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549" r:id="rId2"/>
    <p:sldId id="484" r:id="rId3"/>
    <p:sldId id="496" r:id="rId4"/>
    <p:sldId id="497" r:id="rId5"/>
    <p:sldId id="257" r:id="rId6"/>
    <p:sldId id="495" r:id="rId7"/>
    <p:sldId id="485" r:id="rId8"/>
    <p:sldId id="486" r:id="rId9"/>
    <p:sldId id="487" r:id="rId10"/>
    <p:sldId id="488" r:id="rId11"/>
    <p:sldId id="489" r:id="rId12"/>
    <p:sldId id="490" r:id="rId13"/>
    <p:sldId id="491" r:id="rId14"/>
    <p:sldId id="492" r:id="rId15"/>
    <p:sldId id="493" r:id="rId16"/>
    <p:sldId id="494"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DB7FD4-A053-4F45-AE29-220B91EB0A96}" type="datetimeFigureOut">
              <a:rPr lang="fr-FR" smtClean="0"/>
              <a:t>14/09/2023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7446CE-1EC0-4AB0-8E3E-711EAA561878}" type="slidenum">
              <a:rPr lang="fr-FR" smtClean="0"/>
              <a:t>‹N°›</a:t>
            </a:fld>
            <a:endParaRPr lang="fr-FR"/>
          </a:p>
        </p:txBody>
      </p:sp>
    </p:spTree>
    <p:extLst>
      <p:ext uri="{BB962C8B-B14F-4D97-AF65-F5344CB8AC3E}">
        <p14:creationId xmlns:p14="http://schemas.microsoft.com/office/powerpoint/2010/main" val="225313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3714" name="Text Box 1">
            <a:extLst>
              <a:ext uri="{FF2B5EF4-FFF2-40B4-BE49-F238E27FC236}">
                <a16:creationId xmlns:a16="http://schemas.microsoft.com/office/drawing/2014/main" id="{A6E1A85F-B921-4010-A05B-90282759C12D}"/>
              </a:ext>
            </a:extLst>
          </p:cNvPr>
          <p:cNvSpPr txBox="1">
            <a:spLocks noChangeArrowheads="1"/>
          </p:cNvSpPr>
          <p:nvPr/>
        </p:nvSpPr>
        <p:spPr bwMode="auto">
          <a:xfrm>
            <a:off x="2084388" y="755650"/>
            <a:ext cx="2500312" cy="3722688"/>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endParaRPr lang="fr-FR" altLang="fr-FR" sz="2400">
              <a:solidFill>
                <a:schemeClr val="tx1"/>
              </a:solidFill>
            </a:endParaRPr>
          </a:p>
        </p:txBody>
      </p:sp>
      <p:sp>
        <p:nvSpPr>
          <p:cNvPr id="243715" name="Rectangle 2">
            <a:extLst>
              <a:ext uri="{FF2B5EF4-FFF2-40B4-BE49-F238E27FC236}">
                <a16:creationId xmlns:a16="http://schemas.microsoft.com/office/drawing/2014/main" id="{674EB53A-6891-4BED-ADB4-B9BADE02DFCD}"/>
              </a:ext>
            </a:extLst>
          </p:cNvPr>
          <p:cNvSpPr>
            <a:spLocks noGrp="1" noChangeArrowheads="1"/>
          </p:cNvSpPr>
          <p:nvPr>
            <p:ph type="body"/>
          </p:nvPr>
        </p:nvSpPr>
        <p:spPr>
          <a:xfrm>
            <a:off x="666750" y="4716463"/>
            <a:ext cx="53340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defTabSz="457200" eaLnBrk="1" hangingPunct="1">
              <a:spcBef>
                <a:spcPct val="0"/>
              </a:spcBef>
              <a:buClrTx/>
              <a:buSzTx/>
              <a:buFontTx/>
              <a:buNone/>
            </a:pPr>
            <a:r>
              <a:rPr lang="fr-FR" altLang="fr-FR">
                <a:solidFill>
                  <a:schemeClr val="tx1"/>
                </a:solidFill>
                <a:latin typeface="Calibri" panose="020F0502020204030204" pitchFamily="34" charset="0"/>
              </a:rPr>
              <a:t>Le fonctionnement des centres d’intégration (la santé mentale) repose sur un apport constant d’informations en provenance de l’environnement.</a:t>
            </a:r>
          </a:p>
          <a:p>
            <a:pPr defTabSz="457200" eaLnBrk="1" hangingPunct="1">
              <a:spcBef>
                <a:spcPct val="0"/>
              </a:spcBef>
              <a:buClrTx/>
              <a:buSzTx/>
              <a:buFontTx/>
              <a:buNone/>
            </a:pPr>
            <a:r>
              <a:rPr lang="fr-FR" altLang="fr-FR">
                <a:solidFill>
                  <a:schemeClr val="tx1"/>
                </a:solidFill>
                <a:latin typeface="Calibri" panose="020F0502020204030204" pitchFamily="34" charset="0"/>
              </a:rPr>
              <a:t>Le SNP est composé de nerfs répartis dans tout le corps.</a:t>
            </a:r>
          </a:p>
          <a:p>
            <a:pPr defTabSz="457200" eaLnBrk="1" hangingPunct="1">
              <a:spcBef>
                <a:spcPct val="0"/>
              </a:spcBef>
              <a:buClrTx/>
              <a:buSzTx/>
              <a:buFontTx/>
              <a:buNone/>
            </a:pPr>
            <a:r>
              <a:rPr lang="fr-FR" altLang="fr-FR">
                <a:solidFill>
                  <a:schemeClr val="tx1"/>
                </a:solidFill>
                <a:latin typeface="Calibri" panose="020F0502020204030204" pitchFamily="34" charset="0"/>
              </a:rPr>
              <a:t>Il n’est pas protégé par les os du crâne et de la colonne, il n’est pas non plus recouvert par la barrière hémato encéphalique qui assure l’isolation du SNC.</a:t>
            </a:r>
          </a:p>
          <a:p>
            <a:pPr defTabSz="457200"/>
            <a:endParaRPr lang="fr-FR" altLang="fr-FR">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2146" name="Text Box 1">
            <a:extLst>
              <a:ext uri="{FF2B5EF4-FFF2-40B4-BE49-F238E27FC236}">
                <a16:creationId xmlns:a16="http://schemas.microsoft.com/office/drawing/2014/main" id="{B2165A38-6350-472F-B8B9-870C5122CFFC}"/>
              </a:ext>
            </a:extLst>
          </p:cNvPr>
          <p:cNvSpPr txBox="1">
            <a:spLocks noChangeArrowheads="1"/>
          </p:cNvSpPr>
          <p:nvPr/>
        </p:nvSpPr>
        <p:spPr bwMode="auto">
          <a:xfrm>
            <a:off x="2084388" y="755650"/>
            <a:ext cx="2500312" cy="3722688"/>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endParaRPr lang="fr-FR" altLang="fr-FR" sz="2400">
              <a:solidFill>
                <a:schemeClr val="tx1"/>
              </a:solidFill>
            </a:endParaRPr>
          </a:p>
        </p:txBody>
      </p:sp>
      <p:sp>
        <p:nvSpPr>
          <p:cNvPr id="262147" name="Rectangle 2">
            <a:extLst>
              <a:ext uri="{FF2B5EF4-FFF2-40B4-BE49-F238E27FC236}">
                <a16:creationId xmlns:a16="http://schemas.microsoft.com/office/drawing/2014/main" id="{E4E83261-1FD5-4ABC-BF5B-31E5B0A28BEA}"/>
              </a:ext>
            </a:extLst>
          </p:cNvPr>
          <p:cNvSpPr>
            <a:spLocks noGrp="1" noChangeArrowheads="1"/>
          </p:cNvSpPr>
          <p:nvPr>
            <p:ph type="body"/>
          </p:nvPr>
        </p:nvSpPr>
        <p:spPr>
          <a:xfrm>
            <a:off x="666750" y="4716463"/>
            <a:ext cx="53340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fr-FR" altLang="fr-FR">
                <a:latin typeface="Times New Roman" panose="02020603050405020304" pitchFamily="18" charset="0"/>
              </a:rPr>
              <a:t>Chaque nerf spinal est relié à la moelle épinière par une racine dorsale et une racine ventrale. Elles émergent de la ME et s’unissent en aval du ganglion spinal.il en résulte un nerf spinal qui sort de la colonne vertébrale par un foramen intervertébral.</a:t>
            </a:r>
          </a:p>
          <a:p>
            <a:r>
              <a:rPr lang="fr-FR" altLang="fr-FR">
                <a:latin typeface="Times New Roman" panose="02020603050405020304" pitchFamily="18" charset="0"/>
              </a:rPr>
              <a:t>Racines ventrales = neurofibres motrices (efférentes)</a:t>
            </a:r>
          </a:p>
          <a:p>
            <a:r>
              <a:rPr lang="fr-FR" altLang="fr-FR">
                <a:latin typeface="Times New Roman" panose="02020603050405020304" pitchFamily="18" charset="0"/>
              </a:rPr>
              <a:t>Racines dorsales = neurofivres sensitives (afférentes)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Espace réservé de l'image des diapositives 1">
            <a:extLst>
              <a:ext uri="{FF2B5EF4-FFF2-40B4-BE49-F238E27FC236}">
                <a16:creationId xmlns:a16="http://schemas.microsoft.com/office/drawing/2014/main" id="{48E51205-9894-4A17-A2C8-4A5D954834C6}"/>
              </a:ext>
            </a:extLst>
          </p:cNvPr>
          <p:cNvSpPr>
            <a:spLocks noGrp="1" noRot="1" noChangeAspect="1" noTextEdit="1"/>
          </p:cNvSpPr>
          <p:nvPr>
            <p:ph type="sldImg"/>
          </p:nvPr>
        </p:nvSpPr>
        <p:spPr>
          <a:xfrm>
            <a:off x="-17440275" y="-9056688"/>
            <a:ext cx="34880550" cy="19621501"/>
          </a:xfrm>
          <a:ln/>
        </p:spPr>
      </p:sp>
      <p:sp>
        <p:nvSpPr>
          <p:cNvPr id="264195" name="Espace réservé des commentaires 2">
            <a:extLst>
              <a:ext uri="{FF2B5EF4-FFF2-40B4-BE49-F238E27FC236}">
                <a16:creationId xmlns:a16="http://schemas.microsoft.com/office/drawing/2014/main" id="{D4B4F451-2627-409A-9A92-108371848A0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fr-FR" altLang="fr-FR">
              <a:latin typeface="Times New Roman" panose="02020603050405020304" pitchFamily="18" charset="0"/>
            </a:endParaRPr>
          </a:p>
        </p:txBody>
      </p:sp>
      <p:sp>
        <p:nvSpPr>
          <p:cNvPr id="264196" name="Espace réservé du numéro de diapositive 3">
            <a:extLst>
              <a:ext uri="{FF2B5EF4-FFF2-40B4-BE49-F238E27FC236}">
                <a16:creationId xmlns:a16="http://schemas.microsoft.com/office/drawing/2014/main" id="{C5DBB1C1-3237-4700-AA08-C006F94B109D}"/>
              </a:ext>
            </a:extLst>
          </p:cNvPr>
          <p:cNvSpPr>
            <a:spLocks noGrp="1"/>
          </p:cNvSpPr>
          <p:nvPr>
            <p:ph type="sldNum" sz="quarter"/>
          </p:nvPr>
        </p:nvSpPr>
        <p:spPr>
          <a:xfrm>
            <a:off x="3778250" y="9429750"/>
            <a:ext cx="2889250" cy="496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fld id="{9A762CD1-93D5-40CF-B8C3-7C2447CD2AF6}" type="slidenum">
              <a:rPr lang="fr-FR" altLang="fr-FR" sz="2400">
                <a:solidFill>
                  <a:schemeClr val="bg1"/>
                </a:solidFill>
              </a:rPr>
              <a:pPr>
                <a:spcBef>
                  <a:spcPct val="0"/>
                </a:spcBef>
              </a:pPr>
              <a:t>16</a:t>
            </a:fld>
            <a:endParaRPr lang="fr-FR" altLang="fr-FR" sz="2400">
              <a:solidFill>
                <a:schemeClr val="bg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62" name="Text Box 1">
            <a:extLst>
              <a:ext uri="{FF2B5EF4-FFF2-40B4-BE49-F238E27FC236}">
                <a16:creationId xmlns:a16="http://schemas.microsoft.com/office/drawing/2014/main" id="{FB80B229-2A2B-4257-B0B0-E54AABE88E27}"/>
              </a:ext>
            </a:extLst>
          </p:cNvPr>
          <p:cNvSpPr txBox="1">
            <a:spLocks noChangeArrowheads="1"/>
          </p:cNvSpPr>
          <p:nvPr/>
        </p:nvSpPr>
        <p:spPr bwMode="auto">
          <a:xfrm>
            <a:off x="2084388" y="755650"/>
            <a:ext cx="2500312" cy="3722688"/>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endParaRPr lang="fr-FR" altLang="fr-FR" sz="2400">
              <a:solidFill>
                <a:schemeClr val="tx1"/>
              </a:solidFill>
            </a:endParaRPr>
          </a:p>
        </p:txBody>
      </p:sp>
      <p:sp>
        <p:nvSpPr>
          <p:cNvPr id="245763" name="Rectangle 2">
            <a:extLst>
              <a:ext uri="{FF2B5EF4-FFF2-40B4-BE49-F238E27FC236}">
                <a16:creationId xmlns:a16="http://schemas.microsoft.com/office/drawing/2014/main" id="{EBC77C85-1211-4C89-B30B-DF465AB90B2F}"/>
              </a:ext>
            </a:extLst>
          </p:cNvPr>
          <p:cNvSpPr>
            <a:spLocks noGrp="1" noChangeArrowheads="1"/>
          </p:cNvSpPr>
          <p:nvPr>
            <p:ph type="body"/>
          </p:nvPr>
        </p:nvSpPr>
        <p:spPr>
          <a:xfrm>
            <a:off x="666750" y="4716463"/>
            <a:ext cx="53340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fr-FR" altLang="fr-FR">
                <a:latin typeface="Calibri" panose="020F0502020204030204" pitchFamily="34" charset="0"/>
              </a:rPr>
              <a:t>Ils sont de taille variable mais de même composition.</a:t>
            </a:r>
          </a:p>
          <a:p>
            <a:endParaRPr lang="fr-FR" altLang="fr-FR">
              <a:latin typeface="Calibri" panose="020F0502020204030204" pitchFamily="34" charset="0"/>
            </a:endParaRPr>
          </a:p>
          <a:p>
            <a:r>
              <a:rPr lang="fr-FR" altLang="fr-FR">
                <a:latin typeface="Calibri" panose="020F0502020204030204" pitchFamily="34" charset="0"/>
              </a:rPr>
              <a:t>Dans un nerf, chaque axone, avec sa gaine de myéline et/ou son neurolemme est entouré d’une mince couche de tissu conjonctif lâche appelé </a:t>
            </a:r>
            <a:r>
              <a:rPr lang="fr-FR" altLang="fr-FR" b="1">
                <a:latin typeface="Calibri" panose="020F0502020204030204" pitchFamily="34" charset="0"/>
              </a:rPr>
              <a:t>ENDONEVRE</a:t>
            </a:r>
            <a:r>
              <a:rPr lang="fr-FR" altLang="fr-FR">
                <a:latin typeface="Calibri" panose="020F0502020204030204" pitchFamily="34" charset="0"/>
              </a:rPr>
              <a:t>.</a:t>
            </a:r>
          </a:p>
          <a:p>
            <a:r>
              <a:rPr lang="fr-FR" altLang="fr-FR">
                <a:latin typeface="Calibri" panose="020F0502020204030204" pitchFamily="34" charset="0"/>
              </a:rPr>
              <a:t>Les axones sont regroupés en fascicules par une enveloppe de tissu conjonctif plus épaisse que la première : </a:t>
            </a:r>
            <a:r>
              <a:rPr lang="fr-FR" altLang="fr-FR" b="1">
                <a:latin typeface="Calibri" panose="020F0502020204030204" pitchFamily="34" charset="0"/>
              </a:rPr>
              <a:t>PERINEVRE</a:t>
            </a:r>
            <a:r>
              <a:rPr lang="fr-FR" altLang="fr-FR">
                <a:latin typeface="Calibri" panose="020F0502020204030204" pitchFamily="34" charset="0"/>
              </a:rPr>
              <a:t>.</a:t>
            </a:r>
          </a:p>
          <a:p>
            <a:r>
              <a:rPr lang="fr-FR" altLang="fr-FR">
                <a:latin typeface="Calibri" panose="020F0502020204030204" pitchFamily="34" charset="0"/>
              </a:rPr>
              <a:t>Tous les fascicules sont enveloppés d’une gaine fibreuse résistante : </a:t>
            </a:r>
            <a:r>
              <a:rPr lang="fr-FR" altLang="fr-FR" b="1">
                <a:latin typeface="Calibri" panose="020F0502020204030204" pitchFamily="34" charset="0"/>
              </a:rPr>
              <a:t>EPINEVRE</a:t>
            </a:r>
            <a:r>
              <a:rPr lang="fr-FR" altLang="fr-FR">
                <a:latin typeface="Calibri" panose="020F0502020204030204" pitchFamily="34" charset="0"/>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7810" name="Text Box 1">
            <a:extLst>
              <a:ext uri="{FF2B5EF4-FFF2-40B4-BE49-F238E27FC236}">
                <a16:creationId xmlns:a16="http://schemas.microsoft.com/office/drawing/2014/main" id="{F26AB28E-E513-45B3-A39A-E39F495FE6C3}"/>
              </a:ext>
            </a:extLst>
          </p:cNvPr>
          <p:cNvSpPr txBox="1">
            <a:spLocks noChangeArrowheads="1"/>
          </p:cNvSpPr>
          <p:nvPr/>
        </p:nvSpPr>
        <p:spPr bwMode="auto">
          <a:xfrm>
            <a:off x="2084388" y="755650"/>
            <a:ext cx="2500312" cy="3722688"/>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endParaRPr lang="fr-FR" altLang="fr-FR" sz="2400">
              <a:solidFill>
                <a:schemeClr val="tx1"/>
              </a:solidFill>
            </a:endParaRPr>
          </a:p>
        </p:txBody>
      </p:sp>
      <p:sp>
        <p:nvSpPr>
          <p:cNvPr id="247811" name="Rectangle 2">
            <a:extLst>
              <a:ext uri="{FF2B5EF4-FFF2-40B4-BE49-F238E27FC236}">
                <a16:creationId xmlns:a16="http://schemas.microsoft.com/office/drawing/2014/main" id="{D894C0A6-7179-4668-AA3B-23D01325D4A3}"/>
              </a:ext>
            </a:extLst>
          </p:cNvPr>
          <p:cNvSpPr>
            <a:spLocks noGrp="1" noChangeArrowheads="1"/>
          </p:cNvSpPr>
          <p:nvPr>
            <p:ph type="body"/>
          </p:nvPr>
        </p:nvSpPr>
        <p:spPr>
          <a:xfrm>
            <a:off x="666750" y="4716463"/>
            <a:ext cx="53340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fr-FR" altLang="fr-FR">
                <a:latin typeface="Calibri" panose="020F0502020204030204" pitchFamily="34" charset="0"/>
              </a:rPr>
              <a:t>La plupart des nerfs sont mixtes. Les nerfs exclusivement afférents ou efférents sont rares.</a:t>
            </a:r>
          </a:p>
          <a:p>
            <a:r>
              <a:rPr lang="fr-FR" altLang="fr-FR">
                <a:latin typeface="Calibri" panose="020F0502020204030204" pitchFamily="34" charset="0"/>
              </a:rPr>
              <a:t>Les nerfs sont également classés selon les régions qu’ils innervent : somatiques ou viscéraux</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Espace réservé de l'image des diapositives 1">
            <a:extLst>
              <a:ext uri="{FF2B5EF4-FFF2-40B4-BE49-F238E27FC236}">
                <a16:creationId xmlns:a16="http://schemas.microsoft.com/office/drawing/2014/main" id="{76978C69-3D69-4195-8389-AA2789486144}"/>
              </a:ext>
            </a:extLst>
          </p:cNvPr>
          <p:cNvSpPr>
            <a:spLocks noGrp="1" noRot="1" noChangeAspect="1" noTextEdit="1"/>
          </p:cNvSpPr>
          <p:nvPr>
            <p:ph type="sldImg"/>
          </p:nvPr>
        </p:nvSpPr>
        <p:spPr>
          <a:ln/>
        </p:spPr>
      </p:sp>
      <p:sp>
        <p:nvSpPr>
          <p:cNvPr id="249859" name="Espace réservé des commentaires 2">
            <a:extLst>
              <a:ext uri="{FF2B5EF4-FFF2-40B4-BE49-F238E27FC236}">
                <a16:creationId xmlns:a16="http://schemas.microsoft.com/office/drawing/2014/main" id="{17338D77-93F7-4F38-B617-6A046D2F90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r>
              <a:rPr lang="en-GB" altLang="fr-FR" b="1">
                <a:solidFill>
                  <a:srgbClr val="FFFFFF"/>
                </a:solidFill>
                <a:latin typeface="Times New Roman" panose="02020603050405020304" pitchFamily="18" charset="0"/>
              </a:rPr>
              <a:t>Voie pyramidale</a:t>
            </a:r>
          </a:p>
          <a:p>
            <a:r>
              <a:rPr lang="en-GB" altLang="fr-FR">
                <a:solidFill>
                  <a:srgbClr val="FFFFFF"/>
                </a:solidFill>
                <a:latin typeface="Times New Roman" panose="02020603050405020304" pitchFamily="18" charset="0"/>
              </a:rPr>
              <a:t>C'est la voie motrice volontaire principale dont le point de départ sont les cellules pyramidales du cortex cérébral</a:t>
            </a:r>
          </a:p>
          <a:p>
            <a:endParaRPr lang="en-GB" altLang="fr-FR">
              <a:solidFill>
                <a:srgbClr val="FFFFFF"/>
              </a:solidFill>
              <a:latin typeface="Times New Roman" panose="02020603050405020304" pitchFamily="18" charset="0"/>
            </a:endParaRPr>
          </a:p>
          <a:p>
            <a:r>
              <a:rPr lang="en-GB" altLang="fr-FR">
                <a:solidFill>
                  <a:srgbClr val="FFFFFF"/>
                </a:solidFill>
                <a:latin typeface="Times New Roman" panose="02020603050405020304" pitchFamily="18" charset="0"/>
              </a:rPr>
              <a:t>Syndrome pyramidal :</a:t>
            </a:r>
          </a:p>
          <a:p>
            <a:pPr eaLnBrk="1" hangingPunct="1">
              <a:spcBef>
                <a:spcPct val="0"/>
              </a:spcBef>
              <a:buClrTx/>
              <a:buSzTx/>
              <a:buFontTx/>
              <a:buNone/>
            </a:pPr>
            <a:r>
              <a:rPr lang="fr-FR" altLang="fr-FR">
                <a:solidFill>
                  <a:schemeClr val="tx1"/>
                </a:solidFill>
                <a:latin typeface="Times New Roman" panose="02020603050405020304" pitchFamily="18" charset="0"/>
              </a:rPr>
              <a:t>Ce syndrome présente généralement une faiblesse motrice pouvant gêner les activités courantes telles que la marche, une claudication motrice intermittente, des sensations de raideur, parfois des troubles de la phonation et de la déglutition, plus rarement des mictions impérieuses.</a:t>
            </a:r>
          </a:p>
          <a:p>
            <a:pPr eaLnBrk="1" hangingPunct="1">
              <a:spcBef>
                <a:spcPct val="0"/>
              </a:spcBef>
              <a:buClrTx/>
              <a:buSzTx/>
              <a:buFontTx/>
              <a:buNone/>
            </a:pPr>
            <a:r>
              <a:rPr lang="fr-FR" altLang="fr-FR">
                <a:solidFill>
                  <a:schemeClr val="tx1"/>
                </a:solidFill>
                <a:latin typeface="Times New Roman" panose="02020603050405020304" pitchFamily="18" charset="0"/>
              </a:rPr>
              <a:t>Babinski positif (reflexe cutané plantaire)</a:t>
            </a:r>
          </a:p>
          <a:p>
            <a:endParaRPr lang="en-GB" altLang="fr-FR">
              <a:solidFill>
                <a:srgbClr val="FFFFFF"/>
              </a:solidFill>
              <a:latin typeface="Times New Roman" panose="02020603050405020304" pitchFamily="18" charset="0"/>
            </a:endParaRPr>
          </a:p>
          <a:p>
            <a:endParaRPr lang="en-GB" altLang="fr-FR">
              <a:solidFill>
                <a:srgbClr val="FFFFFF"/>
              </a:solidFill>
              <a:latin typeface="Calibri" panose="020F0502020204030204" pitchFamily="34" charset="0"/>
            </a:endParaRPr>
          </a:p>
          <a:p>
            <a:r>
              <a:rPr lang="en-GB" altLang="fr-FR" b="1">
                <a:solidFill>
                  <a:srgbClr val="FFFFFF"/>
                </a:solidFill>
                <a:latin typeface="Calibri" panose="020F0502020204030204" pitchFamily="34" charset="0"/>
              </a:rPr>
              <a:t>Voie extra-pyramidale</a:t>
            </a:r>
          </a:p>
          <a:p>
            <a:pPr eaLnBrk="1" hangingPunct="1">
              <a:spcBef>
                <a:spcPct val="0"/>
              </a:spcBef>
              <a:buClrTx/>
              <a:buSzTx/>
              <a:buFontTx/>
              <a:buNone/>
            </a:pPr>
            <a:r>
              <a:rPr lang="en-GB" altLang="fr-FR">
                <a:solidFill>
                  <a:srgbClr val="FFFFFF"/>
                </a:solidFill>
                <a:latin typeface="Times New Roman" panose="02020603050405020304" pitchFamily="18" charset="0"/>
              </a:rPr>
              <a:t>Ensemble des noyaux gris centraux et des fibres afférentes et efférentes à ces noyaux situés dans les régions sous-corticales et sous-thalamiques</a:t>
            </a:r>
            <a:br>
              <a:rPr lang="en-GB" altLang="fr-FR">
                <a:solidFill>
                  <a:srgbClr val="FFFFFF"/>
                </a:solidFill>
                <a:latin typeface="Times New Roman" panose="02020603050405020304" pitchFamily="18" charset="0"/>
              </a:rPr>
            </a:br>
            <a:endParaRPr lang="en-GB" altLang="fr-FR">
              <a:solidFill>
                <a:srgbClr val="FFFFFF"/>
              </a:solidFill>
              <a:latin typeface="Times New Roman" panose="02020603050405020304" pitchFamily="18" charset="0"/>
            </a:endParaRPr>
          </a:p>
          <a:p>
            <a:pPr eaLnBrk="1" hangingPunct="1">
              <a:spcBef>
                <a:spcPct val="0"/>
              </a:spcBef>
              <a:buClrTx/>
              <a:buSzTx/>
              <a:buFontTx/>
              <a:buNone/>
            </a:pPr>
            <a:endParaRPr lang="en-GB" altLang="fr-FR">
              <a:solidFill>
                <a:srgbClr val="FFFFFF"/>
              </a:solidFill>
              <a:latin typeface="Times New Roman" panose="02020603050405020304" pitchFamily="18" charset="0"/>
            </a:endParaRPr>
          </a:p>
          <a:p>
            <a:pPr eaLnBrk="1" hangingPunct="1">
              <a:spcBef>
                <a:spcPct val="0"/>
              </a:spcBef>
              <a:buClrTx/>
              <a:buSzTx/>
              <a:buFontTx/>
              <a:buNone/>
            </a:pPr>
            <a:r>
              <a:rPr lang="en-GB" altLang="fr-FR">
                <a:solidFill>
                  <a:srgbClr val="FFFFFF"/>
                </a:solidFill>
                <a:latin typeface="Times New Roman" panose="02020603050405020304" pitchFamily="18" charset="0"/>
              </a:rPr>
              <a:t>Syndrome extra-pyramidale :</a:t>
            </a:r>
          </a:p>
          <a:p>
            <a:pPr eaLnBrk="1" hangingPunct="1">
              <a:spcBef>
                <a:spcPct val="0"/>
              </a:spcBef>
              <a:buClrTx/>
              <a:buSzTx/>
              <a:buFontTx/>
              <a:buNone/>
            </a:pPr>
            <a:r>
              <a:rPr lang="en-GB" altLang="fr-FR">
                <a:solidFill>
                  <a:srgbClr val="FFFFFF"/>
                </a:solidFill>
                <a:latin typeface="Times New Roman" panose="02020603050405020304" pitchFamily="18" charset="0"/>
              </a:rPr>
              <a:t>Il s'agit de modifications de la tonicité des muscles et de la régulation des mouvements involontaires et automatiques = TREMBLEMENTS</a:t>
            </a:r>
          </a:p>
          <a:p>
            <a:pPr eaLnBrk="1" hangingPunct="1">
              <a:spcBef>
                <a:spcPct val="0"/>
              </a:spcBef>
              <a:buClrTx/>
              <a:buSzTx/>
              <a:buFontTx/>
              <a:buNone/>
            </a:pPr>
            <a:r>
              <a:rPr lang="en-GB" altLang="fr-FR">
                <a:solidFill>
                  <a:srgbClr val="FFFFFF"/>
                </a:solidFill>
                <a:latin typeface="Times New Roman" panose="02020603050405020304" pitchFamily="18" charset="0"/>
              </a:rPr>
              <a:t>Pas de signe de Babinski</a:t>
            </a:r>
          </a:p>
          <a:p>
            <a:endParaRPr lang="fr-FR" altLang="fr-FR">
              <a:latin typeface="Calibri" panose="020F0502020204030204" pitchFamily="34" charset="0"/>
            </a:endParaRPr>
          </a:p>
        </p:txBody>
      </p:sp>
      <p:sp>
        <p:nvSpPr>
          <p:cNvPr id="249860" name="Espace réservé du numéro de diapositive 3">
            <a:extLst>
              <a:ext uri="{FF2B5EF4-FFF2-40B4-BE49-F238E27FC236}">
                <a16:creationId xmlns:a16="http://schemas.microsoft.com/office/drawing/2014/main" id="{39248770-EB9E-4006-A561-B559555AA4E0}"/>
              </a:ext>
            </a:extLst>
          </p:cNvPr>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fld id="{7993A932-CB06-42DC-BEC8-89C058AF274F}" type="slidenum">
              <a:rPr lang="fr-FR" altLang="fr-FR"/>
              <a:pPr>
                <a:spcBef>
                  <a:spcPct val="0"/>
                </a:spcBef>
              </a:pPr>
              <a:t>9</a:t>
            </a:fld>
            <a:endParaRPr lang="fr-FR"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1906" name="Text Box 1">
            <a:extLst>
              <a:ext uri="{FF2B5EF4-FFF2-40B4-BE49-F238E27FC236}">
                <a16:creationId xmlns:a16="http://schemas.microsoft.com/office/drawing/2014/main" id="{2380E54A-F1E3-4A43-95EA-B7F1E465B670}"/>
              </a:ext>
            </a:extLst>
          </p:cNvPr>
          <p:cNvSpPr txBox="1">
            <a:spLocks noChangeArrowheads="1"/>
          </p:cNvSpPr>
          <p:nvPr/>
        </p:nvSpPr>
        <p:spPr bwMode="auto">
          <a:xfrm>
            <a:off x="2084388" y="755650"/>
            <a:ext cx="2500312" cy="3722688"/>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endParaRPr lang="fr-FR" altLang="fr-FR" sz="2400">
              <a:solidFill>
                <a:schemeClr val="tx1"/>
              </a:solidFill>
            </a:endParaRPr>
          </a:p>
        </p:txBody>
      </p:sp>
      <p:sp>
        <p:nvSpPr>
          <p:cNvPr id="251907" name="Rectangle 2">
            <a:extLst>
              <a:ext uri="{FF2B5EF4-FFF2-40B4-BE49-F238E27FC236}">
                <a16:creationId xmlns:a16="http://schemas.microsoft.com/office/drawing/2014/main" id="{2ECFFED5-F2F8-4612-97C1-16FBD8E6F100}"/>
              </a:ext>
            </a:extLst>
          </p:cNvPr>
          <p:cNvSpPr>
            <a:spLocks noGrp="1" noChangeArrowheads="1"/>
          </p:cNvSpPr>
          <p:nvPr>
            <p:ph type="body"/>
          </p:nvPr>
        </p:nvSpPr>
        <p:spPr>
          <a:xfrm>
            <a:off x="666750" y="4716463"/>
            <a:ext cx="53340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fr-FR" altLang="fr-FR">
                <a:latin typeface="Calibri" panose="020F0502020204030204" pitchFamily="34" charset="0"/>
              </a:rPr>
              <a:t>Se sont des structures chargées de réagir aux changements qui se produisent dans l’environnement qui sont les STIMULI.</a:t>
            </a:r>
          </a:p>
          <a:p>
            <a:r>
              <a:rPr lang="fr-FR" altLang="fr-FR">
                <a:latin typeface="Calibri" panose="020F0502020204030204" pitchFamily="34" charset="0"/>
              </a:rPr>
              <a:t>La </a:t>
            </a:r>
            <a:r>
              <a:rPr lang="fr-FR" altLang="fr-FR" b="1">
                <a:latin typeface="Calibri" panose="020F0502020204030204" pitchFamily="34" charset="0"/>
              </a:rPr>
              <a:t>sensation</a:t>
            </a:r>
            <a:r>
              <a:rPr lang="fr-FR" altLang="fr-FR">
                <a:latin typeface="Calibri" panose="020F0502020204030204" pitchFamily="34" charset="0"/>
              </a:rPr>
              <a:t>, c’est à dire la prise de conscience du stimulus et la perception c’est à dire l’</a:t>
            </a:r>
            <a:r>
              <a:rPr lang="fr-FR" altLang="ja-JP" b="1">
                <a:latin typeface="Calibri" panose="020F0502020204030204" pitchFamily="34" charset="0"/>
              </a:rPr>
              <a:t>interprétation</a:t>
            </a:r>
            <a:r>
              <a:rPr lang="fr-FR" altLang="ja-JP">
                <a:latin typeface="Calibri" panose="020F0502020204030204" pitchFamily="34" charset="0"/>
              </a:rPr>
              <a:t>, sont analysées dans les aires sensorielles de l</a:t>
            </a:r>
            <a:r>
              <a:rPr lang="fr-FR" altLang="fr-FR">
                <a:latin typeface="Calibri" panose="020F0502020204030204" pitchFamily="34" charset="0"/>
              </a:rPr>
              <a:t>’</a:t>
            </a:r>
            <a:r>
              <a:rPr lang="fr-FR" altLang="ja-JP">
                <a:latin typeface="Calibri" panose="020F0502020204030204" pitchFamily="34" charset="0"/>
              </a:rPr>
              <a:t>encéphale.</a:t>
            </a:r>
          </a:p>
          <a:p>
            <a:endParaRPr lang="fr-FR" altLang="fr-FR" b="1" u="sng">
              <a:latin typeface="Calibri" panose="020F0502020204030204" pitchFamily="34" charset="0"/>
            </a:endParaRPr>
          </a:p>
          <a:p>
            <a:r>
              <a:rPr lang="fr-FR" altLang="fr-FR" b="1" u="sng">
                <a:latin typeface="Calibri" panose="020F0502020204030204" pitchFamily="34" charset="0"/>
              </a:rPr>
              <a:t>Mécanorécepteurs :</a:t>
            </a:r>
          </a:p>
          <a:p>
            <a:r>
              <a:rPr lang="fr-FR" altLang="fr-FR">
                <a:latin typeface="Calibri" panose="020F0502020204030204" pitchFamily="34" charset="0"/>
              </a:rPr>
              <a:t>Produisent des influx nerveux lorsqu’eux même ou les tissus adjacents sont déformés par des facteurs mécaniques (toucher, pression, PA, vibration, étirement, démangeaison</a:t>
            </a:r>
            <a:r>
              <a:rPr lang="is-IS" altLang="fr-FR">
                <a:latin typeface="Calibri" panose="020F0502020204030204" pitchFamily="34" charset="0"/>
              </a:rPr>
              <a:t>…)</a:t>
            </a:r>
          </a:p>
          <a:p>
            <a:endParaRPr lang="is-IS" altLang="fr-FR">
              <a:latin typeface="Calibri" panose="020F0502020204030204" pitchFamily="34" charset="0"/>
            </a:endParaRPr>
          </a:p>
          <a:p>
            <a:r>
              <a:rPr lang="is-IS" altLang="fr-FR" b="1" u="sng">
                <a:latin typeface="Calibri" panose="020F0502020204030204" pitchFamily="34" charset="0"/>
              </a:rPr>
              <a:t>Thermorécepteurs :</a:t>
            </a:r>
          </a:p>
          <a:p>
            <a:r>
              <a:rPr lang="fr-FR" altLang="fr-FR">
                <a:latin typeface="Calibri" panose="020F0502020204030204" pitchFamily="34" charset="0"/>
              </a:rPr>
              <a:t>R</a:t>
            </a:r>
            <a:r>
              <a:rPr lang="is-IS" altLang="fr-FR">
                <a:latin typeface="Calibri" panose="020F0502020204030204" pitchFamily="34" charset="0"/>
              </a:rPr>
              <a:t>épondent aux changements de températures</a:t>
            </a:r>
          </a:p>
          <a:p>
            <a:endParaRPr lang="is-IS" altLang="fr-FR">
              <a:latin typeface="Calibri" panose="020F0502020204030204" pitchFamily="34" charset="0"/>
            </a:endParaRPr>
          </a:p>
          <a:p>
            <a:r>
              <a:rPr lang="is-IS" altLang="fr-FR" b="1" u="sng">
                <a:latin typeface="Calibri" panose="020F0502020204030204" pitchFamily="34" charset="0"/>
              </a:rPr>
              <a:t>Photorécepteurs :</a:t>
            </a:r>
          </a:p>
          <a:p>
            <a:r>
              <a:rPr lang="fr-FR" altLang="fr-FR">
                <a:latin typeface="Calibri" panose="020F0502020204030204" pitchFamily="34" charset="0"/>
              </a:rPr>
              <a:t>C</a:t>
            </a:r>
            <a:r>
              <a:rPr lang="is-IS" altLang="fr-FR">
                <a:latin typeface="Calibri" panose="020F0502020204030204" pitchFamily="34" charset="0"/>
              </a:rPr>
              <a:t>euxde la rétine réahgissent à l’énergie lunimeuse</a:t>
            </a:r>
          </a:p>
          <a:p>
            <a:endParaRPr lang="is-IS" altLang="fr-FR">
              <a:latin typeface="Calibri" panose="020F0502020204030204" pitchFamily="34" charset="0"/>
            </a:endParaRPr>
          </a:p>
          <a:p>
            <a:r>
              <a:rPr lang="is-IS" altLang="fr-FR" b="1" u="sng">
                <a:latin typeface="Calibri" panose="020F0502020204030204" pitchFamily="34" charset="0"/>
              </a:rPr>
              <a:t>Chimiorécepteurs :</a:t>
            </a:r>
          </a:p>
          <a:p>
            <a:r>
              <a:rPr lang="fr-FR" altLang="fr-FR">
                <a:latin typeface="Calibri" panose="020F0502020204030204" pitchFamily="34" charset="0"/>
              </a:rPr>
              <a:t>S</a:t>
            </a:r>
            <a:r>
              <a:rPr lang="is-IS" altLang="fr-FR">
                <a:latin typeface="Calibri" panose="020F0502020204030204" pitchFamily="34" charset="0"/>
              </a:rPr>
              <a:t>ont sensibles aux sustances chimique en solution, aux molécules respirées ou goûtées, aux changements de la composition chimique du sang.</a:t>
            </a:r>
          </a:p>
          <a:p>
            <a:endParaRPr lang="is-IS" altLang="fr-FR">
              <a:latin typeface="Calibri" panose="020F0502020204030204" pitchFamily="34" charset="0"/>
            </a:endParaRPr>
          </a:p>
          <a:p>
            <a:r>
              <a:rPr lang="is-IS" altLang="fr-FR" b="1" u="sng">
                <a:latin typeface="Calibri" panose="020F0502020204030204" pitchFamily="34" charset="0"/>
              </a:rPr>
              <a:t>Nocirécepteurs :</a:t>
            </a:r>
          </a:p>
          <a:p>
            <a:r>
              <a:rPr lang="fr-FR" altLang="fr-FR">
                <a:latin typeface="Calibri" panose="020F0502020204030204" pitchFamily="34" charset="0"/>
              </a:rPr>
              <a:t>N</a:t>
            </a:r>
            <a:r>
              <a:rPr lang="is-IS" altLang="fr-FR">
                <a:latin typeface="Calibri" panose="020F0502020204030204" pitchFamily="34" charset="0"/>
              </a:rPr>
              <a:t>oci = mal : sont sensibles aux stimuli potentiellement nuisibles et les informations sensorielles qu’ils transmettent sont interprêtées comme étant de la douleur par le cervau.</a:t>
            </a:r>
            <a:endParaRPr lang="fr-FR" altLang="fr-FR">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3954" name="Text Box 1">
            <a:extLst>
              <a:ext uri="{FF2B5EF4-FFF2-40B4-BE49-F238E27FC236}">
                <a16:creationId xmlns:a16="http://schemas.microsoft.com/office/drawing/2014/main" id="{1ECAEA9E-1152-4260-9ADD-50EF86AF431C}"/>
              </a:ext>
            </a:extLst>
          </p:cNvPr>
          <p:cNvSpPr txBox="1">
            <a:spLocks noChangeArrowheads="1"/>
          </p:cNvSpPr>
          <p:nvPr/>
        </p:nvSpPr>
        <p:spPr bwMode="auto">
          <a:xfrm>
            <a:off x="2084388" y="755650"/>
            <a:ext cx="2500312" cy="3722688"/>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endParaRPr lang="fr-FR" altLang="fr-FR" sz="2400">
              <a:solidFill>
                <a:schemeClr val="tx1"/>
              </a:solidFill>
            </a:endParaRPr>
          </a:p>
        </p:txBody>
      </p:sp>
      <p:sp>
        <p:nvSpPr>
          <p:cNvPr id="253955" name="Rectangle 2">
            <a:extLst>
              <a:ext uri="{FF2B5EF4-FFF2-40B4-BE49-F238E27FC236}">
                <a16:creationId xmlns:a16="http://schemas.microsoft.com/office/drawing/2014/main" id="{0891B31F-C600-4A7A-B389-1DA4926E866D}"/>
              </a:ext>
            </a:extLst>
          </p:cNvPr>
          <p:cNvSpPr>
            <a:spLocks noGrp="1" noChangeArrowheads="1"/>
          </p:cNvSpPr>
          <p:nvPr>
            <p:ph type="body"/>
          </p:nvPr>
        </p:nvSpPr>
        <p:spPr>
          <a:xfrm>
            <a:off x="666750" y="4716463"/>
            <a:ext cx="53340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fr-FR" altLang="fr-FR" b="1" u="sng">
                <a:latin typeface="Calibri" panose="020F0502020204030204" pitchFamily="34" charset="0"/>
              </a:rPr>
              <a:t>Extérorécepteurs :</a:t>
            </a:r>
          </a:p>
          <a:p>
            <a:r>
              <a:rPr lang="fr-FR" altLang="fr-FR">
                <a:latin typeface="Calibri" panose="020F0502020204030204" pitchFamily="34" charset="0"/>
              </a:rPr>
              <a:t>Ils sont sensibles aux stimuli provenant de l’environnement et sont situés pour la plupart à la surface du corps ou à proximité des récepteurs cutanés du toucher, de la pression, de la douleur, de la température, des organes des sens.</a:t>
            </a:r>
          </a:p>
          <a:p>
            <a:r>
              <a:rPr lang="fr-FR" altLang="fr-FR">
                <a:latin typeface="Calibri" panose="020F0502020204030204" pitchFamily="34" charset="0"/>
              </a:rPr>
              <a:t>Les stimuli enregistrés deviennent conscients au niveau du cortex cérébral.</a:t>
            </a:r>
          </a:p>
          <a:p>
            <a:endParaRPr lang="fr-FR" altLang="fr-FR">
              <a:latin typeface="Calibri" panose="020F0502020204030204" pitchFamily="34" charset="0"/>
            </a:endParaRPr>
          </a:p>
          <a:p>
            <a:r>
              <a:rPr lang="fr-FR" altLang="fr-FR" b="1" u="sng">
                <a:latin typeface="Calibri" panose="020F0502020204030204" pitchFamily="34" charset="0"/>
              </a:rPr>
              <a:t>Intérorécepteurs :</a:t>
            </a:r>
          </a:p>
          <a:p>
            <a:r>
              <a:rPr lang="fr-FR" altLang="fr-FR">
                <a:latin typeface="Calibri" panose="020F0502020204030204" pitchFamily="34" charset="0"/>
              </a:rPr>
              <a:t>Ils sont sensibles aux stimuli produits par le milieu interne et sont stimulés par les changements chimiques, l’étirement des tissus, les changements de température.</a:t>
            </a:r>
          </a:p>
          <a:p>
            <a:r>
              <a:rPr lang="fr-FR" altLang="fr-FR">
                <a:latin typeface="Calibri" panose="020F0502020204030204" pitchFamily="34" charset="0"/>
              </a:rPr>
              <a:t>Ils peuvent provoiquer des sensations de douleur, de malaise, de faim, de soif.</a:t>
            </a:r>
          </a:p>
          <a:p>
            <a:r>
              <a:rPr lang="fr-FR" altLang="fr-FR">
                <a:latin typeface="Calibri" panose="020F0502020204030204" pitchFamily="34" charset="0"/>
              </a:rPr>
              <a:t>Ces stimuli parviennent à l’encéphale mais sont souvent inconscients.</a:t>
            </a:r>
          </a:p>
          <a:p>
            <a:endParaRPr lang="fr-FR" altLang="fr-FR">
              <a:latin typeface="Calibri" panose="020F0502020204030204" pitchFamily="34" charset="0"/>
            </a:endParaRPr>
          </a:p>
          <a:p>
            <a:r>
              <a:rPr lang="fr-FR" altLang="fr-FR" b="1" u="sng">
                <a:latin typeface="Calibri" panose="020F0502020204030204" pitchFamily="34" charset="0"/>
              </a:rPr>
              <a:t>Propriorécepteurs :</a:t>
            </a:r>
          </a:p>
          <a:p>
            <a:r>
              <a:rPr lang="fr-FR" altLang="fr-FR">
                <a:latin typeface="Calibri" panose="020F0502020204030204" pitchFamily="34" charset="0"/>
              </a:rPr>
              <a:t>Ils sont sensibles ai stimuli internes et informent constamment l’encéphale des mouvement du corps en mesurant le degré d’étirement des tendons et des muscles. La majorité des informations restent inconsciente.</a:t>
            </a:r>
          </a:p>
          <a:p>
            <a:r>
              <a:rPr lang="fr-FR" altLang="fr-FR">
                <a:latin typeface="Calibri" panose="020F0502020204030204" pitchFamily="34" charset="0"/>
              </a:rPr>
              <a:t>Ils sont situés dans les muscles squelettiques, les tendons, les articulations, les ligaments, le tissu conjonctif qui recouvre les os et les muscles.</a:t>
            </a:r>
          </a:p>
          <a:p>
            <a:endParaRPr lang="fr-FR" altLang="fr-FR">
              <a:latin typeface="Calibri" panose="020F0502020204030204" pitchFamily="34" charset="0"/>
            </a:endParaRPr>
          </a:p>
          <a:p>
            <a:endParaRPr lang="fr-FR" altLang="fr-FR">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02" name="Text Box 1">
            <a:extLst>
              <a:ext uri="{FF2B5EF4-FFF2-40B4-BE49-F238E27FC236}">
                <a16:creationId xmlns:a16="http://schemas.microsoft.com/office/drawing/2014/main" id="{3163EC1C-530C-417D-B494-FBC229990036}"/>
              </a:ext>
            </a:extLst>
          </p:cNvPr>
          <p:cNvSpPr txBox="1">
            <a:spLocks noChangeArrowheads="1"/>
          </p:cNvSpPr>
          <p:nvPr/>
        </p:nvSpPr>
        <p:spPr bwMode="auto">
          <a:xfrm>
            <a:off x="2084388" y="755650"/>
            <a:ext cx="2500312" cy="3722688"/>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endParaRPr lang="fr-FR" altLang="fr-FR" sz="2400">
              <a:solidFill>
                <a:schemeClr val="tx1"/>
              </a:solidFill>
            </a:endParaRPr>
          </a:p>
        </p:txBody>
      </p:sp>
      <p:sp>
        <p:nvSpPr>
          <p:cNvPr id="256003" name="Rectangle 2">
            <a:extLst>
              <a:ext uri="{FF2B5EF4-FFF2-40B4-BE49-F238E27FC236}">
                <a16:creationId xmlns:a16="http://schemas.microsoft.com/office/drawing/2014/main" id="{80F4C1E4-A801-470C-95BD-DBFBA682F169}"/>
              </a:ext>
            </a:extLst>
          </p:cNvPr>
          <p:cNvSpPr>
            <a:spLocks noGrp="1" noChangeArrowheads="1"/>
          </p:cNvSpPr>
          <p:nvPr>
            <p:ph type="body"/>
          </p:nvPr>
        </p:nvSpPr>
        <p:spPr>
          <a:xfrm>
            <a:off x="666750" y="4716463"/>
            <a:ext cx="53340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fr-FR" altLang="fr-FR">
                <a:latin typeface="Times New Roman" panose="02020603050405020304" pitchFamily="18" charset="0"/>
              </a:rPr>
              <a:t>Il y a 12 paires qui désservent la tête et le cou sauf les nerfs vagues qui s’étendent jusque dans la cavité thoracique et abdominale.</a:t>
            </a:r>
          </a:p>
          <a:p>
            <a:r>
              <a:rPr lang="fr-FR" altLang="fr-FR">
                <a:latin typeface="Times New Roman" panose="02020603050405020304" pitchFamily="18" charset="0"/>
              </a:rPr>
              <a:t>Dans la plupart des cas, leurs noms indiquent les principales structures qu’ils desservent.</a:t>
            </a:r>
          </a:p>
          <a:p>
            <a:r>
              <a:rPr lang="fr-FR" altLang="fr-FR">
                <a:latin typeface="Times New Roman" panose="02020603050405020304" pitchFamily="18" charset="0"/>
              </a:rPr>
              <a:t>Certains sont afférents, d’autres sont efférents, d’autres mixtes.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8050" name="Text Box 1">
            <a:extLst>
              <a:ext uri="{FF2B5EF4-FFF2-40B4-BE49-F238E27FC236}">
                <a16:creationId xmlns:a16="http://schemas.microsoft.com/office/drawing/2014/main" id="{21053970-E790-4A42-93C7-AC0EEADA273B}"/>
              </a:ext>
            </a:extLst>
          </p:cNvPr>
          <p:cNvSpPr txBox="1">
            <a:spLocks noChangeArrowheads="1"/>
          </p:cNvSpPr>
          <p:nvPr/>
        </p:nvSpPr>
        <p:spPr bwMode="auto">
          <a:xfrm>
            <a:off x="2084388" y="755650"/>
            <a:ext cx="2500312" cy="3722688"/>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endParaRPr lang="fr-FR" altLang="fr-FR" sz="2400">
              <a:solidFill>
                <a:schemeClr val="tx1"/>
              </a:solidFill>
            </a:endParaRPr>
          </a:p>
        </p:txBody>
      </p:sp>
      <p:sp>
        <p:nvSpPr>
          <p:cNvPr id="258051" name="Rectangle 2">
            <a:extLst>
              <a:ext uri="{FF2B5EF4-FFF2-40B4-BE49-F238E27FC236}">
                <a16:creationId xmlns:a16="http://schemas.microsoft.com/office/drawing/2014/main" id="{54462368-0EAA-46B6-B41C-F9B852840766}"/>
              </a:ext>
            </a:extLst>
          </p:cNvPr>
          <p:cNvSpPr>
            <a:spLocks noGrp="1" noChangeArrowheads="1"/>
          </p:cNvSpPr>
          <p:nvPr>
            <p:ph type="body"/>
          </p:nvPr>
        </p:nvSpPr>
        <p:spPr>
          <a:xfrm>
            <a:off x="666750" y="4716463"/>
            <a:ext cx="53340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0098" name="Text Box 1">
            <a:extLst>
              <a:ext uri="{FF2B5EF4-FFF2-40B4-BE49-F238E27FC236}">
                <a16:creationId xmlns:a16="http://schemas.microsoft.com/office/drawing/2014/main" id="{1361AC06-5973-4198-BB55-7BE8DE03038A}"/>
              </a:ext>
            </a:extLst>
          </p:cNvPr>
          <p:cNvSpPr txBox="1">
            <a:spLocks noChangeArrowheads="1"/>
          </p:cNvSpPr>
          <p:nvPr/>
        </p:nvSpPr>
        <p:spPr bwMode="auto">
          <a:xfrm>
            <a:off x="2084388" y="755650"/>
            <a:ext cx="2500312" cy="3722688"/>
          </a:xfrm>
          <a:prstGeom prst="rect">
            <a:avLst/>
          </a:prstGeom>
          <a:solidFill>
            <a:srgbClr val="FFFFFF"/>
          </a:solidFill>
          <a:ln w="9525">
            <a:solidFill>
              <a:srgbClr val="000000"/>
            </a:solidFill>
            <a:miter lim="800000"/>
            <a:headEnd/>
            <a:tailEnd/>
          </a:ln>
        </p:spPr>
        <p:txBody>
          <a:bodyPr wrap="none"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5pPr>
            <a:lvl6pPr marL="25146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6pPr>
            <a:lvl7pPr marL="29718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7pPr>
            <a:lvl8pPr marL="34290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8pPr>
            <a:lvl9pPr marL="3886200" indent="-228600"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SzTx/>
              <a:buFontTx/>
              <a:buNone/>
            </a:pPr>
            <a:endParaRPr lang="fr-FR" altLang="fr-FR" sz="2400">
              <a:solidFill>
                <a:schemeClr val="tx1"/>
              </a:solidFill>
            </a:endParaRPr>
          </a:p>
        </p:txBody>
      </p:sp>
      <p:sp>
        <p:nvSpPr>
          <p:cNvPr id="260099" name="Rectangle 2">
            <a:extLst>
              <a:ext uri="{FF2B5EF4-FFF2-40B4-BE49-F238E27FC236}">
                <a16:creationId xmlns:a16="http://schemas.microsoft.com/office/drawing/2014/main" id="{941E794D-031C-4B8E-BD2D-92744F132FD1}"/>
              </a:ext>
            </a:extLst>
          </p:cNvPr>
          <p:cNvSpPr>
            <a:spLocks noGrp="1" noChangeArrowheads="1"/>
          </p:cNvSpPr>
          <p:nvPr>
            <p:ph type="body"/>
          </p:nvPr>
        </p:nvSpPr>
        <p:spPr>
          <a:xfrm>
            <a:off x="666750" y="4716463"/>
            <a:ext cx="53340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fr-FR" altLang="fr-FR">
                <a:latin typeface="Times New Roman" panose="02020603050405020304" pitchFamily="18" charset="0"/>
              </a:rPr>
              <a:t>Il y a 31 paires de nerfs spinaux contenant chacun des milliers de neurofibres émergent de la moelle épinière et innvervant toutes les parties du corps à l’exception de la tête et de certaines régions du cou.</a:t>
            </a:r>
          </a:p>
          <a:p>
            <a:r>
              <a:rPr lang="fr-FR" altLang="fr-FR">
                <a:latin typeface="Times New Roman" panose="02020603050405020304" pitchFamily="18" charset="0"/>
              </a:rPr>
              <a:t>Ils sont tous mixtes.</a:t>
            </a:r>
          </a:p>
          <a:p>
            <a:endParaRPr lang="fr-FR" altLang="fr-FR">
              <a:latin typeface="Times New Roman" panose="02020603050405020304" pitchFamily="18" charset="0"/>
            </a:endParaRPr>
          </a:p>
          <a:p>
            <a:r>
              <a:rPr lang="fr-FR" altLang="fr-FR">
                <a:latin typeface="Times New Roman" panose="02020603050405020304" pitchFamily="18" charset="0"/>
              </a:rPr>
              <a:t>La longueur des racines des nerfs spinaux augmentent progressivement de haut en bas de la moelle.</a:t>
            </a:r>
          </a:p>
          <a:p>
            <a:r>
              <a:rPr lang="fr-FR" altLang="fr-FR">
                <a:latin typeface="Times New Roman" panose="02020603050405020304" pitchFamily="18" charset="0"/>
              </a:rPr>
              <a:t>Dans la région cervicale : racines courtes et horizontales</a:t>
            </a:r>
          </a:p>
          <a:p>
            <a:r>
              <a:rPr lang="fr-FR" altLang="fr-FR">
                <a:latin typeface="Times New Roman" panose="02020603050405020304" pitchFamily="18" charset="0"/>
              </a:rPr>
              <a:t>Dans la région inférieur du canal vertébral : racines orientées vers le bas et une forme une queue de cheval</a:t>
            </a:r>
          </a:p>
          <a:p>
            <a:endParaRPr lang="fr-FR" altLang="fr-FR">
              <a:latin typeface="Times New Roman" panose="02020603050405020304" pitchFamily="18" charset="0"/>
            </a:endParaRPr>
          </a:p>
          <a:p>
            <a:r>
              <a:rPr lang="fr-FR" altLang="fr-FR">
                <a:latin typeface="Times New Roman" panose="02020603050405020304" pitchFamily="18" charset="0"/>
              </a:rPr>
              <a:t>Chaque nerf spinale est relié à la moelle épinière par une racine dorsale et une racine ventrale. Elles émergent de la ME et s’unissent en aval du ganglion spinal.il en résulte un nerf spinal qui sort de la colonne vertébrale par un foramen intervertébral.</a:t>
            </a:r>
          </a:p>
          <a:p>
            <a:r>
              <a:rPr lang="fr-FR" altLang="fr-FR">
                <a:latin typeface="Times New Roman" panose="02020603050405020304" pitchFamily="18" charset="0"/>
              </a:rPr>
              <a:t>Racines ventrales = neurofibres motrices (efférentes)</a:t>
            </a:r>
          </a:p>
          <a:p>
            <a:r>
              <a:rPr lang="fr-FR" altLang="fr-FR">
                <a:latin typeface="Times New Roman" panose="02020603050405020304" pitchFamily="18" charset="0"/>
              </a:rPr>
              <a:t>Racines dorsales = neurofivres sensitives (afférentes)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D35192-0890-4575-AE31-EF0BEE84083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2670082-A2ED-458D-BE27-B6A5E1CA14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2A24BDA-A39C-409F-812F-42548EA65B72}"/>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5" name="Espace réservé du pied de page 4">
            <a:extLst>
              <a:ext uri="{FF2B5EF4-FFF2-40B4-BE49-F238E27FC236}">
                <a16:creationId xmlns:a16="http://schemas.microsoft.com/office/drawing/2014/main" id="{EF5719B1-07CB-493D-B868-3C899CF0E49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87FAE0-3497-4B79-B451-9B54535DFA17}"/>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4131127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FCCD35-48F6-4D98-8FBD-44B5AB0FFEF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EE97C4F-F591-49B6-9CA3-351EBAF50A6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510940A-7BF5-443E-8936-17FE7F53FD55}"/>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5" name="Espace réservé du pied de page 4">
            <a:extLst>
              <a:ext uri="{FF2B5EF4-FFF2-40B4-BE49-F238E27FC236}">
                <a16:creationId xmlns:a16="http://schemas.microsoft.com/office/drawing/2014/main" id="{DA291BF2-D3A5-41F5-93CC-868918F0043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7ABD559-1937-4CD8-8BF4-493A02167175}"/>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3708579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36B76E7-D4F2-4CF4-A5BC-38CD3923F62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CC14277-31C3-4025-8947-8F598A31006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8AA851-DEFF-4E9B-AEED-9F988561CA73}"/>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5" name="Espace réservé du pied de page 4">
            <a:extLst>
              <a:ext uri="{FF2B5EF4-FFF2-40B4-BE49-F238E27FC236}">
                <a16:creationId xmlns:a16="http://schemas.microsoft.com/office/drawing/2014/main" id="{CE196D56-1B7C-4066-A3C5-DC3162BE173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8E69C0-9557-4F8F-8751-F5C67C4AD122}"/>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2871780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5AD1CB-899F-49A9-A4D4-080EF31549B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0339E71-8EDC-48AB-926B-8BA12E6D997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5DE3DB-DEE6-4324-88A4-84DF37B3FDE1}"/>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5" name="Espace réservé du pied de page 4">
            <a:extLst>
              <a:ext uri="{FF2B5EF4-FFF2-40B4-BE49-F238E27FC236}">
                <a16:creationId xmlns:a16="http://schemas.microsoft.com/office/drawing/2014/main" id="{A9F57654-E5C8-458A-8D90-5A72FCEDD0A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636B15-F03A-4B83-90AB-D4BD9B66C360}"/>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524099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591443-F4BA-4CC6-91AE-04448E760C2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D0F717C-BBE1-4E30-908C-C56E691CEC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A655BF7-E2A5-48C7-BA31-CB860B29771D}"/>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5" name="Espace réservé du pied de page 4">
            <a:extLst>
              <a:ext uri="{FF2B5EF4-FFF2-40B4-BE49-F238E27FC236}">
                <a16:creationId xmlns:a16="http://schemas.microsoft.com/office/drawing/2014/main" id="{13544D47-4C22-4070-9CB6-3E26B86E291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15862F2-D396-4964-AD79-170909652080}"/>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814683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CEDA70-C006-48E4-BA32-5E7CBDD8FA9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6850878-E3A6-4B95-8088-4B3E97C703B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B7E278E-77E5-42A2-87D4-DD12849ADDD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719AB2E-52E8-4D9C-9EC5-D5A08F56E7CF}"/>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6" name="Espace réservé du pied de page 5">
            <a:extLst>
              <a:ext uri="{FF2B5EF4-FFF2-40B4-BE49-F238E27FC236}">
                <a16:creationId xmlns:a16="http://schemas.microsoft.com/office/drawing/2014/main" id="{C3C7FB86-9BBA-4140-92E1-A268BA4D7C1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00C0E2B-533D-4625-AE39-C5D928E0AFD5}"/>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50131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8AACC0-226C-42A1-98E7-EC18AB7C9FE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63F8700-0437-40CB-B462-3DD058C529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931BDFB-DB8F-49D0-8DAA-6884ABAF66A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DE802B5-EE4C-46E1-ABF0-A67D54045F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86B9FA1-B0D5-4BCF-866B-33232D8A76B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6DE5E21-F53B-4B66-885A-69C20FDD2920}"/>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8" name="Espace réservé du pied de page 7">
            <a:extLst>
              <a:ext uri="{FF2B5EF4-FFF2-40B4-BE49-F238E27FC236}">
                <a16:creationId xmlns:a16="http://schemas.microsoft.com/office/drawing/2014/main" id="{2FE02407-6B3D-424B-82DB-7E5D86042CC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6A89E1A4-9562-49C6-91A0-4CDFB4060F29}"/>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197023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793827-369A-4A93-B749-F643AD7770A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D7B3D67-A6B9-4BE4-86EF-59C4023AA5D6}"/>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4" name="Espace réservé du pied de page 3">
            <a:extLst>
              <a:ext uri="{FF2B5EF4-FFF2-40B4-BE49-F238E27FC236}">
                <a16:creationId xmlns:a16="http://schemas.microsoft.com/office/drawing/2014/main" id="{00BF35FF-17AB-420B-8200-A11812200D3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FE4CF54-3762-418B-9B37-6285FA963C74}"/>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2712091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DB635CD-1C55-4BD8-B22B-AD6EC76D1B98}"/>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3" name="Espace réservé du pied de page 2">
            <a:extLst>
              <a:ext uri="{FF2B5EF4-FFF2-40B4-BE49-F238E27FC236}">
                <a16:creationId xmlns:a16="http://schemas.microsoft.com/office/drawing/2014/main" id="{80997614-A46C-4BDF-86A9-B5E12D056D1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459B511-0D8A-466A-872D-51205A384A9E}"/>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379862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C10A05-CC62-46CB-BF4D-FEFFB7B0125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BD09838-4BF6-4EBF-AB42-53EA03AA0F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58E1EA4-E2B2-43A0-A8DD-6AA3F42EA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6EE9720-D59E-4DB4-BF87-ED3104C5BFC8}"/>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6" name="Espace réservé du pied de page 5">
            <a:extLst>
              <a:ext uri="{FF2B5EF4-FFF2-40B4-BE49-F238E27FC236}">
                <a16:creationId xmlns:a16="http://schemas.microsoft.com/office/drawing/2014/main" id="{341A998C-484E-437E-866C-6A3498DE690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E188CAC-E74D-4F51-BC59-687B76F845B8}"/>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2083662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AE31CA-1E79-4B48-B4CD-67647978478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CB66B23-5902-4666-9F4D-BE310BA89C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020C07D-6248-4C7E-AFBE-04D1B1272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14DA191-77A4-43E2-A904-FC269A1EB063}"/>
              </a:ext>
            </a:extLst>
          </p:cNvPr>
          <p:cNvSpPr>
            <a:spLocks noGrp="1"/>
          </p:cNvSpPr>
          <p:nvPr>
            <p:ph type="dt" sz="half" idx="10"/>
          </p:nvPr>
        </p:nvSpPr>
        <p:spPr/>
        <p:txBody>
          <a:bodyPr/>
          <a:lstStyle/>
          <a:p>
            <a:fld id="{E1FFE99F-58DB-48CB-894B-52E28A7607C6}" type="datetimeFigureOut">
              <a:rPr lang="fr-FR" smtClean="0"/>
              <a:t>14/09/2023</a:t>
            </a:fld>
            <a:endParaRPr lang="fr-FR"/>
          </a:p>
        </p:txBody>
      </p:sp>
      <p:sp>
        <p:nvSpPr>
          <p:cNvPr id="6" name="Espace réservé du pied de page 5">
            <a:extLst>
              <a:ext uri="{FF2B5EF4-FFF2-40B4-BE49-F238E27FC236}">
                <a16:creationId xmlns:a16="http://schemas.microsoft.com/office/drawing/2014/main" id="{E807F3AF-6845-4809-87FD-CA8EEDE6491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F9BE9BA-D57C-4A23-9130-078C957ACD30}"/>
              </a:ext>
            </a:extLst>
          </p:cNvPr>
          <p:cNvSpPr>
            <a:spLocks noGrp="1"/>
          </p:cNvSpPr>
          <p:nvPr>
            <p:ph type="sldNum" sz="quarter" idx="12"/>
          </p:nvPr>
        </p:nvSpPr>
        <p:spPr/>
        <p:txBody>
          <a:bodyPr/>
          <a:lstStyle/>
          <a:p>
            <a:fld id="{2600CA6E-86E2-48F0-9971-F3099F267FCC}" type="slidenum">
              <a:rPr lang="fr-FR" smtClean="0"/>
              <a:t>‹N°›</a:t>
            </a:fld>
            <a:endParaRPr lang="fr-FR"/>
          </a:p>
        </p:txBody>
      </p:sp>
    </p:spTree>
    <p:extLst>
      <p:ext uri="{BB962C8B-B14F-4D97-AF65-F5344CB8AC3E}">
        <p14:creationId xmlns:p14="http://schemas.microsoft.com/office/powerpoint/2010/main" val="530120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1C676EC-2DD2-4FB1-B2BB-2D77890084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8F08847-252B-4929-AD90-5F717A24F3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C818719-3C62-4794-B5D6-8DDD2D4D58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FE99F-58DB-48CB-894B-52E28A7607C6}" type="datetimeFigureOut">
              <a:rPr lang="fr-FR" smtClean="0"/>
              <a:t>14/09/2023</a:t>
            </a:fld>
            <a:endParaRPr lang="fr-FR"/>
          </a:p>
        </p:txBody>
      </p:sp>
      <p:sp>
        <p:nvSpPr>
          <p:cNvPr id="5" name="Espace réservé du pied de page 4">
            <a:extLst>
              <a:ext uri="{FF2B5EF4-FFF2-40B4-BE49-F238E27FC236}">
                <a16:creationId xmlns:a16="http://schemas.microsoft.com/office/drawing/2014/main" id="{64B66326-8D9C-41E0-9740-128A2C6B0B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7037681-D01E-4BF1-86C8-57F96CB04A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0CA6E-86E2-48F0-9971-F3099F267FCC}" type="slidenum">
              <a:rPr lang="fr-FR" smtClean="0"/>
              <a:t>‹N°›</a:t>
            </a:fld>
            <a:endParaRPr lang="fr-FR"/>
          </a:p>
        </p:txBody>
      </p:sp>
    </p:spTree>
    <p:extLst>
      <p:ext uri="{BB962C8B-B14F-4D97-AF65-F5344CB8AC3E}">
        <p14:creationId xmlns:p14="http://schemas.microsoft.com/office/powerpoint/2010/main" val="4194523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Ubx0uQ0z8h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528852-0EB7-4A8F-9050-F288E271BFF4}"/>
              </a:ext>
            </a:extLst>
          </p:cNvPr>
          <p:cNvSpPr>
            <a:spLocks noGrp="1"/>
          </p:cNvSpPr>
          <p:nvPr>
            <p:ph type="ctrTitle"/>
          </p:nvPr>
        </p:nvSpPr>
        <p:spPr>
          <a:xfrm>
            <a:off x="1260475" y="515009"/>
            <a:ext cx="8915399" cy="2262781"/>
          </a:xfrm>
        </p:spPr>
        <p:txBody>
          <a:bodyPr rtlCol="0">
            <a:normAutofit/>
          </a:bodyPr>
          <a:lstStyle/>
          <a:p>
            <a:pPr>
              <a:defRPr/>
            </a:pPr>
            <a:r>
              <a:rPr lang="fr-FR" altLang="fr-FR" b="1" dirty="0">
                <a:solidFill>
                  <a:schemeClr val="accent1"/>
                </a:solidFill>
                <a:latin typeface="News Gothic MT" panose="020B0504020203020204" pitchFamily="34" charset="0"/>
                <a:ea typeface="MS PGothic" panose="020B0600070205080204" pitchFamily="34" charset="-128"/>
              </a:rPr>
              <a:t>Le système nerveux périphérique</a:t>
            </a:r>
            <a:endParaRPr lang="fr-FR" sz="6000" dirty="0"/>
          </a:p>
        </p:txBody>
      </p:sp>
      <p:sp>
        <p:nvSpPr>
          <p:cNvPr id="223235" name="Sous-titre 2">
            <a:extLst>
              <a:ext uri="{FF2B5EF4-FFF2-40B4-BE49-F238E27FC236}">
                <a16:creationId xmlns:a16="http://schemas.microsoft.com/office/drawing/2014/main" id="{8EB7BB58-62FD-48DC-A3EE-1AA9827F29F1}"/>
              </a:ext>
            </a:extLst>
          </p:cNvPr>
          <p:cNvSpPr>
            <a:spLocks noGrp="1"/>
          </p:cNvSpPr>
          <p:nvPr>
            <p:ph type="subTitle" idx="1"/>
          </p:nvPr>
        </p:nvSpPr>
        <p:spPr>
          <a:xfrm>
            <a:off x="1941511" y="3170687"/>
            <a:ext cx="8915399" cy="1126283"/>
          </a:xfrm>
        </p:spPr>
        <p:txBody>
          <a:bodyPr>
            <a:noAutofit/>
          </a:bodyPr>
          <a:lstStyle/>
          <a:p>
            <a:pPr algn="ctr"/>
            <a:r>
              <a:rPr lang="fr-FR" altLang="fr-FR" sz="2800" dirty="0"/>
              <a:t>UE 2.2 S1</a:t>
            </a:r>
          </a:p>
          <a:p>
            <a:pPr algn="ctr"/>
            <a:r>
              <a:rPr lang="fr-FR" altLang="fr-FR" sz="2800" dirty="0"/>
              <a:t>CYCLES DE LA VIE ET GRANDES FONCTIONS</a:t>
            </a:r>
          </a:p>
          <a:p>
            <a:pPr algn="ctr"/>
            <a:r>
              <a:rPr lang="fr-FR" altLang="fr-FR" sz="2800" dirty="0"/>
              <a:t>PROMOTION 2023 / 2026</a:t>
            </a:r>
          </a:p>
          <a:p>
            <a:pPr algn="ctr"/>
            <a:r>
              <a:rPr lang="fr-FR" altLang="fr-FR" sz="2800" dirty="0"/>
              <a:t>2023/2024</a:t>
            </a:r>
          </a:p>
          <a:p>
            <a:pPr algn="ctr"/>
            <a:r>
              <a:rPr lang="fr-FR" altLang="fr-FR" sz="2800" dirty="0"/>
              <a:t>D Henrion</a:t>
            </a:r>
          </a:p>
        </p:txBody>
      </p:sp>
      <p:sp>
        <p:nvSpPr>
          <p:cNvPr id="4" name="Espace réservé du pied de page 3">
            <a:extLst>
              <a:ext uri="{FF2B5EF4-FFF2-40B4-BE49-F238E27FC236}">
                <a16:creationId xmlns:a16="http://schemas.microsoft.com/office/drawing/2014/main" id="{16247D5A-CBA2-403E-9ABD-7855D245D249}"/>
              </a:ext>
            </a:extLst>
          </p:cNvPr>
          <p:cNvSpPr>
            <a:spLocks noGrp="1"/>
          </p:cNvSpPr>
          <p:nvPr>
            <p:ph type="ftr" sz="quarter" idx="11"/>
          </p:nvPr>
        </p:nvSpPr>
        <p:spPr/>
        <p:txBody>
          <a:bodyPr/>
          <a:lstStyle/>
          <a:p>
            <a:pPr>
              <a:defRPr/>
            </a:pPr>
            <a:endParaRPr lang="fr-FR"/>
          </a:p>
        </p:txBody>
      </p:sp>
      <p:sp>
        <p:nvSpPr>
          <p:cNvPr id="5" name="Espace réservé du numéro de diapositive 4">
            <a:extLst>
              <a:ext uri="{FF2B5EF4-FFF2-40B4-BE49-F238E27FC236}">
                <a16:creationId xmlns:a16="http://schemas.microsoft.com/office/drawing/2014/main" id="{144EEF56-0626-406E-97DC-E56EAD0F6E7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6F70EE6-F4DB-45F6-A276-7492FFD2AB4B}" type="slidenum">
              <a:rPr lang="fr-FR" altLang="fr-FR">
                <a:solidFill>
                  <a:srgbClr val="898989"/>
                </a:solidFill>
              </a:rPr>
              <a:pPr/>
              <a:t>1</a:t>
            </a:fld>
            <a:endParaRPr lang="fr-FR" altLang="fr-FR">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re 3">
            <a:extLst>
              <a:ext uri="{FF2B5EF4-FFF2-40B4-BE49-F238E27FC236}">
                <a16:creationId xmlns:a16="http://schemas.microsoft.com/office/drawing/2014/main" id="{4731C4DB-F78A-4A3D-9099-16B4915F3DE1}"/>
              </a:ext>
            </a:extLst>
          </p:cNvPr>
          <p:cNvSpPr>
            <a:spLocks noGrp="1"/>
          </p:cNvSpPr>
          <p:nvPr>
            <p:ph type="title"/>
          </p:nvPr>
        </p:nvSpPr>
        <p:spPr>
          <a:xfrm>
            <a:off x="2376488" y="239714"/>
            <a:ext cx="7816850" cy="1336675"/>
          </a:xfrm>
        </p:spPr>
        <p:txBody>
          <a:bodyPr rtlCol="0">
            <a:normAutofit/>
          </a:bodyPr>
          <a:lstStyle/>
          <a:p>
            <a:pPr>
              <a:defRPr/>
            </a:pPr>
            <a:r>
              <a:rPr lang="fr-FR" altLang="fr-FR" dirty="0">
                <a:solidFill>
                  <a:schemeClr val="tx1">
                    <a:lumMod val="75000"/>
                    <a:lumOff val="25000"/>
                  </a:schemeClr>
                </a:solidFill>
              </a:rPr>
              <a:t>Le système nerveux périphérique</a:t>
            </a:r>
          </a:p>
        </p:txBody>
      </p:sp>
      <p:sp>
        <p:nvSpPr>
          <p:cNvPr id="2" name="Espace réservé du pied de page 1">
            <a:extLst>
              <a:ext uri="{FF2B5EF4-FFF2-40B4-BE49-F238E27FC236}">
                <a16:creationId xmlns:a16="http://schemas.microsoft.com/office/drawing/2014/main" id="{F2BD4867-C967-46CD-B0CD-24965DD42622}"/>
              </a:ext>
            </a:extLst>
          </p:cNvPr>
          <p:cNvSpPr>
            <a:spLocks noGrp="1"/>
          </p:cNvSpPr>
          <p:nvPr>
            <p:ph type="ftr" sz="quarter" idx="11"/>
          </p:nvPr>
        </p:nvSpPr>
        <p:spPr/>
        <p:txBody>
          <a:bodyPr/>
          <a:lstStyle/>
          <a:p>
            <a:pPr>
              <a:defRPr/>
            </a:pPr>
            <a:endParaRPr lang="fr-FR"/>
          </a:p>
        </p:txBody>
      </p:sp>
      <p:sp>
        <p:nvSpPr>
          <p:cNvPr id="3" name="Espace réservé du numéro de diapositive 2">
            <a:extLst>
              <a:ext uri="{FF2B5EF4-FFF2-40B4-BE49-F238E27FC236}">
                <a16:creationId xmlns:a16="http://schemas.microsoft.com/office/drawing/2014/main" id="{B5CBE800-9CCC-4138-8D05-418E0DC3EA5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05FA7AA6-E682-4902-8B7C-360E4C49ACE8}" type="slidenum">
              <a:rPr lang="fr-FR" altLang="fr-FR">
                <a:solidFill>
                  <a:srgbClr val="898989"/>
                </a:solidFill>
              </a:rPr>
              <a:pPr/>
              <a:t>10</a:t>
            </a:fld>
            <a:endParaRPr lang="fr-FR" altLang="fr-FR">
              <a:solidFill>
                <a:srgbClr val="898989"/>
              </a:solidFill>
            </a:endParaRPr>
          </a:p>
        </p:txBody>
      </p:sp>
      <p:sp>
        <p:nvSpPr>
          <p:cNvPr id="9217" name="Rectangle 1">
            <a:extLst>
              <a:ext uri="{FF2B5EF4-FFF2-40B4-BE49-F238E27FC236}">
                <a16:creationId xmlns:a16="http://schemas.microsoft.com/office/drawing/2014/main" id="{F1228F25-7D54-4F9C-901B-68A5959D65B0}"/>
              </a:ext>
            </a:extLst>
          </p:cNvPr>
          <p:cNvSpPr>
            <a:spLocks noGrp="1" noChangeArrowheads="1"/>
          </p:cNvSpPr>
          <p:nvPr>
            <p:ph type="title" idx="4294967295"/>
          </p:nvPr>
        </p:nvSpPr>
        <p:spPr>
          <a:xfrm rot="16200000">
            <a:off x="-1150365" y="2686623"/>
            <a:ext cx="6213475" cy="840230"/>
          </a:xfrm>
        </p:spPr>
        <p:txBody>
          <a:bodyPr rtlCol="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fr-FR" sz="3600" dirty="0" err="1">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Récepteurs</a:t>
            </a:r>
            <a:r>
              <a:rPr lang="en-GB" altLang="fr-FR" sz="36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 </a:t>
            </a:r>
            <a:r>
              <a:rPr lang="en-GB" altLang="fr-FR" sz="3600" dirty="0" err="1">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sensoriels</a:t>
            </a:r>
            <a:br>
              <a:rPr lang="en-GB" altLang="fr-FR" sz="36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br>
            <a:r>
              <a:rPr lang="en-GB" altLang="fr-FR" sz="18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Classification </a:t>
            </a:r>
            <a:r>
              <a:rPr lang="en-GB" altLang="fr-FR" sz="1800" dirty="0" err="1">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selon</a:t>
            </a:r>
            <a:r>
              <a:rPr lang="en-GB" altLang="fr-FR" sz="18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 le type de stimulus</a:t>
            </a:r>
            <a:endParaRPr lang="en-GB" altLang="fr-FR" sz="1800" dirty="0">
              <a:solidFill>
                <a:srgbClr val="000000"/>
              </a:solidFill>
              <a:effectLst>
                <a:outerShdw blurRad="38100" dist="38100" dir="2700000" algn="tl">
                  <a:srgbClr val="C0C0C0"/>
                </a:outerShdw>
              </a:effectLst>
              <a:latin typeface="Arial" panose="020B0604020202020204" pitchFamily="34" charset="0"/>
              <a:cs typeface="Times New Roman" panose="02020603050405020304" pitchFamily="18" charset="0"/>
            </a:endParaRPr>
          </a:p>
        </p:txBody>
      </p:sp>
      <p:sp>
        <p:nvSpPr>
          <p:cNvPr id="250886" name="Rectangle 2">
            <a:extLst>
              <a:ext uri="{FF2B5EF4-FFF2-40B4-BE49-F238E27FC236}">
                <a16:creationId xmlns:a16="http://schemas.microsoft.com/office/drawing/2014/main" id="{08EB8808-ED59-47BF-A2E6-0740EE7FDD6F}"/>
              </a:ext>
            </a:extLst>
          </p:cNvPr>
          <p:cNvSpPr txBox="1">
            <a:spLocks noChangeArrowheads="1"/>
          </p:cNvSpPr>
          <p:nvPr/>
        </p:nvSpPr>
        <p:spPr bwMode="auto">
          <a:xfrm>
            <a:off x="4727576" y="1766888"/>
            <a:ext cx="5465763" cy="450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1pPr>
            <a:lvl2pPr marL="742950" indent="-28575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2pPr>
            <a:lvl3pPr marL="11430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3pPr>
            <a:lvl4pPr marL="16002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4pPr>
            <a:lvl5pPr marL="20574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5pPr>
            <a:lvl6pPr marL="25146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6pPr>
            <a:lvl7pPr marL="29718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7pPr>
            <a:lvl8pPr marL="34290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8pPr>
            <a:lvl9pPr marL="38862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9pPr>
          </a:lstStyle>
          <a:p>
            <a:pPr>
              <a:spcBef>
                <a:spcPts val="700"/>
              </a:spcBef>
              <a:buClr>
                <a:srgbClr val="FFFF00"/>
              </a:buClr>
              <a:buSzPct val="60000"/>
            </a:pPr>
            <a:r>
              <a:rPr lang="en-GB" altLang="fr-FR" sz="3200">
                <a:solidFill>
                  <a:srgbClr val="000000"/>
                </a:solidFill>
                <a:latin typeface="Arial" panose="020B0604020202020204" pitchFamily="34" charset="0"/>
                <a:ea typeface="MS PGothic" panose="020B0600070205080204" pitchFamily="34" charset="-128"/>
              </a:rPr>
              <a:t>Mécanorécepteurs</a:t>
            </a:r>
          </a:p>
          <a:p>
            <a:pPr>
              <a:spcBef>
                <a:spcPts val="700"/>
              </a:spcBef>
              <a:buClr>
                <a:srgbClr val="FFFF00"/>
              </a:buClr>
              <a:buSzPct val="60000"/>
            </a:pPr>
            <a:endParaRPr lang="en-GB" altLang="fr-FR" sz="200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r>
              <a:rPr lang="en-GB" altLang="fr-FR" sz="3200">
                <a:solidFill>
                  <a:srgbClr val="000000"/>
                </a:solidFill>
                <a:latin typeface="Arial" panose="020B0604020202020204" pitchFamily="34" charset="0"/>
                <a:ea typeface="MS PGothic" panose="020B0600070205080204" pitchFamily="34" charset="-128"/>
              </a:rPr>
              <a:t>Thermorécepteurs</a:t>
            </a:r>
          </a:p>
          <a:p>
            <a:pPr>
              <a:spcBef>
                <a:spcPts val="700"/>
              </a:spcBef>
              <a:buClr>
                <a:srgbClr val="FFFF00"/>
              </a:buClr>
              <a:buSzPct val="60000"/>
            </a:pPr>
            <a:endParaRPr lang="en-GB" altLang="fr-FR" sz="200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r>
              <a:rPr lang="en-GB" altLang="fr-FR" sz="3200">
                <a:solidFill>
                  <a:srgbClr val="000000"/>
                </a:solidFill>
                <a:latin typeface="Arial" panose="020B0604020202020204" pitchFamily="34" charset="0"/>
                <a:ea typeface="MS PGothic" panose="020B0600070205080204" pitchFamily="34" charset="-128"/>
              </a:rPr>
              <a:t>Photorécepteurs</a:t>
            </a:r>
          </a:p>
          <a:p>
            <a:pPr>
              <a:spcBef>
                <a:spcPts val="700"/>
              </a:spcBef>
              <a:buClr>
                <a:srgbClr val="FFFF00"/>
              </a:buClr>
              <a:buSzPct val="60000"/>
            </a:pPr>
            <a:endParaRPr lang="en-GB" altLang="fr-FR" sz="200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r>
              <a:rPr lang="en-GB" altLang="fr-FR" sz="3200">
                <a:solidFill>
                  <a:srgbClr val="000000"/>
                </a:solidFill>
                <a:latin typeface="Arial" panose="020B0604020202020204" pitchFamily="34" charset="0"/>
                <a:ea typeface="MS PGothic" panose="020B0600070205080204" pitchFamily="34" charset="-128"/>
              </a:rPr>
              <a:t>Chimiorécepteurs</a:t>
            </a:r>
          </a:p>
          <a:p>
            <a:pPr>
              <a:spcBef>
                <a:spcPts val="700"/>
              </a:spcBef>
              <a:buClr>
                <a:srgbClr val="FFFF00"/>
              </a:buClr>
              <a:buSzPct val="60000"/>
            </a:pPr>
            <a:endParaRPr lang="en-GB" altLang="fr-FR" sz="200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r>
              <a:rPr lang="en-GB" altLang="fr-FR" sz="3200">
                <a:solidFill>
                  <a:srgbClr val="000000"/>
                </a:solidFill>
                <a:latin typeface="Arial" panose="020B0604020202020204" pitchFamily="34" charset="0"/>
                <a:ea typeface="MS PGothic" panose="020B0600070205080204" pitchFamily="34" charset="-128"/>
              </a:rPr>
              <a:t>Nocicepteurs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re 3">
            <a:extLst>
              <a:ext uri="{FF2B5EF4-FFF2-40B4-BE49-F238E27FC236}">
                <a16:creationId xmlns:a16="http://schemas.microsoft.com/office/drawing/2014/main" id="{CD39357B-A14A-4557-889E-751B52BE7DBF}"/>
              </a:ext>
            </a:extLst>
          </p:cNvPr>
          <p:cNvSpPr>
            <a:spLocks noGrp="1"/>
          </p:cNvSpPr>
          <p:nvPr>
            <p:ph type="title"/>
          </p:nvPr>
        </p:nvSpPr>
        <p:spPr>
          <a:xfrm>
            <a:off x="2376488" y="239714"/>
            <a:ext cx="7816850" cy="1336675"/>
          </a:xfrm>
        </p:spPr>
        <p:txBody>
          <a:bodyPr rtlCol="0">
            <a:normAutofit/>
          </a:bodyPr>
          <a:lstStyle/>
          <a:p>
            <a:pPr>
              <a:defRPr/>
            </a:pPr>
            <a:r>
              <a:rPr lang="fr-FR" altLang="fr-FR" dirty="0">
                <a:solidFill>
                  <a:schemeClr val="tx1">
                    <a:lumMod val="75000"/>
                    <a:lumOff val="25000"/>
                  </a:schemeClr>
                </a:solidFill>
              </a:rPr>
              <a:t>Le système nerveux périphérique</a:t>
            </a:r>
          </a:p>
        </p:txBody>
      </p:sp>
      <p:sp>
        <p:nvSpPr>
          <p:cNvPr id="2" name="Espace réservé du pied de page 1">
            <a:extLst>
              <a:ext uri="{FF2B5EF4-FFF2-40B4-BE49-F238E27FC236}">
                <a16:creationId xmlns:a16="http://schemas.microsoft.com/office/drawing/2014/main" id="{D4F896B3-4551-483F-865A-8256825F75D0}"/>
              </a:ext>
            </a:extLst>
          </p:cNvPr>
          <p:cNvSpPr>
            <a:spLocks noGrp="1"/>
          </p:cNvSpPr>
          <p:nvPr>
            <p:ph type="ftr" sz="quarter" idx="11"/>
          </p:nvPr>
        </p:nvSpPr>
        <p:spPr/>
        <p:txBody>
          <a:bodyPr/>
          <a:lstStyle/>
          <a:p>
            <a:pPr>
              <a:defRPr/>
            </a:pPr>
            <a:endParaRPr lang="fr-FR"/>
          </a:p>
        </p:txBody>
      </p:sp>
      <p:sp>
        <p:nvSpPr>
          <p:cNvPr id="3" name="Espace réservé du numéro de diapositive 2">
            <a:extLst>
              <a:ext uri="{FF2B5EF4-FFF2-40B4-BE49-F238E27FC236}">
                <a16:creationId xmlns:a16="http://schemas.microsoft.com/office/drawing/2014/main" id="{0B4C883A-3E2C-490C-9C57-0A9E46D36401}"/>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2B303A1-EF9D-455E-8637-5F9D61B7F9C2}" type="slidenum">
              <a:rPr lang="fr-FR" altLang="fr-FR">
                <a:solidFill>
                  <a:srgbClr val="898989"/>
                </a:solidFill>
              </a:rPr>
              <a:pPr/>
              <a:t>11</a:t>
            </a:fld>
            <a:endParaRPr lang="fr-FR" altLang="fr-FR">
              <a:solidFill>
                <a:srgbClr val="898989"/>
              </a:solidFill>
            </a:endParaRPr>
          </a:p>
        </p:txBody>
      </p:sp>
      <p:sp>
        <p:nvSpPr>
          <p:cNvPr id="9217" name="Rectangle 1">
            <a:extLst>
              <a:ext uri="{FF2B5EF4-FFF2-40B4-BE49-F238E27FC236}">
                <a16:creationId xmlns:a16="http://schemas.microsoft.com/office/drawing/2014/main" id="{8A147476-9254-4F1D-8C99-FBB4E2A98BE4}"/>
              </a:ext>
            </a:extLst>
          </p:cNvPr>
          <p:cNvSpPr>
            <a:spLocks noGrp="1" noChangeArrowheads="1"/>
          </p:cNvSpPr>
          <p:nvPr>
            <p:ph type="title" idx="4294967295"/>
          </p:nvPr>
        </p:nvSpPr>
        <p:spPr>
          <a:xfrm rot="16200000">
            <a:off x="-1442719" y="2574862"/>
            <a:ext cx="6213475" cy="840230"/>
          </a:xfrm>
        </p:spPr>
        <p:txBody>
          <a:bodyPr rtlCol="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fr-FR" sz="3600" dirty="0" err="1">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Récepteurs</a:t>
            </a:r>
            <a:r>
              <a:rPr lang="en-GB" altLang="fr-FR" sz="36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 </a:t>
            </a:r>
            <a:r>
              <a:rPr lang="en-GB" altLang="fr-FR" sz="3600" dirty="0" err="1">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sensoriels</a:t>
            </a:r>
            <a:br>
              <a:rPr lang="en-GB" altLang="fr-FR" sz="36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br>
            <a:r>
              <a:rPr lang="en-GB" altLang="fr-FR" sz="18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Classification </a:t>
            </a:r>
            <a:r>
              <a:rPr lang="en-GB" altLang="fr-FR" sz="1800" dirty="0" err="1">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selon</a:t>
            </a:r>
            <a:r>
              <a:rPr lang="en-GB" altLang="fr-FR" sz="18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 la situation </a:t>
            </a:r>
            <a:r>
              <a:rPr lang="en-GB" altLang="fr-FR" sz="1800" dirty="0" err="1">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anatomique</a:t>
            </a:r>
            <a:endParaRPr lang="en-GB" altLang="fr-FR" sz="1800" dirty="0">
              <a:solidFill>
                <a:srgbClr val="000000"/>
              </a:solidFill>
              <a:effectLst>
                <a:outerShdw blurRad="38100" dist="38100" dir="2700000" algn="tl">
                  <a:srgbClr val="C0C0C0"/>
                </a:outerShdw>
              </a:effectLst>
              <a:latin typeface="Arial" panose="020B0604020202020204" pitchFamily="34" charset="0"/>
              <a:cs typeface="Times New Roman" panose="02020603050405020304" pitchFamily="18" charset="0"/>
            </a:endParaRPr>
          </a:p>
        </p:txBody>
      </p:sp>
      <p:sp>
        <p:nvSpPr>
          <p:cNvPr id="252934" name="Rectangle 2">
            <a:extLst>
              <a:ext uri="{FF2B5EF4-FFF2-40B4-BE49-F238E27FC236}">
                <a16:creationId xmlns:a16="http://schemas.microsoft.com/office/drawing/2014/main" id="{9C972A26-CF87-4980-BCA1-48ED17AB346F}"/>
              </a:ext>
            </a:extLst>
          </p:cNvPr>
          <p:cNvSpPr txBox="1">
            <a:spLocks noChangeArrowheads="1"/>
          </p:cNvSpPr>
          <p:nvPr/>
        </p:nvSpPr>
        <p:spPr bwMode="auto">
          <a:xfrm>
            <a:off x="4727575" y="1927225"/>
            <a:ext cx="5106988" cy="398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1pPr>
            <a:lvl2pPr marL="742950" indent="-28575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2pPr>
            <a:lvl3pPr marL="11430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3pPr>
            <a:lvl4pPr marL="16002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4pPr>
            <a:lvl5pPr marL="20574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5pPr>
            <a:lvl6pPr marL="25146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6pPr>
            <a:lvl7pPr marL="29718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7pPr>
            <a:lvl8pPr marL="34290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8pPr>
            <a:lvl9pPr marL="38862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9pPr>
          </a:lstStyle>
          <a:p>
            <a:pPr>
              <a:spcBef>
                <a:spcPts val="700"/>
              </a:spcBef>
              <a:buClr>
                <a:srgbClr val="FFFF00"/>
              </a:buClr>
              <a:buSzPct val="60000"/>
            </a:pPr>
            <a:endParaRPr lang="en-GB" altLang="fr-FR" sz="320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r>
              <a:rPr lang="en-GB" altLang="fr-FR" sz="3200">
                <a:solidFill>
                  <a:srgbClr val="000000"/>
                </a:solidFill>
                <a:latin typeface="Arial" panose="020B0604020202020204" pitchFamily="34" charset="0"/>
                <a:ea typeface="MS PGothic" panose="020B0600070205080204" pitchFamily="34" charset="-128"/>
              </a:rPr>
              <a:t>Extérorécepteurs</a:t>
            </a:r>
          </a:p>
          <a:p>
            <a:pPr>
              <a:spcBef>
                <a:spcPts val="700"/>
              </a:spcBef>
              <a:buClr>
                <a:srgbClr val="FFFF00"/>
              </a:buClr>
              <a:buSzPct val="60000"/>
            </a:pPr>
            <a:endParaRPr lang="en-GB" altLang="fr-FR" sz="320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r>
              <a:rPr lang="en-GB" altLang="fr-FR" sz="3200">
                <a:solidFill>
                  <a:srgbClr val="000000"/>
                </a:solidFill>
                <a:latin typeface="Arial" panose="020B0604020202020204" pitchFamily="34" charset="0"/>
                <a:ea typeface="MS PGothic" panose="020B0600070205080204" pitchFamily="34" charset="-128"/>
              </a:rPr>
              <a:t>Intérorécepteurs ou viscérorécepteurs</a:t>
            </a:r>
          </a:p>
          <a:p>
            <a:pPr>
              <a:spcBef>
                <a:spcPts val="700"/>
              </a:spcBef>
              <a:buClr>
                <a:srgbClr val="FFFF00"/>
              </a:buClr>
              <a:buSzPct val="60000"/>
            </a:pPr>
            <a:endParaRPr lang="en-GB" altLang="fr-FR" sz="320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r>
              <a:rPr lang="en-GB" altLang="fr-FR" sz="3200">
                <a:solidFill>
                  <a:srgbClr val="000000"/>
                </a:solidFill>
                <a:latin typeface="Arial" panose="020B0604020202020204" pitchFamily="34" charset="0"/>
                <a:ea typeface="MS PGothic" panose="020B0600070205080204" pitchFamily="34" charset="-128"/>
              </a:rPr>
              <a:t>Propriorécepteurs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re 3">
            <a:extLst>
              <a:ext uri="{FF2B5EF4-FFF2-40B4-BE49-F238E27FC236}">
                <a16:creationId xmlns:a16="http://schemas.microsoft.com/office/drawing/2014/main" id="{D13B1E4C-0C51-4F17-BB0A-320CD329DDDE}"/>
              </a:ext>
            </a:extLst>
          </p:cNvPr>
          <p:cNvSpPr>
            <a:spLocks noGrp="1"/>
          </p:cNvSpPr>
          <p:nvPr>
            <p:ph type="title"/>
          </p:nvPr>
        </p:nvSpPr>
        <p:spPr>
          <a:xfrm>
            <a:off x="2151064" y="239714"/>
            <a:ext cx="8042275" cy="1336675"/>
          </a:xfrm>
        </p:spPr>
        <p:txBody>
          <a:bodyPr rtlCol="0">
            <a:normAutofit/>
          </a:bodyPr>
          <a:lstStyle/>
          <a:p>
            <a:pPr>
              <a:defRPr/>
            </a:pPr>
            <a:r>
              <a:rPr lang="fr-FR" altLang="fr-FR" dirty="0">
                <a:solidFill>
                  <a:schemeClr val="tx1">
                    <a:lumMod val="75000"/>
                    <a:lumOff val="25000"/>
                  </a:schemeClr>
                </a:solidFill>
              </a:rPr>
              <a:t>Le système nerveux périphérique</a:t>
            </a:r>
          </a:p>
        </p:txBody>
      </p:sp>
      <p:sp>
        <p:nvSpPr>
          <p:cNvPr id="2" name="Espace réservé du pied de page 1">
            <a:extLst>
              <a:ext uri="{FF2B5EF4-FFF2-40B4-BE49-F238E27FC236}">
                <a16:creationId xmlns:a16="http://schemas.microsoft.com/office/drawing/2014/main" id="{2F4FF30A-5E89-4C43-864F-DC5720EFFDBF}"/>
              </a:ext>
            </a:extLst>
          </p:cNvPr>
          <p:cNvSpPr>
            <a:spLocks noGrp="1"/>
          </p:cNvSpPr>
          <p:nvPr>
            <p:ph type="ftr" sz="quarter" idx="11"/>
          </p:nvPr>
        </p:nvSpPr>
        <p:spPr/>
        <p:txBody>
          <a:bodyPr/>
          <a:lstStyle/>
          <a:p>
            <a:pPr>
              <a:defRPr/>
            </a:pPr>
            <a:endParaRPr lang="fr-FR"/>
          </a:p>
        </p:txBody>
      </p:sp>
      <p:sp>
        <p:nvSpPr>
          <p:cNvPr id="3" name="Espace réservé du numéro de diapositive 2">
            <a:extLst>
              <a:ext uri="{FF2B5EF4-FFF2-40B4-BE49-F238E27FC236}">
                <a16:creationId xmlns:a16="http://schemas.microsoft.com/office/drawing/2014/main" id="{015324CE-3244-45CF-93DA-0174418E8569}"/>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4C9D6EE-3339-4C9D-BAF0-60CAE28F5432}" type="slidenum">
              <a:rPr lang="fr-FR" altLang="fr-FR">
                <a:solidFill>
                  <a:srgbClr val="898989"/>
                </a:solidFill>
              </a:rPr>
              <a:pPr/>
              <a:t>12</a:t>
            </a:fld>
            <a:endParaRPr lang="fr-FR" altLang="fr-FR">
              <a:solidFill>
                <a:srgbClr val="898989"/>
              </a:solidFill>
            </a:endParaRPr>
          </a:p>
        </p:txBody>
      </p:sp>
      <p:sp>
        <p:nvSpPr>
          <p:cNvPr id="9217" name="Rectangle 1">
            <a:extLst>
              <a:ext uri="{FF2B5EF4-FFF2-40B4-BE49-F238E27FC236}">
                <a16:creationId xmlns:a16="http://schemas.microsoft.com/office/drawing/2014/main" id="{2D92180A-D18C-461E-8486-897D6CBB5113}"/>
              </a:ext>
            </a:extLst>
          </p:cNvPr>
          <p:cNvSpPr>
            <a:spLocks noGrp="1" noChangeArrowheads="1"/>
          </p:cNvSpPr>
          <p:nvPr>
            <p:ph type="title" idx="4294967295"/>
          </p:nvPr>
        </p:nvSpPr>
        <p:spPr>
          <a:xfrm rot="16200000">
            <a:off x="-1737360" y="2144693"/>
            <a:ext cx="6213475" cy="923330"/>
          </a:xfrm>
        </p:spPr>
        <p:txBody>
          <a:bodyPr rtlCol="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fr-FR" sz="36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Les nerfs </a:t>
            </a:r>
            <a:r>
              <a:rPr lang="en-GB" altLang="fr-FR" sz="3600" dirty="0" err="1">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crâniens</a:t>
            </a:r>
            <a:br>
              <a:rPr lang="en-GB" altLang="fr-FR" sz="24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br>
            <a:endParaRPr lang="en-GB" altLang="fr-FR" sz="24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endParaRPr>
          </a:p>
        </p:txBody>
      </p:sp>
      <p:graphicFrame>
        <p:nvGraphicFramePr>
          <p:cNvPr id="254982" name="Objet 1">
            <a:extLst>
              <a:ext uri="{FF2B5EF4-FFF2-40B4-BE49-F238E27FC236}">
                <a16:creationId xmlns:a16="http://schemas.microsoft.com/office/drawing/2014/main" id="{AB84F634-1E38-44E5-86CC-D6A30860B95B}"/>
              </a:ext>
            </a:extLst>
          </p:cNvPr>
          <p:cNvGraphicFramePr>
            <a:graphicFrameLocks noChangeAspect="1"/>
          </p:cNvGraphicFramePr>
          <p:nvPr>
            <p:extLst>
              <p:ext uri="{D42A27DB-BD31-4B8C-83A1-F6EECF244321}">
                <p14:modId xmlns:p14="http://schemas.microsoft.com/office/powerpoint/2010/main" val="4150395629"/>
              </p:ext>
            </p:extLst>
          </p:nvPr>
        </p:nvGraphicFramePr>
        <p:xfrm>
          <a:off x="3511233" y="1971359"/>
          <a:ext cx="7169150" cy="3602037"/>
        </p:xfrm>
        <a:graphic>
          <a:graphicData uri="http://schemas.openxmlformats.org/presentationml/2006/ole">
            <mc:AlternateContent xmlns:mc="http://schemas.openxmlformats.org/markup-compatibility/2006">
              <mc:Choice xmlns:v="urn:schemas-microsoft-com:vml" Requires="v">
                <p:oleObj spid="_x0000_s2058" name="Document" r:id="rId4" imgW="5918200" imgH="2540000" progId="Word.Document.12">
                  <p:embed/>
                </p:oleObj>
              </mc:Choice>
              <mc:Fallback>
                <p:oleObj name="Document" r:id="rId4" imgW="5918200" imgH="2540000" progId="Word.Document.12">
                  <p:embed/>
                  <p:pic>
                    <p:nvPicPr>
                      <p:cNvPr id="254982" name="Objet 1">
                        <a:extLst>
                          <a:ext uri="{FF2B5EF4-FFF2-40B4-BE49-F238E27FC236}">
                            <a16:creationId xmlns:a16="http://schemas.microsoft.com/office/drawing/2014/main" id="{AB84F634-1E38-44E5-86CC-D6A30860B9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1233" y="1971359"/>
                        <a:ext cx="7169150" cy="360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re 3">
            <a:extLst>
              <a:ext uri="{FF2B5EF4-FFF2-40B4-BE49-F238E27FC236}">
                <a16:creationId xmlns:a16="http://schemas.microsoft.com/office/drawing/2014/main" id="{2B2E7E19-AB99-43FC-95B1-4B55B9694B0D}"/>
              </a:ext>
            </a:extLst>
          </p:cNvPr>
          <p:cNvSpPr>
            <a:spLocks noGrp="1"/>
          </p:cNvSpPr>
          <p:nvPr>
            <p:ph type="title"/>
          </p:nvPr>
        </p:nvSpPr>
        <p:spPr>
          <a:xfrm>
            <a:off x="3216276" y="190501"/>
            <a:ext cx="8042275" cy="1336675"/>
          </a:xfrm>
        </p:spPr>
        <p:txBody>
          <a:bodyPr rtlCol="0">
            <a:normAutofit/>
          </a:bodyPr>
          <a:lstStyle/>
          <a:p>
            <a:pPr>
              <a:defRPr/>
            </a:pPr>
            <a:r>
              <a:rPr lang="fr-FR" altLang="fr-FR" dirty="0">
                <a:solidFill>
                  <a:schemeClr val="tx1">
                    <a:lumMod val="75000"/>
                    <a:lumOff val="25000"/>
                  </a:schemeClr>
                </a:solidFill>
              </a:rPr>
              <a:t>Le système nerveux périphérique</a:t>
            </a:r>
          </a:p>
        </p:txBody>
      </p:sp>
      <p:sp>
        <p:nvSpPr>
          <p:cNvPr id="2" name="Espace réservé du pied de page 1">
            <a:extLst>
              <a:ext uri="{FF2B5EF4-FFF2-40B4-BE49-F238E27FC236}">
                <a16:creationId xmlns:a16="http://schemas.microsoft.com/office/drawing/2014/main" id="{39F1899D-B948-43F9-A65F-622F4C5474D2}"/>
              </a:ext>
            </a:extLst>
          </p:cNvPr>
          <p:cNvSpPr>
            <a:spLocks noGrp="1"/>
          </p:cNvSpPr>
          <p:nvPr>
            <p:ph type="ftr" sz="quarter" idx="11"/>
          </p:nvPr>
        </p:nvSpPr>
        <p:spPr/>
        <p:txBody>
          <a:bodyPr/>
          <a:lstStyle/>
          <a:p>
            <a:pPr>
              <a:defRPr/>
            </a:pPr>
            <a:endParaRPr lang="fr-FR"/>
          </a:p>
        </p:txBody>
      </p:sp>
      <p:sp>
        <p:nvSpPr>
          <p:cNvPr id="3" name="Espace réservé du numéro de diapositive 2">
            <a:extLst>
              <a:ext uri="{FF2B5EF4-FFF2-40B4-BE49-F238E27FC236}">
                <a16:creationId xmlns:a16="http://schemas.microsoft.com/office/drawing/2014/main" id="{C28346A5-5BCC-45E7-9ED9-DD395FB99CCA}"/>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E55877DC-F652-4052-8D62-2120D51404D0}" type="slidenum">
              <a:rPr lang="fr-FR" altLang="fr-FR">
                <a:solidFill>
                  <a:srgbClr val="898989"/>
                </a:solidFill>
              </a:rPr>
              <a:pPr/>
              <a:t>13</a:t>
            </a:fld>
            <a:endParaRPr lang="fr-FR" altLang="fr-FR">
              <a:solidFill>
                <a:srgbClr val="898989"/>
              </a:solidFill>
            </a:endParaRPr>
          </a:p>
        </p:txBody>
      </p:sp>
      <p:sp>
        <p:nvSpPr>
          <p:cNvPr id="9217" name="Rectangle 1">
            <a:extLst>
              <a:ext uri="{FF2B5EF4-FFF2-40B4-BE49-F238E27FC236}">
                <a16:creationId xmlns:a16="http://schemas.microsoft.com/office/drawing/2014/main" id="{AAFF4A13-6DA1-4529-9AFC-831E22250120}"/>
              </a:ext>
            </a:extLst>
          </p:cNvPr>
          <p:cNvSpPr>
            <a:spLocks noGrp="1" noChangeArrowheads="1"/>
          </p:cNvSpPr>
          <p:nvPr>
            <p:ph type="title" idx="4294967295"/>
          </p:nvPr>
        </p:nvSpPr>
        <p:spPr>
          <a:xfrm rot="16200000">
            <a:off x="-2062480" y="2645073"/>
            <a:ext cx="6213475" cy="923330"/>
          </a:xfrm>
        </p:spPr>
        <p:txBody>
          <a:bodyPr rtlCol="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altLang="fr-FR" sz="36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Les nerfs </a:t>
            </a:r>
            <a:r>
              <a:rPr lang="en-GB" altLang="fr-FR" sz="3600" dirty="0" err="1">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crâniens</a:t>
            </a:r>
            <a:br>
              <a:rPr lang="en-GB" altLang="fr-FR" sz="24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br>
            <a:endParaRPr lang="en-GB" altLang="fr-FR" sz="2400"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endParaRPr>
          </a:p>
        </p:txBody>
      </p:sp>
      <p:graphicFrame>
        <p:nvGraphicFramePr>
          <p:cNvPr id="257030" name="Objet 2">
            <a:extLst>
              <a:ext uri="{FF2B5EF4-FFF2-40B4-BE49-F238E27FC236}">
                <a16:creationId xmlns:a16="http://schemas.microsoft.com/office/drawing/2014/main" id="{62D9D43A-6144-4A46-AD81-864821A6D34B}"/>
              </a:ext>
            </a:extLst>
          </p:cNvPr>
          <p:cNvGraphicFramePr>
            <a:graphicFrameLocks noChangeAspect="1"/>
          </p:cNvGraphicFramePr>
          <p:nvPr>
            <p:extLst>
              <p:ext uri="{D42A27DB-BD31-4B8C-83A1-F6EECF244321}">
                <p14:modId xmlns:p14="http://schemas.microsoft.com/office/powerpoint/2010/main" val="1197042810"/>
              </p:ext>
            </p:extLst>
          </p:nvPr>
        </p:nvGraphicFramePr>
        <p:xfrm>
          <a:off x="2346961" y="1844676"/>
          <a:ext cx="7925752" cy="4640263"/>
        </p:xfrm>
        <a:graphic>
          <a:graphicData uri="http://schemas.openxmlformats.org/presentationml/2006/ole">
            <mc:AlternateContent xmlns:mc="http://schemas.openxmlformats.org/markup-compatibility/2006">
              <mc:Choice xmlns:v="urn:schemas-microsoft-com:vml" Requires="v">
                <p:oleObj spid="_x0000_s3082" name="Document" r:id="rId4" imgW="5911527" imgH="4120283" progId="Word.Document.12">
                  <p:embed/>
                </p:oleObj>
              </mc:Choice>
              <mc:Fallback>
                <p:oleObj name="Document" r:id="rId4" imgW="5911527" imgH="4120283" progId="Word.Document.12">
                  <p:embed/>
                  <p:pic>
                    <p:nvPicPr>
                      <p:cNvPr id="257030" name="Objet 2">
                        <a:extLst>
                          <a:ext uri="{FF2B5EF4-FFF2-40B4-BE49-F238E27FC236}">
                            <a16:creationId xmlns:a16="http://schemas.microsoft.com/office/drawing/2014/main" id="{62D9D43A-6144-4A46-AD81-864821A6D3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6961" y="1844676"/>
                        <a:ext cx="7925752" cy="4640263"/>
                      </a:xfrm>
                      <a:prstGeom prst="rect">
                        <a:avLst/>
                      </a:prstGeom>
                      <a:noFill/>
                      <a:ln>
                        <a:noFill/>
                      </a:ln>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re 3">
            <a:extLst>
              <a:ext uri="{FF2B5EF4-FFF2-40B4-BE49-F238E27FC236}">
                <a16:creationId xmlns:a16="http://schemas.microsoft.com/office/drawing/2014/main" id="{42185107-606C-45BB-BD31-966B456F3804}"/>
              </a:ext>
            </a:extLst>
          </p:cNvPr>
          <p:cNvSpPr>
            <a:spLocks noGrp="1"/>
          </p:cNvSpPr>
          <p:nvPr>
            <p:ph type="title"/>
          </p:nvPr>
        </p:nvSpPr>
        <p:spPr>
          <a:xfrm>
            <a:off x="2376488" y="239714"/>
            <a:ext cx="7816850" cy="1336675"/>
          </a:xfrm>
        </p:spPr>
        <p:txBody>
          <a:bodyPr rtlCol="0">
            <a:normAutofit/>
          </a:bodyPr>
          <a:lstStyle/>
          <a:p>
            <a:pPr algn="ctr">
              <a:defRPr/>
            </a:pPr>
            <a:r>
              <a:rPr lang="fr-FR" altLang="fr-FR" dirty="0">
                <a:solidFill>
                  <a:schemeClr val="tx1">
                    <a:lumMod val="75000"/>
                    <a:lumOff val="25000"/>
                  </a:schemeClr>
                </a:solidFill>
              </a:rPr>
              <a:t>Le système nerveux périphérique (</a:t>
            </a:r>
            <a:r>
              <a:rPr lang="fr-FR" altLang="fr-FR">
                <a:solidFill>
                  <a:schemeClr val="tx1">
                    <a:lumMod val="75000"/>
                    <a:lumOff val="25000"/>
                  </a:schemeClr>
                </a:solidFill>
              </a:rPr>
              <a:t>31 paires de nerfs)</a:t>
            </a:r>
            <a:endParaRPr lang="fr-FR" altLang="fr-FR" dirty="0">
              <a:solidFill>
                <a:schemeClr val="tx1">
                  <a:lumMod val="75000"/>
                  <a:lumOff val="25000"/>
                </a:schemeClr>
              </a:solidFill>
            </a:endParaRPr>
          </a:p>
        </p:txBody>
      </p:sp>
      <p:sp>
        <p:nvSpPr>
          <p:cNvPr id="2" name="Espace réservé du pied de page 1">
            <a:extLst>
              <a:ext uri="{FF2B5EF4-FFF2-40B4-BE49-F238E27FC236}">
                <a16:creationId xmlns:a16="http://schemas.microsoft.com/office/drawing/2014/main" id="{73EA24A5-B439-4A42-BE7C-E8C122E19A7D}"/>
              </a:ext>
            </a:extLst>
          </p:cNvPr>
          <p:cNvSpPr>
            <a:spLocks noGrp="1"/>
          </p:cNvSpPr>
          <p:nvPr>
            <p:ph type="ftr" sz="quarter" idx="11"/>
          </p:nvPr>
        </p:nvSpPr>
        <p:spPr/>
        <p:txBody>
          <a:bodyPr/>
          <a:lstStyle/>
          <a:p>
            <a:pPr>
              <a:defRPr/>
            </a:pPr>
            <a:endParaRPr lang="fr-FR"/>
          </a:p>
        </p:txBody>
      </p:sp>
      <p:sp>
        <p:nvSpPr>
          <p:cNvPr id="3" name="Espace réservé du numéro de diapositive 2">
            <a:extLst>
              <a:ext uri="{FF2B5EF4-FFF2-40B4-BE49-F238E27FC236}">
                <a16:creationId xmlns:a16="http://schemas.microsoft.com/office/drawing/2014/main" id="{069C6537-2D49-4679-ACEB-9D8A2E9D582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7FFD648A-C666-409E-9905-F95F20F3DB3E}" type="slidenum">
              <a:rPr lang="fr-FR" altLang="fr-FR">
                <a:solidFill>
                  <a:srgbClr val="898989"/>
                </a:solidFill>
              </a:rPr>
              <a:pPr/>
              <a:t>14</a:t>
            </a:fld>
            <a:endParaRPr lang="fr-FR" altLang="fr-FR">
              <a:solidFill>
                <a:srgbClr val="898989"/>
              </a:solidFill>
            </a:endParaRPr>
          </a:p>
        </p:txBody>
      </p:sp>
      <p:sp>
        <p:nvSpPr>
          <p:cNvPr id="9217" name="Rectangle 1">
            <a:extLst>
              <a:ext uri="{FF2B5EF4-FFF2-40B4-BE49-F238E27FC236}">
                <a16:creationId xmlns:a16="http://schemas.microsoft.com/office/drawing/2014/main" id="{C0DAC815-DC85-4696-BDCE-C1C74432513A}"/>
              </a:ext>
            </a:extLst>
          </p:cNvPr>
          <p:cNvSpPr>
            <a:spLocks noGrp="1" noChangeArrowheads="1"/>
          </p:cNvSpPr>
          <p:nvPr>
            <p:ph type="title" idx="4294967295"/>
          </p:nvPr>
        </p:nvSpPr>
        <p:spPr>
          <a:xfrm rot="16200000">
            <a:off x="-2265679" y="2594420"/>
            <a:ext cx="6213475" cy="590931"/>
          </a:xfrm>
        </p:spPr>
        <p:txBody>
          <a:bodyPr rtlCol="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a:solidFill>
                  <a:schemeClr val="tx1">
                    <a:lumMod val="75000"/>
                    <a:lumOff val="25000"/>
                  </a:schemeClr>
                </a:solidFill>
                <a:effectLst>
                  <a:outerShdw blurRad="38100" dist="38100" dir="2700000" algn="tl">
                    <a:srgbClr val="DDDDDD"/>
                  </a:outerShdw>
                </a:effectLst>
                <a:latin typeface="Arial" charset="0"/>
                <a:ea typeface="ＭＳ Ｐゴシック" charset="0"/>
                <a:cs typeface="Times New Roman" charset="0"/>
              </a:rPr>
              <a:t>Les nerfs </a:t>
            </a:r>
            <a:r>
              <a:rPr lang="en-GB" sz="3600" dirty="0" err="1">
                <a:solidFill>
                  <a:schemeClr val="tx1">
                    <a:lumMod val="75000"/>
                    <a:lumOff val="25000"/>
                  </a:schemeClr>
                </a:solidFill>
                <a:effectLst>
                  <a:outerShdw blurRad="38100" dist="38100" dir="2700000" algn="tl">
                    <a:srgbClr val="DDDDDD"/>
                  </a:outerShdw>
                </a:effectLst>
                <a:latin typeface="Arial" charset="0"/>
                <a:ea typeface="ＭＳ Ｐゴシック" charset="0"/>
                <a:cs typeface="Times New Roman" charset="0"/>
              </a:rPr>
              <a:t>spinaux</a:t>
            </a:r>
            <a:endParaRPr lang="en-GB" sz="3200" dirty="0">
              <a:solidFill>
                <a:srgbClr val="000000"/>
              </a:solidFill>
              <a:effectLst>
                <a:outerShdw blurRad="38100" dist="38100" dir="2700000" algn="tl">
                  <a:srgbClr val="DDDDDD"/>
                </a:outerShdw>
              </a:effectLst>
              <a:latin typeface="Arial" charset="0"/>
              <a:ea typeface="ＭＳ Ｐゴシック" charset="0"/>
              <a:cs typeface="Times New Roman" charset="0"/>
            </a:endParaRPr>
          </a:p>
        </p:txBody>
      </p:sp>
      <p:sp>
        <p:nvSpPr>
          <p:cNvPr id="259078" name="Rectangle 2">
            <a:extLst>
              <a:ext uri="{FF2B5EF4-FFF2-40B4-BE49-F238E27FC236}">
                <a16:creationId xmlns:a16="http://schemas.microsoft.com/office/drawing/2014/main" id="{B4FFF7C3-F8F9-4A09-B224-4316EE0BBF36}"/>
              </a:ext>
            </a:extLst>
          </p:cNvPr>
          <p:cNvSpPr txBox="1">
            <a:spLocks noChangeArrowheads="1"/>
          </p:cNvSpPr>
          <p:nvPr/>
        </p:nvSpPr>
        <p:spPr bwMode="auto">
          <a:xfrm>
            <a:off x="3169920" y="1912939"/>
            <a:ext cx="7215506" cy="497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9250" indent="-34925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1pPr>
            <a:lvl2pPr marL="742950" indent="-28575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2pPr>
            <a:lvl3pPr marL="11430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3pPr>
            <a:lvl4pPr marL="16002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4pPr>
            <a:lvl5pPr marL="20574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5pPr>
            <a:lvl6pPr marL="25146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6pPr>
            <a:lvl7pPr marL="29718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7pPr>
            <a:lvl8pPr marL="34290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8pPr>
            <a:lvl9pPr marL="38862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9pPr>
          </a:lstStyle>
          <a:p>
            <a:pPr>
              <a:spcBef>
                <a:spcPts val="700"/>
              </a:spcBef>
              <a:buClr>
                <a:srgbClr val="6FB7D7"/>
              </a:buClr>
              <a:buSzPct val="110000"/>
            </a:pPr>
            <a:r>
              <a:rPr lang="en-GB" altLang="fr-FR" sz="3200" dirty="0">
                <a:solidFill>
                  <a:srgbClr val="000000"/>
                </a:solidFill>
                <a:latin typeface="Verdana" panose="020B0604030504040204" pitchFamily="34" charset="0"/>
                <a:ea typeface="MS PGothic" panose="020B0600070205080204" pitchFamily="34" charset="-128"/>
              </a:rPr>
              <a:t>          </a:t>
            </a:r>
          </a:p>
          <a:p>
            <a:pPr>
              <a:spcBef>
                <a:spcPts val="700"/>
              </a:spcBef>
              <a:buClr>
                <a:srgbClr val="6FB7D7"/>
              </a:buClr>
              <a:buSzPct val="110000"/>
            </a:pPr>
            <a:r>
              <a:rPr lang="en-GB" altLang="fr-FR" sz="3200" dirty="0">
                <a:solidFill>
                  <a:srgbClr val="000000"/>
                </a:solidFill>
                <a:latin typeface="Verdana" panose="020B0604030504040204" pitchFamily="34" charset="0"/>
                <a:ea typeface="MS PGothic" panose="020B0600070205080204" pitchFamily="34" charset="-128"/>
              </a:rPr>
              <a:t>- 8 </a:t>
            </a:r>
            <a:r>
              <a:rPr lang="en-GB" altLang="fr-FR" sz="3200" dirty="0" err="1">
                <a:solidFill>
                  <a:srgbClr val="000000"/>
                </a:solidFill>
                <a:latin typeface="Verdana" panose="020B0604030504040204" pitchFamily="34" charset="0"/>
                <a:ea typeface="MS PGothic" panose="020B0600070205080204" pitchFamily="34" charset="-128"/>
              </a:rPr>
              <a:t>cervicaux</a:t>
            </a:r>
            <a:endParaRPr lang="en-GB" altLang="fr-FR" sz="3200" dirty="0">
              <a:solidFill>
                <a:srgbClr val="000000"/>
              </a:solidFill>
              <a:latin typeface="Verdana" panose="020B0604030504040204" pitchFamily="34" charset="0"/>
              <a:ea typeface="MS PGothic" panose="020B0600070205080204" pitchFamily="34" charset="-128"/>
            </a:endParaRPr>
          </a:p>
          <a:p>
            <a:pPr>
              <a:spcBef>
                <a:spcPts val="700"/>
              </a:spcBef>
              <a:buClr>
                <a:srgbClr val="6FB7D7"/>
              </a:buClr>
              <a:buSzPct val="110000"/>
            </a:pPr>
            <a:r>
              <a:rPr lang="en-GB" altLang="fr-FR" sz="3200" dirty="0">
                <a:solidFill>
                  <a:srgbClr val="000000"/>
                </a:solidFill>
                <a:latin typeface="Verdana" panose="020B0604030504040204" pitchFamily="34" charset="0"/>
                <a:ea typeface="MS PGothic" panose="020B0600070205080204" pitchFamily="34" charset="-128"/>
              </a:rPr>
              <a:t>- 12 </a:t>
            </a:r>
            <a:r>
              <a:rPr lang="en-GB" altLang="fr-FR" sz="3200" dirty="0" err="1">
                <a:solidFill>
                  <a:srgbClr val="000000"/>
                </a:solidFill>
                <a:latin typeface="Verdana" panose="020B0604030504040204" pitchFamily="34" charset="0"/>
                <a:ea typeface="MS PGothic" panose="020B0600070205080204" pitchFamily="34" charset="-128"/>
              </a:rPr>
              <a:t>thoraciques</a:t>
            </a:r>
            <a:endParaRPr lang="en-GB" altLang="fr-FR" sz="3200" dirty="0">
              <a:solidFill>
                <a:srgbClr val="000000"/>
              </a:solidFill>
              <a:latin typeface="Verdana" panose="020B0604030504040204" pitchFamily="34" charset="0"/>
              <a:ea typeface="MS PGothic" panose="020B0600070205080204" pitchFamily="34" charset="-128"/>
            </a:endParaRPr>
          </a:p>
          <a:p>
            <a:pPr>
              <a:spcBef>
                <a:spcPts val="700"/>
              </a:spcBef>
              <a:buClr>
                <a:srgbClr val="6FB7D7"/>
              </a:buClr>
              <a:buSzPct val="110000"/>
            </a:pPr>
            <a:r>
              <a:rPr lang="en-GB" altLang="fr-FR" sz="3200" dirty="0">
                <a:solidFill>
                  <a:srgbClr val="000000"/>
                </a:solidFill>
                <a:latin typeface="Verdana" panose="020B0604030504040204" pitchFamily="34" charset="0"/>
                <a:ea typeface="MS PGothic" panose="020B0600070205080204" pitchFamily="34" charset="-128"/>
              </a:rPr>
              <a:t>- 5 </a:t>
            </a:r>
            <a:r>
              <a:rPr lang="en-GB" altLang="fr-FR" sz="3200" dirty="0" err="1">
                <a:solidFill>
                  <a:srgbClr val="000000"/>
                </a:solidFill>
                <a:latin typeface="Verdana" panose="020B0604030504040204" pitchFamily="34" charset="0"/>
                <a:ea typeface="MS PGothic" panose="020B0600070205080204" pitchFamily="34" charset="-128"/>
              </a:rPr>
              <a:t>lombaires</a:t>
            </a:r>
            <a:endParaRPr lang="en-GB" altLang="fr-FR" sz="3200" dirty="0">
              <a:solidFill>
                <a:srgbClr val="000000"/>
              </a:solidFill>
              <a:latin typeface="Verdana" panose="020B0604030504040204" pitchFamily="34" charset="0"/>
              <a:ea typeface="MS PGothic" panose="020B0600070205080204" pitchFamily="34" charset="-128"/>
            </a:endParaRPr>
          </a:p>
          <a:p>
            <a:pPr>
              <a:spcBef>
                <a:spcPts val="700"/>
              </a:spcBef>
              <a:buClr>
                <a:srgbClr val="6FB7D7"/>
              </a:buClr>
              <a:buSzPct val="110000"/>
            </a:pPr>
            <a:r>
              <a:rPr lang="en-GB" altLang="fr-FR" sz="3200" dirty="0">
                <a:solidFill>
                  <a:srgbClr val="000000"/>
                </a:solidFill>
                <a:latin typeface="Verdana" panose="020B0604030504040204" pitchFamily="34" charset="0"/>
                <a:ea typeface="MS PGothic" panose="020B0600070205080204" pitchFamily="34" charset="-128"/>
              </a:rPr>
              <a:t>- 5 </a:t>
            </a:r>
            <a:r>
              <a:rPr lang="en-GB" altLang="fr-FR" sz="3200" dirty="0" err="1">
                <a:solidFill>
                  <a:srgbClr val="000000"/>
                </a:solidFill>
                <a:latin typeface="Verdana" panose="020B0604030504040204" pitchFamily="34" charset="0"/>
                <a:ea typeface="MS PGothic" panose="020B0600070205080204" pitchFamily="34" charset="-128"/>
              </a:rPr>
              <a:t>sacrés</a:t>
            </a:r>
            <a:endParaRPr lang="en-GB" altLang="fr-FR" sz="3200" dirty="0">
              <a:solidFill>
                <a:srgbClr val="000000"/>
              </a:solidFill>
              <a:latin typeface="Verdana" panose="020B0604030504040204" pitchFamily="34" charset="0"/>
              <a:ea typeface="MS PGothic" panose="020B0600070205080204" pitchFamily="34" charset="-128"/>
            </a:endParaRPr>
          </a:p>
          <a:p>
            <a:pPr>
              <a:spcBef>
                <a:spcPts val="700"/>
              </a:spcBef>
              <a:buClr>
                <a:srgbClr val="6FB7D7"/>
              </a:buClr>
              <a:buSzPct val="110000"/>
            </a:pPr>
            <a:r>
              <a:rPr lang="en-GB" altLang="fr-FR" sz="3200" dirty="0">
                <a:solidFill>
                  <a:srgbClr val="000000"/>
                </a:solidFill>
                <a:latin typeface="Verdana" panose="020B0604030504040204" pitchFamily="34" charset="0"/>
                <a:ea typeface="MS PGothic" panose="020B0600070205080204" pitchFamily="34" charset="-128"/>
              </a:rPr>
              <a:t>- 1 </a:t>
            </a:r>
            <a:r>
              <a:rPr lang="en-GB" altLang="fr-FR" sz="3200" dirty="0" err="1">
                <a:solidFill>
                  <a:srgbClr val="000000"/>
                </a:solidFill>
                <a:latin typeface="Verdana" panose="020B0604030504040204" pitchFamily="34" charset="0"/>
                <a:ea typeface="MS PGothic" panose="020B0600070205080204" pitchFamily="34" charset="-128"/>
              </a:rPr>
              <a:t>coccygiens</a:t>
            </a:r>
            <a:br>
              <a:rPr lang="en-GB" altLang="fr-FR" sz="3200" dirty="0">
                <a:solidFill>
                  <a:srgbClr val="000000"/>
                </a:solidFill>
                <a:latin typeface="Verdana" panose="020B0604030504040204" pitchFamily="34" charset="0"/>
                <a:ea typeface="MS PGothic" panose="020B0600070205080204" pitchFamily="34" charset="-128"/>
              </a:rPr>
            </a:br>
            <a:br>
              <a:rPr lang="en-GB" altLang="fr-FR" sz="3200" dirty="0">
                <a:solidFill>
                  <a:srgbClr val="000000"/>
                </a:solidFill>
                <a:latin typeface="Verdana" panose="020B0604030504040204" pitchFamily="34" charset="0"/>
                <a:ea typeface="MS PGothic" panose="020B0600070205080204" pitchFamily="34" charset="-128"/>
              </a:rPr>
            </a:br>
            <a:br>
              <a:rPr lang="en-GB" altLang="fr-FR" sz="3200" dirty="0">
                <a:solidFill>
                  <a:srgbClr val="000000"/>
                </a:solidFill>
                <a:latin typeface="Verdana" panose="020B0604030504040204" pitchFamily="34" charset="0"/>
                <a:ea typeface="MS PGothic" panose="020B0600070205080204" pitchFamily="34" charset="-128"/>
              </a:rPr>
            </a:br>
            <a:endParaRPr lang="en-GB" altLang="fr-FR" sz="3200" dirty="0">
              <a:solidFill>
                <a:srgbClr val="000000"/>
              </a:solidFill>
              <a:latin typeface="Verdana" panose="020B0604030504040204" pitchFamily="34" charset="0"/>
              <a:ea typeface="MS PGothic" panose="020B0600070205080204"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re 3">
            <a:extLst>
              <a:ext uri="{FF2B5EF4-FFF2-40B4-BE49-F238E27FC236}">
                <a16:creationId xmlns:a16="http://schemas.microsoft.com/office/drawing/2014/main" id="{350FC484-A745-4D25-9F84-0D9F0BECF624}"/>
              </a:ext>
            </a:extLst>
          </p:cNvPr>
          <p:cNvSpPr>
            <a:spLocks noGrp="1"/>
          </p:cNvSpPr>
          <p:nvPr>
            <p:ph type="title"/>
          </p:nvPr>
        </p:nvSpPr>
        <p:spPr>
          <a:xfrm>
            <a:off x="2376488" y="239714"/>
            <a:ext cx="7816850" cy="885825"/>
          </a:xfrm>
        </p:spPr>
        <p:txBody>
          <a:bodyPr rtlCol="0">
            <a:normAutofit/>
          </a:bodyPr>
          <a:lstStyle/>
          <a:p>
            <a:pPr algn="ctr">
              <a:defRPr/>
            </a:pPr>
            <a:r>
              <a:rPr lang="fr-FR" altLang="fr-FR" dirty="0">
                <a:solidFill>
                  <a:schemeClr val="tx1">
                    <a:lumMod val="75000"/>
                    <a:lumOff val="25000"/>
                  </a:schemeClr>
                </a:solidFill>
              </a:rPr>
              <a:t>Le système nerveux périphérique</a:t>
            </a:r>
          </a:p>
        </p:txBody>
      </p:sp>
      <p:sp>
        <p:nvSpPr>
          <p:cNvPr id="2" name="Espace réservé du pied de page 1">
            <a:extLst>
              <a:ext uri="{FF2B5EF4-FFF2-40B4-BE49-F238E27FC236}">
                <a16:creationId xmlns:a16="http://schemas.microsoft.com/office/drawing/2014/main" id="{9194674C-D8FE-4C5F-88BF-1B63730FA078}"/>
              </a:ext>
            </a:extLst>
          </p:cNvPr>
          <p:cNvSpPr>
            <a:spLocks noGrp="1"/>
          </p:cNvSpPr>
          <p:nvPr>
            <p:ph type="ftr" sz="quarter" idx="11"/>
          </p:nvPr>
        </p:nvSpPr>
        <p:spPr/>
        <p:txBody>
          <a:bodyPr/>
          <a:lstStyle/>
          <a:p>
            <a:pPr>
              <a:defRPr/>
            </a:pPr>
            <a:endParaRPr lang="fr-FR" dirty="0"/>
          </a:p>
        </p:txBody>
      </p:sp>
      <p:sp>
        <p:nvSpPr>
          <p:cNvPr id="3" name="Espace réservé du numéro de diapositive 2">
            <a:extLst>
              <a:ext uri="{FF2B5EF4-FFF2-40B4-BE49-F238E27FC236}">
                <a16:creationId xmlns:a16="http://schemas.microsoft.com/office/drawing/2014/main" id="{6812A0E3-44CD-4F2D-8D3F-33D37C2A2A6B}"/>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A2640ED-7384-4FD8-B02A-71D220EDFDC9}" type="slidenum">
              <a:rPr lang="fr-FR" altLang="fr-FR">
                <a:solidFill>
                  <a:srgbClr val="898989"/>
                </a:solidFill>
              </a:rPr>
              <a:pPr/>
              <a:t>15</a:t>
            </a:fld>
            <a:endParaRPr lang="fr-FR" altLang="fr-FR">
              <a:solidFill>
                <a:srgbClr val="898989"/>
              </a:solidFill>
            </a:endParaRPr>
          </a:p>
        </p:txBody>
      </p:sp>
      <p:sp>
        <p:nvSpPr>
          <p:cNvPr id="9217" name="Rectangle 1">
            <a:extLst>
              <a:ext uri="{FF2B5EF4-FFF2-40B4-BE49-F238E27FC236}">
                <a16:creationId xmlns:a16="http://schemas.microsoft.com/office/drawing/2014/main" id="{7C11E53C-456B-4215-B9E9-A737736686B1}"/>
              </a:ext>
            </a:extLst>
          </p:cNvPr>
          <p:cNvSpPr>
            <a:spLocks noGrp="1" noChangeArrowheads="1"/>
          </p:cNvSpPr>
          <p:nvPr>
            <p:ph type="title" idx="4294967295"/>
          </p:nvPr>
        </p:nvSpPr>
        <p:spPr>
          <a:xfrm rot="16200000">
            <a:off x="1524001" y="2495360"/>
            <a:ext cx="6213475" cy="590931"/>
          </a:xfrm>
        </p:spPr>
        <p:txBody>
          <a:bodyPr rtlCol="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a:solidFill>
                  <a:schemeClr val="tx1">
                    <a:lumMod val="75000"/>
                    <a:lumOff val="25000"/>
                  </a:schemeClr>
                </a:solidFill>
                <a:effectLst>
                  <a:outerShdw blurRad="38100" dist="38100" dir="2700000" algn="tl">
                    <a:srgbClr val="DDDDDD"/>
                  </a:outerShdw>
                </a:effectLst>
                <a:latin typeface="Arial" charset="0"/>
                <a:ea typeface="ＭＳ Ｐゴシック" charset="0"/>
                <a:cs typeface="Times New Roman" charset="0"/>
              </a:rPr>
              <a:t>Les nerfs </a:t>
            </a:r>
            <a:r>
              <a:rPr lang="en-GB" sz="3600" dirty="0" err="1">
                <a:solidFill>
                  <a:schemeClr val="tx1">
                    <a:lumMod val="75000"/>
                    <a:lumOff val="25000"/>
                  </a:schemeClr>
                </a:solidFill>
                <a:effectLst>
                  <a:outerShdw blurRad="38100" dist="38100" dir="2700000" algn="tl">
                    <a:srgbClr val="DDDDDD"/>
                  </a:outerShdw>
                </a:effectLst>
                <a:latin typeface="Arial" charset="0"/>
                <a:ea typeface="ＭＳ Ｐゴシック" charset="0"/>
                <a:cs typeface="Times New Roman" charset="0"/>
              </a:rPr>
              <a:t>spinaux</a:t>
            </a:r>
            <a:endParaRPr lang="en-GB" sz="3200" dirty="0">
              <a:solidFill>
                <a:srgbClr val="000000"/>
              </a:solidFill>
              <a:effectLst>
                <a:outerShdw blurRad="38100" dist="38100" dir="2700000" algn="tl">
                  <a:srgbClr val="DDDDDD"/>
                </a:outerShdw>
              </a:effectLst>
              <a:latin typeface="Arial" charset="0"/>
              <a:ea typeface="ＭＳ Ｐゴシック" charset="0"/>
              <a:cs typeface="Times New Roman" charset="0"/>
            </a:endParaRPr>
          </a:p>
        </p:txBody>
      </p:sp>
      <p:pic>
        <p:nvPicPr>
          <p:cNvPr id="261126" name="Image 6">
            <a:extLst>
              <a:ext uri="{FF2B5EF4-FFF2-40B4-BE49-F238E27FC236}">
                <a16:creationId xmlns:a16="http://schemas.microsoft.com/office/drawing/2014/main" id="{67276D61-B0CB-47F2-AA18-0312635218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6314" y="1816100"/>
            <a:ext cx="6677025"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re 1">
            <a:extLst>
              <a:ext uri="{FF2B5EF4-FFF2-40B4-BE49-F238E27FC236}">
                <a16:creationId xmlns:a16="http://schemas.microsoft.com/office/drawing/2014/main" id="{104C62E8-FD4C-4112-BBE7-B1900CDAE0AB}"/>
              </a:ext>
            </a:extLst>
          </p:cNvPr>
          <p:cNvSpPr>
            <a:spLocks noGrp="1"/>
          </p:cNvSpPr>
          <p:nvPr>
            <p:ph type="title"/>
          </p:nvPr>
        </p:nvSpPr>
        <p:spPr>
          <a:xfrm>
            <a:off x="1666875" y="0"/>
            <a:ext cx="8858250" cy="1143000"/>
          </a:xfrm>
        </p:spPr>
        <p:txBody>
          <a:bodyPr rtlCol="0">
            <a:normAutofit/>
          </a:bodyPr>
          <a:lstStyle/>
          <a:p>
            <a:pPr>
              <a:defRPr/>
            </a:pPr>
            <a:r>
              <a:rPr lang="fr-FR" altLang="fr-FR" dirty="0">
                <a:solidFill>
                  <a:schemeClr val="tx1">
                    <a:lumMod val="75000"/>
                    <a:lumOff val="25000"/>
                  </a:schemeClr>
                </a:solidFill>
                <a:effectLst>
                  <a:outerShdw blurRad="38100" dist="38100" dir="2700000" algn="tl">
                    <a:srgbClr val="C0C0C0"/>
                  </a:outerShdw>
                </a:effectLst>
                <a:latin typeface="Arial" panose="020B0604020202020204" pitchFamily="34" charset="0"/>
                <a:cs typeface="Times New Roman" panose="02020603050405020304" pitchFamily="18" charset="0"/>
              </a:rPr>
              <a:t>Innervation de la main</a:t>
            </a:r>
          </a:p>
        </p:txBody>
      </p:sp>
      <p:sp>
        <p:nvSpPr>
          <p:cNvPr id="2" name="Espace réservé du pied de page 1">
            <a:extLst>
              <a:ext uri="{FF2B5EF4-FFF2-40B4-BE49-F238E27FC236}">
                <a16:creationId xmlns:a16="http://schemas.microsoft.com/office/drawing/2014/main" id="{5C8B11FD-65F0-40E1-A597-4BD442BE2B16}"/>
              </a:ext>
            </a:extLst>
          </p:cNvPr>
          <p:cNvSpPr>
            <a:spLocks noGrp="1"/>
          </p:cNvSpPr>
          <p:nvPr>
            <p:ph type="ftr" sz="quarter" idx="11"/>
          </p:nvPr>
        </p:nvSpPr>
        <p:spPr/>
        <p:txBody>
          <a:bodyPr/>
          <a:lstStyle/>
          <a:p>
            <a:pPr>
              <a:defRPr/>
            </a:pPr>
            <a:endParaRPr lang="fr-FR"/>
          </a:p>
        </p:txBody>
      </p:sp>
      <p:sp>
        <p:nvSpPr>
          <p:cNvPr id="3" name="Espace réservé du numéro de diapositive 2">
            <a:extLst>
              <a:ext uri="{FF2B5EF4-FFF2-40B4-BE49-F238E27FC236}">
                <a16:creationId xmlns:a16="http://schemas.microsoft.com/office/drawing/2014/main" id="{B5E69EBF-4B1D-4170-8144-B2CE421D48B2}"/>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433A91D-4FDA-4B39-8E4D-AD186EFDF0A3}" type="slidenum">
              <a:rPr lang="fr-FR" altLang="fr-FR">
                <a:solidFill>
                  <a:srgbClr val="898989"/>
                </a:solidFill>
              </a:rPr>
              <a:pPr/>
              <a:t>16</a:t>
            </a:fld>
            <a:endParaRPr lang="fr-FR" altLang="fr-FR">
              <a:solidFill>
                <a:srgbClr val="898989"/>
              </a:solidFill>
            </a:endParaRPr>
          </a:p>
        </p:txBody>
      </p:sp>
      <p:pic>
        <p:nvPicPr>
          <p:cNvPr id="263173" name="Picture 2" descr="C:\Users\Vince\Documents\Médecine\Présentations\physio-anat\Nerfs\doc-580.gif">
            <a:extLst>
              <a:ext uri="{FF2B5EF4-FFF2-40B4-BE49-F238E27FC236}">
                <a16:creationId xmlns:a16="http://schemas.microsoft.com/office/drawing/2014/main" id="{33E4F372-0020-489B-B379-7C8B136F38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3588" y="1428751"/>
            <a:ext cx="8101012" cy="472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A3FFFA82-45BC-460F-8BBE-2FD06F6C387B}"/>
              </a:ext>
            </a:extLst>
          </p:cNvPr>
          <p:cNvSpPr>
            <a:spLocks noGrp="1" noChangeArrowheads="1"/>
          </p:cNvSpPr>
          <p:nvPr>
            <p:ph type="title"/>
          </p:nvPr>
        </p:nvSpPr>
        <p:spPr>
          <a:xfrm>
            <a:off x="2738438" y="2107826"/>
            <a:ext cx="7929562" cy="2086725"/>
          </a:xfrm>
        </p:spPr>
        <p:txBody>
          <a:bodyPr rtlCol="0">
            <a:spAutoFit/>
          </a:bodyPr>
          <a:lstStyle/>
          <a:p>
            <a:pPr>
              <a:defRPr/>
            </a:pPr>
            <a:r>
              <a:rPr lang="fr-FR" altLang="fr-FR" sz="2400" dirty="0">
                <a:solidFill>
                  <a:srgbClr val="000000"/>
                </a:solidFill>
                <a:latin typeface="Arial" panose="020B0604020202020204" pitchFamily="34" charset="0"/>
                <a:cs typeface="Arial" panose="020B0604020202020204" pitchFamily="34" charset="0"/>
              </a:rPr>
              <a:t>Formé des ganglions et des nerfs à l’extérieurs du cerveau et de la moelle épinière.</a:t>
            </a:r>
            <a:br>
              <a:rPr lang="fr-FR" altLang="fr-FR" sz="2400" dirty="0">
                <a:solidFill>
                  <a:srgbClr val="000000"/>
                </a:solidFill>
                <a:latin typeface="Arial" panose="020B0604020202020204" pitchFamily="34" charset="0"/>
                <a:cs typeface="Arial" panose="020B0604020202020204" pitchFamily="34" charset="0"/>
              </a:rPr>
            </a:br>
            <a:r>
              <a:rPr lang="fr-FR" altLang="fr-FR" sz="2400" dirty="0">
                <a:solidFill>
                  <a:srgbClr val="000000"/>
                </a:solidFill>
                <a:latin typeface="Arial" panose="020B0604020202020204" pitchFamily="34" charset="0"/>
                <a:cs typeface="Arial" panose="020B0604020202020204" pitchFamily="34" charset="0"/>
              </a:rPr>
              <a:t> </a:t>
            </a:r>
            <a:br>
              <a:rPr lang="fr-FR" altLang="fr-FR" sz="2400" dirty="0">
                <a:solidFill>
                  <a:srgbClr val="000000"/>
                </a:solidFill>
                <a:latin typeface="Arial" panose="020B0604020202020204" pitchFamily="34" charset="0"/>
                <a:cs typeface="Arial" panose="020B0604020202020204" pitchFamily="34" charset="0"/>
              </a:rPr>
            </a:br>
            <a:r>
              <a:rPr lang="fr-FR" altLang="fr-FR" sz="2400" dirty="0">
                <a:solidFill>
                  <a:srgbClr val="000000"/>
                </a:solidFill>
                <a:latin typeface="Arial" panose="020B0604020202020204" pitchFamily="34" charset="0"/>
                <a:cs typeface="Arial" panose="020B0604020202020204" pitchFamily="34" charset="0"/>
              </a:rPr>
              <a:t>Fonction = faire circuler l’informations entre les organes et le SNC.</a:t>
            </a:r>
            <a:br>
              <a:rPr lang="fr-FR" altLang="fr-FR" sz="2400" dirty="0">
                <a:solidFill>
                  <a:srgbClr val="000000"/>
                </a:solidFill>
                <a:latin typeface="Arial" panose="020B0604020202020204" pitchFamily="34" charset="0"/>
                <a:cs typeface="Arial" panose="020B0604020202020204" pitchFamily="34" charset="0"/>
              </a:rPr>
            </a:br>
            <a:endParaRPr lang="en-GB" altLang="fr-FR" sz="2400" dirty="0">
              <a:solidFill>
                <a:srgbClr val="000000"/>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2" name="Espace réservé du pied de page 1">
            <a:extLst>
              <a:ext uri="{FF2B5EF4-FFF2-40B4-BE49-F238E27FC236}">
                <a16:creationId xmlns:a16="http://schemas.microsoft.com/office/drawing/2014/main" id="{71B701F1-D942-4CDD-9B42-9E740B380E2D}"/>
              </a:ext>
            </a:extLst>
          </p:cNvPr>
          <p:cNvSpPr>
            <a:spLocks noGrp="1"/>
          </p:cNvSpPr>
          <p:nvPr>
            <p:ph type="ftr" sz="quarter" idx="11"/>
          </p:nvPr>
        </p:nvSpPr>
        <p:spPr/>
        <p:txBody>
          <a:bodyPr/>
          <a:lstStyle/>
          <a:p>
            <a:pPr>
              <a:defRPr/>
            </a:pPr>
            <a:endParaRPr lang="fr-FR"/>
          </a:p>
        </p:txBody>
      </p:sp>
      <p:sp>
        <p:nvSpPr>
          <p:cNvPr id="3" name="Espace réservé du numéro de diapositive 2">
            <a:extLst>
              <a:ext uri="{FF2B5EF4-FFF2-40B4-BE49-F238E27FC236}">
                <a16:creationId xmlns:a16="http://schemas.microsoft.com/office/drawing/2014/main" id="{515720FB-7969-4807-8861-54FEC3F64D57}"/>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2E3A2A6-EB90-4524-B61A-013103E21E13}" type="slidenum">
              <a:rPr lang="fr-FR" altLang="fr-FR">
                <a:solidFill>
                  <a:srgbClr val="898989"/>
                </a:solidFill>
              </a:rPr>
              <a:pPr/>
              <a:t>2</a:t>
            </a:fld>
            <a:endParaRPr lang="fr-FR" altLang="fr-FR">
              <a:solidFill>
                <a:srgbClr val="898989"/>
              </a:solidFill>
            </a:endParaRPr>
          </a:p>
        </p:txBody>
      </p:sp>
      <p:sp>
        <p:nvSpPr>
          <p:cNvPr id="242693" name="ZoneTexte 3">
            <a:extLst>
              <a:ext uri="{FF2B5EF4-FFF2-40B4-BE49-F238E27FC236}">
                <a16:creationId xmlns:a16="http://schemas.microsoft.com/office/drawing/2014/main" id="{A2EE5B6A-5547-4720-93A5-FA82368FD057}"/>
              </a:ext>
            </a:extLst>
          </p:cNvPr>
          <p:cNvSpPr txBox="1">
            <a:spLocks noChangeArrowheads="1"/>
          </p:cNvSpPr>
          <p:nvPr/>
        </p:nvSpPr>
        <p:spPr bwMode="auto">
          <a:xfrm>
            <a:off x="1890035" y="4895850"/>
            <a:ext cx="310809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fr-FR" altLang="fr-FR" sz="3200"/>
              <a:t>Système nerveux </a:t>
            </a:r>
          </a:p>
          <a:p>
            <a:pPr algn="ctr" eaLnBrk="1" hangingPunct="1"/>
            <a:r>
              <a:rPr lang="fr-FR" altLang="fr-FR" sz="3200"/>
              <a:t>somatique</a:t>
            </a:r>
          </a:p>
        </p:txBody>
      </p:sp>
      <p:sp>
        <p:nvSpPr>
          <p:cNvPr id="242694" name="ZoneTexte 6">
            <a:extLst>
              <a:ext uri="{FF2B5EF4-FFF2-40B4-BE49-F238E27FC236}">
                <a16:creationId xmlns:a16="http://schemas.microsoft.com/office/drawing/2014/main" id="{552B8CA4-5C82-41E1-8553-86D57C78A460}"/>
              </a:ext>
            </a:extLst>
          </p:cNvPr>
          <p:cNvSpPr txBox="1">
            <a:spLocks noChangeArrowheads="1"/>
          </p:cNvSpPr>
          <p:nvPr/>
        </p:nvSpPr>
        <p:spPr bwMode="auto">
          <a:xfrm>
            <a:off x="6578601" y="4959350"/>
            <a:ext cx="310809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fr-FR" altLang="fr-FR" sz="3200"/>
              <a:t>Système nerveux </a:t>
            </a:r>
          </a:p>
          <a:p>
            <a:pPr eaLnBrk="1" hangingPunct="1"/>
            <a:r>
              <a:rPr lang="fr-FR" altLang="fr-FR" sz="3200"/>
              <a:t>autonome</a:t>
            </a:r>
          </a:p>
        </p:txBody>
      </p:sp>
      <p:sp>
        <p:nvSpPr>
          <p:cNvPr id="242695" name="Titre 2">
            <a:extLst>
              <a:ext uri="{FF2B5EF4-FFF2-40B4-BE49-F238E27FC236}">
                <a16:creationId xmlns:a16="http://schemas.microsoft.com/office/drawing/2014/main" id="{661FC0A1-22AF-4031-9EBC-2B291A5C0099}"/>
              </a:ext>
            </a:extLst>
          </p:cNvPr>
          <p:cNvSpPr txBox="1">
            <a:spLocks/>
          </p:cNvSpPr>
          <p:nvPr/>
        </p:nvSpPr>
        <p:spPr bwMode="auto">
          <a:xfrm>
            <a:off x="1847851" y="538163"/>
            <a:ext cx="8602663"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fr-FR" altLang="fr-FR" sz="3600" b="1" dirty="0">
                <a:solidFill>
                  <a:schemeClr val="accent1"/>
                </a:solidFill>
                <a:latin typeface="News Gothic MT" panose="020B0504020203020204" pitchFamily="34" charset="0"/>
                <a:ea typeface="MS PGothic" panose="020B0600070205080204" pitchFamily="34" charset="-128"/>
              </a:rPr>
              <a:t>4, Le système nerveux périphérique</a:t>
            </a:r>
            <a:endParaRPr lang="fr-FR" altLang="fr-FR" sz="3600" dirty="0">
              <a:solidFill>
                <a:schemeClr val="accent1"/>
              </a:solidFill>
              <a:latin typeface="News Gothic MT" panose="020B0504020203020204" pitchFamily="34" charset="0"/>
              <a:ea typeface="MS PGothic" panose="020B0600070205080204" pitchFamily="34" charset="-128"/>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 SNP</a:t>
            </a:r>
          </a:p>
        </p:txBody>
      </p:sp>
      <p:sp>
        <p:nvSpPr>
          <p:cNvPr id="3" name="Espace réservé du contenu 2"/>
          <p:cNvSpPr>
            <a:spLocks noGrp="1"/>
          </p:cNvSpPr>
          <p:nvPr>
            <p:ph idx="1"/>
          </p:nvPr>
        </p:nvSpPr>
        <p:spPr/>
        <p:txBody>
          <a:bodyPr>
            <a:normAutofit fontScale="92500"/>
          </a:bodyPr>
          <a:lstStyle/>
          <a:p>
            <a:pPr marL="0" indent="0" algn="ctr">
              <a:lnSpc>
                <a:spcPct val="200000"/>
              </a:lnSpc>
              <a:buNone/>
            </a:pPr>
            <a:r>
              <a:rPr lang="fr-FR" dirty="0"/>
              <a:t>Composé de tous les nerfs qui entrent et sortent du SNC</a:t>
            </a:r>
          </a:p>
          <a:p>
            <a:pPr>
              <a:lnSpc>
                <a:spcPct val="200000"/>
              </a:lnSpc>
            </a:pPr>
            <a:r>
              <a:rPr lang="fr-FR" dirty="0"/>
              <a:t>Nerfs spinaux qui sortent de la moelle épinière à travers les </a:t>
            </a:r>
            <a:r>
              <a:rPr lang="fr-FR" dirty="0" err="1"/>
              <a:t>formanens</a:t>
            </a:r>
            <a:r>
              <a:rPr lang="fr-FR" dirty="0"/>
              <a:t> intervertébraux (31 paires)</a:t>
            </a:r>
          </a:p>
          <a:p>
            <a:pPr>
              <a:lnSpc>
                <a:spcPct val="200000"/>
              </a:lnSpc>
            </a:pPr>
            <a:r>
              <a:rPr lang="fr-FR" dirty="0"/>
              <a:t>Nerfs crâniens naissent à la base du crane et sortent par des foramens à la base du crâne</a:t>
            </a:r>
          </a:p>
          <a:p>
            <a:endParaRPr lang="fr-FR" dirty="0"/>
          </a:p>
        </p:txBody>
      </p:sp>
    </p:spTree>
    <p:extLst>
      <p:ext uri="{BB962C8B-B14F-4D97-AF65-F5344CB8AC3E}">
        <p14:creationId xmlns:p14="http://schemas.microsoft.com/office/powerpoint/2010/main" val="1807166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Les nerfs spinaux</a:t>
            </a:r>
          </a:p>
        </p:txBody>
      </p:sp>
      <p:sp>
        <p:nvSpPr>
          <p:cNvPr id="3" name="Espace réservé du contenu 2"/>
          <p:cNvSpPr>
            <a:spLocks noGrp="1"/>
          </p:cNvSpPr>
          <p:nvPr>
            <p:ph idx="1"/>
          </p:nvPr>
        </p:nvSpPr>
        <p:spPr/>
        <p:txBody>
          <a:bodyPr/>
          <a:lstStyle/>
          <a:p>
            <a:r>
              <a:rPr lang="fr-FR" dirty="0"/>
              <a:t>31 paires</a:t>
            </a:r>
          </a:p>
          <a:p>
            <a:pPr lvl="1"/>
            <a:r>
              <a:rPr lang="fr-FR" dirty="0"/>
              <a:t>8 cervicaux</a:t>
            </a:r>
          </a:p>
          <a:p>
            <a:pPr lvl="1"/>
            <a:r>
              <a:rPr lang="fr-FR" dirty="0"/>
              <a:t>12 thoraciques</a:t>
            </a:r>
          </a:p>
          <a:p>
            <a:pPr lvl="1"/>
            <a:r>
              <a:rPr lang="fr-FR" dirty="0"/>
              <a:t>5 lombaires </a:t>
            </a:r>
          </a:p>
          <a:p>
            <a:pPr lvl="1"/>
            <a:r>
              <a:rPr lang="fr-FR" dirty="0"/>
              <a:t>5 sacrés </a:t>
            </a:r>
          </a:p>
          <a:p>
            <a:pPr lvl="1"/>
            <a:r>
              <a:rPr lang="fr-FR" dirty="0"/>
              <a:t>1 coccygien</a:t>
            </a:r>
          </a:p>
        </p:txBody>
      </p:sp>
    </p:spTree>
    <p:extLst>
      <p:ext uri="{BB962C8B-B14F-4D97-AF65-F5344CB8AC3E}">
        <p14:creationId xmlns:p14="http://schemas.microsoft.com/office/powerpoint/2010/main" val="230092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6956D8-9A80-4095-AA25-FDE0F6C80CDF}"/>
              </a:ext>
            </a:extLst>
          </p:cNvPr>
          <p:cNvSpPr>
            <a:spLocks noGrp="1"/>
          </p:cNvSpPr>
          <p:nvPr>
            <p:ph type="title"/>
          </p:nvPr>
        </p:nvSpPr>
        <p:spPr/>
        <p:txBody>
          <a:bodyPr/>
          <a:lstStyle/>
          <a:p>
            <a:endParaRPr lang="fr-FR" dirty="0"/>
          </a:p>
        </p:txBody>
      </p:sp>
      <p:pic>
        <p:nvPicPr>
          <p:cNvPr id="1026" name="Picture 2" descr="Les 10+ meilleures images de Système nerveux | système nerveux, nerveux, système  nerveux central">
            <a:extLst>
              <a:ext uri="{FF2B5EF4-FFF2-40B4-BE49-F238E27FC236}">
                <a16:creationId xmlns:a16="http://schemas.microsoft.com/office/drawing/2014/main" id="{05BE078A-F4AF-4C3F-8566-B85E61096BE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66836" y="1521878"/>
            <a:ext cx="3377623" cy="5252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601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endParaRPr lang="fr-FR" dirty="0"/>
          </a:p>
        </p:txBody>
      </p:sp>
      <p:sp>
        <p:nvSpPr>
          <p:cNvPr id="3" name="Espace réservé du contenu 2"/>
          <p:cNvSpPr>
            <a:spLocks noGrp="1"/>
          </p:cNvSpPr>
          <p:nvPr>
            <p:ph idx="1"/>
          </p:nvPr>
        </p:nvSpPr>
        <p:spPr>
          <a:xfrm>
            <a:off x="838200" y="2834639"/>
            <a:ext cx="10515600" cy="3342323"/>
          </a:xfrm>
        </p:spPr>
        <p:txBody>
          <a:bodyPr/>
          <a:lstStyle/>
          <a:p>
            <a:pPr marL="0" indent="0" algn="ctr">
              <a:buNone/>
            </a:pPr>
            <a:r>
              <a:rPr lang="fr-FR" dirty="0">
                <a:hlinkClick r:id="rId2"/>
              </a:rPr>
              <a:t>https://youtu.be/Ubx0uQ0z8ho</a:t>
            </a:r>
            <a:r>
              <a:rPr lang="fr-FR" dirty="0"/>
              <a:t> </a:t>
            </a:r>
          </a:p>
        </p:txBody>
      </p:sp>
    </p:spTree>
    <p:extLst>
      <p:ext uri="{BB962C8B-B14F-4D97-AF65-F5344CB8AC3E}">
        <p14:creationId xmlns:p14="http://schemas.microsoft.com/office/powerpoint/2010/main" val="3647418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re 3">
            <a:extLst>
              <a:ext uri="{FF2B5EF4-FFF2-40B4-BE49-F238E27FC236}">
                <a16:creationId xmlns:a16="http://schemas.microsoft.com/office/drawing/2014/main" id="{750CE0A9-9221-46B3-A0D1-5D31CDFC1D44}"/>
              </a:ext>
            </a:extLst>
          </p:cNvPr>
          <p:cNvSpPr>
            <a:spLocks noGrp="1"/>
          </p:cNvSpPr>
          <p:nvPr>
            <p:ph type="title"/>
          </p:nvPr>
        </p:nvSpPr>
        <p:spPr>
          <a:xfrm>
            <a:off x="2376488" y="239714"/>
            <a:ext cx="7816850" cy="1336675"/>
          </a:xfrm>
        </p:spPr>
        <p:txBody>
          <a:bodyPr rtlCol="0">
            <a:normAutofit/>
          </a:bodyPr>
          <a:lstStyle/>
          <a:p>
            <a:pPr>
              <a:defRPr/>
            </a:pPr>
            <a:r>
              <a:rPr lang="fr-FR" altLang="fr-FR" dirty="0">
                <a:solidFill>
                  <a:schemeClr val="tx1">
                    <a:lumMod val="75000"/>
                    <a:lumOff val="25000"/>
                  </a:schemeClr>
                </a:solidFill>
              </a:rPr>
              <a:t>Le système nerveux périphérique</a:t>
            </a:r>
          </a:p>
        </p:txBody>
      </p:sp>
      <p:sp>
        <p:nvSpPr>
          <p:cNvPr id="2" name="Espace réservé du pied de page 1">
            <a:extLst>
              <a:ext uri="{FF2B5EF4-FFF2-40B4-BE49-F238E27FC236}">
                <a16:creationId xmlns:a16="http://schemas.microsoft.com/office/drawing/2014/main" id="{B25AD1A4-24E4-41BD-B74F-A3D7F6F45C37}"/>
              </a:ext>
            </a:extLst>
          </p:cNvPr>
          <p:cNvSpPr>
            <a:spLocks noGrp="1"/>
          </p:cNvSpPr>
          <p:nvPr>
            <p:ph type="ftr" sz="quarter" idx="11"/>
          </p:nvPr>
        </p:nvSpPr>
        <p:spPr/>
        <p:txBody>
          <a:bodyPr/>
          <a:lstStyle/>
          <a:p>
            <a:pPr>
              <a:defRPr/>
            </a:pPr>
            <a:endParaRPr lang="fr-FR"/>
          </a:p>
        </p:txBody>
      </p:sp>
      <p:sp>
        <p:nvSpPr>
          <p:cNvPr id="4" name="Espace réservé du numéro de diapositive 3">
            <a:extLst>
              <a:ext uri="{FF2B5EF4-FFF2-40B4-BE49-F238E27FC236}">
                <a16:creationId xmlns:a16="http://schemas.microsoft.com/office/drawing/2014/main" id="{7039350E-29E4-47B9-97B0-7703F6A6D363}"/>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8F84A5E-9CF5-4FA7-B156-BB58F3C8B154}" type="slidenum">
              <a:rPr lang="fr-FR" altLang="fr-FR">
                <a:solidFill>
                  <a:srgbClr val="898989"/>
                </a:solidFill>
              </a:rPr>
              <a:pPr/>
              <a:t>7</a:t>
            </a:fld>
            <a:endParaRPr lang="fr-FR" altLang="fr-FR">
              <a:solidFill>
                <a:srgbClr val="898989"/>
              </a:solidFill>
            </a:endParaRPr>
          </a:p>
        </p:txBody>
      </p:sp>
      <p:sp>
        <p:nvSpPr>
          <p:cNvPr id="9217" name="Rectangle 1">
            <a:extLst>
              <a:ext uri="{FF2B5EF4-FFF2-40B4-BE49-F238E27FC236}">
                <a16:creationId xmlns:a16="http://schemas.microsoft.com/office/drawing/2014/main" id="{EB0B8AAA-4538-4277-B607-97C5F9EA9D60}"/>
              </a:ext>
            </a:extLst>
          </p:cNvPr>
          <p:cNvSpPr>
            <a:spLocks noGrp="1" noChangeArrowheads="1"/>
          </p:cNvSpPr>
          <p:nvPr>
            <p:ph type="title" idx="4294967295"/>
          </p:nvPr>
        </p:nvSpPr>
        <p:spPr>
          <a:xfrm rot="16200000">
            <a:off x="1524001" y="3238310"/>
            <a:ext cx="6213475" cy="590931"/>
          </a:xfrm>
        </p:spPr>
        <p:txBody>
          <a:bodyPr rtlCol="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a:solidFill>
                  <a:schemeClr val="tx1">
                    <a:lumMod val="75000"/>
                    <a:lumOff val="25000"/>
                  </a:schemeClr>
                </a:solidFill>
                <a:effectLst>
                  <a:outerShdw blurRad="38100" dist="38100" dir="2700000" algn="tl">
                    <a:srgbClr val="DDDDDD"/>
                  </a:outerShdw>
                </a:effectLst>
                <a:latin typeface="Arial" charset="0"/>
                <a:ea typeface="ＭＳ Ｐゴシック" charset="0"/>
                <a:cs typeface="Times New Roman" charset="0"/>
              </a:rPr>
              <a:t>Les nerfs</a:t>
            </a:r>
            <a:endParaRPr lang="en-GB" sz="1800">
              <a:solidFill>
                <a:srgbClr val="000000"/>
              </a:solidFill>
              <a:effectLst>
                <a:outerShdw blurRad="38100" dist="38100" dir="2700000" algn="tl">
                  <a:srgbClr val="DDDDDD"/>
                </a:outerShdw>
              </a:effectLst>
              <a:latin typeface="Arial" charset="0"/>
              <a:ea typeface="ＭＳ Ｐゴシック" charset="0"/>
              <a:cs typeface="Times New Roman" charset="0"/>
            </a:endParaRPr>
          </a:p>
        </p:txBody>
      </p:sp>
      <p:sp>
        <p:nvSpPr>
          <p:cNvPr id="244742" name="Rectangle 2">
            <a:extLst>
              <a:ext uri="{FF2B5EF4-FFF2-40B4-BE49-F238E27FC236}">
                <a16:creationId xmlns:a16="http://schemas.microsoft.com/office/drawing/2014/main" id="{F0190F73-02FB-4EBB-A2CC-BF2FFE254C66}"/>
              </a:ext>
            </a:extLst>
          </p:cNvPr>
          <p:cNvSpPr txBox="1">
            <a:spLocks noChangeArrowheads="1"/>
          </p:cNvSpPr>
          <p:nvPr/>
        </p:nvSpPr>
        <p:spPr bwMode="auto">
          <a:xfrm>
            <a:off x="2689226" y="1600200"/>
            <a:ext cx="7504113" cy="165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1pPr>
            <a:lvl2pPr marL="742950" indent="-28575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2pPr>
            <a:lvl3pPr marL="11430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3pPr>
            <a:lvl4pPr marL="16002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4pPr>
            <a:lvl5pPr marL="20574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5pPr>
            <a:lvl6pPr marL="25146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6pPr>
            <a:lvl7pPr marL="29718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7pPr>
            <a:lvl8pPr marL="34290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8pPr>
            <a:lvl9pPr marL="38862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9pPr>
          </a:lstStyle>
          <a:p>
            <a:pPr>
              <a:spcBef>
                <a:spcPts val="700"/>
              </a:spcBef>
              <a:buClr>
                <a:srgbClr val="FFFF00"/>
              </a:buClr>
              <a:buSzPct val="60000"/>
            </a:pPr>
            <a:r>
              <a:rPr lang="en-GB" altLang="fr-FR" sz="3200">
                <a:solidFill>
                  <a:srgbClr val="000000"/>
                </a:solidFill>
                <a:latin typeface="Arial" panose="020B0604020202020204" pitchFamily="34" charset="0"/>
                <a:ea typeface="MS PGothic" panose="020B0600070205080204" pitchFamily="34" charset="-128"/>
              </a:rPr>
              <a:t>Un nerf est un organe en forme de cordon qui appartient au SNP.</a:t>
            </a:r>
          </a:p>
          <a:p>
            <a:pPr>
              <a:spcBef>
                <a:spcPts val="700"/>
              </a:spcBef>
              <a:buClr>
                <a:srgbClr val="FFFF00"/>
              </a:buClr>
              <a:buSzPct val="60000"/>
            </a:pPr>
            <a:endParaRPr lang="en-GB" altLang="fr-FR" sz="3200">
              <a:solidFill>
                <a:srgbClr val="000000"/>
              </a:solidFill>
              <a:latin typeface="Arial" panose="020B0604020202020204" pitchFamily="34" charset="0"/>
              <a:ea typeface="MS PGothic" panose="020B0600070205080204" pitchFamily="34" charset="-128"/>
            </a:endParaRPr>
          </a:p>
        </p:txBody>
      </p:sp>
      <p:pic>
        <p:nvPicPr>
          <p:cNvPr id="244743" name="Image 1">
            <a:extLst>
              <a:ext uri="{FF2B5EF4-FFF2-40B4-BE49-F238E27FC236}">
                <a16:creationId xmlns:a16="http://schemas.microsoft.com/office/drawing/2014/main" id="{C2C6D45B-7169-4625-BA43-1BBD09906D9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717801"/>
            <a:ext cx="6802438"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5B34B9AB-1146-43CE-911D-77046ACCA5BD}"/>
              </a:ext>
            </a:extLst>
          </p:cNvPr>
          <p:cNvSpPr/>
          <p:nvPr/>
        </p:nvSpPr>
        <p:spPr>
          <a:xfrm>
            <a:off x="6569075" y="6175375"/>
            <a:ext cx="1460500" cy="465138"/>
          </a:xfrm>
          <a:prstGeom prst="rect">
            <a:avLst/>
          </a:prstGeom>
          <a:noFill/>
          <a:ln w="57150" cmpd="sng">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r-FR">
              <a:solidFill>
                <a:srgbClr val="000000"/>
              </a:solidFill>
              <a:ea typeface="ＭＳ Ｐゴシック" charset="0"/>
              <a:cs typeface="ＭＳ Ｐゴシック" charset="0"/>
            </a:endParaRPr>
          </a:p>
        </p:txBody>
      </p:sp>
      <p:sp>
        <p:nvSpPr>
          <p:cNvPr id="8" name="Rectangle 7">
            <a:extLst>
              <a:ext uri="{FF2B5EF4-FFF2-40B4-BE49-F238E27FC236}">
                <a16:creationId xmlns:a16="http://schemas.microsoft.com/office/drawing/2014/main" id="{F3CE0CF2-7C03-47DA-A690-52E35972875F}"/>
              </a:ext>
            </a:extLst>
          </p:cNvPr>
          <p:cNvSpPr/>
          <p:nvPr/>
        </p:nvSpPr>
        <p:spPr>
          <a:xfrm>
            <a:off x="7891464" y="4605339"/>
            <a:ext cx="1679575" cy="465137"/>
          </a:xfrm>
          <a:prstGeom prst="rect">
            <a:avLst/>
          </a:prstGeom>
          <a:noFill/>
          <a:ln w="57150" cmpd="sng">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r-FR">
              <a:solidFill>
                <a:srgbClr val="000000"/>
              </a:solidFill>
              <a:ea typeface="ＭＳ Ｐゴシック" charset="0"/>
              <a:cs typeface="ＭＳ Ｐゴシック" charset="0"/>
            </a:endParaRPr>
          </a:p>
        </p:txBody>
      </p:sp>
      <p:sp>
        <p:nvSpPr>
          <p:cNvPr id="9" name="Rectangle 8">
            <a:extLst>
              <a:ext uri="{FF2B5EF4-FFF2-40B4-BE49-F238E27FC236}">
                <a16:creationId xmlns:a16="http://schemas.microsoft.com/office/drawing/2014/main" id="{155AA914-293C-4161-BB71-673AF224A1F8}"/>
              </a:ext>
            </a:extLst>
          </p:cNvPr>
          <p:cNvSpPr/>
          <p:nvPr/>
        </p:nvSpPr>
        <p:spPr>
          <a:xfrm>
            <a:off x="6470651" y="3600450"/>
            <a:ext cx="1681163" cy="465138"/>
          </a:xfrm>
          <a:prstGeom prst="rect">
            <a:avLst/>
          </a:prstGeom>
          <a:noFill/>
          <a:ln w="57150" cmpd="sng">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fr-FR">
              <a:solidFill>
                <a:srgbClr val="000000"/>
              </a:solidFill>
              <a:ea typeface="ＭＳ Ｐゴシック" charset="0"/>
              <a:cs typeface="ＭＳ Ｐゴシック"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8" grpId="0" animBg="1"/>
      <p:bldP spid="8" grpId="1" animBg="1"/>
      <p:bldP spid="9" grpId="0" animBg="1"/>
      <p:bldP spid="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re 3">
            <a:extLst>
              <a:ext uri="{FF2B5EF4-FFF2-40B4-BE49-F238E27FC236}">
                <a16:creationId xmlns:a16="http://schemas.microsoft.com/office/drawing/2014/main" id="{31CAE262-E4BF-46FD-BEBB-4FC9FFF243B4}"/>
              </a:ext>
            </a:extLst>
          </p:cNvPr>
          <p:cNvSpPr>
            <a:spLocks noGrp="1"/>
          </p:cNvSpPr>
          <p:nvPr>
            <p:ph type="title"/>
          </p:nvPr>
        </p:nvSpPr>
        <p:spPr>
          <a:xfrm>
            <a:off x="2376488" y="239714"/>
            <a:ext cx="7816850" cy="1336675"/>
          </a:xfrm>
        </p:spPr>
        <p:txBody>
          <a:bodyPr rtlCol="0">
            <a:normAutofit/>
          </a:bodyPr>
          <a:lstStyle/>
          <a:p>
            <a:pPr>
              <a:defRPr/>
            </a:pPr>
            <a:r>
              <a:rPr lang="fr-FR" altLang="fr-FR" dirty="0">
                <a:solidFill>
                  <a:schemeClr val="tx1">
                    <a:lumMod val="75000"/>
                    <a:lumOff val="25000"/>
                  </a:schemeClr>
                </a:solidFill>
              </a:rPr>
              <a:t>Le système nerveux périphérique</a:t>
            </a:r>
          </a:p>
        </p:txBody>
      </p:sp>
      <p:sp>
        <p:nvSpPr>
          <p:cNvPr id="2" name="Espace réservé du pied de page 1">
            <a:extLst>
              <a:ext uri="{FF2B5EF4-FFF2-40B4-BE49-F238E27FC236}">
                <a16:creationId xmlns:a16="http://schemas.microsoft.com/office/drawing/2014/main" id="{4A383D60-A0B0-48DE-B745-B344A0B4E919}"/>
              </a:ext>
            </a:extLst>
          </p:cNvPr>
          <p:cNvSpPr>
            <a:spLocks noGrp="1"/>
          </p:cNvSpPr>
          <p:nvPr>
            <p:ph type="ftr" sz="quarter" idx="11"/>
          </p:nvPr>
        </p:nvSpPr>
        <p:spPr/>
        <p:txBody>
          <a:bodyPr/>
          <a:lstStyle/>
          <a:p>
            <a:pPr>
              <a:defRPr/>
            </a:pPr>
            <a:endParaRPr lang="fr-FR"/>
          </a:p>
        </p:txBody>
      </p:sp>
      <p:sp>
        <p:nvSpPr>
          <p:cNvPr id="3" name="Espace réservé du numéro de diapositive 2">
            <a:extLst>
              <a:ext uri="{FF2B5EF4-FFF2-40B4-BE49-F238E27FC236}">
                <a16:creationId xmlns:a16="http://schemas.microsoft.com/office/drawing/2014/main" id="{1528689E-7327-4638-96AD-ABE5F6601554}"/>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81C2762-B715-45BC-A97B-51ED733AAC58}" type="slidenum">
              <a:rPr lang="fr-FR" altLang="fr-FR">
                <a:solidFill>
                  <a:srgbClr val="898989"/>
                </a:solidFill>
              </a:rPr>
              <a:pPr/>
              <a:t>8</a:t>
            </a:fld>
            <a:endParaRPr lang="fr-FR" altLang="fr-FR">
              <a:solidFill>
                <a:srgbClr val="898989"/>
              </a:solidFill>
            </a:endParaRPr>
          </a:p>
        </p:txBody>
      </p:sp>
      <p:sp>
        <p:nvSpPr>
          <p:cNvPr id="9217" name="Rectangle 1">
            <a:extLst>
              <a:ext uri="{FF2B5EF4-FFF2-40B4-BE49-F238E27FC236}">
                <a16:creationId xmlns:a16="http://schemas.microsoft.com/office/drawing/2014/main" id="{A793F5CE-6C54-442B-91DE-65CE5EEA05C2}"/>
              </a:ext>
            </a:extLst>
          </p:cNvPr>
          <p:cNvSpPr>
            <a:spLocks noGrp="1" noChangeArrowheads="1"/>
          </p:cNvSpPr>
          <p:nvPr>
            <p:ph type="title" idx="4294967295"/>
          </p:nvPr>
        </p:nvSpPr>
        <p:spPr>
          <a:xfrm rot="16200000">
            <a:off x="-1752599" y="2133410"/>
            <a:ext cx="6213475" cy="590931"/>
          </a:xfrm>
        </p:spPr>
        <p:txBody>
          <a:bodyPr rtlCol="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600" dirty="0">
                <a:solidFill>
                  <a:schemeClr val="tx1">
                    <a:lumMod val="75000"/>
                    <a:lumOff val="25000"/>
                  </a:schemeClr>
                </a:solidFill>
                <a:effectLst>
                  <a:outerShdw blurRad="38100" dist="38100" dir="2700000" algn="tl">
                    <a:srgbClr val="DDDDDD"/>
                  </a:outerShdw>
                </a:effectLst>
                <a:latin typeface="Arial" charset="0"/>
                <a:ea typeface="ＭＳ Ｐゴシック" charset="0"/>
                <a:cs typeface="Times New Roman" charset="0"/>
              </a:rPr>
              <a:t>Les nerfs</a:t>
            </a:r>
            <a:endParaRPr lang="en-GB" sz="1800" dirty="0">
              <a:solidFill>
                <a:srgbClr val="000000"/>
              </a:solidFill>
              <a:effectLst>
                <a:outerShdw blurRad="38100" dist="38100" dir="2700000" algn="tl">
                  <a:srgbClr val="DDDDDD"/>
                </a:outerShdw>
              </a:effectLst>
              <a:latin typeface="Arial" charset="0"/>
              <a:ea typeface="ＭＳ Ｐゴシック" charset="0"/>
              <a:cs typeface="Times New Roman" charset="0"/>
            </a:endParaRPr>
          </a:p>
        </p:txBody>
      </p:sp>
      <p:sp>
        <p:nvSpPr>
          <p:cNvPr id="246790" name="Rectangle 2">
            <a:extLst>
              <a:ext uri="{FF2B5EF4-FFF2-40B4-BE49-F238E27FC236}">
                <a16:creationId xmlns:a16="http://schemas.microsoft.com/office/drawing/2014/main" id="{E063FE4E-2349-4CB7-87E4-7051100CE9E9}"/>
              </a:ext>
            </a:extLst>
          </p:cNvPr>
          <p:cNvSpPr txBox="1">
            <a:spLocks noChangeArrowheads="1"/>
          </p:cNvSpPr>
          <p:nvPr/>
        </p:nvSpPr>
        <p:spPr bwMode="auto">
          <a:xfrm>
            <a:off x="3461905" y="2220625"/>
            <a:ext cx="7504113"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1pPr>
            <a:lvl2pPr marL="742950" indent="-28575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2pPr>
            <a:lvl3pPr marL="11430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3pPr>
            <a:lvl4pPr marL="16002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4pPr>
            <a:lvl5pPr marL="20574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5pPr>
            <a:lvl6pPr marL="25146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6pPr>
            <a:lvl7pPr marL="29718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7pPr>
            <a:lvl8pPr marL="34290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8pPr>
            <a:lvl9pPr marL="3886200" indent="-228600" fontAlgn="base">
              <a:spcBef>
                <a:spcPct val="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tx1"/>
                </a:solidFill>
                <a:latin typeface="Calibri" panose="020F0502020204030204" pitchFamily="34" charset="0"/>
              </a:defRPr>
            </a:lvl9pPr>
          </a:lstStyle>
          <a:p>
            <a:pPr>
              <a:spcBef>
                <a:spcPts val="700"/>
              </a:spcBef>
              <a:buClr>
                <a:srgbClr val="FFFF00"/>
              </a:buClr>
              <a:buSzPct val="60000"/>
            </a:pPr>
            <a:r>
              <a:rPr lang="en-GB" altLang="fr-FR" sz="3200" dirty="0">
                <a:solidFill>
                  <a:srgbClr val="000000"/>
                </a:solidFill>
                <a:latin typeface="Arial" panose="020B0604020202020204" pitchFamily="34" charset="0"/>
                <a:ea typeface="MS PGothic" panose="020B0600070205080204" pitchFamily="34" charset="-128"/>
              </a:rPr>
              <a:t>Nerfs </a:t>
            </a:r>
            <a:r>
              <a:rPr lang="en-GB" altLang="fr-FR" sz="3200" dirty="0" err="1">
                <a:solidFill>
                  <a:srgbClr val="000000"/>
                </a:solidFill>
                <a:latin typeface="Arial" panose="020B0604020202020204" pitchFamily="34" charset="0"/>
                <a:ea typeface="MS PGothic" panose="020B0600070205080204" pitchFamily="34" charset="-128"/>
              </a:rPr>
              <a:t>sensitifs</a:t>
            </a:r>
            <a:r>
              <a:rPr lang="en-GB" altLang="fr-FR" sz="3200" dirty="0">
                <a:solidFill>
                  <a:srgbClr val="000000"/>
                </a:solidFill>
                <a:latin typeface="Arial" panose="020B0604020202020204" pitchFamily="34" charset="0"/>
                <a:ea typeface="MS PGothic" panose="020B0600070205080204" pitchFamily="34" charset="-128"/>
              </a:rPr>
              <a:t> </a:t>
            </a:r>
            <a:r>
              <a:rPr lang="en-GB" altLang="fr-FR" sz="3200" dirty="0" err="1">
                <a:solidFill>
                  <a:srgbClr val="000000"/>
                </a:solidFill>
                <a:latin typeface="Arial" panose="020B0604020202020204" pitchFamily="34" charset="0"/>
                <a:ea typeface="MS PGothic" panose="020B0600070205080204" pitchFamily="34" charset="-128"/>
              </a:rPr>
              <a:t>ou</a:t>
            </a:r>
            <a:r>
              <a:rPr lang="en-GB" altLang="fr-FR" sz="3200" dirty="0">
                <a:solidFill>
                  <a:srgbClr val="000000"/>
                </a:solidFill>
                <a:latin typeface="Arial" panose="020B0604020202020204" pitchFamily="34" charset="0"/>
                <a:ea typeface="MS PGothic" panose="020B0600070205080204" pitchFamily="34" charset="-128"/>
              </a:rPr>
              <a:t> </a:t>
            </a:r>
            <a:r>
              <a:rPr lang="en-GB" altLang="fr-FR" sz="3200" dirty="0" err="1">
                <a:solidFill>
                  <a:srgbClr val="000000"/>
                </a:solidFill>
                <a:latin typeface="Arial" panose="020B0604020202020204" pitchFamily="34" charset="0"/>
                <a:ea typeface="MS PGothic" panose="020B0600070205080204" pitchFamily="34" charset="-128"/>
              </a:rPr>
              <a:t>afférents</a:t>
            </a:r>
            <a:endParaRPr lang="en-GB" altLang="fr-FR" sz="3200" dirty="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endParaRPr lang="en-GB" altLang="fr-FR" sz="3200" dirty="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r>
              <a:rPr lang="en-GB" altLang="fr-FR" sz="3200" dirty="0">
                <a:solidFill>
                  <a:srgbClr val="000000"/>
                </a:solidFill>
                <a:latin typeface="Arial" panose="020B0604020202020204" pitchFamily="34" charset="0"/>
                <a:ea typeface="MS PGothic" panose="020B0600070205080204" pitchFamily="34" charset="-128"/>
              </a:rPr>
              <a:t>Nerfs </a:t>
            </a:r>
            <a:r>
              <a:rPr lang="en-GB" altLang="fr-FR" sz="3200" dirty="0" err="1">
                <a:solidFill>
                  <a:srgbClr val="000000"/>
                </a:solidFill>
                <a:latin typeface="Arial" panose="020B0604020202020204" pitchFamily="34" charset="0"/>
                <a:ea typeface="MS PGothic" panose="020B0600070205080204" pitchFamily="34" charset="-128"/>
              </a:rPr>
              <a:t>moteurs</a:t>
            </a:r>
            <a:r>
              <a:rPr lang="en-GB" altLang="fr-FR" sz="3200" dirty="0">
                <a:solidFill>
                  <a:srgbClr val="000000"/>
                </a:solidFill>
                <a:latin typeface="Arial" panose="020B0604020202020204" pitchFamily="34" charset="0"/>
                <a:ea typeface="MS PGothic" panose="020B0600070205080204" pitchFamily="34" charset="-128"/>
              </a:rPr>
              <a:t> </a:t>
            </a:r>
            <a:r>
              <a:rPr lang="en-GB" altLang="fr-FR" sz="3200" dirty="0" err="1">
                <a:solidFill>
                  <a:srgbClr val="000000"/>
                </a:solidFill>
                <a:latin typeface="Arial" panose="020B0604020202020204" pitchFamily="34" charset="0"/>
                <a:ea typeface="MS PGothic" panose="020B0600070205080204" pitchFamily="34" charset="-128"/>
              </a:rPr>
              <a:t>ou</a:t>
            </a:r>
            <a:r>
              <a:rPr lang="en-GB" altLang="fr-FR" sz="3200" dirty="0">
                <a:solidFill>
                  <a:srgbClr val="000000"/>
                </a:solidFill>
                <a:latin typeface="Arial" panose="020B0604020202020204" pitchFamily="34" charset="0"/>
                <a:ea typeface="MS PGothic" panose="020B0600070205080204" pitchFamily="34" charset="-128"/>
              </a:rPr>
              <a:t> </a:t>
            </a:r>
            <a:r>
              <a:rPr lang="en-GB" altLang="fr-FR" sz="3200" dirty="0" err="1">
                <a:solidFill>
                  <a:srgbClr val="000000"/>
                </a:solidFill>
                <a:latin typeface="Arial" panose="020B0604020202020204" pitchFamily="34" charset="0"/>
                <a:ea typeface="MS PGothic" panose="020B0600070205080204" pitchFamily="34" charset="-128"/>
              </a:rPr>
              <a:t>efférents</a:t>
            </a:r>
            <a:endParaRPr lang="en-GB" altLang="fr-FR" sz="3200" dirty="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endParaRPr lang="en-GB" altLang="fr-FR" sz="3200" dirty="0">
              <a:solidFill>
                <a:srgbClr val="000000"/>
              </a:solidFill>
              <a:latin typeface="Arial" panose="020B0604020202020204" pitchFamily="34" charset="0"/>
              <a:ea typeface="MS PGothic" panose="020B0600070205080204" pitchFamily="34" charset="-128"/>
            </a:endParaRPr>
          </a:p>
          <a:p>
            <a:pPr>
              <a:spcBef>
                <a:spcPts val="700"/>
              </a:spcBef>
              <a:buClr>
                <a:srgbClr val="FFFF00"/>
              </a:buClr>
              <a:buSzPct val="60000"/>
            </a:pPr>
            <a:r>
              <a:rPr lang="en-GB" altLang="fr-FR" sz="3200" dirty="0">
                <a:solidFill>
                  <a:srgbClr val="000000"/>
                </a:solidFill>
                <a:latin typeface="Arial" panose="020B0604020202020204" pitchFamily="34" charset="0"/>
                <a:ea typeface="MS PGothic" panose="020B0600070205080204" pitchFamily="34" charset="-128"/>
              </a:rPr>
              <a:t>Nerfs </a:t>
            </a:r>
            <a:r>
              <a:rPr lang="en-GB" altLang="fr-FR" sz="3200" dirty="0" err="1">
                <a:solidFill>
                  <a:srgbClr val="000000"/>
                </a:solidFill>
                <a:latin typeface="Arial" panose="020B0604020202020204" pitchFamily="34" charset="0"/>
                <a:ea typeface="MS PGothic" panose="020B0600070205080204" pitchFamily="34" charset="-128"/>
              </a:rPr>
              <a:t>mixtes</a:t>
            </a:r>
            <a:r>
              <a:rPr lang="en-GB" altLang="fr-FR" sz="3200" dirty="0">
                <a:solidFill>
                  <a:srgbClr val="000000"/>
                </a:solidFill>
                <a:latin typeface="Arial" panose="020B0604020202020204" pitchFamily="34" charset="0"/>
                <a:ea typeface="MS PGothic" panose="020B0600070205080204" pitchFamily="34" charset="-128"/>
              </a:rPr>
              <a:t> (</a:t>
            </a:r>
            <a:r>
              <a:rPr lang="en-GB" altLang="fr-FR" sz="3200" dirty="0" err="1">
                <a:solidFill>
                  <a:srgbClr val="000000"/>
                </a:solidFill>
                <a:latin typeface="Arial" panose="020B0604020202020204" pitchFamily="34" charset="0"/>
                <a:ea typeface="MS PGothic" panose="020B0600070205080204" pitchFamily="34" charset="-128"/>
              </a:rPr>
              <a:t>afférents</a:t>
            </a:r>
            <a:r>
              <a:rPr lang="en-GB" altLang="fr-FR" sz="3200" dirty="0">
                <a:solidFill>
                  <a:srgbClr val="000000"/>
                </a:solidFill>
                <a:latin typeface="Arial" panose="020B0604020202020204" pitchFamily="34" charset="0"/>
                <a:ea typeface="MS PGothic" panose="020B0600070205080204" pitchFamily="34" charset="-128"/>
              </a:rPr>
              <a:t> et </a:t>
            </a:r>
            <a:r>
              <a:rPr lang="en-GB" altLang="fr-FR" sz="3200" dirty="0" err="1">
                <a:solidFill>
                  <a:srgbClr val="000000"/>
                </a:solidFill>
                <a:latin typeface="Arial" panose="020B0604020202020204" pitchFamily="34" charset="0"/>
                <a:ea typeface="MS PGothic" panose="020B0600070205080204" pitchFamily="34" charset="-128"/>
              </a:rPr>
              <a:t>efférents</a:t>
            </a:r>
            <a:r>
              <a:rPr lang="en-GB" altLang="fr-FR" sz="3200" dirty="0">
                <a:solidFill>
                  <a:srgbClr val="000000"/>
                </a:solidFill>
                <a:latin typeface="Arial" panose="020B0604020202020204" pitchFamily="34" charset="0"/>
                <a:ea typeface="MS PGothic" panose="020B0600070205080204" pitchFamily="34" charset="-128"/>
              </a:rP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Titre 3">
            <a:extLst>
              <a:ext uri="{FF2B5EF4-FFF2-40B4-BE49-F238E27FC236}">
                <a16:creationId xmlns:a16="http://schemas.microsoft.com/office/drawing/2014/main" id="{C0A01A10-3520-4DB4-B44C-6CF96FB37B6D}"/>
              </a:ext>
            </a:extLst>
          </p:cNvPr>
          <p:cNvSpPr>
            <a:spLocks noGrp="1"/>
          </p:cNvSpPr>
          <p:nvPr>
            <p:ph type="title"/>
          </p:nvPr>
        </p:nvSpPr>
        <p:spPr/>
        <p:txBody>
          <a:bodyPr rtlCol="0">
            <a:normAutofit/>
          </a:bodyPr>
          <a:lstStyle/>
          <a:p>
            <a:pPr>
              <a:defRPr/>
            </a:pPr>
            <a:r>
              <a:rPr lang="fr-FR" altLang="fr-FR" dirty="0">
                <a:solidFill>
                  <a:schemeClr val="tx1">
                    <a:lumMod val="75000"/>
                    <a:lumOff val="25000"/>
                  </a:schemeClr>
                </a:solidFill>
              </a:rPr>
              <a:t>Les différentes voies médullaires</a:t>
            </a:r>
          </a:p>
        </p:txBody>
      </p:sp>
      <p:sp>
        <p:nvSpPr>
          <p:cNvPr id="248835" name="Espace réservé du contenu 4">
            <a:extLst>
              <a:ext uri="{FF2B5EF4-FFF2-40B4-BE49-F238E27FC236}">
                <a16:creationId xmlns:a16="http://schemas.microsoft.com/office/drawing/2014/main" id="{14467B87-BFCB-43E3-ADE5-80E841D5BF13}"/>
              </a:ext>
            </a:extLst>
          </p:cNvPr>
          <p:cNvSpPr>
            <a:spLocks noGrp="1"/>
          </p:cNvSpPr>
          <p:nvPr>
            <p:ph idx="1"/>
          </p:nvPr>
        </p:nvSpPr>
        <p:spPr>
          <a:xfrm>
            <a:off x="2073276" y="1511300"/>
            <a:ext cx="8042275" cy="4343400"/>
          </a:xfrm>
        </p:spPr>
        <p:txBody>
          <a:bodyPr/>
          <a:lstStyle/>
          <a:p>
            <a:pPr>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en-GB" altLang="fr-FR" sz="3200" dirty="0">
              <a:solidFill>
                <a:srgbClr val="000000"/>
              </a:solidFill>
              <a:latin typeface="Arial" panose="020B0604020202020204" pitchFamily="34" charset="0"/>
              <a:cs typeface="Arial" panose="020B0604020202020204" pitchFamily="34" charset="0"/>
            </a:endParaRPr>
          </a:p>
          <a:p>
            <a:pPr algn="ctr">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tLang="fr-FR" sz="3200" u="sng" dirty="0" err="1">
                <a:solidFill>
                  <a:srgbClr val="000000"/>
                </a:solidFill>
                <a:latin typeface="Arial" panose="020B0604020202020204" pitchFamily="34" charset="0"/>
                <a:cs typeface="Arial" panose="020B0604020202020204" pitchFamily="34" charset="0"/>
              </a:rPr>
              <a:t>Voies</a:t>
            </a:r>
            <a:r>
              <a:rPr lang="en-GB" altLang="fr-FR" sz="3200" u="sng" dirty="0">
                <a:solidFill>
                  <a:srgbClr val="000000"/>
                </a:solidFill>
                <a:latin typeface="Arial" panose="020B0604020202020204" pitchFamily="34" charset="0"/>
                <a:cs typeface="Arial" panose="020B0604020202020204" pitchFamily="34" charset="0"/>
              </a:rPr>
              <a:t> </a:t>
            </a:r>
            <a:r>
              <a:rPr lang="en-GB" altLang="fr-FR" sz="3200" u="sng" dirty="0" err="1">
                <a:solidFill>
                  <a:srgbClr val="000000"/>
                </a:solidFill>
                <a:latin typeface="Arial" panose="020B0604020202020204" pitchFamily="34" charset="0"/>
                <a:cs typeface="Arial" panose="020B0604020202020204" pitchFamily="34" charset="0"/>
              </a:rPr>
              <a:t>motrices</a:t>
            </a:r>
            <a:r>
              <a:rPr lang="en-GB" altLang="fr-FR" sz="3200" u="sng" dirty="0">
                <a:solidFill>
                  <a:srgbClr val="000000"/>
                </a:solidFill>
                <a:latin typeface="Arial" panose="020B0604020202020204" pitchFamily="34" charset="0"/>
                <a:cs typeface="Arial" panose="020B0604020202020204" pitchFamily="34" charset="0"/>
              </a:rPr>
              <a:t> :</a:t>
            </a:r>
          </a:p>
          <a:p>
            <a:pPr algn="ctr">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en-GB" altLang="fr-FR" sz="3200" u="sng" dirty="0">
              <a:solidFill>
                <a:srgbClr val="000000"/>
              </a:solidFill>
              <a:latin typeface="Arial" panose="020B0604020202020204" pitchFamily="34" charset="0"/>
              <a:cs typeface="Arial" panose="020B0604020202020204" pitchFamily="34" charset="0"/>
            </a:endParaRPr>
          </a:p>
          <a:p>
            <a:pPr>
              <a:lnSpc>
                <a:spcPct val="86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tLang="fr-FR" sz="3200" dirty="0">
                <a:latin typeface="Arial" panose="020B0604020202020204" pitchFamily="34" charset="0"/>
                <a:cs typeface="Arial" panose="020B0604020202020204" pitchFamily="34" charset="0"/>
              </a:rPr>
              <a:t>	</a:t>
            </a:r>
            <a:r>
              <a:rPr lang="en-GB" altLang="fr-FR" sz="3200" dirty="0">
                <a:solidFill>
                  <a:srgbClr val="000000"/>
                </a:solidFill>
                <a:latin typeface="Arial" panose="020B0604020202020204" pitchFamily="34" charset="0"/>
                <a:cs typeface="Arial" panose="020B0604020202020204" pitchFamily="34" charset="0"/>
              </a:rPr>
              <a:t>Le </a:t>
            </a:r>
            <a:r>
              <a:rPr lang="en-GB" altLang="fr-FR" sz="3200" dirty="0" err="1">
                <a:solidFill>
                  <a:srgbClr val="000000"/>
                </a:solidFill>
                <a:latin typeface="Arial" panose="020B0604020202020204" pitchFamily="34" charset="0"/>
                <a:cs typeface="Arial" panose="020B0604020202020204" pitchFamily="34" charset="0"/>
              </a:rPr>
              <a:t>faisceau</a:t>
            </a:r>
            <a:r>
              <a:rPr lang="en-GB" altLang="fr-FR" sz="3200" dirty="0">
                <a:solidFill>
                  <a:srgbClr val="000000"/>
                </a:solidFill>
                <a:latin typeface="Arial" panose="020B0604020202020204" pitchFamily="34" charset="0"/>
                <a:cs typeface="Arial" panose="020B0604020202020204" pitchFamily="34" charset="0"/>
              </a:rPr>
              <a:t> pyramidal</a:t>
            </a:r>
          </a:p>
          <a:p>
            <a:pPr>
              <a:lnSpc>
                <a:spcPct val="86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tLang="fr-FR" sz="3200" dirty="0">
                <a:solidFill>
                  <a:srgbClr val="000000"/>
                </a:solidFill>
                <a:latin typeface="Arial" panose="020B0604020202020204" pitchFamily="34" charset="0"/>
                <a:cs typeface="Arial" panose="020B0604020202020204" pitchFamily="34" charset="0"/>
              </a:rPr>
              <a:t>	</a:t>
            </a:r>
          </a:p>
          <a:p>
            <a:pPr>
              <a:lnSpc>
                <a:spcPct val="86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altLang="fr-FR" sz="3200" dirty="0">
                <a:solidFill>
                  <a:srgbClr val="000000"/>
                </a:solidFill>
                <a:latin typeface="Arial" panose="020B0604020202020204" pitchFamily="34" charset="0"/>
                <a:cs typeface="Arial" panose="020B0604020202020204" pitchFamily="34" charset="0"/>
              </a:rPr>
              <a:t>	Le </a:t>
            </a:r>
            <a:r>
              <a:rPr lang="en-GB" altLang="fr-FR" sz="3200" dirty="0" err="1">
                <a:solidFill>
                  <a:srgbClr val="000000"/>
                </a:solidFill>
                <a:latin typeface="Arial" panose="020B0604020202020204" pitchFamily="34" charset="0"/>
                <a:cs typeface="Arial" panose="020B0604020202020204" pitchFamily="34" charset="0"/>
              </a:rPr>
              <a:t>faisceau</a:t>
            </a:r>
            <a:r>
              <a:rPr lang="en-GB" altLang="fr-FR" sz="3200" dirty="0">
                <a:solidFill>
                  <a:srgbClr val="000000"/>
                </a:solidFill>
                <a:latin typeface="Arial" panose="020B0604020202020204" pitchFamily="34" charset="0"/>
                <a:cs typeface="Arial" panose="020B0604020202020204" pitchFamily="34" charset="0"/>
              </a:rPr>
              <a:t> extra pyramidal</a:t>
            </a:r>
          </a:p>
          <a:p>
            <a:pPr>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fr-FR" altLang="fr-FR" sz="3200" dirty="0">
              <a:solidFill>
                <a:srgbClr val="000000"/>
              </a:solidFill>
              <a:latin typeface="Arial" panose="020B0604020202020204" pitchFamily="34" charset="0"/>
              <a:cs typeface="Arial" panose="020B0604020202020204" pitchFamily="34" charset="0"/>
            </a:endParaRPr>
          </a:p>
        </p:txBody>
      </p:sp>
      <p:sp>
        <p:nvSpPr>
          <p:cNvPr id="2" name="Espace réservé du pied de page 1">
            <a:extLst>
              <a:ext uri="{FF2B5EF4-FFF2-40B4-BE49-F238E27FC236}">
                <a16:creationId xmlns:a16="http://schemas.microsoft.com/office/drawing/2014/main" id="{2375FFB3-D569-461D-9FA0-C645A4ADCB70}"/>
              </a:ext>
            </a:extLst>
          </p:cNvPr>
          <p:cNvSpPr>
            <a:spLocks noGrp="1"/>
          </p:cNvSpPr>
          <p:nvPr>
            <p:ph type="ftr" sz="quarter" idx="11"/>
          </p:nvPr>
        </p:nvSpPr>
        <p:spPr/>
        <p:txBody>
          <a:bodyPr/>
          <a:lstStyle/>
          <a:p>
            <a:pPr>
              <a:defRPr/>
            </a:pPr>
            <a:endParaRPr lang="fr-FR"/>
          </a:p>
        </p:txBody>
      </p:sp>
      <p:sp>
        <p:nvSpPr>
          <p:cNvPr id="3" name="Espace réservé du numéro de diapositive 2">
            <a:extLst>
              <a:ext uri="{FF2B5EF4-FFF2-40B4-BE49-F238E27FC236}">
                <a16:creationId xmlns:a16="http://schemas.microsoft.com/office/drawing/2014/main" id="{7D365E97-2784-40A9-A933-149743736FB2}"/>
              </a:ext>
            </a:extLst>
          </p:cNvPr>
          <p:cNvSpPr>
            <a:spLocks noGrp="1"/>
          </p:cNvSpPr>
          <p:nvPr>
            <p:ph type="sldNum" sz="quarter" idx="12"/>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CDAD0CEE-35E6-4C24-9557-88C0C7F96BA2}" type="slidenum">
              <a:rPr lang="fr-FR" altLang="fr-FR">
                <a:solidFill>
                  <a:srgbClr val="898989"/>
                </a:solidFill>
              </a:rPr>
              <a:pPr/>
              <a:t>9</a:t>
            </a:fld>
            <a:endParaRPr lang="fr-FR" altLang="fr-FR">
              <a:solidFill>
                <a:srgbClr val="898989"/>
              </a:solidFill>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1190</Words>
  <Application>Microsoft Office PowerPoint</Application>
  <PresentationFormat>Grand écran</PresentationFormat>
  <Paragraphs>158</Paragraphs>
  <Slides>16</Slides>
  <Notes>11</Notes>
  <HiddenSlides>0</HiddenSlides>
  <MMClips>0</MMClips>
  <ScaleCrop>false</ScaleCrop>
  <HeadingPairs>
    <vt:vector size="8" baseType="variant">
      <vt:variant>
        <vt:lpstr>Polices utilisées</vt:lpstr>
      </vt:variant>
      <vt:variant>
        <vt:i4>9</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7" baseType="lpstr">
      <vt:lpstr>MS PGothic</vt:lpstr>
      <vt:lpstr>MS PGothic</vt:lpstr>
      <vt:lpstr>游ゴシック</vt:lpstr>
      <vt:lpstr>Arial</vt:lpstr>
      <vt:lpstr>Calibri</vt:lpstr>
      <vt:lpstr>Calibri Light</vt:lpstr>
      <vt:lpstr>News Gothic MT</vt:lpstr>
      <vt:lpstr>Times New Roman</vt:lpstr>
      <vt:lpstr>Verdana</vt:lpstr>
      <vt:lpstr>Thème Office</vt:lpstr>
      <vt:lpstr>Document</vt:lpstr>
      <vt:lpstr>Le système nerveux périphérique</vt:lpstr>
      <vt:lpstr>Formé des ganglions et des nerfs à l’extérieurs du cerveau et de la moelle épinière.   Fonction = faire circuler l’informations entre les organes et le SNC. </vt:lpstr>
      <vt:lpstr>Le SNP</vt:lpstr>
      <vt:lpstr>Les nerfs spinaux</vt:lpstr>
      <vt:lpstr>Présentation PowerPoint</vt:lpstr>
      <vt:lpstr>Présentation PowerPoint</vt:lpstr>
      <vt:lpstr>Le système nerveux périphérique</vt:lpstr>
      <vt:lpstr>Le système nerveux périphérique</vt:lpstr>
      <vt:lpstr>Les différentes voies médullaires</vt:lpstr>
      <vt:lpstr>Le système nerveux périphérique</vt:lpstr>
      <vt:lpstr>Le système nerveux périphérique</vt:lpstr>
      <vt:lpstr>Le système nerveux périphérique</vt:lpstr>
      <vt:lpstr>Le système nerveux périphérique</vt:lpstr>
      <vt:lpstr>Le système nerveux périphérique (31 paires de nerfs)</vt:lpstr>
      <vt:lpstr>Le système nerveux périphérique</vt:lpstr>
      <vt:lpstr>Innervation de la main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Formé des ganglions et des nerfs à l’extérieurs du cerveau et de la moelle épinière.   Fonction = faire circuler l’informations entre les organes et le SNC. </dc:title>
  <dc:creator>Daniel</dc:creator>
  <cp:lastModifiedBy>Daniel Henrion</cp:lastModifiedBy>
  <cp:revision>8</cp:revision>
  <dcterms:created xsi:type="dcterms:W3CDTF">2020-09-15T16:35:55Z</dcterms:created>
  <dcterms:modified xsi:type="dcterms:W3CDTF">2023-09-14T06:19:53Z</dcterms:modified>
</cp:coreProperties>
</file>