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46" r:id="rId2"/>
  </p:sldMasterIdLst>
  <p:sldIdLst>
    <p:sldId id="315" r:id="rId3"/>
    <p:sldId id="314" r:id="rId4"/>
    <p:sldId id="309" r:id="rId5"/>
    <p:sldId id="310" r:id="rId6"/>
    <p:sldId id="303" r:id="rId7"/>
    <p:sldId id="311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04" r:id="rId24"/>
    <p:sldId id="305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12" r:id="rId49"/>
  </p:sldIdLst>
  <p:sldSz cx="9144000" cy="9144000"/>
  <p:notesSz cx="9144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51" d="100"/>
          <a:sy n="51" d="100"/>
        </p:scale>
        <p:origin x="1956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11290"/>
            <a:ext cx="9169804" cy="9166580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3206046"/>
            <a:ext cx="5826719" cy="2195069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5401113"/>
            <a:ext cx="5826719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fr-FR" spc="-5" smtClean="0"/>
              <a:pPr marL="254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165178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2800"/>
            <a:ext cx="6347714" cy="4538133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960533"/>
            <a:ext cx="6347714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fr-FR" spc="-5" smtClean="0"/>
              <a:pPr marL="254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198604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812800"/>
            <a:ext cx="6072182" cy="4030133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4842933"/>
            <a:ext cx="5419804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5960533"/>
            <a:ext cx="6347715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fr-FR" spc="-5" smtClean="0"/>
              <a:pPr marL="254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2" y="1053838"/>
            <a:ext cx="457319" cy="779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3848742"/>
            <a:ext cx="457319" cy="779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999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575984"/>
            <a:ext cx="6347715" cy="3460613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6036597"/>
            <a:ext cx="6347715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fr-FR" spc="-5" smtClean="0"/>
              <a:pPr marL="254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2853234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812800"/>
            <a:ext cx="6072182" cy="4030133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5350933"/>
            <a:ext cx="6347716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6036597"/>
            <a:ext cx="6347715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fr-FR" spc="-5" smtClean="0"/>
              <a:pPr marL="254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2" y="1053838"/>
            <a:ext cx="457319" cy="779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3848742"/>
            <a:ext cx="457319" cy="779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5136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812800"/>
            <a:ext cx="6341465" cy="4030133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5350933"/>
            <a:ext cx="6347716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6036597"/>
            <a:ext cx="6347715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fr-FR" spc="-5" smtClean="0"/>
              <a:pPr marL="254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1526928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fr-FR" spc="-5" smtClean="0"/>
              <a:pPr marL="254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453508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812801"/>
            <a:ext cx="978812" cy="7001935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812801"/>
            <a:ext cx="5195026" cy="700193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fr-FR" spc="-5" smtClean="0"/>
              <a:pPr marL="254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3033315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55114" y="148717"/>
            <a:ext cx="603377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028775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057801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20" y="1069733"/>
            <a:ext cx="5618515" cy="3388575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20" y="4708274"/>
            <a:ext cx="5618515" cy="13034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439078"/>
            <a:ext cx="3086292" cy="412268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4" y="1065298"/>
            <a:ext cx="802005" cy="671437"/>
          </a:xfrm>
        </p:spPr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20" y="4704723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10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fr-FR" spc="-5" smtClean="0"/>
              <a:pPr marL="254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1890224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2" y="2462784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851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2341507"/>
            <a:ext cx="5617002" cy="251726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5074929"/>
            <a:ext cx="5617002" cy="1350572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5073313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678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073187"/>
            <a:ext cx="6571343" cy="141240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685248"/>
            <a:ext cx="3125871" cy="45834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685249"/>
            <a:ext cx="3125652" cy="4583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2" y="2462784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134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2" y="2462784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072220"/>
            <a:ext cx="6571344" cy="14084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692734"/>
            <a:ext cx="3125766" cy="10692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3765694"/>
            <a:ext cx="3125766" cy="352594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697340"/>
            <a:ext cx="3125652" cy="106964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3761989"/>
            <a:ext cx="3125652" cy="35164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530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2" y="2462784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10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34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1065298"/>
            <a:ext cx="2425950" cy="299615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1065299"/>
            <a:ext cx="3828178" cy="6211768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3" y="4273990"/>
            <a:ext cx="2427369" cy="299757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4273988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677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2" y="642895"/>
            <a:ext cx="3511387" cy="6865468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506017"/>
            <a:ext cx="3244935" cy="244077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496725"/>
            <a:ext cx="2234998" cy="5155103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4194656"/>
            <a:ext cx="3240286" cy="267165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7293143"/>
            <a:ext cx="3252420" cy="426831"/>
          </a:xfrm>
        </p:spPr>
        <p:txBody>
          <a:bodyPr/>
          <a:lstStyle>
            <a:lvl1pPr algn="l">
              <a:defRPr/>
            </a:lvl1pPr>
          </a:lstStyle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1" y="424855"/>
            <a:ext cx="3251553" cy="427908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4191473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64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2" y="2462784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700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9" y="1065300"/>
            <a:ext cx="1103027" cy="62131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1065300"/>
            <a:ext cx="5301095" cy="621318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1065300"/>
            <a:ext cx="0" cy="6213185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54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601158"/>
            <a:ext cx="6347715" cy="243544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6036597"/>
            <a:ext cx="6347715" cy="11472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fr-FR" spc="-5" smtClean="0"/>
              <a:pPr marL="254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159941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2800"/>
            <a:ext cx="6347714" cy="17610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880785"/>
            <a:ext cx="3088109" cy="5174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880787"/>
            <a:ext cx="3088110" cy="51743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fr-FR" spc="-5" smtClean="0"/>
              <a:pPr marL="254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228243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2800"/>
            <a:ext cx="6347713" cy="176106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881311"/>
            <a:ext cx="3090672" cy="768349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3649662"/>
            <a:ext cx="3090672" cy="440548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881311"/>
            <a:ext cx="3090672" cy="768349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3649662"/>
            <a:ext cx="3090672" cy="440548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fr-FR" spc="-5" smtClean="0"/>
              <a:pPr marL="254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118320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812800"/>
            <a:ext cx="6347714" cy="17610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fr-FR" spc="-5" smtClean="0"/>
              <a:pPr marL="254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247532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fr-FR" spc="-5" smtClean="0"/>
              <a:pPr marL="254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128948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998139"/>
            <a:ext cx="2790182" cy="1704621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686567"/>
            <a:ext cx="3386037" cy="736858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3702759"/>
            <a:ext cx="2790182" cy="34459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fr-FR" spc="-5" smtClean="0"/>
              <a:pPr marL="254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298801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400800"/>
            <a:ext cx="6347714" cy="755651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812800"/>
            <a:ext cx="6347714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7156451"/>
            <a:ext cx="6347714" cy="89869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fr-FR" spc="-5" smtClean="0"/>
              <a:pPr marL="254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111926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11290"/>
            <a:ext cx="9169805" cy="9166580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800"/>
            <a:ext cx="6347713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880787"/>
            <a:ext cx="6347714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8055152"/>
            <a:ext cx="68413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8055152"/>
            <a:ext cx="462297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8055152"/>
            <a:ext cx="51263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fr-FR" spc="-5" smtClean="0"/>
              <a:pPr marL="254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178136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87645"/>
            <a:ext cx="9144000" cy="543936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8127005"/>
            <a:ext cx="9144001" cy="103296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8134836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2" y="1072694"/>
            <a:ext cx="6571343" cy="1398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2687645"/>
            <a:ext cx="6571343" cy="4600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440494"/>
            <a:ext cx="2368292" cy="41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439078"/>
            <a:ext cx="4034004" cy="41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1065298"/>
            <a:ext cx="795746" cy="6714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lang="fr-FR" spc="-5" smtClean="0"/>
              <a:pPr marL="25400">
                <a:lnSpc>
                  <a:spcPts val="1425"/>
                </a:lnSpc>
              </a:pPr>
              <a:t>‹N°›</a:t>
            </a:fld>
            <a:endParaRPr lang="fr-FR" spc="-5" dirty="0"/>
          </a:p>
        </p:txBody>
      </p:sp>
    </p:spTree>
    <p:extLst>
      <p:ext uri="{BB962C8B-B14F-4D97-AF65-F5344CB8AC3E}">
        <p14:creationId xmlns:p14="http://schemas.microsoft.com/office/powerpoint/2010/main" val="414766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CF250-5C30-46A7-91F8-5274B3A8D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004" y="2195736"/>
            <a:ext cx="6858000" cy="3183467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UE 2.4 S1</a:t>
            </a:r>
            <a:br>
              <a:rPr lang="fr-FR" sz="4000" dirty="0"/>
            </a:br>
            <a:r>
              <a:rPr lang="fr-FR" sz="4000" dirty="0"/>
              <a:t>Processus traumatiques</a:t>
            </a:r>
            <a:br>
              <a:rPr lang="fr-FR" sz="4800" dirty="0"/>
            </a:br>
            <a:r>
              <a:rPr lang="fr-FR" sz="2800" dirty="0"/>
              <a:t>Promotion 2023/2026</a:t>
            </a:r>
            <a:br>
              <a:rPr lang="fr-FR" sz="4800" dirty="0"/>
            </a:br>
            <a:endParaRPr lang="fr-FR" sz="4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EA301A-2275-4004-A362-C1ED429F8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6084168"/>
            <a:ext cx="6858000" cy="156334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fr-FR" sz="2400" b="1" dirty="0"/>
              <a:t>DR NERGHES</a:t>
            </a:r>
          </a:p>
          <a:p>
            <a:pPr algn="ctr"/>
            <a:r>
              <a:rPr lang="fr-FR" sz="2400" b="1" dirty="0"/>
              <a:t>CHIRURGIEN ORTHOPEDISTE TRAUMATOLOGUE</a:t>
            </a:r>
          </a:p>
          <a:p>
            <a:pPr algn="ctr"/>
            <a:r>
              <a:rPr lang="fr-FR" sz="2400" b="1" dirty="0"/>
              <a:t>CENTRE HOSPITALIER DE SARREBOURG</a:t>
            </a:r>
          </a:p>
        </p:txBody>
      </p:sp>
    </p:spTree>
    <p:extLst>
      <p:ext uri="{BB962C8B-B14F-4D97-AF65-F5344CB8AC3E}">
        <p14:creationId xmlns:p14="http://schemas.microsoft.com/office/powerpoint/2010/main" val="1234805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1052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Rappel</a:t>
            </a:r>
            <a:r>
              <a:rPr spc="-70" dirty="0"/>
              <a:t> </a:t>
            </a:r>
            <a:r>
              <a:rPr spc="-10" dirty="0"/>
              <a:t>morphologique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65" y="2247547"/>
            <a:ext cx="8037195" cy="337720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600" dirty="0">
                <a:latin typeface="Arial"/>
                <a:cs typeface="Arial"/>
              </a:rPr>
              <a:t>3 types d’os :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Arial"/>
                <a:cs typeface="Arial"/>
              </a:rPr>
              <a:t>Les os longs comportent une diaphyse et 2 épiphyses</a:t>
            </a:r>
            <a:endParaRPr sz="2400" dirty="0">
              <a:latin typeface="Arial"/>
              <a:cs typeface="Arial"/>
            </a:endParaRPr>
          </a:p>
          <a:p>
            <a:pPr marL="756285" marR="498475" indent="-28702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Les os courts (carpe, tarse, vertèbres) porteurs </a:t>
            </a:r>
            <a:r>
              <a:rPr sz="2400" spc="-10" dirty="0">
                <a:latin typeface="Arial"/>
                <a:cs typeface="Arial"/>
              </a:rPr>
              <a:t>de  </a:t>
            </a:r>
            <a:r>
              <a:rPr sz="2400" spc="-5" dirty="0">
                <a:latin typeface="Arial"/>
                <a:cs typeface="Arial"/>
              </a:rPr>
              <a:t>plusieurs surfaces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articulaires</a:t>
            </a:r>
            <a:endParaRPr sz="2400" dirty="0">
              <a:latin typeface="Arial"/>
              <a:cs typeface="Arial"/>
            </a:endParaRPr>
          </a:p>
          <a:p>
            <a:pPr marL="756285" marR="121920" indent="-28702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Les os plats (crâne, omoplates) n’ont pas de fonction  locomotrice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i="1" spc="-10" dirty="0">
                <a:latin typeface="Arial"/>
                <a:cs typeface="Arial"/>
              </a:rPr>
              <a:t>Nous nous intéresserons </a:t>
            </a:r>
            <a:r>
              <a:rPr sz="1800" i="1" spc="-5" dirty="0">
                <a:latin typeface="Arial"/>
                <a:cs typeface="Arial"/>
              </a:rPr>
              <a:t>ici </a:t>
            </a:r>
            <a:r>
              <a:rPr sz="1800" i="1" spc="-10" dirty="0">
                <a:latin typeface="Arial"/>
                <a:cs typeface="Arial"/>
              </a:rPr>
              <a:t>essentiellement aux os</a:t>
            </a:r>
            <a:r>
              <a:rPr sz="1800" i="1" spc="14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longs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21527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</a:t>
            </a:r>
            <a:r>
              <a:rPr dirty="0"/>
              <a:t>r</a:t>
            </a:r>
            <a:r>
              <a:rPr spc="-10" dirty="0"/>
              <a:t>a</a:t>
            </a:r>
            <a:r>
              <a:rPr spc="5" dirty="0"/>
              <a:t>c</a:t>
            </a:r>
            <a:r>
              <a:rPr spc="-5" dirty="0"/>
              <a:t>t</a:t>
            </a:r>
            <a:r>
              <a:rPr spc="-10" dirty="0"/>
              <a:t>u</a:t>
            </a:r>
            <a:r>
              <a:rPr dirty="0"/>
              <a:t>r</a:t>
            </a:r>
            <a:r>
              <a:rPr spc="-10" dirty="0"/>
              <a:t>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65" y="1471421"/>
            <a:ext cx="7830184" cy="4951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  <a:tabLst>
                <a:tab pos="4396740" algn="l"/>
              </a:tabLst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14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Caractéristiques </a:t>
            </a:r>
            <a:r>
              <a:rPr sz="2600" dirty="0">
                <a:latin typeface="Arial"/>
                <a:cs typeface="Arial"/>
              </a:rPr>
              <a:t>: (ce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qui	va permettre de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décrire  </a:t>
            </a:r>
            <a:r>
              <a:rPr sz="2600" spc="-5" dirty="0">
                <a:latin typeface="Arial"/>
                <a:cs typeface="Arial"/>
              </a:rPr>
              <a:t>la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fracture)</a:t>
            </a:r>
          </a:p>
          <a:p>
            <a:pPr marL="469900">
              <a:lnSpc>
                <a:spcPct val="100000"/>
              </a:lnSpc>
              <a:spcBef>
                <a:spcPts val="620"/>
              </a:spcBef>
            </a:pPr>
            <a:r>
              <a:rPr lang="fr-FR" sz="1950" spc="905" dirty="0">
                <a:solidFill>
                  <a:srgbClr val="61247F"/>
                </a:solidFill>
                <a:latin typeface="Arial"/>
                <a:cs typeface="Arial"/>
              </a:rPr>
              <a:t>-</a:t>
            </a:r>
            <a:r>
              <a:rPr sz="1950" spc="-1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Topographie </a:t>
            </a:r>
            <a:r>
              <a:rPr sz="240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(quel os, à quel endroit de l’os?)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25"/>
              </a:spcBef>
            </a:pPr>
            <a:r>
              <a:rPr lang="fr-FR" sz="1950" spc="905" dirty="0">
                <a:solidFill>
                  <a:srgbClr val="61247F"/>
                </a:solidFill>
                <a:latin typeface="Arial"/>
                <a:cs typeface="Arial"/>
              </a:rPr>
              <a:t>  </a:t>
            </a:r>
            <a:r>
              <a:rPr sz="2600" dirty="0" err="1">
                <a:latin typeface="Arial"/>
                <a:cs typeface="Arial"/>
              </a:rPr>
              <a:t>Degré</a:t>
            </a:r>
            <a:r>
              <a:rPr sz="2600" dirty="0">
                <a:latin typeface="Arial"/>
                <a:cs typeface="Arial"/>
              </a:rPr>
              <a:t> de rupture </a:t>
            </a:r>
            <a:r>
              <a:rPr sz="2400" spc="-5" dirty="0">
                <a:latin typeface="Arial"/>
                <a:cs typeface="Arial"/>
              </a:rPr>
              <a:t>(fracture complète ou </a:t>
            </a:r>
            <a:r>
              <a:rPr sz="2400" spc="-10" dirty="0">
                <a:latin typeface="Arial"/>
                <a:cs typeface="Arial"/>
              </a:rPr>
              <a:t>non?)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25"/>
              </a:spcBef>
            </a:pPr>
            <a:r>
              <a:rPr lang="fr-FR" sz="1950" spc="905" dirty="0">
                <a:solidFill>
                  <a:srgbClr val="61247F"/>
                </a:solidFill>
                <a:latin typeface="Arial"/>
                <a:cs typeface="Arial"/>
              </a:rPr>
              <a:t>  </a:t>
            </a:r>
            <a:r>
              <a:rPr sz="2600" dirty="0">
                <a:latin typeface="Arial"/>
                <a:cs typeface="Arial"/>
              </a:rPr>
              <a:t>Trait(s) de </a:t>
            </a:r>
            <a:r>
              <a:rPr sz="2600" spc="-5" dirty="0">
                <a:latin typeface="Arial"/>
                <a:cs typeface="Arial"/>
              </a:rPr>
              <a:t>fracture </a:t>
            </a:r>
            <a:r>
              <a:rPr sz="2400" spc="-5" dirty="0">
                <a:latin typeface="Arial"/>
                <a:cs typeface="Arial"/>
              </a:rPr>
              <a:t>(unique ou multiples)</a:t>
            </a:r>
            <a:endParaRPr sz="2400" dirty="0">
              <a:latin typeface="Arial"/>
              <a:cs typeface="Arial"/>
            </a:endParaRPr>
          </a:p>
          <a:p>
            <a:pPr marL="756285" marR="474345" indent="-287020">
              <a:lnSpc>
                <a:spcPct val="100000"/>
              </a:lnSpc>
              <a:spcBef>
                <a:spcPts val="625"/>
              </a:spcBef>
            </a:pPr>
            <a:r>
              <a:rPr lang="fr-FR" sz="1950" spc="905" dirty="0">
                <a:solidFill>
                  <a:srgbClr val="61247F"/>
                </a:solidFill>
                <a:latin typeface="Arial"/>
                <a:cs typeface="Arial"/>
              </a:rPr>
              <a:t>  </a:t>
            </a:r>
            <a:r>
              <a:rPr sz="2600" dirty="0" err="1">
                <a:latin typeface="Arial"/>
                <a:cs typeface="Arial"/>
              </a:rPr>
              <a:t>Déplacement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(dans quels sens? ou absence </a:t>
            </a:r>
            <a:r>
              <a:rPr sz="2400" spc="-10" dirty="0">
                <a:latin typeface="Arial"/>
                <a:cs typeface="Arial"/>
              </a:rPr>
              <a:t>de  </a:t>
            </a:r>
            <a:r>
              <a:rPr sz="2400" spc="-5" dirty="0" err="1">
                <a:latin typeface="Arial"/>
                <a:cs typeface="Arial"/>
              </a:rPr>
              <a:t>déplacement</a:t>
            </a:r>
            <a:r>
              <a:rPr sz="2400" spc="-5" dirty="0">
                <a:latin typeface="Arial"/>
                <a:cs typeface="Arial"/>
              </a:rPr>
              <a:t>)</a:t>
            </a:r>
            <a:endParaRPr lang="fr-FR" sz="2400" dirty="0">
              <a:latin typeface="Arial"/>
              <a:cs typeface="Arial"/>
            </a:endParaRPr>
          </a:p>
          <a:p>
            <a:pPr marL="756285" marR="474345" indent="-287020">
              <a:lnSpc>
                <a:spcPct val="100000"/>
              </a:lnSpc>
              <a:spcBef>
                <a:spcPts val="625"/>
              </a:spcBef>
            </a:pPr>
            <a:r>
              <a:rPr lang="fr-FR" sz="2400" spc="80" dirty="0">
                <a:solidFill>
                  <a:srgbClr val="61247F"/>
                </a:solidFill>
                <a:latin typeface="Arial"/>
                <a:cs typeface="Arial"/>
              </a:rPr>
              <a:t>   </a:t>
            </a:r>
            <a:r>
              <a:rPr sz="1950" spc="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État cutané </a:t>
            </a:r>
            <a:r>
              <a:rPr sz="2400" spc="-5" dirty="0">
                <a:latin typeface="Arial"/>
                <a:cs typeface="Arial"/>
              </a:rPr>
              <a:t>à proximité de la fracture</a:t>
            </a:r>
            <a:endParaRPr lang="fr-FR" sz="2400" spc="-5" dirty="0">
              <a:latin typeface="Arial"/>
              <a:cs typeface="Arial"/>
            </a:endParaRPr>
          </a:p>
          <a:p>
            <a:pPr marL="756285" marR="474345" indent="-287020">
              <a:lnSpc>
                <a:spcPct val="100000"/>
              </a:lnSpc>
              <a:spcBef>
                <a:spcPts val="625"/>
              </a:spcBef>
            </a:pPr>
            <a:r>
              <a:rPr lang="fr-FR" sz="2400" spc="-5" dirty="0">
                <a:latin typeface="Arial"/>
                <a:cs typeface="Arial"/>
              </a:rPr>
              <a:t>    </a:t>
            </a:r>
            <a:r>
              <a:rPr sz="2600" dirty="0" err="1">
                <a:latin typeface="Arial"/>
                <a:cs typeface="Arial"/>
              </a:rPr>
              <a:t>Mécanisme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causal de la fracture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Ces 6 caractéristiques </a:t>
            </a:r>
            <a:r>
              <a:rPr sz="2600" spc="5" dirty="0">
                <a:latin typeface="Arial"/>
                <a:cs typeface="Arial"/>
              </a:rPr>
              <a:t>vont </a:t>
            </a:r>
            <a:r>
              <a:rPr sz="2600" spc="-5" dirty="0">
                <a:latin typeface="Arial"/>
                <a:cs typeface="Arial"/>
              </a:rPr>
              <a:t>être </a:t>
            </a:r>
            <a:r>
              <a:rPr sz="2600" dirty="0">
                <a:latin typeface="Arial"/>
                <a:cs typeface="Arial"/>
              </a:rPr>
              <a:t>détaillées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ci-après</a:t>
            </a: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605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1.</a:t>
            </a:r>
            <a:r>
              <a:rPr spc="-80" dirty="0"/>
              <a:t> </a:t>
            </a:r>
            <a:r>
              <a:rPr spc="-5" dirty="0"/>
              <a:t>Fractures-Topographie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65" y="2304135"/>
            <a:ext cx="3696970" cy="32583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marR="5080" indent="-915035">
              <a:lnSpc>
                <a:spcPct val="120000"/>
              </a:lnSpc>
              <a:spcBef>
                <a:spcPts val="100"/>
              </a:spcBef>
            </a:pPr>
            <a:r>
              <a:rPr sz="1950" spc="9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Fonction de l’anatomie  Pour les os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longs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800" spc="10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 Diaphysaires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z="2400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 Epiphysaires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3 Métaphysaires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4 Apophysaires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3620" y="1012825"/>
            <a:ext cx="2099043" cy="5704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1541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Fractures-Topographie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13664" y="1314859"/>
            <a:ext cx="6761480" cy="518541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10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Pour les os longs- </a:t>
            </a:r>
            <a:r>
              <a:rPr sz="2600" b="1" spc="5" dirty="0">
                <a:latin typeface="Arial"/>
                <a:cs typeface="Arial"/>
              </a:rPr>
              <a:t>Rappel</a:t>
            </a:r>
            <a:endParaRPr sz="2600" dirty="0">
              <a:latin typeface="Arial"/>
              <a:cs typeface="Arial"/>
            </a:endParaRPr>
          </a:p>
          <a:p>
            <a:pPr marL="756285" marR="52705" indent="-28702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1-Diaphyse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partie moyenne, allongée </a:t>
            </a:r>
            <a:r>
              <a:rPr sz="2400" spc="-10" dirty="0">
                <a:latin typeface="Arial"/>
                <a:cs typeface="Arial"/>
              </a:rPr>
              <a:t>de  </a:t>
            </a:r>
            <a:r>
              <a:rPr sz="2400" spc="-5" dirty="0">
                <a:latin typeface="Arial"/>
                <a:cs typeface="Arial"/>
              </a:rPr>
              <a:t>l’os, creuse faite de tissu compact entourant  le canal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médullaire</a:t>
            </a:r>
            <a:endParaRPr sz="24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575"/>
              </a:spcBef>
            </a:pPr>
            <a:r>
              <a:rPr sz="1800" spc="2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2-Epiphyse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aux extrémités de l’os, faite </a:t>
            </a:r>
            <a:r>
              <a:rPr sz="2400" spc="-10" dirty="0">
                <a:latin typeface="Arial"/>
                <a:cs typeface="Arial"/>
              </a:rPr>
              <a:t>de  </a:t>
            </a:r>
            <a:r>
              <a:rPr sz="2400" spc="-5" dirty="0">
                <a:latin typeface="Arial"/>
                <a:cs typeface="Arial"/>
              </a:rPr>
              <a:t>tissu </a:t>
            </a:r>
            <a:r>
              <a:rPr sz="2400" spc="-10" dirty="0">
                <a:latin typeface="Arial"/>
                <a:cs typeface="Arial"/>
              </a:rPr>
              <a:t>spongieux, </a:t>
            </a:r>
            <a:r>
              <a:rPr sz="2400" spc="-5" dirty="0">
                <a:latin typeface="Arial"/>
                <a:cs typeface="Arial"/>
              </a:rPr>
              <a:t>recouverte de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cartilage</a:t>
            </a:r>
            <a:endParaRPr sz="2400" dirty="0">
              <a:latin typeface="Arial"/>
              <a:cs typeface="Arial"/>
            </a:endParaRPr>
          </a:p>
          <a:p>
            <a:pPr marL="756285" marR="443865" indent="-287020">
              <a:lnSpc>
                <a:spcPct val="100000"/>
              </a:lnSpc>
              <a:spcBef>
                <a:spcPts val="575"/>
              </a:spcBef>
            </a:pPr>
            <a:r>
              <a:rPr sz="1800" spc="21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3-Métaphyse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entre 1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5" dirty="0">
                <a:latin typeface="Arial"/>
                <a:cs typeface="Arial"/>
              </a:rPr>
              <a:t>2; contient chez  l’enfant le Cartilage de Croissance </a:t>
            </a:r>
            <a:r>
              <a:rPr sz="2400" spc="-10" dirty="0">
                <a:latin typeface="Arial"/>
                <a:cs typeface="Arial"/>
              </a:rPr>
              <a:t>qui  </a:t>
            </a:r>
            <a:r>
              <a:rPr sz="2400" spc="-5" dirty="0">
                <a:latin typeface="Arial"/>
                <a:cs typeface="Arial"/>
              </a:rPr>
              <a:t>permet la croissance de l’os (à ne </a:t>
            </a:r>
            <a:r>
              <a:rPr sz="2400" spc="-10" dirty="0">
                <a:latin typeface="Arial"/>
                <a:cs typeface="Arial"/>
              </a:rPr>
              <a:t>pas  </a:t>
            </a:r>
            <a:r>
              <a:rPr sz="2400" spc="-5" dirty="0">
                <a:latin typeface="Arial"/>
                <a:cs typeface="Arial"/>
              </a:rPr>
              <a:t>confondre avec un trait de fracture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!)</a:t>
            </a:r>
          </a:p>
          <a:p>
            <a:pPr marL="756285" marR="121285" indent="-287020">
              <a:lnSpc>
                <a:spcPct val="100000"/>
              </a:lnSpc>
              <a:spcBef>
                <a:spcPts val="575"/>
              </a:spcBef>
            </a:pPr>
            <a:r>
              <a:rPr sz="1800" spc="22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4-Apophyse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protubérance non articulaire,  sert souvent d’attache musculo-  ligamentaire)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76948" y="1742973"/>
            <a:ext cx="1965325" cy="4424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3682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Les cartilages de</a:t>
            </a:r>
            <a:r>
              <a:rPr spc="-120" dirty="0"/>
              <a:t> </a:t>
            </a:r>
            <a:r>
              <a:rPr spc="-5" dirty="0"/>
              <a:t>conjugaison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65" y="1687829"/>
            <a:ext cx="4750435" cy="45276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30"/>
              </a:spcBef>
              <a:buClr>
                <a:srgbClr val="DA2420"/>
              </a:buClr>
              <a:buSzPct val="75000"/>
              <a:tabLst>
                <a:tab pos="354965" algn="l"/>
                <a:tab pos="355600" algn="l"/>
              </a:tabLst>
            </a:pPr>
            <a:r>
              <a:rPr lang="fr-FR" sz="1800" spc="-5" dirty="0">
                <a:latin typeface="Arial"/>
                <a:cs typeface="Arial"/>
              </a:rPr>
              <a:t>     </a:t>
            </a:r>
            <a:r>
              <a:rPr sz="1800" spc="-5" dirty="0" err="1">
                <a:latin typeface="Arial"/>
                <a:cs typeface="Arial"/>
              </a:rPr>
              <a:t>Ils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disparaissent </a:t>
            </a:r>
            <a:r>
              <a:rPr sz="1800" spc="-5" dirty="0">
                <a:latin typeface="Arial"/>
                <a:cs typeface="Arial"/>
              </a:rPr>
              <a:t>à la fin </a:t>
            </a:r>
            <a:r>
              <a:rPr sz="1800" spc="-10" dirty="0">
                <a:latin typeface="Arial"/>
                <a:cs typeface="Arial"/>
              </a:rPr>
              <a:t>de l'adolescence et  fusionnent complètement chez</a:t>
            </a:r>
            <a:r>
              <a:rPr sz="1800" spc="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l'adulte.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DA2420"/>
              </a:buClr>
              <a:buFont typeface="Arial"/>
              <a:buChar char="]"/>
            </a:pPr>
            <a:endParaRPr sz="2250" dirty="0">
              <a:latin typeface="Times New Roman"/>
              <a:cs typeface="Times New Roman"/>
            </a:endParaRPr>
          </a:p>
          <a:p>
            <a:pPr marL="12700" marR="10160" algn="just">
              <a:lnSpc>
                <a:spcPct val="80000"/>
              </a:lnSpc>
              <a:buClr>
                <a:srgbClr val="DA2420"/>
              </a:buClr>
              <a:buSzPct val="75000"/>
              <a:tabLst>
                <a:tab pos="354965" algn="l"/>
                <a:tab pos="355600" algn="l"/>
              </a:tabLst>
            </a:pPr>
            <a:r>
              <a:rPr lang="fr-FR" sz="1800" spc="-5" dirty="0">
                <a:latin typeface="Arial"/>
                <a:cs typeface="Arial"/>
              </a:rPr>
              <a:t>      </a:t>
            </a:r>
            <a:r>
              <a:rPr sz="1800" spc="-5" dirty="0">
                <a:latin typeface="Arial"/>
                <a:cs typeface="Arial"/>
              </a:rPr>
              <a:t>Ce sont </a:t>
            </a:r>
            <a:r>
              <a:rPr sz="1800" spc="-10" dirty="0">
                <a:latin typeface="Arial"/>
                <a:cs typeface="Arial"/>
              </a:rPr>
              <a:t>des zones </a:t>
            </a:r>
            <a:r>
              <a:rPr sz="1800" spc="-5" dirty="0">
                <a:latin typeface="Arial"/>
                <a:cs typeface="Arial"/>
              </a:rPr>
              <a:t>très actives surtout </a:t>
            </a:r>
            <a:r>
              <a:rPr sz="1800" spc="-10" dirty="0">
                <a:latin typeface="Arial"/>
                <a:cs typeface="Arial"/>
              </a:rPr>
              <a:t>près  du genou </a:t>
            </a:r>
            <a:r>
              <a:rPr sz="1800" spc="-5" dirty="0">
                <a:latin typeface="Arial"/>
                <a:cs typeface="Arial"/>
              </a:rPr>
              <a:t>(extrémité </a:t>
            </a:r>
            <a:r>
              <a:rPr sz="1800" spc="-10" dirty="0">
                <a:latin typeface="Arial"/>
                <a:cs typeface="Arial"/>
              </a:rPr>
              <a:t>inférieure du </a:t>
            </a:r>
            <a:r>
              <a:rPr sz="1800" spc="-5" dirty="0">
                <a:latin typeface="Arial"/>
                <a:cs typeface="Arial"/>
              </a:rPr>
              <a:t>fémur </a:t>
            </a:r>
            <a:r>
              <a:rPr sz="1800" spc="-10" dirty="0">
                <a:latin typeface="Arial"/>
                <a:cs typeface="Arial"/>
              </a:rPr>
              <a:t>et  </a:t>
            </a:r>
            <a:r>
              <a:rPr sz="1800" spc="-5" dirty="0">
                <a:latin typeface="Arial"/>
                <a:cs typeface="Arial"/>
              </a:rPr>
              <a:t>extrémité </a:t>
            </a:r>
            <a:r>
              <a:rPr sz="1800" spc="-10" dirty="0">
                <a:latin typeface="Arial"/>
                <a:cs typeface="Arial"/>
              </a:rPr>
              <a:t>supérieure du tibia, qui sont  responsables de 80% de </a:t>
            </a:r>
            <a:r>
              <a:rPr sz="1800" spc="-5" dirty="0">
                <a:latin typeface="Arial"/>
                <a:cs typeface="Arial"/>
              </a:rPr>
              <a:t>la croissance </a:t>
            </a:r>
            <a:r>
              <a:rPr sz="1800" spc="-15" dirty="0">
                <a:latin typeface="Arial"/>
                <a:cs typeface="Arial"/>
              </a:rPr>
              <a:t>en  </a:t>
            </a:r>
            <a:r>
              <a:rPr sz="1800" spc="-10" dirty="0">
                <a:latin typeface="Arial"/>
                <a:cs typeface="Arial"/>
              </a:rPr>
              <a:t>longueur du </a:t>
            </a:r>
            <a:r>
              <a:rPr sz="1800" spc="-5" dirty="0">
                <a:latin typeface="Arial"/>
                <a:cs typeface="Arial"/>
              </a:rPr>
              <a:t>membre </a:t>
            </a:r>
            <a:r>
              <a:rPr sz="1800" spc="-10" dirty="0">
                <a:latin typeface="Arial"/>
                <a:cs typeface="Arial"/>
              </a:rPr>
              <a:t>inférieur) </a:t>
            </a:r>
            <a:r>
              <a:rPr sz="1800" spc="-5" dirty="0">
                <a:latin typeface="Arial"/>
                <a:cs typeface="Arial"/>
              </a:rPr>
              <a:t>et </a:t>
            </a:r>
            <a:r>
              <a:rPr sz="1800" spc="-10" dirty="0">
                <a:latin typeface="Arial"/>
                <a:cs typeface="Arial"/>
              </a:rPr>
              <a:t>loin </a:t>
            </a:r>
            <a:r>
              <a:rPr sz="1800" spc="-15" dirty="0">
                <a:latin typeface="Arial"/>
                <a:cs typeface="Arial"/>
              </a:rPr>
              <a:t>du  </a:t>
            </a:r>
            <a:r>
              <a:rPr sz="1800" spc="-10" dirty="0">
                <a:latin typeface="Arial"/>
                <a:cs typeface="Arial"/>
              </a:rPr>
              <a:t>coude </a:t>
            </a:r>
            <a:r>
              <a:rPr sz="1800" spc="-5" dirty="0">
                <a:latin typeface="Arial"/>
                <a:cs typeface="Arial"/>
              </a:rPr>
              <a:t>(extrémité </a:t>
            </a:r>
            <a:r>
              <a:rPr sz="1800" spc="-10" dirty="0">
                <a:latin typeface="Arial"/>
                <a:cs typeface="Arial"/>
              </a:rPr>
              <a:t>supérieure de l'humérus  </a:t>
            </a:r>
            <a:r>
              <a:rPr sz="1800" spc="-5" dirty="0">
                <a:latin typeface="Arial"/>
                <a:cs typeface="Arial"/>
              </a:rPr>
              <a:t>et </a:t>
            </a:r>
            <a:r>
              <a:rPr sz="1800" spc="-10" dirty="0">
                <a:latin typeface="Arial"/>
                <a:cs typeface="Arial"/>
              </a:rPr>
              <a:t>poignet qui </a:t>
            </a:r>
            <a:r>
              <a:rPr sz="1800" spc="-5" dirty="0">
                <a:latin typeface="Arial"/>
                <a:cs typeface="Arial"/>
              </a:rPr>
              <a:t>sont </a:t>
            </a:r>
            <a:r>
              <a:rPr sz="1800" spc="-10" dirty="0">
                <a:latin typeface="Arial"/>
                <a:cs typeface="Arial"/>
              </a:rPr>
              <a:t>responsables de </a:t>
            </a:r>
            <a:r>
              <a:rPr sz="1800" spc="-15" dirty="0">
                <a:latin typeface="Arial"/>
                <a:cs typeface="Arial"/>
              </a:rPr>
              <a:t>75%  </a:t>
            </a:r>
            <a:r>
              <a:rPr sz="1800" spc="-1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la croissance </a:t>
            </a:r>
            <a:r>
              <a:rPr sz="1800" spc="-10" dirty="0">
                <a:latin typeface="Arial"/>
                <a:cs typeface="Arial"/>
              </a:rPr>
              <a:t>en longueur du </a:t>
            </a:r>
            <a:r>
              <a:rPr sz="1800" spc="-5" dirty="0">
                <a:latin typeface="Arial"/>
                <a:cs typeface="Arial"/>
              </a:rPr>
              <a:t>membre  </a:t>
            </a:r>
            <a:r>
              <a:rPr sz="1800" spc="-10" dirty="0">
                <a:latin typeface="Arial"/>
                <a:cs typeface="Arial"/>
              </a:rPr>
              <a:t>supérieur).</a:t>
            </a:r>
            <a:endParaRPr sz="18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  <a:buClr>
                <a:srgbClr val="DA2420"/>
              </a:buClr>
              <a:buFont typeface="Arial"/>
              <a:buChar char="]"/>
            </a:pPr>
            <a:endParaRPr sz="2250" dirty="0">
              <a:latin typeface="Times New Roman"/>
              <a:cs typeface="Times New Roman"/>
            </a:endParaRPr>
          </a:p>
          <a:p>
            <a:pPr marL="12700" marR="10160" algn="just">
              <a:lnSpc>
                <a:spcPct val="80000"/>
              </a:lnSpc>
              <a:buClr>
                <a:srgbClr val="DA2420"/>
              </a:buClr>
              <a:buSzPct val="75000"/>
              <a:tabLst>
                <a:tab pos="354965" algn="l"/>
                <a:tab pos="355600" algn="l"/>
              </a:tabLst>
            </a:pPr>
            <a:r>
              <a:rPr lang="fr-FR" sz="1800" spc="-10" dirty="0">
                <a:latin typeface="Arial"/>
                <a:cs typeface="Arial"/>
              </a:rPr>
              <a:t>       </a:t>
            </a:r>
            <a:r>
              <a:rPr sz="1800" spc="-10" dirty="0">
                <a:latin typeface="Arial"/>
                <a:cs typeface="Arial"/>
              </a:rPr>
              <a:t>Les </a:t>
            </a:r>
            <a:r>
              <a:rPr sz="1800" spc="-5" dirty="0">
                <a:latin typeface="Arial"/>
                <a:cs typeface="Arial"/>
              </a:rPr>
              <a:t>traumatismes </a:t>
            </a:r>
            <a:r>
              <a:rPr sz="1800" spc="-10" dirty="0">
                <a:latin typeface="Arial"/>
                <a:cs typeface="Arial"/>
              </a:rPr>
              <a:t>des zones de </a:t>
            </a:r>
            <a:r>
              <a:rPr sz="1800" spc="-5" dirty="0">
                <a:latin typeface="Arial"/>
                <a:cs typeface="Arial"/>
              </a:rPr>
              <a:t>croissance  (fractures et </a:t>
            </a:r>
            <a:r>
              <a:rPr sz="1800" spc="-10" dirty="0">
                <a:latin typeface="Arial"/>
                <a:cs typeface="Arial"/>
              </a:rPr>
              <a:t>décollements épiphysaires)  peuvent perturber </a:t>
            </a:r>
            <a:r>
              <a:rPr sz="1800" spc="-5" dirty="0">
                <a:latin typeface="Arial"/>
                <a:cs typeface="Arial"/>
              </a:rPr>
              <a:t>la croissance </a:t>
            </a:r>
            <a:r>
              <a:rPr sz="1800" spc="-15" dirty="0">
                <a:latin typeface="Arial"/>
                <a:cs typeface="Arial"/>
              </a:rPr>
              <a:t>en  </a:t>
            </a:r>
            <a:r>
              <a:rPr sz="1800" spc="-10" dirty="0">
                <a:latin typeface="Arial"/>
                <a:cs typeface="Arial"/>
              </a:rPr>
              <a:t>longueur </a:t>
            </a:r>
            <a:r>
              <a:rPr sz="1800" spc="-5" dirty="0">
                <a:latin typeface="Arial"/>
                <a:cs typeface="Arial"/>
              </a:rPr>
              <a:t>lorsqu'ils </a:t>
            </a:r>
            <a:r>
              <a:rPr sz="1800" spc="-10" dirty="0">
                <a:latin typeface="Arial"/>
                <a:cs typeface="Arial"/>
              </a:rPr>
              <a:t>surviennent </a:t>
            </a:r>
            <a:r>
              <a:rPr sz="1800" spc="-15" dirty="0">
                <a:latin typeface="Arial"/>
                <a:cs typeface="Arial"/>
              </a:rPr>
              <a:t>pendant  </a:t>
            </a:r>
            <a:r>
              <a:rPr sz="1800" spc="-10" dirty="0">
                <a:latin typeface="Arial"/>
                <a:cs typeface="Arial"/>
              </a:rPr>
              <a:t>l'enfance </a:t>
            </a:r>
            <a:r>
              <a:rPr sz="1800" spc="-5" dirty="0">
                <a:latin typeface="Arial"/>
                <a:cs typeface="Arial"/>
              </a:rPr>
              <a:t>et </a:t>
            </a:r>
            <a:r>
              <a:rPr sz="1800" spc="-10" dirty="0">
                <a:latin typeface="Arial"/>
                <a:cs typeface="Arial"/>
              </a:rPr>
              <a:t>l'adolescence. </a:t>
            </a:r>
            <a:r>
              <a:rPr sz="1800" dirty="0">
                <a:latin typeface="Arial"/>
                <a:cs typeface="Arial"/>
              </a:rPr>
              <a:t>Ou </a:t>
            </a:r>
            <a:r>
              <a:rPr sz="1800" spc="-10" dirty="0">
                <a:latin typeface="Arial"/>
                <a:cs typeface="Arial"/>
              </a:rPr>
              <a:t>entraîner  une déviation de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l'os.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86412" y="1851025"/>
            <a:ext cx="3048000" cy="406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6200" y="148717"/>
            <a:ext cx="40195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Fractures-topographie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3736085"/>
            <a:ext cx="220789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5134" algn="l"/>
              </a:tabLst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	</a:t>
            </a:r>
            <a:r>
              <a:rPr sz="2600" dirty="0">
                <a:latin typeface="Arial"/>
                <a:cs typeface="Arial"/>
              </a:rPr>
              <a:t>Diaphysaire</a:t>
            </a:r>
          </a:p>
        </p:txBody>
      </p:sp>
      <p:sp>
        <p:nvSpPr>
          <p:cNvPr id="9" name="object 9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15</a:t>
            </a:fld>
            <a:endParaRPr spc="-5" dirty="0"/>
          </a:p>
        </p:txBody>
      </p:sp>
      <p:pic>
        <p:nvPicPr>
          <p:cNvPr id="1026" name="Picture 2" descr="Fractures de jambe : les traitements possibles - Santé Orthopédique">
            <a:extLst>
              <a:ext uri="{FF2B5EF4-FFF2-40B4-BE49-F238E27FC236}">
                <a16:creationId xmlns:a16="http://schemas.microsoft.com/office/drawing/2014/main" id="{43B16EEF-DE27-0605-BFE2-44EFF602D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75" y="764462"/>
            <a:ext cx="379095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114" y="148717"/>
            <a:ext cx="40182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Fractures-topographie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3736085"/>
            <a:ext cx="209931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12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Epiphysaire</a:t>
            </a:r>
          </a:p>
        </p:txBody>
      </p:sp>
      <p:sp>
        <p:nvSpPr>
          <p:cNvPr id="5" name="object 5"/>
          <p:cNvSpPr/>
          <p:nvPr/>
        </p:nvSpPr>
        <p:spPr>
          <a:xfrm>
            <a:off x="2221992" y="2977895"/>
            <a:ext cx="1427987" cy="813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8537" y="3122637"/>
            <a:ext cx="1201420" cy="593725"/>
          </a:xfrm>
          <a:custGeom>
            <a:avLst/>
            <a:gdLst/>
            <a:ahLst/>
            <a:cxnLst/>
            <a:rect l="l" t="t" r="r" b="b"/>
            <a:pathLst>
              <a:path w="1201420" h="593725">
                <a:moveTo>
                  <a:pt x="0" y="593699"/>
                </a:moveTo>
                <a:lnTo>
                  <a:pt x="1201420" y="0"/>
                </a:lnTo>
              </a:path>
            </a:pathLst>
          </a:custGeom>
          <a:ln w="25400">
            <a:solidFill>
              <a:srgbClr val="4273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81946" y="3116541"/>
            <a:ext cx="88265" cy="80010"/>
          </a:xfrm>
          <a:custGeom>
            <a:avLst/>
            <a:gdLst/>
            <a:ahLst/>
            <a:cxnLst/>
            <a:rect l="l" t="t" r="r" b="b"/>
            <a:pathLst>
              <a:path w="88264" h="80010">
                <a:moveTo>
                  <a:pt x="0" y="0"/>
                </a:moveTo>
                <a:lnTo>
                  <a:pt x="88011" y="6096"/>
                </a:lnTo>
                <a:lnTo>
                  <a:pt x="39382" y="79705"/>
                </a:lnTo>
              </a:path>
            </a:pathLst>
          </a:custGeom>
          <a:ln w="25400">
            <a:solidFill>
              <a:srgbClr val="4273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16</a:t>
            </a:fld>
            <a:endParaRPr spc="-5" dirty="0"/>
          </a:p>
        </p:txBody>
      </p:sp>
      <p:pic>
        <p:nvPicPr>
          <p:cNvPr id="2050" name="Picture 2" descr="Comparison of Clinical Efficacy of Lateral and Lateral and Medial  Double-plating Fixation of Distal Femoral Fractures | Scientific Reports">
            <a:extLst>
              <a:ext uri="{FF2B5EF4-FFF2-40B4-BE49-F238E27FC236}">
                <a16:creationId xmlns:a16="http://schemas.microsoft.com/office/drawing/2014/main" id="{58CF8D9C-1E8E-74A8-D4B8-049F41DB2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92" y="2109090"/>
            <a:ext cx="6524625" cy="411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114" y="148717"/>
            <a:ext cx="40182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Fractures-topographie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9565" y="3736085"/>
            <a:ext cx="23571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12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Métaphysaire</a:t>
            </a:r>
          </a:p>
        </p:txBody>
      </p:sp>
      <p:sp>
        <p:nvSpPr>
          <p:cNvPr id="4" name="object 4"/>
          <p:cNvSpPr/>
          <p:nvPr/>
        </p:nvSpPr>
        <p:spPr>
          <a:xfrm>
            <a:off x="2848991" y="1462088"/>
            <a:ext cx="5563946" cy="4845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01827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Fractures-topographie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65" y="2253606"/>
            <a:ext cx="4003675" cy="2969403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lang="fr-FR" sz="1950" spc="1210" dirty="0">
                <a:solidFill>
                  <a:srgbClr val="DA2420"/>
                </a:solidFill>
                <a:latin typeface="Arial"/>
                <a:cs typeface="Arial"/>
              </a:rPr>
              <a:t>  </a:t>
            </a:r>
            <a:r>
              <a:rPr sz="2600" dirty="0" err="1">
                <a:latin typeface="Arial"/>
                <a:cs typeface="Arial"/>
              </a:rPr>
              <a:t>Apophysaire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000" dirty="0">
                <a:latin typeface="Arial"/>
                <a:cs typeface="Arial"/>
              </a:rPr>
              <a:t>« Quelques apophyses célèbres »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</a:p>
          <a:p>
            <a:pPr marL="469900">
              <a:lnSpc>
                <a:spcPct val="100000"/>
              </a:lnSpc>
              <a:spcBef>
                <a:spcPts val="480"/>
              </a:spcBef>
            </a:pPr>
            <a:r>
              <a:rPr sz="1500" spc="69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trochiter, trochin</a:t>
            </a:r>
            <a:r>
              <a:rPr sz="2000" spc="-3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(humérus)</a:t>
            </a:r>
          </a:p>
          <a:p>
            <a:pPr marL="469900">
              <a:lnSpc>
                <a:spcPct val="100000"/>
              </a:lnSpc>
              <a:spcBef>
                <a:spcPts val="480"/>
              </a:spcBef>
            </a:pPr>
            <a:r>
              <a:rPr lang="fr-FR" sz="1500" spc="69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trochanters</a:t>
            </a:r>
            <a:r>
              <a:rPr sz="2000" spc="-3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(fémur)</a:t>
            </a:r>
            <a:endParaRPr sz="2000" dirty="0">
              <a:latin typeface="Arial"/>
              <a:cs typeface="Arial"/>
            </a:endParaRPr>
          </a:p>
          <a:p>
            <a:pPr marL="756285" marR="175260" indent="-287020">
              <a:lnSpc>
                <a:spcPct val="100000"/>
              </a:lnSpc>
              <a:spcBef>
                <a:spcPts val="480"/>
              </a:spcBef>
            </a:pPr>
            <a:r>
              <a:rPr sz="1500" spc="69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tubérosité tibiale </a:t>
            </a:r>
            <a:r>
              <a:rPr sz="2000" dirty="0">
                <a:latin typeface="Arial"/>
                <a:cs typeface="Arial"/>
              </a:rPr>
              <a:t>antérieure  (genou)</a:t>
            </a:r>
          </a:p>
          <a:p>
            <a:pPr marL="756285" marR="1306830" indent="-287020">
              <a:lnSpc>
                <a:spcPct val="100000"/>
              </a:lnSpc>
              <a:spcBef>
                <a:spcPts val="480"/>
              </a:spcBef>
            </a:pPr>
            <a:r>
              <a:rPr lang="fr-FR" sz="1500" spc="69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000" spc="-5" dirty="0" err="1">
                <a:latin typeface="Arial"/>
                <a:cs typeface="Arial"/>
              </a:rPr>
              <a:t>styloïde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3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5ème  </a:t>
            </a:r>
            <a:r>
              <a:rPr sz="2000" spc="-5" dirty="0" err="1">
                <a:latin typeface="Arial"/>
                <a:cs typeface="Arial"/>
              </a:rPr>
              <a:t>métatarsien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57800" y="3581400"/>
            <a:ext cx="290830" cy="180975"/>
          </a:xfrm>
          <a:custGeom>
            <a:avLst/>
            <a:gdLst/>
            <a:ahLst/>
            <a:cxnLst/>
            <a:rect l="l" t="t" r="r" b="b"/>
            <a:pathLst>
              <a:path w="290829" h="180975">
                <a:moveTo>
                  <a:pt x="217881" y="0"/>
                </a:moveTo>
                <a:lnTo>
                  <a:pt x="217881" y="45250"/>
                </a:lnTo>
                <a:lnTo>
                  <a:pt x="0" y="45250"/>
                </a:lnTo>
                <a:lnTo>
                  <a:pt x="0" y="135737"/>
                </a:lnTo>
                <a:lnTo>
                  <a:pt x="217881" y="135737"/>
                </a:lnTo>
                <a:lnTo>
                  <a:pt x="217881" y="180974"/>
                </a:lnTo>
                <a:lnTo>
                  <a:pt x="290512" y="90500"/>
                </a:lnTo>
                <a:lnTo>
                  <a:pt x="217881" y="0"/>
                </a:lnTo>
                <a:close/>
              </a:path>
            </a:pathLst>
          </a:custGeom>
          <a:solidFill>
            <a:srgbClr val="B5D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AutoShape 2" descr="Fracture de l'extrémité supérieure de l'humérus - Institut Épaule Jouvenet">
            <a:extLst>
              <a:ext uri="{FF2B5EF4-FFF2-40B4-BE49-F238E27FC236}">
                <a16:creationId xmlns:a16="http://schemas.microsoft.com/office/drawing/2014/main" id="{F6EB3FA1-389C-7D9B-AD74-23EDAA397D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6" name="Picture 4" descr="Fracture de l'extrémité supérieure de l'humérus - Institut Épaule Jouvenet">
            <a:extLst>
              <a:ext uri="{FF2B5EF4-FFF2-40B4-BE49-F238E27FC236}">
                <a16:creationId xmlns:a16="http://schemas.microsoft.com/office/drawing/2014/main" id="{A0209E21-4A9A-7D6D-1CED-F94A4598A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76" y="1714500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229680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</a:t>
            </a:r>
            <a:r>
              <a:rPr dirty="0"/>
              <a:t>r</a:t>
            </a:r>
            <a:r>
              <a:rPr spc="-10" dirty="0"/>
              <a:t>a</a:t>
            </a:r>
            <a:r>
              <a:rPr spc="5" dirty="0"/>
              <a:t>c</a:t>
            </a:r>
            <a:r>
              <a:rPr spc="-5" dirty="0"/>
              <a:t>t</a:t>
            </a:r>
            <a:r>
              <a:rPr spc="-10" dirty="0"/>
              <a:t>u</a:t>
            </a:r>
            <a:r>
              <a:rPr dirty="0"/>
              <a:t>r</a:t>
            </a:r>
            <a:r>
              <a:rPr spc="-10" dirty="0"/>
              <a:t>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20" y="1920017"/>
            <a:ext cx="7211695" cy="401648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b="1" dirty="0" err="1">
                <a:latin typeface="Arial"/>
                <a:cs typeface="Arial"/>
              </a:rPr>
              <a:t>Caractéristiques</a:t>
            </a:r>
            <a:r>
              <a:rPr sz="2600" b="1" dirty="0">
                <a:latin typeface="Arial"/>
                <a:cs typeface="Arial"/>
              </a:rPr>
              <a:t> :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1187450" algn="l"/>
              </a:tabLst>
            </a:pPr>
            <a:r>
              <a:rPr sz="2600" dirty="0">
                <a:latin typeface="Arial"/>
                <a:cs typeface="Arial"/>
              </a:rPr>
              <a:t>(ce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qui	va permettre de décrire </a:t>
            </a:r>
            <a:r>
              <a:rPr sz="2600" spc="-5" dirty="0">
                <a:latin typeface="Arial"/>
                <a:cs typeface="Arial"/>
              </a:rPr>
              <a:t>la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fracture)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lang="fr-FR" sz="2400" spc="-5" dirty="0"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Topographie</a:t>
            </a:r>
            <a:r>
              <a:rPr sz="2400" spc="-5" dirty="0">
                <a:latin typeface="Arial"/>
                <a:cs typeface="Arial"/>
              </a:rPr>
              <a:t> (quel os, à quel endroit de l’os?)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z="2400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-</a:t>
            </a:r>
            <a:r>
              <a:rPr sz="2400" spc="-5" dirty="0" err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Degré</a:t>
            </a:r>
            <a:r>
              <a:rPr sz="2400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de rupture (fracture complète ou </a:t>
            </a:r>
            <a:r>
              <a:rPr sz="2400" spc="-1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non?)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z="2400" spc="-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Trait(s) de fracture (unique(s) ou multiple(s))</a:t>
            </a:r>
            <a:endParaRPr sz="24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580"/>
              </a:spcBef>
            </a:pPr>
            <a:r>
              <a:rPr lang="fr-FR" sz="2400" spc="-5" dirty="0"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Déplacement</a:t>
            </a:r>
            <a:r>
              <a:rPr sz="2400" spc="-5" dirty="0">
                <a:latin typeface="Arial"/>
                <a:cs typeface="Arial"/>
              </a:rPr>
              <a:t> (dans quels sens? ou absence </a:t>
            </a:r>
            <a:r>
              <a:rPr sz="2400" spc="-10" dirty="0">
                <a:latin typeface="Arial"/>
                <a:cs typeface="Arial"/>
              </a:rPr>
              <a:t>de  </a:t>
            </a:r>
            <a:r>
              <a:rPr sz="2400" spc="-5" dirty="0">
                <a:latin typeface="Arial"/>
                <a:cs typeface="Arial"/>
              </a:rPr>
              <a:t>déplacement)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z="2400" spc="-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État cutané à proximité de la fracture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z="2400" spc="-5" dirty="0"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Mécanisme</a:t>
            </a:r>
            <a:r>
              <a:rPr sz="2400" spc="-5" dirty="0">
                <a:latin typeface="Arial"/>
                <a:cs typeface="Arial"/>
              </a:rPr>
              <a:t> causal de la fracture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9386BE-6CA6-4461-A0BF-F0BA3D3B6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27585"/>
            <a:ext cx="6858000" cy="1008111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COURS  IFSI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4CB2DA-39BC-4224-9E01-31789C424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3707904"/>
            <a:ext cx="8280920" cy="4896544"/>
          </a:xfrm>
        </p:spPr>
        <p:txBody>
          <a:bodyPr>
            <a:normAutofit/>
          </a:bodyPr>
          <a:lstStyle/>
          <a:p>
            <a:r>
              <a:rPr lang="fr-FR" sz="4400" b="1" spc="-4" dirty="0">
                <a:solidFill>
                  <a:schemeClr val="bg1"/>
                </a:solidFill>
                <a:latin typeface="Arial"/>
                <a:cs typeface="Arial"/>
              </a:rPr>
              <a:t>Traumatologie</a:t>
            </a:r>
            <a:r>
              <a:rPr lang="fr-FR" sz="2400" b="1" spc="-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47664" y="5802233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UE 2.4 S1</a:t>
            </a:r>
          </a:p>
        </p:txBody>
      </p:sp>
    </p:spTree>
    <p:extLst>
      <p:ext uri="{BB962C8B-B14F-4D97-AF65-F5344CB8AC3E}">
        <p14:creationId xmlns:p14="http://schemas.microsoft.com/office/powerpoint/2010/main" val="2848599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3206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 Fractures-degré de</a:t>
            </a:r>
            <a:r>
              <a:rPr spc="-125" dirty="0"/>
              <a:t> </a:t>
            </a:r>
            <a:r>
              <a:rPr spc="-5" dirty="0"/>
              <a:t>rupture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65" y="2623566"/>
            <a:ext cx="7885430" cy="2172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lang="fr-FR" sz="2600" dirty="0">
                <a:latin typeface="Arial"/>
                <a:cs typeface="Arial"/>
              </a:rPr>
              <a:t>   </a:t>
            </a:r>
            <a:r>
              <a:rPr sz="2600" dirty="0" err="1">
                <a:latin typeface="Arial"/>
                <a:cs typeface="Arial"/>
              </a:rPr>
              <a:t>Va</a:t>
            </a:r>
            <a:r>
              <a:rPr sz="2600" dirty="0">
                <a:latin typeface="Arial"/>
                <a:cs typeface="Arial"/>
              </a:rPr>
              <a:t> décrire </a:t>
            </a:r>
            <a:r>
              <a:rPr sz="2600" spc="-5" dirty="0">
                <a:latin typeface="Arial"/>
                <a:cs typeface="Arial"/>
              </a:rPr>
              <a:t>le </a:t>
            </a:r>
            <a:r>
              <a:rPr sz="2600" dirty="0">
                <a:latin typeface="Arial"/>
                <a:cs typeface="Arial"/>
              </a:rPr>
              <a:t>caractère plus ou moins complet de </a:t>
            </a:r>
            <a:r>
              <a:rPr sz="2600" spc="-5" dirty="0">
                <a:latin typeface="Arial"/>
                <a:cs typeface="Arial"/>
              </a:rPr>
              <a:t>la  fracture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lang="fr-FR" sz="2600" dirty="0">
                <a:latin typeface="Arial"/>
                <a:cs typeface="Arial"/>
              </a:rPr>
              <a:t>   </a:t>
            </a:r>
            <a:r>
              <a:rPr sz="2600" dirty="0">
                <a:latin typeface="Arial"/>
                <a:cs typeface="Arial"/>
              </a:rPr>
              <a:t>Nous différencierons </a:t>
            </a:r>
            <a:r>
              <a:rPr sz="2600" spc="-5" dirty="0">
                <a:latin typeface="Arial"/>
                <a:cs typeface="Arial"/>
              </a:rPr>
              <a:t>cette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caractéristique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 </a:t>
            </a:r>
            <a:r>
              <a:rPr sz="2400" spc="-5" dirty="0">
                <a:latin typeface="Arial"/>
                <a:cs typeface="Arial"/>
              </a:rPr>
              <a:t>à la diaphyse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 </a:t>
            </a:r>
            <a:r>
              <a:rPr sz="2400" spc="-5" dirty="0" err="1">
                <a:latin typeface="Arial"/>
                <a:cs typeface="Arial"/>
              </a:rPr>
              <a:t>puis</a:t>
            </a:r>
            <a:r>
              <a:rPr sz="2400" spc="-5" dirty="0">
                <a:latin typeface="Arial"/>
                <a:cs typeface="Arial"/>
              </a:rPr>
              <a:t> à l’épiphyse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0"/>
            <a:ext cx="53206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2. Fractures-degré de</a:t>
            </a:r>
            <a:r>
              <a:rPr spc="-125" dirty="0"/>
              <a:t> </a:t>
            </a:r>
            <a:r>
              <a:rPr spc="-5" dirty="0"/>
              <a:t>rupture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555114" y="394080"/>
            <a:ext cx="19246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1)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Diaphyse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20" y="3181959"/>
            <a:ext cx="5106576" cy="144655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Complètes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Incomplètes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lang="fr-FR" sz="2600" dirty="0">
                <a:latin typeface="Arial"/>
                <a:cs typeface="Arial"/>
              </a:rPr>
              <a:t>  l</a:t>
            </a:r>
            <a:r>
              <a:rPr sz="2600" dirty="0" err="1">
                <a:latin typeface="Arial"/>
                <a:cs typeface="Arial"/>
              </a:rPr>
              <a:t>imitées</a:t>
            </a:r>
            <a:r>
              <a:rPr sz="2600" dirty="0">
                <a:latin typeface="Arial"/>
                <a:cs typeface="Arial"/>
              </a:rPr>
              <a:t> à </a:t>
            </a:r>
            <a:r>
              <a:rPr sz="2600" spc="5" dirty="0">
                <a:latin typeface="Arial"/>
                <a:cs typeface="Arial"/>
              </a:rPr>
              <a:t>une </a:t>
            </a:r>
            <a:r>
              <a:rPr sz="2600" dirty="0">
                <a:latin typeface="Arial"/>
                <a:cs typeface="Arial"/>
              </a:rPr>
              <a:t>seule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corticale</a:t>
            </a:r>
          </a:p>
        </p:txBody>
      </p:sp>
      <p:sp>
        <p:nvSpPr>
          <p:cNvPr id="5" name="object 5"/>
          <p:cNvSpPr/>
          <p:nvPr/>
        </p:nvSpPr>
        <p:spPr>
          <a:xfrm>
            <a:off x="4896598" y="1313472"/>
            <a:ext cx="3081199" cy="5201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 txBox="1"/>
          <p:nvPr/>
        </p:nvSpPr>
        <p:spPr>
          <a:xfrm>
            <a:off x="1357290" y="8929718"/>
            <a:ext cx="214314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Jean-Pierre de Rosa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CEMU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 rot="16200000">
            <a:off x="3519632" y="-1500231"/>
            <a:ext cx="461665" cy="4214843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64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Fracture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complète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 rot="16200000">
            <a:off x="-287350" y="2501863"/>
            <a:ext cx="4789480" cy="321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 rot="16200000">
            <a:off x="4014792" y="2343128"/>
            <a:ext cx="4902196" cy="3502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 rot="16200000">
            <a:off x="4091134" y="-2301474"/>
            <a:ext cx="461665" cy="550072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640"/>
              </a:lnSpc>
            </a:pPr>
            <a:r>
              <a:rPr sz="3200" spc="-5">
                <a:solidFill>
                  <a:srgbClr val="FFFFFF"/>
                </a:solidFill>
                <a:latin typeface="Arial"/>
                <a:cs typeface="Arial"/>
              </a:rPr>
              <a:t>Fracture</a:t>
            </a:r>
            <a:r>
              <a:rPr sz="32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incomplète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4"/>
          <p:cNvSpPr/>
          <p:nvPr/>
        </p:nvSpPr>
        <p:spPr>
          <a:xfrm rot="16200000">
            <a:off x="955370" y="2567304"/>
            <a:ext cx="4230669" cy="3384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8698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Fractures-degré de</a:t>
            </a:r>
            <a:r>
              <a:rPr spc="-125" dirty="0"/>
              <a:t> </a:t>
            </a:r>
            <a:r>
              <a:rPr spc="-5" dirty="0"/>
              <a:t>rupture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24</a:t>
            </a:fld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619963" y="2843504"/>
            <a:ext cx="2590800" cy="3886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62147" y="2843047"/>
            <a:ext cx="3067050" cy="3908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87502" y="2844191"/>
            <a:ext cx="1931987" cy="38861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5827" y="1136650"/>
            <a:ext cx="6867525" cy="1605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591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un </a:t>
            </a:r>
            <a:r>
              <a:rPr sz="1800" spc="-5" dirty="0">
                <a:latin typeface="Arial"/>
                <a:cs typeface="Arial"/>
              </a:rPr>
              <a:t>cas</a:t>
            </a:r>
            <a:r>
              <a:rPr sz="1800" spc="-10" dirty="0">
                <a:latin typeface="Arial"/>
                <a:cs typeface="Arial"/>
              </a:rPr>
              <a:t> particulier</a:t>
            </a:r>
            <a:endParaRPr sz="1800">
              <a:latin typeface="Arial"/>
              <a:cs typeface="Arial"/>
            </a:endParaRPr>
          </a:p>
          <a:p>
            <a:pPr marL="2322830">
              <a:lnSpc>
                <a:spcPct val="100000"/>
              </a:lnSpc>
              <a:spcBef>
                <a:spcPts val="120"/>
              </a:spcBef>
            </a:pPr>
            <a:r>
              <a:rPr sz="2400" spc="-5" dirty="0">
                <a:latin typeface="Arial"/>
                <a:cs typeface="Arial"/>
              </a:rPr>
              <a:t>Fracture en Bois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vert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800"/>
              </a:spcBef>
            </a:pPr>
            <a:r>
              <a:rPr sz="1800" spc="-5" dirty="0">
                <a:latin typeface="Arial"/>
                <a:cs typeface="Arial"/>
              </a:rPr>
              <a:t>Fracture </a:t>
            </a:r>
            <a:r>
              <a:rPr sz="1800" spc="-10" dirty="0">
                <a:latin typeface="Arial"/>
                <a:cs typeface="Arial"/>
              </a:rPr>
              <a:t>incomplète chez l’enfant, </a:t>
            </a:r>
            <a:r>
              <a:rPr sz="1800" spc="-5" dirty="0">
                <a:latin typeface="Arial"/>
                <a:cs typeface="Arial"/>
              </a:rPr>
              <a:t>la corticale </a:t>
            </a:r>
            <a:r>
              <a:rPr sz="1800" spc="-10" dirty="0">
                <a:latin typeface="Arial"/>
                <a:cs typeface="Arial"/>
              </a:rPr>
              <a:t>dans </a:t>
            </a:r>
            <a:r>
              <a:rPr sz="1800" spc="-5" dirty="0">
                <a:latin typeface="Arial"/>
                <a:cs typeface="Arial"/>
              </a:rPr>
              <a:t>la </a:t>
            </a:r>
            <a:r>
              <a:rPr sz="1800" spc="-10" dirty="0">
                <a:latin typeface="Arial"/>
                <a:cs typeface="Arial"/>
              </a:rPr>
              <a:t>convexité </a:t>
            </a:r>
            <a:r>
              <a:rPr sz="1800" spc="-5" dirty="0">
                <a:latin typeface="Arial"/>
                <a:cs typeface="Arial"/>
              </a:rPr>
              <a:t>est  </a:t>
            </a:r>
            <a:r>
              <a:rPr sz="1800" spc="-10" dirty="0">
                <a:latin typeface="Arial"/>
                <a:cs typeface="Arial"/>
              </a:rPr>
              <a:t>rompue, </a:t>
            </a:r>
            <a:r>
              <a:rPr sz="1800" spc="-5" dirty="0">
                <a:latin typeface="Arial"/>
                <a:cs typeface="Arial"/>
              </a:rPr>
              <a:t>le périoste se </a:t>
            </a:r>
            <a:r>
              <a:rPr sz="1800" spc="-10" dirty="0">
                <a:latin typeface="Arial"/>
                <a:cs typeface="Arial"/>
              </a:rPr>
              <a:t>déchire avec baillement du </a:t>
            </a:r>
            <a:r>
              <a:rPr sz="1800" spc="-25" dirty="0">
                <a:latin typeface="Arial"/>
                <a:cs typeface="Arial"/>
              </a:rPr>
              <a:t>foyer, </a:t>
            </a:r>
            <a:r>
              <a:rPr sz="1800" spc="-5" dirty="0">
                <a:latin typeface="Arial"/>
                <a:cs typeface="Arial"/>
              </a:rPr>
              <a:t>la corticale  </a:t>
            </a:r>
            <a:r>
              <a:rPr sz="1800" spc="-10" dirty="0">
                <a:latin typeface="Arial"/>
                <a:cs typeface="Arial"/>
              </a:rPr>
              <a:t>opposée </a:t>
            </a:r>
            <a:r>
              <a:rPr sz="1800" spc="-5" dirty="0">
                <a:latin typeface="Arial"/>
                <a:cs typeface="Arial"/>
              </a:rPr>
              <a:t>est </a:t>
            </a:r>
            <a:r>
              <a:rPr sz="1800" spc="-10" dirty="0">
                <a:latin typeface="Arial"/>
                <a:cs typeface="Arial"/>
              </a:rPr>
              <a:t>incomplètement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fracturée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Fractures-degré de</a:t>
            </a:r>
            <a:r>
              <a:rPr spc="-125" dirty="0"/>
              <a:t> </a:t>
            </a:r>
            <a:r>
              <a:rPr spc="-5" dirty="0"/>
              <a:t>rupture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555114" y="394080"/>
            <a:ext cx="4122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2)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Epiphyses-Métaphyses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65" y="2309622"/>
            <a:ext cx="5244465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Complètes</a:t>
            </a: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A2420"/>
              </a:buClr>
              <a:buFont typeface="Arial"/>
              <a:buChar char="]"/>
            </a:pPr>
            <a:endParaRPr sz="3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Incomplètes</a:t>
            </a: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"/>
                <a:cs typeface="Arial"/>
              </a:rPr>
              <a:t>Fractures-</a:t>
            </a:r>
            <a:r>
              <a:rPr sz="2400" spc="-5" dirty="0" err="1">
                <a:latin typeface="Arial"/>
                <a:cs typeface="Arial"/>
              </a:rPr>
              <a:t>tassement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Parfois difficiles </a:t>
            </a:r>
            <a:r>
              <a:rPr sz="2000" dirty="0">
                <a:latin typeface="Arial"/>
                <a:cs typeface="Arial"/>
              </a:rPr>
              <a:t>à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reconnaître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Ecrasement des </a:t>
            </a:r>
            <a:r>
              <a:rPr sz="2000" spc="-5" dirty="0">
                <a:latin typeface="Arial"/>
                <a:cs typeface="Arial"/>
              </a:rPr>
              <a:t>travées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osseuse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Rupture de corticale (aspect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soufflé)</a:t>
            </a:r>
            <a:endParaRPr sz="20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Pénétration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trabéculaire</a:t>
            </a:r>
          </a:p>
        </p:txBody>
      </p:sp>
      <p:sp>
        <p:nvSpPr>
          <p:cNvPr id="5" name="object 5"/>
          <p:cNvSpPr/>
          <p:nvPr/>
        </p:nvSpPr>
        <p:spPr>
          <a:xfrm>
            <a:off x="5953543" y="3956468"/>
            <a:ext cx="2292350" cy="2751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5350" y="1747050"/>
            <a:ext cx="2924175" cy="2216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72442" y="6035796"/>
            <a:ext cx="162700" cy="431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387" y="1052512"/>
            <a:ext cx="8569325" cy="5686425"/>
          </a:xfrm>
          <a:custGeom>
            <a:avLst/>
            <a:gdLst/>
            <a:ahLst/>
            <a:cxnLst/>
            <a:rect l="l" t="t" r="r" b="b"/>
            <a:pathLst>
              <a:path w="8569325" h="5686425">
                <a:moveTo>
                  <a:pt x="0" y="667638"/>
                </a:moveTo>
                <a:lnTo>
                  <a:pt x="1676" y="619958"/>
                </a:lnTo>
                <a:lnTo>
                  <a:pt x="6630" y="573182"/>
                </a:lnTo>
                <a:lnTo>
                  <a:pt x="14748" y="527424"/>
                </a:lnTo>
                <a:lnTo>
                  <a:pt x="25917" y="482797"/>
                </a:lnTo>
                <a:lnTo>
                  <a:pt x="40026" y="439414"/>
                </a:lnTo>
                <a:lnTo>
                  <a:pt x="56959" y="397388"/>
                </a:lnTo>
                <a:lnTo>
                  <a:pt x="76605" y="356831"/>
                </a:lnTo>
                <a:lnTo>
                  <a:pt x="98851" y="317858"/>
                </a:lnTo>
                <a:lnTo>
                  <a:pt x="123582" y="280580"/>
                </a:lnTo>
                <a:lnTo>
                  <a:pt x="150688" y="245110"/>
                </a:lnTo>
                <a:lnTo>
                  <a:pt x="180054" y="211563"/>
                </a:lnTo>
                <a:lnTo>
                  <a:pt x="211567" y="180049"/>
                </a:lnTo>
                <a:lnTo>
                  <a:pt x="245116" y="150684"/>
                </a:lnTo>
                <a:lnTo>
                  <a:pt x="280585" y="123579"/>
                </a:lnTo>
                <a:lnTo>
                  <a:pt x="317863" y="98848"/>
                </a:lnTo>
                <a:lnTo>
                  <a:pt x="356837" y="76603"/>
                </a:lnTo>
                <a:lnTo>
                  <a:pt x="397393" y="56957"/>
                </a:lnTo>
                <a:lnTo>
                  <a:pt x="439419" y="40024"/>
                </a:lnTo>
                <a:lnTo>
                  <a:pt x="482802" y="25917"/>
                </a:lnTo>
                <a:lnTo>
                  <a:pt x="527428" y="14747"/>
                </a:lnTo>
                <a:lnTo>
                  <a:pt x="573185" y="6629"/>
                </a:lnTo>
                <a:lnTo>
                  <a:pt x="619959" y="1676"/>
                </a:lnTo>
                <a:lnTo>
                  <a:pt x="667639" y="0"/>
                </a:lnTo>
                <a:lnTo>
                  <a:pt x="7901685" y="0"/>
                </a:lnTo>
                <a:lnTo>
                  <a:pt x="7949365" y="1676"/>
                </a:lnTo>
                <a:lnTo>
                  <a:pt x="7996139" y="6629"/>
                </a:lnTo>
                <a:lnTo>
                  <a:pt x="8041896" y="14747"/>
                </a:lnTo>
                <a:lnTo>
                  <a:pt x="8086522" y="25917"/>
                </a:lnTo>
                <a:lnTo>
                  <a:pt x="8129905" y="40024"/>
                </a:lnTo>
                <a:lnTo>
                  <a:pt x="8171931" y="56957"/>
                </a:lnTo>
                <a:lnTo>
                  <a:pt x="8212487" y="76603"/>
                </a:lnTo>
                <a:lnTo>
                  <a:pt x="8251461" y="98848"/>
                </a:lnTo>
                <a:lnTo>
                  <a:pt x="8288739" y="123579"/>
                </a:lnTo>
                <a:lnTo>
                  <a:pt x="8324208" y="150684"/>
                </a:lnTo>
                <a:lnTo>
                  <a:pt x="8357757" y="180049"/>
                </a:lnTo>
                <a:lnTo>
                  <a:pt x="8389270" y="211563"/>
                </a:lnTo>
                <a:lnTo>
                  <a:pt x="8418636" y="245110"/>
                </a:lnTo>
                <a:lnTo>
                  <a:pt x="8445742" y="280580"/>
                </a:lnTo>
                <a:lnTo>
                  <a:pt x="8470473" y="317858"/>
                </a:lnTo>
                <a:lnTo>
                  <a:pt x="8492719" y="356831"/>
                </a:lnTo>
                <a:lnTo>
                  <a:pt x="8512365" y="397388"/>
                </a:lnTo>
                <a:lnTo>
                  <a:pt x="8529298" y="439414"/>
                </a:lnTo>
                <a:lnTo>
                  <a:pt x="8543407" y="482797"/>
                </a:lnTo>
                <a:lnTo>
                  <a:pt x="8554576" y="527424"/>
                </a:lnTo>
                <a:lnTo>
                  <a:pt x="8562694" y="573182"/>
                </a:lnTo>
                <a:lnTo>
                  <a:pt x="8567648" y="619958"/>
                </a:lnTo>
                <a:lnTo>
                  <a:pt x="8569325" y="667638"/>
                </a:lnTo>
                <a:lnTo>
                  <a:pt x="8569325" y="5018773"/>
                </a:lnTo>
                <a:lnTo>
                  <a:pt x="8567648" y="5066454"/>
                </a:lnTo>
                <a:lnTo>
                  <a:pt x="8562695" y="5113229"/>
                </a:lnTo>
                <a:lnTo>
                  <a:pt x="8554577" y="5158988"/>
                </a:lnTo>
                <a:lnTo>
                  <a:pt x="8543407" y="5203615"/>
                </a:lnTo>
                <a:lnTo>
                  <a:pt x="8529300" y="5246999"/>
                </a:lnTo>
                <a:lnTo>
                  <a:pt x="8512367" y="5289025"/>
                </a:lnTo>
                <a:lnTo>
                  <a:pt x="8492721" y="5329583"/>
                </a:lnTo>
                <a:lnTo>
                  <a:pt x="8470476" y="5368557"/>
                </a:lnTo>
                <a:lnTo>
                  <a:pt x="8445745" y="5405836"/>
                </a:lnTo>
                <a:lnTo>
                  <a:pt x="8418640" y="5441306"/>
                </a:lnTo>
                <a:lnTo>
                  <a:pt x="8389275" y="5474855"/>
                </a:lnTo>
                <a:lnTo>
                  <a:pt x="8357761" y="5506369"/>
                </a:lnTo>
                <a:lnTo>
                  <a:pt x="8324214" y="5535735"/>
                </a:lnTo>
                <a:lnTo>
                  <a:pt x="8288744" y="5562841"/>
                </a:lnTo>
                <a:lnTo>
                  <a:pt x="8251466" y="5587573"/>
                </a:lnTo>
                <a:lnTo>
                  <a:pt x="8212493" y="5609819"/>
                </a:lnTo>
                <a:lnTo>
                  <a:pt x="8171936" y="5629465"/>
                </a:lnTo>
                <a:lnTo>
                  <a:pt x="8129910" y="5646398"/>
                </a:lnTo>
                <a:lnTo>
                  <a:pt x="8086527" y="5660506"/>
                </a:lnTo>
                <a:lnTo>
                  <a:pt x="8041900" y="5671676"/>
                </a:lnTo>
                <a:lnTo>
                  <a:pt x="7996142" y="5679794"/>
                </a:lnTo>
                <a:lnTo>
                  <a:pt x="7949366" y="5684748"/>
                </a:lnTo>
                <a:lnTo>
                  <a:pt x="7901685" y="5686425"/>
                </a:lnTo>
                <a:lnTo>
                  <a:pt x="667639" y="5686425"/>
                </a:lnTo>
                <a:lnTo>
                  <a:pt x="619959" y="5684748"/>
                </a:lnTo>
                <a:lnTo>
                  <a:pt x="573185" y="5679794"/>
                </a:lnTo>
                <a:lnTo>
                  <a:pt x="527428" y="5671676"/>
                </a:lnTo>
                <a:lnTo>
                  <a:pt x="482802" y="5660506"/>
                </a:lnTo>
                <a:lnTo>
                  <a:pt x="439419" y="5646398"/>
                </a:lnTo>
                <a:lnTo>
                  <a:pt x="397393" y="5629465"/>
                </a:lnTo>
                <a:lnTo>
                  <a:pt x="356837" y="5609819"/>
                </a:lnTo>
                <a:lnTo>
                  <a:pt x="317863" y="5587573"/>
                </a:lnTo>
                <a:lnTo>
                  <a:pt x="280585" y="5562841"/>
                </a:lnTo>
                <a:lnTo>
                  <a:pt x="245116" y="5535735"/>
                </a:lnTo>
                <a:lnTo>
                  <a:pt x="211567" y="5506369"/>
                </a:lnTo>
                <a:lnTo>
                  <a:pt x="180054" y="5474855"/>
                </a:lnTo>
                <a:lnTo>
                  <a:pt x="150688" y="5441306"/>
                </a:lnTo>
                <a:lnTo>
                  <a:pt x="123582" y="5405836"/>
                </a:lnTo>
                <a:lnTo>
                  <a:pt x="98851" y="5368557"/>
                </a:lnTo>
                <a:lnTo>
                  <a:pt x="76605" y="5329583"/>
                </a:lnTo>
                <a:lnTo>
                  <a:pt x="56959" y="5289025"/>
                </a:lnTo>
                <a:lnTo>
                  <a:pt x="40026" y="5246999"/>
                </a:lnTo>
                <a:lnTo>
                  <a:pt x="25917" y="5203615"/>
                </a:lnTo>
                <a:lnTo>
                  <a:pt x="14748" y="5158988"/>
                </a:lnTo>
                <a:lnTo>
                  <a:pt x="6630" y="5113229"/>
                </a:lnTo>
                <a:lnTo>
                  <a:pt x="1676" y="5066454"/>
                </a:lnTo>
                <a:lnTo>
                  <a:pt x="0" y="5018773"/>
                </a:lnTo>
                <a:lnTo>
                  <a:pt x="0" y="667638"/>
                </a:lnTo>
                <a:close/>
              </a:path>
            </a:pathLst>
          </a:custGeom>
          <a:ln w="3175">
            <a:solidFill>
              <a:srgbClr val="42735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06" y="3047"/>
            <a:ext cx="1315072" cy="926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9894" y="2683256"/>
            <a:ext cx="1577340" cy="18567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4780" marR="134620" indent="-3175" algn="ctr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latin typeface="Arial"/>
                <a:cs typeface="Arial"/>
              </a:rPr>
              <a:t>Motte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de  beu</a:t>
            </a:r>
            <a:r>
              <a:rPr sz="2600" spc="-5" dirty="0">
                <a:latin typeface="Arial"/>
                <a:cs typeface="Arial"/>
              </a:rPr>
              <a:t>rr</a:t>
            </a:r>
            <a:r>
              <a:rPr sz="2600" spc="5" dirty="0">
                <a:latin typeface="Arial"/>
                <a:cs typeface="Arial"/>
              </a:rPr>
              <a:t>e…</a:t>
            </a:r>
            <a:endParaRPr sz="2600">
              <a:latin typeface="Arial"/>
              <a:cs typeface="Arial"/>
            </a:endParaRPr>
          </a:p>
          <a:p>
            <a:pPr marL="12065" marR="5080" algn="ctr">
              <a:lnSpc>
                <a:spcPct val="110000"/>
              </a:lnSpc>
              <a:spcBef>
                <a:spcPts val="250"/>
              </a:spcBef>
            </a:pPr>
            <a:r>
              <a:rPr sz="2000" dirty="0">
                <a:latin typeface="Arial"/>
                <a:cs typeface="Arial"/>
              </a:rPr>
              <a:t>Chez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l’enfant,  </a:t>
            </a:r>
            <a:r>
              <a:rPr sz="2000" dirty="0">
                <a:latin typeface="Arial"/>
                <a:cs typeface="Arial"/>
              </a:rPr>
              <a:t>Fracture par  tassement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26</a:t>
            </a:fld>
            <a:endParaRPr spc="-5" dirty="0"/>
          </a:p>
        </p:txBody>
      </p:sp>
      <p:pic>
        <p:nvPicPr>
          <p:cNvPr id="4098" name="Picture 2" descr="Fractures ne touchant pas de cartilage de croissance">
            <a:extLst>
              <a:ext uri="{FF2B5EF4-FFF2-40B4-BE49-F238E27FC236}">
                <a16:creationId xmlns:a16="http://schemas.microsoft.com/office/drawing/2014/main" id="{FE97A381-9503-CC83-B4BB-574A1BEC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3038"/>
            <a:ext cx="5292080" cy="425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193676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</a:t>
            </a:r>
            <a:r>
              <a:rPr dirty="0"/>
              <a:t>r</a:t>
            </a:r>
            <a:r>
              <a:rPr spc="-10" dirty="0"/>
              <a:t>a</a:t>
            </a:r>
            <a:r>
              <a:rPr spc="5" dirty="0"/>
              <a:t>c</a:t>
            </a:r>
            <a:r>
              <a:rPr spc="-5" dirty="0"/>
              <a:t>t</a:t>
            </a:r>
            <a:r>
              <a:rPr spc="-10" dirty="0"/>
              <a:t>u</a:t>
            </a:r>
            <a:r>
              <a:rPr dirty="0"/>
              <a:t>r</a:t>
            </a:r>
            <a:r>
              <a:rPr spc="-10" dirty="0"/>
              <a:t>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20" y="1920017"/>
            <a:ext cx="7211695" cy="401648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b="1" dirty="0" err="1">
                <a:latin typeface="Arial"/>
                <a:cs typeface="Arial"/>
              </a:rPr>
              <a:t>Caractéristiques</a:t>
            </a:r>
            <a:r>
              <a:rPr sz="2600" b="1" dirty="0">
                <a:latin typeface="Arial"/>
                <a:cs typeface="Arial"/>
              </a:rPr>
              <a:t> :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1187450" algn="l"/>
              </a:tabLst>
            </a:pPr>
            <a:r>
              <a:rPr sz="2600" dirty="0">
                <a:latin typeface="Arial"/>
                <a:cs typeface="Arial"/>
              </a:rPr>
              <a:t>(ce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qui	va permettre de décrire </a:t>
            </a:r>
            <a:r>
              <a:rPr sz="2600" spc="-5" dirty="0">
                <a:latin typeface="Arial"/>
                <a:cs typeface="Arial"/>
              </a:rPr>
              <a:t>la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fracture)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2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lang="fr-FR" sz="1800" spc="235" dirty="0">
                <a:solidFill>
                  <a:srgbClr val="61247F"/>
                </a:solidFill>
                <a:latin typeface="Arial"/>
                <a:cs typeface="Arial"/>
              </a:rPr>
              <a:t>  </a:t>
            </a:r>
            <a:r>
              <a:rPr sz="2400" spc="-5" dirty="0" err="1">
                <a:latin typeface="Arial"/>
                <a:cs typeface="Arial"/>
              </a:rPr>
              <a:t>Topographie</a:t>
            </a:r>
            <a:r>
              <a:rPr sz="2400" spc="-5" dirty="0">
                <a:latin typeface="Arial"/>
                <a:cs typeface="Arial"/>
              </a:rPr>
              <a:t> (quel os, à quel endroit de l’os?)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 </a:t>
            </a:r>
            <a:r>
              <a:rPr sz="2400" spc="-5" dirty="0" err="1">
                <a:latin typeface="Arial"/>
                <a:cs typeface="Arial"/>
              </a:rPr>
              <a:t>Degré</a:t>
            </a:r>
            <a:r>
              <a:rPr sz="2400" spc="-5" dirty="0">
                <a:latin typeface="Arial"/>
                <a:cs typeface="Arial"/>
              </a:rPr>
              <a:t> de rupture (fracture complète ou </a:t>
            </a:r>
            <a:r>
              <a:rPr sz="2400" spc="-10" dirty="0">
                <a:latin typeface="Arial"/>
                <a:cs typeface="Arial"/>
              </a:rPr>
              <a:t>non?)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-</a:t>
            </a:r>
            <a:r>
              <a:rPr sz="2400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Trait(s) de fracture (unique ou multiples)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580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 </a:t>
            </a:r>
            <a:r>
              <a:rPr sz="2400" spc="-5" dirty="0" err="1">
                <a:latin typeface="Arial"/>
                <a:cs typeface="Arial"/>
              </a:rPr>
              <a:t>Déplacement</a:t>
            </a:r>
            <a:r>
              <a:rPr sz="2400" spc="-5" dirty="0">
                <a:latin typeface="Arial"/>
                <a:cs typeface="Arial"/>
              </a:rPr>
              <a:t> (dans quels sens? ou absence </a:t>
            </a:r>
            <a:r>
              <a:rPr sz="2400" spc="-10" dirty="0">
                <a:latin typeface="Arial"/>
                <a:cs typeface="Arial"/>
              </a:rPr>
              <a:t>de  </a:t>
            </a:r>
            <a:r>
              <a:rPr sz="2400" spc="-5" dirty="0">
                <a:latin typeface="Arial"/>
                <a:cs typeface="Arial"/>
              </a:rPr>
              <a:t>déplacement)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 </a:t>
            </a:r>
            <a:r>
              <a:rPr sz="2400" spc="-5" dirty="0">
                <a:latin typeface="Arial"/>
                <a:cs typeface="Arial"/>
              </a:rPr>
              <a:t>État cutané à proximité de la fracture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 </a:t>
            </a:r>
            <a:r>
              <a:rPr sz="2400" spc="-5" dirty="0" err="1">
                <a:latin typeface="Arial"/>
                <a:cs typeface="Arial"/>
              </a:rPr>
              <a:t>Mécanisme</a:t>
            </a:r>
            <a:r>
              <a:rPr sz="2400" spc="-5" dirty="0">
                <a:latin typeface="Arial"/>
                <a:cs typeface="Arial"/>
              </a:rPr>
              <a:t> causal de la fracture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208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3.</a:t>
            </a:r>
            <a:r>
              <a:rPr spc="-55" dirty="0"/>
              <a:t> </a:t>
            </a:r>
            <a:r>
              <a:rPr spc="-5" dirty="0"/>
              <a:t>Fractures-traits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65" y="1954939"/>
            <a:ext cx="4242435" cy="342963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lang="fr-FR" sz="1950" spc="121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Trait(s) de </a:t>
            </a:r>
            <a:r>
              <a:rPr sz="2600" spc="-5" dirty="0">
                <a:latin typeface="Arial"/>
                <a:cs typeface="Arial"/>
              </a:rPr>
              <a:t>fracture</a:t>
            </a:r>
            <a:endParaRPr sz="26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585"/>
              </a:spcBef>
            </a:pPr>
            <a:r>
              <a:rPr sz="1800" spc="15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a. Unique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transversal,  oblique,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spiroïde</a:t>
            </a:r>
            <a:endParaRPr sz="2400" dirty="0">
              <a:latin typeface="Arial"/>
              <a:cs typeface="Arial"/>
            </a:endParaRPr>
          </a:p>
          <a:p>
            <a:pPr marL="756285" marR="20955" indent="-28702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b. Double (fragment </a:t>
            </a:r>
            <a:r>
              <a:rPr sz="2400" spc="-10" dirty="0">
                <a:latin typeface="Arial"/>
                <a:cs typeface="Arial"/>
              </a:rPr>
              <a:t>en  </a:t>
            </a:r>
            <a:r>
              <a:rPr sz="2400" spc="-5" dirty="0">
                <a:latin typeface="Arial"/>
                <a:cs typeface="Arial"/>
              </a:rPr>
              <a:t>aile de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papillon)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469900" marR="598170">
              <a:lnSpc>
                <a:spcPct val="120000"/>
              </a:lnSpc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c. </a:t>
            </a:r>
            <a:r>
              <a:rPr sz="2400" spc="-5" dirty="0">
                <a:latin typeface="Arial"/>
                <a:cs typeface="Arial"/>
              </a:rPr>
              <a:t>Multiple </a:t>
            </a:r>
            <a:r>
              <a:rPr sz="2400" dirty="0">
                <a:latin typeface="Arial"/>
                <a:cs typeface="Arial"/>
              </a:rPr>
              <a:t>=  </a:t>
            </a:r>
            <a:r>
              <a:rPr sz="2400" spc="-5" dirty="0">
                <a:latin typeface="Arial"/>
                <a:cs typeface="Arial"/>
              </a:rPr>
              <a:t>fracture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comminutive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37123" y="1198499"/>
            <a:ext cx="3225800" cy="294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5835" y="4130141"/>
            <a:ext cx="1431925" cy="2576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20087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</a:t>
            </a:r>
            <a:r>
              <a:rPr dirty="0"/>
              <a:t>r</a:t>
            </a:r>
            <a:r>
              <a:rPr spc="-10" dirty="0"/>
              <a:t>a</a:t>
            </a:r>
            <a:r>
              <a:rPr spc="5" dirty="0"/>
              <a:t>c</a:t>
            </a:r>
            <a:r>
              <a:rPr spc="-5" dirty="0"/>
              <a:t>t</a:t>
            </a:r>
            <a:r>
              <a:rPr spc="-10" dirty="0"/>
              <a:t>u</a:t>
            </a:r>
            <a:r>
              <a:rPr dirty="0"/>
              <a:t>r</a:t>
            </a:r>
            <a:r>
              <a:rPr spc="-10" dirty="0"/>
              <a:t>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20" y="1920017"/>
            <a:ext cx="7211695" cy="401648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b="1" dirty="0" err="1">
                <a:latin typeface="Arial"/>
                <a:cs typeface="Arial"/>
              </a:rPr>
              <a:t>Caractéristiques</a:t>
            </a:r>
            <a:r>
              <a:rPr sz="2600" b="1" dirty="0">
                <a:latin typeface="Arial"/>
                <a:cs typeface="Arial"/>
              </a:rPr>
              <a:t> :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tabLst>
                <a:tab pos="1187450" algn="l"/>
              </a:tabLst>
            </a:pPr>
            <a:r>
              <a:rPr sz="2600" dirty="0">
                <a:latin typeface="Arial"/>
                <a:cs typeface="Arial"/>
              </a:rPr>
              <a:t>(ce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qui	va permettre de décrire </a:t>
            </a:r>
            <a:r>
              <a:rPr sz="2600" spc="-5" dirty="0">
                <a:latin typeface="Arial"/>
                <a:cs typeface="Arial"/>
              </a:rPr>
              <a:t>la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fracture)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2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Topographie (quel os, à quel endroit de l’os?)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21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Degré de rupture (fracture complète ou </a:t>
            </a:r>
            <a:r>
              <a:rPr sz="2400" spc="-10" dirty="0">
                <a:latin typeface="Arial"/>
                <a:cs typeface="Arial"/>
              </a:rPr>
              <a:t>non?)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Trait(s) de fracture (unique ou multiples)</a:t>
            </a:r>
            <a:endParaRPr sz="24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580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-</a:t>
            </a:r>
            <a:r>
              <a:rPr sz="2400" spc="-5" dirty="0" err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Déplacement</a:t>
            </a:r>
            <a:r>
              <a:rPr sz="2400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(dans quels sens? ou absence </a:t>
            </a:r>
            <a:r>
              <a:rPr sz="2400" spc="-1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de  </a:t>
            </a:r>
            <a:r>
              <a:rPr sz="2400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déplacement)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21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État cutané à proximité de la fracture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22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Mécanisme causal de la fracture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9CE6F8-A878-438A-928A-52939250A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6834"/>
            <a:ext cx="7886700" cy="1821651"/>
          </a:xfrm>
        </p:spPr>
        <p:txBody>
          <a:bodyPr/>
          <a:lstStyle/>
          <a:p>
            <a:pPr algn="ctr"/>
            <a:r>
              <a:rPr lang="fr-FR" sz="3600" b="1" spc="-4" dirty="0">
                <a:solidFill>
                  <a:schemeClr val="bg1"/>
                </a:solidFill>
                <a:latin typeface="Arial"/>
                <a:cs typeface="Arial"/>
              </a:rPr>
              <a:t>Traumatologie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D46731-3DB4-4FDE-A9BA-C37E59C7A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79712"/>
            <a:ext cx="8964488" cy="6256239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2800" b="1" dirty="0">
                <a:solidFill>
                  <a:schemeClr val="bg1"/>
                </a:solidFill>
                <a:latin typeface="Arial"/>
                <a:cs typeface="Arial"/>
              </a:rPr>
              <a:t>Quelques DÉFINITIONS…</a:t>
            </a:r>
            <a:endParaRPr lang="fr-FR"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fr-FR"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756285" marR="1118235" indent="-287020">
              <a:lnSpc>
                <a:spcPct val="100000"/>
              </a:lnSpc>
              <a:spcBef>
                <a:spcPts val="5"/>
              </a:spcBef>
            </a:pPr>
            <a:r>
              <a:rPr lang="fr-FR" sz="2800" spc="-5" dirty="0">
                <a:solidFill>
                  <a:schemeClr val="bg1"/>
                </a:solidFill>
                <a:latin typeface="Arial"/>
                <a:cs typeface="Arial"/>
              </a:rPr>
              <a:t>L’ensemble des lésions acquises de façon  accidentelle</a:t>
            </a:r>
            <a:endParaRPr lang="fr-FR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fr-FR"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756285" marR="400685" indent="-287020">
              <a:lnSpc>
                <a:spcPct val="100000"/>
              </a:lnSpc>
            </a:pPr>
            <a:r>
              <a:rPr lang="fr-FR" sz="2800" spc="-5" dirty="0">
                <a:solidFill>
                  <a:schemeClr val="bg1"/>
                </a:solidFill>
                <a:latin typeface="Arial"/>
                <a:cs typeface="Arial"/>
              </a:rPr>
              <a:t>Partie de la médecine consacrée à l'étude et </a:t>
            </a:r>
            <a:r>
              <a:rPr lang="fr-FR" sz="2800" spc="-10" dirty="0">
                <a:solidFill>
                  <a:schemeClr val="bg1"/>
                </a:solidFill>
                <a:latin typeface="Arial"/>
                <a:cs typeface="Arial"/>
              </a:rPr>
              <a:t>au  </a:t>
            </a:r>
            <a:r>
              <a:rPr lang="fr-FR" sz="2800" spc="-5" dirty="0">
                <a:solidFill>
                  <a:schemeClr val="bg1"/>
                </a:solidFill>
                <a:latin typeface="Arial"/>
                <a:cs typeface="Arial"/>
              </a:rPr>
              <a:t>traitement des traumatismes, des blessures</a:t>
            </a:r>
            <a:endParaRPr lang="fr-FR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fr-FR"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756285" marR="5080" indent="-287020">
              <a:lnSpc>
                <a:spcPct val="100000"/>
              </a:lnSpc>
            </a:pPr>
            <a:r>
              <a:rPr lang="fr-FR" sz="2800" spc="-5" dirty="0">
                <a:solidFill>
                  <a:schemeClr val="bg1"/>
                </a:solidFill>
                <a:latin typeface="Arial"/>
                <a:cs typeface="Arial"/>
              </a:rPr>
              <a:t>Partie de la médecine qui traite des conséquences  d'un accident</a:t>
            </a:r>
            <a:endParaRPr lang="fr-FR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4431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8533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4.</a:t>
            </a:r>
            <a:r>
              <a:rPr spc="-75" dirty="0"/>
              <a:t> </a:t>
            </a:r>
            <a:r>
              <a:rPr spc="-5" dirty="0"/>
              <a:t>Fractures-déplacements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65" y="1934718"/>
            <a:ext cx="3738379" cy="4086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67359" indent="-342900">
              <a:lnSpc>
                <a:spcPct val="100000"/>
              </a:lnSpc>
              <a:spcBef>
                <a:spcPts val="105"/>
              </a:spcBef>
            </a:pPr>
            <a:r>
              <a:rPr sz="1950" spc="7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Combinaison de 4  composantes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: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800" spc="12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: </a:t>
            </a:r>
            <a:r>
              <a:rPr sz="2400" spc="-5" dirty="0">
                <a:latin typeface="Arial"/>
                <a:cs typeface="Arial"/>
              </a:rPr>
              <a:t>D. Transversal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14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 : </a:t>
            </a:r>
            <a:r>
              <a:rPr sz="2400" spc="-5" dirty="0">
                <a:latin typeface="Arial"/>
                <a:cs typeface="Arial"/>
              </a:rPr>
              <a:t>D. Longitudinal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5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D. Angulaire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z="2400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D. Rotatoire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latin typeface="Arial"/>
                <a:cs typeface="Arial"/>
              </a:rPr>
              <a:t>Ces déplacements obéissent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à  l’action des muscles et de la  pesanteur</a:t>
            </a:r>
          </a:p>
        </p:txBody>
      </p:sp>
      <p:sp>
        <p:nvSpPr>
          <p:cNvPr id="4" name="object 4"/>
          <p:cNvSpPr/>
          <p:nvPr/>
        </p:nvSpPr>
        <p:spPr>
          <a:xfrm>
            <a:off x="4268723" y="1982723"/>
            <a:ext cx="4587875" cy="4108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8533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4.</a:t>
            </a:r>
            <a:r>
              <a:rPr spc="-75" dirty="0"/>
              <a:t> </a:t>
            </a:r>
            <a:r>
              <a:rPr spc="-5" dirty="0"/>
              <a:t>Fractures-déplacements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65" y="1300666"/>
            <a:ext cx="4265295" cy="5304657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b="1" spc="-5" dirty="0">
                <a:latin typeface="Arial"/>
                <a:cs typeface="Arial"/>
              </a:rPr>
              <a:t>Les fractures engrenées</a:t>
            </a:r>
            <a:endParaRPr sz="2400" dirty="0">
              <a:latin typeface="Arial"/>
              <a:cs typeface="Arial"/>
            </a:endParaRPr>
          </a:p>
          <a:p>
            <a:pPr marL="756285" marR="441325" indent="-287020">
              <a:lnSpc>
                <a:spcPts val="2380"/>
              </a:lnSpc>
              <a:spcBef>
                <a:spcPts val="560"/>
              </a:spcBef>
            </a:pPr>
            <a:r>
              <a:rPr sz="2200" spc="-5" dirty="0">
                <a:latin typeface="Arial"/>
                <a:cs typeface="Arial"/>
              </a:rPr>
              <a:t>Après déplacement il y a  impaction d'un fragment  dans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" dirty="0" err="1">
                <a:latin typeface="Arial"/>
                <a:cs typeface="Arial"/>
              </a:rPr>
              <a:t>l'autre</a:t>
            </a:r>
            <a:endParaRPr lang="fr-FR" sz="2200" dirty="0">
              <a:latin typeface="Arial"/>
              <a:cs typeface="Arial"/>
            </a:endParaRPr>
          </a:p>
          <a:p>
            <a:pPr marL="756285" marR="441325" indent="-287020">
              <a:lnSpc>
                <a:spcPts val="2380"/>
              </a:lnSpc>
              <a:spcBef>
                <a:spcPts val="560"/>
              </a:spcBef>
            </a:pPr>
            <a:r>
              <a:rPr sz="2200" spc="-5" dirty="0" err="1">
                <a:latin typeface="Arial"/>
                <a:cs typeface="Arial"/>
              </a:rPr>
              <a:t>Cela</a:t>
            </a:r>
            <a:r>
              <a:rPr sz="2200" spc="-5" dirty="0">
                <a:latin typeface="Arial"/>
                <a:cs typeface="Arial"/>
              </a:rPr>
              <a:t> ne </a:t>
            </a:r>
            <a:r>
              <a:rPr sz="2200" dirty="0">
                <a:latin typeface="Arial"/>
                <a:cs typeface="Arial"/>
              </a:rPr>
              <a:t>se </a:t>
            </a:r>
            <a:r>
              <a:rPr sz="2200" spc="-5" dirty="0">
                <a:latin typeface="Arial"/>
                <a:cs typeface="Arial"/>
              </a:rPr>
              <a:t>produit que dans  les épiphyses et les  métaphyses qui sont riches  en os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spongieux</a:t>
            </a:r>
            <a:endParaRPr sz="2200" dirty="0">
              <a:latin typeface="Arial"/>
              <a:cs typeface="Arial"/>
            </a:endParaRPr>
          </a:p>
          <a:p>
            <a:pPr marL="756285" marR="254635" indent="-287020">
              <a:lnSpc>
                <a:spcPts val="2380"/>
              </a:lnSpc>
              <a:spcBef>
                <a:spcPts val="509"/>
              </a:spcBef>
            </a:pPr>
            <a:r>
              <a:rPr sz="2200" spc="-5" dirty="0" err="1">
                <a:latin typeface="Arial"/>
                <a:cs typeface="Arial"/>
              </a:rPr>
              <a:t>Ces</a:t>
            </a:r>
            <a:r>
              <a:rPr sz="2200" spc="-5" dirty="0">
                <a:latin typeface="Arial"/>
                <a:cs typeface="Arial"/>
              </a:rPr>
              <a:t> fractures consolident  bien, mais il faut </a:t>
            </a:r>
            <a:r>
              <a:rPr sz="2200" dirty="0">
                <a:latin typeface="Arial"/>
                <a:cs typeface="Arial"/>
              </a:rPr>
              <a:t>se </a:t>
            </a:r>
            <a:r>
              <a:rPr sz="2200" spc="-5" dirty="0">
                <a:latin typeface="Arial"/>
                <a:cs typeface="Arial"/>
              </a:rPr>
              <a:t>méfier  des déplacements  secondaires</a:t>
            </a:r>
            <a:endParaRPr sz="2200" dirty="0">
              <a:latin typeface="Arial"/>
              <a:cs typeface="Arial"/>
            </a:endParaRPr>
          </a:p>
          <a:p>
            <a:pPr marL="756285" marR="492759" indent="-287020">
              <a:lnSpc>
                <a:spcPts val="2380"/>
              </a:lnSpc>
              <a:spcBef>
                <a:spcPts val="515"/>
              </a:spcBef>
            </a:pPr>
            <a:r>
              <a:rPr sz="2200" spc="-5" dirty="0" err="1">
                <a:latin typeface="Arial"/>
                <a:cs typeface="Arial"/>
              </a:rPr>
              <a:t>Fréquentes</a:t>
            </a:r>
            <a:r>
              <a:rPr sz="2200" spc="-5" dirty="0">
                <a:latin typeface="Arial"/>
                <a:cs typeface="Arial"/>
              </a:rPr>
              <a:t> au col de  l'humérus et du fémur, à  l'extrémité inférieure du  radius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94250" y="1606562"/>
            <a:ext cx="3797300" cy="43179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21527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</a:t>
            </a:r>
            <a:r>
              <a:rPr dirty="0"/>
              <a:t>r</a:t>
            </a:r>
            <a:r>
              <a:rPr spc="-10" dirty="0"/>
              <a:t>a</a:t>
            </a:r>
            <a:r>
              <a:rPr spc="5" dirty="0"/>
              <a:t>c</a:t>
            </a:r>
            <a:r>
              <a:rPr spc="-5" dirty="0"/>
              <a:t>t</a:t>
            </a:r>
            <a:r>
              <a:rPr spc="-10" dirty="0"/>
              <a:t>u</a:t>
            </a:r>
            <a:r>
              <a:rPr dirty="0"/>
              <a:t>r</a:t>
            </a:r>
            <a:r>
              <a:rPr spc="-10" dirty="0"/>
              <a:t>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65" y="2156107"/>
            <a:ext cx="7579359" cy="3541354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4050665" algn="l"/>
              </a:tabLst>
            </a:pPr>
            <a:r>
              <a:rPr sz="2600" b="1" dirty="0" err="1">
                <a:latin typeface="Arial"/>
                <a:cs typeface="Arial"/>
              </a:rPr>
              <a:t>Caractéristiques</a:t>
            </a:r>
            <a:r>
              <a:rPr sz="2600" b="1" dirty="0">
                <a:latin typeface="Arial"/>
                <a:cs typeface="Arial"/>
              </a:rPr>
              <a:t> : </a:t>
            </a:r>
            <a:r>
              <a:rPr sz="1800" spc="-5" dirty="0">
                <a:latin typeface="Arial"/>
                <a:cs typeface="Arial"/>
              </a:rPr>
              <a:t>(ce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qui	</a:t>
            </a:r>
            <a:r>
              <a:rPr sz="1800" spc="-5" dirty="0">
                <a:latin typeface="Arial"/>
                <a:cs typeface="Arial"/>
              </a:rPr>
              <a:t>va permettre </a:t>
            </a:r>
            <a:r>
              <a:rPr sz="1800" spc="-1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décrire la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fracture)</a:t>
            </a:r>
            <a:endParaRPr sz="1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lang="fr-FR" sz="2400" spc="-5" dirty="0">
                <a:latin typeface="Arial"/>
                <a:cs typeface="Arial"/>
              </a:rPr>
              <a:t>  </a:t>
            </a:r>
            <a:r>
              <a:rPr sz="2400" spc="-5" dirty="0" err="1">
                <a:latin typeface="Arial"/>
                <a:cs typeface="Arial"/>
              </a:rPr>
              <a:t>Topographie</a:t>
            </a:r>
            <a:r>
              <a:rPr sz="2400" spc="-5" dirty="0">
                <a:latin typeface="Arial"/>
                <a:cs typeface="Arial"/>
              </a:rPr>
              <a:t> (quel os, à quel endroit de l’os?)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z="2400" spc="-5" dirty="0">
                <a:latin typeface="Arial"/>
                <a:cs typeface="Arial"/>
              </a:rPr>
              <a:t>  </a:t>
            </a:r>
            <a:r>
              <a:rPr sz="2400" spc="-5" dirty="0" err="1">
                <a:latin typeface="Arial"/>
                <a:cs typeface="Arial"/>
              </a:rPr>
              <a:t>Degré</a:t>
            </a:r>
            <a:r>
              <a:rPr sz="2400" spc="-5" dirty="0">
                <a:latin typeface="Arial"/>
                <a:cs typeface="Arial"/>
              </a:rPr>
              <a:t> de rupture (fracture complète ou </a:t>
            </a:r>
            <a:r>
              <a:rPr sz="2400" spc="-10" dirty="0">
                <a:latin typeface="Arial"/>
                <a:cs typeface="Arial"/>
              </a:rPr>
              <a:t>non?)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z="2400" spc="-5" dirty="0">
                <a:latin typeface="Arial"/>
                <a:cs typeface="Arial"/>
              </a:rPr>
              <a:t>  </a:t>
            </a:r>
            <a:r>
              <a:rPr sz="2400" spc="-5" dirty="0">
                <a:latin typeface="Arial"/>
                <a:cs typeface="Arial"/>
              </a:rPr>
              <a:t>Trait(s) de fracture (unique ou multiples)</a:t>
            </a:r>
            <a:endParaRPr lang="fr-FR"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254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lang="fr-FR" sz="1800" spc="254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Déplacement</a:t>
            </a:r>
            <a:r>
              <a:rPr sz="2400" spc="-5" dirty="0">
                <a:latin typeface="Arial"/>
                <a:cs typeface="Arial"/>
              </a:rPr>
              <a:t> (dans quels sens? ou absence </a:t>
            </a:r>
            <a:r>
              <a:rPr sz="2400" spc="-10" dirty="0">
                <a:latin typeface="Arial"/>
                <a:cs typeface="Arial"/>
              </a:rPr>
              <a:t>de  </a:t>
            </a:r>
            <a:r>
              <a:rPr sz="2400" spc="-5" dirty="0">
                <a:latin typeface="Arial"/>
                <a:cs typeface="Arial"/>
              </a:rPr>
              <a:t>déplacement)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-</a:t>
            </a:r>
            <a:r>
              <a:rPr sz="1800" spc="21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État cutané à proximité de la fracture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z="2400" spc="-5" dirty="0">
                <a:latin typeface="Arial"/>
                <a:cs typeface="Arial"/>
              </a:rPr>
              <a:t>   </a:t>
            </a:r>
            <a:r>
              <a:rPr sz="2400" spc="-5" dirty="0" err="1">
                <a:latin typeface="Arial"/>
                <a:cs typeface="Arial"/>
              </a:rPr>
              <a:t>Mécanisme</a:t>
            </a:r>
            <a:r>
              <a:rPr sz="2400" spc="-5" dirty="0">
                <a:latin typeface="Arial"/>
                <a:cs typeface="Arial"/>
              </a:rPr>
              <a:t> causal de la fracture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12622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5. Fracture-état</a:t>
            </a:r>
            <a:r>
              <a:rPr spc="-120" dirty="0"/>
              <a:t> </a:t>
            </a:r>
            <a:r>
              <a:rPr spc="-5" dirty="0"/>
              <a:t>cutané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65" y="2532126"/>
            <a:ext cx="7729855" cy="22063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1950" spc="17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 fonction de </a:t>
            </a:r>
            <a:r>
              <a:rPr sz="2600" spc="-5" dirty="0">
                <a:latin typeface="Arial"/>
                <a:cs typeface="Arial"/>
              </a:rPr>
              <a:t>l’état </a:t>
            </a:r>
            <a:r>
              <a:rPr sz="2600" dirty="0">
                <a:latin typeface="Arial"/>
                <a:cs typeface="Arial"/>
              </a:rPr>
              <a:t>de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spc="5" dirty="0">
                <a:latin typeface="Arial"/>
                <a:cs typeface="Arial"/>
              </a:rPr>
              <a:t>peau </a:t>
            </a:r>
            <a:r>
              <a:rPr sz="2600" dirty="0">
                <a:latin typeface="Arial"/>
                <a:cs typeface="Arial"/>
              </a:rPr>
              <a:t>au niveau du foyer  de fracture, on distinguera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: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800" spc="16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Fracture fermée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6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Fracture ouverte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12622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5. Fracture-état</a:t>
            </a:r>
            <a:r>
              <a:rPr spc="-120" dirty="0"/>
              <a:t> </a:t>
            </a:r>
            <a:r>
              <a:rPr spc="-5" dirty="0"/>
              <a:t>cutané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65" y="1095403"/>
            <a:ext cx="7658100" cy="240601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600" b="1" dirty="0">
                <a:latin typeface="Arial"/>
                <a:cs typeface="Arial"/>
              </a:rPr>
              <a:t>Fracture ouverte</a:t>
            </a:r>
            <a:endParaRPr sz="26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585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Lorsque la peau est ouverte le foyer de fracture  communique avec l'extérieur et augmente le risque  d’infection. </a:t>
            </a:r>
            <a:r>
              <a:rPr sz="2400" dirty="0">
                <a:latin typeface="Arial"/>
                <a:cs typeface="Arial"/>
              </a:rPr>
              <a:t>On </a:t>
            </a:r>
            <a:r>
              <a:rPr sz="2400" spc="-5" dirty="0">
                <a:latin typeface="Arial"/>
                <a:cs typeface="Arial"/>
              </a:rPr>
              <a:t>peut voir de grosses pertes </a:t>
            </a:r>
            <a:r>
              <a:rPr sz="2400" spc="-10" dirty="0">
                <a:latin typeface="Arial"/>
                <a:cs typeface="Arial"/>
              </a:rPr>
              <a:t>de  </a:t>
            </a:r>
            <a:r>
              <a:rPr sz="2400" spc="-5" dirty="0">
                <a:latin typeface="Arial"/>
                <a:cs typeface="Arial"/>
              </a:rPr>
              <a:t>substance cutanées et musculaires posant </a:t>
            </a:r>
            <a:r>
              <a:rPr sz="2400" spc="-10" dirty="0">
                <a:latin typeface="Arial"/>
                <a:cs typeface="Arial"/>
              </a:rPr>
              <a:t>des  </a:t>
            </a:r>
            <a:r>
              <a:rPr sz="2400" spc="-5" dirty="0">
                <a:latin typeface="Arial"/>
                <a:cs typeface="Arial"/>
              </a:rPr>
              <a:t>problèmes thérapeutiques de couverture de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l'os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765" y="4426604"/>
            <a:ext cx="3599815" cy="11963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800" spc="17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L’ouverture peut se faire</a:t>
            </a:r>
            <a:endParaRPr sz="2400" dirty="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de </a:t>
            </a:r>
            <a:r>
              <a:rPr sz="2000" spc="5" dirty="0">
                <a:latin typeface="Arial"/>
                <a:cs typeface="Arial"/>
              </a:rPr>
              <a:t>DD 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DH</a:t>
            </a:r>
          </a:p>
          <a:p>
            <a:pPr marL="698500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latin typeface="Arial"/>
                <a:cs typeface="Arial"/>
              </a:rPr>
              <a:t>de </a:t>
            </a:r>
            <a:r>
              <a:rPr sz="2000" spc="5" dirty="0">
                <a:latin typeface="Arial"/>
                <a:cs typeface="Arial"/>
              </a:rPr>
              <a:t>DH 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DD</a:t>
            </a:r>
          </a:p>
        </p:txBody>
      </p:sp>
      <p:sp>
        <p:nvSpPr>
          <p:cNvPr id="5" name="object 5"/>
          <p:cNvSpPr/>
          <p:nvPr/>
        </p:nvSpPr>
        <p:spPr>
          <a:xfrm>
            <a:off x="5258841" y="3658641"/>
            <a:ext cx="2519362" cy="2590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12622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5. Fracture-état</a:t>
            </a:r>
            <a:r>
              <a:rPr spc="-120" dirty="0"/>
              <a:t> </a:t>
            </a:r>
            <a:r>
              <a:rPr spc="-5" dirty="0"/>
              <a:t>cutané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20" y="1682273"/>
            <a:ext cx="7232650" cy="137922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lang="fr-FR" sz="1950" b="1" spc="121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Fracture ouverte</a:t>
            </a:r>
            <a:endParaRPr sz="2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latin typeface="Arial"/>
                <a:cs typeface="Arial"/>
              </a:rPr>
              <a:t>2 grandes classifications en fonction de </a:t>
            </a:r>
            <a:r>
              <a:rPr sz="2600" spc="-5" dirty="0">
                <a:latin typeface="Arial"/>
                <a:cs typeface="Arial"/>
              </a:rPr>
              <a:t>la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gravité</a:t>
            </a:r>
          </a:p>
          <a:p>
            <a:pPr marL="2435225" indent="-309245">
              <a:lnSpc>
                <a:spcPct val="100000"/>
              </a:lnSpc>
              <a:spcBef>
                <a:spcPts val="535"/>
              </a:spcBef>
              <a:buAutoNum type="arabicPeriod"/>
              <a:tabLst>
                <a:tab pos="2435860" algn="l"/>
              </a:tabLst>
            </a:pPr>
            <a:r>
              <a:rPr sz="2200" b="1" spc="-5" dirty="0">
                <a:latin typeface="Arial"/>
                <a:cs typeface="Arial"/>
              </a:rPr>
              <a:t>Classification de</a:t>
            </a:r>
            <a:r>
              <a:rPr sz="2200" b="1" spc="5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Cauchoix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765" y="3109721"/>
            <a:ext cx="1360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4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Stade 1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6765" y="3987545"/>
            <a:ext cx="1360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4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Stade 2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6765" y="5304282"/>
            <a:ext cx="1360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14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Stade 3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3936" y="3036569"/>
            <a:ext cx="5719445" cy="3098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3550">
              <a:lnSpc>
                <a:spcPct val="12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Lésion cutanée punctiforme ou linéaire  Facilement suturable après parage  Plaie importante, bords irréguliers  Suturable sous tension après parage  Risque de nécrose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secondaire</a:t>
            </a:r>
            <a:endParaRPr sz="2400">
              <a:latin typeface="Arial"/>
              <a:cs typeface="Arial"/>
            </a:endParaRPr>
          </a:p>
          <a:p>
            <a:pPr marL="45720" marR="5080" indent="-33655">
              <a:lnSpc>
                <a:spcPct val="120000"/>
              </a:lnSpc>
              <a:tabLst>
                <a:tab pos="2385060" algn="l"/>
              </a:tabLst>
            </a:pPr>
            <a:r>
              <a:rPr sz="2400" spc="-5" dirty="0">
                <a:latin typeface="Arial"/>
                <a:cs typeface="Arial"/>
              </a:rPr>
              <a:t>Plaie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importante	avec perte de substance  Fermeture impossible sans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lambeau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6760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Fracture-état</a:t>
            </a:r>
            <a:r>
              <a:rPr spc="-110" dirty="0"/>
              <a:t> </a:t>
            </a:r>
            <a:r>
              <a:rPr spc="-5" dirty="0"/>
              <a:t>cutané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xfrm>
            <a:off x="1763776" y="2273655"/>
            <a:ext cx="6347714" cy="178253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pc="-5" dirty="0"/>
              <a:t>Ouverture </a:t>
            </a:r>
            <a:r>
              <a:rPr dirty="0"/>
              <a:t>cutanée inférieure à 1</a:t>
            </a:r>
            <a:r>
              <a:rPr spc="-150" dirty="0"/>
              <a:t> </a:t>
            </a:r>
            <a:r>
              <a:rPr spc="5" dirty="0"/>
              <a:t>cm</a:t>
            </a:r>
          </a:p>
          <a:p>
            <a:pPr marL="13970" marR="5080">
              <a:lnSpc>
                <a:spcPct val="100000"/>
              </a:lnSpc>
              <a:spcBef>
                <a:spcPts val="240"/>
              </a:spcBef>
              <a:tabLst>
                <a:tab pos="1209675" algn="l"/>
                <a:tab pos="2547620" algn="l"/>
              </a:tabLst>
            </a:pPr>
            <a:r>
              <a:rPr spc="-5" dirty="0"/>
              <a:t>Ouverture </a:t>
            </a:r>
            <a:r>
              <a:rPr dirty="0"/>
              <a:t>supérieure à 1 </a:t>
            </a:r>
            <a:r>
              <a:rPr spc="5" dirty="0"/>
              <a:t>cm </a:t>
            </a:r>
            <a:r>
              <a:rPr dirty="0"/>
              <a:t>sans délabrement  </a:t>
            </a:r>
            <a:r>
              <a:rPr spc="-5" dirty="0"/>
              <a:t>important	</a:t>
            </a:r>
            <a:r>
              <a:rPr dirty="0"/>
              <a:t>ni</a:t>
            </a:r>
            <a:r>
              <a:rPr spc="-15" dirty="0"/>
              <a:t> </a:t>
            </a:r>
            <a:r>
              <a:rPr spc="-5" dirty="0"/>
              <a:t>perte</a:t>
            </a:r>
            <a:r>
              <a:rPr spc="-25" dirty="0"/>
              <a:t> </a:t>
            </a:r>
            <a:r>
              <a:rPr dirty="0"/>
              <a:t>de	substance ni avulsion  </a:t>
            </a:r>
            <a:endParaRPr lang="fr-FR" dirty="0"/>
          </a:p>
          <a:p>
            <a:pPr marL="13970" marR="5080">
              <a:lnSpc>
                <a:spcPct val="100000"/>
              </a:lnSpc>
              <a:spcBef>
                <a:spcPts val="240"/>
              </a:spcBef>
              <a:tabLst>
                <a:tab pos="1209675" algn="l"/>
                <a:tab pos="2547620" algn="l"/>
              </a:tabLst>
            </a:pPr>
            <a:endParaRPr lang="fr-FR" dirty="0"/>
          </a:p>
          <a:p>
            <a:pPr marL="13970" marR="5080">
              <a:lnSpc>
                <a:spcPct val="100000"/>
              </a:lnSpc>
              <a:spcBef>
                <a:spcPts val="240"/>
              </a:spcBef>
              <a:tabLst>
                <a:tab pos="1209675" algn="l"/>
                <a:tab pos="2547620" algn="l"/>
              </a:tabLst>
            </a:pPr>
            <a:r>
              <a:rPr dirty="0" err="1"/>
              <a:t>Délabrement</a:t>
            </a:r>
            <a:r>
              <a:rPr dirty="0"/>
              <a:t> cutanéo-musculaire, </a:t>
            </a:r>
            <a:r>
              <a:rPr dirty="0" err="1"/>
              <a:t>lésion</a:t>
            </a:r>
            <a:r>
              <a:rPr spc="-175" dirty="0"/>
              <a:t> </a:t>
            </a:r>
            <a:r>
              <a:rPr dirty="0" err="1"/>
              <a:t>vasculo</a:t>
            </a:r>
            <a:r>
              <a:rPr lang="fr-FR" dirty="0"/>
              <a:t>    </a:t>
            </a:r>
            <a:r>
              <a:rPr dirty="0" err="1"/>
              <a:t>nerveuse</a:t>
            </a:r>
            <a:r>
              <a:rPr dirty="0"/>
              <a:t>,	</a:t>
            </a:r>
            <a:r>
              <a:rPr spc="-5" dirty="0"/>
              <a:t>contamination </a:t>
            </a:r>
            <a:r>
              <a:rPr dirty="0"/>
              <a:t>bactérienne</a:t>
            </a:r>
            <a:r>
              <a:rPr spc="-85" dirty="0"/>
              <a:t> </a:t>
            </a:r>
            <a:r>
              <a:rPr dirty="0"/>
              <a:t>majeure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233180"/>
            <a:ext cx="7324725" cy="106489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650" spc="1025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650" spc="459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Fracture ouverte</a:t>
            </a:r>
            <a:endParaRPr sz="2200">
              <a:latin typeface="Arial"/>
              <a:cs typeface="Arial"/>
            </a:endParaRPr>
          </a:p>
          <a:p>
            <a:pPr marL="3098165" marR="5080" indent="-2287905">
              <a:lnSpc>
                <a:spcPts val="2380"/>
              </a:lnSpc>
              <a:spcBef>
                <a:spcPts val="560"/>
              </a:spcBef>
            </a:pPr>
            <a:r>
              <a:rPr sz="2200" b="1" spc="-5" dirty="0">
                <a:latin typeface="Arial"/>
                <a:cs typeface="Arial"/>
              </a:rPr>
              <a:t>2.Classification de GUSTILLO (mieux reconnue à  l’international</a:t>
            </a:r>
            <a:r>
              <a:rPr sz="2200" spc="-5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765" y="2273655"/>
            <a:ext cx="1087755" cy="69596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500" spc="69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Type</a:t>
            </a:r>
            <a:r>
              <a:rPr sz="2000" spc="-3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500" spc="69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Type</a:t>
            </a:r>
            <a:r>
              <a:rPr sz="2000" spc="-3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6764" y="3525140"/>
            <a:ext cx="10877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00" spc="69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Type</a:t>
            </a:r>
            <a:r>
              <a:rPr sz="2000" spc="-3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01164" y="4104894"/>
            <a:ext cx="6622415" cy="17856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67640" marR="5080" indent="-154940">
              <a:lnSpc>
                <a:spcPts val="1620"/>
              </a:lnSpc>
              <a:spcBef>
                <a:spcPts val="300"/>
              </a:spcBef>
              <a:buSzPct val="83333"/>
              <a:buChar char="▪"/>
              <a:tabLst>
                <a:tab pos="168275" algn="l"/>
                <a:tab pos="609600" algn="l"/>
              </a:tabLst>
            </a:pPr>
            <a:r>
              <a:rPr sz="1500" dirty="0">
                <a:latin typeface="Arial"/>
                <a:cs typeface="Arial"/>
              </a:rPr>
              <a:t>3A	</a:t>
            </a:r>
            <a:r>
              <a:rPr sz="1500" spc="-5" dirty="0">
                <a:latin typeface="Arial"/>
                <a:cs typeface="Arial"/>
              </a:rPr>
              <a:t>la </a:t>
            </a:r>
            <a:r>
              <a:rPr sz="1500" dirty="0">
                <a:latin typeface="Arial"/>
                <a:cs typeface="Arial"/>
              </a:rPr>
              <a:t>couverture du </a:t>
            </a:r>
            <a:r>
              <a:rPr sz="1500" spc="-5" dirty="0">
                <a:latin typeface="Arial"/>
                <a:cs typeface="Arial"/>
              </a:rPr>
              <a:t>foyer </a:t>
            </a:r>
            <a:r>
              <a:rPr sz="1500" dirty="0">
                <a:latin typeface="Arial"/>
                <a:cs typeface="Arial"/>
              </a:rPr>
              <a:t>de fracture par les parties molles est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convenable  malgré </a:t>
            </a:r>
            <a:r>
              <a:rPr sz="1500" spc="-5" dirty="0">
                <a:latin typeface="Arial"/>
                <a:cs typeface="Arial"/>
              </a:rPr>
              <a:t>la </a:t>
            </a:r>
            <a:r>
              <a:rPr sz="1500" dirty="0">
                <a:latin typeface="Arial"/>
                <a:cs typeface="Arial"/>
              </a:rPr>
              <a:t>dilacération </a:t>
            </a:r>
            <a:r>
              <a:rPr sz="1500" spc="-5" dirty="0">
                <a:latin typeface="Arial"/>
                <a:cs typeface="Arial"/>
              </a:rPr>
              <a:t>extensive. </a:t>
            </a:r>
            <a:r>
              <a:rPr sz="1500" dirty="0">
                <a:latin typeface="Arial"/>
                <a:cs typeface="Arial"/>
              </a:rPr>
              <a:t>Il </a:t>
            </a:r>
            <a:r>
              <a:rPr sz="1500" spc="-5" dirty="0">
                <a:latin typeface="Arial"/>
                <a:cs typeface="Arial"/>
              </a:rPr>
              <a:t>existe </a:t>
            </a:r>
            <a:r>
              <a:rPr sz="1500" dirty="0">
                <a:latin typeface="Arial"/>
                <a:cs typeface="Arial"/>
              </a:rPr>
              <a:t>une comminution importante de </a:t>
            </a:r>
            <a:r>
              <a:rPr sz="1500" spc="-5" dirty="0">
                <a:latin typeface="Arial"/>
                <a:cs typeface="Arial"/>
              </a:rPr>
              <a:t>la  </a:t>
            </a:r>
            <a:r>
              <a:rPr sz="1500" dirty="0">
                <a:latin typeface="Arial"/>
                <a:cs typeface="Arial"/>
              </a:rPr>
              <a:t>fracture sans tenir compte de </a:t>
            </a:r>
            <a:r>
              <a:rPr sz="1500" spc="-5" dirty="0">
                <a:latin typeface="Arial"/>
                <a:cs typeface="Arial"/>
              </a:rPr>
              <a:t>la </a:t>
            </a:r>
            <a:r>
              <a:rPr sz="1500" dirty="0">
                <a:latin typeface="Arial"/>
                <a:cs typeface="Arial"/>
              </a:rPr>
              <a:t>taille de </a:t>
            </a:r>
            <a:r>
              <a:rPr sz="1500" spc="-5" dirty="0">
                <a:latin typeface="Arial"/>
                <a:cs typeface="Arial"/>
              </a:rPr>
              <a:t>la</a:t>
            </a:r>
            <a:r>
              <a:rPr sz="1500" spc="-1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plaie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▪"/>
            </a:pPr>
            <a:endParaRPr sz="2000" dirty="0">
              <a:latin typeface="Times New Roman"/>
              <a:cs typeface="Times New Roman"/>
            </a:endParaRPr>
          </a:p>
          <a:p>
            <a:pPr marL="167640" marR="351155" indent="-154940">
              <a:lnSpc>
                <a:spcPts val="1620"/>
              </a:lnSpc>
              <a:spcBef>
                <a:spcPts val="5"/>
              </a:spcBef>
              <a:buSzPct val="83333"/>
              <a:buChar char="▪"/>
              <a:tabLst>
                <a:tab pos="168275" algn="l"/>
                <a:tab pos="609600" algn="l"/>
              </a:tabLst>
            </a:pPr>
            <a:r>
              <a:rPr sz="1500" dirty="0">
                <a:latin typeface="Arial"/>
                <a:cs typeface="Arial"/>
              </a:rPr>
              <a:t>3B	perte de substance des parties molles </a:t>
            </a:r>
            <a:r>
              <a:rPr sz="1500" spc="-5" dirty="0">
                <a:latin typeface="Arial"/>
                <a:cs typeface="Arial"/>
              </a:rPr>
              <a:t>avec </a:t>
            </a:r>
            <a:r>
              <a:rPr sz="1500" dirty="0">
                <a:latin typeface="Arial"/>
                <a:cs typeface="Arial"/>
              </a:rPr>
              <a:t>stripping du périoste</a:t>
            </a:r>
            <a:r>
              <a:rPr sz="1500" spc="-13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et  </a:t>
            </a:r>
            <a:r>
              <a:rPr sz="1500" dirty="0">
                <a:latin typeface="Arial"/>
                <a:cs typeface="Arial"/>
              </a:rPr>
              <a:t>exposition de l’os </a:t>
            </a:r>
            <a:r>
              <a:rPr sz="1500" spc="-5" dirty="0">
                <a:latin typeface="Arial"/>
                <a:cs typeface="Arial"/>
              </a:rPr>
              <a:t>avec </a:t>
            </a:r>
            <a:r>
              <a:rPr sz="1500" dirty="0">
                <a:latin typeface="Arial"/>
                <a:cs typeface="Arial"/>
              </a:rPr>
              <a:t>contamination </a:t>
            </a:r>
            <a:r>
              <a:rPr sz="1500" spc="-5" dirty="0">
                <a:latin typeface="Arial"/>
                <a:cs typeface="Arial"/>
              </a:rPr>
              <a:t>massive </a:t>
            </a:r>
            <a:r>
              <a:rPr sz="1500" dirty="0">
                <a:latin typeface="Arial"/>
                <a:cs typeface="Arial"/>
              </a:rPr>
              <a:t>et comminution très  importante due au traumatisme </a:t>
            </a:r>
            <a:r>
              <a:rPr sz="1500" spc="-5" dirty="0">
                <a:latin typeface="Arial"/>
                <a:cs typeface="Arial"/>
              </a:rPr>
              <a:t>à </a:t>
            </a:r>
            <a:r>
              <a:rPr sz="1500" dirty="0">
                <a:latin typeface="Arial"/>
                <a:cs typeface="Arial"/>
              </a:rPr>
              <a:t>haute énergie. Après parage l’os reste  </a:t>
            </a:r>
            <a:r>
              <a:rPr sz="1500" spc="-5" dirty="0">
                <a:latin typeface="Arial"/>
                <a:cs typeface="Arial"/>
              </a:rPr>
              <a:t>exposé </a:t>
            </a:r>
            <a:r>
              <a:rPr sz="1500" dirty="0">
                <a:latin typeface="Arial"/>
                <a:cs typeface="Arial"/>
              </a:rPr>
              <a:t>et </a:t>
            </a:r>
            <a:r>
              <a:rPr sz="1500" spc="-5" dirty="0">
                <a:latin typeface="Arial"/>
                <a:cs typeface="Arial"/>
              </a:rPr>
              <a:t>il </a:t>
            </a:r>
            <a:r>
              <a:rPr sz="1500" dirty="0">
                <a:latin typeface="Arial"/>
                <a:cs typeface="Arial"/>
              </a:rPr>
              <a:t>est nécessaire de recourir </a:t>
            </a:r>
            <a:r>
              <a:rPr sz="1500" spc="-5" dirty="0">
                <a:latin typeface="Arial"/>
                <a:cs typeface="Arial"/>
              </a:rPr>
              <a:t>à </a:t>
            </a:r>
            <a:r>
              <a:rPr sz="1500" dirty="0">
                <a:latin typeface="Arial"/>
                <a:cs typeface="Arial"/>
              </a:rPr>
              <a:t>un lambeau pour </a:t>
            </a:r>
            <a:r>
              <a:rPr sz="1500" spc="-5" dirty="0">
                <a:latin typeface="Arial"/>
                <a:cs typeface="Arial"/>
              </a:rPr>
              <a:t>le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recouvrir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01164" y="6139433"/>
            <a:ext cx="6638290" cy="4597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67640" marR="5080" indent="-154940">
              <a:lnSpc>
                <a:spcPts val="1620"/>
              </a:lnSpc>
              <a:spcBef>
                <a:spcPts val="300"/>
              </a:spcBef>
              <a:buSzPct val="83333"/>
              <a:buChar char="▪"/>
              <a:tabLst>
                <a:tab pos="168275" algn="l"/>
                <a:tab pos="568325" algn="l"/>
              </a:tabLst>
            </a:pPr>
            <a:r>
              <a:rPr sz="1500" dirty="0">
                <a:latin typeface="Arial"/>
                <a:cs typeface="Arial"/>
              </a:rPr>
              <a:t>3C	</a:t>
            </a:r>
            <a:r>
              <a:rPr sz="1500" spc="-5" dirty="0">
                <a:latin typeface="Arial"/>
                <a:cs typeface="Arial"/>
              </a:rPr>
              <a:t>la </a:t>
            </a:r>
            <a:r>
              <a:rPr sz="1500" dirty="0">
                <a:latin typeface="Arial"/>
                <a:cs typeface="Arial"/>
              </a:rPr>
              <a:t>fracture </a:t>
            </a:r>
            <a:r>
              <a:rPr sz="1500" spc="-5" dirty="0">
                <a:latin typeface="Arial"/>
                <a:cs typeface="Arial"/>
              </a:rPr>
              <a:t>ouverte </a:t>
            </a:r>
            <a:r>
              <a:rPr sz="1500" dirty="0">
                <a:latin typeface="Arial"/>
                <a:cs typeface="Arial"/>
              </a:rPr>
              <a:t>est associée </a:t>
            </a:r>
            <a:r>
              <a:rPr sz="1500" spc="-5" dirty="0">
                <a:latin typeface="Arial"/>
                <a:cs typeface="Arial"/>
              </a:rPr>
              <a:t>à </a:t>
            </a:r>
            <a:r>
              <a:rPr sz="1500" dirty="0">
                <a:latin typeface="Arial"/>
                <a:cs typeface="Arial"/>
              </a:rPr>
              <a:t>une lésion artérielle qui nécessite une  réparation, degré important des dégâts des parties</a:t>
            </a:r>
            <a:r>
              <a:rPr sz="1500" spc="-1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molles.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79040" y="646576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2735B"/>
                </a:solidFill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6648" y="546201"/>
            <a:ext cx="2347912" cy="386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7887" y="4670425"/>
            <a:ext cx="3416300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32546" y="1626552"/>
            <a:ext cx="366395" cy="12954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spc="-5" dirty="0">
                <a:latin typeface="Arial"/>
                <a:cs typeface="Arial"/>
              </a:rPr>
              <a:t>Gustillo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2522" y="5809627"/>
            <a:ext cx="366395" cy="12954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spc="-5" dirty="0">
                <a:latin typeface="Arial"/>
                <a:cs typeface="Arial"/>
              </a:rPr>
              <a:t>Gustillo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9000" y="8867775"/>
            <a:ext cx="3599179" cy="179705"/>
          </a:xfrm>
          <a:custGeom>
            <a:avLst/>
            <a:gdLst/>
            <a:ahLst/>
            <a:cxnLst/>
            <a:rect l="l" t="t" r="r" b="b"/>
            <a:pathLst>
              <a:path w="3599179" h="179704">
                <a:moveTo>
                  <a:pt x="3598862" y="0"/>
                </a:moveTo>
                <a:lnTo>
                  <a:pt x="3598862" y="179387"/>
                </a:lnTo>
                <a:lnTo>
                  <a:pt x="0" y="179387"/>
                </a:lnTo>
                <a:lnTo>
                  <a:pt x="0" y="0"/>
                </a:lnTo>
                <a:lnTo>
                  <a:pt x="3598862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2143" y="8879040"/>
            <a:ext cx="196215" cy="1962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solidFill>
                  <a:srgbClr val="42735B"/>
                </a:solidFill>
                <a:latin typeface="Arial"/>
                <a:cs typeface="Arial"/>
              </a:rPr>
              <a:t>37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9950" y="1476375"/>
            <a:ext cx="908050" cy="7667625"/>
          </a:xfrm>
          <a:custGeom>
            <a:avLst/>
            <a:gdLst/>
            <a:ahLst/>
            <a:cxnLst/>
            <a:rect l="l" t="t" r="r" b="b"/>
            <a:pathLst>
              <a:path w="908050" h="7667625">
                <a:moveTo>
                  <a:pt x="0" y="0"/>
                </a:moveTo>
                <a:lnTo>
                  <a:pt x="0" y="7667625"/>
                </a:lnTo>
                <a:lnTo>
                  <a:pt x="908050" y="7667625"/>
                </a:lnTo>
                <a:lnTo>
                  <a:pt x="908050" y="0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90745" y="1555114"/>
            <a:ext cx="480059" cy="198691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64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Gustillo</a:t>
            </a:r>
            <a:r>
              <a:rPr sz="32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3B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5600" y="4722812"/>
            <a:ext cx="5080000" cy="241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9074" y="1047140"/>
            <a:ext cx="5070466" cy="2520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9000" y="8867775"/>
            <a:ext cx="3599179" cy="179705"/>
          </a:xfrm>
          <a:custGeom>
            <a:avLst/>
            <a:gdLst/>
            <a:ahLst/>
            <a:cxnLst/>
            <a:rect l="l" t="t" r="r" b="b"/>
            <a:pathLst>
              <a:path w="3599179" h="179704">
                <a:moveTo>
                  <a:pt x="3598862" y="0"/>
                </a:moveTo>
                <a:lnTo>
                  <a:pt x="3598862" y="179387"/>
                </a:lnTo>
                <a:lnTo>
                  <a:pt x="0" y="179387"/>
                </a:lnTo>
                <a:lnTo>
                  <a:pt x="0" y="0"/>
                </a:lnTo>
                <a:lnTo>
                  <a:pt x="3598862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2143" y="8879040"/>
            <a:ext cx="196215" cy="19621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dirty="0">
                <a:solidFill>
                  <a:srgbClr val="42735B"/>
                </a:solidFill>
                <a:latin typeface="Arial"/>
                <a:cs typeface="Arial"/>
              </a:rPr>
              <a:t>38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208078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</a:t>
            </a:r>
            <a:r>
              <a:rPr dirty="0"/>
              <a:t>r</a:t>
            </a:r>
            <a:r>
              <a:rPr spc="-10" dirty="0"/>
              <a:t>a</a:t>
            </a:r>
            <a:r>
              <a:rPr spc="5" dirty="0"/>
              <a:t>c</a:t>
            </a:r>
            <a:r>
              <a:rPr spc="-5" dirty="0"/>
              <a:t>t</a:t>
            </a:r>
            <a:r>
              <a:rPr spc="-10" dirty="0"/>
              <a:t>u</a:t>
            </a:r>
            <a:r>
              <a:rPr dirty="0"/>
              <a:t>r</a:t>
            </a:r>
            <a:r>
              <a:rPr spc="-10" dirty="0"/>
              <a:t>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65" y="2156107"/>
            <a:ext cx="7579359" cy="3541354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35"/>
              </a:spcBef>
              <a:tabLst>
                <a:tab pos="4037965" algn="l"/>
              </a:tabLst>
            </a:pPr>
            <a:r>
              <a:rPr sz="2600" b="1" dirty="0" err="1">
                <a:latin typeface="Arial"/>
                <a:cs typeface="Arial"/>
              </a:rPr>
              <a:t>Caractéristiques</a:t>
            </a:r>
            <a:r>
              <a:rPr sz="2600" b="1" dirty="0">
                <a:latin typeface="Arial"/>
                <a:cs typeface="Arial"/>
              </a:rPr>
              <a:t> : </a:t>
            </a:r>
            <a:r>
              <a:rPr sz="1800" spc="-5" dirty="0">
                <a:latin typeface="Arial"/>
                <a:cs typeface="Arial"/>
              </a:rPr>
              <a:t>(ce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qui	</a:t>
            </a:r>
            <a:r>
              <a:rPr sz="1800" spc="-5" dirty="0">
                <a:latin typeface="Arial"/>
                <a:cs typeface="Arial"/>
              </a:rPr>
              <a:t>va permettre </a:t>
            </a:r>
            <a:r>
              <a:rPr sz="1800" spc="-10" dirty="0">
                <a:latin typeface="Arial"/>
                <a:cs typeface="Arial"/>
              </a:rPr>
              <a:t>de </a:t>
            </a:r>
            <a:r>
              <a:rPr sz="1800" spc="-5" dirty="0">
                <a:latin typeface="Arial"/>
                <a:cs typeface="Arial"/>
              </a:rPr>
              <a:t>décrire la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fracture)</a:t>
            </a:r>
            <a:endParaRPr sz="1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lang="fr-FR" b="1" spc="835" dirty="0">
                <a:solidFill>
                  <a:srgbClr val="61247F"/>
                </a:solidFill>
                <a:latin typeface="Arial"/>
                <a:cs typeface="Arial"/>
              </a:rPr>
              <a:t>  </a:t>
            </a:r>
            <a:r>
              <a:rPr sz="2400" b="1" spc="-5" dirty="0" err="1">
                <a:latin typeface="Arial"/>
                <a:cs typeface="Arial"/>
              </a:rPr>
              <a:t>Topographie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(quel os, à quel endroit de l’os?)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b="1" spc="835" dirty="0">
                <a:solidFill>
                  <a:srgbClr val="61247F"/>
                </a:solidFill>
                <a:latin typeface="Arial"/>
                <a:cs typeface="Arial"/>
              </a:rPr>
              <a:t>  </a:t>
            </a:r>
            <a:r>
              <a:rPr sz="2400" b="1" spc="-5" dirty="0" err="1">
                <a:latin typeface="Arial"/>
                <a:cs typeface="Arial"/>
              </a:rPr>
              <a:t>Degré</a:t>
            </a:r>
            <a:r>
              <a:rPr sz="2400" b="1" spc="-5" dirty="0">
                <a:latin typeface="Arial"/>
                <a:cs typeface="Arial"/>
              </a:rPr>
              <a:t> de rupture </a:t>
            </a:r>
            <a:r>
              <a:rPr sz="2400" spc="-5" dirty="0">
                <a:latin typeface="Arial"/>
                <a:cs typeface="Arial"/>
              </a:rPr>
              <a:t>(fracture complète ou </a:t>
            </a:r>
            <a:r>
              <a:rPr sz="2400" spc="-10" dirty="0">
                <a:latin typeface="Arial"/>
                <a:cs typeface="Arial"/>
              </a:rPr>
              <a:t>non?)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b="1" spc="835" dirty="0">
                <a:solidFill>
                  <a:srgbClr val="61247F"/>
                </a:solidFill>
                <a:latin typeface="Arial"/>
                <a:cs typeface="Arial"/>
              </a:rPr>
              <a:t>  </a:t>
            </a:r>
            <a:r>
              <a:rPr sz="2400" b="1" spc="-5" dirty="0">
                <a:latin typeface="Arial"/>
                <a:cs typeface="Arial"/>
              </a:rPr>
              <a:t>Trait(s) de fracture </a:t>
            </a:r>
            <a:r>
              <a:rPr sz="2400" spc="-5" dirty="0">
                <a:latin typeface="Arial"/>
                <a:cs typeface="Arial"/>
              </a:rPr>
              <a:t>(unique ou multiples)</a:t>
            </a:r>
            <a:endParaRPr sz="2400" dirty="0">
              <a:latin typeface="Arial"/>
              <a:cs typeface="Arial"/>
            </a:endParaRPr>
          </a:p>
          <a:p>
            <a:pPr marL="756285" marR="271780" indent="-287020">
              <a:lnSpc>
                <a:spcPct val="100000"/>
              </a:lnSpc>
              <a:spcBef>
                <a:spcPts val="575"/>
              </a:spcBef>
            </a:pPr>
            <a:r>
              <a:rPr lang="fr-FR" b="1" spc="835" dirty="0">
                <a:solidFill>
                  <a:srgbClr val="61247F"/>
                </a:solidFill>
                <a:latin typeface="Arial"/>
                <a:cs typeface="Arial"/>
              </a:rPr>
              <a:t>  </a:t>
            </a:r>
            <a:r>
              <a:rPr sz="2400" b="1" spc="-5" dirty="0" err="1">
                <a:latin typeface="Arial"/>
                <a:cs typeface="Arial"/>
              </a:rPr>
              <a:t>Déplacement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(dans quels sens? ou absence </a:t>
            </a:r>
            <a:r>
              <a:rPr sz="2400" spc="-10" dirty="0">
                <a:latin typeface="Arial"/>
                <a:cs typeface="Arial"/>
              </a:rPr>
              <a:t>de  </a:t>
            </a:r>
            <a:r>
              <a:rPr sz="2400" spc="-5" dirty="0">
                <a:latin typeface="Arial"/>
                <a:cs typeface="Arial"/>
              </a:rPr>
              <a:t>déplacement)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lang="fr-FR" b="1" spc="835" dirty="0">
                <a:solidFill>
                  <a:srgbClr val="61247F"/>
                </a:solidFill>
                <a:latin typeface="Arial"/>
                <a:cs typeface="Arial"/>
              </a:rPr>
              <a:t>  </a:t>
            </a:r>
            <a:r>
              <a:rPr sz="2400" b="1" spc="-5" dirty="0">
                <a:latin typeface="Arial"/>
                <a:cs typeface="Arial"/>
              </a:rPr>
              <a:t>État cutané </a:t>
            </a:r>
            <a:r>
              <a:rPr sz="2400" spc="-5" dirty="0">
                <a:latin typeface="Arial"/>
                <a:cs typeface="Arial"/>
              </a:rPr>
              <a:t>à proximité de la fracture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b="1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lang="fr-FR" b="1" spc="83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-</a:t>
            </a:r>
            <a:r>
              <a:rPr sz="2400" b="1" spc="-5" dirty="0" err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Mécanisme</a:t>
            </a:r>
            <a:r>
              <a:rPr sz="2400" b="1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causal de la fracture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184DEF-DB41-4BFA-AB34-B5CAE1378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99593"/>
            <a:ext cx="6858000" cy="936104"/>
          </a:xfrm>
        </p:spPr>
        <p:txBody>
          <a:bodyPr>
            <a:normAutofit/>
          </a:bodyPr>
          <a:lstStyle/>
          <a:p>
            <a:r>
              <a:rPr lang="fr-FR" sz="4400" b="1" spc="-4" dirty="0">
                <a:solidFill>
                  <a:schemeClr val="bg1"/>
                </a:solidFill>
                <a:latin typeface="Arial"/>
                <a:cs typeface="Arial"/>
              </a:rPr>
              <a:t>Traumatologie</a:t>
            </a:r>
            <a:endParaRPr lang="fr-FR" sz="4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4FAE1B-63FA-4F66-97A0-DFA0DA003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2771800"/>
            <a:ext cx="7776864" cy="5328591"/>
          </a:xfrm>
        </p:spPr>
        <p:txBody>
          <a:bodyPr>
            <a:normAutofit/>
          </a:bodyPr>
          <a:lstStyle/>
          <a:p>
            <a:pPr marL="12700" algn="l">
              <a:lnSpc>
                <a:spcPct val="100000"/>
              </a:lnSpc>
              <a:spcBef>
                <a:spcPts val="735"/>
              </a:spcBef>
            </a:pPr>
            <a:r>
              <a:rPr lang="fr-FR" sz="3200" dirty="0">
                <a:solidFill>
                  <a:schemeClr val="bg1"/>
                </a:solidFill>
                <a:latin typeface="Arial"/>
                <a:cs typeface="Arial"/>
              </a:rPr>
              <a:t>Seront étudiés ici :</a:t>
            </a:r>
          </a:p>
          <a:p>
            <a:pPr marL="469900" algn="l">
              <a:lnSpc>
                <a:spcPct val="100000"/>
              </a:lnSpc>
              <a:spcBef>
                <a:spcPts val="585"/>
              </a:spcBef>
            </a:pPr>
            <a:r>
              <a:rPr lang="fr-FR" sz="3200" b="1" spc="-5" dirty="0">
                <a:solidFill>
                  <a:schemeClr val="bg1"/>
                </a:solidFill>
                <a:latin typeface="Arial"/>
                <a:cs typeface="Arial"/>
              </a:rPr>
              <a:t>Fractures</a:t>
            </a:r>
            <a:endParaRPr lang="fr-FR"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469900" algn="l">
              <a:lnSpc>
                <a:spcPct val="100000"/>
              </a:lnSpc>
              <a:spcBef>
                <a:spcPts val="575"/>
              </a:spcBef>
            </a:pPr>
            <a:r>
              <a:rPr lang="fr-FR" sz="3200" b="1" spc="-5" dirty="0">
                <a:solidFill>
                  <a:schemeClr val="bg1"/>
                </a:solidFill>
                <a:latin typeface="Arial"/>
                <a:cs typeface="Arial"/>
              </a:rPr>
              <a:t>Luxations</a:t>
            </a:r>
            <a:endParaRPr lang="fr-FR"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469900" algn="l">
              <a:lnSpc>
                <a:spcPct val="100000"/>
              </a:lnSpc>
              <a:spcBef>
                <a:spcPts val="575"/>
              </a:spcBef>
            </a:pPr>
            <a:r>
              <a:rPr lang="fr-FR" sz="3200" b="1" spc="-5" dirty="0">
                <a:solidFill>
                  <a:schemeClr val="bg1"/>
                </a:solidFill>
                <a:latin typeface="Arial"/>
                <a:cs typeface="Arial"/>
              </a:rPr>
              <a:t>Entorses</a:t>
            </a:r>
          </a:p>
          <a:p>
            <a:pPr marL="469900" algn="l">
              <a:lnSpc>
                <a:spcPct val="100000"/>
              </a:lnSpc>
              <a:spcBef>
                <a:spcPts val="575"/>
              </a:spcBef>
            </a:pPr>
            <a:endParaRPr lang="fr-FR"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algn="l">
              <a:lnSpc>
                <a:spcPct val="100000"/>
              </a:lnSpc>
              <a:spcBef>
                <a:spcPts val="615"/>
              </a:spcBef>
            </a:pPr>
            <a:r>
              <a:rPr lang="fr-FR" sz="3200" dirty="0">
                <a:solidFill>
                  <a:schemeClr val="bg1"/>
                </a:solidFill>
                <a:latin typeface="Arial"/>
                <a:cs typeface="Arial"/>
              </a:rPr>
              <a:t>Mais </a:t>
            </a:r>
            <a:r>
              <a:rPr lang="fr-FR" sz="3200" spc="-5" dirty="0">
                <a:solidFill>
                  <a:schemeClr val="bg1"/>
                </a:solidFill>
                <a:latin typeface="Arial"/>
                <a:cs typeface="Arial"/>
              </a:rPr>
              <a:t>il </a:t>
            </a:r>
            <a:r>
              <a:rPr lang="fr-FR" sz="3200" dirty="0">
                <a:solidFill>
                  <a:schemeClr val="bg1"/>
                </a:solidFill>
                <a:latin typeface="Arial"/>
                <a:cs typeface="Arial"/>
              </a:rPr>
              <a:t>ne faut </a:t>
            </a:r>
            <a:r>
              <a:rPr lang="fr-FR" sz="3200" spc="5" dirty="0">
                <a:solidFill>
                  <a:schemeClr val="bg1"/>
                </a:solidFill>
                <a:latin typeface="Arial"/>
                <a:cs typeface="Arial"/>
              </a:rPr>
              <a:t>pas </a:t>
            </a:r>
            <a:r>
              <a:rPr lang="fr-FR" sz="3200" dirty="0">
                <a:solidFill>
                  <a:schemeClr val="bg1"/>
                </a:solidFill>
                <a:latin typeface="Arial"/>
                <a:cs typeface="Arial"/>
              </a:rPr>
              <a:t>oublier</a:t>
            </a:r>
            <a:r>
              <a:rPr lang="fr-FR" sz="3200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3200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</a:p>
          <a:p>
            <a:pPr marL="469900" algn="l">
              <a:lnSpc>
                <a:spcPct val="100000"/>
              </a:lnSpc>
              <a:spcBef>
                <a:spcPts val="585"/>
              </a:spcBef>
            </a:pPr>
            <a:r>
              <a:rPr lang="fr-FR" sz="3200" spc="195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fr-FR" sz="3200" spc="-5" dirty="0">
                <a:solidFill>
                  <a:schemeClr val="bg1"/>
                </a:solidFill>
                <a:latin typeface="Arial"/>
                <a:cs typeface="Arial"/>
              </a:rPr>
              <a:t>Lésions cutanées</a:t>
            </a:r>
            <a:endParaRPr lang="fr-FR"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469900" algn="l">
              <a:lnSpc>
                <a:spcPct val="100000"/>
              </a:lnSpc>
              <a:spcBef>
                <a:spcPts val="575"/>
              </a:spcBef>
            </a:pPr>
            <a:r>
              <a:rPr lang="fr-FR" sz="3200" spc="185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fr-FR" sz="3200" spc="-5" dirty="0">
                <a:solidFill>
                  <a:schemeClr val="bg1"/>
                </a:solidFill>
                <a:latin typeface="Arial"/>
                <a:cs typeface="Arial"/>
              </a:rPr>
              <a:t>Lésions tendineuses</a:t>
            </a:r>
            <a:endParaRPr lang="fr-FR"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469900" algn="l">
              <a:lnSpc>
                <a:spcPct val="100000"/>
              </a:lnSpc>
              <a:spcBef>
                <a:spcPts val="580"/>
              </a:spcBef>
            </a:pPr>
            <a:r>
              <a:rPr lang="fr-FR" sz="3200" spc="8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3200" spc="-5" dirty="0">
                <a:solidFill>
                  <a:schemeClr val="bg1"/>
                </a:solidFill>
                <a:latin typeface="Arial"/>
                <a:cs typeface="Arial"/>
              </a:rPr>
              <a:t>Lésions musculaires…</a:t>
            </a:r>
            <a:endParaRPr lang="fr-FR" sz="32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59292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4030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6.</a:t>
            </a:r>
            <a:r>
              <a:rPr spc="-70" dirty="0"/>
              <a:t> </a:t>
            </a:r>
            <a:r>
              <a:rPr spc="-5" dirty="0"/>
              <a:t>Fractures-mécanisme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65" y="1874367"/>
            <a:ext cx="5498465" cy="928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fr-FR" sz="1950" b="1" spc="121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Direct : </a:t>
            </a:r>
            <a:r>
              <a:rPr sz="2600" spc="-5" dirty="0">
                <a:latin typeface="Arial"/>
                <a:cs typeface="Arial"/>
              </a:rPr>
              <a:t>l’os </a:t>
            </a:r>
            <a:r>
              <a:rPr sz="2600" spc="5" dirty="0">
                <a:latin typeface="Arial"/>
                <a:cs typeface="Arial"/>
              </a:rPr>
              <a:t>cède </a:t>
            </a:r>
            <a:r>
              <a:rPr sz="2600" dirty="0">
                <a:latin typeface="Arial"/>
                <a:cs typeface="Arial"/>
              </a:rPr>
              <a:t>au point d’impact  Lésions </a:t>
            </a:r>
            <a:r>
              <a:rPr sz="2600" spc="5" dirty="0">
                <a:latin typeface="Arial"/>
                <a:cs typeface="Arial"/>
              </a:rPr>
              <a:t>associées des </a:t>
            </a:r>
            <a:r>
              <a:rPr sz="2600" dirty="0">
                <a:latin typeface="Arial"/>
                <a:cs typeface="Arial"/>
              </a:rPr>
              <a:t>parties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molles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565" y="3854958"/>
            <a:ext cx="5149215" cy="161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lang="fr-FR" sz="1950" spc="121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1950" spc="7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Indirect </a:t>
            </a:r>
            <a:r>
              <a:rPr sz="2600" dirty="0">
                <a:latin typeface="Arial"/>
                <a:cs typeface="Arial"/>
              </a:rPr>
              <a:t>: rupture de </a:t>
            </a:r>
            <a:r>
              <a:rPr sz="2600" spc="-5" dirty="0">
                <a:latin typeface="Arial"/>
                <a:cs typeface="Arial"/>
              </a:rPr>
              <a:t>l’os </a:t>
            </a:r>
            <a:r>
              <a:rPr sz="2600" spc="5" dirty="0">
                <a:latin typeface="Arial"/>
                <a:cs typeface="Arial"/>
              </a:rPr>
              <a:t>par une  </a:t>
            </a:r>
            <a:r>
              <a:rPr sz="2600" dirty="0">
                <a:latin typeface="Arial"/>
                <a:cs typeface="Arial"/>
              </a:rPr>
              <a:t>contrainte mécanique imposée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à  distance (flexion, torsion,  élongation, compression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axiale)</a:t>
            </a:r>
          </a:p>
        </p:txBody>
      </p:sp>
      <p:sp>
        <p:nvSpPr>
          <p:cNvPr id="5" name="object 5"/>
          <p:cNvSpPr/>
          <p:nvPr/>
        </p:nvSpPr>
        <p:spPr>
          <a:xfrm>
            <a:off x="6486321" y="2018741"/>
            <a:ext cx="2058987" cy="1665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8559" y="4501134"/>
            <a:ext cx="1916099" cy="1812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4030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6.</a:t>
            </a:r>
            <a:r>
              <a:rPr spc="-70" dirty="0"/>
              <a:t> </a:t>
            </a:r>
            <a:r>
              <a:rPr spc="-5" dirty="0"/>
              <a:t>Fractures-mécanisme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65" y="2430427"/>
            <a:ext cx="3833495" cy="29552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À part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: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4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fractures de fatigue</a:t>
            </a:r>
            <a:endParaRPr sz="2400" dirty="0">
              <a:latin typeface="Arial"/>
              <a:cs typeface="Arial"/>
            </a:endParaRPr>
          </a:p>
          <a:p>
            <a:pPr marL="1155700" marR="17907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Secondaires à des  </a:t>
            </a:r>
            <a:r>
              <a:rPr sz="2000" spc="-5" dirty="0">
                <a:latin typeface="Arial"/>
                <a:cs typeface="Arial"/>
              </a:rPr>
              <a:t>efforts </a:t>
            </a:r>
            <a:r>
              <a:rPr sz="2000" dirty="0">
                <a:latin typeface="Arial"/>
                <a:cs typeface="Arial"/>
              </a:rPr>
              <a:t>répétés sur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l’os  (sportifs,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danseurs…)</a:t>
            </a:r>
          </a:p>
          <a:p>
            <a:pPr marL="1155700" marR="1651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Difficiles </a:t>
            </a:r>
            <a:r>
              <a:rPr sz="2000" dirty="0">
                <a:latin typeface="Arial"/>
                <a:cs typeface="Arial"/>
              </a:rPr>
              <a:t>à visualiser  sur </a:t>
            </a:r>
            <a:r>
              <a:rPr sz="2000" spc="-5" dirty="0">
                <a:latin typeface="Arial"/>
                <a:cs typeface="Arial"/>
              </a:rPr>
              <a:t>la </a:t>
            </a:r>
            <a:r>
              <a:rPr sz="2000" dirty="0">
                <a:latin typeface="Arial"/>
                <a:cs typeface="Arial"/>
              </a:rPr>
              <a:t>radiographie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(Rx)</a:t>
            </a:r>
          </a:p>
          <a:p>
            <a:pPr marL="995044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intérêt de </a:t>
            </a:r>
            <a:r>
              <a:rPr sz="2000" spc="-5" dirty="0">
                <a:latin typeface="Arial"/>
                <a:cs typeface="Arial"/>
              </a:rPr>
              <a:t>la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scintigraphie</a:t>
            </a:r>
          </a:p>
        </p:txBody>
      </p:sp>
      <p:sp>
        <p:nvSpPr>
          <p:cNvPr id="4" name="object 4"/>
          <p:cNvSpPr/>
          <p:nvPr/>
        </p:nvSpPr>
        <p:spPr>
          <a:xfrm>
            <a:off x="4270095" y="1415770"/>
            <a:ext cx="21717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95516" y="3283999"/>
            <a:ext cx="1981200" cy="2944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208078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</a:t>
            </a:r>
            <a:r>
              <a:rPr dirty="0"/>
              <a:t>r</a:t>
            </a:r>
            <a:r>
              <a:rPr spc="-10" dirty="0"/>
              <a:t>a</a:t>
            </a:r>
            <a:r>
              <a:rPr spc="5" dirty="0"/>
              <a:t>c</a:t>
            </a:r>
            <a:r>
              <a:rPr spc="-5" dirty="0"/>
              <a:t>t</a:t>
            </a:r>
            <a:r>
              <a:rPr spc="-10" dirty="0"/>
              <a:t>u</a:t>
            </a:r>
            <a:r>
              <a:rPr dirty="0"/>
              <a:t>r</a:t>
            </a:r>
            <a:r>
              <a:rPr spc="-10" dirty="0"/>
              <a:t>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65" y="1625755"/>
            <a:ext cx="6176645" cy="456311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R="3230245" algn="ctr">
              <a:lnSpc>
                <a:spcPct val="100000"/>
              </a:lnSpc>
              <a:spcBef>
                <a:spcPts val="735"/>
              </a:spcBef>
            </a:pPr>
            <a:r>
              <a:rPr sz="1950" spc="5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Caractéristiques :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Topographie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9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Degré de rupture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Trait(s) de fracture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Déplacement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État cutané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1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Mécanisme</a:t>
            </a:r>
            <a:endParaRPr sz="2400" dirty="0">
              <a:latin typeface="Arial"/>
              <a:cs typeface="Arial"/>
            </a:endParaRPr>
          </a:p>
          <a:p>
            <a:pPr marL="1960245" marR="5080" algn="ctr">
              <a:lnSpc>
                <a:spcPts val="3740"/>
              </a:lnSpc>
              <a:spcBef>
                <a:spcPts val="225"/>
              </a:spcBef>
            </a:pPr>
            <a:r>
              <a:rPr sz="2600" b="1" dirty="0">
                <a:latin typeface="Arial"/>
                <a:cs typeface="Arial"/>
              </a:rPr>
              <a:t>Ces 6 points constituent</a:t>
            </a:r>
            <a:r>
              <a:rPr sz="2600" b="1" spc="-12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la  Carte</a:t>
            </a:r>
            <a:r>
              <a:rPr sz="2600" b="1" spc="-15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d’Identité</a:t>
            </a:r>
            <a:endParaRPr sz="2600" dirty="0">
              <a:latin typeface="Arial"/>
              <a:cs typeface="Arial"/>
            </a:endParaRPr>
          </a:p>
          <a:p>
            <a:pPr marL="1947545" algn="ctr">
              <a:lnSpc>
                <a:spcPct val="100000"/>
              </a:lnSpc>
              <a:spcBef>
                <a:spcPts val="400"/>
              </a:spcBef>
            </a:pPr>
            <a:r>
              <a:rPr sz="2600" b="1" dirty="0">
                <a:latin typeface="Arial"/>
                <a:cs typeface="Arial"/>
              </a:rPr>
              <a:t>de </a:t>
            </a:r>
            <a:r>
              <a:rPr sz="2600" b="1" spc="-5" dirty="0">
                <a:latin typeface="Arial"/>
                <a:cs typeface="Arial"/>
              </a:rPr>
              <a:t>la</a:t>
            </a:r>
            <a:r>
              <a:rPr sz="2600" b="1" spc="-20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fracture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49440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Fractures-</a:t>
            </a:r>
            <a:r>
              <a:rPr spc="-75" dirty="0"/>
              <a:t> </a:t>
            </a:r>
            <a:r>
              <a:rPr spc="-10" dirty="0"/>
              <a:t>étiologie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65" y="1205132"/>
            <a:ext cx="4870450" cy="540512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Adulte</a:t>
            </a:r>
          </a:p>
          <a:p>
            <a:pPr marL="756285" marR="5080" indent="-287020">
              <a:lnSpc>
                <a:spcPct val="100000"/>
              </a:lnSpc>
              <a:spcBef>
                <a:spcPts val="585"/>
              </a:spcBef>
            </a:pPr>
            <a:r>
              <a:rPr sz="1800" spc="19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Nombreuses circonstances </a:t>
            </a:r>
            <a:r>
              <a:rPr sz="2400" spc="-10" dirty="0">
                <a:latin typeface="Arial"/>
                <a:cs typeface="Arial"/>
              </a:rPr>
              <a:t>de  </a:t>
            </a:r>
            <a:r>
              <a:rPr sz="2400" spc="-5" dirty="0">
                <a:latin typeface="Arial"/>
                <a:cs typeface="Arial"/>
              </a:rPr>
              <a:t>survenue: AVP,AT,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sports…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Vieillard</a:t>
            </a:r>
            <a:endParaRPr sz="2600" dirty="0">
              <a:latin typeface="Arial"/>
              <a:cs typeface="Arial"/>
            </a:endParaRPr>
          </a:p>
          <a:p>
            <a:pPr marL="756285" marR="701040" indent="-287020">
              <a:lnSpc>
                <a:spcPct val="100000"/>
              </a:lnSpc>
              <a:spcBef>
                <a:spcPts val="585"/>
              </a:spcBef>
            </a:pP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Favorisées par la fragilité  osseuse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Enfant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Fréquentes 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jeux, sport</a:t>
            </a:r>
            <a:endParaRPr sz="2400" dirty="0">
              <a:latin typeface="Arial"/>
              <a:cs typeface="Arial"/>
            </a:endParaRPr>
          </a:p>
          <a:p>
            <a:pPr marL="756285" marR="290830" indent="-287020">
              <a:lnSpc>
                <a:spcPct val="100000"/>
              </a:lnSpc>
              <a:spcBef>
                <a:spcPts val="575"/>
              </a:spcBef>
            </a:pPr>
            <a:r>
              <a:rPr sz="1800" spc="19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Conséquences pouvant être  graves sur une structure </a:t>
            </a:r>
            <a:r>
              <a:rPr sz="2400" spc="-10" dirty="0">
                <a:latin typeface="Arial"/>
                <a:cs typeface="Arial"/>
              </a:rPr>
              <a:t>en  </a:t>
            </a:r>
            <a:r>
              <a:rPr sz="2400" spc="-5" dirty="0">
                <a:latin typeface="Arial"/>
                <a:cs typeface="Arial"/>
              </a:rPr>
              <a:t>croissance en particulier si  atteinte de la métaphyse  (cartilage de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conjugaison)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00725" y="1990725"/>
            <a:ext cx="2741612" cy="327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6591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À </a:t>
            </a:r>
            <a:r>
              <a:rPr spc="-5" dirty="0"/>
              <a:t>part </a:t>
            </a:r>
            <a:r>
              <a:rPr dirty="0"/>
              <a:t>: </a:t>
            </a:r>
            <a:r>
              <a:rPr spc="-5" dirty="0"/>
              <a:t>fractures</a:t>
            </a:r>
            <a:r>
              <a:rPr spc="-85" dirty="0"/>
              <a:t> </a:t>
            </a:r>
            <a:r>
              <a:rPr spc="-10" dirty="0"/>
              <a:t>pathologiques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65" y="2163318"/>
            <a:ext cx="4521835" cy="36554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Dystrophies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osseuses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A2420"/>
              </a:buClr>
              <a:buFont typeface="Arial"/>
              <a:buChar char="]"/>
            </a:pPr>
            <a:endParaRPr sz="3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Tumeurs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osseuses</a:t>
            </a:r>
            <a:endParaRPr sz="2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souvent malignes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Ostéoporose</a:t>
            </a:r>
          </a:p>
          <a:p>
            <a:pPr marL="756285" marR="5080" indent="-287020">
              <a:lnSpc>
                <a:spcPct val="100000"/>
              </a:lnSpc>
              <a:spcBef>
                <a:spcPts val="585"/>
              </a:spcBef>
            </a:pP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Liée à l'âge, à un traitement  cortisonique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9151" y="1829690"/>
            <a:ext cx="3440112" cy="4608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8514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Fracture-lésions</a:t>
            </a:r>
            <a:r>
              <a:rPr spc="-90" dirty="0"/>
              <a:t> </a:t>
            </a:r>
            <a:r>
              <a:rPr spc="-5" dirty="0"/>
              <a:t>associées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65" y="1256538"/>
            <a:ext cx="7887334" cy="543033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Arial"/>
                <a:cs typeface="Arial"/>
              </a:rPr>
              <a:t>Outre le traumatisme osseux, les tissus avoisinant le foyer  de fracture peuvent être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lésés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lang="fr-FR" sz="2400" spc="-10" dirty="0">
                <a:latin typeface="Arial"/>
                <a:cs typeface="Arial"/>
              </a:rPr>
              <a:t>	</a:t>
            </a:r>
            <a:r>
              <a:rPr sz="2400" spc="-10" dirty="0" err="1">
                <a:latin typeface="Arial"/>
                <a:cs typeface="Arial"/>
              </a:rPr>
              <a:t>Peau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59"/>
              </a:spcBef>
            </a:pPr>
            <a:r>
              <a:rPr sz="1650" spc="31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Fracture ouverte</a:t>
            </a:r>
            <a:endParaRPr sz="2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65"/>
              </a:spcBef>
            </a:pPr>
            <a:r>
              <a:rPr sz="1650" spc="31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Érosion ou contusion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lang="fr-FR" sz="2400" spc="-5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Muscles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60"/>
              </a:spcBef>
            </a:pPr>
            <a:r>
              <a:rPr sz="1650" spc="31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Hématome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lang="fr-FR" sz="2400" spc="-5" dirty="0">
                <a:latin typeface="Arial"/>
                <a:cs typeface="Arial"/>
              </a:rPr>
              <a:t>	</a:t>
            </a:r>
            <a:r>
              <a:rPr sz="2400" spc="-5" dirty="0" err="1">
                <a:latin typeface="Arial"/>
                <a:cs typeface="Arial"/>
              </a:rPr>
              <a:t>Vaisseaux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Sanguins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60"/>
              </a:spcBef>
            </a:pPr>
            <a:r>
              <a:rPr sz="1650" spc="31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Compression</a:t>
            </a:r>
            <a:endParaRPr sz="2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65"/>
              </a:spcBef>
            </a:pPr>
            <a:r>
              <a:rPr sz="1650" spc="31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Contusion</a:t>
            </a:r>
            <a:endParaRPr sz="2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65"/>
              </a:spcBef>
            </a:pPr>
            <a:r>
              <a:rPr sz="1650" spc="31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Rupture, déchirure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lang="fr-FR" sz="2400" spc="-5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Nerfs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lang="fr-FR" sz="2400" spc="-5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Articulations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lang="fr-FR" sz="2400" spc="-5" dirty="0">
                <a:latin typeface="Arial"/>
                <a:cs typeface="Arial"/>
              </a:rPr>
              <a:t>	</a:t>
            </a:r>
            <a:r>
              <a:rPr sz="2400" spc="-5" dirty="0" err="1">
                <a:latin typeface="Arial"/>
                <a:cs typeface="Arial"/>
              </a:rPr>
              <a:t>Viscères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26065" y="3305342"/>
            <a:ext cx="1427162" cy="2335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6511" y="3793248"/>
            <a:ext cx="3103562" cy="1849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8514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Fracture-lésions</a:t>
            </a:r>
            <a:r>
              <a:rPr spc="-90" dirty="0"/>
              <a:t> </a:t>
            </a:r>
            <a:r>
              <a:rPr spc="-5" dirty="0"/>
              <a:t>associées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65" y="2302411"/>
            <a:ext cx="5073650" cy="32092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lang="fr-FR" sz="1950" spc="1210" dirty="0">
                <a:solidFill>
                  <a:srgbClr val="DA2420"/>
                </a:solidFill>
                <a:latin typeface="Arial"/>
                <a:cs typeface="Arial"/>
              </a:rPr>
              <a:t>  </a:t>
            </a:r>
            <a:r>
              <a:rPr sz="2600" spc="-5" dirty="0">
                <a:latin typeface="Arial"/>
                <a:cs typeface="Arial"/>
              </a:rPr>
              <a:t>Nerfs</a:t>
            </a:r>
            <a:endParaRPr sz="2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Contusion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Rupture, déchirure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0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Compression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lang="fr-FR" sz="2600" dirty="0">
                <a:latin typeface="Arial"/>
                <a:cs typeface="Arial"/>
              </a:rPr>
              <a:t>	</a:t>
            </a:r>
            <a:r>
              <a:rPr sz="2600" dirty="0">
                <a:latin typeface="Arial"/>
                <a:cs typeface="Arial"/>
              </a:rPr>
              <a:t>Articulations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7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Trait de refend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lang="fr-FR" sz="2600" dirty="0">
                <a:latin typeface="Arial"/>
                <a:cs typeface="Arial"/>
              </a:rPr>
              <a:t>	</a:t>
            </a:r>
            <a:r>
              <a:rPr sz="2600" dirty="0" err="1">
                <a:latin typeface="Arial"/>
                <a:cs typeface="Arial"/>
              </a:rPr>
              <a:t>Viscères</a:t>
            </a:r>
            <a:r>
              <a:rPr sz="2600" dirty="0">
                <a:latin typeface="Arial"/>
                <a:cs typeface="Arial"/>
              </a:rPr>
              <a:t> (fractures du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bassin…)</a:t>
            </a: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2F42AD1-6059-1812-AC16-151AB5B599EB}"/>
              </a:ext>
            </a:extLst>
          </p:cNvPr>
          <p:cNvSpPr txBox="1"/>
          <p:nvPr/>
        </p:nvSpPr>
        <p:spPr>
          <a:xfrm>
            <a:off x="1691680" y="683568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MERCI POUR VOTRE ATTENTION</a:t>
            </a:r>
          </a:p>
        </p:txBody>
      </p:sp>
      <p:pic>
        <p:nvPicPr>
          <p:cNvPr id="5122" name="Picture 2" descr="Orthopaedic Surgeon in a Hurry">
            <a:extLst>
              <a:ext uri="{FF2B5EF4-FFF2-40B4-BE49-F238E27FC236}">
                <a16:creationId xmlns:a16="http://schemas.microsoft.com/office/drawing/2014/main" id="{313CD3D9-D701-7B4C-6B55-4784F76F7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" y="2706182"/>
            <a:ext cx="9144000" cy="60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59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115" y="148717"/>
            <a:ext cx="28740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>
                <a:solidFill>
                  <a:srgbClr val="FFFFFF"/>
                </a:solidFill>
                <a:latin typeface="Arial"/>
                <a:cs typeface="Arial"/>
              </a:rPr>
              <a:t>Traumatologie</a:t>
            </a:r>
            <a:r>
              <a:rPr sz="3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09050" y="6480196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b="1" spc="-5" dirty="0">
                <a:solidFill>
                  <a:srgbClr val="42735B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5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object 4"/>
          <p:cNvSpPr/>
          <p:nvPr/>
        </p:nvSpPr>
        <p:spPr>
          <a:xfrm rot="16200000">
            <a:off x="2568562" y="1931968"/>
            <a:ext cx="4127500" cy="383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6A19A-5678-4C71-BDB3-83E4FEC9B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6835"/>
            <a:ext cx="7886700" cy="1276854"/>
          </a:xfrm>
        </p:spPr>
        <p:txBody>
          <a:bodyPr/>
          <a:lstStyle/>
          <a:p>
            <a:pPr algn="ctr"/>
            <a:r>
              <a:rPr lang="fr-FR" sz="3600" spc="-10" dirty="0">
                <a:solidFill>
                  <a:srgbClr val="FFFFFF"/>
                </a:solidFill>
                <a:latin typeface="Arial"/>
                <a:cs typeface="Arial"/>
              </a:rPr>
              <a:t>Traumatologie</a:t>
            </a:r>
            <a:r>
              <a:rPr lang="fr-FR" sz="3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3600" spc="-10" dirty="0">
                <a:solidFill>
                  <a:srgbClr val="FFFFFF"/>
                </a:solidFill>
                <a:latin typeface="Arial"/>
                <a:cs typeface="Arial"/>
              </a:rPr>
              <a:t>généralités</a:t>
            </a:r>
            <a:br>
              <a:rPr lang="fr-FR" sz="3600" dirty="0">
                <a:latin typeface="Arial"/>
                <a:cs typeface="Arial"/>
              </a:rPr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062688-D9B9-4973-B8A7-7E0D45B2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Arial"/>
                <a:cs typeface="Arial"/>
              </a:rPr>
              <a:t>Dans ce chapitre </a:t>
            </a:r>
            <a:r>
              <a:rPr lang="fr-FR" sz="3600" spc="5" dirty="0">
                <a:solidFill>
                  <a:schemeClr val="bg1"/>
                </a:solidFill>
                <a:latin typeface="Arial"/>
                <a:cs typeface="Arial"/>
              </a:rPr>
              <a:t>nous nous </a:t>
            </a:r>
            <a:r>
              <a:rPr lang="fr-FR" sz="3600" dirty="0">
                <a:solidFill>
                  <a:schemeClr val="bg1"/>
                </a:solidFill>
                <a:latin typeface="Arial"/>
                <a:cs typeface="Arial"/>
              </a:rPr>
              <a:t>intéresserons </a:t>
            </a:r>
            <a:r>
              <a:rPr lang="fr-FR" sz="3600" spc="5" dirty="0">
                <a:solidFill>
                  <a:schemeClr val="bg1"/>
                </a:solidFill>
                <a:latin typeface="Arial"/>
                <a:cs typeface="Arial"/>
              </a:rPr>
              <a:t>aux  </a:t>
            </a:r>
            <a:r>
              <a:rPr lang="fr-FR" sz="3600" dirty="0">
                <a:solidFill>
                  <a:schemeClr val="bg1"/>
                </a:solidFill>
                <a:latin typeface="Arial"/>
                <a:cs typeface="Arial"/>
              </a:rPr>
              <a:t>généralités </a:t>
            </a:r>
            <a:r>
              <a:rPr lang="fr-FR" sz="3600" spc="5" dirty="0">
                <a:solidFill>
                  <a:schemeClr val="bg1"/>
                </a:solidFill>
                <a:latin typeface="Arial"/>
                <a:cs typeface="Arial"/>
              </a:rPr>
              <a:t>sur </a:t>
            </a:r>
            <a:r>
              <a:rPr lang="fr-FR" sz="3600" spc="-5" dirty="0">
                <a:solidFill>
                  <a:schemeClr val="bg1"/>
                </a:solidFill>
                <a:latin typeface="Arial"/>
                <a:cs typeface="Arial"/>
              </a:rPr>
              <a:t>la </a:t>
            </a:r>
            <a:r>
              <a:rPr lang="fr-FR" sz="3600" dirty="0">
                <a:solidFill>
                  <a:schemeClr val="bg1"/>
                </a:solidFill>
                <a:latin typeface="Arial"/>
                <a:cs typeface="Arial"/>
              </a:rPr>
              <a:t>traumatologie </a:t>
            </a:r>
            <a:r>
              <a:rPr lang="fr-FR" sz="3600" spc="5" dirty="0">
                <a:solidFill>
                  <a:schemeClr val="bg1"/>
                </a:solidFill>
                <a:latin typeface="Arial"/>
                <a:cs typeface="Arial"/>
              </a:rPr>
              <a:t>des </a:t>
            </a:r>
            <a:r>
              <a:rPr lang="fr-FR" sz="3600" dirty="0">
                <a:solidFill>
                  <a:schemeClr val="bg1"/>
                </a:solidFill>
                <a:latin typeface="Arial"/>
                <a:cs typeface="Arial"/>
              </a:rPr>
              <a:t>membres</a:t>
            </a:r>
            <a:r>
              <a:rPr lang="fr-FR" sz="3600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3600" dirty="0">
                <a:solidFill>
                  <a:schemeClr val="bg1"/>
                </a:solidFill>
                <a:latin typeface="Arial"/>
                <a:cs typeface="Arial"/>
              </a:rPr>
              <a:t>plus  particulièrement </a:t>
            </a:r>
            <a:r>
              <a:rPr lang="fr-FR" sz="3600" spc="5" dirty="0">
                <a:solidFill>
                  <a:schemeClr val="bg1"/>
                </a:solidFill>
                <a:latin typeface="Arial"/>
                <a:cs typeface="Arial"/>
              </a:rPr>
              <a:t>chez</a:t>
            </a:r>
            <a:r>
              <a:rPr lang="fr-FR" sz="3600" spc="-6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3600" dirty="0">
                <a:solidFill>
                  <a:schemeClr val="bg1"/>
                </a:solidFill>
                <a:latin typeface="Arial"/>
                <a:cs typeface="Arial"/>
              </a:rPr>
              <a:t>l’adulte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0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01688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Traumatologie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4" y="2641854"/>
            <a:ext cx="8346891" cy="2136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600" dirty="0" err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D’autres</a:t>
            </a:r>
            <a:r>
              <a:rPr sz="260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chapitres traiteront </a:t>
            </a:r>
            <a:r>
              <a:rPr sz="2600" spc="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des </a:t>
            </a:r>
            <a:r>
              <a:rPr sz="260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localisations  particulières</a:t>
            </a:r>
            <a:r>
              <a:rPr sz="2600" spc="-4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:</a:t>
            </a: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lang="fr-FR" spc="83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-</a:t>
            </a:r>
            <a:r>
              <a:rPr sz="2400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au membre supérieur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lang="fr-FR" spc="83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-</a:t>
            </a:r>
            <a:r>
              <a:rPr sz="1800" spc="18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au membre inférieur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-</a:t>
            </a:r>
            <a:r>
              <a:rPr sz="2400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au rachis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09050" y="6480196"/>
            <a:ext cx="1358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z="1200" b="1" spc="-5" dirty="0">
                <a:solidFill>
                  <a:srgbClr val="42735B"/>
                </a:solidFill>
                <a:latin typeface="Arial"/>
                <a:cs typeface="Arial"/>
              </a:rPr>
              <a:pPr marL="25400">
                <a:lnSpc>
                  <a:spcPts val="1425"/>
                </a:lnSpc>
              </a:pPr>
              <a:t>7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193676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</a:t>
            </a:r>
            <a:r>
              <a:rPr dirty="0"/>
              <a:t>r</a:t>
            </a:r>
            <a:r>
              <a:rPr spc="-10" dirty="0"/>
              <a:t>a</a:t>
            </a:r>
            <a:r>
              <a:rPr spc="5" dirty="0"/>
              <a:t>c</a:t>
            </a:r>
            <a:r>
              <a:rPr spc="-5" dirty="0"/>
              <a:t>t</a:t>
            </a:r>
            <a:r>
              <a:rPr spc="-10" dirty="0"/>
              <a:t>u</a:t>
            </a:r>
            <a:r>
              <a:rPr dirty="0"/>
              <a:t>r</a:t>
            </a:r>
            <a:r>
              <a:rPr spc="-10" dirty="0"/>
              <a:t>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65" y="2675382"/>
            <a:ext cx="6427470" cy="25859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 err="1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Définition</a:t>
            </a:r>
            <a:r>
              <a:rPr sz="2600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: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800" spc="229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« solution de continuité d ’un os »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Le</a:t>
            </a:r>
            <a:r>
              <a:rPr sz="2000" spc="-114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Littré</a:t>
            </a:r>
            <a:endParaRPr sz="20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825"/>
              </a:spcBef>
            </a:pPr>
            <a:r>
              <a:rPr sz="260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= rupture </a:t>
            </a:r>
            <a:r>
              <a:rPr sz="2600" spc="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dans </a:t>
            </a:r>
            <a:r>
              <a:rPr sz="2600" spc="-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la </a:t>
            </a:r>
            <a:r>
              <a:rPr sz="260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continuité d’un</a:t>
            </a:r>
            <a:r>
              <a:rPr sz="2600" spc="-7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os</a:t>
            </a:r>
            <a:endParaRPr sz="2600" dirty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4118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Fractures-contexte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9565" y="2412139"/>
            <a:ext cx="7378065" cy="299085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lang="fr-FR" sz="1950" spc="121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Divers contextes :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204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Isolées (un seul os)</a:t>
            </a:r>
            <a:endParaRPr sz="2400" dirty="0">
              <a:latin typeface="Arial"/>
              <a:cs typeface="Arial"/>
            </a:endParaRPr>
          </a:p>
          <a:p>
            <a:pPr marL="756285" marR="70485" indent="-287020">
              <a:lnSpc>
                <a:spcPct val="100000"/>
              </a:lnSpc>
              <a:spcBef>
                <a:spcPts val="575"/>
              </a:spcBef>
            </a:pPr>
            <a:r>
              <a:rPr sz="1800" spc="26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Polytraumatisme (association de lésions dont </a:t>
            </a:r>
            <a:r>
              <a:rPr sz="2400" spc="-10" dirty="0">
                <a:latin typeface="Arial"/>
                <a:cs typeface="Arial"/>
              </a:rPr>
              <a:t>au  </a:t>
            </a:r>
            <a:r>
              <a:rPr sz="2400" spc="-5" dirty="0">
                <a:latin typeface="Arial"/>
                <a:cs typeface="Arial"/>
              </a:rPr>
              <a:t>moins une engage le pronostic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vital)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Polyfractures</a:t>
            </a:r>
            <a:endParaRPr sz="24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Traumatismes</a:t>
            </a:r>
            <a:r>
              <a:rPr sz="2400" spc="-5" dirty="0">
                <a:latin typeface="Arial"/>
                <a:cs typeface="Arial"/>
              </a:rPr>
              <a:t> étagés (plusieurs os sur un même  membre)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1848</Words>
  <Application>Microsoft Office PowerPoint</Application>
  <PresentationFormat>Personnalisé</PresentationFormat>
  <Paragraphs>323</Paragraphs>
  <Slides>47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47</vt:i4>
      </vt:variant>
    </vt:vector>
  </HeadingPairs>
  <TitlesOfParts>
    <vt:vector size="54" baseType="lpstr">
      <vt:lpstr>Arial</vt:lpstr>
      <vt:lpstr>Gill Sans MT</vt:lpstr>
      <vt:lpstr>Times New Roman</vt:lpstr>
      <vt:lpstr>Trebuchet MS</vt:lpstr>
      <vt:lpstr>Wingdings 3</vt:lpstr>
      <vt:lpstr>Facette</vt:lpstr>
      <vt:lpstr>Galerie</vt:lpstr>
      <vt:lpstr>UE 2.4 S1 Processus traumatiques Promotion 2023/2026 </vt:lpstr>
      <vt:lpstr>COURS  IFSI </vt:lpstr>
      <vt:lpstr>Traumatologie</vt:lpstr>
      <vt:lpstr>Traumatologie</vt:lpstr>
      <vt:lpstr>Présentation PowerPoint</vt:lpstr>
      <vt:lpstr>Traumatologie généralités </vt:lpstr>
      <vt:lpstr>Traumatologie</vt:lpstr>
      <vt:lpstr>Fractures</vt:lpstr>
      <vt:lpstr>Fractures-contexte</vt:lpstr>
      <vt:lpstr>Rappel morphologique</vt:lpstr>
      <vt:lpstr>Fractures</vt:lpstr>
      <vt:lpstr>1. Fractures-Topographie</vt:lpstr>
      <vt:lpstr>Fractures-Topographie</vt:lpstr>
      <vt:lpstr>Les cartilages de conjugaison</vt:lpstr>
      <vt:lpstr>Présentation PowerPoint</vt:lpstr>
      <vt:lpstr>Présentation PowerPoint</vt:lpstr>
      <vt:lpstr>Présentation PowerPoint</vt:lpstr>
      <vt:lpstr>Fractures-topographie</vt:lpstr>
      <vt:lpstr>Fractures</vt:lpstr>
      <vt:lpstr>2. Fractures-degré de rupture</vt:lpstr>
      <vt:lpstr>2. Fractures-degré de rupture</vt:lpstr>
      <vt:lpstr>Fracture complète</vt:lpstr>
      <vt:lpstr>Fracture incomplète</vt:lpstr>
      <vt:lpstr>Fractures-degré de rupture</vt:lpstr>
      <vt:lpstr>Fractures-degré de rupture</vt:lpstr>
      <vt:lpstr>Présentation PowerPoint</vt:lpstr>
      <vt:lpstr>Fractures</vt:lpstr>
      <vt:lpstr>3. Fractures-traits</vt:lpstr>
      <vt:lpstr>Fractures</vt:lpstr>
      <vt:lpstr>4. Fractures-déplacements</vt:lpstr>
      <vt:lpstr>4. Fractures-déplacements</vt:lpstr>
      <vt:lpstr>Fractures</vt:lpstr>
      <vt:lpstr>5. Fracture-état cutané</vt:lpstr>
      <vt:lpstr>5. Fracture-état cutané</vt:lpstr>
      <vt:lpstr>5. Fracture-état cutané</vt:lpstr>
      <vt:lpstr>Fracture-état cutané</vt:lpstr>
      <vt:lpstr>Présentation PowerPoint</vt:lpstr>
      <vt:lpstr>Présentation PowerPoint</vt:lpstr>
      <vt:lpstr>Fractures</vt:lpstr>
      <vt:lpstr>6. Fractures-mécanisme</vt:lpstr>
      <vt:lpstr>6. Fractures-mécanisme</vt:lpstr>
      <vt:lpstr>Fractures</vt:lpstr>
      <vt:lpstr>Fractures- étiologie</vt:lpstr>
      <vt:lpstr>À part : fractures pathologiques</vt:lpstr>
      <vt:lpstr>Fracture-lésions associées</vt:lpstr>
      <vt:lpstr>Fracture-lésions associées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FRACTURES</dc:title>
  <dc:creator>Utilisateur de la version d'évaluation de Office JP</dc:creator>
  <cp:lastModifiedBy>SCHAEFFER Marie-Aurélie</cp:lastModifiedBy>
  <cp:revision>32</cp:revision>
  <dcterms:created xsi:type="dcterms:W3CDTF">2019-08-22T09:07:03Z</dcterms:created>
  <dcterms:modified xsi:type="dcterms:W3CDTF">2024-02-16T08:24:09Z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2013-04-15T00:00:00Z</vt:filetime>
  </property>
  <property fmtid="{D5CDD505-2E9C-101B-9397-08002B2CF9AE}" pid="3" name="Creator">
    <vt:lpwstr>Acrobat PDFMaker 10.1 pour PowerPoint</vt:lpwstr>
  </property>
  <property fmtid="{D5CDD505-2E9C-101B-9397-08002B2CF9AE}" pid="4" name="LastSaved">
    <vt:filetime>2019-08-22T00:00:00Z</vt:filetime>
  </property>
</Properties>
</file>