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318" r:id="rId2"/>
    <p:sldId id="31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12" r:id="rId46"/>
    <p:sldId id="301" r:id="rId47"/>
    <p:sldId id="313" r:id="rId48"/>
    <p:sldId id="303" r:id="rId49"/>
    <p:sldId id="304" r:id="rId50"/>
    <p:sldId id="305" r:id="rId51"/>
    <p:sldId id="306" r:id="rId52"/>
    <p:sldId id="307" r:id="rId53"/>
    <p:sldId id="308" r:id="rId54"/>
    <p:sldId id="315" r:id="rId55"/>
    <p:sldId id="310" r:id="rId56"/>
  </p:sldIdLst>
  <p:sldSz cx="9144000" cy="9144000"/>
  <p:notesSz cx="9144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95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772" y="-108"/>
      </p:cViewPr>
      <p:guideLst>
        <p:guide orient="horz" pos="288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61262-29FA-4DC0-98A5-BE8F7FC330DA}" type="datetimeFigureOut">
              <a:rPr lang="fr-FR" smtClean="0"/>
              <a:pPr/>
              <a:t>16/02/2024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685800"/>
            <a:ext cx="3429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4343400"/>
            <a:ext cx="7315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9624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8685213"/>
            <a:ext cx="39624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5E2EF-6C74-465A-BA2E-2F2B492813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872442" y="6035796"/>
            <a:ext cx="162700" cy="4310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9387" y="1052512"/>
            <a:ext cx="8569325" cy="5686425"/>
          </a:xfrm>
          <a:custGeom>
            <a:avLst/>
            <a:gdLst/>
            <a:ahLst/>
            <a:cxnLst/>
            <a:rect l="l" t="t" r="r" b="b"/>
            <a:pathLst>
              <a:path w="8569325" h="5686425">
                <a:moveTo>
                  <a:pt x="0" y="667638"/>
                </a:moveTo>
                <a:lnTo>
                  <a:pt x="1676" y="619958"/>
                </a:lnTo>
                <a:lnTo>
                  <a:pt x="6630" y="573182"/>
                </a:lnTo>
                <a:lnTo>
                  <a:pt x="14748" y="527424"/>
                </a:lnTo>
                <a:lnTo>
                  <a:pt x="25917" y="482797"/>
                </a:lnTo>
                <a:lnTo>
                  <a:pt x="40026" y="439414"/>
                </a:lnTo>
                <a:lnTo>
                  <a:pt x="56959" y="397388"/>
                </a:lnTo>
                <a:lnTo>
                  <a:pt x="76605" y="356831"/>
                </a:lnTo>
                <a:lnTo>
                  <a:pt x="98851" y="317858"/>
                </a:lnTo>
                <a:lnTo>
                  <a:pt x="123582" y="280580"/>
                </a:lnTo>
                <a:lnTo>
                  <a:pt x="150688" y="245110"/>
                </a:lnTo>
                <a:lnTo>
                  <a:pt x="180054" y="211563"/>
                </a:lnTo>
                <a:lnTo>
                  <a:pt x="211567" y="180049"/>
                </a:lnTo>
                <a:lnTo>
                  <a:pt x="245116" y="150684"/>
                </a:lnTo>
                <a:lnTo>
                  <a:pt x="280585" y="123579"/>
                </a:lnTo>
                <a:lnTo>
                  <a:pt x="317863" y="98848"/>
                </a:lnTo>
                <a:lnTo>
                  <a:pt x="356837" y="76603"/>
                </a:lnTo>
                <a:lnTo>
                  <a:pt x="397393" y="56957"/>
                </a:lnTo>
                <a:lnTo>
                  <a:pt x="439419" y="40024"/>
                </a:lnTo>
                <a:lnTo>
                  <a:pt x="482802" y="25917"/>
                </a:lnTo>
                <a:lnTo>
                  <a:pt x="527428" y="14747"/>
                </a:lnTo>
                <a:lnTo>
                  <a:pt x="573185" y="6629"/>
                </a:lnTo>
                <a:lnTo>
                  <a:pt x="619959" y="1676"/>
                </a:lnTo>
                <a:lnTo>
                  <a:pt x="667639" y="0"/>
                </a:lnTo>
                <a:lnTo>
                  <a:pt x="7901685" y="0"/>
                </a:lnTo>
                <a:lnTo>
                  <a:pt x="7949365" y="1676"/>
                </a:lnTo>
                <a:lnTo>
                  <a:pt x="7996139" y="6629"/>
                </a:lnTo>
                <a:lnTo>
                  <a:pt x="8041896" y="14747"/>
                </a:lnTo>
                <a:lnTo>
                  <a:pt x="8086522" y="25917"/>
                </a:lnTo>
                <a:lnTo>
                  <a:pt x="8129905" y="40024"/>
                </a:lnTo>
                <a:lnTo>
                  <a:pt x="8171931" y="56957"/>
                </a:lnTo>
                <a:lnTo>
                  <a:pt x="8212487" y="76603"/>
                </a:lnTo>
                <a:lnTo>
                  <a:pt x="8251461" y="98848"/>
                </a:lnTo>
                <a:lnTo>
                  <a:pt x="8288739" y="123579"/>
                </a:lnTo>
                <a:lnTo>
                  <a:pt x="8324208" y="150684"/>
                </a:lnTo>
                <a:lnTo>
                  <a:pt x="8357757" y="180049"/>
                </a:lnTo>
                <a:lnTo>
                  <a:pt x="8389270" y="211563"/>
                </a:lnTo>
                <a:lnTo>
                  <a:pt x="8418636" y="245110"/>
                </a:lnTo>
                <a:lnTo>
                  <a:pt x="8445742" y="280580"/>
                </a:lnTo>
                <a:lnTo>
                  <a:pt x="8470473" y="317858"/>
                </a:lnTo>
                <a:lnTo>
                  <a:pt x="8492719" y="356831"/>
                </a:lnTo>
                <a:lnTo>
                  <a:pt x="8512365" y="397388"/>
                </a:lnTo>
                <a:lnTo>
                  <a:pt x="8529298" y="439414"/>
                </a:lnTo>
                <a:lnTo>
                  <a:pt x="8543407" y="482797"/>
                </a:lnTo>
                <a:lnTo>
                  <a:pt x="8554576" y="527424"/>
                </a:lnTo>
                <a:lnTo>
                  <a:pt x="8562694" y="573182"/>
                </a:lnTo>
                <a:lnTo>
                  <a:pt x="8567648" y="619958"/>
                </a:lnTo>
                <a:lnTo>
                  <a:pt x="8569325" y="667638"/>
                </a:lnTo>
                <a:lnTo>
                  <a:pt x="8569325" y="5018773"/>
                </a:lnTo>
                <a:lnTo>
                  <a:pt x="8567648" y="5066454"/>
                </a:lnTo>
                <a:lnTo>
                  <a:pt x="8562695" y="5113229"/>
                </a:lnTo>
                <a:lnTo>
                  <a:pt x="8554577" y="5158988"/>
                </a:lnTo>
                <a:lnTo>
                  <a:pt x="8543407" y="5203615"/>
                </a:lnTo>
                <a:lnTo>
                  <a:pt x="8529300" y="5246999"/>
                </a:lnTo>
                <a:lnTo>
                  <a:pt x="8512367" y="5289025"/>
                </a:lnTo>
                <a:lnTo>
                  <a:pt x="8492721" y="5329583"/>
                </a:lnTo>
                <a:lnTo>
                  <a:pt x="8470476" y="5368557"/>
                </a:lnTo>
                <a:lnTo>
                  <a:pt x="8445745" y="5405836"/>
                </a:lnTo>
                <a:lnTo>
                  <a:pt x="8418640" y="5441306"/>
                </a:lnTo>
                <a:lnTo>
                  <a:pt x="8389275" y="5474855"/>
                </a:lnTo>
                <a:lnTo>
                  <a:pt x="8357761" y="5506369"/>
                </a:lnTo>
                <a:lnTo>
                  <a:pt x="8324214" y="5535735"/>
                </a:lnTo>
                <a:lnTo>
                  <a:pt x="8288744" y="5562841"/>
                </a:lnTo>
                <a:lnTo>
                  <a:pt x="8251466" y="5587573"/>
                </a:lnTo>
                <a:lnTo>
                  <a:pt x="8212493" y="5609819"/>
                </a:lnTo>
                <a:lnTo>
                  <a:pt x="8171936" y="5629465"/>
                </a:lnTo>
                <a:lnTo>
                  <a:pt x="8129910" y="5646398"/>
                </a:lnTo>
                <a:lnTo>
                  <a:pt x="8086527" y="5660506"/>
                </a:lnTo>
                <a:lnTo>
                  <a:pt x="8041900" y="5671676"/>
                </a:lnTo>
                <a:lnTo>
                  <a:pt x="7996142" y="5679794"/>
                </a:lnTo>
                <a:lnTo>
                  <a:pt x="7949366" y="5684748"/>
                </a:lnTo>
                <a:lnTo>
                  <a:pt x="7901685" y="5686425"/>
                </a:lnTo>
                <a:lnTo>
                  <a:pt x="667639" y="5686425"/>
                </a:lnTo>
                <a:lnTo>
                  <a:pt x="619959" y="5684748"/>
                </a:lnTo>
                <a:lnTo>
                  <a:pt x="573185" y="5679794"/>
                </a:lnTo>
                <a:lnTo>
                  <a:pt x="527428" y="5671676"/>
                </a:lnTo>
                <a:lnTo>
                  <a:pt x="482802" y="5660506"/>
                </a:lnTo>
                <a:lnTo>
                  <a:pt x="439419" y="5646398"/>
                </a:lnTo>
                <a:lnTo>
                  <a:pt x="397393" y="5629465"/>
                </a:lnTo>
                <a:lnTo>
                  <a:pt x="356837" y="5609819"/>
                </a:lnTo>
                <a:lnTo>
                  <a:pt x="317863" y="5587573"/>
                </a:lnTo>
                <a:lnTo>
                  <a:pt x="280585" y="5562841"/>
                </a:lnTo>
                <a:lnTo>
                  <a:pt x="245116" y="5535735"/>
                </a:lnTo>
                <a:lnTo>
                  <a:pt x="211567" y="5506369"/>
                </a:lnTo>
                <a:lnTo>
                  <a:pt x="180054" y="5474855"/>
                </a:lnTo>
                <a:lnTo>
                  <a:pt x="150688" y="5441306"/>
                </a:lnTo>
                <a:lnTo>
                  <a:pt x="123582" y="5405836"/>
                </a:lnTo>
                <a:lnTo>
                  <a:pt x="98851" y="5368557"/>
                </a:lnTo>
                <a:lnTo>
                  <a:pt x="76605" y="5329583"/>
                </a:lnTo>
                <a:lnTo>
                  <a:pt x="56959" y="5289025"/>
                </a:lnTo>
                <a:lnTo>
                  <a:pt x="40026" y="5246999"/>
                </a:lnTo>
                <a:lnTo>
                  <a:pt x="25917" y="5203615"/>
                </a:lnTo>
                <a:lnTo>
                  <a:pt x="14748" y="5158988"/>
                </a:lnTo>
                <a:lnTo>
                  <a:pt x="6630" y="5113229"/>
                </a:lnTo>
                <a:lnTo>
                  <a:pt x="1676" y="5066454"/>
                </a:lnTo>
                <a:lnTo>
                  <a:pt x="0" y="5018773"/>
                </a:lnTo>
                <a:lnTo>
                  <a:pt x="0" y="667638"/>
                </a:lnTo>
                <a:close/>
              </a:path>
            </a:pathLst>
          </a:custGeom>
          <a:ln w="3175">
            <a:solidFill>
              <a:srgbClr val="42735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8706" y="3047"/>
            <a:ext cx="1315072" cy="9260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476375" y="0"/>
            <a:ext cx="7667625" cy="908050"/>
          </a:xfrm>
          <a:custGeom>
            <a:avLst/>
            <a:gdLst/>
            <a:ahLst/>
            <a:cxnLst/>
            <a:rect l="l" t="t" r="r" b="b"/>
            <a:pathLst>
              <a:path w="7667625" h="908050">
                <a:moveTo>
                  <a:pt x="0" y="908050"/>
                </a:moveTo>
                <a:lnTo>
                  <a:pt x="7667625" y="908050"/>
                </a:lnTo>
                <a:lnTo>
                  <a:pt x="7667625" y="0"/>
                </a:lnTo>
                <a:lnTo>
                  <a:pt x="0" y="0"/>
                </a:lnTo>
                <a:lnTo>
                  <a:pt x="0" y="90805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55114" y="148717"/>
            <a:ext cx="6033770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42735B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‹N°›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872442" y="6035796"/>
            <a:ext cx="162700" cy="4310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9387" y="1052512"/>
            <a:ext cx="8569325" cy="5686425"/>
          </a:xfrm>
          <a:custGeom>
            <a:avLst/>
            <a:gdLst/>
            <a:ahLst/>
            <a:cxnLst/>
            <a:rect l="l" t="t" r="r" b="b"/>
            <a:pathLst>
              <a:path w="8569325" h="5686425">
                <a:moveTo>
                  <a:pt x="0" y="667638"/>
                </a:moveTo>
                <a:lnTo>
                  <a:pt x="1676" y="619958"/>
                </a:lnTo>
                <a:lnTo>
                  <a:pt x="6630" y="573182"/>
                </a:lnTo>
                <a:lnTo>
                  <a:pt x="14748" y="527424"/>
                </a:lnTo>
                <a:lnTo>
                  <a:pt x="25917" y="482797"/>
                </a:lnTo>
                <a:lnTo>
                  <a:pt x="40026" y="439414"/>
                </a:lnTo>
                <a:lnTo>
                  <a:pt x="56959" y="397388"/>
                </a:lnTo>
                <a:lnTo>
                  <a:pt x="76605" y="356831"/>
                </a:lnTo>
                <a:lnTo>
                  <a:pt x="98851" y="317858"/>
                </a:lnTo>
                <a:lnTo>
                  <a:pt x="123582" y="280580"/>
                </a:lnTo>
                <a:lnTo>
                  <a:pt x="150688" y="245110"/>
                </a:lnTo>
                <a:lnTo>
                  <a:pt x="180054" y="211563"/>
                </a:lnTo>
                <a:lnTo>
                  <a:pt x="211567" y="180049"/>
                </a:lnTo>
                <a:lnTo>
                  <a:pt x="245116" y="150684"/>
                </a:lnTo>
                <a:lnTo>
                  <a:pt x="280585" y="123579"/>
                </a:lnTo>
                <a:lnTo>
                  <a:pt x="317863" y="98848"/>
                </a:lnTo>
                <a:lnTo>
                  <a:pt x="356837" y="76603"/>
                </a:lnTo>
                <a:lnTo>
                  <a:pt x="397393" y="56957"/>
                </a:lnTo>
                <a:lnTo>
                  <a:pt x="439419" y="40024"/>
                </a:lnTo>
                <a:lnTo>
                  <a:pt x="482802" y="25917"/>
                </a:lnTo>
                <a:lnTo>
                  <a:pt x="527428" y="14747"/>
                </a:lnTo>
                <a:lnTo>
                  <a:pt x="573185" y="6629"/>
                </a:lnTo>
                <a:lnTo>
                  <a:pt x="619959" y="1676"/>
                </a:lnTo>
                <a:lnTo>
                  <a:pt x="667639" y="0"/>
                </a:lnTo>
                <a:lnTo>
                  <a:pt x="7901685" y="0"/>
                </a:lnTo>
                <a:lnTo>
                  <a:pt x="7949365" y="1676"/>
                </a:lnTo>
                <a:lnTo>
                  <a:pt x="7996139" y="6629"/>
                </a:lnTo>
                <a:lnTo>
                  <a:pt x="8041896" y="14747"/>
                </a:lnTo>
                <a:lnTo>
                  <a:pt x="8086522" y="25917"/>
                </a:lnTo>
                <a:lnTo>
                  <a:pt x="8129905" y="40024"/>
                </a:lnTo>
                <a:lnTo>
                  <a:pt x="8171931" y="56957"/>
                </a:lnTo>
                <a:lnTo>
                  <a:pt x="8212487" y="76603"/>
                </a:lnTo>
                <a:lnTo>
                  <a:pt x="8251461" y="98848"/>
                </a:lnTo>
                <a:lnTo>
                  <a:pt x="8288739" y="123579"/>
                </a:lnTo>
                <a:lnTo>
                  <a:pt x="8324208" y="150684"/>
                </a:lnTo>
                <a:lnTo>
                  <a:pt x="8357757" y="180049"/>
                </a:lnTo>
                <a:lnTo>
                  <a:pt x="8389270" y="211563"/>
                </a:lnTo>
                <a:lnTo>
                  <a:pt x="8418636" y="245110"/>
                </a:lnTo>
                <a:lnTo>
                  <a:pt x="8445742" y="280580"/>
                </a:lnTo>
                <a:lnTo>
                  <a:pt x="8470473" y="317858"/>
                </a:lnTo>
                <a:lnTo>
                  <a:pt x="8492719" y="356831"/>
                </a:lnTo>
                <a:lnTo>
                  <a:pt x="8512365" y="397388"/>
                </a:lnTo>
                <a:lnTo>
                  <a:pt x="8529298" y="439414"/>
                </a:lnTo>
                <a:lnTo>
                  <a:pt x="8543407" y="482797"/>
                </a:lnTo>
                <a:lnTo>
                  <a:pt x="8554576" y="527424"/>
                </a:lnTo>
                <a:lnTo>
                  <a:pt x="8562694" y="573182"/>
                </a:lnTo>
                <a:lnTo>
                  <a:pt x="8567648" y="619958"/>
                </a:lnTo>
                <a:lnTo>
                  <a:pt x="8569325" y="667638"/>
                </a:lnTo>
                <a:lnTo>
                  <a:pt x="8569325" y="5018773"/>
                </a:lnTo>
                <a:lnTo>
                  <a:pt x="8567648" y="5066454"/>
                </a:lnTo>
                <a:lnTo>
                  <a:pt x="8562695" y="5113229"/>
                </a:lnTo>
                <a:lnTo>
                  <a:pt x="8554577" y="5158988"/>
                </a:lnTo>
                <a:lnTo>
                  <a:pt x="8543407" y="5203615"/>
                </a:lnTo>
                <a:lnTo>
                  <a:pt x="8529300" y="5246999"/>
                </a:lnTo>
                <a:lnTo>
                  <a:pt x="8512367" y="5289025"/>
                </a:lnTo>
                <a:lnTo>
                  <a:pt x="8492721" y="5329583"/>
                </a:lnTo>
                <a:lnTo>
                  <a:pt x="8470476" y="5368557"/>
                </a:lnTo>
                <a:lnTo>
                  <a:pt x="8445745" y="5405836"/>
                </a:lnTo>
                <a:lnTo>
                  <a:pt x="8418640" y="5441306"/>
                </a:lnTo>
                <a:lnTo>
                  <a:pt x="8389275" y="5474855"/>
                </a:lnTo>
                <a:lnTo>
                  <a:pt x="8357761" y="5506369"/>
                </a:lnTo>
                <a:lnTo>
                  <a:pt x="8324214" y="5535735"/>
                </a:lnTo>
                <a:lnTo>
                  <a:pt x="8288744" y="5562841"/>
                </a:lnTo>
                <a:lnTo>
                  <a:pt x="8251466" y="5587573"/>
                </a:lnTo>
                <a:lnTo>
                  <a:pt x="8212493" y="5609819"/>
                </a:lnTo>
                <a:lnTo>
                  <a:pt x="8171936" y="5629465"/>
                </a:lnTo>
                <a:lnTo>
                  <a:pt x="8129910" y="5646398"/>
                </a:lnTo>
                <a:lnTo>
                  <a:pt x="8086527" y="5660506"/>
                </a:lnTo>
                <a:lnTo>
                  <a:pt x="8041900" y="5671676"/>
                </a:lnTo>
                <a:lnTo>
                  <a:pt x="7996142" y="5679794"/>
                </a:lnTo>
                <a:lnTo>
                  <a:pt x="7949366" y="5684748"/>
                </a:lnTo>
                <a:lnTo>
                  <a:pt x="7901685" y="5686425"/>
                </a:lnTo>
                <a:lnTo>
                  <a:pt x="667639" y="5686425"/>
                </a:lnTo>
                <a:lnTo>
                  <a:pt x="619959" y="5684748"/>
                </a:lnTo>
                <a:lnTo>
                  <a:pt x="573185" y="5679794"/>
                </a:lnTo>
                <a:lnTo>
                  <a:pt x="527428" y="5671676"/>
                </a:lnTo>
                <a:lnTo>
                  <a:pt x="482802" y="5660506"/>
                </a:lnTo>
                <a:lnTo>
                  <a:pt x="439419" y="5646398"/>
                </a:lnTo>
                <a:lnTo>
                  <a:pt x="397393" y="5629465"/>
                </a:lnTo>
                <a:lnTo>
                  <a:pt x="356837" y="5609819"/>
                </a:lnTo>
                <a:lnTo>
                  <a:pt x="317863" y="5587573"/>
                </a:lnTo>
                <a:lnTo>
                  <a:pt x="280585" y="5562841"/>
                </a:lnTo>
                <a:lnTo>
                  <a:pt x="245116" y="5535735"/>
                </a:lnTo>
                <a:lnTo>
                  <a:pt x="211567" y="5506369"/>
                </a:lnTo>
                <a:lnTo>
                  <a:pt x="180054" y="5474855"/>
                </a:lnTo>
                <a:lnTo>
                  <a:pt x="150688" y="5441306"/>
                </a:lnTo>
                <a:lnTo>
                  <a:pt x="123582" y="5405836"/>
                </a:lnTo>
                <a:lnTo>
                  <a:pt x="98851" y="5368557"/>
                </a:lnTo>
                <a:lnTo>
                  <a:pt x="76605" y="5329583"/>
                </a:lnTo>
                <a:lnTo>
                  <a:pt x="56959" y="5289025"/>
                </a:lnTo>
                <a:lnTo>
                  <a:pt x="40026" y="5246999"/>
                </a:lnTo>
                <a:lnTo>
                  <a:pt x="25917" y="5203615"/>
                </a:lnTo>
                <a:lnTo>
                  <a:pt x="14748" y="5158988"/>
                </a:lnTo>
                <a:lnTo>
                  <a:pt x="6630" y="5113229"/>
                </a:lnTo>
                <a:lnTo>
                  <a:pt x="1676" y="5066454"/>
                </a:lnTo>
                <a:lnTo>
                  <a:pt x="0" y="5018773"/>
                </a:lnTo>
                <a:lnTo>
                  <a:pt x="0" y="667638"/>
                </a:lnTo>
                <a:close/>
              </a:path>
            </a:pathLst>
          </a:custGeom>
          <a:ln w="3175">
            <a:solidFill>
              <a:srgbClr val="42735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8706" y="3047"/>
            <a:ext cx="1315072" cy="9260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476375" y="0"/>
            <a:ext cx="7667625" cy="908050"/>
          </a:xfrm>
          <a:custGeom>
            <a:avLst/>
            <a:gdLst/>
            <a:ahLst/>
            <a:cxnLst/>
            <a:rect l="l" t="t" r="r" b="b"/>
            <a:pathLst>
              <a:path w="7667625" h="908050">
                <a:moveTo>
                  <a:pt x="0" y="908050"/>
                </a:moveTo>
                <a:lnTo>
                  <a:pt x="7667625" y="908050"/>
                </a:lnTo>
                <a:lnTo>
                  <a:pt x="7667625" y="0"/>
                </a:lnTo>
                <a:lnTo>
                  <a:pt x="0" y="0"/>
                </a:lnTo>
                <a:lnTo>
                  <a:pt x="0" y="90805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42735B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‹N°›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872442" y="6035796"/>
            <a:ext cx="162700" cy="4310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9387" y="1052512"/>
            <a:ext cx="8569325" cy="5686425"/>
          </a:xfrm>
          <a:custGeom>
            <a:avLst/>
            <a:gdLst/>
            <a:ahLst/>
            <a:cxnLst/>
            <a:rect l="l" t="t" r="r" b="b"/>
            <a:pathLst>
              <a:path w="8569325" h="5686425">
                <a:moveTo>
                  <a:pt x="0" y="667638"/>
                </a:moveTo>
                <a:lnTo>
                  <a:pt x="1676" y="619958"/>
                </a:lnTo>
                <a:lnTo>
                  <a:pt x="6630" y="573182"/>
                </a:lnTo>
                <a:lnTo>
                  <a:pt x="14748" y="527424"/>
                </a:lnTo>
                <a:lnTo>
                  <a:pt x="25917" y="482797"/>
                </a:lnTo>
                <a:lnTo>
                  <a:pt x="40026" y="439414"/>
                </a:lnTo>
                <a:lnTo>
                  <a:pt x="56959" y="397388"/>
                </a:lnTo>
                <a:lnTo>
                  <a:pt x="76605" y="356831"/>
                </a:lnTo>
                <a:lnTo>
                  <a:pt x="98851" y="317858"/>
                </a:lnTo>
                <a:lnTo>
                  <a:pt x="123582" y="280580"/>
                </a:lnTo>
                <a:lnTo>
                  <a:pt x="150688" y="245110"/>
                </a:lnTo>
                <a:lnTo>
                  <a:pt x="180054" y="211563"/>
                </a:lnTo>
                <a:lnTo>
                  <a:pt x="211567" y="180049"/>
                </a:lnTo>
                <a:lnTo>
                  <a:pt x="245116" y="150684"/>
                </a:lnTo>
                <a:lnTo>
                  <a:pt x="280585" y="123579"/>
                </a:lnTo>
                <a:lnTo>
                  <a:pt x="317863" y="98848"/>
                </a:lnTo>
                <a:lnTo>
                  <a:pt x="356837" y="76603"/>
                </a:lnTo>
                <a:lnTo>
                  <a:pt x="397393" y="56957"/>
                </a:lnTo>
                <a:lnTo>
                  <a:pt x="439419" y="40024"/>
                </a:lnTo>
                <a:lnTo>
                  <a:pt x="482802" y="25917"/>
                </a:lnTo>
                <a:lnTo>
                  <a:pt x="527428" y="14747"/>
                </a:lnTo>
                <a:lnTo>
                  <a:pt x="573185" y="6629"/>
                </a:lnTo>
                <a:lnTo>
                  <a:pt x="619959" y="1676"/>
                </a:lnTo>
                <a:lnTo>
                  <a:pt x="667639" y="0"/>
                </a:lnTo>
                <a:lnTo>
                  <a:pt x="7901685" y="0"/>
                </a:lnTo>
                <a:lnTo>
                  <a:pt x="7949365" y="1676"/>
                </a:lnTo>
                <a:lnTo>
                  <a:pt x="7996139" y="6629"/>
                </a:lnTo>
                <a:lnTo>
                  <a:pt x="8041896" y="14747"/>
                </a:lnTo>
                <a:lnTo>
                  <a:pt x="8086522" y="25917"/>
                </a:lnTo>
                <a:lnTo>
                  <a:pt x="8129905" y="40024"/>
                </a:lnTo>
                <a:lnTo>
                  <a:pt x="8171931" y="56957"/>
                </a:lnTo>
                <a:lnTo>
                  <a:pt x="8212487" y="76603"/>
                </a:lnTo>
                <a:lnTo>
                  <a:pt x="8251461" y="98848"/>
                </a:lnTo>
                <a:lnTo>
                  <a:pt x="8288739" y="123579"/>
                </a:lnTo>
                <a:lnTo>
                  <a:pt x="8324208" y="150684"/>
                </a:lnTo>
                <a:lnTo>
                  <a:pt x="8357757" y="180049"/>
                </a:lnTo>
                <a:lnTo>
                  <a:pt x="8389270" y="211563"/>
                </a:lnTo>
                <a:lnTo>
                  <a:pt x="8418636" y="245110"/>
                </a:lnTo>
                <a:lnTo>
                  <a:pt x="8445742" y="280580"/>
                </a:lnTo>
                <a:lnTo>
                  <a:pt x="8470473" y="317858"/>
                </a:lnTo>
                <a:lnTo>
                  <a:pt x="8492719" y="356831"/>
                </a:lnTo>
                <a:lnTo>
                  <a:pt x="8512365" y="397388"/>
                </a:lnTo>
                <a:lnTo>
                  <a:pt x="8529298" y="439414"/>
                </a:lnTo>
                <a:lnTo>
                  <a:pt x="8543407" y="482797"/>
                </a:lnTo>
                <a:lnTo>
                  <a:pt x="8554576" y="527424"/>
                </a:lnTo>
                <a:lnTo>
                  <a:pt x="8562694" y="573182"/>
                </a:lnTo>
                <a:lnTo>
                  <a:pt x="8567648" y="619958"/>
                </a:lnTo>
                <a:lnTo>
                  <a:pt x="8569325" y="667638"/>
                </a:lnTo>
                <a:lnTo>
                  <a:pt x="8569325" y="5018773"/>
                </a:lnTo>
                <a:lnTo>
                  <a:pt x="8567648" y="5066454"/>
                </a:lnTo>
                <a:lnTo>
                  <a:pt x="8562695" y="5113229"/>
                </a:lnTo>
                <a:lnTo>
                  <a:pt x="8554577" y="5158988"/>
                </a:lnTo>
                <a:lnTo>
                  <a:pt x="8543407" y="5203615"/>
                </a:lnTo>
                <a:lnTo>
                  <a:pt x="8529300" y="5246999"/>
                </a:lnTo>
                <a:lnTo>
                  <a:pt x="8512367" y="5289025"/>
                </a:lnTo>
                <a:lnTo>
                  <a:pt x="8492721" y="5329583"/>
                </a:lnTo>
                <a:lnTo>
                  <a:pt x="8470476" y="5368557"/>
                </a:lnTo>
                <a:lnTo>
                  <a:pt x="8445745" y="5405836"/>
                </a:lnTo>
                <a:lnTo>
                  <a:pt x="8418640" y="5441306"/>
                </a:lnTo>
                <a:lnTo>
                  <a:pt x="8389275" y="5474855"/>
                </a:lnTo>
                <a:lnTo>
                  <a:pt x="8357761" y="5506369"/>
                </a:lnTo>
                <a:lnTo>
                  <a:pt x="8324214" y="5535735"/>
                </a:lnTo>
                <a:lnTo>
                  <a:pt x="8288744" y="5562841"/>
                </a:lnTo>
                <a:lnTo>
                  <a:pt x="8251466" y="5587573"/>
                </a:lnTo>
                <a:lnTo>
                  <a:pt x="8212493" y="5609819"/>
                </a:lnTo>
                <a:lnTo>
                  <a:pt x="8171936" y="5629465"/>
                </a:lnTo>
                <a:lnTo>
                  <a:pt x="8129910" y="5646398"/>
                </a:lnTo>
                <a:lnTo>
                  <a:pt x="8086527" y="5660506"/>
                </a:lnTo>
                <a:lnTo>
                  <a:pt x="8041900" y="5671676"/>
                </a:lnTo>
                <a:lnTo>
                  <a:pt x="7996142" y="5679794"/>
                </a:lnTo>
                <a:lnTo>
                  <a:pt x="7949366" y="5684748"/>
                </a:lnTo>
                <a:lnTo>
                  <a:pt x="7901685" y="5686425"/>
                </a:lnTo>
                <a:lnTo>
                  <a:pt x="667639" y="5686425"/>
                </a:lnTo>
                <a:lnTo>
                  <a:pt x="619959" y="5684748"/>
                </a:lnTo>
                <a:lnTo>
                  <a:pt x="573185" y="5679794"/>
                </a:lnTo>
                <a:lnTo>
                  <a:pt x="527428" y="5671676"/>
                </a:lnTo>
                <a:lnTo>
                  <a:pt x="482802" y="5660506"/>
                </a:lnTo>
                <a:lnTo>
                  <a:pt x="439419" y="5646398"/>
                </a:lnTo>
                <a:lnTo>
                  <a:pt x="397393" y="5629465"/>
                </a:lnTo>
                <a:lnTo>
                  <a:pt x="356837" y="5609819"/>
                </a:lnTo>
                <a:lnTo>
                  <a:pt x="317863" y="5587573"/>
                </a:lnTo>
                <a:lnTo>
                  <a:pt x="280585" y="5562841"/>
                </a:lnTo>
                <a:lnTo>
                  <a:pt x="245116" y="5535735"/>
                </a:lnTo>
                <a:lnTo>
                  <a:pt x="211567" y="5506369"/>
                </a:lnTo>
                <a:lnTo>
                  <a:pt x="180054" y="5474855"/>
                </a:lnTo>
                <a:lnTo>
                  <a:pt x="150688" y="5441306"/>
                </a:lnTo>
                <a:lnTo>
                  <a:pt x="123582" y="5405836"/>
                </a:lnTo>
                <a:lnTo>
                  <a:pt x="98851" y="5368557"/>
                </a:lnTo>
                <a:lnTo>
                  <a:pt x="76605" y="5329583"/>
                </a:lnTo>
                <a:lnTo>
                  <a:pt x="56959" y="5289025"/>
                </a:lnTo>
                <a:lnTo>
                  <a:pt x="40026" y="5246999"/>
                </a:lnTo>
                <a:lnTo>
                  <a:pt x="25917" y="5203615"/>
                </a:lnTo>
                <a:lnTo>
                  <a:pt x="14748" y="5158988"/>
                </a:lnTo>
                <a:lnTo>
                  <a:pt x="6630" y="5113229"/>
                </a:lnTo>
                <a:lnTo>
                  <a:pt x="1676" y="5066454"/>
                </a:lnTo>
                <a:lnTo>
                  <a:pt x="0" y="5018773"/>
                </a:lnTo>
                <a:lnTo>
                  <a:pt x="0" y="667638"/>
                </a:lnTo>
                <a:close/>
              </a:path>
            </a:pathLst>
          </a:custGeom>
          <a:ln w="3175">
            <a:solidFill>
              <a:srgbClr val="42735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8706" y="3047"/>
            <a:ext cx="1315072" cy="9260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476375" y="0"/>
            <a:ext cx="7667625" cy="908050"/>
          </a:xfrm>
          <a:custGeom>
            <a:avLst/>
            <a:gdLst/>
            <a:ahLst/>
            <a:cxnLst/>
            <a:rect l="l" t="t" r="r" b="b"/>
            <a:pathLst>
              <a:path w="7667625" h="908050">
                <a:moveTo>
                  <a:pt x="0" y="908050"/>
                </a:moveTo>
                <a:lnTo>
                  <a:pt x="7667625" y="908050"/>
                </a:lnTo>
                <a:lnTo>
                  <a:pt x="7667625" y="0"/>
                </a:lnTo>
                <a:lnTo>
                  <a:pt x="0" y="0"/>
                </a:lnTo>
                <a:lnTo>
                  <a:pt x="0" y="90805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42735B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‹N°›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42735B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‹N°›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07759" y="8868270"/>
            <a:ext cx="414444" cy="166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9062" y="179387"/>
            <a:ext cx="5686425" cy="8569325"/>
          </a:xfrm>
          <a:custGeom>
            <a:avLst/>
            <a:gdLst/>
            <a:ahLst/>
            <a:cxnLst/>
            <a:rect l="l" t="t" r="r" b="b"/>
            <a:pathLst>
              <a:path w="5686425" h="8569325">
                <a:moveTo>
                  <a:pt x="5018786" y="0"/>
                </a:moveTo>
                <a:lnTo>
                  <a:pt x="5066466" y="1676"/>
                </a:lnTo>
                <a:lnTo>
                  <a:pt x="5113242" y="6630"/>
                </a:lnTo>
                <a:lnTo>
                  <a:pt x="5159000" y="14748"/>
                </a:lnTo>
                <a:lnTo>
                  <a:pt x="5203627" y="25917"/>
                </a:lnTo>
                <a:lnTo>
                  <a:pt x="5247010" y="40026"/>
                </a:lnTo>
                <a:lnTo>
                  <a:pt x="5289036" y="56959"/>
                </a:lnTo>
                <a:lnTo>
                  <a:pt x="5329593" y="76605"/>
                </a:lnTo>
                <a:lnTo>
                  <a:pt x="5368566" y="98851"/>
                </a:lnTo>
                <a:lnTo>
                  <a:pt x="5405844" y="123582"/>
                </a:lnTo>
                <a:lnTo>
                  <a:pt x="5441314" y="150688"/>
                </a:lnTo>
                <a:lnTo>
                  <a:pt x="5474861" y="180054"/>
                </a:lnTo>
                <a:lnTo>
                  <a:pt x="5506375" y="211567"/>
                </a:lnTo>
                <a:lnTo>
                  <a:pt x="5535740" y="245116"/>
                </a:lnTo>
                <a:lnTo>
                  <a:pt x="5562845" y="280585"/>
                </a:lnTo>
                <a:lnTo>
                  <a:pt x="5587576" y="317863"/>
                </a:lnTo>
                <a:lnTo>
                  <a:pt x="5609821" y="356837"/>
                </a:lnTo>
                <a:lnTo>
                  <a:pt x="5629467" y="397393"/>
                </a:lnTo>
                <a:lnTo>
                  <a:pt x="5646400" y="439419"/>
                </a:lnTo>
                <a:lnTo>
                  <a:pt x="5660507" y="482802"/>
                </a:lnTo>
                <a:lnTo>
                  <a:pt x="5671677" y="527428"/>
                </a:lnTo>
                <a:lnTo>
                  <a:pt x="5679795" y="573185"/>
                </a:lnTo>
                <a:lnTo>
                  <a:pt x="5684748" y="619959"/>
                </a:lnTo>
                <a:lnTo>
                  <a:pt x="5686425" y="667639"/>
                </a:lnTo>
                <a:lnTo>
                  <a:pt x="5686425" y="7901685"/>
                </a:lnTo>
                <a:lnTo>
                  <a:pt x="5684748" y="7949365"/>
                </a:lnTo>
                <a:lnTo>
                  <a:pt x="5679795" y="7996139"/>
                </a:lnTo>
                <a:lnTo>
                  <a:pt x="5671677" y="8041896"/>
                </a:lnTo>
                <a:lnTo>
                  <a:pt x="5660507" y="8086522"/>
                </a:lnTo>
                <a:lnTo>
                  <a:pt x="5646400" y="8129905"/>
                </a:lnTo>
                <a:lnTo>
                  <a:pt x="5629467" y="8171931"/>
                </a:lnTo>
                <a:lnTo>
                  <a:pt x="5609821" y="8212487"/>
                </a:lnTo>
                <a:lnTo>
                  <a:pt x="5587576" y="8251461"/>
                </a:lnTo>
                <a:lnTo>
                  <a:pt x="5562845" y="8288739"/>
                </a:lnTo>
                <a:lnTo>
                  <a:pt x="5535740" y="8324208"/>
                </a:lnTo>
                <a:lnTo>
                  <a:pt x="5506375" y="8357757"/>
                </a:lnTo>
                <a:lnTo>
                  <a:pt x="5474861" y="8389270"/>
                </a:lnTo>
                <a:lnTo>
                  <a:pt x="5441314" y="8418636"/>
                </a:lnTo>
                <a:lnTo>
                  <a:pt x="5405844" y="8445742"/>
                </a:lnTo>
                <a:lnTo>
                  <a:pt x="5368566" y="8470473"/>
                </a:lnTo>
                <a:lnTo>
                  <a:pt x="5329593" y="8492719"/>
                </a:lnTo>
                <a:lnTo>
                  <a:pt x="5289036" y="8512365"/>
                </a:lnTo>
                <a:lnTo>
                  <a:pt x="5247010" y="8529298"/>
                </a:lnTo>
                <a:lnTo>
                  <a:pt x="5203627" y="8543407"/>
                </a:lnTo>
                <a:lnTo>
                  <a:pt x="5159000" y="8554576"/>
                </a:lnTo>
                <a:lnTo>
                  <a:pt x="5113242" y="8562694"/>
                </a:lnTo>
                <a:lnTo>
                  <a:pt x="5066466" y="8567648"/>
                </a:lnTo>
                <a:lnTo>
                  <a:pt x="5018786" y="8569325"/>
                </a:lnTo>
                <a:lnTo>
                  <a:pt x="667651" y="8569325"/>
                </a:lnTo>
                <a:lnTo>
                  <a:pt x="619970" y="8567648"/>
                </a:lnTo>
                <a:lnTo>
                  <a:pt x="573195" y="8562695"/>
                </a:lnTo>
                <a:lnTo>
                  <a:pt x="527436" y="8554577"/>
                </a:lnTo>
                <a:lnTo>
                  <a:pt x="482809" y="8543407"/>
                </a:lnTo>
                <a:lnTo>
                  <a:pt x="439425" y="8529300"/>
                </a:lnTo>
                <a:lnTo>
                  <a:pt x="397399" y="8512367"/>
                </a:lnTo>
                <a:lnTo>
                  <a:pt x="356841" y="8492721"/>
                </a:lnTo>
                <a:lnTo>
                  <a:pt x="317867" y="8470476"/>
                </a:lnTo>
                <a:lnTo>
                  <a:pt x="280588" y="8445745"/>
                </a:lnTo>
                <a:lnTo>
                  <a:pt x="245118" y="8418640"/>
                </a:lnTo>
                <a:lnTo>
                  <a:pt x="211569" y="8389275"/>
                </a:lnTo>
                <a:lnTo>
                  <a:pt x="180055" y="8357761"/>
                </a:lnTo>
                <a:lnTo>
                  <a:pt x="150689" y="8324214"/>
                </a:lnTo>
                <a:lnTo>
                  <a:pt x="123583" y="8288744"/>
                </a:lnTo>
                <a:lnTo>
                  <a:pt x="98851" y="8251466"/>
                </a:lnTo>
                <a:lnTo>
                  <a:pt x="76605" y="8212493"/>
                </a:lnTo>
                <a:lnTo>
                  <a:pt x="56959" y="8171936"/>
                </a:lnTo>
                <a:lnTo>
                  <a:pt x="40026" y="8129910"/>
                </a:lnTo>
                <a:lnTo>
                  <a:pt x="25918" y="8086527"/>
                </a:lnTo>
                <a:lnTo>
                  <a:pt x="14748" y="8041900"/>
                </a:lnTo>
                <a:lnTo>
                  <a:pt x="6630" y="7996142"/>
                </a:lnTo>
                <a:lnTo>
                  <a:pt x="1676" y="7949366"/>
                </a:lnTo>
                <a:lnTo>
                  <a:pt x="0" y="7901685"/>
                </a:lnTo>
                <a:lnTo>
                  <a:pt x="0" y="667639"/>
                </a:lnTo>
                <a:lnTo>
                  <a:pt x="1676" y="619959"/>
                </a:lnTo>
                <a:lnTo>
                  <a:pt x="6630" y="573185"/>
                </a:lnTo>
                <a:lnTo>
                  <a:pt x="14748" y="527428"/>
                </a:lnTo>
                <a:lnTo>
                  <a:pt x="25918" y="482802"/>
                </a:lnTo>
                <a:lnTo>
                  <a:pt x="40026" y="439419"/>
                </a:lnTo>
                <a:lnTo>
                  <a:pt x="56959" y="397393"/>
                </a:lnTo>
                <a:lnTo>
                  <a:pt x="76605" y="356837"/>
                </a:lnTo>
                <a:lnTo>
                  <a:pt x="98851" y="317863"/>
                </a:lnTo>
                <a:lnTo>
                  <a:pt x="123583" y="280585"/>
                </a:lnTo>
                <a:lnTo>
                  <a:pt x="150689" y="245116"/>
                </a:lnTo>
                <a:lnTo>
                  <a:pt x="180055" y="211567"/>
                </a:lnTo>
                <a:lnTo>
                  <a:pt x="211569" y="180054"/>
                </a:lnTo>
                <a:lnTo>
                  <a:pt x="245118" y="150688"/>
                </a:lnTo>
                <a:lnTo>
                  <a:pt x="280588" y="123582"/>
                </a:lnTo>
                <a:lnTo>
                  <a:pt x="317867" y="98851"/>
                </a:lnTo>
                <a:lnTo>
                  <a:pt x="356841" y="76605"/>
                </a:lnTo>
                <a:lnTo>
                  <a:pt x="397399" y="56959"/>
                </a:lnTo>
                <a:lnTo>
                  <a:pt x="439425" y="40026"/>
                </a:lnTo>
                <a:lnTo>
                  <a:pt x="482809" y="25917"/>
                </a:lnTo>
                <a:lnTo>
                  <a:pt x="527436" y="14748"/>
                </a:lnTo>
                <a:lnTo>
                  <a:pt x="573195" y="6630"/>
                </a:lnTo>
                <a:lnTo>
                  <a:pt x="619970" y="1676"/>
                </a:lnTo>
                <a:lnTo>
                  <a:pt x="667651" y="0"/>
                </a:lnTo>
                <a:lnTo>
                  <a:pt x="5018786" y="0"/>
                </a:lnTo>
                <a:close/>
              </a:path>
            </a:pathLst>
          </a:custGeom>
          <a:ln w="3175">
            <a:solidFill>
              <a:srgbClr val="42735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941108" y="48706"/>
            <a:ext cx="913843" cy="1315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42735B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‹N°›</a:t>
            </a:fld>
            <a:endParaRPr spc="-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20" y="1069733"/>
            <a:ext cx="5618515" cy="3388575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20" y="4708274"/>
            <a:ext cx="5618515" cy="13034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439078"/>
            <a:ext cx="3086292" cy="412268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4" y="1065298"/>
            <a:ext cx="802005" cy="671437"/>
          </a:xfrm>
        </p:spPr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20" y="4704723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747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872442" y="6035796"/>
            <a:ext cx="162700" cy="4310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9387" y="1052512"/>
            <a:ext cx="8569325" cy="5686425"/>
          </a:xfrm>
          <a:custGeom>
            <a:avLst/>
            <a:gdLst/>
            <a:ahLst/>
            <a:cxnLst/>
            <a:rect l="l" t="t" r="r" b="b"/>
            <a:pathLst>
              <a:path w="8569325" h="5686425">
                <a:moveTo>
                  <a:pt x="0" y="667638"/>
                </a:moveTo>
                <a:lnTo>
                  <a:pt x="1676" y="619958"/>
                </a:lnTo>
                <a:lnTo>
                  <a:pt x="6630" y="573182"/>
                </a:lnTo>
                <a:lnTo>
                  <a:pt x="14748" y="527424"/>
                </a:lnTo>
                <a:lnTo>
                  <a:pt x="25917" y="482797"/>
                </a:lnTo>
                <a:lnTo>
                  <a:pt x="40026" y="439414"/>
                </a:lnTo>
                <a:lnTo>
                  <a:pt x="56959" y="397388"/>
                </a:lnTo>
                <a:lnTo>
                  <a:pt x="76605" y="356831"/>
                </a:lnTo>
                <a:lnTo>
                  <a:pt x="98851" y="317858"/>
                </a:lnTo>
                <a:lnTo>
                  <a:pt x="123582" y="280580"/>
                </a:lnTo>
                <a:lnTo>
                  <a:pt x="150688" y="245110"/>
                </a:lnTo>
                <a:lnTo>
                  <a:pt x="180054" y="211563"/>
                </a:lnTo>
                <a:lnTo>
                  <a:pt x="211567" y="180049"/>
                </a:lnTo>
                <a:lnTo>
                  <a:pt x="245116" y="150684"/>
                </a:lnTo>
                <a:lnTo>
                  <a:pt x="280585" y="123579"/>
                </a:lnTo>
                <a:lnTo>
                  <a:pt x="317863" y="98848"/>
                </a:lnTo>
                <a:lnTo>
                  <a:pt x="356837" y="76603"/>
                </a:lnTo>
                <a:lnTo>
                  <a:pt x="397393" y="56957"/>
                </a:lnTo>
                <a:lnTo>
                  <a:pt x="439419" y="40024"/>
                </a:lnTo>
                <a:lnTo>
                  <a:pt x="482802" y="25917"/>
                </a:lnTo>
                <a:lnTo>
                  <a:pt x="527428" y="14747"/>
                </a:lnTo>
                <a:lnTo>
                  <a:pt x="573185" y="6629"/>
                </a:lnTo>
                <a:lnTo>
                  <a:pt x="619959" y="1676"/>
                </a:lnTo>
                <a:lnTo>
                  <a:pt x="667639" y="0"/>
                </a:lnTo>
                <a:lnTo>
                  <a:pt x="7901685" y="0"/>
                </a:lnTo>
                <a:lnTo>
                  <a:pt x="7949365" y="1676"/>
                </a:lnTo>
                <a:lnTo>
                  <a:pt x="7996139" y="6629"/>
                </a:lnTo>
                <a:lnTo>
                  <a:pt x="8041896" y="14747"/>
                </a:lnTo>
                <a:lnTo>
                  <a:pt x="8086522" y="25917"/>
                </a:lnTo>
                <a:lnTo>
                  <a:pt x="8129905" y="40024"/>
                </a:lnTo>
                <a:lnTo>
                  <a:pt x="8171931" y="56957"/>
                </a:lnTo>
                <a:lnTo>
                  <a:pt x="8212487" y="76603"/>
                </a:lnTo>
                <a:lnTo>
                  <a:pt x="8251461" y="98848"/>
                </a:lnTo>
                <a:lnTo>
                  <a:pt x="8288739" y="123579"/>
                </a:lnTo>
                <a:lnTo>
                  <a:pt x="8324208" y="150684"/>
                </a:lnTo>
                <a:lnTo>
                  <a:pt x="8357757" y="180049"/>
                </a:lnTo>
                <a:lnTo>
                  <a:pt x="8389270" y="211563"/>
                </a:lnTo>
                <a:lnTo>
                  <a:pt x="8418636" y="245110"/>
                </a:lnTo>
                <a:lnTo>
                  <a:pt x="8445742" y="280580"/>
                </a:lnTo>
                <a:lnTo>
                  <a:pt x="8470473" y="317858"/>
                </a:lnTo>
                <a:lnTo>
                  <a:pt x="8492719" y="356831"/>
                </a:lnTo>
                <a:lnTo>
                  <a:pt x="8512365" y="397388"/>
                </a:lnTo>
                <a:lnTo>
                  <a:pt x="8529298" y="439414"/>
                </a:lnTo>
                <a:lnTo>
                  <a:pt x="8543407" y="482797"/>
                </a:lnTo>
                <a:lnTo>
                  <a:pt x="8554576" y="527424"/>
                </a:lnTo>
                <a:lnTo>
                  <a:pt x="8562694" y="573182"/>
                </a:lnTo>
                <a:lnTo>
                  <a:pt x="8567648" y="619958"/>
                </a:lnTo>
                <a:lnTo>
                  <a:pt x="8569325" y="667638"/>
                </a:lnTo>
                <a:lnTo>
                  <a:pt x="8569325" y="5018773"/>
                </a:lnTo>
                <a:lnTo>
                  <a:pt x="8567648" y="5066454"/>
                </a:lnTo>
                <a:lnTo>
                  <a:pt x="8562695" y="5113229"/>
                </a:lnTo>
                <a:lnTo>
                  <a:pt x="8554577" y="5158988"/>
                </a:lnTo>
                <a:lnTo>
                  <a:pt x="8543407" y="5203615"/>
                </a:lnTo>
                <a:lnTo>
                  <a:pt x="8529300" y="5246999"/>
                </a:lnTo>
                <a:lnTo>
                  <a:pt x="8512367" y="5289025"/>
                </a:lnTo>
                <a:lnTo>
                  <a:pt x="8492721" y="5329583"/>
                </a:lnTo>
                <a:lnTo>
                  <a:pt x="8470476" y="5368557"/>
                </a:lnTo>
                <a:lnTo>
                  <a:pt x="8445745" y="5405836"/>
                </a:lnTo>
                <a:lnTo>
                  <a:pt x="8418640" y="5441306"/>
                </a:lnTo>
                <a:lnTo>
                  <a:pt x="8389275" y="5474855"/>
                </a:lnTo>
                <a:lnTo>
                  <a:pt x="8357761" y="5506369"/>
                </a:lnTo>
                <a:lnTo>
                  <a:pt x="8324214" y="5535735"/>
                </a:lnTo>
                <a:lnTo>
                  <a:pt x="8288744" y="5562841"/>
                </a:lnTo>
                <a:lnTo>
                  <a:pt x="8251466" y="5587573"/>
                </a:lnTo>
                <a:lnTo>
                  <a:pt x="8212493" y="5609819"/>
                </a:lnTo>
                <a:lnTo>
                  <a:pt x="8171936" y="5629465"/>
                </a:lnTo>
                <a:lnTo>
                  <a:pt x="8129910" y="5646398"/>
                </a:lnTo>
                <a:lnTo>
                  <a:pt x="8086527" y="5660506"/>
                </a:lnTo>
                <a:lnTo>
                  <a:pt x="8041900" y="5671676"/>
                </a:lnTo>
                <a:lnTo>
                  <a:pt x="7996142" y="5679794"/>
                </a:lnTo>
                <a:lnTo>
                  <a:pt x="7949366" y="5684748"/>
                </a:lnTo>
                <a:lnTo>
                  <a:pt x="7901685" y="5686425"/>
                </a:lnTo>
                <a:lnTo>
                  <a:pt x="667639" y="5686425"/>
                </a:lnTo>
                <a:lnTo>
                  <a:pt x="619959" y="5684748"/>
                </a:lnTo>
                <a:lnTo>
                  <a:pt x="573185" y="5679794"/>
                </a:lnTo>
                <a:lnTo>
                  <a:pt x="527428" y="5671676"/>
                </a:lnTo>
                <a:lnTo>
                  <a:pt x="482802" y="5660506"/>
                </a:lnTo>
                <a:lnTo>
                  <a:pt x="439419" y="5646398"/>
                </a:lnTo>
                <a:lnTo>
                  <a:pt x="397393" y="5629465"/>
                </a:lnTo>
                <a:lnTo>
                  <a:pt x="356837" y="5609819"/>
                </a:lnTo>
                <a:lnTo>
                  <a:pt x="317863" y="5587573"/>
                </a:lnTo>
                <a:lnTo>
                  <a:pt x="280585" y="5562841"/>
                </a:lnTo>
                <a:lnTo>
                  <a:pt x="245116" y="5535735"/>
                </a:lnTo>
                <a:lnTo>
                  <a:pt x="211567" y="5506369"/>
                </a:lnTo>
                <a:lnTo>
                  <a:pt x="180054" y="5474855"/>
                </a:lnTo>
                <a:lnTo>
                  <a:pt x="150688" y="5441306"/>
                </a:lnTo>
                <a:lnTo>
                  <a:pt x="123582" y="5405836"/>
                </a:lnTo>
                <a:lnTo>
                  <a:pt x="98851" y="5368557"/>
                </a:lnTo>
                <a:lnTo>
                  <a:pt x="76605" y="5329583"/>
                </a:lnTo>
                <a:lnTo>
                  <a:pt x="56959" y="5289025"/>
                </a:lnTo>
                <a:lnTo>
                  <a:pt x="40026" y="5246999"/>
                </a:lnTo>
                <a:lnTo>
                  <a:pt x="25917" y="5203615"/>
                </a:lnTo>
                <a:lnTo>
                  <a:pt x="14748" y="5158988"/>
                </a:lnTo>
                <a:lnTo>
                  <a:pt x="6630" y="5113229"/>
                </a:lnTo>
                <a:lnTo>
                  <a:pt x="1676" y="5066454"/>
                </a:lnTo>
                <a:lnTo>
                  <a:pt x="0" y="5018773"/>
                </a:lnTo>
                <a:lnTo>
                  <a:pt x="0" y="667638"/>
                </a:lnTo>
                <a:close/>
              </a:path>
            </a:pathLst>
          </a:custGeom>
          <a:ln w="3175">
            <a:solidFill>
              <a:srgbClr val="42735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8706" y="3047"/>
            <a:ext cx="1315072" cy="9260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57412" y="1009396"/>
            <a:ext cx="4829174" cy="14154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9565" y="2468118"/>
            <a:ext cx="8484869" cy="2958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6340" y="6480196"/>
            <a:ext cx="2216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42735B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‹N°›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6CF250-5C30-46A7-91F8-5274B3A8D1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9004" y="2195736"/>
            <a:ext cx="6858000" cy="3183467"/>
          </a:xfrm>
        </p:spPr>
        <p:txBody>
          <a:bodyPr>
            <a:noAutofit/>
          </a:bodyPr>
          <a:lstStyle/>
          <a:p>
            <a:pPr algn="ctr"/>
            <a:r>
              <a:rPr lang="fr-FR" sz="4000" dirty="0"/>
              <a:t>UE 2.4 S1</a:t>
            </a:r>
            <a:br>
              <a:rPr lang="fr-FR" sz="4000" dirty="0"/>
            </a:br>
            <a:r>
              <a:rPr lang="fr-FR" sz="4000" dirty="0"/>
              <a:t>Processus traumatiques</a:t>
            </a:r>
            <a:br>
              <a:rPr lang="fr-FR" sz="4800" dirty="0"/>
            </a:br>
            <a:r>
              <a:rPr lang="fr-FR" sz="2800" dirty="0"/>
              <a:t>Promotion 2023/2026</a:t>
            </a:r>
            <a:r>
              <a:rPr lang="fr-FR" sz="4000" dirty="0"/>
              <a:t> 2.4 S1</a:t>
            </a:r>
            <a:br>
              <a:rPr lang="fr-FR" sz="4000" dirty="0"/>
            </a:br>
            <a:r>
              <a:rPr lang="fr-FR" sz="4000" dirty="0"/>
              <a:t>Processus traumatiques</a:t>
            </a:r>
            <a:br>
              <a:rPr lang="fr-FR" sz="4800" dirty="0"/>
            </a:br>
            <a:r>
              <a:rPr lang="fr-FR" sz="2800" dirty="0"/>
              <a:t>Promotion 2023/2026</a:t>
            </a:r>
            <a:br>
              <a:rPr lang="fr-FR" sz="4800" dirty="0"/>
            </a:br>
            <a:endParaRPr lang="fr-FR" sz="48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FEA301A-2275-4004-A362-C1ED429F8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6084168"/>
            <a:ext cx="6858000" cy="1563348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/>
              <a:t>DR NERGHES</a:t>
            </a:r>
          </a:p>
          <a:p>
            <a:pPr algn="ctr"/>
            <a:r>
              <a:rPr lang="fr-FR" sz="2400" b="1" dirty="0"/>
              <a:t>CHIRURGIEN ORTHOPEDISTE TRAUMATOLOGUE</a:t>
            </a:r>
          </a:p>
          <a:p>
            <a:pPr algn="ctr"/>
            <a:r>
              <a:rPr lang="fr-FR" sz="2400" b="1" dirty="0"/>
              <a:t>CENTRE HOSPITALIER DE SARREBOURG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FDBE513-2074-4C66-8106-76F881F6D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689" y="3617893"/>
            <a:ext cx="6986622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05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2443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Fractures-consolidation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65" y="1930555"/>
            <a:ext cx="5458460" cy="3554178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spc="-5" dirty="0">
                <a:latin typeface="Arial"/>
                <a:cs typeface="Arial"/>
              </a:rPr>
              <a:t>Critères </a:t>
            </a:r>
            <a:r>
              <a:rPr sz="2600" dirty="0">
                <a:latin typeface="Arial"/>
                <a:cs typeface="Arial"/>
              </a:rPr>
              <a:t>de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consolidation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Cliniques</a:t>
            </a:r>
            <a:endParaRPr sz="2400" dirty="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484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Absence de </a:t>
            </a:r>
            <a:r>
              <a:rPr sz="2000" spc="-5" dirty="0">
                <a:latin typeface="Arial"/>
                <a:cs typeface="Arial"/>
              </a:rPr>
              <a:t>mobilité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anormale</a:t>
            </a:r>
          </a:p>
          <a:p>
            <a:pPr marL="1155700" marR="346710" lvl="1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Indolence (spontanée, à la mise</a:t>
            </a:r>
            <a:r>
              <a:rPr sz="2000" spc="-2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  charge, à </a:t>
            </a:r>
            <a:r>
              <a:rPr sz="2000" spc="-5" dirty="0">
                <a:latin typeface="Arial"/>
                <a:cs typeface="Arial"/>
              </a:rPr>
              <a:t>la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mobilisation)</a:t>
            </a:r>
          </a:p>
          <a:p>
            <a:pPr marL="469900">
              <a:lnSpc>
                <a:spcPct val="100000"/>
              </a:lnSpc>
              <a:spcBef>
                <a:spcPts val="570"/>
              </a:spcBef>
            </a:pP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Radiologiques</a:t>
            </a:r>
            <a:endParaRPr sz="2400" dirty="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484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Disparition de l’écart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interfragmentaire</a:t>
            </a:r>
            <a:endParaRPr sz="2000" dirty="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spc="-5" dirty="0">
                <a:latin typeface="Arial"/>
                <a:cs typeface="Arial"/>
              </a:rPr>
              <a:t>Image </a:t>
            </a:r>
            <a:r>
              <a:rPr sz="2000" dirty="0">
                <a:latin typeface="Arial"/>
                <a:cs typeface="Arial"/>
              </a:rPr>
              <a:t>en fuseau d’un cal en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virole</a:t>
            </a:r>
            <a:endParaRPr sz="2000" dirty="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Recalcification des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extrémités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57379" y="1269479"/>
            <a:ext cx="1958975" cy="51434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10</a:t>
            </a:fld>
            <a:endParaRPr spc="-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2443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Fractures-consolidation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65" y="1317968"/>
            <a:ext cx="8111490" cy="517969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950" spc="95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La consolidation varie </a:t>
            </a:r>
            <a:r>
              <a:rPr sz="2600" spc="5" dirty="0">
                <a:latin typeface="Arial"/>
                <a:cs typeface="Arial"/>
              </a:rPr>
              <a:t>avec </a:t>
            </a:r>
            <a:r>
              <a:rPr sz="2600" spc="-5" dirty="0">
                <a:latin typeface="Arial"/>
                <a:cs typeface="Arial"/>
              </a:rPr>
              <a:t>le </a:t>
            </a:r>
            <a:r>
              <a:rPr sz="2600" dirty="0">
                <a:latin typeface="Arial"/>
                <a:cs typeface="Arial"/>
              </a:rPr>
              <a:t>type d'os concerné :</a:t>
            </a:r>
          </a:p>
          <a:p>
            <a:pPr marL="469900">
              <a:lnSpc>
                <a:spcPts val="2735"/>
              </a:lnSpc>
              <a:spcBef>
                <a:spcPts val="295"/>
              </a:spcBef>
            </a:pPr>
            <a:r>
              <a:rPr sz="1800" spc="14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L'os spongieux consolide en 6 semaines</a:t>
            </a:r>
            <a:endParaRPr sz="2400" dirty="0">
              <a:latin typeface="Arial"/>
              <a:cs typeface="Arial"/>
            </a:endParaRPr>
          </a:p>
          <a:p>
            <a:pPr marL="756285">
              <a:lnSpc>
                <a:spcPts val="2735"/>
              </a:lnSpc>
            </a:pPr>
            <a:r>
              <a:rPr sz="2400" spc="-5" dirty="0">
                <a:latin typeface="Arial"/>
                <a:cs typeface="Arial"/>
              </a:rPr>
              <a:t>(métaphyses et épiphyses riches en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spongieux).</a:t>
            </a:r>
            <a:endParaRPr sz="2400" dirty="0">
              <a:latin typeface="Arial"/>
              <a:cs typeface="Arial"/>
            </a:endParaRPr>
          </a:p>
          <a:p>
            <a:pPr marL="756285" marR="5080" indent="-287020">
              <a:lnSpc>
                <a:spcPts val="2590"/>
              </a:lnSpc>
              <a:spcBef>
                <a:spcPts val="615"/>
              </a:spcBef>
            </a:pPr>
            <a:r>
              <a:rPr sz="1800" spc="254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L'os cortical </a:t>
            </a:r>
            <a:r>
              <a:rPr sz="2400" spc="-5" dirty="0">
                <a:latin typeface="Arial"/>
                <a:cs typeface="Arial"/>
              </a:rPr>
              <a:t>des diaphyses consolide plus lentement,  en 9 à 18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semaines.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lang="fr-FR" sz="1950" spc="121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1950" spc="125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Quelques délais :</a:t>
            </a:r>
          </a:p>
          <a:p>
            <a:pPr marL="469900">
              <a:lnSpc>
                <a:spcPct val="100000"/>
              </a:lnSpc>
              <a:spcBef>
                <a:spcPts val="295"/>
              </a:spcBef>
              <a:tabLst>
                <a:tab pos="926465" algn="l"/>
              </a:tabLst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jambe </a:t>
            </a:r>
            <a:r>
              <a:rPr sz="2400" dirty="0">
                <a:latin typeface="Arial"/>
                <a:cs typeface="Arial"/>
              </a:rPr>
              <a:t>: </a:t>
            </a:r>
            <a:r>
              <a:rPr sz="2400" spc="-5" dirty="0">
                <a:latin typeface="Arial"/>
                <a:cs typeface="Arial"/>
              </a:rPr>
              <a:t>3-4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mois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85"/>
              </a:spcBef>
              <a:tabLst>
                <a:tab pos="926465" algn="l"/>
              </a:tabLst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extrémité inférieure du radius </a:t>
            </a:r>
            <a:r>
              <a:rPr sz="2400" dirty="0">
                <a:latin typeface="Arial"/>
                <a:cs typeface="Arial"/>
              </a:rPr>
              <a:t>: </a:t>
            </a:r>
            <a:r>
              <a:rPr sz="2400" spc="-5" dirty="0">
                <a:latin typeface="Arial"/>
                <a:cs typeface="Arial"/>
              </a:rPr>
              <a:t>1-1,5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mois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90"/>
              </a:spcBef>
              <a:tabLst>
                <a:tab pos="926465" algn="l"/>
              </a:tabLst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humérus </a:t>
            </a:r>
            <a:r>
              <a:rPr sz="2400" dirty="0">
                <a:latin typeface="Arial"/>
                <a:cs typeface="Arial"/>
              </a:rPr>
              <a:t>: </a:t>
            </a:r>
            <a:r>
              <a:rPr sz="2400" spc="-5" dirty="0">
                <a:latin typeface="Arial"/>
                <a:cs typeface="Arial"/>
              </a:rPr>
              <a:t>2-3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mois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90"/>
              </a:spcBef>
              <a:tabLst>
                <a:tab pos="926465" algn="l"/>
              </a:tabLst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fémur </a:t>
            </a:r>
            <a:r>
              <a:rPr sz="2400" dirty="0">
                <a:latin typeface="Arial"/>
                <a:cs typeface="Arial"/>
              </a:rPr>
              <a:t>: </a:t>
            </a:r>
            <a:r>
              <a:rPr sz="2400" spc="-5" dirty="0">
                <a:latin typeface="Arial"/>
                <a:cs typeface="Arial"/>
              </a:rPr>
              <a:t>3-4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mois</a:t>
            </a:r>
            <a:endParaRPr sz="2400" dirty="0">
              <a:latin typeface="Arial"/>
              <a:cs typeface="Arial"/>
            </a:endParaRPr>
          </a:p>
          <a:p>
            <a:pPr marL="469265" marR="3347720">
              <a:lnSpc>
                <a:spcPct val="110000"/>
              </a:lnSpc>
              <a:tabLst>
                <a:tab pos="926465" algn="l"/>
              </a:tabLst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2 os de l’av-bras: 3-3,5 mois  </a:t>
            </a:r>
            <a:r>
              <a:rPr sz="2400" b="1" spc="-5" dirty="0">
                <a:latin typeface="Arial"/>
                <a:cs typeface="Arial"/>
              </a:rPr>
              <a:t>Plus courts chez l’enfant  Plus longs chez </a:t>
            </a:r>
            <a:r>
              <a:rPr sz="2400" b="1" dirty="0">
                <a:latin typeface="Arial"/>
                <a:cs typeface="Arial"/>
              </a:rPr>
              <a:t>le </a:t>
            </a:r>
            <a:r>
              <a:rPr sz="2400" b="1" spc="-5" dirty="0">
                <a:latin typeface="Arial"/>
                <a:cs typeface="Arial"/>
              </a:rPr>
              <a:t>sujet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âgé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11</a:t>
            </a:fld>
            <a:endParaRPr spc="-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2443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Fractures-consolidation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65" y="1900076"/>
            <a:ext cx="8086090" cy="3576954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Conditions de </a:t>
            </a:r>
            <a:r>
              <a:rPr sz="2600" spc="-5" dirty="0">
                <a:latin typeface="Arial"/>
                <a:cs typeface="Arial"/>
              </a:rPr>
              <a:t>la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consolidation</a:t>
            </a:r>
          </a:p>
          <a:p>
            <a:pPr marL="756285" marR="5080" indent="-287020">
              <a:lnSpc>
                <a:spcPct val="100000"/>
              </a:lnSpc>
              <a:spcBef>
                <a:spcPts val="585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Respect du </a:t>
            </a:r>
            <a:r>
              <a:rPr sz="2400" b="1" spc="-10" dirty="0">
                <a:latin typeface="Arial"/>
                <a:cs typeface="Arial"/>
              </a:rPr>
              <a:t>foyer </a:t>
            </a:r>
            <a:r>
              <a:rPr sz="2400" spc="-5" dirty="0">
                <a:latin typeface="Arial"/>
                <a:cs typeface="Arial"/>
              </a:rPr>
              <a:t>La consolidation est impossible si  les fragments sont maintenus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écartés</a:t>
            </a:r>
            <a:r>
              <a:rPr sz="2400" spc="-5" dirty="0">
                <a:latin typeface="Arial"/>
                <a:cs typeface="Arial"/>
              </a:rPr>
              <a:t> par interposition  des muscles. La consolidation est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toujours perturbée 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s'il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 une</a:t>
            </a:r>
            <a:r>
              <a:rPr sz="2400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infection</a:t>
            </a:r>
            <a:r>
              <a:rPr sz="2400" spc="-5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Immobilisation</a:t>
            </a:r>
            <a:endParaRPr sz="2400" dirty="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484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Indispensable</a:t>
            </a: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Ne pas briser </a:t>
            </a:r>
            <a:r>
              <a:rPr sz="2000" spc="-5" dirty="0">
                <a:latin typeface="Arial"/>
                <a:cs typeface="Arial"/>
              </a:rPr>
              <a:t>la formation </a:t>
            </a:r>
            <a:r>
              <a:rPr sz="2000" dirty="0">
                <a:latin typeface="Arial"/>
                <a:cs typeface="Arial"/>
              </a:rPr>
              <a:t>du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cal</a:t>
            </a: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Temps variable en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fonction…</a:t>
            </a: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12</a:t>
            </a:fld>
            <a:endParaRPr spc="-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2443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Fractures-consolidation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65" y="2839974"/>
            <a:ext cx="3968115" cy="2252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817244" algn="ctr">
              <a:lnSpc>
                <a:spcPct val="100000"/>
              </a:lnSpc>
              <a:spcBef>
                <a:spcPts val="105"/>
              </a:spcBef>
            </a:pPr>
            <a:r>
              <a:rPr sz="1950" spc="9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COMPLICATIONS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5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1800" spc="1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Retard de consolidation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Pseudarthrose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Cal vicieux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13</a:t>
            </a:fld>
            <a:endParaRPr spc="-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2443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Fractures-consolidation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65" y="2119532"/>
            <a:ext cx="8112125" cy="3576954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lang="fr-FR" sz="2600" b="1" dirty="0">
                <a:latin typeface="Arial"/>
                <a:cs typeface="Arial"/>
              </a:rPr>
              <a:t>	</a:t>
            </a:r>
            <a:r>
              <a:rPr sz="2600" b="1" dirty="0">
                <a:latin typeface="Arial"/>
                <a:cs typeface="Arial"/>
              </a:rPr>
              <a:t>COMPLICATIONS</a:t>
            </a:r>
            <a:endParaRPr sz="2600" dirty="0">
              <a:latin typeface="Arial"/>
              <a:cs typeface="Arial"/>
            </a:endParaRPr>
          </a:p>
          <a:p>
            <a:pPr marL="756285" marR="5080" indent="-287020" algn="just">
              <a:lnSpc>
                <a:spcPct val="100000"/>
              </a:lnSpc>
              <a:spcBef>
                <a:spcPts val="585"/>
              </a:spcBef>
            </a:pPr>
            <a:r>
              <a:rPr sz="2400" spc="-5" dirty="0">
                <a:latin typeface="Arial"/>
                <a:cs typeface="Arial"/>
              </a:rPr>
              <a:t>Retard de consolidation </a:t>
            </a:r>
            <a:r>
              <a:rPr sz="2400" dirty="0">
                <a:latin typeface="Arial"/>
                <a:cs typeface="Arial"/>
              </a:rPr>
              <a:t>= </a:t>
            </a:r>
            <a:r>
              <a:rPr sz="2400" spc="-5" dirty="0">
                <a:latin typeface="Arial"/>
                <a:cs typeface="Arial"/>
              </a:rPr>
              <a:t>absence de cal en dehors </a:t>
            </a:r>
            <a:r>
              <a:rPr sz="2400" spc="-10" dirty="0">
                <a:latin typeface="Arial"/>
                <a:cs typeface="Arial"/>
              </a:rPr>
              <a:t>des  </a:t>
            </a:r>
            <a:r>
              <a:rPr sz="2400" spc="-5" dirty="0">
                <a:latin typeface="Arial"/>
                <a:cs typeface="Arial"/>
              </a:rPr>
              <a:t>délais habituels de consolidation et ce jusqu’à la fin </a:t>
            </a:r>
            <a:r>
              <a:rPr sz="2400" spc="-10" dirty="0">
                <a:latin typeface="Arial"/>
                <a:cs typeface="Arial"/>
              </a:rPr>
              <a:t>du  </a:t>
            </a:r>
            <a:r>
              <a:rPr sz="2400" spc="-5" dirty="0">
                <a:latin typeface="Arial"/>
                <a:cs typeface="Arial"/>
              </a:rPr>
              <a:t>6ème mois; au-delà on parle de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:</a:t>
            </a:r>
          </a:p>
          <a:p>
            <a:pPr marL="756285" marR="45720" indent="-287020" algn="just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Arial"/>
                <a:cs typeface="Arial"/>
              </a:rPr>
              <a:t>Pseudarthrose </a:t>
            </a:r>
            <a:r>
              <a:rPr sz="2400" dirty="0">
                <a:latin typeface="Arial"/>
                <a:cs typeface="Arial"/>
              </a:rPr>
              <a:t>= </a:t>
            </a:r>
            <a:r>
              <a:rPr sz="2400" spc="-5" dirty="0">
                <a:latin typeface="Arial"/>
                <a:cs typeface="Arial"/>
              </a:rPr>
              <a:t>absence définitive de consolidation (en  dehors d’un nouveau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trauma)</a:t>
            </a:r>
            <a:endParaRPr sz="2400" dirty="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484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Serrée</a:t>
            </a: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Lâche</a:t>
            </a: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spc="-5" dirty="0">
                <a:latin typeface="Arial"/>
                <a:cs typeface="Arial"/>
              </a:rPr>
              <a:t>Infectée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14</a:t>
            </a:fld>
            <a:endParaRPr spc="-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2443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Fractures-consolidation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65" y="1497739"/>
            <a:ext cx="8008620" cy="4418517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lang="fr-FR" sz="1950" b="1" spc="1210" dirty="0">
                <a:solidFill>
                  <a:srgbClr val="DA2420"/>
                </a:solidFill>
                <a:latin typeface="Arial"/>
                <a:cs typeface="Arial"/>
              </a:rPr>
              <a:t>  </a:t>
            </a:r>
            <a:r>
              <a:rPr sz="2600" b="1" dirty="0">
                <a:latin typeface="Arial"/>
                <a:cs typeface="Arial"/>
              </a:rPr>
              <a:t>Cal vicieux </a:t>
            </a:r>
            <a:r>
              <a:rPr sz="2600" dirty="0">
                <a:latin typeface="Arial"/>
                <a:cs typeface="Arial"/>
              </a:rPr>
              <a:t>= consolidation en mauvaise position</a:t>
            </a:r>
          </a:p>
          <a:p>
            <a:pPr marL="12700" marR="5080">
              <a:lnSpc>
                <a:spcPct val="100000"/>
              </a:lnSpc>
              <a:spcBef>
                <a:spcPts val="585"/>
              </a:spcBef>
            </a:pPr>
            <a:r>
              <a:rPr sz="2400" spc="-5" dirty="0">
                <a:latin typeface="Arial"/>
                <a:cs typeface="Arial"/>
              </a:rPr>
              <a:t>Lié à un défaut de réduction initial ou à un déplacement  secondaire de la fracture </a:t>
            </a:r>
            <a:r>
              <a:rPr sz="2400" dirty="0">
                <a:latin typeface="Arial"/>
                <a:cs typeface="Arial"/>
              </a:rPr>
              <a:t>( </a:t>
            </a:r>
            <a:r>
              <a:rPr sz="2400" spc="-5" dirty="0">
                <a:latin typeface="Arial"/>
                <a:cs typeface="Arial"/>
              </a:rPr>
              <a:t>l’instabilité pouvant être due à la  fonte de l’œdème (le plâtre prend du jeu), à l’imprudence  du patient (reprise trop précoce de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l’appui…)</a:t>
            </a:r>
            <a:endParaRPr sz="2400" dirty="0">
              <a:latin typeface="Arial"/>
              <a:cs typeface="Arial"/>
            </a:endParaRPr>
          </a:p>
          <a:p>
            <a:pPr marL="756285" marR="277495" indent="-287020">
              <a:lnSpc>
                <a:spcPct val="100000"/>
              </a:lnSpc>
              <a:spcBef>
                <a:spcPts val="575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En </a:t>
            </a:r>
            <a:r>
              <a:rPr sz="2400" b="1" spc="-10" dirty="0">
                <a:latin typeface="Arial"/>
                <a:cs typeface="Arial"/>
              </a:rPr>
              <a:t>Diaphysaire </a:t>
            </a:r>
            <a:r>
              <a:rPr sz="2400" spc="-5" dirty="0">
                <a:latin typeface="Arial"/>
                <a:cs typeface="Arial"/>
              </a:rPr>
              <a:t>(fonction des déplacements  élémentaires) au membre inférieur il s’agit souvent  d’un raccourcissement (sans conséquence gênante  jusqu’à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10mm)</a:t>
            </a:r>
            <a:endParaRPr sz="2400" dirty="0">
              <a:latin typeface="Arial"/>
              <a:cs typeface="Arial"/>
            </a:endParaRPr>
          </a:p>
          <a:p>
            <a:pPr marL="756285" marR="213360" indent="-287020">
              <a:lnSpc>
                <a:spcPct val="100000"/>
              </a:lnSpc>
              <a:spcBef>
                <a:spcPts val="575"/>
              </a:spcBef>
            </a:pPr>
            <a:r>
              <a:rPr sz="1800" spc="29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En </a:t>
            </a:r>
            <a:r>
              <a:rPr sz="2400" b="1" spc="-10" dirty="0">
                <a:latin typeface="Arial"/>
                <a:cs typeface="Arial"/>
              </a:rPr>
              <a:t>Epiphysaire </a:t>
            </a:r>
            <a:r>
              <a:rPr sz="2400" spc="-5" dirty="0">
                <a:latin typeface="Arial"/>
                <a:cs typeface="Arial"/>
              </a:rPr>
              <a:t>(rupture du profil articulaire) source  d’arthrose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15</a:t>
            </a:fld>
            <a:endParaRPr spc="-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2443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Fractures-consolidation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65" y="2821686"/>
            <a:ext cx="3107690" cy="135998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950" spc="10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COMPLICATIONS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50" dirty="0">
              <a:latin typeface="Times New Roman"/>
              <a:cs typeface="Times New Roman"/>
            </a:endParaRPr>
          </a:p>
          <a:p>
            <a:pPr marL="99695" algn="ctr">
              <a:lnSpc>
                <a:spcPct val="100000"/>
              </a:lnSpc>
              <a:spcBef>
                <a:spcPts val="5"/>
              </a:spcBef>
            </a:pPr>
            <a:r>
              <a:rPr sz="1800" spc="17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Pseudarthrose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31322" y="1419847"/>
            <a:ext cx="2787650" cy="51720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16</a:t>
            </a:fld>
            <a:endParaRPr spc="-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2443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Fractures-consolidation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65" y="1900076"/>
            <a:ext cx="310769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950" spc="105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COMPLICATIONS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18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Cal vicieux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3155" y="3186493"/>
            <a:ext cx="4846636" cy="2765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46343" y="1372755"/>
            <a:ext cx="1727200" cy="52085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17</a:t>
            </a:fld>
            <a:endParaRPr spc="-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solidFill>
            <a:srgbClr val="42735B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4330"/>
              </a:lnSpc>
            </a:pPr>
            <a:r>
              <a:rPr sz="4000" b="1" spc="-5" dirty="0">
                <a:latin typeface="Arial"/>
                <a:cs typeface="Arial"/>
              </a:rPr>
              <a:t>Fractures </a:t>
            </a:r>
            <a:r>
              <a:rPr sz="3200" b="1" dirty="0">
                <a:latin typeface="Arial"/>
                <a:cs typeface="Arial"/>
              </a:rPr>
              <a:t>:</a:t>
            </a:r>
            <a:r>
              <a:rPr sz="3200" b="1" spc="-31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traitements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18</a:t>
            </a:fld>
            <a:endParaRPr spc="-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38842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Fractures-traitements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65" y="2126742"/>
            <a:ext cx="5255895" cy="32528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75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3 OPTIONS THÉRAPEUTIQUES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5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FONCTIONNELLE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5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ORTHOPÉDIQUE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5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CHIRURGICALE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19</a:t>
            </a:fld>
            <a:endParaRPr spc="-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32C7CE9-9709-4EF9-BC3E-3636FFCA1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7412" y="1009396"/>
            <a:ext cx="4829174" cy="738664"/>
          </a:xfrm>
        </p:spPr>
        <p:txBody>
          <a:bodyPr/>
          <a:lstStyle/>
          <a:p>
            <a:pPr algn="ctr"/>
            <a:r>
              <a:rPr lang="fr-FR" dirty="0"/>
              <a:t>COURS IFSI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28964CE-CC7D-4A3B-A076-D54F2FBDD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9565" y="4355976"/>
            <a:ext cx="8484869" cy="1754326"/>
          </a:xfrm>
        </p:spPr>
        <p:txBody>
          <a:bodyPr/>
          <a:lstStyle/>
          <a:p>
            <a:r>
              <a:rPr lang="fr-FR" sz="3200" b="1" spc="-5" dirty="0">
                <a:solidFill>
                  <a:schemeClr val="bg1"/>
                </a:solidFill>
                <a:latin typeface="Arial"/>
                <a:cs typeface="Arial"/>
              </a:rPr>
              <a:t>Traumatologie </a:t>
            </a:r>
          </a:p>
          <a:p>
            <a:endParaRPr lang="fr-FR" sz="3200" b="1" spc="-5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fr-FR" sz="3200" b="1" spc="-5" dirty="0">
                <a:solidFill>
                  <a:schemeClr val="bg1"/>
                </a:solidFill>
                <a:latin typeface="Arial"/>
                <a:cs typeface="Arial"/>
              </a:rPr>
              <a:t>Traitements des</a:t>
            </a:r>
            <a:r>
              <a:rPr lang="fr-FR" sz="3200" b="1" spc="-10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FR" sz="3200" b="1" spc="-5" dirty="0">
                <a:solidFill>
                  <a:schemeClr val="bg1"/>
                </a:solidFill>
                <a:latin typeface="Arial"/>
                <a:cs typeface="Arial"/>
              </a:rPr>
              <a:t>fractures</a:t>
            </a:r>
            <a:endParaRPr lang="fr-FR" sz="32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7150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38842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Fractures-traitements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65" y="1680620"/>
            <a:ext cx="7941309" cy="4503156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  <a:buClr>
                <a:srgbClr val="DA2420"/>
              </a:buClr>
              <a:buSzPct val="75000"/>
              <a:tabLst>
                <a:tab pos="445134" algn="l"/>
                <a:tab pos="445770" algn="l"/>
              </a:tabLst>
            </a:pPr>
            <a:r>
              <a:rPr sz="2600" b="1" dirty="0">
                <a:latin typeface="Arial"/>
                <a:cs typeface="Arial"/>
              </a:rPr>
              <a:t>TRAITEMENT</a:t>
            </a:r>
            <a:r>
              <a:rPr sz="2600" b="1" spc="-20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FONCTIONNEL</a:t>
            </a:r>
            <a:endParaRPr sz="26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24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Rarement utilisé dans les fractures des os longs,</a:t>
            </a:r>
            <a:endParaRPr sz="2400" dirty="0">
              <a:latin typeface="Arial"/>
              <a:cs typeface="Arial"/>
            </a:endParaRPr>
          </a:p>
          <a:p>
            <a:pPr marL="756285" marR="5080" indent="-287020">
              <a:lnSpc>
                <a:spcPct val="100000"/>
              </a:lnSpc>
              <a:spcBef>
                <a:spcPts val="575"/>
              </a:spcBef>
            </a:pPr>
            <a:r>
              <a:rPr sz="1800" spc="28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Combine parfois un courte phase d’immobilisation </a:t>
            </a:r>
            <a:r>
              <a:rPr sz="2400" spc="-10" dirty="0">
                <a:latin typeface="Arial"/>
                <a:cs typeface="Arial"/>
              </a:rPr>
              <a:t>ou  </a:t>
            </a:r>
            <a:r>
              <a:rPr sz="2400" spc="-5" dirty="0">
                <a:latin typeface="Arial"/>
                <a:cs typeface="Arial"/>
              </a:rPr>
              <a:t>de mise en décharge, une rééducation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précoce</a:t>
            </a:r>
            <a:endParaRPr sz="2400" dirty="0">
              <a:latin typeface="Arial"/>
              <a:cs typeface="Arial"/>
            </a:endParaRPr>
          </a:p>
          <a:p>
            <a:pPr marL="756285" marR="600075" indent="-287020">
              <a:lnSpc>
                <a:spcPct val="100000"/>
              </a:lnSpc>
              <a:spcBef>
                <a:spcPts val="575"/>
              </a:spcBef>
            </a:pPr>
            <a:r>
              <a:rPr sz="1800" spc="254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Nécessite une bonne information du patient </a:t>
            </a:r>
            <a:r>
              <a:rPr sz="2400" spc="-10" dirty="0">
                <a:latin typeface="Arial"/>
                <a:cs typeface="Arial"/>
              </a:rPr>
              <a:t>pour  </a:t>
            </a:r>
            <a:r>
              <a:rPr sz="2400" spc="-5" dirty="0">
                <a:latin typeface="Arial"/>
                <a:cs typeface="Arial"/>
              </a:rPr>
              <a:t>obtenir sa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coopération</a:t>
            </a:r>
            <a:endParaRPr sz="2400" dirty="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484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spc="-5" dirty="0">
                <a:latin typeface="Arial"/>
                <a:cs typeface="Arial"/>
              </a:rPr>
              <a:t>Explications</a:t>
            </a:r>
            <a:endParaRPr sz="2000" dirty="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Compréhension</a:t>
            </a: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Surveillance</a:t>
            </a:r>
          </a:p>
          <a:p>
            <a:pPr marL="469265" marR="1061085">
              <a:lnSpc>
                <a:spcPct val="100000"/>
              </a:lnSpc>
              <a:spcBef>
                <a:spcPts val="570"/>
              </a:spcBef>
            </a:pPr>
            <a:r>
              <a:rPr sz="2400" spc="-5" dirty="0">
                <a:latin typeface="Arial"/>
                <a:cs typeface="Arial"/>
              </a:rPr>
              <a:t>Ex </a:t>
            </a:r>
            <a:r>
              <a:rPr sz="2400" dirty="0">
                <a:latin typeface="Arial"/>
                <a:cs typeface="Arial"/>
              </a:rPr>
              <a:t>: </a:t>
            </a:r>
            <a:r>
              <a:rPr sz="2400" spc="-5" dirty="0">
                <a:latin typeface="Arial"/>
                <a:cs typeface="Arial"/>
              </a:rPr>
              <a:t>fractures de clavicule, de la tête radiale, </a:t>
            </a:r>
            <a:r>
              <a:rPr sz="2400" spc="-10" dirty="0">
                <a:latin typeface="Arial"/>
                <a:cs typeface="Arial"/>
              </a:rPr>
              <a:t>du  </a:t>
            </a:r>
            <a:r>
              <a:rPr sz="2400" spc="-5" dirty="0">
                <a:latin typeface="Arial"/>
                <a:cs typeface="Arial"/>
              </a:rPr>
              <a:t>péroné…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20</a:t>
            </a:fld>
            <a:endParaRPr spc="-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38842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Fractures-traitements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65" y="1120901"/>
            <a:ext cx="402653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45134" algn="l"/>
              </a:tabLst>
            </a:pPr>
            <a:r>
              <a:rPr sz="1950" spc="1210" dirty="0">
                <a:solidFill>
                  <a:srgbClr val="DA2420"/>
                </a:solidFill>
                <a:latin typeface="Arial"/>
                <a:cs typeface="Arial"/>
              </a:rPr>
              <a:t>	</a:t>
            </a:r>
            <a:r>
              <a:rPr sz="2600" b="1" dirty="0">
                <a:latin typeface="Arial"/>
                <a:cs typeface="Arial"/>
              </a:rPr>
              <a:t>Traitement</a:t>
            </a:r>
            <a:r>
              <a:rPr sz="2600" b="1" spc="-5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fonctionnel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70379" y="2252979"/>
            <a:ext cx="2285999" cy="2008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17097" y="2288184"/>
            <a:ext cx="2781287" cy="19462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62404" y="4653236"/>
            <a:ext cx="5934074" cy="20748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13889" y="1903348"/>
            <a:ext cx="1862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Anneaux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clavicule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38039" y="1871573"/>
            <a:ext cx="3107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Immobilisation </a:t>
            </a:r>
            <a:r>
              <a:rPr sz="1800" spc="-10" dirty="0">
                <a:latin typeface="Arial"/>
                <a:cs typeface="Arial"/>
              </a:rPr>
              <a:t>coude au corps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85565" y="4305249"/>
            <a:ext cx="1504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Plâtre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pendant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21</a:t>
            </a:fld>
            <a:endParaRPr spc="-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38842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Fractures-traitements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65" y="1564795"/>
            <a:ext cx="7998459" cy="4744247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b="1" dirty="0">
                <a:latin typeface="Arial"/>
                <a:cs typeface="Arial"/>
              </a:rPr>
              <a:t>Traitement</a:t>
            </a:r>
            <a:r>
              <a:rPr sz="2600" b="1" spc="-3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orthopédique</a:t>
            </a:r>
            <a:endParaRPr sz="26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22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Réduction de la fracture</a:t>
            </a:r>
            <a:endParaRPr sz="2400" dirty="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484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spc="-5" dirty="0">
                <a:latin typeface="Arial"/>
                <a:cs typeface="Arial"/>
              </a:rPr>
              <a:t>Avec </a:t>
            </a:r>
            <a:r>
              <a:rPr sz="2000" dirty="0">
                <a:latin typeface="Arial"/>
                <a:cs typeface="Arial"/>
              </a:rPr>
              <a:t>ou sans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anesthésie</a:t>
            </a:r>
          </a:p>
          <a:p>
            <a:pPr marL="469900">
              <a:lnSpc>
                <a:spcPct val="100000"/>
              </a:lnSpc>
              <a:spcBef>
                <a:spcPts val="570"/>
              </a:spcBef>
            </a:pP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Contention</a:t>
            </a:r>
            <a:endParaRPr sz="2400" dirty="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484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spc="-5" dirty="0">
                <a:latin typeface="Arial"/>
                <a:cs typeface="Arial"/>
              </a:rPr>
              <a:t>Attelle</a:t>
            </a:r>
            <a:endParaRPr sz="2000" dirty="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spc="-5" dirty="0">
                <a:latin typeface="Arial"/>
                <a:cs typeface="Arial"/>
              </a:rPr>
              <a:t>Plâtre</a:t>
            </a:r>
            <a:endParaRPr sz="2000" dirty="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Résine</a:t>
            </a: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Appareillage</a:t>
            </a:r>
          </a:p>
          <a:p>
            <a:pPr marL="469900">
              <a:lnSpc>
                <a:spcPct val="100000"/>
              </a:lnSpc>
              <a:spcBef>
                <a:spcPts val="570"/>
              </a:spcBef>
            </a:pP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Surveillance</a:t>
            </a:r>
            <a:endParaRPr sz="2400" dirty="0">
              <a:latin typeface="Arial"/>
              <a:cs typeface="Arial"/>
            </a:endParaRPr>
          </a:p>
          <a:p>
            <a:pPr marL="1155700" marR="5080" lvl="1" indent="-228600">
              <a:lnSpc>
                <a:spcPct val="100000"/>
              </a:lnSpc>
              <a:spcBef>
                <a:spcPts val="484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Tout appareillage circulaire doit </a:t>
            </a:r>
            <a:r>
              <a:rPr sz="2000" spc="-5" dirty="0">
                <a:latin typeface="Arial"/>
                <a:cs typeface="Arial"/>
              </a:rPr>
              <a:t>être </a:t>
            </a:r>
            <a:r>
              <a:rPr sz="2000" dirty="0">
                <a:latin typeface="Arial"/>
                <a:cs typeface="Arial"/>
              </a:rPr>
              <a:t>bien garni, parfois</a:t>
            </a:r>
            <a:r>
              <a:rPr sz="2000" spc="-2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fendu  </a:t>
            </a:r>
            <a:r>
              <a:rPr sz="2000" dirty="0">
                <a:latin typeface="Arial"/>
                <a:cs typeface="Arial"/>
              </a:rPr>
              <a:t>pour </a:t>
            </a:r>
            <a:r>
              <a:rPr sz="2000" spc="-5" dirty="0">
                <a:latin typeface="Arial"/>
                <a:cs typeface="Arial"/>
              </a:rPr>
              <a:t>éviter </a:t>
            </a:r>
            <a:r>
              <a:rPr sz="2000" dirty="0">
                <a:latin typeface="Arial"/>
                <a:cs typeface="Arial"/>
              </a:rPr>
              <a:t>une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compression</a:t>
            </a: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Conseils de surélévation du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membre</a:t>
            </a:r>
          </a:p>
        </p:txBody>
      </p:sp>
      <p:sp>
        <p:nvSpPr>
          <p:cNvPr id="4" name="object 4"/>
          <p:cNvSpPr/>
          <p:nvPr/>
        </p:nvSpPr>
        <p:spPr>
          <a:xfrm>
            <a:off x="6475958" y="1340345"/>
            <a:ext cx="1844675" cy="29130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8654" y="3738892"/>
            <a:ext cx="3065449" cy="14446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22</a:t>
            </a:fld>
            <a:endParaRPr spc="-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38842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Fractures-traitements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65" y="2180491"/>
            <a:ext cx="7896225" cy="3490058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b="1" dirty="0">
                <a:latin typeface="Arial"/>
                <a:cs typeface="Arial"/>
              </a:rPr>
              <a:t>Traitement</a:t>
            </a:r>
            <a:r>
              <a:rPr sz="2600" b="1" spc="-3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orthopédique</a:t>
            </a:r>
            <a:endParaRPr sz="26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19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Avantages </a:t>
            </a:r>
            <a:r>
              <a:rPr sz="2400" dirty="0">
                <a:latin typeface="Arial"/>
                <a:cs typeface="Arial"/>
              </a:rPr>
              <a:t>:</a:t>
            </a:r>
          </a:p>
          <a:p>
            <a:pPr marL="1155700" lvl="1" indent="-228600">
              <a:lnSpc>
                <a:spcPct val="100000"/>
              </a:lnSpc>
              <a:spcBef>
                <a:spcPts val="484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Pas de risque </a:t>
            </a:r>
            <a:r>
              <a:rPr sz="2000" spc="-5" dirty="0">
                <a:latin typeface="Arial"/>
                <a:cs typeface="Arial"/>
              </a:rPr>
              <a:t>d’infection </a:t>
            </a:r>
            <a:r>
              <a:rPr sz="2000" dirty="0">
                <a:latin typeface="Arial"/>
                <a:cs typeface="Arial"/>
              </a:rPr>
              <a:t>du </a:t>
            </a:r>
            <a:r>
              <a:rPr sz="2000" spc="-5" dirty="0">
                <a:latin typeface="Arial"/>
                <a:cs typeface="Arial"/>
              </a:rPr>
              <a:t>foyer 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fracture</a:t>
            </a:r>
            <a:endParaRPr sz="2000" dirty="0">
              <a:latin typeface="Arial"/>
              <a:cs typeface="Arial"/>
            </a:endParaRPr>
          </a:p>
          <a:p>
            <a:pPr marL="1155700" marR="270510" lvl="1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Favorise </a:t>
            </a:r>
            <a:r>
              <a:rPr sz="2000" spc="-5" dirty="0">
                <a:latin typeface="Arial"/>
                <a:cs typeface="Arial"/>
              </a:rPr>
              <a:t>le </a:t>
            </a:r>
            <a:r>
              <a:rPr sz="2000" dirty="0">
                <a:latin typeface="Arial"/>
                <a:cs typeface="Arial"/>
              </a:rPr>
              <a:t>cal osseux par la conservation de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l’hématome  péri-fracturaire</a:t>
            </a:r>
            <a:endParaRPr sz="20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0"/>
              </a:spcBef>
            </a:pPr>
            <a:r>
              <a:rPr sz="1800" spc="204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Inconvénients </a:t>
            </a:r>
            <a:r>
              <a:rPr sz="2400" dirty="0">
                <a:latin typeface="Arial"/>
                <a:cs typeface="Arial"/>
              </a:rPr>
              <a:t>:</a:t>
            </a:r>
          </a:p>
          <a:p>
            <a:pPr marL="1155700" lvl="1" indent="-228600">
              <a:lnSpc>
                <a:spcPct val="100000"/>
              </a:lnSpc>
              <a:spcBef>
                <a:spcPts val="484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Risque de cal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vicieux</a:t>
            </a:r>
          </a:p>
          <a:p>
            <a:pPr marL="1155700" marR="5080" lvl="1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spc="-5" dirty="0">
                <a:latin typeface="Arial"/>
                <a:cs typeface="Arial"/>
              </a:rPr>
              <a:t>Immobilisation </a:t>
            </a:r>
            <a:r>
              <a:rPr sz="2000" dirty="0">
                <a:latin typeface="Arial"/>
                <a:cs typeface="Arial"/>
              </a:rPr>
              <a:t>prolongé source de troubles trophiques et</a:t>
            </a:r>
            <a:r>
              <a:rPr sz="2000" spc="-1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  raideur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articulaire</a:t>
            </a: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23</a:t>
            </a:fld>
            <a:endParaRPr spc="-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5114" y="148717"/>
            <a:ext cx="38842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Fractures-traitements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65" y="1358645"/>
            <a:ext cx="426339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9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Traitement orthopédique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1908" y="2587764"/>
            <a:ext cx="8470906" cy="31765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24</a:t>
            </a:fld>
            <a:endParaRPr spc="-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38842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Fractures-traitements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65" y="2032863"/>
            <a:ext cx="7824470" cy="137287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950" spc="6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Traitement orthopédique </a:t>
            </a:r>
            <a:r>
              <a:rPr sz="2600" b="1" spc="5" dirty="0">
                <a:latin typeface="Arial"/>
                <a:cs typeface="Arial"/>
              </a:rPr>
              <a:t>par </a:t>
            </a:r>
            <a:r>
              <a:rPr sz="2600" b="1" dirty="0">
                <a:latin typeface="Arial"/>
                <a:cs typeface="Arial"/>
              </a:rPr>
              <a:t>traction continue</a:t>
            </a:r>
            <a:endParaRPr sz="26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Arial"/>
                <a:cs typeface="Arial"/>
              </a:rPr>
              <a:t>En général : traitement </a:t>
            </a:r>
            <a:r>
              <a:rPr sz="2600" spc="-5" dirty="0">
                <a:latin typeface="Arial"/>
                <a:cs typeface="Arial"/>
              </a:rPr>
              <a:t>d’attente </a:t>
            </a:r>
            <a:r>
              <a:rPr sz="2600" spc="5" dirty="0">
                <a:latin typeface="Arial"/>
                <a:cs typeface="Arial"/>
              </a:rPr>
              <a:t>avant </a:t>
            </a:r>
            <a:r>
              <a:rPr sz="2600" dirty="0">
                <a:latin typeface="Arial"/>
                <a:cs typeface="Arial"/>
              </a:rPr>
              <a:t>immobilisation  par </a:t>
            </a:r>
            <a:r>
              <a:rPr sz="2600" spc="-5" dirty="0">
                <a:latin typeface="Arial"/>
                <a:cs typeface="Arial"/>
              </a:rPr>
              <a:t>plâtre </a:t>
            </a:r>
            <a:r>
              <a:rPr sz="2600" dirty="0">
                <a:latin typeface="Arial"/>
                <a:cs typeface="Arial"/>
              </a:rPr>
              <a:t>ou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chirurgie</a:t>
            </a:r>
          </a:p>
        </p:txBody>
      </p:sp>
      <p:sp>
        <p:nvSpPr>
          <p:cNvPr id="4" name="object 4"/>
          <p:cNvSpPr/>
          <p:nvPr/>
        </p:nvSpPr>
        <p:spPr>
          <a:xfrm>
            <a:off x="1118123" y="3964510"/>
            <a:ext cx="3257547" cy="25320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35217" y="4166199"/>
            <a:ext cx="2865553" cy="2260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3816" y="3964216"/>
            <a:ext cx="1747831" cy="22574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25</a:t>
            </a:fld>
            <a:endParaRPr spc="-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38842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Fractures-traitements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65" y="1834133"/>
            <a:ext cx="7063740" cy="14035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 err="1">
                <a:latin typeface="Arial"/>
                <a:cs typeface="Arial"/>
              </a:rPr>
              <a:t>Traitement</a:t>
            </a:r>
            <a:r>
              <a:rPr sz="2600" dirty="0">
                <a:latin typeface="Arial"/>
                <a:cs typeface="Arial"/>
              </a:rPr>
              <a:t> orthopédique </a:t>
            </a:r>
            <a:r>
              <a:rPr sz="2600" spc="5" dirty="0">
                <a:latin typeface="Arial"/>
                <a:cs typeface="Arial"/>
              </a:rPr>
              <a:t>par </a:t>
            </a:r>
            <a:r>
              <a:rPr sz="2600" spc="-5" dirty="0">
                <a:latin typeface="Arial"/>
                <a:cs typeface="Arial"/>
              </a:rPr>
              <a:t>traction </a:t>
            </a:r>
            <a:r>
              <a:rPr sz="2600" dirty="0">
                <a:latin typeface="Arial"/>
                <a:cs typeface="Arial"/>
              </a:rPr>
              <a:t>continue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7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600" dirty="0">
                <a:latin typeface="Arial"/>
                <a:cs typeface="Arial"/>
              </a:rPr>
              <a:t>Traction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collée</a:t>
            </a:r>
          </a:p>
        </p:txBody>
      </p:sp>
      <p:sp>
        <p:nvSpPr>
          <p:cNvPr id="4" name="object 4"/>
          <p:cNvSpPr/>
          <p:nvPr/>
        </p:nvSpPr>
        <p:spPr>
          <a:xfrm>
            <a:off x="333844" y="3667584"/>
            <a:ext cx="3994139" cy="2795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25148" y="3594785"/>
            <a:ext cx="2133587" cy="28416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869651" y="3997709"/>
            <a:ext cx="182245" cy="18929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Jean-Pierre de Rosa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©</a:t>
            </a:r>
            <a:r>
              <a:rPr sz="11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CEMU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26</a:t>
            </a:fld>
            <a:endParaRPr spc="-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38842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Fractures-traitements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65" y="1845211"/>
            <a:ext cx="4427855" cy="3692678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  <a:buClr>
                <a:srgbClr val="DA2420"/>
              </a:buClr>
              <a:buSzPct val="75000"/>
              <a:tabLst>
                <a:tab pos="445134" algn="l"/>
                <a:tab pos="445770" algn="l"/>
              </a:tabLst>
            </a:pPr>
            <a:r>
              <a:rPr sz="2600" dirty="0">
                <a:latin typeface="Arial"/>
                <a:cs typeface="Arial"/>
              </a:rPr>
              <a:t>Traitement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chirurgical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16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Direct par abord du foyer</a:t>
            </a:r>
            <a:endParaRPr sz="2400" dirty="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484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Vis, plaques,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broches…</a:t>
            </a:r>
          </a:p>
          <a:p>
            <a:pPr marL="469900">
              <a:lnSpc>
                <a:spcPct val="100000"/>
              </a:lnSpc>
              <a:spcBef>
                <a:spcPts val="570"/>
              </a:spcBef>
            </a:pPr>
            <a:r>
              <a:rPr sz="1800" spc="16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Indirect à distance du foyer</a:t>
            </a:r>
            <a:endParaRPr sz="2400" dirty="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484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Clou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centromédullaire</a:t>
            </a: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Faisceau de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broches</a:t>
            </a:r>
          </a:p>
          <a:p>
            <a:pPr marL="469900">
              <a:lnSpc>
                <a:spcPct val="100000"/>
              </a:lnSpc>
              <a:spcBef>
                <a:spcPts val="570"/>
              </a:spcBef>
            </a:pPr>
            <a:r>
              <a:rPr sz="1800" spc="18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Per cutanée</a:t>
            </a:r>
            <a:endParaRPr sz="2400" dirty="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484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Broches</a:t>
            </a: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spc="-5" dirty="0">
                <a:latin typeface="Arial"/>
                <a:cs typeface="Arial"/>
              </a:rPr>
              <a:t>Fixateur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externe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17643" y="3420655"/>
            <a:ext cx="3786187" cy="30956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27</a:t>
            </a:fld>
            <a:endParaRPr spc="-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38842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Fractures-traitements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65" y="1442876"/>
            <a:ext cx="4140835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950" spc="12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Traitement chirurgical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17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Direct par abord du foyer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8530" y="2785624"/>
            <a:ext cx="3886200" cy="3130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71579" y="2356907"/>
            <a:ext cx="2592374" cy="4267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28</a:t>
            </a:fld>
            <a:endParaRPr spc="-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38842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Fractures-traitements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85487" y="4328752"/>
            <a:ext cx="193675" cy="36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75"/>
              </a:lnSpc>
            </a:pPr>
            <a:r>
              <a:rPr sz="2600" dirty="0">
                <a:latin typeface="Arial"/>
                <a:cs typeface="Arial"/>
              </a:rPr>
              <a:t>&lt;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8787" y="2953519"/>
            <a:ext cx="2819394" cy="3744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34417" y="2505405"/>
            <a:ext cx="2085975" cy="41909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9565" y="1461164"/>
            <a:ext cx="4427855" cy="141224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  <a:tabLst>
                <a:tab pos="445134" algn="l"/>
              </a:tabLst>
            </a:pPr>
            <a:r>
              <a:rPr sz="1950" spc="1210" dirty="0">
                <a:solidFill>
                  <a:srgbClr val="DA2420"/>
                </a:solidFill>
                <a:latin typeface="Arial"/>
                <a:cs typeface="Arial"/>
              </a:rPr>
              <a:t>	</a:t>
            </a:r>
            <a:r>
              <a:rPr sz="2600" dirty="0">
                <a:latin typeface="Arial"/>
                <a:cs typeface="Arial"/>
              </a:rPr>
              <a:t>Traitement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chirurgical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16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Indirect à distance du foyer</a:t>
            </a:r>
            <a:endParaRPr sz="2400" dirty="0">
              <a:latin typeface="Arial"/>
              <a:cs typeface="Arial"/>
            </a:endParaRPr>
          </a:p>
          <a:p>
            <a:pPr marL="556260">
              <a:lnSpc>
                <a:spcPct val="100000"/>
              </a:lnSpc>
              <a:spcBef>
                <a:spcPts val="1535"/>
              </a:spcBef>
            </a:pPr>
            <a:r>
              <a:rPr sz="1800" spc="-5" dirty="0">
                <a:latin typeface="Arial"/>
                <a:cs typeface="Arial"/>
              </a:rPr>
              <a:t>clou</a:t>
            </a:r>
            <a:r>
              <a:rPr sz="1800" spc="-10" dirty="0">
                <a:latin typeface="Arial"/>
                <a:cs typeface="Arial"/>
              </a:rPr>
              <a:t> centro-médullaire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34342" y="2131974"/>
            <a:ext cx="2270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Embrochage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fasciculé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29</a:t>
            </a:fld>
            <a:endParaRPr spc="-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37052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Fractures-diagnostic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65" y="1717195"/>
            <a:ext cx="8104505" cy="438086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950" spc="85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Au minimum les 2 premiers temps :</a:t>
            </a:r>
          </a:p>
          <a:p>
            <a:pPr marL="756285" marR="867410" indent="-287020">
              <a:lnSpc>
                <a:spcPct val="100000"/>
              </a:lnSpc>
              <a:spcBef>
                <a:spcPts val="585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1) Clinique </a:t>
            </a:r>
            <a:r>
              <a:rPr sz="2400" dirty="0">
                <a:latin typeface="Arial"/>
                <a:cs typeface="Arial"/>
              </a:rPr>
              <a:t>: </a:t>
            </a:r>
            <a:r>
              <a:rPr sz="2400" spc="-5" dirty="0">
                <a:latin typeface="Arial"/>
                <a:cs typeface="Arial"/>
              </a:rPr>
              <a:t>circonstances de survenue, zones  douloureuse, déformations, lésions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associées…</a:t>
            </a:r>
            <a:endParaRPr sz="2400" dirty="0">
              <a:latin typeface="Arial"/>
              <a:cs typeface="Arial"/>
            </a:endParaRPr>
          </a:p>
          <a:p>
            <a:pPr marL="756285" marR="313690" indent="-287020">
              <a:lnSpc>
                <a:spcPct val="100000"/>
              </a:lnSpc>
              <a:spcBef>
                <a:spcPts val="575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1800" spc="20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2) Radiologique </a:t>
            </a:r>
            <a:r>
              <a:rPr sz="2400" dirty="0">
                <a:latin typeface="Arial"/>
                <a:cs typeface="Arial"/>
              </a:rPr>
              <a:t>: </a:t>
            </a:r>
            <a:r>
              <a:rPr sz="2400" spc="-5" dirty="0">
                <a:latin typeface="Arial"/>
                <a:cs typeface="Arial"/>
              </a:rPr>
              <a:t>au minimum 2 incidences (face </a:t>
            </a:r>
            <a:r>
              <a:rPr sz="2400" dirty="0">
                <a:latin typeface="Arial"/>
                <a:cs typeface="Arial"/>
              </a:rPr>
              <a:t>&amp;  </a:t>
            </a:r>
            <a:r>
              <a:rPr sz="2400" spc="-5" dirty="0">
                <a:latin typeface="Arial"/>
                <a:cs typeface="Arial"/>
              </a:rPr>
              <a:t>profil), clichés comparatifs du côté opposé chez  l’enfant</a:t>
            </a:r>
            <a:endParaRPr sz="2400" dirty="0">
              <a:latin typeface="Arial"/>
              <a:cs typeface="Arial"/>
            </a:endParaRPr>
          </a:p>
          <a:p>
            <a:pPr marL="756285" marR="5080" indent="-287020">
              <a:lnSpc>
                <a:spcPct val="100000"/>
              </a:lnSpc>
              <a:spcBef>
                <a:spcPts val="575"/>
              </a:spcBef>
              <a:tabLst>
                <a:tab pos="6736080" algn="l"/>
              </a:tabLst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3) Scanner, IRM </a:t>
            </a:r>
            <a:r>
              <a:rPr sz="2400" dirty="0">
                <a:latin typeface="Arial"/>
                <a:cs typeface="Arial"/>
              </a:rPr>
              <a:t>…: </a:t>
            </a:r>
            <a:r>
              <a:rPr sz="2400" spc="-5" dirty="0">
                <a:latin typeface="Arial"/>
                <a:cs typeface="Arial"/>
              </a:rPr>
              <a:t>étude plus fine des traits </a:t>
            </a:r>
            <a:r>
              <a:rPr sz="2400" spc="-10" dirty="0">
                <a:latin typeface="Arial"/>
                <a:cs typeface="Arial"/>
              </a:rPr>
              <a:t>de  </a:t>
            </a:r>
            <a:r>
              <a:rPr sz="2400" dirty="0">
                <a:latin typeface="Arial"/>
                <a:cs typeface="Arial"/>
              </a:rPr>
              <a:t>fr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re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x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:c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inu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io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 c</a:t>
            </a:r>
            <a:r>
              <a:rPr sz="2400" spc="-10" dirty="0">
                <a:latin typeface="Arial"/>
                <a:cs typeface="Arial"/>
              </a:rPr>
              <a:t>al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anéu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…),	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he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he  </a:t>
            </a:r>
            <a:r>
              <a:rPr sz="2400" spc="-5" dirty="0">
                <a:latin typeface="Arial"/>
                <a:cs typeface="Arial"/>
              </a:rPr>
              <a:t>de lésions associées (ex :rupture de ligaments </a:t>
            </a:r>
            <a:r>
              <a:rPr sz="2400" spc="-10" dirty="0">
                <a:latin typeface="Arial"/>
                <a:cs typeface="Arial"/>
              </a:rPr>
              <a:t>au  </a:t>
            </a:r>
            <a:r>
              <a:rPr sz="2400" spc="-5" dirty="0">
                <a:latin typeface="Arial"/>
                <a:cs typeface="Arial"/>
              </a:rPr>
              <a:t>genou lors de fracture haute de jambe ou basse </a:t>
            </a:r>
            <a:r>
              <a:rPr sz="2400" spc="-10" dirty="0">
                <a:latin typeface="Arial"/>
                <a:cs typeface="Arial"/>
              </a:rPr>
              <a:t>du  </a:t>
            </a:r>
            <a:r>
              <a:rPr sz="2400" spc="-5" dirty="0">
                <a:latin typeface="Arial"/>
                <a:cs typeface="Arial"/>
              </a:rPr>
              <a:t>fémur)…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3</a:t>
            </a:fld>
            <a:endParaRPr spc="-5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38842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Fractures-traitements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65" y="1717195"/>
            <a:ext cx="3640454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  <a:tabLst>
                <a:tab pos="445134" algn="l"/>
              </a:tabLst>
            </a:pPr>
            <a:r>
              <a:rPr sz="1950" spc="1210" dirty="0">
                <a:solidFill>
                  <a:srgbClr val="DA2420"/>
                </a:solidFill>
                <a:latin typeface="Arial"/>
                <a:cs typeface="Arial"/>
              </a:rPr>
              <a:t>	</a:t>
            </a:r>
            <a:r>
              <a:rPr sz="2600" dirty="0">
                <a:latin typeface="Arial"/>
                <a:cs typeface="Arial"/>
              </a:rPr>
              <a:t>Traitement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chirurgical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1800" spc="17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Per cutanée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6765" y="4100321"/>
            <a:ext cx="195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,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81908" y="4389882"/>
            <a:ext cx="1040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externe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43964" y="5706617"/>
            <a:ext cx="1142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hes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57850" y="2347912"/>
            <a:ext cx="2527300" cy="335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5099" y="2674899"/>
            <a:ext cx="4011609" cy="2700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874702" y="5859462"/>
            <a:ext cx="2225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Fixateur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externe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30</a:t>
            </a:fld>
            <a:endParaRPr spc="-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38842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Fractures-traitements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6765" y="1499463"/>
            <a:ext cx="5901690" cy="3954929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394460" algn="ctr">
              <a:lnSpc>
                <a:spcPct val="100000"/>
              </a:lnSpc>
              <a:spcBef>
                <a:spcPts val="720"/>
              </a:spcBef>
            </a:pPr>
            <a:r>
              <a:rPr sz="2600" dirty="0">
                <a:latin typeface="Arial"/>
                <a:cs typeface="Arial"/>
              </a:rPr>
              <a:t>TRAITEMENT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CHIRURGICAL</a:t>
            </a:r>
          </a:p>
          <a:p>
            <a:pPr marL="1306830" algn="ctr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Arial"/>
                <a:cs typeface="Arial"/>
              </a:rPr>
              <a:t>=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OSTEOSYNTHESE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Arial"/>
                <a:cs typeface="Arial"/>
              </a:rPr>
              <a:t>CHIRURGIE</a:t>
            </a:r>
            <a:r>
              <a:rPr sz="2000" spc="-3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SPECIALISÉE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latin typeface="Arial"/>
                <a:cs typeface="Arial"/>
              </a:rPr>
              <a:t>ASEPSIE</a:t>
            </a:r>
            <a:r>
              <a:rPr sz="2000" spc="-2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++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Arial"/>
                <a:cs typeface="Arial"/>
              </a:rPr>
              <a:t>BLOC</a:t>
            </a:r>
            <a:r>
              <a:rPr sz="2000" spc="-2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adapté</a:t>
            </a:r>
          </a:p>
          <a:p>
            <a:pPr marL="698500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697865" algn="l"/>
                <a:tab pos="698500" algn="l"/>
              </a:tabLst>
            </a:pPr>
            <a:r>
              <a:rPr sz="2000" dirty="0">
                <a:latin typeface="Arial"/>
                <a:cs typeface="Arial"/>
              </a:rPr>
              <a:t>Table d ’opération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particulière</a:t>
            </a:r>
          </a:p>
          <a:p>
            <a:pPr marL="698500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697865" algn="l"/>
                <a:tab pos="698500" algn="l"/>
              </a:tabLst>
            </a:pPr>
            <a:r>
              <a:rPr sz="2000" dirty="0">
                <a:latin typeface="Arial"/>
                <a:cs typeface="Arial"/>
              </a:rPr>
              <a:t>Stock et </a:t>
            </a:r>
            <a:r>
              <a:rPr sz="2000" spc="-5" dirty="0">
                <a:latin typeface="Arial"/>
                <a:cs typeface="Arial"/>
              </a:rPr>
              <a:t>entretien </a:t>
            </a:r>
            <a:r>
              <a:rPr sz="2000" dirty="0">
                <a:latin typeface="Arial"/>
                <a:cs typeface="Arial"/>
              </a:rPr>
              <a:t>du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matériel</a:t>
            </a:r>
            <a:endParaRPr sz="2000" dirty="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697865" algn="l"/>
                <a:tab pos="698500" algn="l"/>
              </a:tabLst>
            </a:pPr>
            <a:r>
              <a:rPr sz="2000" spc="-5" dirty="0">
                <a:latin typeface="Arial"/>
                <a:cs typeface="Arial"/>
              </a:rPr>
              <a:t>Amplificateur 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brillance…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latin typeface="Arial"/>
                <a:cs typeface="Arial"/>
              </a:rPr>
              <a:t>Service </a:t>
            </a:r>
            <a:r>
              <a:rPr sz="2000" dirty="0">
                <a:latin typeface="Arial"/>
                <a:cs typeface="Arial"/>
              </a:rPr>
              <a:t>et</a:t>
            </a:r>
            <a:r>
              <a:rPr sz="2000" spc="-3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personnel</a:t>
            </a:r>
          </a:p>
        </p:txBody>
      </p:sp>
      <p:sp>
        <p:nvSpPr>
          <p:cNvPr id="4" name="object 4"/>
          <p:cNvSpPr/>
          <p:nvPr/>
        </p:nvSpPr>
        <p:spPr>
          <a:xfrm>
            <a:off x="5081384" y="3008109"/>
            <a:ext cx="3644887" cy="2733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31</a:t>
            </a:fld>
            <a:endParaRPr spc="-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38842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Fractures-traitements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65" y="1572545"/>
            <a:ext cx="7926705" cy="4671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4290695" algn="ctr">
              <a:lnSpc>
                <a:spcPct val="120000"/>
              </a:lnSpc>
              <a:spcBef>
                <a:spcPts val="100"/>
              </a:spcBef>
              <a:tabLst>
                <a:tab pos="445134" algn="l"/>
              </a:tabLst>
            </a:pPr>
            <a:r>
              <a:rPr sz="1950" spc="1210" dirty="0">
                <a:solidFill>
                  <a:srgbClr val="DA2420"/>
                </a:solidFill>
                <a:latin typeface="Arial"/>
                <a:cs typeface="Arial"/>
              </a:rPr>
              <a:t>	</a:t>
            </a:r>
            <a:r>
              <a:rPr sz="2600" dirty="0">
                <a:latin typeface="Arial"/>
                <a:cs typeface="Arial"/>
              </a:rPr>
              <a:t>Traitement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chirurgical  Avantages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:</a:t>
            </a:r>
          </a:p>
          <a:p>
            <a:pPr marL="469900">
              <a:lnSpc>
                <a:spcPct val="100000"/>
              </a:lnSpc>
              <a:spcBef>
                <a:spcPts val="580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1800" spc="24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Réduction anatomique de la fracture</a:t>
            </a:r>
            <a:endParaRPr sz="2400" dirty="0">
              <a:latin typeface="Arial"/>
              <a:cs typeface="Arial"/>
            </a:endParaRPr>
          </a:p>
          <a:p>
            <a:pPr marL="756285" marR="621030" indent="-287020">
              <a:lnSpc>
                <a:spcPct val="100000"/>
              </a:lnSpc>
              <a:spcBef>
                <a:spcPts val="580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1800" spc="22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Montage stable permettant une rééducation </a:t>
            </a:r>
            <a:r>
              <a:rPr sz="2400" spc="-10" dirty="0">
                <a:latin typeface="Arial"/>
                <a:cs typeface="Arial"/>
              </a:rPr>
              <a:t>plus  </a:t>
            </a:r>
            <a:r>
              <a:rPr sz="2400" spc="-5" dirty="0">
                <a:latin typeface="Arial"/>
                <a:cs typeface="Arial"/>
              </a:rPr>
              <a:t>précoce</a:t>
            </a:r>
            <a:endParaRPr sz="2400" dirty="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615"/>
              </a:spcBef>
            </a:pPr>
            <a:r>
              <a:rPr sz="2600" dirty="0">
                <a:latin typeface="Arial"/>
                <a:cs typeface="Arial"/>
              </a:rPr>
              <a:t>Inconvénients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: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1800" spc="12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Risque d’infection</a:t>
            </a:r>
            <a:endParaRPr sz="2400" dirty="0">
              <a:latin typeface="Arial"/>
              <a:cs typeface="Arial"/>
            </a:endParaRPr>
          </a:p>
          <a:p>
            <a:pPr marL="756285" marR="5080" indent="-287020">
              <a:lnSpc>
                <a:spcPct val="100000"/>
              </a:lnSpc>
              <a:spcBef>
                <a:spcPts val="575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1800" spc="31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Modifie le déroulement de la consolidation (l’action la  plus nocive est l’ouverture du foyer avec évacuation  de l’hématome péri-fracturaire et perturbation de la  formation du cal périosté (perte du cal « mou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»)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32</a:t>
            </a:fld>
            <a:endParaRPr spc="-5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38842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Fractures-traitements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65" y="2181606"/>
            <a:ext cx="4232910" cy="31373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105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Indications therapeutiques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1800" spc="16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QUI ?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QUAND ?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1800" spc="16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QUOI ?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33</a:t>
            </a:fld>
            <a:endParaRPr spc="-5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0"/>
            <a:ext cx="4758690" cy="928369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5080">
              <a:lnSpc>
                <a:spcPts val="3260"/>
              </a:lnSpc>
              <a:spcBef>
                <a:spcPts val="695"/>
              </a:spcBef>
            </a:pPr>
            <a:r>
              <a:rPr sz="3200" spc="-5" dirty="0">
                <a:latin typeface="Arial"/>
                <a:cs typeface="Arial"/>
              </a:rPr>
              <a:t>Fractures-traitements  Indications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thérapeutiques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65" y="2028091"/>
            <a:ext cx="5173980" cy="423481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lang="fr-FR" sz="1950" spc="121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1950" spc="16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QUI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Age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ATCD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1800" spc="18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Type de fracture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Contexte professionnel ou social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000" dirty="0">
              <a:latin typeface="Times New Roman"/>
              <a:cs typeface="Times New Roman"/>
            </a:endParaRPr>
          </a:p>
          <a:p>
            <a:pPr marL="469265" marR="1169670">
              <a:lnSpc>
                <a:spcPct val="118900"/>
              </a:lnSpc>
            </a:pPr>
            <a:r>
              <a:rPr sz="2400" dirty="0">
                <a:latin typeface="Arial"/>
                <a:cs typeface="Arial"/>
              </a:rPr>
              <a:t>++ </a:t>
            </a:r>
            <a:r>
              <a:rPr sz="2000" b="1" spc="-5" dirty="0">
                <a:latin typeface="Arial"/>
                <a:cs typeface="Arial"/>
              </a:rPr>
              <a:t>Information </a:t>
            </a:r>
            <a:r>
              <a:rPr sz="2000" b="1" dirty="0">
                <a:latin typeface="Arial"/>
                <a:cs typeface="Arial"/>
              </a:rPr>
              <a:t>du patient  des bénéfices et des risques  inhérents à chaque mode de  </a:t>
            </a:r>
            <a:r>
              <a:rPr sz="2000" b="1" spc="-5" dirty="0">
                <a:latin typeface="Arial"/>
                <a:cs typeface="Arial"/>
              </a:rPr>
              <a:t>traitement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28347" y="2102485"/>
            <a:ext cx="2374887" cy="2374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22078" y="1356741"/>
            <a:ext cx="2393950" cy="1509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66511" y="4775961"/>
            <a:ext cx="2511424" cy="18827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34</a:t>
            </a:fld>
            <a:endParaRPr spc="-5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0"/>
            <a:ext cx="4758690" cy="928369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5080">
              <a:lnSpc>
                <a:spcPts val="3260"/>
              </a:lnSpc>
              <a:spcBef>
                <a:spcPts val="695"/>
              </a:spcBef>
            </a:pPr>
            <a:r>
              <a:rPr sz="3200" spc="-5" dirty="0">
                <a:latin typeface="Arial"/>
                <a:cs typeface="Arial"/>
              </a:rPr>
              <a:t>Fractures-traitements  Indications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thérapeutiques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65" y="1534315"/>
            <a:ext cx="7063740" cy="3872214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lang="fr-FR" sz="260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QUAND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2400" spc="-5" dirty="0" err="1">
                <a:latin typeface="Arial"/>
                <a:cs typeface="Arial"/>
              </a:rPr>
              <a:t>Délai</a:t>
            </a:r>
            <a:r>
              <a:rPr sz="2400" spc="-5" dirty="0">
                <a:latin typeface="Arial"/>
                <a:cs typeface="Arial"/>
              </a:rPr>
              <a:t> du trauma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Arial"/>
                <a:cs typeface="Arial"/>
              </a:rPr>
              <a:t>URGENCE</a:t>
            </a:r>
            <a:endParaRPr sz="2400" dirty="0">
              <a:latin typeface="Arial"/>
              <a:cs typeface="Arial"/>
            </a:endParaRPr>
          </a:p>
          <a:p>
            <a:pPr marL="1155700" marR="160655" lvl="1" indent="-228600">
              <a:lnSpc>
                <a:spcPct val="100000"/>
              </a:lnSpc>
              <a:spcBef>
                <a:spcPts val="484"/>
              </a:spcBef>
              <a:buClr>
                <a:srgbClr val="42735B"/>
              </a:buClr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b="1" spc="-5" dirty="0">
                <a:latin typeface="Arial"/>
                <a:cs typeface="Arial"/>
              </a:rPr>
              <a:t>Vraie, impérieuse </a:t>
            </a:r>
            <a:r>
              <a:rPr sz="2000" dirty="0">
                <a:latin typeface="Arial"/>
                <a:cs typeface="Arial"/>
              </a:rPr>
              <a:t>(fracture </a:t>
            </a:r>
            <a:r>
              <a:rPr sz="2000" spc="-5" dirty="0">
                <a:latin typeface="Arial"/>
                <a:cs typeface="Arial"/>
              </a:rPr>
              <a:t>ouverte,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compressions  vasculaires ou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nerveuses,…)</a:t>
            </a:r>
          </a:p>
          <a:p>
            <a:pPr marL="1155065" marR="5080" lvl="1" indent="-227965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b="1" spc="-5" dirty="0">
                <a:latin typeface="Arial"/>
                <a:cs typeface="Arial"/>
              </a:rPr>
              <a:t>Relative </a:t>
            </a:r>
            <a:r>
              <a:rPr sz="2000" dirty="0">
                <a:latin typeface="Arial"/>
                <a:cs typeface="Arial"/>
              </a:rPr>
              <a:t>(risque </a:t>
            </a:r>
            <a:r>
              <a:rPr sz="2000" spc="-5" dirty="0">
                <a:latin typeface="Arial"/>
                <a:cs typeface="Arial"/>
              </a:rPr>
              <a:t>d’ouverture </a:t>
            </a:r>
            <a:r>
              <a:rPr sz="2000" dirty="0">
                <a:latin typeface="Arial"/>
                <a:cs typeface="Arial"/>
              </a:rPr>
              <a:t>secondaire de par la  </a:t>
            </a:r>
            <a:r>
              <a:rPr sz="2000" spc="-5" dirty="0">
                <a:latin typeface="Arial"/>
                <a:cs typeface="Arial"/>
              </a:rPr>
              <a:t>déformation, </a:t>
            </a:r>
            <a:r>
              <a:rPr sz="2000" dirty="0">
                <a:latin typeface="Arial"/>
                <a:cs typeface="Arial"/>
              </a:rPr>
              <a:t>apparition de </a:t>
            </a:r>
            <a:r>
              <a:rPr sz="2000" spc="-5" dirty="0">
                <a:latin typeface="Arial"/>
                <a:cs typeface="Arial"/>
              </a:rPr>
              <a:t>phlyctènes </a:t>
            </a:r>
            <a:r>
              <a:rPr sz="2000" dirty="0">
                <a:latin typeface="Arial"/>
                <a:cs typeface="Arial"/>
              </a:rPr>
              <a:t>favorisées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par  l’œdème,…)</a:t>
            </a: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« sécurisée » </a:t>
            </a:r>
            <a:r>
              <a:rPr sz="2000" spc="-5" dirty="0">
                <a:latin typeface="Arial"/>
                <a:cs typeface="Arial"/>
              </a:rPr>
              <a:t>(attente </a:t>
            </a:r>
            <a:r>
              <a:rPr sz="2000" dirty="0">
                <a:latin typeface="Arial"/>
                <a:cs typeface="Arial"/>
              </a:rPr>
              <a:t>d’un </a:t>
            </a:r>
            <a:r>
              <a:rPr sz="2000" spc="-5" dirty="0">
                <a:latin typeface="Arial"/>
                <a:cs typeface="Arial"/>
              </a:rPr>
              <a:t>matériel </a:t>
            </a:r>
            <a:r>
              <a:rPr sz="2000" dirty="0">
                <a:latin typeface="Arial"/>
                <a:cs typeface="Arial"/>
              </a:rPr>
              <a:t>spécifique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…)</a:t>
            </a:r>
          </a:p>
          <a:p>
            <a:pPr marL="469900">
              <a:lnSpc>
                <a:spcPct val="100000"/>
              </a:lnSpc>
              <a:spcBef>
                <a:spcPts val="570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1800" spc="19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distance, voire tardive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35</a:t>
            </a:fld>
            <a:endParaRPr spc="-5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0"/>
            <a:ext cx="4758690" cy="928369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5080">
              <a:lnSpc>
                <a:spcPts val="3260"/>
              </a:lnSpc>
              <a:spcBef>
                <a:spcPts val="695"/>
              </a:spcBef>
            </a:pPr>
            <a:r>
              <a:rPr sz="3200" spc="-5" dirty="0">
                <a:latin typeface="Arial"/>
                <a:cs typeface="Arial"/>
              </a:rPr>
              <a:t>Fractures-traitements  Indications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thérapeutiques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65" y="2963827"/>
            <a:ext cx="3823335" cy="233426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QUOI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2400" spc="-5" dirty="0">
                <a:latin typeface="Arial"/>
                <a:cs typeface="Arial"/>
              </a:rPr>
              <a:t>Option de traitement</a:t>
            </a:r>
            <a:endParaRPr sz="2400" dirty="0">
              <a:latin typeface="Arial"/>
              <a:cs typeface="Arial"/>
            </a:endParaRPr>
          </a:p>
          <a:p>
            <a:pPr marL="1155065" lvl="1" indent="-227965">
              <a:lnSpc>
                <a:spcPct val="100000"/>
              </a:lnSpc>
              <a:spcBef>
                <a:spcPts val="484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Orthopédique</a:t>
            </a:r>
          </a:p>
          <a:p>
            <a:pPr marL="1155065" lvl="1" indent="-227965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Chirurgical</a:t>
            </a:r>
          </a:p>
          <a:p>
            <a:pPr marL="1539240" lvl="2" indent="-154940">
              <a:lnSpc>
                <a:spcPct val="100000"/>
              </a:lnSpc>
              <a:spcBef>
                <a:spcPts val="439"/>
              </a:spcBef>
              <a:buSzPct val="83333"/>
              <a:buChar char="▪"/>
              <a:tabLst>
                <a:tab pos="1539875" algn="l"/>
              </a:tabLst>
            </a:pPr>
            <a:r>
              <a:rPr sz="1800" spc="-10" dirty="0">
                <a:latin typeface="Arial"/>
                <a:cs typeface="Arial"/>
              </a:rPr>
              <a:t>Quel </a:t>
            </a:r>
            <a:r>
              <a:rPr sz="1800" spc="-5" dirty="0">
                <a:latin typeface="Arial"/>
                <a:cs typeface="Arial"/>
              </a:rPr>
              <a:t>matériel utiliser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?</a:t>
            </a:r>
            <a:endParaRPr sz="1800" dirty="0">
              <a:latin typeface="Arial"/>
              <a:cs typeface="Arial"/>
            </a:endParaRPr>
          </a:p>
          <a:p>
            <a:pPr marL="1539240" lvl="2" indent="-154940">
              <a:lnSpc>
                <a:spcPct val="100000"/>
              </a:lnSpc>
              <a:spcBef>
                <a:spcPts val="430"/>
              </a:spcBef>
              <a:buSzPct val="83333"/>
              <a:buChar char="▪"/>
              <a:tabLst>
                <a:tab pos="1539875" algn="l"/>
              </a:tabLst>
            </a:pPr>
            <a:r>
              <a:rPr sz="1800" spc="-10" dirty="0">
                <a:latin typeface="Arial"/>
                <a:cs typeface="Arial"/>
              </a:rPr>
              <a:t>Quelle installation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?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36</a:t>
            </a:fld>
            <a:endParaRPr spc="-5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51244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Prise </a:t>
            </a:r>
            <a:r>
              <a:rPr sz="3200" spc="-5" dirty="0">
                <a:latin typeface="Arial"/>
                <a:cs typeface="Arial"/>
              </a:rPr>
              <a:t>en charge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surveillance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1164" y="2010155"/>
            <a:ext cx="534924" cy="385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0059" y="1860804"/>
            <a:ext cx="1397495" cy="541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608" y="2311920"/>
            <a:ext cx="1034793" cy="103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35608" y="1860804"/>
            <a:ext cx="533400" cy="5410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1164" y="3802367"/>
            <a:ext cx="534924" cy="385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0059" y="3653028"/>
            <a:ext cx="2118360" cy="5410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3608" y="4104144"/>
            <a:ext cx="1755648" cy="1036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29565" y="1863499"/>
            <a:ext cx="3257550" cy="3649076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lang="fr-FR" sz="1950" spc="121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1950" spc="160" dirty="0">
                <a:latin typeface="Arial"/>
                <a:cs typeface="Arial"/>
              </a:rPr>
              <a:t>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Initiale</a:t>
            </a:r>
            <a:endParaRPr sz="26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1800" spc="14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Constantes vitales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1800" spc="15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État local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1800" spc="17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Du membre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lang="fr-FR" sz="26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  </a:t>
            </a:r>
            <a:r>
              <a:rPr lang="fr-FR" sz="26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Secondaire</a:t>
            </a:r>
            <a:endParaRPr sz="26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1800" spc="18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Pansements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 </a:t>
            </a:r>
            <a:r>
              <a:rPr sz="2400" spc="-5" dirty="0">
                <a:latin typeface="Arial"/>
                <a:cs typeface="Arial"/>
              </a:rPr>
              <a:t>Clinique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80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 </a:t>
            </a:r>
            <a:r>
              <a:rPr lang="fr-FR" sz="2400" spc="-5" dirty="0">
                <a:latin typeface="Arial"/>
                <a:cs typeface="Arial"/>
              </a:rPr>
              <a:t>Ra</a:t>
            </a:r>
            <a:r>
              <a:rPr sz="2400" spc="-5" dirty="0" err="1">
                <a:latin typeface="Arial"/>
                <a:cs typeface="Arial"/>
              </a:rPr>
              <a:t>diologique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37</a:t>
            </a:fld>
            <a:endParaRPr spc="-5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34969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Surveillance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initiale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65" y="1205132"/>
            <a:ext cx="3936365" cy="5464958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950" spc="12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Constantes vitales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Respiration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17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Pouls, tension artérielle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lang="fr-FR" sz="2400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Conscience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Douleurs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lang="fr-FR" sz="2600" dirty="0">
                <a:latin typeface="Arial"/>
                <a:cs typeface="Arial"/>
              </a:rPr>
              <a:t>  </a:t>
            </a:r>
            <a:r>
              <a:rPr sz="2600" dirty="0">
                <a:latin typeface="Arial"/>
                <a:cs typeface="Arial"/>
              </a:rPr>
              <a:t>État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local</a:t>
            </a:r>
          </a:p>
          <a:p>
            <a:pPr marL="469900">
              <a:lnSpc>
                <a:spcPct val="100000"/>
              </a:lnSpc>
              <a:spcBef>
                <a:spcPts val="580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1800" spc="18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Saignement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80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Œdèmes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lang="fr-FR" sz="2600" dirty="0">
                <a:latin typeface="Arial"/>
                <a:cs typeface="Arial"/>
              </a:rPr>
              <a:t>  </a:t>
            </a:r>
            <a:r>
              <a:rPr sz="2600" dirty="0">
                <a:latin typeface="Arial"/>
                <a:cs typeface="Arial"/>
              </a:rPr>
              <a:t>Du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membre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Position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Confort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 err="1">
                <a:latin typeface="Arial"/>
                <a:cs typeface="Arial"/>
              </a:rPr>
              <a:t>Immobilisation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5460" y="5121783"/>
            <a:ext cx="4773612" cy="15291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78067" y="2215705"/>
            <a:ext cx="2366962" cy="2195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38</a:t>
            </a:fld>
            <a:endParaRPr spc="-5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3351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Surveillance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secondaire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65" y="1717195"/>
            <a:ext cx="7531100" cy="4441601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  <a:buClr>
                <a:srgbClr val="DA2420"/>
              </a:buClr>
              <a:buSzPct val="75000"/>
              <a:tabLst>
                <a:tab pos="445134" algn="l"/>
                <a:tab pos="445770" algn="l"/>
              </a:tabLst>
            </a:pPr>
            <a:r>
              <a:rPr lang="fr-FR" sz="2600" dirty="0">
                <a:latin typeface="Arial"/>
                <a:cs typeface="Arial"/>
              </a:rPr>
              <a:t> </a:t>
            </a:r>
            <a:r>
              <a:rPr sz="2600" dirty="0" err="1">
                <a:latin typeface="Arial"/>
                <a:cs typeface="Arial"/>
              </a:rPr>
              <a:t>en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hospitalisation</a:t>
            </a:r>
          </a:p>
          <a:p>
            <a:pPr marL="756285" marR="564515" indent="-287020">
              <a:lnSpc>
                <a:spcPct val="100000"/>
              </a:lnSpc>
              <a:spcBef>
                <a:spcPts val="585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1800" spc="2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Constantes vitales (risques phlébites, embolie  pulmonaire…)</a:t>
            </a:r>
            <a:endParaRPr sz="2400" dirty="0">
              <a:latin typeface="Arial"/>
              <a:cs typeface="Arial"/>
            </a:endParaRPr>
          </a:p>
          <a:p>
            <a:pPr marL="756285" marR="5080" indent="-287020">
              <a:lnSpc>
                <a:spcPct val="100000"/>
              </a:lnSpc>
              <a:spcBef>
                <a:spcPts val="575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1800" spc="2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Etat local du membre (immobilisation, pansement,  hémorragie,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œdème…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7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buClr>
                <a:srgbClr val="DA2420"/>
              </a:buClr>
              <a:buSzPct val="75000"/>
              <a:tabLst>
                <a:tab pos="445134" algn="l"/>
                <a:tab pos="445770" algn="l"/>
              </a:tabLst>
            </a:pPr>
            <a:r>
              <a:rPr lang="fr-FR" sz="2600" dirty="0">
                <a:latin typeface="Arial"/>
                <a:cs typeface="Arial"/>
              </a:rPr>
              <a:t> </a:t>
            </a:r>
            <a:r>
              <a:rPr sz="2600" dirty="0" err="1">
                <a:latin typeface="Arial"/>
                <a:cs typeface="Arial"/>
              </a:rPr>
              <a:t>en</a:t>
            </a:r>
            <a:r>
              <a:rPr sz="2600" dirty="0">
                <a:latin typeface="Arial"/>
                <a:cs typeface="Arial"/>
              </a:rPr>
              <a:t> consultation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externe</a:t>
            </a:r>
          </a:p>
          <a:p>
            <a:pPr marL="469900">
              <a:lnSpc>
                <a:spcPct val="100000"/>
              </a:lnSpc>
              <a:spcBef>
                <a:spcPts val="580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Pansements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80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Clinique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Radiologique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39</a:t>
            </a:fld>
            <a:endParaRPr spc="-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5114" y="148717"/>
            <a:ext cx="37052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Fractures-diagnostic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65" y="1123759"/>
            <a:ext cx="8016875" cy="818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5"/>
              </a:spcBef>
            </a:pPr>
            <a:r>
              <a:rPr sz="1950" spc="105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Clinique </a:t>
            </a:r>
            <a:r>
              <a:rPr sz="2600" dirty="0">
                <a:latin typeface="Arial"/>
                <a:cs typeface="Arial"/>
              </a:rPr>
              <a:t>: douleur, déformation, œdème, impotence  fonctionnelle</a:t>
            </a:r>
          </a:p>
        </p:txBody>
      </p:sp>
      <p:sp>
        <p:nvSpPr>
          <p:cNvPr id="4" name="object 4"/>
          <p:cNvSpPr/>
          <p:nvPr/>
        </p:nvSpPr>
        <p:spPr>
          <a:xfrm>
            <a:off x="381269" y="2140216"/>
            <a:ext cx="2767009" cy="20510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6811" y="4550348"/>
            <a:ext cx="2767009" cy="20748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10216" y="2892653"/>
            <a:ext cx="4184650" cy="27431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4</a:t>
            </a:fld>
            <a:endParaRPr spc="-5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32086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Fractures-devenir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64" y="1406299"/>
            <a:ext cx="7338779" cy="4572406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lang="fr-FR" sz="2600" dirty="0">
                <a:latin typeface="Arial"/>
                <a:cs typeface="Arial"/>
              </a:rPr>
              <a:t>	</a:t>
            </a:r>
            <a:r>
              <a:rPr sz="2600" dirty="0">
                <a:latin typeface="Arial"/>
                <a:cs typeface="Arial"/>
              </a:rPr>
              <a:t>Evolution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1800" spc="18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Sans complication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1800" spc="18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Avec complications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lang="fr-FR" sz="2600" dirty="0">
                <a:latin typeface="Arial"/>
                <a:cs typeface="Arial"/>
              </a:rPr>
              <a:t>    </a:t>
            </a:r>
            <a:r>
              <a:rPr sz="2600" dirty="0">
                <a:latin typeface="Arial"/>
                <a:cs typeface="Arial"/>
              </a:rPr>
              <a:t>Reprise de </a:t>
            </a:r>
            <a:r>
              <a:rPr sz="2600" spc="-5" dirty="0">
                <a:latin typeface="Arial"/>
                <a:cs typeface="Arial"/>
              </a:rPr>
              <a:t>la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fonction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	</a:t>
            </a:r>
            <a:r>
              <a:rPr sz="2400" spc="-5" dirty="0" err="1">
                <a:latin typeface="Arial"/>
                <a:cs typeface="Arial"/>
              </a:rPr>
              <a:t>Kinésithérapie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	</a:t>
            </a:r>
            <a:r>
              <a:rPr sz="2400" spc="-5" dirty="0" err="1">
                <a:latin typeface="Arial"/>
                <a:cs typeface="Arial"/>
              </a:rPr>
              <a:t>Ergothérapie</a:t>
            </a:r>
            <a:r>
              <a:rPr sz="2400" spc="-5" dirty="0">
                <a:latin typeface="Arial"/>
                <a:cs typeface="Arial"/>
              </a:rPr>
              <a:t> etc…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lang="fr-FR" sz="2600" dirty="0">
                <a:latin typeface="Arial"/>
                <a:cs typeface="Arial"/>
              </a:rPr>
              <a:t>	</a:t>
            </a:r>
            <a:r>
              <a:rPr sz="2600" dirty="0">
                <a:latin typeface="Arial"/>
                <a:cs typeface="Arial"/>
              </a:rPr>
              <a:t>Reprise du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travail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	</a:t>
            </a:r>
            <a:r>
              <a:rPr sz="1800" spc="17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Sans aménagement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	 </a:t>
            </a:r>
            <a:r>
              <a:rPr sz="2400" spc="-5" dirty="0" err="1">
                <a:latin typeface="Arial"/>
                <a:cs typeface="Arial"/>
              </a:rPr>
              <a:t>Aménagement</a:t>
            </a:r>
            <a:r>
              <a:rPr sz="2400" spc="-5" dirty="0">
                <a:latin typeface="Arial"/>
                <a:cs typeface="Arial"/>
              </a:rPr>
              <a:t> des horaires ou du poste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Arial"/>
                <a:cs typeface="Arial"/>
              </a:rPr>
              <a:t>Impossible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40</a:t>
            </a:fld>
            <a:endParaRPr spc="-5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9025" y="722312"/>
            <a:ext cx="1625587" cy="7772400"/>
          </a:xfrm>
          <a:custGeom>
            <a:avLst/>
            <a:gdLst/>
            <a:ahLst/>
            <a:cxnLst/>
            <a:rect l="l" t="t" r="r" b="b"/>
            <a:pathLst>
              <a:path w="1362075" h="7772400">
                <a:moveTo>
                  <a:pt x="1362075" y="0"/>
                </a:moveTo>
                <a:lnTo>
                  <a:pt x="1362075" y="7772400"/>
                </a:lnTo>
                <a:lnTo>
                  <a:pt x="0" y="7772400"/>
                </a:lnTo>
                <a:lnTo>
                  <a:pt x="0" y="0"/>
                </a:lnTo>
                <a:lnTo>
                  <a:pt x="1362075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27697" y="801052"/>
            <a:ext cx="876935" cy="3621404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6730"/>
              </a:lnSpc>
            </a:pPr>
            <a:r>
              <a:rPr sz="6000" b="1" spc="-10" dirty="0">
                <a:solidFill>
                  <a:srgbClr val="FFFFFF"/>
                </a:solidFill>
                <a:latin typeface="Arial"/>
                <a:cs typeface="Arial"/>
              </a:rPr>
              <a:t>Lu</a:t>
            </a:r>
            <a:r>
              <a:rPr sz="6000" b="1" dirty="0">
                <a:solidFill>
                  <a:srgbClr val="FFFFFF"/>
                </a:solidFill>
                <a:latin typeface="Arial"/>
                <a:cs typeface="Arial"/>
              </a:rPr>
              <a:t>xa</a:t>
            </a:r>
            <a:r>
              <a:rPr sz="600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60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6000" b="1" spc="-10" dirty="0">
                <a:solidFill>
                  <a:srgbClr val="FFFFFF"/>
                </a:solidFill>
                <a:latin typeface="Arial"/>
                <a:cs typeface="Arial"/>
              </a:rPr>
              <a:t>ons</a:t>
            </a:r>
            <a:endParaRPr sz="6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7739" y="8856370"/>
            <a:ext cx="18929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Jean-Pierre de Rosa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©</a:t>
            </a:r>
            <a:r>
              <a:rPr sz="11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CEMU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2143" y="8879040"/>
            <a:ext cx="196215" cy="19621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dirty="0">
                <a:solidFill>
                  <a:srgbClr val="42735B"/>
                </a:solidFill>
                <a:latin typeface="Arial"/>
                <a:cs typeface="Arial"/>
              </a:rPr>
              <a:t>41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17621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latin typeface="Arial"/>
                <a:cs typeface="Arial"/>
              </a:rPr>
              <a:t>Luxations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64" y="2997356"/>
            <a:ext cx="6330667" cy="1339982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  <a:tabLst>
                <a:tab pos="1915795" algn="l"/>
              </a:tabLst>
            </a:pPr>
            <a:r>
              <a:rPr sz="1950" spc="175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Définition	</a:t>
            </a:r>
            <a:r>
              <a:rPr sz="2600" dirty="0">
                <a:latin typeface="Arial"/>
                <a:cs typeface="Arial"/>
              </a:rPr>
              <a:t>:</a:t>
            </a:r>
          </a:p>
          <a:p>
            <a:pPr marL="469900" marR="5080">
              <a:lnSpc>
                <a:spcPct val="120000"/>
              </a:lnSpc>
              <a:spcBef>
                <a:spcPts val="10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Perte </a:t>
            </a:r>
            <a:r>
              <a:rPr sz="2400" b="1" spc="-5" dirty="0">
                <a:latin typeface="Arial"/>
                <a:cs typeface="Arial"/>
              </a:rPr>
              <a:t>permanente  </a:t>
            </a:r>
            <a:r>
              <a:rPr sz="2400" spc="-5" dirty="0">
                <a:latin typeface="Arial"/>
                <a:cs typeface="Arial"/>
              </a:rPr>
              <a:t>des rapports normaux  des surfaces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articulaires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42</a:t>
            </a:fld>
            <a:endParaRPr spc="-5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17621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latin typeface="Arial"/>
                <a:cs typeface="Arial"/>
              </a:rPr>
              <a:t>Luxations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65" y="3181959"/>
            <a:ext cx="5904230" cy="145224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10 </a:t>
            </a:r>
            <a:r>
              <a:rPr sz="2600" spc="-5" dirty="0">
                <a:latin typeface="Arial"/>
                <a:cs typeface="Arial"/>
              </a:rPr>
              <a:t>fois </a:t>
            </a:r>
            <a:r>
              <a:rPr sz="2600" dirty="0">
                <a:latin typeface="Arial"/>
                <a:cs typeface="Arial"/>
              </a:rPr>
              <a:t>plus rares </a:t>
            </a:r>
            <a:r>
              <a:rPr sz="2600" spc="5" dirty="0">
                <a:latin typeface="Arial"/>
                <a:cs typeface="Arial"/>
              </a:rPr>
              <a:t>que </a:t>
            </a:r>
            <a:r>
              <a:rPr sz="2600" dirty="0">
                <a:latin typeface="Arial"/>
                <a:cs typeface="Arial"/>
              </a:rPr>
              <a:t>les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fractures</a:t>
            </a:r>
          </a:p>
          <a:p>
            <a:pPr marL="12700">
              <a:lnSpc>
                <a:spcPct val="100000"/>
              </a:lnSpc>
              <a:spcBef>
                <a:spcPts val="62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Plus fréquentes au membre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supérieur</a:t>
            </a:r>
          </a:p>
          <a:p>
            <a:pPr marL="12700">
              <a:lnSpc>
                <a:spcPct val="100000"/>
              </a:lnSpc>
              <a:spcBef>
                <a:spcPts val="62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Plus fréquentes </a:t>
            </a:r>
            <a:r>
              <a:rPr sz="2600" spc="5" dirty="0">
                <a:latin typeface="Arial"/>
                <a:cs typeface="Arial"/>
              </a:rPr>
              <a:t>chez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l’adulte</a:t>
            </a: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43</a:t>
            </a:fld>
            <a:endParaRPr spc="-5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1604" y="148717"/>
            <a:ext cx="17859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latin typeface="Arial"/>
                <a:cs typeface="Arial"/>
              </a:rPr>
              <a:t>Luxations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65" y="1278283"/>
            <a:ext cx="7990205" cy="218630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2600" spc="5" dirty="0">
                <a:latin typeface="Arial"/>
                <a:cs typeface="Arial"/>
              </a:rPr>
              <a:t>Les </a:t>
            </a:r>
            <a:r>
              <a:rPr sz="2600" dirty="0">
                <a:latin typeface="Arial"/>
                <a:cs typeface="Arial"/>
              </a:rPr>
              <a:t>articulations les plus faciles à luxer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20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Les plus mobiles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20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Les moins emboitées</a:t>
            </a:r>
            <a:endParaRPr sz="2400" dirty="0">
              <a:latin typeface="Arial"/>
              <a:cs typeface="Arial"/>
            </a:endParaRPr>
          </a:p>
          <a:p>
            <a:pPr marL="756285" marR="5080" indent="-287020">
              <a:lnSpc>
                <a:spcPct val="100000"/>
              </a:lnSpc>
              <a:spcBef>
                <a:spcPts val="575"/>
              </a:spcBef>
            </a:pPr>
            <a:r>
              <a:rPr sz="1800" spc="27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Celles où capsule et ligaments possèdent un certaine  </a:t>
            </a:r>
            <a:r>
              <a:rPr sz="2400" spc="-10" dirty="0">
                <a:latin typeface="Arial"/>
                <a:cs typeface="Arial"/>
              </a:rPr>
              <a:t>laxité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4849812"/>
            <a:ext cx="977900" cy="484505"/>
          </a:xfrm>
          <a:custGeom>
            <a:avLst/>
            <a:gdLst/>
            <a:ahLst/>
            <a:cxnLst/>
            <a:rect l="l" t="t" r="r" b="b"/>
            <a:pathLst>
              <a:path w="977900" h="484504">
                <a:moveTo>
                  <a:pt x="735685" y="0"/>
                </a:moveTo>
                <a:lnTo>
                  <a:pt x="735685" y="121043"/>
                </a:lnTo>
                <a:lnTo>
                  <a:pt x="0" y="121043"/>
                </a:lnTo>
                <a:lnTo>
                  <a:pt x="0" y="363131"/>
                </a:lnTo>
                <a:lnTo>
                  <a:pt x="735685" y="363131"/>
                </a:lnTo>
                <a:lnTo>
                  <a:pt x="735685" y="484187"/>
                </a:lnTo>
                <a:lnTo>
                  <a:pt x="977900" y="242087"/>
                </a:lnTo>
                <a:lnTo>
                  <a:pt x="735685" y="0"/>
                </a:lnTo>
                <a:close/>
              </a:path>
            </a:pathLst>
          </a:custGeom>
          <a:solidFill>
            <a:srgbClr val="B5D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4849812"/>
            <a:ext cx="977900" cy="484505"/>
          </a:xfrm>
          <a:custGeom>
            <a:avLst/>
            <a:gdLst/>
            <a:ahLst/>
            <a:cxnLst/>
            <a:rect l="l" t="t" r="r" b="b"/>
            <a:pathLst>
              <a:path w="977900" h="484504">
                <a:moveTo>
                  <a:pt x="0" y="121043"/>
                </a:moveTo>
                <a:lnTo>
                  <a:pt x="735685" y="121043"/>
                </a:lnTo>
                <a:lnTo>
                  <a:pt x="735685" y="0"/>
                </a:lnTo>
                <a:lnTo>
                  <a:pt x="977900" y="242087"/>
                </a:lnTo>
                <a:lnTo>
                  <a:pt x="735685" y="484187"/>
                </a:lnTo>
                <a:lnTo>
                  <a:pt x="735685" y="363131"/>
                </a:lnTo>
                <a:lnTo>
                  <a:pt x="0" y="363131"/>
                </a:lnTo>
                <a:lnTo>
                  <a:pt x="0" y="12104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92471" y="3408222"/>
            <a:ext cx="3094024" cy="3092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18714" y="4748212"/>
            <a:ext cx="2209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Arial"/>
                <a:cs typeface="Arial"/>
              </a:rPr>
              <a:t>L’omo-humérale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44</a:t>
            </a:fld>
            <a:endParaRPr spc="-5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/>
          <p:nvPr/>
        </p:nvSpPr>
        <p:spPr>
          <a:xfrm rot="16200000">
            <a:off x="2643964" y="570683"/>
            <a:ext cx="3379786" cy="45243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/>
          <p:cNvSpPr txBox="1"/>
          <p:nvPr/>
        </p:nvSpPr>
        <p:spPr>
          <a:xfrm rot="16200000">
            <a:off x="2579024" y="-364510"/>
            <a:ext cx="461665" cy="176212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3640"/>
              </a:lnSpc>
            </a:pP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Luxations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4"/>
          <p:cNvSpPr/>
          <p:nvPr/>
        </p:nvSpPr>
        <p:spPr>
          <a:xfrm rot="16200000">
            <a:off x="2719370" y="5210185"/>
            <a:ext cx="3379787" cy="3246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3586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Luxations-complications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65" y="1662332"/>
            <a:ext cx="5584825" cy="4557017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2600" dirty="0">
                <a:latin typeface="Arial"/>
                <a:cs typeface="Arial"/>
              </a:rPr>
              <a:t>Complications </a:t>
            </a:r>
            <a:r>
              <a:rPr sz="2600" spc="-5" dirty="0">
                <a:latin typeface="Arial"/>
                <a:cs typeface="Arial"/>
              </a:rPr>
              <a:t>Initiales</a:t>
            </a:r>
            <a:endParaRPr sz="26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Nerveuses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Vasculaires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Osseuses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lang="fr-FR" sz="2400" spc="-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lang="fr-FR" sz="2400" spc="-5" dirty="0">
                <a:latin typeface="Arial"/>
                <a:cs typeface="Arial"/>
              </a:rPr>
              <a:t>C</a:t>
            </a:r>
            <a:r>
              <a:rPr sz="2400" spc="-5" dirty="0" err="1">
                <a:latin typeface="Arial"/>
                <a:cs typeface="Arial"/>
              </a:rPr>
              <a:t>utanées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600" dirty="0">
                <a:latin typeface="Arial"/>
                <a:cs typeface="Arial"/>
              </a:rPr>
              <a:t>Complications lors de </a:t>
            </a:r>
            <a:r>
              <a:rPr sz="2600" spc="-5" dirty="0">
                <a:latin typeface="Arial"/>
                <a:cs typeface="Arial"/>
              </a:rPr>
              <a:t>la </a:t>
            </a:r>
            <a:r>
              <a:rPr sz="2600" dirty="0">
                <a:latin typeface="Arial"/>
                <a:cs typeface="Arial"/>
              </a:rPr>
              <a:t>réduction</a:t>
            </a:r>
          </a:p>
          <a:p>
            <a:pPr marL="469900">
              <a:lnSpc>
                <a:spcPct val="100000"/>
              </a:lnSpc>
              <a:spcBef>
                <a:spcPts val="580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Irréductibilité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80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Instabilité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Toujours souffrance articulaire, donc</a:t>
            </a:r>
            <a:r>
              <a:rPr sz="2400" u="heavy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879040" y="6465760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42735B"/>
                </a:solidFill>
                <a:latin typeface="Arial"/>
                <a:cs typeface="Arial"/>
              </a:rPr>
              <a:t>46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 noGrp="1"/>
          </p:cNvSpPr>
          <p:nvPr>
            <p:ph type="ctrTitle"/>
          </p:nvPr>
        </p:nvSpPr>
        <p:spPr>
          <a:xfrm rot="16200000">
            <a:off x="3841103" y="-2023319"/>
            <a:ext cx="461665" cy="485778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3640"/>
              </a:lnSpc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Réduction</a:t>
            </a:r>
            <a:r>
              <a:rPr sz="3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urgente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4"/>
          <p:cNvSpPr/>
          <p:nvPr/>
        </p:nvSpPr>
        <p:spPr>
          <a:xfrm rot="16200000">
            <a:off x="2605066" y="1038208"/>
            <a:ext cx="3810000" cy="601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9025" y="722312"/>
            <a:ext cx="1362075" cy="7772400"/>
          </a:xfrm>
          <a:custGeom>
            <a:avLst/>
            <a:gdLst/>
            <a:ahLst/>
            <a:cxnLst/>
            <a:rect l="l" t="t" r="r" b="b"/>
            <a:pathLst>
              <a:path w="1362075" h="7772400">
                <a:moveTo>
                  <a:pt x="1362075" y="0"/>
                </a:moveTo>
                <a:lnTo>
                  <a:pt x="1362075" y="7772400"/>
                </a:lnTo>
                <a:lnTo>
                  <a:pt x="0" y="7772400"/>
                </a:lnTo>
                <a:lnTo>
                  <a:pt x="0" y="0"/>
                </a:lnTo>
                <a:lnTo>
                  <a:pt x="1362075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27697" y="801052"/>
            <a:ext cx="876935" cy="32854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6730"/>
              </a:lnSpc>
            </a:pPr>
            <a:r>
              <a:rPr sz="6000" b="1" spc="-1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600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60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6000" b="1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6000" b="1" dirty="0">
                <a:solidFill>
                  <a:srgbClr val="FFFFFF"/>
                </a:solidFill>
                <a:latin typeface="Arial"/>
                <a:cs typeface="Arial"/>
              </a:rPr>
              <a:t>ses</a:t>
            </a:r>
            <a:endParaRPr sz="6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9000" y="8867775"/>
            <a:ext cx="3599179" cy="179705"/>
          </a:xfrm>
          <a:custGeom>
            <a:avLst/>
            <a:gdLst/>
            <a:ahLst/>
            <a:cxnLst/>
            <a:rect l="l" t="t" r="r" b="b"/>
            <a:pathLst>
              <a:path w="3599179" h="179704">
                <a:moveTo>
                  <a:pt x="3598862" y="0"/>
                </a:moveTo>
                <a:lnTo>
                  <a:pt x="3598862" y="179387"/>
                </a:lnTo>
                <a:lnTo>
                  <a:pt x="0" y="179387"/>
                </a:lnTo>
                <a:lnTo>
                  <a:pt x="0" y="0"/>
                </a:lnTo>
                <a:lnTo>
                  <a:pt x="3598862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2143" y="8879040"/>
            <a:ext cx="196215" cy="19621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dirty="0">
                <a:solidFill>
                  <a:srgbClr val="42735B"/>
                </a:solidFill>
                <a:latin typeface="Arial"/>
                <a:cs typeface="Arial"/>
              </a:rPr>
              <a:t>48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16287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E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spc="-10" dirty="0">
                <a:latin typeface="Arial"/>
                <a:cs typeface="Arial"/>
              </a:rPr>
              <a:t>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3405" y="1319561"/>
            <a:ext cx="7635875" cy="1848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8530" marR="2199005" indent="-2540" algn="ctr">
              <a:lnSpc>
                <a:spcPct val="120000"/>
              </a:lnSpc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Ensemble </a:t>
            </a:r>
            <a:r>
              <a:rPr sz="2600" spc="5" dirty="0">
                <a:latin typeface="Arial"/>
                <a:cs typeface="Arial"/>
              </a:rPr>
              <a:t>des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lésions  </a:t>
            </a:r>
            <a:r>
              <a:rPr sz="2600" spc="5" dirty="0">
                <a:latin typeface="Arial"/>
                <a:cs typeface="Arial"/>
              </a:rPr>
              <a:t>capsu</a:t>
            </a:r>
            <a:r>
              <a:rPr sz="2600" spc="-5" dirty="0">
                <a:latin typeface="Arial"/>
                <a:cs typeface="Arial"/>
              </a:rPr>
              <a:t>l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spc="-10" dirty="0">
                <a:latin typeface="Arial"/>
                <a:cs typeface="Arial"/>
              </a:rPr>
              <a:t>-</a:t>
            </a:r>
            <a:r>
              <a:rPr sz="2600" spc="-5" dirty="0">
                <a:latin typeface="Arial"/>
                <a:cs typeface="Arial"/>
              </a:rPr>
              <a:t>li</a:t>
            </a:r>
            <a:r>
              <a:rPr sz="2600" spc="5" dirty="0">
                <a:latin typeface="Arial"/>
                <a:cs typeface="Arial"/>
              </a:rPr>
              <a:t>ga</a:t>
            </a:r>
            <a:r>
              <a:rPr sz="2600" dirty="0">
                <a:latin typeface="Arial"/>
                <a:cs typeface="Arial"/>
              </a:rPr>
              <a:t>m</a:t>
            </a:r>
            <a:r>
              <a:rPr sz="2600" spc="-10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spc="-10" dirty="0">
                <a:latin typeface="Arial"/>
                <a:cs typeface="Arial"/>
              </a:rPr>
              <a:t>t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spc="-5" dirty="0">
                <a:latin typeface="Arial"/>
                <a:cs typeface="Arial"/>
              </a:rPr>
              <a:t>ir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s</a:t>
            </a:r>
            <a:endParaRPr sz="26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  <a:spcBef>
                <a:spcPts val="620"/>
              </a:spcBef>
            </a:pPr>
            <a:r>
              <a:rPr sz="2600" dirty="0">
                <a:latin typeface="Arial"/>
                <a:cs typeface="Arial"/>
              </a:rPr>
              <a:t>produites </a:t>
            </a:r>
            <a:r>
              <a:rPr sz="2600" spc="5" dirty="0">
                <a:latin typeface="Arial"/>
                <a:cs typeface="Arial"/>
              </a:rPr>
              <a:t>par </a:t>
            </a:r>
            <a:r>
              <a:rPr sz="2600" dirty="0">
                <a:latin typeface="Arial"/>
                <a:cs typeface="Arial"/>
              </a:rPr>
              <a:t>un traumatisme articulaire n’ayant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pas  </a:t>
            </a:r>
            <a:r>
              <a:rPr sz="2600" dirty="0">
                <a:latin typeface="Arial"/>
                <a:cs typeface="Arial"/>
              </a:rPr>
              <a:t>abouti à </a:t>
            </a:r>
            <a:r>
              <a:rPr sz="2600" spc="-5" dirty="0">
                <a:latin typeface="Arial"/>
                <a:cs typeface="Arial"/>
              </a:rPr>
              <a:t>la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luxation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89366" y="3434041"/>
            <a:ext cx="3225800" cy="30241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98059" y="3432784"/>
            <a:ext cx="2601912" cy="30241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49</a:t>
            </a:fld>
            <a:endParaRPr spc="-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37052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Fractures-diagnostic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44950" y="1377950"/>
            <a:ext cx="3810000" cy="51673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10155" y="3150095"/>
            <a:ext cx="1783080" cy="312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51050" y="3284537"/>
            <a:ext cx="1559560" cy="0"/>
          </a:xfrm>
          <a:custGeom>
            <a:avLst/>
            <a:gdLst/>
            <a:ahLst/>
            <a:cxnLst/>
            <a:rect l="l" t="t" r="r" b="b"/>
            <a:pathLst>
              <a:path w="1559560">
                <a:moveTo>
                  <a:pt x="0" y="0"/>
                </a:moveTo>
                <a:lnTo>
                  <a:pt x="1559179" y="0"/>
                </a:lnTo>
              </a:path>
            </a:pathLst>
          </a:custGeom>
          <a:ln w="25400">
            <a:solidFill>
              <a:srgbClr val="B5D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34028" y="3240087"/>
            <a:ext cx="76200" cy="88900"/>
          </a:xfrm>
          <a:custGeom>
            <a:avLst/>
            <a:gdLst/>
            <a:ahLst/>
            <a:cxnLst/>
            <a:rect l="l" t="t" r="r" b="b"/>
            <a:pathLst>
              <a:path w="76200" h="88900">
                <a:moveTo>
                  <a:pt x="0" y="0"/>
                </a:moveTo>
                <a:lnTo>
                  <a:pt x="76200" y="44450"/>
                </a:lnTo>
                <a:lnTo>
                  <a:pt x="0" y="88900"/>
                </a:lnTo>
              </a:path>
            </a:pathLst>
          </a:custGeom>
          <a:ln w="25400">
            <a:solidFill>
              <a:srgbClr val="B5D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10155" y="3823715"/>
            <a:ext cx="4663440" cy="3108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51050" y="3957637"/>
            <a:ext cx="4440555" cy="0"/>
          </a:xfrm>
          <a:custGeom>
            <a:avLst/>
            <a:gdLst/>
            <a:ahLst/>
            <a:cxnLst/>
            <a:rect l="l" t="t" r="r" b="b"/>
            <a:pathLst>
              <a:path w="4440555">
                <a:moveTo>
                  <a:pt x="0" y="0"/>
                </a:moveTo>
                <a:lnTo>
                  <a:pt x="4440491" y="0"/>
                </a:lnTo>
              </a:path>
            </a:pathLst>
          </a:custGeom>
          <a:ln w="25400">
            <a:solidFill>
              <a:srgbClr val="B5D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15341" y="3913187"/>
            <a:ext cx="76200" cy="88900"/>
          </a:xfrm>
          <a:custGeom>
            <a:avLst/>
            <a:gdLst/>
            <a:ahLst/>
            <a:cxnLst/>
            <a:rect l="l" t="t" r="r" b="b"/>
            <a:pathLst>
              <a:path w="76200" h="88900">
                <a:moveTo>
                  <a:pt x="0" y="0"/>
                </a:moveTo>
                <a:lnTo>
                  <a:pt x="76200" y="44450"/>
                </a:lnTo>
                <a:lnTo>
                  <a:pt x="0" y="88900"/>
                </a:lnTo>
              </a:path>
            </a:pathLst>
          </a:custGeom>
          <a:ln w="25400">
            <a:solidFill>
              <a:srgbClr val="B5D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29520" y="1768925"/>
            <a:ext cx="3810000" cy="2296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600" dirty="0" err="1">
                <a:latin typeface="Arial"/>
                <a:cs typeface="Arial"/>
              </a:rPr>
              <a:t>Radiologique</a:t>
            </a:r>
            <a:r>
              <a:rPr sz="2600" dirty="0">
                <a:latin typeface="Arial"/>
                <a:cs typeface="Arial"/>
              </a:rPr>
              <a:t> </a:t>
            </a:r>
            <a:endParaRPr lang="fr-FR" sz="2600" dirty="0">
              <a:latin typeface="Arial"/>
              <a:cs typeface="Arial"/>
            </a:endParaRP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 Minimum : 2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incidences</a:t>
            </a:r>
          </a:p>
          <a:p>
            <a:pPr marL="299720" marR="2455545" indent="40640">
              <a:lnSpc>
                <a:spcPct val="184000"/>
              </a:lnSpc>
              <a:spcBef>
                <a:spcPts val="414"/>
              </a:spcBef>
            </a:pPr>
            <a:r>
              <a:rPr sz="2400" spc="-5" dirty="0">
                <a:latin typeface="Arial"/>
                <a:cs typeface="Arial"/>
              </a:rPr>
              <a:t>Fa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e  Profil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5</a:t>
            </a:fld>
            <a:endParaRPr spc="-5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16287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E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spc="-10" dirty="0">
                <a:latin typeface="Arial"/>
                <a:cs typeface="Arial"/>
              </a:rPr>
              <a:t>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65" y="1873757"/>
            <a:ext cx="7691120" cy="4147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Pas de perte permanente de contact </a:t>
            </a:r>
            <a:r>
              <a:rPr sz="2600" spc="5" dirty="0">
                <a:latin typeface="Arial"/>
                <a:cs typeface="Arial"/>
              </a:rPr>
              <a:t>des </a:t>
            </a:r>
            <a:r>
              <a:rPr sz="2600" dirty="0">
                <a:latin typeface="Arial"/>
                <a:cs typeface="Arial"/>
              </a:rPr>
              <a:t>surfaces  articulaires</a:t>
            </a: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DA2420"/>
              </a:buClr>
              <a:buFont typeface="Arial"/>
              <a:buChar char="]"/>
            </a:pPr>
            <a:endParaRPr sz="37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Au minimum étirement ligamentaire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:</a:t>
            </a:r>
          </a:p>
          <a:p>
            <a:pPr marL="287020">
              <a:lnSpc>
                <a:spcPct val="100000"/>
              </a:lnSpc>
              <a:spcBef>
                <a:spcPts val="625"/>
              </a:spcBef>
            </a:pPr>
            <a:r>
              <a:rPr sz="2600" b="1" dirty="0">
                <a:latin typeface="Arial"/>
                <a:cs typeface="Arial"/>
              </a:rPr>
              <a:t>entorse</a:t>
            </a:r>
            <a:r>
              <a:rPr sz="2600" b="1" spc="-15" dirty="0">
                <a:latin typeface="Arial"/>
                <a:cs typeface="Arial"/>
              </a:rPr>
              <a:t> </a:t>
            </a:r>
            <a:r>
              <a:rPr sz="2600" b="1" spc="5" dirty="0">
                <a:latin typeface="Arial"/>
                <a:cs typeface="Arial"/>
              </a:rPr>
              <a:t>bénigne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7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b="1" dirty="0">
                <a:latin typeface="Arial"/>
                <a:cs typeface="Arial"/>
              </a:rPr>
              <a:t>Entorse</a:t>
            </a:r>
            <a:r>
              <a:rPr sz="2600" b="1" spc="-3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grave</a:t>
            </a:r>
            <a:endParaRPr sz="2600" dirty="0">
              <a:latin typeface="Arial"/>
              <a:cs typeface="Arial"/>
            </a:endParaRPr>
          </a:p>
          <a:p>
            <a:pPr marL="102235" marR="2264410">
              <a:lnSpc>
                <a:spcPct val="120000"/>
              </a:lnSpc>
            </a:pPr>
            <a:r>
              <a:rPr sz="2600" spc="-5" dirty="0">
                <a:latin typeface="Arial"/>
                <a:cs typeface="Arial"/>
              </a:rPr>
              <a:t>la </a:t>
            </a:r>
            <a:r>
              <a:rPr sz="2600" dirty="0">
                <a:latin typeface="Arial"/>
                <a:cs typeface="Arial"/>
              </a:rPr>
              <a:t>rupture d’1 ou plusieurs ligaments  compromet </a:t>
            </a:r>
            <a:r>
              <a:rPr sz="2600" spc="-5" dirty="0">
                <a:latin typeface="Arial"/>
                <a:cs typeface="Arial"/>
              </a:rPr>
              <a:t>la stabilité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articulaire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74835" y="2493898"/>
            <a:ext cx="2246813" cy="1936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56554" y="4654486"/>
            <a:ext cx="2160566" cy="1968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50</a:t>
            </a:fld>
            <a:endParaRPr spc="-5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16287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E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spc="-10" dirty="0">
                <a:latin typeface="Arial"/>
                <a:cs typeface="Arial"/>
              </a:rPr>
              <a:t>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65" y="2997356"/>
            <a:ext cx="3439160" cy="182054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950" spc="65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Les </a:t>
            </a:r>
            <a:r>
              <a:rPr sz="2600" dirty="0">
                <a:latin typeface="Arial"/>
                <a:cs typeface="Arial"/>
              </a:rPr>
              <a:t>plus fréquentes :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Cheville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Genou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Doigts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51</a:t>
            </a:fld>
            <a:endParaRPr spc="-5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5114" y="148717"/>
            <a:ext cx="16287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65" y="1834133"/>
            <a:ext cx="616331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 err="1">
                <a:latin typeface="Arial"/>
                <a:cs typeface="Arial"/>
              </a:rPr>
              <a:t>Parfois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associées </a:t>
            </a:r>
            <a:r>
              <a:rPr sz="2600" dirty="0">
                <a:latin typeface="Arial"/>
                <a:cs typeface="Arial"/>
              </a:rPr>
              <a:t>à </a:t>
            </a:r>
            <a:r>
              <a:rPr sz="2600" spc="5" dirty="0">
                <a:latin typeface="Arial"/>
                <a:cs typeface="Arial"/>
              </a:rPr>
              <a:t>une </a:t>
            </a:r>
            <a:r>
              <a:rPr sz="2600" dirty="0">
                <a:latin typeface="Arial"/>
                <a:cs typeface="Arial"/>
              </a:rPr>
              <a:t>lésion </a:t>
            </a:r>
            <a:r>
              <a:rPr sz="2600" spc="5" dirty="0">
                <a:latin typeface="Arial"/>
                <a:cs typeface="Arial"/>
              </a:rPr>
              <a:t>osseuse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50047" y="2796209"/>
            <a:ext cx="4918075" cy="3455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81437" y="5024437"/>
            <a:ext cx="238125" cy="161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52</a:t>
            </a:fld>
            <a:endParaRPr spc="-5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13665"/>
            <a:ext cx="32537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Arial"/>
                <a:cs typeface="Arial"/>
              </a:rPr>
              <a:t>Entorse</a:t>
            </a:r>
            <a:r>
              <a:rPr sz="3600" spc="-5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cheville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2755" y="2075205"/>
            <a:ext cx="3060700" cy="42640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6063" y="2061464"/>
            <a:ext cx="2844800" cy="4251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6939" y="1604898"/>
            <a:ext cx="2473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Immobilisation </a:t>
            </a:r>
            <a:r>
              <a:rPr sz="1800" spc="-10" dirty="0">
                <a:latin typeface="Arial"/>
                <a:cs typeface="Arial"/>
              </a:rPr>
              <a:t>en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attelle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06415" y="1604898"/>
            <a:ext cx="2449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Clichés </a:t>
            </a:r>
            <a:r>
              <a:rPr sz="1800" spc="-5" dirty="0">
                <a:latin typeface="Arial"/>
                <a:cs typeface="Arial"/>
              </a:rPr>
              <a:t>« </a:t>
            </a:r>
            <a:r>
              <a:rPr sz="1800" spc="-10" dirty="0">
                <a:latin typeface="Arial"/>
                <a:cs typeface="Arial"/>
              </a:rPr>
              <a:t>dynamiques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»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53</a:t>
            </a:fld>
            <a:endParaRPr spc="-5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 noGrp="1"/>
          </p:cNvSpPr>
          <p:nvPr>
            <p:ph type="ctrTitle"/>
          </p:nvPr>
        </p:nvSpPr>
        <p:spPr>
          <a:xfrm rot="16200000">
            <a:off x="3376754" y="-1416095"/>
            <a:ext cx="461665" cy="3643338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3640"/>
              </a:lnSpc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Entorse</a:t>
            </a:r>
            <a:r>
              <a:rPr sz="32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Genou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4"/>
          <p:cNvSpPr/>
          <p:nvPr/>
        </p:nvSpPr>
        <p:spPr>
          <a:xfrm rot="16200000">
            <a:off x="2373909" y="-148923"/>
            <a:ext cx="4303707" cy="79914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37731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Entorses-traitements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64" y="2468118"/>
            <a:ext cx="8274883" cy="2958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lang="fr-FR" sz="2600" b="1" dirty="0">
                <a:latin typeface="Arial"/>
                <a:cs typeface="Arial"/>
              </a:rPr>
              <a:t>	</a:t>
            </a:r>
            <a:r>
              <a:rPr sz="2600" b="1" dirty="0" err="1">
                <a:latin typeface="Arial"/>
                <a:cs typeface="Arial"/>
              </a:rPr>
              <a:t>Traitement</a:t>
            </a:r>
            <a:r>
              <a:rPr sz="2600" b="1" dirty="0">
                <a:latin typeface="Arial"/>
                <a:cs typeface="Arial"/>
              </a:rPr>
              <a:t> Orthopédique </a:t>
            </a:r>
            <a:r>
              <a:rPr sz="2600" dirty="0">
                <a:latin typeface="Arial"/>
                <a:cs typeface="Arial"/>
              </a:rPr>
              <a:t>: immobilisation 30 à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45  </a:t>
            </a:r>
            <a:r>
              <a:rPr sz="2600" dirty="0">
                <a:latin typeface="Arial"/>
                <a:cs typeface="Arial"/>
              </a:rPr>
              <a:t>jours</a:t>
            </a:r>
          </a:p>
          <a:p>
            <a:pPr marL="12700" marR="177165">
              <a:lnSpc>
                <a:spcPct val="100000"/>
              </a:lnSpc>
              <a:spcBef>
                <a:spcPts val="620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lang="fr-FR" sz="2600" b="1" dirty="0">
                <a:latin typeface="Arial"/>
                <a:cs typeface="Arial"/>
              </a:rPr>
              <a:t>	</a:t>
            </a:r>
            <a:r>
              <a:rPr sz="2600" b="1" dirty="0" err="1">
                <a:latin typeface="Arial"/>
                <a:cs typeface="Arial"/>
              </a:rPr>
              <a:t>Traitement</a:t>
            </a:r>
            <a:r>
              <a:rPr sz="2600" b="1" dirty="0">
                <a:latin typeface="Arial"/>
                <a:cs typeface="Arial"/>
              </a:rPr>
              <a:t> Fonctionnel </a:t>
            </a:r>
            <a:r>
              <a:rPr sz="2600" dirty="0">
                <a:latin typeface="Arial"/>
                <a:cs typeface="Arial"/>
              </a:rPr>
              <a:t>: immobilisation  </a:t>
            </a:r>
            <a:r>
              <a:rPr sz="2600" spc="-5" dirty="0">
                <a:latin typeface="Arial"/>
                <a:cs typeface="Arial"/>
              </a:rPr>
              <a:t>intermittente </a:t>
            </a:r>
            <a:r>
              <a:rPr sz="2600" dirty="0">
                <a:latin typeface="Arial"/>
                <a:cs typeface="Arial"/>
              </a:rPr>
              <a:t>et réadaptation ( entorse bénigne, </a:t>
            </a:r>
            <a:r>
              <a:rPr sz="2600" spc="5" dirty="0">
                <a:latin typeface="Arial"/>
                <a:cs typeface="Arial"/>
              </a:rPr>
              <a:t>en  </a:t>
            </a:r>
            <a:r>
              <a:rPr sz="2600" dirty="0">
                <a:latin typeface="Arial"/>
                <a:cs typeface="Arial"/>
              </a:rPr>
              <a:t>pré-op, en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post-op)</a:t>
            </a:r>
          </a:p>
          <a:p>
            <a:pPr marL="12700" marR="828675">
              <a:lnSpc>
                <a:spcPct val="100000"/>
              </a:lnSpc>
              <a:spcBef>
                <a:spcPts val="62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lang="fr-FR" sz="2600" b="1" dirty="0">
                <a:latin typeface="Arial"/>
                <a:cs typeface="Arial"/>
              </a:rPr>
              <a:t>	</a:t>
            </a:r>
            <a:r>
              <a:rPr sz="2600" b="1" dirty="0" err="1">
                <a:latin typeface="Arial"/>
                <a:cs typeface="Arial"/>
              </a:rPr>
              <a:t>Traitement</a:t>
            </a:r>
            <a:r>
              <a:rPr sz="2600" b="1" dirty="0">
                <a:latin typeface="Arial"/>
                <a:cs typeface="Arial"/>
              </a:rPr>
              <a:t> Chirurgical </a:t>
            </a:r>
            <a:r>
              <a:rPr sz="2600" dirty="0">
                <a:latin typeface="Arial"/>
                <a:cs typeface="Arial"/>
              </a:rPr>
              <a:t>: sutures,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transplants  ligamentaires</a:t>
            </a: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879040" y="6465760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42735B"/>
                </a:solidFill>
                <a:latin typeface="Arial"/>
                <a:cs typeface="Arial"/>
              </a:rPr>
              <a:t>55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37052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Fractures-diagnostic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65" y="2090166"/>
            <a:ext cx="280987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Arial"/>
                <a:cs typeface="Arial"/>
              </a:rPr>
              <a:t>Scanner, </a:t>
            </a:r>
            <a:r>
              <a:rPr sz="2600" spc="-5" dirty="0">
                <a:latin typeface="Arial"/>
                <a:cs typeface="Arial"/>
              </a:rPr>
              <a:t>IRM </a:t>
            </a:r>
            <a:r>
              <a:rPr sz="2600" dirty="0">
                <a:latin typeface="Arial"/>
                <a:cs typeface="Arial"/>
              </a:rPr>
              <a:t>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9041" y="5506973"/>
            <a:ext cx="1176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Calcanéum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33226" y="1413741"/>
            <a:ext cx="3352800" cy="44894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7722" y="2791460"/>
            <a:ext cx="3292475" cy="24590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6</a:t>
            </a:fld>
            <a:endParaRPr spc="-5" dirty="0"/>
          </a:p>
        </p:txBody>
      </p:sp>
      <p:sp>
        <p:nvSpPr>
          <p:cNvPr id="9" name="object 9"/>
          <p:cNvSpPr txBox="1"/>
          <p:nvPr/>
        </p:nvSpPr>
        <p:spPr>
          <a:xfrm>
            <a:off x="5082540" y="6048311"/>
            <a:ext cx="710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B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ssin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2183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Fractures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consolidation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20" y="2468118"/>
            <a:ext cx="8202920" cy="2968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302385">
              <a:lnSpc>
                <a:spcPct val="100000"/>
              </a:lnSpc>
              <a:spcBef>
                <a:spcPts val="105"/>
              </a:spcBef>
              <a:buClr>
                <a:srgbClr val="DA2420"/>
              </a:buClr>
              <a:buSzPct val="75000"/>
              <a:tabLst>
                <a:tab pos="356235" algn="l"/>
              </a:tabLst>
            </a:pPr>
            <a:r>
              <a:rPr lang="fr-FR" sz="2600" dirty="0">
                <a:latin typeface="Arial"/>
                <a:cs typeface="Arial"/>
              </a:rPr>
              <a:t>	</a:t>
            </a:r>
            <a:r>
              <a:rPr sz="2600" dirty="0">
                <a:latin typeface="Arial"/>
                <a:cs typeface="Arial"/>
              </a:rPr>
              <a:t>Consolidation = </a:t>
            </a:r>
            <a:r>
              <a:rPr sz="2600" spc="5" dirty="0">
                <a:latin typeface="Arial"/>
                <a:cs typeface="Arial"/>
              </a:rPr>
              <a:t>processus </a:t>
            </a:r>
            <a:r>
              <a:rPr sz="2600" dirty="0">
                <a:latin typeface="Arial"/>
                <a:cs typeface="Arial"/>
              </a:rPr>
              <a:t>aboutissant à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la  </a:t>
            </a:r>
            <a:r>
              <a:rPr sz="2600" dirty="0">
                <a:latin typeface="Arial"/>
                <a:cs typeface="Arial"/>
              </a:rPr>
              <a:t>réparation du tissu </a:t>
            </a:r>
            <a:r>
              <a:rPr sz="2600" spc="5" dirty="0">
                <a:latin typeface="Arial"/>
                <a:cs typeface="Arial"/>
              </a:rPr>
              <a:t>osseux </a:t>
            </a:r>
            <a:r>
              <a:rPr sz="2600" dirty="0">
                <a:latin typeface="Arial"/>
                <a:cs typeface="Arial"/>
              </a:rPr>
              <a:t>après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fracture</a:t>
            </a:r>
            <a:endParaRPr sz="2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600" dirty="0">
                <a:latin typeface="Arial"/>
                <a:cs typeface="Arial"/>
              </a:rPr>
              <a:t>(également après ostéotomie ou </a:t>
            </a:r>
            <a:r>
              <a:rPr sz="2600" spc="-5" dirty="0">
                <a:latin typeface="Arial"/>
                <a:cs typeface="Arial"/>
              </a:rPr>
              <a:t>greffe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osseuse)</a:t>
            </a:r>
            <a:endParaRPr sz="26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25"/>
              </a:spcBef>
              <a:buClr>
                <a:srgbClr val="DA2420"/>
              </a:buClr>
              <a:buSzPct val="75000"/>
              <a:tabLst>
                <a:tab pos="356235" algn="l"/>
              </a:tabLst>
            </a:pPr>
            <a:r>
              <a:rPr lang="fr-FR" sz="2600" dirty="0">
                <a:latin typeface="Arial"/>
                <a:cs typeface="Arial"/>
              </a:rPr>
              <a:t>	</a:t>
            </a:r>
            <a:r>
              <a:rPr sz="2600" dirty="0" err="1">
                <a:latin typeface="Arial"/>
                <a:cs typeface="Arial"/>
              </a:rPr>
              <a:t>Traduite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par </a:t>
            </a:r>
            <a:r>
              <a:rPr sz="2600" dirty="0">
                <a:latin typeface="Arial"/>
                <a:cs typeface="Arial"/>
              </a:rPr>
              <a:t>l’apparition du </a:t>
            </a:r>
            <a:r>
              <a:rPr sz="2600" b="1" spc="5" dirty="0">
                <a:latin typeface="Arial"/>
                <a:cs typeface="Arial"/>
              </a:rPr>
              <a:t>cal osseux </a:t>
            </a:r>
            <a:r>
              <a:rPr sz="2600" dirty="0">
                <a:latin typeface="Arial"/>
                <a:cs typeface="Arial"/>
              </a:rPr>
              <a:t>= tissu  </a:t>
            </a:r>
            <a:r>
              <a:rPr sz="2600" spc="5" dirty="0">
                <a:latin typeface="Arial"/>
                <a:cs typeface="Arial"/>
              </a:rPr>
              <a:t>osseux </a:t>
            </a:r>
            <a:r>
              <a:rPr sz="2600" dirty="0">
                <a:latin typeface="Arial"/>
                <a:cs typeface="Arial"/>
              </a:rPr>
              <a:t>qui se forme au niveau d'une </a:t>
            </a:r>
            <a:r>
              <a:rPr sz="2600" spc="-5" dirty="0">
                <a:latin typeface="Arial"/>
                <a:cs typeface="Arial"/>
              </a:rPr>
              <a:t>fracture  </a:t>
            </a:r>
            <a:r>
              <a:rPr sz="2600" dirty="0">
                <a:latin typeface="Arial"/>
                <a:cs typeface="Arial"/>
              </a:rPr>
              <a:t>entraînant sa cicatrisation et qui se durcit au </a:t>
            </a:r>
            <a:r>
              <a:rPr sz="2600" spc="-5" dirty="0">
                <a:latin typeface="Arial"/>
                <a:cs typeface="Arial"/>
              </a:rPr>
              <a:t>fur </a:t>
            </a:r>
            <a:r>
              <a:rPr sz="2600" dirty="0">
                <a:latin typeface="Arial"/>
                <a:cs typeface="Arial"/>
              </a:rPr>
              <a:t>et à  mesure </a:t>
            </a:r>
            <a:r>
              <a:rPr sz="2600" spc="5" dirty="0">
                <a:latin typeface="Arial"/>
                <a:cs typeface="Arial"/>
              </a:rPr>
              <a:t>que </a:t>
            </a:r>
            <a:r>
              <a:rPr sz="2600" spc="-5" dirty="0">
                <a:latin typeface="Arial"/>
                <a:cs typeface="Arial"/>
              </a:rPr>
              <a:t>l'os </a:t>
            </a:r>
            <a:r>
              <a:rPr sz="2600" dirty="0">
                <a:latin typeface="Arial"/>
                <a:cs typeface="Arial"/>
              </a:rPr>
              <a:t>se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consolide</a:t>
            </a: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7</a:t>
            </a:fld>
            <a:endParaRPr spc="-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2443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Fractures-consolidation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65" y="1442876"/>
            <a:ext cx="6546850" cy="4064574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La Construction d’un cal </a:t>
            </a:r>
            <a:r>
              <a:rPr sz="2600" spc="5" dirty="0">
                <a:latin typeface="Arial"/>
                <a:cs typeface="Arial"/>
              </a:rPr>
              <a:t>osseux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nécessite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Apport sanguin</a:t>
            </a:r>
            <a:endParaRPr sz="2400" dirty="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484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Vaisseaux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nourriciers</a:t>
            </a:r>
          </a:p>
          <a:p>
            <a:pPr marL="469900">
              <a:lnSpc>
                <a:spcPct val="100000"/>
              </a:lnSpc>
              <a:spcBef>
                <a:spcPts val="570"/>
              </a:spcBef>
            </a:pP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Cellules</a:t>
            </a:r>
            <a:endParaRPr sz="2400" dirty="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484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Osteoblastes</a:t>
            </a: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spc="-5" dirty="0">
                <a:latin typeface="Arial"/>
                <a:cs typeface="Arial"/>
              </a:rPr>
              <a:t>osteocytes</a:t>
            </a:r>
            <a:endParaRPr sz="2000" dirty="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osteoclastes</a:t>
            </a:r>
          </a:p>
          <a:p>
            <a:pPr marL="469900">
              <a:lnSpc>
                <a:spcPct val="100000"/>
              </a:lnSpc>
              <a:spcBef>
                <a:spcPts val="570"/>
              </a:spcBef>
            </a:pPr>
            <a:r>
              <a:rPr sz="1800" spc="18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Hématome fracturaire</a:t>
            </a:r>
            <a:endParaRPr sz="2400" dirty="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484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Fibrine</a:t>
            </a: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Cristaux d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’hydroxyapatite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8</a:t>
            </a:fld>
            <a:endParaRPr spc="-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2443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Fractures-consolidation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65" y="1101629"/>
            <a:ext cx="5031105" cy="4700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6465" marR="438150" indent="-914400">
              <a:lnSpc>
                <a:spcPct val="120000"/>
              </a:lnSpc>
              <a:spcBef>
                <a:spcPts val="100"/>
              </a:spcBef>
            </a:pPr>
            <a:r>
              <a:rPr sz="1950" spc="7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Construction d’un cal </a:t>
            </a:r>
            <a:r>
              <a:rPr sz="2600" spc="5" dirty="0">
                <a:latin typeface="Arial"/>
                <a:cs typeface="Arial"/>
              </a:rPr>
              <a:t>osseux  </a:t>
            </a:r>
            <a:r>
              <a:rPr sz="2600" dirty="0">
                <a:latin typeface="Arial"/>
                <a:cs typeface="Arial"/>
              </a:rPr>
              <a:t>4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stades</a:t>
            </a:r>
          </a:p>
          <a:p>
            <a:pPr marL="756285" marR="5080" indent="-287020">
              <a:lnSpc>
                <a:spcPct val="100000"/>
              </a:lnSpc>
              <a:spcBef>
                <a:spcPts val="580"/>
              </a:spcBef>
            </a:pPr>
            <a:r>
              <a:rPr sz="1800" spc="21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Hématome </a:t>
            </a:r>
            <a:r>
              <a:rPr sz="1900" spc="-5" dirty="0">
                <a:latin typeface="Arial"/>
                <a:cs typeface="Arial"/>
              </a:rPr>
              <a:t>: L’hématome fracturaire  se transforme rapidement et s'organise.  </a:t>
            </a:r>
            <a:r>
              <a:rPr sz="1900" spc="-10" dirty="0">
                <a:latin typeface="Arial"/>
                <a:cs typeface="Arial"/>
              </a:rPr>
              <a:t>Du </a:t>
            </a:r>
            <a:r>
              <a:rPr sz="1900" spc="-5" dirty="0">
                <a:latin typeface="Arial"/>
                <a:cs typeface="Arial"/>
              </a:rPr>
              <a:t>tissu fibreux vascularisé remplace  peu à peu</a:t>
            </a:r>
            <a:r>
              <a:rPr sz="1900" spc="2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l'hématome.</a:t>
            </a:r>
            <a:endParaRPr sz="1900" dirty="0">
              <a:latin typeface="Arial"/>
              <a:cs typeface="Arial"/>
            </a:endParaRPr>
          </a:p>
          <a:p>
            <a:pPr marL="756285" marR="26034" indent="-287020">
              <a:lnSpc>
                <a:spcPct val="100099"/>
              </a:lnSpc>
              <a:spcBef>
                <a:spcPts val="575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Cal mou, primaire </a:t>
            </a:r>
            <a:r>
              <a:rPr sz="2400" dirty="0">
                <a:latin typeface="Arial"/>
                <a:cs typeface="Arial"/>
              </a:rPr>
              <a:t>: </a:t>
            </a:r>
            <a:r>
              <a:rPr sz="1800" spc="-10" dirty="0">
                <a:latin typeface="Arial"/>
                <a:cs typeface="Arial"/>
              </a:rPr>
              <a:t>Le foyer </a:t>
            </a:r>
            <a:r>
              <a:rPr sz="1800" spc="-15" dirty="0">
                <a:latin typeface="Arial"/>
                <a:cs typeface="Arial"/>
              </a:rPr>
              <a:t>de  </a:t>
            </a:r>
            <a:r>
              <a:rPr sz="1800" spc="-5" dirty="0">
                <a:latin typeface="Arial"/>
                <a:cs typeface="Arial"/>
              </a:rPr>
              <a:t>fracture </a:t>
            </a:r>
            <a:r>
              <a:rPr sz="1800" spc="-10" dirty="0">
                <a:latin typeface="Arial"/>
                <a:cs typeface="Arial"/>
              </a:rPr>
              <a:t>"s'englue". La </a:t>
            </a:r>
            <a:r>
              <a:rPr sz="1800" spc="-5" dirty="0">
                <a:latin typeface="Arial"/>
                <a:cs typeface="Arial"/>
              </a:rPr>
              <a:t>mobilité </a:t>
            </a:r>
            <a:r>
              <a:rPr sz="1800" spc="-10" dirty="0">
                <a:latin typeface="Arial"/>
                <a:cs typeface="Arial"/>
              </a:rPr>
              <a:t>diminue, </a:t>
            </a:r>
            <a:r>
              <a:rPr sz="1800" spc="-5" dirty="0">
                <a:latin typeface="Arial"/>
                <a:cs typeface="Arial"/>
              </a:rPr>
              <a:t>le  tissu fibro-vasculaire </a:t>
            </a:r>
            <a:r>
              <a:rPr sz="1800" spc="-10" dirty="0">
                <a:latin typeface="Arial"/>
                <a:cs typeface="Arial"/>
              </a:rPr>
              <a:t>développe un cal  </a:t>
            </a:r>
            <a:r>
              <a:rPr sz="1800" spc="-5" dirty="0">
                <a:latin typeface="Arial"/>
                <a:cs typeface="Arial"/>
              </a:rPr>
              <a:t>primaire</a:t>
            </a:r>
            <a:endParaRPr sz="1800" dirty="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565"/>
              </a:spcBef>
            </a:pPr>
            <a:r>
              <a:rPr lang="fr-FR" b="1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Cal dur </a:t>
            </a:r>
            <a:r>
              <a:rPr sz="1800" spc="-5" dirty="0">
                <a:latin typeface="Arial"/>
                <a:cs typeface="Arial"/>
              </a:rPr>
              <a:t>(ossification </a:t>
            </a:r>
            <a:r>
              <a:rPr sz="1800" spc="-10" dirty="0">
                <a:latin typeface="Arial"/>
                <a:cs typeface="Arial"/>
              </a:rPr>
              <a:t>du </a:t>
            </a:r>
            <a:r>
              <a:rPr sz="1800" spc="-5" dirty="0">
                <a:latin typeface="Arial"/>
                <a:cs typeface="Arial"/>
              </a:rPr>
              <a:t>cal </a:t>
            </a:r>
            <a:r>
              <a:rPr sz="1800" spc="-10" dirty="0">
                <a:latin typeface="Arial"/>
                <a:cs typeface="Arial"/>
              </a:rPr>
              <a:t>primaire)</a:t>
            </a:r>
            <a:endParaRPr sz="1800" dirty="0">
              <a:latin typeface="Arial"/>
              <a:cs typeface="Arial"/>
            </a:endParaRPr>
          </a:p>
          <a:p>
            <a:pPr marL="756285" marR="37465" indent="-287020">
              <a:lnSpc>
                <a:spcPct val="100400"/>
              </a:lnSpc>
              <a:spcBef>
                <a:spcPts val="565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1800" spc="229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Remodelage </a:t>
            </a:r>
            <a:r>
              <a:rPr sz="1800" spc="-10" dirty="0">
                <a:latin typeface="Arial"/>
                <a:cs typeface="Arial"/>
              </a:rPr>
              <a:t>du </a:t>
            </a:r>
            <a:r>
              <a:rPr sz="1800" spc="-5" dirty="0">
                <a:latin typeface="Arial"/>
                <a:cs typeface="Arial"/>
              </a:rPr>
              <a:t>cal </a:t>
            </a:r>
            <a:r>
              <a:rPr sz="1800" spc="-10" dirty="0">
                <a:latin typeface="Arial"/>
                <a:cs typeface="Arial"/>
              </a:rPr>
              <a:t>qui s’adapte </a:t>
            </a:r>
            <a:r>
              <a:rPr sz="1800" spc="-15" dirty="0">
                <a:latin typeface="Arial"/>
                <a:cs typeface="Arial"/>
              </a:rPr>
              <a:t>aux  </a:t>
            </a:r>
            <a:r>
              <a:rPr sz="1800" spc="-10" dirty="0">
                <a:latin typeface="Arial"/>
                <a:cs typeface="Arial"/>
              </a:rPr>
              <a:t>contraintes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(l’appui…)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80824" y="1845436"/>
            <a:ext cx="2947987" cy="39465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9</a:t>
            </a:fld>
            <a:endParaRPr spc="-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1497</Words>
  <Application>Microsoft Office PowerPoint</Application>
  <PresentationFormat>Personnalisé</PresentationFormat>
  <Paragraphs>371</Paragraphs>
  <Slides>55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55</vt:i4>
      </vt:variant>
    </vt:vector>
  </HeadingPairs>
  <TitlesOfParts>
    <vt:vector size="60" baseType="lpstr">
      <vt:lpstr>Arial</vt:lpstr>
      <vt:lpstr>Calibri</vt:lpstr>
      <vt:lpstr>Georgia</vt:lpstr>
      <vt:lpstr>Times New Roman</vt:lpstr>
      <vt:lpstr>Office Theme</vt:lpstr>
      <vt:lpstr>UE 2.4 S1 Processus traumatiques Promotion 2023/2026 2.4 S1 Processus traumatiques Promotion 2023/2026 </vt:lpstr>
      <vt:lpstr>COURS IFSI</vt:lpstr>
      <vt:lpstr>Fractures-diagnostic</vt:lpstr>
      <vt:lpstr>Présentation PowerPoint</vt:lpstr>
      <vt:lpstr>Fractures-diagnostic</vt:lpstr>
      <vt:lpstr>Fractures-diagnostic</vt:lpstr>
      <vt:lpstr>Fractures consolidation</vt:lpstr>
      <vt:lpstr>Fractures-consolidation</vt:lpstr>
      <vt:lpstr>Fractures-consolidation</vt:lpstr>
      <vt:lpstr>Fractures-consolidation</vt:lpstr>
      <vt:lpstr>Fractures-consolidation</vt:lpstr>
      <vt:lpstr>Fractures-consolidation</vt:lpstr>
      <vt:lpstr>Fractures-consolidation</vt:lpstr>
      <vt:lpstr>Fractures-consolidation</vt:lpstr>
      <vt:lpstr>Fractures-consolidation</vt:lpstr>
      <vt:lpstr>Fractures-consolidation</vt:lpstr>
      <vt:lpstr>Fractures-consolidation</vt:lpstr>
      <vt:lpstr>Fractures : traitements</vt:lpstr>
      <vt:lpstr>Fractures-traitements</vt:lpstr>
      <vt:lpstr>Fractures-traitements</vt:lpstr>
      <vt:lpstr>Fractures-traitements</vt:lpstr>
      <vt:lpstr>Fractures-traitements</vt:lpstr>
      <vt:lpstr>Fractures-traitements</vt:lpstr>
      <vt:lpstr>Présentation PowerPoint</vt:lpstr>
      <vt:lpstr>Fractures-traitements</vt:lpstr>
      <vt:lpstr>Fractures-traitements</vt:lpstr>
      <vt:lpstr>Fractures-traitements</vt:lpstr>
      <vt:lpstr>Fractures-traitements</vt:lpstr>
      <vt:lpstr>Fractures-traitements</vt:lpstr>
      <vt:lpstr>Fractures-traitements</vt:lpstr>
      <vt:lpstr>Fractures-traitements</vt:lpstr>
      <vt:lpstr>Fractures-traitements</vt:lpstr>
      <vt:lpstr>Fractures-traitements</vt:lpstr>
      <vt:lpstr>Fractures-traitements  Indications thérapeutiques</vt:lpstr>
      <vt:lpstr>Fractures-traitements  Indications thérapeutiques</vt:lpstr>
      <vt:lpstr>Fractures-traitements  Indications thérapeutiques</vt:lpstr>
      <vt:lpstr>Prise en charge surveillance</vt:lpstr>
      <vt:lpstr>Surveillance initiale</vt:lpstr>
      <vt:lpstr>Surveillance secondaire</vt:lpstr>
      <vt:lpstr>Fractures-devenir</vt:lpstr>
      <vt:lpstr>Présentation PowerPoint</vt:lpstr>
      <vt:lpstr>Luxations</vt:lpstr>
      <vt:lpstr>Luxations</vt:lpstr>
      <vt:lpstr>Luxations</vt:lpstr>
      <vt:lpstr>Présentation PowerPoint</vt:lpstr>
      <vt:lpstr>Luxations-complications</vt:lpstr>
      <vt:lpstr>Réduction urgente</vt:lpstr>
      <vt:lpstr>Présentation PowerPoint</vt:lpstr>
      <vt:lpstr>Entorses</vt:lpstr>
      <vt:lpstr>Entorses</vt:lpstr>
      <vt:lpstr>Entorses</vt:lpstr>
      <vt:lpstr>Présentation PowerPoint</vt:lpstr>
      <vt:lpstr>Entorse cheville</vt:lpstr>
      <vt:lpstr>Entorse Genou</vt:lpstr>
      <vt:lpstr>Entorses-traitements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FRACTURES</dc:title>
  <dc:creator>Utilisateur de la version d'évaluation de Office JP</dc:creator>
  <cp:lastModifiedBy>SCHAEFFER Marie-Aurélie</cp:lastModifiedBy>
  <cp:revision>22</cp:revision>
  <dcterms:created xsi:type="dcterms:W3CDTF">2019-08-22T09:09:09Z</dcterms:created>
  <dcterms:modified xsi:type="dcterms:W3CDTF">2024-02-16T08:28:58Z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2013-04-15T00:00:00Z</vt:filetime>
  </property>
  <property fmtid="{D5CDD505-2E9C-101B-9397-08002B2CF9AE}" pid="3" name="Creator">
    <vt:lpwstr>Acrobat PDFMaker 10.1 pour PowerPoint</vt:lpwstr>
  </property>
  <property fmtid="{D5CDD505-2E9C-101B-9397-08002B2CF9AE}" pid="4" name="LastSaved">
    <vt:filetime>2019-08-22T00:00:00Z</vt:filetime>
  </property>
</Properties>
</file>