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316" r:id="rId3"/>
    <p:sldId id="30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C4964-66FC-4DAF-9097-1769D7AECD5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E738976B-EA0D-4E89-8717-838D4168EC51}" type="pres">
      <dgm:prSet presAssocID="{157C4964-66FC-4DAF-9097-1769D7AECD59}" presName="Name0" presStyleCnt="0">
        <dgm:presLayoutVars>
          <dgm:dir/>
          <dgm:resizeHandles val="exact"/>
        </dgm:presLayoutVars>
      </dgm:prSet>
      <dgm:spPr/>
    </dgm:pt>
  </dgm:ptLst>
  <dgm:cxnLst>
    <dgm:cxn modelId="{25946980-8748-4588-BC89-599F9A584450}" type="presOf" srcId="{157C4964-66FC-4DAF-9097-1769D7AECD59}" destId="{E738976B-EA0D-4E89-8717-838D4168EC51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80820" y="-58547"/>
            <a:ext cx="6182359" cy="928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3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5"/>
            <a:ext cx="6571344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1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1"/>
            <a:ext cx="3125766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5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2"/>
            <a:ext cx="31256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97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3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55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259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4" y="3205493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519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3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50" y="1129513"/>
            <a:ext cx="3244935" cy="1830584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4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8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2" y="318641"/>
            <a:ext cx="3251553" cy="32093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216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3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983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30" y="798975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3" y="798975"/>
            <a:ext cx="5301095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5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09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21" y="802300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405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21" y="3531206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200" b="0" cap="all" baseline="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9"/>
            <a:ext cx="3086292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5" y="798974"/>
            <a:ext cx="802005" cy="503578"/>
          </a:xfrm>
        </p:spPr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21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04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3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25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1"/>
            <a:ext cx="5617002" cy="1887950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7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30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3" y="804891"/>
            <a:ext cx="6571343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7"/>
            <a:ext cx="3125652" cy="34375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6C08-B457-4934-9DD4-2FDC8C1E3E7F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DF-49BD-4F36-A49D-DF955EB5C30D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3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11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72442" y="6035796"/>
            <a:ext cx="162700" cy="431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9387" y="1052512"/>
            <a:ext cx="8569325" cy="5686425"/>
          </a:xfrm>
          <a:custGeom>
            <a:avLst/>
            <a:gdLst/>
            <a:ahLst/>
            <a:cxnLst/>
            <a:rect l="l" t="t" r="r" b="b"/>
            <a:pathLst>
              <a:path w="8569325" h="5686425">
                <a:moveTo>
                  <a:pt x="0" y="667638"/>
                </a:moveTo>
                <a:lnTo>
                  <a:pt x="1676" y="619958"/>
                </a:lnTo>
                <a:lnTo>
                  <a:pt x="6630" y="573182"/>
                </a:lnTo>
                <a:lnTo>
                  <a:pt x="14748" y="527424"/>
                </a:lnTo>
                <a:lnTo>
                  <a:pt x="25917" y="482797"/>
                </a:lnTo>
                <a:lnTo>
                  <a:pt x="40026" y="439414"/>
                </a:lnTo>
                <a:lnTo>
                  <a:pt x="56959" y="397388"/>
                </a:lnTo>
                <a:lnTo>
                  <a:pt x="76605" y="356831"/>
                </a:lnTo>
                <a:lnTo>
                  <a:pt x="98851" y="317858"/>
                </a:lnTo>
                <a:lnTo>
                  <a:pt x="123582" y="280580"/>
                </a:lnTo>
                <a:lnTo>
                  <a:pt x="150688" y="245110"/>
                </a:lnTo>
                <a:lnTo>
                  <a:pt x="180054" y="211563"/>
                </a:lnTo>
                <a:lnTo>
                  <a:pt x="211567" y="180049"/>
                </a:lnTo>
                <a:lnTo>
                  <a:pt x="245116" y="150684"/>
                </a:lnTo>
                <a:lnTo>
                  <a:pt x="280585" y="123579"/>
                </a:lnTo>
                <a:lnTo>
                  <a:pt x="317863" y="98848"/>
                </a:lnTo>
                <a:lnTo>
                  <a:pt x="356837" y="76603"/>
                </a:lnTo>
                <a:lnTo>
                  <a:pt x="397393" y="56957"/>
                </a:lnTo>
                <a:lnTo>
                  <a:pt x="439419" y="40024"/>
                </a:lnTo>
                <a:lnTo>
                  <a:pt x="482802" y="25917"/>
                </a:lnTo>
                <a:lnTo>
                  <a:pt x="527428" y="14747"/>
                </a:lnTo>
                <a:lnTo>
                  <a:pt x="573185" y="6629"/>
                </a:lnTo>
                <a:lnTo>
                  <a:pt x="619959" y="1676"/>
                </a:lnTo>
                <a:lnTo>
                  <a:pt x="667639" y="0"/>
                </a:lnTo>
                <a:lnTo>
                  <a:pt x="7901685" y="0"/>
                </a:lnTo>
                <a:lnTo>
                  <a:pt x="7949365" y="1676"/>
                </a:lnTo>
                <a:lnTo>
                  <a:pt x="7996139" y="6629"/>
                </a:lnTo>
                <a:lnTo>
                  <a:pt x="8041896" y="14747"/>
                </a:lnTo>
                <a:lnTo>
                  <a:pt x="8086522" y="25917"/>
                </a:lnTo>
                <a:lnTo>
                  <a:pt x="8129905" y="40024"/>
                </a:lnTo>
                <a:lnTo>
                  <a:pt x="8171931" y="56957"/>
                </a:lnTo>
                <a:lnTo>
                  <a:pt x="8212487" y="76603"/>
                </a:lnTo>
                <a:lnTo>
                  <a:pt x="8251461" y="98848"/>
                </a:lnTo>
                <a:lnTo>
                  <a:pt x="8288739" y="123579"/>
                </a:lnTo>
                <a:lnTo>
                  <a:pt x="8324208" y="150684"/>
                </a:lnTo>
                <a:lnTo>
                  <a:pt x="8357757" y="180049"/>
                </a:lnTo>
                <a:lnTo>
                  <a:pt x="8389270" y="211563"/>
                </a:lnTo>
                <a:lnTo>
                  <a:pt x="8418636" y="245110"/>
                </a:lnTo>
                <a:lnTo>
                  <a:pt x="8445742" y="280580"/>
                </a:lnTo>
                <a:lnTo>
                  <a:pt x="8470473" y="317858"/>
                </a:lnTo>
                <a:lnTo>
                  <a:pt x="8492719" y="356831"/>
                </a:lnTo>
                <a:lnTo>
                  <a:pt x="8512365" y="397388"/>
                </a:lnTo>
                <a:lnTo>
                  <a:pt x="8529298" y="439414"/>
                </a:lnTo>
                <a:lnTo>
                  <a:pt x="8543407" y="482797"/>
                </a:lnTo>
                <a:lnTo>
                  <a:pt x="8554576" y="527424"/>
                </a:lnTo>
                <a:lnTo>
                  <a:pt x="8562694" y="573182"/>
                </a:lnTo>
                <a:lnTo>
                  <a:pt x="8567648" y="619958"/>
                </a:lnTo>
                <a:lnTo>
                  <a:pt x="8569325" y="667638"/>
                </a:lnTo>
                <a:lnTo>
                  <a:pt x="8569325" y="5018773"/>
                </a:lnTo>
                <a:lnTo>
                  <a:pt x="8567648" y="5066454"/>
                </a:lnTo>
                <a:lnTo>
                  <a:pt x="8562695" y="5113229"/>
                </a:lnTo>
                <a:lnTo>
                  <a:pt x="8554577" y="5158988"/>
                </a:lnTo>
                <a:lnTo>
                  <a:pt x="8543407" y="5203615"/>
                </a:lnTo>
                <a:lnTo>
                  <a:pt x="8529300" y="5246999"/>
                </a:lnTo>
                <a:lnTo>
                  <a:pt x="8512367" y="5289025"/>
                </a:lnTo>
                <a:lnTo>
                  <a:pt x="8492721" y="5329583"/>
                </a:lnTo>
                <a:lnTo>
                  <a:pt x="8470476" y="5368557"/>
                </a:lnTo>
                <a:lnTo>
                  <a:pt x="8445745" y="5405836"/>
                </a:lnTo>
                <a:lnTo>
                  <a:pt x="8418640" y="5441306"/>
                </a:lnTo>
                <a:lnTo>
                  <a:pt x="8389275" y="5474855"/>
                </a:lnTo>
                <a:lnTo>
                  <a:pt x="8357761" y="5506369"/>
                </a:lnTo>
                <a:lnTo>
                  <a:pt x="8324214" y="5535735"/>
                </a:lnTo>
                <a:lnTo>
                  <a:pt x="8288744" y="5562841"/>
                </a:lnTo>
                <a:lnTo>
                  <a:pt x="8251466" y="5587573"/>
                </a:lnTo>
                <a:lnTo>
                  <a:pt x="8212493" y="5609819"/>
                </a:lnTo>
                <a:lnTo>
                  <a:pt x="8171936" y="5629465"/>
                </a:lnTo>
                <a:lnTo>
                  <a:pt x="8129910" y="5646398"/>
                </a:lnTo>
                <a:lnTo>
                  <a:pt x="8086527" y="5660506"/>
                </a:lnTo>
                <a:lnTo>
                  <a:pt x="8041900" y="5671676"/>
                </a:lnTo>
                <a:lnTo>
                  <a:pt x="7996142" y="5679794"/>
                </a:lnTo>
                <a:lnTo>
                  <a:pt x="7949366" y="5684748"/>
                </a:lnTo>
                <a:lnTo>
                  <a:pt x="7901685" y="5686425"/>
                </a:lnTo>
                <a:lnTo>
                  <a:pt x="667639" y="5686425"/>
                </a:lnTo>
                <a:lnTo>
                  <a:pt x="619959" y="5684748"/>
                </a:lnTo>
                <a:lnTo>
                  <a:pt x="573185" y="5679794"/>
                </a:lnTo>
                <a:lnTo>
                  <a:pt x="527428" y="5671676"/>
                </a:lnTo>
                <a:lnTo>
                  <a:pt x="482802" y="5660506"/>
                </a:lnTo>
                <a:lnTo>
                  <a:pt x="439419" y="5646398"/>
                </a:lnTo>
                <a:lnTo>
                  <a:pt x="397393" y="5629465"/>
                </a:lnTo>
                <a:lnTo>
                  <a:pt x="356837" y="5609819"/>
                </a:lnTo>
                <a:lnTo>
                  <a:pt x="317863" y="5587573"/>
                </a:lnTo>
                <a:lnTo>
                  <a:pt x="280585" y="5562841"/>
                </a:lnTo>
                <a:lnTo>
                  <a:pt x="245116" y="5535735"/>
                </a:lnTo>
                <a:lnTo>
                  <a:pt x="211567" y="5506369"/>
                </a:lnTo>
                <a:lnTo>
                  <a:pt x="180054" y="5474855"/>
                </a:lnTo>
                <a:lnTo>
                  <a:pt x="150688" y="5441306"/>
                </a:lnTo>
                <a:lnTo>
                  <a:pt x="123582" y="5405836"/>
                </a:lnTo>
                <a:lnTo>
                  <a:pt x="98851" y="5368557"/>
                </a:lnTo>
                <a:lnTo>
                  <a:pt x="76605" y="5329583"/>
                </a:lnTo>
                <a:lnTo>
                  <a:pt x="56959" y="5289025"/>
                </a:lnTo>
                <a:lnTo>
                  <a:pt x="40026" y="5246999"/>
                </a:lnTo>
                <a:lnTo>
                  <a:pt x="25917" y="5203615"/>
                </a:lnTo>
                <a:lnTo>
                  <a:pt x="14748" y="5158988"/>
                </a:lnTo>
                <a:lnTo>
                  <a:pt x="6630" y="5113229"/>
                </a:lnTo>
                <a:lnTo>
                  <a:pt x="1676" y="5066454"/>
                </a:lnTo>
                <a:lnTo>
                  <a:pt x="0" y="5018773"/>
                </a:lnTo>
                <a:lnTo>
                  <a:pt x="0" y="667638"/>
                </a:lnTo>
                <a:close/>
              </a:path>
            </a:pathLst>
          </a:custGeom>
          <a:ln w="3175">
            <a:solidFill>
              <a:srgbClr val="42735B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8706" y="3047"/>
            <a:ext cx="1315072" cy="9260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476375" y="0"/>
            <a:ext cx="7667625" cy="908050"/>
          </a:xfrm>
          <a:custGeom>
            <a:avLst/>
            <a:gdLst/>
            <a:ahLst/>
            <a:cxnLst/>
            <a:rect l="l" t="t" r="r" b="b"/>
            <a:pathLst>
              <a:path w="7667625" h="908050">
                <a:moveTo>
                  <a:pt x="0" y="908050"/>
                </a:moveTo>
                <a:lnTo>
                  <a:pt x="7667625" y="908050"/>
                </a:lnTo>
                <a:lnTo>
                  <a:pt x="7667625" y="0"/>
                </a:lnTo>
                <a:lnTo>
                  <a:pt x="0" y="0"/>
                </a:lnTo>
                <a:lnTo>
                  <a:pt x="0" y="90805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0820" y="-58547"/>
            <a:ext cx="6182359" cy="928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565" y="2759510"/>
            <a:ext cx="8484869" cy="1820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6340" y="6480196"/>
            <a:ext cx="2216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42735B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‹N°›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4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3" y="804521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3" y="2015734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9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4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pPr marL="19050">
              <a:lnSpc>
                <a:spcPts val="1069"/>
              </a:lnSpc>
            </a:pPr>
            <a:fld id="{81D60167-4931-47E6-BA6A-407CBD079E47}" type="slidenum">
              <a:rPr lang="fr-FR" spc="-4" smtClean="0"/>
              <a:pPr marL="19050">
                <a:lnSpc>
                  <a:spcPts val="1069"/>
                </a:lnSpc>
              </a:pPr>
              <a:t>‹N°›</a:t>
            </a:fld>
            <a:endParaRPr lang="fr-FR" spc="-4" dirty="0"/>
          </a:p>
        </p:txBody>
      </p:sp>
    </p:spTree>
    <p:extLst>
      <p:ext uri="{BB962C8B-B14F-4D97-AF65-F5344CB8AC3E}">
        <p14:creationId xmlns:p14="http://schemas.microsoft.com/office/powerpoint/2010/main" val="60606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51435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CF250-5C30-46A7-91F8-5274B3A8D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753" y="1646803"/>
            <a:ext cx="5143500" cy="2387600"/>
          </a:xfrm>
        </p:spPr>
        <p:txBody>
          <a:bodyPr>
            <a:noAutofit/>
          </a:bodyPr>
          <a:lstStyle/>
          <a:p>
            <a:pPr algn="ctr"/>
            <a:r>
              <a:rPr lang="fr-FR" sz="3000" dirty="0"/>
              <a:t>UE 2.4 S1</a:t>
            </a:r>
            <a:br>
              <a:rPr lang="fr-FR" sz="3000" dirty="0"/>
            </a:br>
            <a:r>
              <a:rPr lang="fr-FR" sz="3000" dirty="0"/>
              <a:t>Processus traumatiques</a:t>
            </a:r>
            <a:br>
              <a:rPr lang="fr-FR" sz="3600" dirty="0"/>
            </a:br>
            <a:r>
              <a:rPr lang="fr-FR" sz="2100" dirty="0"/>
              <a:t>Promotion 2023/2026</a:t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FEA301A-2275-4004-A362-C1ED429F8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4563126"/>
            <a:ext cx="5143500" cy="1172511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fr-FR" sz="1800" b="1" dirty="0"/>
              <a:t>DR NERGHES</a:t>
            </a:r>
          </a:p>
          <a:p>
            <a:pPr algn="ctr"/>
            <a:r>
              <a:rPr lang="fr-FR" sz="1800" b="1" dirty="0"/>
              <a:t>CHIRURGIEN ORTHOPEDISTE TRAUMATOLOGUE</a:t>
            </a:r>
          </a:p>
          <a:p>
            <a:pPr algn="ctr"/>
            <a:r>
              <a:rPr lang="fr-FR" sz="1800" b="1" dirty="0"/>
              <a:t>CENTRE HOSPITALIER DE SARREBOURG</a:t>
            </a:r>
          </a:p>
        </p:txBody>
      </p:sp>
    </p:spTree>
    <p:extLst>
      <p:ext uri="{BB962C8B-B14F-4D97-AF65-F5344CB8AC3E}">
        <p14:creationId xmlns:p14="http://schemas.microsoft.com/office/powerpoint/2010/main" val="373478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2061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</a:t>
            </a:r>
            <a:r>
              <a:rPr spc="-75" dirty="0"/>
              <a:t> </a:t>
            </a:r>
            <a:r>
              <a:rPr spc="-5" dirty="0"/>
              <a:t>clavicule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2064566"/>
            <a:ext cx="4046854" cy="138176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0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Traitement Orthopédique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Écharpe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Anneaux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65" y="4368854"/>
            <a:ext cx="3622040" cy="138176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9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Traitement Chirurgical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9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Plaque vissée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Broche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10</a:t>
            </a:fld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5114" y="148717"/>
            <a:ext cx="32061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Fracture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clavicule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31360" y="2584585"/>
            <a:ext cx="4057319" cy="3563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2200" y="2584260"/>
            <a:ext cx="3667569" cy="3563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4277" y="1501394"/>
            <a:ext cx="4046854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10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Traitement Orthopédique</a:t>
            </a:r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11</a:t>
            </a:fld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2061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</a:t>
            </a:r>
            <a:r>
              <a:rPr spc="-75" dirty="0"/>
              <a:t> </a:t>
            </a:r>
            <a:r>
              <a:rPr spc="-5" dirty="0"/>
              <a:t>clavicule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894134"/>
            <a:ext cx="7019290" cy="174752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600" dirty="0" err="1">
                <a:latin typeface="Arial"/>
                <a:cs typeface="Arial"/>
              </a:rPr>
              <a:t>Traitement</a:t>
            </a:r>
            <a:r>
              <a:rPr sz="2600" dirty="0">
                <a:latin typeface="Arial"/>
                <a:cs typeface="Arial"/>
              </a:rPr>
              <a:t> Chirurgical</a:t>
            </a:r>
          </a:p>
          <a:p>
            <a:pPr marL="756285" marR="5080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Arial"/>
                <a:cs typeface="Arial"/>
              </a:rPr>
              <a:t>Dans les fractures très déplacées, avec risque  d’ouverture cutanée</a:t>
            </a:r>
            <a:endParaRPr sz="24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Par broches,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plaques…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7860" y="3219328"/>
            <a:ext cx="4436271" cy="2996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91532" y="3216478"/>
            <a:ext cx="3925442" cy="2972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2067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</a:t>
            </a:r>
            <a:r>
              <a:rPr spc="-75" dirty="0"/>
              <a:t> </a:t>
            </a:r>
            <a:r>
              <a:rPr spc="-5" dirty="0"/>
              <a:t>clavicule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786788"/>
            <a:ext cx="3596640" cy="938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spc="-5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800" spc="-150" dirty="0">
                <a:latin typeface="Trebuchet MS"/>
                <a:cs typeface="Trebuchet MS"/>
              </a:rPr>
              <a:t>Traitement </a:t>
            </a:r>
            <a:r>
              <a:rPr sz="2800" spc="-140" dirty="0">
                <a:latin typeface="Trebuchet MS"/>
                <a:cs typeface="Trebuchet MS"/>
              </a:rPr>
              <a:t>Chirurgical</a:t>
            </a:r>
            <a:endParaRPr sz="2800" dirty="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1670"/>
              </a:spcBef>
            </a:pPr>
            <a:r>
              <a:rPr sz="1800" spc="-30" dirty="0">
                <a:latin typeface="Trebuchet MS"/>
                <a:cs typeface="Trebuchet MS"/>
              </a:rPr>
              <a:t>Au </a:t>
            </a:r>
            <a:r>
              <a:rPr sz="1800" spc="-105" dirty="0">
                <a:latin typeface="Trebuchet MS"/>
                <a:cs typeface="Trebuchet MS"/>
              </a:rPr>
              <a:t>1/4</a:t>
            </a:r>
            <a:r>
              <a:rPr sz="1800" spc="-245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externe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8457" y="2885081"/>
            <a:ext cx="4641962" cy="2196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0681" y="2869840"/>
            <a:ext cx="3538907" cy="22097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2061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</a:t>
            </a:r>
            <a:r>
              <a:rPr spc="-75" dirty="0"/>
              <a:t> </a:t>
            </a:r>
            <a:r>
              <a:rPr spc="-5" dirty="0"/>
              <a:t>clavicule</a:t>
            </a:r>
          </a:p>
        </p:txBody>
      </p:sp>
      <p:sp>
        <p:nvSpPr>
          <p:cNvPr id="3" name="object 3"/>
          <p:cNvSpPr/>
          <p:nvPr/>
        </p:nvSpPr>
        <p:spPr>
          <a:xfrm>
            <a:off x="1488681" y="2186901"/>
            <a:ext cx="5939637" cy="3360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9565" y="1343304"/>
            <a:ext cx="237617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]</a:t>
            </a:r>
            <a:r>
              <a:rPr sz="1950" spc="12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Consolidation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465" y="5678264"/>
            <a:ext cx="731774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700"/>
              </a:lnSpc>
              <a:spcBef>
                <a:spcPts val="100"/>
              </a:spcBef>
            </a:pPr>
            <a:r>
              <a:rPr sz="2600" b="1" spc="-150" dirty="0">
                <a:latin typeface="Trebuchet MS"/>
                <a:cs typeface="Trebuchet MS"/>
              </a:rPr>
              <a:t>Cal </a:t>
            </a:r>
            <a:r>
              <a:rPr sz="2600" b="1" spc="-130" dirty="0">
                <a:latin typeface="Trebuchet MS"/>
                <a:cs typeface="Trebuchet MS"/>
              </a:rPr>
              <a:t>souvent </a:t>
            </a:r>
            <a:r>
              <a:rPr sz="2600" b="1" spc="-150" dirty="0">
                <a:latin typeface="Trebuchet MS"/>
                <a:cs typeface="Trebuchet MS"/>
              </a:rPr>
              <a:t>hypertrophique </a:t>
            </a:r>
            <a:r>
              <a:rPr sz="2600" spc="-105" dirty="0">
                <a:latin typeface="Trebuchet MS"/>
                <a:cs typeface="Trebuchet MS"/>
              </a:rPr>
              <a:t>(conséquence</a:t>
            </a:r>
            <a:r>
              <a:rPr sz="2600" spc="-360" dirty="0">
                <a:latin typeface="Trebuchet MS"/>
                <a:cs typeface="Trebuchet MS"/>
              </a:rPr>
              <a:t> </a:t>
            </a:r>
            <a:r>
              <a:rPr sz="2600" spc="-110" dirty="0">
                <a:latin typeface="Trebuchet MS"/>
                <a:cs typeface="Trebuchet MS"/>
              </a:rPr>
              <a:t>esthétique  </a:t>
            </a:r>
            <a:r>
              <a:rPr sz="2600" spc="-95" dirty="0">
                <a:latin typeface="Trebuchet MS"/>
                <a:cs typeface="Trebuchet MS"/>
              </a:rPr>
              <a:t>mais </a:t>
            </a:r>
            <a:r>
              <a:rPr sz="2600" spc="-85" dirty="0">
                <a:latin typeface="Trebuchet MS"/>
                <a:cs typeface="Trebuchet MS"/>
              </a:rPr>
              <a:t>pas</a:t>
            </a:r>
            <a:r>
              <a:rPr sz="2600" spc="-340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fonctionnelle)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0"/>
            <a:ext cx="4944745" cy="928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550"/>
              </a:lnSpc>
              <a:spcBef>
                <a:spcPts val="100"/>
              </a:spcBef>
            </a:pPr>
            <a:r>
              <a:rPr spc="-5" dirty="0"/>
              <a:t>Piège...</a:t>
            </a:r>
          </a:p>
          <a:p>
            <a:pPr marL="12700">
              <a:lnSpc>
                <a:spcPts val="3550"/>
              </a:lnSpc>
            </a:pPr>
            <a:r>
              <a:rPr spc="-5" dirty="0"/>
              <a:t>Luxation</a:t>
            </a:r>
            <a:r>
              <a:rPr spc="-60" dirty="0"/>
              <a:t> </a:t>
            </a:r>
            <a:r>
              <a:rPr spc="-5" dirty="0"/>
              <a:t>sterno-claviculaire</a:t>
            </a:r>
          </a:p>
        </p:txBody>
      </p:sp>
      <p:sp>
        <p:nvSpPr>
          <p:cNvPr id="3" name="object 3"/>
          <p:cNvSpPr/>
          <p:nvPr/>
        </p:nvSpPr>
        <p:spPr>
          <a:xfrm>
            <a:off x="904684" y="3603905"/>
            <a:ext cx="4651915" cy="2465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9565" y="1319529"/>
            <a:ext cx="8068309" cy="184848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Rare (choc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violent-moto)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Peu visible à </a:t>
            </a:r>
            <a:r>
              <a:rPr sz="2600" spc="-5" dirty="0">
                <a:latin typeface="Arial"/>
                <a:cs typeface="Arial"/>
              </a:rPr>
              <a:t>la </a:t>
            </a:r>
            <a:r>
              <a:rPr sz="2600" dirty="0">
                <a:latin typeface="Arial"/>
                <a:cs typeface="Arial"/>
              </a:rPr>
              <a:t>Radiographie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(scanner)</a:t>
            </a:r>
          </a:p>
          <a:p>
            <a:pPr marL="12700" marR="508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Peut comprimer les gros troncs vasculaires,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trachée,  </a:t>
            </a:r>
            <a:r>
              <a:rPr sz="2600" spc="5" dirty="0">
                <a:latin typeface="Arial"/>
                <a:cs typeface="Arial"/>
              </a:rPr>
              <a:t>œsophage, dans </a:t>
            </a:r>
            <a:r>
              <a:rPr sz="2600" dirty="0">
                <a:latin typeface="Arial"/>
                <a:cs typeface="Arial"/>
              </a:rPr>
              <a:t>sa forme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postérieure</a:t>
            </a:r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7124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Disjonction</a:t>
            </a:r>
            <a:r>
              <a:rPr spc="-50" dirty="0"/>
              <a:t> </a:t>
            </a:r>
            <a:r>
              <a:rPr spc="-5" dirty="0"/>
              <a:t>acromio-claviculaire</a:t>
            </a:r>
          </a:p>
        </p:txBody>
      </p:sp>
      <p:sp>
        <p:nvSpPr>
          <p:cNvPr id="3" name="object 3"/>
          <p:cNvSpPr/>
          <p:nvPr/>
        </p:nvSpPr>
        <p:spPr>
          <a:xfrm>
            <a:off x="3716896" y="1781807"/>
            <a:ext cx="4763287" cy="4439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9565" y="1834032"/>
            <a:ext cx="204152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9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Choc direct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9565" y="5162448"/>
            <a:ext cx="295846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10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Accidents </a:t>
            </a:r>
            <a:r>
              <a:rPr sz="2600" spc="-5" dirty="0">
                <a:latin typeface="Arial"/>
                <a:cs typeface="Arial"/>
              </a:rPr>
              <a:t>sportifs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7124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Disjonction</a:t>
            </a:r>
            <a:r>
              <a:rPr spc="-50" dirty="0"/>
              <a:t> </a:t>
            </a:r>
            <a:r>
              <a:rPr spc="-5" dirty="0"/>
              <a:t>acromio-claviculaire</a:t>
            </a:r>
          </a:p>
        </p:txBody>
      </p:sp>
      <p:sp>
        <p:nvSpPr>
          <p:cNvPr id="3" name="object 3"/>
          <p:cNvSpPr/>
          <p:nvPr/>
        </p:nvSpPr>
        <p:spPr>
          <a:xfrm>
            <a:off x="6226657" y="3794543"/>
            <a:ext cx="2074151" cy="2660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9911" y="1417574"/>
            <a:ext cx="2050186" cy="2241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565" y="2302310"/>
            <a:ext cx="5290820" cy="321056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5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3 stades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6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Stade 1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entorse simple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5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Stade 2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rupture du ligament</a:t>
            </a:r>
            <a:endParaRPr sz="2400" dirty="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815"/>
              </a:spcBef>
            </a:pPr>
            <a:r>
              <a:rPr sz="2400" spc="-5" dirty="0">
                <a:latin typeface="Arial"/>
                <a:cs typeface="Arial"/>
              </a:rPr>
              <a:t>acromio-claviculaire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 dirty="0">
              <a:latin typeface="Times New Roman"/>
              <a:cs typeface="Times New Roman"/>
            </a:endParaRPr>
          </a:p>
          <a:p>
            <a:pPr marL="926465" marR="5080" indent="-457200">
              <a:lnSpc>
                <a:spcPct val="120000"/>
              </a:lnSpc>
              <a:tabLst>
                <a:tab pos="2501265" algn="l"/>
              </a:tabLst>
            </a:pPr>
            <a:r>
              <a:rPr sz="2400" spc="-5" dirty="0">
                <a:latin typeface="Arial"/>
                <a:cs typeface="Arial"/>
              </a:rPr>
              <a:t>Stade 3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en plus, ruptures </a:t>
            </a:r>
            <a:r>
              <a:rPr sz="2400" spc="-10" dirty="0">
                <a:latin typeface="Arial"/>
                <a:cs typeface="Arial"/>
              </a:rPr>
              <a:t>des  Liga</a:t>
            </a:r>
            <a:r>
              <a:rPr sz="2400" spc="-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en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s	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--c</a:t>
            </a:r>
            <a:r>
              <a:rPr sz="2400" spc="-10" dirty="0">
                <a:latin typeface="Arial"/>
                <a:cs typeface="Arial"/>
              </a:rPr>
              <a:t>la</a:t>
            </a:r>
            <a:r>
              <a:rPr sz="2400" spc="-5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7124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Disjonction</a:t>
            </a:r>
            <a:r>
              <a:rPr spc="-50" dirty="0"/>
              <a:t> </a:t>
            </a:r>
            <a:r>
              <a:rPr spc="-5" dirty="0"/>
              <a:t>acromio-claviculaire</a:t>
            </a:r>
          </a:p>
        </p:txBody>
      </p:sp>
      <p:sp>
        <p:nvSpPr>
          <p:cNvPr id="3" name="object 3"/>
          <p:cNvSpPr/>
          <p:nvPr/>
        </p:nvSpPr>
        <p:spPr>
          <a:xfrm>
            <a:off x="3268548" y="4730115"/>
            <a:ext cx="4758956" cy="1630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9565" y="1676492"/>
            <a:ext cx="6778625" cy="240665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Diagnostic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Clinique</a:t>
            </a:r>
            <a:endParaRPr sz="2400" dirty="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484"/>
              </a:spcBef>
            </a:pPr>
            <a:r>
              <a:rPr sz="2000" dirty="0">
                <a:latin typeface="Arial"/>
                <a:cs typeface="Arial"/>
              </a:rPr>
              <a:t>signes superposables aux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stades</a:t>
            </a:r>
          </a:p>
          <a:p>
            <a:pPr marL="1384300" lvl="1" indent="-4572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AutoNum type="arabicPeriod"/>
              <a:tabLst>
                <a:tab pos="1383665" algn="l"/>
                <a:tab pos="1384300" algn="l"/>
              </a:tabLst>
            </a:pPr>
            <a:r>
              <a:rPr sz="2000" spc="-5" dirty="0">
                <a:latin typeface="Arial"/>
                <a:cs typeface="Arial"/>
              </a:rPr>
              <a:t>Simple </a:t>
            </a:r>
            <a:r>
              <a:rPr sz="2000" dirty="0">
                <a:latin typeface="Arial"/>
                <a:cs typeface="Arial"/>
              </a:rPr>
              <a:t>douleur à </a:t>
            </a:r>
            <a:r>
              <a:rPr sz="2000" spc="-5" dirty="0">
                <a:latin typeface="Arial"/>
                <a:cs typeface="Arial"/>
              </a:rPr>
              <a:t>la mobilisation </a:t>
            </a:r>
            <a:r>
              <a:rPr sz="2000" dirty="0">
                <a:latin typeface="Arial"/>
                <a:cs typeface="Arial"/>
              </a:rPr>
              <a:t>et à </a:t>
            </a:r>
            <a:r>
              <a:rPr sz="2000" spc="-5" dirty="0">
                <a:latin typeface="Arial"/>
                <a:cs typeface="Arial"/>
              </a:rPr>
              <a:t>la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pression</a:t>
            </a:r>
          </a:p>
          <a:p>
            <a:pPr marL="927100">
              <a:lnSpc>
                <a:spcPct val="100000"/>
              </a:lnSpc>
              <a:spcBef>
                <a:spcPts val="480"/>
              </a:spcBef>
              <a:tabLst>
                <a:tab pos="1383665" algn="l"/>
              </a:tabLst>
            </a:pPr>
            <a:r>
              <a:rPr sz="2000" dirty="0">
                <a:solidFill>
                  <a:srgbClr val="42735B"/>
                </a:solidFill>
                <a:latin typeface="Arial"/>
                <a:cs typeface="Arial"/>
              </a:rPr>
              <a:t>2.	</a:t>
            </a:r>
            <a:r>
              <a:rPr sz="2000" dirty="0">
                <a:latin typeface="Arial"/>
                <a:cs typeface="Arial"/>
              </a:rPr>
              <a:t>+ </a:t>
            </a:r>
            <a:r>
              <a:rPr sz="2000" spc="-5" dirty="0">
                <a:latin typeface="Arial"/>
                <a:cs typeface="Arial"/>
              </a:rPr>
              <a:t>Déformation avec </a:t>
            </a:r>
            <a:r>
              <a:rPr sz="2000" dirty="0">
                <a:latin typeface="Arial"/>
                <a:cs typeface="Arial"/>
              </a:rPr>
              <a:t>« touche de piano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»</a:t>
            </a:r>
          </a:p>
          <a:p>
            <a:pPr marL="927100">
              <a:lnSpc>
                <a:spcPct val="100000"/>
              </a:lnSpc>
              <a:spcBef>
                <a:spcPts val="480"/>
              </a:spcBef>
              <a:tabLst>
                <a:tab pos="1383665" algn="l"/>
              </a:tabLst>
            </a:pPr>
            <a:r>
              <a:rPr sz="2000" dirty="0">
                <a:solidFill>
                  <a:srgbClr val="42735B"/>
                </a:solidFill>
                <a:latin typeface="Arial"/>
                <a:cs typeface="Arial"/>
              </a:rPr>
              <a:t>3.	</a:t>
            </a:r>
            <a:r>
              <a:rPr sz="2000" dirty="0">
                <a:latin typeface="Arial"/>
                <a:cs typeface="Arial"/>
              </a:rPr>
              <a:t>+ Tiroir claviculaire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antéro-postérieur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7124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Disjonction</a:t>
            </a:r>
            <a:r>
              <a:rPr spc="-50" dirty="0"/>
              <a:t> </a:t>
            </a:r>
            <a:r>
              <a:rPr spc="-5" dirty="0"/>
              <a:t>acromio-claviculaire</a:t>
            </a:r>
          </a:p>
        </p:txBody>
      </p:sp>
      <p:sp>
        <p:nvSpPr>
          <p:cNvPr id="3" name="object 3"/>
          <p:cNvSpPr/>
          <p:nvPr/>
        </p:nvSpPr>
        <p:spPr>
          <a:xfrm>
            <a:off x="1844941" y="2805508"/>
            <a:ext cx="5548477" cy="3339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9565" y="1511900"/>
            <a:ext cx="753237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6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Diagnostic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2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Radiographie de préférence de face comparatives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994C7E0-98E6-438D-BD37-D9DB472C2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180" y="0"/>
            <a:ext cx="4145639" cy="11247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8EEFFE-B42D-41F9-ABB9-84461C874ACF}"/>
              </a:ext>
            </a:extLst>
          </p:cNvPr>
          <p:cNvSpPr/>
          <p:nvPr/>
        </p:nvSpPr>
        <p:spPr>
          <a:xfrm>
            <a:off x="467544" y="1351508"/>
            <a:ext cx="44644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lnSpc>
                <a:spcPts val="3550"/>
              </a:lnSpc>
              <a:spcBef>
                <a:spcPts val="100"/>
              </a:spcBef>
            </a:pPr>
            <a:r>
              <a:rPr lang="fr-FR" sz="3200" b="1" spc="-5" dirty="0">
                <a:solidFill>
                  <a:schemeClr val="bg1"/>
                </a:solidFill>
                <a:latin typeface="Arial"/>
                <a:cs typeface="Arial"/>
              </a:rPr>
              <a:t>TRAUMATOLOGIE MEMBRE </a:t>
            </a:r>
            <a:r>
              <a:rPr lang="fr-FR" sz="3200" b="1" dirty="0">
                <a:solidFill>
                  <a:schemeClr val="bg1"/>
                </a:solidFill>
                <a:latin typeface="Arial"/>
                <a:cs typeface="Arial"/>
              </a:rPr>
              <a:t>SUPÉRIEUR</a:t>
            </a:r>
            <a:r>
              <a:rPr lang="fr-FR" sz="3200" b="1" spc="-6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3200" b="1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  <a:endParaRPr lang="fr-FR" sz="3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6257290" lvl="0">
              <a:lnSpc>
                <a:spcPts val="3550"/>
              </a:lnSpc>
            </a:pPr>
            <a:r>
              <a:rPr lang="fr-FR" sz="3200" b="1" spc="-5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fr-FR" sz="3200" b="1" spc="-10" dirty="0">
                <a:solidFill>
                  <a:schemeClr val="bg1"/>
                </a:solidFill>
                <a:latin typeface="Arial"/>
                <a:cs typeface="Arial"/>
              </a:rPr>
              <a:t>'</a:t>
            </a:r>
            <a:r>
              <a:rPr lang="fr-FR" sz="3200" b="1" dirty="0">
                <a:solidFill>
                  <a:schemeClr val="bg1"/>
                </a:solidFill>
                <a:latin typeface="Arial"/>
                <a:cs typeface="Arial"/>
              </a:rPr>
              <a:t>EPAU</a:t>
            </a:r>
            <a:r>
              <a:rPr lang="fr-FR" sz="3200" b="1" spc="-5" dirty="0">
                <a:solidFill>
                  <a:schemeClr val="bg1"/>
                </a:solidFill>
                <a:latin typeface="Arial"/>
                <a:cs typeface="Arial"/>
              </a:rPr>
              <a:t>L</a:t>
            </a:r>
            <a:r>
              <a:rPr lang="fr-FR" sz="3200" b="1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  <a:endParaRPr lang="fr-FR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FF139C-85F9-480E-A2F5-85DAEC609118}"/>
              </a:ext>
            </a:extLst>
          </p:cNvPr>
          <p:cNvSpPr/>
          <p:nvPr/>
        </p:nvSpPr>
        <p:spPr>
          <a:xfrm>
            <a:off x="827584" y="1105928"/>
            <a:ext cx="6030416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3550"/>
              </a:lnSpc>
              <a:spcBef>
                <a:spcPts val="100"/>
              </a:spcBef>
            </a:pPr>
            <a:r>
              <a:rPr lang="fr-FR" b="1" dirty="0">
                <a:solidFill>
                  <a:srgbClr val="42735B"/>
                </a:solidFill>
                <a:latin typeface="Arial"/>
                <a:cs typeface="Arial"/>
              </a:rPr>
              <a:t>:</a:t>
            </a:r>
            <a:endParaRPr lang="fr-F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3229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7124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Disjonction</a:t>
            </a:r>
            <a:r>
              <a:rPr spc="-50" dirty="0"/>
              <a:t> </a:t>
            </a:r>
            <a:r>
              <a:rPr spc="-5" dirty="0"/>
              <a:t>acromio-claviculaire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2485190"/>
            <a:ext cx="4767580" cy="287450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Traitements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9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Orthopédique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Simple </a:t>
            </a:r>
            <a:r>
              <a:rPr sz="2000" dirty="0">
                <a:latin typeface="Arial"/>
                <a:cs typeface="Arial"/>
              </a:rPr>
              <a:t>écharpe </a:t>
            </a:r>
            <a:r>
              <a:rPr sz="2000" spc="-5" dirty="0">
                <a:latin typeface="Arial"/>
                <a:cs typeface="Arial"/>
              </a:rPr>
              <a:t>(environ </a:t>
            </a:r>
            <a:r>
              <a:rPr sz="2000" dirty="0">
                <a:latin typeface="Arial"/>
                <a:cs typeface="Arial"/>
              </a:rPr>
              <a:t>3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sem)</a:t>
            </a:r>
          </a:p>
          <a:p>
            <a:pPr marL="469900">
              <a:lnSpc>
                <a:spcPct val="100000"/>
              </a:lnSpc>
              <a:spcBef>
                <a:spcPts val="570"/>
              </a:spcBef>
            </a:pPr>
            <a:r>
              <a:rPr sz="1800" spc="22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Chirurgical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Broches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Réfection </a:t>
            </a:r>
            <a:r>
              <a:rPr sz="2000" dirty="0">
                <a:latin typeface="Arial"/>
                <a:cs typeface="Arial"/>
              </a:rPr>
              <a:t>des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ligament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Plasties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ligamentaires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20</a:t>
            </a:fld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7124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Disjonction</a:t>
            </a:r>
            <a:r>
              <a:rPr spc="-50" dirty="0"/>
              <a:t> </a:t>
            </a:r>
            <a:r>
              <a:rPr spc="-5" dirty="0"/>
              <a:t>acromio-claviculaire</a:t>
            </a:r>
          </a:p>
        </p:txBody>
      </p:sp>
      <p:sp>
        <p:nvSpPr>
          <p:cNvPr id="3" name="object 3"/>
          <p:cNvSpPr/>
          <p:nvPr/>
        </p:nvSpPr>
        <p:spPr>
          <a:xfrm>
            <a:off x="3135287" y="2132037"/>
            <a:ext cx="2425318" cy="2145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26036" y="2303564"/>
            <a:ext cx="2927883" cy="18140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70667" y="4328058"/>
            <a:ext cx="3081780" cy="21600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9565" y="1643942"/>
            <a:ext cx="3549015" cy="138176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9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Traitement chirurgical</a:t>
            </a:r>
          </a:p>
          <a:p>
            <a:pPr marL="469900" marR="1329055">
              <a:lnSpc>
                <a:spcPct val="120000"/>
              </a:lnSpc>
              <a:spcBef>
                <a:spcPts val="10"/>
              </a:spcBef>
            </a:pPr>
            <a:r>
              <a:rPr sz="1800" spc="14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Brochage-  </a:t>
            </a:r>
            <a:r>
              <a:rPr sz="2400" spc="-10" dirty="0">
                <a:latin typeface="Arial"/>
                <a:cs typeface="Arial"/>
              </a:rPr>
              <a:t>Haubannage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6765" y="4828692"/>
            <a:ext cx="3174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4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Ligament prothétique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21</a:t>
            </a:fld>
            <a:endParaRPr spc="-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57124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Disjonction</a:t>
            </a:r>
            <a:r>
              <a:rPr spc="-50" dirty="0"/>
              <a:t> </a:t>
            </a:r>
            <a:r>
              <a:rPr spc="-5" dirty="0"/>
              <a:t>acromio-claviculaire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2437536"/>
            <a:ext cx="4808855" cy="3093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Indications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A2420"/>
              </a:buClr>
              <a:buFont typeface="Arial"/>
              <a:buChar char="]"/>
            </a:pPr>
            <a:endParaRPr sz="375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800" spc="20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Selon les stades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650" dirty="0">
              <a:latin typeface="Times New Roman"/>
              <a:cs typeface="Times New Roman"/>
            </a:endParaRPr>
          </a:p>
          <a:p>
            <a:pPr marL="1155700" lvl="1" indent="-228600">
              <a:lnSpc>
                <a:spcPct val="100000"/>
              </a:lnSpc>
              <a:buClr>
                <a:srgbClr val="42735B"/>
              </a:buClr>
              <a:buChar char="•"/>
              <a:tabLst>
                <a:tab pos="1155065" algn="l"/>
                <a:tab pos="1155700" algn="l"/>
                <a:tab pos="1885314" algn="l"/>
              </a:tabLst>
            </a:pPr>
            <a:r>
              <a:rPr sz="2000" dirty="0">
                <a:latin typeface="Arial"/>
                <a:cs typeface="Arial"/>
              </a:rPr>
              <a:t>1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	: </a:t>
            </a:r>
            <a:r>
              <a:rPr sz="2000" spc="-5" dirty="0">
                <a:latin typeface="Arial"/>
                <a:cs typeface="Arial"/>
              </a:rPr>
              <a:t>Traitement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orthopédique</a:t>
            </a:r>
          </a:p>
          <a:p>
            <a:pPr lvl="1">
              <a:lnSpc>
                <a:spcPct val="100000"/>
              </a:lnSpc>
              <a:buClr>
                <a:srgbClr val="42735B"/>
              </a:buClr>
              <a:buFont typeface="Arial"/>
              <a:buChar char="•"/>
            </a:pPr>
            <a:endParaRPr sz="2200" dirty="0">
              <a:latin typeface="Times New Roman"/>
              <a:cs typeface="Times New Roman"/>
            </a:endParaRPr>
          </a:p>
          <a:p>
            <a:pPr marL="1155700" lvl="1" indent="-228600">
              <a:lnSpc>
                <a:spcPct val="100000"/>
              </a:lnSpc>
              <a:spcBef>
                <a:spcPts val="1695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  <a:tab pos="1435735" algn="l"/>
              </a:tabLst>
            </a:pPr>
            <a:r>
              <a:rPr sz="2000" dirty="0">
                <a:latin typeface="Arial"/>
                <a:cs typeface="Arial"/>
              </a:rPr>
              <a:t>3	souvent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chirurgical</a:t>
            </a: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4462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Luxation</a:t>
            </a:r>
            <a:r>
              <a:rPr spc="-100" dirty="0"/>
              <a:t> </a:t>
            </a:r>
            <a:r>
              <a:rPr spc="-5" dirty="0"/>
              <a:t>Omo-Humérale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565" y="1552502"/>
            <a:ext cx="5038725" cy="138176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3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Luxation Antérieure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7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Fréquente chez l’homme adulte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Accident de sport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23</a:t>
            </a:fld>
            <a:endParaRPr spc="-5" dirty="0"/>
          </a:p>
        </p:txBody>
      </p:sp>
      <p:pic>
        <p:nvPicPr>
          <p:cNvPr id="1026" name="Picture 2" descr="La luxation (épaule, acromio-claviculaire) - Docteur Waitzenegger Paris 91">
            <a:extLst>
              <a:ext uri="{FF2B5EF4-FFF2-40B4-BE49-F238E27FC236}">
                <a16:creationId xmlns:a16="http://schemas.microsoft.com/office/drawing/2014/main" id="{EB2CE074-2D4B-A6DB-8882-E5E46DCB2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92224"/>
            <a:ext cx="4026658" cy="402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4462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Luxation</a:t>
            </a:r>
            <a:r>
              <a:rPr spc="-100" dirty="0"/>
              <a:t> </a:t>
            </a:r>
            <a:r>
              <a:rPr spc="-5" dirty="0"/>
              <a:t>Omo-Humérale</a:t>
            </a:r>
          </a:p>
        </p:txBody>
      </p:sp>
      <p:sp>
        <p:nvSpPr>
          <p:cNvPr id="3" name="object 3"/>
          <p:cNvSpPr/>
          <p:nvPr/>
        </p:nvSpPr>
        <p:spPr>
          <a:xfrm>
            <a:off x="6088532" y="3909894"/>
            <a:ext cx="2373227" cy="2511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60655" y="1418323"/>
            <a:ext cx="2249754" cy="22610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565" y="2338886"/>
            <a:ext cx="5828030" cy="313753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9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Luxation Antérieure – Mécanismes</a:t>
            </a:r>
            <a:endParaRPr sz="2600" dirty="0">
              <a:latin typeface="Arial"/>
              <a:cs typeface="Arial"/>
            </a:endParaRPr>
          </a:p>
          <a:p>
            <a:pPr marL="469900" marR="828040">
              <a:lnSpc>
                <a:spcPct val="120000"/>
              </a:lnSpc>
              <a:spcBef>
                <a:spcPts val="10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Chute sur la paume de la main,  membre en rétro-pulsion et</a:t>
            </a:r>
            <a:r>
              <a:rPr sz="2400" spc="-10" dirty="0">
                <a:latin typeface="Arial"/>
                <a:cs typeface="Arial"/>
              </a:rPr>
              <a:t> RE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9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Abduction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5" dirty="0">
                <a:latin typeface="Arial"/>
                <a:cs typeface="Arial"/>
              </a:rPr>
              <a:t>RE forcée</a:t>
            </a:r>
            <a:endParaRPr sz="2400" dirty="0">
              <a:latin typeface="Arial"/>
              <a:cs typeface="Arial"/>
            </a:endParaRPr>
          </a:p>
          <a:p>
            <a:pPr marL="469900" marR="1929764">
              <a:lnSpc>
                <a:spcPct val="120000"/>
              </a:lnSpc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15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Traction sur le membre  en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Abduction-RE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1800" spc="204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Choc direct (+rare)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24</a:t>
            </a:fld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4462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Luxation</a:t>
            </a:r>
            <a:r>
              <a:rPr spc="-100" dirty="0"/>
              <a:t> </a:t>
            </a:r>
            <a:r>
              <a:rPr spc="-5" dirty="0"/>
              <a:t>Omo-Humérale</a:t>
            </a:r>
          </a:p>
        </p:txBody>
      </p:sp>
      <p:sp>
        <p:nvSpPr>
          <p:cNvPr id="3" name="object 3"/>
          <p:cNvSpPr/>
          <p:nvPr/>
        </p:nvSpPr>
        <p:spPr>
          <a:xfrm>
            <a:off x="5154167" y="2643022"/>
            <a:ext cx="3347631" cy="2247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9565" y="1943760"/>
            <a:ext cx="5614670" cy="35913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8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Luxation Antérieure – Diagnostic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Douleur++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7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Impotence fonctionnelle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  <a:tabLst>
                <a:tab pos="2280285" algn="l"/>
              </a:tabLst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Abduction	irréductible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20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Signe de l’épaulette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229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Galbe de l’épaule a disparu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sz="1800" spc="19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Vacuité de la région sous-acromiale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25</a:t>
            </a:fld>
            <a:endParaRPr spc="-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4462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Luxation</a:t>
            </a:r>
            <a:r>
              <a:rPr spc="-100" dirty="0"/>
              <a:t> </a:t>
            </a:r>
            <a:r>
              <a:rPr spc="-5" dirty="0"/>
              <a:t>Omo-Humérale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2254656"/>
            <a:ext cx="6000750" cy="34426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64465">
              <a:lnSpc>
                <a:spcPct val="100000"/>
              </a:lnSpc>
              <a:spcBef>
                <a:spcPts val="10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spc="5" dirty="0">
                <a:latin typeface="Arial"/>
                <a:cs typeface="Arial"/>
              </a:rPr>
              <a:t>Avant </a:t>
            </a:r>
            <a:r>
              <a:rPr sz="2600" spc="-5" dirty="0">
                <a:latin typeface="Arial"/>
                <a:cs typeface="Arial"/>
              </a:rPr>
              <a:t>toute </a:t>
            </a:r>
            <a:r>
              <a:rPr sz="2600" dirty="0">
                <a:latin typeface="Arial"/>
                <a:cs typeface="Arial"/>
              </a:rPr>
              <a:t>manœuvre de réduction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: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A2420"/>
              </a:buClr>
              <a:buFont typeface="Arial"/>
              <a:buChar char="]"/>
            </a:pPr>
            <a:endParaRPr sz="375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800" spc="21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Pouls radial et cubital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2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Mobilité et sensibilité des doigts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24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Sensibilité du moignon de l’épaule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21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Radiographie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Face stricte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Confirme </a:t>
            </a:r>
            <a:r>
              <a:rPr sz="2000" spc="-5" dirty="0">
                <a:latin typeface="Arial"/>
                <a:cs typeface="Arial"/>
              </a:rPr>
              <a:t>le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diagnostic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Recherche les lésions osseuses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associées</a:t>
            </a: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26</a:t>
            </a:fld>
            <a:endParaRPr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4462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Luxation</a:t>
            </a:r>
            <a:r>
              <a:rPr spc="-100" dirty="0"/>
              <a:t> </a:t>
            </a:r>
            <a:r>
              <a:rPr spc="-5" dirty="0"/>
              <a:t>Omo-Humérale</a:t>
            </a:r>
          </a:p>
        </p:txBody>
      </p:sp>
      <p:sp>
        <p:nvSpPr>
          <p:cNvPr id="3" name="object 3"/>
          <p:cNvSpPr/>
          <p:nvPr/>
        </p:nvSpPr>
        <p:spPr>
          <a:xfrm>
            <a:off x="2631363" y="2568489"/>
            <a:ext cx="3581857" cy="3581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9023" y="2567203"/>
            <a:ext cx="2143175" cy="2294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72613" y="1223263"/>
            <a:ext cx="422021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Lésions </a:t>
            </a:r>
            <a:r>
              <a:rPr sz="2600" spc="5" dirty="0">
                <a:latin typeface="Arial"/>
                <a:cs typeface="Arial"/>
              </a:rPr>
              <a:t>osseuses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associées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844" y="2157476"/>
            <a:ext cx="16770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Fract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Trochiter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93003" y="2157476"/>
            <a:ext cx="192023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Éculement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glène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03022" y="2567508"/>
            <a:ext cx="2259965" cy="2599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27</a:t>
            </a:fld>
            <a:endParaRPr spc="-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4462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Luxation</a:t>
            </a:r>
            <a:r>
              <a:rPr spc="-100" dirty="0"/>
              <a:t> </a:t>
            </a:r>
            <a:r>
              <a:rPr spc="-5" dirty="0"/>
              <a:t>Omo-Humérale</a:t>
            </a:r>
          </a:p>
        </p:txBody>
      </p:sp>
      <p:sp>
        <p:nvSpPr>
          <p:cNvPr id="3" name="object 3"/>
          <p:cNvSpPr/>
          <p:nvPr/>
        </p:nvSpPr>
        <p:spPr>
          <a:xfrm>
            <a:off x="5948438" y="3775163"/>
            <a:ext cx="2699981" cy="2713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3288" y="1342847"/>
            <a:ext cx="2899079" cy="3267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2055" y="2228037"/>
            <a:ext cx="186055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 err="1">
                <a:latin typeface="Arial"/>
                <a:cs typeface="Arial"/>
              </a:rPr>
              <a:t>Réduction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055" y="3654501"/>
            <a:ext cx="197040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Contention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2055" y="5080965"/>
            <a:ext cx="223012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12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Rééducation</a:t>
            </a:r>
          </a:p>
        </p:txBody>
      </p:sp>
      <p:sp>
        <p:nvSpPr>
          <p:cNvPr id="8" name="object 8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28</a:t>
            </a:fld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4462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Luxation</a:t>
            </a:r>
            <a:r>
              <a:rPr spc="-100" dirty="0"/>
              <a:t> </a:t>
            </a:r>
            <a:r>
              <a:rPr spc="-5" dirty="0"/>
              <a:t>Omo-Humérale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96590" y="2468555"/>
            <a:ext cx="3390900" cy="2878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6890" marR="510540" algn="ctr">
              <a:lnSpc>
                <a:spcPct val="120000"/>
              </a:lnSpc>
              <a:spcBef>
                <a:spcPts val="100"/>
              </a:spcBef>
            </a:pPr>
            <a:r>
              <a:rPr sz="2600" spc="5" dirty="0">
                <a:latin typeface="Arial"/>
                <a:cs typeface="Arial"/>
              </a:rPr>
              <a:t>50% </a:t>
            </a:r>
            <a:r>
              <a:rPr sz="2600" dirty="0">
                <a:latin typeface="Arial"/>
                <a:cs typeface="Arial"/>
              </a:rPr>
              <a:t>de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récidive  Après</a:t>
            </a:r>
            <a:endParaRPr sz="2600">
              <a:latin typeface="Arial"/>
              <a:cs typeface="Arial"/>
            </a:endParaRPr>
          </a:p>
          <a:p>
            <a:pPr marL="12065" marR="5080" algn="ctr">
              <a:lnSpc>
                <a:spcPct val="120000"/>
              </a:lnSpc>
            </a:pPr>
            <a:r>
              <a:rPr sz="2600" spc="5" dirty="0">
                <a:latin typeface="Arial"/>
                <a:cs typeface="Arial"/>
              </a:rPr>
              <a:t>une </a:t>
            </a:r>
            <a:r>
              <a:rPr sz="2600" dirty="0">
                <a:latin typeface="Arial"/>
                <a:cs typeface="Arial"/>
              </a:rPr>
              <a:t>luxation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antérieure  de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l’épaule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600" spc="-10" dirty="0">
                <a:latin typeface="Arial"/>
                <a:cs typeface="Arial"/>
              </a:rPr>
              <a:t>...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29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12896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É</a:t>
            </a:r>
            <a:r>
              <a:rPr spc="-10" dirty="0"/>
              <a:t>pau</a:t>
            </a:r>
            <a:r>
              <a:rPr spc="-5" dirty="0"/>
              <a:t>l</a:t>
            </a:r>
            <a:r>
              <a:rPr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3787762" y="2068702"/>
            <a:ext cx="4776203" cy="4084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9565" y="1442774"/>
            <a:ext cx="3494404" cy="4415952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735"/>
              </a:spcBef>
              <a:tabLst>
                <a:tab pos="577850" algn="l"/>
              </a:tabLst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	</a:t>
            </a:r>
            <a:r>
              <a:rPr sz="2600" spc="5" dirty="0">
                <a:latin typeface="Arial"/>
                <a:cs typeface="Arial"/>
              </a:rPr>
              <a:t>Les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Fractures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lang="fr-FR" sz="2400" spc="835" dirty="0">
                <a:solidFill>
                  <a:srgbClr val="61247F"/>
                </a:solidFill>
                <a:latin typeface="Arial"/>
                <a:cs typeface="Arial"/>
              </a:rPr>
              <a:t>  </a:t>
            </a:r>
            <a:r>
              <a:rPr sz="2400" spc="-5" dirty="0" err="1">
                <a:latin typeface="Arial"/>
                <a:cs typeface="Arial"/>
              </a:rPr>
              <a:t>Omoplate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z="2400" spc="835" dirty="0">
                <a:solidFill>
                  <a:srgbClr val="61247F"/>
                </a:solidFill>
                <a:latin typeface="Arial"/>
                <a:cs typeface="Arial"/>
              </a:rPr>
              <a:t>  </a:t>
            </a:r>
            <a:r>
              <a:rPr sz="2400" spc="-5" dirty="0" err="1">
                <a:latin typeface="Arial"/>
                <a:cs typeface="Arial"/>
              </a:rPr>
              <a:t>Clavicule</a:t>
            </a:r>
            <a:endParaRPr sz="2400" dirty="0">
              <a:latin typeface="Arial"/>
              <a:cs typeface="Arial"/>
            </a:endParaRPr>
          </a:p>
          <a:p>
            <a:pPr marL="756285" marR="52705" indent="-28702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	</a:t>
            </a:r>
            <a:r>
              <a:rPr sz="1800" spc="14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Humérus (extrémité  supérieure)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R="1075690" algn="ctr">
              <a:lnSpc>
                <a:spcPct val="100000"/>
              </a:lnSpc>
            </a:pPr>
            <a:r>
              <a:rPr sz="1950" spc="8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Les </a:t>
            </a:r>
            <a:r>
              <a:rPr sz="2600" dirty="0">
                <a:latin typeface="Arial"/>
                <a:cs typeface="Arial"/>
              </a:rPr>
              <a:t>Luxations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 </a:t>
            </a:r>
            <a:r>
              <a:rPr sz="2400" spc="-5" dirty="0">
                <a:latin typeface="Arial"/>
                <a:cs typeface="Arial"/>
              </a:rPr>
              <a:t>Omo-</a:t>
            </a:r>
            <a:r>
              <a:rPr sz="2400" spc="-5" dirty="0" err="1">
                <a:latin typeface="Arial"/>
                <a:cs typeface="Arial"/>
              </a:rPr>
              <a:t>humérale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lang="fr-FR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 err="1">
                <a:latin typeface="Arial"/>
                <a:cs typeface="Arial"/>
              </a:rPr>
              <a:t>Acromio-claviculaire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</a:t>
            </a:fld>
            <a:endParaRPr spc="-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4462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Luxation</a:t>
            </a:r>
            <a:r>
              <a:rPr spc="-100" dirty="0"/>
              <a:t> </a:t>
            </a:r>
            <a:r>
              <a:rPr spc="-5" dirty="0"/>
              <a:t>Omo-Humérale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2046278"/>
            <a:ext cx="7948930" cy="3813223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2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Luxation Postérieure</a:t>
            </a:r>
            <a:endParaRPr sz="26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24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&lt;5% des </a:t>
            </a:r>
            <a:r>
              <a:rPr sz="2400" spc="-10" dirty="0">
                <a:latin typeface="Arial"/>
                <a:cs typeface="Arial"/>
              </a:rPr>
              <a:t>luxations </a:t>
            </a:r>
            <a:r>
              <a:rPr sz="2400" spc="-5" dirty="0">
                <a:latin typeface="Arial"/>
                <a:cs typeface="Arial"/>
              </a:rPr>
              <a:t>de l’épaule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22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Sports, Accident du Travail (échaffaudages)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Epilepsie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Chute </a:t>
            </a:r>
            <a:r>
              <a:rPr sz="2600" spc="5" dirty="0">
                <a:latin typeface="Arial"/>
                <a:cs typeface="Arial"/>
              </a:rPr>
              <a:t>sur </a:t>
            </a:r>
            <a:r>
              <a:rPr sz="2600" spc="-5" dirty="0">
                <a:latin typeface="Arial"/>
                <a:cs typeface="Arial"/>
              </a:rPr>
              <a:t>la </a:t>
            </a:r>
            <a:r>
              <a:rPr sz="2600" spc="5" dirty="0">
                <a:latin typeface="Arial"/>
                <a:cs typeface="Arial"/>
              </a:rPr>
              <a:t>paume </a:t>
            </a:r>
            <a:r>
              <a:rPr sz="2600" dirty="0">
                <a:latin typeface="Arial"/>
                <a:cs typeface="Arial"/>
              </a:rPr>
              <a:t>de </a:t>
            </a:r>
            <a:r>
              <a:rPr sz="2600" spc="-5" dirty="0">
                <a:latin typeface="Arial"/>
                <a:cs typeface="Arial"/>
              </a:rPr>
              <a:t>la </a:t>
            </a:r>
            <a:r>
              <a:rPr sz="2600" dirty="0">
                <a:latin typeface="Arial"/>
                <a:cs typeface="Arial"/>
              </a:rPr>
              <a:t>main </a:t>
            </a:r>
            <a:r>
              <a:rPr sz="2600" spc="5" dirty="0">
                <a:latin typeface="Arial"/>
                <a:cs typeface="Arial"/>
              </a:rPr>
              <a:t>avec </a:t>
            </a:r>
            <a:r>
              <a:rPr sz="2600" dirty="0">
                <a:latin typeface="Arial"/>
                <a:cs typeface="Arial"/>
              </a:rPr>
              <a:t>RI forcée du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bras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b="1" spc="5" dirty="0">
                <a:latin typeface="Arial"/>
                <a:cs typeface="Arial"/>
              </a:rPr>
              <a:t>50% passent </a:t>
            </a:r>
            <a:r>
              <a:rPr sz="2600" b="1" dirty="0">
                <a:latin typeface="Arial"/>
                <a:cs typeface="Arial"/>
              </a:rPr>
              <a:t>inaperçues en</a:t>
            </a:r>
            <a:r>
              <a:rPr sz="2600" b="1" spc="-100" dirty="0">
                <a:latin typeface="Arial"/>
                <a:cs typeface="Arial"/>
              </a:rPr>
              <a:t> </a:t>
            </a:r>
            <a:r>
              <a:rPr sz="2600" b="1" spc="5" dirty="0">
                <a:latin typeface="Arial"/>
                <a:cs typeface="Arial"/>
              </a:rPr>
              <a:t>urgence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30</a:t>
            </a:fld>
            <a:endParaRPr spc="-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4462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Luxation</a:t>
            </a:r>
            <a:r>
              <a:rPr spc="-100" dirty="0"/>
              <a:t> </a:t>
            </a:r>
            <a:r>
              <a:rPr spc="-5" dirty="0"/>
              <a:t>Omo-Humérale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2558342"/>
            <a:ext cx="7833995" cy="2725746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3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Luxation Postérieure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254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2-4% des </a:t>
            </a:r>
            <a:r>
              <a:rPr sz="2400" spc="-10" dirty="0">
                <a:latin typeface="Arial"/>
                <a:cs typeface="Arial"/>
              </a:rPr>
              <a:t>luxations </a:t>
            </a:r>
            <a:r>
              <a:rPr sz="2400" dirty="0">
                <a:latin typeface="Arial"/>
                <a:cs typeface="Arial"/>
              </a:rPr>
              <a:t>→ </a:t>
            </a:r>
            <a:r>
              <a:rPr sz="2400" spc="-5" dirty="0">
                <a:latin typeface="Arial"/>
                <a:cs typeface="Arial"/>
              </a:rPr>
              <a:t>risque de retard de diagnostic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Impotence fonctionnelle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7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Attitude en Adduction-RI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7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 impossible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sz="1800" spc="204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Peu ou pas de déformation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31</a:t>
            </a:fld>
            <a:endParaRPr spc="-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4462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Luxation</a:t>
            </a:r>
            <a:r>
              <a:rPr spc="-100" dirty="0"/>
              <a:t> </a:t>
            </a:r>
            <a:r>
              <a:rPr spc="-5" dirty="0"/>
              <a:t>Omo-Humérale</a:t>
            </a:r>
          </a:p>
        </p:txBody>
      </p:sp>
      <p:sp>
        <p:nvSpPr>
          <p:cNvPr id="3" name="object 3"/>
          <p:cNvSpPr/>
          <p:nvPr/>
        </p:nvSpPr>
        <p:spPr>
          <a:xfrm>
            <a:off x="5513171" y="1487779"/>
            <a:ext cx="3024339" cy="3491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60319" y="2426864"/>
            <a:ext cx="2224633" cy="3357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565" y="1013171"/>
            <a:ext cx="4854575" cy="225638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2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Luxation Postérieure</a:t>
            </a:r>
            <a:endParaRPr sz="26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  <a:tabLst>
                <a:tab pos="1295400" algn="l"/>
              </a:tabLst>
            </a:pPr>
            <a:r>
              <a:rPr sz="1800" spc="19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Rx	Face</a:t>
            </a:r>
            <a:endParaRPr sz="24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(recherche du double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contour)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800" spc="1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Rx Profil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6765" y="4234497"/>
            <a:ext cx="1445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2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Scanner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Diagramme 9"/>
          <p:cNvGraphicFramePr/>
          <p:nvPr/>
        </p:nvGraphicFramePr>
        <p:xfrm>
          <a:off x="8869651" y="3997709"/>
          <a:ext cx="182245" cy="1892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32</a:t>
            </a:fld>
            <a:endParaRPr spc="-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44462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Luxation</a:t>
            </a:r>
            <a:r>
              <a:rPr spc="-100" dirty="0"/>
              <a:t> </a:t>
            </a:r>
            <a:r>
              <a:rPr spc="-5" dirty="0"/>
              <a:t>Omo-Humérale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2101142"/>
            <a:ext cx="8107680" cy="3192541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2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Luxation Postérieure</a:t>
            </a:r>
            <a:endParaRPr sz="26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21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Réduction sous anesthésie</a:t>
            </a:r>
            <a:endParaRPr sz="2400" dirty="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575"/>
              </a:spcBef>
            </a:pPr>
            <a:r>
              <a:rPr sz="1800" spc="25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Immobilisation 30 à 45 jours (appareil thoraco-brachial  en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Abduction-RE)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21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Rééducation (raideur++)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Evolution rare vers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l’instabilité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33</a:t>
            </a:fld>
            <a:endParaRPr spc="-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86995" marR="5080">
              <a:lnSpc>
                <a:spcPts val="3260"/>
              </a:lnSpc>
              <a:spcBef>
                <a:spcPts val="695"/>
              </a:spcBef>
            </a:pPr>
            <a:r>
              <a:rPr spc="-5" dirty="0"/>
              <a:t>Fractures extrémité supérieure</a:t>
            </a:r>
            <a:r>
              <a:rPr spc="-130" dirty="0"/>
              <a:t> </a:t>
            </a:r>
            <a:r>
              <a:rPr spc="-10" dirty="0"/>
              <a:t>de  l’humérus</a:t>
            </a:r>
          </a:p>
        </p:txBody>
      </p:sp>
      <p:sp>
        <p:nvSpPr>
          <p:cNvPr id="3" name="object 3"/>
          <p:cNvSpPr/>
          <p:nvPr/>
        </p:nvSpPr>
        <p:spPr>
          <a:xfrm>
            <a:off x="4003281" y="1563611"/>
            <a:ext cx="4216742" cy="4569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9565" y="3419602"/>
            <a:ext cx="3265170" cy="145224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Grande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fréquence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Sujet </a:t>
            </a:r>
            <a:r>
              <a:rPr sz="2600" spc="5" dirty="0">
                <a:latin typeface="Arial"/>
                <a:cs typeface="Arial"/>
              </a:rPr>
              <a:t>âgé </a:t>
            </a:r>
            <a:r>
              <a:rPr sz="2600" dirty="0">
                <a:latin typeface="Arial"/>
                <a:cs typeface="Arial"/>
              </a:rPr>
              <a:t>+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Enfants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Multiples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aspects</a:t>
            </a:r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34</a:t>
            </a:fld>
            <a:endParaRPr spc="-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86995" marR="5080">
              <a:lnSpc>
                <a:spcPts val="3260"/>
              </a:lnSpc>
              <a:spcBef>
                <a:spcPts val="695"/>
              </a:spcBef>
            </a:pPr>
            <a:r>
              <a:rPr spc="-5" dirty="0"/>
              <a:t>Fractures extrémité supérieure</a:t>
            </a:r>
            <a:r>
              <a:rPr spc="-130" dirty="0"/>
              <a:t> </a:t>
            </a:r>
            <a:r>
              <a:rPr spc="-10" dirty="0"/>
              <a:t>de  l’humérus</a:t>
            </a:r>
          </a:p>
        </p:txBody>
      </p:sp>
      <p:sp>
        <p:nvSpPr>
          <p:cNvPr id="3" name="object 3"/>
          <p:cNvSpPr/>
          <p:nvPr/>
        </p:nvSpPr>
        <p:spPr>
          <a:xfrm>
            <a:off x="5224233" y="1998637"/>
            <a:ext cx="3352317" cy="4300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8637" y="2996603"/>
            <a:ext cx="4438434" cy="3304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565" y="1141145"/>
            <a:ext cx="7077075" cy="1214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445134" algn="l"/>
              </a:tabLst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		</a:t>
            </a:r>
            <a:r>
              <a:rPr sz="2600" b="1" dirty="0">
                <a:latin typeface="Arial"/>
                <a:cs typeface="Arial"/>
              </a:rPr>
              <a:t>Classifications </a:t>
            </a:r>
            <a:r>
              <a:rPr sz="2600" spc="5" dirty="0">
                <a:latin typeface="Arial"/>
                <a:cs typeface="Arial"/>
              </a:rPr>
              <a:t>basées sur </a:t>
            </a:r>
            <a:r>
              <a:rPr sz="2600" spc="-5" dirty="0">
                <a:latin typeface="Arial"/>
                <a:cs typeface="Arial"/>
              </a:rPr>
              <a:t>la </a:t>
            </a:r>
            <a:r>
              <a:rPr sz="2600" dirty="0">
                <a:latin typeface="Arial"/>
                <a:cs typeface="Arial"/>
              </a:rPr>
              <a:t>situation </a:t>
            </a:r>
            <a:r>
              <a:rPr sz="2600" spc="5" dirty="0">
                <a:latin typeface="Arial"/>
                <a:cs typeface="Arial"/>
              </a:rPr>
              <a:t>des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4  segments qui forment l’épiphyse humérale  supérieure</a:t>
            </a:r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35</a:t>
            </a:fld>
            <a:endParaRPr spc="-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86995" marR="5080">
              <a:lnSpc>
                <a:spcPts val="3260"/>
              </a:lnSpc>
              <a:spcBef>
                <a:spcPts val="695"/>
              </a:spcBef>
            </a:pPr>
            <a:r>
              <a:rPr spc="-5" dirty="0"/>
              <a:t>Fractures extrémité supérieure</a:t>
            </a:r>
            <a:r>
              <a:rPr spc="-130" dirty="0"/>
              <a:t> </a:t>
            </a:r>
            <a:r>
              <a:rPr spc="-10" dirty="0"/>
              <a:t>de  l’humérus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2741222"/>
            <a:ext cx="3307079" cy="138176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6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Mécanismes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3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Chute sur l ’épaule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6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Trauma indirect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36</a:t>
            </a:fld>
            <a:endParaRPr spc="-5" dirty="0"/>
          </a:p>
        </p:txBody>
      </p:sp>
      <p:pic>
        <p:nvPicPr>
          <p:cNvPr id="2050" name="Picture 2" descr="Fracture de la tête humérale - Mon Épaule">
            <a:extLst>
              <a:ext uri="{FF2B5EF4-FFF2-40B4-BE49-F238E27FC236}">
                <a16:creationId xmlns:a16="http://schemas.microsoft.com/office/drawing/2014/main" id="{CC3B587E-7947-13B5-74EE-FCDC4B9E8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65" y="1475404"/>
            <a:ext cx="3637203" cy="500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86995" marR="5080">
              <a:lnSpc>
                <a:spcPts val="3260"/>
              </a:lnSpc>
              <a:spcBef>
                <a:spcPts val="695"/>
              </a:spcBef>
            </a:pPr>
            <a:r>
              <a:rPr spc="-5" dirty="0"/>
              <a:t>Fractures extrémité supérieure</a:t>
            </a:r>
            <a:r>
              <a:rPr spc="-130" dirty="0"/>
              <a:t> </a:t>
            </a:r>
            <a:r>
              <a:rPr spc="-10" dirty="0"/>
              <a:t>de  l’humérus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2101142"/>
            <a:ext cx="6951980" cy="3649076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6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Diagnostic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Douleur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20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Déformation (dans les fractures en abduction)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Ecchymose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950" spc="7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Recherche de complications initiales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22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Vaisseaux sanguins </a:t>
            </a:r>
            <a:r>
              <a:rPr sz="2400" dirty="0">
                <a:latin typeface="Arial"/>
                <a:cs typeface="Arial"/>
              </a:rPr>
              <a:t>- </a:t>
            </a:r>
            <a:r>
              <a:rPr sz="2400" spc="-5" dirty="0">
                <a:latin typeface="Arial"/>
                <a:cs typeface="Arial"/>
              </a:rPr>
              <a:t>Nerfs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Cutanées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Musculaires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37</a:t>
            </a:fld>
            <a:endParaRPr spc="-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86995" marR="5080">
              <a:lnSpc>
                <a:spcPts val="3260"/>
              </a:lnSpc>
              <a:spcBef>
                <a:spcPts val="695"/>
              </a:spcBef>
            </a:pPr>
            <a:r>
              <a:rPr spc="-5" dirty="0"/>
              <a:t>Fractures extrémité supérieure</a:t>
            </a:r>
            <a:r>
              <a:rPr spc="-130" dirty="0"/>
              <a:t> </a:t>
            </a:r>
            <a:r>
              <a:rPr spc="-10" dirty="0"/>
              <a:t>de  l’humérus</a:t>
            </a:r>
          </a:p>
        </p:txBody>
      </p:sp>
      <p:sp>
        <p:nvSpPr>
          <p:cNvPr id="4" name="object 4"/>
          <p:cNvSpPr/>
          <p:nvPr/>
        </p:nvSpPr>
        <p:spPr>
          <a:xfrm>
            <a:off x="462890" y="3863380"/>
            <a:ext cx="2982960" cy="2268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9565" y="1333046"/>
            <a:ext cx="5019040" cy="2319481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355600" algn="l"/>
                <a:tab pos="2080260" algn="l"/>
              </a:tabLst>
            </a:pPr>
            <a:r>
              <a:rPr sz="2600" dirty="0">
                <a:latin typeface="Arial"/>
                <a:cs typeface="Arial"/>
              </a:rPr>
              <a:t>Diagnostic	radiographique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(Rx)</a:t>
            </a:r>
            <a:endParaRPr sz="2600" dirty="0">
              <a:latin typeface="Arial"/>
              <a:cs typeface="Arial"/>
            </a:endParaRPr>
          </a:p>
          <a:p>
            <a:pPr marL="469265" marR="304800">
              <a:lnSpc>
                <a:spcPct val="120000"/>
              </a:lnSpc>
              <a:spcBef>
                <a:spcPts val="10"/>
              </a:spcBef>
            </a:pPr>
            <a:r>
              <a:rPr sz="1800" spc="19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Analyser les traits de fracture  et les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compter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spc="5" dirty="0">
                <a:latin typeface="Arial"/>
                <a:cs typeface="Arial"/>
              </a:rPr>
              <a:t>Scanner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38</a:t>
            </a:fld>
            <a:endParaRPr spc="-5" dirty="0"/>
          </a:p>
        </p:txBody>
      </p:sp>
      <p:pic>
        <p:nvPicPr>
          <p:cNvPr id="3074" name="Picture 2" descr="Fracture de la tête humérale - Mon Épaule">
            <a:extLst>
              <a:ext uri="{FF2B5EF4-FFF2-40B4-BE49-F238E27FC236}">
                <a16:creationId xmlns:a16="http://schemas.microsoft.com/office/drawing/2014/main" id="{86DFABC5-C3DB-AB4C-8615-065B2829E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92" y="2603951"/>
            <a:ext cx="5019040" cy="352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86995" marR="5080">
              <a:lnSpc>
                <a:spcPts val="3260"/>
              </a:lnSpc>
              <a:spcBef>
                <a:spcPts val="695"/>
              </a:spcBef>
            </a:pPr>
            <a:r>
              <a:rPr spc="-5" dirty="0"/>
              <a:t>Fractures extrémité supérieure</a:t>
            </a:r>
            <a:r>
              <a:rPr spc="-130" dirty="0"/>
              <a:t> </a:t>
            </a:r>
            <a:r>
              <a:rPr spc="-10" dirty="0"/>
              <a:t>de  l’humérus</a:t>
            </a:r>
          </a:p>
        </p:txBody>
      </p:sp>
      <p:sp>
        <p:nvSpPr>
          <p:cNvPr id="3" name="object 3"/>
          <p:cNvSpPr/>
          <p:nvPr/>
        </p:nvSpPr>
        <p:spPr>
          <a:xfrm>
            <a:off x="2751762" y="5469045"/>
            <a:ext cx="5668526" cy="105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9790" y="2807398"/>
            <a:ext cx="2541600" cy="22867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565" y="1845110"/>
            <a:ext cx="7843520" cy="130873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2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Traitement Orthopédique</a:t>
            </a:r>
          </a:p>
          <a:p>
            <a:pPr marL="756285" marR="5080" indent="-287020">
              <a:lnSpc>
                <a:spcPct val="100000"/>
              </a:lnSpc>
              <a:spcBef>
                <a:spcPts val="585"/>
              </a:spcBef>
            </a:pPr>
            <a:r>
              <a:rPr sz="1800" spc="204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Fracture non déplacées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bandage 30j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5" dirty="0">
                <a:latin typeface="Arial"/>
                <a:cs typeface="Arial"/>
              </a:rPr>
              <a:t>rééducation  douce a/c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J15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565" y="4555889"/>
            <a:ext cx="3700779" cy="937894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665"/>
              </a:spcBef>
            </a:pPr>
            <a:r>
              <a:rPr sz="1800" spc="16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Fractures déplacées </a:t>
            </a:r>
            <a:r>
              <a:rPr sz="2400" dirty="0">
                <a:latin typeface="Arial"/>
                <a:cs typeface="Arial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950" spc="11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Réduction s/s AG</a:t>
            </a:r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39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406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</a:t>
            </a:r>
            <a:r>
              <a:rPr spc="-105" dirty="0"/>
              <a:t> </a:t>
            </a:r>
            <a:r>
              <a:rPr spc="-5" dirty="0"/>
              <a:t>Omoplate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899973"/>
            <a:ext cx="5086985" cy="4072269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4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 </a:t>
            </a:r>
            <a:r>
              <a:rPr sz="2600" spc="-5" dirty="0">
                <a:latin typeface="Arial"/>
                <a:cs typeface="Arial"/>
              </a:rPr>
              <a:t>la </a:t>
            </a:r>
            <a:r>
              <a:rPr sz="2600" dirty="0">
                <a:latin typeface="Arial"/>
                <a:cs typeface="Arial"/>
              </a:rPr>
              <a:t>glène ou du </a:t>
            </a:r>
            <a:r>
              <a:rPr sz="2600" spc="5" dirty="0">
                <a:latin typeface="Arial"/>
                <a:cs typeface="Arial"/>
              </a:rPr>
              <a:t>col</a:t>
            </a:r>
            <a:endParaRPr sz="26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Retentissement sur l’articulation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Parfois réduction chirurgicale</a:t>
            </a:r>
            <a:endParaRPr sz="24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+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ostéosynthèse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00" dirty="0">
                <a:latin typeface="Arial"/>
                <a:cs typeface="Arial"/>
              </a:rPr>
              <a:t>Du corps</a:t>
            </a: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Rares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0"/>
              </a:spcBef>
            </a:pPr>
            <a:r>
              <a:rPr sz="1800" spc="20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Souvent choc violent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7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Traitement fonctionnel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69088" y="1203566"/>
            <a:ext cx="2297734" cy="2700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6567" y="4013657"/>
            <a:ext cx="4031996" cy="2437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</a:t>
            </a:fld>
            <a:endParaRPr spc="-5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86995" marR="5080">
              <a:lnSpc>
                <a:spcPts val="3260"/>
              </a:lnSpc>
              <a:spcBef>
                <a:spcPts val="695"/>
              </a:spcBef>
            </a:pPr>
            <a:r>
              <a:rPr spc="-5" dirty="0"/>
              <a:t>Fractures extrémité supérieure</a:t>
            </a:r>
            <a:r>
              <a:rPr spc="-130" dirty="0"/>
              <a:t> </a:t>
            </a:r>
            <a:r>
              <a:rPr spc="-10" dirty="0"/>
              <a:t>de  l’humérus</a:t>
            </a:r>
          </a:p>
        </p:txBody>
      </p:sp>
      <p:sp>
        <p:nvSpPr>
          <p:cNvPr id="3" name="object 3"/>
          <p:cNvSpPr/>
          <p:nvPr/>
        </p:nvSpPr>
        <p:spPr>
          <a:xfrm>
            <a:off x="501622" y="1635206"/>
            <a:ext cx="7297190" cy="35219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9420" y="5545854"/>
            <a:ext cx="6962775" cy="88582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35"/>
              </a:spcBef>
            </a:pPr>
            <a:r>
              <a:rPr sz="2800" spc="-125" dirty="0">
                <a:latin typeface="Trebuchet MS"/>
                <a:cs typeface="Trebuchet MS"/>
              </a:rPr>
              <a:t>Réduction </a:t>
            </a:r>
            <a:r>
              <a:rPr sz="2800" spc="-105" dirty="0">
                <a:latin typeface="Trebuchet MS"/>
                <a:cs typeface="Trebuchet MS"/>
              </a:rPr>
              <a:t>orthopédique </a:t>
            </a:r>
            <a:r>
              <a:rPr sz="2800" spc="-120" dirty="0">
                <a:latin typeface="Trebuchet MS"/>
                <a:cs typeface="Trebuchet MS"/>
              </a:rPr>
              <a:t>suivie</a:t>
            </a:r>
            <a:r>
              <a:rPr sz="2800" spc="-270" dirty="0">
                <a:latin typeface="Trebuchet MS"/>
                <a:cs typeface="Trebuchet MS"/>
              </a:rPr>
              <a:t> </a:t>
            </a:r>
            <a:r>
              <a:rPr sz="2800" spc="-130" dirty="0">
                <a:latin typeface="Trebuchet MS"/>
                <a:cs typeface="Trebuchet MS"/>
              </a:rPr>
              <a:t>d’immobilisation  </a:t>
            </a:r>
            <a:r>
              <a:rPr sz="2800" spc="-155" dirty="0">
                <a:latin typeface="Trebuchet MS"/>
                <a:cs typeface="Trebuchet MS"/>
              </a:rPr>
              <a:t>stricte </a:t>
            </a:r>
            <a:r>
              <a:rPr sz="2800" spc="-55" dirty="0">
                <a:latin typeface="Trebuchet MS"/>
                <a:cs typeface="Trebuchet MS"/>
              </a:rPr>
              <a:t>1</a:t>
            </a:r>
            <a:r>
              <a:rPr sz="2800" spc="-275" dirty="0">
                <a:latin typeface="Trebuchet MS"/>
                <a:cs typeface="Trebuchet MS"/>
              </a:rPr>
              <a:t> </a:t>
            </a:r>
            <a:r>
              <a:rPr sz="2800" spc="-85" dirty="0">
                <a:latin typeface="Trebuchet MS"/>
                <a:cs typeface="Trebuchet MS"/>
              </a:rPr>
              <a:t>mois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40</a:t>
            </a:fld>
            <a:endParaRPr spc="-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86995" marR="5080">
              <a:lnSpc>
                <a:spcPts val="3260"/>
              </a:lnSpc>
              <a:spcBef>
                <a:spcPts val="695"/>
              </a:spcBef>
            </a:pPr>
            <a:r>
              <a:rPr spc="-5" dirty="0"/>
              <a:t>Fractures extrémité supérieure</a:t>
            </a:r>
            <a:r>
              <a:rPr spc="-130" dirty="0"/>
              <a:t> </a:t>
            </a:r>
            <a:r>
              <a:rPr spc="-10" dirty="0"/>
              <a:t>de  l’humérus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2558304"/>
            <a:ext cx="4558665" cy="2725746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Traitement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Chirurgical</a:t>
            </a:r>
          </a:p>
          <a:p>
            <a:pPr marL="1155700" lvl="1" indent="-228600">
              <a:lnSpc>
                <a:spcPct val="100000"/>
              </a:lnSpc>
              <a:spcBef>
                <a:spcPts val="495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Broches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Vis</a:t>
            </a:r>
            <a:endParaRPr sz="20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Plaques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Faisceaux de clous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élastiques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Clous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Prothèses</a:t>
            </a: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41</a:t>
            </a:fld>
            <a:endParaRPr spc="-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86995" marR="5080">
              <a:lnSpc>
                <a:spcPts val="3260"/>
              </a:lnSpc>
              <a:spcBef>
                <a:spcPts val="695"/>
              </a:spcBef>
            </a:pPr>
            <a:r>
              <a:rPr spc="-5" dirty="0"/>
              <a:t>Fractures extrémité supérieure</a:t>
            </a:r>
            <a:r>
              <a:rPr spc="-130" dirty="0"/>
              <a:t> </a:t>
            </a:r>
            <a:r>
              <a:rPr spc="-10" dirty="0"/>
              <a:t>de  l’humérus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1662230"/>
            <a:ext cx="362204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9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Traitement Chirurgical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Installation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63417" y="2570709"/>
            <a:ext cx="4992509" cy="374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42</a:t>
            </a:fld>
            <a:endParaRPr spc="-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86995" marR="5080">
              <a:lnSpc>
                <a:spcPts val="3260"/>
              </a:lnSpc>
              <a:spcBef>
                <a:spcPts val="695"/>
              </a:spcBef>
            </a:pPr>
            <a:r>
              <a:rPr spc="-5" dirty="0"/>
              <a:t>Fractures extrémité supérieure</a:t>
            </a:r>
            <a:r>
              <a:rPr spc="-130" dirty="0"/>
              <a:t> </a:t>
            </a:r>
            <a:r>
              <a:rPr spc="-10" dirty="0"/>
              <a:t>de  l’humérus</a:t>
            </a:r>
          </a:p>
        </p:txBody>
      </p:sp>
      <p:sp>
        <p:nvSpPr>
          <p:cNvPr id="3" name="object 3"/>
          <p:cNvSpPr/>
          <p:nvPr/>
        </p:nvSpPr>
        <p:spPr>
          <a:xfrm>
            <a:off x="1707072" y="2708903"/>
            <a:ext cx="2989373" cy="3890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3495" y="2482728"/>
            <a:ext cx="3186918" cy="4114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565" y="1333008"/>
            <a:ext cx="3622040" cy="86995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Traitement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Chirurgical</a:t>
            </a:r>
          </a:p>
          <a:p>
            <a:pPr marL="1155700" lvl="1" indent="-228600">
              <a:lnSpc>
                <a:spcPct val="100000"/>
              </a:lnSpc>
              <a:spcBef>
                <a:spcPts val="495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Broches</a:t>
            </a:r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43</a:t>
            </a:fld>
            <a:endParaRPr spc="-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86995" marR="5080">
              <a:lnSpc>
                <a:spcPts val="3260"/>
              </a:lnSpc>
              <a:spcBef>
                <a:spcPts val="695"/>
              </a:spcBef>
            </a:pPr>
            <a:r>
              <a:rPr spc="-5" dirty="0"/>
              <a:t>Fractures extrémité supérieure</a:t>
            </a:r>
            <a:r>
              <a:rPr spc="-130" dirty="0"/>
              <a:t> </a:t>
            </a:r>
            <a:r>
              <a:rPr spc="-10" dirty="0"/>
              <a:t>de  l’humérus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9565" y="1790246"/>
            <a:ext cx="4833620" cy="138176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600" dirty="0" err="1">
                <a:latin typeface="Arial"/>
                <a:cs typeface="Arial"/>
              </a:rPr>
              <a:t>Traitement</a:t>
            </a:r>
            <a:r>
              <a:rPr sz="2600" dirty="0">
                <a:latin typeface="Arial"/>
                <a:cs typeface="Arial"/>
              </a:rPr>
              <a:t> Chirurgical</a:t>
            </a:r>
          </a:p>
          <a:p>
            <a:pPr marL="469265" marR="5080">
              <a:lnSpc>
                <a:spcPct val="120000"/>
              </a:lnSpc>
              <a:spcBef>
                <a:spcPts val="10"/>
              </a:spcBef>
            </a:pPr>
            <a:r>
              <a:rPr sz="1800" spc="17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Faisceaux de clous élastiques  (Hacketal)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44</a:t>
            </a:fld>
            <a:endParaRPr spc="-5" dirty="0"/>
          </a:p>
        </p:txBody>
      </p:sp>
      <p:pic>
        <p:nvPicPr>
          <p:cNvPr id="4098" name="Picture 2" descr="Les fractures de l'épaule. Indications opératoires. Techniques  chirurgicales dans les fractures de l'épaule. Fractures de l'humérus et de  la tête humérale. Dr Touchard Olivier Périgueux | Docteur Touchard">
            <a:extLst>
              <a:ext uri="{FF2B5EF4-FFF2-40B4-BE49-F238E27FC236}">
                <a16:creationId xmlns:a16="http://schemas.microsoft.com/office/drawing/2014/main" id="{2CECDB30-5A1D-3E9F-F8B8-7C5FA762A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4" y="3429000"/>
            <a:ext cx="4746491" cy="266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acture épaule (fracture clavicule, fracture humérus) - Dr Waitzenegger">
            <a:extLst>
              <a:ext uri="{FF2B5EF4-FFF2-40B4-BE49-F238E27FC236}">
                <a16:creationId xmlns:a16="http://schemas.microsoft.com/office/drawing/2014/main" id="{1A97E6CE-405F-3668-2F24-97E2BCCA1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23" y="2580548"/>
            <a:ext cx="3599179" cy="359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86995" marR="5080">
              <a:lnSpc>
                <a:spcPts val="3260"/>
              </a:lnSpc>
              <a:spcBef>
                <a:spcPts val="695"/>
              </a:spcBef>
            </a:pPr>
            <a:r>
              <a:rPr spc="-5" dirty="0"/>
              <a:t>Fractures extrémité supérieure</a:t>
            </a:r>
            <a:r>
              <a:rPr spc="-130" dirty="0"/>
              <a:t> </a:t>
            </a:r>
            <a:r>
              <a:rPr spc="-10" dirty="0"/>
              <a:t>de  l’humérus</a:t>
            </a:r>
          </a:p>
        </p:txBody>
      </p:sp>
      <p:sp>
        <p:nvSpPr>
          <p:cNvPr id="3" name="object 3"/>
          <p:cNvSpPr/>
          <p:nvPr/>
        </p:nvSpPr>
        <p:spPr>
          <a:xfrm>
            <a:off x="438554" y="2668661"/>
            <a:ext cx="3110464" cy="3784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3195" y="2643263"/>
            <a:ext cx="2603144" cy="38350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27203" y="2885909"/>
            <a:ext cx="2087990" cy="37799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9565" y="1296470"/>
            <a:ext cx="3713479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445134" algn="l"/>
              </a:tabLst>
            </a:pPr>
            <a:r>
              <a:rPr sz="1950" spc="1210" dirty="0">
                <a:solidFill>
                  <a:srgbClr val="DA2420"/>
                </a:solidFill>
                <a:latin typeface="Arial"/>
                <a:cs typeface="Arial"/>
              </a:rPr>
              <a:t>	</a:t>
            </a:r>
            <a:r>
              <a:rPr sz="2600" dirty="0">
                <a:latin typeface="Arial"/>
                <a:cs typeface="Arial"/>
              </a:rPr>
              <a:t>Traitement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Chirurgical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Clous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45</a:t>
            </a:fld>
            <a:endParaRPr spc="-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86995" marR="5080">
              <a:lnSpc>
                <a:spcPts val="3260"/>
              </a:lnSpc>
              <a:spcBef>
                <a:spcPts val="695"/>
              </a:spcBef>
            </a:pPr>
            <a:r>
              <a:rPr spc="-5" dirty="0"/>
              <a:t>Fractures extrémité supérieure</a:t>
            </a:r>
            <a:r>
              <a:rPr spc="-130" dirty="0"/>
              <a:t> </a:t>
            </a:r>
            <a:r>
              <a:rPr spc="-10" dirty="0"/>
              <a:t>de  l’humérus</a:t>
            </a:r>
          </a:p>
        </p:txBody>
      </p:sp>
      <p:sp>
        <p:nvSpPr>
          <p:cNvPr id="3" name="object 3"/>
          <p:cNvSpPr/>
          <p:nvPr/>
        </p:nvSpPr>
        <p:spPr>
          <a:xfrm>
            <a:off x="5104457" y="2903905"/>
            <a:ext cx="2455674" cy="3042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7068" y="2906872"/>
            <a:ext cx="2895113" cy="3225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565" y="1333008"/>
            <a:ext cx="3622040" cy="86995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Traitement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Chirurgical</a:t>
            </a:r>
          </a:p>
          <a:p>
            <a:pPr marL="1155700" lvl="1" indent="-228600">
              <a:lnSpc>
                <a:spcPct val="100000"/>
              </a:lnSpc>
              <a:spcBef>
                <a:spcPts val="495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Prothèses</a:t>
            </a:r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46</a:t>
            </a:fld>
            <a:endParaRPr spc="-5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86995" marR="5080">
              <a:lnSpc>
                <a:spcPts val="3260"/>
              </a:lnSpc>
              <a:spcBef>
                <a:spcPts val="695"/>
              </a:spcBef>
            </a:pPr>
            <a:r>
              <a:rPr spc="-5" dirty="0"/>
              <a:t>Fractures extrémité supérieure</a:t>
            </a:r>
            <a:r>
              <a:rPr spc="-130" dirty="0"/>
              <a:t> </a:t>
            </a:r>
            <a:r>
              <a:rPr spc="-10" dirty="0"/>
              <a:t>de  l’humérus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65" y="2137717"/>
            <a:ext cx="6784340" cy="3095078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60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Evolution-Complications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21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Nécrose de la tête humérale (1%)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9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Pseudarthroses (rares)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9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Arthrose omo-humérale </a:t>
            </a:r>
            <a:r>
              <a:rPr sz="2400" dirty="0">
                <a:latin typeface="Arial"/>
                <a:cs typeface="Arial"/>
              </a:rPr>
              <a:t>++</a:t>
            </a: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2400" spc="-5" dirty="0" err="1">
                <a:latin typeface="Arial"/>
                <a:cs typeface="Arial"/>
              </a:rPr>
              <a:t>Raideur</a:t>
            </a:r>
            <a:r>
              <a:rPr sz="2400" spc="-5" dirty="0">
                <a:latin typeface="Arial"/>
                <a:cs typeface="Arial"/>
              </a:rPr>
              <a:t> articulaire</a:t>
            </a:r>
            <a:endParaRPr sz="2400" dirty="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Arial"/>
                <a:cs typeface="Arial"/>
              </a:rPr>
              <a:t>Cal vicieux (surtout gênant pour la coiffe </a:t>
            </a:r>
            <a:r>
              <a:rPr sz="2400" spc="-10" dirty="0">
                <a:latin typeface="Arial"/>
                <a:cs typeface="Arial"/>
              </a:rPr>
              <a:t>des  </a:t>
            </a:r>
            <a:r>
              <a:rPr sz="2400" spc="-5" dirty="0">
                <a:latin typeface="Arial"/>
                <a:cs typeface="Arial"/>
              </a:rPr>
              <a:t>rotateurs)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47</a:t>
            </a:fld>
            <a:endParaRPr spc="-5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86995" marR="5080">
              <a:lnSpc>
                <a:spcPts val="3260"/>
              </a:lnSpc>
              <a:spcBef>
                <a:spcPts val="695"/>
              </a:spcBef>
            </a:pPr>
            <a:r>
              <a:rPr spc="-5" dirty="0"/>
              <a:t>Fractures extrémité supérieure</a:t>
            </a:r>
            <a:r>
              <a:rPr spc="-130" dirty="0"/>
              <a:t> </a:t>
            </a:r>
            <a:r>
              <a:rPr spc="-10" dirty="0"/>
              <a:t>de  l’humérus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2428" y="1459864"/>
            <a:ext cx="5008880" cy="182054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950" spc="13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Chez l’enfant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204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Traits parfois difficile à voir</a:t>
            </a:r>
            <a:endParaRPr sz="2400" dirty="0">
              <a:latin typeface="Arial"/>
              <a:cs typeface="Arial"/>
            </a:endParaRPr>
          </a:p>
          <a:p>
            <a:pPr marL="927100" marR="5080" indent="-457200">
              <a:lnSpc>
                <a:spcPct val="120000"/>
              </a:lnSpc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 pas confondre avec le CC  (Radiographies comparatives)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48</a:t>
            </a:fld>
            <a:endParaRPr spc="-5" dirty="0"/>
          </a:p>
        </p:txBody>
      </p:sp>
      <p:pic>
        <p:nvPicPr>
          <p:cNvPr id="5122" name="Picture 2" descr="Pediaos.fr: Fractures de l'humerus chez l'enfant">
            <a:extLst>
              <a:ext uri="{FF2B5EF4-FFF2-40B4-BE49-F238E27FC236}">
                <a16:creationId xmlns:a16="http://schemas.microsoft.com/office/drawing/2014/main" id="{DDBB2AA2-D6C3-628E-83E9-AB462C78C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45" y="1519117"/>
            <a:ext cx="3259680" cy="38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EGES RADIOLOGIQUES">
            <a:extLst>
              <a:ext uri="{FF2B5EF4-FFF2-40B4-BE49-F238E27FC236}">
                <a16:creationId xmlns:a16="http://schemas.microsoft.com/office/drawing/2014/main" id="{FCF20CB4-BB76-6E80-00AA-A86C7F7D6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75" y="3319987"/>
            <a:ext cx="2585965" cy="325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86995" marR="5080">
              <a:lnSpc>
                <a:spcPts val="3260"/>
              </a:lnSpc>
              <a:spcBef>
                <a:spcPts val="695"/>
              </a:spcBef>
            </a:pPr>
            <a:r>
              <a:rPr spc="-5" dirty="0"/>
              <a:t>Fractures extrémité supérieure</a:t>
            </a:r>
            <a:r>
              <a:rPr spc="-130" dirty="0"/>
              <a:t> </a:t>
            </a:r>
            <a:r>
              <a:rPr spc="-10" dirty="0"/>
              <a:t>de  </a:t>
            </a:r>
            <a:r>
              <a:rPr spc="-10" dirty="0" err="1"/>
              <a:t>l’humérus</a:t>
            </a:r>
            <a:r>
              <a:rPr lang="fr-FR" spc="-10" dirty="0"/>
              <a:t> - </a:t>
            </a:r>
            <a:r>
              <a:rPr lang="fr-FR" b="1" spc="-10" dirty="0">
                <a:solidFill>
                  <a:srgbClr val="FF0000"/>
                </a:solidFill>
              </a:rPr>
              <a:t>A EVITER</a:t>
            </a:r>
            <a:endParaRPr b="1" spc="-10" dirty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49</a:t>
            </a:fld>
            <a:endParaRPr spc="-5" dirty="0"/>
          </a:p>
        </p:txBody>
      </p:sp>
      <p:pic>
        <p:nvPicPr>
          <p:cNvPr id="6148" name="Picture 4" descr="20,070 Bras Cassé Imágenes y Fotos - 123RF">
            <a:extLst>
              <a:ext uri="{FF2B5EF4-FFF2-40B4-BE49-F238E27FC236}">
                <a16:creationId xmlns:a16="http://schemas.microsoft.com/office/drawing/2014/main" id="{EE2DD5CE-7380-679C-F07D-AA1544CD4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04" y="1632522"/>
            <a:ext cx="6505191" cy="433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406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</a:t>
            </a:r>
            <a:r>
              <a:rPr spc="-105" dirty="0"/>
              <a:t> </a:t>
            </a:r>
            <a:r>
              <a:rPr spc="-5" dirty="0"/>
              <a:t>Omoplate</a:t>
            </a:r>
          </a:p>
        </p:txBody>
      </p:sp>
      <p:sp>
        <p:nvSpPr>
          <p:cNvPr id="3" name="object 3"/>
          <p:cNvSpPr/>
          <p:nvPr/>
        </p:nvSpPr>
        <p:spPr>
          <a:xfrm>
            <a:off x="4019968" y="2024583"/>
            <a:ext cx="4662360" cy="2289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05108" y="4314139"/>
            <a:ext cx="2895104" cy="2360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565" y="1596288"/>
            <a:ext cx="762508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8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Cas particulier </a:t>
            </a:r>
            <a:r>
              <a:rPr sz="2600" spc="5" dirty="0">
                <a:latin typeface="Arial"/>
                <a:cs typeface="Arial"/>
              </a:rPr>
              <a:t>des </a:t>
            </a:r>
            <a:r>
              <a:rPr sz="2600" dirty="0">
                <a:latin typeface="Arial"/>
                <a:cs typeface="Arial"/>
              </a:rPr>
              <a:t>Fractures du rebord </a:t>
            </a:r>
            <a:r>
              <a:rPr sz="2600" spc="-5" dirty="0">
                <a:latin typeface="Arial"/>
                <a:cs typeface="Arial"/>
              </a:rPr>
              <a:t>articulaire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565" y="3022752"/>
            <a:ext cx="3184525" cy="2324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Arial"/>
                <a:cs typeface="Arial"/>
              </a:rPr>
              <a:t>Luxation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associée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240000"/>
              </a:lnSpc>
            </a:pPr>
            <a:r>
              <a:rPr sz="2600" spc="5" dirty="0">
                <a:latin typeface="Arial"/>
                <a:cs typeface="Arial"/>
              </a:rPr>
              <a:t>Cause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d’irréductibilité  </a:t>
            </a:r>
            <a:r>
              <a:rPr sz="2600" dirty="0">
                <a:latin typeface="Arial"/>
                <a:cs typeface="Arial"/>
              </a:rPr>
              <a:t>Récidive de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luxation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5</a:t>
            </a:fld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2061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</a:t>
            </a:r>
            <a:r>
              <a:rPr spc="-75" dirty="0"/>
              <a:t> </a:t>
            </a:r>
            <a:r>
              <a:rPr spc="-5" dirty="0"/>
              <a:t>clavicule</a:t>
            </a:r>
          </a:p>
        </p:txBody>
      </p:sp>
      <p:sp>
        <p:nvSpPr>
          <p:cNvPr id="3" name="object 3"/>
          <p:cNvSpPr/>
          <p:nvPr/>
        </p:nvSpPr>
        <p:spPr>
          <a:xfrm>
            <a:off x="5724842" y="4729228"/>
            <a:ext cx="2081517" cy="16160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15561" y="1792795"/>
            <a:ext cx="4316920" cy="2071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566" y="1589078"/>
            <a:ext cx="3885996" cy="416052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Chute</a:t>
            </a:r>
          </a:p>
          <a:p>
            <a:pPr marL="469265" marR="598170">
              <a:lnSpc>
                <a:spcPct val="120000"/>
              </a:lnSpc>
              <a:spcBef>
                <a:spcPts val="10"/>
              </a:spcBef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Sur la main  (mécanisme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indirect)</a:t>
            </a:r>
            <a:endParaRPr sz="2400" dirty="0">
              <a:latin typeface="Arial"/>
              <a:cs typeface="Arial"/>
            </a:endParaRPr>
          </a:p>
          <a:p>
            <a:pPr marL="469900" marR="747395">
              <a:lnSpc>
                <a:spcPct val="120000"/>
              </a:lnSpc>
            </a:pPr>
            <a:r>
              <a:rPr sz="1800" spc="83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sur le moignon  de l’épaule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(vélo++)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ts val="7490"/>
              </a:lnSpc>
              <a:spcBef>
                <a:spcPts val="96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Fréquente </a:t>
            </a:r>
            <a:r>
              <a:rPr sz="2600" spc="5" dirty="0">
                <a:latin typeface="Arial"/>
                <a:cs typeface="Arial"/>
              </a:rPr>
              <a:t>chez </a:t>
            </a:r>
            <a:r>
              <a:rPr sz="2600" dirty="0">
                <a:latin typeface="Arial"/>
                <a:cs typeface="Arial"/>
              </a:rPr>
              <a:t>l’enfant  ( Obstétricale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(5-25/1000))</a:t>
            </a:r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6</a:t>
            </a:fld>
            <a:endParaRPr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2061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</a:t>
            </a:r>
            <a:r>
              <a:rPr spc="-75" dirty="0"/>
              <a:t> </a:t>
            </a:r>
            <a:r>
              <a:rPr spc="-5" dirty="0"/>
              <a:t>clavicule</a:t>
            </a:r>
          </a:p>
        </p:txBody>
      </p:sp>
      <p:sp>
        <p:nvSpPr>
          <p:cNvPr id="3" name="object 3"/>
          <p:cNvSpPr/>
          <p:nvPr/>
        </p:nvSpPr>
        <p:spPr>
          <a:xfrm>
            <a:off x="5570956" y="1784832"/>
            <a:ext cx="2699626" cy="2026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54475" y="3816235"/>
            <a:ext cx="3301555" cy="2463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565" y="1625654"/>
            <a:ext cx="3823970" cy="4162037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600" dirty="0">
                <a:latin typeface="Arial"/>
                <a:cs typeface="Arial"/>
              </a:rPr>
              <a:t>Diagnostic clinique aisé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Douleur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Hématome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4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+/- </a:t>
            </a:r>
            <a:r>
              <a:rPr sz="2400" spc="-5" dirty="0">
                <a:latin typeface="Arial"/>
                <a:cs typeface="Arial"/>
              </a:rPr>
              <a:t>Déplacement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50" spc="9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Radiographie de </a:t>
            </a:r>
            <a:r>
              <a:rPr sz="2600" spc="5" dirty="0">
                <a:latin typeface="Arial"/>
                <a:cs typeface="Arial"/>
              </a:rPr>
              <a:t>Face</a:t>
            </a:r>
            <a:endParaRPr sz="26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Localisation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Nb de traits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75"/>
              </a:spcBef>
            </a:pPr>
            <a:r>
              <a:rPr sz="1800" spc="180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Déplacement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7</a:t>
            </a:fld>
            <a:endParaRPr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5114" y="148717"/>
            <a:ext cx="32067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Fracture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clavicule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31920" y="1823516"/>
            <a:ext cx="4859274" cy="2633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6072" y="4657559"/>
            <a:ext cx="2361958" cy="1765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565" y="1587144"/>
            <a:ext cx="21951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spc="105" dirty="0">
                <a:solidFill>
                  <a:srgbClr val="DA2420"/>
                </a:solidFill>
                <a:latin typeface="Arial"/>
                <a:cs typeface="Arial"/>
              </a:rPr>
              <a:t> </a:t>
            </a:r>
            <a:r>
              <a:rPr sz="2600" b="1" spc="-145" dirty="0">
                <a:latin typeface="Trebuchet MS"/>
                <a:cs typeface="Trebuchet MS"/>
              </a:rPr>
              <a:t>Déplacement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5114" y="148717"/>
            <a:ext cx="32061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Fracture</a:t>
            </a:r>
            <a:r>
              <a:rPr spc="-75" dirty="0"/>
              <a:t> </a:t>
            </a:r>
            <a:r>
              <a:rPr spc="-5" dirty="0"/>
              <a:t>clavicule</a:t>
            </a:r>
          </a:p>
        </p:txBody>
      </p:sp>
      <p:sp>
        <p:nvSpPr>
          <p:cNvPr id="3" name="object 3"/>
          <p:cNvSpPr/>
          <p:nvPr/>
        </p:nvSpPr>
        <p:spPr>
          <a:xfrm>
            <a:off x="4720831" y="2227795"/>
            <a:ext cx="3816413" cy="2997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01794" y="2208758"/>
            <a:ext cx="3844925" cy="3025775"/>
          </a:xfrm>
          <a:custGeom>
            <a:avLst/>
            <a:gdLst/>
            <a:ahLst/>
            <a:cxnLst/>
            <a:rect l="l" t="t" r="r" b="b"/>
            <a:pathLst>
              <a:path w="3844925" h="3025775">
                <a:moveTo>
                  <a:pt x="0" y="0"/>
                </a:moveTo>
                <a:lnTo>
                  <a:pt x="3844861" y="0"/>
                </a:lnTo>
                <a:lnTo>
                  <a:pt x="3844861" y="3025457"/>
                </a:lnTo>
                <a:lnTo>
                  <a:pt x="0" y="3025457"/>
                </a:lnTo>
                <a:lnTo>
                  <a:pt x="0" y="0"/>
                </a:lnTo>
                <a:close/>
              </a:path>
            </a:pathLst>
          </a:custGeom>
          <a:ln w="284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565" y="1826822"/>
            <a:ext cx="4279900" cy="3738844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 marR="1823085">
              <a:lnSpc>
                <a:spcPct val="100000"/>
              </a:lnSpc>
              <a:spcBef>
                <a:spcPts val="735"/>
              </a:spcBef>
              <a:buClr>
                <a:srgbClr val="DA2420"/>
              </a:buClr>
              <a:buSzPct val="75000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Complications</a:t>
            </a:r>
          </a:p>
          <a:p>
            <a:pPr marL="469900">
              <a:lnSpc>
                <a:spcPct val="100000"/>
              </a:lnSpc>
              <a:spcBef>
                <a:spcPts val="585"/>
              </a:spcBef>
            </a:pPr>
            <a:r>
              <a:rPr sz="1800" spc="185" dirty="0">
                <a:solidFill>
                  <a:srgbClr val="61247F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Initiales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Arial"/>
                <a:cs typeface="Arial"/>
              </a:rPr>
              <a:t>Ouverture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cutanée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Lésions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Vasculo-nerveuses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Pneumothorax</a:t>
            </a:r>
          </a:p>
          <a:p>
            <a:pPr lvl="1">
              <a:lnSpc>
                <a:spcPct val="100000"/>
              </a:lnSpc>
              <a:buClr>
                <a:srgbClr val="42735B"/>
              </a:buClr>
              <a:buFont typeface="Arial"/>
              <a:buChar char="•"/>
            </a:pPr>
            <a:endParaRPr sz="22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785"/>
              </a:spcBef>
            </a:pPr>
            <a:r>
              <a:rPr sz="2400" spc="-5" dirty="0" err="1">
                <a:latin typeface="Arial"/>
                <a:cs typeface="Arial"/>
              </a:rPr>
              <a:t>Tardives</a:t>
            </a:r>
            <a:endParaRPr sz="2400" dirty="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4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Cal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vicieux</a:t>
            </a: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42735B"/>
              </a:buClr>
              <a:buChar char="•"/>
              <a:tabLst>
                <a:tab pos="1155065" algn="l"/>
                <a:tab pos="1155700" algn="l"/>
              </a:tabLst>
            </a:pPr>
            <a:r>
              <a:rPr sz="2000" dirty="0">
                <a:latin typeface="Arial"/>
                <a:cs typeface="Arial"/>
              </a:rPr>
              <a:t>Pseudarthrose</a:t>
            </a:r>
          </a:p>
        </p:txBody>
      </p:sp>
      <p:sp>
        <p:nvSpPr>
          <p:cNvPr id="6" name="object 6"/>
          <p:cNvSpPr/>
          <p:nvPr/>
        </p:nvSpPr>
        <p:spPr>
          <a:xfrm>
            <a:off x="8867775" y="2370137"/>
            <a:ext cx="179705" cy="3599179"/>
          </a:xfrm>
          <a:custGeom>
            <a:avLst/>
            <a:gdLst/>
            <a:ahLst/>
            <a:cxnLst/>
            <a:rect l="l" t="t" r="r" b="b"/>
            <a:pathLst>
              <a:path w="179704" h="3599179">
                <a:moveTo>
                  <a:pt x="0" y="0"/>
                </a:moveTo>
                <a:lnTo>
                  <a:pt x="179387" y="0"/>
                </a:lnTo>
                <a:lnTo>
                  <a:pt x="179387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solidFill>
            <a:srgbClr val="42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spc="-5" dirty="0"/>
              <a:pPr marL="25400">
                <a:lnSpc>
                  <a:spcPts val="1425"/>
                </a:lnSpc>
              </a:pPr>
              <a:t>9</a:t>
            </a:fld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1004</Words>
  <Application>Microsoft Office PowerPoint</Application>
  <PresentationFormat>Affichage à l'écran (4:3)</PresentationFormat>
  <Paragraphs>305</Paragraphs>
  <Slides>49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49</vt:i4>
      </vt:variant>
    </vt:vector>
  </HeadingPairs>
  <TitlesOfParts>
    <vt:vector size="56" baseType="lpstr">
      <vt:lpstr>Arial</vt:lpstr>
      <vt:lpstr>Calibri</vt:lpstr>
      <vt:lpstr>Gill Sans MT</vt:lpstr>
      <vt:lpstr>Times New Roman</vt:lpstr>
      <vt:lpstr>Trebuchet MS</vt:lpstr>
      <vt:lpstr>Office Theme</vt:lpstr>
      <vt:lpstr>Galerie</vt:lpstr>
      <vt:lpstr>UE 2.4 S1 Processus traumatiques Promotion 2023/2026 </vt:lpstr>
      <vt:lpstr>Présentation PowerPoint</vt:lpstr>
      <vt:lpstr>Épaule</vt:lpstr>
      <vt:lpstr>Fracture Omoplate</vt:lpstr>
      <vt:lpstr>Fracture Omoplate</vt:lpstr>
      <vt:lpstr>Fracture clavicule</vt:lpstr>
      <vt:lpstr>Fracture clavicule</vt:lpstr>
      <vt:lpstr>Présentation PowerPoint</vt:lpstr>
      <vt:lpstr>Fracture clavicule</vt:lpstr>
      <vt:lpstr>Fracture clavicule</vt:lpstr>
      <vt:lpstr>Présentation PowerPoint</vt:lpstr>
      <vt:lpstr>Fracture clavicule</vt:lpstr>
      <vt:lpstr>Fracture clavicule</vt:lpstr>
      <vt:lpstr>Fracture clavicule</vt:lpstr>
      <vt:lpstr>Piège... Luxation sterno-claviculaire</vt:lpstr>
      <vt:lpstr>Disjonction acromio-claviculaire</vt:lpstr>
      <vt:lpstr>Disjonction acromio-claviculaire</vt:lpstr>
      <vt:lpstr>Disjonction acromio-claviculaire</vt:lpstr>
      <vt:lpstr>Disjonction acromio-claviculaire</vt:lpstr>
      <vt:lpstr>Disjonction acromio-claviculaire</vt:lpstr>
      <vt:lpstr>Disjonction acromio-claviculaire</vt:lpstr>
      <vt:lpstr>Disjonction acromio-claviculaire</vt:lpstr>
      <vt:lpstr>Luxation Omo-Humérale</vt:lpstr>
      <vt:lpstr>Luxation Omo-Humérale</vt:lpstr>
      <vt:lpstr>Luxation Omo-Humérale</vt:lpstr>
      <vt:lpstr>Luxation Omo-Humérale</vt:lpstr>
      <vt:lpstr>Luxation Omo-Humérale</vt:lpstr>
      <vt:lpstr>Luxation Omo-Humérale</vt:lpstr>
      <vt:lpstr>Luxation Omo-Humérale</vt:lpstr>
      <vt:lpstr>Luxation Omo-Humérale</vt:lpstr>
      <vt:lpstr>Luxation Omo-Humérale</vt:lpstr>
      <vt:lpstr>Luxation Omo-Humérale</vt:lpstr>
      <vt:lpstr>Luxation Omo-Humérale</vt:lpstr>
      <vt:lpstr>Fractures extrémité supérieure de  l’humérus</vt:lpstr>
      <vt:lpstr>Fractures extrémité supérieure de  l’humérus</vt:lpstr>
      <vt:lpstr>Fractures extrémité supérieure de  l’humérus</vt:lpstr>
      <vt:lpstr>Fractures extrémité supérieure de  l’humérus</vt:lpstr>
      <vt:lpstr>Fractures extrémité supérieure de  l’humérus</vt:lpstr>
      <vt:lpstr>Fractures extrémité supérieure de  l’humérus</vt:lpstr>
      <vt:lpstr>Fractures extrémité supérieure de  l’humérus</vt:lpstr>
      <vt:lpstr>Fractures extrémité supérieure de  l’humérus</vt:lpstr>
      <vt:lpstr>Fractures extrémité supérieure de  l’humérus</vt:lpstr>
      <vt:lpstr>Fractures extrémité supérieure de  l’humérus</vt:lpstr>
      <vt:lpstr>Fractures extrémité supérieure de  l’humérus</vt:lpstr>
      <vt:lpstr>Fractures extrémité supérieure de  l’humérus</vt:lpstr>
      <vt:lpstr>Fractures extrémité supérieure de  l’humérus</vt:lpstr>
      <vt:lpstr>Fractures extrémité supérieure de  l’humérus</vt:lpstr>
      <vt:lpstr>Fractures extrémité supérieure de  l’humérus</vt:lpstr>
      <vt:lpstr>Fractures extrémité supérieure de  l’humérus - A EVITER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TRAUMATOLOGIE</dc:title>
  <dc:creator>Missfish and Cow</dc:creator>
  <cp:lastModifiedBy>SCHAEFFER Marie-Aurélie</cp:lastModifiedBy>
  <cp:revision>9</cp:revision>
  <dcterms:created xsi:type="dcterms:W3CDTF">2019-08-22T09:10:22Z</dcterms:created>
  <dcterms:modified xsi:type="dcterms:W3CDTF">2024-02-16T08:30:20Z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2013-04-15T00:00:00Z</vt:filetime>
  </property>
  <property fmtid="{D5CDD505-2E9C-101B-9397-08002B2CF9AE}" pid="3" name="Creator">
    <vt:lpwstr>Acrobat PDFMaker 10.1 pour PowerPoint</vt:lpwstr>
  </property>
  <property fmtid="{D5CDD505-2E9C-101B-9397-08002B2CF9AE}" pid="4" name="LastSaved">
    <vt:filetime>2019-08-22T00:00:00Z</vt:filetime>
  </property>
</Properties>
</file>