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315" r:id="rId3"/>
    <p:sldId id="29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1390" y="-58547"/>
            <a:ext cx="7221219" cy="928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3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5"/>
            <a:ext cx="6571344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1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1"/>
            <a:ext cx="3125766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5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2"/>
            <a:ext cx="31256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9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3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03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29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4" y="3205493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34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3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50" y="1129513"/>
            <a:ext cx="3244935" cy="183058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4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8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2" y="318641"/>
            <a:ext cx="3251553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482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3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917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30" y="798975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3" y="798975"/>
            <a:ext cx="5301095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59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21" y="802300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405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21" y="3531206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200" b="0" cap="all" baseline="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9"/>
            <a:ext cx="3086292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5" y="798974"/>
            <a:ext cx="802005" cy="503578"/>
          </a:xfrm>
        </p:spPr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21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89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3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96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1"/>
            <a:ext cx="5617002" cy="1887950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7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45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3" y="804891"/>
            <a:ext cx="6571343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7"/>
            <a:ext cx="3125652" cy="34375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3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96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72442" y="6035796"/>
            <a:ext cx="162700" cy="431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9387" y="1052512"/>
            <a:ext cx="8569325" cy="5686425"/>
          </a:xfrm>
          <a:custGeom>
            <a:avLst/>
            <a:gdLst/>
            <a:ahLst/>
            <a:cxnLst/>
            <a:rect l="l" t="t" r="r" b="b"/>
            <a:pathLst>
              <a:path w="8569325" h="5686425">
                <a:moveTo>
                  <a:pt x="0" y="667638"/>
                </a:moveTo>
                <a:lnTo>
                  <a:pt x="1676" y="619958"/>
                </a:lnTo>
                <a:lnTo>
                  <a:pt x="6630" y="573182"/>
                </a:lnTo>
                <a:lnTo>
                  <a:pt x="14748" y="527424"/>
                </a:lnTo>
                <a:lnTo>
                  <a:pt x="25917" y="482797"/>
                </a:lnTo>
                <a:lnTo>
                  <a:pt x="40026" y="439414"/>
                </a:lnTo>
                <a:lnTo>
                  <a:pt x="56959" y="397388"/>
                </a:lnTo>
                <a:lnTo>
                  <a:pt x="76605" y="356831"/>
                </a:lnTo>
                <a:lnTo>
                  <a:pt x="98851" y="317858"/>
                </a:lnTo>
                <a:lnTo>
                  <a:pt x="123582" y="280580"/>
                </a:lnTo>
                <a:lnTo>
                  <a:pt x="150688" y="245110"/>
                </a:lnTo>
                <a:lnTo>
                  <a:pt x="180054" y="211563"/>
                </a:lnTo>
                <a:lnTo>
                  <a:pt x="211567" y="180049"/>
                </a:lnTo>
                <a:lnTo>
                  <a:pt x="245116" y="150684"/>
                </a:lnTo>
                <a:lnTo>
                  <a:pt x="280585" y="123579"/>
                </a:lnTo>
                <a:lnTo>
                  <a:pt x="317863" y="98848"/>
                </a:lnTo>
                <a:lnTo>
                  <a:pt x="356837" y="76603"/>
                </a:lnTo>
                <a:lnTo>
                  <a:pt x="397393" y="56957"/>
                </a:lnTo>
                <a:lnTo>
                  <a:pt x="439419" y="40024"/>
                </a:lnTo>
                <a:lnTo>
                  <a:pt x="482802" y="25917"/>
                </a:lnTo>
                <a:lnTo>
                  <a:pt x="527428" y="14747"/>
                </a:lnTo>
                <a:lnTo>
                  <a:pt x="573185" y="6629"/>
                </a:lnTo>
                <a:lnTo>
                  <a:pt x="619959" y="1676"/>
                </a:lnTo>
                <a:lnTo>
                  <a:pt x="667639" y="0"/>
                </a:lnTo>
                <a:lnTo>
                  <a:pt x="7901685" y="0"/>
                </a:lnTo>
                <a:lnTo>
                  <a:pt x="7949365" y="1676"/>
                </a:lnTo>
                <a:lnTo>
                  <a:pt x="7996139" y="6629"/>
                </a:lnTo>
                <a:lnTo>
                  <a:pt x="8041896" y="14747"/>
                </a:lnTo>
                <a:lnTo>
                  <a:pt x="8086522" y="25917"/>
                </a:lnTo>
                <a:lnTo>
                  <a:pt x="8129905" y="40024"/>
                </a:lnTo>
                <a:lnTo>
                  <a:pt x="8171931" y="56957"/>
                </a:lnTo>
                <a:lnTo>
                  <a:pt x="8212487" y="76603"/>
                </a:lnTo>
                <a:lnTo>
                  <a:pt x="8251461" y="98848"/>
                </a:lnTo>
                <a:lnTo>
                  <a:pt x="8288739" y="123579"/>
                </a:lnTo>
                <a:lnTo>
                  <a:pt x="8324208" y="150684"/>
                </a:lnTo>
                <a:lnTo>
                  <a:pt x="8357757" y="180049"/>
                </a:lnTo>
                <a:lnTo>
                  <a:pt x="8389270" y="211563"/>
                </a:lnTo>
                <a:lnTo>
                  <a:pt x="8418636" y="245110"/>
                </a:lnTo>
                <a:lnTo>
                  <a:pt x="8445742" y="280580"/>
                </a:lnTo>
                <a:lnTo>
                  <a:pt x="8470473" y="317858"/>
                </a:lnTo>
                <a:lnTo>
                  <a:pt x="8492719" y="356831"/>
                </a:lnTo>
                <a:lnTo>
                  <a:pt x="8512365" y="397388"/>
                </a:lnTo>
                <a:lnTo>
                  <a:pt x="8529298" y="439414"/>
                </a:lnTo>
                <a:lnTo>
                  <a:pt x="8543407" y="482797"/>
                </a:lnTo>
                <a:lnTo>
                  <a:pt x="8554576" y="527424"/>
                </a:lnTo>
                <a:lnTo>
                  <a:pt x="8562694" y="573182"/>
                </a:lnTo>
                <a:lnTo>
                  <a:pt x="8567648" y="619958"/>
                </a:lnTo>
                <a:lnTo>
                  <a:pt x="8569325" y="667638"/>
                </a:lnTo>
                <a:lnTo>
                  <a:pt x="8569325" y="5018773"/>
                </a:lnTo>
                <a:lnTo>
                  <a:pt x="8567648" y="5066454"/>
                </a:lnTo>
                <a:lnTo>
                  <a:pt x="8562695" y="5113229"/>
                </a:lnTo>
                <a:lnTo>
                  <a:pt x="8554577" y="5158988"/>
                </a:lnTo>
                <a:lnTo>
                  <a:pt x="8543407" y="5203615"/>
                </a:lnTo>
                <a:lnTo>
                  <a:pt x="8529300" y="5246999"/>
                </a:lnTo>
                <a:lnTo>
                  <a:pt x="8512367" y="5289025"/>
                </a:lnTo>
                <a:lnTo>
                  <a:pt x="8492721" y="5329583"/>
                </a:lnTo>
                <a:lnTo>
                  <a:pt x="8470476" y="5368557"/>
                </a:lnTo>
                <a:lnTo>
                  <a:pt x="8445745" y="5405836"/>
                </a:lnTo>
                <a:lnTo>
                  <a:pt x="8418640" y="5441306"/>
                </a:lnTo>
                <a:lnTo>
                  <a:pt x="8389275" y="5474855"/>
                </a:lnTo>
                <a:lnTo>
                  <a:pt x="8357761" y="5506369"/>
                </a:lnTo>
                <a:lnTo>
                  <a:pt x="8324214" y="5535735"/>
                </a:lnTo>
                <a:lnTo>
                  <a:pt x="8288744" y="5562841"/>
                </a:lnTo>
                <a:lnTo>
                  <a:pt x="8251466" y="5587573"/>
                </a:lnTo>
                <a:lnTo>
                  <a:pt x="8212493" y="5609819"/>
                </a:lnTo>
                <a:lnTo>
                  <a:pt x="8171936" y="5629465"/>
                </a:lnTo>
                <a:lnTo>
                  <a:pt x="8129910" y="5646398"/>
                </a:lnTo>
                <a:lnTo>
                  <a:pt x="8086527" y="5660506"/>
                </a:lnTo>
                <a:lnTo>
                  <a:pt x="8041900" y="5671676"/>
                </a:lnTo>
                <a:lnTo>
                  <a:pt x="7996142" y="5679794"/>
                </a:lnTo>
                <a:lnTo>
                  <a:pt x="7949366" y="5684748"/>
                </a:lnTo>
                <a:lnTo>
                  <a:pt x="7901685" y="5686425"/>
                </a:lnTo>
                <a:lnTo>
                  <a:pt x="667639" y="5686425"/>
                </a:lnTo>
                <a:lnTo>
                  <a:pt x="619959" y="5684748"/>
                </a:lnTo>
                <a:lnTo>
                  <a:pt x="573185" y="5679794"/>
                </a:lnTo>
                <a:lnTo>
                  <a:pt x="527428" y="5671676"/>
                </a:lnTo>
                <a:lnTo>
                  <a:pt x="482802" y="5660506"/>
                </a:lnTo>
                <a:lnTo>
                  <a:pt x="439419" y="5646398"/>
                </a:lnTo>
                <a:lnTo>
                  <a:pt x="397393" y="5629465"/>
                </a:lnTo>
                <a:lnTo>
                  <a:pt x="356837" y="5609819"/>
                </a:lnTo>
                <a:lnTo>
                  <a:pt x="317863" y="5587573"/>
                </a:lnTo>
                <a:lnTo>
                  <a:pt x="280585" y="5562841"/>
                </a:lnTo>
                <a:lnTo>
                  <a:pt x="245116" y="5535735"/>
                </a:lnTo>
                <a:lnTo>
                  <a:pt x="211567" y="5506369"/>
                </a:lnTo>
                <a:lnTo>
                  <a:pt x="180054" y="5474855"/>
                </a:lnTo>
                <a:lnTo>
                  <a:pt x="150688" y="5441306"/>
                </a:lnTo>
                <a:lnTo>
                  <a:pt x="123582" y="5405836"/>
                </a:lnTo>
                <a:lnTo>
                  <a:pt x="98851" y="5368557"/>
                </a:lnTo>
                <a:lnTo>
                  <a:pt x="76605" y="5329583"/>
                </a:lnTo>
                <a:lnTo>
                  <a:pt x="56959" y="5289025"/>
                </a:lnTo>
                <a:lnTo>
                  <a:pt x="40026" y="5246999"/>
                </a:lnTo>
                <a:lnTo>
                  <a:pt x="25917" y="5203615"/>
                </a:lnTo>
                <a:lnTo>
                  <a:pt x="14748" y="5158988"/>
                </a:lnTo>
                <a:lnTo>
                  <a:pt x="6630" y="5113229"/>
                </a:lnTo>
                <a:lnTo>
                  <a:pt x="1676" y="5066454"/>
                </a:lnTo>
                <a:lnTo>
                  <a:pt x="0" y="5018773"/>
                </a:lnTo>
                <a:lnTo>
                  <a:pt x="0" y="667638"/>
                </a:lnTo>
                <a:close/>
              </a:path>
            </a:pathLst>
          </a:custGeom>
          <a:ln w="3175">
            <a:solidFill>
              <a:srgbClr val="42735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8706" y="3047"/>
            <a:ext cx="1315072" cy="9260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76375" y="0"/>
            <a:ext cx="7667625" cy="908050"/>
          </a:xfrm>
          <a:custGeom>
            <a:avLst/>
            <a:gdLst/>
            <a:ahLst/>
            <a:cxnLst/>
            <a:rect l="l" t="t" r="r" b="b"/>
            <a:pathLst>
              <a:path w="7667625" h="908050">
                <a:moveTo>
                  <a:pt x="0" y="908050"/>
                </a:moveTo>
                <a:lnTo>
                  <a:pt x="7667625" y="908050"/>
                </a:lnTo>
                <a:lnTo>
                  <a:pt x="7667625" y="0"/>
                </a:lnTo>
                <a:lnTo>
                  <a:pt x="0" y="0"/>
                </a:lnTo>
                <a:lnTo>
                  <a:pt x="0" y="90805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1390" y="-58547"/>
            <a:ext cx="7221219" cy="928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6765" y="3288620"/>
            <a:ext cx="6974840" cy="2021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6340" y="6480196"/>
            <a:ext cx="2216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4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3" y="804521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3" y="2015734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9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4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pPr marL="19050">
              <a:lnSpc>
                <a:spcPts val="1069"/>
              </a:lnSpc>
            </a:pPr>
            <a:fld id="{81D60167-4931-47E6-BA6A-407CBD079E47}" type="slidenum">
              <a:rPr lang="fr-FR" spc="-4" smtClean="0"/>
              <a:pPr marL="19050">
                <a:lnSpc>
                  <a:spcPts val="1069"/>
                </a:lnSpc>
              </a:pPr>
              <a:t>‹N°›</a:t>
            </a:fld>
            <a:endParaRPr lang="fr-FR" spc="-4" dirty="0"/>
          </a:p>
        </p:txBody>
      </p:sp>
    </p:spTree>
    <p:extLst>
      <p:ext uri="{BB962C8B-B14F-4D97-AF65-F5344CB8AC3E}">
        <p14:creationId xmlns:p14="http://schemas.microsoft.com/office/powerpoint/2010/main" val="25586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51435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CF250-5C30-46A7-91F8-5274B3A8D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753" y="1646803"/>
            <a:ext cx="5143500" cy="2387600"/>
          </a:xfrm>
        </p:spPr>
        <p:txBody>
          <a:bodyPr>
            <a:noAutofit/>
          </a:bodyPr>
          <a:lstStyle/>
          <a:p>
            <a:pPr algn="ctr"/>
            <a:r>
              <a:rPr lang="fr-FR" sz="3000" dirty="0"/>
              <a:t>UE 2.4 S1</a:t>
            </a:r>
            <a:br>
              <a:rPr lang="fr-FR" sz="3000" dirty="0"/>
            </a:br>
            <a:r>
              <a:rPr lang="fr-FR" sz="3000" dirty="0"/>
              <a:t>Processus traumatiques</a:t>
            </a:r>
            <a:br>
              <a:rPr lang="fr-FR" sz="3600" dirty="0"/>
            </a:br>
            <a:r>
              <a:rPr lang="fr-FR" sz="2100" dirty="0"/>
              <a:t>Promotion 2023/2026</a:t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EA301A-2275-4004-A362-C1ED429F8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4563126"/>
            <a:ext cx="5143500" cy="1172511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fr-FR" sz="1800" b="1" dirty="0"/>
              <a:t>DR NERGHES</a:t>
            </a:r>
          </a:p>
          <a:p>
            <a:pPr algn="ctr"/>
            <a:r>
              <a:rPr lang="fr-FR" sz="1800" b="1" dirty="0"/>
              <a:t>CHIRURGIEN ORTHOPEDISTE TRAUMATOLOGUE</a:t>
            </a:r>
          </a:p>
          <a:p>
            <a:pPr algn="ctr"/>
            <a:r>
              <a:rPr lang="fr-FR" sz="1800" b="1" dirty="0"/>
              <a:t>CENTRE HOSPITALIER DE SARREBOURG</a:t>
            </a:r>
          </a:p>
        </p:txBody>
      </p:sp>
    </p:spTree>
    <p:extLst>
      <p:ext uri="{BB962C8B-B14F-4D97-AF65-F5344CB8AC3E}">
        <p14:creationId xmlns:p14="http://schemas.microsoft.com/office/powerpoint/2010/main" val="1234805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86169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Br</a:t>
            </a:r>
            <a:r>
              <a:rPr spc="-10" dirty="0"/>
              <a:t>a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3854856" y="3010739"/>
            <a:ext cx="2819158" cy="3222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09354" y="3002652"/>
            <a:ext cx="1207158" cy="3224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65" y="1229588"/>
            <a:ext cx="5281930" cy="232371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b="1" dirty="0">
                <a:latin typeface="Arial"/>
                <a:cs typeface="Arial"/>
              </a:rPr>
              <a:t>Fracture de </a:t>
            </a:r>
            <a:r>
              <a:rPr sz="2600" b="1" spc="-5" dirty="0">
                <a:latin typeface="Arial"/>
                <a:cs typeface="Arial"/>
              </a:rPr>
              <a:t>la </a:t>
            </a:r>
            <a:r>
              <a:rPr sz="2600" b="1" dirty="0">
                <a:latin typeface="Arial"/>
                <a:cs typeface="Arial"/>
              </a:rPr>
              <a:t>diaphyse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humérale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950" spc="12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Traitement Chirurgical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Plaques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R="1647825" algn="ctr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Risque de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pseudarthrose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86169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Br</a:t>
            </a:r>
            <a:r>
              <a:rPr spc="-10" dirty="0"/>
              <a:t>a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177191" y="1834337"/>
            <a:ext cx="1913750" cy="457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565" y="2724657"/>
            <a:ext cx="5281930" cy="141668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b="1" dirty="0">
                <a:latin typeface="Arial"/>
                <a:cs typeface="Arial"/>
              </a:rPr>
              <a:t>Fracture de </a:t>
            </a:r>
            <a:r>
              <a:rPr sz="2600" b="1" spc="-5" dirty="0">
                <a:latin typeface="Arial"/>
                <a:cs typeface="Arial"/>
              </a:rPr>
              <a:t>la </a:t>
            </a:r>
            <a:r>
              <a:rPr sz="2600" b="1" dirty="0">
                <a:latin typeface="Arial"/>
                <a:cs typeface="Arial"/>
              </a:rPr>
              <a:t>diaphyse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humérale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950" spc="12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Traitement Chirurgical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fixateur </a:t>
            </a:r>
            <a:r>
              <a:rPr sz="2400" spc="-10" dirty="0">
                <a:latin typeface="Arial"/>
                <a:cs typeface="Arial"/>
              </a:rPr>
              <a:t>externe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86169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Br</a:t>
            </a:r>
            <a:r>
              <a:rPr spc="-10" dirty="0"/>
              <a:t>a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760880"/>
            <a:ext cx="8102600" cy="39914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114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Fracture de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>
                <a:latin typeface="Arial"/>
                <a:cs typeface="Arial"/>
              </a:rPr>
              <a:t>diaphyse humérale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  <a:spcBef>
                <a:spcPts val="5"/>
              </a:spcBef>
            </a:pPr>
            <a:r>
              <a:rPr sz="1800" spc="2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 cals vicieux sont le fait du traitement orthopédique  (déplacements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secondaires)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756285" marR="1018540" indent="-287020">
              <a:lnSpc>
                <a:spcPct val="100000"/>
              </a:lnSpc>
            </a:pPr>
            <a:r>
              <a:rPr sz="1800" spc="2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 pseudarthroses se voient surtout après </a:t>
            </a:r>
            <a:r>
              <a:rPr sz="2400" spc="-10" dirty="0">
                <a:latin typeface="Arial"/>
                <a:cs typeface="Arial"/>
              </a:rPr>
              <a:t>les  </a:t>
            </a:r>
            <a:r>
              <a:rPr sz="2400" spc="-5" dirty="0">
                <a:latin typeface="Arial"/>
                <a:cs typeface="Arial"/>
              </a:rPr>
              <a:t>ostéosynthèses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ouvertes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800" spc="29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Paralysies radiales (surveillance EMG)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12217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Coude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284022"/>
            <a:ext cx="4901565" cy="2823209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6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Fractures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6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Humérus (extrémité inférieure)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Olécrane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6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Tête Radiale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50" spc="16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Luxations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60642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de l’extrémité inférieure</a:t>
            </a:r>
            <a:r>
              <a:rPr spc="-114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/>
          <p:nvPr/>
        </p:nvSpPr>
        <p:spPr>
          <a:xfrm>
            <a:off x="4072509" y="2648699"/>
            <a:ext cx="4140390" cy="1793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6181" y="4738306"/>
            <a:ext cx="1837778" cy="1711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65" y="1846763"/>
            <a:ext cx="7082155" cy="2258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Enfants (jeux, sports…) (16% </a:t>
            </a:r>
            <a:r>
              <a:rPr sz="2600" spc="5" dirty="0">
                <a:latin typeface="Arial"/>
                <a:cs typeface="Arial"/>
              </a:rPr>
              <a:t>des </a:t>
            </a:r>
            <a:r>
              <a:rPr sz="2600" spc="-5" dirty="0">
                <a:latin typeface="Arial"/>
                <a:cs typeface="Arial"/>
              </a:rPr>
              <a:t>fr.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l’enfant)  Adultes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(AVP..)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950" spc="15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2 types</a:t>
            </a:r>
          </a:p>
          <a:p>
            <a:pPr marL="100965">
              <a:lnSpc>
                <a:spcPct val="100000"/>
              </a:lnSpc>
              <a:spcBef>
                <a:spcPts val="585"/>
              </a:spcBef>
            </a:pPr>
            <a:r>
              <a:rPr sz="1800" spc="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Articulaires</a:t>
            </a:r>
            <a:endParaRPr sz="2400" dirty="0">
              <a:latin typeface="Arial"/>
              <a:cs typeface="Arial"/>
            </a:endParaRPr>
          </a:p>
          <a:p>
            <a:pPr marL="1009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(+ </a:t>
            </a:r>
            <a:r>
              <a:rPr sz="2400" spc="-5" dirty="0">
                <a:latin typeface="Arial"/>
                <a:cs typeface="Arial"/>
              </a:rPr>
              <a:t>fréquentes chez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adulte)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337" y="5103012"/>
            <a:ext cx="6096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Sus articulaires (+fréquentes chez l’enfant)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60642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de l’extrémité inférieure</a:t>
            </a:r>
            <a:r>
              <a:rPr spc="-114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/>
          <p:nvPr/>
        </p:nvSpPr>
        <p:spPr>
          <a:xfrm>
            <a:off x="5643854" y="1908924"/>
            <a:ext cx="2335682" cy="2283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44451" y="4424909"/>
            <a:ext cx="2411641" cy="2125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65" y="1717094"/>
            <a:ext cx="4566285" cy="167513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Mécanisme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6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Indirect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(80%)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chute sur la paume de la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main</a:t>
            </a:r>
            <a:endParaRPr sz="20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déplacement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postérieur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6765" y="4316774"/>
            <a:ext cx="3239770" cy="8305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Direct</a:t>
            </a:r>
            <a:endParaRPr sz="2400" dirty="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déplacement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antérieur</a:t>
            </a:r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60642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de l’extrémité inférieure</a:t>
            </a:r>
            <a:r>
              <a:rPr spc="-114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/>
          <p:nvPr/>
        </p:nvSpPr>
        <p:spPr>
          <a:xfrm>
            <a:off x="5801512" y="1561464"/>
            <a:ext cx="2523998" cy="2439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65" y="1276442"/>
            <a:ext cx="5249545" cy="26250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600" dirty="0">
                <a:latin typeface="Arial"/>
                <a:cs typeface="Arial"/>
              </a:rPr>
              <a:t>Fracture Supra-condylienne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Arial"/>
                <a:cs typeface="Arial"/>
              </a:rPr>
              <a:t>« coup de hache » postérieur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22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Coude élargi de profil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21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Saillie postérieure de l’olécrane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Ecchymose antérieure</a:t>
            </a:r>
            <a:endParaRPr sz="24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(+/- </a:t>
            </a:r>
            <a:r>
              <a:rPr sz="2400" spc="-5" dirty="0">
                <a:latin typeface="Arial"/>
                <a:cs typeface="Arial"/>
              </a:rPr>
              <a:t>saillie du fragment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supérieur)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58281" y="4143380"/>
            <a:ext cx="338554" cy="174726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Jean-Pierre de Rosa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CEMU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16</a:t>
            </a:fld>
            <a:endParaRPr spc="-5" dirty="0"/>
          </a:p>
        </p:txBody>
      </p:sp>
      <p:pic>
        <p:nvPicPr>
          <p:cNvPr id="1026" name="Picture 2" descr="Pediaos.fr: Fractures du coude chez l'enfant">
            <a:extLst>
              <a:ext uri="{FF2B5EF4-FFF2-40B4-BE49-F238E27FC236}">
                <a16:creationId xmlns:a16="http://schemas.microsoft.com/office/drawing/2014/main" id="{F2D1CF16-83DF-E685-3676-F14C64901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90" y="3946915"/>
            <a:ext cx="4295146" cy="272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60642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de l’extrémité inférieure</a:t>
            </a:r>
            <a:r>
              <a:rPr spc="-114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662230"/>
            <a:ext cx="7837805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600" dirty="0">
                <a:latin typeface="Arial"/>
                <a:cs typeface="Arial"/>
              </a:rPr>
              <a:t>Fracture Supra-condylienne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Arial"/>
                <a:cs typeface="Arial"/>
              </a:rPr>
              <a:t>déplacements complexes dans les 3 plans de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l’espace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3734" y="3106221"/>
            <a:ext cx="2605036" cy="3486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43566" y="3064649"/>
            <a:ext cx="2544870" cy="3505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60642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de l’extrémité inférieure</a:t>
            </a:r>
            <a:r>
              <a:rPr spc="-114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888896"/>
            <a:ext cx="445325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Fracture Supra-condylienne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19826" y="1888896"/>
            <a:ext cx="21062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Complications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6765" y="2835300"/>
            <a:ext cx="3376295" cy="22749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Ouverture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 err="1">
                <a:latin typeface="Arial"/>
                <a:cs typeface="Arial"/>
              </a:rPr>
              <a:t>Vaisseaux</a:t>
            </a:r>
            <a:r>
              <a:rPr sz="2400" spc="-5" dirty="0">
                <a:latin typeface="Arial"/>
                <a:cs typeface="Arial"/>
              </a:rPr>
              <a:t> sanguins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15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Nerfs (médian, cubital)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80927" y="2425560"/>
            <a:ext cx="1423631" cy="2135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0097" y="2425509"/>
            <a:ext cx="1066317" cy="2133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9324" y="4625466"/>
            <a:ext cx="1266113" cy="2073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6844" y="4625446"/>
            <a:ext cx="1207193" cy="2073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60642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de l’extrémité inférieure</a:t>
            </a:r>
            <a:r>
              <a:rPr spc="-114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420460"/>
            <a:ext cx="629031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4584065" algn="l"/>
              </a:tabLst>
            </a:pPr>
            <a:r>
              <a:rPr sz="2600" b="1" dirty="0">
                <a:latin typeface="Arial"/>
                <a:cs typeface="Arial"/>
              </a:rPr>
              <a:t>Fracture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Supra-condylienne	Traitement</a:t>
            </a:r>
            <a:endParaRPr sz="2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Arial"/>
                <a:cs typeface="Arial"/>
              </a:rPr>
              <a:t>Non déplacées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70810" y="4190883"/>
            <a:ext cx="89535" cy="650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dirty="0">
                <a:solidFill>
                  <a:srgbClr val="42735B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42735B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spc="185" dirty="0">
                <a:solidFill>
                  <a:srgbClr val="61247F"/>
                </a:solidFill>
              </a:rPr>
              <a:t> </a:t>
            </a:r>
            <a:r>
              <a:rPr spc="-5" dirty="0"/>
              <a:t>Déplacées</a:t>
            </a:r>
            <a:endParaRPr sz="1800" dirty="0"/>
          </a:p>
          <a:p>
            <a:pPr marL="1612265" indent="-227965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612265" algn="l"/>
                <a:tab pos="1612900" algn="l"/>
              </a:tabLst>
            </a:pPr>
            <a:r>
              <a:rPr sz="2000" dirty="0"/>
              <a:t>R.O.</a:t>
            </a:r>
          </a:p>
          <a:p>
            <a:pPr marL="1612265" marR="5080">
              <a:lnSpc>
                <a:spcPct val="120000"/>
              </a:lnSpc>
              <a:tabLst>
                <a:tab pos="4279265" algn="l"/>
              </a:tabLst>
            </a:pPr>
            <a:r>
              <a:rPr sz="2000" spc="-5" dirty="0"/>
              <a:t>Puis</a:t>
            </a:r>
            <a:r>
              <a:rPr sz="2000" spc="10" dirty="0"/>
              <a:t> </a:t>
            </a:r>
            <a:r>
              <a:rPr sz="2000" spc="-5" dirty="0"/>
              <a:t>immobilisation</a:t>
            </a:r>
            <a:r>
              <a:rPr sz="2000" spc="5" dirty="0"/>
              <a:t> </a:t>
            </a:r>
            <a:r>
              <a:rPr sz="2000" dirty="0"/>
              <a:t>ou	embrochage per</a:t>
            </a:r>
            <a:r>
              <a:rPr sz="2000" spc="-140" dirty="0"/>
              <a:t> </a:t>
            </a:r>
            <a:r>
              <a:rPr sz="2000" dirty="0"/>
              <a:t>cutané  </a:t>
            </a:r>
            <a:r>
              <a:rPr sz="2000" spc="-5" dirty="0"/>
              <a:t>Attention </a:t>
            </a:r>
            <a:r>
              <a:rPr sz="2000" dirty="0"/>
              <a:t>pas de </a:t>
            </a:r>
            <a:r>
              <a:rPr sz="2000" spc="-5" dirty="0"/>
              <a:t>plâtre </a:t>
            </a:r>
            <a:r>
              <a:rPr sz="2000" dirty="0"/>
              <a:t>en</a:t>
            </a:r>
            <a:r>
              <a:rPr sz="2000" spc="-75" dirty="0"/>
              <a:t> </a:t>
            </a:r>
            <a:r>
              <a:rPr sz="2000" spc="-5" dirty="0"/>
              <a:t>flexion&gt;90°</a:t>
            </a:r>
            <a:endParaRPr sz="2000" dirty="0"/>
          </a:p>
          <a:p>
            <a:pPr marR="1057275" algn="ctr">
              <a:lnSpc>
                <a:spcPct val="100000"/>
              </a:lnSpc>
              <a:spcBef>
                <a:spcPts val="1215"/>
              </a:spcBef>
            </a:pPr>
            <a:r>
              <a:rPr sz="2000" dirty="0"/>
              <a:t>Volkmann</a:t>
            </a:r>
          </a:p>
        </p:txBody>
      </p:sp>
      <p:sp>
        <p:nvSpPr>
          <p:cNvPr id="6" name="object 6"/>
          <p:cNvSpPr/>
          <p:nvPr/>
        </p:nvSpPr>
        <p:spPr>
          <a:xfrm>
            <a:off x="4177487" y="2142617"/>
            <a:ext cx="1952269" cy="1171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6628" y="2139213"/>
            <a:ext cx="1269720" cy="1307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792" y="4121886"/>
            <a:ext cx="1828596" cy="2319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12244" y="4946319"/>
            <a:ext cx="1477391" cy="18024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33082" y="5002424"/>
            <a:ext cx="1462735" cy="1403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73BBAED-4B5C-4342-9C84-E8CEBA08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116631"/>
            <a:ext cx="5770849" cy="563485"/>
          </a:xfrm>
        </p:spPr>
        <p:txBody>
          <a:bodyPr/>
          <a:lstStyle/>
          <a:p>
            <a:r>
              <a:rPr lang="fr-FR" sz="4800" spc="15" dirty="0">
                <a:solidFill>
                  <a:prstClr val="white"/>
                </a:solidFill>
                <a:latin typeface="Georgia"/>
                <a:cs typeface="Georgia"/>
              </a:rPr>
              <a:t>COURS IFSI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48E9FE-5146-4871-B152-76C6BE218A21}"/>
              </a:ext>
            </a:extLst>
          </p:cNvPr>
          <p:cNvSpPr/>
          <p:nvPr/>
        </p:nvSpPr>
        <p:spPr>
          <a:xfrm>
            <a:off x="539552" y="1268759"/>
            <a:ext cx="6552728" cy="3311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lnSpc>
                <a:spcPts val="4220"/>
              </a:lnSpc>
              <a:spcBef>
                <a:spcPts val="100"/>
              </a:spcBef>
            </a:pPr>
            <a:r>
              <a:rPr lang="fr-FR" sz="3800" b="1" spc="-5" dirty="0">
                <a:solidFill>
                  <a:schemeClr val="bg1"/>
                </a:solidFill>
                <a:latin typeface="Arial"/>
                <a:cs typeface="Arial"/>
              </a:rPr>
              <a:t>Traumatologie</a:t>
            </a:r>
          </a:p>
          <a:p>
            <a:pPr marL="12700" lvl="0">
              <a:lnSpc>
                <a:spcPts val="4220"/>
              </a:lnSpc>
              <a:spcBef>
                <a:spcPts val="100"/>
              </a:spcBef>
            </a:pPr>
            <a:r>
              <a:rPr lang="fr-FR" sz="38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3800" b="1" dirty="0">
                <a:solidFill>
                  <a:schemeClr val="bg1"/>
                </a:solidFill>
                <a:latin typeface="Arial"/>
                <a:cs typeface="Arial"/>
              </a:rPr>
              <a:t>membres </a:t>
            </a:r>
          </a:p>
          <a:p>
            <a:pPr marL="12700" lvl="0">
              <a:lnSpc>
                <a:spcPts val="4220"/>
              </a:lnSpc>
              <a:spcBef>
                <a:spcPts val="100"/>
              </a:spcBef>
            </a:pPr>
            <a:r>
              <a:rPr lang="fr-FR" sz="3800" b="1" spc="-5" dirty="0">
                <a:solidFill>
                  <a:schemeClr val="bg1"/>
                </a:solidFill>
                <a:latin typeface="Arial"/>
                <a:cs typeface="Arial"/>
              </a:rPr>
              <a:t>supérieurs</a:t>
            </a:r>
            <a:r>
              <a:rPr lang="fr-FR" sz="3800" b="1" spc="-9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3800" b="1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endParaRPr lang="fr-FR" sz="3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302760" lvl="0">
              <a:lnSpc>
                <a:spcPts val="4145"/>
              </a:lnSpc>
            </a:pPr>
            <a:r>
              <a:rPr lang="fr-FR" sz="3800" b="1" dirty="0">
                <a:solidFill>
                  <a:schemeClr val="bg1"/>
                </a:solidFill>
                <a:latin typeface="Arial"/>
                <a:cs typeface="Arial"/>
              </a:rPr>
              <a:t>le </a:t>
            </a:r>
            <a:r>
              <a:rPr lang="fr-FR" sz="3800" b="1" spc="-5" dirty="0">
                <a:solidFill>
                  <a:schemeClr val="bg1"/>
                </a:solidFill>
                <a:latin typeface="Arial"/>
                <a:cs typeface="Arial"/>
              </a:rPr>
              <a:t>bras et </a:t>
            </a:r>
          </a:p>
          <a:p>
            <a:pPr marL="4302760" lvl="0">
              <a:lnSpc>
                <a:spcPts val="4145"/>
              </a:lnSpc>
            </a:pPr>
            <a:r>
              <a:rPr lang="fr-FR" sz="3800" b="1" dirty="0">
                <a:solidFill>
                  <a:schemeClr val="bg1"/>
                </a:solidFill>
                <a:latin typeface="Arial"/>
                <a:cs typeface="Arial"/>
              </a:rPr>
              <a:t>le</a:t>
            </a:r>
            <a:r>
              <a:rPr lang="fr-FR" sz="3800" b="1" spc="-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3800" b="1" dirty="0">
                <a:solidFill>
                  <a:schemeClr val="bg1"/>
                </a:solidFill>
                <a:latin typeface="Arial"/>
                <a:cs typeface="Arial"/>
              </a:rPr>
              <a:t>coude</a:t>
            </a:r>
            <a:endParaRPr lang="fr-FR" sz="3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2807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354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Syndrome de</a:t>
            </a:r>
            <a:r>
              <a:rPr spc="-110" dirty="0"/>
              <a:t> </a:t>
            </a:r>
            <a:r>
              <a:rPr spc="-5" dirty="0"/>
              <a:t>Volkmann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881686"/>
            <a:ext cx="6196330" cy="4095352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445134" algn="l"/>
              </a:tabLst>
            </a:pPr>
            <a:r>
              <a:rPr sz="2600" dirty="0" err="1">
                <a:latin typeface="Arial"/>
                <a:cs typeface="Arial"/>
              </a:rPr>
              <a:t>Rétraction</a:t>
            </a:r>
            <a:r>
              <a:rPr sz="2600" dirty="0">
                <a:latin typeface="Arial"/>
                <a:cs typeface="Arial"/>
              </a:rPr>
              <a:t> ischémique </a:t>
            </a:r>
            <a:r>
              <a:rPr sz="2600" spc="5" dirty="0">
                <a:latin typeface="Arial"/>
                <a:cs typeface="Arial"/>
              </a:rPr>
              <a:t>des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fléchisseurs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2400" spc="-10" dirty="0">
                <a:latin typeface="Arial"/>
                <a:cs typeface="Arial"/>
              </a:rPr>
              <a:t>Flexion </a:t>
            </a:r>
            <a:r>
              <a:rPr sz="2400" spc="-5" dirty="0">
                <a:latin typeface="Arial"/>
                <a:cs typeface="Arial"/>
              </a:rPr>
              <a:t>du </a:t>
            </a:r>
            <a:r>
              <a:rPr sz="2400" spc="-10" dirty="0">
                <a:latin typeface="Arial"/>
                <a:cs typeface="Arial"/>
              </a:rPr>
              <a:t>poignet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Extension des </a:t>
            </a:r>
            <a:r>
              <a:rPr sz="2400" dirty="0">
                <a:latin typeface="Arial"/>
                <a:cs typeface="Arial"/>
              </a:rPr>
              <a:t>MP</a:t>
            </a: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latin typeface="Arial"/>
                <a:cs typeface="Arial"/>
              </a:rPr>
              <a:t>Flexion </a:t>
            </a:r>
            <a:r>
              <a:rPr sz="2400" spc="-5" dirty="0">
                <a:latin typeface="Arial"/>
                <a:cs typeface="Arial"/>
              </a:rPr>
              <a:t>des inter-phalangiennes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600" dirty="0" err="1">
                <a:latin typeface="Arial"/>
                <a:cs typeface="Arial"/>
              </a:rPr>
              <a:t>Signes</a:t>
            </a:r>
            <a:r>
              <a:rPr sz="2600" dirty="0">
                <a:latin typeface="Arial"/>
                <a:cs typeface="Arial"/>
              </a:rPr>
              <a:t> d ’alarme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204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Cyanose de la main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20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Perte de mobilité des doigts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Paresthésies</a:t>
            </a:r>
            <a:r>
              <a:rPr sz="2400" spc="-5" dirty="0">
                <a:latin typeface="Arial"/>
                <a:cs typeface="Arial"/>
              </a:rPr>
              <a:t> des doigts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9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Douleurs </a:t>
            </a:r>
            <a:r>
              <a:rPr sz="2400" dirty="0">
                <a:latin typeface="Arial"/>
                <a:cs typeface="Arial"/>
              </a:rPr>
              <a:t>++ </a:t>
            </a:r>
            <a:r>
              <a:rPr sz="2400" spc="-5" dirty="0">
                <a:latin typeface="Arial"/>
                <a:cs typeface="Arial"/>
              </a:rPr>
              <a:t>av-bras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5104" y="3001949"/>
            <a:ext cx="2747873" cy="1828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675"/>
            <a:ext cx="8229600" cy="1477645"/>
          </a:xfrm>
          <a:prstGeom prst="rect">
            <a:avLst/>
          </a:prstGeom>
          <a:solidFill>
            <a:srgbClr val="C1C1C1"/>
          </a:solidFill>
        </p:spPr>
        <p:txBody>
          <a:bodyPr vert="horz" wrap="square" lIns="0" tIns="24765" rIns="0" bIns="0" rtlCol="0">
            <a:spAutoFit/>
          </a:bodyPr>
          <a:lstStyle/>
          <a:p>
            <a:pPr marL="1356360">
              <a:lnSpc>
                <a:spcPct val="100000"/>
              </a:lnSpc>
              <a:spcBef>
                <a:spcPts val="195"/>
              </a:spcBef>
            </a:pPr>
            <a:r>
              <a:rPr sz="2400" b="1" spc="-125" dirty="0">
                <a:latin typeface="Trebuchet MS"/>
                <a:cs typeface="Trebuchet MS"/>
              </a:rPr>
              <a:t>Quelles </a:t>
            </a:r>
            <a:r>
              <a:rPr sz="2400" b="1" spc="-105" dirty="0">
                <a:latin typeface="Trebuchet MS"/>
                <a:cs typeface="Trebuchet MS"/>
              </a:rPr>
              <a:t>sont </a:t>
            </a:r>
            <a:r>
              <a:rPr sz="2400" b="1" spc="-125" dirty="0">
                <a:latin typeface="Trebuchet MS"/>
                <a:cs typeface="Trebuchet MS"/>
              </a:rPr>
              <a:t>les </a:t>
            </a:r>
            <a:r>
              <a:rPr sz="2400" b="1" spc="-135" dirty="0">
                <a:latin typeface="Trebuchet MS"/>
                <a:cs typeface="Trebuchet MS"/>
              </a:rPr>
              <a:t>précautions </a:t>
            </a:r>
            <a:r>
              <a:rPr sz="2400" b="1" spc="-95" dirty="0">
                <a:latin typeface="Trebuchet MS"/>
                <a:cs typeface="Trebuchet MS"/>
              </a:rPr>
              <a:t>à </a:t>
            </a:r>
            <a:r>
              <a:rPr sz="2400" b="1" spc="-160" dirty="0">
                <a:latin typeface="Trebuchet MS"/>
                <a:cs typeface="Trebuchet MS"/>
              </a:rPr>
              <a:t>prendre</a:t>
            </a:r>
            <a:r>
              <a:rPr sz="2400" b="1" spc="-525" dirty="0">
                <a:latin typeface="Trebuchet MS"/>
                <a:cs typeface="Trebuchet MS"/>
              </a:rPr>
              <a:t> </a:t>
            </a:r>
            <a:r>
              <a:rPr sz="2400" b="1" spc="-125" dirty="0">
                <a:latin typeface="Trebuchet MS"/>
                <a:cs typeface="Trebuchet MS"/>
              </a:rPr>
              <a:t>pour</a:t>
            </a:r>
            <a:endParaRPr sz="2400">
              <a:latin typeface="Trebuchet MS"/>
              <a:cs typeface="Trebuchet MS"/>
            </a:endParaRPr>
          </a:p>
          <a:p>
            <a:pPr marL="200025" marR="191135" algn="ctr">
              <a:lnSpc>
                <a:spcPct val="100000"/>
              </a:lnSpc>
            </a:pPr>
            <a:r>
              <a:rPr sz="2400" b="1" spc="-160" dirty="0">
                <a:latin typeface="Trebuchet MS"/>
                <a:cs typeface="Trebuchet MS"/>
              </a:rPr>
              <a:t>éviter</a:t>
            </a:r>
            <a:r>
              <a:rPr sz="2400" b="1" spc="-195" dirty="0">
                <a:latin typeface="Trebuchet MS"/>
                <a:cs typeface="Trebuchet MS"/>
              </a:rPr>
              <a:t> </a:t>
            </a:r>
            <a:r>
              <a:rPr sz="2400" b="1" spc="-135" dirty="0">
                <a:latin typeface="Trebuchet MS"/>
                <a:cs typeface="Trebuchet MS"/>
              </a:rPr>
              <a:t>un</a:t>
            </a:r>
            <a:r>
              <a:rPr sz="2400" b="1" spc="-180" dirty="0">
                <a:latin typeface="Trebuchet MS"/>
                <a:cs typeface="Trebuchet MS"/>
              </a:rPr>
              <a:t> </a:t>
            </a:r>
            <a:r>
              <a:rPr sz="2400" b="1" spc="-135" dirty="0">
                <a:latin typeface="Trebuchet MS"/>
                <a:cs typeface="Trebuchet MS"/>
              </a:rPr>
              <a:t>syndrome</a:t>
            </a:r>
            <a:r>
              <a:rPr sz="2400" b="1" spc="-190" dirty="0">
                <a:latin typeface="Trebuchet MS"/>
                <a:cs typeface="Trebuchet MS"/>
              </a:rPr>
              <a:t> </a:t>
            </a:r>
            <a:r>
              <a:rPr sz="2400" b="1" spc="-145" dirty="0">
                <a:latin typeface="Trebuchet MS"/>
                <a:cs typeface="Trebuchet MS"/>
              </a:rPr>
              <a:t>de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30" dirty="0">
                <a:latin typeface="Trebuchet MS"/>
                <a:cs typeface="Trebuchet MS"/>
              </a:rPr>
              <a:t>Volkmann</a:t>
            </a:r>
            <a:r>
              <a:rPr sz="2400" b="1" spc="-195" dirty="0">
                <a:latin typeface="Trebuchet MS"/>
                <a:cs typeface="Trebuchet MS"/>
              </a:rPr>
              <a:t> </a:t>
            </a:r>
            <a:r>
              <a:rPr sz="2400" b="1" spc="-120" dirty="0">
                <a:latin typeface="Trebuchet MS"/>
                <a:cs typeface="Trebuchet MS"/>
              </a:rPr>
              <a:t>quand</a:t>
            </a:r>
            <a:r>
              <a:rPr sz="2400" b="1" spc="-165" dirty="0">
                <a:latin typeface="Trebuchet MS"/>
                <a:cs typeface="Trebuchet MS"/>
              </a:rPr>
              <a:t> </a:t>
            </a:r>
            <a:r>
              <a:rPr sz="2400" b="1" spc="-100" dirty="0">
                <a:latin typeface="Trebuchet MS"/>
                <a:cs typeface="Trebuchet MS"/>
              </a:rPr>
              <a:t>on</a:t>
            </a:r>
            <a:r>
              <a:rPr sz="2400" b="1" spc="-185" dirty="0">
                <a:latin typeface="Trebuchet MS"/>
                <a:cs typeface="Trebuchet MS"/>
              </a:rPr>
              <a:t> </a:t>
            </a:r>
            <a:r>
              <a:rPr sz="2400" b="1" spc="-130" dirty="0">
                <a:latin typeface="Trebuchet MS"/>
                <a:cs typeface="Trebuchet MS"/>
              </a:rPr>
              <a:t>fait</a:t>
            </a:r>
            <a:r>
              <a:rPr sz="2400" b="1" spc="-180" dirty="0">
                <a:latin typeface="Trebuchet MS"/>
                <a:cs typeface="Trebuchet MS"/>
              </a:rPr>
              <a:t> </a:t>
            </a:r>
            <a:r>
              <a:rPr sz="2400" b="1" spc="-135" dirty="0">
                <a:latin typeface="Trebuchet MS"/>
                <a:cs typeface="Trebuchet MS"/>
              </a:rPr>
              <a:t>un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45" dirty="0">
                <a:latin typeface="Trebuchet MS"/>
                <a:cs typeface="Trebuchet MS"/>
              </a:rPr>
              <a:t>plâtre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25" dirty="0">
                <a:latin typeface="Trebuchet MS"/>
                <a:cs typeface="Trebuchet MS"/>
              </a:rPr>
              <a:t>pour  </a:t>
            </a:r>
            <a:r>
              <a:rPr sz="2400" b="1" spc="-150" dirty="0">
                <a:latin typeface="Trebuchet MS"/>
                <a:cs typeface="Trebuchet MS"/>
              </a:rPr>
              <a:t>une </a:t>
            </a:r>
            <a:r>
              <a:rPr sz="2400" b="1" spc="-165" dirty="0">
                <a:latin typeface="Trebuchet MS"/>
                <a:cs typeface="Trebuchet MS"/>
              </a:rPr>
              <a:t>fracture </a:t>
            </a:r>
            <a:r>
              <a:rPr sz="2400" b="1" spc="-125" dirty="0">
                <a:latin typeface="Trebuchet MS"/>
                <a:cs typeface="Trebuchet MS"/>
              </a:rPr>
              <a:t>du </a:t>
            </a:r>
            <a:r>
              <a:rPr sz="2400" b="1" spc="-145" dirty="0">
                <a:latin typeface="Trebuchet MS"/>
                <a:cs typeface="Trebuchet MS"/>
              </a:rPr>
              <a:t>coude</a:t>
            </a:r>
            <a:r>
              <a:rPr sz="2400" b="1" spc="-300" dirty="0">
                <a:latin typeface="Trebuchet MS"/>
                <a:cs typeface="Trebuchet MS"/>
              </a:rPr>
              <a:t> </a:t>
            </a:r>
            <a:r>
              <a:rPr sz="2400" b="1" spc="60" dirty="0">
                <a:latin typeface="Trebuchet MS"/>
                <a:cs typeface="Trebuchet MS"/>
              </a:rPr>
              <a:t>?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905114"/>
            <a:ext cx="8229600" cy="4220845"/>
          </a:xfrm>
          <a:custGeom>
            <a:avLst/>
            <a:gdLst/>
            <a:ahLst/>
            <a:cxnLst/>
            <a:rect l="l" t="t" r="r" b="b"/>
            <a:pathLst>
              <a:path w="8229600" h="4220845">
                <a:moveTo>
                  <a:pt x="0" y="0"/>
                </a:moveTo>
                <a:lnTo>
                  <a:pt x="8229244" y="0"/>
                </a:lnTo>
                <a:lnTo>
                  <a:pt x="8229244" y="4220641"/>
                </a:lnTo>
                <a:lnTo>
                  <a:pt x="0" y="4220641"/>
                </a:lnTo>
                <a:lnTo>
                  <a:pt x="0" y="0"/>
                </a:lnTo>
                <a:close/>
              </a:path>
            </a:pathLst>
          </a:custGeom>
          <a:solidFill>
            <a:srgbClr val="00B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4499" y="1925231"/>
            <a:ext cx="6122670" cy="4200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 indent="-53340">
              <a:lnSpc>
                <a:spcPct val="100000"/>
              </a:lnSpc>
              <a:spcBef>
                <a:spcPts val="105"/>
              </a:spcBef>
              <a:buSzPct val="40000"/>
              <a:buFont typeface="Arial"/>
              <a:buChar char="•"/>
              <a:tabLst>
                <a:tab pos="53340" algn="l"/>
              </a:tabLst>
            </a:pPr>
            <a:r>
              <a:rPr sz="2000" b="1" spc="-200" dirty="0">
                <a:latin typeface="Trebuchet MS"/>
                <a:cs typeface="Trebuchet MS"/>
              </a:rPr>
              <a:t>Le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spc="-120" dirty="0">
                <a:latin typeface="Trebuchet MS"/>
                <a:cs typeface="Trebuchet MS"/>
              </a:rPr>
              <a:t>plâtre</a:t>
            </a:r>
            <a:r>
              <a:rPr sz="2000" b="1" spc="-155" dirty="0">
                <a:latin typeface="Trebuchet MS"/>
                <a:cs typeface="Trebuchet MS"/>
              </a:rPr>
              <a:t> </a:t>
            </a:r>
            <a:r>
              <a:rPr sz="2000" b="1" spc="-114" dirty="0">
                <a:latin typeface="Trebuchet MS"/>
                <a:cs typeface="Trebuchet MS"/>
              </a:rPr>
              <a:t>est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spc="-110" dirty="0">
                <a:latin typeface="Trebuchet MS"/>
                <a:cs typeface="Trebuchet MS"/>
              </a:rPr>
              <a:t>fait</a:t>
            </a:r>
            <a:r>
              <a:rPr sz="2000" b="1" spc="-155" dirty="0">
                <a:latin typeface="Trebuchet MS"/>
                <a:cs typeface="Trebuchet MS"/>
              </a:rPr>
              <a:t> </a:t>
            </a:r>
            <a:r>
              <a:rPr sz="2000" b="1" spc="-130" dirty="0">
                <a:latin typeface="Trebuchet MS"/>
                <a:cs typeface="Trebuchet MS"/>
              </a:rPr>
              <a:t>en</a:t>
            </a:r>
            <a:r>
              <a:rPr sz="2000" b="1" spc="-145" dirty="0">
                <a:latin typeface="Trebuchet MS"/>
                <a:cs typeface="Trebuchet MS"/>
              </a:rPr>
              <a:t> </a:t>
            </a:r>
            <a:r>
              <a:rPr sz="2000" b="1" spc="-125" dirty="0">
                <a:latin typeface="Trebuchet MS"/>
                <a:cs typeface="Trebuchet MS"/>
              </a:rPr>
              <a:t>flexion</a:t>
            </a:r>
            <a:r>
              <a:rPr sz="2000" b="1" spc="-15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à</a:t>
            </a:r>
            <a:r>
              <a:rPr sz="2000" b="1" spc="-145" dirty="0">
                <a:latin typeface="Trebuchet MS"/>
                <a:cs typeface="Trebuchet MS"/>
              </a:rPr>
              <a:t> </a:t>
            </a:r>
            <a:r>
              <a:rPr sz="2000" b="1" u="sng" spc="2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90</a:t>
            </a:r>
            <a:r>
              <a:rPr sz="2000" b="1" u="sng" spc="2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°</a:t>
            </a:r>
            <a:r>
              <a:rPr sz="2000" b="1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au</a:t>
            </a:r>
            <a:r>
              <a:rPr sz="2000" b="1" u="sng" spc="-1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plus</a:t>
            </a:r>
            <a:r>
              <a:rPr sz="2000" b="1" spc="-170" dirty="0">
                <a:latin typeface="Trebuchet MS"/>
                <a:cs typeface="Trebuchet MS"/>
              </a:rPr>
              <a:t> </a:t>
            </a:r>
            <a:r>
              <a:rPr sz="2000" b="1" spc="-130" dirty="0">
                <a:latin typeface="Trebuchet MS"/>
                <a:cs typeface="Trebuchet MS"/>
              </a:rPr>
              <a:t>et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spc="-130" dirty="0">
                <a:latin typeface="Trebuchet MS"/>
                <a:cs typeface="Trebuchet MS"/>
              </a:rPr>
              <a:t>en</a:t>
            </a:r>
            <a:r>
              <a:rPr sz="2000" b="1" spc="-150" dirty="0">
                <a:latin typeface="Trebuchet MS"/>
                <a:cs typeface="Trebuchet MS"/>
              </a:rPr>
              <a:t> </a:t>
            </a:r>
            <a:r>
              <a:rPr sz="2000" b="1" spc="-100" dirty="0">
                <a:latin typeface="Trebuchet MS"/>
                <a:cs typeface="Trebuchet MS"/>
              </a:rPr>
              <a:t>pronation</a:t>
            </a:r>
            <a:endParaRPr sz="2000">
              <a:latin typeface="Trebuchet MS"/>
              <a:cs typeface="Trebuchet MS"/>
            </a:endParaRPr>
          </a:p>
          <a:p>
            <a:pPr marL="53340" marR="354965" indent="-53340">
              <a:lnSpc>
                <a:spcPts val="4390"/>
              </a:lnSpc>
              <a:spcBef>
                <a:spcPts val="455"/>
              </a:spcBef>
              <a:buSzPct val="40000"/>
              <a:buFont typeface="Arial"/>
              <a:buChar char="•"/>
              <a:tabLst>
                <a:tab pos="53340" algn="l"/>
              </a:tabLst>
            </a:pPr>
            <a:r>
              <a:rPr sz="2000" b="1" spc="-100" dirty="0">
                <a:latin typeface="Trebuchet MS"/>
                <a:cs typeface="Trebuchet MS"/>
              </a:rPr>
              <a:t>C'est</a:t>
            </a:r>
            <a:r>
              <a:rPr sz="2000" b="1" spc="-170" dirty="0">
                <a:latin typeface="Trebuchet MS"/>
                <a:cs typeface="Trebuchet MS"/>
              </a:rPr>
              <a:t> </a:t>
            </a:r>
            <a:r>
              <a:rPr sz="2000" b="1" spc="-120" dirty="0">
                <a:latin typeface="Trebuchet MS"/>
                <a:cs typeface="Trebuchet MS"/>
              </a:rPr>
              <a:t>une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spc="-114" dirty="0">
                <a:latin typeface="Trebuchet MS"/>
                <a:cs typeface="Trebuchet MS"/>
              </a:rPr>
              <a:t>gouttière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spc="-105" dirty="0">
                <a:latin typeface="Trebuchet MS"/>
                <a:cs typeface="Trebuchet MS"/>
              </a:rPr>
              <a:t>qui</a:t>
            </a:r>
            <a:r>
              <a:rPr sz="2000" b="1" spc="-175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n'est</a:t>
            </a:r>
            <a:r>
              <a:rPr sz="2000" b="1" spc="-17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pas</a:t>
            </a:r>
            <a:r>
              <a:rPr sz="2000" b="1" spc="-155" dirty="0">
                <a:latin typeface="Trebuchet MS"/>
                <a:cs typeface="Trebuchet MS"/>
              </a:rPr>
              <a:t> </a:t>
            </a:r>
            <a:r>
              <a:rPr sz="2000" b="1" spc="-140" dirty="0">
                <a:latin typeface="Trebuchet MS"/>
                <a:cs typeface="Trebuchet MS"/>
              </a:rPr>
              <a:t>circulaire</a:t>
            </a:r>
            <a:r>
              <a:rPr sz="2000" b="1" spc="-165" dirty="0">
                <a:latin typeface="Trebuchet MS"/>
                <a:cs typeface="Trebuchet MS"/>
              </a:rPr>
              <a:t> </a:t>
            </a:r>
            <a:r>
              <a:rPr sz="2000" b="1" spc="-114" dirty="0">
                <a:latin typeface="Trebuchet MS"/>
                <a:cs typeface="Trebuchet MS"/>
              </a:rPr>
              <a:t>(bien</a:t>
            </a:r>
            <a:r>
              <a:rPr sz="2000" b="1" spc="-155" dirty="0">
                <a:latin typeface="Trebuchet MS"/>
                <a:cs typeface="Trebuchet MS"/>
              </a:rPr>
              <a:t> </a:t>
            </a:r>
            <a:r>
              <a:rPr sz="2000" b="1" spc="-114" dirty="0">
                <a:latin typeface="Trebuchet MS"/>
                <a:cs typeface="Trebuchet MS"/>
              </a:rPr>
              <a:t>garnie  de </a:t>
            </a:r>
            <a:r>
              <a:rPr sz="2000" b="1" spc="-90" dirty="0">
                <a:latin typeface="Trebuchet MS"/>
                <a:cs typeface="Trebuchet MS"/>
              </a:rPr>
              <a:t>tissu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mousse)</a:t>
            </a:r>
            <a:endParaRPr sz="2000">
              <a:latin typeface="Trebuchet MS"/>
              <a:cs typeface="Trebuchet MS"/>
            </a:endParaRPr>
          </a:p>
          <a:p>
            <a:pPr marL="53340" indent="-53340">
              <a:lnSpc>
                <a:spcPct val="100000"/>
              </a:lnSpc>
              <a:spcBef>
                <a:spcPts val="1525"/>
              </a:spcBef>
              <a:buSzPct val="40000"/>
              <a:buFont typeface="Arial"/>
              <a:buChar char="•"/>
              <a:tabLst>
                <a:tab pos="53340" algn="l"/>
              </a:tabLst>
            </a:pPr>
            <a:r>
              <a:rPr sz="2000" b="1" spc="-80" dirty="0">
                <a:latin typeface="Trebuchet MS"/>
                <a:cs typeface="Trebuchet MS"/>
              </a:rPr>
              <a:t>On</a:t>
            </a:r>
            <a:r>
              <a:rPr sz="2000" b="1" spc="-170" dirty="0">
                <a:latin typeface="Trebuchet MS"/>
                <a:cs typeface="Trebuchet MS"/>
              </a:rPr>
              <a:t> </a:t>
            </a:r>
            <a:r>
              <a:rPr sz="2000" b="1" spc="-130" dirty="0">
                <a:latin typeface="Trebuchet MS"/>
                <a:cs typeface="Trebuchet MS"/>
              </a:rPr>
              <a:t>prévient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spc="-114" dirty="0">
                <a:latin typeface="Trebuchet MS"/>
                <a:cs typeface="Trebuchet MS"/>
              </a:rPr>
              <a:t>toujours</a:t>
            </a:r>
            <a:r>
              <a:rPr sz="2000" b="1" spc="-180" dirty="0">
                <a:latin typeface="Trebuchet MS"/>
                <a:cs typeface="Trebuchet MS"/>
              </a:rPr>
              <a:t> </a:t>
            </a:r>
            <a:r>
              <a:rPr sz="2000" b="1" spc="-100" dirty="0">
                <a:latin typeface="Trebuchet MS"/>
                <a:cs typeface="Trebuchet MS"/>
              </a:rPr>
              <a:t>du</a:t>
            </a:r>
            <a:r>
              <a:rPr sz="2000" b="1" spc="-155" dirty="0">
                <a:latin typeface="Trebuchet MS"/>
                <a:cs typeface="Trebuchet MS"/>
              </a:rPr>
              <a:t> </a:t>
            </a:r>
            <a:r>
              <a:rPr sz="2000" b="1" spc="-130" dirty="0">
                <a:latin typeface="Trebuchet MS"/>
                <a:cs typeface="Trebuchet MS"/>
              </a:rPr>
              <a:t>risque,</a:t>
            </a:r>
            <a:r>
              <a:rPr sz="2000" b="1" spc="-165" dirty="0">
                <a:latin typeface="Trebuchet MS"/>
                <a:cs typeface="Trebuchet MS"/>
              </a:rPr>
              <a:t> </a:t>
            </a:r>
            <a:r>
              <a:rPr sz="2000" b="1" spc="-125" dirty="0">
                <a:latin typeface="Trebuchet MS"/>
                <a:cs typeface="Trebuchet MS"/>
              </a:rPr>
              <a:t>le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spc="-100" dirty="0">
                <a:latin typeface="Trebuchet MS"/>
                <a:cs typeface="Trebuchet MS"/>
              </a:rPr>
              <a:t>blessé</a:t>
            </a:r>
            <a:r>
              <a:rPr sz="2000" b="1" spc="-165" dirty="0">
                <a:latin typeface="Trebuchet MS"/>
                <a:cs typeface="Trebuchet MS"/>
              </a:rPr>
              <a:t> </a:t>
            </a:r>
            <a:r>
              <a:rPr sz="2000" b="1" spc="-130" dirty="0">
                <a:latin typeface="Trebuchet MS"/>
                <a:cs typeface="Trebuchet MS"/>
              </a:rPr>
              <a:t>et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sa</a:t>
            </a:r>
            <a:r>
              <a:rPr sz="2000" b="1" spc="-165" dirty="0">
                <a:latin typeface="Trebuchet MS"/>
                <a:cs typeface="Trebuchet MS"/>
              </a:rPr>
              <a:t> </a:t>
            </a:r>
            <a:r>
              <a:rPr sz="2000" b="1" spc="-110" dirty="0">
                <a:latin typeface="Trebuchet MS"/>
                <a:cs typeface="Trebuchet MS"/>
              </a:rPr>
              <a:t>famille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53340" indent="-53340">
              <a:lnSpc>
                <a:spcPct val="100000"/>
              </a:lnSpc>
              <a:buSzPct val="40000"/>
              <a:buFont typeface="Arial"/>
              <a:buChar char="•"/>
              <a:tabLst>
                <a:tab pos="53340" algn="l"/>
              </a:tabLst>
            </a:pPr>
            <a:r>
              <a:rPr sz="2000" b="1" spc="-80" dirty="0">
                <a:latin typeface="Trebuchet MS"/>
                <a:cs typeface="Trebuchet MS"/>
              </a:rPr>
              <a:t>On </a:t>
            </a:r>
            <a:r>
              <a:rPr sz="2000" b="1" spc="-130" dirty="0">
                <a:latin typeface="Trebuchet MS"/>
                <a:cs typeface="Trebuchet MS"/>
              </a:rPr>
              <a:t>énumère </a:t>
            </a:r>
            <a:r>
              <a:rPr sz="2000" b="1" spc="-105" dirty="0">
                <a:latin typeface="Trebuchet MS"/>
                <a:cs typeface="Trebuchet MS"/>
              </a:rPr>
              <a:t>les </a:t>
            </a:r>
            <a:r>
              <a:rPr sz="2000" b="1" spc="-90" dirty="0">
                <a:latin typeface="Trebuchet MS"/>
                <a:cs typeface="Trebuchet MS"/>
              </a:rPr>
              <a:t>signes </a:t>
            </a:r>
            <a:r>
              <a:rPr sz="2000" b="1" spc="-114" dirty="0">
                <a:latin typeface="Trebuchet MS"/>
                <a:cs typeface="Trebuchet MS"/>
              </a:rPr>
              <a:t>prémonitoires</a:t>
            </a:r>
            <a:r>
              <a:rPr sz="2000" b="1" spc="-415" dirty="0">
                <a:latin typeface="Trebuchet MS"/>
                <a:cs typeface="Trebuchet MS"/>
              </a:rPr>
              <a:t> </a:t>
            </a:r>
            <a:r>
              <a:rPr sz="2000" b="1" spc="-185" dirty="0"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80010" indent="-67310">
              <a:lnSpc>
                <a:spcPct val="100000"/>
              </a:lnSpc>
              <a:buSzPct val="70000"/>
              <a:buFont typeface="Arial"/>
              <a:buChar char="•"/>
              <a:tabLst>
                <a:tab pos="80010" algn="l"/>
              </a:tabLst>
            </a:pPr>
            <a:r>
              <a:rPr sz="2000" b="1" spc="-10" dirty="0">
                <a:latin typeface="Trebuchet MS"/>
                <a:cs typeface="Trebuchet MS"/>
              </a:rPr>
              <a:t>Main </a:t>
            </a:r>
            <a:r>
              <a:rPr sz="2000" b="1" spc="-120" dirty="0">
                <a:latin typeface="Trebuchet MS"/>
                <a:cs typeface="Trebuchet MS"/>
              </a:rPr>
              <a:t>cyanosée </a:t>
            </a:r>
            <a:r>
              <a:rPr sz="2000" b="1" spc="-145" dirty="0">
                <a:latin typeface="Trebuchet MS"/>
                <a:cs typeface="Trebuchet MS"/>
              </a:rPr>
              <a:t>avec</a:t>
            </a:r>
            <a:r>
              <a:rPr sz="2000" b="1" spc="-340" dirty="0">
                <a:latin typeface="Trebuchet MS"/>
                <a:cs typeface="Trebuchet MS"/>
              </a:rPr>
              <a:t> </a:t>
            </a:r>
            <a:r>
              <a:rPr sz="2000" b="1" spc="-114" dirty="0">
                <a:latin typeface="Trebuchet MS"/>
                <a:cs typeface="Trebuchet MS"/>
              </a:rPr>
              <a:t>picotements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80010" indent="-67310">
              <a:lnSpc>
                <a:spcPct val="100000"/>
              </a:lnSpc>
              <a:buSzPct val="70000"/>
              <a:buFont typeface="Arial"/>
              <a:buChar char="•"/>
              <a:tabLst>
                <a:tab pos="80010" algn="l"/>
              </a:tabLst>
            </a:pPr>
            <a:r>
              <a:rPr sz="2000" b="1" spc="-100" dirty="0">
                <a:latin typeface="Trebuchet MS"/>
                <a:cs typeface="Trebuchet MS"/>
              </a:rPr>
              <a:t>Douleurs </a:t>
            </a:r>
            <a:r>
              <a:rPr sz="2000" b="1" spc="-80" dirty="0">
                <a:latin typeface="Trebuchet MS"/>
                <a:cs typeface="Trebuchet MS"/>
              </a:rPr>
              <a:t>à</a:t>
            </a:r>
            <a:r>
              <a:rPr sz="2000" b="1" spc="-240" dirty="0">
                <a:latin typeface="Trebuchet MS"/>
                <a:cs typeface="Trebuchet MS"/>
              </a:rPr>
              <a:t> </a:t>
            </a:r>
            <a:r>
              <a:rPr sz="2000" b="1" spc="-110" dirty="0">
                <a:latin typeface="Trebuchet MS"/>
                <a:cs typeface="Trebuchet MS"/>
              </a:rPr>
              <a:t>l'avant-bras.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80010" indent="-67310">
              <a:lnSpc>
                <a:spcPct val="100000"/>
              </a:lnSpc>
              <a:buSzPct val="70000"/>
              <a:buFont typeface="Arial"/>
              <a:buChar char="•"/>
              <a:tabLst>
                <a:tab pos="80010" algn="l"/>
              </a:tabLst>
            </a:pPr>
            <a:r>
              <a:rPr sz="2000" b="1" spc="-95" dirty="0">
                <a:latin typeface="Trebuchet MS"/>
                <a:cs typeface="Trebuchet MS"/>
              </a:rPr>
              <a:t>Disparition </a:t>
            </a:r>
            <a:r>
              <a:rPr sz="2000" b="1" spc="-120" dirty="0">
                <a:latin typeface="Trebuchet MS"/>
                <a:cs typeface="Trebuchet MS"/>
              </a:rPr>
              <a:t>rapide </a:t>
            </a:r>
            <a:r>
              <a:rPr sz="2000" b="1" spc="-100" dirty="0">
                <a:latin typeface="Trebuchet MS"/>
                <a:cs typeface="Trebuchet MS"/>
              </a:rPr>
              <a:t>des </a:t>
            </a:r>
            <a:r>
              <a:rPr sz="2000" b="1" spc="-110" dirty="0">
                <a:latin typeface="Trebuchet MS"/>
                <a:cs typeface="Trebuchet MS"/>
              </a:rPr>
              <a:t>mouvements </a:t>
            </a:r>
            <a:r>
              <a:rPr sz="2000" b="1" spc="-114" dirty="0">
                <a:latin typeface="Trebuchet MS"/>
                <a:cs typeface="Trebuchet MS"/>
              </a:rPr>
              <a:t>de </a:t>
            </a:r>
            <a:r>
              <a:rPr sz="2000" b="1" spc="-90" dirty="0">
                <a:latin typeface="Trebuchet MS"/>
                <a:cs typeface="Trebuchet MS"/>
              </a:rPr>
              <a:t>la</a:t>
            </a:r>
            <a:r>
              <a:rPr sz="2000" b="1" spc="-434" dirty="0">
                <a:latin typeface="Trebuchet MS"/>
                <a:cs typeface="Trebuchet MS"/>
              </a:rPr>
              <a:t> </a:t>
            </a:r>
            <a:r>
              <a:rPr sz="2000" b="1" spc="-120" dirty="0">
                <a:latin typeface="Trebuchet MS"/>
                <a:cs typeface="Trebuchet MS"/>
              </a:rPr>
              <a:t>main.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3709" y="6398386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rebuchet MS"/>
                <a:cs typeface="Trebuchet MS"/>
              </a:rPr>
              <a:t>20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60642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de l’extrémité inférieure</a:t>
            </a:r>
            <a:r>
              <a:rPr spc="-114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300376"/>
            <a:ext cx="49644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20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Fractures </a:t>
            </a:r>
            <a:r>
              <a:rPr sz="2600" spc="-45" dirty="0">
                <a:latin typeface="Trebuchet MS"/>
                <a:cs typeface="Trebuchet MS"/>
              </a:rPr>
              <a:t>sus </a:t>
            </a:r>
            <a:r>
              <a:rPr sz="2600" spc="-145" dirty="0">
                <a:latin typeface="Trebuchet MS"/>
                <a:cs typeface="Trebuchet MS"/>
              </a:rPr>
              <a:t>et </a:t>
            </a:r>
            <a:r>
              <a:rPr sz="2600" spc="-105" dirty="0">
                <a:latin typeface="Trebuchet MS"/>
                <a:cs typeface="Trebuchet MS"/>
              </a:rPr>
              <a:t>intercondyliennes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4053" y="3212973"/>
            <a:ext cx="5724004" cy="2390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60642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de l’extrémité inférieure</a:t>
            </a:r>
            <a:r>
              <a:rPr spc="-114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268" y="1440078"/>
            <a:ext cx="49644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20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Fractures </a:t>
            </a:r>
            <a:r>
              <a:rPr sz="2600" spc="-45" dirty="0">
                <a:latin typeface="Trebuchet MS"/>
                <a:cs typeface="Trebuchet MS"/>
              </a:rPr>
              <a:t>sus </a:t>
            </a:r>
            <a:r>
              <a:rPr sz="2600" spc="-145" dirty="0">
                <a:latin typeface="Trebuchet MS"/>
                <a:cs typeface="Trebuchet MS"/>
              </a:rPr>
              <a:t>et </a:t>
            </a:r>
            <a:r>
              <a:rPr sz="2600" spc="-105" dirty="0">
                <a:latin typeface="Trebuchet MS"/>
                <a:cs typeface="Trebuchet MS"/>
              </a:rPr>
              <a:t>intercondyliennes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8113" y="2410552"/>
            <a:ext cx="2349501" cy="3377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68020" y="2350084"/>
            <a:ext cx="4935205" cy="3474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23</a:t>
            </a:fld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60642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de l’extrémité inférieure</a:t>
            </a:r>
            <a:r>
              <a:rPr spc="-114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/>
          <p:nvPr/>
        </p:nvSpPr>
        <p:spPr>
          <a:xfrm>
            <a:off x="2838170" y="2278760"/>
            <a:ext cx="2427258" cy="3214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4201" y="2278710"/>
            <a:ext cx="2543057" cy="3196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64734" y="1422603"/>
            <a:ext cx="3021469" cy="2468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62981" y="3918191"/>
            <a:ext cx="2948927" cy="21890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60642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de l’extrémité inférieure</a:t>
            </a:r>
            <a:r>
              <a:rPr spc="-114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449984"/>
            <a:ext cx="3214370" cy="13599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6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Fractures Partielles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Capitellum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765" y="5139588"/>
            <a:ext cx="18345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err="1">
                <a:latin typeface="Arial"/>
                <a:cs typeface="Arial"/>
              </a:rPr>
              <a:t>Epitrochlée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35108" y="2002929"/>
            <a:ext cx="5057406" cy="1718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59001" y="3721328"/>
            <a:ext cx="4816191" cy="2573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1490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</a:t>
            </a:r>
            <a:r>
              <a:rPr spc="-114" dirty="0"/>
              <a:t> </a:t>
            </a:r>
            <a:r>
              <a:rPr spc="-5" dirty="0"/>
              <a:t>l’olécrane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230881"/>
            <a:ext cx="5038725" cy="24028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Extrémité </a:t>
            </a:r>
            <a:r>
              <a:rPr sz="2600" dirty="0">
                <a:latin typeface="Arial"/>
                <a:cs typeface="Arial"/>
              </a:rPr>
              <a:t>supérieure du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cubitus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  <a:tab pos="2005330" algn="l"/>
              </a:tabLst>
            </a:pPr>
            <a:r>
              <a:rPr sz="2600" spc="-5" dirty="0">
                <a:latin typeface="Arial"/>
                <a:cs typeface="Arial"/>
              </a:rPr>
              <a:t>Articulaire	</a:t>
            </a:r>
            <a:r>
              <a:rPr sz="2600" dirty="0">
                <a:latin typeface="Arial"/>
                <a:cs typeface="Arial"/>
              </a:rPr>
              <a:t>(raideur)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Choc direct </a:t>
            </a:r>
            <a:r>
              <a:rPr sz="2600" spc="-5" dirty="0">
                <a:latin typeface="Arial"/>
                <a:cs typeface="Arial"/>
              </a:rPr>
              <a:t>le </a:t>
            </a:r>
            <a:r>
              <a:rPr sz="2600" dirty="0">
                <a:latin typeface="Arial"/>
                <a:cs typeface="Arial"/>
              </a:rPr>
              <a:t>+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souvent</a:t>
            </a: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Déplacement </a:t>
            </a:r>
            <a:r>
              <a:rPr sz="2600" spc="5" dirty="0">
                <a:latin typeface="Arial"/>
                <a:cs typeface="Arial"/>
              </a:rPr>
              <a:t>souvent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important  (par </a:t>
            </a:r>
            <a:r>
              <a:rPr sz="2600" spc="-5" dirty="0">
                <a:latin typeface="Arial"/>
                <a:cs typeface="Arial"/>
              </a:rPr>
              <a:t>l’attraction </a:t>
            </a:r>
            <a:r>
              <a:rPr sz="2600" dirty="0">
                <a:latin typeface="Arial"/>
                <a:cs typeface="Arial"/>
              </a:rPr>
              <a:t>du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triceps)</a:t>
            </a:r>
          </a:p>
        </p:txBody>
      </p:sp>
      <p:sp>
        <p:nvSpPr>
          <p:cNvPr id="4" name="object 4"/>
          <p:cNvSpPr/>
          <p:nvPr/>
        </p:nvSpPr>
        <p:spPr>
          <a:xfrm>
            <a:off x="5405551" y="2280475"/>
            <a:ext cx="3319119" cy="28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26</a:t>
            </a:fld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1490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</a:t>
            </a:r>
            <a:r>
              <a:rPr spc="-114" dirty="0"/>
              <a:t> </a:t>
            </a:r>
            <a:r>
              <a:rPr spc="-5" dirty="0"/>
              <a:t>l’olécrane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632864"/>
            <a:ext cx="6931659" cy="13599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 err="1">
                <a:latin typeface="Arial"/>
                <a:cs typeface="Arial"/>
              </a:rPr>
              <a:t>Traitement</a:t>
            </a:r>
            <a:r>
              <a:rPr sz="2600" dirty="0">
                <a:latin typeface="Arial"/>
                <a:cs typeface="Arial"/>
              </a:rPr>
              <a:t> : favoriser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>
                <a:latin typeface="Arial"/>
                <a:cs typeface="Arial"/>
              </a:rPr>
              <a:t>rééducation </a:t>
            </a:r>
            <a:r>
              <a:rPr sz="2600" spc="5" dirty="0">
                <a:latin typeface="Arial"/>
                <a:cs typeface="Arial"/>
              </a:rPr>
              <a:t>précoce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Haubannage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765" y="5395621"/>
            <a:ext cx="1901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5360" algn="l"/>
              </a:tabLst>
            </a:pPr>
            <a:r>
              <a:rPr sz="1800" spc="19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Vis,	</a:t>
            </a:r>
            <a:r>
              <a:rPr sz="2400" spc="-10" dirty="0">
                <a:latin typeface="Arial"/>
                <a:cs typeface="Arial"/>
              </a:rPr>
              <a:t>plaque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03929" y="2352459"/>
            <a:ext cx="4891049" cy="2280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72789" y="4597006"/>
            <a:ext cx="2874772" cy="2030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27</a:t>
            </a:fld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68072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 l’extrémité </a:t>
            </a:r>
            <a:r>
              <a:rPr dirty="0"/>
              <a:t>sup </a:t>
            </a:r>
            <a:r>
              <a:rPr spc="-5" dirty="0"/>
              <a:t>du</a:t>
            </a:r>
            <a:r>
              <a:rPr spc="-125" dirty="0"/>
              <a:t> </a:t>
            </a:r>
            <a:r>
              <a:rPr spc="-10" dirty="0"/>
              <a:t>radius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729286"/>
            <a:ext cx="3566795" cy="393633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Tête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radiale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Adulte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9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Risque raideur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Col du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radius</a:t>
            </a: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Chez l’enfant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Déplacement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155700" marR="508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risque </a:t>
            </a:r>
            <a:r>
              <a:rPr sz="2000" spc="-5" dirty="0">
                <a:latin typeface="Arial"/>
                <a:cs typeface="Arial"/>
              </a:rPr>
              <a:t>important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pour  </a:t>
            </a:r>
            <a:r>
              <a:rPr sz="2000" spc="-5" dirty="0">
                <a:latin typeface="Arial"/>
                <a:cs typeface="Arial"/>
              </a:rPr>
              <a:t>la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croissance</a:t>
            </a:r>
          </a:p>
        </p:txBody>
      </p:sp>
      <p:sp>
        <p:nvSpPr>
          <p:cNvPr id="4" name="object 4"/>
          <p:cNvSpPr/>
          <p:nvPr/>
        </p:nvSpPr>
        <p:spPr>
          <a:xfrm>
            <a:off x="4137708" y="3739204"/>
            <a:ext cx="4275688" cy="175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7429" y="1441792"/>
            <a:ext cx="2652704" cy="1977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49529" y="1422412"/>
            <a:ext cx="2015629" cy="20062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6518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 tête</a:t>
            </a:r>
            <a:r>
              <a:rPr spc="-120" dirty="0"/>
              <a:t> </a:t>
            </a:r>
            <a:r>
              <a:rPr spc="-5" dirty="0"/>
              <a:t>radiale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607366"/>
            <a:ext cx="3932554" cy="273494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Traitement Fonctionnel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: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Immobilisation courte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Rééducation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Traitement Chirurgical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: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Ostéosynthèse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7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(vis, broches)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765" y="5340757"/>
            <a:ext cx="1531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Prothèse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81371" y="1346085"/>
            <a:ext cx="3192513" cy="2160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2422" y="3649776"/>
            <a:ext cx="2035149" cy="2852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86169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Br</a:t>
            </a:r>
            <a:r>
              <a:rPr spc="-10" dirty="0"/>
              <a:t>a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7745" y="2166166"/>
            <a:ext cx="1602740" cy="268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6500"/>
              </a:lnSpc>
              <a:spcBef>
                <a:spcPts val="90"/>
              </a:spcBef>
            </a:pPr>
            <a:r>
              <a:rPr sz="3200" spc="-175" dirty="0">
                <a:latin typeface="Trebuchet MS"/>
                <a:cs typeface="Trebuchet MS"/>
              </a:rPr>
              <a:t>Fracture  </a:t>
            </a:r>
            <a:r>
              <a:rPr sz="3200" spc="-130" dirty="0">
                <a:latin typeface="Trebuchet MS"/>
                <a:cs typeface="Trebuchet MS"/>
              </a:rPr>
              <a:t>de </a:t>
            </a:r>
            <a:r>
              <a:rPr sz="3200" spc="-185" dirty="0">
                <a:latin typeface="Trebuchet MS"/>
                <a:cs typeface="Trebuchet MS"/>
              </a:rPr>
              <a:t>la  </a:t>
            </a:r>
            <a:r>
              <a:rPr sz="3200" spc="-130" dirty="0">
                <a:latin typeface="Trebuchet MS"/>
                <a:cs typeface="Trebuchet MS"/>
              </a:rPr>
              <a:t>diaphyse  </a:t>
            </a:r>
            <a:r>
              <a:rPr sz="3200" spc="-100" dirty="0">
                <a:latin typeface="Trebuchet MS"/>
                <a:cs typeface="Trebuchet MS"/>
              </a:rPr>
              <a:t>humé</a:t>
            </a:r>
            <a:r>
              <a:rPr sz="3200" spc="-190" dirty="0">
                <a:latin typeface="Trebuchet MS"/>
                <a:cs typeface="Trebuchet MS"/>
              </a:rPr>
              <a:t>r</a:t>
            </a:r>
            <a:r>
              <a:rPr sz="3200" spc="-150" dirty="0">
                <a:latin typeface="Trebuchet MS"/>
                <a:cs typeface="Trebuchet MS"/>
              </a:rPr>
              <a:t>a</a:t>
            </a:r>
            <a:r>
              <a:rPr sz="3200" spc="-185" dirty="0">
                <a:latin typeface="Trebuchet MS"/>
                <a:cs typeface="Trebuchet MS"/>
              </a:rPr>
              <a:t>le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39994" y="1551115"/>
            <a:ext cx="3239795" cy="4602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80666" y="1560415"/>
            <a:ext cx="2942170" cy="4630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7110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du col du</a:t>
            </a:r>
            <a:r>
              <a:rPr spc="-100" dirty="0"/>
              <a:t> </a:t>
            </a:r>
            <a:r>
              <a:rPr spc="-10" dirty="0"/>
              <a:t>radius</a:t>
            </a:r>
          </a:p>
        </p:txBody>
      </p:sp>
      <p:sp>
        <p:nvSpPr>
          <p:cNvPr id="3" name="object 3"/>
          <p:cNvSpPr/>
          <p:nvPr/>
        </p:nvSpPr>
        <p:spPr>
          <a:xfrm>
            <a:off x="1930238" y="2210426"/>
            <a:ext cx="5427783" cy="4426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30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78331" y="1150150"/>
            <a:ext cx="3764279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4465" indent="-151765">
              <a:lnSpc>
                <a:spcPct val="100000"/>
              </a:lnSpc>
              <a:spcBef>
                <a:spcPts val="105"/>
              </a:spcBef>
              <a:buChar char="-"/>
              <a:tabLst>
                <a:tab pos="165100" algn="l"/>
              </a:tabLst>
            </a:pPr>
            <a:r>
              <a:rPr sz="2000" spc="-5" dirty="0">
                <a:latin typeface="Arial"/>
                <a:cs typeface="Arial"/>
              </a:rPr>
              <a:t>Plutôt </a:t>
            </a:r>
            <a:r>
              <a:rPr sz="2000" dirty="0">
                <a:latin typeface="Arial"/>
                <a:cs typeface="Arial"/>
              </a:rPr>
              <a:t>chez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l’enfant</a:t>
            </a:r>
            <a:endParaRPr sz="2000">
              <a:latin typeface="Arial"/>
              <a:cs typeface="Arial"/>
            </a:endParaRPr>
          </a:p>
          <a:p>
            <a:pPr marL="164465" indent="-151765">
              <a:lnSpc>
                <a:spcPct val="100000"/>
              </a:lnSpc>
              <a:buChar char="-"/>
              <a:tabLst>
                <a:tab pos="165100" algn="l"/>
              </a:tabLst>
            </a:pPr>
            <a:r>
              <a:rPr sz="2000" dirty="0">
                <a:latin typeface="Arial"/>
                <a:cs typeface="Arial"/>
              </a:rPr>
              <a:t>Déplacement souvent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important</a:t>
            </a:r>
            <a:endParaRPr sz="2000">
              <a:latin typeface="Arial"/>
              <a:cs typeface="Arial"/>
            </a:endParaRPr>
          </a:p>
          <a:p>
            <a:pPr marL="164465" indent="-151765">
              <a:lnSpc>
                <a:spcPct val="100000"/>
              </a:lnSpc>
              <a:buChar char="-"/>
              <a:tabLst>
                <a:tab pos="165100" algn="l"/>
              </a:tabLst>
            </a:pPr>
            <a:r>
              <a:rPr sz="2000" dirty="0">
                <a:latin typeface="Arial"/>
                <a:cs typeface="Arial"/>
              </a:rPr>
              <a:t>Réduction et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stabilisation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3394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Luxation du</a:t>
            </a:r>
            <a:r>
              <a:rPr spc="-100" dirty="0"/>
              <a:t> </a:t>
            </a:r>
            <a:r>
              <a:rPr spc="-10" dirty="0"/>
              <a:t>coude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755393"/>
            <a:ext cx="5593080" cy="43293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2ème en fréquence (après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l’épaule)</a:t>
            </a:r>
          </a:p>
          <a:p>
            <a:pPr marR="2168525">
              <a:lnSpc>
                <a:spcPct val="120000"/>
              </a:lnSpc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Le + </a:t>
            </a:r>
            <a:r>
              <a:rPr sz="2600" spc="5" dirty="0">
                <a:latin typeface="Arial"/>
                <a:cs typeface="Arial"/>
              </a:rPr>
              <a:t>souvent  </a:t>
            </a:r>
            <a:r>
              <a:rPr sz="2600" dirty="0">
                <a:latin typeface="Arial"/>
                <a:cs typeface="Arial"/>
              </a:rPr>
              <a:t>Luxation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Postérieure</a:t>
            </a:r>
          </a:p>
          <a:p>
            <a:pPr>
              <a:lnSpc>
                <a:spcPct val="100000"/>
              </a:lnSpc>
              <a:buClr>
                <a:srgbClr val="DA2420"/>
              </a:buClr>
              <a:buFont typeface="Arial"/>
              <a:buChar char="]"/>
            </a:pPr>
            <a:endParaRPr sz="2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A2420"/>
              </a:buClr>
              <a:buFont typeface="Arial"/>
              <a:buChar char="]"/>
            </a:pPr>
            <a:endParaRPr sz="3600" dirty="0">
              <a:latin typeface="Times New Roman"/>
              <a:cs typeface="Times New Roman"/>
            </a:endParaRPr>
          </a:p>
          <a:p>
            <a:pPr marL="12700" marR="2020570">
              <a:lnSpc>
                <a:spcPct val="120000"/>
              </a:lnSpc>
              <a:buClr>
                <a:srgbClr val="DA2420"/>
              </a:buClr>
              <a:buSzPct val="75000"/>
              <a:tabLst>
                <a:tab pos="417830" algn="l"/>
                <a:tab pos="418465" algn="l"/>
              </a:tabLst>
            </a:pPr>
            <a:r>
              <a:rPr sz="2600" dirty="0">
                <a:latin typeface="Arial"/>
                <a:cs typeface="Arial"/>
              </a:rPr>
              <a:t>Egalement :  </a:t>
            </a:r>
            <a:r>
              <a:rPr sz="2600" dirty="0" err="1">
                <a:latin typeface="Arial"/>
                <a:cs typeface="Arial"/>
              </a:rPr>
              <a:t>Luxations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 err="1">
                <a:latin typeface="Arial"/>
                <a:cs typeface="Arial"/>
              </a:rPr>
              <a:t>Divergentes</a:t>
            </a:r>
            <a:endParaRPr lang="fr-FR" sz="2600" dirty="0">
              <a:latin typeface="Arial"/>
              <a:cs typeface="Arial"/>
            </a:endParaRPr>
          </a:p>
          <a:p>
            <a:pPr marL="12700" marR="2020570">
              <a:lnSpc>
                <a:spcPct val="120000"/>
              </a:lnSpc>
              <a:buClr>
                <a:srgbClr val="DA2420"/>
              </a:buClr>
              <a:buSzPct val="75000"/>
              <a:tabLst>
                <a:tab pos="417830" algn="l"/>
                <a:tab pos="418465" algn="l"/>
              </a:tabLst>
            </a:pPr>
            <a:r>
              <a:rPr sz="2600" dirty="0" err="1">
                <a:latin typeface="Arial"/>
                <a:cs typeface="Arial"/>
              </a:rPr>
              <a:t>Luxations</a:t>
            </a:r>
            <a:r>
              <a:rPr sz="2600" dirty="0">
                <a:latin typeface="Arial"/>
                <a:cs typeface="Arial"/>
              </a:rPr>
              <a:t> isolées de </a:t>
            </a:r>
            <a:r>
              <a:rPr sz="2600" spc="-5" dirty="0">
                <a:latin typeface="Arial"/>
                <a:cs typeface="Arial"/>
              </a:rPr>
              <a:t>la tête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radiale</a:t>
            </a:r>
          </a:p>
        </p:txBody>
      </p:sp>
      <p:sp>
        <p:nvSpPr>
          <p:cNvPr id="4" name="object 4"/>
          <p:cNvSpPr/>
          <p:nvPr/>
        </p:nvSpPr>
        <p:spPr>
          <a:xfrm>
            <a:off x="5224932" y="2612415"/>
            <a:ext cx="3176269" cy="2437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31</a:t>
            </a:fld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3394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Luxation du</a:t>
            </a:r>
            <a:r>
              <a:rPr spc="-100" dirty="0"/>
              <a:t> </a:t>
            </a:r>
            <a:r>
              <a:rPr spc="-10" dirty="0"/>
              <a:t>coude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517649"/>
            <a:ext cx="5096510" cy="9766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Le plus </a:t>
            </a:r>
            <a:r>
              <a:rPr sz="2600" spc="5" dirty="0">
                <a:latin typeface="Arial"/>
                <a:cs typeface="Arial"/>
              </a:rPr>
              <a:t>souvent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postéro-externe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Chute </a:t>
            </a:r>
            <a:r>
              <a:rPr sz="2600" spc="5" dirty="0">
                <a:latin typeface="Arial"/>
                <a:cs typeface="Arial"/>
              </a:rPr>
              <a:t>sur </a:t>
            </a:r>
            <a:r>
              <a:rPr sz="2600" spc="-5" dirty="0">
                <a:latin typeface="Arial"/>
                <a:cs typeface="Arial"/>
              </a:rPr>
              <a:t>la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main</a:t>
            </a:r>
          </a:p>
        </p:txBody>
      </p:sp>
      <p:sp>
        <p:nvSpPr>
          <p:cNvPr id="4" name="object 4"/>
          <p:cNvSpPr/>
          <p:nvPr/>
        </p:nvSpPr>
        <p:spPr>
          <a:xfrm>
            <a:off x="5655564" y="1581721"/>
            <a:ext cx="2799626" cy="4548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5872" y="3902709"/>
            <a:ext cx="3746157" cy="2204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3394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Luxation du</a:t>
            </a:r>
            <a:r>
              <a:rPr spc="-100" dirty="0"/>
              <a:t> </a:t>
            </a:r>
            <a:r>
              <a:rPr spc="-10" dirty="0"/>
              <a:t>coude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064566"/>
            <a:ext cx="3500754" cy="373884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Complications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Arial"/>
                <a:cs typeface="Arial"/>
              </a:rPr>
              <a:t>Compressions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Vasculaires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Nerveuses</a:t>
            </a:r>
          </a:p>
          <a:p>
            <a:pPr lvl="1">
              <a:lnSpc>
                <a:spcPct val="100000"/>
              </a:lnSpc>
              <a:buClr>
                <a:srgbClr val="42735B"/>
              </a:buClr>
              <a:buFont typeface="Arial"/>
              <a:buChar char="•"/>
            </a:pPr>
            <a:endParaRPr sz="22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785"/>
              </a:spcBef>
            </a:pPr>
            <a:r>
              <a:rPr sz="1800" spc="12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Fractures associées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Apophyse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coronoïde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Épicondyle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Epitrochlée</a:t>
            </a:r>
          </a:p>
        </p:txBody>
      </p:sp>
      <p:sp>
        <p:nvSpPr>
          <p:cNvPr id="4" name="object 4"/>
          <p:cNvSpPr/>
          <p:nvPr/>
        </p:nvSpPr>
        <p:spPr>
          <a:xfrm>
            <a:off x="4735195" y="1185964"/>
            <a:ext cx="2975419" cy="5371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33</a:t>
            </a:fld>
            <a:endParaRPr spc="-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3394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Luxation du</a:t>
            </a:r>
            <a:r>
              <a:rPr spc="-100" dirty="0"/>
              <a:t> </a:t>
            </a:r>
            <a:r>
              <a:rPr spc="-10" dirty="0"/>
              <a:t>coude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632864"/>
            <a:ext cx="321691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5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Réduction </a:t>
            </a:r>
            <a:r>
              <a:rPr sz="2600" spc="5" dirty="0">
                <a:latin typeface="Arial"/>
                <a:cs typeface="Arial"/>
              </a:rPr>
              <a:t>sous </a:t>
            </a:r>
            <a:r>
              <a:rPr sz="2600" dirty="0">
                <a:latin typeface="Arial"/>
                <a:cs typeface="Arial"/>
              </a:rPr>
              <a:t>AG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6765" y="4883555"/>
            <a:ext cx="385699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spc="20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immobilisation 15-20 jours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rééducation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3550" y="2213787"/>
            <a:ext cx="5092204" cy="1777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58472" y="2213787"/>
            <a:ext cx="2793593" cy="3669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34</a:t>
            </a:fld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114" y="148717"/>
            <a:ext cx="33394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Luxation du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coude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2111400"/>
            <a:ext cx="811022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1950" spc="15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Chirurgie si </a:t>
            </a:r>
            <a:r>
              <a:rPr sz="2600" spc="-5" dirty="0">
                <a:latin typeface="Arial"/>
                <a:cs typeface="Arial"/>
              </a:rPr>
              <a:t>fracture </a:t>
            </a:r>
            <a:r>
              <a:rPr sz="2600" dirty="0">
                <a:latin typeface="Arial"/>
                <a:cs typeface="Arial"/>
              </a:rPr>
              <a:t>associée déplacée ou entrainant  </a:t>
            </a:r>
            <a:r>
              <a:rPr sz="2600" spc="-5" dirty="0">
                <a:latin typeface="Arial"/>
                <a:cs typeface="Arial"/>
              </a:rPr>
              <a:t>instabilité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1748" y="3244721"/>
            <a:ext cx="7200684" cy="3035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35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86169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Br</a:t>
            </a:r>
            <a:r>
              <a:rPr spc="-10" dirty="0"/>
              <a:t>a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351334"/>
            <a:ext cx="7299325" cy="130873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600" dirty="0">
                <a:latin typeface="Arial"/>
                <a:cs typeface="Arial"/>
              </a:rPr>
              <a:t>Fracture de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>
                <a:latin typeface="Arial"/>
                <a:cs typeface="Arial"/>
              </a:rPr>
              <a:t>diaphyse humérale</a:t>
            </a:r>
          </a:p>
          <a:p>
            <a:pPr marL="469900" marR="5080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Arial"/>
                <a:cs typeface="Arial"/>
              </a:rPr>
              <a:t>les déplacements dépendent de la localisation </a:t>
            </a:r>
            <a:r>
              <a:rPr sz="2400" spc="-10" dirty="0">
                <a:latin typeface="Arial"/>
                <a:cs typeface="Arial"/>
              </a:rPr>
              <a:t>des  </a:t>
            </a:r>
            <a:r>
              <a:rPr sz="2400" spc="-5" dirty="0">
                <a:latin typeface="Arial"/>
                <a:cs typeface="Arial"/>
              </a:rPr>
              <a:t>fractures par rapport aux insertions des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muscles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85122" y="3065132"/>
            <a:ext cx="5292394" cy="3460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86169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Br</a:t>
            </a:r>
            <a:r>
              <a:rPr spc="-10" dirty="0"/>
              <a:t>a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421823" y="2309386"/>
            <a:ext cx="1303533" cy="4153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3077" y="3867416"/>
            <a:ext cx="2856488" cy="2471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735" y="3899269"/>
            <a:ext cx="1887832" cy="2395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9565" y="1056474"/>
            <a:ext cx="52952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Fracture de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>
                <a:latin typeface="Arial"/>
                <a:cs typeface="Arial"/>
              </a:rPr>
              <a:t>diaphyse humérale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6765" y="2478366"/>
            <a:ext cx="4157345" cy="126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Risque++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38366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Lésion du nerf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radial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86169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Br</a:t>
            </a:r>
            <a:r>
              <a:rPr spc="-10" dirty="0"/>
              <a:t>a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5948019" y="1705610"/>
            <a:ext cx="2742831" cy="2057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0802" y="4120052"/>
            <a:ext cx="3078429" cy="2592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65" y="1624996"/>
            <a:ext cx="5295900" cy="14321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6465" marR="5080" indent="-914400">
              <a:lnSpc>
                <a:spcPct val="12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Fracture de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 err="1">
                <a:latin typeface="Arial"/>
                <a:cs typeface="Arial"/>
              </a:rPr>
              <a:t>diaphyse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dirty="0" err="1">
                <a:latin typeface="Arial"/>
                <a:cs typeface="Arial"/>
              </a:rPr>
              <a:t>humérale</a:t>
            </a:r>
            <a:endParaRPr lang="fr-FR" sz="2600" dirty="0">
              <a:latin typeface="Arial"/>
              <a:cs typeface="Arial"/>
            </a:endParaRPr>
          </a:p>
          <a:p>
            <a:pPr marL="926465" marR="5080" indent="-914400">
              <a:lnSpc>
                <a:spcPct val="120000"/>
              </a:lnSpc>
              <a:spcBef>
                <a:spcPts val="100"/>
              </a:spcBef>
            </a:pPr>
            <a:r>
              <a:rPr lang="fr-FR" sz="2600" dirty="0">
                <a:latin typeface="Arial"/>
                <a:cs typeface="Arial"/>
              </a:rPr>
              <a:t>      </a:t>
            </a:r>
            <a:r>
              <a:rPr sz="2600" dirty="0" err="1">
                <a:latin typeface="Arial"/>
                <a:cs typeface="Arial"/>
              </a:rPr>
              <a:t>Traitement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Orthopédique</a:t>
            </a: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Thoraco-brachial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6765" y="4515484"/>
            <a:ext cx="2291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Plâtre </a:t>
            </a:r>
            <a:r>
              <a:rPr sz="2400" spc="-10" dirty="0">
                <a:latin typeface="Arial"/>
                <a:cs typeface="Arial"/>
              </a:rPr>
              <a:t>pendant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6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86169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Br</a:t>
            </a:r>
            <a:r>
              <a:rPr spc="-10" dirty="0"/>
              <a:t>a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541777"/>
            <a:ext cx="5281930" cy="27330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b="1" dirty="0">
                <a:latin typeface="Arial"/>
                <a:cs typeface="Arial"/>
              </a:rPr>
              <a:t>Fracture de </a:t>
            </a:r>
            <a:r>
              <a:rPr sz="2600" b="1" spc="-5" dirty="0">
                <a:latin typeface="Arial"/>
                <a:cs typeface="Arial"/>
              </a:rPr>
              <a:t>la </a:t>
            </a:r>
            <a:r>
              <a:rPr sz="2600" b="1" dirty="0">
                <a:latin typeface="Arial"/>
                <a:cs typeface="Arial"/>
              </a:rPr>
              <a:t>diaphyse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humérale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 err="1">
                <a:latin typeface="Arial"/>
                <a:cs typeface="Arial"/>
              </a:rPr>
              <a:t>Traitement</a:t>
            </a:r>
            <a:r>
              <a:rPr sz="2600" dirty="0">
                <a:latin typeface="Arial"/>
                <a:cs typeface="Arial"/>
              </a:rPr>
              <a:t> Chirurgical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clous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9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clous élastiques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plaques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fixateur </a:t>
            </a:r>
            <a:r>
              <a:rPr sz="2400" spc="-10" dirty="0">
                <a:latin typeface="Arial"/>
                <a:cs typeface="Arial"/>
              </a:rPr>
              <a:t>externe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86169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Br</a:t>
            </a:r>
            <a:r>
              <a:rPr spc="-10" dirty="0"/>
              <a:t>a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4213984" y="2342808"/>
            <a:ext cx="1353227" cy="3713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7649" y="2310912"/>
            <a:ext cx="673616" cy="3745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65836" y="2232300"/>
            <a:ext cx="1904758" cy="4298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9565" y="1464615"/>
            <a:ext cx="4867910" cy="11988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b="1" spc="-5" dirty="0">
                <a:latin typeface="Arial"/>
                <a:cs typeface="Arial"/>
              </a:rPr>
              <a:t>Fracture de </a:t>
            </a:r>
            <a:r>
              <a:rPr sz="2400" b="1" dirty="0">
                <a:latin typeface="Arial"/>
                <a:cs typeface="Arial"/>
              </a:rPr>
              <a:t>la </a:t>
            </a:r>
            <a:r>
              <a:rPr sz="2400" b="1" spc="-10" dirty="0">
                <a:latin typeface="Arial"/>
                <a:cs typeface="Arial"/>
              </a:rPr>
              <a:t>diaphyse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humérale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spc="-5" dirty="0" err="1">
                <a:latin typeface="Arial"/>
                <a:cs typeface="Arial"/>
              </a:rPr>
              <a:t>Traitement</a:t>
            </a:r>
            <a:r>
              <a:rPr sz="2400" spc="-5" dirty="0">
                <a:latin typeface="Arial"/>
                <a:cs typeface="Arial"/>
              </a:rPr>
              <a:t> Chirurgical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60"/>
              </a:spcBef>
            </a:pPr>
            <a:r>
              <a:rPr sz="1650" spc="31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clous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8355" y="3778046"/>
            <a:ext cx="15627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Antérograde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68100" y="6180486"/>
            <a:ext cx="1165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Rétrograde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86169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Br</a:t>
            </a:r>
            <a:r>
              <a:rPr spc="-10" dirty="0"/>
              <a:t>a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558342"/>
            <a:ext cx="5295900" cy="12731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Fracture de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>
                <a:latin typeface="Arial"/>
                <a:cs typeface="Arial"/>
              </a:rPr>
              <a:t>diaphyse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humérale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7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Traitement Chirurgical</a:t>
            </a:r>
            <a:endParaRPr sz="2400" dirty="0">
              <a:latin typeface="Arial"/>
              <a:cs typeface="Arial"/>
            </a:endParaRPr>
          </a:p>
          <a:p>
            <a:pPr marL="1539240" lvl="1" indent="-154940">
              <a:lnSpc>
                <a:spcPct val="100000"/>
              </a:lnSpc>
              <a:spcBef>
                <a:spcPts val="445"/>
              </a:spcBef>
              <a:buSzPct val="83333"/>
              <a:buChar char="▪"/>
              <a:tabLst>
                <a:tab pos="1539875" algn="l"/>
              </a:tabLst>
            </a:pPr>
            <a:r>
              <a:rPr sz="1800" spc="-10" dirty="0">
                <a:latin typeface="Arial"/>
                <a:cs typeface="Arial"/>
              </a:rPr>
              <a:t>clous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élastiques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34836" y="1530219"/>
            <a:ext cx="1964156" cy="4994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759</Words>
  <Application>Microsoft Office PowerPoint</Application>
  <PresentationFormat>Affichage à l'écran (4:3)</PresentationFormat>
  <Paragraphs>231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3" baseType="lpstr">
      <vt:lpstr>Arial</vt:lpstr>
      <vt:lpstr>Calibri</vt:lpstr>
      <vt:lpstr>Georgia</vt:lpstr>
      <vt:lpstr>Gill Sans MT</vt:lpstr>
      <vt:lpstr>Times New Roman</vt:lpstr>
      <vt:lpstr>Trebuchet MS</vt:lpstr>
      <vt:lpstr>Office Theme</vt:lpstr>
      <vt:lpstr>Galerie</vt:lpstr>
      <vt:lpstr>UE 2.4 S1 Processus traumatiques Promotion 2023/2026 </vt:lpstr>
      <vt:lpstr>COURS IFSI</vt:lpstr>
      <vt:lpstr>Bras</vt:lpstr>
      <vt:lpstr>Bras</vt:lpstr>
      <vt:lpstr>Bras</vt:lpstr>
      <vt:lpstr>Bras</vt:lpstr>
      <vt:lpstr>Bras</vt:lpstr>
      <vt:lpstr>Bras</vt:lpstr>
      <vt:lpstr>Bras</vt:lpstr>
      <vt:lpstr>Bras</vt:lpstr>
      <vt:lpstr>Bras</vt:lpstr>
      <vt:lpstr>Bras</vt:lpstr>
      <vt:lpstr>Coude</vt:lpstr>
      <vt:lpstr>Fractures de l’extrémité inférieure de  l’humérus</vt:lpstr>
      <vt:lpstr>Fractures de l’extrémité inférieure de  l’humérus</vt:lpstr>
      <vt:lpstr>Fractures de l’extrémité inférieure de  l’humérus</vt:lpstr>
      <vt:lpstr>Fractures de l’extrémité inférieure de  l’humérus</vt:lpstr>
      <vt:lpstr>Fractures de l’extrémité inférieure de  l’humérus</vt:lpstr>
      <vt:lpstr>Fractures de l’extrémité inférieure de  l’humérus</vt:lpstr>
      <vt:lpstr>Syndrome de Volkmann</vt:lpstr>
      <vt:lpstr>Présentation PowerPoint</vt:lpstr>
      <vt:lpstr>Fractures de l’extrémité inférieure de  l’humérus</vt:lpstr>
      <vt:lpstr>Fractures de l’extrémité inférieure de  l’humérus</vt:lpstr>
      <vt:lpstr>Fractures de l’extrémité inférieure de  l’humérus</vt:lpstr>
      <vt:lpstr>Fractures de l’extrémité inférieure de  l’humérus</vt:lpstr>
      <vt:lpstr>Fractures de l’olécrane</vt:lpstr>
      <vt:lpstr>Fractures de l’olécrane</vt:lpstr>
      <vt:lpstr>Fractures de l’extrémité sup du radius</vt:lpstr>
      <vt:lpstr>Fracture tête radiale</vt:lpstr>
      <vt:lpstr>Fractures du col du radius</vt:lpstr>
      <vt:lpstr>Luxation du coude</vt:lpstr>
      <vt:lpstr>Luxation du coude</vt:lpstr>
      <vt:lpstr>Luxation du coude</vt:lpstr>
      <vt:lpstr>Luxation du coude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TRAUMATOLOGIE</dc:title>
  <dc:creator>Missfish and Cow</dc:creator>
  <cp:lastModifiedBy>SCHAEFFER Marie-Aurélie</cp:lastModifiedBy>
  <cp:revision>8</cp:revision>
  <dcterms:created xsi:type="dcterms:W3CDTF">2019-08-22T09:11:28Z</dcterms:created>
  <dcterms:modified xsi:type="dcterms:W3CDTF">2024-02-16T08:30:42Z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2013-04-15T00:00:00Z</vt:filetime>
  </property>
  <property fmtid="{D5CDD505-2E9C-101B-9397-08002B2CF9AE}" pid="3" name="Creator">
    <vt:lpwstr>Acrobat PDFMaker 10.1 pour PowerPoint</vt:lpwstr>
  </property>
  <property fmtid="{D5CDD505-2E9C-101B-9397-08002B2CF9AE}" pid="4" name="LastSaved">
    <vt:filetime>2019-08-22T00:00:00Z</vt:filetime>
  </property>
</Properties>
</file>