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15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09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9144000"/>
  <p:notesSz cx="9144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255" y="148717"/>
            <a:ext cx="861948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072220"/>
            <a:ext cx="6571344" cy="14084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692734"/>
            <a:ext cx="3125766" cy="10692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3765694"/>
            <a:ext cx="3125766" cy="35259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697340"/>
            <a:ext cx="3125652" cy="10696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3761989"/>
            <a:ext cx="3125652" cy="35164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1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81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1065298"/>
            <a:ext cx="2425950" cy="299615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1065299"/>
            <a:ext cx="3828178" cy="6211768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3" y="4273990"/>
            <a:ext cx="2427369" cy="299757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4273988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6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2" y="642895"/>
            <a:ext cx="3511387" cy="686546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506017"/>
            <a:ext cx="3244935" cy="244077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496725"/>
            <a:ext cx="2234998" cy="515510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4194656"/>
            <a:ext cx="3240286" cy="267165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7293143"/>
            <a:ext cx="3252420" cy="426831"/>
          </a:xfrm>
        </p:spPr>
        <p:txBody>
          <a:bodyPr/>
          <a:lstStyle>
            <a:lvl1pPr algn="l">
              <a:defRPr/>
            </a:lvl1pPr>
          </a:lstStyle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1" y="424855"/>
            <a:ext cx="3251553" cy="427908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4191473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8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1065300"/>
            <a:ext cx="1103027" cy="6213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1065300"/>
            <a:ext cx="5301095" cy="62131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1065300"/>
            <a:ext cx="0" cy="621318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1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9963" y="892409"/>
            <a:ext cx="7560001" cy="539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1069733"/>
            <a:ext cx="5618515" cy="3388575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4708274"/>
            <a:ext cx="5618515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439078"/>
            <a:ext cx="3086292" cy="41226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1065298"/>
            <a:ext cx="802005" cy="671437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4704723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1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0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341507"/>
            <a:ext cx="5617002" cy="251726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5074929"/>
            <a:ext cx="5617002" cy="1350572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5073313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8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073187"/>
            <a:ext cx="6571343" cy="141240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685248"/>
            <a:ext cx="3125871" cy="45834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685249"/>
            <a:ext cx="3125652" cy="4583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255" y="148717"/>
            <a:ext cx="861948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65" y="2270505"/>
            <a:ext cx="8484869" cy="375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340" y="648019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87645"/>
            <a:ext cx="9144000" cy="543936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127005"/>
            <a:ext cx="9144001" cy="10329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134836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2" y="1072694"/>
            <a:ext cx="6571343" cy="13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687645"/>
            <a:ext cx="6571343" cy="46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440494"/>
            <a:ext cx="2368292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439078"/>
            <a:ext cx="4034004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1065298"/>
            <a:ext cx="795746" cy="6714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1316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004" y="2195736"/>
            <a:ext cx="6858000" cy="3183467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UE 2.4 S1</a:t>
            </a:r>
            <a:br>
              <a:rPr lang="fr-FR" sz="4000" dirty="0"/>
            </a:br>
            <a:r>
              <a:rPr lang="fr-FR" sz="4000" dirty="0"/>
              <a:t>Processus traumatiques</a:t>
            </a:r>
            <a:br>
              <a:rPr lang="fr-FR" sz="4800" dirty="0"/>
            </a:br>
            <a:r>
              <a:rPr lang="fr-FR" sz="2800" dirty="0"/>
              <a:t>Promotion 2023/2026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084168"/>
            <a:ext cx="6858000" cy="15633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400" b="1" dirty="0"/>
              <a:t>DR NERGHES</a:t>
            </a:r>
          </a:p>
          <a:p>
            <a:pPr algn="ctr"/>
            <a:r>
              <a:rPr lang="fr-FR" sz="2400" b="1" dirty="0"/>
              <a:t>CHIRURGIEN ORTHOPEDISTE TRAUMATOLOGUE</a:t>
            </a:r>
          </a:p>
          <a:p>
            <a:pPr algn="ctr"/>
            <a:r>
              <a:rPr lang="fr-FR" sz="2400" b="1" dirty="0"/>
              <a:t>CENTRE HOSPITALIER DE SARREBOURG</a:t>
            </a:r>
          </a:p>
        </p:txBody>
      </p:sp>
    </p:spTree>
    <p:extLst>
      <p:ext uri="{BB962C8B-B14F-4D97-AF65-F5344CB8AC3E}">
        <p14:creationId xmlns:p14="http://schemas.microsoft.com/office/powerpoint/2010/main" val="12348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l’avant-bras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358544"/>
            <a:ext cx="13970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du</a:t>
            </a:r>
            <a:r>
              <a:rPr sz="2600" spc="-5" dirty="0">
                <a:latin typeface="Arial"/>
                <a:cs typeface="Arial"/>
              </a:rPr>
              <a:t>lte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8681" y="2121438"/>
            <a:ext cx="1489457" cy="4395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8891" y="2121438"/>
            <a:ext cx="2785911" cy="4395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675" y="101472"/>
            <a:ext cx="4634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65" dirty="0">
                <a:solidFill>
                  <a:srgbClr val="FFFFFF"/>
                </a:solidFill>
                <a:latin typeface="Trebuchet MS"/>
                <a:cs typeface="Trebuchet MS"/>
              </a:rPr>
              <a:t>Fractures </a:t>
            </a:r>
            <a:r>
              <a:rPr sz="3600" spc="-1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600" spc="-4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80" dirty="0">
                <a:solidFill>
                  <a:srgbClr val="FFFFFF"/>
                </a:solidFill>
                <a:latin typeface="Trebuchet MS"/>
                <a:cs typeface="Trebuchet MS"/>
              </a:rPr>
              <a:t>l’avant-bras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596288"/>
            <a:ext cx="13271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Enfant</a:t>
            </a:r>
          </a:p>
        </p:txBody>
      </p:sp>
      <p:sp>
        <p:nvSpPr>
          <p:cNvPr id="4" name="object 4"/>
          <p:cNvSpPr/>
          <p:nvPr/>
        </p:nvSpPr>
        <p:spPr>
          <a:xfrm>
            <a:off x="2486177" y="1703210"/>
            <a:ext cx="3501618" cy="492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00" dirty="0"/>
              <a:t> </a:t>
            </a:r>
            <a:r>
              <a:rPr spc="-5" dirty="0"/>
              <a:t>l’avant-bras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139088"/>
            <a:ext cx="37884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sz="2600" dirty="0">
                <a:latin typeface="Arial"/>
                <a:cs typeface="Arial"/>
              </a:rPr>
              <a:t>Fracture de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Monteggia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765" y="5889397"/>
            <a:ext cx="689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2445" algn="l"/>
              </a:tabLst>
            </a:pPr>
            <a:r>
              <a:rPr sz="2400" spc="-5" dirty="0">
                <a:latin typeface="Arial"/>
                <a:cs typeface="Arial"/>
              </a:rPr>
              <a:t>Fracture du cubitus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	</a:t>
            </a:r>
            <a:r>
              <a:rPr sz="2400" spc="-10" dirty="0">
                <a:latin typeface="Arial"/>
                <a:cs typeface="Arial"/>
              </a:rPr>
              <a:t>Luxation </a:t>
            </a:r>
            <a:r>
              <a:rPr sz="2400" spc="-5" dirty="0">
                <a:latin typeface="Arial"/>
                <a:cs typeface="Arial"/>
              </a:rPr>
              <a:t>de la tête du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2714" y="1818046"/>
            <a:ext cx="5871224" cy="352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 de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l’avant-bras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834032"/>
            <a:ext cx="35318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sz="2600" dirty="0">
                <a:latin typeface="Arial"/>
                <a:cs typeface="Arial"/>
              </a:rPr>
              <a:t>Fracture de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Galeazzi</a:t>
            </a:r>
          </a:p>
        </p:txBody>
      </p:sp>
      <p:sp>
        <p:nvSpPr>
          <p:cNvPr id="4" name="object 4"/>
          <p:cNvSpPr/>
          <p:nvPr/>
        </p:nvSpPr>
        <p:spPr>
          <a:xfrm>
            <a:off x="3769160" y="2363667"/>
            <a:ext cx="4251476" cy="419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7395845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695"/>
              </a:spcBef>
            </a:pPr>
            <a:r>
              <a:rPr dirty="0"/>
              <a:t>En cas </a:t>
            </a:r>
            <a:r>
              <a:rPr spc="-5" dirty="0"/>
              <a:t>de fracture isolée du radius ou</a:t>
            </a:r>
            <a:r>
              <a:rPr spc="-150" dirty="0"/>
              <a:t> </a:t>
            </a:r>
            <a:r>
              <a:rPr spc="-10" dirty="0"/>
              <a:t>du  </a:t>
            </a:r>
            <a:r>
              <a:rPr spc="-5" dirty="0"/>
              <a:t>cubitus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864256"/>
            <a:ext cx="7961630" cy="1690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Il </a:t>
            </a:r>
            <a:r>
              <a:rPr sz="2600" dirty="0">
                <a:latin typeface="Arial"/>
                <a:cs typeface="Arial"/>
              </a:rPr>
              <a:t>faut rechercher systématiquement </a:t>
            </a:r>
            <a:r>
              <a:rPr sz="2600" spc="5" dirty="0">
                <a:latin typeface="Arial"/>
                <a:cs typeface="Arial"/>
              </a:rPr>
              <a:t>une </a:t>
            </a:r>
            <a:r>
              <a:rPr sz="2600" dirty="0">
                <a:latin typeface="Arial"/>
                <a:cs typeface="Arial"/>
              </a:rPr>
              <a:t>luxation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de  </a:t>
            </a:r>
            <a:r>
              <a:rPr sz="2600" spc="-5" dirty="0">
                <a:latin typeface="Arial"/>
                <a:cs typeface="Arial"/>
              </a:rPr>
              <a:t>l’autre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os</a:t>
            </a:r>
          </a:p>
          <a:p>
            <a:pPr marL="12700" marR="35687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Radiographie </a:t>
            </a:r>
            <a:r>
              <a:rPr sz="2600" spc="-5" dirty="0">
                <a:latin typeface="Arial"/>
                <a:cs typeface="Arial"/>
              </a:rPr>
              <a:t>(Rx) </a:t>
            </a:r>
            <a:r>
              <a:rPr sz="2600" dirty="0">
                <a:latin typeface="Arial"/>
                <a:cs typeface="Arial"/>
              </a:rPr>
              <a:t>prenant les articulations </a:t>
            </a:r>
            <a:r>
              <a:rPr sz="2600" spc="5" dirty="0">
                <a:latin typeface="Arial"/>
                <a:cs typeface="Arial"/>
              </a:rPr>
              <a:t>sus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et  </a:t>
            </a:r>
            <a:r>
              <a:rPr sz="2600" dirty="0">
                <a:latin typeface="Arial"/>
                <a:cs typeface="Arial"/>
              </a:rPr>
              <a:t>sous-jacentes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4008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Poignet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21766"/>
            <a:ext cx="5304790" cy="185610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Fractures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Extrémité Inf. 2 os de l’avant-bras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Scaphoïde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Luxations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radio-carpiennes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06198"/>
            <a:ext cx="6753859" cy="409535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Fréquence </a:t>
            </a:r>
            <a:r>
              <a:rPr sz="2600" dirty="0">
                <a:latin typeface="Arial"/>
                <a:cs typeface="Arial"/>
              </a:rPr>
              <a:t>importante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Femme </a:t>
            </a:r>
            <a:r>
              <a:rPr sz="2400" spc="-10" dirty="0">
                <a:latin typeface="Arial"/>
                <a:cs typeface="Arial"/>
              </a:rPr>
              <a:t>âgée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Adulte sportif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Enfant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950" spc="1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Mécanisme : Chute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main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Hyperextension (déplacement dorsal)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Hyperflexion (déplacement palmaire)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2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Inclinaison radiale (fractures cunéennes ext)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Inclinaison cubitale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8627" y="3291332"/>
            <a:ext cx="1676158" cy="27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/>
          <p:nvPr/>
        </p:nvSpPr>
        <p:spPr>
          <a:xfrm>
            <a:off x="1329266" y="1273302"/>
            <a:ext cx="6112146" cy="450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554391" y="5976203"/>
            <a:ext cx="228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Utile aux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chirurgiens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45110"/>
            <a:ext cx="7444105" cy="31737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3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 de Pouteau-Colles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Chute sur la paume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hyperextension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 situé à 2,5 </a:t>
            </a:r>
            <a:r>
              <a:rPr sz="2400" dirty="0">
                <a:latin typeface="Arial"/>
                <a:cs typeface="Arial"/>
              </a:rPr>
              <a:t>cm </a:t>
            </a:r>
            <a:r>
              <a:rPr sz="2400" spc="-5" dirty="0">
                <a:latin typeface="Arial"/>
                <a:cs typeface="Arial"/>
              </a:rPr>
              <a:t>de l’articulation radius cubitus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Adulte et sujet </a:t>
            </a:r>
            <a:r>
              <a:rPr sz="2400" spc="-10" dirty="0">
                <a:latin typeface="Arial"/>
                <a:cs typeface="Arial"/>
              </a:rPr>
              <a:t>âgé</a:t>
            </a:r>
            <a:endParaRPr sz="2400" dirty="0">
              <a:latin typeface="Arial"/>
              <a:cs typeface="Arial"/>
            </a:endParaRPr>
          </a:p>
          <a:p>
            <a:pPr marL="47117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Déformation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 dos de fourchette et Inclinaison radiale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1654" y="1416278"/>
            <a:ext cx="2376258" cy="157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9051" y="4215807"/>
            <a:ext cx="1062647" cy="2420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1584" y="5384914"/>
            <a:ext cx="2920250" cy="1251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58544"/>
            <a:ext cx="44138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9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 de Pouteau-Colles</a:t>
            </a:r>
          </a:p>
        </p:txBody>
      </p:sp>
      <p:sp>
        <p:nvSpPr>
          <p:cNvPr id="4" name="object 4"/>
          <p:cNvSpPr/>
          <p:nvPr/>
        </p:nvSpPr>
        <p:spPr>
          <a:xfrm>
            <a:off x="383976" y="2903972"/>
            <a:ext cx="4076081" cy="270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2400" y="2894892"/>
            <a:ext cx="3605745" cy="274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4093" y="2375801"/>
            <a:ext cx="141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Peu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déplacée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9032" y="2404833"/>
            <a:ext cx="98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Déplacée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6DD4D-21E9-41F0-BDBF-2DF39780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48717"/>
            <a:ext cx="4320480" cy="738664"/>
          </a:xfrm>
        </p:spPr>
        <p:txBody>
          <a:bodyPr/>
          <a:lstStyle/>
          <a:p>
            <a:r>
              <a:rPr lang="fr-FR" sz="4800" spc="15" dirty="0">
                <a:latin typeface="Georgia"/>
                <a:cs typeface="Georgia"/>
              </a:rPr>
              <a:t>COURS  </a:t>
            </a:r>
            <a:r>
              <a:rPr lang="fr-FR" sz="4800" spc="-50" dirty="0">
                <a:latin typeface="Georgia"/>
                <a:cs typeface="Georgia"/>
              </a:rPr>
              <a:t>IFSI</a:t>
            </a:r>
            <a:endParaRPr lang="fr-FR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5394DB-2F77-4774-B3A6-BD34DE41B4B2}"/>
              </a:ext>
            </a:extLst>
          </p:cNvPr>
          <p:cNvSpPr/>
          <p:nvPr/>
        </p:nvSpPr>
        <p:spPr>
          <a:xfrm>
            <a:off x="539552" y="1755845"/>
            <a:ext cx="820891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ts val="3550"/>
              </a:lnSpc>
              <a:spcBef>
                <a:spcPts val="100"/>
              </a:spcBef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Traumatologie </a:t>
            </a:r>
          </a:p>
          <a:p>
            <a:pPr marL="12700" lvl="0">
              <a:lnSpc>
                <a:spcPts val="3550"/>
              </a:lnSpc>
              <a:spcBef>
                <a:spcPts val="100"/>
              </a:spcBef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membres supérieurs</a:t>
            </a:r>
            <a:r>
              <a:rPr lang="fr-FR" sz="32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961129" lvl="0">
              <a:lnSpc>
                <a:spcPts val="3550"/>
              </a:lnSpc>
            </a:pPr>
            <a:r>
              <a:rPr lang="fr-FR" sz="3200" b="1" spc="-10" dirty="0">
                <a:solidFill>
                  <a:schemeClr val="bg1"/>
                </a:solidFill>
                <a:latin typeface="Arial"/>
                <a:cs typeface="Arial"/>
              </a:rPr>
              <a:t>avant </a:t>
            </a: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bras,</a:t>
            </a:r>
            <a:r>
              <a:rPr lang="fr-FR" sz="3200" b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main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49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984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</a:t>
            </a:r>
            <a:r>
              <a:rPr spc="-55" dirty="0"/>
              <a:t> </a:t>
            </a:r>
            <a:r>
              <a:rPr spc="-10" dirty="0"/>
              <a:t>Pouteau-Colles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23318"/>
            <a:ext cx="4474845" cy="21139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493395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orthopédique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Réduction si besoin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Immobilisation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Flexion </a:t>
            </a:r>
            <a:r>
              <a:rPr sz="2000" dirty="0">
                <a:latin typeface="Arial"/>
                <a:cs typeface="Arial"/>
              </a:rPr>
              <a:t>et inclinaison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cubitale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6 semaines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(Rx)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65" y="4259126"/>
            <a:ext cx="3622040" cy="18573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Broches</a:t>
            </a:r>
            <a:endParaRPr sz="2400" dirty="0">
              <a:latin typeface="Arial"/>
              <a:cs typeface="Arial"/>
            </a:endParaRPr>
          </a:p>
          <a:p>
            <a:pPr marL="746760">
              <a:lnSpc>
                <a:spcPct val="100000"/>
              </a:lnSpc>
              <a:spcBef>
                <a:spcPts val="615"/>
              </a:spcBef>
            </a:pPr>
            <a:r>
              <a:rPr sz="2600" dirty="0">
                <a:latin typeface="Arial"/>
                <a:cs typeface="Arial"/>
              </a:rPr>
              <a:t>+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immo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Plaques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1570" y="1416786"/>
            <a:ext cx="2438374" cy="237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2220" y="1439329"/>
            <a:ext cx="1496606" cy="2350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5821" y="4010879"/>
            <a:ext cx="1501559" cy="251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5820" y="4010879"/>
            <a:ext cx="1466634" cy="2514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984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 de</a:t>
            </a:r>
            <a:r>
              <a:rPr spc="-55" dirty="0"/>
              <a:t> </a:t>
            </a:r>
            <a:r>
              <a:rPr spc="-10" dirty="0"/>
              <a:t>Pouteau-Colles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81686"/>
            <a:ext cx="3750945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8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Principale complication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 Cal vicieux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4716" y="2734708"/>
            <a:ext cx="4192831" cy="373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21840"/>
            <a:ext cx="44602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Fracture </a:t>
            </a:r>
            <a:r>
              <a:rPr sz="2600" spc="-120" dirty="0">
                <a:latin typeface="Trebuchet MS"/>
                <a:cs typeface="Trebuchet MS"/>
              </a:rPr>
              <a:t>à </a:t>
            </a:r>
            <a:r>
              <a:rPr sz="2600" spc="-90" dirty="0">
                <a:latin typeface="Trebuchet MS"/>
                <a:cs typeface="Trebuchet MS"/>
              </a:rPr>
              <a:t>plusieurs </a:t>
            </a:r>
            <a:r>
              <a:rPr sz="2600" spc="-105" dirty="0">
                <a:latin typeface="Trebuchet MS"/>
                <a:cs typeface="Trebuchet MS"/>
              </a:rPr>
              <a:t>fragments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703" y="2633614"/>
            <a:ext cx="2192460" cy="2763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2539" y="2629736"/>
            <a:ext cx="1543170" cy="276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6064" y="3130435"/>
            <a:ext cx="4368241" cy="309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94180"/>
            <a:ext cx="7692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5" dirty="0">
                <a:latin typeface="Trebuchet MS"/>
                <a:cs typeface="Trebuchet MS"/>
              </a:rPr>
              <a:t>Fractures </a:t>
            </a:r>
            <a:r>
              <a:rPr sz="2800" b="1" spc="-114" dirty="0">
                <a:latin typeface="Trebuchet MS"/>
                <a:cs typeface="Trebuchet MS"/>
              </a:rPr>
              <a:t>à </a:t>
            </a:r>
            <a:r>
              <a:rPr sz="2800" b="1" spc="-160" dirty="0">
                <a:latin typeface="Trebuchet MS"/>
                <a:cs typeface="Trebuchet MS"/>
              </a:rPr>
              <a:t>Déplacement </a:t>
            </a:r>
            <a:r>
              <a:rPr sz="2800" b="1" spc="-170" dirty="0">
                <a:latin typeface="Trebuchet MS"/>
                <a:cs typeface="Trebuchet MS"/>
              </a:rPr>
              <a:t>Antérieur </a:t>
            </a:r>
            <a:r>
              <a:rPr sz="2400" spc="-100" dirty="0">
                <a:latin typeface="Trebuchet MS"/>
                <a:cs typeface="Trebuchet MS"/>
              </a:rPr>
              <a:t>(Goyrand-Smith)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595" y="2677468"/>
            <a:ext cx="3839527" cy="3503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6186" y="2692133"/>
            <a:ext cx="2624836" cy="3510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0945" y="2707474"/>
            <a:ext cx="1398206" cy="347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86817"/>
            <a:ext cx="6440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Fractures </a:t>
            </a:r>
            <a:r>
              <a:rPr sz="2800" spc="-5" dirty="0"/>
              <a:t>de </a:t>
            </a:r>
            <a:r>
              <a:rPr sz="2800" dirty="0"/>
              <a:t>l’extrémité distale </a:t>
            </a:r>
            <a:r>
              <a:rPr sz="2800" spc="-5" dirty="0"/>
              <a:t>du</a:t>
            </a:r>
            <a:r>
              <a:rPr sz="2800" spc="-45" dirty="0"/>
              <a:t> </a:t>
            </a:r>
            <a:r>
              <a:rPr sz="2800" dirty="0"/>
              <a:t>radius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65" y="1421028"/>
            <a:ext cx="3873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4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Fractures </a:t>
            </a:r>
            <a:r>
              <a:rPr sz="2800" spc="-114" dirty="0">
                <a:latin typeface="Trebuchet MS"/>
                <a:cs typeface="Trebuchet MS"/>
              </a:rPr>
              <a:t>Comminutives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4418" y="2174015"/>
            <a:ext cx="1363643" cy="233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4878" y="2173937"/>
            <a:ext cx="1307297" cy="2331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8650" y="2215484"/>
            <a:ext cx="1288630" cy="2103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1865" y="2215484"/>
            <a:ext cx="1231950" cy="210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174" y="4848402"/>
            <a:ext cx="2926274" cy="1751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93488" y="4658601"/>
            <a:ext cx="3089325" cy="1942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l’extrémité distale du</a:t>
            </a:r>
            <a:r>
              <a:rPr spc="-90" dirty="0"/>
              <a:t> </a:t>
            </a:r>
            <a:r>
              <a:rPr spc="-10" dirty="0"/>
              <a:t>radius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186742"/>
            <a:ext cx="3383279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950" spc="8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 de l’enfant</a:t>
            </a:r>
          </a:p>
          <a:p>
            <a:pPr marL="25400" algn="ctr">
              <a:lnSpc>
                <a:spcPct val="100000"/>
              </a:lnSpc>
              <a:spcBef>
                <a:spcPts val="585"/>
              </a:spcBef>
            </a:pPr>
            <a:r>
              <a:rPr sz="1800" spc="1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Motte de Beurre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3597300"/>
            <a:ext cx="3202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2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Métaphysaire déplacée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765" y="5316373"/>
            <a:ext cx="34023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2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Décollement Épiphysaire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7981" y="1271625"/>
            <a:ext cx="1294650" cy="172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7879" y="3072206"/>
            <a:ext cx="1294917" cy="1968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3434" y="5129227"/>
            <a:ext cx="1303955" cy="1456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53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du</a:t>
            </a:r>
            <a:r>
              <a:rPr spc="-114" dirty="0"/>
              <a:t> </a:t>
            </a:r>
            <a:r>
              <a:rPr spc="-5" dirty="0"/>
              <a:t>Scaphoïde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20" y="1517649"/>
            <a:ext cx="6863080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Chute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paume, poignet en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hyperflexion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Déplacement </a:t>
            </a:r>
            <a:r>
              <a:rPr sz="2600" spc="5" dirty="0">
                <a:latin typeface="Arial"/>
                <a:cs typeface="Arial"/>
              </a:rPr>
              <a:t>souvent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minime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Douleur </a:t>
            </a:r>
            <a:r>
              <a:rPr sz="2600" spc="5" dirty="0">
                <a:latin typeface="Arial"/>
                <a:cs typeface="Arial"/>
              </a:rPr>
              <a:t>dans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tabatière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anatomique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Rx </a:t>
            </a:r>
            <a:r>
              <a:rPr sz="2600" spc="5" dirty="0">
                <a:latin typeface="Arial"/>
                <a:cs typeface="Arial"/>
              </a:rPr>
              <a:t>Face </a:t>
            </a:r>
            <a:r>
              <a:rPr sz="2600" dirty="0">
                <a:latin typeface="Arial"/>
                <a:cs typeface="Arial"/>
              </a:rPr>
              <a:t>+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Profil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+ Incidence scaphoïde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(Schneck)</a:t>
            </a:r>
          </a:p>
        </p:txBody>
      </p:sp>
      <p:sp>
        <p:nvSpPr>
          <p:cNvPr id="4" name="object 4"/>
          <p:cNvSpPr/>
          <p:nvPr/>
        </p:nvSpPr>
        <p:spPr>
          <a:xfrm>
            <a:off x="5747870" y="3020685"/>
            <a:ext cx="2696554" cy="3437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53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du</a:t>
            </a:r>
            <a:r>
              <a:rPr spc="-114" dirty="0"/>
              <a:t> </a:t>
            </a:r>
            <a:r>
              <a:rPr spc="-5" dirty="0"/>
              <a:t>Scaphoïde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24486"/>
            <a:ext cx="667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 err="1">
                <a:latin typeface="Arial"/>
                <a:cs typeface="Arial"/>
              </a:rPr>
              <a:t>Parfois</a:t>
            </a:r>
            <a:r>
              <a:rPr sz="2600" dirty="0">
                <a:latin typeface="Arial"/>
                <a:cs typeface="Arial"/>
              </a:rPr>
              <a:t> Fracture </a:t>
            </a:r>
            <a:r>
              <a:rPr sz="2600" spc="5" dirty="0">
                <a:latin typeface="Arial"/>
                <a:cs typeface="Arial"/>
              </a:rPr>
              <a:t>non </a:t>
            </a:r>
            <a:r>
              <a:rPr sz="2600" dirty="0">
                <a:latin typeface="Arial"/>
                <a:cs typeface="Arial"/>
              </a:rPr>
              <a:t>visualisée initialement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Refaire Rx à 10-15 jours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8211" y="3297072"/>
            <a:ext cx="12617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canner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6219" y="2206994"/>
            <a:ext cx="2598966" cy="435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353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du</a:t>
            </a:r>
            <a:r>
              <a:rPr spc="-114" dirty="0"/>
              <a:t> </a:t>
            </a:r>
            <a:r>
              <a:rPr spc="-5" dirty="0"/>
              <a:t>Scaphoïde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369622"/>
            <a:ext cx="7652384" cy="317309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Orthopédique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 err="1">
                <a:latin typeface="Arial"/>
                <a:cs typeface="Arial"/>
              </a:rPr>
              <a:t>Brachio-palmaire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 err="1">
                <a:latin typeface="Arial"/>
                <a:cs typeface="Arial"/>
              </a:rPr>
              <a:t>Immo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1ère phalange du pouce en Abd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 err="1">
                <a:latin typeface="Arial"/>
                <a:cs typeface="Arial"/>
              </a:rPr>
              <a:t>Poignet</a:t>
            </a:r>
            <a:r>
              <a:rPr sz="2400" spc="-5" dirty="0">
                <a:latin typeface="Arial"/>
                <a:cs typeface="Arial"/>
              </a:rPr>
              <a:t> en extension, pronation, inclinaison radiale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6 semaines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945765" algn="l"/>
              </a:tabLst>
            </a:pPr>
            <a:r>
              <a:rPr sz="2400" spc="-5" dirty="0">
                <a:latin typeface="Arial"/>
                <a:cs typeface="Arial"/>
              </a:rPr>
              <a:t>Consolidation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;	</a:t>
            </a:r>
            <a:r>
              <a:rPr sz="2400" spc="-5" dirty="0">
                <a:latin typeface="Arial"/>
                <a:cs typeface="Arial"/>
              </a:rPr>
              <a:t>Pseudarthrose;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Nécrose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</p:txBody>
      </p:sp>
      <p:sp>
        <p:nvSpPr>
          <p:cNvPr id="4" name="object 4"/>
          <p:cNvSpPr/>
          <p:nvPr/>
        </p:nvSpPr>
        <p:spPr>
          <a:xfrm>
            <a:off x="4677435" y="1218145"/>
            <a:ext cx="3606482" cy="105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9566" y="4505027"/>
            <a:ext cx="1803692" cy="211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1459" y="4809909"/>
            <a:ext cx="2905201" cy="1713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169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</a:t>
            </a:r>
            <a:r>
              <a:rPr spc="-10" dirty="0"/>
              <a:t>é</a:t>
            </a:r>
            <a:r>
              <a:rPr spc="5" dirty="0"/>
              <a:t>c</a:t>
            </a:r>
            <a:r>
              <a:rPr spc="-10" dirty="0"/>
              <a:t>au</a:t>
            </a:r>
            <a:r>
              <a:rPr spc="-5" dirty="0"/>
              <a:t>ti</a:t>
            </a:r>
            <a:r>
              <a:rPr spc="-10"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16456"/>
            <a:ext cx="7887334" cy="458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Précautions</a:t>
            </a:r>
            <a:endParaRPr sz="2800" dirty="0">
              <a:latin typeface="Arial"/>
              <a:cs typeface="Arial"/>
            </a:endParaRPr>
          </a:p>
          <a:p>
            <a:pPr marL="1542415" marR="1202690" indent="-97790"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à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prendre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lors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confection 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d’un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appareil d’immobilisation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au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membre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supérieur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Ablation immédiate de toutes les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bagues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Plâtre </a:t>
            </a:r>
            <a:r>
              <a:rPr sz="2600" dirty="0">
                <a:latin typeface="Arial"/>
                <a:cs typeface="Arial"/>
              </a:rPr>
              <a:t>capitonné </a:t>
            </a:r>
            <a:r>
              <a:rPr sz="2600" spc="5" dirty="0">
                <a:latin typeface="Arial"/>
                <a:cs typeface="Arial"/>
              </a:rPr>
              <a:t>non </a:t>
            </a:r>
            <a:r>
              <a:rPr sz="2600" dirty="0">
                <a:latin typeface="Arial"/>
                <a:cs typeface="Arial"/>
              </a:rPr>
              <a:t>circulaire d’emblée si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possible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Au moindre doute savoir l’élargir ou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changer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Surélévation du membre +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anti-œdémateux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Surveillance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vascularisation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doigts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19894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Avant-bras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3735984"/>
            <a:ext cx="59918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3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 </a:t>
            </a:r>
            <a:r>
              <a:rPr sz="2600" spc="5" dirty="0">
                <a:latin typeface="Arial"/>
                <a:cs typeface="Arial"/>
              </a:rPr>
              <a:t>diaphyses </a:t>
            </a:r>
            <a:r>
              <a:rPr sz="2600" dirty="0">
                <a:latin typeface="Arial"/>
                <a:cs typeface="Arial"/>
              </a:rPr>
              <a:t>Radius &amp; Cubitus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953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Luxations rétro-lunaires du</a:t>
            </a:r>
            <a:r>
              <a:rPr spc="-120" dirty="0"/>
              <a:t> </a:t>
            </a:r>
            <a:r>
              <a:rPr spc="-5" dirty="0"/>
              <a:t>carpe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92656"/>
            <a:ext cx="5243830" cy="4909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907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Déplacement permanent du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carpe  en arrière du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semi-lunaire.</a:t>
            </a:r>
          </a:p>
          <a:p>
            <a:pPr marL="355600" marR="97155" indent="-342900">
              <a:lnSpc>
                <a:spcPct val="100000"/>
              </a:lnSpc>
              <a:spcBef>
                <a:spcPts val="620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1950" spc="1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accident de moto ou d’une chute 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spc="5" dirty="0">
                <a:latin typeface="Arial"/>
                <a:cs typeface="Arial"/>
              </a:rPr>
              <a:t>paume </a:t>
            </a:r>
            <a:r>
              <a:rPr sz="260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main</a:t>
            </a: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passent inaperçues dans 1/3 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latin typeface="Arial"/>
                <a:cs typeface="Arial"/>
              </a:rPr>
              <a:t>cas</a:t>
            </a:r>
            <a:endParaRPr sz="2400" dirty="0">
              <a:latin typeface="Arial"/>
              <a:cs typeface="Arial"/>
            </a:endParaRPr>
          </a:p>
          <a:p>
            <a:pPr marL="756285" marR="121285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 complication la plus fréquente  de ces </a:t>
            </a:r>
            <a:r>
              <a:rPr sz="2400" spc="-10" dirty="0">
                <a:latin typeface="Arial"/>
                <a:cs typeface="Arial"/>
              </a:rPr>
              <a:t>luxations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</a:t>
            </a:r>
            <a:endParaRPr sz="2400" dirty="0">
              <a:latin typeface="Arial"/>
              <a:cs typeface="Arial"/>
            </a:endParaRPr>
          </a:p>
          <a:p>
            <a:pPr marL="721360" marR="9207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représentée par la nécrose  ischémique du lunatum </a:t>
            </a:r>
            <a:r>
              <a:rPr sz="2400" spc="-10" dirty="0">
                <a:latin typeface="Arial"/>
                <a:cs typeface="Arial"/>
              </a:rPr>
              <a:t>qui  </a:t>
            </a:r>
            <a:r>
              <a:rPr sz="2400" spc="-5" dirty="0">
                <a:latin typeface="Arial"/>
                <a:cs typeface="Arial"/>
              </a:rPr>
              <a:t>entraîne une arthrose du </a:t>
            </a:r>
            <a:r>
              <a:rPr sz="2400" spc="-10" dirty="0">
                <a:latin typeface="Arial"/>
                <a:cs typeface="Arial"/>
              </a:rPr>
              <a:t>poignet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2501265" algn="l"/>
              </a:tabLst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 réduction	est une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urgence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5269" y="2642158"/>
            <a:ext cx="3097555" cy="2766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675" y="138049"/>
            <a:ext cx="5496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Luxations </a:t>
            </a:r>
            <a:r>
              <a:rPr sz="3200" spc="-135" dirty="0">
                <a:solidFill>
                  <a:srgbClr val="FFFFFF"/>
                </a:solidFill>
                <a:latin typeface="Trebuchet MS"/>
                <a:cs typeface="Trebuchet MS"/>
              </a:rPr>
              <a:t>rétro-lunaires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du</a:t>
            </a:r>
            <a:r>
              <a:rPr sz="3200" spc="-45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carpe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329" y="1358036"/>
            <a:ext cx="4839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Radiographie </a:t>
            </a:r>
            <a:r>
              <a:rPr sz="3200" spc="-5" dirty="0">
                <a:latin typeface="Arial"/>
                <a:cs typeface="Arial"/>
              </a:rPr>
              <a:t>Face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Profil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6324" y="1992922"/>
            <a:ext cx="4898161" cy="404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686" y="2139124"/>
            <a:ext cx="3239996" cy="3104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675" y="148717"/>
            <a:ext cx="6518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Luxations Radio ou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intra-carpiennes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0764" y="2891036"/>
            <a:ext cx="4499990" cy="3419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398168"/>
            <a:ext cx="645287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1950" spc="6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Associées à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dirty="0">
                <a:latin typeface="Arial"/>
                <a:cs typeface="Arial"/>
              </a:rPr>
              <a:t>fractures (scaphoïde) </a:t>
            </a:r>
            <a:r>
              <a:rPr sz="2600" spc="5" dirty="0">
                <a:latin typeface="Arial"/>
                <a:cs typeface="Arial"/>
              </a:rPr>
              <a:t>ou  </a:t>
            </a:r>
            <a:r>
              <a:rPr sz="2600" dirty="0">
                <a:latin typeface="Arial"/>
                <a:cs typeface="Arial"/>
              </a:rPr>
              <a:t>arrachements</a:t>
            </a: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467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</a:t>
            </a:r>
            <a:r>
              <a:rPr spc="-110" dirty="0"/>
              <a:t> </a:t>
            </a:r>
            <a:r>
              <a:rPr spc="-5" dirty="0"/>
              <a:t>main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87497"/>
            <a:ext cx="8202875" cy="36138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Le + </a:t>
            </a:r>
            <a:r>
              <a:rPr sz="2600" spc="5" dirty="0">
                <a:latin typeface="Arial"/>
                <a:cs typeface="Arial"/>
              </a:rPr>
              <a:t>souvent </a:t>
            </a:r>
            <a:r>
              <a:rPr sz="2600" dirty="0" err="1">
                <a:latin typeface="Arial"/>
                <a:cs typeface="Arial"/>
              </a:rPr>
              <a:t>traumatismes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directs</a:t>
            </a:r>
            <a:endParaRPr lang="fr-FR"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Lésions retentissant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dirty="0">
                <a:latin typeface="Arial"/>
                <a:cs typeface="Arial"/>
              </a:rPr>
              <a:t>l'ensemble muscles-  tendons-os-articulations qui permettent  l'extraordinaire </a:t>
            </a:r>
            <a:r>
              <a:rPr sz="2600" spc="-5" dirty="0">
                <a:latin typeface="Arial"/>
                <a:cs typeface="Arial"/>
              </a:rPr>
              <a:t>mobilité </a:t>
            </a:r>
            <a:r>
              <a:rPr sz="2600" dirty="0">
                <a:latin typeface="Arial"/>
                <a:cs typeface="Arial"/>
              </a:rPr>
              <a:t>et adaptibilité de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main</a:t>
            </a:r>
            <a:endParaRPr lang="fr-FR"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12700" marR="92456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La colonne du </a:t>
            </a:r>
            <a:r>
              <a:rPr sz="2600" spc="5" dirty="0">
                <a:latin typeface="Arial"/>
                <a:cs typeface="Arial"/>
              </a:rPr>
              <a:t>pouce </a:t>
            </a:r>
            <a:r>
              <a:rPr sz="2600" dirty="0">
                <a:latin typeface="Arial"/>
                <a:cs typeface="Arial"/>
              </a:rPr>
              <a:t>réalise un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ensemble  fonctionnel à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part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2527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 la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7290" y="1081900"/>
            <a:ext cx="4515747" cy="5437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078386" y="2987670"/>
            <a:ext cx="1691639" cy="1354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95"/>
              </a:spcBef>
            </a:pPr>
            <a:r>
              <a:rPr sz="3200" spc="-254" dirty="0">
                <a:latin typeface="Trebuchet MS"/>
                <a:cs typeface="Trebuchet MS"/>
              </a:rPr>
              <a:t>c</a:t>
            </a:r>
            <a:r>
              <a:rPr sz="3200" spc="-160" dirty="0">
                <a:latin typeface="Trebuchet MS"/>
                <a:cs typeface="Trebuchet MS"/>
              </a:rPr>
              <a:t>a</a:t>
            </a:r>
            <a:r>
              <a:rPr sz="3200" spc="-125" dirty="0">
                <a:latin typeface="Trebuchet MS"/>
                <a:cs typeface="Trebuchet MS"/>
              </a:rPr>
              <a:t>r</a:t>
            </a:r>
            <a:r>
              <a:rPr sz="3200" spc="-105" dirty="0">
                <a:latin typeface="Trebuchet MS"/>
                <a:cs typeface="Trebuchet MS"/>
              </a:rPr>
              <a:t>p</a:t>
            </a:r>
            <a:r>
              <a:rPr sz="3200" spc="-155" dirty="0">
                <a:latin typeface="Trebuchet MS"/>
                <a:cs typeface="Trebuchet MS"/>
              </a:rPr>
              <a:t>e</a:t>
            </a:r>
            <a:r>
              <a:rPr sz="3200" spc="-190" dirty="0">
                <a:latin typeface="Trebuchet MS"/>
                <a:cs typeface="Trebuchet MS"/>
              </a:rPr>
              <a:t>-</a:t>
            </a:r>
            <a:r>
              <a:rPr sz="3200" spc="-80" dirty="0">
                <a:latin typeface="Trebuchet MS"/>
                <a:cs typeface="Trebuchet MS"/>
              </a:rPr>
              <a:t>&gt;P3  </a:t>
            </a:r>
            <a:r>
              <a:rPr sz="3200" spc="-60" dirty="0">
                <a:latin typeface="Trebuchet MS"/>
                <a:cs typeface="Trebuchet MS"/>
              </a:rPr>
              <a:t>27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os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675" y="186817"/>
            <a:ext cx="1647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Les</a:t>
            </a:r>
            <a:r>
              <a:rPr sz="2800" spc="-90" dirty="0"/>
              <a:t> </a:t>
            </a:r>
            <a:r>
              <a:rPr sz="2800" dirty="0"/>
              <a:t>doigts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36002" y="1970379"/>
            <a:ext cx="7641755" cy="4275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8331" y="1583715"/>
            <a:ext cx="2381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divergent en extension,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8177" y="1583715"/>
            <a:ext cx="219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convergent 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flexion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7485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des </a:t>
            </a:r>
            <a:r>
              <a:rPr spc="-10" dirty="0"/>
              <a:t>phalanges </a:t>
            </a:r>
            <a:r>
              <a:rPr spc="-5" dirty="0"/>
              <a:t>et</a:t>
            </a:r>
            <a:r>
              <a:rPr spc="-35" dirty="0"/>
              <a:t> </a:t>
            </a:r>
            <a:r>
              <a:rPr spc="-10" dirty="0"/>
              <a:t>métacarpiens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79905"/>
            <a:ext cx="522478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Mobilisation précoce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&lt;--&gt;stabilité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Orthèses /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ostéosynthèse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Attention </a:t>
            </a:r>
            <a:r>
              <a:rPr sz="2600" spc="5" dirty="0">
                <a:latin typeface="Arial"/>
                <a:cs typeface="Arial"/>
              </a:rPr>
              <a:t>aux </a:t>
            </a:r>
            <a:r>
              <a:rPr sz="2600" dirty="0">
                <a:latin typeface="Arial"/>
                <a:cs typeface="Arial"/>
              </a:rPr>
              <a:t>troubles de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362079" y="3577945"/>
            <a:ext cx="3995976" cy="2877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3299" y="4224273"/>
            <a:ext cx="3516515" cy="2258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1534" y="2319870"/>
            <a:ext cx="2696997" cy="1831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9040" y="648019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Grp="1"/>
          </p:cNvSpPr>
          <p:nvPr>
            <p:ph type="title"/>
          </p:nvPr>
        </p:nvSpPr>
        <p:spPr>
          <a:xfrm rot="16200000">
            <a:off x="4019696" y="-2130476"/>
            <a:ext cx="461665" cy="5072098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vicieux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body" idx="1"/>
          </p:nvPr>
        </p:nvSpPr>
        <p:spPr>
          <a:xfrm rot="16200000">
            <a:off x="-164444" y="2764512"/>
            <a:ext cx="4476385" cy="2996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6" name="object 7"/>
          <p:cNvSpPr/>
          <p:nvPr/>
        </p:nvSpPr>
        <p:spPr>
          <a:xfrm rot="16200000">
            <a:off x="5521728" y="1193380"/>
            <a:ext cx="1578241" cy="2620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 rot="16200000">
            <a:off x="4622543" y="3164135"/>
            <a:ext cx="3178203" cy="3707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la base du </a:t>
            </a:r>
            <a:r>
              <a:rPr spc="-10" dirty="0"/>
              <a:t>1er</a:t>
            </a:r>
            <a:r>
              <a:rPr spc="-70" dirty="0"/>
              <a:t> </a:t>
            </a:r>
            <a:r>
              <a:rPr spc="-10" dirty="0"/>
              <a:t>métacarpien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73656"/>
            <a:ext cx="3475990" cy="277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Bennett,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Rolando...</a:t>
            </a:r>
          </a:p>
          <a:p>
            <a:pPr>
              <a:lnSpc>
                <a:spcPct val="100000"/>
              </a:lnSpc>
              <a:buClr>
                <a:srgbClr val="DA2420"/>
              </a:buClr>
              <a:buFont typeface="Arial"/>
              <a:buChar char="]"/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A2420"/>
              </a:buClr>
              <a:buFont typeface="Arial"/>
              <a:buChar char="]"/>
            </a:pPr>
            <a:endParaRPr sz="4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Risque de cal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vicieux</a:t>
            </a:r>
          </a:p>
          <a:p>
            <a:pPr marL="12700" marR="367665">
              <a:lnSpc>
                <a:spcPct val="100000"/>
              </a:lnSpc>
              <a:spcBef>
                <a:spcPts val="620"/>
              </a:spcBef>
            </a:pPr>
            <a:r>
              <a:rPr sz="2600" spc="-5" dirty="0">
                <a:latin typeface="Arial"/>
                <a:cs typeface="Arial"/>
              </a:rPr>
              <a:t>(fermeture </a:t>
            </a:r>
            <a:r>
              <a:rPr sz="260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1ère  commissure)</a:t>
            </a:r>
          </a:p>
        </p:txBody>
      </p:sp>
      <p:sp>
        <p:nvSpPr>
          <p:cNvPr id="4" name="object 4"/>
          <p:cNvSpPr/>
          <p:nvPr/>
        </p:nvSpPr>
        <p:spPr>
          <a:xfrm>
            <a:off x="4503242" y="1443339"/>
            <a:ext cx="3828948" cy="5106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 la base du </a:t>
            </a:r>
            <a:r>
              <a:rPr spc="-10" dirty="0"/>
              <a:t>1er</a:t>
            </a:r>
            <a:r>
              <a:rPr spc="-70" dirty="0"/>
              <a:t> </a:t>
            </a:r>
            <a:r>
              <a:rPr spc="-10" dirty="0"/>
              <a:t>métacarpien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596288"/>
            <a:ext cx="35490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</p:txBody>
      </p:sp>
      <p:sp>
        <p:nvSpPr>
          <p:cNvPr id="4" name="object 4"/>
          <p:cNvSpPr/>
          <p:nvPr/>
        </p:nvSpPr>
        <p:spPr>
          <a:xfrm>
            <a:off x="1701469" y="2431783"/>
            <a:ext cx="2742501" cy="402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9909" y="3921010"/>
            <a:ext cx="3289490" cy="2535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00" dirty="0"/>
              <a:t> </a:t>
            </a:r>
            <a:r>
              <a:rPr spc="-5" dirty="0"/>
              <a:t>l’avant-bras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86457"/>
            <a:ext cx="6685915" cy="408573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Les </a:t>
            </a:r>
            <a:r>
              <a:rPr sz="2600" dirty="0">
                <a:latin typeface="Arial"/>
                <a:cs typeface="Arial"/>
              </a:rPr>
              <a:t>+ fréquentes du membre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supérieur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Prédominance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masculine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Gravité</a:t>
            </a: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229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Perturbation de la fonction de préhension et  d’adaptation de la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main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 affectent la Prono-Supination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 marR="6223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Nécessité d’une </a:t>
            </a:r>
            <a:r>
              <a:rPr sz="2600" spc="-5" dirty="0">
                <a:latin typeface="Arial"/>
                <a:cs typeface="Arial"/>
              </a:rPr>
              <a:t>restitution </a:t>
            </a:r>
            <a:r>
              <a:rPr sz="2600" dirty="0">
                <a:latin typeface="Arial"/>
                <a:cs typeface="Arial"/>
              </a:rPr>
              <a:t>anatomique  (Chirurgicale)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7259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distales du </a:t>
            </a:r>
            <a:r>
              <a:rPr spc="-10" dirty="0"/>
              <a:t>5ème</a:t>
            </a:r>
            <a:r>
              <a:rPr spc="-65" dirty="0"/>
              <a:t> </a:t>
            </a:r>
            <a:r>
              <a:rPr spc="-10" dirty="0"/>
              <a:t>métacarpien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160424"/>
            <a:ext cx="8053070" cy="176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Choc direct (coup de poing </a:t>
            </a:r>
            <a:r>
              <a:rPr sz="2600" spc="5" dirty="0">
                <a:latin typeface="Arial"/>
                <a:cs typeface="Arial"/>
              </a:rPr>
              <a:t>dans </a:t>
            </a:r>
            <a:r>
              <a:rPr sz="2600" dirty="0">
                <a:latin typeface="Arial"/>
                <a:cs typeface="Arial"/>
              </a:rPr>
              <a:t>un </a:t>
            </a:r>
            <a:r>
              <a:rPr sz="2600" spc="-5" dirty="0">
                <a:latin typeface="Arial"/>
                <a:cs typeface="Arial"/>
              </a:rPr>
              <a:t>mur)(fracture </a:t>
            </a:r>
            <a:r>
              <a:rPr sz="2600" spc="5" dirty="0">
                <a:latin typeface="Arial"/>
                <a:cs typeface="Arial"/>
              </a:rPr>
              <a:t>du  </a:t>
            </a:r>
            <a:r>
              <a:rPr sz="2600" dirty="0">
                <a:latin typeface="Arial"/>
                <a:cs typeface="Arial"/>
              </a:rPr>
              <a:t>boxeur)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Radiographie </a:t>
            </a:r>
            <a:r>
              <a:rPr sz="2600" spc="5" dirty="0">
                <a:latin typeface="Arial"/>
                <a:cs typeface="Arial"/>
              </a:rPr>
              <a:t>Face </a:t>
            </a:r>
            <a:r>
              <a:rPr sz="2600" dirty="0">
                <a:latin typeface="Arial"/>
                <a:cs typeface="Arial"/>
              </a:rPr>
              <a:t>+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¾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Recherche L. associées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(tendon...)</a:t>
            </a:r>
          </a:p>
        </p:txBody>
      </p:sp>
      <p:sp>
        <p:nvSpPr>
          <p:cNvPr id="4" name="object 4"/>
          <p:cNvSpPr/>
          <p:nvPr/>
        </p:nvSpPr>
        <p:spPr>
          <a:xfrm>
            <a:off x="1913991" y="3095879"/>
            <a:ext cx="5653430" cy="321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7259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distales du </a:t>
            </a:r>
            <a:r>
              <a:rPr spc="-10" dirty="0"/>
              <a:t>5ème</a:t>
            </a:r>
            <a:r>
              <a:rPr spc="-65" dirty="0"/>
              <a:t> </a:t>
            </a:r>
            <a:r>
              <a:rPr spc="-10" dirty="0"/>
              <a:t>métacarpien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545157"/>
            <a:ext cx="7744459" cy="209105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227830" algn="l"/>
              </a:tabLst>
            </a:pP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Orthopédique	</a:t>
            </a:r>
            <a:r>
              <a:rPr sz="2800" dirty="0">
                <a:latin typeface="Arial"/>
                <a:cs typeface="Arial"/>
              </a:rPr>
              <a:t>(syndactylie, attelle)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</a:t>
            </a:r>
          </a:p>
          <a:p>
            <a:pPr marL="756285" marR="1985645" indent="-287020">
              <a:lnSpc>
                <a:spcPct val="100000"/>
              </a:lnSpc>
              <a:spcBef>
                <a:spcPts val="590"/>
              </a:spcBef>
            </a:pPr>
            <a:r>
              <a:rPr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Déplacement en </a:t>
            </a:r>
            <a:r>
              <a:rPr sz="2400" spc="-10" dirty="0">
                <a:latin typeface="Arial"/>
                <a:cs typeface="Arial"/>
              </a:rPr>
              <a:t>flexion </a:t>
            </a:r>
            <a:r>
              <a:rPr sz="2400" spc="-5" dirty="0">
                <a:latin typeface="Arial"/>
                <a:cs typeface="Arial"/>
              </a:rPr>
              <a:t>&lt;30°, pas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raccourcissement</a:t>
            </a:r>
            <a:endParaRPr sz="2400" dirty="0">
              <a:latin typeface="Arial"/>
              <a:cs typeface="Arial"/>
            </a:endParaRPr>
          </a:p>
          <a:p>
            <a:pPr marL="756285" marR="428625" indent="-28702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Pas de trouble de rotation </a:t>
            </a:r>
            <a:r>
              <a:rPr sz="2000" dirty="0">
                <a:latin typeface="Arial"/>
                <a:cs typeface="Arial"/>
              </a:rPr>
              <a:t>(convergence des doigts à  l'enroulement – comparer au côté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sain)</a:t>
            </a:r>
          </a:p>
        </p:txBody>
      </p:sp>
      <p:sp>
        <p:nvSpPr>
          <p:cNvPr id="4" name="object 4"/>
          <p:cNvSpPr/>
          <p:nvPr/>
        </p:nvSpPr>
        <p:spPr>
          <a:xfrm>
            <a:off x="726368" y="4002633"/>
            <a:ext cx="3299327" cy="243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3597" y="3979224"/>
            <a:ext cx="3240354" cy="254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7259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distales du </a:t>
            </a:r>
            <a:r>
              <a:rPr spc="-10" dirty="0"/>
              <a:t>5ème</a:t>
            </a:r>
            <a:r>
              <a:rPr spc="-65" dirty="0"/>
              <a:t> </a:t>
            </a:r>
            <a:r>
              <a:rPr spc="-10" dirty="0"/>
              <a:t>métacarpien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99973"/>
            <a:ext cx="4445635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spc="110" dirty="0" err="1">
                <a:latin typeface="Arial"/>
                <a:cs typeface="Arial"/>
              </a:rPr>
              <a:t>Traitement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Brochage</a:t>
            </a:r>
            <a:r>
              <a:rPr sz="2400" spc="-5" dirty="0">
                <a:latin typeface="Arial"/>
                <a:cs typeface="Arial"/>
              </a:rPr>
              <a:t> transversal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Embrochage</a:t>
            </a:r>
            <a:r>
              <a:rPr sz="2400" spc="-5" dirty="0">
                <a:latin typeface="Arial"/>
                <a:cs typeface="Arial"/>
              </a:rPr>
              <a:t> centro-médullaire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2416" y="3783012"/>
            <a:ext cx="1139281" cy="2692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1751" y="3783012"/>
            <a:ext cx="1269174" cy="2696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9610" y="1274533"/>
            <a:ext cx="1656168" cy="5192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32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Main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plaies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270505"/>
            <a:ext cx="8112125" cy="32746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Toute plaie doit </a:t>
            </a:r>
            <a:r>
              <a:rPr sz="2600" spc="-5" dirty="0">
                <a:latin typeface="Arial"/>
                <a:cs typeface="Arial"/>
              </a:rPr>
              <a:t>être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explorée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Bilan fonctionnel et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neuro-vasculaire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Radiographie au moindre doute (corps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étranger...)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Attention </a:t>
            </a:r>
            <a:r>
              <a:rPr sz="2600" spc="5" dirty="0">
                <a:latin typeface="Arial"/>
                <a:cs typeface="Arial"/>
              </a:rPr>
              <a:t>aux </a:t>
            </a:r>
            <a:r>
              <a:rPr sz="2600" dirty="0">
                <a:latin typeface="Arial"/>
                <a:cs typeface="Arial"/>
              </a:rPr>
              <a:t>lésions profondes décalées </a:t>
            </a:r>
            <a:r>
              <a:rPr sz="2600" spc="5" dirty="0">
                <a:latin typeface="Arial"/>
                <a:cs typeface="Arial"/>
              </a:rPr>
              <a:t>par </a:t>
            </a:r>
            <a:r>
              <a:rPr sz="2600" dirty="0">
                <a:latin typeface="Arial"/>
                <a:cs typeface="Arial"/>
              </a:rPr>
              <a:t>rapport  au point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d'entrée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Risques infectieux (morsures,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végétaux...)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Prévention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tétanos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903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Atteintes</a:t>
            </a:r>
            <a:r>
              <a:rPr spc="-60" dirty="0"/>
              <a:t> </a:t>
            </a:r>
            <a:r>
              <a:rPr spc="-10" dirty="0"/>
              <a:t>tendineuses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913889"/>
            <a:ext cx="7211059" cy="396262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Lors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plaies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Mouvements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forcés</a:t>
            </a:r>
          </a:p>
          <a:p>
            <a:pPr>
              <a:lnSpc>
                <a:spcPct val="100000"/>
              </a:lnSpc>
              <a:buClr>
                <a:srgbClr val="DA2420"/>
              </a:buClr>
              <a:buFont typeface="Arial"/>
              <a:buChar char="]"/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A2420"/>
              </a:buClr>
              <a:buFont typeface="Arial"/>
              <a:buChar char="]"/>
            </a:pPr>
            <a:endParaRPr sz="3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Doigt en boutonnière : rupture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bandelette  médiane de l'extenseur à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spc="5" dirty="0">
                <a:latin typeface="Arial"/>
                <a:cs typeface="Arial"/>
              </a:rPr>
              <a:t>base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P2</a:t>
            </a:r>
            <a:endParaRPr lang="fr-FR"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12700" marR="889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Doigt en maillet : rupture de </a:t>
            </a:r>
            <a:r>
              <a:rPr sz="2600" spc="-5" dirty="0">
                <a:latin typeface="Arial"/>
                <a:cs typeface="Arial"/>
              </a:rPr>
              <a:t>la partie </a:t>
            </a:r>
            <a:r>
              <a:rPr sz="2600" dirty="0">
                <a:latin typeface="Arial"/>
                <a:cs typeface="Arial"/>
              </a:rPr>
              <a:t>distale </a:t>
            </a:r>
            <a:r>
              <a:rPr sz="2600" spc="5" dirty="0">
                <a:latin typeface="Arial"/>
                <a:cs typeface="Arial"/>
              </a:rPr>
              <a:t>de  </a:t>
            </a:r>
            <a:r>
              <a:rPr sz="2600" dirty="0">
                <a:latin typeface="Arial"/>
                <a:cs typeface="Arial"/>
              </a:rPr>
              <a:t>l'extenseur à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spc="5" dirty="0">
                <a:latin typeface="Arial"/>
                <a:cs typeface="Arial"/>
              </a:rPr>
              <a:t>base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P3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389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Doigt en </a:t>
            </a:r>
            <a:r>
              <a:rPr spc="-10" dirty="0"/>
              <a:t>maillet </a:t>
            </a:r>
            <a:r>
              <a:rPr dirty="0"/>
              <a:t>- </a:t>
            </a:r>
            <a:r>
              <a:rPr spc="-10" dirty="0"/>
              <a:t>mallet</a:t>
            </a:r>
            <a:r>
              <a:rPr spc="-25" dirty="0"/>
              <a:t> </a:t>
            </a:r>
            <a:r>
              <a:rPr spc="-10" dirty="0"/>
              <a:t>finger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20" y="1359154"/>
            <a:ext cx="5311140" cy="470026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« chute » 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dernière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phalange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Impossibilité d'extension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active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Font typeface="Arial"/>
              <a:buChar char="]"/>
            </a:pPr>
            <a:endParaRPr sz="325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Sport (hand, </a:t>
            </a:r>
            <a:r>
              <a:rPr sz="2600" spc="-5" dirty="0">
                <a:latin typeface="Arial"/>
                <a:cs typeface="Arial"/>
              </a:rPr>
              <a:t>volley...), </a:t>
            </a:r>
            <a:r>
              <a:rPr sz="2600" dirty="0">
                <a:latin typeface="Arial"/>
                <a:cs typeface="Arial"/>
              </a:rPr>
              <a:t>Acc </a:t>
            </a:r>
            <a:r>
              <a:rPr sz="2600" spc="-5" dirty="0">
                <a:latin typeface="Arial"/>
                <a:cs typeface="Arial"/>
              </a:rPr>
              <a:t>travail,  </a:t>
            </a:r>
            <a:r>
              <a:rPr sz="2600" dirty="0">
                <a:latin typeface="Arial"/>
                <a:cs typeface="Arial"/>
              </a:rPr>
              <a:t>mais </a:t>
            </a:r>
            <a:r>
              <a:rPr sz="2600" spc="5" dirty="0">
                <a:latin typeface="Arial"/>
                <a:cs typeface="Arial"/>
              </a:rPr>
              <a:t>aussi dans des </a:t>
            </a:r>
            <a:r>
              <a:rPr sz="2600" dirty="0">
                <a:latin typeface="Arial"/>
                <a:cs typeface="Arial"/>
              </a:rPr>
              <a:t>activités  domestiques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(lit)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12700" marR="143383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Rupture ou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désinsertion  de </a:t>
            </a:r>
            <a:r>
              <a:rPr sz="2600" spc="-5" dirty="0">
                <a:latin typeface="Arial"/>
                <a:cs typeface="Arial"/>
              </a:rPr>
              <a:t>la partie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distale</a:t>
            </a:r>
          </a:p>
          <a:p>
            <a:pPr marL="3556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du tendon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extenseur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4662" y="1919566"/>
            <a:ext cx="3043047" cy="234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8424" y="4602238"/>
            <a:ext cx="3102114" cy="1706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675" y="186817"/>
            <a:ext cx="473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Doigt en maillet - mallet</a:t>
            </a:r>
            <a:r>
              <a:rPr sz="2800" spc="35" dirty="0"/>
              <a:t> </a:t>
            </a:r>
            <a:r>
              <a:rPr sz="2800" dirty="0"/>
              <a:t>finger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46329" y="2167737"/>
            <a:ext cx="3693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Possible arrachement osseux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2886" y="2228866"/>
            <a:ext cx="2214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Aspect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opératoire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167" y="2821736"/>
            <a:ext cx="3239989" cy="239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6121" y="2747746"/>
            <a:ext cx="3673436" cy="2473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389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Doigt en </a:t>
            </a:r>
            <a:r>
              <a:rPr spc="-10" dirty="0"/>
              <a:t>maillet </a:t>
            </a:r>
            <a:r>
              <a:rPr dirty="0"/>
              <a:t>- </a:t>
            </a:r>
            <a:r>
              <a:rPr spc="-10" dirty="0"/>
              <a:t>mallet</a:t>
            </a:r>
            <a:r>
              <a:rPr spc="-25" dirty="0"/>
              <a:t> </a:t>
            </a:r>
            <a:r>
              <a:rPr spc="-10" dirty="0"/>
              <a:t>finger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517649"/>
            <a:ext cx="6023610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  <a:tab pos="2117090" algn="l"/>
              </a:tabLst>
            </a:pPr>
            <a:r>
              <a:rPr sz="2600" dirty="0">
                <a:latin typeface="Arial"/>
                <a:cs typeface="Arial"/>
              </a:rPr>
              <a:t>Traitement	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+ </a:t>
            </a:r>
            <a:r>
              <a:rPr sz="2600" spc="5" dirty="0">
                <a:latin typeface="Arial"/>
                <a:cs typeface="Arial"/>
              </a:rPr>
              <a:t>souvent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Orthopédique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Immobilisation 6-8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semaines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2547264"/>
            <a:ext cx="26676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 err="1">
                <a:latin typeface="Arial"/>
                <a:cs typeface="Arial"/>
              </a:rPr>
              <a:t>Attelle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 Stack</a:t>
            </a: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996" y="3215855"/>
            <a:ext cx="2461672" cy="216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9851" y="3216173"/>
            <a:ext cx="3060001" cy="2160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5370" y="5104462"/>
            <a:ext cx="2271242" cy="1569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6844" y="2662313"/>
            <a:ext cx="3133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Mais intolérance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cutanée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722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Luxations des</a:t>
            </a:r>
            <a:r>
              <a:rPr spc="-90" dirty="0"/>
              <a:t> </a:t>
            </a:r>
            <a:r>
              <a:rPr spc="-10" dirty="0"/>
              <a:t>doigts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79905"/>
            <a:ext cx="511556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Atteintes </a:t>
            </a:r>
            <a:r>
              <a:rPr sz="2600" dirty="0">
                <a:latin typeface="Arial"/>
                <a:cs typeface="Arial"/>
              </a:rPr>
              <a:t>surtout MP et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IPP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Radiographies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systématiques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Réduction urgente de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luxation</a:t>
            </a:r>
          </a:p>
        </p:txBody>
      </p:sp>
      <p:sp>
        <p:nvSpPr>
          <p:cNvPr id="4" name="object 4"/>
          <p:cNvSpPr/>
          <p:nvPr/>
        </p:nvSpPr>
        <p:spPr>
          <a:xfrm>
            <a:off x="2848152" y="3001291"/>
            <a:ext cx="3848468" cy="3474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840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Luxations et entorses des</a:t>
            </a:r>
            <a:r>
              <a:rPr spc="-105" dirty="0"/>
              <a:t> </a:t>
            </a:r>
            <a:r>
              <a:rPr spc="-10" dirty="0"/>
              <a:t>doigts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08249"/>
            <a:ext cx="7439025" cy="3353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01745">
              <a:lnSpc>
                <a:spcPct val="120000"/>
              </a:lnSpc>
              <a:spcBef>
                <a:spcPts val="10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fonctionnel  (syndactylie)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 orthopédique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(attelle)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 chirurgical (si </a:t>
            </a:r>
            <a:r>
              <a:rPr sz="2600" spc="-5" dirty="0">
                <a:latin typeface="Arial"/>
                <a:cs typeface="Arial"/>
              </a:rPr>
              <a:t>instabilité </a:t>
            </a:r>
            <a:r>
              <a:rPr sz="2600" dirty="0">
                <a:latin typeface="Arial"/>
                <a:cs typeface="Arial"/>
              </a:rPr>
              <a:t>articulaire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ap  </a:t>
            </a:r>
            <a:r>
              <a:rPr sz="2600" dirty="0">
                <a:latin typeface="Arial"/>
                <a:cs typeface="Arial"/>
              </a:rPr>
              <a:t>réduction)</a:t>
            </a:r>
          </a:p>
        </p:txBody>
      </p:sp>
      <p:sp>
        <p:nvSpPr>
          <p:cNvPr id="4" name="object 4"/>
          <p:cNvSpPr/>
          <p:nvPr/>
        </p:nvSpPr>
        <p:spPr>
          <a:xfrm>
            <a:off x="4576533" y="1365084"/>
            <a:ext cx="3625202" cy="23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13665"/>
            <a:ext cx="4196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</a:t>
            </a:r>
            <a:r>
              <a:rPr sz="3600" spc="-35" dirty="0"/>
              <a:t> </a:t>
            </a:r>
            <a:r>
              <a:rPr sz="3600" spc="-5" dirty="0"/>
              <a:t>Prono-Supination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401" y="1181557"/>
            <a:ext cx="1038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Trebuchet MS"/>
                <a:cs typeface="Trebuchet MS"/>
              </a:rPr>
              <a:t>Pronation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7101" y="1181557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Trebuchet MS"/>
                <a:cs typeface="Trebuchet MS"/>
              </a:rPr>
              <a:t>0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6450" y="1181557"/>
            <a:ext cx="113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latin typeface="Trebuchet MS"/>
                <a:cs typeface="Trebuchet MS"/>
              </a:rPr>
              <a:t>Supination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380" y="3670136"/>
            <a:ext cx="4340860" cy="282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latin typeface="Trebuchet MS"/>
                <a:cs typeface="Trebuchet MS"/>
              </a:rPr>
              <a:t>Impératifs </a:t>
            </a:r>
            <a:r>
              <a:rPr sz="2000" b="1" spc="-100" dirty="0">
                <a:latin typeface="Trebuchet MS"/>
                <a:cs typeface="Trebuchet MS"/>
              </a:rPr>
              <a:t>pour </a:t>
            </a:r>
            <a:r>
              <a:rPr sz="2000" b="1" spc="-105" dirty="0">
                <a:latin typeface="Trebuchet MS"/>
                <a:cs typeface="Trebuchet MS"/>
              </a:rPr>
              <a:t>un </a:t>
            </a:r>
            <a:r>
              <a:rPr sz="2000" b="1" spc="-85" dirty="0">
                <a:latin typeface="Trebuchet MS"/>
                <a:cs typeface="Trebuchet MS"/>
              </a:rPr>
              <a:t>bon </a:t>
            </a:r>
            <a:r>
              <a:rPr sz="2000" b="1" spc="-114" dirty="0">
                <a:latin typeface="Trebuchet MS"/>
                <a:cs typeface="Trebuchet MS"/>
              </a:rPr>
              <a:t>fonctionnement</a:t>
            </a:r>
            <a:r>
              <a:rPr sz="2000" b="1" spc="-470" dirty="0">
                <a:latin typeface="Trebuchet MS"/>
                <a:cs typeface="Trebuchet MS"/>
              </a:rPr>
              <a:t> </a:t>
            </a:r>
            <a:r>
              <a:rPr sz="2000" b="1" spc="-185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2700" marR="442595" indent="-635">
              <a:lnSpc>
                <a:spcPct val="163200"/>
              </a:lnSpc>
              <a:spcBef>
                <a:spcPts val="10"/>
              </a:spcBef>
            </a:pPr>
            <a:r>
              <a:rPr sz="2000" spc="-135" dirty="0">
                <a:latin typeface="Trebuchet MS"/>
                <a:cs typeface="Trebuchet MS"/>
              </a:rPr>
              <a:t>La </a:t>
            </a:r>
            <a:r>
              <a:rPr sz="2000" spc="-65" dirty="0">
                <a:latin typeface="Trebuchet MS"/>
                <a:cs typeface="Trebuchet MS"/>
              </a:rPr>
              <a:t>longueur des </a:t>
            </a:r>
            <a:r>
              <a:rPr sz="2000" spc="-25" dirty="0">
                <a:latin typeface="Trebuchet MS"/>
                <a:cs typeface="Trebuchet MS"/>
              </a:rPr>
              <a:t>os </a:t>
            </a:r>
            <a:r>
              <a:rPr sz="2000" spc="-80" dirty="0">
                <a:latin typeface="Trebuchet MS"/>
                <a:cs typeface="Trebuchet MS"/>
              </a:rPr>
              <a:t>doit </a:t>
            </a:r>
            <a:r>
              <a:rPr sz="2000" spc="-110" dirty="0">
                <a:latin typeface="Trebuchet MS"/>
                <a:cs typeface="Trebuchet MS"/>
              </a:rPr>
              <a:t>être </a:t>
            </a:r>
            <a:r>
              <a:rPr sz="2000" spc="-114" dirty="0">
                <a:latin typeface="Trebuchet MS"/>
                <a:cs typeface="Trebuchet MS"/>
              </a:rPr>
              <a:t>intacte  </a:t>
            </a:r>
            <a:r>
              <a:rPr sz="2000" spc="-75" dirty="0">
                <a:latin typeface="Trebuchet MS"/>
                <a:cs typeface="Trebuchet MS"/>
              </a:rPr>
              <a:t>Courbure </a:t>
            </a:r>
            <a:r>
              <a:rPr sz="2000" spc="-95" dirty="0">
                <a:latin typeface="Trebuchet MS"/>
                <a:cs typeface="Trebuchet MS"/>
              </a:rPr>
              <a:t>pronatrice </a:t>
            </a:r>
            <a:r>
              <a:rPr sz="2000" spc="-55" dirty="0">
                <a:latin typeface="Trebuchet MS"/>
                <a:cs typeface="Trebuchet MS"/>
              </a:rPr>
              <a:t>du </a:t>
            </a:r>
            <a:r>
              <a:rPr sz="2000" spc="-80" dirty="0">
                <a:latin typeface="Trebuchet MS"/>
                <a:cs typeface="Trebuchet MS"/>
              </a:rPr>
              <a:t>radius</a:t>
            </a:r>
            <a:r>
              <a:rPr sz="2000" spc="-434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intacte  </a:t>
            </a:r>
            <a:r>
              <a:rPr sz="2000" spc="-85" dirty="0">
                <a:latin typeface="Trebuchet MS"/>
                <a:cs typeface="Trebuchet MS"/>
              </a:rPr>
              <a:t>Pas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de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décalage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d’un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des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2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000" spc="-90" dirty="0">
                <a:latin typeface="Trebuchet MS"/>
                <a:cs typeface="Trebuchet MS"/>
              </a:rPr>
              <a:t>Espace </a:t>
            </a:r>
            <a:r>
              <a:rPr sz="2000" spc="-85" dirty="0">
                <a:latin typeface="Trebuchet MS"/>
                <a:cs typeface="Trebuchet MS"/>
              </a:rPr>
              <a:t>inter-osseux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libre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00" spc="-35" dirty="0">
                <a:latin typeface="Trebuchet MS"/>
                <a:cs typeface="Trebuchet MS"/>
              </a:rPr>
              <a:t>2 </a:t>
            </a:r>
            <a:r>
              <a:rPr sz="2000" spc="-90" dirty="0">
                <a:latin typeface="Trebuchet MS"/>
                <a:cs typeface="Trebuchet MS"/>
              </a:rPr>
              <a:t>articulations </a:t>
            </a:r>
            <a:r>
              <a:rPr sz="2000" spc="-95" dirty="0">
                <a:latin typeface="Trebuchet MS"/>
                <a:cs typeface="Trebuchet MS"/>
              </a:rPr>
              <a:t>radio-cubitales</a:t>
            </a:r>
            <a:r>
              <a:rPr sz="2000" spc="-3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mobiles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1996" y="1707464"/>
            <a:ext cx="2734703" cy="185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341" y="1707464"/>
            <a:ext cx="2491291" cy="185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3925" y="1707464"/>
            <a:ext cx="2595422" cy="1853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7214" y="3864711"/>
            <a:ext cx="2460256" cy="2614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4105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Entorse MP</a:t>
            </a:r>
            <a:r>
              <a:rPr spc="-80" dirty="0"/>
              <a:t> </a:t>
            </a:r>
            <a:r>
              <a:rPr spc="-5" dirty="0"/>
              <a:t>Pouce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956866"/>
            <a:ext cx="4925695" cy="39147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Rupture du LLI de la </a:t>
            </a:r>
            <a:r>
              <a:rPr sz="2200" spc="-10" dirty="0">
                <a:latin typeface="Arial"/>
                <a:cs typeface="Arial"/>
              </a:rPr>
              <a:t>MP </a:t>
            </a:r>
            <a:r>
              <a:rPr sz="2200" spc="-5" dirty="0">
                <a:latin typeface="Arial"/>
                <a:cs typeface="Arial"/>
              </a:rPr>
              <a:t>du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pouce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Atteinte de la préhension</a:t>
            </a:r>
            <a:endParaRPr sz="2200" dirty="0">
              <a:latin typeface="Arial"/>
              <a:cs typeface="Arial"/>
            </a:endParaRPr>
          </a:p>
          <a:p>
            <a:pPr marL="12700" marR="1143000">
              <a:lnSpc>
                <a:spcPct val="100000"/>
              </a:lnSpc>
              <a:spcBef>
                <a:spcPts val="53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Chute sur la main pouce en  hyperextension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(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ski)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Recherche laxité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interne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Radiographies + clichés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dynamiques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Traitement orthopédique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(orthèse)</a:t>
            </a:r>
            <a:endParaRPr sz="2200" dirty="0">
              <a:latin typeface="Arial"/>
              <a:cs typeface="Arial"/>
            </a:endParaRPr>
          </a:p>
          <a:p>
            <a:pPr marL="12700" marR="535305">
              <a:lnSpc>
                <a:spcPct val="100000"/>
              </a:lnSpc>
              <a:spcBef>
                <a:spcPts val="53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Traitement chirurgical (suture ou  réinsertion du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LLI)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6382" y="2209168"/>
            <a:ext cx="3439375" cy="341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80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Immobilisations </a:t>
            </a:r>
            <a:r>
              <a:rPr dirty="0"/>
              <a:t>à </a:t>
            </a:r>
            <a:r>
              <a:rPr spc="-5" dirty="0"/>
              <a:t>la</a:t>
            </a:r>
            <a:r>
              <a:rPr spc="-110" dirty="0"/>
              <a:t> </a:t>
            </a:r>
            <a:r>
              <a:rPr spc="-5" dirty="0"/>
              <a:t>main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53670"/>
            <a:ext cx="8090534" cy="29908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Position Intrinsèque Plus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Position de protection</a:t>
            </a:r>
            <a:endParaRPr sz="2400" dirty="0">
              <a:latin typeface="Arial"/>
              <a:cs typeface="Arial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575"/>
              </a:spcBef>
            </a:pPr>
            <a:r>
              <a:rPr sz="1800" spc="3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Définie par la position des doigts lors de la contraction  max des muscles intrinsèques de la main (interosseux  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lombricaux)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 </a:t>
            </a:r>
            <a:r>
              <a:rPr sz="2400" spc="-5" dirty="0">
                <a:latin typeface="Arial"/>
                <a:cs typeface="Arial"/>
              </a:rPr>
              <a:t>en </a:t>
            </a:r>
            <a:r>
              <a:rPr sz="2400" spc="-10" dirty="0">
                <a:latin typeface="Arial"/>
                <a:cs typeface="Arial"/>
              </a:rPr>
              <a:t>flexion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IPP et IPD en </a:t>
            </a:r>
            <a:r>
              <a:rPr sz="2400" spc="-10" dirty="0">
                <a:latin typeface="Arial"/>
                <a:cs typeface="Arial"/>
              </a:rPr>
              <a:t>extension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2075" y="3994365"/>
            <a:ext cx="3600005" cy="231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580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Immobilisations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358544"/>
            <a:ext cx="29076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1ère commissure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8566" y="2070836"/>
            <a:ext cx="5256580" cy="3893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932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Attention</a:t>
            </a:r>
            <a:r>
              <a:rPr spc="-90" dirty="0"/>
              <a:t> </a:t>
            </a:r>
            <a:r>
              <a:rPr spc="-10" dirty="0"/>
              <a:t>pièges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270505"/>
            <a:ext cx="7877175" cy="37503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Luxation postérieure de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l'épaule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Luxation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sterno-claviculaire</a:t>
            </a:r>
          </a:p>
          <a:p>
            <a:pPr marL="12700" marR="508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Fracture parcellaires du </a:t>
            </a:r>
            <a:r>
              <a:rPr sz="2600" spc="5" dirty="0">
                <a:latin typeface="Arial"/>
                <a:cs typeface="Arial"/>
              </a:rPr>
              <a:t>coude </a:t>
            </a:r>
            <a:r>
              <a:rPr sz="2600" dirty="0">
                <a:latin typeface="Arial"/>
                <a:cs typeface="Arial"/>
              </a:rPr>
              <a:t>surtout </a:t>
            </a:r>
            <a:r>
              <a:rPr sz="2600" spc="5" dirty="0">
                <a:latin typeface="Arial"/>
                <a:cs typeface="Arial"/>
              </a:rPr>
              <a:t>chez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l'enfant  (capitellum, coronoïde, </a:t>
            </a:r>
            <a:r>
              <a:rPr sz="2600" spc="-5" dirty="0">
                <a:latin typeface="Arial"/>
                <a:cs typeface="Arial"/>
              </a:rPr>
              <a:t>tête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radiale)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Fracture du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scaphoïde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Luxations du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carpe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Ruptures sous-cutanée de tendons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(maillet...)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Plaies négligées (lésions tendineuses,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infections...)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4961" y="1264081"/>
            <a:ext cx="1959114" cy="1771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00" dirty="0"/>
              <a:t> </a:t>
            </a:r>
            <a:r>
              <a:rPr spc="-5" dirty="0"/>
              <a:t>l’avant-bras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072385"/>
            <a:ext cx="7870825" cy="371486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Fréquentes </a:t>
            </a:r>
            <a:r>
              <a:rPr sz="2600" spc="5" dirty="0">
                <a:latin typeface="Arial"/>
                <a:cs typeface="Arial"/>
              </a:rPr>
              <a:t>chez </a:t>
            </a:r>
            <a:r>
              <a:rPr sz="2600" dirty="0">
                <a:latin typeface="Arial"/>
                <a:cs typeface="Arial"/>
              </a:rPr>
              <a:t>l’enfant et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l’adulte</a:t>
            </a:r>
          </a:p>
          <a:p>
            <a:pPr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Chocs directs ou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indirects</a:t>
            </a:r>
          </a:p>
          <a:p>
            <a:pPr marR="1439545">
              <a:lnSpc>
                <a:spcPct val="120000"/>
              </a:lnSpc>
              <a:buClr>
                <a:srgbClr val="DA2420"/>
              </a:buClr>
              <a:buSzPct val="75000"/>
              <a:tabLst>
                <a:tab pos="355600" algn="l"/>
                <a:tab pos="4858385" algn="l"/>
              </a:tabLst>
            </a:pPr>
            <a:r>
              <a:rPr sz="2600" dirty="0">
                <a:latin typeface="Arial"/>
                <a:cs typeface="Arial"/>
              </a:rPr>
              <a:t>Enfants : </a:t>
            </a:r>
            <a:r>
              <a:rPr sz="2600" spc="-5" dirty="0">
                <a:latin typeface="Arial"/>
                <a:cs typeface="Arial"/>
              </a:rPr>
              <a:t>fracture 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bois vert	</a:t>
            </a:r>
            <a:r>
              <a:rPr sz="2600" spc="5" dirty="0">
                <a:latin typeface="Arial"/>
                <a:cs typeface="Arial"/>
              </a:rPr>
              <a:t>souvent  </a:t>
            </a:r>
            <a:r>
              <a:rPr sz="2600" dirty="0">
                <a:latin typeface="Arial"/>
                <a:cs typeface="Arial"/>
              </a:rPr>
              <a:t>ou </a:t>
            </a:r>
            <a:r>
              <a:rPr sz="2600" spc="-5" dirty="0">
                <a:latin typeface="Arial"/>
                <a:cs typeface="Arial"/>
              </a:rPr>
              <a:t>fracture </a:t>
            </a:r>
            <a:r>
              <a:rPr sz="2600" dirty="0">
                <a:latin typeface="Arial"/>
                <a:cs typeface="Arial"/>
              </a:rPr>
              <a:t>transversales </a:t>
            </a:r>
            <a:r>
              <a:rPr sz="2600" spc="-5" dirty="0">
                <a:latin typeface="Arial"/>
                <a:cs typeface="Arial"/>
              </a:rPr>
              <a:t>très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distales</a:t>
            </a:r>
          </a:p>
          <a:p>
            <a:pPr>
              <a:lnSpc>
                <a:spcPct val="100000"/>
              </a:lnSpc>
              <a:buClr>
                <a:srgbClr val="DA2420"/>
              </a:buClr>
              <a:buFont typeface="Arial"/>
              <a:buChar char="]"/>
            </a:pPr>
            <a:endParaRPr sz="3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Adultes :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situation du </a:t>
            </a:r>
            <a:r>
              <a:rPr sz="2600" spc="-5" dirty="0">
                <a:latin typeface="Arial"/>
                <a:cs typeface="Arial"/>
              </a:rPr>
              <a:t>trait </a:t>
            </a:r>
            <a:r>
              <a:rPr sz="2600" dirty="0">
                <a:latin typeface="Arial"/>
                <a:cs typeface="Arial"/>
              </a:rPr>
              <a:t>conditionne les  déplacements en fonction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dirty="0">
                <a:latin typeface="Arial"/>
                <a:cs typeface="Arial"/>
              </a:rPr>
              <a:t>muscles, </a:t>
            </a:r>
            <a:r>
              <a:rPr sz="2600" spc="5" dirty="0">
                <a:latin typeface="Arial"/>
                <a:cs typeface="Arial"/>
              </a:rPr>
              <a:t>souvent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au  </a:t>
            </a:r>
            <a:r>
              <a:rPr sz="2600" dirty="0">
                <a:latin typeface="Arial"/>
                <a:cs typeface="Arial"/>
              </a:rPr>
              <a:t>1/3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moyen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00" dirty="0"/>
              <a:t> </a:t>
            </a:r>
            <a:r>
              <a:rPr spc="-5" dirty="0"/>
              <a:t>l’avant-bras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406198"/>
            <a:ext cx="3383279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8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 de l’enfant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bois-vert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0713" y="1957476"/>
            <a:ext cx="146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Dépla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ées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924" y="2521234"/>
            <a:ext cx="3117707" cy="3843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9058" y="2521997"/>
            <a:ext cx="3387729" cy="3841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00" dirty="0"/>
              <a:t> </a:t>
            </a:r>
            <a:r>
              <a:rPr spc="-5" dirty="0"/>
              <a:t>l’avant-bras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84150"/>
            <a:ext cx="7576184" cy="429797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Fractures de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l’enfant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Non déplacées</a:t>
            </a:r>
            <a:endParaRPr sz="2400" dirty="0">
              <a:latin typeface="Arial"/>
              <a:cs typeface="Arial"/>
            </a:endParaRPr>
          </a:p>
          <a:p>
            <a:pPr marL="1155700" marR="2159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Plâtre </a:t>
            </a:r>
            <a:r>
              <a:rPr sz="2000" dirty="0">
                <a:latin typeface="Arial"/>
                <a:cs typeface="Arial"/>
              </a:rPr>
              <a:t>coude fléchi et poignet en légère </a:t>
            </a:r>
            <a:r>
              <a:rPr sz="2000" spc="-5" dirty="0">
                <a:latin typeface="Arial"/>
                <a:cs typeface="Arial"/>
              </a:rPr>
              <a:t>flexion </a:t>
            </a:r>
            <a:r>
              <a:rPr sz="2000" dirty="0">
                <a:latin typeface="Arial"/>
                <a:cs typeface="Arial"/>
              </a:rPr>
              <a:t>dorsale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  pronation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intermédiaire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Radiographies de contrôle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répétées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Plâtre </a:t>
            </a:r>
            <a:r>
              <a:rPr sz="2000" dirty="0">
                <a:latin typeface="Arial"/>
                <a:cs typeface="Arial"/>
              </a:rPr>
              <a:t>: 4 à 6 semaines (selon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l’âge)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Consolidation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constante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Attention </a:t>
            </a:r>
            <a:r>
              <a:rPr sz="2000" dirty="0">
                <a:latin typeface="Arial"/>
                <a:cs typeface="Arial"/>
              </a:rPr>
              <a:t>aux déplacements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secondaires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Déplacées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  <a:tab pos="3991610" algn="l"/>
              </a:tabLst>
            </a:pPr>
            <a:r>
              <a:rPr sz="2000" dirty="0">
                <a:latin typeface="Arial"/>
                <a:cs typeface="Arial"/>
              </a:rPr>
              <a:t>Réduction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orthopédique	</a:t>
            </a:r>
            <a:r>
              <a:rPr sz="2000" spc="-5" dirty="0">
                <a:latin typeface="Arial"/>
                <a:cs typeface="Arial"/>
              </a:rPr>
              <a:t>(attention </a:t>
            </a:r>
            <a:r>
              <a:rPr sz="2000" dirty="0">
                <a:latin typeface="Arial"/>
                <a:cs typeface="Arial"/>
              </a:rPr>
              <a:t>aux </a:t>
            </a:r>
            <a:r>
              <a:rPr sz="2000" spc="-5" dirty="0">
                <a:latin typeface="Arial"/>
                <a:cs typeface="Arial"/>
              </a:rPr>
              <a:t>hyper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réductions)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Chirurgicale si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irréductible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511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 de</a:t>
            </a:r>
            <a:r>
              <a:rPr spc="-100" dirty="0"/>
              <a:t> </a:t>
            </a:r>
            <a:r>
              <a:rPr spc="-5" dirty="0"/>
              <a:t>l’avant-bras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81686"/>
            <a:ext cx="6057265" cy="411074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445134" algn="l"/>
                <a:tab pos="445770" algn="l"/>
              </a:tabLst>
            </a:pP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Initiales ou Précoces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Ouverture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cutanée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Irréductibilité </a:t>
            </a:r>
            <a:r>
              <a:rPr sz="2000" dirty="0">
                <a:latin typeface="Arial"/>
                <a:cs typeface="Arial"/>
              </a:rPr>
              <a:t>(interposition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musculaire)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Syndrome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Volkmann</a:t>
            </a:r>
          </a:p>
          <a:p>
            <a:pPr lvl="1">
              <a:lnSpc>
                <a:spcPct val="100000"/>
              </a:lnSpc>
              <a:buClr>
                <a:srgbClr val="42735B"/>
              </a:buClr>
              <a:buFont typeface="Arial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7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Secondaires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Pseudarthroses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Cal vicieux – raideur de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prono-supination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Fractures </a:t>
            </a:r>
            <a:r>
              <a:rPr sz="2000" spc="-5" dirty="0">
                <a:latin typeface="Arial"/>
                <a:cs typeface="Arial"/>
              </a:rPr>
              <a:t>itératives (enfants </a:t>
            </a:r>
            <a:r>
              <a:rPr sz="2000" dirty="0">
                <a:latin typeface="Arial"/>
                <a:cs typeface="Arial"/>
              </a:rPr>
              <a:t>et ap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AMO)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1309</Words>
  <Application>Microsoft Office PowerPoint</Application>
  <PresentationFormat>Personnalisé</PresentationFormat>
  <Paragraphs>312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62" baseType="lpstr">
      <vt:lpstr>Arial</vt:lpstr>
      <vt:lpstr>Calibri</vt:lpstr>
      <vt:lpstr>Georgia</vt:lpstr>
      <vt:lpstr>Gill Sans MT</vt:lpstr>
      <vt:lpstr>Times New Roman</vt:lpstr>
      <vt:lpstr>Trebuchet MS</vt:lpstr>
      <vt:lpstr>Office Theme</vt:lpstr>
      <vt:lpstr>Galerie</vt:lpstr>
      <vt:lpstr>UE 2.4 S1 Processus traumatiques Promotion 2023/2026 </vt:lpstr>
      <vt:lpstr>COURS  IFSI</vt:lpstr>
      <vt:lpstr>Présentation PowerPoint</vt:lpstr>
      <vt:lpstr>Fractures de l’avant-bras</vt:lpstr>
      <vt:lpstr>La Prono-Supination</vt:lpstr>
      <vt:lpstr>Fractures de l’avant-bras</vt:lpstr>
      <vt:lpstr>Fractures de l’avant-bras</vt:lpstr>
      <vt:lpstr>Fractures de l’avant-bras</vt:lpstr>
      <vt:lpstr>Fractures de l’avant-bras</vt:lpstr>
      <vt:lpstr>Présentation PowerPoint</vt:lpstr>
      <vt:lpstr>Présentation PowerPoint</vt:lpstr>
      <vt:lpstr>Fractures de l’avant-bras</vt:lpstr>
      <vt:lpstr>Présentation PowerPoint</vt:lpstr>
      <vt:lpstr>En cas de fracture isolée du radius ou du  cubitus</vt:lpstr>
      <vt:lpstr>Poignet</vt:lpstr>
      <vt:lpstr>Fractures de l’extrémité distale du radius</vt:lpstr>
      <vt:lpstr>Fractures de l’extrémité distale du radius</vt:lpstr>
      <vt:lpstr>Fractures de l’extrémité distale du radius</vt:lpstr>
      <vt:lpstr>Fractures de l’extrémité distale du radius</vt:lpstr>
      <vt:lpstr>Fracture de Pouteau-Colles</vt:lpstr>
      <vt:lpstr>Fracture de Pouteau-Colles</vt:lpstr>
      <vt:lpstr>Fractures de l’extrémité distale du radius</vt:lpstr>
      <vt:lpstr>Fractures de l’extrémité distale du radius</vt:lpstr>
      <vt:lpstr>Fractures de l’extrémité distale du radius</vt:lpstr>
      <vt:lpstr>Fractures de l’extrémité distale du radius</vt:lpstr>
      <vt:lpstr>Fractures du Scaphoïde</vt:lpstr>
      <vt:lpstr>Fractures du Scaphoïde</vt:lpstr>
      <vt:lpstr>Fractures du Scaphoïde</vt:lpstr>
      <vt:lpstr>Précautions</vt:lpstr>
      <vt:lpstr>Luxations rétro-lunaires du carpe</vt:lpstr>
      <vt:lpstr>Présentation PowerPoint</vt:lpstr>
      <vt:lpstr>Présentation PowerPoint</vt:lpstr>
      <vt:lpstr>La main</vt:lpstr>
      <vt:lpstr>Présentation PowerPoint</vt:lpstr>
      <vt:lpstr>Les doigts</vt:lpstr>
      <vt:lpstr>Fractures des phalanges et métacarpiens</vt:lpstr>
      <vt:lpstr>Cal vicieux</vt:lpstr>
      <vt:lpstr>Fractures de la base du 1er métacarpien</vt:lpstr>
      <vt:lpstr>Fractures de la base du 1er métacarpien</vt:lpstr>
      <vt:lpstr>Fractures distales du 5ème métacarpien</vt:lpstr>
      <vt:lpstr>Fractures distales du 5ème métacarpien</vt:lpstr>
      <vt:lpstr>Fractures distales du 5ème métacarpien</vt:lpstr>
      <vt:lpstr>Main - plaies</vt:lpstr>
      <vt:lpstr>Atteintes tendineuses</vt:lpstr>
      <vt:lpstr>Doigt en maillet - mallet finger</vt:lpstr>
      <vt:lpstr>Doigt en maillet - mallet finger</vt:lpstr>
      <vt:lpstr>Doigt en maillet - mallet finger</vt:lpstr>
      <vt:lpstr>Luxations des doigts</vt:lpstr>
      <vt:lpstr>Luxations et entorses des doigts</vt:lpstr>
      <vt:lpstr>Entorse MP Pouce</vt:lpstr>
      <vt:lpstr>Immobilisations à la main</vt:lpstr>
      <vt:lpstr>Présentation PowerPoint</vt:lpstr>
      <vt:lpstr>Attention pièges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TRAUMATOLOGIE</dc:title>
  <dc:creator>Missfish and Cow</dc:creator>
  <cp:lastModifiedBy>SCHAEFFER Marie-Aurélie</cp:lastModifiedBy>
  <cp:revision>30</cp:revision>
  <dcterms:created xsi:type="dcterms:W3CDTF">2019-08-22T09:12:24Z</dcterms:created>
  <dcterms:modified xsi:type="dcterms:W3CDTF">2024-02-16T08:31:08Z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