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315" r:id="rId3"/>
    <p:sldId id="290" r:id="rId4"/>
    <p:sldId id="291" r:id="rId5"/>
    <p:sldId id="292" r:id="rId6"/>
    <p:sldId id="257" r:id="rId7"/>
    <p:sldId id="258" r:id="rId8"/>
    <p:sldId id="259" r:id="rId9"/>
    <p:sldId id="260" r:id="rId10"/>
    <p:sldId id="261" r:id="rId11"/>
    <p:sldId id="262" r:id="rId12"/>
    <p:sldId id="293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4" r:id="rId41"/>
    <p:sldId id="295" r:id="rId42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5114" y="148717"/>
            <a:ext cx="603377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5"/>
            <a:ext cx="6571344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1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1"/>
            <a:ext cx="3125766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5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2"/>
            <a:ext cx="31256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5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22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8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4" y="3205493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3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3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50" y="1129513"/>
            <a:ext cx="3244935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4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8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2" y="318641"/>
            <a:ext cx="3251553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883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06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30" y="798975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3" y="798975"/>
            <a:ext cx="5301095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34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21" y="802300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40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21" y="3531206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9"/>
            <a:ext cx="3086292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5" y="798974"/>
            <a:ext cx="802005" cy="503578"/>
          </a:xfrm>
        </p:spPr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21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45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04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1"/>
            <a:ext cx="5617002" cy="1887950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7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67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3" y="804891"/>
            <a:ext cx="6571343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7"/>
            <a:ext cx="3125652" cy="3437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3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72442" y="6035796"/>
            <a:ext cx="162700" cy="431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387" y="1052512"/>
            <a:ext cx="8569325" cy="5686425"/>
          </a:xfrm>
          <a:custGeom>
            <a:avLst/>
            <a:gdLst/>
            <a:ahLst/>
            <a:cxnLst/>
            <a:rect l="l" t="t" r="r" b="b"/>
            <a:pathLst>
              <a:path w="8569325" h="5686425">
                <a:moveTo>
                  <a:pt x="0" y="667638"/>
                </a:moveTo>
                <a:lnTo>
                  <a:pt x="1676" y="619958"/>
                </a:lnTo>
                <a:lnTo>
                  <a:pt x="6630" y="573182"/>
                </a:lnTo>
                <a:lnTo>
                  <a:pt x="14748" y="527424"/>
                </a:lnTo>
                <a:lnTo>
                  <a:pt x="25917" y="482797"/>
                </a:lnTo>
                <a:lnTo>
                  <a:pt x="40026" y="439414"/>
                </a:lnTo>
                <a:lnTo>
                  <a:pt x="56959" y="397388"/>
                </a:lnTo>
                <a:lnTo>
                  <a:pt x="76605" y="356831"/>
                </a:lnTo>
                <a:lnTo>
                  <a:pt x="98851" y="317858"/>
                </a:lnTo>
                <a:lnTo>
                  <a:pt x="123582" y="280580"/>
                </a:lnTo>
                <a:lnTo>
                  <a:pt x="150688" y="245110"/>
                </a:lnTo>
                <a:lnTo>
                  <a:pt x="180054" y="211563"/>
                </a:lnTo>
                <a:lnTo>
                  <a:pt x="211567" y="180049"/>
                </a:lnTo>
                <a:lnTo>
                  <a:pt x="245116" y="150684"/>
                </a:lnTo>
                <a:lnTo>
                  <a:pt x="280585" y="123579"/>
                </a:lnTo>
                <a:lnTo>
                  <a:pt x="317863" y="98848"/>
                </a:lnTo>
                <a:lnTo>
                  <a:pt x="356837" y="76603"/>
                </a:lnTo>
                <a:lnTo>
                  <a:pt x="397393" y="56957"/>
                </a:lnTo>
                <a:lnTo>
                  <a:pt x="439419" y="40024"/>
                </a:lnTo>
                <a:lnTo>
                  <a:pt x="482802" y="25917"/>
                </a:lnTo>
                <a:lnTo>
                  <a:pt x="527428" y="14747"/>
                </a:lnTo>
                <a:lnTo>
                  <a:pt x="573185" y="6629"/>
                </a:lnTo>
                <a:lnTo>
                  <a:pt x="619959" y="1676"/>
                </a:lnTo>
                <a:lnTo>
                  <a:pt x="667639" y="0"/>
                </a:lnTo>
                <a:lnTo>
                  <a:pt x="7901685" y="0"/>
                </a:lnTo>
                <a:lnTo>
                  <a:pt x="7949365" y="1676"/>
                </a:lnTo>
                <a:lnTo>
                  <a:pt x="7996139" y="6629"/>
                </a:lnTo>
                <a:lnTo>
                  <a:pt x="8041896" y="14747"/>
                </a:lnTo>
                <a:lnTo>
                  <a:pt x="8086522" y="25917"/>
                </a:lnTo>
                <a:lnTo>
                  <a:pt x="8129905" y="40024"/>
                </a:lnTo>
                <a:lnTo>
                  <a:pt x="8171931" y="56957"/>
                </a:lnTo>
                <a:lnTo>
                  <a:pt x="8212487" y="76603"/>
                </a:lnTo>
                <a:lnTo>
                  <a:pt x="8251461" y="98848"/>
                </a:lnTo>
                <a:lnTo>
                  <a:pt x="8288739" y="123579"/>
                </a:lnTo>
                <a:lnTo>
                  <a:pt x="8324208" y="150684"/>
                </a:lnTo>
                <a:lnTo>
                  <a:pt x="8357757" y="180049"/>
                </a:lnTo>
                <a:lnTo>
                  <a:pt x="8389270" y="211563"/>
                </a:lnTo>
                <a:lnTo>
                  <a:pt x="8418636" y="245110"/>
                </a:lnTo>
                <a:lnTo>
                  <a:pt x="8445742" y="280580"/>
                </a:lnTo>
                <a:lnTo>
                  <a:pt x="8470473" y="317858"/>
                </a:lnTo>
                <a:lnTo>
                  <a:pt x="8492719" y="356831"/>
                </a:lnTo>
                <a:lnTo>
                  <a:pt x="8512365" y="397388"/>
                </a:lnTo>
                <a:lnTo>
                  <a:pt x="8529298" y="439414"/>
                </a:lnTo>
                <a:lnTo>
                  <a:pt x="8543407" y="482797"/>
                </a:lnTo>
                <a:lnTo>
                  <a:pt x="8554576" y="527424"/>
                </a:lnTo>
                <a:lnTo>
                  <a:pt x="8562694" y="573182"/>
                </a:lnTo>
                <a:lnTo>
                  <a:pt x="8567648" y="619958"/>
                </a:lnTo>
                <a:lnTo>
                  <a:pt x="8569325" y="667638"/>
                </a:lnTo>
                <a:lnTo>
                  <a:pt x="8569325" y="5018773"/>
                </a:lnTo>
                <a:lnTo>
                  <a:pt x="8567648" y="5066454"/>
                </a:lnTo>
                <a:lnTo>
                  <a:pt x="8562695" y="5113229"/>
                </a:lnTo>
                <a:lnTo>
                  <a:pt x="8554577" y="5158988"/>
                </a:lnTo>
                <a:lnTo>
                  <a:pt x="8543407" y="5203615"/>
                </a:lnTo>
                <a:lnTo>
                  <a:pt x="8529300" y="5246999"/>
                </a:lnTo>
                <a:lnTo>
                  <a:pt x="8512367" y="5289025"/>
                </a:lnTo>
                <a:lnTo>
                  <a:pt x="8492721" y="5329583"/>
                </a:lnTo>
                <a:lnTo>
                  <a:pt x="8470476" y="5368557"/>
                </a:lnTo>
                <a:lnTo>
                  <a:pt x="8445745" y="5405836"/>
                </a:lnTo>
                <a:lnTo>
                  <a:pt x="8418640" y="5441306"/>
                </a:lnTo>
                <a:lnTo>
                  <a:pt x="8389275" y="5474855"/>
                </a:lnTo>
                <a:lnTo>
                  <a:pt x="8357761" y="5506369"/>
                </a:lnTo>
                <a:lnTo>
                  <a:pt x="8324214" y="5535735"/>
                </a:lnTo>
                <a:lnTo>
                  <a:pt x="8288744" y="5562841"/>
                </a:lnTo>
                <a:lnTo>
                  <a:pt x="8251466" y="5587573"/>
                </a:lnTo>
                <a:lnTo>
                  <a:pt x="8212493" y="5609819"/>
                </a:lnTo>
                <a:lnTo>
                  <a:pt x="8171936" y="5629465"/>
                </a:lnTo>
                <a:lnTo>
                  <a:pt x="8129910" y="5646398"/>
                </a:lnTo>
                <a:lnTo>
                  <a:pt x="8086527" y="5660506"/>
                </a:lnTo>
                <a:lnTo>
                  <a:pt x="8041900" y="5671676"/>
                </a:lnTo>
                <a:lnTo>
                  <a:pt x="7996142" y="5679794"/>
                </a:lnTo>
                <a:lnTo>
                  <a:pt x="7949366" y="5684748"/>
                </a:lnTo>
                <a:lnTo>
                  <a:pt x="7901685" y="5686425"/>
                </a:lnTo>
                <a:lnTo>
                  <a:pt x="667639" y="5686425"/>
                </a:lnTo>
                <a:lnTo>
                  <a:pt x="619959" y="5684748"/>
                </a:lnTo>
                <a:lnTo>
                  <a:pt x="573185" y="5679794"/>
                </a:lnTo>
                <a:lnTo>
                  <a:pt x="527428" y="5671676"/>
                </a:lnTo>
                <a:lnTo>
                  <a:pt x="482802" y="5660506"/>
                </a:lnTo>
                <a:lnTo>
                  <a:pt x="439419" y="5646398"/>
                </a:lnTo>
                <a:lnTo>
                  <a:pt x="397393" y="5629465"/>
                </a:lnTo>
                <a:lnTo>
                  <a:pt x="356837" y="5609819"/>
                </a:lnTo>
                <a:lnTo>
                  <a:pt x="317863" y="5587573"/>
                </a:lnTo>
                <a:lnTo>
                  <a:pt x="280585" y="5562841"/>
                </a:lnTo>
                <a:lnTo>
                  <a:pt x="245116" y="5535735"/>
                </a:lnTo>
                <a:lnTo>
                  <a:pt x="211567" y="5506369"/>
                </a:lnTo>
                <a:lnTo>
                  <a:pt x="180054" y="5474855"/>
                </a:lnTo>
                <a:lnTo>
                  <a:pt x="150688" y="5441306"/>
                </a:lnTo>
                <a:lnTo>
                  <a:pt x="123582" y="5405836"/>
                </a:lnTo>
                <a:lnTo>
                  <a:pt x="98851" y="5368557"/>
                </a:lnTo>
                <a:lnTo>
                  <a:pt x="76605" y="5329583"/>
                </a:lnTo>
                <a:lnTo>
                  <a:pt x="56959" y="5289025"/>
                </a:lnTo>
                <a:lnTo>
                  <a:pt x="40026" y="5246999"/>
                </a:lnTo>
                <a:lnTo>
                  <a:pt x="25917" y="5203615"/>
                </a:lnTo>
                <a:lnTo>
                  <a:pt x="14748" y="5158988"/>
                </a:lnTo>
                <a:lnTo>
                  <a:pt x="6630" y="5113229"/>
                </a:lnTo>
                <a:lnTo>
                  <a:pt x="1676" y="5066454"/>
                </a:lnTo>
                <a:lnTo>
                  <a:pt x="0" y="5018773"/>
                </a:lnTo>
                <a:lnTo>
                  <a:pt x="0" y="667638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706" y="3047"/>
            <a:ext cx="1315072" cy="926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6375" y="0"/>
            <a:ext cx="7667625" cy="908050"/>
          </a:xfrm>
          <a:custGeom>
            <a:avLst/>
            <a:gdLst/>
            <a:ahLst/>
            <a:cxnLst/>
            <a:rect l="l" t="t" r="r" b="b"/>
            <a:pathLst>
              <a:path w="7667625" h="908050">
                <a:moveTo>
                  <a:pt x="0" y="908050"/>
                </a:moveTo>
                <a:lnTo>
                  <a:pt x="7667625" y="908050"/>
                </a:lnTo>
                <a:lnTo>
                  <a:pt x="766762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200" y="148717"/>
            <a:ext cx="848359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327" y="1150620"/>
            <a:ext cx="7799344" cy="399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6340" y="6480196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4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3" y="804521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3" y="2015734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9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4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19050">
              <a:lnSpc>
                <a:spcPts val="1069"/>
              </a:lnSpc>
            </a:pPr>
            <a:fld id="{81D60167-4931-47E6-BA6A-407CBD079E47}" type="slidenum">
              <a:rPr lang="fr-FR" spc="-4" smtClean="0"/>
              <a:pPr marL="19050">
                <a:lnSpc>
                  <a:spcPts val="1069"/>
                </a:lnSpc>
              </a:pPr>
              <a:t>‹N°›</a:t>
            </a:fld>
            <a:endParaRPr lang="fr-FR" spc="-4" dirty="0"/>
          </a:p>
        </p:txBody>
      </p:sp>
    </p:spTree>
    <p:extLst>
      <p:ext uri="{BB962C8B-B14F-4D97-AF65-F5344CB8AC3E}">
        <p14:creationId xmlns:p14="http://schemas.microsoft.com/office/powerpoint/2010/main" val="396094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CF250-5C30-46A7-91F8-5274B3A8D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753" y="1646803"/>
            <a:ext cx="5143500" cy="2387600"/>
          </a:xfrm>
        </p:spPr>
        <p:txBody>
          <a:bodyPr>
            <a:noAutofit/>
          </a:bodyPr>
          <a:lstStyle/>
          <a:p>
            <a:pPr algn="ctr"/>
            <a:r>
              <a:rPr lang="fr-FR" sz="3000" dirty="0"/>
              <a:t>UE 2.4 S1</a:t>
            </a:r>
            <a:br>
              <a:rPr lang="fr-FR" sz="3000" dirty="0"/>
            </a:br>
            <a:r>
              <a:rPr lang="fr-FR" sz="3000" dirty="0"/>
              <a:t>Processus traumatiques</a:t>
            </a:r>
            <a:br>
              <a:rPr lang="fr-FR" sz="3600" dirty="0"/>
            </a:br>
            <a:r>
              <a:rPr lang="fr-FR" sz="2100" dirty="0"/>
              <a:t>Promotion 2023/2026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EA301A-2275-4004-A362-C1ED429F8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4563126"/>
            <a:ext cx="5143500" cy="117251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1800" b="1" dirty="0"/>
              <a:t>DR NERGHES</a:t>
            </a:r>
          </a:p>
          <a:p>
            <a:pPr algn="ctr"/>
            <a:r>
              <a:rPr lang="fr-FR" sz="1800" b="1" dirty="0"/>
              <a:t>CHIRURGIEN ORTHOPEDISTE TRAUMATOLOGUE</a:t>
            </a:r>
          </a:p>
          <a:p>
            <a:pPr algn="ctr"/>
            <a:r>
              <a:rPr lang="fr-FR" sz="1800" b="1" dirty="0"/>
              <a:t>CENTRE HOSPITALIER DE SARREBOURG</a:t>
            </a:r>
          </a:p>
        </p:txBody>
      </p:sp>
    </p:spTree>
    <p:extLst>
      <p:ext uri="{BB962C8B-B14F-4D97-AF65-F5344CB8AC3E}">
        <p14:creationId xmlns:p14="http://schemas.microsoft.com/office/powerpoint/2010/main" val="123480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952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 de la diaphyse</a:t>
            </a:r>
            <a:r>
              <a:rPr spc="-130" dirty="0"/>
              <a:t> </a:t>
            </a:r>
            <a:r>
              <a:rPr spc="-5" dirty="0"/>
              <a:t>fémorale</a:t>
            </a:r>
          </a:p>
        </p:txBody>
      </p:sp>
      <p:sp>
        <p:nvSpPr>
          <p:cNvPr id="3" name="object 3"/>
          <p:cNvSpPr/>
          <p:nvPr/>
        </p:nvSpPr>
        <p:spPr>
          <a:xfrm>
            <a:off x="5192674" y="1135938"/>
            <a:ext cx="2351163" cy="2865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4035" y="1128064"/>
            <a:ext cx="4006792" cy="2865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30156" y="4031493"/>
            <a:ext cx="3477437" cy="2645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10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762308" y="4966563"/>
            <a:ext cx="14376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65" marR="5080" indent="-762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Arial"/>
                <a:cs typeface="Arial"/>
              </a:rPr>
              <a:t>Traitement  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hirurgi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al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'ostéosynthèse mini-invasive gagne du terrain | Le Quotidien du Médecin">
            <a:extLst>
              <a:ext uri="{FF2B5EF4-FFF2-40B4-BE49-F238E27FC236}">
                <a16:creationId xmlns:a16="http://schemas.microsoft.com/office/drawing/2014/main" id="{6BC2D426-E86C-760D-D11B-A2FAF295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624736" cy="4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2E6D59B-F3C0-ED3D-02DD-DB17C08B7B2A}"/>
              </a:ext>
            </a:extLst>
          </p:cNvPr>
          <p:cNvSpPr txBox="1"/>
          <p:nvPr/>
        </p:nvSpPr>
        <p:spPr>
          <a:xfrm>
            <a:off x="2195736" y="126876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Chirurgie délabrante</a:t>
            </a:r>
          </a:p>
        </p:txBody>
      </p:sp>
    </p:spTree>
    <p:extLst>
      <p:ext uri="{BB962C8B-B14F-4D97-AF65-F5344CB8AC3E}">
        <p14:creationId xmlns:p14="http://schemas.microsoft.com/office/powerpoint/2010/main" val="120448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952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 de la diaphyse</a:t>
            </a:r>
            <a:r>
              <a:rPr spc="-130" dirty="0"/>
              <a:t> </a:t>
            </a:r>
            <a:r>
              <a:rPr spc="-5" dirty="0"/>
              <a:t>fémorale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48440" y="1957476"/>
            <a:ext cx="583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pui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51" y="1406198"/>
            <a:ext cx="3223260" cy="13817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5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Petit </a:t>
            </a:r>
            <a:r>
              <a:rPr sz="2600" dirty="0">
                <a:latin typeface="Arial"/>
                <a:cs typeface="Arial"/>
              </a:rPr>
              <a:t>Enfant</a:t>
            </a:r>
            <a:endParaRPr sz="2600">
              <a:latin typeface="Arial"/>
              <a:cs typeface="Arial"/>
            </a:endParaRPr>
          </a:p>
          <a:p>
            <a:pPr marL="551815" marR="5080" indent="-82550">
              <a:lnSpc>
                <a:spcPct val="120000"/>
              </a:lnSpc>
              <a:spcBef>
                <a:spcPts val="1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3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Traction au Zénith  3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semaines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7536" y="1884324"/>
            <a:ext cx="356616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0" marR="5080" indent="-864235">
              <a:lnSpc>
                <a:spcPct val="12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Platre dorso-pelvi-pédieux  3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semaines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6623" y="3002018"/>
            <a:ext cx="2520274" cy="3411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0311" y="3090729"/>
            <a:ext cx="4326001" cy="3240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6087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 de la diaphyse</a:t>
            </a:r>
            <a:r>
              <a:rPr spc="-130" dirty="0"/>
              <a:t> </a:t>
            </a:r>
            <a:r>
              <a:rPr spc="-5" dirty="0"/>
              <a:t>Fémorale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625654"/>
            <a:ext cx="4698365" cy="31375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3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Grand Enfant (&gt;6ans)</a:t>
            </a:r>
            <a:endParaRPr sz="2600">
              <a:latin typeface="Arial"/>
              <a:cs typeface="Arial"/>
            </a:endParaRPr>
          </a:p>
          <a:p>
            <a:pPr marL="551815" marR="5080" indent="-82550">
              <a:lnSpc>
                <a:spcPct val="120000"/>
              </a:lnSpc>
              <a:spcBef>
                <a:spcPts val="10"/>
              </a:spcBef>
              <a:tabLst>
                <a:tab pos="838200" algn="l"/>
                <a:tab pos="2840990" algn="l"/>
              </a:tabLst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enclouage centro-médullaire  élastique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stable	(ECES)</a:t>
            </a:r>
            <a:endParaRPr sz="2400">
              <a:latin typeface="Arial"/>
              <a:cs typeface="Arial"/>
            </a:endParaRPr>
          </a:p>
          <a:p>
            <a:pPr marL="469900" marR="680720">
              <a:lnSpc>
                <a:spcPct val="240000"/>
              </a:lnSpc>
            </a:pPr>
            <a:r>
              <a:rPr sz="2400" spc="-5" dirty="0">
                <a:latin typeface="Arial"/>
                <a:cs typeface="Arial"/>
              </a:rPr>
              <a:t>(Technique de Métaizeau)  Appui vers 4 sem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8202" y="1488819"/>
            <a:ext cx="1451698" cy="480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76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l’extrémité distale du</a:t>
            </a:r>
            <a:r>
              <a:rPr spc="-100" dirty="0"/>
              <a:t> </a:t>
            </a:r>
            <a:r>
              <a:rPr spc="-10" dirty="0"/>
              <a:t>fémur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119276"/>
            <a:ext cx="3059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800" spc="26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Supra-condyliennes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" y="2728620"/>
            <a:ext cx="3684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800" spc="254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Sus et intercondyliennes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65" y="4337964"/>
            <a:ext cx="2602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800" spc="26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Unicondyliennes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3964" y="5947309"/>
            <a:ext cx="489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RETENTISSEMENT</a:t>
            </a:r>
            <a:r>
              <a:rPr sz="2400" spc="-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ARTICULAIRE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67564" y="1417675"/>
            <a:ext cx="2492870" cy="1579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7564" y="1417675"/>
            <a:ext cx="2493010" cy="1579880"/>
          </a:xfrm>
          <a:custGeom>
            <a:avLst/>
            <a:gdLst/>
            <a:ahLst/>
            <a:cxnLst/>
            <a:rect l="l" t="t" r="r" b="b"/>
            <a:pathLst>
              <a:path w="2493009" h="1579880">
                <a:moveTo>
                  <a:pt x="0" y="0"/>
                </a:moveTo>
                <a:lnTo>
                  <a:pt x="2492870" y="0"/>
                </a:lnTo>
                <a:lnTo>
                  <a:pt x="2492870" y="1579270"/>
                </a:lnTo>
                <a:lnTo>
                  <a:pt x="0" y="157927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32045" y="3140964"/>
            <a:ext cx="2492870" cy="1523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13239" y="4318380"/>
            <a:ext cx="1136523" cy="1411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76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l’extrémité distale du</a:t>
            </a:r>
            <a:r>
              <a:rPr spc="-100" dirty="0"/>
              <a:t> </a:t>
            </a:r>
            <a:r>
              <a:rPr spc="-10" dirty="0"/>
              <a:t>fémur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407922"/>
            <a:ext cx="6597650" cy="405002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Trauma violent (AVP,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AT…)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Mécanisme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2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Direct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chute sur le genou, impact direct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Indirect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chute de hauteur, tableau de bord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Radiographie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Genou Face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Profil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Bassin Face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(Poumons pré-op)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76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l’extrémité distale du</a:t>
            </a:r>
            <a:r>
              <a:rPr spc="-100" dirty="0"/>
              <a:t> </a:t>
            </a:r>
            <a:r>
              <a:rPr spc="-10" dirty="0"/>
              <a:t>fémur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435" y="1196752"/>
            <a:ext cx="5070475" cy="18205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6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Complications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Ouverture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Vaisseaux sanguins (A. Poplité)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Nerfs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16</a:t>
            </a:fld>
            <a:endParaRPr spc="-5" dirty="0"/>
          </a:p>
        </p:txBody>
      </p:sp>
      <p:sp>
        <p:nvSpPr>
          <p:cNvPr id="5" name="AutoShape 2" descr="Jambe cassée images libres de droit, photos de Jambe cassée | Depositphotos">
            <a:extLst>
              <a:ext uri="{FF2B5EF4-FFF2-40B4-BE49-F238E27FC236}">
                <a16:creationId xmlns:a16="http://schemas.microsoft.com/office/drawing/2014/main" id="{0E646FDD-0851-F140-4584-6397BD8AE6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6" name="Picture 8" descr="FRACTURES DE LA DIAPHYSE FEMORALE">
            <a:extLst>
              <a:ext uri="{FF2B5EF4-FFF2-40B4-BE49-F238E27FC236}">
                <a16:creationId xmlns:a16="http://schemas.microsoft.com/office/drawing/2014/main" id="{1AB5DA71-9027-033A-1C9D-ED02F0EF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460297"/>
            <a:ext cx="7335529" cy="25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76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l’extrémité distale du</a:t>
            </a:r>
            <a:r>
              <a:rPr spc="-100" dirty="0"/>
              <a:t> </a:t>
            </a:r>
            <a:r>
              <a:rPr spc="-10" dirty="0"/>
              <a:t>fémur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442774"/>
            <a:ext cx="1951989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14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5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65" y="5066436"/>
            <a:ext cx="1546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2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Chirurgie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0061" y="1500962"/>
            <a:ext cx="3444722" cy="2304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2154" y="1331302"/>
            <a:ext cx="1368158" cy="2638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54" y="1331302"/>
            <a:ext cx="1368425" cy="2638425"/>
          </a:xfrm>
          <a:custGeom>
            <a:avLst/>
            <a:gdLst/>
            <a:ahLst/>
            <a:cxnLst/>
            <a:rect l="l" t="t" r="r" b="b"/>
            <a:pathLst>
              <a:path w="1368425" h="2638425">
                <a:moveTo>
                  <a:pt x="0" y="0"/>
                </a:moveTo>
                <a:lnTo>
                  <a:pt x="1368158" y="0"/>
                </a:lnTo>
                <a:lnTo>
                  <a:pt x="1368158" y="2638031"/>
                </a:lnTo>
                <a:lnTo>
                  <a:pt x="0" y="2638031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0771" y="4293095"/>
            <a:ext cx="2407488" cy="2353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76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l’extrémité distale du</a:t>
            </a:r>
            <a:r>
              <a:rPr spc="-100" dirty="0"/>
              <a:t> </a:t>
            </a:r>
            <a:r>
              <a:rPr spc="-10" dirty="0"/>
              <a:t>fémur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212240"/>
            <a:ext cx="3933190" cy="88201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800" spc="11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800" spc="-2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Traitement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413384" algn="l"/>
              </a:tabLst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Pb de la raideur du</a:t>
            </a:r>
            <a:r>
              <a:rPr sz="2400" spc="-10" dirty="0">
                <a:latin typeface="Arial"/>
                <a:cs typeface="Arial"/>
              </a:rPr>
              <a:t> genou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749" y="2640139"/>
            <a:ext cx="4128452" cy="3096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4082" y="1785772"/>
            <a:ext cx="3202089" cy="4813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557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la</a:t>
            </a:r>
            <a:r>
              <a:rPr spc="-110" dirty="0"/>
              <a:t> </a:t>
            </a:r>
            <a:r>
              <a:rPr spc="-5" dirty="0"/>
              <a:t>rotule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341272"/>
            <a:ext cx="3040380" cy="12738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95"/>
              </a:spcBef>
              <a:buClr>
                <a:srgbClr val="DA2420"/>
              </a:buClr>
              <a:buSzPct val="75000"/>
              <a:buChar char="]"/>
              <a:tabLst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Chutes sur le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genou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95"/>
              </a:spcBef>
              <a:buClr>
                <a:srgbClr val="DA2420"/>
              </a:buClr>
              <a:buSzPct val="75000"/>
              <a:buChar char="]"/>
              <a:tabLst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Contusions directes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800" spc="-10" dirty="0">
                <a:latin typeface="Arial"/>
                <a:cs typeface="Arial"/>
              </a:rPr>
              <a:t>(tableau 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bord…)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01236" y="1422971"/>
            <a:ext cx="3740035" cy="1981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1716" y="1403464"/>
            <a:ext cx="3768725" cy="2009775"/>
          </a:xfrm>
          <a:custGeom>
            <a:avLst/>
            <a:gdLst/>
            <a:ahLst/>
            <a:cxnLst/>
            <a:rect l="l" t="t" r="r" b="b"/>
            <a:pathLst>
              <a:path w="3768725" h="2009775">
                <a:moveTo>
                  <a:pt x="0" y="0"/>
                </a:moveTo>
                <a:lnTo>
                  <a:pt x="3768483" y="0"/>
                </a:lnTo>
                <a:lnTo>
                  <a:pt x="3768483" y="2009521"/>
                </a:lnTo>
                <a:lnTo>
                  <a:pt x="0" y="2009521"/>
                </a:lnTo>
                <a:lnTo>
                  <a:pt x="0" y="0"/>
                </a:lnTo>
                <a:close/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2329" y="3645027"/>
            <a:ext cx="2039759" cy="2895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80663" y="3724974"/>
            <a:ext cx="2390749" cy="2810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1562" y="3705872"/>
            <a:ext cx="2419350" cy="2839085"/>
          </a:xfrm>
          <a:custGeom>
            <a:avLst/>
            <a:gdLst/>
            <a:ahLst/>
            <a:cxnLst/>
            <a:rect l="l" t="t" r="r" b="b"/>
            <a:pathLst>
              <a:path w="2419350" h="2839084">
                <a:moveTo>
                  <a:pt x="0" y="0"/>
                </a:moveTo>
                <a:lnTo>
                  <a:pt x="2419197" y="0"/>
                </a:lnTo>
                <a:lnTo>
                  <a:pt x="2419197" y="2838602"/>
                </a:lnTo>
                <a:lnTo>
                  <a:pt x="0" y="2838602"/>
                </a:lnTo>
                <a:lnTo>
                  <a:pt x="0" y="0"/>
                </a:lnTo>
                <a:close/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AA8A7F0-0F6C-AB02-A4B3-8D615DF06B6A}"/>
              </a:ext>
            </a:extLst>
          </p:cNvPr>
          <p:cNvSpPr txBox="1"/>
          <p:nvPr/>
        </p:nvSpPr>
        <p:spPr>
          <a:xfrm>
            <a:off x="1619672" y="11663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Fracture de la hanche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6548D3B-70C0-9900-64D1-5E41ED67A30C}"/>
              </a:ext>
            </a:extLst>
          </p:cNvPr>
          <p:cNvSpPr txBox="1"/>
          <p:nvPr/>
        </p:nvSpPr>
        <p:spPr>
          <a:xfrm>
            <a:off x="1012727" y="128931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Fracture du col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femoral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	Fracture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pertrochanteriene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-classification Garden</a:t>
            </a:r>
          </a:p>
        </p:txBody>
      </p:sp>
      <p:pic>
        <p:nvPicPr>
          <p:cNvPr id="1026" name="Picture 2" descr="Fracture de l'extrémité supérieure du fémur - MedG">
            <a:extLst>
              <a:ext uri="{FF2B5EF4-FFF2-40B4-BE49-F238E27FC236}">
                <a16:creationId xmlns:a16="http://schemas.microsoft.com/office/drawing/2014/main" id="{8D4579E8-C040-EB05-36A1-4B870A7C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9520"/>
            <a:ext cx="38473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uma Hanche - RUG">
            <a:extLst>
              <a:ext uri="{FF2B5EF4-FFF2-40B4-BE49-F238E27FC236}">
                <a16:creationId xmlns:a16="http://schemas.microsoft.com/office/drawing/2014/main" id="{338C9AF2-95F3-3BD2-43FC-E2DEAD0E0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2396"/>
            <a:ext cx="3600400" cy="30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B0EBD79-A6E5-A8BF-ED68-1B5F4FB35A8A}"/>
              </a:ext>
            </a:extLst>
          </p:cNvPr>
          <p:cNvSpPr txBox="1"/>
          <p:nvPr/>
        </p:nvSpPr>
        <p:spPr>
          <a:xfrm>
            <a:off x="2555776" y="587727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Différents traitements</a:t>
            </a:r>
          </a:p>
        </p:txBody>
      </p:sp>
    </p:spTree>
    <p:extLst>
      <p:ext uri="{BB962C8B-B14F-4D97-AF65-F5344CB8AC3E}">
        <p14:creationId xmlns:p14="http://schemas.microsoft.com/office/powerpoint/2010/main" val="942565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557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la</a:t>
            </a:r>
            <a:r>
              <a:rPr spc="-110" dirty="0"/>
              <a:t> </a:t>
            </a:r>
            <a:r>
              <a:rPr spc="-5" dirty="0"/>
              <a:t>rotule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613052"/>
            <a:ext cx="1297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800" spc="26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Pièges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383" y="2373807"/>
            <a:ext cx="2747669" cy="3005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76" y="2358402"/>
            <a:ext cx="2767330" cy="3024505"/>
          </a:xfrm>
          <a:custGeom>
            <a:avLst/>
            <a:gdLst/>
            <a:ahLst/>
            <a:cxnLst/>
            <a:rect l="l" t="t" r="r" b="b"/>
            <a:pathLst>
              <a:path w="2767330" h="3024504">
                <a:moveTo>
                  <a:pt x="0" y="0"/>
                </a:moveTo>
                <a:lnTo>
                  <a:pt x="2766745" y="0"/>
                </a:lnTo>
                <a:lnTo>
                  <a:pt x="2766745" y="3024352"/>
                </a:lnTo>
                <a:lnTo>
                  <a:pt x="0" y="3024352"/>
                </a:lnTo>
                <a:lnTo>
                  <a:pt x="0" y="0"/>
                </a:lnTo>
                <a:close/>
              </a:path>
            </a:pathLst>
          </a:custGeom>
          <a:ln w="190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1204" y="3938066"/>
            <a:ext cx="1822815" cy="2654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9037" y="1275727"/>
            <a:ext cx="3271723" cy="2310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20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2735122" y="5473672"/>
            <a:ext cx="26898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&gt;&gt; Fragmentation de la rotule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&gt;&gt; Patella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bi-partita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38557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Fractures de la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rotule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056536"/>
            <a:ext cx="3873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1295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2100" spc="-1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Haubannage-cerclage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6485" y="2713697"/>
            <a:ext cx="4537075" cy="3654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38557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Fractures de la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rotule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056536"/>
            <a:ext cx="7776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1295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2100" spc="5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Séquelles </a:t>
            </a:r>
            <a:r>
              <a:rPr sz="2800" dirty="0">
                <a:latin typeface="Arial"/>
                <a:cs typeface="Arial"/>
              </a:rPr>
              <a:t>par mauvaise congruence articulaire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8596" y="2861436"/>
            <a:ext cx="3056534" cy="3500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5889" y="2838716"/>
            <a:ext cx="3085465" cy="3529965"/>
          </a:xfrm>
          <a:custGeom>
            <a:avLst/>
            <a:gdLst/>
            <a:ahLst/>
            <a:cxnLst/>
            <a:rect l="l" t="t" r="r" b="b"/>
            <a:pathLst>
              <a:path w="3085465" h="3529965">
                <a:moveTo>
                  <a:pt x="0" y="0"/>
                </a:moveTo>
                <a:lnTo>
                  <a:pt x="3084969" y="0"/>
                </a:lnTo>
                <a:lnTo>
                  <a:pt x="3084969" y="3529342"/>
                </a:lnTo>
                <a:lnTo>
                  <a:pt x="0" y="3529342"/>
                </a:lnTo>
                <a:lnTo>
                  <a:pt x="0" y="0"/>
                </a:lnTo>
                <a:close/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590" y="2859012"/>
            <a:ext cx="4848680" cy="3500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308" y="2838716"/>
            <a:ext cx="4877435" cy="3529965"/>
          </a:xfrm>
          <a:custGeom>
            <a:avLst/>
            <a:gdLst/>
            <a:ahLst/>
            <a:cxnLst/>
            <a:rect l="l" t="t" r="r" b="b"/>
            <a:pathLst>
              <a:path w="4877435" h="3529965">
                <a:moveTo>
                  <a:pt x="0" y="0"/>
                </a:moveTo>
                <a:lnTo>
                  <a:pt x="4877117" y="0"/>
                </a:lnTo>
                <a:lnTo>
                  <a:pt x="4877117" y="3529342"/>
                </a:lnTo>
                <a:lnTo>
                  <a:pt x="0" y="3529342"/>
                </a:lnTo>
                <a:lnTo>
                  <a:pt x="0" y="0"/>
                </a:lnTo>
                <a:close/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0"/>
            <a:ext cx="6807200" cy="9283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695"/>
              </a:spcBef>
              <a:tabLst>
                <a:tab pos="6343015" algn="l"/>
              </a:tabLst>
            </a:pPr>
            <a:r>
              <a:rPr spc="-5" dirty="0"/>
              <a:t>F</a:t>
            </a:r>
            <a:r>
              <a:rPr dirty="0"/>
              <a:t>r</a:t>
            </a:r>
            <a:r>
              <a:rPr spc="-10" dirty="0"/>
              <a:t>a</a:t>
            </a:r>
            <a:r>
              <a:rPr spc="5" dirty="0"/>
              <a:t>c</a:t>
            </a:r>
            <a:r>
              <a:rPr spc="-5" dirty="0"/>
              <a:t>t</a:t>
            </a:r>
            <a:r>
              <a:rPr spc="-10" dirty="0"/>
              <a:t>u</a:t>
            </a:r>
            <a:r>
              <a:rPr dirty="0"/>
              <a:t>r</a:t>
            </a:r>
            <a:r>
              <a:rPr spc="-10" dirty="0"/>
              <a:t>e</a:t>
            </a:r>
            <a:r>
              <a:rPr dirty="0"/>
              <a:t>s</a:t>
            </a:r>
            <a:r>
              <a:rPr spc="-45" dirty="0"/>
              <a:t> </a:t>
            </a:r>
            <a:r>
              <a:rPr spc="-10" dirty="0"/>
              <a:t>d</a:t>
            </a:r>
            <a:r>
              <a:rPr dirty="0"/>
              <a:t>e</a:t>
            </a:r>
            <a:r>
              <a:rPr spc="-10" dirty="0"/>
              <a:t> </a:t>
            </a:r>
            <a:r>
              <a:rPr spc="-5" dirty="0"/>
              <a:t>l’</a:t>
            </a:r>
            <a:r>
              <a:rPr spc="-10" dirty="0"/>
              <a:t>e</a:t>
            </a:r>
            <a:r>
              <a:rPr spc="5" dirty="0"/>
              <a:t>x</a:t>
            </a:r>
            <a:r>
              <a:rPr spc="-5" dirty="0"/>
              <a:t>t</a:t>
            </a:r>
            <a:r>
              <a:rPr dirty="0"/>
              <a:t>r</a:t>
            </a:r>
            <a:r>
              <a:rPr spc="-10" dirty="0"/>
              <a:t>ém</a:t>
            </a:r>
            <a:r>
              <a:rPr spc="-5" dirty="0"/>
              <a:t>it</a:t>
            </a:r>
            <a:r>
              <a:rPr dirty="0"/>
              <a:t>é</a:t>
            </a:r>
            <a:r>
              <a:rPr spc="-25" dirty="0"/>
              <a:t> </a:t>
            </a:r>
            <a:r>
              <a:rPr spc="-10" dirty="0"/>
              <a:t>p</a:t>
            </a:r>
            <a:r>
              <a:rPr dirty="0"/>
              <a:t>r</a:t>
            </a:r>
            <a:r>
              <a:rPr spc="-10" dirty="0"/>
              <a:t>o</a:t>
            </a:r>
            <a:r>
              <a:rPr spc="5" dirty="0"/>
              <a:t>x</a:t>
            </a:r>
            <a:r>
              <a:rPr spc="-5" dirty="0"/>
              <a:t>i</a:t>
            </a:r>
            <a:r>
              <a:rPr spc="-10" dirty="0"/>
              <a:t>ma</a:t>
            </a:r>
            <a:r>
              <a:rPr spc="-5" dirty="0"/>
              <a:t>l</a:t>
            </a:r>
            <a:r>
              <a:rPr dirty="0"/>
              <a:t>e	</a:t>
            </a:r>
            <a:r>
              <a:rPr spc="-10" dirty="0"/>
              <a:t>du  </a:t>
            </a:r>
            <a:r>
              <a:rPr spc="-5" dirty="0"/>
              <a:t>tibia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241606"/>
            <a:ext cx="7846695" cy="3942079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7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ACCIDENT DE LA VOIE PUBLIQUE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29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Chute d’un lieu élevé</a:t>
            </a:r>
            <a:endParaRPr sz="24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(Compression verticale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composante de valgus ou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varus)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Sport (torsion)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Times New Roman"/>
              <a:cs typeface="Times New Roman"/>
            </a:endParaRPr>
          </a:p>
          <a:p>
            <a:pPr marL="551815" marR="3524250" indent="-82550">
              <a:lnSpc>
                <a:spcPct val="120000"/>
              </a:lnSpc>
              <a:tabLst>
                <a:tab pos="3823970" algn="l"/>
              </a:tabLst>
            </a:pP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io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10" dirty="0">
                <a:latin typeface="Arial"/>
                <a:cs typeface="Arial"/>
              </a:rPr>
              <a:t>équen</a:t>
            </a:r>
            <a:r>
              <a:rPr sz="2400" spc="-5" dirty="0">
                <a:latin typeface="Arial"/>
                <a:cs typeface="Arial"/>
              </a:rPr>
              <a:t>te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à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des 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lésions</a:t>
            </a:r>
            <a:r>
              <a:rPr sz="2400" spc="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ligamentaires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92869" y="3291090"/>
            <a:ext cx="3561215" cy="2828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0"/>
            <a:ext cx="7065009" cy="9207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740"/>
              </a:spcBef>
              <a:tabLst>
                <a:tab pos="5032375" algn="l"/>
              </a:tabLst>
            </a:pPr>
            <a:r>
              <a:rPr spc="-10" dirty="0">
                <a:latin typeface="Verdana"/>
                <a:cs typeface="Verdana"/>
              </a:rPr>
              <a:t>F</a:t>
            </a:r>
            <a:r>
              <a:rPr dirty="0">
                <a:latin typeface="Verdana"/>
                <a:cs typeface="Verdana"/>
              </a:rPr>
              <a:t>r</a:t>
            </a:r>
            <a:r>
              <a:rPr spc="-10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c</a:t>
            </a:r>
            <a:r>
              <a:rPr spc="-5" dirty="0">
                <a:latin typeface="Verdana"/>
                <a:cs typeface="Verdana"/>
              </a:rPr>
              <a:t>t</a:t>
            </a:r>
            <a:r>
              <a:rPr dirty="0">
                <a:latin typeface="Verdana"/>
                <a:cs typeface="Verdana"/>
              </a:rPr>
              <a:t>ur</a:t>
            </a:r>
            <a:r>
              <a:rPr spc="-5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s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d</a:t>
            </a:r>
            <a:r>
              <a:rPr dirty="0">
                <a:latin typeface="Verdana"/>
                <a:cs typeface="Verdana"/>
              </a:rPr>
              <a:t>e</a:t>
            </a:r>
            <a:r>
              <a:rPr spc="1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l</a:t>
            </a:r>
            <a:r>
              <a:rPr dirty="0">
                <a:latin typeface="Verdana"/>
                <a:cs typeface="Verdana"/>
              </a:rPr>
              <a:t>’</a:t>
            </a:r>
            <a:r>
              <a:rPr spc="-5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x</a:t>
            </a:r>
            <a:r>
              <a:rPr spc="-5" dirty="0">
                <a:latin typeface="Verdana"/>
                <a:cs typeface="Verdana"/>
              </a:rPr>
              <a:t>t</a:t>
            </a:r>
            <a:r>
              <a:rPr dirty="0">
                <a:latin typeface="Verdana"/>
                <a:cs typeface="Verdana"/>
              </a:rPr>
              <a:t>r</a:t>
            </a:r>
            <a:r>
              <a:rPr spc="-5" dirty="0">
                <a:latin typeface="Verdana"/>
                <a:cs typeface="Verdana"/>
              </a:rPr>
              <a:t>é</a:t>
            </a:r>
            <a:r>
              <a:rPr dirty="0">
                <a:latin typeface="Verdana"/>
                <a:cs typeface="Verdana"/>
              </a:rPr>
              <a:t>m</a:t>
            </a:r>
            <a:r>
              <a:rPr spc="-10" dirty="0">
                <a:latin typeface="Verdana"/>
                <a:cs typeface="Verdana"/>
              </a:rPr>
              <a:t>i</a:t>
            </a:r>
            <a:r>
              <a:rPr spc="-5" dirty="0">
                <a:latin typeface="Verdana"/>
                <a:cs typeface="Verdana"/>
              </a:rPr>
              <a:t>t</a:t>
            </a:r>
            <a:r>
              <a:rPr dirty="0">
                <a:latin typeface="Verdana"/>
                <a:cs typeface="Verdana"/>
              </a:rPr>
              <a:t>é	</a:t>
            </a:r>
            <a:r>
              <a:rPr spc="-5" dirty="0">
                <a:latin typeface="Verdana"/>
                <a:cs typeface="Verdana"/>
              </a:rPr>
              <a:t>p</a:t>
            </a:r>
            <a:r>
              <a:rPr dirty="0">
                <a:latin typeface="Verdana"/>
                <a:cs typeface="Verdana"/>
              </a:rPr>
              <a:t>rox</a:t>
            </a:r>
            <a:r>
              <a:rPr spc="-5" dirty="0">
                <a:latin typeface="Verdana"/>
                <a:cs typeface="Verdana"/>
              </a:rPr>
              <a:t>i</a:t>
            </a:r>
            <a:r>
              <a:rPr dirty="0">
                <a:latin typeface="Verdana"/>
                <a:cs typeface="Verdana"/>
              </a:rPr>
              <a:t>m</a:t>
            </a:r>
            <a:r>
              <a:rPr spc="-10" dirty="0">
                <a:latin typeface="Verdana"/>
                <a:cs typeface="Verdana"/>
              </a:rPr>
              <a:t>al</a:t>
            </a:r>
            <a:r>
              <a:rPr dirty="0">
                <a:latin typeface="Verdana"/>
                <a:cs typeface="Verdana"/>
              </a:rPr>
              <a:t>e  du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tibia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582826"/>
            <a:ext cx="23088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-5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Radiographie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" y="4376709"/>
            <a:ext cx="2226310" cy="14566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-2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IRM</a:t>
            </a:r>
            <a:endParaRPr sz="2600">
              <a:latin typeface="Arial"/>
              <a:cs typeface="Arial"/>
            </a:endParaRPr>
          </a:p>
          <a:p>
            <a:pPr marL="355600" marR="5080">
              <a:lnSpc>
                <a:spcPts val="3740"/>
              </a:lnSpc>
              <a:spcBef>
                <a:spcPts val="305"/>
              </a:spcBef>
            </a:pPr>
            <a:r>
              <a:rPr sz="2800" dirty="0">
                <a:latin typeface="Arial"/>
                <a:cs typeface="Arial"/>
              </a:rPr>
              <a:t>(ligaments,  </a:t>
            </a:r>
            <a:r>
              <a:rPr sz="2800" spc="-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én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sque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3356" y="1057490"/>
            <a:ext cx="3021584" cy="2669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4811" y="3718526"/>
            <a:ext cx="3056864" cy="30464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1700" y="3715410"/>
            <a:ext cx="3060700" cy="3049905"/>
          </a:xfrm>
          <a:custGeom>
            <a:avLst/>
            <a:gdLst/>
            <a:ahLst/>
            <a:cxnLst/>
            <a:rect l="l" t="t" r="r" b="b"/>
            <a:pathLst>
              <a:path w="3060700" h="3049904">
                <a:moveTo>
                  <a:pt x="0" y="0"/>
                </a:moveTo>
                <a:lnTo>
                  <a:pt x="3060115" y="0"/>
                </a:lnTo>
                <a:lnTo>
                  <a:pt x="3060115" y="3049701"/>
                </a:lnTo>
                <a:lnTo>
                  <a:pt x="0" y="3049701"/>
                </a:lnTo>
                <a:lnTo>
                  <a:pt x="0" y="0"/>
                </a:lnTo>
                <a:close/>
              </a:path>
            </a:pathLst>
          </a:custGeom>
          <a:ln w="3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0"/>
            <a:ext cx="6807200" cy="9283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695"/>
              </a:spcBef>
              <a:tabLst>
                <a:tab pos="6343015" algn="l"/>
              </a:tabLst>
            </a:pPr>
            <a:r>
              <a:rPr spc="-5" dirty="0"/>
              <a:t>F</a:t>
            </a:r>
            <a:r>
              <a:rPr dirty="0"/>
              <a:t>r</a:t>
            </a:r>
            <a:r>
              <a:rPr spc="-10" dirty="0"/>
              <a:t>a</a:t>
            </a:r>
            <a:r>
              <a:rPr spc="5" dirty="0"/>
              <a:t>c</a:t>
            </a:r>
            <a:r>
              <a:rPr spc="-5" dirty="0"/>
              <a:t>t</a:t>
            </a:r>
            <a:r>
              <a:rPr spc="-10" dirty="0"/>
              <a:t>u</a:t>
            </a:r>
            <a:r>
              <a:rPr dirty="0"/>
              <a:t>r</a:t>
            </a:r>
            <a:r>
              <a:rPr spc="-10" dirty="0"/>
              <a:t>e</a:t>
            </a:r>
            <a:r>
              <a:rPr dirty="0"/>
              <a:t>s</a:t>
            </a:r>
            <a:r>
              <a:rPr spc="-45" dirty="0"/>
              <a:t> </a:t>
            </a:r>
            <a:r>
              <a:rPr spc="-10" dirty="0"/>
              <a:t>d</a:t>
            </a:r>
            <a:r>
              <a:rPr dirty="0"/>
              <a:t>e</a:t>
            </a:r>
            <a:r>
              <a:rPr spc="-10" dirty="0"/>
              <a:t> </a:t>
            </a:r>
            <a:r>
              <a:rPr spc="-5" dirty="0"/>
              <a:t>l’</a:t>
            </a:r>
            <a:r>
              <a:rPr spc="-10" dirty="0"/>
              <a:t>e</a:t>
            </a:r>
            <a:r>
              <a:rPr spc="5" dirty="0"/>
              <a:t>x</a:t>
            </a:r>
            <a:r>
              <a:rPr spc="-5" dirty="0"/>
              <a:t>t</a:t>
            </a:r>
            <a:r>
              <a:rPr dirty="0"/>
              <a:t>r</a:t>
            </a:r>
            <a:r>
              <a:rPr spc="-10" dirty="0"/>
              <a:t>ém</a:t>
            </a:r>
            <a:r>
              <a:rPr spc="-5" dirty="0"/>
              <a:t>it</a:t>
            </a:r>
            <a:r>
              <a:rPr dirty="0"/>
              <a:t>é</a:t>
            </a:r>
            <a:r>
              <a:rPr spc="-25" dirty="0"/>
              <a:t> </a:t>
            </a:r>
            <a:r>
              <a:rPr spc="-10" dirty="0"/>
              <a:t>p</a:t>
            </a:r>
            <a:r>
              <a:rPr dirty="0"/>
              <a:t>r</a:t>
            </a:r>
            <a:r>
              <a:rPr spc="-10" dirty="0"/>
              <a:t>o</a:t>
            </a:r>
            <a:r>
              <a:rPr spc="5" dirty="0"/>
              <a:t>x</a:t>
            </a:r>
            <a:r>
              <a:rPr spc="-5" dirty="0"/>
              <a:t>i</a:t>
            </a:r>
            <a:r>
              <a:rPr spc="-10" dirty="0"/>
              <a:t>ma</a:t>
            </a:r>
            <a:r>
              <a:rPr spc="-5" dirty="0"/>
              <a:t>l</a:t>
            </a:r>
            <a:r>
              <a:rPr dirty="0"/>
              <a:t>e	</a:t>
            </a:r>
            <a:r>
              <a:rPr spc="-10" dirty="0"/>
              <a:t>du  </a:t>
            </a:r>
            <a:r>
              <a:rPr spc="-5" dirty="0"/>
              <a:t>tibia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7544" y="1240472"/>
            <a:ext cx="7666355" cy="225933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6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Complications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Ouverture cutanée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0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Lésions ligamentaires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2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Lésions vasculaires (Artère Poplitée)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Lésions nerveuses (Nerf Sciatique Poplité </a:t>
            </a:r>
            <a:r>
              <a:rPr sz="2400" spc="-10" dirty="0">
                <a:latin typeface="Arial"/>
                <a:cs typeface="Arial"/>
              </a:rPr>
              <a:t>Externe)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25</a:t>
            </a:fld>
            <a:endParaRPr spc="-5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DBB7AC6-CDE9-B10B-A2E2-A5170820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0" y="3645262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es blessures les plus impressionnantes de Djibril Cissé [... - Télé Star">
            <a:extLst>
              <a:ext uri="{FF2B5EF4-FFF2-40B4-BE49-F238E27FC236}">
                <a16:creationId xmlns:a16="http://schemas.microsoft.com/office/drawing/2014/main" id="{78753133-EEB2-4F40-BD70-8A4C3878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8" y="3645262"/>
            <a:ext cx="3775187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0"/>
            <a:ext cx="6807200" cy="9283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695"/>
              </a:spcBef>
              <a:tabLst>
                <a:tab pos="6343015" algn="l"/>
              </a:tabLst>
            </a:pPr>
            <a:r>
              <a:rPr spc="-5" dirty="0"/>
              <a:t>F</a:t>
            </a:r>
            <a:r>
              <a:rPr dirty="0"/>
              <a:t>r</a:t>
            </a:r>
            <a:r>
              <a:rPr spc="-10" dirty="0"/>
              <a:t>a</a:t>
            </a:r>
            <a:r>
              <a:rPr spc="5" dirty="0"/>
              <a:t>c</a:t>
            </a:r>
            <a:r>
              <a:rPr spc="-5" dirty="0"/>
              <a:t>t</a:t>
            </a:r>
            <a:r>
              <a:rPr spc="-10" dirty="0"/>
              <a:t>u</a:t>
            </a:r>
            <a:r>
              <a:rPr dirty="0"/>
              <a:t>r</a:t>
            </a:r>
            <a:r>
              <a:rPr spc="-10" dirty="0"/>
              <a:t>e</a:t>
            </a:r>
            <a:r>
              <a:rPr dirty="0"/>
              <a:t>s</a:t>
            </a:r>
            <a:r>
              <a:rPr spc="-45" dirty="0"/>
              <a:t> </a:t>
            </a:r>
            <a:r>
              <a:rPr spc="-10" dirty="0"/>
              <a:t>d</a:t>
            </a:r>
            <a:r>
              <a:rPr dirty="0"/>
              <a:t>e</a:t>
            </a:r>
            <a:r>
              <a:rPr spc="-10" dirty="0"/>
              <a:t> </a:t>
            </a:r>
            <a:r>
              <a:rPr spc="-5" dirty="0"/>
              <a:t>l’</a:t>
            </a:r>
            <a:r>
              <a:rPr spc="-10" dirty="0"/>
              <a:t>e</a:t>
            </a:r>
            <a:r>
              <a:rPr spc="5" dirty="0"/>
              <a:t>x</a:t>
            </a:r>
            <a:r>
              <a:rPr spc="-5" dirty="0"/>
              <a:t>t</a:t>
            </a:r>
            <a:r>
              <a:rPr dirty="0"/>
              <a:t>r</a:t>
            </a:r>
            <a:r>
              <a:rPr spc="-10" dirty="0"/>
              <a:t>ém</a:t>
            </a:r>
            <a:r>
              <a:rPr spc="-5" dirty="0"/>
              <a:t>it</a:t>
            </a:r>
            <a:r>
              <a:rPr dirty="0"/>
              <a:t>é</a:t>
            </a:r>
            <a:r>
              <a:rPr spc="-25" dirty="0"/>
              <a:t> </a:t>
            </a:r>
            <a:r>
              <a:rPr spc="-10" dirty="0"/>
              <a:t>p</a:t>
            </a:r>
            <a:r>
              <a:rPr dirty="0"/>
              <a:t>r</a:t>
            </a:r>
            <a:r>
              <a:rPr spc="-10" dirty="0"/>
              <a:t>o</a:t>
            </a:r>
            <a:r>
              <a:rPr spc="5" dirty="0"/>
              <a:t>x</a:t>
            </a:r>
            <a:r>
              <a:rPr spc="-5" dirty="0"/>
              <a:t>i</a:t>
            </a:r>
            <a:r>
              <a:rPr spc="-10" dirty="0"/>
              <a:t>ma</a:t>
            </a:r>
            <a:r>
              <a:rPr spc="-5" dirty="0"/>
              <a:t>l</a:t>
            </a:r>
            <a:r>
              <a:rPr dirty="0"/>
              <a:t>e	</a:t>
            </a:r>
            <a:r>
              <a:rPr spc="-10" dirty="0"/>
              <a:t>du  </a:t>
            </a:r>
            <a:r>
              <a:rPr spc="-5" dirty="0"/>
              <a:t>tibia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972716"/>
            <a:ext cx="19215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-6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0836" y="5459646"/>
            <a:ext cx="41605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Risque de </a:t>
            </a:r>
            <a:r>
              <a:rPr sz="2600" dirty="0">
                <a:solidFill>
                  <a:srgbClr val="CC3300"/>
                </a:solidFill>
                <a:latin typeface="Arial"/>
                <a:cs typeface="Arial"/>
              </a:rPr>
              <a:t>raideur</a:t>
            </a:r>
            <a:r>
              <a:rPr sz="2600" spc="-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C3300"/>
                </a:solidFill>
                <a:latin typeface="Arial"/>
                <a:cs typeface="Arial"/>
              </a:rPr>
              <a:t>articulaire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012" y="3000425"/>
            <a:ext cx="3970435" cy="1334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229" y="2990646"/>
            <a:ext cx="3983354" cy="1348105"/>
          </a:xfrm>
          <a:custGeom>
            <a:avLst/>
            <a:gdLst/>
            <a:ahLst/>
            <a:cxnLst/>
            <a:rect l="l" t="t" r="r" b="b"/>
            <a:pathLst>
              <a:path w="3983354" h="1348104">
                <a:moveTo>
                  <a:pt x="0" y="0"/>
                </a:moveTo>
                <a:lnTo>
                  <a:pt x="3983037" y="0"/>
                </a:lnTo>
                <a:lnTo>
                  <a:pt x="3983037" y="1347482"/>
                </a:lnTo>
                <a:lnTo>
                  <a:pt x="0" y="1347482"/>
                </a:lnTo>
                <a:lnTo>
                  <a:pt x="0" y="0"/>
                </a:lnTo>
                <a:close/>
              </a:path>
            </a:pathLst>
          </a:custGeom>
          <a:ln w="125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1280" y="2640012"/>
            <a:ext cx="1842147" cy="2561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26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5010784" y="3454400"/>
            <a:ext cx="336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ou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884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Rupture des </a:t>
            </a:r>
            <a:r>
              <a:rPr spc="-10" dirty="0"/>
              <a:t>ligaments </a:t>
            </a:r>
            <a:r>
              <a:rPr spc="-5" dirty="0"/>
              <a:t>du</a:t>
            </a:r>
            <a:r>
              <a:rPr spc="-85" dirty="0"/>
              <a:t> </a:t>
            </a:r>
            <a:r>
              <a:rPr spc="-10" dirty="0"/>
              <a:t>genou</a:t>
            </a:r>
          </a:p>
        </p:txBody>
      </p:sp>
      <p:sp>
        <p:nvSpPr>
          <p:cNvPr id="3" name="object 3"/>
          <p:cNvSpPr/>
          <p:nvPr/>
        </p:nvSpPr>
        <p:spPr>
          <a:xfrm>
            <a:off x="2455557" y="2104123"/>
            <a:ext cx="3755301" cy="3439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8132" y="2138705"/>
            <a:ext cx="2255672" cy="3440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299" y="2131580"/>
            <a:ext cx="2188946" cy="3440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28" y="2123109"/>
            <a:ext cx="2198370" cy="3449954"/>
          </a:xfrm>
          <a:custGeom>
            <a:avLst/>
            <a:gdLst/>
            <a:ahLst/>
            <a:cxnLst/>
            <a:rect l="l" t="t" r="r" b="b"/>
            <a:pathLst>
              <a:path w="2198370" h="3449954">
                <a:moveTo>
                  <a:pt x="0" y="0"/>
                </a:moveTo>
                <a:lnTo>
                  <a:pt x="2198306" y="0"/>
                </a:lnTo>
                <a:lnTo>
                  <a:pt x="2198306" y="3449408"/>
                </a:lnTo>
                <a:lnTo>
                  <a:pt x="0" y="3449408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884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Rupture des </a:t>
            </a:r>
            <a:r>
              <a:rPr spc="-10" dirty="0"/>
              <a:t>ligaments </a:t>
            </a:r>
            <a:r>
              <a:rPr spc="-5" dirty="0"/>
              <a:t>du</a:t>
            </a:r>
            <a:r>
              <a:rPr spc="-85" dirty="0"/>
              <a:t> </a:t>
            </a:r>
            <a:r>
              <a:rPr spc="-10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239672"/>
            <a:ext cx="8090534" cy="5415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64795" indent="-342900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buFont typeface="Arial"/>
              <a:buChar char="]"/>
              <a:tabLst>
                <a:tab pos="355600" algn="l"/>
              </a:tabLst>
            </a:pPr>
            <a:r>
              <a:rPr sz="2600" b="1" dirty="0">
                <a:latin typeface="Arial"/>
                <a:cs typeface="Arial"/>
              </a:rPr>
              <a:t>Concerne essentiellement </a:t>
            </a:r>
            <a:r>
              <a:rPr sz="2600" b="1" spc="-5" dirty="0">
                <a:latin typeface="Arial"/>
                <a:cs typeface="Arial"/>
              </a:rPr>
              <a:t>le </a:t>
            </a:r>
            <a:r>
              <a:rPr sz="2600" b="1" dirty="0">
                <a:latin typeface="Arial"/>
                <a:cs typeface="Arial"/>
              </a:rPr>
              <a:t>pivôt central siège  </a:t>
            </a:r>
            <a:r>
              <a:rPr sz="2600" b="1" spc="5" dirty="0">
                <a:latin typeface="Arial"/>
                <a:cs typeface="Arial"/>
              </a:rPr>
              <a:t>des </a:t>
            </a:r>
            <a:r>
              <a:rPr sz="2600" b="1" dirty="0">
                <a:latin typeface="Arial"/>
                <a:cs typeface="Arial"/>
              </a:rPr>
              <a:t>ligaments croisés : antérieur (LCA) </a:t>
            </a:r>
            <a:r>
              <a:rPr sz="2600" b="1" spc="5" dirty="0">
                <a:latin typeface="Arial"/>
                <a:cs typeface="Arial"/>
              </a:rPr>
              <a:t>et  </a:t>
            </a:r>
            <a:r>
              <a:rPr sz="2600" b="1" dirty="0">
                <a:latin typeface="Arial"/>
                <a:cs typeface="Arial"/>
              </a:rPr>
              <a:t>postérieur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(LCP)</a:t>
            </a:r>
            <a:endParaRPr sz="2600">
              <a:latin typeface="Arial"/>
              <a:cs typeface="Arial"/>
            </a:endParaRPr>
          </a:p>
          <a:p>
            <a:pPr marL="355600" marR="59055" indent="-34290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buFont typeface="Arial"/>
              <a:buChar char="]"/>
              <a:tabLst>
                <a:tab pos="355600" algn="l"/>
                <a:tab pos="4836795" algn="l"/>
              </a:tabLst>
            </a:pPr>
            <a:r>
              <a:rPr sz="2600" b="1" dirty="0">
                <a:latin typeface="Arial"/>
                <a:cs typeface="Arial"/>
              </a:rPr>
              <a:t>Le contrôle de </a:t>
            </a:r>
            <a:r>
              <a:rPr sz="2600" b="1" spc="-5" dirty="0">
                <a:latin typeface="Arial"/>
                <a:cs typeface="Arial"/>
              </a:rPr>
              <a:t>la stabilité </a:t>
            </a:r>
            <a:r>
              <a:rPr sz="2600" b="1" dirty="0">
                <a:latin typeface="Arial"/>
                <a:cs typeface="Arial"/>
              </a:rPr>
              <a:t>antérieure </a:t>
            </a:r>
            <a:r>
              <a:rPr sz="2600" dirty="0">
                <a:latin typeface="Arial"/>
                <a:cs typeface="Arial"/>
              </a:rPr>
              <a:t>du </a:t>
            </a:r>
            <a:r>
              <a:rPr sz="2600" spc="5" dirty="0">
                <a:latin typeface="Arial"/>
                <a:cs typeface="Arial"/>
              </a:rPr>
              <a:t>genou est  </a:t>
            </a:r>
            <a:r>
              <a:rPr sz="2600" dirty="0">
                <a:latin typeface="Arial"/>
                <a:cs typeface="Arial"/>
              </a:rPr>
              <a:t>dû au LCA qui </a:t>
            </a:r>
            <a:r>
              <a:rPr sz="2600" spc="5" dirty="0">
                <a:latin typeface="Arial"/>
                <a:cs typeface="Arial"/>
              </a:rPr>
              <a:t>est </a:t>
            </a:r>
            <a:r>
              <a:rPr sz="2600" spc="-5" dirty="0">
                <a:latin typeface="Arial"/>
                <a:cs typeface="Arial"/>
              </a:rPr>
              <a:t>le </a:t>
            </a:r>
            <a:r>
              <a:rPr sz="2600" dirty="0">
                <a:latin typeface="Arial"/>
                <a:cs typeface="Arial"/>
              </a:rPr>
              <a:t>premier ligament à se rompre  lors </a:t>
            </a:r>
            <a:r>
              <a:rPr sz="2600" spc="5" dirty="0">
                <a:latin typeface="Arial"/>
                <a:cs typeface="Arial"/>
              </a:rPr>
              <a:t>des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sollicitations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brutales	postéro-antérieures.</a:t>
            </a:r>
            <a:endParaRPr sz="2600">
              <a:latin typeface="Arial"/>
              <a:cs typeface="Arial"/>
            </a:endParaRPr>
          </a:p>
          <a:p>
            <a:pPr marL="355600" marR="39243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Font typeface="Arial"/>
              <a:buChar char="]"/>
              <a:tabLst>
                <a:tab pos="355600" algn="l"/>
              </a:tabLst>
            </a:pPr>
            <a:r>
              <a:rPr sz="2600" b="1" dirty="0">
                <a:latin typeface="Arial"/>
                <a:cs typeface="Arial"/>
              </a:rPr>
              <a:t>Le contrôle de </a:t>
            </a:r>
            <a:r>
              <a:rPr sz="2600" b="1" spc="-5" dirty="0">
                <a:latin typeface="Arial"/>
                <a:cs typeface="Arial"/>
              </a:rPr>
              <a:t>la stabilité </a:t>
            </a:r>
            <a:r>
              <a:rPr sz="2600" b="1" dirty="0">
                <a:latin typeface="Arial"/>
                <a:cs typeface="Arial"/>
              </a:rPr>
              <a:t>postérieure </a:t>
            </a:r>
            <a:r>
              <a:rPr sz="2600" dirty="0">
                <a:latin typeface="Arial"/>
                <a:cs typeface="Arial"/>
              </a:rPr>
              <a:t>du </a:t>
            </a:r>
            <a:r>
              <a:rPr sz="2600" spc="5" dirty="0">
                <a:latin typeface="Arial"/>
                <a:cs typeface="Arial"/>
              </a:rPr>
              <a:t>genou  est </a:t>
            </a:r>
            <a:r>
              <a:rPr sz="2600" dirty="0">
                <a:latin typeface="Arial"/>
                <a:cs typeface="Arial"/>
              </a:rPr>
              <a:t>dû au LCP. </a:t>
            </a:r>
            <a:r>
              <a:rPr sz="2600" spc="-5" dirty="0">
                <a:latin typeface="Arial"/>
                <a:cs typeface="Arial"/>
              </a:rPr>
              <a:t>Il </a:t>
            </a:r>
            <a:r>
              <a:rPr sz="2600" dirty="0">
                <a:latin typeface="Arial"/>
                <a:cs typeface="Arial"/>
              </a:rPr>
              <a:t>se rompt </a:t>
            </a:r>
            <a:r>
              <a:rPr sz="2600" spc="5" dirty="0">
                <a:latin typeface="Arial"/>
                <a:cs typeface="Arial"/>
              </a:rPr>
              <a:t>dans </a:t>
            </a:r>
            <a:r>
              <a:rPr sz="2600" dirty="0">
                <a:latin typeface="Arial"/>
                <a:cs typeface="Arial"/>
              </a:rPr>
              <a:t>les traumatismes  antéro-postérieurs en flexion. </a:t>
            </a:r>
            <a:r>
              <a:rPr sz="2600" spc="-5" dirty="0">
                <a:latin typeface="Arial"/>
                <a:cs typeface="Arial"/>
              </a:rPr>
              <a:t>Il </a:t>
            </a:r>
            <a:r>
              <a:rPr sz="2600" dirty="0">
                <a:latin typeface="Arial"/>
                <a:cs typeface="Arial"/>
              </a:rPr>
              <a:t>apparaît alors </a:t>
            </a:r>
            <a:r>
              <a:rPr sz="2600" spc="5" dirty="0">
                <a:latin typeface="Arial"/>
                <a:cs typeface="Arial"/>
              </a:rPr>
              <a:t>un  </a:t>
            </a:r>
            <a:r>
              <a:rPr sz="2600" spc="-5" dirty="0">
                <a:latin typeface="Arial"/>
                <a:cs typeface="Arial"/>
              </a:rPr>
              <a:t>tiroir </a:t>
            </a:r>
            <a:r>
              <a:rPr sz="2600" dirty="0">
                <a:latin typeface="Arial"/>
                <a:cs typeface="Arial"/>
              </a:rPr>
              <a:t>postérieur de 10 mm, au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moins.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Font typeface="Arial"/>
              <a:buChar char="]"/>
              <a:tabLst>
                <a:tab pos="445134" algn="l"/>
                <a:tab pos="445770" algn="l"/>
              </a:tabLst>
            </a:pPr>
            <a:r>
              <a:rPr sz="2600" b="1" dirty="0">
                <a:latin typeface="Arial"/>
                <a:cs typeface="Arial"/>
              </a:rPr>
              <a:t>Le contrôle de </a:t>
            </a:r>
            <a:r>
              <a:rPr sz="2600" b="1" spc="-5" dirty="0">
                <a:latin typeface="Arial"/>
                <a:cs typeface="Arial"/>
              </a:rPr>
              <a:t>la stabilité latérale </a:t>
            </a:r>
            <a:r>
              <a:rPr sz="2600" dirty="0">
                <a:latin typeface="Arial"/>
                <a:cs typeface="Arial"/>
              </a:rPr>
              <a:t>du </a:t>
            </a:r>
            <a:r>
              <a:rPr sz="2600" spc="5" dirty="0">
                <a:latin typeface="Arial"/>
                <a:cs typeface="Arial"/>
              </a:rPr>
              <a:t>genou est  </a:t>
            </a:r>
            <a:r>
              <a:rPr sz="2600" dirty="0">
                <a:latin typeface="Arial"/>
                <a:cs typeface="Arial"/>
              </a:rPr>
              <a:t>dû au ligaments latéral interne (LLI) </a:t>
            </a:r>
            <a:r>
              <a:rPr sz="2600" spc="5" dirty="0">
                <a:latin typeface="Arial"/>
                <a:cs typeface="Arial"/>
              </a:rPr>
              <a:t>pour </a:t>
            </a:r>
            <a:r>
              <a:rPr sz="2600" spc="-5" dirty="0">
                <a:latin typeface="Arial"/>
                <a:cs typeface="Arial"/>
              </a:rPr>
              <a:t>le </a:t>
            </a:r>
            <a:r>
              <a:rPr sz="2600" dirty="0">
                <a:latin typeface="Arial"/>
                <a:cs typeface="Arial"/>
              </a:rPr>
              <a:t>valgus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et  </a:t>
            </a:r>
            <a:r>
              <a:rPr sz="2600" dirty="0">
                <a:latin typeface="Arial"/>
                <a:cs typeface="Arial"/>
              </a:rPr>
              <a:t>au ligament latéral externe (LLE) </a:t>
            </a:r>
            <a:r>
              <a:rPr sz="2600" spc="5" dirty="0">
                <a:latin typeface="Arial"/>
                <a:cs typeface="Arial"/>
              </a:rPr>
              <a:t>pour </a:t>
            </a:r>
            <a:r>
              <a:rPr sz="2600" spc="-5" dirty="0">
                <a:latin typeface="Arial"/>
                <a:cs typeface="Arial"/>
              </a:rPr>
              <a:t>le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varus.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79040" y="646576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884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Rupture des </a:t>
            </a:r>
            <a:r>
              <a:rPr spc="-10" dirty="0"/>
              <a:t>ligaments </a:t>
            </a:r>
            <a:r>
              <a:rPr spc="-5" dirty="0"/>
              <a:t>du</a:t>
            </a:r>
            <a:r>
              <a:rPr spc="-85" dirty="0"/>
              <a:t> </a:t>
            </a:r>
            <a:r>
              <a:rPr spc="-10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318920"/>
            <a:ext cx="7867650" cy="3354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68044" indent="-342900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spc="5" dirty="0">
                <a:latin typeface="Arial"/>
                <a:cs typeface="Arial"/>
              </a:rPr>
              <a:t>Les </a:t>
            </a:r>
            <a:r>
              <a:rPr sz="2600" dirty="0">
                <a:latin typeface="Arial"/>
                <a:cs typeface="Arial"/>
              </a:rPr>
              <a:t>traumatismes les plus fréquents </a:t>
            </a:r>
            <a:r>
              <a:rPr sz="2600" spc="5" dirty="0">
                <a:latin typeface="Arial"/>
                <a:cs typeface="Arial"/>
              </a:rPr>
              <a:t>sont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des  </a:t>
            </a:r>
            <a:r>
              <a:rPr sz="2600" dirty="0">
                <a:latin typeface="Arial"/>
                <a:cs typeface="Arial"/>
              </a:rPr>
              <a:t>torsions</a:t>
            </a:r>
            <a:endParaRPr sz="2600">
              <a:latin typeface="Arial"/>
              <a:cs typeface="Arial"/>
            </a:endParaRPr>
          </a:p>
          <a:p>
            <a:pPr marL="355600" marR="266065" indent="-34290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Elles surviennent </a:t>
            </a:r>
            <a:r>
              <a:rPr sz="2600" b="1" dirty="0">
                <a:latin typeface="Arial"/>
                <a:cs typeface="Arial"/>
              </a:rPr>
              <a:t>en plein </a:t>
            </a:r>
            <a:r>
              <a:rPr sz="2600" b="1" spc="5" dirty="0">
                <a:latin typeface="Arial"/>
                <a:cs typeface="Arial"/>
              </a:rPr>
              <a:t>appui du </a:t>
            </a:r>
            <a:r>
              <a:rPr sz="2600" b="1" dirty="0">
                <a:latin typeface="Arial"/>
                <a:cs typeface="Arial"/>
              </a:rPr>
              <a:t>pied au</a:t>
            </a:r>
            <a:r>
              <a:rPr sz="2600" b="1" spc="-1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sol</a:t>
            </a:r>
            <a:r>
              <a:rPr sz="2600" dirty="0">
                <a:latin typeface="Arial"/>
                <a:cs typeface="Arial"/>
              </a:rPr>
              <a:t>,  </a:t>
            </a:r>
            <a:r>
              <a:rPr sz="2600" spc="5" dirty="0">
                <a:latin typeface="Arial"/>
                <a:cs typeface="Arial"/>
              </a:rPr>
              <a:t>avec une </a:t>
            </a:r>
            <a:r>
              <a:rPr sz="2600" dirty="0">
                <a:latin typeface="Arial"/>
                <a:cs typeface="Arial"/>
              </a:rPr>
              <a:t>composante de varus ou de valgus </a:t>
            </a:r>
            <a:r>
              <a:rPr sz="2600" spc="5" dirty="0">
                <a:latin typeface="Arial"/>
                <a:cs typeface="Arial"/>
              </a:rPr>
              <a:t>qui  peut </a:t>
            </a:r>
            <a:r>
              <a:rPr sz="2600" spc="-5" dirty="0">
                <a:latin typeface="Arial"/>
                <a:cs typeface="Arial"/>
              </a:rPr>
              <a:t>être </a:t>
            </a:r>
            <a:r>
              <a:rPr sz="2600" dirty="0">
                <a:latin typeface="Arial"/>
                <a:cs typeface="Arial"/>
              </a:rPr>
              <a:t>accentuée </a:t>
            </a:r>
            <a:r>
              <a:rPr sz="2600" spc="5" dirty="0">
                <a:latin typeface="Arial"/>
                <a:cs typeface="Arial"/>
              </a:rPr>
              <a:t>par </a:t>
            </a:r>
            <a:r>
              <a:rPr sz="2600" dirty="0">
                <a:latin typeface="Arial"/>
                <a:cs typeface="Arial"/>
              </a:rPr>
              <a:t>un élément extérieur </a:t>
            </a:r>
            <a:r>
              <a:rPr sz="2600" spc="-5" dirty="0">
                <a:latin typeface="Arial"/>
                <a:cs typeface="Arial"/>
              </a:rPr>
              <a:t>(le  </a:t>
            </a:r>
            <a:r>
              <a:rPr sz="2600" dirty="0">
                <a:latin typeface="Arial"/>
                <a:cs typeface="Arial"/>
              </a:rPr>
              <a:t>poids d'un adversaire, </a:t>
            </a:r>
            <a:r>
              <a:rPr sz="2600" spc="5" dirty="0">
                <a:latin typeface="Arial"/>
                <a:cs typeface="Arial"/>
              </a:rPr>
              <a:t>par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exemple).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Certains sports </a:t>
            </a:r>
            <a:r>
              <a:rPr sz="2600" spc="5" dirty="0">
                <a:latin typeface="Arial"/>
                <a:cs typeface="Arial"/>
              </a:rPr>
              <a:t>sont </a:t>
            </a:r>
            <a:r>
              <a:rPr sz="2600" dirty="0">
                <a:latin typeface="Arial"/>
                <a:cs typeface="Arial"/>
              </a:rPr>
              <a:t>fréquemment responsables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de  </a:t>
            </a:r>
            <a:r>
              <a:rPr sz="2600" dirty="0">
                <a:latin typeface="Arial"/>
                <a:cs typeface="Arial"/>
              </a:rPr>
              <a:t>ce genre de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lésions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1539" y="5021291"/>
            <a:ext cx="7666775" cy="1559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FE1BE23-40A7-50EB-0B9B-43BCBECE029A}"/>
              </a:ext>
            </a:extLst>
          </p:cNvPr>
          <p:cNvSpPr txBox="1"/>
          <p:nvPr/>
        </p:nvSpPr>
        <p:spPr>
          <a:xfrm>
            <a:off x="683568" y="1412776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Chirurgical – </a:t>
            </a:r>
            <a:r>
              <a:rPr lang="fr-FR" dirty="0" err="1"/>
              <a:t>fr</a:t>
            </a:r>
            <a:r>
              <a:rPr lang="fr-FR" dirty="0"/>
              <a:t> col</a:t>
            </a:r>
          </a:p>
          <a:p>
            <a:endParaRPr lang="fr-FR" dirty="0"/>
          </a:p>
          <a:p>
            <a:r>
              <a:rPr lang="fr-FR" dirty="0"/>
              <a:t>	PROTHESE/VIS			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pic>
        <p:nvPicPr>
          <p:cNvPr id="2050" name="Picture 2" descr="Usinage d'une prothèse de hanche | Machines Production">
            <a:extLst>
              <a:ext uri="{FF2B5EF4-FFF2-40B4-BE49-F238E27FC236}">
                <a16:creationId xmlns:a16="http://schemas.microsoft.com/office/drawing/2014/main" id="{F983E654-5969-A828-7718-B06B619C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28068"/>
            <a:ext cx="3482192" cy="34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thèse Totale de Hanche (PTH) - Dr SIMIAN, Périgueux">
            <a:extLst>
              <a:ext uri="{FF2B5EF4-FFF2-40B4-BE49-F238E27FC236}">
                <a16:creationId xmlns:a16="http://schemas.microsoft.com/office/drawing/2014/main" id="{D1885CA5-1590-674F-9986-AE46368CC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027263"/>
            <a:ext cx="2520280" cy="42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s fractures du col du fémur - Orthopédie Brest">
            <a:extLst>
              <a:ext uri="{FF2B5EF4-FFF2-40B4-BE49-F238E27FC236}">
                <a16:creationId xmlns:a16="http://schemas.microsoft.com/office/drawing/2014/main" id="{DEF41D4C-0F93-AAA0-45B4-98CCAA21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45" y="3140968"/>
            <a:ext cx="2031388" cy="312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24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884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Rupture des </a:t>
            </a:r>
            <a:r>
              <a:rPr spc="-10" dirty="0"/>
              <a:t>ligaments </a:t>
            </a:r>
            <a:r>
              <a:rPr spc="-5" dirty="0"/>
              <a:t>du</a:t>
            </a:r>
            <a:r>
              <a:rPr spc="-85" dirty="0"/>
              <a:t> </a:t>
            </a:r>
            <a:r>
              <a:rPr spc="-10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224903"/>
            <a:ext cx="8116570" cy="53651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3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Entorses </a:t>
            </a:r>
            <a:r>
              <a:rPr sz="2600" spc="5" dirty="0">
                <a:latin typeface="Arial"/>
                <a:cs typeface="Arial"/>
              </a:rPr>
              <a:t>graves</a:t>
            </a:r>
            <a:endParaRPr sz="2600">
              <a:latin typeface="Arial"/>
              <a:cs typeface="Arial"/>
            </a:endParaRPr>
          </a:p>
          <a:p>
            <a:pPr marL="756285" marR="1002665" indent="-287020">
              <a:lnSpc>
                <a:spcPts val="2590"/>
              </a:lnSpc>
              <a:spcBef>
                <a:spcPts val="62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5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Soit rupture d'un ligament périphérique (gravité  moyenne)</a:t>
            </a:r>
            <a:endParaRPr sz="2400">
              <a:latin typeface="Arial"/>
              <a:cs typeface="Arial"/>
            </a:endParaRPr>
          </a:p>
          <a:p>
            <a:pPr marL="756285" marR="285750" indent="-287020">
              <a:lnSpc>
                <a:spcPts val="2590"/>
              </a:lnSpc>
              <a:spcBef>
                <a:spcPts val="58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7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Soit rupture des croisés et de plusieurs ligaments lat  (entorse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grave)</a:t>
            </a:r>
            <a:endParaRPr sz="2400">
              <a:latin typeface="Arial"/>
              <a:cs typeface="Arial"/>
            </a:endParaRPr>
          </a:p>
          <a:p>
            <a:pPr marL="756285" marR="80645" indent="-287020">
              <a:lnSpc>
                <a:spcPts val="2590"/>
              </a:lnSpc>
              <a:spcBef>
                <a:spcPts val="58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Les ruptures des ligaments croisés sont très souvent  méconnues par le premier examinateur du blessé  (souvent par ignorance des tests cliniques de rupture)  ce qui </a:t>
            </a:r>
            <a:r>
              <a:rPr sz="2400" spc="-10" dirty="0">
                <a:latin typeface="Arial"/>
                <a:cs typeface="Arial"/>
              </a:rPr>
              <a:t>explique </a:t>
            </a:r>
            <a:r>
              <a:rPr sz="2400" spc="-5" dirty="0">
                <a:latin typeface="Arial"/>
                <a:cs typeface="Arial"/>
              </a:rPr>
              <a:t>de nombreuses erreurs  thérapeutiques.</a:t>
            </a:r>
            <a:endParaRPr sz="2400">
              <a:latin typeface="Arial"/>
              <a:cs typeface="Arial"/>
            </a:endParaRPr>
          </a:p>
          <a:p>
            <a:pPr marL="756285" marR="5080" indent="-287020">
              <a:lnSpc>
                <a:spcPts val="2590"/>
              </a:lnSpc>
              <a:spcBef>
                <a:spcPts val="59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L'interrogatoire retrouve souvent la notion </a:t>
            </a:r>
            <a:r>
              <a:rPr sz="2400" spc="-10" dirty="0">
                <a:latin typeface="Arial"/>
                <a:cs typeface="Arial"/>
              </a:rPr>
              <a:t>d'une  </a:t>
            </a:r>
            <a:r>
              <a:rPr sz="2400" b="1" spc="-5" dirty="0">
                <a:latin typeface="Arial"/>
                <a:cs typeface="Arial"/>
              </a:rPr>
              <a:t>impression de craquement</a:t>
            </a:r>
            <a:r>
              <a:rPr sz="2400" spc="-5" dirty="0">
                <a:latin typeface="Arial"/>
                <a:cs typeface="Arial"/>
              </a:rPr>
              <a:t>, bien perçu lors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l'accident, et d'un </a:t>
            </a:r>
            <a:r>
              <a:rPr sz="2400" b="1" spc="-5" dirty="0">
                <a:latin typeface="Arial"/>
                <a:cs typeface="Arial"/>
              </a:rPr>
              <a:t>déboîtement </a:t>
            </a:r>
            <a:r>
              <a:rPr sz="2400" spc="-5" dirty="0">
                <a:latin typeface="Arial"/>
                <a:cs typeface="Arial"/>
              </a:rPr>
              <a:t>du genou. Parfois </a:t>
            </a:r>
            <a:r>
              <a:rPr sz="2400" spc="-10" dirty="0">
                <a:latin typeface="Arial"/>
                <a:cs typeface="Arial"/>
              </a:rPr>
              <a:t>on  </a:t>
            </a:r>
            <a:r>
              <a:rPr sz="2400" spc="-5" dirty="0">
                <a:latin typeface="Arial"/>
                <a:cs typeface="Arial"/>
              </a:rPr>
              <a:t>a une sensation immédiate d'instabilité avec sensation  de "patte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folle"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884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Rupture des </a:t>
            </a:r>
            <a:r>
              <a:rPr spc="-10" dirty="0"/>
              <a:t>ligaments </a:t>
            </a:r>
            <a:r>
              <a:rPr spc="-5" dirty="0"/>
              <a:t>du</a:t>
            </a:r>
            <a:r>
              <a:rPr spc="-85" dirty="0"/>
              <a:t> </a:t>
            </a:r>
            <a:r>
              <a:rPr spc="-10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333046"/>
            <a:ext cx="7092315" cy="467360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Entorses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Internes</a:t>
            </a:r>
            <a:endParaRPr sz="2600">
              <a:latin typeface="Arial"/>
              <a:cs typeface="Arial"/>
            </a:endParaRPr>
          </a:p>
          <a:p>
            <a:pPr marL="756285" marR="2346960" indent="-28702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Mécanisme fréquent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Valgus-Flex-Rotation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Externe</a:t>
            </a:r>
            <a:endParaRPr sz="24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La rupture des croisés survient lors d’une grande  amplitude 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bâillement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Entorses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Externes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Mouvement de Varus-Flexion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Rotation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Interne</a:t>
            </a:r>
            <a:endParaRPr sz="2400">
              <a:latin typeface="Arial"/>
              <a:cs typeface="Arial"/>
            </a:endParaRPr>
          </a:p>
          <a:p>
            <a:pPr marL="469265" marR="294767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&gt; </a:t>
            </a:r>
            <a:r>
              <a:rPr sz="2400" spc="-5" dirty="0">
                <a:latin typeface="Arial"/>
                <a:cs typeface="Arial"/>
              </a:rPr>
              <a:t>Rupture du LCA puis </a:t>
            </a:r>
            <a:r>
              <a:rPr sz="2400" spc="-10" dirty="0">
                <a:latin typeface="Arial"/>
                <a:cs typeface="Arial"/>
              </a:rPr>
              <a:t>des  </a:t>
            </a:r>
            <a:r>
              <a:rPr sz="2400" spc="-5" dirty="0">
                <a:latin typeface="Arial"/>
                <a:cs typeface="Arial"/>
              </a:rPr>
              <a:t>formations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externes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9075" y="1165415"/>
            <a:ext cx="1755533" cy="1671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6943" y="4083291"/>
            <a:ext cx="2111400" cy="2235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96509" y="4062857"/>
            <a:ext cx="2139950" cy="2263775"/>
          </a:xfrm>
          <a:custGeom>
            <a:avLst/>
            <a:gdLst/>
            <a:ahLst/>
            <a:cxnLst/>
            <a:rect l="l" t="t" r="r" b="b"/>
            <a:pathLst>
              <a:path w="2139950" h="2263775">
                <a:moveTo>
                  <a:pt x="0" y="0"/>
                </a:moveTo>
                <a:lnTo>
                  <a:pt x="2139835" y="0"/>
                </a:lnTo>
                <a:lnTo>
                  <a:pt x="2139835" y="2263686"/>
                </a:lnTo>
                <a:lnTo>
                  <a:pt x="0" y="2263686"/>
                </a:lnTo>
                <a:lnTo>
                  <a:pt x="0" y="0"/>
                </a:lnTo>
                <a:close/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884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Rupture des </a:t>
            </a:r>
            <a:r>
              <a:rPr spc="-10" dirty="0"/>
              <a:t>ligaments </a:t>
            </a:r>
            <a:r>
              <a:rPr spc="-5" dirty="0"/>
              <a:t>du</a:t>
            </a:r>
            <a:r>
              <a:rPr spc="-85" dirty="0"/>
              <a:t> </a:t>
            </a:r>
            <a:r>
              <a:rPr spc="-10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755393"/>
            <a:ext cx="6206490" cy="9766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Entorses en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hyper-extension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Shoot </a:t>
            </a:r>
            <a:r>
              <a:rPr sz="2600" spc="5" dirty="0">
                <a:latin typeface="Arial"/>
                <a:cs typeface="Arial"/>
              </a:rPr>
              <a:t>dans </a:t>
            </a:r>
            <a:r>
              <a:rPr sz="2600" spc="-5" dirty="0">
                <a:latin typeface="Arial"/>
                <a:cs typeface="Arial"/>
              </a:rPr>
              <a:t>le </a:t>
            </a:r>
            <a:r>
              <a:rPr sz="2600" dirty="0">
                <a:latin typeface="Arial"/>
                <a:cs typeface="Arial"/>
              </a:rPr>
              <a:t>vide &gt; rupture isolée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LCA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4772" y="3051035"/>
            <a:ext cx="4760010" cy="314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358" y="3015792"/>
            <a:ext cx="2497315" cy="3179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884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Rupture des </a:t>
            </a:r>
            <a:r>
              <a:rPr spc="-10" dirty="0"/>
              <a:t>ligaments </a:t>
            </a:r>
            <a:r>
              <a:rPr spc="-5" dirty="0"/>
              <a:t>du</a:t>
            </a:r>
            <a:r>
              <a:rPr spc="-85" dirty="0"/>
              <a:t> </a:t>
            </a:r>
            <a:r>
              <a:rPr spc="-10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2327" y="1150620"/>
            <a:ext cx="4749800" cy="39916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2767965" algn="l"/>
              </a:tabLst>
            </a:pPr>
            <a:r>
              <a:rPr sz="3000" b="1" spc="-195" dirty="0">
                <a:latin typeface="Trebuchet MS"/>
                <a:cs typeface="Trebuchet MS"/>
              </a:rPr>
              <a:t>Examen</a:t>
            </a:r>
            <a:r>
              <a:rPr sz="3000" b="1" spc="-235" dirty="0">
                <a:latin typeface="Trebuchet MS"/>
                <a:cs typeface="Trebuchet MS"/>
              </a:rPr>
              <a:t> </a:t>
            </a:r>
            <a:r>
              <a:rPr sz="3000" b="1" spc="-185" dirty="0">
                <a:latin typeface="Trebuchet MS"/>
                <a:cs typeface="Trebuchet MS"/>
              </a:rPr>
              <a:t>clinique	</a:t>
            </a:r>
            <a:r>
              <a:rPr sz="3000" spc="-150" dirty="0">
                <a:solidFill>
                  <a:srgbClr val="CC3300"/>
                </a:solidFill>
                <a:latin typeface="Trebuchet MS"/>
                <a:cs typeface="Trebuchet MS"/>
              </a:rPr>
              <a:t>(Comparatif)</a:t>
            </a:r>
            <a:endParaRPr sz="3000">
              <a:latin typeface="Trebuchet MS"/>
              <a:cs typeface="Trebuchet MS"/>
            </a:endParaRPr>
          </a:p>
          <a:p>
            <a:pPr marL="241300" marR="2049145">
              <a:lnSpc>
                <a:spcPct val="105400"/>
              </a:lnSpc>
              <a:spcBef>
                <a:spcPts val="25"/>
              </a:spcBef>
            </a:pPr>
            <a:r>
              <a:rPr sz="2600" spc="-95" dirty="0">
                <a:latin typeface="Trebuchet MS"/>
                <a:cs typeface="Trebuchet MS"/>
              </a:rPr>
              <a:t>hémarthrose  </a:t>
            </a:r>
            <a:r>
              <a:rPr sz="2600" spc="-90" dirty="0">
                <a:latin typeface="Trebuchet MS"/>
                <a:cs typeface="Trebuchet MS"/>
              </a:rPr>
              <a:t>points</a:t>
            </a:r>
            <a:r>
              <a:rPr sz="2600" spc="-275" dirty="0">
                <a:latin typeface="Trebuchet MS"/>
                <a:cs typeface="Trebuchet MS"/>
              </a:rPr>
              <a:t> </a:t>
            </a:r>
            <a:r>
              <a:rPr sz="2600" spc="-90" dirty="0">
                <a:latin typeface="Trebuchet MS"/>
                <a:cs typeface="Trebuchet MS"/>
              </a:rPr>
              <a:t>douloureux</a:t>
            </a:r>
            <a:endParaRPr sz="2600">
              <a:latin typeface="Trebuchet MS"/>
              <a:cs typeface="Trebuchet MS"/>
            </a:endParaRPr>
          </a:p>
          <a:p>
            <a:pPr marL="241300">
              <a:lnSpc>
                <a:spcPts val="2935"/>
              </a:lnSpc>
              <a:spcBef>
                <a:spcPts val="180"/>
              </a:spcBef>
            </a:pPr>
            <a:r>
              <a:rPr sz="2600" spc="-150" dirty="0">
                <a:latin typeface="Trebuchet MS"/>
                <a:cs typeface="Trebuchet MS"/>
              </a:rPr>
              <a:t>laxité </a:t>
            </a:r>
            <a:r>
              <a:rPr sz="2600" spc="-90" dirty="0">
                <a:latin typeface="Trebuchet MS"/>
                <a:cs typeface="Trebuchet MS"/>
              </a:rPr>
              <a:t>en </a:t>
            </a:r>
            <a:r>
              <a:rPr sz="2600" spc="-95" dirty="0">
                <a:latin typeface="Trebuchet MS"/>
                <a:cs typeface="Trebuchet MS"/>
              </a:rPr>
              <a:t>valgus</a:t>
            </a:r>
            <a:r>
              <a:rPr sz="2600" spc="-409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(ouverture</a:t>
            </a:r>
            <a:endParaRPr sz="1700">
              <a:latin typeface="Trebuchet MS"/>
              <a:cs typeface="Trebuchet MS"/>
            </a:endParaRPr>
          </a:p>
          <a:p>
            <a:pPr marL="12700" marR="474345">
              <a:lnSpc>
                <a:spcPct val="77500"/>
              </a:lnSpc>
              <a:spcBef>
                <a:spcPts val="275"/>
              </a:spcBef>
            </a:pPr>
            <a:r>
              <a:rPr sz="1700" spc="-90" dirty="0">
                <a:latin typeface="Trebuchet MS"/>
                <a:cs typeface="Trebuchet MS"/>
              </a:rPr>
              <a:t>articulaire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en</a:t>
            </a:r>
            <a:r>
              <a:rPr sz="1700" spc="-140" dirty="0">
                <a:latin typeface="Trebuchet MS"/>
                <a:cs typeface="Trebuchet MS"/>
              </a:rPr>
              <a:t> </a:t>
            </a:r>
            <a:r>
              <a:rPr sz="1700" spc="-55" dirty="0">
                <a:latin typeface="Trebuchet MS"/>
                <a:cs typeface="Trebuchet MS"/>
              </a:rPr>
              <a:t>dedans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lorsque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l’on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porte</a:t>
            </a:r>
            <a:r>
              <a:rPr sz="1700" spc="-150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la</a:t>
            </a:r>
            <a:r>
              <a:rPr sz="1700" spc="-145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jambe  </a:t>
            </a:r>
            <a:r>
              <a:rPr sz="1700" spc="-60" dirty="0">
                <a:latin typeface="Trebuchet MS"/>
                <a:cs typeface="Trebuchet MS"/>
              </a:rPr>
              <a:t>vers </a:t>
            </a:r>
            <a:r>
              <a:rPr sz="1700" spc="-95" dirty="0">
                <a:latin typeface="Trebuchet MS"/>
                <a:cs typeface="Trebuchet MS"/>
              </a:rPr>
              <a:t>l’extérieur) </a:t>
            </a:r>
            <a:r>
              <a:rPr sz="2600" spc="-145" dirty="0">
                <a:latin typeface="Trebuchet MS"/>
                <a:cs typeface="Trebuchet MS"/>
              </a:rPr>
              <a:t>et </a:t>
            </a:r>
            <a:r>
              <a:rPr sz="2600" spc="-90" dirty="0">
                <a:latin typeface="Trebuchet MS"/>
                <a:cs typeface="Trebuchet MS"/>
              </a:rPr>
              <a:t>en</a:t>
            </a:r>
            <a:r>
              <a:rPr sz="2600" spc="-450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varus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2600" spc="-150" dirty="0">
                <a:latin typeface="Trebuchet MS"/>
                <a:cs typeface="Trebuchet MS"/>
              </a:rPr>
              <a:t>laxité </a:t>
            </a:r>
            <a:r>
              <a:rPr sz="2600" spc="-90" dirty="0">
                <a:latin typeface="Trebuchet MS"/>
                <a:cs typeface="Trebuchet MS"/>
              </a:rPr>
              <a:t>en</a:t>
            </a:r>
            <a:r>
              <a:rPr sz="2600" spc="-285" dirty="0">
                <a:latin typeface="Trebuchet MS"/>
                <a:cs typeface="Trebuchet MS"/>
              </a:rPr>
              <a:t> </a:t>
            </a:r>
            <a:r>
              <a:rPr sz="2600" spc="-114" dirty="0">
                <a:latin typeface="Trebuchet MS"/>
                <a:cs typeface="Trebuchet MS"/>
              </a:rPr>
              <a:t>tiroir</a:t>
            </a:r>
            <a:endParaRPr sz="2600">
              <a:latin typeface="Trebuchet MS"/>
              <a:cs typeface="Trebuchet MS"/>
            </a:endParaRPr>
          </a:p>
          <a:p>
            <a:pPr marL="12700" marR="1936750">
              <a:lnSpc>
                <a:spcPct val="80000"/>
              </a:lnSpc>
              <a:spcBef>
                <a:spcPts val="930"/>
              </a:spcBef>
            </a:pPr>
            <a:r>
              <a:rPr sz="1800" spc="-80" dirty="0">
                <a:latin typeface="Trebuchet MS"/>
                <a:cs typeface="Trebuchet MS"/>
              </a:rPr>
              <a:t>(mobilisation </a:t>
            </a:r>
            <a:r>
              <a:rPr sz="1800" spc="-75" dirty="0">
                <a:latin typeface="Trebuchet MS"/>
                <a:cs typeface="Trebuchet MS"/>
              </a:rPr>
              <a:t>de </a:t>
            </a:r>
            <a:r>
              <a:rPr sz="1800" spc="-105" dirty="0">
                <a:latin typeface="Trebuchet MS"/>
                <a:cs typeface="Trebuchet MS"/>
              </a:rPr>
              <a:t>la jambe</a:t>
            </a:r>
            <a:r>
              <a:rPr sz="1800" spc="-26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vers  </a:t>
            </a:r>
            <a:r>
              <a:rPr sz="1800" spc="-105" dirty="0">
                <a:latin typeface="Trebuchet MS"/>
                <a:cs typeface="Trebuchet MS"/>
              </a:rPr>
              <a:t>l’avant </a:t>
            </a:r>
            <a:r>
              <a:rPr sz="1800" spc="-30" dirty="0">
                <a:latin typeface="Trebuchet MS"/>
                <a:cs typeface="Trebuchet MS"/>
              </a:rPr>
              <a:t>ou </a:t>
            </a:r>
            <a:r>
              <a:rPr sz="1800" spc="-65" dirty="0">
                <a:latin typeface="Trebuchet MS"/>
                <a:cs typeface="Trebuchet MS"/>
              </a:rPr>
              <a:t>vers </a:t>
            </a:r>
            <a:r>
              <a:rPr sz="1800" spc="-105" dirty="0">
                <a:latin typeface="Trebuchet MS"/>
                <a:cs typeface="Trebuchet MS"/>
              </a:rPr>
              <a:t>l’arrière</a:t>
            </a:r>
            <a:r>
              <a:rPr sz="1800" spc="-35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sur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30"/>
              </a:lnSpc>
            </a:pPr>
            <a:r>
              <a:rPr sz="1800" spc="-40" dirty="0">
                <a:latin typeface="Trebuchet MS"/>
                <a:cs typeface="Trebuchet MS"/>
              </a:rPr>
              <a:t>un </a:t>
            </a:r>
            <a:r>
              <a:rPr sz="1800" spc="-50" dirty="0">
                <a:latin typeface="Trebuchet MS"/>
                <a:cs typeface="Trebuchet MS"/>
              </a:rPr>
              <a:t>genou</a:t>
            </a:r>
            <a:r>
              <a:rPr sz="1800" spc="-23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fléchit)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" y="5552593"/>
            <a:ext cx="4583430" cy="10648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marR="5080" indent="227965">
              <a:lnSpc>
                <a:spcPts val="2500"/>
              </a:lnSpc>
              <a:spcBef>
                <a:spcPts val="700"/>
              </a:spcBef>
            </a:pPr>
            <a:r>
              <a:rPr sz="2600" spc="-105" dirty="0">
                <a:latin typeface="Trebuchet MS"/>
                <a:cs typeface="Trebuchet MS"/>
              </a:rPr>
              <a:t>tests </a:t>
            </a:r>
            <a:r>
              <a:rPr sz="2600" spc="-95" dirty="0">
                <a:latin typeface="Trebuchet MS"/>
                <a:cs typeface="Trebuchet MS"/>
              </a:rPr>
              <a:t>dynamiques</a:t>
            </a:r>
            <a:r>
              <a:rPr sz="2600" spc="-360" dirty="0">
                <a:latin typeface="Trebuchet MS"/>
                <a:cs typeface="Trebuchet MS"/>
              </a:rPr>
              <a:t> </a:t>
            </a:r>
            <a:r>
              <a:rPr sz="2600" spc="-140" dirty="0">
                <a:latin typeface="Trebuchet MS"/>
                <a:cs typeface="Trebuchet MS"/>
              </a:rPr>
              <a:t>(Lachmann,  </a:t>
            </a:r>
            <a:r>
              <a:rPr sz="2600" spc="-90" dirty="0">
                <a:latin typeface="Trebuchet MS"/>
                <a:cs typeface="Trebuchet MS"/>
              </a:rPr>
              <a:t>ressaut</a:t>
            </a:r>
            <a:r>
              <a:rPr sz="2600" spc="-240" dirty="0">
                <a:latin typeface="Trebuchet MS"/>
                <a:cs typeface="Trebuchet MS"/>
              </a:rPr>
              <a:t> </a:t>
            </a:r>
            <a:r>
              <a:rPr sz="2600" spc="-140" dirty="0">
                <a:latin typeface="Trebuchet MS"/>
                <a:cs typeface="Trebuchet MS"/>
              </a:rPr>
              <a:t>ant-lat)</a:t>
            </a:r>
            <a:endParaRPr sz="26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25"/>
              </a:spcBef>
              <a:buClr>
                <a:srgbClr val="FFFFF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85" dirty="0">
                <a:latin typeface="Trebuchet MS"/>
                <a:cs typeface="Trebuchet MS"/>
              </a:rPr>
              <a:t>(spécifiques </a:t>
            </a:r>
            <a:r>
              <a:rPr sz="1800" spc="-60" dirty="0">
                <a:latin typeface="Trebuchet MS"/>
                <a:cs typeface="Trebuchet MS"/>
              </a:rPr>
              <a:t>des </a:t>
            </a:r>
            <a:r>
              <a:rPr sz="1800" spc="-65" dirty="0">
                <a:latin typeface="Trebuchet MS"/>
                <a:cs typeface="Trebuchet MS"/>
              </a:rPr>
              <a:t>lésions </a:t>
            </a:r>
            <a:r>
              <a:rPr sz="1800" spc="-60" dirty="0">
                <a:latin typeface="Trebuchet MS"/>
                <a:cs typeface="Trebuchet MS"/>
              </a:rPr>
              <a:t>des</a:t>
            </a:r>
            <a:r>
              <a:rPr sz="1800" spc="-33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croisés)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95128" y="3801276"/>
            <a:ext cx="2396794" cy="1215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7666" y="3783812"/>
            <a:ext cx="2425700" cy="1243965"/>
          </a:xfrm>
          <a:custGeom>
            <a:avLst/>
            <a:gdLst/>
            <a:ahLst/>
            <a:cxnLst/>
            <a:rect l="l" t="t" r="r" b="b"/>
            <a:pathLst>
              <a:path w="2425700" h="1243964">
                <a:moveTo>
                  <a:pt x="0" y="0"/>
                </a:moveTo>
                <a:lnTo>
                  <a:pt x="2425230" y="0"/>
                </a:lnTo>
                <a:lnTo>
                  <a:pt x="242523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4227" y="3802215"/>
            <a:ext cx="2492159" cy="1215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5812" y="3783812"/>
            <a:ext cx="2520950" cy="1243965"/>
          </a:xfrm>
          <a:custGeom>
            <a:avLst/>
            <a:gdLst/>
            <a:ahLst/>
            <a:cxnLst/>
            <a:rect l="l" t="t" r="r" b="b"/>
            <a:pathLst>
              <a:path w="2520950" h="1243964">
                <a:moveTo>
                  <a:pt x="0" y="0"/>
                </a:moveTo>
                <a:lnTo>
                  <a:pt x="2520607" y="0"/>
                </a:lnTo>
                <a:lnTo>
                  <a:pt x="2520607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8208" y="1776907"/>
            <a:ext cx="2509139" cy="1748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09907" y="1758594"/>
            <a:ext cx="2538095" cy="1777364"/>
          </a:xfrm>
          <a:custGeom>
            <a:avLst/>
            <a:gdLst/>
            <a:ahLst/>
            <a:cxnLst/>
            <a:rect l="l" t="t" r="r" b="b"/>
            <a:pathLst>
              <a:path w="2538095" h="1777364">
                <a:moveTo>
                  <a:pt x="0" y="0"/>
                </a:moveTo>
                <a:lnTo>
                  <a:pt x="2537587" y="0"/>
                </a:lnTo>
                <a:lnTo>
                  <a:pt x="2537587" y="1777364"/>
                </a:lnTo>
                <a:lnTo>
                  <a:pt x="0" y="1777364"/>
                </a:lnTo>
                <a:lnTo>
                  <a:pt x="0" y="0"/>
                </a:lnTo>
                <a:close/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5507" y="5520575"/>
            <a:ext cx="1944890" cy="107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7943" y="5503011"/>
            <a:ext cx="1973580" cy="1103630"/>
          </a:xfrm>
          <a:custGeom>
            <a:avLst/>
            <a:gdLst/>
            <a:ahLst/>
            <a:cxnLst/>
            <a:rect l="l" t="t" r="r" b="b"/>
            <a:pathLst>
              <a:path w="1973579" h="1103629">
                <a:moveTo>
                  <a:pt x="0" y="0"/>
                </a:moveTo>
                <a:lnTo>
                  <a:pt x="1973338" y="0"/>
                </a:lnTo>
                <a:lnTo>
                  <a:pt x="1973338" y="1103439"/>
                </a:lnTo>
                <a:lnTo>
                  <a:pt x="0" y="1103439"/>
                </a:lnTo>
                <a:lnTo>
                  <a:pt x="0" y="0"/>
                </a:lnTo>
                <a:close/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79040" y="646576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884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Rupture des </a:t>
            </a:r>
            <a:r>
              <a:rPr spc="-10" dirty="0"/>
              <a:t>ligaments </a:t>
            </a:r>
            <a:r>
              <a:rPr spc="-5" dirty="0"/>
              <a:t>du</a:t>
            </a:r>
            <a:r>
              <a:rPr spc="-85" dirty="0"/>
              <a:t> </a:t>
            </a:r>
            <a:r>
              <a:rPr spc="-10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967286"/>
            <a:ext cx="4502150" cy="167513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spc="5" dirty="0">
                <a:latin typeface="Arial"/>
                <a:cs typeface="Arial"/>
              </a:rPr>
              <a:t>Examens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Complémentaires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Radiographie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Recherche des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arrachements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osseux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3964" y="3774084"/>
            <a:ext cx="2530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42735B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Clichés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dynamiques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765" y="5980837"/>
            <a:ext cx="870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2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IRM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34267" y="1847049"/>
            <a:ext cx="1619275" cy="1961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15708" y="1847049"/>
            <a:ext cx="1699920" cy="196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6807" y="4225852"/>
            <a:ext cx="1515605" cy="1810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7232" y="4258227"/>
            <a:ext cx="1244600" cy="1743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884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Rupture des </a:t>
            </a:r>
            <a:r>
              <a:rPr spc="-10" dirty="0"/>
              <a:t>ligaments </a:t>
            </a:r>
            <a:r>
              <a:rPr spc="-5" dirty="0"/>
              <a:t>du</a:t>
            </a:r>
            <a:r>
              <a:rPr spc="-85" dirty="0"/>
              <a:t> </a:t>
            </a:r>
            <a:r>
              <a:rPr spc="-10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205030"/>
            <a:ext cx="443357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8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Examens </a:t>
            </a:r>
            <a:r>
              <a:rPr sz="2600" dirty="0">
                <a:latin typeface="Arial"/>
                <a:cs typeface="Arial"/>
              </a:rPr>
              <a:t>Complémentaires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Radiographie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65" y="4316774"/>
            <a:ext cx="2196465" cy="18192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IRM</a:t>
            </a:r>
            <a:endParaRPr sz="2400">
              <a:latin typeface="Arial"/>
              <a:cs typeface="Arial"/>
            </a:endParaRPr>
          </a:p>
          <a:p>
            <a:pPr marL="697865" indent="-227965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Visualise</a:t>
            </a:r>
            <a:endParaRPr sz="2000">
              <a:latin typeface="Arial"/>
              <a:cs typeface="Arial"/>
            </a:endParaRPr>
          </a:p>
          <a:p>
            <a:pPr marL="1082040" lvl="1" indent="-154940">
              <a:lnSpc>
                <a:spcPct val="100000"/>
              </a:lnSpc>
              <a:spcBef>
                <a:spcPts val="440"/>
              </a:spcBef>
              <a:buSzPct val="83333"/>
              <a:buChar char="▪"/>
              <a:tabLst>
                <a:tab pos="1082675" algn="l"/>
              </a:tabLst>
            </a:pPr>
            <a:r>
              <a:rPr sz="1800" spc="-10" dirty="0">
                <a:latin typeface="Arial"/>
                <a:cs typeface="Arial"/>
              </a:rPr>
              <a:t>Ligaments</a:t>
            </a:r>
            <a:endParaRPr sz="1800">
              <a:latin typeface="Arial"/>
              <a:cs typeface="Arial"/>
            </a:endParaRPr>
          </a:p>
          <a:p>
            <a:pPr marL="1082040" lvl="1" indent="-154940">
              <a:lnSpc>
                <a:spcPct val="100000"/>
              </a:lnSpc>
              <a:spcBef>
                <a:spcPts val="434"/>
              </a:spcBef>
              <a:buSzPct val="83333"/>
              <a:buChar char="▪"/>
              <a:tabLst>
                <a:tab pos="1082675" algn="l"/>
              </a:tabLst>
            </a:pPr>
            <a:r>
              <a:rPr sz="1800" spc="-10" dirty="0">
                <a:latin typeface="Arial"/>
                <a:cs typeface="Arial"/>
              </a:rPr>
              <a:t>Ménisques</a:t>
            </a:r>
            <a:endParaRPr sz="1800">
              <a:latin typeface="Arial"/>
              <a:cs typeface="Arial"/>
            </a:endParaRPr>
          </a:p>
          <a:p>
            <a:pPr marL="1082040" lvl="1" indent="-154940">
              <a:lnSpc>
                <a:spcPct val="100000"/>
              </a:lnSpc>
              <a:spcBef>
                <a:spcPts val="430"/>
              </a:spcBef>
              <a:buSzPct val="83333"/>
              <a:buChar char="▪"/>
              <a:tabLst>
                <a:tab pos="1082675" algn="l"/>
              </a:tabLst>
            </a:pPr>
            <a:r>
              <a:rPr sz="1800" spc="-10" dirty="0">
                <a:latin typeface="Arial"/>
                <a:cs typeface="Arial"/>
              </a:rPr>
              <a:t>cartilage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37978" y="1949564"/>
            <a:ext cx="4171429" cy="3116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884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Rupture des </a:t>
            </a:r>
            <a:r>
              <a:rPr spc="-10" dirty="0"/>
              <a:t>ligaments </a:t>
            </a:r>
            <a:r>
              <a:rPr spc="-5" dirty="0"/>
              <a:t>du</a:t>
            </a:r>
            <a:r>
              <a:rPr spc="-85" dirty="0"/>
              <a:t> </a:t>
            </a:r>
            <a:r>
              <a:rPr spc="-10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253036"/>
            <a:ext cx="42672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7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Examens </a:t>
            </a:r>
            <a:r>
              <a:rPr sz="2600" dirty="0">
                <a:latin typeface="Arial"/>
                <a:cs typeface="Arial"/>
              </a:rPr>
              <a:t>Complémentaire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IRM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2168" y="2281379"/>
            <a:ext cx="6938848" cy="4216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61544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Traitement des entorses</a:t>
            </a:r>
            <a:r>
              <a:rPr spc="-114" dirty="0"/>
              <a:t> </a:t>
            </a:r>
            <a:r>
              <a:rPr spc="-10" dirty="0"/>
              <a:t>bénignes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032761"/>
            <a:ext cx="5331460" cy="9766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Immobilisation courte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(antalgique)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Kinésithérapie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précoce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" y="4488840"/>
            <a:ext cx="358584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7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Reprise du sport </a:t>
            </a:r>
            <a:r>
              <a:rPr sz="2600" spc="5" dirty="0">
                <a:latin typeface="Arial"/>
                <a:cs typeface="Arial"/>
              </a:rPr>
              <a:t>avec  </a:t>
            </a:r>
            <a:r>
              <a:rPr sz="2600" dirty="0">
                <a:latin typeface="Arial"/>
                <a:cs typeface="Arial"/>
              </a:rPr>
              <a:t>orthèse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protectrice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73254" y="1920011"/>
            <a:ext cx="1529829" cy="2016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1709" y="4669599"/>
            <a:ext cx="1407147" cy="1997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9784" y="4664774"/>
            <a:ext cx="1153934" cy="200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31750" y="4646739"/>
            <a:ext cx="1183005" cy="2030730"/>
          </a:xfrm>
          <a:custGeom>
            <a:avLst/>
            <a:gdLst/>
            <a:ahLst/>
            <a:cxnLst/>
            <a:rect l="l" t="t" r="r" b="b"/>
            <a:pathLst>
              <a:path w="1183004" h="2030729">
                <a:moveTo>
                  <a:pt x="0" y="0"/>
                </a:moveTo>
                <a:lnTo>
                  <a:pt x="1182382" y="0"/>
                </a:lnTo>
                <a:lnTo>
                  <a:pt x="1182382" y="2030361"/>
                </a:lnTo>
                <a:lnTo>
                  <a:pt x="0" y="2030361"/>
                </a:lnTo>
                <a:lnTo>
                  <a:pt x="0" y="0"/>
                </a:lnTo>
                <a:close/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884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Rupture des </a:t>
            </a:r>
            <a:r>
              <a:rPr spc="-10" dirty="0"/>
              <a:t>ligaments </a:t>
            </a:r>
            <a:r>
              <a:rPr spc="-5" dirty="0"/>
              <a:t>du</a:t>
            </a:r>
            <a:r>
              <a:rPr spc="-85" dirty="0"/>
              <a:t> </a:t>
            </a:r>
            <a:r>
              <a:rPr spc="-10" dirty="0"/>
              <a:t>genou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442774"/>
            <a:ext cx="3648075" cy="13817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0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chirurgical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Suture </a:t>
            </a:r>
            <a:r>
              <a:rPr sz="2400" spc="-10" dirty="0">
                <a:latin typeface="Arial"/>
                <a:cs typeface="Arial"/>
              </a:rPr>
              <a:t>des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éléments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périphériques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65" y="4554372"/>
            <a:ext cx="296862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Plastie ligamentaire  des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croisés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1099" y="1623148"/>
            <a:ext cx="4573803" cy="2021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2501" y="1615325"/>
            <a:ext cx="2294255" cy="2030730"/>
          </a:xfrm>
          <a:custGeom>
            <a:avLst/>
            <a:gdLst/>
            <a:ahLst/>
            <a:cxnLst/>
            <a:rect l="l" t="t" r="r" b="b"/>
            <a:pathLst>
              <a:path w="2294254" h="2030729">
                <a:moveTo>
                  <a:pt x="0" y="0"/>
                </a:moveTo>
                <a:lnTo>
                  <a:pt x="2293924" y="0"/>
                </a:lnTo>
                <a:lnTo>
                  <a:pt x="2293924" y="2030399"/>
                </a:lnTo>
                <a:lnTo>
                  <a:pt x="0" y="2030399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4210" y="4151570"/>
            <a:ext cx="2548801" cy="2231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acture de la hanche">
            <a:extLst>
              <a:ext uri="{FF2B5EF4-FFF2-40B4-BE49-F238E27FC236}">
                <a16:creationId xmlns:a16="http://schemas.microsoft.com/office/drawing/2014/main" id="{8C8DADAC-ADF2-7D0D-1D16-8619B223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600400" cy="39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0C61637-D402-3536-1A01-B29AF35361D3}"/>
              </a:ext>
            </a:extLst>
          </p:cNvPr>
          <p:cNvSpPr txBox="1"/>
          <p:nvPr/>
        </p:nvSpPr>
        <p:spPr>
          <a:xfrm>
            <a:off x="2771800" y="14127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ATTENTION</a:t>
            </a:r>
          </a:p>
        </p:txBody>
      </p:sp>
      <p:pic>
        <p:nvPicPr>
          <p:cNvPr id="9220" name="Picture 4" descr="Homme était Mal Jambe Et La Douleur Clip Art Libres De Droits , Svg ,  Vecteurs Et Illustration. Image 39074841.">
            <a:extLst>
              <a:ext uri="{FF2B5EF4-FFF2-40B4-BE49-F238E27FC236}">
                <a16:creationId xmlns:a16="http://schemas.microsoft.com/office/drawing/2014/main" id="{D2D1C142-C4F9-1F28-3900-234F3554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21" y="234888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2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332828-1E04-AAB9-465D-1B3180E4EBCF}"/>
              </a:ext>
            </a:extLst>
          </p:cNvPr>
          <p:cNvSpPr txBox="1"/>
          <p:nvPr/>
        </p:nvSpPr>
        <p:spPr>
          <a:xfrm>
            <a:off x="611560" y="134076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Chirurgical – </a:t>
            </a:r>
            <a:r>
              <a:rPr lang="fr-FR" dirty="0" err="1"/>
              <a:t>fr</a:t>
            </a:r>
            <a:r>
              <a:rPr lang="fr-FR" dirty="0"/>
              <a:t> </a:t>
            </a:r>
            <a:r>
              <a:rPr lang="fr-FR" dirty="0" err="1"/>
              <a:t>pertroch</a:t>
            </a:r>
            <a:endParaRPr lang="fr-FR" dirty="0"/>
          </a:p>
        </p:txBody>
      </p:sp>
      <p:pic>
        <p:nvPicPr>
          <p:cNvPr id="3074" name="Picture 2" descr="Ostéosynthèse | Site Dr R.Frioux">
            <a:extLst>
              <a:ext uri="{FF2B5EF4-FFF2-40B4-BE49-F238E27FC236}">
                <a16:creationId xmlns:a16="http://schemas.microsoft.com/office/drawing/2014/main" id="{DD8BF426-D1A7-1C11-AA12-EC00F8678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903226"/>
            <a:ext cx="6222207" cy="46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43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A565F1C-DEB8-61E4-80F1-22F11275F1C8}"/>
              </a:ext>
            </a:extLst>
          </p:cNvPr>
          <p:cNvSpPr txBox="1"/>
          <p:nvPr/>
        </p:nvSpPr>
        <p:spPr>
          <a:xfrm>
            <a:off x="2123728" y="126876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Merci pour votre attention</a:t>
            </a:r>
          </a:p>
        </p:txBody>
      </p:sp>
      <p:pic>
        <p:nvPicPr>
          <p:cNvPr id="10246" name="Picture 6" descr="Cacochyme - Enrichir son vocabulaire">
            <a:extLst>
              <a:ext uri="{FF2B5EF4-FFF2-40B4-BE49-F238E27FC236}">
                <a16:creationId xmlns:a16="http://schemas.microsoft.com/office/drawing/2014/main" id="{4C756B85-E653-BDD4-47AA-9011AB27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659511" cy="42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2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952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 de la diaphyse</a:t>
            </a:r>
            <a:r>
              <a:rPr spc="-130" dirty="0"/>
              <a:t> </a:t>
            </a:r>
            <a:r>
              <a:rPr spc="-5" dirty="0"/>
              <a:t>fémorale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3" y="1627377"/>
            <a:ext cx="8263890" cy="40868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Le + long et </a:t>
            </a:r>
            <a:r>
              <a:rPr sz="2600" spc="-5" dirty="0">
                <a:latin typeface="Arial"/>
                <a:cs typeface="Arial"/>
              </a:rPr>
              <a:t>le </a:t>
            </a:r>
            <a:r>
              <a:rPr sz="2600" dirty="0">
                <a:latin typeface="Arial"/>
                <a:cs typeface="Arial"/>
              </a:rPr>
              <a:t>+ robuste </a:t>
            </a:r>
            <a:r>
              <a:rPr sz="2600" spc="5" dirty="0">
                <a:latin typeface="Arial"/>
                <a:cs typeface="Arial"/>
              </a:rPr>
              <a:t>des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os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Entouré </a:t>
            </a:r>
            <a:r>
              <a:rPr sz="2600" spc="5" dirty="0">
                <a:latin typeface="Arial"/>
                <a:cs typeface="Arial"/>
              </a:rPr>
              <a:t>des </a:t>
            </a:r>
            <a:r>
              <a:rPr sz="2600" dirty="0">
                <a:latin typeface="Arial"/>
                <a:cs typeface="Arial"/>
              </a:rPr>
              <a:t>muscles les +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puissants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  <a:tab pos="2723515" algn="l"/>
              </a:tabLst>
            </a:pPr>
            <a:r>
              <a:rPr sz="2600" dirty="0">
                <a:latin typeface="Arial"/>
                <a:cs typeface="Arial"/>
              </a:rPr>
              <a:t>Trauma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violent	(AVP, moto, chute d’un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toit…)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spc="5" dirty="0">
                <a:latin typeface="Arial"/>
                <a:cs typeface="Arial"/>
              </a:rPr>
              <a:t>Souvent dans </a:t>
            </a:r>
            <a:r>
              <a:rPr sz="2600" spc="-5" dirty="0">
                <a:latin typeface="Arial"/>
                <a:cs typeface="Arial"/>
              </a:rPr>
              <a:t>le </a:t>
            </a:r>
            <a:r>
              <a:rPr sz="2600" dirty="0">
                <a:latin typeface="Arial"/>
                <a:cs typeface="Arial"/>
              </a:rPr>
              <a:t>cadre d’un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polytrauma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spc="5" dirty="0">
                <a:latin typeface="Arial"/>
                <a:cs typeface="Arial"/>
              </a:rPr>
              <a:t>Choc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2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Dans le cadre du polytrauma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31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 la simple hypovolémie liée au saignement péri-fract</a:t>
            </a:r>
            <a:endParaRPr sz="2400">
              <a:latin typeface="Arial"/>
              <a:cs typeface="Arial"/>
            </a:endParaRPr>
          </a:p>
          <a:p>
            <a:pPr marL="469900" marR="8826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paleur-sueur-envie boire-polypnée-tachycardie, TA inf </a:t>
            </a:r>
            <a:r>
              <a:rPr sz="2400" spc="-10" dirty="0">
                <a:latin typeface="Arial"/>
                <a:cs typeface="Arial"/>
              </a:rPr>
              <a:t>80  </a:t>
            </a:r>
            <a:r>
              <a:rPr sz="2400" dirty="0">
                <a:latin typeface="Arial"/>
                <a:cs typeface="Arial"/>
              </a:rPr>
              <a:t>mm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952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 de la diaphyse</a:t>
            </a:r>
            <a:r>
              <a:rPr spc="-130" dirty="0"/>
              <a:t> </a:t>
            </a:r>
            <a:r>
              <a:rPr spc="-5" dirty="0"/>
              <a:t>fémorale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095" y="1174254"/>
            <a:ext cx="3934460" cy="225933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2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Radiographie </a:t>
            </a:r>
            <a:r>
              <a:rPr sz="2600" spc="-5" dirty="0">
                <a:latin typeface="Arial"/>
                <a:cs typeface="Arial"/>
              </a:rPr>
              <a:t>(Rx)</a:t>
            </a:r>
            <a:endParaRPr sz="2600" dirty="0">
              <a:latin typeface="Arial"/>
              <a:cs typeface="Arial"/>
            </a:endParaRPr>
          </a:p>
          <a:p>
            <a:pPr marL="551815" marR="5080" indent="-82550">
              <a:lnSpc>
                <a:spcPct val="120000"/>
              </a:lnSpc>
              <a:spcBef>
                <a:spcPts val="10"/>
              </a:spcBef>
              <a:tabLst>
                <a:tab pos="3161030" algn="l"/>
              </a:tabLst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Fémur 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entier	</a:t>
            </a:r>
            <a:r>
              <a:rPr sz="2400" dirty="0">
                <a:latin typeface="Arial"/>
                <a:cs typeface="Arial"/>
              </a:rPr>
              <a:t>F + P  </a:t>
            </a:r>
            <a:r>
              <a:rPr sz="2400" spc="-5" dirty="0">
                <a:latin typeface="Arial"/>
                <a:cs typeface="Arial"/>
              </a:rPr>
              <a:t>(artic sus et </a:t>
            </a:r>
            <a:r>
              <a:rPr sz="2400" dirty="0">
                <a:latin typeface="Arial"/>
                <a:cs typeface="Arial"/>
              </a:rPr>
              <a:t>s/s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jacentes)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Bassin </a:t>
            </a:r>
            <a:r>
              <a:rPr sz="2400" dirty="0">
                <a:latin typeface="Arial"/>
                <a:cs typeface="Arial"/>
              </a:rPr>
              <a:t>F</a:t>
            </a: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(Poumons pré-op)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6</a:t>
            </a:fld>
            <a:endParaRPr spc="-5" dirty="0"/>
          </a:p>
        </p:txBody>
      </p:sp>
      <p:pic>
        <p:nvPicPr>
          <p:cNvPr id="4098" name="Picture 2" descr="Quels risques pour la santé après une fracture du col du... - Top Santé">
            <a:extLst>
              <a:ext uri="{FF2B5EF4-FFF2-40B4-BE49-F238E27FC236}">
                <a16:creationId xmlns:a16="http://schemas.microsoft.com/office/drawing/2014/main" id="{81DAB0DF-3659-FC2E-836C-BCD6FDD23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86" y="2624485"/>
            <a:ext cx="5052820" cy="33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952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 de la diaphyse</a:t>
            </a:r>
            <a:r>
              <a:rPr spc="-130" dirty="0"/>
              <a:t> </a:t>
            </a:r>
            <a:r>
              <a:rPr spc="-5" dirty="0"/>
              <a:t>fémorale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302310"/>
            <a:ext cx="4323080" cy="32105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4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Complications </a:t>
            </a:r>
            <a:r>
              <a:rPr sz="2600" spc="-5" dirty="0">
                <a:latin typeface="Arial"/>
                <a:cs typeface="Arial"/>
              </a:rPr>
              <a:t>Initiales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6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Ouverture cutanée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5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L. Vs (surtout au 1/3 inf)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L. 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Complications secondaires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Embolie graisseuse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</a:t>
            </a:fld>
            <a:endParaRPr spc="-5" dirty="0"/>
          </a:p>
        </p:txBody>
      </p:sp>
      <p:pic>
        <p:nvPicPr>
          <p:cNvPr id="5122" name="Picture 2" descr="Classification de Gustilo pour les fractures ouvertes — Wikipédia">
            <a:extLst>
              <a:ext uri="{FF2B5EF4-FFF2-40B4-BE49-F238E27FC236}">
                <a16:creationId xmlns:a16="http://schemas.microsoft.com/office/drawing/2014/main" id="{A9FBD653-7CCB-C13B-A8E2-818627A6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45" y="1913691"/>
            <a:ext cx="4018814" cy="35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5687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Embolie</a:t>
            </a:r>
            <a:r>
              <a:rPr spc="-75" dirty="0"/>
              <a:t> </a:t>
            </a:r>
            <a:r>
              <a:rPr spc="-5" dirty="0"/>
              <a:t>graisseuse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398168"/>
            <a:ext cx="8072755" cy="5098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2095" indent="-342900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Obstruction </a:t>
            </a:r>
            <a:r>
              <a:rPr sz="2600" spc="5" dirty="0">
                <a:latin typeface="Arial"/>
                <a:cs typeface="Arial"/>
              </a:rPr>
              <a:t>des vaisseaux </a:t>
            </a:r>
            <a:r>
              <a:rPr sz="2600" dirty="0">
                <a:latin typeface="Arial"/>
                <a:cs typeface="Arial"/>
              </a:rPr>
              <a:t>pulmonaires </a:t>
            </a:r>
            <a:r>
              <a:rPr sz="2600" spc="5" dirty="0">
                <a:latin typeface="Arial"/>
                <a:cs typeface="Arial"/>
              </a:rPr>
              <a:t>et  </a:t>
            </a:r>
            <a:r>
              <a:rPr sz="2600" dirty="0">
                <a:latin typeface="Arial"/>
                <a:cs typeface="Arial"/>
              </a:rPr>
              <a:t>systémiques </a:t>
            </a:r>
            <a:r>
              <a:rPr sz="2600" spc="5" dirty="0">
                <a:latin typeface="Arial"/>
                <a:cs typeface="Arial"/>
              </a:rPr>
              <a:t>par des </a:t>
            </a:r>
            <a:r>
              <a:rPr sz="2600" dirty="0">
                <a:latin typeface="Arial"/>
                <a:cs typeface="Arial"/>
              </a:rPr>
              <a:t>emboles graisseux </a:t>
            </a:r>
            <a:r>
              <a:rPr sz="2600" spc="5" dirty="0">
                <a:latin typeface="Arial"/>
                <a:cs typeface="Arial"/>
              </a:rPr>
              <a:t>provenant  </a:t>
            </a:r>
            <a:r>
              <a:rPr sz="2600" dirty="0">
                <a:latin typeface="Arial"/>
                <a:cs typeface="Arial"/>
              </a:rPr>
              <a:t>initialement 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moelle </a:t>
            </a:r>
            <a:r>
              <a:rPr sz="2600" spc="5" dirty="0">
                <a:latin typeface="Arial"/>
                <a:cs typeface="Arial"/>
              </a:rPr>
              <a:t>osseuse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(embole=largage  de matériel </a:t>
            </a:r>
            <a:r>
              <a:rPr sz="2600" spc="5" dirty="0">
                <a:latin typeface="Arial"/>
                <a:cs typeface="Arial"/>
              </a:rPr>
              <a:t>dans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circulation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sanguine)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Diagnostic </a:t>
            </a:r>
            <a:r>
              <a:rPr sz="2600" spc="5" dirty="0">
                <a:latin typeface="Arial"/>
                <a:cs typeface="Arial"/>
              </a:rPr>
              <a:t>souvent </a:t>
            </a:r>
            <a:r>
              <a:rPr sz="2600" spc="-5" dirty="0">
                <a:latin typeface="Arial"/>
                <a:cs typeface="Arial"/>
              </a:rPr>
              <a:t>difficile </a:t>
            </a:r>
            <a:r>
              <a:rPr sz="2600" dirty="0">
                <a:latin typeface="Arial"/>
                <a:cs typeface="Arial"/>
              </a:rPr>
              <a:t>du </a:t>
            </a:r>
            <a:r>
              <a:rPr sz="2600" spc="-5" dirty="0">
                <a:latin typeface="Arial"/>
                <a:cs typeface="Arial"/>
              </a:rPr>
              <a:t>fait </a:t>
            </a:r>
            <a:r>
              <a:rPr sz="2600" dirty="0">
                <a:latin typeface="Arial"/>
                <a:cs typeface="Arial"/>
              </a:rPr>
              <a:t>de sa présentation  clinique polymorphe et de l'absence </a:t>
            </a:r>
            <a:r>
              <a:rPr sz="2600" spc="5" dirty="0">
                <a:latin typeface="Arial"/>
                <a:cs typeface="Arial"/>
              </a:rPr>
              <a:t>d’examen  </a:t>
            </a:r>
            <a:r>
              <a:rPr sz="2600" dirty="0">
                <a:latin typeface="Arial"/>
                <a:cs typeface="Arial"/>
              </a:rPr>
              <a:t>paraclinique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spécifique</a:t>
            </a:r>
            <a:endParaRPr sz="2600">
              <a:latin typeface="Arial"/>
              <a:cs typeface="Arial"/>
            </a:endParaRPr>
          </a:p>
          <a:p>
            <a:pPr marL="355600" marR="1036319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Manifestations respiratoires, neurologiques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et  cutanées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Hyperthermie, tachycardie, </a:t>
            </a:r>
            <a:r>
              <a:rPr sz="2600" spc="5" dirty="0">
                <a:latin typeface="Arial"/>
                <a:cs typeface="Arial"/>
              </a:rPr>
              <a:t>polypnée,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cyanose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 reste </a:t>
            </a:r>
            <a:r>
              <a:rPr sz="2600" spc="5" dirty="0">
                <a:latin typeface="Arial"/>
                <a:cs typeface="Arial"/>
              </a:rPr>
              <a:t>avant </a:t>
            </a:r>
            <a:r>
              <a:rPr sz="2600" dirty="0">
                <a:latin typeface="Arial"/>
                <a:cs typeface="Arial"/>
              </a:rPr>
              <a:t>tout préventif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(immobilisation,  analgésie,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stabilisation)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952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 de la diaphyse</a:t>
            </a:r>
            <a:r>
              <a:rPr spc="-130" dirty="0"/>
              <a:t> </a:t>
            </a:r>
            <a:r>
              <a:rPr spc="-5" dirty="0"/>
              <a:t>fémorale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485190"/>
            <a:ext cx="3030855" cy="28454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buChar char="]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Orthopédique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Traction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Chirurgical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Plaques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Clous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Fixateur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Externe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1109</Words>
  <Application>Microsoft Office PowerPoint</Application>
  <PresentationFormat>Affichage à l'écran (4:3)</PresentationFormat>
  <Paragraphs>224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8" baseType="lpstr">
      <vt:lpstr>Arial</vt:lpstr>
      <vt:lpstr>Calibri</vt:lpstr>
      <vt:lpstr>Gill Sans MT</vt:lpstr>
      <vt:lpstr>Times New Roman</vt:lpstr>
      <vt:lpstr>Trebuchet MS</vt:lpstr>
      <vt:lpstr>Verdana</vt:lpstr>
      <vt:lpstr>Office Theme</vt:lpstr>
      <vt:lpstr>Galerie</vt:lpstr>
      <vt:lpstr>UE 2.4 S1 Processus traumatiques Promotion 2023/2026 </vt:lpstr>
      <vt:lpstr>Présentation PowerPoint</vt:lpstr>
      <vt:lpstr>Présentation PowerPoint</vt:lpstr>
      <vt:lpstr>Présentation PowerPoint</vt:lpstr>
      <vt:lpstr>Fracture de la diaphyse fémorale</vt:lpstr>
      <vt:lpstr>Fracture de la diaphyse fémorale</vt:lpstr>
      <vt:lpstr>Fracture de la diaphyse fémorale</vt:lpstr>
      <vt:lpstr>Embolie graisseuse</vt:lpstr>
      <vt:lpstr>Fracture de la diaphyse fémorale</vt:lpstr>
      <vt:lpstr>Fracture de la diaphyse fémorale</vt:lpstr>
      <vt:lpstr>Présentation PowerPoint</vt:lpstr>
      <vt:lpstr>Fracture de la diaphyse fémorale</vt:lpstr>
      <vt:lpstr>Fracture de la diaphyse Fémorale</vt:lpstr>
      <vt:lpstr>Fractures de l’extrémité distale du fémur</vt:lpstr>
      <vt:lpstr>Fractures de l’extrémité distale du fémur</vt:lpstr>
      <vt:lpstr>Fractures de l’extrémité distale du fémur</vt:lpstr>
      <vt:lpstr>Fractures de l’extrémité distale du fémur</vt:lpstr>
      <vt:lpstr>Fractures de l’extrémité distale du fémur</vt:lpstr>
      <vt:lpstr>Fractures de la rotule</vt:lpstr>
      <vt:lpstr>Fractures de la rotule</vt:lpstr>
      <vt:lpstr>Présentation PowerPoint</vt:lpstr>
      <vt:lpstr>Présentation PowerPoint</vt:lpstr>
      <vt:lpstr>Fractures de l’extrémité proximale du  tibia</vt:lpstr>
      <vt:lpstr>Fractures de l’extrémité proximale  du tibia</vt:lpstr>
      <vt:lpstr>Fractures de l’extrémité proximale du  tibia</vt:lpstr>
      <vt:lpstr>Fractures de l’extrémité proximale du  tibia</vt:lpstr>
      <vt:lpstr>Rupture des ligaments du genou</vt:lpstr>
      <vt:lpstr>Rupture des ligaments du genou</vt:lpstr>
      <vt:lpstr>Rupture des ligaments du genou</vt:lpstr>
      <vt:lpstr>Rupture des ligaments du genou</vt:lpstr>
      <vt:lpstr>Rupture des ligaments du genou</vt:lpstr>
      <vt:lpstr>Rupture des ligaments du genou</vt:lpstr>
      <vt:lpstr>Rupture des ligaments du genou</vt:lpstr>
      <vt:lpstr>Rupture des ligaments du genou</vt:lpstr>
      <vt:lpstr>Rupture des ligaments du genou</vt:lpstr>
      <vt:lpstr>Rupture des ligaments du genou</vt:lpstr>
      <vt:lpstr>Traitement des entorses bénignes</vt:lpstr>
      <vt:lpstr>Rupture des ligaments du genou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MEMBRE INFÉRIEUR</dc:title>
  <dc:creator>JPR</dc:creator>
  <cp:lastModifiedBy>SCHAEFFER Marie-Aurélie</cp:lastModifiedBy>
  <cp:revision>5</cp:revision>
  <dcterms:created xsi:type="dcterms:W3CDTF">2019-08-22T09:15:48Z</dcterms:created>
  <dcterms:modified xsi:type="dcterms:W3CDTF">2024-02-16T08:31:24Z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2013-04-15T00:00:00Z</vt:filetime>
  </property>
  <property fmtid="{D5CDD505-2E9C-101B-9397-08002B2CF9AE}" pid="3" name="Creator">
    <vt:lpwstr>Acrobat PDFMaker 10.1 pour PowerPoint</vt:lpwstr>
  </property>
  <property fmtid="{D5CDD505-2E9C-101B-9397-08002B2CF9AE}" pid="4" name="LastSaved">
    <vt:filetime>2019-08-22T00:00:00Z</vt:filetime>
  </property>
</Properties>
</file>