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315" r:id="rId3"/>
    <p:sldId id="256" r:id="rId4"/>
    <p:sldId id="257" r:id="rId5"/>
    <p:sldId id="258" r:id="rId6"/>
    <p:sldId id="259" r:id="rId7"/>
    <p:sldId id="287" r:id="rId8"/>
    <p:sldId id="260" r:id="rId9"/>
    <p:sldId id="261" r:id="rId10"/>
    <p:sldId id="262" r:id="rId11"/>
    <p:sldId id="286" r:id="rId12"/>
    <p:sldId id="264" r:id="rId13"/>
    <p:sldId id="265" r:id="rId14"/>
    <p:sldId id="266" r:id="rId15"/>
    <p:sldId id="267" r:id="rId16"/>
    <p:sldId id="268" r:id="rId17"/>
    <p:sldId id="269" r:id="rId18"/>
    <p:sldId id="28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9" r:id="rId36"/>
    <p:sldId id="290" r:id="rId37"/>
  </p:sldIdLst>
  <p:sldSz cx="9144000" cy="9144000"/>
  <p:notesSz cx="9144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6375" y="0"/>
            <a:ext cx="7667625" cy="908050"/>
          </a:xfrm>
          <a:custGeom>
            <a:avLst/>
            <a:gdLst/>
            <a:ahLst/>
            <a:cxnLst/>
            <a:rect l="l" t="t" r="r" b="b"/>
            <a:pathLst>
              <a:path w="7667625" h="908050">
                <a:moveTo>
                  <a:pt x="0" y="908050"/>
                </a:moveTo>
                <a:lnTo>
                  <a:pt x="7667625" y="908050"/>
                </a:lnTo>
                <a:lnTo>
                  <a:pt x="766762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5114" y="148717"/>
            <a:ext cx="603377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072220"/>
            <a:ext cx="6571344" cy="14084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692734"/>
            <a:ext cx="3125766" cy="10692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3765694"/>
            <a:ext cx="3125766" cy="352594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697340"/>
            <a:ext cx="3125652" cy="106964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3761989"/>
            <a:ext cx="3125652" cy="35164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98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58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1065298"/>
            <a:ext cx="2425950" cy="299615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1065299"/>
            <a:ext cx="3828178" cy="6211768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3" y="4273990"/>
            <a:ext cx="2427369" cy="299757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4273988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90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2" y="642895"/>
            <a:ext cx="3511387" cy="6865468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506017"/>
            <a:ext cx="3244935" cy="244077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496725"/>
            <a:ext cx="2234998" cy="5155103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4194656"/>
            <a:ext cx="3240286" cy="267165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7293143"/>
            <a:ext cx="3252420" cy="426831"/>
          </a:xfrm>
        </p:spPr>
        <p:txBody>
          <a:bodyPr/>
          <a:lstStyle>
            <a:lvl1pPr algn="l">
              <a:defRPr/>
            </a:lvl1pPr>
          </a:lstStyle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1" y="424855"/>
            <a:ext cx="3251553" cy="427908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4191473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59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816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9" y="1065300"/>
            <a:ext cx="1103027" cy="62131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1065300"/>
            <a:ext cx="5301095" cy="621318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1065300"/>
            <a:ext cx="0" cy="621318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6375" y="0"/>
            <a:ext cx="7667625" cy="908050"/>
          </a:xfrm>
          <a:custGeom>
            <a:avLst/>
            <a:gdLst/>
            <a:ahLst/>
            <a:cxnLst/>
            <a:rect l="l" t="t" r="r" b="b"/>
            <a:pathLst>
              <a:path w="7667625" h="908050">
                <a:moveTo>
                  <a:pt x="0" y="908050"/>
                </a:moveTo>
                <a:lnTo>
                  <a:pt x="7667625" y="908050"/>
                </a:lnTo>
                <a:lnTo>
                  <a:pt x="766762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6375" y="198577"/>
            <a:ext cx="7667625" cy="511175"/>
          </a:xfrm>
          <a:custGeom>
            <a:avLst/>
            <a:gdLst/>
            <a:ahLst/>
            <a:cxnLst/>
            <a:rect l="l" t="t" r="r" b="b"/>
            <a:pathLst>
              <a:path w="7667625" h="511175">
                <a:moveTo>
                  <a:pt x="0" y="510908"/>
                </a:moveTo>
                <a:lnTo>
                  <a:pt x="7667625" y="510908"/>
                </a:lnTo>
                <a:lnTo>
                  <a:pt x="7667625" y="0"/>
                </a:lnTo>
                <a:lnTo>
                  <a:pt x="0" y="0"/>
                </a:lnTo>
                <a:lnTo>
                  <a:pt x="0" y="510908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7759" y="8868270"/>
            <a:ext cx="414444" cy="16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9062" y="179387"/>
            <a:ext cx="5686425" cy="8569325"/>
          </a:xfrm>
          <a:custGeom>
            <a:avLst/>
            <a:gdLst/>
            <a:ahLst/>
            <a:cxnLst/>
            <a:rect l="l" t="t" r="r" b="b"/>
            <a:pathLst>
              <a:path w="5686425" h="8569325">
                <a:moveTo>
                  <a:pt x="5018786" y="0"/>
                </a:moveTo>
                <a:lnTo>
                  <a:pt x="5066466" y="1676"/>
                </a:lnTo>
                <a:lnTo>
                  <a:pt x="5113242" y="6630"/>
                </a:lnTo>
                <a:lnTo>
                  <a:pt x="5159000" y="14748"/>
                </a:lnTo>
                <a:lnTo>
                  <a:pt x="5203627" y="25917"/>
                </a:lnTo>
                <a:lnTo>
                  <a:pt x="5247010" y="40026"/>
                </a:lnTo>
                <a:lnTo>
                  <a:pt x="5289036" y="56959"/>
                </a:lnTo>
                <a:lnTo>
                  <a:pt x="5329593" y="76605"/>
                </a:lnTo>
                <a:lnTo>
                  <a:pt x="5368566" y="98851"/>
                </a:lnTo>
                <a:lnTo>
                  <a:pt x="5405844" y="123582"/>
                </a:lnTo>
                <a:lnTo>
                  <a:pt x="5441314" y="150688"/>
                </a:lnTo>
                <a:lnTo>
                  <a:pt x="5474861" y="180054"/>
                </a:lnTo>
                <a:lnTo>
                  <a:pt x="5506375" y="211567"/>
                </a:lnTo>
                <a:lnTo>
                  <a:pt x="5535740" y="245116"/>
                </a:lnTo>
                <a:lnTo>
                  <a:pt x="5562845" y="280585"/>
                </a:lnTo>
                <a:lnTo>
                  <a:pt x="5587576" y="317863"/>
                </a:lnTo>
                <a:lnTo>
                  <a:pt x="5609821" y="356837"/>
                </a:lnTo>
                <a:lnTo>
                  <a:pt x="5629467" y="397393"/>
                </a:lnTo>
                <a:lnTo>
                  <a:pt x="5646400" y="439419"/>
                </a:lnTo>
                <a:lnTo>
                  <a:pt x="5660507" y="482802"/>
                </a:lnTo>
                <a:lnTo>
                  <a:pt x="5671677" y="527428"/>
                </a:lnTo>
                <a:lnTo>
                  <a:pt x="5679795" y="573185"/>
                </a:lnTo>
                <a:lnTo>
                  <a:pt x="5684748" y="619959"/>
                </a:lnTo>
                <a:lnTo>
                  <a:pt x="5686425" y="667639"/>
                </a:lnTo>
                <a:lnTo>
                  <a:pt x="5686425" y="7901685"/>
                </a:lnTo>
                <a:lnTo>
                  <a:pt x="5684748" y="7949365"/>
                </a:lnTo>
                <a:lnTo>
                  <a:pt x="5679795" y="7996139"/>
                </a:lnTo>
                <a:lnTo>
                  <a:pt x="5671677" y="8041896"/>
                </a:lnTo>
                <a:lnTo>
                  <a:pt x="5660507" y="8086522"/>
                </a:lnTo>
                <a:lnTo>
                  <a:pt x="5646400" y="8129905"/>
                </a:lnTo>
                <a:lnTo>
                  <a:pt x="5629467" y="8171931"/>
                </a:lnTo>
                <a:lnTo>
                  <a:pt x="5609821" y="8212487"/>
                </a:lnTo>
                <a:lnTo>
                  <a:pt x="5587576" y="8251461"/>
                </a:lnTo>
                <a:lnTo>
                  <a:pt x="5562845" y="8288739"/>
                </a:lnTo>
                <a:lnTo>
                  <a:pt x="5535740" y="8324208"/>
                </a:lnTo>
                <a:lnTo>
                  <a:pt x="5506375" y="8357757"/>
                </a:lnTo>
                <a:lnTo>
                  <a:pt x="5474861" y="8389270"/>
                </a:lnTo>
                <a:lnTo>
                  <a:pt x="5441314" y="8418636"/>
                </a:lnTo>
                <a:lnTo>
                  <a:pt x="5405844" y="8445742"/>
                </a:lnTo>
                <a:lnTo>
                  <a:pt x="5368566" y="8470473"/>
                </a:lnTo>
                <a:lnTo>
                  <a:pt x="5329593" y="8492719"/>
                </a:lnTo>
                <a:lnTo>
                  <a:pt x="5289036" y="8512365"/>
                </a:lnTo>
                <a:lnTo>
                  <a:pt x="5247010" y="8529298"/>
                </a:lnTo>
                <a:lnTo>
                  <a:pt x="5203627" y="8543407"/>
                </a:lnTo>
                <a:lnTo>
                  <a:pt x="5159000" y="8554576"/>
                </a:lnTo>
                <a:lnTo>
                  <a:pt x="5113242" y="8562694"/>
                </a:lnTo>
                <a:lnTo>
                  <a:pt x="5066466" y="8567648"/>
                </a:lnTo>
                <a:lnTo>
                  <a:pt x="5018786" y="8569325"/>
                </a:lnTo>
                <a:lnTo>
                  <a:pt x="667651" y="8569325"/>
                </a:lnTo>
                <a:lnTo>
                  <a:pt x="619970" y="8567648"/>
                </a:lnTo>
                <a:lnTo>
                  <a:pt x="573195" y="8562695"/>
                </a:lnTo>
                <a:lnTo>
                  <a:pt x="527436" y="8554577"/>
                </a:lnTo>
                <a:lnTo>
                  <a:pt x="482809" y="8543407"/>
                </a:lnTo>
                <a:lnTo>
                  <a:pt x="439425" y="8529300"/>
                </a:lnTo>
                <a:lnTo>
                  <a:pt x="397399" y="8512367"/>
                </a:lnTo>
                <a:lnTo>
                  <a:pt x="356841" y="8492721"/>
                </a:lnTo>
                <a:lnTo>
                  <a:pt x="317867" y="8470476"/>
                </a:lnTo>
                <a:lnTo>
                  <a:pt x="280588" y="8445745"/>
                </a:lnTo>
                <a:lnTo>
                  <a:pt x="245118" y="8418640"/>
                </a:lnTo>
                <a:lnTo>
                  <a:pt x="211569" y="8389275"/>
                </a:lnTo>
                <a:lnTo>
                  <a:pt x="180055" y="8357761"/>
                </a:lnTo>
                <a:lnTo>
                  <a:pt x="150689" y="8324214"/>
                </a:lnTo>
                <a:lnTo>
                  <a:pt x="123583" y="8288744"/>
                </a:lnTo>
                <a:lnTo>
                  <a:pt x="98851" y="8251466"/>
                </a:lnTo>
                <a:lnTo>
                  <a:pt x="76605" y="8212493"/>
                </a:lnTo>
                <a:lnTo>
                  <a:pt x="56959" y="8171936"/>
                </a:lnTo>
                <a:lnTo>
                  <a:pt x="40026" y="8129910"/>
                </a:lnTo>
                <a:lnTo>
                  <a:pt x="25918" y="8086527"/>
                </a:lnTo>
                <a:lnTo>
                  <a:pt x="14748" y="8041900"/>
                </a:lnTo>
                <a:lnTo>
                  <a:pt x="6630" y="7996142"/>
                </a:lnTo>
                <a:lnTo>
                  <a:pt x="1676" y="7949366"/>
                </a:lnTo>
                <a:lnTo>
                  <a:pt x="0" y="7901685"/>
                </a:lnTo>
                <a:lnTo>
                  <a:pt x="0" y="667639"/>
                </a:lnTo>
                <a:lnTo>
                  <a:pt x="1676" y="619959"/>
                </a:lnTo>
                <a:lnTo>
                  <a:pt x="6630" y="573185"/>
                </a:lnTo>
                <a:lnTo>
                  <a:pt x="14748" y="527428"/>
                </a:lnTo>
                <a:lnTo>
                  <a:pt x="25918" y="482802"/>
                </a:lnTo>
                <a:lnTo>
                  <a:pt x="40026" y="439419"/>
                </a:lnTo>
                <a:lnTo>
                  <a:pt x="56959" y="397393"/>
                </a:lnTo>
                <a:lnTo>
                  <a:pt x="76605" y="356837"/>
                </a:lnTo>
                <a:lnTo>
                  <a:pt x="98851" y="317863"/>
                </a:lnTo>
                <a:lnTo>
                  <a:pt x="123583" y="280585"/>
                </a:lnTo>
                <a:lnTo>
                  <a:pt x="150689" y="245116"/>
                </a:lnTo>
                <a:lnTo>
                  <a:pt x="180055" y="211567"/>
                </a:lnTo>
                <a:lnTo>
                  <a:pt x="211569" y="180054"/>
                </a:lnTo>
                <a:lnTo>
                  <a:pt x="245118" y="150688"/>
                </a:lnTo>
                <a:lnTo>
                  <a:pt x="280588" y="123582"/>
                </a:lnTo>
                <a:lnTo>
                  <a:pt x="317867" y="98851"/>
                </a:lnTo>
                <a:lnTo>
                  <a:pt x="356841" y="76605"/>
                </a:lnTo>
                <a:lnTo>
                  <a:pt x="397399" y="56959"/>
                </a:lnTo>
                <a:lnTo>
                  <a:pt x="439425" y="40026"/>
                </a:lnTo>
                <a:lnTo>
                  <a:pt x="482809" y="25917"/>
                </a:lnTo>
                <a:lnTo>
                  <a:pt x="527436" y="14748"/>
                </a:lnTo>
                <a:lnTo>
                  <a:pt x="573195" y="6630"/>
                </a:lnTo>
                <a:lnTo>
                  <a:pt x="619970" y="1676"/>
                </a:lnTo>
                <a:lnTo>
                  <a:pt x="667651" y="0"/>
                </a:lnTo>
                <a:lnTo>
                  <a:pt x="5018786" y="0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941108" y="48706"/>
            <a:ext cx="913843" cy="131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20" y="1069733"/>
            <a:ext cx="5618515" cy="3388575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20" y="4708274"/>
            <a:ext cx="5618515" cy="13034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439078"/>
            <a:ext cx="3086292" cy="41226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4" y="1065298"/>
            <a:ext cx="802005" cy="671437"/>
          </a:xfrm>
        </p:spPr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20" y="4704723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05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43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341507"/>
            <a:ext cx="5617002" cy="251726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5074929"/>
            <a:ext cx="5617002" cy="1350572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5073313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38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073187"/>
            <a:ext cx="6571343" cy="141240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685248"/>
            <a:ext cx="3125871" cy="45834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685249"/>
            <a:ext cx="3125652" cy="4583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37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3277" y="1331874"/>
            <a:ext cx="216916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565" y="2904282"/>
            <a:ext cx="8124190" cy="232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6340" y="6480196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87645"/>
            <a:ext cx="9144000" cy="543936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8127005"/>
            <a:ext cx="9144001" cy="103296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8134836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2" y="1072694"/>
            <a:ext cx="6571343" cy="1398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2687645"/>
            <a:ext cx="6571343" cy="4600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440494"/>
            <a:ext cx="2368292" cy="41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439078"/>
            <a:ext cx="4034004" cy="41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1065298"/>
            <a:ext cx="795746" cy="6714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40863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CF250-5C30-46A7-91F8-5274B3A8D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004" y="2195736"/>
            <a:ext cx="6858000" cy="3183467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UE 2.4 S1</a:t>
            </a:r>
            <a:br>
              <a:rPr lang="fr-FR" sz="4000" dirty="0"/>
            </a:br>
            <a:r>
              <a:rPr lang="fr-FR" sz="4000" dirty="0"/>
              <a:t>Processus traumatiques</a:t>
            </a:r>
            <a:br>
              <a:rPr lang="fr-FR" sz="4800" dirty="0"/>
            </a:br>
            <a:r>
              <a:rPr lang="fr-FR" sz="2800" dirty="0"/>
              <a:t>Promotion 2023/2026</a:t>
            </a:r>
            <a:br>
              <a:rPr lang="fr-FR" sz="4800" dirty="0"/>
            </a:b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EA301A-2275-4004-A362-C1ED429F8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6084168"/>
            <a:ext cx="6858000" cy="15633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2400" b="1" dirty="0"/>
              <a:t>DR NERGHES</a:t>
            </a:r>
          </a:p>
          <a:p>
            <a:pPr algn="ctr"/>
            <a:r>
              <a:rPr lang="fr-FR" sz="2400" b="1" dirty="0"/>
              <a:t>CHIRURGIEN ORTHOPEDISTE TRAUMATOLOGUE</a:t>
            </a:r>
          </a:p>
          <a:p>
            <a:pPr algn="ctr"/>
            <a:r>
              <a:rPr lang="fr-FR" sz="2400" b="1" dirty="0"/>
              <a:t>CENTRE HOSPITALIER DE SARREBOURG</a:t>
            </a:r>
          </a:p>
        </p:txBody>
      </p:sp>
    </p:spTree>
    <p:extLst>
      <p:ext uri="{BB962C8B-B14F-4D97-AF65-F5344CB8AC3E}">
        <p14:creationId xmlns:p14="http://schemas.microsoft.com/office/powerpoint/2010/main" val="123480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 rot="16200000">
            <a:off x="4019697" y="-2063493"/>
            <a:ext cx="461665" cy="492922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Fractures de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jambe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 rot="16200000">
            <a:off x="4385407" y="2124487"/>
            <a:ext cx="4507823" cy="335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Tibia : définition, anatomie, schéma">
            <a:extLst>
              <a:ext uri="{FF2B5EF4-FFF2-40B4-BE49-F238E27FC236}">
                <a16:creationId xmlns:a16="http://schemas.microsoft.com/office/drawing/2014/main" id="{B8711AF1-D88C-DF3B-E80E-A1A9D90F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9" y="1885560"/>
            <a:ext cx="4197241" cy="383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517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de</a:t>
            </a:r>
            <a:r>
              <a:rPr sz="3200" spc="-10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jambe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359681" y="4296804"/>
            <a:ext cx="2592425" cy="1948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2453" y="1606461"/>
            <a:ext cx="2940089" cy="2427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956" y="1605362"/>
            <a:ext cx="3310138" cy="4641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11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1410385" y="6254944"/>
            <a:ext cx="1443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Plaque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vissée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71105" y="1943777"/>
            <a:ext cx="494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7088" y="4824136"/>
            <a:ext cx="872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Fixateur 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08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 </a:t>
            </a:r>
            <a:r>
              <a:rPr sz="3200" dirty="0">
                <a:solidFill>
                  <a:srgbClr val="FFFFFF"/>
                </a:solidFill>
              </a:rPr>
              <a:t>cou </a:t>
            </a:r>
            <a:r>
              <a:rPr sz="3200" spc="-5" dirty="0">
                <a:solidFill>
                  <a:srgbClr val="FFFFFF"/>
                </a:solidFill>
              </a:rPr>
              <a:t>de</a:t>
            </a:r>
            <a:r>
              <a:rPr sz="3200" spc="-1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pied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426210"/>
            <a:ext cx="5390515" cy="44888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Partie </a:t>
            </a:r>
            <a:r>
              <a:rPr sz="2600" dirty="0">
                <a:latin typeface="Arial"/>
                <a:cs typeface="Arial"/>
              </a:rPr>
              <a:t>inférieure de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jambe;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Mortaise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tibio-astragaliennne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2 entités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Fracture Bi-malléolaires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Fracture du Pilon tibial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Circonstances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756285" marR="641985" indent="-28702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Accident voie publique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moto  (trauma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direct)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Accident travail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chute d’échelle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6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Sport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patin, surf, planche, basket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92913" y="1921522"/>
            <a:ext cx="1998713" cy="3462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08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 </a:t>
            </a:r>
            <a:r>
              <a:rPr sz="3200" dirty="0">
                <a:solidFill>
                  <a:srgbClr val="FFFFFF"/>
                </a:solidFill>
              </a:rPr>
              <a:t>cou </a:t>
            </a:r>
            <a:r>
              <a:rPr sz="3200" spc="-5" dirty="0">
                <a:solidFill>
                  <a:srgbClr val="FFFFFF"/>
                </a:solidFill>
              </a:rPr>
              <a:t>de</a:t>
            </a:r>
            <a:r>
              <a:rPr sz="3200" spc="-1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pied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596288"/>
            <a:ext cx="23717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9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Bi-malléolaire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4924704"/>
            <a:ext cx="18745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9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Pilon </a:t>
            </a:r>
            <a:r>
              <a:rPr sz="2600" spc="-5" dirty="0">
                <a:latin typeface="Arial"/>
                <a:cs typeface="Arial"/>
              </a:rPr>
              <a:t>tibial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0674" y="1128775"/>
            <a:ext cx="2057400" cy="2209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9124" y="3900540"/>
            <a:ext cx="3623614" cy="273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2497" y="3887825"/>
            <a:ext cx="2046605" cy="2750185"/>
          </a:xfrm>
          <a:custGeom>
            <a:avLst/>
            <a:gdLst/>
            <a:ahLst/>
            <a:cxnLst/>
            <a:rect l="l" t="t" r="r" b="b"/>
            <a:pathLst>
              <a:path w="2046604" h="2750184">
                <a:moveTo>
                  <a:pt x="0" y="0"/>
                </a:moveTo>
                <a:lnTo>
                  <a:pt x="2046605" y="0"/>
                </a:lnTo>
                <a:lnTo>
                  <a:pt x="2046605" y="2749677"/>
                </a:lnTo>
                <a:lnTo>
                  <a:pt x="0" y="2749677"/>
                </a:lnTo>
                <a:lnTo>
                  <a:pt x="0" y="0"/>
                </a:lnTo>
                <a:close/>
              </a:path>
            </a:pathLst>
          </a:custGeom>
          <a:ln w="190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08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 </a:t>
            </a:r>
            <a:r>
              <a:rPr sz="3200" dirty="0">
                <a:solidFill>
                  <a:srgbClr val="FFFFFF"/>
                </a:solidFill>
              </a:rPr>
              <a:t>cou </a:t>
            </a:r>
            <a:r>
              <a:rPr sz="3200" spc="-5" dirty="0">
                <a:solidFill>
                  <a:srgbClr val="FFFFFF"/>
                </a:solidFill>
              </a:rPr>
              <a:t>de</a:t>
            </a:r>
            <a:r>
              <a:rPr sz="3200" spc="-1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pied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485" y="2044801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0" y="0"/>
                </a:moveTo>
                <a:lnTo>
                  <a:pt x="7772400" y="0"/>
                </a:lnTo>
                <a:lnTo>
                  <a:pt x="7772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485" y="2044801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0" y="0"/>
                </a:moveTo>
                <a:lnTo>
                  <a:pt x="7772400" y="0"/>
                </a:lnTo>
                <a:lnTo>
                  <a:pt x="7772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ln w="76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085" y="2362314"/>
            <a:ext cx="305435" cy="2743200"/>
          </a:xfrm>
          <a:custGeom>
            <a:avLst/>
            <a:gdLst/>
            <a:ahLst/>
            <a:cxnLst/>
            <a:rect l="l" t="t" r="r" b="b"/>
            <a:pathLst>
              <a:path w="305435" h="2743200">
                <a:moveTo>
                  <a:pt x="0" y="0"/>
                </a:moveTo>
                <a:lnTo>
                  <a:pt x="304914" y="0"/>
                </a:lnTo>
                <a:lnTo>
                  <a:pt x="304914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085" y="2362314"/>
            <a:ext cx="305435" cy="2743200"/>
          </a:xfrm>
          <a:custGeom>
            <a:avLst/>
            <a:gdLst/>
            <a:ahLst/>
            <a:cxnLst/>
            <a:rect l="l" t="t" r="r" b="b"/>
            <a:pathLst>
              <a:path w="305435" h="2743200">
                <a:moveTo>
                  <a:pt x="0" y="0"/>
                </a:moveTo>
                <a:lnTo>
                  <a:pt x="304914" y="0"/>
                </a:lnTo>
                <a:lnTo>
                  <a:pt x="304914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5105514"/>
            <a:ext cx="534035" cy="228600"/>
          </a:xfrm>
          <a:custGeom>
            <a:avLst/>
            <a:gdLst/>
            <a:ahLst/>
            <a:cxnLst/>
            <a:rect l="l" t="t" r="r" b="b"/>
            <a:pathLst>
              <a:path w="534035" h="228600">
                <a:moveTo>
                  <a:pt x="0" y="0"/>
                </a:moveTo>
                <a:lnTo>
                  <a:pt x="533514" y="0"/>
                </a:lnTo>
                <a:lnTo>
                  <a:pt x="533514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5105514"/>
            <a:ext cx="534035" cy="228600"/>
          </a:xfrm>
          <a:custGeom>
            <a:avLst/>
            <a:gdLst/>
            <a:ahLst/>
            <a:cxnLst/>
            <a:rect l="l" t="t" r="r" b="b"/>
            <a:pathLst>
              <a:path w="534035" h="228600">
                <a:moveTo>
                  <a:pt x="0" y="0"/>
                </a:moveTo>
                <a:lnTo>
                  <a:pt x="533514" y="0"/>
                </a:lnTo>
                <a:lnTo>
                  <a:pt x="533514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0" y="5334114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152285" y="0"/>
                </a:lnTo>
                <a:lnTo>
                  <a:pt x="152285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5334114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152285" y="0"/>
                </a:lnTo>
                <a:lnTo>
                  <a:pt x="152285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6630" y="2514600"/>
            <a:ext cx="0" cy="3124200"/>
          </a:xfrm>
          <a:custGeom>
            <a:avLst/>
            <a:gdLst/>
            <a:ahLst/>
            <a:cxnLst/>
            <a:rect l="l" t="t" r="r" b="b"/>
            <a:pathLst>
              <a:path h="3124200">
                <a:moveTo>
                  <a:pt x="0" y="0"/>
                </a:moveTo>
                <a:lnTo>
                  <a:pt x="0" y="3124073"/>
                </a:lnTo>
              </a:path>
            </a:pathLst>
          </a:custGeom>
          <a:ln w="76314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8472" y="2514600"/>
            <a:ext cx="76835" cy="3124200"/>
          </a:xfrm>
          <a:custGeom>
            <a:avLst/>
            <a:gdLst/>
            <a:ahLst/>
            <a:cxnLst/>
            <a:rect l="l" t="t" r="r" b="b"/>
            <a:pathLst>
              <a:path w="76835" h="3124200">
                <a:moveTo>
                  <a:pt x="0" y="0"/>
                </a:moveTo>
                <a:lnTo>
                  <a:pt x="76314" y="0"/>
                </a:lnTo>
                <a:lnTo>
                  <a:pt x="76314" y="3124073"/>
                </a:lnTo>
                <a:lnTo>
                  <a:pt x="0" y="3124073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2514" y="5181485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7985" y="0"/>
                </a:moveTo>
                <a:lnTo>
                  <a:pt x="15551" y="44106"/>
                </a:lnTo>
                <a:lnTo>
                  <a:pt x="7328" y="93592"/>
                </a:lnTo>
                <a:lnTo>
                  <a:pt x="1936" y="156345"/>
                </a:lnTo>
                <a:lnTo>
                  <a:pt x="0" y="228600"/>
                </a:lnTo>
                <a:lnTo>
                  <a:pt x="1936" y="300854"/>
                </a:lnTo>
                <a:lnTo>
                  <a:pt x="7328" y="363607"/>
                </a:lnTo>
                <a:lnTo>
                  <a:pt x="15551" y="413093"/>
                </a:lnTo>
                <a:lnTo>
                  <a:pt x="25978" y="445545"/>
                </a:lnTo>
                <a:lnTo>
                  <a:pt x="37985" y="457200"/>
                </a:lnTo>
                <a:lnTo>
                  <a:pt x="49992" y="445545"/>
                </a:lnTo>
                <a:lnTo>
                  <a:pt x="60420" y="413093"/>
                </a:lnTo>
                <a:lnTo>
                  <a:pt x="68642" y="363607"/>
                </a:lnTo>
                <a:lnTo>
                  <a:pt x="74035" y="300854"/>
                </a:lnTo>
                <a:lnTo>
                  <a:pt x="75971" y="228600"/>
                </a:lnTo>
                <a:lnTo>
                  <a:pt x="74035" y="156345"/>
                </a:lnTo>
                <a:lnTo>
                  <a:pt x="68642" y="93592"/>
                </a:lnTo>
                <a:lnTo>
                  <a:pt x="60420" y="44106"/>
                </a:lnTo>
                <a:lnTo>
                  <a:pt x="49992" y="11654"/>
                </a:lnTo>
                <a:lnTo>
                  <a:pt x="37985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2514" y="5181485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7985" y="0"/>
                </a:moveTo>
                <a:lnTo>
                  <a:pt x="15551" y="44106"/>
                </a:lnTo>
                <a:lnTo>
                  <a:pt x="7328" y="93592"/>
                </a:lnTo>
                <a:lnTo>
                  <a:pt x="1936" y="156345"/>
                </a:lnTo>
                <a:lnTo>
                  <a:pt x="0" y="228600"/>
                </a:lnTo>
                <a:lnTo>
                  <a:pt x="1936" y="300854"/>
                </a:lnTo>
                <a:lnTo>
                  <a:pt x="7328" y="363607"/>
                </a:lnTo>
                <a:lnTo>
                  <a:pt x="15551" y="413093"/>
                </a:lnTo>
                <a:lnTo>
                  <a:pt x="25978" y="445545"/>
                </a:lnTo>
                <a:lnTo>
                  <a:pt x="37985" y="457200"/>
                </a:lnTo>
                <a:lnTo>
                  <a:pt x="49992" y="445545"/>
                </a:lnTo>
                <a:lnTo>
                  <a:pt x="60420" y="413093"/>
                </a:lnTo>
                <a:lnTo>
                  <a:pt x="68642" y="363607"/>
                </a:lnTo>
                <a:lnTo>
                  <a:pt x="74035" y="300854"/>
                </a:lnTo>
                <a:lnTo>
                  <a:pt x="75971" y="228600"/>
                </a:lnTo>
                <a:lnTo>
                  <a:pt x="74035" y="156345"/>
                </a:lnTo>
                <a:lnTo>
                  <a:pt x="68642" y="93592"/>
                </a:lnTo>
                <a:lnTo>
                  <a:pt x="60420" y="44106"/>
                </a:lnTo>
                <a:lnTo>
                  <a:pt x="49992" y="11654"/>
                </a:lnTo>
                <a:lnTo>
                  <a:pt x="37985" y="0"/>
                </a:lnTo>
                <a:close/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19789" y="5029200"/>
            <a:ext cx="771525" cy="381000"/>
          </a:xfrm>
          <a:custGeom>
            <a:avLst/>
            <a:gdLst/>
            <a:ahLst/>
            <a:cxnLst/>
            <a:rect l="l" t="t" r="r" b="b"/>
            <a:pathLst>
              <a:path w="771525" h="381000">
                <a:moveTo>
                  <a:pt x="542925" y="0"/>
                </a:moveTo>
                <a:lnTo>
                  <a:pt x="542925" y="95224"/>
                </a:lnTo>
                <a:lnTo>
                  <a:pt x="0" y="95224"/>
                </a:lnTo>
                <a:lnTo>
                  <a:pt x="0" y="285661"/>
                </a:lnTo>
                <a:lnTo>
                  <a:pt x="542925" y="285661"/>
                </a:lnTo>
                <a:lnTo>
                  <a:pt x="542925" y="380885"/>
                </a:lnTo>
                <a:lnTo>
                  <a:pt x="771525" y="190436"/>
                </a:lnTo>
                <a:lnTo>
                  <a:pt x="542925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2639" y="512442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436"/>
                </a:lnTo>
              </a:path>
            </a:pathLst>
          </a:custGeom>
          <a:ln w="571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91201" y="512442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436"/>
                </a:lnTo>
              </a:path>
            </a:pathLst>
          </a:custGeom>
          <a:ln w="285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19789" y="5029200"/>
            <a:ext cx="771525" cy="381000"/>
          </a:xfrm>
          <a:custGeom>
            <a:avLst/>
            <a:gdLst/>
            <a:ahLst/>
            <a:cxnLst/>
            <a:rect l="l" t="t" r="r" b="b"/>
            <a:pathLst>
              <a:path w="771525" h="381000">
                <a:moveTo>
                  <a:pt x="542925" y="0"/>
                </a:moveTo>
                <a:lnTo>
                  <a:pt x="542925" y="95224"/>
                </a:lnTo>
                <a:lnTo>
                  <a:pt x="0" y="95224"/>
                </a:lnTo>
                <a:lnTo>
                  <a:pt x="0" y="285661"/>
                </a:lnTo>
                <a:lnTo>
                  <a:pt x="542925" y="285661"/>
                </a:lnTo>
                <a:lnTo>
                  <a:pt x="542925" y="380885"/>
                </a:lnTo>
                <a:lnTo>
                  <a:pt x="771525" y="190436"/>
                </a:lnTo>
                <a:lnTo>
                  <a:pt x="542925" y="0"/>
                </a:lnTo>
                <a:close/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34064" y="5124424"/>
            <a:ext cx="57150" cy="190500"/>
          </a:xfrm>
          <a:custGeom>
            <a:avLst/>
            <a:gdLst/>
            <a:ahLst/>
            <a:cxnLst/>
            <a:rect l="l" t="t" r="r" b="b"/>
            <a:pathLst>
              <a:path w="57150" h="190500">
                <a:moveTo>
                  <a:pt x="0" y="190436"/>
                </a:moveTo>
                <a:lnTo>
                  <a:pt x="57150" y="190436"/>
                </a:lnTo>
                <a:lnTo>
                  <a:pt x="57150" y="0"/>
                </a:lnTo>
                <a:lnTo>
                  <a:pt x="0" y="0"/>
                </a:lnTo>
                <a:lnTo>
                  <a:pt x="0" y="190436"/>
                </a:lnTo>
                <a:close/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6914" y="5124424"/>
            <a:ext cx="28575" cy="190500"/>
          </a:xfrm>
          <a:custGeom>
            <a:avLst/>
            <a:gdLst/>
            <a:ahLst/>
            <a:cxnLst/>
            <a:rect l="l" t="t" r="r" b="b"/>
            <a:pathLst>
              <a:path w="28575" h="190500">
                <a:moveTo>
                  <a:pt x="0" y="190436"/>
                </a:moveTo>
                <a:lnTo>
                  <a:pt x="28575" y="190436"/>
                </a:lnTo>
                <a:lnTo>
                  <a:pt x="28575" y="0"/>
                </a:lnTo>
                <a:lnTo>
                  <a:pt x="0" y="0"/>
                </a:lnTo>
                <a:lnTo>
                  <a:pt x="0" y="190436"/>
                </a:lnTo>
                <a:close/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4600" y="4876914"/>
            <a:ext cx="1295400" cy="457200"/>
          </a:xfrm>
          <a:custGeom>
            <a:avLst/>
            <a:gdLst/>
            <a:ahLst/>
            <a:cxnLst/>
            <a:rect l="l" t="t" r="r" b="b"/>
            <a:pathLst>
              <a:path w="1295400" h="457200">
                <a:moveTo>
                  <a:pt x="323824" y="0"/>
                </a:moveTo>
                <a:lnTo>
                  <a:pt x="0" y="228599"/>
                </a:lnTo>
                <a:lnTo>
                  <a:pt x="323824" y="457199"/>
                </a:lnTo>
                <a:lnTo>
                  <a:pt x="323824" y="342899"/>
                </a:lnTo>
                <a:lnTo>
                  <a:pt x="1295285" y="342899"/>
                </a:lnTo>
                <a:lnTo>
                  <a:pt x="1295285" y="114299"/>
                </a:lnTo>
                <a:lnTo>
                  <a:pt x="323824" y="114299"/>
                </a:lnTo>
                <a:lnTo>
                  <a:pt x="323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4600" y="4876914"/>
            <a:ext cx="1295400" cy="457200"/>
          </a:xfrm>
          <a:custGeom>
            <a:avLst/>
            <a:gdLst/>
            <a:ahLst/>
            <a:cxnLst/>
            <a:rect l="l" t="t" r="r" b="b"/>
            <a:pathLst>
              <a:path w="1295400" h="457200">
                <a:moveTo>
                  <a:pt x="1295285" y="114299"/>
                </a:moveTo>
                <a:lnTo>
                  <a:pt x="323824" y="114299"/>
                </a:lnTo>
                <a:lnTo>
                  <a:pt x="323824" y="0"/>
                </a:lnTo>
                <a:lnTo>
                  <a:pt x="0" y="228599"/>
                </a:lnTo>
                <a:lnTo>
                  <a:pt x="323824" y="457199"/>
                </a:lnTo>
                <a:lnTo>
                  <a:pt x="323824" y="342899"/>
                </a:lnTo>
                <a:lnTo>
                  <a:pt x="1295285" y="342899"/>
                </a:lnTo>
                <a:lnTo>
                  <a:pt x="1295285" y="114299"/>
                </a:lnTo>
                <a:close/>
              </a:path>
            </a:pathLst>
          </a:custGeom>
          <a:ln w="93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45926" y="2666873"/>
            <a:ext cx="1195705" cy="0"/>
          </a:xfrm>
          <a:custGeom>
            <a:avLst/>
            <a:gdLst/>
            <a:ahLst/>
            <a:cxnLst/>
            <a:rect l="l" t="t" r="r" b="b"/>
            <a:pathLst>
              <a:path w="1195704">
                <a:moveTo>
                  <a:pt x="0" y="0"/>
                </a:moveTo>
                <a:lnTo>
                  <a:pt x="1195133" y="0"/>
                </a:lnTo>
              </a:path>
            </a:pathLst>
          </a:custGeom>
          <a:ln w="507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8774" y="2578036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12" y="0"/>
                </a:moveTo>
                <a:lnTo>
                  <a:pt x="152285" y="88836"/>
                </a:lnTo>
                <a:lnTo>
                  <a:pt x="0" y="177660"/>
                </a:lnTo>
              </a:path>
            </a:pathLst>
          </a:custGeom>
          <a:ln w="507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5926" y="2578036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152285" y="177660"/>
                </a:moveTo>
                <a:lnTo>
                  <a:pt x="0" y="88836"/>
                </a:lnTo>
                <a:lnTo>
                  <a:pt x="152272" y="0"/>
                </a:lnTo>
              </a:path>
            </a:pathLst>
          </a:custGeom>
          <a:ln w="507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0914" y="2895485"/>
            <a:ext cx="1435100" cy="0"/>
          </a:xfrm>
          <a:custGeom>
            <a:avLst/>
            <a:gdLst/>
            <a:ahLst/>
            <a:cxnLst/>
            <a:rect l="l" t="t" r="r" b="b"/>
            <a:pathLst>
              <a:path w="1435100">
                <a:moveTo>
                  <a:pt x="0" y="0"/>
                </a:moveTo>
                <a:lnTo>
                  <a:pt x="14349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49712" y="2851023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185877" y="2609773"/>
            <a:ext cx="497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2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8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09382" y="2838373"/>
            <a:ext cx="670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3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09982" y="5200269"/>
            <a:ext cx="971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56677" y="5124374"/>
            <a:ext cx="971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91127" y="4044708"/>
            <a:ext cx="1970405" cy="1212850"/>
          </a:xfrm>
          <a:custGeom>
            <a:avLst/>
            <a:gdLst/>
            <a:ahLst/>
            <a:cxnLst/>
            <a:rect l="l" t="t" r="r" b="b"/>
            <a:pathLst>
              <a:path w="1970404" h="1212850">
                <a:moveTo>
                  <a:pt x="0" y="1212735"/>
                </a:moveTo>
                <a:lnTo>
                  <a:pt x="197036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73305" y="4044708"/>
            <a:ext cx="88265" cy="78105"/>
          </a:xfrm>
          <a:custGeom>
            <a:avLst/>
            <a:gdLst/>
            <a:ahLst/>
            <a:cxnLst/>
            <a:rect l="l" t="t" r="r" b="b"/>
            <a:pathLst>
              <a:path w="88264" h="78104">
                <a:moveTo>
                  <a:pt x="0" y="2082"/>
                </a:moveTo>
                <a:lnTo>
                  <a:pt x="88188" y="0"/>
                </a:lnTo>
                <a:lnTo>
                  <a:pt x="46596" y="778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338519" y="3905059"/>
            <a:ext cx="177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Ligament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péronéo- 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tibial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86200" y="3733927"/>
            <a:ext cx="1371600" cy="448309"/>
          </a:xfrm>
          <a:custGeom>
            <a:avLst/>
            <a:gdLst/>
            <a:ahLst/>
            <a:cxnLst/>
            <a:rect l="l" t="t" r="r" b="b"/>
            <a:pathLst>
              <a:path w="1371600" h="448310">
                <a:moveTo>
                  <a:pt x="457200" y="265176"/>
                </a:moveTo>
                <a:lnTo>
                  <a:pt x="0" y="365760"/>
                </a:lnTo>
                <a:lnTo>
                  <a:pt x="457200" y="448056"/>
                </a:lnTo>
                <a:lnTo>
                  <a:pt x="457200" y="402323"/>
                </a:lnTo>
                <a:lnTo>
                  <a:pt x="624004" y="393962"/>
                </a:lnTo>
                <a:lnTo>
                  <a:pt x="702475" y="388905"/>
                </a:lnTo>
                <a:lnTo>
                  <a:pt x="777441" y="383299"/>
                </a:lnTo>
                <a:lnTo>
                  <a:pt x="848742" y="377171"/>
                </a:lnTo>
                <a:lnTo>
                  <a:pt x="916217" y="370547"/>
                </a:lnTo>
                <a:lnTo>
                  <a:pt x="979702" y="363454"/>
                </a:lnTo>
                <a:lnTo>
                  <a:pt x="1039038" y="355919"/>
                </a:lnTo>
                <a:lnTo>
                  <a:pt x="1094062" y="347969"/>
                </a:lnTo>
                <a:lnTo>
                  <a:pt x="1144612" y="339629"/>
                </a:lnTo>
                <a:lnTo>
                  <a:pt x="1190528" y="330927"/>
                </a:lnTo>
                <a:lnTo>
                  <a:pt x="1231647" y="321889"/>
                </a:lnTo>
                <a:lnTo>
                  <a:pt x="1273113" y="310896"/>
                </a:lnTo>
                <a:lnTo>
                  <a:pt x="457200" y="310896"/>
                </a:lnTo>
                <a:lnTo>
                  <a:pt x="457200" y="265176"/>
                </a:lnTo>
                <a:close/>
              </a:path>
              <a:path w="1371600" h="448310">
                <a:moveTo>
                  <a:pt x="1217851" y="233522"/>
                </a:moveTo>
                <a:lnTo>
                  <a:pt x="1156230" y="246111"/>
                </a:lnTo>
                <a:lnTo>
                  <a:pt x="1113874" y="253401"/>
                </a:lnTo>
                <a:lnTo>
                  <a:pt x="1068228" y="260397"/>
                </a:lnTo>
                <a:lnTo>
                  <a:pt x="1019410" y="267084"/>
                </a:lnTo>
                <a:lnTo>
                  <a:pt x="967541" y="273446"/>
                </a:lnTo>
                <a:lnTo>
                  <a:pt x="912742" y="279469"/>
                </a:lnTo>
                <a:lnTo>
                  <a:pt x="855132" y="285138"/>
                </a:lnTo>
                <a:lnTo>
                  <a:pt x="731964" y="295356"/>
                </a:lnTo>
                <a:lnTo>
                  <a:pt x="598999" y="303981"/>
                </a:lnTo>
                <a:lnTo>
                  <a:pt x="457200" y="310896"/>
                </a:lnTo>
                <a:lnTo>
                  <a:pt x="1273113" y="310896"/>
                </a:lnTo>
                <a:lnTo>
                  <a:pt x="1324608" y="293027"/>
                </a:lnTo>
                <a:lnTo>
                  <a:pt x="1359636" y="272595"/>
                </a:lnTo>
                <a:lnTo>
                  <a:pt x="1371600" y="251460"/>
                </a:lnTo>
                <a:lnTo>
                  <a:pt x="1217851" y="233522"/>
                </a:lnTo>
                <a:close/>
              </a:path>
              <a:path w="1371600" h="448310">
                <a:moveTo>
                  <a:pt x="25" y="91440"/>
                </a:moveTo>
                <a:lnTo>
                  <a:pt x="1217851" y="233522"/>
                </a:lnTo>
                <a:lnTo>
                  <a:pt x="1230585" y="230704"/>
                </a:lnTo>
                <a:lnTo>
                  <a:pt x="1262344" y="222618"/>
                </a:lnTo>
                <a:lnTo>
                  <a:pt x="1290331" y="214295"/>
                </a:lnTo>
                <a:lnTo>
                  <a:pt x="1314450" y="205740"/>
                </a:lnTo>
                <a:lnTo>
                  <a:pt x="1292866" y="198010"/>
                </a:lnTo>
                <a:lnTo>
                  <a:pt x="1240476" y="183155"/>
                </a:lnTo>
                <a:lnTo>
                  <a:pt x="1176445" y="169160"/>
                </a:lnTo>
                <a:lnTo>
                  <a:pt x="1101564" y="156094"/>
                </a:lnTo>
                <a:lnTo>
                  <a:pt x="1060301" y="149931"/>
                </a:lnTo>
                <a:lnTo>
                  <a:pt x="1016621" y="144026"/>
                </a:lnTo>
                <a:lnTo>
                  <a:pt x="970625" y="138387"/>
                </a:lnTo>
                <a:lnTo>
                  <a:pt x="922409" y="133024"/>
                </a:lnTo>
                <a:lnTo>
                  <a:pt x="819715" y="123158"/>
                </a:lnTo>
                <a:lnTo>
                  <a:pt x="709329" y="114495"/>
                </a:lnTo>
                <a:lnTo>
                  <a:pt x="592043" y="107105"/>
                </a:lnTo>
                <a:lnTo>
                  <a:pt x="404900" y="98557"/>
                </a:lnTo>
                <a:lnTo>
                  <a:pt x="206673" y="93257"/>
                </a:lnTo>
                <a:lnTo>
                  <a:pt x="25" y="91440"/>
                </a:lnTo>
                <a:close/>
              </a:path>
              <a:path w="1371600" h="448310">
                <a:moveTo>
                  <a:pt x="0" y="0"/>
                </a:moveTo>
                <a:lnTo>
                  <a:pt x="1371600" y="160020"/>
                </a:lnTo>
                <a:lnTo>
                  <a:pt x="1369428" y="150939"/>
                </a:lnTo>
                <a:lnTo>
                  <a:pt x="1362992" y="141991"/>
                </a:lnTo>
                <a:lnTo>
                  <a:pt x="1319248" y="116080"/>
                </a:lnTo>
                <a:lnTo>
                  <a:pt x="1270882" y="99719"/>
                </a:lnTo>
                <a:lnTo>
                  <a:pt x="1208233" y="84213"/>
                </a:lnTo>
                <a:lnTo>
                  <a:pt x="1132229" y="69671"/>
                </a:lnTo>
                <a:lnTo>
                  <a:pt x="1089507" y="62795"/>
                </a:lnTo>
                <a:lnTo>
                  <a:pt x="1043794" y="56201"/>
                </a:lnTo>
                <a:lnTo>
                  <a:pt x="995205" y="49902"/>
                </a:lnTo>
                <a:lnTo>
                  <a:pt x="943856" y="43911"/>
                </a:lnTo>
                <a:lnTo>
                  <a:pt x="889863" y="38243"/>
                </a:lnTo>
                <a:lnTo>
                  <a:pt x="774406" y="27925"/>
                </a:lnTo>
                <a:lnTo>
                  <a:pt x="649762" y="19058"/>
                </a:lnTo>
                <a:lnTo>
                  <a:pt x="516856" y="11750"/>
                </a:lnTo>
                <a:lnTo>
                  <a:pt x="376615" y="6107"/>
                </a:lnTo>
                <a:lnTo>
                  <a:pt x="229965" y="2239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6200" y="3733927"/>
            <a:ext cx="1371600" cy="160020"/>
          </a:xfrm>
          <a:custGeom>
            <a:avLst/>
            <a:gdLst/>
            <a:ahLst/>
            <a:cxnLst/>
            <a:rect l="l" t="t" r="r" b="b"/>
            <a:pathLst>
              <a:path w="1371600" h="160020">
                <a:moveTo>
                  <a:pt x="0" y="0"/>
                </a:moveTo>
                <a:lnTo>
                  <a:pt x="77832" y="253"/>
                </a:lnTo>
                <a:lnTo>
                  <a:pt x="154526" y="1004"/>
                </a:lnTo>
                <a:lnTo>
                  <a:pt x="229965" y="2239"/>
                </a:lnTo>
                <a:lnTo>
                  <a:pt x="304033" y="3944"/>
                </a:lnTo>
                <a:lnTo>
                  <a:pt x="376615" y="6107"/>
                </a:lnTo>
                <a:lnTo>
                  <a:pt x="447595" y="8713"/>
                </a:lnTo>
                <a:lnTo>
                  <a:pt x="516856" y="11750"/>
                </a:lnTo>
                <a:lnTo>
                  <a:pt x="584284" y="15202"/>
                </a:lnTo>
                <a:lnTo>
                  <a:pt x="649762" y="19058"/>
                </a:lnTo>
                <a:lnTo>
                  <a:pt x="713175" y="23304"/>
                </a:lnTo>
                <a:lnTo>
                  <a:pt x="774406" y="27925"/>
                </a:lnTo>
                <a:lnTo>
                  <a:pt x="833341" y="32910"/>
                </a:lnTo>
                <a:lnTo>
                  <a:pt x="889863" y="38243"/>
                </a:lnTo>
                <a:lnTo>
                  <a:pt x="943856" y="43911"/>
                </a:lnTo>
                <a:lnTo>
                  <a:pt x="995205" y="49902"/>
                </a:lnTo>
                <a:lnTo>
                  <a:pt x="1043794" y="56201"/>
                </a:lnTo>
                <a:lnTo>
                  <a:pt x="1089507" y="62795"/>
                </a:lnTo>
                <a:lnTo>
                  <a:pt x="1132229" y="69671"/>
                </a:lnTo>
                <a:lnTo>
                  <a:pt x="1171842" y="76815"/>
                </a:lnTo>
                <a:lnTo>
                  <a:pt x="1241285" y="91852"/>
                </a:lnTo>
                <a:lnTo>
                  <a:pt x="1296908" y="107799"/>
                </a:lnTo>
                <a:lnTo>
                  <a:pt x="1337786" y="124548"/>
                </a:lnTo>
                <a:lnTo>
                  <a:pt x="1369428" y="150939"/>
                </a:lnTo>
                <a:lnTo>
                  <a:pt x="1371600" y="160020"/>
                </a:lnTo>
              </a:path>
            </a:pathLst>
          </a:custGeom>
          <a:ln w="698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6200" y="3825366"/>
            <a:ext cx="1371600" cy="356870"/>
          </a:xfrm>
          <a:custGeom>
            <a:avLst/>
            <a:gdLst/>
            <a:ahLst/>
            <a:cxnLst/>
            <a:rect l="l" t="t" r="r" b="b"/>
            <a:pathLst>
              <a:path w="1371600" h="356870">
                <a:moveTo>
                  <a:pt x="1371600" y="160020"/>
                </a:moveTo>
                <a:lnTo>
                  <a:pt x="1344924" y="191472"/>
                </a:lnTo>
                <a:lnTo>
                  <a:pt x="1298848" y="211472"/>
                </a:lnTo>
                <a:lnTo>
                  <a:pt x="1231647" y="230449"/>
                </a:lnTo>
                <a:lnTo>
                  <a:pt x="1190528" y="239487"/>
                </a:lnTo>
                <a:lnTo>
                  <a:pt x="1144612" y="248189"/>
                </a:lnTo>
                <a:lnTo>
                  <a:pt x="1094062" y="256529"/>
                </a:lnTo>
                <a:lnTo>
                  <a:pt x="1039038" y="264479"/>
                </a:lnTo>
                <a:lnTo>
                  <a:pt x="979702" y="272014"/>
                </a:lnTo>
                <a:lnTo>
                  <a:pt x="916217" y="279107"/>
                </a:lnTo>
                <a:lnTo>
                  <a:pt x="848742" y="285731"/>
                </a:lnTo>
                <a:lnTo>
                  <a:pt x="777441" y="291859"/>
                </a:lnTo>
                <a:lnTo>
                  <a:pt x="702475" y="297465"/>
                </a:lnTo>
                <a:lnTo>
                  <a:pt x="624004" y="302522"/>
                </a:lnTo>
                <a:lnTo>
                  <a:pt x="542192" y="307003"/>
                </a:lnTo>
                <a:lnTo>
                  <a:pt x="457200" y="310883"/>
                </a:lnTo>
                <a:lnTo>
                  <a:pt x="457200" y="356616"/>
                </a:lnTo>
                <a:lnTo>
                  <a:pt x="0" y="274320"/>
                </a:lnTo>
                <a:lnTo>
                  <a:pt x="457200" y="173736"/>
                </a:lnTo>
                <a:lnTo>
                  <a:pt x="457200" y="219456"/>
                </a:lnTo>
                <a:lnTo>
                  <a:pt x="529143" y="216219"/>
                </a:lnTo>
                <a:lnTo>
                  <a:pt x="598999" y="212541"/>
                </a:lnTo>
                <a:lnTo>
                  <a:pt x="666646" y="208435"/>
                </a:lnTo>
                <a:lnTo>
                  <a:pt x="731964" y="203916"/>
                </a:lnTo>
                <a:lnTo>
                  <a:pt x="794833" y="198999"/>
                </a:lnTo>
                <a:lnTo>
                  <a:pt x="855132" y="193698"/>
                </a:lnTo>
                <a:lnTo>
                  <a:pt x="912742" y="188029"/>
                </a:lnTo>
                <a:lnTo>
                  <a:pt x="967541" y="182006"/>
                </a:lnTo>
                <a:lnTo>
                  <a:pt x="1019410" y="175644"/>
                </a:lnTo>
                <a:lnTo>
                  <a:pt x="1068228" y="168957"/>
                </a:lnTo>
                <a:lnTo>
                  <a:pt x="1113874" y="161961"/>
                </a:lnTo>
                <a:lnTo>
                  <a:pt x="1156230" y="154671"/>
                </a:lnTo>
                <a:lnTo>
                  <a:pt x="1195173" y="147100"/>
                </a:lnTo>
                <a:lnTo>
                  <a:pt x="1262344" y="131178"/>
                </a:lnTo>
                <a:lnTo>
                  <a:pt x="1314424" y="114312"/>
                </a:lnTo>
                <a:lnTo>
                  <a:pt x="1292866" y="106570"/>
                </a:lnTo>
                <a:lnTo>
                  <a:pt x="1268175" y="99039"/>
                </a:lnTo>
                <a:lnTo>
                  <a:pt x="1209866" y="84605"/>
                </a:lnTo>
                <a:lnTo>
                  <a:pt x="1140311" y="71066"/>
                </a:lnTo>
                <a:lnTo>
                  <a:pt x="1101564" y="64654"/>
                </a:lnTo>
                <a:lnTo>
                  <a:pt x="1060301" y="58491"/>
                </a:lnTo>
                <a:lnTo>
                  <a:pt x="1016621" y="52586"/>
                </a:lnTo>
                <a:lnTo>
                  <a:pt x="970625" y="46947"/>
                </a:lnTo>
                <a:lnTo>
                  <a:pt x="922409" y="41584"/>
                </a:lnTo>
                <a:lnTo>
                  <a:pt x="872072" y="36505"/>
                </a:lnTo>
                <a:lnTo>
                  <a:pt x="819715" y="31718"/>
                </a:lnTo>
                <a:lnTo>
                  <a:pt x="765434" y="27232"/>
                </a:lnTo>
                <a:lnTo>
                  <a:pt x="709329" y="23055"/>
                </a:lnTo>
                <a:lnTo>
                  <a:pt x="651499" y="19197"/>
                </a:lnTo>
                <a:lnTo>
                  <a:pt x="592043" y="15665"/>
                </a:lnTo>
                <a:lnTo>
                  <a:pt x="531058" y="12469"/>
                </a:lnTo>
                <a:lnTo>
                  <a:pt x="468645" y="9617"/>
                </a:lnTo>
                <a:lnTo>
                  <a:pt x="404900" y="7117"/>
                </a:lnTo>
                <a:lnTo>
                  <a:pt x="339925" y="4978"/>
                </a:lnTo>
                <a:lnTo>
                  <a:pt x="273816" y="3208"/>
                </a:lnTo>
                <a:lnTo>
                  <a:pt x="206673" y="1817"/>
                </a:lnTo>
                <a:lnTo>
                  <a:pt x="138594" y="813"/>
                </a:lnTo>
                <a:lnTo>
                  <a:pt x="69678" y="204"/>
                </a:lnTo>
                <a:lnTo>
                  <a:pt x="25" y="0"/>
                </a:lnTo>
                <a:lnTo>
                  <a:pt x="1371600" y="160020"/>
                </a:lnTo>
                <a:close/>
              </a:path>
            </a:pathLst>
          </a:custGeom>
          <a:ln w="698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00624" y="3939654"/>
            <a:ext cx="57785" cy="45720"/>
          </a:xfrm>
          <a:custGeom>
            <a:avLst/>
            <a:gdLst/>
            <a:ahLst/>
            <a:cxnLst/>
            <a:rect l="l" t="t" r="r" b="b"/>
            <a:pathLst>
              <a:path w="57785" h="45720">
                <a:moveTo>
                  <a:pt x="57175" y="45719"/>
                </a:moveTo>
                <a:lnTo>
                  <a:pt x="53572" y="34131"/>
                </a:lnTo>
                <a:lnTo>
                  <a:pt x="42803" y="22617"/>
                </a:lnTo>
                <a:lnTo>
                  <a:pt x="24926" y="11224"/>
                </a:lnTo>
                <a:lnTo>
                  <a:pt x="0" y="0"/>
                </a:lnTo>
              </a:path>
            </a:pathLst>
          </a:custGeom>
          <a:ln w="698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95119" y="3752786"/>
            <a:ext cx="681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3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4508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Fractures du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cou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pied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Diagnostic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6616" y="1953666"/>
            <a:ext cx="5245100" cy="397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2924175">
              <a:lnSpc>
                <a:spcPct val="120800"/>
              </a:lnSpc>
              <a:spcBef>
                <a:spcPts val="100"/>
              </a:spcBef>
            </a:pPr>
            <a:r>
              <a:rPr sz="2400" spc="-250" dirty="0">
                <a:latin typeface="Arial"/>
                <a:cs typeface="Arial"/>
              </a:rPr>
              <a:t>CLINIQUE  </a:t>
            </a:r>
            <a:r>
              <a:rPr sz="2400" spc="-434" dirty="0">
                <a:latin typeface="Arial"/>
                <a:cs typeface="Arial"/>
              </a:rPr>
              <a:t>R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-265" dirty="0">
                <a:latin typeface="Arial"/>
                <a:cs typeface="Arial"/>
              </a:rPr>
              <a:t>D</a:t>
            </a:r>
            <a:r>
              <a:rPr sz="2400" spc="-225" dirty="0">
                <a:latin typeface="Arial"/>
                <a:cs typeface="Arial"/>
              </a:rPr>
              <a:t>IO</a:t>
            </a:r>
            <a:r>
              <a:rPr sz="2400" spc="-229" dirty="0">
                <a:latin typeface="Arial"/>
                <a:cs typeface="Arial"/>
              </a:rPr>
              <a:t>L</a:t>
            </a:r>
            <a:r>
              <a:rPr sz="2400" spc="-330" dirty="0">
                <a:latin typeface="Arial"/>
                <a:cs typeface="Arial"/>
              </a:rPr>
              <a:t>O</a:t>
            </a:r>
            <a:r>
              <a:rPr sz="2400" spc="-325" dirty="0">
                <a:latin typeface="Arial"/>
                <a:cs typeface="Arial"/>
              </a:rPr>
              <a:t>G</a:t>
            </a:r>
            <a:r>
              <a:rPr sz="2400" spc="-90" dirty="0">
                <a:latin typeface="Arial"/>
                <a:cs typeface="Arial"/>
              </a:rPr>
              <a:t>I</a:t>
            </a:r>
            <a:r>
              <a:rPr sz="2400" spc="-235" dirty="0">
                <a:latin typeface="Arial"/>
                <a:cs typeface="Arial"/>
              </a:rPr>
              <a:t>Q</a:t>
            </a:r>
            <a:r>
              <a:rPr sz="2400" spc="-320" dirty="0">
                <a:latin typeface="Arial"/>
                <a:cs typeface="Arial"/>
              </a:rPr>
              <a:t>UE</a:t>
            </a:r>
            <a:endParaRPr sz="2400">
              <a:latin typeface="Arial"/>
              <a:cs typeface="Arial"/>
            </a:endParaRPr>
          </a:p>
          <a:p>
            <a:pPr marL="1729739">
              <a:lnSpc>
                <a:spcPct val="100000"/>
              </a:lnSpc>
              <a:spcBef>
                <a:spcPts val="600"/>
              </a:spcBef>
            </a:pPr>
            <a:r>
              <a:rPr sz="2400" spc="-110" dirty="0">
                <a:latin typeface="Arial"/>
                <a:cs typeface="Arial"/>
              </a:rPr>
              <a:t>Cheville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Face+Profil</a:t>
            </a:r>
            <a:endParaRPr sz="2400">
              <a:latin typeface="Arial"/>
              <a:cs typeface="Arial"/>
            </a:endParaRPr>
          </a:p>
          <a:p>
            <a:pPr marL="1729739">
              <a:lnSpc>
                <a:spcPct val="100000"/>
              </a:lnSpc>
              <a:spcBef>
                <a:spcPts val="600"/>
              </a:spcBef>
            </a:pPr>
            <a:r>
              <a:rPr sz="2400" spc="-185" dirty="0">
                <a:latin typeface="Arial"/>
                <a:cs typeface="Arial"/>
              </a:rPr>
              <a:t>Jambe </a:t>
            </a:r>
            <a:r>
              <a:rPr sz="2400" spc="-105" dirty="0">
                <a:latin typeface="Arial"/>
                <a:cs typeface="Arial"/>
              </a:rPr>
              <a:t>en </a:t>
            </a:r>
            <a:r>
              <a:rPr sz="2400" spc="-30" dirty="0">
                <a:latin typeface="Arial"/>
                <a:cs typeface="Arial"/>
              </a:rPr>
              <a:t>entier </a:t>
            </a:r>
            <a:r>
              <a:rPr sz="2400" spc="-220" dirty="0">
                <a:latin typeface="Arial"/>
                <a:cs typeface="Arial"/>
              </a:rPr>
              <a:t>Face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+Profil</a:t>
            </a:r>
            <a:endParaRPr sz="2400">
              <a:latin typeface="Arial"/>
              <a:cs typeface="Arial"/>
            </a:endParaRPr>
          </a:p>
          <a:p>
            <a:pPr marL="129539" marR="2008505">
              <a:lnSpc>
                <a:spcPct val="120800"/>
              </a:lnSpc>
            </a:pPr>
            <a:r>
              <a:rPr sz="2400" b="1" spc="-145" dirty="0">
                <a:latin typeface="Trebuchet MS"/>
                <a:cs typeface="Trebuchet MS"/>
              </a:rPr>
              <a:t>Réduire </a:t>
            </a:r>
            <a:r>
              <a:rPr sz="2400" b="1" spc="-140" dirty="0">
                <a:latin typeface="Trebuchet MS"/>
                <a:cs typeface="Trebuchet MS"/>
              </a:rPr>
              <a:t>très</a:t>
            </a:r>
            <a:r>
              <a:rPr sz="2400" b="1" spc="-305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rapidement  </a:t>
            </a:r>
            <a:r>
              <a:rPr sz="2400" b="1" spc="-150" dirty="0">
                <a:latin typeface="Trebuchet MS"/>
                <a:cs typeface="Trebuchet MS"/>
              </a:rPr>
              <a:t>une </a:t>
            </a:r>
            <a:r>
              <a:rPr sz="2400" b="1" spc="-130" dirty="0">
                <a:latin typeface="Trebuchet MS"/>
                <a:cs typeface="Trebuchet MS"/>
              </a:rPr>
              <a:t>luxation</a:t>
            </a:r>
            <a:r>
              <a:rPr sz="2400" b="1" spc="-245" dirty="0">
                <a:latin typeface="Trebuchet MS"/>
                <a:cs typeface="Trebuchet MS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associée</a:t>
            </a:r>
            <a:endParaRPr sz="2400">
              <a:latin typeface="Trebuchet MS"/>
              <a:cs typeface="Trebuchet MS"/>
            </a:endParaRPr>
          </a:p>
          <a:p>
            <a:pPr marL="48895" marR="290195" indent="-36830">
              <a:lnSpc>
                <a:spcPct val="101800"/>
              </a:lnSpc>
              <a:spcBef>
                <a:spcPts val="450"/>
              </a:spcBef>
            </a:pPr>
            <a:r>
              <a:rPr sz="4800" b="1" spc="-229" dirty="0">
                <a:latin typeface="Trebuchet MS"/>
                <a:cs typeface="Trebuchet MS"/>
              </a:rPr>
              <a:t>Immobiliser</a:t>
            </a:r>
            <a:r>
              <a:rPr sz="4800" b="1" spc="-95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Arial"/>
                <a:cs typeface="Arial"/>
              </a:rPr>
              <a:t>pour </a:t>
            </a:r>
            <a:r>
              <a:rPr sz="3200" spc="-50" dirty="0">
                <a:latin typeface="Arial"/>
                <a:cs typeface="Arial"/>
              </a:rPr>
              <a:t>éviter  </a:t>
            </a:r>
            <a:r>
              <a:rPr sz="3200" spc="20" dirty="0">
                <a:latin typeface="Arial"/>
                <a:cs typeface="Arial"/>
              </a:rPr>
              <a:t>l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’ouverture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2428" y="1129106"/>
            <a:ext cx="3222713" cy="1911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2876" y="3505015"/>
            <a:ext cx="1361909" cy="2970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08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 </a:t>
            </a:r>
            <a:r>
              <a:rPr sz="3200" dirty="0">
                <a:solidFill>
                  <a:srgbClr val="FFFFFF"/>
                </a:solidFill>
              </a:rPr>
              <a:t>cou </a:t>
            </a:r>
            <a:r>
              <a:rPr sz="3200" spc="-5" dirty="0">
                <a:solidFill>
                  <a:srgbClr val="FFFFFF"/>
                </a:solidFill>
              </a:rPr>
              <a:t>de</a:t>
            </a:r>
            <a:r>
              <a:rPr sz="3200" spc="-1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pied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899973"/>
            <a:ext cx="5604510" cy="40157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marR="3148330" indent="-3429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Complications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Initiales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Ouverture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Secondaires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Thrombo-embolie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Infection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Tardives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Retard de consolidation,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pseudarthrose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Cals vicieux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++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&gt;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Arthrose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cture cheville opération Annecy, Cran-Gevrier">
            <a:extLst>
              <a:ext uri="{FF2B5EF4-FFF2-40B4-BE49-F238E27FC236}">
                <a16:creationId xmlns:a16="http://schemas.microsoft.com/office/drawing/2014/main" id="{BD8D9311-AC8C-296C-8C9A-52B0EED2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3568"/>
            <a:ext cx="4896544" cy="304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 Jour En Chirurgie Orthopedique Et Traumatologique: Fracture luxation  ouverte de la cheville">
            <a:extLst>
              <a:ext uri="{FF2B5EF4-FFF2-40B4-BE49-F238E27FC236}">
                <a16:creationId xmlns:a16="http://schemas.microsoft.com/office/drawing/2014/main" id="{C74CDCF1-8CC9-D1C6-4D1B-1656D60E1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13995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acture luxation ouverte de la cheville | Un Jour En Chirurgie  Orthopedique Et Traumatologique">
            <a:extLst>
              <a:ext uri="{FF2B5EF4-FFF2-40B4-BE49-F238E27FC236}">
                <a16:creationId xmlns:a16="http://schemas.microsoft.com/office/drawing/2014/main" id="{80DD003D-1D83-CE27-C017-E7DF562A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907704"/>
            <a:ext cx="29523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3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08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 </a:t>
            </a:r>
            <a:r>
              <a:rPr sz="3200" dirty="0">
                <a:solidFill>
                  <a:srgbClr val="FFFFFF"/>
                </a:solidFill>
              </a:rPr>
              <a:t>cou </a:t>
            </a:r>
            <a:r>
              <a:rPr sz="3200" spc="-5" dirty="0">
                <a:solidFill>
                  <a:srgbClr val="FFFFFF"/>
                </a:solidFill>
              </a:rPr>
              <a:t>de</a:t>
            </a:r>
            <a:r>
              <a:rPr sz="3200" spc="-1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pied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954838"/>
            <a:ext cx="6429375" cy="390525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Enfants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Favoriser </a:t>
            </a:r>
            <a:r>
              <a:rPr sz="2000" spc="-5" dirty="0">
                <a:latin typeface="Arial"/>
                <a:cs typeface="Arial"/>
              </a:rPr>
              <a:t>le </a:t>
            </a:r>
            <a:r>
              <a:rPr sz="2000" dirty="0">
                <a:latin typeface="Arial"/>
                <a:cs typeface="Arial"/>
              </a:rPr>
              <a:t>TTT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orthopédique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Adultes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qualité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réduction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spc="5" dirty="0">
                <a:latin typeface="Arial"/>
                <a:cs typeface="Arial"/>
              </a:rPr>
              <a:t>Modes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5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Orthopédique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cruropédieux </a:t>
            </a:r>
            <a:r>
              <a:rPr sz="2400" dirty="0">
                <a:latin typeface="Arial"/>
                <a:cs typeface="Arial"/>
              </a:rPr>
              <a:t>+/- </a:t>
            </a:r>
            <a:r>
              <a:rPr sz="2400" spc="-5" dirty="0">
                <a:latin typeface="Arial"/>
                <a:cs typeface="Arial"/>
              </a:rPr>
              <a:t>réduction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Chirurgical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plaques, clous +/-verrouillé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Fixateur </a:t>
            </a:r>
            <a:r>
              <a:rPr sz="2400" spc="-5" dirty="0">
                <a:latin typeface="Arial"/>
                <a:cs typeface="Arial"/>
              </a:rPr>
              <a:t>externe pour les lésions ouvertes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08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 </a:t>
            </a:r>
            <a:r>
              <a:rPr sz="3200" dirty="0">
                <a:solidFill>
                  <a:srgbClr val="FFFFFF"/>
                </a:solidFill>
              </a:rPr>
              <a:t>cou </a:t>
            </a:r>
            <a:r>
              <a:rPr sz="3200" spc="-5" dirty="0">
                <a:solidFill>
                  <a:srgbClr val="FFFFFF"/>
                </a:solidFill>
              </a:rPr>
              <a:t>de</a:t>
            </a:r>
            <a:r>
              <a:rPr sz="3200" spc="-1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pied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855" y="2209203"/>
            <a:ext cx="2939451" cy="2515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52952" y="2209955"/>
            <a:ext cx="5150167" cy="4038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5471" y="2200186"/>
            <a:ext cx="2566670" cy="4034790"/>
          </a:xfrm>
          <a:custGeom>
            <a:avLst/>
            <a:gdLst/>
            <a:ahLst/>
            <a:cxnLst/>
            <a:rect l="l" t="t" r="r" b="b"/>
            <a:pathLst>
              <a:path w="2566670" h="4034790">
                <a:moveTo>
                  <a:pt x="0" y="0"/>
                </a:moveTo>
                <a:lnTo>
                  <a:pt x="2566416" y="0"/>
                </a:lnTo>
                <a:lnTo>
                  <a:pt x="2566416" y="4034307"/>
                </a:lnTo>
                <a:lnTo>
                  <a:pt x="0" y="4034307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0299" y="1292631"/>
            <a:ext cx="3438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Arial"/>
                <a:cs typeface="Arial"/>
              </a:rPr>
              <a:t>Traitement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chirurgical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19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1122348" y="4824069"/>
            <a:ext cx="338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8645" y="6264249"/>
            <a:ext cx="1671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Plaques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vissées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06996" y="6264249"/>
            <a:ext cx="167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Fixateur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externe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9144000" cy="5122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052" y="1009002"/>
            <a:ext cx="4280535" cy="76367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z="4800" spc="15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lang="fr-FR" sz="4800" spc="15" dirty="0">
                <a:solidFill>
                  <a:srgbClr val="FFFFFF"/>
                </a:solidFill>
                <a:latin typeface="Georgia"/>
                <a:cs typeface="Georgia"/>
              </a:rPr>
              <a:t>OURS IFSI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7664" y="6732240"/>
            <a:ext cx="694753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3550"/>
              </a:lnSpc>
              <a:spcBef>
                <a:spcPts val="100"/>
              </a:spcBef>
            </a:pPr>
            <a:r>
              <a:rPr sz="3200" b="1" spc="-5" dirty="0">
                <a:solidFill>
                  <a:srgbClr val="42735B"/>
                </a:solidFill>
                <a:latin typeface="Arial"/>
                <a:cs typeface="Arial"/>
              </a:rPr>
              <a:t>Traumatologie membres inférieurs</a:t>
            </a:r>
            <a:r>
              <a:rPr sz="3200" b="1" spc="-110" dirty="0">
                <a:solidFill>
                  <a:srgbClr val="42735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2735B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2990215" algn="ctr">
              <a:lnSpc>
                <a:spcPts val="3550"/>
              </a:lnSpc>
            </a:pPr>
            <a:r>
              <a:rPr sz="3200" b="1" spc="-5" dirty="0">
                <a:solidFill>
                  <a:srgbClr val="42735B"/>
                </a:solidFill>
                <a:latin typeface="Arial"/>
                <a:cs typeface="Arial"/>
              </a:rPr>
              <a:t>jambe, cheville,</a:t>
            </a:r>
            <a:r>
              <a:rPr sz="3200" b="1" spc="-120" dirty="0">
                <a:solidFill>
                  <a:srgbClr val="42735B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42735B"/>
                </a:solidFill>
                <a:latin typeface="Arial"/>
                <a:cs typeface="Arial"/>
              </a:rPr>
              <a:t>pied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2191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Cals</a:t>
            </a:r>
            <a:r>
              <a:rPr sz="3200" spc="-8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vicieux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463785" y="4313682"/>
            <a:ext cx="2882874" cy="2374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058" y="1489290"/>
            <a:ext cx="3832193" cy="2695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0455" y="1489265"/>
            <a:ext cx="2533675" cy="2695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20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7343635" y="2879864"/>
            <a:ext cx="8978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97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Cal 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eux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en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varus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6367" y="5184114"/>
            <a:ext cx="1569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5080" indent="-2533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Arthrodèse 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io</a:t>
            </a:r>
            <a:r>
              <a:rPr sz="1800" dirty="0">
                <a:latin typeface="Arial"/>
                <a:cs typeface="Arial"/>
              </a:rPr>
              <a:t>-t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li</a:t>
            </a:r>
            <a:r>
              <a:rPr sz="1800" spc="-15" dirty="0">
                <a:latin typeface="Arial"/>
                <a:cs typeface="Arial"/>
              </a:rPr>
              <a:t>enne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2689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talus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2190648"/>
            <a:ext cx="18954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86840" algn="l"/>
              </a:tabLst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6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Ta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spc="-10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s	&lt;</a:t>
            </a:r>
            <a:r>
              <a:rPr sz="2600" spc="-20" dirty="0">
                <a:latin typeface="Arial"/>
                <a:cs typeface="Arial"/>
              </a:rPr>
              <a:t>-</a:t>
            </a:r>
            <a:r>
              <a:rPr sz="2600" dirty="0">
                <a:latin typeface="Arial"/>
                <a:cs typeface="Arial"/>
              </a:rPr>
              <a:t>&gt;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0587" y="2190648"/>
            <a:ext cx="12395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5" dirty="0">
                <a:latin typeface="Arial"/>
                <a:cs typeface="Arial"/>
              </a:rPr>
              <a:t>Tax</a:t>
            </a:r>
            <a:r>
              <a:rPr sz="2600" spc="-5" dirty="0">
                <a:latin typeface="Arial"/>
                <a:cs typeface="Arial"/>
              </a:rPr>
              <a:t>il</a:t>
            </a:r>
            <a:r>
              <a:rPr sz="2600" spc="-15" dirty="0">
                <a:latin typeface="Arial"/>
                <a:cs typeface="Arial"/>
              </a:rPr>
              <a:t>l</a:t>
            </a:r>
            <a:r>
              <a:rPr sz="2600" spc="5" dirty="0">
                <a:latin typeface="Arial"/>
                <a:cs typeface="Arial"/>
              </a:rPr>
              <a:t>us</a:t>
            </a:r>
            <a:r>
              <a:rPr sz="2600" dirty="0">
                <a:latin typeface="Arial"/>
                <a:cs typeface="Arial"/>
              </a:rPr>
              <a:t>,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4868" y="2190648"/>
            <a:ext cx="190753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5470" algn="l"/>
                <a:tab pos="1176655" algn="l"/>
              </a:tabLst>
            </a:pP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s	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u	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9824" y="2190648"/>
            <a:ext cx="15748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3885" algn="l"/>
              </a:tabLst>
            </a:pP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u	</a:t>
            </a:r>
            <a:r>
              <a:rPr sz="2600" spc="5" dirty="0">
                <a:latin typeface="Arial"/>
                <a:cs typeface="Arial"/>
              </a:rPr>
              <a:t>ch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val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26" y="2586836"/>
            <a:ext cx="68656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16380" algn="l"/>
                <a:tab pos="2229485" algn="l"/>
                <a:tab pos="3568065" algn="l"/>
                <a:tab pos="4867910" algn="l"/>
                <a:tab pos="6316980" algn="l"/>
              </a:tabLst>
            </a:pPr>
            <a:r>
              <a:rPr sz="2600" spc="-5" dirty="0">
                <a:latin typeface="Arial"/>
                <a:cs typeface="Arial"/>
              </a:rPr>
              <a:t>l</a:t>
            </a:r>
            <a:r>
              <a:rPr sz="2600" spc="5" dirty="0">
                <a:latin typeface="Arial"/>
                <a:cs typeface="Arial"/>
              </a:rPr>
              <a:t>esqu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s	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	</a:t>
            </a:r>
            <a:r>
              <a:rPr sz="2600" spc="5" dirty="0">
                <a:latin typeface="Arial"/>
                <a:cs typeface="Arial"/>
              </a:rPr>
              <a:t>so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10" dirty="0">
                <a:latin typeface="Arial"/>
                <a:cs typeface="Arial"/>
              </a:rPr>
              <a:t>at</a:t>
            </a:r>
            <a:r>
              <a:rPr sz="2600" dirty="0">
                <a:latin typeface="Arial"/>
                <a:cs typeface="Arial"/>
              </a:rPr>
              <a:t>s	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	</a:t>
            </a:r>
            <a:r>
              <a:rPr sz="2600" spc="-5" dirty="0">
                <a:latin typeface="Arial"/>
                <a:cs typeface="Arial"/>
              </a:rPr>
              <a:t>j</a:t>
            </a:r>
            <a:r>
              <a:rPr sz="2600" spc="5" dirty="0">
                <a:latin typeface="Arial"/>
                <a:cs typeface="Arial"/>
              </a:rPr>
              <a:t>oua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en</a:t>
            </a:r>
            <a:r>
              <a:rPr sz="2600" dirty="0">
                <a:latin typeface="Arial"/>
                <a:cs typeface="Arial"/>
              </a:rPr>
              <a:t>t	</a:t>
            </a:r>
            <a:r>
              <a:rPr sz="2600" spc="5" dirty="0">
                <a:latin typeface="Arial"/>
                <a:cs typeface="Arial"/>
              </a:rPr>
              <a:t>aux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0766" y="2190648"/>
            <a:ext cx="72580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455" marR="5080" indent="-72390">
              <a:lnSpc>
                <a:spcPct val="100000"/>
              </a:lnSpc>
              <a:spcBef>
                <a:spcPts val="105"/>
              </a:spcBef>
            </a:pP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v</a:t>
            </a:r>
            <a:r>
              <a:rPr sz="2600" spc="5" dirty="0">
                <a:latin typeface="Arial"/>
                <a:cs typeface="Arial"/>
              </a:rPr>
              <a:t>ec  dés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6235">
              <a:lnSpc>
                <a:spcPct val="100000"/>
              </a:lnSpc>
              <a:spcBef>
                <a:spcPts val="725"/>
              </a:spcBef>
            </a:pPr>
            <a:r>
              <a:rPr spc="5" dirty="0"/>
              <a:t>Les </a:t>
            </a:r>
            <a:r>
              <a:rPr dirty="0"/>
              <a:t>grecs employaient plutôt </a:t>
            </a:r>
            <a:r>
              <a:rPr spc="-5" dirty="0"/>
              <a:t>le </a:t>
            </a:r>
            <a:r>
              <a:rPr dirty="0"/>
              <a:t>terme</a:t>
            </a:r>
            <a:r>
              <a:rPr spc="-65" dirty="0"/>
              <a:t> </a:t>
            </a:r>
            <a:r>
              <a:rPr dirty="0"/>
              <a:t>d’Astragalus</a:t>
            </a:r>
          </a:p>
          <a:p>
            <a:pPr marL="355600" marR="5080" indent="-34290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  <a:tab pos="982980" algn="l"/>
                <a:tab pos="2564765" algn="l"/>
                <a:tab pos="3522345" algn="l"/>
                <a:tab pos="4628515" algn="l"/>
                <a:tab pos="5107305" algn="l"/>
                <a:tab pos="5937885" algn="l"/>
                <a:tab pos="7188834" algn="l"/>
                <a:tab pos="7578090" algn="l"/>
              </a:tabLst>
            </a:pPr>
            <a:r>
              <a:rPr dirty="0"/>
              <a:t>Os	</a:t>
            </a:r>
            <a:r>
              <a:rPr spc="-10" dirty="0"/>
              <a:t>c</a:t>
            </a:r>
            <a:r>
              <a:rPr spc="5" dirty="0"/>
              <a:t>ha</a:t>
            </a:r>
            <a:r>
              <a:rPr spc="-5" dirty="0"/>
              <a:t>r</a:t>
            </a:r>
            <a:r>
              <a:rPr spc="5" dirty="0"/>
              <a:t>n</a:t>
            </a:r>
            <a:r>
              <a:rPr spc="-15" dirty="0"/>
              <a:t>i</a:t>
            </a:r>
            <a:r>
              <a:rPr spc="5" dirty="0"/>
              <a:t>è</a:t>
            </a:r>
            <a:r>
              <a:rPr spc="-5" dirty="0"/>
              <a:t>r</a:t>
            </a:r>
            <a:r>
              <a:rPr dirty="0"/>
              <a:t>e	</a:t>
            </a:r>
            <a:r>
              <a:rPr spc="5" dirty="0"/>
              <a:t>en</a:t>
            </a:r>
            <a:r>
              <a:rPr spc="-10" dirty="0"/>
              <a:t>t</a:t>
            </a:r>
            <a:r>
              <a:rPr spc="-5" dirty="0"/>
              <a:t>r</a:t>
            </a:r>
            <a:r>
              <a:rPr dirty="0"/>
              <a:t>e	</a:t>
            </a:r>
            <a:r>
              <a:rPr spc="-5" dirty="0"/>
              <a:t>j</a:t>
            </a:r>
            <a:r>
              <a:rPr spc="5" dirty="0"/>
              <a:t>a</a:t>
            </a:r>
            <a:r>
              <a:rPr dirty="0"/>
              <a:t>m</a:t>
            </a:r>
            <a:r>
              <a:rPr spc="5" dirty="0"/>
              <a:t>b</a:t>
            </a:r>
            <a:r>
              <a:rPr dirty="0"/>
              <a:t>e	</a:t>
            </a:r>
            <a:r>
              <a:rPr spc="-10" dirty="0"/>
              <a:t>e</a:t>
            </a:r>
            <a:r>
              <a:rPr dirty="0"/>
              <a:t>t	</a:t>
            </a:r>
            <a:r>
              <a:rPr spc="5" dirty="0"/>
              <a:t>p</a:t>
            </a:r>
            <a:r>
              <a:rPr spc="-5" dirty="0"/>
              <a:t>i</a:t>
            </a:r>
            <a:r>
              <a:rPr spc="5" dirty="0"/>
              <a:t>e</a:t>
            </a:r>
            <a:r>
              <a:rPr dirty="0"/>
              <a:t>d	</a:t>
            </a:r>
            <a:r>
              <a:rPr spc="5" dirty="0"/>
              <a:t>s</a:t>
            </a:r>
            <a:r>
              <a:rPr spc="-10" dirty="0"/>
              <a:t>o</a:t>
            </a:r>
            <a:r>
              <a:rPr spc="5" dirty="0"/>
              <a:t>u</a:t>
            </a:r>
            <a:r>
              <a:rPr dirty="0"/>
              <a:t>m</a:t>
            </a:r>
            <a:r>
              <a:rPr spc="-15" dirty="0"/>
              <a:t>i</a:t>
            </a:r>
            <a:r>
              <a:rPr dirty="0"/>
              <a:t>s	à	</a:t>
            </a:r>
            <a:r>
              <a:rPr spc="-10" dirty="0"/>
              <a:t>d</a:t>
            </a:r>
            <a:r>
              <a:rPr spc="5" dirty="0"/>
              <a:t>e</a:t>
            </a:r>
            <a:r>
              <a:rPr dirty="0"/>
              <a:t>s  contraintes importantes à </a:t>
            </a:r>
            <a:r>
              <a:rPr spc="-5" dirty="0"/>
              <a:t>la </a:t>
            </a:r>
            <a:r>
              <a:rPr dirty="0"/>
              <a:t>marche et à </a:t>
            </a:r>
            <a:r>
              <a:rPr spc="-5" dirty="0"/>
              <a:t>la</a:t>
            </a:r>
            <a:r>
              <a:rPr spc="-75" dirty="0"/>
              <a:t> </a:t>
            </a:r>
            <a:r>
              <a:rPr spc="5" dirty="0"/>
              <a:t>course</a:t>
            </a: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dirty="0"/>
              <a:t>Fractures</a:t>
            </a:r>
            <a:r>
              <a:rPr spc="-40" dirty="0"/>
              <a:t> </a:t>
            </a:r>
            <a:r>
              <a:rPr dirty="0"/>
              <a:t>rares</a:t>
            </a: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dirty="0"/>
              <a:t>Gravité </a:t>
            </a:r>
            <a:r>
              <a:rPr spc="5" dirty="0"/>
              <a:t>des </a:t>
            </a:r>
            <a:r>
              <a:rPr dirty="0"/>
              <a:t>séquelles : ostéonécrose et</a:t>
            </a:r>
            <a:r>
              <a:rPr spc="-85" dirty="0"/>
              <a:t> </a:t>
            </a:r>
            <a:r>
              <a:rPr dirty="0"/>
              <a:t>arthrose</a:t>
            </a:r>
          </a:p>
        </p:txBody>
      </p:sp>
      <p:sp>
        <p:nvSpPr>
          <p:cNvPr id="10" name="object 10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2689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talus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640315" y="2717380"/>
            <a:ext cx="4863960" cy="2803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384" y="2059584"/>
            <a:ext cx="2998798" cy="4114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2308" y="1148626"/>
            <a:ext cx="5775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Diagnostic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Radiographique+scanner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22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4434713" y="5830663"/>
            <a:ext cx="2951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Fractures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parcellaires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2689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talus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268685" y="1186802"/>
            <a:ext cx="3150006" cy="2533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488" y="1210348"/>
            <a:ext cx="3225987" cy="2492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3941" y="3936479"/>
            <a:ext cx="3096348" cy="2477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23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92165" y="5246687"/>
            <a:ext cx="2208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Fractures du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1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calcanéus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596897"/>
            <a:ext cx="7854315" cy="46221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Os du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talon</a:t>
            </a:r>
            <a:endParaRPr sz="2600">
              <a:latin typeface="Arial"/>
              <a:cs typeface="Arial"/>
            </a:endParaRPr>
          </a:p>
          <a:p>
            <a:pPr marL="355600" marR="1015365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Transition entre </a:t>
            </a:r>
            <a:r>
              <a:rPr sz="2600" spc="-5" dirty="0">
                <a:latin typeface="Arial"/>
                <a:cs typeface="Arial"/>
              </a:rPr>
              <a:t>la verticalité </a:t>
            </a:r>
            <a:r>
              <a:rPr sz="2600" dirty="0">
                <a:latin typeface="Arial"/>
                <a:cs typeface="Arial"/>
              </a:rPr>
              <a:t>du squelette </a:t>
            </a:r>
            <a:r>
              <a:rPr sz="2600" spc="5" dirty="0">
                <a:latin typeface="Arial"/>
                <a:cs typeface="Arial"/>
              </a:rPr>
              <a:t>et  </a:t>
            </a:r>
            <a:r>
              <a:rPr sz="2600" dirty="0">
                <a:latin typeface="Arial"/>
                <a:cs typeface="Arial"/>
              </a:rPr>
              <a:t>l’horizontalité du pied. Adaptation </a:t>
            </a:r>
            <a:r>
              <a:rPr sz="2600" spc="-5" dirty="0">
                <a:latin typeface="Arial"/>
                <a:cs typeface="Arial"/>
              </a:rPr>
              <a:t>fine </a:t>
            </a:r>
            <a:r>
              <a:rPr sz="2600" dirty="0">
                <a:latin typeface="Arial"/>
                <a:cs typeface="Arial"/>
              </a:rPr>
              <a:t>au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sol</a:t>
            </a:r>
            <a:endParaRPr sz="2600">
              <a:latin typeface="Arial"/>
              <a:cs typeface="Arial"/>
            </a:endParaRPr>
          </a:p>
          <a:p>
            <a:pPr marL="355600" marR="67437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spc="5" dirty="0">
                <a:latin typeface="Arial"/>
                <a:cs typeface="Arial"/>
              </a:rPr>
              <a:t>Réseau </a:t>
            </a:r>
            <a:r>
              <a:rPr sz="2600" dirty="0">
                <a:latin typeface="Arial"/>
                <a:cs typeface="Arial"/>
              </a:rPr>
              <a:t>articulaire complexe </a:t>
            </a:r>
            <a:r>
              <a:rPr sz="2600" spc="5" dirty="0">
                <a:latin typeface="Arial"/>
                <a:cs typeface="Arial"/>
              </a:rPr>
              <a:t>avec </a:t>
            </a:r>
            <a:r>
              <a:rPr sz="2600" spc="-5" dirty="0">
                <a:latin typeface="Arial"/>
                <a:cs typeface="Arial"/>
              </a:rPr>
              <a:t>le </a:t>
            </a:r>
            <a:r>
              <a:rPr sz="2600" dirty="0">
                <a:latin typeface="Arial"/>
                <a:cs typeface="Arial"/>
              </a:rPr>
              <a:t>talus et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le  </a:t>
            </a:r>
            <a:r>
              <a:rPr sz="2600" dirty="0">
                <a:latin typeface="Arial"/>
                <a:cs typeface="Arial"/>
              </a:rPr>
              <a:t>cuboïde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Accidents à haute énergie (chute d’un </a:t>
            </a:r>
            <a:r>
              <a:rPr sz="2600" spc="-5" dirty="0">
                <a:latin typeface="Arial"/>
                <a:cs typeface="Arial"/>
              </a:rPr>
              <a:t>lieu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élevé…)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spc="5" dirty="0">
                <a:latin typeface="Arial"/>
                <a:cs typeface="Arial"/>
              </a:rPr>
              <a:t>30% </a:t>
            </a:r>
            <a:r>
              <a:rPr sz="2600" dirty="0">
                <a:latin typeface="Arial"/>
                <a:cs typeface="Arial"/>
              </a:rPr>
              <a:t>de lésions </a:t>
            </a:r>
            <a:r>
              <a:rPr sz="2600" spc="5" dirty="0">
                <a:latin typeface="Arial"/>
                <a:cs typeface="Arial"/>
              </a:rPr>
              <a:t>associées </a:t>
            </a:r>
            <a:r>
              <a:rPr sz="2600" spc="-5" dirty="0">
                <a:latin typeface="Arial"/>
                <a:cs typeface="Arial"/>
              </a:rPr>
              <a:t>(fr. </a:t>
            </a:r>
            <a:r>
              <a:rPr sz="2600" dirty="0">
                <a:latin typeface="Arial"/>
                <a:cs typeface="Arial"/>
              </a:rPr>
              <a:t>étagées,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rachis…)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spc="5" dirty="0">
                <a:latin typeface="Arial"/>
                <a:cs typeface="Arial"/>
              </a:rPr>
              <a:t>60% des </a:t>
            </a:r>
            <a:r>
              <a:rPr sz="2600" dirty="0">
                <a:latin typeface="Arial"/>
                <a:cs typeface="Arial"/>
              </a:rPr>
              <a:t>fractures du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tarse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 chirurgical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délicat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Séquelles fonctionnelles graves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(arthrose…)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1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calcanéus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026783"/>
            <a:ext cx="3051175" cy="866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9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Radiographie </a:t>
            </a:r>
            <a:r>
              <a:rPr sz="2600" spc="-5" dirty="0">
                <a:latin typeface="Arial"/>
                <a:cs typeface="Arial"/>
              </a:rPr>
              <a:t>(Rx)</a:t>
            </a:r>
            <a:endParaRPr sz="2600">
              <a:latin typeface="Arial"/>
              <a:cs typeface="Arial"/>
            </a:endParaRPr>
          </a:p>
          <a:p>
            <a:pPr marR="19050" algn="ctr">
              <a:lnSpc>
                <a:spcPct val="100000"/>
              </a:lnSpc>
              <a:spcBef>
                <a:spcPts val="29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Cheville de </a:t>
            </a:r>
            <a:r>
              <a:rPr sz="240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65" y="3476904"/>
            <a:ext cx="1631950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10000"/>
              </a:lnSpc>
              <a:spcBef>
                <a:spcPts val="10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Incidence  r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-t</a:t>
            </a:r>
            <a:r>
              <a:rPr sz="2400" spc="-10" dirty="0">
                <a:latin typeface="Arial"/>
                <a:cs typeface="Arial"/>
              </a:rPr>
              <a:t>ibiale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65" y="5929021"/>
            <a:ext cx="58108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7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Scanner </a:t>
            </a:r>
            <a:r>
              <a:rPr sz="2600" dirty="0">
                <a:latin typeface="Arial"/>
                <a:cs typeface="Arial"/>
              </a:rPr>
              <a:t>++ guide </a:t>
            </a:r>
            <a:r>
              <a:rPr sz="2600" spc="-5" dirty="0">
                <a:latin typeface="Arial"/>
                <a:cs typeface="Arial"/>
              </a:rPr>
              <a:t>le </a:t>
            </a:r>
            <a:r>
              <a:rPr sz="2600" dirty="0">
                <a:latin typeface="Arial"/>
                <a:cs typeface="Arial"/>
              </a:rPr>
              <a:t>geste opératoire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3883" y="1891309"/>
            <a:ext cx="2703601" cy="362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2196" y="1221397"/>
            <a:ext cx="2919590" cy="3911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4241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Fractures du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calcanéus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3184" y="1504014"/>
            <a:ext cx="3126041" cy="4965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88" y="3766629"/>
            <a:ext cx="3389833" cy="2702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3026" y="1486865"/>
            <a:ext cx="2945295" cy="2200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308" y="2308352"/>
            <a:ext cx="1444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Scanner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1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calcanéus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930454"/>
            <a:ext cx="7971790" cy="39541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Fonctionnel</a:t>
            </a:r>
            <a:endParaRPr sz="2400">
              <a:latin typeface="Arial"/>
              <a:cs typeface="Arial"/>
            </a:endParaRPr>
          </a:p>
          <a:p>
            <a:pPr marL="1155700" marR="15113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Lutte </a:t>
            </a:r>
            <a:r>
              <a:rPr sz="2000" dirty="0">
                <a:latin typeface="Arial"/>
                <a:cs typeface="Arial"/>
              </a:rPr>
              <a:t>contre l’œdème, </a:t>
            </a:r>
            <a:r>
              <a:rPr sz="2000" spc="-5" dirty="0">
                <a:latin typeface="Arial"/>
                <a:cs typeface="Arial"/>
              </a:rPr>
              <a:t>mobilisation, </a:t>
            </a:r>
            <a:r>
              <a:rPr sz="2000" dirty="0">
                <a:latin typeface="Arial"/>
                <a:cs typeface="Arial"/>
              </a:rPr>
              <a:t>pas d’appui pendant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45  jours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Orthopédique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Botte, Botte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Graffin</a:t>
            </a:r>
            <a:endParaRPr sz="2000">
              <a:latin typeface="Arial"/>
              <a:cs typeface="Arial"/>
            </a:endParaRPr>
          </a:p>
          <a:p>
            <a:pPr marL="756285" marR="5080" indent="-287020" algn="just">
              <a:lnSpc>
                <a:spcPct val="100000"/>
              </a:lnSpc>
              <a:spcBef>
                <a:spcPts val="57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Dans les Fractures parcellaires,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non articulaires, </a:t>
            </a:r>
            <a:r>
              <a:rPr sz="2400" spc="-10" dirty="0">
                <a:latin typeface="Arial"/>
                <a:cs typeface="Arial"/>
              </a:rPr>
              <a:t>non  </a:t>
            </a:r>
            <a:r>
              <a:rPr sz="2400" spc="-5" dirty="0">
                <a:latin typeface="Arial"/>
                <a:cs typeface="Arial"/>
              </a:rPr>
              <a:t>déplacées ou si contre-indication opératoire (troubles  de la vascularisation distale, comorbidité, sujet âgé à  faible mobilité…)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1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calcanéus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875590"/>
            <a:ext cx="7479665" cy="35890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Chirurgical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29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Réduction-ostéosynthèse à </a:t>
            </a:r>
            <a:r>
              <a:rPr sz="2400" b="1" spc="-10" dirty="0">
                <a:latin typeface="Arial"/>
                <a:cs typeface="Arial"/>
              </a:rPr>
              <a:t>foyer </a:t>
            </a:r>
            <a:r>
              <a:rPr sz="2400" b="1" spc="-5" dirty="0">
                <a:latin typeface="Arial"/>
                <a:cs typeface="Arial"/>
              </a:rPr>
              <a:t>ouvert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Rétablir </a:t>
            </a:r>
            <a:r>
              <a:rPr sz="2000" dirty="0">
                <a:latin typeface="Arial"/>
                <a:cs typeface="Arial"/>
              </a:rPr>
              <a:t>la morphologie osseuse et </a:t>
            </a:r>
            <a:r>
              <a:rPr sz="2000" spc="-5" dirty="0">
                <a:latin typeface="Arial"/>
                <a:cs typeface="Arial"/>
              </a:rPr>
              <a:t>l’anatomie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articulaire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Fixation stable </a:t>
            </a:r>
            <a:r>
              <a:rPr sz="2000" dirty="0">
                <a:latin typeface="Arial"/>
                <a:cs typeface="Arial"/>
              </a:rPr>
              <a:t>pour </a:t>
            </a:r>
            <a:r>
              <a:rPr sz="2000" spc="-5" dirty="0">
                <a:latin typeface="Arial"/>
                <a:cs typeface="Arial"/>
              </a:rPr>
              <a:t>mobilisation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précoce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Risque de nécrose cicatricielle +/-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infection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Réduction-stabilisation à </a:t>
            </a:r>
            <a:r>
              <a:rPr sz="2400" b="1" spc="-10" dirty="0">
                <a:latin typeface="Arial"/>
                <a:cs typeface="Arial"/>
              </a:rPr>
              <a:t>foyer </a:t>
            </a:r>
            <a:r>
              <a:rPr sz="2400" b="1" spc="-5" dirty="0">
                <a:latin typeface="Arial"/>
                <a:cs typeface="Arial"/>
              </a:rPr>
              <a:t>fermé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Reconstruction-artrodèse d’emblée</a:t>
            </a:r>
            <a:endParaRPr sz="2400">
              <a:latin typeface="Arial"/>
              <a:cs typeface="Arial"/>
            </a:endParaRPr>
          </a:p>
          <a:p>
            <a:pPr marL="1155700" marR="800735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Dans </a:t>
            </a:r>
            <a:r>
              <a:rPr sz="2000" spc="-5" dirty="0">
                <a:latin typeface="Arial"/>
                <a:cs typeface="Arial"/>
              </a:rPr>
              <a:t>les </a:t>
            </a:r>
            <a:r>
              <a:rPr sz="2000" dirty="0">
                <a:latin typeface="Arial"/>
                <a:cs typeface="Arial"/>
              </a:rPr>
              <a:t>fracas au-dessus de </a:t>
            </a:r>
            <a:r>
              <a:rPr sz="2000" spc="-5" dirty="0">
                <a:latin typeface="Arial"/>
                <a:cs typeface="Arial"/>
              </a:rPr>
              <a:t>toute </a:t>
            </a:r>
            <a:r>
              <a:rPr sz="2000" dirty="0">
                <a:latin typeface="Arial"/>
                <a:cs typeface="Arial"/>
              </a:rPr>
              <a:t>possibilité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 </a:t>
            </a:r>
            <a:r>
              <a:rPr sz="2000" spc="-5" dirty="0">
                <a:latin typeface="Arial"/>
                <a:cs typeface="Arial"/>
              </a:rPr>
              <a:t>reconstruction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3776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calcanéum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04914" y="1274406"/>
            <a:ext cx="3785217" cy="2802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91660" y="1326438"/>
            <a:ext cx="4190555" cy="2750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858" y="4224614"/>
            <a:ext cx="2819509" cy="20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94906" y="4227779"/>
            <a:ext cx="1672208" cy="2085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47567" y="4226638"/>
            <a:ext cx="2974200" cy="2085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517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de</a:t>
            </a:r>
            <a:r>
              <a:rPr sz="3200" spc="-10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jambe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3" y="1965096"/>
            <a:ext cx="6494145" cy="2611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Le </a:t>
            </a:r>
            <a:r>
              <a:rPr sz="2600" spc="-5" dirty="0">
                <a:latin typeface="Arial"/>
                <a:cs typeface="Arial"/>
              </a:rPr>
              <a:t>tibia </a:t>
            </a:r>
            <a:r>
              <a:rPr sz="2600" spc="5" dirty="0">
                <a:latin typeface="Arial"/>
                <a:cs typeface="Arial"/>
              </a:rPr>
              <a:t>est </a:t>
            </a:r>
            <a:r>
              <a:rPr sz="2600" dirty="0">
                <a:latin typeface="Arial"/>
                <a:cs typeface="Arial"/>
              </a:rPr>
              <a:t>un </a:t>
            </a:r>
            <a:r>
              <a:rPr sz="2600" spc="5" dirty="0">
                <a:latin typeface="Arial"/>
                <a:cs typeface="Arial"/>
              </a:rPr>
              <a:t>des </a:t>
            </a:r>
            <a:r>
              <a:rPr sz="2600" dirty="0">
                <a:latin typeface="Arial"/>
                <a:cs typeface="Arial"/>
              </a:rPr>
              <a:t>os les plus </a:t>
            </a:r>
            <a:r>
              <a:rPr sz="2600" spc="5" dirty="0">
                <a:latin typeface="Arial"/>
                <a:cs typeface="Arial"/>
              </a:rPr>
              <a:t>exposé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aux  </a:t>
            </a:r>
            <a:r>
              <a:rPr sz="2600" dirty="0">
                <a:latin typeface="Arial"/>
                <a:cs typeface="Arial"/>
              </a:rPr>
              <a:t>traumatisme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Mécanismes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6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 </a:t>
            </a:r>
            <a:r>
              <a:rPr sz="2400" spc="-5" dirty="0">
                <a:latin typeface="Arial"/>
                <a:cs typeface="Arial"/>
              </a:rPr>
              <a:t>direct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Chute d ’échelle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2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Ski, Surf, planche à voile, équitation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09050" y="6480196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3776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du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calcanéum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701595"/>
            <a:ext cx="4086860" cy="175704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-2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Séquelles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-5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Arthrose sous-astragalienne</a:t>
            </a:r>
            <a:endParaRPr sz="2400">
              <a:latin typeface="Arial"/>
              <a:cs typeface="Arial"/>
            </a:endParaRPr>
          </a:p>
          <a:p>
            <a:pPr marL="264160" marR="1120140" indent="-251460">
              <a:lnSpc>
                <a:spcPct val="100000"/>
              </a:lnSpc>
              <a:spcBef>
                <a:spcPts val="60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-5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Perte de hauteur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l’arrière-pied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1745" y="1346492"/>
            <a:ext cx="3471722" cy="2681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7595" y="3957954"/>
            <a:ext cx="3471726" cy="2717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938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des</a:t>
            </a:r>
            <a:r>
              <a:rPr sz="3200" spc="-12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métatarsiens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412900"/>
            <a:ext cx="7974965" cy="30499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Souvent choc direct (écrasement), parfois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torsion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Recherche de lésion associée (fracure du tarse, </a:t>
            </a:r>
            <a:r>
              <a:rPr sz="2400" spc="-10" dirty="0">
                <a:latin typeface="Arial"/>
                <a:cs typeface="Arial"/>
              </a:rPr>
              <a:t>luxation  </a:t>
            </a:r>
            <a:r>
              <a:rPr sz="2400" spc="-5" dirty="0">
                <a:latin typeface="Arial"/>
                <a:cs typeface="Arial"/>
              </a:rPr>
              <a:t>tarso-métatarsienne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Traitement</a:t>
            </a:r>
            <a:endParaRPr sz="2400">
              <a:latin typeface="Arial"/>
              <a:cs typeface="Arial"/>
            </a:endParaRPr>
          </a:p>
          <a:p>
            <a:pPr marL="755650" marR="962660" indent="-286385">
              <a:lnSpc>
                <a:spcPct val="100000"/>
              </a:lnSpc>
              <a:spcBef>
                <a:spcPts val="484"/>
              </a:spcBef>
            </a:pPr>
            <a:r>
              <a:rPr sz="1500" spc="69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500" spc="25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Fracture métatarsien non déplacées : </a:t>
            </a:r>
            <a:r>
              <a:rPr sz="2000" spc="-5" dirty="0">
                <a:latin typeface="Arial"/>
                <a:cs typeface="Arial"/>
              </a:rPr>
              <a:t>Immobilisation </a:t>
            </a:r>
            <a:r>
              <a:rPr sz="2000" dirty="0">
                <a:latin typeface="Arial"/>
                <a:cs typeface="Arial"/>
              </a:rPr>
              <a:t>en  décharge 4 sem.+/- </a:t>
            </a:r>
            <a:r>
              <a:rPr sz="2000" spc="-5" dirty="0">
                <a:latin typeface="Arial"/>
                <a:cs typeface="Arial"/>
              </a:rPr>
              <a:t>botte </a:t>
            </a:r>
            <a:r>
              <a:rPr sz="2000" dirty="0">
                <a:latin typeface="Arial"/>
                <a:cs typeface="Arial"/>
              </a:rPr>
              <a:t>de marche 2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sem.</a:t>
            </a:r>
            <a:endParaRPr sz="2000">
              <a:latin typeface="Arial"/>
              <a:cs typeface="Arial"/>
            </a:endParaRPr>
          </a:p>
          <a:p>
            <a:pPr marL="756285" marR="177165" indent="-287020">
              <a:lnSpc>
                <a:spcPct val="100000"/>
              </a:lnSpc>
              <a:spcBef>
                <a:spcPts val="480"/>
              </a:spcBef>
            </a:pPr>
            <a:r>
              <a:rPr sz="1500" spc="69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500" spc="24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Fractures déplacées de façon </a:t>
            </a:r>
            <a:r>
              <a:rPr sz="2000" spc="-5" dirty="0">
                <a:latin typeface="Arial"/>
                <a:cs typeface="Arial"/>
              </a:rPr>
              <a:t>importante </a:t>
            </a:r>
            <a:r>
              <a:rPr sz="2000" dirty="0">
                <a:latin typeface="Arial"/>
                <a:cs typeface="Arial"/>
              </a:rPr>
              <a:t>des </a:t>
            </a:r>
            <a:r>
              <a:rPr sz="2000" spc="-5" dirty="0">
                <a:latin typeface="Arial"/>
                <a:cs typeface="Arial"/>
              </a:rPr>
              <a:t>métatarsiens </a:t>
            </a:r>
            <a:r>
              <a:rPr sz="2000" dirty="0">
                <a:latin typeface="Arial"/>
                <a:cs typeface="Arial"/>
              </a:rPr>
              <a:t>2 à  4 : chirurgie (vis,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broches)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8584" y="4702047"/>
            <a:ext cx="3047992" cy="182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0281" y="4769065"/>
            <a:ext cx="4076636" cy="1765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938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des</a:t>
            </a:r>
            <a:r>
              <a:rPr sz="3200" spc="-12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métatarsiens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377581"/>
            <a:ext cx="4445635" cy="250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87120" indent="-342900">
              <a:lnSpc>
                <a:spcPct val="100000"/>
              </a:lnSpc>
              <a:spcBef>
                <a:spcPts val="10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4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Rappel </a:t>
            </a:r>
            <a:r>
              <a:rPr sz="2600" dirty="0">
                <a:latin typeface="Arial"/>
                <a:cs typeface="Arial"/>
              </a:rPr>
              <a:t>Fractures </a:t>
            </a:r>
            <a:r>
              <a:rPr sz="2600" spc="5" dirty="0">
                <a:latin typeface="Arial"/>
                <a:cs typeface="Arial"/>
              </a:rPr>
              <a:t>de  </a:t>
            </a:r>
            <a:r>
              <a:rPr sz="2600" dirty="0">
                <a:latin typeface="Arial"/>
                <a:cs typeface="Arial"/>
              </a:rPr>
              <a:t>Fatigue</a:t>
            </a:r>
            <a:endParaRPr sz="26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8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6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Surmenage sportif (course,  danse…)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1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Diagnostic souvent tardif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Rx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Scintigraphie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9486" y="4011414"/>
            <a:ext cx="3175152" cy="2526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1596" y="4012691"/>
            <a:ext cx="3816426" cy="2472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5745" y="1130414"/>
            <a:ext cx="2270150" cy="2837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0"/>
            <a:ext cx="5523230" cy="9283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695"/>
              </a:spcBef>
              <a:tabLst>
                <a:tab pos="4495165" algn="l"/>
              </a:tabLst>
            </a:pPr>
            <a:r>
              <a:rPr sz="3200" spc="-5" dirty="0">
                <a:solidFill>
                  <a:srgbClr val="FFFFFF"/>
                </a:solidFill>
              </a:rPr>
              <a:t>F</a:t>
            </a:r>
            <a:r>
              <a:rPr sz="3200" dirty="0">
                <a:solidFill>
                  <a:srgbClr val="FFFFFF"/>
                </a:solidFill>
              </a:rPr>
              <a:t>r</a:t>
            </a:r>
            <a:r>
              <a:rPr sz="3200" spc="-10" dirty="0">
                <a:solidFill>
                  <a:srgbClr val="FFFFFF"/>
                </a:solidFill>
              </a:rPr>
              <a:t>a</a:t>
            </a:r>
            <a:r>
              <a:rPr sz="3200" spc="5" dirty="0">
                <a:solidFill>
                  <a:srgbClr val="FFFFFF"/>
                </a:solidFill>
              </a:rPr>
              <a:t>c</a:t>
            </a:r>
            <a:r>
              <a:rPr sz="3200" spc="-5" dirty="0">
                <a:solidFill>
                  <a:srgbClr val="FFFFFF"/>
                </a:solidFill>
              </a:rPr>
              <a:t>t</a:t>
            </a:r>
            <a:r>
              <a:rPr sz="3200" spc="-10" dirty="0">
                <a:solidFill>
                  <a:srgbClr val="FFFFFF"/>
                </a:solidFill>
              </a:rPr>
              <a:t>u</a:t>
            </a:r>
            <a:r>
              <a:rPr sz="3200" dirty="0">
                <a:solidFill>
                  <a:srgbClr val="FFFFFF"/>
                </a:solidFill>
              </a:rPr>
              <a:t>r</a:t>
            </a:r>
            <a:r>
              <a:rPr sz="3200" spc="-10" dirty="0">
                <a:solidFill>
                  <a:srgbClr val="FFFFFF"/>
                </a:solidFill>
              </a:rPr>
              <a:t>e</a:t>
            </a:r>
            <a:r>
              <a:rPr sz="3200" dirty="0">
                <a:solidFill>
                  <a:srgbClr val="FFFFFF"/>
                </a:solidFill>
              </a:rPr>
              <a:t>s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d</a:t>
            </a:r>
            <a:r>
              <a:rPr sz="3200" dirty="0">
                <a:solidFill>
                  <a:srgbClr val="FFFFFF"/>
                </a:solidFill>
              </a:rPr>
              <a:t>e</a:t>
            </a:r>
            <a:r>
              <a:rPr sz="3200" spc="-1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l</a:t>
            </a:r>
            <a:r>
              <a:rPr sz="3200" dirty="0">
                <a:solidFill>
                  <a:srgbClr val="FFFFFF"/>
                </a:solidFill>
              </a:rPr>
              <a:t>a</a:t>
            </a:r>
            <a:r>
              <a:rPr sz="3200" spc="-10" dirty="0">
                <a:solidFill>
                  <a:srgbClr val="FFFFFF"/>
                </a:solidFill>
              </a:rPr>
              <a:t> ba</a:t>
            </a:r>
            <a:r>
              <a:rPr sz="3200" spc="5" dirty="0">
                <a:solidFill>
                  <a:srgbClr val="FFFFFF"/>
                </a:solidFill>
              </a:rPr>
              <a:t>s</a:t>
            </a:r>
            <a:r>
              <a:rPr sz="3200" dirty="0">
                <a:solidFill>
                  <a:srgbClr val="FFFFFF"/>
                </a:solidFill>
              </a:rPr>
              <a:t>e</a:t>
            </a:r>
            <a:r>
              <a:rPr sz="3200" spc="-2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d</a:t>
            </a:r>
            <a:r>
              <a:rPr sz="3200" dirty="0">
                <a:solidFill>
                  <a:srgbClr val="FFFFFF"/>
                </a:solidFill>
              </a:rPr>
              <a:t>u	</a:t>
            </a:r>
            <a:r>
              <a:rPr sz="3200" spc="-10" dirty="0">
                <a:solidFill>
                  <a:srgbClr val="FFFFFF"/>
                </a:solidFill>
              </a:rPr>
              <a:t>5ème  </a:t>
            </a:r>
            <a:r>
              <a:rPr sz="3200" spc="-5" dirty="0">
                <a:solidFill>
                  <a:srgbClr val="FFFFFF"/>
                </a:solidFill>
              </a:rPr>
              <a:t>métatarsien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254877" y="3130435"/>
            <a:ext cx="2285987" cy="3556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2833" y="4656138"/>
            <a:ext cx="2844304" cy="1860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2964" y="1094524"/>
            <a:ext cx="7179945" cy="31191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Arial"/>
                <a:cs typeface="Arial"/>
              </a:rPr>
              <a:t>Fréquente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</a:pPr>
            <a:r>
              <a:rPr sz="2400" spc="-5" dirty="0">
                <a:latin typeface="Arial"/>
                <a:cs typeface="Arial"/>
              </a:rPr>
              <a:t>Mécanisme de l ’entorse du LLE de la cheville  Correspond à l’arrachement du Court péronier latéral  Risque de non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diagnostic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Mais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4930" marR="3214370">
              <a:lnSpc>
                <a:spcPct val="120800"/>
              </a:lnSpc>
            </a:pPr>
            <a:r>
              <a:rPr sz="2400" spc="-5" dirty="0">
                <a:latin typeface="Arial"/>
                <a:cs typeface="Arial"/>
              </a:rPr>
              <a:t>Topographie de la </a:t>
            </a:r>
            <a:r>
              <a:rPr sz="2400" spc="-10" dirty="0">
                <a:latin typeface="Arial"/>
                <a:cs typeface="Arial"/>
              </a:rPr>
              <a:t>douleur  </a:t>
            </a:r>
            <a:r>
              <a:rPr sz="2400" spc="-5" dirty="0">
                <a:latin typeface="Arial"/>
                <a:cs typeface="Arial"/>
              </a:rPr>
              <a:t>Rx visualisant la base de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73A7DC-5D3C-934E-76A1-FF899265CB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1835696"/>
            <a:ext cx="6804248" cy="68042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45C3764-CA4C-8725-1D45-D00C47363D19}"/>
              </a:ext>
            </a:extLst>
          </p:cNvPr>
          <p:cNvSpPr txBox="1"/>
          <p:nvPr/>
        </p:nvSpPr>
        <p:spPr>
          <a:xfrm>
            <a:off x="1169876" y="539552"/>
            <a:ext cx="455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VENEZ AU BLOC</a:t>
            </a:r>
          </a:p>
        </p:txBody>
      </p:sp>
    </p:spTree>
    <p:extLst>
      <p:ext uri="{BB962C8B-B14F-4D97-AF65-F5344CB8AC3E}">
        <p14:creationId xmlns:p14="http://schemas.microsoft.com/office/powerpoint/2010/main" val="339843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rthopaedic Surgeon in a Hurry">
            <a:extLst>
              <a:ext uri="{FF2B5EF4-FFF2-40B4-BE49-F238E27FC236}">
                <a16:creationId xmlns:a16="http://schemas.microsoft.com/office/drawing/2014/main" id="{2F2EBF7C-EF65-65F9-17C5-E8F31C34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8" y="1715058"/>
            <a:ext cx="8566364" cy="57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5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517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de</a:t>
            </a:r>
            <a:r>
              <a:rPr sz="3200" spc="-10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jambe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2524814"/>
            <a:ext cx="5123815" cy="22948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Radiographies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Jambe en entier </a:t>
            </a:r>
            <a:r>
              <a:rPr sz="2400" dirty="0">
                <a:latin typeface="Arial"/>
                <a:cs typeface="Arial"/>
              </a:rPr>
              <a:t>F </a:t>
            </a:r>
            <a:r>
              <a:rPr sz="2400" spc="-5" dirty="0">
                <a:latin typeface="Arial"/>
                <a:cs typeface="Arial"/>
              </a:rPr>
              <a:t>et </a:t>
            </a:r>
            <a:r>
              <a:rPr sz="240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Articulations sus et sous jacente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Radiographie </a:t>
            </a:r>
            <a:r>
              <a:rPr sz="2600" spc="-5" dirty="0">
                <a:latin typeface="Arial"/>
                <a:cs typeface="Arial"/>
              </a:rPr>
              <a:t>(Rx) </a:t>
            </a:r>
            <a:r>
              <a:rPr sz="2600" dirty="0">
                <a:latin typeface="Arial"/>
                <a:cs typeface="Arial"/>
              </a:rPr>
              <a:t>Pulmonaire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09050" y="6480196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517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Fractures de</a:t>
            </a:r>
            <a:r>
              <a:rPr sz="3200" spc="-10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jambe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643942"/>
            <a:ext cx="7185659" cy="452755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Complications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Initiales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Ouverture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cutanée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Lésions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vasculo-nerveuses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2400" b="1" spc="-5" dirty="0">
                <a:latin typeface="Arial"/>
                <a:cs typeface="Arial"/>
              </a:rPr>
              <a:t>Commandent une intervention en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URGENCE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Secondaires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Ouverture </a:t>
            </a:r>
            <a:r>
              <a:rPr sz="2000" dirty="0">
                <a:latin typeface="Arial"/>
                <a:cs typeface="Arial"/>
              </a:rPr>
              <a:t>cutanée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secondaire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Embolie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graisseuse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Arial"/>
                <a:cs typeface="Arial"/>
              </a:rPr>
              <a:t>Commandent une intervention de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stabilisation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Syndrome </a:t>
            </a:r>
            <a:r>
              <a:rPr sz="2000" dirty="0">
                <a:latin typeface="Arial"/>
                <a:cs typeface="Arial"/>
              </a:rPr>
              <a:t>des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loges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09050" y="6480196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 de Rio: La malchance poursuit Aït-Saïd jusque dans l'ambulance - Le Matin">
            <a:extLst>
              <a:ext uri="{FF2B5EF4-FFF2-40B4-BE49-F238E27FC236}">
                <a16:creationId xmlns:a16="http://schemas.microsoft.com/office/drawing/2014/main" id="{88FD26A2-BD27-0AA7-AE1F-ACA9FDA4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8" y="485847"/>
            <a:ext cx="4702959" cy="315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hn Libbey Eurotext - Médecine et Santé Tropicales - Fractures ouvertes de  jambe de type III en situation sanitaire dégradée. Partie 1 : stratégie et  principes du traitement conservateur">
            <a:extLst>
              <a:ext uri="{FF2B5EF4-FFF2-40B4-BE49-F238E27FC236}">
                <a16:creationId xmlns:a16="http://schemas.microsoft.com/office/drawing/2014/main" id="{A9301C22-C798-DF8F-F04C-75513E44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91680"/>
            <a:ext cx="37623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yndrome de loge — Wikipédia">
            <a:extLst>
              <a:ext uri="{FF2B5EF4-FFF2-40B4-BE49-F238E27FC236}">
                <a16:creationId xmlns:a16="http://schemas.microsoft.com/office/drawing/2014/main" id="{751CB24B-F814-B915-60C2-4B5B04F7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8" y="3768241"/>
            <a:ext cx="4044676" cy="45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9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721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Syndrome des</a:t>
            </a:r>
            <a:r>
              <a:rPr sz="3200" spc="-10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loges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411884"/>
            <a:ext cx="8046084" cy="50368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299085" indent="-342900">
              <a:lnSpc>
                <a:spcPts val="2590"/>
              </a:lnSpc>
              <a:spcBef>
                <a:spcPts val="4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C'est l’élévation pathologique de la pression des tissus  dans un compartiment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musculaire</a:t>
            </a:r>
            <a:endParaRPr sz="2400">
              <a:latin typeface="Arial"/>
              <a:cs typeface="Arial"/>
            </a:endParaRPr>
          </a:p>
          <a:p>
            <a:pPr marL="355600" marR="228600" indent="-342900">
              <a:lnSpc>
                <a:spcPts val="2590"/>
              </a:lnSpc>
              <a:spcBef>
                <a:spcPts val="58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Souffrance à la fois musculaire et nerveuse, mettant </a:t>
            </a:r>
            <a:r>
              <a:rPr sz="2400" spc="-10" dirty="0">
                <a:latin typeface="Arial"/>
                <a:cs typeface="Arial"/>
              </a:rPr>
              <a:t>en  </a:t>
            </a:r>
            <a:r>
              <a:rPr sz="2400" spc="-5" dirty="0">
                <a:latin typeface="Arial"/>
                <a:cs typeface="Arial"/>
              </a:rPr>
              <a:t>jeu la fonction et la viabilité des tissus de ce  compartiment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58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Essentiellement au niveau des jambes mais parfois </a:t>
            </a:r>
            <a:r>
              <a:rPr sz="2400" spc="-10" dirty="0">
                <a:latin typeface="Arial"/>
                <a:cs typeface="Arial"/>
              </a:rPr>
              <a:t>dans  </a:t>
            </a:r>
            <a:r>
              <a:rPr sz="2400" spc="-5" dirty="0">
                <a:latin typeface="Arial"/>
                <a:cs typeface="Arial"/>
              </a:rPr>
              <a:t>d’autres localisations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(avant-bras+++).</a:t>
            </a:r>
            <a:endParaRPr sz="2400">
              <a:latin typeface="Arial"/>
              <a:cs typeface="Arial"/>
            </a:endParaRPr>
          </a:p>
          <a:p>
            <a:pPr marL="355600" marR="57785" indent="-342900">
              <a:lnSpc>
                <a:spcPts val="2590"/>
              </a:lnSpc>
              <a:spcBef>
                <a:spcPts val="580"/>
              </a:spcBef>
              <a:buClr>
                <a:srgbClr val="DA2420"/>
              </a:buClr>
              <a:buSzPct val="75000"/>
              <a:buFont typeface="Arial"/>
              <a:buChar char="]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Douleu</a:t>
            </a:r>
            <a:r>
              <a:rPr sz="2400" spc="-5" dirty="0">
                <a:latin typeface="Arial"/>
                <a:cs typeface="Arial"/>
              </a:rPr>
              <a:t>r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augmentée par la surélévation du membre</a:t>
            </a:r>
            <a:r>
              <a:rPr sz="2400" spc="-5" dirty="0">
                <a:latin typeface="Arial"/>
                <a:cs typeface="Arial"/>
              </a:rPr>
              <a:t> (à la  différence de celle liée à l’œdème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post-traumatique)</a:t>
            </a:r>
            <a:endParaRPr sz="2400">
              <a:latin typeface="Arial"/>
              <a:cs typeface="Arial"/>
            </a:endParaRPr>
          </a:p>
          <a:p>
            <a:pPr marL="355600" marR="284480" indent="-342900">
              <a:lnSpc>
                <a:spcPts val="2590"/>
              </a:lnSpc>
              <a:spcBef>
                <a:spcPts val="580"/>
              </a:spcBef>
              <a:buClr>
                <a:srgbClr val="DA2420"/>
              </a:buClr>
              <a:buSzPct val="75000"/>
              <a:buFont typeface="Arial"/>
              <a:buChar char="]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Déficit de sensibilité </a:t>
            </a:r>
            <a:r>
              <a:rPr sz="2400" spc="-5" dirty="0">
                <a:latin typeface="Arial"/>
                <a:cs typeface="Arial"/>
              </a:rPr>
              <a:t>dans le territoire du nerf passant  par la loge souffrante (signe précoce et fiable voire  quantifiable)</a:t>
            </a:r>
            <a:endParaRPr sz="2400">
              <a:latin typeface="Arial"/>
              <a:cs typeface="Arial"/>
            </a:endParaRPr>
          </a:p>
          <a:p>
            <a:pPr marL="355600" marR="397510" indent="-342900">
              <a:lnSpc>
                <a:spcPts val="2590"/>
              </a:lnSpc>
              <a:spcBef>
                <a:spcPts val="580"/>
              </a:spcBef>
              <a:buClr>
                <a:srgbClr val="DA2420"/>
              </a:buClr>
              <a:buSzPct val="75000"/>
              <a:buFont typeface="Arial"/>
              <a:buChar char="]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Déficit moteur</a:t>
            </a:r>
            <a:r>
              <a:rPr sz="2400" spc="-5" dirty="0">
                <a:latin typeface="Arial"/>
                <a:cs typeface="Arial"/>
              </a:rPr>
              <a:t>: signe supplémentaire tardif comme la  disparition des pouls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distaux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09050" y="6480196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721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Syndrome des</a:t>
            </a:r>
            <a:r>
              <a:rPr sz="3200" spc="-10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loges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471320"/>
            <a:ext cx="632523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 diagnostic repose </a:t>
            </a:r>
            <a:r>
              <a:rPr sz="2600" spc="5" dirty="0">
                <a:latin typeface="Arial"/>
                <a:cs typeface="Arial"/>
              </a:rPr>
              <a:t>sur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mesure de </a:t>
            </a:r>
            <a:r>
              <a:rPr sz="2600" spc="-5" dirty="0">
                <a:latin typeface="Arial"/>
                <a:cs typeface="Arial"/>
              </a:rPr>
              <a:t>la</a:t>
            </a:r>
            <a:endParaRPr sz="26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pression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intra-compartimentale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6000649"/>
            <a:ext cx="20840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4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&lt; </a:t>
            </a:r>
            <a:r>
              <a:rPr sz="2600" spc="5" dirty="0">
                <a:latin typeface="Arial"/>
                <a:cs typeface="Arial"/>
              </a:rPr>
              <a:t>30mm </a:t>
            </a:r>
            <a:r>
              <a:rPr sz="2600" dirty="0">
                <a:latin typeface="Arial"/>
                <a:cs typeface="Arial"/>
              </a:rPr>
              <a:t>Hg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2807" y="2508504"/>
            <a:ext cx="4086199" cy="3064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09050" y="6480196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721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Syndrome des</a:t>
            </a:r>
            <a:r>
              <a:rPr sz="3200" spc="-10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loges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65" y="1259894"/>
            <a:ext cx="6870700" cy="17475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6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4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supprimer l’élément compressif (plâtre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pst..)</a:t>
            </a:r>
            <a:endParaRPr sz="2400">
              <a:latin typeface="Arial"/>
              <a:cs typeface="Arial"/>
            </a:endParaRPr>
          </a:p>
          <a:p>
            <a:pPr marL="756285" marR="275590" indent="-28702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aponévrotomie sous-cutanée (ouverture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l’enveloppe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musculaire)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373" y="3219331"/>
            <a:ext cx="7632720" cy="2832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09050" y="6480196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908</Words>
  <Application>Microsoft Office PowerPoint</Application>
  <PresentationFormat>Personnalisé</PresentationFormat>
  <Paragraphs>206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Calibri</vt:lpstr>
      <vt:lpstr>Georgia</vt:lpstr>
      <vt:lpstr>Gill Sans MT</vt:lpstr>
      <vt:lpstr>Times New Roman</vt:lpstr>
      <vt:lpstr>Trebuchet MS</vt:lpstr>
      <vt:lpstr>Office Theme</vt:lpstr>
      <vt:lpstr>Galerie</vt:lpstr>
      <vt:lpstr>UE 2.4 S1 Processus traumatiques Promotion 2023/2026 </vt:lpstr>
      <vt:lpstr>COURS IFSI</vt:lpstr>
      <vt:lpstr>Fractures de jambe</vt:lpstr>
      <vt:lpstr>Fractures de jambe</vt:lpstr>
      <vt:lpstr>Fractures de jambe</vt:lpstr>
      <vt:lpstr>Présentation PowerPoint</vt:lpstr>
      <vt:lpstr>Syndrome des loges</vt:lpstr>
      <vt:lpstr>Syndrome des loges</vt:lpstr>
      <vt:lpstr>Syndrome des loges</vt:lpstr>
      <vt:lpstr>Présentation PowerPoint</vt:lpstr>
      <vt:lpstr>Fractures de jambe</vt:lpstr>
      <vt:lpstr>Fractures du cou de pied</vt:lpstr>
      <vt:lpstr>Fractures du cou de pied</vt:lpstr>
      <vt:lpstr>Fractures du cou de pied</vt:lpstr>
      <vt:lpstr>Diagnostic</vt:lpstr>
      <vt:lpstr>Fractures du cou de pied</vt:lpstr>
      <vt:lpstr>Présentation PowerPoint</vt:lpstr>
      <vt:lpstr>Fractures du cou de pied</vt:lpstr>
      <vt:lpstr>Fractures du cou de pied</vt:lpstr>
      <vt:lpstr>Cals vicieux</vt:lpstr>
      <vt:lpstr>Fractures du talus</vt:lpstr>
      <vt:lpstr>Fractures du talus</vt:lpstr>
      <vt:lpstr>Fractures du talus</vt:lpstr>
      <vt:lpstr>Fractures du calcanéus</vt:lpstr>
      <vt:lpstr>Fractures du calcanéus</vt:lpstr>
      <vt:lpstr>Présentation PowerPoint</vt:lpstr>
      <vt:lpstr>Fractures du calcanéus</vt:lpstr>
      <vt:lpstr>Fractures du calcanéus</vt:lpstr>
      <vt:lpstr>Fractures du calcanéum</vt:lpstr>
      <vt:lpstr>Fractures du calcanéum</vt:lpstr>
      <vt:lpstr>Fractures des métatarsiens</vt:lpstr>
      <vt:lpstr>Fractures des métatarsiens</vt:lpstr>
      <vt:lpstr>Fractures de la base du 5ème  métatarsien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MEMBRE INFÉRIEUR</dc:title>
  <dc:creator>JPR</dc:creator>
  <cp:lastModifiedBy>SCHAEFFER Marie-Aurélie</cp:lastModifiedBy>
  <cp:revision>5</cp:revision>
  <dcterms:created xsi:type="dcterms:W3CDTF">2019-08-22T09:16:47Z</dcterms:created>
  <dcterms:modified xsi:type="dcterms:W3CDTF">2024-02-16T08:31:42Z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2013-04-15T00:00:00Z</vt:filetime>
  </property>
  <property fmtid="{D5CDD505-2E9C-101B-9397-08002B2CF9AE}" pid="3" name="Creator">
    <vt:lpwstr>Acrobat PDFMaker 10.1 pour PowerPoint</vt:lpwstr>
  </property>
  <property fmtid="{D5CDD505-2E9C-101B-9397-08002B2CF9AE}" pid="4" name="LastSaved">
    <vt:filetime>2019-08-22T00:00:00Z</vt:filetime>
  </property>
</Properties>
</file>