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78" r:id="rId10"/>
    <p:sldId id="277" r:id="rId11"/>
    <p:sldId id="263" r:id="rId12"/>
    <p:sldId id="266" r:id="rId13"/>
    <p:sldId id="264" r:id="rId14"/>
    <p:sldId id="267" r:id="rId15"/>
    <p:sldId id="268" r:id="rId16"/>
    <p:sldId id="269" r:id="rId17"/>
    <p:sldId id="280" r:id="rId18"/>
    <p:sldId id="270" r:id="rId19"/>
    <p:sldId id="271" r:id="rId20"/>
    <p:sldId id="272" r:id="rId21"/>
    <p:sldId id="279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526A5-D2F7-A547-B66E-A75A7D1687B4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6C179-712B-E64E-83F9-C62358105A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494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Rhabdo</a:t>
            </a:r>
            <a:r>
              <a:rPr lang="fr-FR" dirty="0"/>
              <a:t>: nécrose musculaire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6C179-712B-E64E-83F9-C62358105A8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244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H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H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H"/>
              <a:t>Faire glisser l'image vers l'espace réservé ou cliquer sur l'icône pour l'ajouter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H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H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H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filigra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fr-CH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fr-CH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filigra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H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H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09800" y="1772697"/>
            <a:ext cx="6477000" cy="1914144"/>
          </a:xfrm>
        </p:spPr>
        <p:txBody>
          <a:bodyPr/>
          <a:lstStyle/>
          <a:p>
            <a:r>
              <a:rPr lang="fr-FR" dirty="0"/>
              <a:t>CRUSH SYNDROME </a:t>
            </a:r>
            <a:br>
              <a:rPr lang="fr-FR" dirty="0"/>
            </a:br>
            <a:r>
              <a:rPr lang="fr-FR" dirty="0"/>
              <a:t>&amp; AMPUTATION DE MEMBRES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09800" y="3995794"/>
            <a:ext cx="6477000" cy="2419293"/>
          </a:xfrm>
        </p:spPr>
        <p:txBody>
          <a:bodyPr>
            <a:normAutofit fontScale="70000" lnSpcReduction="20000"/>
          </a:bodyPr>
          <a:lstStyle/>
          <a:p>
            <a:r>
              <a:rPr lang="fr-FR" sz="3000" dirty="0"/>
              <a:t>OU SYNDROME D’ECRASEMENT OU SYNDROME DES ENSEVELIS OU SYNDROME DE BYWATERS</a:t>
            </a:r>
          </a:p>
          <a:p>
            <a:endParaRPr lang="fr-FR" dirty="0"/>
          </a:p>
          <a:p>
            <a:pPr algn="ctr"/>
            <a:r>
              <a:rPr lang="fr-FR" sz="2900" dirty="0"/>
              <a:t>UE 2.4 S1 Processus traumatiques</a:t>
            </a:r>
          </a:p>
          <a:p>
            <a:pPr algn="ctr"/>
            <a:r>
              <a:rPr lang="fr-FR" sz="2900" dirty="0"/>
              <a:t>Promotion 2023/2026</a:t>
            </a:r>
          </a:p>
          <a:p>
            <a:endParaRPr lang="fr-FR" sz="2000" dirty="0"/>
          </a:p>
          <a:p>
            <a:pPr algn="ctr"/>
            <a:r>
              <a:rPr lang="fr-FR" sz="2500" dirty="0"/>
              <a:t>NATHALIE MARTIN IADE</a:t>
            </a:r>
          </a:p>
          <a:p>
            <a:endParaRPr lang="fr-FR" sz="1200" dirty="0"/>
          </a:p>
          <a:p>
            <a:endParaRPr lang="fr-FR" dirty="0"/>
          </a:p>
          <a:p>
            <a:pPr algn="ctr"/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070413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rush 4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556" b="-13556"/>
          <a:stretch/>
        </p:blipFill>
        <p:spPr>
          <a:xfrm>
            <a:off x="233363" y="441325"/>
            <a:ext cx="8910637" cy="5753100"/>
          </a:xfrm>
        </p:spPr>
      </p:pic>
    </p:spTree>
    <p:extLst>
      <p:ext uri="{BB962C8B-B14F-4D97-AF65-F5344CB8AC3E}">
        <p14:creationId xmlns:p14="http://schemas.microsoft.com/office/powerpoint/2010/main" val="2695435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LEVEE D’OBSTACLE</a:t>
            </a:r>
          </a:p>
          <a:p>
            <a:r>
              <a:rPr lang="fr-FR" dirty="0"/>
              <a:t>Lors de la </a:t>
            </a:r>
            <a:r>
              <a:rPr lang="fr-FR" dirty="0" err="1"/>
              <a:t>reperfusion</a:t>
            </a:r>
            <a:r>
              <a:rPr lang="fr-FR" dirty="0"/>
              <a:t> </a:t>
            </a:r>
            <a:r>
              <a:rPr lang="fr-FR" dirty="0">
                <a:sym typeface="Wingdings"/>
              </a:rPr>
              <a:t> apport massif d’O2</a:t>
            </a:r>
            <a:endParaRPr lang="fr-FR" dirty="0"/>
          </a:p>
          <a:p>
            <a:pPr marL="457200" indent="-457200">
              <a:buAutoNum type="arabicPeriod"/>
            </a:pPr>
            <a:r>
              <a:rPr lang="fr-FR" dirty="0"/>
              <a:t>Rétablissement du débit sanguin</a:t>
            </a:r>
          </a:p>
          <a:p>
            <a:pPr marL="457200" indent="-457200">
              <a:buAutoNum type="arabicPeriod"/>
            </a:pPr>
            <a:r>
              <a:rPr lang="fr-FR" dirty="0"/>
              <a:t>Passage du contenu cellulaire toxique dans la circulation sanguine générale</a:t>
            </a:r>
          </a:p>
          <a:p>
            <a:pPr marL="457200" indent="-457200">
              <a:buAutoNum type="arabicPeriod"/>
            </a:pPr>
            <a:r>
              <a:rPr lang="fr-FR" dirty="0"/>
              <a:t>Aggravation locale : P de radicaux libres, aggravation de l’œdème, activation de la coagulation, aggravation de l’inflammation (libération de </a:t>
            </a:r>
            <a:r>
              <a:rPr lang="fr-FR" dirty="0" err="1"/>
              <a:t>cytokynines</a:t>
            </a:r>
            <a:r>
              <a:rPr lang="fr-FR" dirty="0"/>
              <a:t>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7729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</a:t>
            </a:r>
            <a:r>
              <a:rPr lang="fr-FR" dirty="0" err="1"/>
              <a:t>Reperfusion</a:t>
            </a:r>
            <a:r>
              <a:rPr lang="fr-FR" dirty="0"/>
              <a:t> des masses musculaires </a:t>
            </a:r>
            <a:r>
              <a:rPr lang="fr-FR" dirty="0" err="1"/>
              <a:t>ischémiées</a:t>
            </a:r>
            <a:r>
              <a:rPr lang="fr-FR" dirty="0"/>
              <a:t> </a:t>
            </a:r>
            <a:r>
              <a:rPr lang="fr-FR" dirty="0">
                <a:sym typeface="Wingdings"/>
              </a:rPr>
              <a:t> lésions d’ischémie perfusion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Arrivée massive d’O2 </a:t>
            </a:r>
            <a:r>
              <a:rPr lang="fr-FR" dirty="0" err="1">
                <a:sym typeface="Wingdings"/>
              </a:rPr>
              <a:t>aec</a:t>
            </a:r>
            <a:r>
              <a:rPr lang="fr-FR" dirty="0">
                <a:sym typeface="Wingdings"/>
              </a:rPr>
              <a:t> augmentation des radicaux libres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Libération brutale de substances toxiques dans la circulation générale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 Mise en jeu du pronostic vital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8369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COMPLICATIONS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Hypovolémie</a:t>
            </a:r>
          </a:p>
          <a:p>
            <a:r>
              <a:rPr lang="fr-FR" dirty="0"/>
              <a:t>IR</a:t>
            </a:r>
          </a:p>
          <a:p>
            <a:r>
              <a:rPr lang="fr-FR" dirty="0" err="1"/>
              <a:t>HyperK</a:t>
            </a:r>
            <a:r>
              <a:rPr lang="fr-FR" dirty="0"/>
              <a:t>+ - </a:t>
            </a:r>
            <a:r>
              <a:rPr lang="fr-FR" dirty="0" err="1"/>
              <a:t>HypoCA</a:t>
            </a:r>
            <a:r>
              <a:rPr lang="fr-FR" dirty="0"/>
              <a:t>+ : troubles de la conduction</a:t>
            </a:r>
          </a:p>
          <a:p>
            <a:r>
              <a:rPr lang="fr-FR" dirty="0"/>
              <a:t>Instabilité hémodynamique</a:t>
            </a:r>
          </a:p>
          <a:p>
            <a:r>
              <a:rPr lang="fr-FR" dirty="0"/>
              <a:t>Acidose métabolique liée au métabolisme anaérobique</a:t>
            </a:r>
          </a:p>
          <a:p>
            <a:r>
              <a:rPr lang="fr-FR" dirty="0"/>
              <a:t>CIVD</a:t>
            </a:r>
          </a:p>
          <a:p>
            <a:r>
              <a:rPr lang="fr-FR" dirty="0"/>
              <a:t>Infection</a:t>
            </a:r>
          </a:p>
          <a:p>
            <a:r>
              <a:rPr lang="fr-FR" dirty="0"/>
              <a:t>Hémorragie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1916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CLINIQUE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Pièce en 3 actes précédée d’un prologue</a:t>
            </a:r>
          </a:p>
          <a:p>
            <a:pPr marL="0" indent="0">
              <a:buNone/>
            </a:pPr>
            <a:r>
              <a:rPr lang="fr-FR" dirty="0"/>
              <a:t>PROLOGUE : « petit » blessé (dégagement)</a:t>
            </a:r>
          </a:p>
          <a:p>
            <a:pPr marL="0" indent="0">
              <a:buNone/>
            </a:pPr>
            <a:r>
              <a:rPr lang="fr-FR" dirty="0"/>
              <a:t>Faussement rassurant, quelques signes locaux type douleurs, impotence fonctionnelle.</a:t>
            </a:r>
          </a:p>
          <a:p>
            <a:pPr marL="0" indent="0">
              <a:buNone/>
            </a:pPr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ACTE : signes locaux croissants (&gt;4h)</a:t>
            </a:r>
          </a:p>
          <a:p>
            <a:pPr marL="0" indent="0">
              <a:buNone/>
            </a:pPr>
            <a:r>
              <a:rPr lang="fr-FR" dirty="0"/>
              <a:t>Masses musculaires dures, membres augmentés de volume avec une peau froide, livide, marbrée. Erythème, pétéchies, phlyctènes. Nécrose cutanée avec escarre. Pouls périphériques diminués ou absents, troubles </a:t>
            </a:r>
            <a:r>
              <a:rPr lang="fr-FR" dirty="0" err="1"/>
              <a:t>sensitivo-moteurs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Etat général conservé mais agitation inexplicable, tachycardie, polypnée.</a:t>
            </a:r>
          </a:p>
        </p:txBody>
      </p:sp>
    </p:spTree>
    <p:extLst>
      <p:ext uri="{BB962C8B-B14F-4D97-AF65-F5344CB8AC3E}">
        <p14:creationId xmlns:p14="http://schemas.microsoft.com/office/powerpoint/2010/main" val="3705053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ACTE : état de choc + </a:t>
            </a:r>
            <a:r>
              <a:rPr lang="fr-FR" dirty="0" err="1"/>
              <a:t>hyperK</a:t>
            </a:r>
            <a:r>
              <a:rPr lang="fr-FR" dirty="0"/>
              <a:t>+</a:t>
            </a:r>
          </a:p>
          <a:p>
            <a:pPr marL="0" indent="0">
              <a:buNone/>
            </a:pPr>
            <a:r>
              <a:rPr lang="fr-FR" dirty="0"/>
              <a:t>Signes de choc non spécifiques tels que angoisse, troubles neuropsychiques, troubles </a:t>
            </a:r>
            <a:r>
              <a:rPr lang="fr-FR" dirty="0" err="1"/>
              <a:t>ventilatoires</a:t>
            </a:r>
            <a:r>
              <a:rPr lang="fr-FR" dirty="0"/>
              <a:t>, détresse respiratoire aigue, troubles circulatoires (chute TA, pouls filant, extrémités froides, marbrures).</a:t>
            </a:r>
          </a:p>
          <a:p>
            <a:pPr marL="0" indent="0">
              <a:buNone/>
            </a:pPr>
            <a:r>
              <a:rPr lang="fr-FR" dirty="0"/>
              <a:t>Risque d’ACR du fait de l’</a:t>
            </a:r>
            <a:r>
              <a:rPr lang="fr-FR" dirty="0" err="1"/>
              <a:t>hyperK</a:t>
            </a:r>
            <a:r>
              <a:rPr lang="fr-FR" dirty="0"/>
              <a:t>+.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3</a:t>
            </a:r>
            <a:r>
              <a:rPr lang="fr-FR" baseline="30000" dirty="0"/>
              <a:t>ème</a:t>
            </a:r>
            <a:r>
              <a:rPr lang="fr-FR" dirty="0"/>
              <a:t> ACTE : IRA</a:t>
            </a:r>
          </a:p>
          <a:p>
            <a:pPr marL="0" indent="0">
              <a:buNone/>
            </a:pPr>
            <a:r>
              <a:rPr lang="fr-FR" dirty="0"/>
              <a:t>Urines porto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5022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ATTENTION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Tableau </a:t>
            </a:r>
            <a:r>
              <a:rPr lang="fr-FR" dirty="0" err="1"/>
              <a:t>téléscopé</a:t>
            </a:r>
            <a:r>
              <a:rPr lang="fr-FR" dirty="0"/>
              <a:t> chez le polytraumatisé ou si la compression est rapide et brutale.</a:t>
            </a:r>
          </a:p>
        </p:txBody>
      </p:sp>
    </p:spTree>
    <p:extLst>
      <p:ext uri="{BB962C8B-B14F-4D97-AF65-F5344CB8AC3E}">
        <p14:creationId xmlns:p14="http://schemas.microsoft.com/office/powerpoint/2010/main" val="3970932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rush 1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" b="1149"/>
          <a:stretch/>
        </p:blipFill>
        <p:spPr>
          <a:xfrm>
            <a:off x="914400" y="1010721"/>
            <a:ext cx="7313613" cy="5442343"/>
          </a:xfrm>
        </p:spPr>
      </p:pic>
    </p:spTree>
    <p:extLst>
      <p:ext uri="{BB962C8B-B14F-4D97-AF65-F5344CB8AC3E}">
        <p14:creationId xmlns:p14="http://schemas.microsoft.com/office/powerpoint/2010/main" val="3500141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CONDUITE A TENIR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BILAN :</a:t>
            </a:r>
          </a:p>
          <a:p>
            <a:pPr marL="0" indent="0">
              <a:buNone/>
            </a:pPr>
            <a:r>
              <a:rPr lang="fr-FR" dirty="0"/>
              <a:t>Interrogatoire</a:t>
            </a:r>
          </a:p>
          <a:p>
            <a:pPr marL="0" indent="0">
              <a:buNone/>
            </a:pPr>
            <a:r>
              <a:rPr lang="fr-FR" dirty="0"/>
              <a:t>Inspection des signes d’ischémie ou de traumatismes associés (plaies, déformations, phlyctènes, pâleur, marbrures)</a:t>
            </a:r>
          </a:p>
          <a:p>
            <a:pPr marL="0" indent="0">
              <a:buNone/>
            </a:pPr>
            <a:r>
              <a:rPr lang="fr-FR" dirty="0"/>
              <a:t>Palpation (</a:t>
            </a:r>
            <a:r>
              <a:rPr lang="fr-FR" dirty="0" err="1"/>
              <a:t>T</a:t>
            </a:r>
            <a:r>
              <a:rPr lang="fr-FR" dirty="0"/>
              <a:t>° cutanée, TVNP)</a:t>
            </a:r>
          </a:p>
          <a:p>
            <a:pPr marL="0" indent="0">
              <a:buNone/>
            </a:pPr>
            <a:r>
              <a:rPr lang="fr-FR" dirty="0"/>
              <a:t>Lésions associées : crâne, thorax, abdomen, bassin</a:t>
            </a:r>
          </a:p>
          <a:p>
            <a:pPr marL="0" indent="0">
              <a:buNone/>
            </a:pPr>
            <a:r>
              <a:rPr lang="fr-FR" dirty="0"/>
              <a:t>Neuro, respiratoire, circulatoire </a:t>
            </a:r>
          </a:p>
          <a:p>
            <a:pPr marL="0" indent="0">
              <a:buNone/>
            </a:pPr>
            <a:r>
              <a:rPr lang="fr-FR" dirty="0"/>
              <a:t>ECG </a:t>
            </a:r>
          </a:p>
        </p:txBody>
      </p:sp>
    </p:spTree>
    <p:extLst>
      <p:ext uri="{BB962C8B-B14F-4D97-AF65-F5344CB8AC3E}">
        <p14:creationId xmlns:p14="http://schemas.microsoft.com/office/powerpoint/2010/main" val="39909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BUTS :</a:t>
            </a:r>
          </a:p>
          <a:p>
            <a:pPr marL="0" indent="0">
              <a:buNone/>
            </a:pPr>
            <a:r>
              <a:rPr lang="fr-FR" dirty="0"/>
              <a:t>Lutter contre </a:t>
            </a:r>
            <a:r>
              <a:rPr lang="fr-FR" dirty="0" err="1"/>
              <a:t>hyperK</a:t>
            </a:r>
            <a:r>
              <a:rPr lang="fr-FR" dirty="0"/>
              <a:t>+ et l’acidose </a:t>
            </a:r>
            <a:r>
              <a:rPr lang="fr-FR" dirty="0">
                <a:sym typeface="Wingdings"/>
              </a:rPr>
              <a:t> gluconate de CA+ 10%, 3 gr en IVL, bicarbonate, insuline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Lutter contre l’hypovolémie  remplissage, PAS &gt;90 PAM &gt;65, diurèse horaire 200-300ml, pH urinaire &gt;6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Prévenir IRA  </a:t>
            </a:r>
            <a:r>
              <a:rPr lang="fr-FR" dirty="0" err="1">
                <a:sym typeface="Wingdings"/>
              </a:rPr>
              <a:t>lasilix</a:t>
            </a:r>
            <a:r>
              <a:rPr lang="fr-FR" dirty="0">
                <a:sym typeface="Wingdings"/>
              </a:rPr>
              <a:t>, alcalinisation des urines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Traitement des lésions associées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Traitement de l’angoisse et des douleurs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9544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HISTOIRE</a:t>
            </a:r>
          </a:p>
          <a:p>
            <a:r>
              <a:rPr lang="fr-FR" dirty="0"/>
              <a:t>DEFINITION</a:t>
            </a:r>
          </a:p>
          <a:p>
            <a:r>
              <a:rPr lang="fr-FR" dirty="0"/>
              <a:t>PHYSIOPATHOLOGIE</a:t>
            </a:r>
          </a:p>
          <a:p>
            <a:r>
              <a:rPr lang="fr-FR" dirty="0"/>
              <a:t>CONDUITE A TENIR</a:t>
            </a:r>
          </a:p>
        </p:txBody>
      </p:sp>
    </p:spTree>
    <p:extLst>
      <p:ext uri="{BB962C8B-B14F-4D97-AF65-F5344CB8AC3E}">
        <p14:creationId xmlns:p14="http://schemas.microsoft.com/office/powerpoint/2010/main" val="2669108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LVAS, O2</a:t>
            </a:r>
          </a:p>
          <a:p>
            <a:r>
              <a:rPr lang="fr-FR" dirty="0"/>
              <a:t>+/- IOT</a:t>
            </a:r>
          </a:p>
          <a:p>
            <a:r>
              <a:rPr lang="fr-FR" dirty="0"/>
              <a:t>1 à 2 VVP de bon calibre + </a:t>
            </a:r>
            <a:r>
              <a:rPr lang="fr-FR" dirty="0" err="1"/>
              <a:t>Nacl</a:t>
            </a:r>
            <a:r>
              <a:rPr lang="fr-FR" dirty="0"/>
              <a:t> 0,9%</a:t>
            </a:r>
          </a:p>
          <a:p>
            <a:r>
              <a:rPr lang="fr-FR" dirty="0"/>
              <a:t>Antalgiques</a:t>
            </a:r>
          </a:p>
          <a:p>
            <a:r>
              <a:rPr lang="fr-FR" dirty="0"/>
              <a:t>Protection thermique</a:t>
            </a:r>
          </a:p>
        </p:txBody>
      </p:sp>
    </p:spTree>
    <p:extLst>
      <p:ext uri="{BB962C8B-B14F-4D97-AF65-F5344CB8AC3E}">
        <p14:creationId xmlns:p14="http://schemas.microsoft.com/office/powerpoint/2010/main" val="2872546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rush 5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64" t="-3139" r="-7286" b="-1346"/>
          <a:stretch/>
        </p:blipFill>
        <p:spPr>
          <a:xfrm>
            <a:off x="914400" y="440571"/>
            <a:ext cx="7313613" cy="6038409"/>
          </a:xfrm>
        </p:spPr>
      </p:pic>
    </p:spTree>
    <p:extLst>
      <p:ext uri="{BB962C8B-B14F-4D97-AF65-F5344CB8AC3E}">
        <p14:creationId xmlns:p14="http://schemas.microsoft.com/office/powerpoint/2010/main" val="1261225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place d’un garrot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Amputation de membre</a:t>
            </a:r>
          </a:p>
          <a:p>
            <a:r>
              <a:rPr lang="fr-FR" dirty="0"/>
              <a:t>Compression prolongée &gt;4h</a:t>
            </a:r>
          </a:p>
          <a:p>
            <a:r>
              <a:rPr lang="fr-FR" dirty="0"/>
              <a:t>Choc incontrôlable</a:t>
            </a:r>
          </a:p>
        </p:txBody>
      </p:sp>
    </p:spTree>
    <p:extLst>
      <p:ext uri="{BB962C8B-B14F-4D97-AF65-F5344CB8AC3E}">
        <p14:creationId xmlns:p14="http://schemas.microsoft.com/office/powerpoint/2010/main" val="33756986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AMPUTATIONS DE MEMBRES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RARE</a:t>
            </a:r>
          </a:p>
          <a:p>
            <a:r>
              <a:rPr lang="fr-FR" dirty="0"/>
              <a:t>Amputation de dégagement</a:t>
            </a:r>
          </a:p>
          <a:p>
            <a:r>
              <a:rPr lang="fr-FR" dirty="0"/>
              <a:t>Amputation de </a:t>
            </a:r>
            <a:r>
              <a:rPr lang="fr-FR" dirty="0" err="1"/>
              <a:t>déchocage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4991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C’est une urgence médico- chirurgicale.</a:t>
            </a:r>
          </a:p>
          <a:p>
            <a:r>
              <a:rPr lang="fr-FR" dirty="0"/>
              <a:t>Types : écrasement, arrachement, section franche</a:t>
            </a:r>
          </a:p>
          <a:p>
            <a:r>
              <a:rPr lang="fr-FR" dirty="0"/>
              <a:t>Principes de chirurgie:</a:t>
            </a:r>
          </a:p>
          <a:p>
            <a:pPr marL="457200" indent="-457200">
              <a:buAutoNum type="arabicPeriod"/>
            </a:pPr>
            <a:r>
              <a:rPr lang="fr-FR" dirty="0"/>
              <a:t>Alignement osseux</a:t>
            </a:r>
          </a:p>
          <a:p>
            <a:pPr marL="457200" indent="-457200">
              <a:buAutoNum type="arabicPeriod"/>
            </a:pPr>
            <a:r>
              <a:rPr lang="fr-FR" dirty="0"/>
              <a:t>Réappropriation des tendons</a:t>
            </a:r>
          </a:p>
          <a:p>
            <a:pPr marL="457200" indent="-457200">
              <a:buAutoNum type="arabicPeriod"/>
            </a:pPr>
            <a:r>
              <a:rPr lang="fr-FR" dirty="0"/>
              <a:t>Sutures des artères</a:t>
            </a:r>
          </a:p>
          <a:p>
            <a:pPr marL="457200" indent="-457200">
              <a:buAutoNum type="arabicPeriod"/>
            </a:pPr>
            <a:r>
              <a:rPr lang="fr-FR" dirty="0"/>
              <a:t>Sutures des gaines nerveuses (guide la repousse nerveuse)</a:t>
            </a:r>
          </a:p>
          <a:p>
            <a:pPr marL="457200" indent="-457200">
              <a:buAutoNum type="arabicPeriod"/>
            </a:pPr>
            <a:r>
              <a:rPr lang="fr-FR" dirty="0"/>
              <a:t>Sutures veineuses</a:t>
            </a:r>
          </a:p>
        </p:txBody>
      </p:sp>
    </p:spTree>
    <p:extLst>
      <p:ext uri="{BB962C8B-B14F-4D97-AF65-F5344CB8AC3E}">
        <p14:creationId xmlns:p14="http://schemas.microsoft.com/office/powerpoint/2010/main" val="3529019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CONDUITE A TENIR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Récupérer tous les fragments</a:t>
            </a:r>
          </a:p>
          <a:p>
            <a:r>
              <a:rPr lang="fr-FR" dirty="0"/>
              <a:t>Les laver si trop souillés</a:t>
            </a:r>
          </a:p>
          <a:p>
            <a:r>
              <a:rPr lang="fr-FR" dirty="0"/>
              <a:t>Emballer dans un linge propre et sec</a:t>
            </a:r>
          </a:p>
          <a:p>
            <a:r>
              <a:rPr lang="fr-FR" dirty="0"/>
              <a:t>Mettre les fragments emballés dans un sac étanche</a:t>
            </a:r>
          </a:p>
          <a:p>
            <a:r>
              <a:rPr lang="fr-FR" dirty="0"/>
              <a:t>Puis en contact avec du froid (glace et sac isotherme)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ATTENTION PAS DE CONTACT DIRECT AU FROID (brûlures des fragments)</a:t>
            </a:r>
          </a:p>
        </p:txBody>
      </p:sp>
    </p:spTree>
    <p:extLst>
      <p:ext uri="{BB962C8B-B14F-4D97-AF65-F5344CB8AC3E}">
        <p14:creationId xmlns:p14="http://schemas.microsoft.com/office/powerpoint/2010/main" val="1585553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HISTOIRE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publication date de 1941 par </a:t>
            </a:r>
            <a:r>
              <a:rPr lang="fr-FR" dirty="0" err="1"/>
              <a:t>Bywaters</a:t>
            </a:r>
            <a:r>
              <a:rPr lang="fr-FR" dirty="0"/>
              <a:t> et </a:t>
            </a:r>
            <a:r>
              <a:rPr lang="fr-FR" dirty="0" err="1"/>
              <a:t>Beall</a:t>
            </a:r>
            <a:r>
              <a:rPr lang="fr-FR" dirty="0"/>
              <a:t> suite aux bombardements de Londres.</a:t>
            </a:r>
          </a:p>
          <a:p>
            <a:pPr marL="0" indent="0">
              <a:buNone/>
            </a:pPr>
            <a:r>
              <a:rPr lang="fr-FR" dirty="0"/>
              <a:t>Description de patients ensevelis, pas d’atteintes graves et faussement rassurants, mais DC dans la première semaine après dégagement des suites compliquées d’IRA </a:t>
            </a:r>
            <a:r>
              <a:rPr lang="fr-FR" dirty="0" err="1"/>
              <a:t>myoglobinurique</a:t>
            </a:r>
            <a:r>
              <a:rPr lang="fr-FR" dirty="0"/>
              <a:t> avec </a:t>
            </a:r>
            <a:r>
              <a:rPr lang="fr-FR" dirty="0" err="1"/>
              <a:t>hyperK</a:t>
            </a:r>
            <a:r>
              <a:rPr lang="fr-FR" dirty="0"/>
              <a:t>+.</a:t>
            </a:r>
          </a:p>
        </p:txBody>
      </p:sp>
      <p:pic>
        <p:nvPicPr>
          <p:cNvPr id="4" name="Image 3" descr="crush 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344" y="4377091"/>
            <a:ext cx="35433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51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C’est l’ensemble des manifestations locales et générales secondaires à une </a:t>
            </a:r>
            <a:r>
              <a:rPr lang="fr-FR" dirty="0" err="1"/>
              <a:t>rhabdomyolyse</a:t>
            </a:r>
            <a:r>
              <a:rPr lang="fr-FR" dirty="0"/>
              <a:t> traumatique massive avec ischémie de grosses masses musculaires par compression prolongée.</a:t>
            </a:r>
          </a:p>
        </p:txBody>
      </p:sp>
    </p:spTree>
    <p:extLst>
      <p:ext uri="{BB962C8B-B14F-4D97-AF65-F5344CB8AC3E}">
        <p14:creationId xmlns:p14="http://schemas.microsoft.com/office/powerpoint/2010/main" val="334334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C’est une urgence médico-chirurgicale, récurrente, survenant lors de catastrophes.</a:t>
            </a:r>
          </a:p>
          <a:p>
            <a:pPr marL="0" indent="0">
              <a:buNone/>
            </a:pPr>
            <a:r>
              <a:rPr lang="fr-FR" dirty="0"/>
              <a:t>La gravité est locale liée à la compression : écrasement en lui même et par le </a:t>
            </a:r>
            <a:r>
              <a:rPr lang="fr-FR" dirty="0" err="1"/>
              <a:t>myooedème</a:t>
            </a:r>
            <a:r>
              <a:rPr lang="fr-FR" dirty="0"/>
              <a:t>. </a:t>
            </a:r>
          </a:p>
          <a:p>
            <a:pPr marL="0" indent="0">
              <a:buNone/>
            </a:pPr>
            <a:r>
              <a:rPr lang="fr-FR" dirty="0"/>
              <a:t>Compression des éléments vasculo-nerveux </a:t>
            </a:r>
            <a:r>
              <a:rPr lang="fr-FR" dirty="0">
                <a:sym typeface="Wingdings"/>
              </a:rPr>
              <a:t> ischémie aigue puis perte du membre.</a:t>
            </a:r>
          </a:p>
          <a:p>
            <a:pPr marL="0" indent="0">
              <a:buNone/>
            </a:pPr>
            <a:endParaRPr lang="fr-FR" dirty="0">
              <a:sym typeface="Wingdings"/>
            </a:endParaRPr>
          </a:p>
          <a:p>
            <a:pPr marL="0" indent="0">
              <a:buNone/>
            </a:pPr>
            <a:r>
              <a:rPr lang="fr-FR" dirty="0">
                <a:sym typeface="Wingdings"/>
              </a:rPr>
              <a:t>Gravité générale : IRA d’origine mixte (hypovolémie liée au trauma initial et toxicité de la myoglobine précipitant dans les tubules rénaux  acidose, hypocalcémie et </a:t>
            </a:r>
            <a:r>
              <a:rPr lang="fr-FR" dirty="0" err="1">
                <a:sym typeface="Wingdings"/>
              </a:rPr>
              <a:t>hyperK</a:t>
            </a:r>
            <a:r>
              <a:rPr lang="fr-FR" dirty="0">
                <a:sym typeface="Wingdings"/>
              </a:rPr>
              <a:t>+)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3697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CIRCONSTANCES DE SURVENUE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Catastrophes naturelles</a:t>
            </a:r>
          </a:p>
          <a:p>
            <a:r>
              <a:rPr lang="fr-FR" dirty="0"/>
              <a:t>Attentats, bombardements</a:t>
            </a:r>
          </a:p>
          <a:p>
            <a:r>
              <a:rPr lang="fr-FR" dirty="0"/>
              <a:t>Explosion de bâtiments</a:t>
            </a:r>
          </a:p>
          <a:p>
            <a:r>
              <a:rPr lang="fr-FR" dirty="0"/>
              <a:t>Avalanche</a:t>
            </a:r>
          </a:p>
          <a:p>
            <a:r>
              <a:rPr lang="fr-FR" dirty="0"/>
              <a:t>Eboulements </a:t>
            </a:r>
          </a:p>
          <a:p>
            <a:r>
              <a:rPr lang="fr-FR" dirty="0"/>
              <a:t>Effondrements </a:t>
            </a:r>
          </a:p>
          <a:p>
            <a:r>
              <a:rPr lang="fr-FR" dirty="0"/>
              <a:t>Accidents routiers ou ferroviaires</a:t>
            </a:r>
          </a:p>
          <a:p>
            <a:r>
              <a:rPr lang="fr-FR" dirty="0"/>
              <a:t>Toxicomanie, alcoolisation, chutes</a:t>
            </a:r>
          </a:p>
        </p:txBody>
      </p:sp>
      <p:pic>
        <p:nvPicPr>
          <p:cNvPr id="4" name="Image 3" descr="crush 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56" y="2428104"/>
            <a:ext cx="3998339" cy="223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374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PHYSIOPATHOLOGIE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/>
              <a:t>PHASE INITIALE</a:t>
            </a:r>
          </a:p>
          <a:p>
            <a:r>
              <a:rPr lang="fr-FR" dirty="0"/>
              <a:t>Compression du muscle </a:t>
            </a:r>
            <a:r>
              <a:rPr lang="fr-FR" dirty="0">
                <a:sym typeface="Wingdings"/>
              </a:rPr>
              <a:t> lyse des cellules musculaires</a:t>
            </a:r>
          </a:p>
          <a:p>
            <a:pPr marL="457200" indent="-457200">
              <a:buAutoNum type="arabicPeriod"/>
            </a:pPr>
            <a:r>
              <a:rPr lang="fr-FR" dirty="0">
                <a:sym typeface="Wingdings"/>
              </a:rPr>
              <a:t>Discordance entre production et utilisation d’ATP</a:t>
            </a:r>
          </a:p>
          <a:p>
            <a:pPr marL="457200" indent="-457200">
              <a:buAutoNum type="arabicPeriod"/>
            </a:pPr>
            <a:r>
              <a:rPr lang="fr-FR" dirty="0">
                <a:sym typeface="Wingdings"/>
              </a:rPr>
              <a:t>Troubles de la perméabilité membranaire : entrée Na+, H2O et Ca+ - sortie du K+  œdème cellulaire</a:t>
            </a:r>
          </a:p>
          <a:p>
            <a:pPr marL="457200" indent="-457200">
              <a:buAutoNum type="arabicPeriod"/>
            </a:pPr>
            <a:r>
              <a:rPr lang="fr-FR" dirty="0">
                <a:sym typeface="Wingdings"/>
              </a:rPr>
              <a:t>Compressions dans l’aponévrose inextensible (nerfs et vaisseaux) :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 * diminution de l’apport en O2  aggrave l’ischémie donc nécrose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 * troubles de la sensibilité</a:t>
            </a:r>
          </a:p>
          <a:p>
            <a:pPr marL="457200" indent="-457200">
              <a:buAutoNum type="arabicPeriod" startAt="4"/>
            </a:pPr>
            <a:r>
              <a:rPr lang="fr-FR" dirty="0">
                <a:sym typeface="Wingdings"/>
              </a:rPr>
              <a:t>Production de radicaux libres accrue et acidose locale : augmentation des lésions membranaires et augmentation des produits de dégradation musculaire : K+, myoglobine, CPK, activateur de la coagulation</a:t>
            </a:r>
          </a:p>
        </p:txBody>
      </p:sp>
    </p:spTree>
    <p:extLst>
      <p:ext uri="{BB962C8B-B14F-4D97-AF65-F5344CB8AC3E}">
        <p14:creationId xmlns:p14="http://schemas.microsoft.com/office/powerpoint/2010/main" val="154514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Compression musculaire extrinsèque </a:t>
            </a:r>
            <a:r>
              <a:rPr lang="fr-FR" dirty="0">
                <a:sym typeface="Wingdings"/>
              </a:rPr>
              <a:t> ischémie  œdème  compression intrinsèque  anaérobiose</a:t>
            </a:r>
          </a:p>
          <a:p>
            <a:pPr marL="0" indent="0">
              <a:buNone/>
            </a:pPr>
            <a:endParaRPr lang="fr-FR" dirty="0">
              <a:sym typeface="Wingdings"/>
            </a:endParaRPr>
          </a:p>
          <a:p>
            <a:pPr marL="0" indent="0">
              <a:buNone/>
            </a:pPr>
            <a:r>
              <a:rPr lang="fr-FR" dirty="0">
                <a:sym typeface="Wingdings"/>
              </a:rPr>
              <a:t>Va engendrer un dysfonctionnement des pompes membranaires  </a:t>
            </a:r>
            <a:r>
              <a:rPr lang="fr-FR" dirty="0" err="1">
                <a:sym typeface="Wingdings"/>
              </a:rPr>
              <a:t>hyperK</a:t>
            </a:r>
            <a:r>
              <a:rPr lang="fr-FR" dirty="0">
                <a:sym typeface="Wingdings"/>
              </a:rPr>
              <a:t>+, augmentation des CPK, augmentation du Ca+ intracellulaire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Métabolisme anaérobie  acidose métabolique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467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rush 6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7" r="6797"/>
          <a:stretch>
            <a:fillRect/>
          </a:stretch>
        </p:blipFill>
        <p:spPr>
          <a:xfrm>
            <a:off x="188584" y="206099"/>
            <a:ext cx="5695720" cy="3158794"/>
          </a:xfrm>
        </p:spPr>
      </p:pic>
      <p:pic>
        <p:nvPicPr>
          <p:cNvPr id="5" name="Image 4" descr="crush 7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303" y="2902461"/>
            <a:ext cx="2968510" cy="395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05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Encrier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Encrier.thmx</Template>
  <TotalTime>154</TotalTime>
  <Words>843</Words>
  <Application>Microsoft Office PowerPoint</Application>
  <PresentationFormat>Affichage à l'écran (4:3)</PresentationFormat>
  <Paragraphs>123</Paragraphs>
  <Slides>25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1" baseType="lpstr">
      <vt:lpstr>Calibri</vt:lpstr>
      <vt:lpstr>Goudy Old Style</vt:lpstr>
      <vt:lpstr>Impact</vt:lpstr>
      <vt:lpstr>Rockwell</vt:lpstr>
      <vt:lpstr>Wingdings</vt:lpstr>
      <vt:lpstr>Encrier</vt:lpstr>
      <vt:lpstr>CRUSH SYNDROME  &amp; AMPUTATION DE MEMBRES</vt:lpstr>
      <vt:lpstr>PLAN</vt:lpstr>
      <vt:lpstr>HISTOIRE</vt:lpstr>
      <vt:lpstr>DEFINITION</vt:lpstr>
      <vt:lpstr>Présentation PowerPoint</vt:lpstr>
      <vt:lpstr>CIRCONSTANCES DE SURVENUE</vt:lpstr>
      <vt:lpstr>PHYSIOPATHOLOGIE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COMPLICATIONS</vt:lpstr>
      <vt:lpstr>CLINIQUE</vt:lpstr>
      <vt:lpstr>Présentation PowerPoint</vt:lpstr>
      <vt:lpstr>Présentation PowerPoint</vt:lpstr>
      <vt:lpstr>Présentation PowerPoint</vt:lpstr>
      <vt:lpstr>CONDUITE A TENIR</vt:lpstr>
      <vt:lpstr>Présentation PowerPoint</vt:lpstr>
      <vt:lpstr>Présentation PowerPoint</vt:lpstr>
      <vt:lpstr>Présentation PowerPoint</vt:lpstr>
      <vt:lpstr>Mise en place d’un garrot</vt:lpstr>
      <vt:lpstr>AMPUTATIONS DE MEMBRES</vt:lpstr>
      <vt:lpstr>Présentation PowerPoint</vt:lpstr>
      <vt:lpstr>CONDUITE A TENIR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CRUSH SYNDROME  &amp; AMPUTATION DE MEMBRES</dc:title>
  <dc:creator>MARTIN NATHALIE</dc:creator>
  <cp:lastModifiedBy>SCHAEFFER Marie-Aurélie</cp:lastModifiedBy>
  <cp:revision>19</cp:revision>
  <dcterms:created xsi:type="dcterms:W3CDTF">2023-10-14T07:06:07Z</dcterms:created>
  <dcterms:modified xsi:type="dcterms:W3CDTF">2024-02-16T08:59:41Z</dcterms:modified>
</cp:coreProperties>
</file>