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80" r:id="rId17"/>
    <p:sldId id="278" r:id="rId18"/>
    <p:sldId id="279" r:id="rId19"/>
    <p:sldId id="277" r:id="rId20"/>
    <p:sldId id="273" r:id="rId21"/>
    <p:sldId id="275" r:id="rId22"/>
    <p:sldId id="270" r:id="rId23"/>
    <p:sldId id="271" r:id="rId24"/>
    <p:sldId id="276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LES TRAUMATISMES ABDOMINAUX PELVIENS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4835116"/>
            <a:ext cx="7342188" cy="34648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Nathalie MARTIN IADE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3EDE5C6-773F-4754-8CB7-D47100D35552}"/>
              </a:ext>
            </a:extLst>
          </p:cNvPr>
          <p:cNvSpPr txBox="1"/>
          <p:nvPr/>
        </p:nvSpPr>
        <p:spPr>
          <a:xfrm>
            <a:off x="714375" y="3048000"/>
            <a:ext cx="764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UE 2.4 S1 Processus traumatiques</a:t>
            </a:r>
          </a:p>
          <a:p>
            <a:pPr algn="ctr"/>
            <a:r>
              <a:rPr lang="fr-FR" dirty="0"/>
              <a:t>Promotion 2023/2026</a:t>
            </a:r>
          </a:p>
        </p:txBody>
      </p:sp>
    </p:spTree>
    <p:extLst>
      <p:ext uri="{BB962C8B-B14F-4D97-AF65-F5344CB8AC3E}">
        <p14:creationId xmlns:p14="http://schemas.microsoft.com/office/powerpoint/2010/main" val="222824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Lésions hépatiques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25%</a:t>
            </a:r>
          </a:p>
          <a:p>
            <a:r>
              <a:rPr lang="fr-FR" dirty="0"/>
              <a:t>+ grave, siège dans le lobe droit, mortel dans 15 à 40% des cas</a:t>
            </a:r>
          </a:p>
          <a:p>
            <a:r>
              <a:rPr lang="fr-FR" dirty="0"/>
              <a:t>Hématome sous capsulaire rare, fissures superficielles, fracture profonde, hématome </a:t>
            </a:r>
            <a:r>
              <a:rPr lang="fr-FR" dirty="0" err="1"/>
              <a:t>centro</a:t>
            </a:r>
            <a:r>
              <a:rPr lang="fr-FR" dirty="0"/>
              <a:t>-hépatique, lésions vasculaires (veines sus hépatique, veine cave inférieure).</a:t>
            </a:r>
          </a:p>
        </p:txBody>
      </p:sp>
    </p:spTree>
    <p:extLst>
      <p:ext uri="{BB962C8B-B14F-4D97-AF65-F5344CB8AC3E}">
        <p14:creationId xmlns:p14="http://schemas.microsoft.com/office/powerpoint/2010/main" val="231573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112" y="1865946"/>
            <a:ext cx="7345363" cy="419957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Clinique: contusion </a:t>
            </a:r>
            <a:r>
              <a:rPr lang="fr-FR" dirty="0" err="1"/>
              <a:t>basi</a:t>
            </a:r>
            <a:r>
              <a:rPr lang="fr-FR" dirty="0"/>
              <a:t>-thoracique droite, douleur et défense hypocondre droit, douleurs scapulaires, </a:t>
            </a:r>
            <a:r>
              <a:rPr lang="fr-FR" dirty="0" err="1"/>
              <a:t>hémopéritoine</a:t>
            </a:r>
            <a:r>
              <a:rPr lang="fr-FR" dirty="0"/>
              <a:t>, choc hémodynamique irrécupérable.</a:t>
            </a:r>
          </a:p>
          <a:p>
            <a:pPr marL="0" indent="0">
              <a:buNone/>
            </a:pPr>
            <a:r>
              <a:rPr lang="fr-FR" dirty="0"/>
              <a:t>ASP et écho</a:t>
            </a:r>
          </a:p>
          <a:p>
            <a:pPr marL="0" indent="0">
              <a:buNone/>
            </a:pPr>
            <a:r>
              <a:rPr lang="fr-FR" dirty="0" err="1"/>
              <a:t>Packing</a:t>
            </a:r>
            <a:r>
              <a:rPr lang="fr-FR" dirty="0"/>
              <a:t> hépatique 48h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**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Hémobile</a:t>
            </a:r>
            <a:r>
              <a:rPr lang="fr-FR" dirty="0">
                <a:solidFill>
                  <a:schemeClr val="tx1"/>
                </a:solidFill>
              </a:rPr>
              <a:t> : due à la rupture d’un vaisseau sanguin dans les voies biliaires.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Douleur HCD, fièvre, ictère, hémorragie digestive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Lésions des organes creux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30%</a:t>
            </a:r>
          </a:p>
          <a:p>
            <a:pPr marL="0" indent="0">
              <a:buNone/>
            </a:pPr>
            <a:r>
              <a:rPr lang="fr-FR" dirty="0"/>
              <a:t>Duodénum, anses grêles, colon ascendant et descendant</a:t>
            </a:r>
          </a:p>
          <a:p>
            <a:pPr marL="0" indent="0">
              <a:buNone/>
            </a:pPr>
            <a:r>
              <a:rPr lang="fr-FR" dirty="0"/>
              <a:t>Pneumopéritoine, signes tardifs de péritonite</a:t>
            </a:r>
          </a:p>
        </p:txBody>
      </p:sp>
    </p:spTree>
    <p:extLst>
      <p:ext uri="{BB962C8B-B14F-4D97-AF65-F5344CB8AC3E}">
        <p14:creationId xmlns:p14="http://schemas.microsoft.com/office/powerpoint/2010/main" val="67506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Lésions de vessie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Rupture</a:t>
            </a:r>
          </a:p>
          <a:p>
            <a:pPr marL="0" indent="0">
              <a:buNone/>
            </a:pPr>
            <a:r>
              <a:rPr lang="fr-FR" dirty="0"/>
              <a:t>Douleur au TR, anurie ou hématurie</a:t>
            </a:r>
          </a:p>
        </p:txBody>
      </p:sp>
    </p:spTree>
    <p:extLst>
      <p:ext uri="{BB962C8B-B14F-4D97-AF65-F5344CB8AC3E}">
        <p14:creationId xmlns:p14="http://schemas.microsoft.com/office/powerpoint/2010/main" val="140741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Lésions diaphragmatiques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Basi</a:t>
            </a:r>
            <a:r>
              <a:rPr lang="fr-FR" dirty="0"/>
              <a:t>-thoracique ou thoraco abdominale</a:t>
            </a:r>
          </a:p>
          <a:p>
            <a:pPr marL="0" indent="0">
              <a:buNone/>
            </a:pPr>
            <a:r>
              <a:rPr lang="fr-FR" dirty="0"/>
              <a:t>Dyspnée</a:t>
            </a:r>
          </a:p>
          <a:p>
            <a:pPr marL="0" indent="0">
              <a:buNone/>
            </a:pPr>
            <a:r>
              <a:rPr lang="fr-FR" dirty="0"/>
              <a:t>Bruits hydro-aériques à l’auscultation pulmonaire</a:t>
            </a:r>
          </a:p>
          <a:p>
            <a:pPr marL="0" indent="0">
              <a:buNone/>
            </a:pPr>
            <a:r>
              <a:rPr lang="fr-FR" dirty="0"/>
              <a:t>Signes radio: disparition de la coupole diaphragmatique, niveaux hydro-aériques, enroulement de la SNG dans le thorax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19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Fractures pelviennes</a:t>
            </a:r>
          </a:p>
        </p:txBody>
      </p:sp>
      <p:pic>
        <p:nvPicPr>
          <p:cNvPr id="4" name="Espace réservé du contenu 3" descr="trauma abdo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80" r="-12780"/>
          <a:stretch/>
        </p:blipFill>
        <p:spPr>
          <a:xfrm>
            <a:off x="900112" y="1584008"/>
            <a:ext cx="7345363" cy="4894972"/>
          </a:xfrm>
        </p:spPr>
      </p:pic>
    </p:spTree>
    <p:extLst>
      <p:ext uri="{BB962C8B-B14F-4D97-AF65-F5344CB8AC3E}">
        <p14:creationId xmlns:p14="http://schemas.microsoft.com/office/powerpoint/2010/main" val="326417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Composé de 3 os:  l’ilium (le plus gros et le plus haut dans le bassin), le pubis ( os central, situé à l’avant) et l’</a:t>
            </a:r>
            <a:r>
              <a:rPr lang="fr-FR" dirty="0" err="1"/>
              <a:t>ischium</a:t>
            </a:r>
            <a:r>
              <a:rPr lang="fr-FR" dirty="0"/>
              <a:t> (situé à l’arrière).</a:t>
            </a:r>
          </a:p>
          <a:p>
            <a:pPr marL="0" indent="0">
              <a:buNone/>
            </a:pPr>
            <a:r>
              <a:rPr lang="fr-FR" dirty="0"/>
              <a:t>Douleurs principalement au pli de </a:t>
            </a:r>
            <a:r>
              <a:rPr lang="fr-FR" dirty="0" err="1"/>
              <a:t>l’aisne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5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uma abdo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28" r="-47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5342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uma abdo 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13" r="-22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069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Eviscération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Passage des viscères à travers la paroi abdominale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ym typeface="Wingdings"/>
              </a:rPr>
              <a:t> Emballage humide des viscères, ne pas tenter de les remettre à l’intérieur.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11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Rappels anatomiques</a:t>
            </a:r>
          </a:p>
          <a:p>
            <a:r>
              <a:rPr lang="fr-FR" dirty="0"/>
              <a:t>Types de traumatismes:</a:t>
            </a:r>
          </a:p>
          <a:p>
            <a:pPr>
              <a:buFontTx/>
              <a:buChar char="-"/>
            </a:pPr>
            <a:r>
              <a:rPr lang="fr-FR" dirty="0"/>
              <a:t>Contusions et traumatismes fermés</a:t>
            </a:r>
          </a:p>
          <a:p>
            <a:pPr>
              <a:buFontTx/>
              <a:buChar char="-"/>
            </a:pPr>
            <a:r>
              <a:rPr lang="fr-FR" dirty="0"/>
              <a:t>Plaies et traumatismes pénétrants</a:t>
            </a:r>
          </a:p>
          <a:p>
            <a:r>
              <a:rPr lang="fr-FR" dirty="0"/>
              <a:t>Conduite à tenir et soins</a:t>
            </a:r>
          </a:p>
        </p:txBody>
      </p:sp>
    </p:spTree>
    <p:extLst>
      <p:ext uri="{BB962C8B-B14F-4D97-AF65-F5344CB8AC3E}">
        <p14:creationId xmlns:p14="http://schemas.microsoft.com/office/powerpoint/2010/main" val="267425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CONDUITE A TENIR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Tout polytraumatisé est considéré de principe comme traumatisé de l’abdomen</a:t>
            </a:r>
          </a:p>
          <a:p>
            <a:r>
              <a:rPr lang="fr-FR" dirty="0"/>
              <a:t>Ne jamais enlever de corps étranger</a:t>
            </a:r>
          </a:p>
          <a:p>
            <a:r>
              <a:rPr lang="fr-FR" dirty="0"/>
              <a:t>Ne jamais être rassuré par un premier examen</a:t>
            </a:r>
          </a:p>
          <a:p>
            <a:r>
              <a:rPr lang="fr-FR" dirty="0"/>
              <a:t>Risques de rupture d’organes peuvent arriver à n’importe quel moment</a:t>
            </a:r>
          </a:p>
          <a:p>
            <a:r>
              <a:rPr lang="fr-FR" dirty="0"/>
              <a:t>Noter l’heure de début de prise en charge </a:t>
            </a:r>
            <a:r>
              <a:rPr lang="mr-IN" dirty="0"/>
              <a:t>–</a:t>
            </a:r>
            <a:r>
              <a:rPr lang="fr-FR" dirty="0"/>
              <a:t> Notion de « golden </a:t>
            </a:r>
            <a:r>
              <a:rPr lang="fr-FR" dirty="0" err="1"/>
              <a:t>hour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833420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1- Arrivée :</a:t>
            </a:r>
          </a:p>
          <a:p>
            <a:pPr marL="0" indent="0">
              <a:buNone/>
            </a:pPr>
            <a:r>
              <a:rPr lang="fr-FR" dirty="0"/>
              <a:t>Observer la scène- circonstances et mécanisme de l’accident</a:t>
            </a:r>
          </a:p>
          <a:p>
            <a:pPr marL="0" indent="0">
              <a:buNone/>
            </a:pPr>
            <a:r>
              <a:rPr lang="fr-FR" dirty="0"/>
              <a:t>La victime est consciente, ne saigne pas et respire ?</a:t>
            </a:r>
          </a:p>
          <a:p>
            <a:pPr marL="0" indent="0">
              <a:buNone/>
            </a:pPr>
            <a:r>
              <a:rPr lang="fr-FR" dirty="0"/>
              <a:t>Interrogatoire de la victime et/ou des témoins- âge, identité, ATCD, TTT, douleurs</a:t>
            </a:r>
          </a:p>
          <a:p>
            <a:pPr marL="0" indent="0">
              <a:buNone/>
            </a:pPr>
            <a:r>
              <a:rPr lang="fr-FR" dirty="0"/>
              <a:t>2- Bilan lésionnel :</a:t>
            </a:r>
          </a:p>
          <a:p>
            <a:pPr marL="0" indent="0">
              <a:buNone/>
            </a:pPr>
            <a:r>
              <a:rPr lang="fr-FR" dirty="0"/>
              <a:t>Hémorragie, déformations, ecchymoses, plaies, distension de l’abdomen, signes de défense, hématémèse, asymétrie des pouls.</a:t>
            </a:r>
          </a:p>
          <a:p>
            <a:pPr marL="0" indent="0">
              <a:buNone/>
            </a:pPr>
            <a:r>
              <a:rPr lang="fr-FR" dirty="0"/>
              <a:t>3- Bilan chiffré :</a:t>
            </a:r>
          </a:p>
          <a:p>
            <a:pPr marL="0" indent="0">
              <a:buNone/>
            </a:pPr>
            <a:r>
              <a:rPr lang="fr-FR" dirty="0"/>
              <a:t>Pouls, TA, FR, TRC, saturation, EVS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460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ITSCH_Trauma_Abdominal_2014_4.1.pd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1" b="10999"/>
          <a:stretch/>
        </p:blipFill>
        <p:spPr>
          <a:xfrm>
            <a:off x="900112" y="2668051"/>
            <a:ext cx="7345363" cy="3397469"/>
          </a:xfrm>
        </p:spPr>
      </p:pic>
      <p:pic>
        <p:nvPicPr>
          <p:cNvPr id="5" name="Image 4" descr="TRITSCH_Trauma_Abdominal_2014_4.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ITSCH_Trauma_Abdominal_2014_4.1.pd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2195" r="-7138" b="13020"/>
          <a:stretch/>
        </p:blipFill>
        <p:spPr>
          <a:xfrm>
            <a:off x="900112" y="2703003"/>
            <a:ext cx="7345363" cy="3362517"/>
          </a:xfrm>
        </p:spPr>
      </p:pic>
    </p:spTree>
    <p:extLst>
      <p:ext uri="{BB962C8B-B14F-4D97-AF65-F5344CB8AC3E}">
        <p14:creationId xmlns:p14="http://schemas.microsoft.com/office/powerpoint/2010/main" val="803038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Décubitus dorsal ou position ½ assise.</a:t>
            </a:r>
          </a:p>
          <a:p>
            <a:pPr marL="0" indent="0">
              <a:buNone/>
            </a:pPr>
            <a:r>
              <a:rPr lang="fr-FR" dirty="0"/>
              <a:t>Pose de 2 VVP de bon calibre</a:t>
            </a:r>
          </a:p>
          <a:p>
            <a:pPr marL="0" indent="0">
              <a:buNone/>
            </a:pPr>
            <a:r>
              <a:rPr lang="fr-FR" dirty="0"/>
              <a:t>O2</a:t>
            </a:r>
          </a:p>
          <a:p>
            <a:pPr marL="0" indent="0">
              <a:buNone/>
            </a:pPr>
            <a:r>
              <a:rPr lang="fr-FR" dirty="0"/>
              <a:t>Monitoring complet</a:t>
            </a:r>
          </a:p>
          <a:p>
            <a:pPr marL="0" indent="0">
              <a:buNone/>
            </a:pPr>
            <a:r>
              <a:rPr lang="fr-FR" dirty="0"/>
              <a:t>Plateau d’IOT prêt</a:t>
            </a:r>
          </a:p>
          <a:p>
            <a:pPr marL="0" indent="0">
              <a:buNone/>
            </a:pPr>
            <a:r>
              <a:rPr lang="fr-FR" dirty="0"/>
              <a:t>Surveillance rapprochée +++</a:t>
            </a:r>
          </a:p>
          <a:p>
            <a:pPr marL="0" indent="0">
              <a:buNone/>
            </a:pPr>
            <a:r>
              <a:rPr lang="fr-FR" dirty="0"/>
              <a:t>Protection thermique</a:t>
            </a:r>
          </a:p>
        </p:txBody>
      </p:sp>
    </p:spTree>
    <p:extLst>
      <p:ext uri="{BB962C8B-B14F-4D97-AF65-F5344CB8AC3E}">
        <p14:creationId xmlns:p14="http://schemas.microsoft.com/office/powerpoint/2010/main" val="467691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ITSCH_Trauma_Abdominal_2014_4.1.pd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6" b="7096"/>
          <a:stretch/>
        </p:blipFill>
        <p:spPr>
          <a:xfrm>
            <a:off x="900112" y="2633099"/>
            <a:ext cx="7345363" cy="3693330"/>
          </a:xfrm>
        </p:spPr>
      </p:pic>
    </p:spTree>
    <p:extLst>
      <p:ext uri="{BB962C8B-B14F-4D97-AF65-F5344CB8AC3E}">
        <p14:creationId xmlns:p14="http://schemas.microsoft.com/office/powerpoint/2010/main" val="309769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RAPPELS ANATOMIQUES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Cavité abdominale va jusqu’au 5</a:t>
            </a:r>
            <a:r>
              <a:rPr lang="fr-FR" baseline="30000" dirty="0"/>
              <a:t>ème</a:t>
            </a:r>
            <a:r>
              <a:rPr lang="fr-FR" dirty="0"/>
              <a:t> cartilage intercostal</a:t>
            </a:r>
          </a:p>
          <a:p>
            <a:pPr marL="0" indent="0">
              <a:buNone/>
            </a:pPr>
            <a:r>
              <a:rPr lang="fr-FR" dirty="0"/>
              <a:t>Foie et rate souvent dans les fractures côtes basses</a:t>
            </a:r>
          </a:p>
          <a:p>
            <a:pPr marL="0" indent="0">
              <a:buNone/>
            </a:pPr>
            <a:r>
              <a:rPr lang="fr-FR" dirty="0"/>
              <a:t>3 mécanismes : contusion</a:t>
            </a:r>
          </a:p>
          <a:p>
            <a:pPr marL="0" indent="0">
              <a:buNone/>
            </a:pPr>
            <a:r>
              <a:rPr lang="fr-FR" dirty="0"/>
              <a:t>                          écrasement</a:t>
            </a:r>
          </a:p>
          <a:p>
            <a:pPr marL="0" indent="0">
              <a:buNone/>
            </a:pPr>
            <a:r>
              <a:rPr lang="fr-FR" dirty="0"/>
              <a:t>                          décélération</a:t>
            </a:r>
          </a:p>
        </p:txBody>
      </p:sp>
    </p:spTree>
    <p:extLst>
      <p:ext uri="{BB962C8B-B14F-4D97-AF65-F5344CB8AC3E}">
        <p14:creationId xmlns:p14="http://schemas.microsoft.com/office/powerpoint/2010/main" val="322414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uma abdo2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38" r="-25838"/>
          <a:stretch/>
        </p:blipFill>
        <p:spPr>
          <a:xfrm>
            <a:off x="900113" y="258763"/>
            <a:ext cx="7345362" cy="6350000"/>
          </a:xfrm>
        </p:spPr>
      </p:pic>
    </p:spTree>
    <p:extLst>
      <p:ext uri="{BB962C8B-B14F-4D97-AF65-F5344CB8AC3E}">
        <p14:creationId xmlns:p14="http://schemas.microsoft.com/office/powerpoint/2010/main" val="97454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uma abdo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89" t="-878" r="-21946"/>
          <a:stretch/>
        </p:blipFill>
        <p:spPr>
          <a:xfrm>
            <a:off x="900113" y="544234"/>
            <a:ext cx="7345362" cy="5960662"/>
          </a:xfrm>
        </p:spPr>
      </p:pic>
    </p:spTree>
    <p:extLst>
      <p:ext uri="{BB962C8B-B14F-4D97-AF65-F5344CB8AC3E}">
        <p14:creationId xmlns:p14="http://schemas.microsoft.com/office/powerpoint/2010/main" val="225066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TYPES DE TRAUMATISMES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Traumatismes dits « fermés » ou contusions : sans rupture de la continuité pariétale</a:t>
            </a:r>
          </a:p>
          <a:p>
            <a:r>
              <a:rPr lang="fr-FR" dirty="0"/>
              <a:t>Traumatismes « ouverts » ou plaies : rupture de la continuité pariétale</a:t>
            </a:r>
          </a:p>
          <a:p>
            <a:pPr marL="0" indent="0">
              <a:buNone/>
            </a:pPr>
            <a:r>
              <a:rPr lang="fr-FR" dirty="0"/>
              <a:t>10 à 15% des DC d’origine traumatique</a:t>
            </a:r>
          </a:p>
          <a:p>
            <a:pPr marL="0" indent="0">
              <a:buNone/>
            </a:pPr>
            <a:r>
              <a:rPr lang="fr-FR" dirty="0"/>
              <a:t>80% sont des contusions</a:t>
            </a:r>
          </a:p>
          <a:p>
            <a:pPr marL="0" indent="0">
              <a:buNone/>
            </a:pPr>
            <a:r>
              <a:rPr lang="fr-FR" dirty="0"/>
              <a:t>2/3 sont des hommes</a:t>
            </a:r>
          </a:p>
        </p:txBody>
      </p:sp>
    </p:spTree>
    <p:extLst>
      <p:ext uri="{BB962C8B-B14F-4D97-AF65-F5344CB8AC3E}">
        <p14:creationId xmlns:p14="http://schemas.microsoft.com/office/powerpoint/2010/main" val="371039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75% AVP</a:t>
            </a:r>
          </a:p>
          <a:p>
            <a:r>
              <a:rPr lang="fr-FR" dirty="0"/>
              <a:t>Rate ++++++</a:t>
            </a:r>
          </a:p>
          <a:p>
            <a:r>
              <a:rPr lang="fr-FR" dirty="0"/>
              <a:t>Choc direct </a:t>
            </a:r>
            <a:r>
              <a:rPr lang="fr-FR" dirty="0">
                <a:sym typeface="Wingdings"/>
              </a:rPr>
              <a:t> lésions d’éclatement</a:t>
            </a:r>
          </a:p>
          <a:p>
            <a:r>
              <a:rPr lang="fr-FR" dirty="0">
                <a:sym typeface="Wingdings"/>
              </a:rPr>
              <a:t>Choc indirect  décélération brutale ou blast</a:t>
            </a:r>
          </a:p>
          <a:p>
            <a:r>
              <a:rPr lang="fr-FR" dirty="0">
                <a:sym typeface="Wingdings"/>
              </a:rPr>
              <a:t>Entraine des ecchymoses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13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Armes à feu ou armes blanches</a:t>
            </a:r>
          </a:p>
          <a:p>
            <a:r>
              <a:rPr lang="fr-FR" dirty="0"/>
              <a:t>Empalement</a:t>
            </a:r>
          </a:p>
          <a:p>
            <a:r>
              <a:rPr lang="fr-FR" dirty="0"/>
              <a:t>Viscère plein </a:t>
            </a:r>
            <a:r>
              <a:rPr lang="fr-FR" dirty="0">
                <a:sym typeface="Wingdings"/>
              </a:rPr>
              <a:t> hémorragie</a:t>
            </a:r>
          </a:p>
          <a:p>
            <a:r>
              <a:rPr lang="fr-FR" dirty="0">
                <a:sym typeface="Wingdings"/>
              </a:rPr>
              <a:t>Viscère creux  perforation, arrachement</a:t>
            </a:r>
          </a:p>
          <a:p>
            <a:r>
              <a:rPr lang="fr-FR" dirty="0">
                <a:sym typeface="Wingdings"/>
              </a:rPr>
              <a:t>Association des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22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Lésions spléniques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50%</a:t>
            </a:r>
          </a:p>
          <a:p>
            <a:pPr marL="0" indent="0">
              <a:buNone/>
            </a:pPr>
            <a:r>
              <a:rPr lang="fr-FR" dirty="0"/>
              <a:t>1- Eclatement de la rate : Point d’impact à gauche, </a:t>
            </a:r>
            <a:r>
              <a:rPr lang="fr-FR" dirty="0" err="1"/>
              <a:t>basi</a:t>
            </a:r>
            <a:r>
              <a:rPr lang="fr-FR" dirty="0"/>
              <a:t>-thoracique souvent associés à des fractures de côtes, syndrome hémorragique, douleur et défense abdominale.</a:t>
            </a:r>
          </a:p>
          <a:p>
            <a:pPr marL="0" indent="0">
              <a:buNone/>
            </a:pPr>
            <a:r>
              <a:rPr lang="fr-FR" dirty="0">
                <a:sym typeface="Wingdings"/>
              </a:rPr>
              <a:t> </a:t>
            </a:r>
            <a:r>
              <a:rPr lang="fr-FR" dirty="0"/>
              <a:t>SPLENECTOMIE </a:t>
            </a:r>
          </a:p>
          <a:p>
            <a:pPr marL="0" indent="0">
              <a:buNone/>
            </a:pPr>
            <a:r>
              <a:rPr lang="fr-FR" dirty="0"/>
              <a:t>2 </a:t>
            </a:r>
            <a:r>
              <a:rPr lang="mr-IN" dirty="0"/>
              <a:t>–</a:t>
            </a:r>
            <a:r>
              <a:rPr lang="fr-FR" dirty="0"/>
              <a:t> Hématome sous capsulaire : pas d’</a:t>
            </a:r>
            <a:r>
              <a:rPr lang="fr-FR" dirty="0" err="1"/>
              <a:t>hémopéritoine</a:t>
            </a:r>
            <a:r>
              <a:rPr lang="fr-FR" dirty="0"/>
              <a:t>, diagnostique par écho et scanner</a:t>
            </a:r>
          </a:p>
          <a:p>
            <a:pPr marL="0" indent="0">
              <a:buNone/>
            </a:pPr>
            <a:r>
              <a:rPr lang="fr-FR" dirty="0">
                <a:sym typeface="Wingdings"/>
              </a:rPr>
              <a:t> Surveillance ++, si aggravation </a:t>
            </a:r>
            <a:r>
              <a:rPr lang="fr-FR" dirty="0" err="1">
                <a:sym typeface="Wingdings"/>
              </a:rPr>
              <a:t>splenectomie</a:t>
            </a:r>
            <a:r>
              <a:rPr lang="fr-FR" dirty="0">
                <a:sym typeface="Wingdings"/>
              </a:rPr>
              <a:t>.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977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167</TotalTime>
  <Words>596</Words>
  <Application>Microsoft Office PowerPoint</Application>
  <PresentationFormat>Affichage à l'écran (4:3)</PresentationFormat>
  <Paragraphs>90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Brush Script MT</vt:lpstr>
      <vt:lpstr>Calisto MT</vt:lpstr>
      <vt:lpstr>Wingdings</vt:lpstr>
      <vt:lpstr>Capital</vt:lpstr>
      <vt:lpstr>LES TRAUMATISMES ABDOMINAUX PELVIENS </vt:lpstr>
      <vt:lpstr>PLAN</vt:lpstr>
      <vt:lpstr>RAPPELS ANATOMIQUES</vt:lpstr>
      <vt:lpstr>Présentation PowerPoint</vt:lpstr>
      <vt:lpstr>Présentation PowerPoint</vt:lpstr>
      <vt:lpstr>TYPES DE TRAUMATISMES</vt:lpstr>
      <vt:lpstr>Contusions</vt:lpstr>
      <vt:lpstr>Plaies</vt:lpstr>
      <vt:lpstr>Lésions spléniques</vt:lpstr>
      <vt:lpstr>Lésions hépatiques</vt:lpstr>
      <vt:lpstr>Présentation PowerPoint</vt:lpstr>
      <vt:lpstr>Lésions des organes creux</vt:lpstr>
      <vt:lpstr>Lésions de vessie</vt:lpstr>
      <vt:lpstr>Lésions diaphragmatiques</vt:lpstr>
      <vt:lpstr>Fractures pelviennes</vt:lpstr>
      <vt:lpstr>Présentation PowerPoint</vt:lpstr>
      <vt:lpstr>Présentation PowerPoint</vt:lpstr>
      <vt:lpstr>Présentation PowerPoint</vt:lpstr>
      <vt:lpstr>Eviscération</vt:lpstr>
      <vt:lpstr>CONDUITE A TENIR</vt:lpstr>
      <vt:lpstr>Présentation PowerPoint</vt:lpstr>
      <vt:lpstr>Présentation PowerPoint</vt:lpstr>
      <vt:lpstr>Présentation PowerPoint</vt:lpstr>
      <vt:lpstr>SOINS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TRAUMATISMES ABDOMINAUX PELVIENS </dc:title>
  <dc:creator>MARTIN NATHALIE</dc:creator>
  <cp:lastModifiedBy>SCHAEFFER Marie-Aurélie</cp:lastModifiedBy>
  <cp:revision>15</cp:revision>
  <dcterms:created xsi:type="dcterms:W3CDTF">2023-11-09T20:41:07Z</dcterms:created>
  <dcterms:modified xsi:type="dcterms:W3CDTF">2024-02-16T08:56:10Z</dcterms:modified>
</cp:coreProperties>
</file>