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fr-CH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67-0964-49C4-9DE5-8FBB189497BC}" type="datetime1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5B8-D9C5-419F-913D-2186935717ED}" type="datetime1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/>
              <a:pPr/>
              <a:t>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/>
              <a:pPr/>
              <a:t>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/>
              <a:pPr/>
              <a:t>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CH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FCD9-7699-43D6-8D62-436E2DD234FF}" type="datetime1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610FC3EB-42FB-4C38-8CAE-7A1293B83421}" type="datetime1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AC5B1FEA-406A-7749-A5C3-DDCB5F67A4CE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360000">
            <a:off x="3308164" y="3014133"/>
            <a:ext cx="4847038" cy="2205213"/>
          </a:xfrm>
        </p:spPr>
        <p:txBody>
          <a:bodyPr/>
          <a:lstStyle/>
          <a:p>
            <a:r>
              <a:rPr lang="fr-FR" sz="4000" dirty="0"/>
              <a:t>LES URGENCES EN TRAUMATOLOGIE</a:t>
            </a:r>
            <a:br>
              <a:rPr lang="fr-FR" sz="4000" dirty="0"/>
            </a:br>
            <a:r>
              <a:rPr lang="fr-FR" sz="2000" dirty="0"/>
              <a:t>UE 2.4 S1 Processus traumatiques</a:t>
            </a:r>
            <a:br>
              <a:rPr lang="fr-FR" sz="2000" dirty="0"/>
            </a:br>
            <a:r>
              <a:rPr lang="fr-FR" sz="2000" dirty="0"/>
              <a:t>Promotion 2023/2026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360000">
            <a:off x="3164072" y="5461984"/>
            <a:ext cx="4836456" cy="343867"/>
          </a:xfrm>
        </p:spPr>
        <p:txBody>
          <a:bodyPr>
            <a:normAutofit lnSpcReduction="10000"/>
          </a:bodyPr>
          <a:lstStyle/>
          <a:p>
            <a:r>
              <a:rPr lang="fr-FR" dirty="0"/>
              <a:t>Nathalie MARTIN IADE</a:t>
            </a:r>
          </a:p>
        </p:txBody>
      </p:sp>
    </p:spTree>
    <p:extLst>
      <p:ext uri="{BB962C8B-B14F-4D97-AF65-F5344CB8AC3E}">
        <p14:creationId xmlns:p14="http://schemas.microsoft.com/office/powerpoint/2010/main" val="4207371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SOINS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Oxygénation systématique</a:t>
            </a:r>
          </a:p>
          <a:p>
            <a:r>
              <a:rPr lang="fr-FR" dirty="0"/>
              <a:t>Pose d’une VVP si possible 2</a:t>
            </a:r>
          </a:p>
          <a:p>
            <a:r>
              <a:rPr lang="fr-FR" dirty="0"/>
              <a:t>Groupe RAI et BS le plus vite possible</a:t>
            </a:r>
          </a:p>
          <a:p>
            <a:r>
              <a:rPr lang="fr-FR" dirty="0"/>
              <a:t>Anticiper l’intubation</a:t>
            </a:r>
          </a:p>
          <a:p>
            <a:r>
              <a:rPr lang="fr-FR" dirty="0"/>
              <a:t>Anticiper les drogues de réanimation</a:t>
            </a:r>
          </a:p>
          <a:p>
            <a:r>
              <a:rPr lang="fr-FR" dirty="0"/>
              <a:t>Demander </a:t>
            </a:r>
            <a:r>
              <a:rPr lang="fr-FR"/>
              <a:t>de l’aide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2633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Stratégies de prise en charge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Evaluation rapide de l’état</a:t>
            </a:r>
          </a:p>
          <a:p>
            <a:r>
              <a:rPr lang="fr-FR" dirty="0"/>
              <a:t>Pas de perte de temps inutile</a:t>
            </a:r>
          </a:p>
          <a:p>
            <a:r>
              <a:rPr lang="fr-FR" dirty="0"/>
              <a:t>Lutte constante contre la triade </a:t>
            </a:r>
            <a:r>
              <a:rPr lang="fr-FR" dirty="0" err="1"/>
              <a:t>léthale</a:t>
            </a:r>
            <a:endParaRPr lang="fr-FR" dirty="0"/>
          </a:p>
          <a:p>
            <a:r>
              <a:rPr lang="fr-FR" dirty="0"/>
              <a:t>Principe de GOLDEN HOUR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657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Evaluation globale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Le patient saigne??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STOPPER L’HEMORRAGIE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 patient ne respire pas ou de façon inefficace??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EFFECTUER UNE LVAS</a:t>
            </a:r>
          </a:p>
          <a:p>
            <a:pPr marL="0" indent="0">
              <a:buNone/>
            </a:pPr>
            <a:r>
              <a:rPr lang="fr-FR" dirty="0"/>
              <a:t>SUPPLEER LA RESPIRATION</a:t>
            </a:r>
          </a:p>
        </p:txBody>
      </p:sp>
    </p:spTree>
    <p:extLst>
      <p:ext uri="{BB962C8B-B14F-4D97-AF65-F5344CB8AC3E}">
        <p14:creationId xmlns:p14="http://schemas.microsoft.com/office/powerpoint/2010/main" val="3700401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Hypotension permissive</a:t>
            </a:r>
          </a:p>
          <a:p>
            <a:endParaRPr lang="fr-FR" dirty="0"/>
          </a:p>
          <a:p>
            <a:r>
              <a:rPr lang="fr-FR" dirty="0"/>
              <a:t>Limiter le remplissage</a:t>
            </a:r>
          </a:p>
          <a:p>
            <a:endParaRPr lang="fr-FR" dirty="0"/>
          </a:p>
          <a:p>
            <a:r>
              <a:rPr lang="fr-FR" dirty="0"/>
              <a:t>Utilisation des catécholamines</a:t>
            </a:r>
          </a:p>
        </p:txBody>
      </p:sp>
    </p:spTree>
    <p:extLst>
      <p:ext uri="{BB962C8B-B14F-4D97-AF65-F5344CB8AC3E}">
        <p14:creationId xmlns:p14="http://schemas.microsoft.com/office/powerpoint/2010/main" val="3732170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TRIADE LETHALE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Composée de 3 éléments: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 * Hypothermie</a:t>
            </a:r>
          </a:p>
          <a:p>
            <a:pPr marL="0" indent="0">
              <a:buNone/>
            </a:pPr>
            <a:r>
              <a:rPr lang="fr-FR" dirty="0"/>
              <a:t>  * Acidose</a:t>
            </a:r>
          </a:p>
          <a:p>
            <a:pPr marL="0" indent="0">
              <a:buNone/>
            </a:pPr>
            <a:r>
              <a:rPr lang="fr-FR" dirty="0"/>
              <a:t>  * </a:t>
            </a:r>
            <a:r>
              <a:rPr lang="fr-FR" dirty="0" err="1"/>
              <a:t>Coagulopathie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1656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49526"/>
            <a:ext cx="7467600" cy="56401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Acidose</a:t>
            </a:r>
          </a:p>
          <a:p>
            <a:pPr marL="0" indent="0">
              <a:buNone/>
            </a:pPr>
            <a:r>
              <a:rPr lang="fr-FR" dirty="0">
                <a:solidFill>
                  <a:srgbClr val="7D260E"/>
                </a:solidFill>
                <a:sym typeface="Wingdings"/>
              </a:rPr>
              <a:t></a:t>
            </a:r>
            <a:r>
              <a:rPr lang="fr-FR" dirty="0">
                <a:sym typeface="Wingdings"/>
              </a:rPr>
              <a:t> souffrance tissulaire par hypoxie lié à l’état de choc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sym typeface="Wingdings"/>
              </a:rPr>
              <a:t></a:t>
            </a:r>
            <a:r>
              <a:rPr lang="fr-FR" dirty="0">
                <a:sym typeface="Wingdings"/>
              </a:rPr>
              <a:t> apparition d’une acidose lactique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Coagulopathie</a:t>
            </a:r>
            <a:endParaRPr lang="fr-FR" dirty="0"/>
          </a:p>
          <a:p>
            <a:pPr>
              <a:buFont typeface="Wingdings" charset="0"/>
              <a:buChar char="à"/>
            </a:pPr>
            <a:r>
              <a:rPr lang="fr-FR" dirty="0">
                <a:sym typeface="Wingdings"/>
              </a:rPr>
              <a:t>Baisse des facteurs de coagulation par</a:t>
            </a:r>
          </a:p>
          <a:p>
            <a:pPr>
              <a:buFontTx/>
              <a:buChar char="•"/>
            </a:pPr>
            <a:r>
              <a:rPr lang="fr-FR" dirty="0">
                <a:sym typeface="Wingdings"/>
              </a:rPr>
              <a:t>Pertes liées à l’hémorragie</a:t>
            </a:r>
          </a:p>
          <a:p>
            <a:pPr>
              <a:buFontTx/>
              <a:buChar char="•"/>
            </a:pPr>
            <a:r>
              <a:rPr lang="fr-FR" dirty="0">
                <a:sym typeface="Wingdings"/>
              </a:rPr>
              <a:t>Consommation, CIVD</a:t>
            </a:r>
          </a:p>
          <a:p>
            <a:pPr>
              <a:buFontTx/>
              <a:buChar char="•"/>
            </a:pPr>
            <a:r>
              <a:rPr lang="fr-FR" dirty="0">
                <a:sym typeface="Wingdings"/>
              </a:rPr>
              <a:t>Dilution par remplissage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Hypothermie</a:t>
            </a:r>
          </a:p>
          <a:p>
            <a:pPr>
              <a:buFont typeface="Wingdings" charset="0"/>
              <a:buChar char="à"/>
            </a:pPr>
            <a:r>
              <a:rPr lang="fr-FR" dirty="0">
                <a:sym typeface="Wingdings"/>
              </a:rPr>
              <a:t>Polytraumatisés </a:t>
            </a:r>
            <a:r>
              <a:rPr lang="fr-FR" dirty="0" err="1">
                <a:sym typeface="Wingdings"/>
              </a:rPr>
              <a:t>hypothermes</a:t>
            </a:r>
            <a:r>
              <a:rPr lang="fr-FR" dirty="0">
                <a:sym typeface="Wingdings"/>
              </a:rPr>
              <a:t> à l’admission (35°)</a:t>
            </a:r>
          </a:p>
          <a:p>
            <a:pPr>
              <a:buFont typeface="Wingdings" charset="0"/>
              <a:buChar char="à"/>
            </a:pPr>
            <a:r>
              <a:rPr lang="fr-FR" dirty="0">
                <a:sym typeface="Wingdings"/>
              </a:rPr>
              <a:t>Remplissage par solutés froids </a:t>
            </a:r>
          </a:p>
          <a:p>
            <a:pPr>
              <a:buFont typeface="Wingdings" charset="0"/>
              <a:buChar char="à"/>
            </a:pPr>
            <a:r>
              <a:rPr lang="fr-FR" dirty="0">
                <a:sym typeface="Wingdings"/>
              </a:rPr>
              <a:t>Absence de frissons (sédation) et thermogénèse réduite (choc) 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5303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33018"/>
            <a:ext cx="7467600" cy="5756707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Acidose et hypothermie entravent les réactions enzymatiques de la coagulation ce qui entrainent:</a:t>
            </a:r>
          </a:p>
          <a:p>
            <a:pPr>
              <a:buFontTx/>
              <a:buChar char="•"/>
            </a:pPr>
            <a:r>
              <a:rPr lang="fr-FR" dirty="0"/>
              <a:t>Une aggravation de la </a:t>
            </a:r>
            <a:r>
              <a:rPr lang="fr-FR" dirty="0" err="1"/>
              <a:t>coagulopathie</a:t>
            </a:r>
            <a:endParaRPr lang="fr-FR" dirty="0"/>
          </a:p>
          <a:p>
            <a:pPr>
              <a:buFontTx/>
              <a:buChar char="•"/>
            </a:pPr>
            <a:r>
              <a:rPr lang="fr-FR" dirty="0"/>
              <a:t>Une aggravation de l’hémorragie</a:t>
            </a:r>
          </a:p>
          <a:p>
            <a:pPr>
              <a:buFontTx/>
              <a:buChar char="•"/>
            </a:pPr>
            <a:r>
              <a:rPr lang="fr-FR" dirty="0"/>
              <a:t>Une aggravation de l’acidose par le choc et de l’hypothermie par la transfusion et le remplissage</a:t>
            </a:r>
          </a:p>
          <a:p>
            <a:pPr>
              <a:buFontTx/>
              <a:buChar char="•"/>
            </a:pPr>
            <a:r>
              <a:rPr lang="fr-FR" dirty="0"/>
              <a:t>Une aggravation de la </a:t>
            </a:r>
            <a:r>
              <a:rPr lang="fr-FR" dirty="0" err="1"/>
              <a:t>coagulopathie</a:t>
            </a:r>
            <a:r>
              <a:rPr lang="mr-IN" dirty="0"/>
              <a:t>…</a:t>
            </a:r>
            <a:r>
              <a:rPr lang="fr-CH" dirty="0"/>
              <a:t> etc..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PROCESSUS IRREVERSIBLE ENTRAINANT UN SAIGNEMENT MICROVASCULAIRE DIFFUS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DC avec défaillance hémodynamique dûe à l’acidose.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2267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téléchargemen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281" r="-21281"/>
          <a:stretch>
            <a:fillRect/>
          </a:stretch>
        </p:blipFill>
        <p:spPr>
          <a:xfrm>
            <a:off x="838200" y="751562"/>
            <a:ext cx="7467600" cy="5238163"/>
          </a:xfrm>
        </p:spPr>
      </p:pic>
    </p:spTree>
    <p:extLst>
      <p:ext uri="{BB962C8B-B14F-4D97-AF65-F5344CB8AC3E}">
        <p14:creationId xmlns:p14="http://schemas.microsoft.com/office/powerpoint/2010/main" val="4197819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GOLDEN HOUR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L’heure d’or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Principe selon lequel les chances de survie sont considérablement augmentées si le patient se retrouve sur une table d’opération dans l’heure qui suit l’accident.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Agir vite, de façon organisée et anticiper (hélicoptère </a:t>
            </a:r>
            <a:r>
              <a:rPr lang="fr-FR"/>
              <a:t>par exemple)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4153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et de croquis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Carnet de croquis.thmx</Template>
  <TotalTime>38</TotalTime>
  <Words>278</Words>
  <Application>Microsoft Office PowerPoint</Application>
  <PresentationFormat>Affichage à l'écran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Bradley Hand ITC TT-Bold</vt:lpstr>
      <vt:lpstr>Cambria</vt:lpstr>
      <vt:lpstr>Mangal</vt:lpstr>
      <vt:lpstr>Rage Italic</vt:lpstr>
      <vt:lpstr>Wingdings</vt:lpstr>
      <vt:lpstr>Carnet de croquis</vt:lpstr>
      <vt:lpstr>LES URGENCES EN TRAUMATOLOGIE UE 2.4 S1 Processus traumatiques Promotion 2023/2026</vt:lpstr>
      <vt:lpstr>Stratégies de prise en charge</vt:lpstr>
      <vt:lpstr>Evaluation globale</vt:lpstr>
      <vt:lpstr>Principes</vt:lpstr>
      <vt:lpstr>TRIADE LETHALE</vt:lpstr>
      <vt:lpstr>Présentation PowerPoint</vt:lpstr>
      <vt:lpstr>Présentation PowerPoint</vt:lpstr>
      <vt:lpstr>Présentation PowerPoint</vt:lpstr>
      <vt:lpstr>GOLDEN HOUR</vt:lpstr>
      <vt:lpstr>SOINS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URGENCES EN TRAUMATOLOGIE</dc:title>
  <dc:creator>MARTIN NATHALIE</dc:creator>
  <cp:lastModifiedBy>SCHAEFFER Marie-Aurélie</cp:lastModifiedBy>
  <cp:revision>7</cp:revision>
  <dcterms:created xsi:type="dcterms:W3CDTF">2023-11-12T21:43:19Z</dcterms:created>
  <dcterms:modified xsi:type="dcterms:W3CDTF">2024-02-16T08:54:02Z</dcterms:modified>
</cp:coreProperties>
</file>