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4719" r:id="rId1"/>
    <p:sldMasterId id="2147484731" r:id="rId2"/>
  </p:sldMasterIdLst>
  <p:notesMasterIdLst>
    <p:notesMasterId r:id="rId75"/>
  </p:notesMasterIdLst>
  <p:handoutMasterIdLst>
    <p:handoutMasterId r:id="rId76"/>
  </p:handoutMasterIdLst>
  <p:sldIdLst>
    <p:sldId id="257" r:id="rId3"/>
    <p:sldId id="316" r:id="rId4"/>
    <p:sldId id="319" r:id="rId5"/>
    <p:sldId id="313" r:id="rId6"/>
    <p:sldId id="309" r:id="rId7"/>
    <p:sldId id="258" r:id="rId8"/>
    <p:sldId id="315" r:id="rId9"/>
    <p:sldId id="327" r:id="rId10"/>
    <p:sldId id="286" r:id="rId11"/>
    <p:sldId id="287" r:id="rId12"/>
    <p:sldId id="288" r:id="rId13"/>
    <p:sldId id="289" r:id="rId14"/>
    <p:sldId id="311" r:id="rId15"/>
    <p:sldId id="314" r:id="rId16"/>
    <p:sldId id="321" r:id="rId17"/>
    <p:sldId id="310" r:id="rId18"/>
    <p:sldId id="285" r:id="rId19"/>
    <p:sldId id="318" r:id="rId20"/>
    <p:sldId id="259" r:id="rId21"/>
    <p:sldId id="260" r:id="rId22"/>
    <p:sldId id="261" r:id="rId23"/>
    <p:sldId id="262" r:id="rId24"/>
    <p:sldId id="328" r:id="rId25"/>
    <p:sldId id="263" r:id="rId26"/>
    <p:sldId id="265" r:id="rId27"/>
    <p:sldId id="266" r:id="rId28"/>
    <p:sldId id="267" r:id="rId29"/>
    <p:sldId id="269" r:id="rId30"/>
    <p:sldId id="271" r:id="rId31"/>
    <p:sldId id="292" r:id="rId32"/>
    <p:sldId id="293" r:id="rId33"/>
    <p:sldId id="294" r:id="rId34"/>
    <p:sldId id="322" r:id="rId35"/>
    <p:sldId id="323" r:id="rId36"/>
    <p:sldId id="295" r:id="rId37"/>
    <p:sldId id="296" r:id="rId38"/>
    <p:sldId id="297" r:id="rId39"/>
    <p:sldId id="312" r:id="rId40"/>
    <p:sldId id="270" r:id="rId41"/>
    <p:sldId id="272" r:id="rId42"/>
    <p:sldId id="273" r:id="rId43"/>
    <p:sldId id="274" r:id="rId44"/>
    <p:sldId id="298" r:id="rId45"/>
    <p:sldId id="275" r:id="rId46"/>
    <p:sldId id="317" r:id="rId47"/>
    <p:sldId id="320" r:id="rId48"/>
    <p:sldId id="276" r:id="rId49"/>
    <p:sldId id="277" r:id="rId50"/>
    <p:sldId id="278" r:id="rId51"/>
    <p:sldId id="279" r:id="rId52"/>
    <p:sldId id="280" r:id="rId53"/>
    <p:sldId id="281" r:id="rId54"/>
    <p:sldId id="282" r:id="rId55"/>
    <p:sldId id="303" r:id="rId56"/>
    <p:sldId id="304" r:id="rId57"/>
    <p:sldId id="302" r:id="rId58"/>
    <p:sldId id="305" r:id="rId59"/>
    <p:sldId id="306" r:id="rId60"/>
    <p:sldId id="307" r:id="rId61"/>
    <p:sldId id="299" r:id="rId62"/>
    <p:sldId id="329" r:id="rId63"/>
    <p:sldId id="300" r:id="rId64"/>
    <p:sldId id="324" r:id="rId65"/>
    <p:sldId id="325" r:id="rId66"/>
    <p:sldId id="326" r:id="rId67"/>
    <p:sldId id="308" r:id="rId68"/>
    <p:sldId id="330" r:id="rId69"/>
    <p:sldId id="301" r:id="rId70"/>
    <p:sldId id="256" r:id="rId71"/>
    <p:sldId id="332" r:id="rId72"/>
    <p:sldId id="283" r:id="rId73"/>
    <p:sldId id="284" r:id="rId74"/>
  </p:sldIdLst>
  <p:sldSz cx="9144000" cy="6858000" type="screen4x3"/>
  <p:notesSz cx="6858000" cy="9144000"/>
  <p:defaultTextStyle>
    <a:defPPr>
      <a:defRPr lang="fr-FR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67" d="100"/>
          <a:sy n="67" d="100"/>
        </p:scale>
        <p:origin x="147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slide" Target="slides/slide61.xml"/><Relationship Id="rId68" Type="http://schemas.openxmlformats.org/officeDocument/2006/relationships/slide" Target="slides/slide66.xml"/><Relationship Id="rId16" Type="http://schemas.openxmlformats.org/officeDocument/2006/relationships/slide" Target="slides/slide1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slide" Target="slides/slide64.xml"/><Relationship Id="rId74" Type="http://schemas.openxmlformats.org/officeDocument/2006/relationships/slide" Target="slides/slide72.xml"/><Relationship Id="rId79" Type="http://schemas.openxmlformats.org/officeDocument/2006/relationships/theme" Target="theme/theme1.xml"/><Relationship Id="rId5" Type="http://schemas.openxmlformats.org/officeDocument/2006/relationships/slide" Target="slides/slide3.xml"/><Relationship Id="rId61" Type="http://schemas.openxmlformats.org/officeDocument/2006/relationships/slide" Target="slides/slide59.xml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slide" Target="slides/slide62.xml"/><Relationship Id="rId69" Type="http://schemas.openxmlformats.org/officeDocument/2006/relationships/slide" Target="slides/slide67.xml"/><Relationship Id="rId77" Type="http://schemas.openxmlformats.org/officeDocument/2006/relationships/presProps" Target="presProps.xml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schemas.openxmlformats.org/officeDocument/2006/relationships/slide" Target="slides/slide70.xml"/><Relationship Id="rId80" Type="http://schemas.openxmlformats.org/officeDocument/2006/relationships/tableStyles" Target="tableStyles.xml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slide" Target="slides/slide57.xml"/><Relationship Id="rId67" Type="http://schemas.openxmlformats.org/officeDocument/2006/relationships/slide" Target="slides/slide65.xml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slide" Target="slides/slide60.xml"/><Relationship Id="rId70" Type="http://schemas.openxmlformats.org/officeDocument/2006/relationships/slide" Target="slides/slide68.xml"/><Relationship Id="rId75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slide" Target="slides/slide58.xml"/><Relationship Id="rId65" Type="http://schemas.openxmlformats.org/officeDocument/2006/relationships/slide" Target="slides/slide63.xml"/><Relationship Id="rId73" Type="http://schemas.openxmlformats.org/officeDocument/2006/relationships/slide" Target="slides/slide71.xml"/><Relationship Id="rId78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handoutMaster" Target="handoutMasters/handoutMaster1.xml"/><Relationship Id="rId7" Type="http://schemas.openxmlformats.org/officeDocument/2006/relationships/slide" Target="slides/slide5.xml"/><Relationship Id="rId71" Type="http://schemas.openxmlformats.org/officeDocument/2006/relationships/slide" Target="slides/slide69.xml"/><Relationship Id="rId2" Type="http://schemas.openxmlformats.org/officeDocument/2006/relationships/slideMaster" Target="slideMasters/slideMaster2.xml"/><Relationship Id="rId29" Type="http://schemas.openxmlformats.org/officeDocument/2006/relationships/slide" Target="slides/slide2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8C9D4E-E7D9-454D-989D-00308392FFDE}" type="datetimeFigureOut">
              <a:rPr lang="fr-FR" smtClean="0"/>
              <a:pPr/>
              <a:t>16/02/2024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55C7921-9680-45B2-9A1E-80640CE496DD}" type="slidenum">
              <a:rPr lang="fr-FR" smtClean="0"/>
              <a:pPr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56F65E8-5E60-4BEB-B0DF-E38156241F64}" type="datetimeFigureOut">
              <a:rPr lang="fr-FR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fr-FR" noProof="0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noProof="0"/>
              <a:t>Cliquez pour modifier les styles du texte du masque</a:t>
            </a:r>
          </a:p>
          <a:p>
            <a:pPr lvl="1"/>
            <a:r>
              <a:rPr lang="fr-FR" noProof="0"/>
              <a:t>Deuxième niveau</a:t>
            </a:r>
          </a:p>
          <a:p>
            <a:pPr lvl="2"/>
            <a:r>
              <a:rPr lang="fr-FR" noProof="0"/>
              <a:t>Troisième niveau</a:t>
            </a:r>
          </a:p>
          <a:p>
            <a:pPr lvl="3"/>
            <a:r>
              <a:rPr lang="fr-FR" noProof="0"/>
              <a:t>Quatrième niveau</a:t>
            </a:r>
          </a:p>
          <a:p>
            <a:pPr lvl="4"/>
            <a:r>
              <a:rPr lang="fr-FR" noProof="0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55458E58-40DF-4AB0-BF36-F257C70C804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/>
          </a:p>
        </p:txBody>
      </p:sp>
      <p:sp>
        <p:nvSpPr>
          <p:cNvPr id="53252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fld id="{9EE9C9C8-67ED-4513-9711-258A4D1C8932}" type="slidenum">
              <a:rPr lang="fr-FR"/>
              <a:pPr/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riangle rectangle 9"/>
          <p:cNvSpPr/>
          <p:nvPr/>
        </p:nvSpPr>
        <p:spPr>
          <a:xfrm>
            <a:off x="-2" y="4664147"/>
            <a:ext cx="9151089" cy="0"/>
          </a:xfrm>
          <a:prstGeom prst="rtTriangle">
            <a:avLst/>
          </a:prstGeom>
          <a:gradFill flip="none" rotWithShape="1">
            <a:gsLst>
              <a:gs pos="0">
                <a:schemeClr val="accent1">
                  <a:shade val="35000"/>
                  <a:satMod val="170000"/>
                  <a:alpha val="100000"/>
                </a:schemeClr>
              </a:gs>
              <a:gs pos="55000">
                <a:schemeClr val="accent1">
                  <a:tint val="90000"/>
                  <a:satMod val="150000"/>
                  <a:alpha val="100000"/>
                </a:schemeClr>
              </a:gs>
              <a:gs pos="100000">
                <a:schemeClr val="accent1">
                  <a:shade val="35000"/>
                  <a:satMod val="170000"/>
                  <a:alpha val="100000"/>
                </a:schemeClr>
              </a:gs>
            </a:gsLst>
            <a:lin ang="3000000" scaled="1"/>
            <a:tileRect/>
          </a:gradFill>
          <a:ln w="127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Titre 8"/>
          <p:cNvSpPr>
            <a:spLocks noGrp="1"/>
          </p:cNvSpPr>
          <p:nvPr>
            <p:ph type="ctrTitle"/>
          </p:nvPr>
        </p:nvSpPr>
        <p:spPr>
          <a:xfrm>
            <a:off x="685800" y="1752601"/>
            <a:ext cx="7772400" cy="1829761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defRPr sz="4800" b="1">
                <a:solidFill>
                  <a:schemeClr val="tx2"/>
                </a:solidFill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17" name="Sous-titre 16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1199704"/>
          </a:xfrm>
        </p:spPr>
        <p:txBody>
          <a:bodyPr lIns="45720" rIns="45720"/>
          <a:lstStyle>
            <a:lvl1pPr marL="0" marR="64008" indent="0" algn="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fr-FR"/>
              <a:t>Cliquez pour modifier le style des sous-titres du masque</a:t>
            </a:r>
            <a:endParaRPr kumimoji="0" lang="en-US"/>
          </a:p>
        </p:txBody>
      </p:sp>
      <p:grpSp>
        <p:nvGrpSpPr>
          <p:cNvPr id="2" name="Groupe 1"/>
          <p:cNvGrpSpPr/>
          <p:nvPr/>
        </p:nvGrpSpPr>
        <p:grpSpPr>
          <a:xfrm>
            <a:off x="-3765" y="4953000"/>
            <a:ext cx="9147765" cy="1912088"/>
            <a:chOff x="-3765" y="4832896"/>
            <a:chExt cx="9147765" cy="2032192"/>
          </a:xfrm>
        </p:grpSpPr>
        <p:sp>
          <p:nvSpPr>
            <p:cNvPr id="7" name="Forme libre 6"/>
            <p:cNvSpPr>
              <a:spLocks/>
            </p:cNvSpPr>
            <p:nvPr/>
          </p:nvSpPr>
          <p:spPr bwMode="auto">
            <a:xfrm>
              <a:off x="1687513" y="4832896"/>
              <a:ext cx="7456487" cy="518816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4697" y="0"/>
                </a:cxn>
                <a:cxn ang="0">
                  <a:pos x="4697" y="367"/>
                </a:cxn>
                <a:cxn ang="0">
                  <a:pos x="0" y="218"/>
                </a:cxn>
                <a:cxn ang="0">
                  <a:pos x="4697" y="0"/>
                </a:cxn>
              </a:cxnLst>
              <a:rect l="0" t="0" r="0" b="0"/>
              <a:pathLst>
                <a:path w="4697" h="367">
                  <a:moveTo>
                    <a:pt x="4697" y="0"/>
                  </a:moveTo>
                  <a:lnTo>
                    <a:pt x="4697" y="367"/>
                  </a:lnTo>
                  <a:lnTo>
                    <a:pt x="0" y="218"/>
                  </a:lnTo>
                  <a:lnTo>
                    <a:pt x="4697" y="0"/>
                  </a:lnTo>
                  <a:close/>
                </a:path>
              </a:pathLst>
            </a:custGeom>
            <a:solidFill>
              <a:schemeClr val="accent1">
                <a:tint val="65000"/>
                <a:satMod val="115000"/>
                <a:alpha val="40000"/>
              </a:scheme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8" name="Forme libre 7"/>
            <p:cNvSpPr>
              <a:spLocks/>
            </p:cNvSpPr>
            <p:nvPr/>
          </p:nvSpPr>
          <p:spPr bwMode="auto">
            <a:xfrm>
              <a:off x="35443" y="5135526"/>
              <a:ext cx="9108557" cy="838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5760" y="0"/>
                </a:cxn>
                <a:cxn ang="0">
                  <a:pos x="5760" y="528"/>
                </a:cxn>
                <a:cxn ang="0">
                  <a:pos x="48" y="0"/>
                </a:cxn>
              </a:cxnLst>
              <a:rect l="0" t="0" r="0" b="0"/>
              <a:pathLst>
                <a:path w="5760" h="528">
                  <a:moveTo>
                    <a:pt x="0" y="0"/>
                  </a:moveTo>
                  <a:lnTo>
                    <a:pt x="5760" y="0"/>
                  </a:lnTo>
                  <a:lnTo>
                    <a:pt x="5760" y="528"/>
                  </a:lnTo>
                  <a:lnTo>
                    <a:pt x="48" y="0"/>
                  </a:lnTo>
                </a:path>
              </a:pathLst>
            </a:custGeom>
            <a:solidFill>
              <a:srgbClr val="000000">
                <a:alpha val="100000"/>
              </a:srgbClr>
            </a:solidFill>
            <a:ln w="9525" cap="flat" cmpd="sng" algn="ctr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1" name="Forme libre 10"/>
            <p:cNvSpPr>
              <a:spLocks/>
            </p:cNvSpPr>
            <p:nvPr/>
          </p:nvSpPr>
          <p:spPr bwMode="auto">
            <a:xfrm>
              <a:off x="0" y="4883888"/>
              <a:ext cx="9144000" cy="1981200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0"/>
                </a:cxn>
                <a:cxn ang="0">
                  <a:pos x="0" y="1248"/>
                </a:cxn>
                <a:cxn ang="0">
                  <a:pos x="5760" y="1248"/>
                </a:cxn>
                <a:cxn ang="0">
                  <a:pos x="5760" y="528"/>
                </a:cxn>
                <a:cxn ang="0">
                  <a:pos x="0" y="0"/>
                </a:cxn>
              </a:cxnLst>
              <a:rect l="0" t="0" r="0" b="0"/>
              <a:pathLst>
                <a:path w="5760" h="1248">
                  <a:moveTo>
                    <a:pt x="0" y="0"/>
                  </a:moveTo>
                  <a:lnTo>
                    <a:pt x="0" y="1248"/>
                  </a:lnTo>
                  <a:lnTo>
                    <a:pt x="5760" y="1248"/>
                  </a:lnTo>
                  <a:lnTo>
                    <a:pt x="5760" y="528"/>
                  </a:lnTo>
                  <a:lnTo>
                    <a:pt x="0" y="0"/>
                  </a:lnTo>
                  <a:close/>
                </a:path>
              </a:pathLst>
            </a:custGeom>
            <a:blipFill>
              <a:blip r:embed="rId2">
                <a:alphaModFix amt="50000"/>
              </a:blip>
              <a:tile tx="0" ty="0" sx="50000" sy="50000" flip="none" algn="t"/>
            </a:blipFill>
            <a:ln w="12700" cap="rnd" cmpd="thickThin" algn="ctr">
              <a:noFill/>
              <a:prstDash val="solid"/>
            </a:ln>
            <a:effectLst>
              <a:fillOverlay blend="mult">
                <a:gradFill flip="none" rotWithShape="1">
                  <a:gsLst>
                    <a:gs pos="0">
                      <a:schemeClr val="accent1">
                        <a:shade val="20000"/>
                        <a:satMod val="176000"/>
                        <a:alpha val="100000"/>
                      </a:schemeClr>
                    </a:gs>
                    <a:gs pos="18000">
                      <a:schemeClr val="accent1">
                        <a:shade val="48000"/>
                        <a:satMod val="153000"/>
                        <a:alpha val="100000"/>
                      </a:schemeClr>
                    </a:gs>
                    <a:gs pos="43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45000">
                      <a:schemeClr val="accent1">
                        <a:tint val="85000"/>
                        <a:satMod val="150000"/>
                        <a:alpha val="100000"/>
                      </a:schemeClr>
                    </a:gs>
                    <a:gs pos="50000">
                      <a:schemeClr val="accent1">
                        <a:tint val="86000"/>
                        <a:satMod val="149000"/>
                        <a:alpha val="100000"/>
                      </a:schemeClr>
                    </a:gs>
                    <a:gs pos="79000">
                      <a:schemeClr val="accent1">
                        <a:shade val="53000"/>
                        <a:satMod val="150000"/>
                        <a:alpha val="100000"/>
                      </a:schemeClr>
                    </a:gs>
                    <a:gs pos="100000">
                      <a:schemeClr val="accent1">
                        <a:shade val="25000"/>
                        <a:satMod val="170000"/>
                        <a:alpha val="100000"/>
                      </a:schemeClr>
                    </a:gs>
                  </a:gsLst>
                  <a:lin ang="450000" scaled="1"/>
                  <a:tileRect/>
                </a:gradFill>
              </a:fillOverlay>
            </a:effectLst>
          </p:spPr>
          <p:style>
            <a:lnRef idx="3">
              <a:schemeClr val="lt1"/>
            </a:lnRef>
            <a:fillRef idx="1">
              <a:schemeClr val="accent1"/>
            </a:fillRef>
            <a:effectRef idx="1">
              <a:schemeClr val="accent1"/>
            </a:effectRef>
            <a:fontRef idx="minor">
              <a:schemeClr val="lt1"/>
            </a:fontRef>
          </p:style>
          <p:txBody>
            <a:bodyPr vert="horz" wrap="square" lIns="91440" tIns="45720" rIns="91440" bIns="45720" anchor="ctr" compatLnSpc="1"/>
            <a:lstStyle/>
            <a:p>
              <a:pPr algn="ctr" eaLnBrk="1" latinLnBrk="0" hangingPunct="1"/>
              <a:endParaRPr kumimoji="0" lang="en-US"/>
            </a:p>
          </p:txBody>
        </p:sp>
        <p:cxnSp>
          <p:nvCxnSpPr>
            <p:cNvPr id="12" name="Connecteur droit 11"/>
            <p:cNvCxnSpPr/>
            <p:nvPr/>
          </p:nvCxnSpPr>
          <p:spPr>
            <a:xfrm>
              <a:off x="-3765" y="4880373"/>
              <a:ext cx="9147765" cy="839943"/>
            </a:xfrm>
            <a:prstGeom prst="line">
              <a:avLst/>
            </a:prstGeom>
            <a:noFill/>
            <a:ln w="12065" cap="flat" cmpd="sng" algn="ctr">
              <a:gradFill>
                <a:gsLst>
                  <a:gs pos="45000">
                    <a:schemeClr val="accent1">
                      <a:tint val="70000"/>
                      <a:satMod val="110000"/>
                    </a:schemeClr>
                  </a:gs>
                  <a:gs pos="15000">
                    <a:schemeClr val="accent1">
                      <a:shade val="40000"/>
                      <a:satMod val="110000"/>
                    </a:schemeClr>
                  </a:gs>
                </a:gsLst>
                <a:lin ang="5400000" scaled="1"/>
              </a:gradFill>
              <a:prstDash val="solid"/>
              <a:miter lim="800000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Espace réservé de la date 2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1CB97457-811E-4CF9-A0CC-1DD393B8FB83}" type="datetime1">
              <a:rPr lang="fr-FR" smtClean="0"/>
              <a:pPr>
                <a:defRPr/>
              </a:pPr>
              <a:t>16/02/2024</a:t>
            </a:fld>
            <a:endParaRPr lang="en-US"/>
          </a:p>
        </p:txBody>
      </p:sp>
      <p:sp>
        <p:nvSpPr>
          <p:cNvPr id="19" name="Espace réservé du pied de page 1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1">
                    <a:tint val="20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27" name="Espace réservé du numéro de diapositive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  <a:extLst/>
          </a:lstStyle>
          <a:p>
            <a:pPr>
              <a:defRPr/>
            </a:pPr>
            <a:fld id="{EB0E9F9C-4A7E-4273-9187-4919B632617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1481329"/>
            <a:ext cx="8229600" cy="4386071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63B3EE1-A363-4BD8-B102-A1A92CFAC08A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84F991-1747-4D63-8DE6-B527FA63DA53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844013" y="274640"/>
            <a:ext cx="1777470" cy="5592761"/>
          </a:xfrm>
        </p:spPr>
        <p:txBody>
          <a:bodyPr vert="eaVert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41"/>
            <a:ext cx="6324600" cy="5592760"/>
          </a:xfrm>
        </p:spPr>
        <p:txBody>
          <a:bodyPr vert="eaVert"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511143E-D26C-4CC9-8A5D-D8AB36B104D3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3D67F46-03FB-42DD-A8ED-4C69C86E70EF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/>
              <a:t>Cliquez pour modifier le style des sous-titres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49822133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64353908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392690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799013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160822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2280086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7101905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1945845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4F72D5-B036-463C-9F1E-A84D22104EB6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Titre 6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29985523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00190048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50503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76" y="1059712"/>
            <a:ext cx="7772400" cy="1828800"/>
          </a:xfrm>
        </p:spPr>
        <p:txBody>
          <a:bodyPr vert="horz" anchor="b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>
            <a:lvl1pPr algn="r">
              <a:buNone/>
              <a:defRPr sz="4800" b="1" cap="none" baseline="0">
                <a:effectLst>
                  <a:outerShdw blurRad="31750" dist="254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3922713" y="2931712"/>
            <a:ext cx="4572000" cy="1454888"/>
          </a:xfrm>
        </p:spPr>
        <p:txBody>
          <a:bodyPr lIns="91440" rIns="91440" anchor="t"/>
          <a:lstStyle>
            <a:lvl1pPr marL="0" indent="0" algn="l">
              <a:buNone/>
              <a:defRPr sz="23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CA15B11-8DC6-4F05-AE78-75D78DAECF16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A5B9AD-094E-413D-9E7D-87DE6D8A9EF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7" name="Chevron 6"/>
          <p:cNvSpPr/>
          <p:nvPr/>
        </p:nvSpPr>
        <p:spPr>
          <a:xfrm>
            <a:off x="3636680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8" name="Chevron 7"/>
          <p:cNvSpPr/>
          <p:nvPr/>
        </p:nvSpPr>
        <p:spPr>
          <a:xfrm>
            <a:off x="3450264" y="3005472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481328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7715D3B-B4A6-477B-947C-D1A911FC7015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E08577E-B798-46FD-B4B1-0BFD137BE7C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8" name="Titre 7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5410200"/>
            <a:ext cx="4040188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3"/>
          </p:nvPr>
        </p:nvSpPr>
        <p:spPr>
          <a:xfrm>
            <a:off x="4645026" y="5410200"/>
            <a:ext cx="4041775" cy="762000"/>
          </a:xfrm>
          <a:solidFill>
            <a:schemeClr val="accent1"/>
          </a:solidFill>
          <a:ln w="9652">
            <a:solidFill>
              <a:schemeClr val="accent1"/>
            </a:solidFill>
            <a:miter lim="800000"/>
          </a:ln>
        </p:spPr>
        <p:txBody>
          <a:bodyPr lIns="182880" anchor="ctr"/>
          <a:lstStyle>
            <a:lvl1pPr marL="0" indent="0">
              <a:buNone/>
              <a:defRPr sz="2400" b="0">
                <a:solidFill>
                  <a:schemeClr val="bg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2"/>
          </p:nvPr>
        </p:nvSpPr>
        <p:spPr>
          <a:xfrm>
            <a:off x="457200" y="1444294"/>
            <a:ext cx="4040188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1444294"/>
            <a:ext cx="4041775" cy="3941763"/>
          </a:xfrm>
          <a:ln>
            <a:noFill/>
            <a:prstDash val="sysDash"/>
            <a:miter lim="800000"/>
          </a:ln>
        </p:spPr>
        <p:txBody>
          <a:bodyPr/>
          <a:lstStyle>
            <a:lvl1pPr>
              <a:spcBef>
                <a:spcPts val="0"/>
              </a:spcBef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C7DB601-4255-42B1-9FFB-0DC12274DE26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FCC1125-54B8-4D2D-952F-8BB2B7A203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D286BAAA-6E41-457B-94A7-54D11F14FEE7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6D1981C-C6F2-4E0F-8233-7230E0832E42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6" name="Titre 5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2B32582-F2AD-4785-8A92-CCADE11E3D59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914400" y="4876800"/>
            <a:ext cx="7481776" cy="457200"/>
          </a:xfrm>
        </p:spPr>
        <p:txBody>
          <a:bodyPr vert="horz" anchor="t">
            <a:noAutofit/>
            <a:sp3d prstMaterial="softEdge">
              <a:bevelT w="0" h="0"/>
            </a:sp3d>
          </a:bodyPr>
          <a:lstStyle>
            <a:lvl1pPr algn="r">
              <a:buNone/>
              <a:defRPr sz="2500" b="0">
                <a:solidFill>
                  <a:schemeClr val="accent1"/>
                </a:solidFill>
                <a:effectLst/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2"/>
          </p:nvPr>
        </p:nvSpPr>
        <p:spPr>
          <a:xfrm>
            <a:off x="4419600" y="5355102"/>
            <a:ext cx="3974592" cy="914400"/>
          </a:xfrm>
        </p:spPr>
        <p:txBody>
          <a:bodyPr/>
          <a:lstStyle>
            <a:lvl1pPr marL="0" indent="0" algn="r">
              <a:buNone/>
              <a:defRPr sz="16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1"/>
          </p:nvPr>
        </p:nvSpPr>
        <p:spPr>
          <a:xfrm>
            <a:off x="914400" y="274320"/>
            <a:ext cx="7479792" cy="45720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fr-FR"/>
              <a:t>Cliquez pour modifier les styles du texte du masque</a:t>
            </a:r>
          </a:p>
          <a:p>
            <a:pPr lvl="1" eaLnBrk="1" latinLnBrk="0" hangingPunct="1"/>
            <a:r>
              <a:rPr lang="fr-FR"/>
              <a:t>Deuxième niveau</a:t>
            </a:r>
          </a:p>
          <a:p>
            <a:pPr lvl="2" eaLnBrk="1" latinLnBrk="0" hangingPunct="1"/>
            <a:r>
              <a:rPr lang="fr-FR"/>
              <a:t>Troisième niveau</a:t>
            </a:r>
          </a:p>
          <a:p>
            <a:pPr lvl="3" eaLnBrk="1" latinLnBrk="0" hangingPunct="1"/>
            <a:r>
              <a:rPr lang="fr-FR"/>
              <a:t>Quatrième niveau</a:t>
            </a:r>
          </a:p>
          <a:p>
            <a:pPr lvl="4" eaLnBrk="1" latinLnBrk="0" hangingPunct="1"/>
            <a:r>
              <a:rPr lang="fr-FR"/>
              <a:t>Cinquième niveau</a:t>
            </a:r>
            <a:endParaRPr kumimoji="0" lang="en-US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>
          <a:xfrm>
            <a:off x="6727032" y="6407944"/>
            <a:ext cx="1920240" cy="365760"/>
          </a:xfrm>
        </p:spPr>
        <p:txBody>
          <a:bodyPr/>
          <a:lstStyle/>
          <a:p>
            <a:pPr>
              <a:defRPr/>
            </a:pPr>
            <a:fld id="{8EEE5793-7B40-4013-B3D2-530F4EB33DE8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15A1A3-8CC3-4E49-B1CE-6757E6A5056B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141232" y="5443402"/>
            <a:ext cx="7162800" cy="648232"/>
          </a:xfrm>
          <a:noFill/>
        </p:spPr>
        <p:txBody>
          <a:bodyPr lIns="91440" tIns="0" rIns="91440" anchor="t"/>
          <a:lstStyle>
            <a:lvl1pPr marL="0" marR="18288" indent="0" algn="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fr-FR"/>
              <a:t>Cliquez pour modifier les styles du texte du masque</a:t>
            </a:r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228600" y="189968"/>
            <a:ext cx="8686800" cy="4389120"/>
          </a:xfrm>
          <a:prstGeom prst="rect">
            <a:avLst/>
          </a:prstGeom>
          <a:solidFill>
            <a:schemeClr val="bg2"/>
          </a:solidFill>
          <a:ln>
            <a:solidFill>
              <a:schemeClr val="bg1"/>
            </a:solidFill>
          </a:ln>
          <a:effectLst>
            <a:innerShdw blurRad="95250">
              <a:srgbClr val="000000"/>
            </a:innerShdw>
          </a:effectLst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fr-FR"/>
              <a:t>Cliquez sur l'icône pour ajouter une image</a:t>
            </a:r>
            <a:endParaRPr kumimoji="0" lang="en-US" dirty="0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2D5BA23-2800-4EE6-82D4-508248E0386B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>
          <a:xfrm>
            <a:off x="4380072" y="6407944"/>
            <a:ext cx="2350681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2F329482-FB78-401D-938A-FA830E23CFB9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228600" y="4865122"/>
            <a:ext cx="8075432" cy="562672"/>
          </a:xfrm>
          <a:noFill/>
        </p:spPr>
        <p:txBody>
          <a:bodyPr anchor="t">
            <a:sp3d prstMaterial="softEdge"/>
          </a:bodyPr>
          <a:lstStyle>
            <a:lvl1pPr marR="0" algn="r">
              <a:buNone/>
              <a:defRPr sz="3000" b="0">
                <a:solidFill>
                  <a:schemeClr val="accent1"/>
                </a:solidFill>
                <a:effectLst>
                  <a:outerShdw blurRad="50800" dist="25000" dir="5400000" algn="t" rotWithShape="0">
                    <a:prstClr val="black">
                      <a:alpha val="45000"/>
                    </a:prstClr>
                  </a:outerShdw>
                </a:effectLst>
              </a:defRPr>
            </a:lvl1pPr>
            <a:extLst/>
          </a:lstStyle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8" name="Forme libre 7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Forme libre 8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Triangle rectangle 9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2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1" name="Connecteur droit 10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Chevron 11"/>
          <p:cNvSpPr/>
          <p:nvPr/>
        </p:nvSpPr>
        <p:spPr>
          <a:xfrm>
            <a:off x="8664112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  <p:sp>
        <p:nvSpPr>
          <p:cNvPr id="13" name="Chevron 12"/>
          <p:cNvSpPr/>
          <p:nvPr/>
        </p:nvSpPr>
        <p:spPr>
          <a:xfrm>
            <a:off x="8477696" y="4988440"/>
            <a:ext cx="182880" cy="228600"/>
          </a:xfrm>
          <a:prstGeom prst="chevron">
            <a:avLst>
              <a:gd name="adj" fmla="val 50000"/>
            </a:avLst>
          </a:prstGeom>
          <a:gradFill flip="none" rotWithShape="1">
            <a:gsLst>
              <a:gs pos="0">
                <a:schemeClr val="accent1">
                  <a:shade val="60000"/>
                  <a:satMod val="125000"/>
                </a:schemeClr>
              </a:gs>
              <a:gs pos="72000">
                <a:schemeClr val="accent1">
                  <a:tint val="90000"/>
                  <a:satMod val="138000"/>
                </a:schemeClr>
              </a:gs>
              <a:gs pos="100000">
                <a:schemeClr val="accent1">
                  <a:tint val="76000"/>
                  <a:satMod val="136000"/>
                </a:schemeClr>
              </a:gs>
            </a:gsLst>
            <a:lin ang="16200000" scaled="0"/>
          </a:gradFill>
          <a:ln w="3175" cap="rnd" cmpd="sng" algn="ctr">
            <a:solidFill>
              <a:schemeClr val="accent1">
                <a:shade val="50000"/>
              </a:schemeClr>
            </a:solidFill>
            <a:prstDash val="solid"/>
          </a:ln>
          <a:effectLst>
            <a:outerShdw blurRad="50800" dist="25400" dir="5400000">
              <a:srgbClr val="000000">
                <a:alpha val="46000"/>
              </a:srgbClr>
            </a:outerShdw>
          </a:effec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l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Forme libre 12"/>
          <p:cNvSpPr>
            <a:spLocks/>
          </p:cNvSpPr>
          <p:nvPr/>
        </p:nvSpPr>
        <p:spPr bwMode="auto">
          <a:xfrm>
            <a:off x="716436" y="5001993"/>
            <a:ext cx="3802003" cy="144311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-329" y="347"/>
                </a:moveTo>
                <a:lnTo>
                  <a:pt x="7156" y="682"/>
                </a:lnTo>
                <a:lnTo>
                  <a:pt x="5229" y="682"/>
                </a:lnTo>
                <a:lnTo>
                  <a:pt x="-328" y="345"/>
                </a:lnTo>
              </a:path>
            </a:pathLst>
          </a:custGeom>
          <a:solidFill>
            <a:schemeClr val="accent1">
              <a:tint val="65000"/>
              <a:satMod val="115000"/>
              <a:alpha val="4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Forme libre 11"/>
          <p:cNvSpPr>
            <a:spLocks/>
          </p:cNvSpPr>
          <p:nvPr/>
        </p:nvSpPr>
        <p:spPr bwMode="auto">
          <a:xfrm>
            <a:off x="-53561" y="5785023"/>
            <a:ext cx="3802003" cy="8382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5760" y="0"/>
              </a:cxn>
              <a:cxn ang="0">
                <a:pos x="5760" y="528"/>
              </a:cxn>
              <a:cxn ang="0">
                <a:pos x="48" y="0"/>
              </a:cxn>
            </a:cxnLst>
            <a:rect l="0" t="0" r="0" b="0"/>
            <a:pathLst>
              <a:path w="5760" h="528">
                <a:moveTo>
                  <a:pt x="817" y="97"/>
                </a:moveTo>
                <a:lnTo>
                  <a:pt x="6408" y="682"/>
                </a:lnTo>
                <a:lnTo>
                  <a:pt x="5232" y="685"/>
                </a:lnTo>
                <a:lnTo>
                  <a:pt x="829" y="101"/>
                </a:lnTo>
              </a:path>
            </a:pathLst>
          </a:custGeom>
          <a:solidFill>
            <a:srgbClr val="000000">
              <a:alpha val="100000"/>
            </a:srgb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Triangle rectangle 13"/>
          <p:cNvSpPr>
            <a:spLocks/>
          </p:cNvSpPr>
          <p:nvPr/>
        </p:nvSpPr>
        <p:spPr bwMode="auto">
          <a:xfrm>
            <a:off x="-6042" y="5791253"/>
            <a:ext cx="3402314" cy="1080868"/>
          </a:xfrm>
          <a:prstGeom prst="rtTriangle">
            <a:avLst/>
          </a:prstGeom>
          <a:blipFill>
            <a:blip r:embed="rId13">
              <a:alphaModFix amt="50000"/>
            </a:blip>
            <a:tile tx="0" ty="0" sx="50000" sy="50000" flip="none" algn="t"/>
          </a:blipFill>
          <a:ln w="12700" cap="rnd" cmpd="thickThin" algn="ctr">
            <a:noFill/>
            <a:prstDash val="solid"/>
          </a:ln>
          <a:effectLst>
            <a:fillOverlay blend="mult">
              <a:gradFill flip="none" rotWithShape="1">
                <a:gsLst>
                  <a:gs pos="0">
                    <a:schemeClr val="accent1">
                      <a:shade val="20000"/>
                      <a:satMod val="176000"/>
                      <a:alpha val="100000"/>
                    </a:schemeClr>
                  </a:gs>
                  <a:gs pos="18000">
                    <a:schemeClr val="accent1">
                      <a:shade val="48000"/>
                      <a:satMod val="153000"/>
                      <a:alpha val="100000"/>
                    </a:schemeClr>
                  </a:gs>
                  <a:gs pos="43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45000">
                    <a:schemeClr val="accent1">
                      <a:tint val="85000"/>
                      <a:satMod val="150000"/>
                      <a:alpha val="100000"/>
                    </a:schemeClr>
                  </a:gs>
                  <a:gs pos="50000">
                    <a:schemeClr val="accent1">
                      <a:tint val="86000"/>
                      <a:satMod val="149000"/>
                      <a:alpha val="100000"/>
                    </a:schemeClr>
                  </a:gs>
                  <a:gs pos="79000">
                    <a:schemeClr val="accent1">
                      <a:shade val="53000"/>
                      <a:satMod val="150000"/>
                      <a:alpha val="100000"/>
                    </a:schemeClr>
                  </a:gs>
                  <a:gs pos="100000">
                    <a:schemeClr val="accent1">
                      <a:shade val="25000"/>
                      <a:satMod val="170000"/>
                      <a:alpha val="100000"/>
                    </a:schemeClr>
                  </a:gs>
                </a:gsLst>
                <a:lin ang="450000" scaled="1"/>
                <a:tileRect/>
              </a:gradFill>
            </a:fillOverlay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vert="horz" wrap="square" lIns="91440" tIns="45720" rIns="91440" bIns="45720" anchor="ctr" compatLnSpc="1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15" name="Connecteur droit 14"/>
          <p:cNvCxnSpPr/>
          <p:nvPr/>
        </p:nvCxnSpPr>
        <p:spPr>
          <a:xfrm>
            <a:off x="-9237" y="5787738"/>
            <a:ext cx="3405509" cy="1084383"/>
          </a:xfrm>
          <a:prstGeom prst="line">
            <a:avLst/>
          </a:prstGeom>
          <a:noFill/>
          <a:ln w="12065" cap="flat" cmpd="sng" algn="ctr">
            <a:gradFill>
              <a:gsLst>
                <a:gs pos="45000">
                  <a:schemeClr val="accent1">
                    <a:tint val="70000"/>
                    <a:satMod val="110000"/>
                  </a:schemeClr>
                </a:gs>
                <a:gs pos="15000">
                  <a:schemeClr val="accent1">
                    <a:shade val="40000"/>
                    <a:satMod val="110000"/>
                  </a:schemeClr>
                </a:gs>
              </a:gsLst>
              <a:lin ang="5400000" scaled="1"/>
            </a:gradFill>
            <a:prstDash val="solid"/>
            <a:miter lim="800000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Espace réservé du titre 8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/>
            </a:scene3d>
            <a:sp3d prstMaterial="softEdge">
              <a:bevelT w="25400" h="25400"/>
            </a:sp3d>
          </a:bodyPr>
          <a:lstStyle/>
          <a:p>
            <a:r>
              <a:rPr kumimoji="0" lang="fr-FR"/>
              <a:t>Cliquez pour modifier le style du titre</a:t>
            </a:r>
            <a:endParaRPr kumimoji="0" lang="en-US"/>
          </a:p>
        </p:txBody>
      </p:sp>
      <p:sp>
        <p:nvSpPr>
          <p:cNvPr id="30" name="Espace réservé du texte 29"/>
          <p:cNvSpPr>
            <a:spLocks noGrp="1"/>
          </p:cNvSpPr>
          <p:nvPr>
            <p:ph type="body" idx="1"/>
          </p:nvPr>
        </p:nvSpPr>
        <p:spPr>
          <a:xfrm>
            <a:off x="457200" y="1481328"/>
            <a:ext cx="82296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fr-FR"/>
              <a:t>Cliquez pour modifier les styles du texte du masque</a:t>
            </a:r>
          </a:p>
          <a:p>
            <a:pPr lvl="1" eaLnBrk="1" latinLnBrk="0" hangingPunct="1"/>
            <a:r>
              <a:rPr kumimoji="0" lang="fr-FR"/>
              <a:t>Deuxième niveau</a:t>
            </a:r>
          </a:p>
          <a:p>
            <a:pPr lvl="2" eaLnBrk="1" latinLnBrk="0" hangingPunct="1"/>
            <a:r>
              <a:rPr kumimoji="0" lang="fr-FR"/>
              <a:t>Troisième niveau</a:t>
            </a:r>
          </a:p>
          <a:p>
            <a:pPr lvl="3" eaLnBrk="1" latinLnBrk="0" hangingPunct="1"/>
            <a:r>
              <a:rPr kumimoji="0" lang="fr-FR"/>
              <a:t>Quatrième niveau</a:t>
            </a:r>
          </a:p>
          <a:p>
            <a:pPr lvl="4" eaLnBrk="1" latinLnBrk="0" hangingPunct="1"/>
            <a:r>
              <a:rPr kumimoji="0" lang="fr-FR"/>
              <a:t>Cinquième niveau</a:t>
            </a:r>
            <a:endParaRPr kumimoji="0" lang="en-US"/>
          </a:p>
        </p:txBody>
      </p:sp>
      <p:sp>
        <p:nvSpPr>
          <p:cNvPr id="10" name="Espace réservé de la date 9"/>
          <p:cNvSpPr>
            <a:spLocks noGrp="1"/>
          </p:cNvSpPr>
          <p:nvPr>
            <p:ph type="dt" sz="half" idx="2"/>
          </p:nvPr>
        </p:nvSpPr>
        <p:spPr>
          <a:xfrm>
            <a:off x="6727032" y="6407944"/>
            <a:ext cx="1920240" cy="365760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583D8D44-6007-4870-806B-D72460D3BD80}" type="datetime1">
              <a:rPr lang="fr-FR" smtClean="0"/>
              <a:pPr>
                <a:defRPr/>
              </a:pPr>
              <a:t>16/02/2024</a:t>
            </a:fld>
            <a:endParaRPr lang="fr-FR"/>
          </a:p>
        </p:txBody>
      </p:sp>
      <p:sp>
        <p:nvSpPr>
          <p:cNvPr id="22" name="Espace réservé du pied de page 21"/>
          <p:cNvSpPr>
            <a:spLocks noGrp="1"/>
          </p:cNvSpPr>
          <p:nvPr>
            <p:ph type="ftr" sz="quarter" idx="3"/>
          </p:nvPr>
        </p:nvSpPr>
        <p:spPr>
          <a:xfrm>
            <a:off x="4380072" y="6407944"/>
            <a:ext cx="2350681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endParaRPr lang="fr-FR"/>
          </a:p>
        </p:txBody>
      </p:sp>
      <p:sp>
        <p:nvSpPr>
          <p:cNvPr id="18" name="Espace réservé du numéro de diapositive 17"/>
          <p:cNvSpPr>
            <a:spLocks noGrp="1"/>
          </p:cNvSpPr>
          <p:nvPr>
            <p:ph type="sldNum" sz="quarter" idx="4"/>
          </p:nvPr>
        </p:nvSpPr>
        <p:spPr>
          <a:xfrm>
            <a:off x="8647272" y="6407944"/>
            <a:ext cx="36576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 b="0">
                <a:solidFill>
                  <a:schemeClr val="tx1"/>
                </a:solidFill>
              </a:defRPr>
            </a:lvl1pPr>
            <a:extLst/>
          </a:lstStyle>
          <a:p>
            <a:pPr>
              <a:defRPr/>
            </a:pPr>
            <a:fld id="{E3A5B9AD-094E-413D-9E7D-87DE6D8A9EF1}" type="slidenum">
              <a:rPr lang="fr-FR" smtClean="0"/>
              <a:pPr>
                <a:defRPr/>
              </a:pPr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720" r:id="rId1"/>
    <p:sldLayoutId id="2147484721" r:id="rId2"/>
    <p:sldLayoutId id="2147484722" r:id="rId3"/>
    <p:sldLayoutId id="2147484723" r:id="rId4"/>
    <p:sldLayoutId id="2147484724" r:id="rId5"/>
    <p:sldLayoutId id="2147484725" r:id="rId6"/>
    <p:sldLayoutId id="2147484726" r:id="rId7"/>
    <p:sldLayoutId id="2147484727" r:id="rId8"/>
    <p:sldLayoutId id="2147484728" r:id="rId9"/>
    <p:sldLayoutId id="2147484729" r:id="rId10"/>
    <p:sldLayoutId id="2147484730" r:id="rId11"/>
  </p:sldLayoutIdLst>
  <p:hf hdr="0" dt="0"/>
  <p:txStyles>
    <p:titleStyle>
      <a:lvl1pPr algn="l" rtl="0" eaLnBrk="1" latinLnBrk="0" hangingPunct="1">
        <a:spcBef>
          <a:spcPct val="0"/>
        </a:spcBef>
        <a:buNone/>
        <a:defRPr kumimoji="0" sz="4100" b="1" kern="1200">
          <a:solidFill>
            <a:schemeClr val="tx2"/>
          </a:solidFill>
          <a:effectLst>
            <a:outerShdw blurRad="31750" dist="25400" dir="540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56032" algn="l" rtl="0" eaLnBrk="1" latinLnBrk="0" hangingPunct="1">
        <a:spcBef>
          <a:spcPts val="400"/>
        </a:spcBef>
        <a:spcAft>
          <a:spcPts val="0"/>
        </a:spcAft>
        <a:buClr>
          <a:schemeClr val="accent1"/>
        </a:buClr>
        <a:buSzPct val="68000"/>
        <a:buFont typeface="Wingdings 3"/>
        <a:buChar char=""/>
        <a:defRPr kumimoji="0"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21792" indent="-228600" algn="l" rtl="0" eaLnBrk="1" latinLnBrk="0" hangingPunct="1">
        <a:spcBef>
          <a:spcPts val="324"/>
        </a:spcBef>
        <a:buClr>
          <a:schemeClr val="accent1"/>
        </a:buClr>
        <a:buFont typeface="Verdana"/>
        <a:buChar char="◦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2pPr>
      <a:lvl3pPr marL="859536" indent="-228600" algn="l" rtl="0" eaLnBrk="1" latinLnBrk="0" hangingPunct="1">
        <a:spcBef>
          <a:spcPts val="350"/>
        </a:spcBef>
        <a:buClr>
          <a:schemeClr val="accent2"/>
        </a:buClr>
        <a:buSzPct val="100000"/>
        <a:buFont typeface="Wingdings 2"/>
        <a:buChar char="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430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indent="-228600" algn="l" rtl="0" eaLnBrk="1" latinLnBrk="0" hangingPunct="1">
        <a:spcBef>
          <a:spcPts val="350"/>
        </a:spcBef>
        <a:buClr>
          <a:schemeClr val="accent2"/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2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0574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286000" indent="-228600" algn="l" rtl="0" eaLnBrk="1" latinLnBrk="0" hangingPunct="1">
        <a:spcBef>
          <a:spcPts val="350"/>
        </a:spcBef>
        <a:buClr>
          <a:schemeClr val="accent3"/>
        </a:buClr>
        <a:buFont typeface="Wingdings 2"/>
        <a:buChar char="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Cliquez pour modifier le style du titre</a:t>
            </a:r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458101-4569-42D3-A37A-527B8EE3726E}" type="datetimeFigureOut">
              <a:rPr lang="fr-FR" smtClean="0"/>
              <a:t>16/02/2024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BA50C8E-D373-4F68-9E93-2B7CC307DB07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7884175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4732" r:id="rId1"/>
    <p:sldLayoutId id="2147484733" r:id="rId2"/>
    <p:sldLayoutId id="2147484734" r:id="rId3"/>
    <p:sldLayoutId id="2147484735" r:id="rId4"/>
    <p:sldLayoutId id="2147484736" r:id="rId5"/>
    <p:sldLayoutId id="2147484737" r:id="rId6"/>
    <p:sldLayoutId id="2147484738" r:id="rId7"/>
    <p:sldLayoutId id="2147484739" r:id="rId8"/>
    <p:sldLayoutId id="2147484740" r:id="rId9"/>
    <p:sldLayoutId id="2147484741" r:id="rId10"/>
    <p:sldLayoutId id="2147484742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7.jpeg"/><Relationship Id="rId4" Type="http://schemas.openxmlformats.org/officeDocument/2006/relationships/image" Target="../media/image36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0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5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.jpeg"/><Relationship Id="rId4" Type="http://schemas.openxmlformats.org/officeDocument/2006/relationships/image" Target="../media/image1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2.jpeg"/><Relationship Id="rId4" Type="http://schemas.openxmlformats.org/officeDocument/2006/relationships/image" Target="../media/image51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4.gif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5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8.jpe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image" Target="../media/image59.jpe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jpeg"/><Relationship Id="rId2" Type="http://schemas.openxmlformats.org/officeDocument/2006/relationships/image" Target="../media/image63.jpeg"/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7.jpe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jpeg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2.jpeg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5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jpeg"/><Relationship Id="rId2" Type="http://schemas.openxmlformats.org/officeDocument/2006/relationships/image" Target="../media/image76.jpe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0.jpeg"/><Relationship Id="rId2" Type="http://schemas.openxmlformats.org/officeDocument/2006/relationships/image" Target="../media/image79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3.png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4.jpeg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5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.jpeg"/><Relationship Id="rId2" Type="http://schemas.openxmlformats.org/officeDocument/2006/relationships/image" Target="../media/image86.jpeg"/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8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9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0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2.jpeg"/><Relationship Id="rId2" Type="http://schemas.openxmlformats.org/officeDocument/2006/relationships/image" Target="../media/image91.jpeg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81422" y="2133600"/>
            <a:ext cx="8773666" cy="2638458"/>
          </a:xfrm>
          <a:ln w="38100">
            <a:solidFill>
              <a:schemeClr val="tx1"/>
            </a:solidFill>
          </a:ln>
        </p:spPr>
        <p:txBody>
          <a:bodyPr>
            <a:normAutofit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dirty="0">
                <a:solidFill>
                  <a:schemeClr val="tx1"/>
                </a:solidFill>
                <a:ea typeface="+mj-ea"/>
                <a:cs typeface="+mj-cs"/>
              </a:rPr>
              <a:t>TRAUMATISME DE LA HANCHE</a:t>
            </a:r>
            <a:br>
              <a:rPr lang="fr-FR" dirty="0">
                <a:solidFill>
                  <a:schemeClr val="tx1"/>
                </a:solidFill>
                <a:ea typeface="+mj-ea"/>
                <a:cs typeface="+mj-cs"/>
              </a:rPr>
            </a:br>
            <a:r>
              <a:rPr lang="fr-FR" sz="3111" dirty="0">
                <a:solidFill>
                  <a:schemeClr val="tx1"/>
                </a:solidFill>
                <a:ea typeface="+mj-ea"/>
                <a:cs typeface="+mj-cs"/>
              </a:rPr>
              <a:t>PRISE EN CHARGE CHIRURGICALE</a:t>
            </a:r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 bwMode="auto">
          <a:xfrm>
            <a:off x="361950" y="1492283"/>
            <a:ext cx="84582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45720" rIns="45720"/>
          <a:lstStyle/>
          <a:p>
            <a:pPr algn="ctr" defTabSz="914400" eaLnBrk="0" hangingPunct="0">
              <a:defRPr/>
            </a:pPr>
            <a:br>
              <a:rPr lang="fr-FR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</a:br>
            <a:br>
              <a:rPr lang="fr-FR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fr-FR" sz="32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br>
              <a:rPr lang="fr-FR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</a:br>
            <a:r>
              <a:rPr lang="fr-FR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FFFFCC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  <a:t> </a:t>
            </a:r>
            <a:br>
              <a:rPr lang="fr-FR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63000"/>
                        <a:satMod val="255000"/>
                      </a:schemeClr>
                    </a:gs>
                    <a:gs pos="9000">
                      <a:schemeClr val="accent1">
                        <a:tint val="63000"/>
                        <a:satMod val="255000"/>
                      </a:schemeClr>
                    </a:gs>
                    <a:gs pos="53000">
                      <a:schemeClr val="accent1">
                        <a:shade val="60000"/>
                        <a:satMod val="100000"/>
                      </a:schemeClr>
                    </a:gs>
                    <a:gs pos="90000">
                      <a:schemeClr val="accent1">
                        <a:tint val="63000"/>
                        <a:satMod val="255000"/>
                      </a:schemeClr>
                    </a:gs>
                    <a:gs pos="100000">
                      <a:schemeClr val="accent1">
                        <a:tint val="63000"/>
                        <a:satMod val="255000"/>
                      </a:schemeClr>
                    </a:gs>
                  </a:gsLst>
                  <a:lin ang="5400000"/>
                </a:gra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</a:br>
            <a:br>
              <a:rPr lang="fr-FR" sz="4600" b="1" cap="all" dirty="0">
                <a:ln w="5000" cmpd="sng">
                  <a:solidFill>
                    <a:schemeClr val="accent1">
                      <a:tint val="80000"/>
                      <a:shade val="99000"/>
                      <a:satMod val="500000"/>
                    </a:schemeClr>
                  </a:solidFill>
                  <a:prstDash val="solid"/>
                </a:ln>
                <a:solidFill>
                  <a:srgbClr val="000000"/>
                </a:solidFill>
                <a:effectLst>
                  <a:outerShdw blurRad="50800" dist="38100" dir="5400000" algn="t" rotWithShape="0">
                    <a:prstClr val="black">
                      <a:alpha val="50000"/>
                    </a:prstClr>
                  </a:outerShdw>
                </a:effectLst>
                <a:latin typeface="+mj-lt"/>
                <a:ea typeface="ＭＳ Ｐゴシック" pitchFamily="34" charset="-128"/>
                <a:cs typeface="ＭＳ Ｐゴシック" charset="-128"/>
              </a:rPr>
            </a:br>
            <a:endParaRPr lang="fr-FR" sz="4600" b="1" cap="all" dirty="0">
              <a:ln w="5000" cmpd="sng">
                <a:solidFill>
                  <a:schemeClr val="accent1">
                    <a:tint val="80000"/>
                    <a:shade val="99000"/>
                    <a:satMod val="500000"/>
                  </a:schemeClr>
                </a:solidFill>
                <a:prstDash val="solid"/>
              </a:ln>
              <a:solidFill>
                <a:srgbClr val="000000"/>
              </a:solidFill>
              <a:effectLst>
                <a:outerShdw blurRad="50800" dist="38100" dir="5400000" algn="t" rotWithShape="0">
                  <a:prstClr val="black">
                    <a:alpha val="50000"/>
                  </a:prstClr>
                </a:outerShdw>
              </a:effectLst>
              <a:latin typeface="+mj-lt"/>
              <a:ea typeface="ＭＳ Ｐゴシック" pitchFamily="34" charset="-128"/>
              <a:cs typeface="ＭＳ Ｐゴシック" charset="-128"/>
            </a:endParaRPr>
          </a:p>
        </p:txBody>
      </p:sp>
      <p:sp>
        <p:nvSpPr>
          <p:cNvPr id="8" name="ZoneTexte 7"/>
          <p:cNvSpPr txBox="1"/>
          <p:nvPr/>
        </p:nvSpPr>
        <p:spPr>
          <a:xfrm>
            <a:off x="568036" y="649537"/>
            <a:ext cx="74260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Processus traumatiques UE 2.4 S1</a:t>
            </a:r>
          </a:p>
          <a:p>
            <a:pPr algn="ctr"/>
            <a:r>
              <a:rPr lang="fr-FR" sz="2800" dirty="0"/>
              <a:t>Promotion 2023/2026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B0E9F9C-4A7E-4273-9187-4919B632617F}" type="slidenum">
              <a:rPr lang="fr-FR" smtClean="0"/>
              <a:pPr>
                <a:defRPr/>
              </a:pPr>
              <a:t>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err="1"/>
              <a:t>Mme</a:t>
            </a:r>
            <a:r>
              <a:rPr lang="en-US" dirty="0"/>
              <a:t> AIBECHE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07963"/>
            <a:ext cx="7696200" cy="1824037"/>
          </a:xfrm>
          <a:noFill/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fr-FR" sz="4000" b="1" dirty="0">
                <a:solidFill>
                  <a:schemeClr val="tx1"/>
                </a:solidFill>
              </a:rPr>
              <a:t>Fractures de l’extrémité supérieure du fémur chez l’adulte</a:t>
            </a:r>
          </a:p>
        </p:txBody>
      </p:sp>
      <p:sp>
        <p:nvSpPr>
          <p:cNvPr id="10243" name="Text Box 1"/>
          <p:cNvSpPr txBox="1">
            <a:spLocks noChangeArrowheads="1"/>
          </p:cNvSpPr>
          <p:nvPr/>
        </p:nvSpPr>
        <p:spPr bwMode="auto">
          <a:xfrm>
            <a:off x="228600" y="2346325"/>
            <a:ext cx="82296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800" dirty="0"/>
              <a:t>Eléments importants à l’interrogatoire</a:t>
            </a:r>
          </a:p>
        </p:txBody>
      </p:sp>
      <p:sp>
        <p:nvSpPr>
          <p:cNvPr id="10244" name="Text Box 2"/>
          <p:cNvSpPr txBox="1">
            <a:spLocks noChangeArrowheads="1"/>
          </p:cNvSpPr>
          <p:nvPr/>
        </p:nvSpPr>
        <p:spPr bwMode="auto">
          <a:xfrm>
            <a:off x="914400" y="3148013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400"/>
              <a:t>Cause de la chute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400"/>
              <a:t>Temps passé au sol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400"/>
              <a:t>Traumatisme crânien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400"/>
              <a:t>Heure du dernier repas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400"/>
              <a:t>Traitement en cours (anticoagulants+++)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400"/>
              <a:t>Autonomie antérieure+++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10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50813"/>
            <a:ext cx="7696200" cy="1824037"/>
          </a:xfrm>
          <a:noFill/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fr-FR" sz="4000" b="1" dirty="0">
                <a:solidFill>
                  <a:schemeClr val="tx1"/>
                </a:solidFill>
              </a:rPr>
              <a:t>Fractures de l’extrémité supérieure du fémur chez l’adulte</a:t>
            </a:r>
          </a:p>
        </p:txBody>
      </p:sp>
      <p:sp>
        <p:nvSpPr>
          <p:cNvPr id="11267" name="Text Box 1"/>
          <p:cNvSpPr txBox="1">
            <a:spLocks noChangeArrowheads="1"/>
          </p:cNvSpPr>
          <p:nvPr/>
        </p:nvSpPr>
        <p:spPr bwMode="auto">
          <a:xfrm>
            <a:off x="228600" y="2032000"/>
            <a:ext cx="8229600" cy="5492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800" dirty="0"/>
              <a:t>Points importants de l’examen clinique</a:t>
            </a:r>
          </a:p>
        </p:txBody>
      </p:sp>
      <p:sp>
        <p:nvSpPr>
          <p:cNvPr id="11268" name="Text Box 2"/>
          <p:cNvSpPr txBox="1">
            <a:spLocks noChangeArrowheads="1"/>
          </p:cNvSpPr>
          <p:nvPr/>
        </p:nvSpPr>
        <p:spPr bwMode="auto">
          <a:xfrm>
            <a:off x="390525" y="2846388"/>
            <a:ext cx="8229600" cy="452596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lnSpc>
                <a:spcPct val="90000"/>
              </a:lnSpc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/>
              <a:t>+ Recherche complications immédiates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Calibri" charset="0"/>
              <a:buChar char="-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/>
              <a:t>Peau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Calibri" charset="0"/>
              <a:buChar char="-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/>
              <a:t>Vaisseaux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buClr>
                <a:srgbClr val="FFFFFF"/>
              </a:buClr>
              <a:buFont typeface="Calibri" charset="0"/>
              <a:buChar char="-"/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/>
              <a:t>Nerf (sciatique++)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endParaRPr lang="fr-FR" sz="2400"/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/>
              <a:t>+ Recherche complications associées</a:t>
            </a:r>
          </a:p>
          <a:p>
            <a:pPr marL="341313" indent="-341313">
              <a:lnSpc>
                <a:spcPct val="90000"/>
              </a:lnSpc>
              <a:spcBef>
                <a:spcPts val="800"/>
              </a:spcBef>
              <a:tabLst>
                <a:tab pos="455613" algn="l"/>
                <a:tab pos="912813" algn="l"/>
                <a:tab pos="1370013" algn="l"/>
                <a:tab pos="1827213" algn="l"/>
                <a:tab pos="2284413" algn="l"/>
                <a:tab pos="2741613" algn="l"/>
                <a:tab pos="3198813" algn="l"/>
                <a:tab pos="3656013" algn="l"/>
                <a:tab pos="4113213" algn="l"/>
                <a:tab pos="4570413" algn="l"/>
                <a:tab pos="5027613" algn="l"/>
                <a:tab pos="5484813" algn="l"/>
                <a:tab pos="5942013" algn="l"/>
                <a:tab pos="6399213" algn="l"/>
                <a:tab pos="6856413" algn="l"/>
                <a:tab pos="7313613" algn="l"/>
                <a:tab pos="7770813" algn="l"/>
                <a:tab pos="8228013" algn="l"/>
                <a:tab pos="8685213" algn="l"/>
                <a:tab pos="9142413" algn="l"/>
              </a:tabLst>
            </a:pPr>
            <a:r>
              <a:rPr lang="fr-FR" sz="2400"/>
              <a:t>+ Recherche complications secondaires au décubitus prolongé.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11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165100"/>
            <a:ext cx="7696200" cy="1806575"/>
          </a:xfrm>
          <a:noFill/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fr-FR" sz="4000" b="1" dirty="0">
                <a:solidFill>
                  <a:schemeClr val="tx1"/>
                </a:solidFill>
              </a:rPr>
              <a:t>Fractures de l’extrémité supérieure du fémur chez l’adulte</a:t>
            </a:r>
          </a:p>
        </p:txBody>
      </p:sp>
      <p:sp>
        <p:nvSpPr>
          <p:cNvPr id="12291" name="Text Box 1"/>
          <p:cNvSpPr txBox="1">
            <a:spLocks noChangeArrowheads="1"/>
          </p:cNvSpPr>
          <p:nvPr/>
        </p:nvSpPr>
        <p:spPr bwMode="auto">
          <a:xfrm>
            <a:off x="0" y="1801813"/>
            <a:ext cx="8229600" cy="569912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400" dirty="0"/>
              <a:t>BILAN</a:t>
            </a:r>
          </a:p>
        </p:txBody>
      </p:sp>
      <p:sp>
        <p:nvSpPr>
          <p:cNvPr id="12292" name="Text Box 2"/>
          <p:cNvSpPr txBox="1">
            <a:spLocks noChangeArrowheads="1"/>
          </p:cNvSpPr>
          <p:nvPr/>
        </p:nvSpPr>
        <p:spPr bwMode="auto">
          <a:xfrm>
            <a:off x="762000" y="2371725"/>
            <a:ext cx="8229600" cy="1289050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000" b="1" dirty="0"/>
              <a:t>Préopératoire ( et anesthésique dont ECG et radio thorax)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000" b="1" dirty="0"/>
              <a:t>Radio face et profil de hanche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000" b="1" dirty="0"/>
              <a:t>Radio bassin de face</a:t>
            </a:r>
          </a:p>
          <a:p>
            <a:pPr marL="341313" indent="-341313">
              <a:spcBef>
                <a:spcPts val="800"/>
              </a:spcBef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endParaRPr lang="fr-FR" sz="2000" b="1" dirty="0">
              <a:solidFill>
                <a:schemeClr val="bg1"/>
              </a:solidFill>
            </a:endParaRPr>
          </a:p>
        </p:txBody>
      </p:sp>
      <p:sp>
        <p:nvSpPr>
          <p:cNvPr id="12293" name="Text Box 1"/>
          <p:cNvSpPr txBox="1">
            <a:spLocks noChangeArrowheads="1"/>
          </p:cNvSpPr>
          <p:nvPr/>
        </p:nvSpPr>
        <p:spPr bwMode="auto">
          <a:xfrm>
            <a:off x="0" y="3660775"/>
            <a:ext cx="8229600" cy="706438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pPr algn="ctr">
              <a:tabLst>
                <a:tab pos="0" algn="l"/>
                <a:tab pos="457200" algn="l"/>
                <a:tab pos="914400" algn="l"/>
                <a:tab pos="1371600" algn="l"/>
                <a:tab pos="1828800" algn="l"/>
                <a:tab pos="2286000" algn="l"/>
                <a:tab pos="2743200" algn="l"/>
                <a:tab pos="3200400" algn="l"/>
                <a:tab pos="3657600" algn="l"/>
                <a:tab pos="4114800" algn="l"/>
                <a:tab pos="4572000" algn="l"/>
                <a:tab pos="5029200" algn="l"/>
                <a:tab pos="5486400" algn="l"/>
                <a:tab pos="5943600" algn="l"/>
                <a:tab pos="6400800" algn="l"/>
                <a:tab pos="6858000" algn="l"/>
                <a:tab pos="7315200" algn="l"/>
                <a:tab pos="7772400" algn="l"/>
                <a:tab pos="8229600" algn="l"/>
                <a:tab pos="8686800" algn="l"/>
                <a:tab pos="9144000" algn="l"/>
              </a:tabLst>
            </a:pPr>
            <a:r>
              <a:rPr lang="fr-FR" sz="2400" dirty="0"/>
              <a:t>Prise en charge initiale</a:t>
            </a:r>
          </a:p>
        </p:txBody>
      </p:sp>
      <p:sp>
        <p:nvSpPr>
          <p:cNvPr id="12294" name="Text Box 2"/>
          <p:cNvSpPr txBox="1">
            <a:spLocks noChangeArrowheads="1"/>
          </p:cNvSpPr>
          <p:nvPr/>
        </p:nvSpPr>
        <p:spPr bwMode="auto">
          <a:xfrm>
            <a:off x="762000" y="4367213"/>
            <a:ext cx="8229600" cy="2060575"/>
          </a:xfrm>
          <a:prstGeom prst="rect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000" b="1"/>
              <a:t>Hospitalisation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000" b="1"/>
              <a:t>A jeun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000" b="1"/>
              <a:t>Traitement symptomatique de la douleur avec antalgique et mise en traction dans certains cas</a:t>
            </a:r>
          </a:p>
          <a:p>
            <a:pPr marL="341313" indent="-341313">
              <a:spcBef>
                <a:spcPts val="800"/>
              </a:spcBef>
              <a:buClr>
                <a:srgbClr val="FFFFFF"/>
              </a:buClr>
              <a:buFont typeface="Arial" charset="0"/>
              <a:buChar char="•"/>
              <a:tabLst>
                <a:tab pos="454025" algn="l"/>
                <a:tab pos="911225" algn="l"/>
                <a:tab pos="1368425" algn="l"/>
                <a:tab pos="1825625" algn="l"/>
                <a:tab pos="2282825" algn="l"/>
                <a:tab pos="2740025" algn="l"/>
                <a:tab pos="3197225" algn="l"/>
                <a:tab pos="3654425" algn="l"/>
                <a:tab pos="4111625" algn="l"/>
                <a:tab pos="4568825" algn="l"/>
                <a:tab pos="5026025" algn="l"/>
                <a:tab pos="5483225" algn="l"/>
                <a:tab pos="5940425" algn="l"/>
                <a:tab pos="6397625" algn="l"/>
                <a:tab pos="6854825" algn="l"/>
                <a:tab pos="7312025" algn="l"/>
                <a:tab pos="7769225" algn="l"/>
                <a:tab pos="8226425" algn="l"/>
                <a:tab pos="8683625" algn="l"/>
                <a:tab pos="9140825" algn="l"/>
              </a:tabLst>
            </a:pPr>
            <a:r>
              <a:rPr lang="fr-FR" sz="2000" b="1"/>
              <a:t>Traitement spécifique décidé par le chirurgien orthopédiste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12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1724891"/>
            <a:ext cx="8229600" cy="3304309"/>
          </a:xfrm>
        </p:spPr>
        <p:txBody>
          <a:bodyPr/>
          <a:lstStyle/>
          <a:p>
            <a:pPr>
              <a:buNone/>
            </a:pPr>
            <a:r>
              <a:rPr lang="fr-FR" dirty="0"/>
              <a:t>	une mise en traction du membre inférieur pour lutter contre la douleur responsable du choc ( le deuxième facteur de choc est l’</a:t>
            </a:r>
            <a:r>
              <a:rPr lang="fr-FR" dirty="0" err="1"/>
              <a:t>hypovolémie</a:t>
            </a:r>
            <a:r>
              <a:rPr lang="fr-FR" dirty="0"/>
              <a:t>). </a:t>
            </a:r>
          </a:p>
          <a:p>
            <a:pPr algn="ctr">
              <a:buNone/>
            </a:pPr>
            <a:r>
              <a:rPr lang="fr-FR" dirty="0"/>
              <a:t>La traction peut être </a:t>
            </a:r>
          </a:p>
          <a:p>
            <a:r>
              <a:rPr lang="fr-FR" dirty="0" err="1"/>
              <a:t>trans</a:t>
            </a:r>
            <a:r>
              <a:rPr lang="fr-FR" dirty="0"/>
              <a:t>-tibiale par une broche </a:t>
            </a:r>
          </a:p>
          <a:p>
            <a:r>
              <a:rPr lang="fr-FR" dirty="0"/>
              <a:t>ou traction collée à la jambe en fonction des habitudes et de l’état cutané</a:t>
            </a:r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81891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Traitement d’attente</a:t>
            </a:r>
            <a:br>
              <a:rPr lang="fr-FR" dirty="0"/>
            </a:br>
            <a:endParaRPr lang="fr-FR" dirty="0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13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14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15</a:t>
            </a:fld>
            <a:endParaRPr lang="fr-FR"/>
          </a:p>
        </p:txBody>
      </p:sp>
      <p:pic>
        <p:nvPicPr>
          <p:cNvPr id="76802" name="Picture 2" descr="• In elderly patients, this approach was associated with high &#10;complication rates; typical problems included &#10;• Decubiti &#10;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9906" y="224703"/>
            <a:ext cx="7977366" cy="598927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fr-FR" dirty="0"/>
          </a:p>
          <a:p>
            <a:pPr algn="ctr">
              <a:buNone/>
            </a:pPr>
            <a:r>
              <a:rPr lang="fr-FR" dirty="0"/>
              <a:t>Le but</a:t>
            </a:r>
            <a:r>
              <a:rPr lang="fr-FR" b="1" dirty="0"/>
              <a:t> </a:t>
            </a:r>
            <a:r>
              <a:rPr lang="fr-FR" dirty="0"/>
              <a:t>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redonner aux personnes âgées une fonction la plus rapide possible  </a:t>
            </a:r>
          </a:p>
          <a:p>
            <a:pPr>
              <a:lnSpc>
                <a:spcPct val="150000"/>
              </a:lnSpc>
              <a:buFont typeface="Wingdings" pitchFamily="2" charset="2"/>
              <a:buChar char="q"/>
            </a:pPr>
            <a:r>
              <a:rPr lang="fr-FR" dirty="0"/>
              <a:t>chercher à conserver la tête fémorale par tous les moyens chez les sujets jeunes</a:t>
            </a:r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568036"/>
            <a:ext cx="8229600" cy="1143000"/>
          </a:xfrm>
        </p:spPr>
        <p:txBody>
          <a:bodyPr>
            <a:normAutofit/>
          </a:bodyPr>
          <a:lstStyle/>
          <a:p>
            <a:pPr algn="ctr"/>
            <a:r>
              <a:rPr lang="fr-FR" b="0" dirty="0">
                <a:solidFill>
                  <a:schemeClr val="tx1"/>
                </a:solidFill>
              </a:rPr>
              <a:t>Traitement des fractures cervicales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16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457200"/>
            <a:ext cx="7696200" cy="1371600"/>
          </a:xfrm>
          <a:noFill/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fr-FR" sz="5400" b="1" dirty="0">
                <a:solidFill>
                  <a:schemeClr val="tx1"/>
                </a:solidFill>
              </a:rPr>
              <a:t>Fractures du col fémoral</a:t>
            </a:r>
          </a:p>
        </p:txBody>
      </p:sp>
      <p:sp>
        <p:nvSpPr>
          <p:cNvPr id="14339" name="Rectangle 5" descr="chouteau 260"/>
          <p:cNvSpPr>
            <a:spLocks noGrp="1" noChangeAspect="1" noChangeArrowheads="1"/>
          </p:cNvSpPr>
          <p:nvPr/>
        </p:nvSpPr>
        <p:spPr bwMode="auto">
          <a:xfrm>
            <a:off x="3008313" y="2057400"/>
            <a:ext cx="3125787" cy="4437063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17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18</a:t>
            </a:fld>
            <a:endParaRPr lang="fr-FR"/>
          </a:p>
        </p:txBody>
      </p:sp>
      <p:pic>
        <p:nvPicPr>
          <p:cNvPr id="4" name="Picture 2" descr="http://www.chirurgie-orthopedie-chanzy.com/images/traumatologie/col-femur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125" y="1177636"/>
            <a:ext cx="8550675" cy="475210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4"/>
          <p:cNvSpPr txBox="1">
            <a:spLocks noChangeArrowheads="1"/>
          </p:cNvSpPr>
          <p:nvPr/>
        </p:nvSpPr>
        <p:spPr bwMode="auto">
          <a:xfrm>
            <a:off x="1242378" y="457200"/>
            <a:ext cx="6275388" cy="1477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Très fréquentes chez le sujet &gt; 60 ans:</a:t>
            </a:r>
          </a:p>
          <a:p>
            <a:r>
              <a:rPr lang="fr-FR" b="1" dirty="0"/>
              <a:t>	. femme +++</a:t>
            </a:r>
          </a:p>
          <a:p>
            <a:r>
              <a:rPr lang="fr-FR" b="1" dirty="0"/>
              <a:t>	. traumatisme minime (chute de la hauteur +++)</a:t>
            </a:r>
          </a:p>
          <a:p>
            <a:r>
              <a:rPr lang="fr-FR" b="1" dirty="0"/>
              <a:t>	… spontanée (localisation secondaire néoplasique)</a:t>
            </a:r>
          </a:p>
          <a:p>
            <a:r>
              <a:rPr lang="fr-FR" b="1" dirty="0"/>
              <a:t>Moins fréquent: trauma à haute énergie (sujet jeune)</a:t>
            </a:r>
          </a:p>
        </p:txBody>
      </p:sp>
      <p:sp>
        <p:nvSpPr>
          <p:cNvPr id="15363" name="Rectangle 6"/>
          <p:cNvSpPr>
            <a:spLocks noChangeArrowheads="1"/>
          </p:cNvSpPr>
          <p:nvPr/>
        </p:nvSpPr>
        <p:spPr bwMode="auto">
          <a:xfrm>
            <a:off x="3595688" y="23479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sp>
        <p:nvSpPr>
          <p:cNvPr id="11273" name="Rectangle 9"/>
          <p:cNvSpPr>
            <a:spLocks noChangeArrowheads="1"/>
          </p:cNvSpPr>
          <p:nvPr/>
        </p:nvSpPr>
        <p:spPr bwMode="auto">
          <a:xfrm>
            <a:off x="1032162" y="2324100"/>
            <a:ext cx="3692237" cy="5334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2400" dirty="0"/>
              <a:t>Facteurs de risques</a:t>
            </a:r>
          </a:p>
          <a:p>
            <a:pPr marL="742950" lvl="1" indent="-285750" algn="ctr">
              <a:spcBef>
                <a:spcPct val="20000"/>
              </a:spcBef>
              <a:buFontTx/>
              <a:buChar char="–"/>
              <a:defRPr/>
            </a:pPr>
            <a:endParaRPr lang="fr-FR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marL="742950" lvl="1" indent="-285750" algn="ctr">
              <a:spcBef>
                <a:spcPct val="20000"/>
              </a:spcBef>
              <a:buFontTx/>
              <a:buChar char="–"/>
              <a:defRPr/>
            </a:pPr>
            <a:endParaRPr lang="fr-FR" sz="1600" b="1" dirty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95275" y="3441700"/>
            <a:ext cx="485933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lvl="1" eaLnBrk="0" hangingPunct="0">
              <a:defRPr/>
            </a:pPr>
            <a:r>
              <a:rPr lang="fr-FR" sz="2800" b="1">
                <a:solidFill>
                  <a:schemeClr val="bg1"/>
                </a:solidFill>
                <a:effectLst>
                  <a:outerShdw blurRad="38100" dist="38100" dir="2700000" algn="tl">
                    <a:srgbClr val="FFFFFF"/>
                  </a:outerShdw>
                </a:effectLst>
              </a:rPr>
              <a:t>-</a:t>
            </a:r>
            <a:r>
              <a:rPr lang="fr-FR" sz="2800" b="1"/>
              <a:t>ostéoporose</a:t>
            </a:r>
          </a:p>
          <a:p>
            <a:pPr lvl="1" eaLnBrk="0" hangingPunct="0">
              <a:defRPr/>
            </a:pPr>
            <a:r>
              <a:rPr lang="fr-FR" sz="2800" b="1"/>
              <a:t>-faible activité physique</a:t>
            </a:r>
          </a:p>
          <a:p>
            <a:pPr lvl="1" eaLnBrk="0" hangingPunct="0">
              <a:defRPr/>
            </a:pPr>
            <a:r>
              <a:rPr lang="fr-FR" sz="2800" b="1"/>
              <a:t>-troubles neurologiques</a:t>
            </a:r>
          </a:p>
          <a:p>
            <a:pPr lvl="1" eaLnBrk="0" hangingPunct="0">
              <a:defRPr/>
            </a:pPr>
            <a:r>
              <a:rPr lang="fr-FR" sz="2800" b="1"/>
              <a:t>-longueur du col fémoral</a:t>
            </a:r>
          </a:p>
        </p:txBody>
      </p:sp>
      <p:pic>
        <p:nvPicPr>
          <p:cNvPr id="15366" name="Picture 12" descr="C:\Documents and Settings\jarry\Bureau\Garden 4 jeun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10200" y="2618509"/>
            <a:ext cx="2971800" cy="3962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5367" name="Rectangle 13"/>
          <p:cNvSpPr>
            <a:spLocks noChangeArrowheads="1"/>
          </p:cNvSpPr>
          <p:nvPr/>
        </p:nvSpPr>
        <p:spPr bwMode="auto">
          <a:xfrm>
            <a:off x="5638800" y="6019800"/>
            <a:ext cx="990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5368" name="Rectangle 14"/>
          <p:cNvSpPr>
            <a:spLocks noChangeArrowheads="1"/>
          </p:cNvSpPr>
          <p:nvPr/>
        </p:nvSpPr>
        <p:spPr bwMode="auto">
          <a:xfrm>
            <a:off x="304800" y="5568950"/>
            <a:ext cx="4419600" cy="646331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fr-FR" b="1" dirty="0"/>
              <a:t>1 fracture col pour 2 fractures massif trochantérien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19</a:t>
            </a:fld>
            <a:endParaRPr lang="fr-FR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fr-FR" b="1" dirty="0"/>
          </a:p>
          <a:p>
            <a:r>
              <a:rPr lang="fr-FR" b="1" dirty="0"/>
              <a:t>La zone cervicale</a:t>
            </a:r>
            <a:r>
              <a:rPr lang="fr-FR" dirty="0"/>
              <a:t> s’étend de la base de la tête fémorale jusqu’à la ligne inter-trochantérienne sur laquelle s’insère la capsule.</a:t>
            </a:r>
          </a:p>
          <a:p>
            <a:endParaRPr lang="fr-FR" dirty="0"/>
          </a:p>
          <a:p>
            <a:r>
              <a:rPr lang="fr-FR" b="1" dirty="0"/>
              <a:t>La zone trochantérienne</a:t>
            </a:r>
            <a:r>
              <a:rPr lang="fr-FR" dirty="0"/>
              <a:t> s’étend de la ligne inter-trochantérienne à 5 centimètres au dessous du petit trochanter dans la région de la jonction </a:t>
            </a:r>
            <a:r>
              <a:rPr lang="fr-FR" dirty="0" err="1"/>
              <a:t>métaphyso</a:t>
            </a:r>
            <a:r>
              <a:rPr lang="fr-FR" dirty="0"/>
              <a:t>-diaphysaire supérieure.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b="0" dirty="0">
                <a:solidFill>
                  <a:schemeClr val="tx1"/>
                </a:solidFill>
                <a:effectLst/>
              </a:rPr>
              <a:t>RAPPEL ANATOMIQUE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4" descr="Travé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" y="3733800"/>
            <a:ext cx="24765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7" name="Line 5"/>
          <p:cNvSpPr>
            <a:spLocks noChangeShapeType="1"/>
          </p:cNvSpPr>
          <p:nvPr/>
        </p:nvSpPr>
        <p:spPr bwMode="auto">
          <a:xfrm flipH="1">
            <a:off x="1981200" y="4572000"/>
            <a:ext cx="1676400" cy="457200"/>
          </a:xfrm>
          <a:prstGeom prst="line">
            <a:avLst/>
          </a:prstGeom>
          <a:noFill/>
          <a:ln w="57150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6388" name="Text Box 6"/>
          <p:cNvSpPr txBox="1">
            <a:spLocks noChangeArrowheads="1"/>
          </p:cNvSpPr>
          <p:nvPr/>
        </p:nvSpPr>
        <p:spPr bwMode="auto">
          <a:xfrm>
            <a:off x="3657600" y="3581400"/>
            <a:ext cx="4222310" cy="646331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 i="1" dirty="0"/>
              <a:t>Triangle de Ward = zone de faiblesse</a:t>
            </a:r>
          </a:p>
          <a:p>
            <a:pPr algn="ctr"/>
            <a:r>
              <a:rPr lang="fr-FR" b="1" i="1" dirty="0"/>
              <a:t>	</a:t>
            </a:r>
            <a:r>
              <a:rPr lang="fr-FR" b="1" i="1" dirty="0">
                <a:sym typeface="Wingdings 3" charset="2"/>
              </a:rPr>
              <a:t> foyer de fracture</a:t>
            </a:r>
            <a:endParaRPr lang="fr-FR" b="1" i="1" dirty="0"/>
          </a:p>
        </p:txBody>
      </p:sp>
      <p:sp>
        <p:nvSpPr>
          <p:cNvPr id="16389" name="Text Box 7"/>
          <p:cNvSpPr txBox="1">
            <a:spLocks noChangeArrowheads="1"/>
          </p:cNvSpPr>
          <p:nvPr/>
        </p:nvSpPr>
        <p:spPr bwMode="auto">
          <a:xfrm>
            <a:off x="304800" y="1204913"/>
            <a:ext cx="6472238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>
                <a:sym typeface="Wingdings 3" charset="2"/>
              </a:rPr>
              <a:t> </a:t>
            </a:r>
            <a:r>
              <a:rPr lang="fr-FR" b="1"/>
              <a:t>1 / 1000, en constante augmentation (pop. vieillissante)</a:t>
            </a:r>
          </a:p>
          <a:p>
            <a:endParaRPr lang="fr-FR" b="1"/>
          </a:p>
          <a:p>
            <a:r>
              <a:rPr lang="fr-FR" b="1">
                <a:sym typeface="Wingdings 3" charset="2"/>
              </a:rPr>
              <a:t></a:t>
            </a:r>
            <a:r>
              <a:rPr lang="fr-FR" b="1"/>
              <a:t> 20% mortalité à 3 mois</a:t>
            </a:r>
          </a:p>
          <a:p>
            <a:endParaRPr lang="fr-FR" b="1"/>
          </a:p>
          <a:p>
            <a:r>
              <a:rPr lang="fr-FR" b="1">
                <a:sym typeface="Wingdings 3" charset="2"/>
              </a:rPr>
              <a:t></a:t>
            </a:r>
            <a:r>
              <a:rPr lang="fr-FR" b="1"/>
              <a:t> 1er motif placement structure post-hospitalière</a:t>
            </a:r>
          </a:p>
        </p:txBody>
      </p:sp>
      <p:sp>
        <p:nvSpPr>
          <p:cNvPr id="16390" name="Rectangle 9"/>
          <p:cNvSpPr>
            <a:spLocks noChangeArrowheads="1"/>
          </p:cNvSpPr>
          <p:nvPr/>
        </p:nvSpPr>
        <p:spPr bwMode="auto">
          <a:xfrm>
            <a:off x="3657600" y="25527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6391" name="Picture 8" descr="fr%20bec%20cephaliqu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86200" y="4724400"/>
            <a:ext cx="1828800" cy="1752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2" name="Rectangle 11"/>
          <p:cNvSpPr>
            <a:spLocks noChangeArrowheads="1"/>
          </p:cNvSpPr>
          <p:nvPr/>
        </p:nvSpPr>
        <p:spPr bwMode="auto">
          <a:xfrm>
            <a:off x="354330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6393" name="Picture 10" descr="Fr%20col%20traits%20obliques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172200" y="4695825"/>
            <a:ext cx="2057400" cy="1781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94" name="Text Box 12"/>
          <p:cNvSpPr txBox="1">
            <a:spLocks noChangeArrowheads="1"/>
          </p:cNvSpPr>
          <p:nvPr/>
        </p:nvSpPr>
        <p:spPr bwMode="auto">
          <a:xfrm>
            <a:off x="2193925" y="334963"/>
            <a:ext cx="6242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i="1"/>
              <a:t>Problème de santé publique ++</a:t>
            </a: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20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Grp="1" noChangeArrowheads="1"/>
          </p:cNvSpPr>
          <p:nvPr>
            <p:ph idx="1"/>
          </p:nvPr>
        </p:nvSpPr>
        <p:spPr>
          <a:xfrm>
            <a:off x="228600" y="1295400"/>
            <a:ext cx="8153400" cy="2362200"/>
          </a:xfrm>
        </p:spPr>
        <p:txBody>
          <a:bodyPr/>
          <a:lstStyle/>
          <a:p>
            <a:pPr eaLnBrk="1" hangingPunct="1"/>
            <a:r>
              <a:rPr lang="fr-FR" sz="2800" b="1" dirty="0"/>
              <a:t>Impotence fonctionnelle (talon / plan du lit)</a:t>
            </a:r>
          </a:p>
          <a:p>
            <a:pPr eaLnBrk="1" hangingPunct="1"/>
            <a:r>
              <a:rPr lang="fr-FR" sz="2800" b="1" dirty="0"/>
              <a:t>Douleur pli inguinal</a:t>
            </a:r>
          </a:p>
          <a:p>
            <a:pPr eaLnBrk="1" hangingPunct="1"/>
            <a:r>
              <a:rPr lang="fr-FR" sz="2800" b="1" dirty="0"/>
              <a:t>Déformation typique +++</a:t>
            </a:r>
          </a:p>
          <a:p>
            <a:pPr eaLnBrk="1" hangingPunct="1">
              <a:buFontTx/>
              <a:buNone/>
            </a:pPr>
            <a:r>
              <a:rPr lang="fr-FR" sz="2800" b="1" dirty="0"/>
              <a:t>		</a:t>
            </a:r>
            <a:r>
              <a:rPr lang="fr-FR" sz="2800" b="1" i="1" dirty="0"/>
              <a:t>adduction + raccourcissement + rot </a:t>
            </a:r>
            <a:r>
              <a:rPr lang="fr-FR" sz="2800" b="1" i="1" dirty="0" err="1"/>
              <a:t>lat</a:t>
            </a:r>
            <a:endParaRPr lang="fr-FR" sz="2800" b="1" i="1" dirty="0"/>
          </a:p>
        </p:txBody>
      </p:sp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3133725" y="304800"/>
            <a:ext cx="2876550" cy="609600"/>
          </a:xfrm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  <a:ea typeface="+mj-ea"/>
                <a:cs typeface="+mj-cs"/>
              </a:rPr>
              <a:t>Clinique</a:t>
            </a:r>
            <a:r>
              <a:rPr lang="fr-FR" b="1" dirty="0">
                <a:solidFill>
                  <a:srgbClr val="FFFF00"/>
                </a:solidFill>
                <a:ea typeface="+mj-ea"/>
                <a:cs typeface="+mj-cs"/>
              </a:rPr>
              <a:t> </a:t>
            </a:r>
          </a:p>
        </p:txBody>
      </p:sp>
      <p:sp>
        <p:nvSpPr>
          <p:cNvPr id="17412" name="Rectangle 5"/>
          <p:cNvSpPr>
            <a:spLocks noChangeArrowheads="1"/>
          </p:cNvSpPr>
          <p:nvPr/>
        </p:nvSpPr>
        <p:spPr bwMode="auto">
          <a:xfrm>
            <a:off x="3314700" y="24479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7413" name="Picture 4" descr="Fract%20col%20Rot%20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3962400"/>
            <a:ext cx="3276600" cy="2557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4" name="Rectangle 7"/>
          <p:cNvSpPr>
            <a:spLocks noChangeArrowheads="1"/>
          </p:cNvSpPr>
          <p:nvPr/>
        </p:nvSpPr>
        <p:spPr bwMode="auto">
          <a:xfrm>
            <a:off x="3562350" y="24574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7415" name="Picture 6" descr="fract%20col%20rotation%20exter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3962400"/>
            <a:ext cx="2667000" cy="256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2895600" y="381000"/>
            <a:ext cx="3352800" cy="685800"/>
          </a:xfrm>
          <a:ln w="38100">
            <a:solidFill>
              <a:srgbClr val="FFFF00"/>
            </a:solidFill>
          </a:ln>
        </p:spPr>
        <p:txBody>
          <a:bodyPr>
            <a:normAutofit fontScale="90000"/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fr-FR" b="1" dirty="0">
                <a:solidFill>
                  <a:schemeClr val="tx1"/>
                </a:solidFill>
                <a:ea typeface="+mj-ea"/>
                <a:cs typeface="+mj-cs"/>
              </a:rPr>
              <a:t>Radiologie </a:t>
            </a:r>
          </a:p>
        </p:txBody>
      </p:sp>
      <p:sp>
        <p:nvSpPr>
          <p:cNvPr id="18435" name="Text Box 4"/>
          <p:cNvSpPr txBox="1">
            <a:spLocks noChangeArrowheads="1"/>
          </p:cNvSpPr>
          <p:nvPr/>
        </p:nvSpPr>
        <p:spPr bwMode="auto">
          <a:xfrm>
            <a:off x="304800" y="1511300"/>
            <a:ext cx="797526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/>
              <a:t>Affirme le diagnostic </a:t>
            </a:r>
            <a:r>
              <a:rPr lang="fr-FR" sz="2800" b="1" dirty="0">
                <a:sym typeface="Wingdings 3" charset="2"/>
              </a:rPr>
              <a:t> classification Garden</a:t>
            </a:r>
            <a:endParaRPr lang="fr-FR" sz="2800" b="1" dirty="0"/>
          </a:p>
        </p:txBody>
      </p:sp>
      <p:sp>
        <p:nvSpPr>
          <p:cNvPr id="18440" name="Rectangle 11"/>
          <p:cNvSpPr>
            <a:spLocks noChangeArrowheads="1"/>
          </p:cNvSpPr>
          <p:nvPr/>
        </p:nvSpPr>
        <p:spPr bwMode="auto">
          <a:xfrm>
            <a:off x="348615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18441" name="Picture 12" descr="L2P031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3762" y="2257425"/>
            <a:ext cx="5184775" cy="2341563"/>
          </a:xfrm>
          <a:prstGeom prst="rect">
            <a:avLst/>
          </a:prstGeom>
          <a:noFill/>
          <a:ln w="9525">
            <a:solidFill>
              <a:srgbClr val="FCFCFC"/>
            </a:solidFill>
            <a:miter lim="800000"/>
            <a:headEnd/>
            <a:tailEnd/>
          </a:ln>
        </p:spPr>
      </p:pic>
      <p:pic>
        <p:nvPicPr>
          <p:cNvPr id="18442" name="Picture 13" descr="vascul%20tête%20fémur%20enfant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59425" y="4572000"/>
            <a:ext cx="2857500" cy="2159000"/>
          </a:xfrm>
          <a:prstGeom prst="rect">
            <a:avLst/>
          </a:prstGeom>
          <a:noFill/>
          <a:ln w="9525">
            <a:solidFill>
              <a:srgbClr val="FCFCFC"/>
            </a:solidFill>
            <a:miter lim="800000"/>
            <a:headEnd/>
            <a:tailEnd/>
          </a:ln>
        </p:spPr>
      </p:pic>
      <p:sp>
        <p:nvSpPr>
          <p:cNvPr id="18443" name="Text Box 14"/>
          <p:cNvSpPr txBox="1">
            <a:spLocks noChangeArrowheads="1"/>
          </p:cNvSpPr>
          <p:nvPr/>
        </p:nvSpPr>
        <p:spPr bwMode="auto">
          <a:xfrm>
            <a:off x="669925" y="5146675"/>
            <a:ext cx="4030663" cy="708025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/>
              <a:t>Classif / direction et déplacement </a:t>
            </a:r>
          </a:p>
          <a:p>
            <a:r>
              <a:rPr lang="fr-FR" sz="2000"/>
              <a:t>du trait de fracture</a:t>
            </a:r>
          </a:p>
        </p:txBody>
      </p:sp>
      <p:pic>
        <p:nvPicPr>
          <p:cNvPr id="18444" name="Picture 1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730753" y="2257425"/>
            <a:ext cx="1681163" cy="2120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22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17672" y="1881981"/>
            <a:ext cx="8229600" cy="4525963"/>
          </a:xfrm>
        </p:spPr>
        <p:txBody>
          <a:bodyPr/>
          <a:lstStyle/>
          <a:p>
            <a:r>
              <a:rPr lang="fr-FR" dirty="0"/>
              <a:t>La plus utilisée et la plus connue, elle est basée sur l’analyse des travées osseuses sur la radio de bassin de face des fractures cervicales vraies. </a:t>
            </a:r>
          </a:p>
          <a:p>
            <a:endParaRPr lang="fr-FR" dirty="0"/>
          </a:p>
          <a:p>
            <a:r>
              <a:rPr lang="fr-FR" dirty="0"/>
              <a:t>Elle a une </a:t>
            </a:r>
            <a:r>
              <a:rPr lang="fr-FR" b="1" dirty="0"/>
              <a:t>valeur pronostique quant au risque de nécrose </a:t>
            </a:r>
            <a:r>
              <a:rPr lang="fr-FR" b="1" dirty="0" err="1"/>
              <a:t>avasculaire</a:t>
            </a:r>
            <a:r>
              <a:rPr lang="fr-FR" b="1" dirty="0"/>
              <a:t> de la tête fémorale</a:t>
            </a:r>
            <a:r>
              <a:rPr lang="fr-FR" dirty="0"/>
              <a:t>, qui augmente du Garden 1 à 4. (le risque pour les Garden 1 n’étant pas nul)</a:t>
            </a:r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23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FR" dirty="0"/>
              <a:t>Classification Garden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4" descr="Garden%20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512888"/>
            <a:ext cx="3090863" cy="3200400"/>
          </a:xfrm>
          <a:prstGeom prst="rect">
            <a:avLst/>
          </a:prstGeom>
          <a:noFill/>
          <a:ln w="9525">
            <a:solidFill>
              <a:srgbClr val="FCFCFC"/>
            </a:solidFill>
            <a:miter lim="800000"/>
            <a:headEnd/>
            <a:tailEnd/>
          </a:ln>
        </p:spPr>
      </p:pic>
      <p:pic>
        <p:nvPicPr>
          <p:cNvPr id="19459" name="Picture 5" descr="fract%20Garden%20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54150"/>
            <a:ext cx="3810000" cy="32591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19460" name="Text Box 6"/>
          <p:cNvSpPr txBox="1">
            <a:spLocks noChangeArrowheads="1"/>
          </p:cNvSpPr>
          <p:nvPr/>
        </p:nvSpPr>
        <p:spPr bwMode="auto">
          <a:xfrm>
            <a:off x="3505200" y="258763"/>
            <a:ext cx="2206625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/>
              <a:t>GARDEN I</a:t>
            </a:r>
          </a:p>
        </p:txBody>
      </p:sp>
      <p:sp>
        <p:nvSpPr>
          <p:cNvPr id="19461" name="Text Box 7"/>
          <p:cNvSpPr txBox="1">
            <a:spLocks noChangeArrowheads="1"/>
          </p:cNvSpPr>
          <p:nvPr/>
        </p:nvSpPr>
        <p:spPr bwMode="auto">
          <a:xfrm>
            <a:off x="1071563" y="5248275"/>
            <a:ext cx="58015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Fracture engrenée, pas de déplacement</a:t>
            </a:r>
          </a:p>
          <a:p>
            <a:r>
              <a:rPr lang="fr-FR" b="1" dirty="0"/>
              <a:t>Risque faible de nécrose céphalique (vx préservés)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24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6"/>
          <p:cNvSpPr txBox="1">
            <a:spLocks noChangeArrowheads="1"/>
          </p:cNvSpPr>
          <p:nvPr/>
        </p:nvSpPr>
        <p:spPr bwMode="auto">
          <a:xfrm>
            <a:off x="3505200" y="258763"/>
            <a:ext cx="23050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/>
              <a:t>GARDEN II</a:t>
            </a:r>
          </a:p>
        </p:txBody>
      </p:sp>
      <p:pic>
        <p:nvPicPr>
          <p:cNvPr id="20483" name="Picture 5" descr="Garden%20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454150"/>
            <a:ext cx="3470275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7" descr="Fract%20Garden%20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24400" y="1454150"/>
            <a:ext cx="3384550" cy="32591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0485" name="Text Box 9"/>
          <p:cNvSpPr txBox="1">
            <a:spLocks noChangeArrowheads="1"/>
          </p:cNvSpPr>
          <p:nvPr/>
        </p:nvSpPr>
        <p:spPr bwMode="auto">
          <a:xfrm>
            <a:off x="1500188" y="5248275"/>
            <a:ext cx="4262437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Fracture engrenée sans déplacement</a:t>
            </a:r>
          </a:p>
          <a:p>
            <a:r>
              <a:rPr lang="fr-FR" b="1" dirty="0"/>
              <a:t>Stabilité &lt; Garden I</a:t>
            </a:r>
          </a:p>
          <a:p>
            <a:r>
              <a:rPr lang="fr-FR" b="1" dirty="0"/>
              <a:t>Faible risque de nécrose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25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4"/>
          <p:cNvSpPr txBox="1">
            <a:spLocks noChangeArrowheads="1"/>
          </p:cNvSpPr>
          <p:nvPr/>
        </p:nvSpPr>
        <p:spPr bwMode="auto">
          <a:xfrm>
            <a:off x="3276600" y="258763"/>
            <a:ext cx="2419252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/>
              <a:t>GARDEN III</a:t>
            </a:r>
          </a:p>
        </p:txBody>
      </p:sp>
      <p:sp>
        <p:nvSpPr>
          <p:cNvPr id="21507" name="Rectangle 6"/>
          <p:cNvSpPr>
            <a:spLocks noChangeArrowheads="1"/>
          </p:cNvSpPr>
          <p:nvPr/>
        </p:nvSpPr>
        <p:spPr bwMode="auto">
          <a:xfrm>
            <a:off x="3429000" y="25384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1508" name="Picture 5" descr="Garden%20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1219200"/>
            <a:ext cx="3429000" cy="2671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Rectangle 8"/>
          <p:cNvSpPr>
            <a:spLocks noChangeArrowheads="1"/>
          </p:cNvSpPr>
          <p:nvPr/>
        </p:nvSpPr>
        <p:spPr bwMode="auto">
          <a:xfrm>
            <a:off x="3629025" y="25431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1510" name="Picture 7" descr="fract%20Garden%20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1219200"/>
            <a:ext cx="2819400" cy="26479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1511" name="Text Box 9"/>
          <p:cNvSpPr txBox="1">
            <a:spLocks noChangeArrowheads="1"/>
          </p:cNvSpPr>
          <p:nvPr/>
        </p:nvSpPr>
        <p:spPr bwMode="auto">
          <a:xfrm>
            <a:off x="669925" y="4613275"/>
            <a:ext cx="59690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Fracture déplacée</a:t>
            </a:r>
          </a:p>
          <a:p>
            <a:r>
              <a:rPr lang="fr-FR" b="1" dirty="0"/>
              <a:t>Instable</a:t>
            </a:r>
          </a:p>
          <a:p>
            <a:r>
              <a:rPr lang="fr-FR" b="1" dirty="0"/>
              <a:t>Conservation des connexions </a:t>
            </a:r>
            <a:r>
              <a:rPr lang="fr-FR" b="1" dirty="0" err="1"/>
              <a:t>capsulo</a:t>
            </a:r>
            <a:r>
              <a:rPr lang="fr-FR" b="1" dirty="0"/>
              <a:t>-ligamentaires</a:t>
            </a:r>
          </a:p>
          <a:p>
            <a:r>
              <a:rPr lang="fr-FR" b="1" dirty="0"/>
              <a:t>… mais risque de nécrose après réduction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26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 Box 4"/>
          <p:cNvSpPr txBox="1">
            <a:spLocks noChangeArrowheads="1"/>
          </p:cNvSpPr>
          <p:nvPr/>
        </p:nvSpPr>
        <p:spPr bwMode="auto">
          <a:xfrm>
            <a:off x="3276600" y="258763"/>
            <a:ext cx="250031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/>
              <a:t>GARDEN IV</a:t>
            </a:r>
          </a:p>
        </p:txBody>
      </p:sp>
      <p:sp>
        <p:nvSpPr>
          <p:cNvPr id="22531" name="Rectangle 6"/>
          <p:cNvSpPr>
            <a:spLocks noChangeArrowheads="1"/>
          </p:cNvSpPr>
          <p:nvPr/>
        </p:nvSpPr>
        <p:spPr bwMode="auto">
          <a:xfrm>
            <a:off x="3314700" y="2500313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2532" name="Picture 5" descr="Garden%20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9600" y="1219200"/>
            <a:ext cx="3733800" cy="2757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Rectangle 8"/>
          <p:cNvSpPr>
            <a:spLocks noChangeArrowheads="1"/>
          </p:cNvSpPr>
          <p:nvPr/>
        </p:nvSpPr>
        <p:spPr bwMode="auto">
          <a:xfrm>
            <a:off x="3733800" y="251460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fr-FR"/>
          </a:p>
        </p:txBody>
      </p:sp>
      <p:pic>
        <p:nvPicPr>
          <p:cNvPr id="22534" name="Picture 7" descr="Fract%20Garden%20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6400" y="1219200"/>
            <a:ext cx="2895600" cy="276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2535" name="Text Box 9"/>
          <p:cNvSpPr txBox="1">
            <a:spLocks noChangeArrowheads="1"/>
          </p:cNvSpPr>
          <p:nvPr/>
        </p:nvSpPr>
        <p:spPr bwMode="auto">
          <a:xfrm>
            <a:off x="593725" y="4613275"/>
            <a:ext cx="351948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/>
              <a:t>Fracture très déplacée</a:t>
            </a:r>
          </a:p>
          <a:p>
            <a:r>
              <a:rPr lang="fr-FR" b="1"/>
              <a:t>Tête vascularisée par ligt rond</a:t>
            </a:r>
          </a:p>
          <a:p>
            <a:r>
              <a:rPr lang="fr-FR" b="1"/>
              <a:t>Important risque de nécrose</a:t>
            </a:r>
          </a:p>
        </p:txBody>
      </p:sp>
      <p:pic>
        <p:nvPicPr>
          <p:cNvPr id="8" name="Picture 13" descr="vascul%20tête%20fémur%20enfant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59425" y="4457700"/>
            <a:ext cx="2857500" cy="2159000"/>
          </a:xfrm>
          <a:prstGeom prst="rect">
            <a:avLst/>
          </a:prstGeom>
          <a:noFill/>
          <a:ln w="9525">
            <a:solidFill>
              <a:srgbClr val="FCFCFC"/>
            </a:solidFill>
            <a:miter lim="800000"/>
            <a:headEnd/>
            <a:tailEnd/>
          </a:ln>
        </p:spPr>
      </p:pic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27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4"/>
          <p:cNvSpPr txBox="1">
            <a:spLocks noChangeArrowheads="1"/>
          </p:cNvSpPr>
          <p:nvPr/>
        </p:nvSpPr>
        <p:spPr bwMode="auto">
          <a:xfrm>
            <a:off x="2895600" y="217488"/>
            <a:ext cx="3472104" cy="830997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b="1" dirty="0"/>
              <a:t>Traitement </a:t>
            </a:r>
          </a:p>
        </p:txBody>
      </p:sp>
      <p:sp>
        <p:nvSpPr>
          <p:cNvPr id="24579" name="Text Box 5"/>
          <p:cNvSpPr txBox="1">
            <a:spLocks noChangeArrowheads="1"/>
          </p:cNvSpPr>
          <p:nvPr/>
        </p:nvSpPr>
        <p:spPr bwMode="auto">
          <a:xfrm>
            <a:off x="201613" y="1847850"/>
            <a:ext cx="3567002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Clr>
                <a:srgbClr val="FFFF00"/>
              </a:buClr>
              <a:buFont typeface="Wingdings" charset="2"/>
              <a:buChar char="Ø"/>
            </a:pPr>
            <a:r>
              <a:rPr lang="fr-FR" sz="3200" b="1" dirty="0">
                <a:solidFill>
                  <a:srgbClr val="FFFF00"/>
                </a:solidFill>
              </a:rPr>
              <a:t> </a:t>
            </a:r>
            <a:r>
              <a:rPr lang="fr-FR" sz="3200" b="1" i="1" dirty="0"/>
              <a:t>Fonctionnel </a:t>
            </a:r>
          </a:p>
          <a:p>
            <a:pPr>
              <a:buClr>
                <a:srgbClr val="FFFF00"/>
              </a:buClr>
              <a:buFont typeface="Wingdings" charset="2"/>
              <a:buChar char="Ø"/>
            </a:pPr>
            <a:endParaRPr lang="fr-FR" sz="3200" b="1" i="1" dirty="0"/>
          </a:p>
          <a:p>
            <a:pPr>
              <a:buClr>
                <a:srgbClr val="FFFF00"/>
              </a:buClr>
              <a:buFont typeface="Wingdings" charset="2"/>
              <a:buChar char="Ø"/>
            </a:pPr>
            <a:r>
              <a:rPr lang="fr-FR" sz="3200" b="1" dirty="0"/>
              <a:t> </a:t>
            </a:r>
            <a:r>
              <a:rPr lang="fr-FR" sz="3200" b="1" i="1" dirty="0"/>
              <a:t>Chirurgical</a:t>
            </a:r>
          </a:p>
          <a:p>
            <a:pPr lvl="1">
              <a:buClr>
                <a:srgbClr val="FFFF00"/>
              </a:buClr>
              <a:buFont typeface="Wingdings" charset="2"/>
              <a:buChar char="Ø"/>
            </a:pPr>
            <a:endParaRPr lang="fr-FR" sz="3200" b="1" i="1" dirty="0"/>
          </a:p>
          <a:p>
            <a:pPr lvl="1">
              <a:buClr>
                <a:srgbClr val="FFFF00"/>
              </a:buClr>
              <a:buFont typeface="Wingdings" charset="2"/>
              <a:buChar char="Ø"/>
            </a:pPr>
            <a:r>
              <a:rPr lang="fr-FR" sz="3200" b="1" dirty="0"/>
              <a:t> foyer fermé</a:t>
            </a:r>
          </a:p>
          <a:p>
            <a:pPr lvl="1">
              <a:buClr>
                <a:srgbClr val="FFFF00"/>
              </a:buClr>
              <a:buFont typeface="Wingdings" charset="2"/>
              <a:buChar char="Ø"/>
            </a:pPr>
            <a:endParaRPr lang="fr-FR" sz="3200" b="1" dirty="0"/>
          </a:p>
          <a:p>
            <a:pPr lvl="1">
              <a:buClr>
                <a:srgbClr val="FFFF00"/>
              </a:buClr>
              <a:buFont typeface="Wingdings" charset="2"/>
              <a:buChar char="Ø"/>
            </a:pPr>
            <a:r>
              <a:rPr lang="fr-FR" sz="3200" b="1" dirty="0"/>
              <a:t> foyer ouvert </a:t>
            </a:r>
          </a:p>
        </p:txBody>
      </p:sp>
      <p:sp>
        <p:nvSpPr>
          <p:cNvPr id="24580" name="Text Box 6"/>
          <p:cNvSpPr txBox="1">
            <a:spLocks noChangeArrowheads="1"/>
          </p:cNvSpPr>
          <p:nvPr/>
        </p:nvSpPr>
        <p:spPr bwMode="auto">
          <a:xfrm>
            <a:off x="4986338" y="4419600"/>
            <a:ext cx="3326552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Prothèse </a:t>
            </a:r>
            <a:r>
              <a:rPr lang="fr-FR" b="1" dirty="0" err="1"/>
              <a:t>cervico</a:t>
            </a:r>
            <a:r>
              <a:rPr lang="fr-FR" b="1" dirty="0"/>
              <a:t>-céphalique</a:t>
            </a:r>
          </a:p>
          <a:p>
            <a:r>
              <a:rPr lang="fr-FR" b="1" dirty="0"/>
              <a:t>Prothèse intermédiaire</a:t>
            </a:r>
          </a:p>
          <a:p>
            <a:r>
              <a:rPr lang="fr-FR" b="1" dirty="0"/>
              <a:t>PTH</a:t>
            </a:r>
          </a:p>
          <a:p>
            <a:r>
              <a:rPr lang="fr-FR" b="1" dirty="0"/>
              <a:t>Résection tête-col</a:t>
            </a:r>
          </a:p>
        </p:txBody>
      </p:sp>
      <p:sp>
        <p:nvSpPr>
          <p:cNvPr id="24581" name="Line 7"/>
          <p:cNvSpPr>
            <a:spLocks noChangeShapeType="1"/>
          </p:cNvSpPr>
          <p:nvPr/>
        </p:nvSpPr>
        <p:spPr bwMode="auto">
          <a:xfrm flipV="1">
            <a:off x="3657600" y="4724400"/>
            <a:ext cx="1219200" cy="381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2" name="Line 8"/>
          <p:cNvSpPr>
            <a:spLocks noChangeShapeType="1"/>
          </p:cNvSpPr>
          <p:nvPr/>
        </p:nvSpPr>
        <p:spPr bwMode="auto">
          <a:xfrm flipV="1">
            <a:off x="3657600" y="5029200"/>
            <a:ext cx="1219200" cy="762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3" name="Line 9"/>
          <p:cNvSpPr>
            <a:spLocks noChangeShapeType="1"/>
          </p:cNvSpPr>
          <p:nvPr/>
        </p:nvSpPr>
        <p:spPr bwMode="auto">
          <a:xfrm>
            <a:off x="3657600" y="5105400"/>
            <a:ext cx="1219200" cy="3048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4" name="Line 10"/>
          <p:cNvSpPr>
            <a:spLocks noChangeShapeType="1"/>
          </p:cNvSpPr>
          <p:nvPr/>
        </p:nvSpPr>
        <p:spPr bwMode="auto">
          <a:xfrm>
            <a:off x="3657600" y="5105400"/>
            <a:ext cx="1219200" cy="6096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4585" name="Text Box 11"/>
          <p:cNvSpPr txBox="1">
            <a:spLocks noChangeArrowheads="1"/>
          </p:cNvSpPr>
          <p:nvPr/>
        </p:nvSpPr>
        <p:spPr bwMode="auto">
          <a:xfrm>
            <a:off x="4979988" y="4038600"/>
            <a:ext cx="1903085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Ostéosynthèse </a:t>
            </a:r>
          </a:p>
        </p:txBody>
      </p:sp>
      <p:sp>
        <p:nvSpPr>
          <p:cNvPr id="24586" name="Line 12"/>
          <p:cNvSpPr>
            <a:spLocks noChangeShapeType="1"/>
          </p:cNvSpPr>
          <p:nvPr/>
        </p:nvSpPr>
        <p:spPr bwMode="auto">
          <a:xfrm flipV="1">
            <a:off x="3657600" y="4343400"/>
            <a:ext cx="1219200" cy="762000"/>
          </a:xfrm>
          <a:prstGeom prst="line">
            <a:avLst/>
          </a:prstGeom>
          <a:noFill/>
          <a:ln w="28575">
            <a:solidFill>
              <a:srgbClr val="FFFF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20493" name="Rectangle 13"/>
          <p:cNvSpPr>
            <a:spLocks noGrp="1" noChangeAspect="1" noChangeArrowheads="1"/>
          </p:cNvSpPr>
          <p:nvPr/>
        </p:nvSpPr>
        <p:spPr bwMode="auto">
          <a:xfrm flipH="1">
            <a:off x="4267200" y="1295400"/>
            <a:ext cx="3854450" cy="2646363"/>
          </a:xfrm>
          <a:prstGeom prst="rect">
            <a:avLst/>
          </a:prstGeom>
          <a:blipFill dpi="0" rotWithShape="1">
            <a:blip r:embed="rId2"/>
            <a:srcRect/>
            <a:stretch>
              <a:fillRect b="-648"/>
            </a:stretch>
          </a:blip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fr-FR">
              <a:latin typeface="+mn-lt"/>
              <a:ea typeface="+mn-ea"/>
            </a:endParaRPr>
          </a:p>
        </p:txBody>
      </p:sp>
      <p:sp>
        <p:nvSpPr>
          <p:cNvPr id="13" name="Espace réservé du numéro de diapositive 1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28</a:t>
            </a:fld>
            <a:endParaRPr lang="fr-FR"/>
          </a:p>
        </p:txBody>
      </p:sp>
      <p:sp>
        <p:nvSpPr>
          <p:cNvPr id="14" name="Espace réservé du pied de page 1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ext Box 4"/>
          <p:cNvSpPr txBox="1">
            <a:spLocks noChangeArrowheads="1"/>
          </p:cNvSpPr>
          <p:nvPr/>
        </p:nvSpPr>
        <p:spPr bwMode="auto">
          <a:xfrm>
            <a:off x="304800" y="334963"/>
            <a:ext cx="4852988" cy="584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/>
              <a:t>Traitement fonctionnel</a:t>
            </a:r>
            <a:r>
              <a:rPr lang="fr-FR" sz="3200" b="1" dirty="0">
                <a:solidFill>
                  <a:srgbClr val="FFFF00"/>
                </a:solidFill>
              </a:rPr>
              <a:t>:</a:t>
            </a:r>
          </a:p>
        </p:txBody>
      </p:sp>
      <p:sp>
        <p:nvSpPr>
          <p:cNvPr id="25603" name="Text Box 5"/>
          <p:cNvSpPr txBox="1">
            <a:spLocks noChangeArrowheads="1"/>
          </p:cNvSpPr>
          <p:nvPr/>
        </p:nvSpPr>
        <p:spPr bwMode="auto">
          <a:xfrm>
            <a:off x="1447800" y="1824038"/>
            <a:ext cx="7475123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Lit-fauteuil 45 jours sans appui</a:t>
            </a:r>
          </a:p>
          <a:p>
            <a:r>
              <a:rPr lang="fr-FR" b="1" dirty="0"/>
              <a:t>Appui progressif</a:t>
            </a:r>
          </a:p>
          <a:p>
            <a:r>
              <a:rPr lang="fr-FR" b="1" dirty="0"/>
              <a:t>Surveillance radiologique régulière +++ (déplacement secondaire)</a:t>
            </a:r>
          </a:p>
        </p:txBody>
      </p:sp>
      <p:sp>
        <p:nvSpPr>
          <p:cNvPr id="25604" name="Text Box 6"/>
          <p:cNvSpPr txBox="1">
            <a:spLocks noChangeArrowheads="1"/>
          </p:cNvSpPr>
          <p:nvPr/>
        </p:nvSpPr>
        <p:spPr bwMode="auto">
          <a:xfrm>
            <a:off x="304800" y="2992438"/>
            <a:ext cx="8628063" cy="584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/>
              <a:t>Traitement chirurgical: recommandé</a:t>
            </a:r>
          </a:p>
        </p:txBody>
      </p:sp>
      <p:sp>
        <p:nvSpPr>
          <p:cNvPr id="25605" name="AutoShape 7"/>
          <p:cNvSpPr>
            <a:spLocks noChangeArrowheads="1"/>
          </p:cNvSpPr>
          <p:nvPr/>
        </p:nvSpPr>
        <p:spPr bwMode="auto">
          <a:xfrm>
            <a:off x="457200" y="1906588"/>
            <a:ext cx="838200" cy="304800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06" name="Text Box 8"/>
          <p:cNvSpPr txBox="1">
            <a:spLocks noChangeArrowheads="1"/>
          </p:cNvSpPr>
          <p:nvPr/>
        </p:nvSpPr>
        <p:spPr bwMode="auto">
          <a:xfrm>
            <a:off x="1355725" y="3581400"/>
            <a:ext cx="51603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>
                <a:solidFill>
                  <a:srgbClr val="FFFF00"/>
                </a:solidFill>
                <a:sym typeface="Wingdings 2" charset="2"/>
              </a:rPr>
              <a:t> </a:t>
            </a:r>
            <a:r>
              <a:rPr lang="fr-FR" b="1" u="sng" dirty="0">
                <a:sym typeface="Wingdings 2" charset="2"/>
              </a:rPr>
              <a:t>ostéosynthèse</a:t>
            </a:r>
            <a:r>
              <a:rPr lang="fr-FR" b="1" dirty="0">
                <a:sym typeface="Wingdings 2" charset="2"/>
              </a:rPr>
              <a:t>: … nombreuses techniques</a:t>
            </a:r>
            <a:endParaRPr lang="fr-FR" b="1" dirty="0"/>
          </a:p>
        </p:txBody>
      </p:sp>
      <p:pic>
        <p:nvPicPr>
          <p:cNvPr id="25607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5800" y="4267200"/>
            <a:ext cx="2514600" cy="2132013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5608" name="AutoShape 10"/>
          <p:cNvSpPr>
            <a:spLocks noChangeArrowheads="1"/>
          </p:cNvSpPr>
          <p:nvPr/>
        </p:nvSpPr>
        <p:spPr bwMode="auto">
          <a:xfrm>
            <a:off x="3505200" y="49530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25609" name="Text Box 11"/>
          <p:cNvSpPr txBox="1">
            <a:spLocks noChangeArrowheads="1"/>
          </p:cNvSpPr>
          <p:nvPr/>
        </p:nvSpPr>
        <p:spPr bwMode="auto">
          <a:xfrm>
            <a:off x="4926013" y="4459288"/>
            <a:ext cx="3467616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« urgence différée » (nécrose)</a:t>
            </a:r>
          </a:p>
          <a:p>
            <a:r>
              <a:rPr lang="fr-FR" b="1" dirty="0"/>
              <a:t>Installation table ortho</a:t>
            </a:r>
          </a:p>
          <a:p>
            <a:r>
              <a:rPr lang="fr-FR" b="1" dirty="0"/>
              <a:t>Réduction ANATOMIQUE </a:t>
            </a:r>
          </a:p>
          <a:p>
            <a:r>
              <a:rPr lang="fr-FR" b="1" dirty="0"/>
              <a:t>Ampli brillance</a:t>
            </a:r>
          </a:p>
          <a:p>
            <a:r>
              <a:rPr lang="fr-FR" b="1" dirty="0"/>
              <a:t>Ostéosynthèse </a:t>
            </a:r>
          </a:p>
        </p:txBody>
      </p:sp>
      <p:sp>
        <p:nvSpPr>
          <p:cNvPr id="25610" name="AutoShape 12"/>
          <p:cNvSpPr>
            <a:spLocks/>
          </p:cNvSpPr>
          <p:nvPr/>
        </p:nvSpPr>
        <p:spPr bwMode="auto">
          <a:xfrm>
            <a:off x="4800600" y="4343400"/>
            <a:ext cx="76200" cy="2057400"/>
          </a:xfrm>
          <a:prstGeom prst="leftBracket">
            <a:avLst>
              <a:gd name="adj" fmla="val 225000"/>
            </a:avLst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pic>
        <p:nvPicPr>
          <p:cNvPr id="25611" name="Picture 13" descr="Garden 1 339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0"/>
            <a:ext cx="2922588" cy="21971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5612" name="Line 14"/>
          <p:cNvSpPr>
            <a:spLocks noChangeShapeType="1"/>
          </p:cNvSpPr>
          <p:nvPr/>
        </p:nvSpPr>
        <p:spPr bwMode="auto">
          <a:xfrm flipH="1" flipV="1">
            <a:off x="7391400" y="1203325"/>
            <a:ext cx="304800" cy="1143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29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3</a:t>
            </a:fld>
            <a:endParaRPr lang="fr-FR"/>
          </a:p>
        </p:txBody>
      </p:sp>
      <p:pic>
        <p:nvPicPr>
          <p:cNvPr id="77826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02" y="1131599"/>
            <a:ext cx="3792970" cy="3255059"/>
          </a:xfrm>
          <a:prstGeom prst="rect">
            <a:avLst/>
          </a:prstGeom>
          <a:noFill/>
        </p:spPr>
      </p:pic>
      <p:pic>
        <p:nvPicPr>
          <p:cNvPr id="77828" name="Picture 4" descr="http://www.medecine-et-sante.com/gimages/femur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18520" y="188887"/>
            <a:ext cx="3252644" cy="62190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4" descr="chouteau 333"/>
          <p:cNvSpPr>
            <a:spLocks noGrp="1" noChangeAspect="1" noChangeArrowheads="1"/>
          </p:cNvSpPr>
          <p:nvPr/>
        </p:nvSpPr>
        <p:spPr bwMode="auto">
          <a:xfrm>
            <a:off x="584200" y="2030413"/>
            <a:ext cx="3352800" cy="3006725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3557" name="Rectangle 5"/>
          <p:cNvSpPr>
            <a:spLocks noGrp="1" noChangeAspect="1" noChangeArrowheads="1"/>
          </p:cNvSpPr>
          <p:nvPr/>
        </p:nvSpPr>
        <p:spPr bwMode="auto">
          <a:xfrm flipH="1">
            <a:off x="4876800" y="2030332"/>
            <a:ext cx="3419475" cy="3021013"/>
          </a:xfrm>
          <a:prstGeom prst="rect">
            <a:avLst/>
          </a:prstGeom>
          <a:blipFill dpi="0" rotWithShape="1">
            <a:blip r:embed="rId3"/>
            <a:srcRect/>
            <a:stretch>
              <a:fillRect b="-7499"/>
            </a:stretch>
          </a:blipFill>
          <a:ln w="9525">
            <a:solidFill>
              <a:srgbClr val="FFFF00"/>
            </a:solidFill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fr-FR">
              <a:cs typeface="ＭＳ Ｐゴシック" charset="-128"/>
            </a:endParaRPr>
          </a:p>
        </p:txBody>
      </p:sp>
      <p:sp>
        <p:nvSpPr>
          <p:cNvPr id="26630" name="Text Box 6"/>
          <p:cNvSpPr txBox="1">
            <a:spLocks noChangeArrowheads="1"/>
          </p:cNvSpPr>
          <p:nvPr/>
        </p:nvSpPr>
        <p:spPr bwMode="auto">
          <a:xfrm>
            <a:off x="584200" y="5610225"/>
            <a:ext cx="7726363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/>
              <a:t>Contrôle de la réduction de face ET de profil</a:t>
            </a:r>
          </a:p>
        </p:txBody>
      </p:sp>
      <p:sp>
        <p:nvSpPr>
          <p:cNvPr id="26631" name="Text Box 6"/>
          <p:cNvSpPr txBox="1">
            <a:spLocks noChangeArrowheads="1"/>
          </p:cNvSpPr>
          <p:nvPr/>
        </p:nvSpPr>
        <p:spPr bwMode="auto">
          <a:xfrm>
            <a:off x="2274888" y="582613"/>
            <a:ext cx="4572000" cy="588962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/>
              <a:t>Traitement chirurgical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30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5" descr="chouteau 335"/>
          <p:cNvSpPr>
            <a:spLocks noGrp="1" noChangeAspect="1" noChangeArrowheads="1"/>
          </p:cNvSpPr>
          <p:nvPr/>
        </p:nvSpPr>
        <p:spPr bwMode="auto">
          <a:xfrm>
            <a:off x="5029200" y="3657600"/>
            <a:ext cx="3581400" cy="2825750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27651" name="Rectangle 6" descr="chouteau 336"/>
          <p:cNvSpPr>
            <a:spLocks noGrp="1" noChangeAspect="1" noChangeArrowheads="1"/>
          </p:cNvSpPr>
          <p:nvPr/>
        </p:nvSpPr>
        <p:spPr bwMode="auto">
          <a:xfrm>
            <a:off x="5003800" y="404813"/>
            <a:ext cx="3619500" cy="2957512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343400"/>
            <a:ext cx="3200400" cy="21082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7653" name="Text Box 8"/>
          <p:cNvSpPr txBox="1">
            <a:spLocks noChangeArrowheads="1"/>
          </p:cNvSpPr>
          <p:nvPr/>
        </p:nvSpPr>
        <p:spPr bwMode="auto">
          <a:xfrm>
            <a:off x="381000" y="405596"/>
            <a:ext cx="4333174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/>
              <a:t>Vissage en triangulation</a:t>
            </a:r>
          </a:p>
          <a:p>
            <a:r>
              <a:rPr lang="fr-FR" sz="2800" b="1" dirty="0"/>
              <a:t>        (vis canulées)</a:t>
            </a:r>
          </a:p>
        </p:txBody>
      </p:sp>
      <p:pic>
        <p:nvPicPr>
          <p:cNvPr id="27654" name="Picture 9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52400" y="1906588"/>
            <a:ext cx="4419600" cy="1919287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31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562600" y="152400"/>
            <a:ext cx="2990850" cy="5334000"/>
          </a:xfrm>
          <a:prstGeom prst="rect">
            <a:avLst/>
          </a:prstGeom>
          <a:noFill/>
          <a:ln w="381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28675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04800" y="1371600"/>
            <a:ext cx="2447925" cy="28956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8676" name="Text Box 6"/>
          <p:cNvSpPr txBox="1">
            <a:spLocks noChangeArrowheads="1"/>
          </p:cNvSpPr>
          <p:nvPr/>
        </p:nvSpPr>
        <p:spPr bwMode="auto">
          <a:xfrm>
            <a:off x="381000" y="381000"/>
            <a:ext cx="5075107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 dirty="0"/>
              <a:t>Vis-plaque dynamique</a:t>
            </a:r>
          </a:p>
        </p:txBody>
      </p:sp>
      <p:pic>
        <p:nvPicPr>
          <p:cNvPr id="28677" name="Picture 7" descr="DSCN9039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06763" y="1981200"/>
            <a:ext cx="2530475" cy="38798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28678" name="Text Box 8"/>
          <p:cNvSpPr txBox="1">
            <a:spLocks noChangeArrowheads="1"/>
          </p:cNvSpPr>
          <p:nvPr/>
        </p:nvSpPr>
        <p:spPr bwMode="auto">
          <a:xfrm>
            <a:off x="2057400" y="6045200"/>
            <a:ext cx="481965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>
                <a:solidFill>
                  <a:srgbClr val="FFFF00"/>
                </a:solidFill>
              </a:rPr>
              <a:t>… clou-plaque, lame-plaque…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32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33</a:t>
            </a:fld>
            <a:endParaRPr lang="fr-FR"/>
          </a:p>
        </p:txBody>
      </p:sp>
      <p:pic>
        <p:nvPicPr>
          <p:cNvPr id="77826" name="Picture 2" descr="COMPLICATIONS &#10;EARLY &#10;• The same as with femoral neck fractures, reflecting the fact &#10;that most of these patients are in p...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8920" y="695757"/>
            <a:ext cx="7026725" cy="52755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34</a:t>
            </a:fld>
            <a:endParaRPr lang="fr-FR"/>
          </a:p>
        </p:txBody>
      </p:sp>
      <p:pic>
        <p:nvPicPr>
          <p:cNvPr id="78850" name="Picture 2" descr="THANK YOU &#10;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702" y="441613"/>
            <a:ext cx="7217602" cy="541885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ext Box 4"/>
          <p:cNvSpPr>
            <a:spLocks noGrp="1" noChangeArrowheads="1"/>
          </p:cNvSpPr>
          <p:nvPr>
            <p:ph type="title"/>
          </p:nvPr>
        </p:nvSpPr>
        <p:spPr>
          <a:xfrm>
            <a:off x="304800" y="304800"/>
            <a:ext cx="2971800" cy="685800"/>
          </a:xfrm>
          <a:noFill/>
        </p:spPr>
        <p:txBody>
          <a:bodyPr/>
          <a:lstStyle/>
          <a:p>
            <a:r>
              <a:rPr lang="fr-FR" sz="3600" b="1" dirty="0">
                <a:solidFill>
                  <a:schemeClr val="tx1"/>
                </a:solidFill>
                <a:sym typeface="Wingdings 2" charset="2"/>
              </a:rPr>
              <a:t> </a:t>
            </a:r>
            <a:r>
              <a:rPr lang="fr-FR" sz="3600" b="1" u="sng" dirty="0">
                <a:solidFill>
                  <a:schemeClr val="tx1"/>
                </a:solidFill>
                <a:sym typeface="Wingdings 2" charset="2"/>
              </a:rPr>
              <a:t>prothèses:</a:t>
            </a:r>
            <a:endParaRPr lang="fr-FR" sz="3600" b="1" dirty="0">
              <a:solidFill>
                <a:schemeClr val="tx1"/>
              </a:solidFill>
            </a:endParaRPr>
          </a:p>
        </p:txBody>
      </p:sp>
      <p:pic>
        <p:nvPicPr>
          <p:cNvPr id="29699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43600" y="1447800"/>
            <a:ext cx="1695450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0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71600" y="1447800"/>
            <a:ext cx="1751013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29701" name="Picture 7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733800" y="1447800"/>
            <a:ext cx="1412875" cy="3200400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9702" name="Text Box 8"/>
          <p:cNvSpPr txBox="1">
            <a:spLocks noChangeArrowheads="1"/>
          </p:cNvSpPr>
          <p:nvPr/>
        </p:nvSpPr>
        <p:spPr bwMode="auto">
          <a:xfrm>
            <a:off x="742950" y="4748213"/>
            <a:ext cx="7215188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b="1"/>
              <a:t>Moore, Thompson…</a:t>
            </a:r>
          </a:p>
          <a:p>
            <a:r>
              <a:rPr lang="fr-FR" sz="2800" b="1"/>
              <a:t>Monobloc ou modulaire</a:t>
            </a:r>
          </a:p>
          <a:p>
            <a:r>
              <a:rPr lang="fr-FR" sz="2800" b="1"/>
              <a:t>Cimentée ou non</a:t>
            </a:r>
          </a:p>
          <a:p>
            <a:r>
              <a:rPr lang="fr-FR" sz="2800" b="1"/>
              <a:t>Voies externe, post…</a:t>
            </a:r>
          </a:p>
        </p:txBody>
      </p:sp>
      <p:sp>
        <p:nvSpPr>
          <p:cNvPr id="29703" name="Text Box 9"/>
          <p:cNvSpPr txBox="1">
            <a:spLocks noChangeArrowheads="1"/>
          </p:cNvSpPr>
          <p:nvPr/>
        </p:nvSpPr>
        <p:spPr bwMode="auto">
          <a:xfrm>
            <a:off x="3922713" y="476250"/>
            <a:ext cx="4214812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 err="1"/>
              <a:t>Cervico</a:t>
            </a:r>
            <a:r>
              <a:rPr lang="fr-FR" sz="3200" b="1" dirty="0"/>
              <a:t>-céphaliques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35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2971800" cy="58896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 dirty="0"/>
              <a:t>Intermédiaires </a:t>
            </a:r>
          </a:p>
        </p:txBody>
      </p:sp>
      <p:sp>
        <p:nvSpPr>
          <p:cNvPr id="30723" name="Text Box 5"/>
          <p:cNvSpPr txBox="1">
            <a:spLocks noChangeArrowheads="1"/>
          </p:cNvSpPr>
          <p:nvPr/>
        </p:nvSpPr>
        <p:spPr bwMode="auto">
          <a:xfrm>
            <a:off x="152400" y="3489325"/>
            <a:ext cx="5257800" cy="101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fr-FR" sz="2000" b="1"/>
              <a:t>Bille de 22/28 mm dans une cupule blindée qui s’articule avec le cartilage du cotyle</a:t>
            </a:r>
          </a:p>
        </p:txBody>
      </p:sp>
      <p:pic>
        <p:nvPicPr>
          <p:cNvPr id="30724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90600" y="1219200"/>
            <a:ext cx="1371600" cy="13335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86000" y="1982788"/>
            <a:ext cx="1600200" cy="144621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0726" name="Text Box 8"/>
          <p:cNvSpPr txBox="1">
            <a:spLocks noChangeArrowheads="1"/>
          </p:cNvSpPr>
          <p:nvPr/>
        </p:nvSpPr>
        <p:spPr bwMode="auto">
          <a:xfrm>
            <a:off x="1287463" y="4538663"/>
            <a:ext cx="3827462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000" b="1" i="1" u="sng"/>
              <a:t>2 interfaces</a:t>
            </a:r>
            <a:r>
              <a:rPr lang="fr-FR" sz="2000" b="1"/>
              <a:t>: tête – cupule</a:t>
            </a:r>
          </a:p>
          <a:p>
            <a:r>
              <a:rPr lang="fr-FR" sz="2000" b="1"/>
              <a:t>	       cupule - cotyle</a:t>
            </a:r>
          </a:p>
        </p:txBody>
      </p:sp>
      <p:sp>
        <p:nvSpPr>
          <p:cNvPr id="30727" name="AutoShape 9"/>
          <p:cNvSpPr>
            <a:spLocks noChangeArrowheads="1"/>
          </p:cNvSpPr>
          <p:nvPr/>
        </p:nvSpPr>
        <p:spPr bwMode="auto">
          <a:xfrm>
            <a:off x="250825" y="4495800"/>
            <a:ext cx="8239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28" name="Rectangle 10" descr="chouteau 260"/>
          <p:cNvSpPr>
            <a:spLocks noGrp="1" noChangeAspect="1" noChangeArrowheads="1"/>
          </p:cNvSpPr>
          <p:nvPr/>
        </p:nvSpPr>
        <p:spPr bwMode="auto">
          <a:xfrm>
            <a:off x="5715000" y="304800"/>
            <a:ext cx="2200275" cy="31242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30729" name="Rectangle 11" descr="chouteau 261"/>
          <p:cNvSpPr>
            <a:spLocks noGrp="1" noChangeAspect="1" noChangeArrowheads="1"/>
          </p:cNvSpPr>
          <p:nvPr/>
        </p:nvSpPr>
        <p:spPr bwMode="auto">
          <a:xfrm>
            <a:off x="5410200" y="3886200"/>
            <a:ext cx="3505200" cy="2587625"/>
          </a:xfrm>
          <a:prstGeom prst="rect">
            <a:avLst/>
          </a:prstGeom>
          <a:blipFill dpi="0" rotWithShape="1">
            <a:blip r:embed="rId5"/>
            <a:srcRect/>
            <a:stretch>
              <a:fillRect/>
            </a:stretch>
          </a:blip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11" name="Espace réservé du numéro de diapositive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36</a:t>
            </a:fld>
            <a:endParaRPr lang="fr-FR"/>
          </a:p>
        </p:txBody>
      </p:sp>
      <p:sp>
        <p:nvSpPr>
          <p:cNvPr id="12" name="Espace réservé du pied de page 1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Text Box 4"/>
          <p:cNvSpPr txBox="1">
            <a:spLocks noChangeArrowheads="1"/>
          </p:cNvSpPr>
          <p:nvPr/>
        </p:nvSpPr>
        <p:spPr bwMode="auto">
          <a:xfrm>
            <a:off x="914400" y="228600"/>
            <a:ext cx="2908168" cy="58477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/>
              <a:t>Totales (PTH) </a:t>
            </a:r>
          </a:p>
        </p:txBody>
      </p:sp>
      <p:pic>
        <p:nvPicPr>
          <p:cNvPr id="31747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4800" y="1066800"/>
            <a:ext cx="3657600" cy="19526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1748" name="Picture 6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81400" y="2114550"/>
            <a:ext cx="2819400" cy="177165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49" name="Rectangle 9" descr="chouteau 240"/>
          <p:cNvSpPr>
            <a:spLocks noGrp="1" noChangeAspect="1" noChangeArrowheads="1"/>
          </p:cNvSpPr>
          <p:nvPr/>
        </p:nvSpPr>
        <p:spPr bwMode="auto">
          <a:xfrm>
            <a:off x="6629400" y="2133600"/>
            <a:ext cx="2303463" cy="4114800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/>
          <a:lstStyle/>
          <a:p>
            <a:pPr eaLnBrk="0" hangingPunct="0"/>
            <a:endParaRPr lang="fr-FR" sz="3200">
              <a:latin typeface="Verdana" charset="0"/>
            </a:endParaRPr>
          </a:p>
        </p:txBody>
      </p:sp>
      <p:sp>
        <p:nvSpPr>
          <p:cNvPr id="31750" name="Text Box 10"/>
          <p:cNvSpPr txBox="1">
            <a:spLocks noChangeArrowheads="1"/>
          </p:cNvSpPr>
          <p:nvPr/>
        </p:nvSpPr>
        <p:spPr bwMode="auto">
          <a:xfrm>
            <a:off x="5318125" y="914400"/>
            <a:ext cx="1915909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dirty="0"/>
              <a:t>Double mobilité</a:t>
            </a:r>
          </a:p>
        </p:txBody>
      </p:sp>
      <p:sp>
        <p:nvSpPr>
          <p:cNvPr id="31751" name="Line 11"/>
          <p:cNvSpPr>
            <a:spLocks noChangeShapeType="1"/>
          </p:cNvSpPr>
          <p:nvPr/>
        </p:nvSpPr>
        <p:spPr bwMode="auto">
          <a:xfrm>
            <a:off x="6858000" y="1371600"/>
            <a:ext cx="376034" cy="540327"/>
          </a:xfrm>
          <a:prstGeom prst="line">
            <a:avLst/>
          </a:prstGeom>
          <a:noFill/>
          <a:ln w="28575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pic>
        <p:nvPicPr>
          <p:cNvPr id="31752" name="Picture 1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04800" y="4038600"/>
            <a:ext cx="4114800" cy="25939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1753" name="Text Box 13"/>
          <p:cNvSpPr txBox="1">
            <a:spLocks noChangeArrowheads="1"/>
          </p:cNvSpPr>
          <p:nvPr/>
        </p:nvSpPr>
        <p:spPr bwMode="auto">
          <a:xfrm>
            <a:off x="448811" y="3330714"/>
            <a:ext cx="2975495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Ciment ?</a:t>
            </a:r>
          </a:p>
          <a:p>
            <a:r>
              <a:rPr lang="fr-FR" sz="2000" b="1" dirty="0"/>
              <a:t>Couples de frottement </a:t>
            </a:r>
            <a:endParaRPr lang="fr-FR" sz="2000" b="1" dirty="0">
              <a:solidFill>
                <a:srgbClr val="FFFF00"/>
              </a:solidFill>
            </a:endParaRPr>
          </a:p>
        </p:txBody>
      </p:sp>
      <p:sp>
        <p:nvSpPr>
          <p:cNvPr id="12" name="Espace réservé du numéro de diapositive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37</a:t>
            </a:fld>
            <a:endParaRPr lang="fr-FR"/>
          </a:p>
        </p:txBody>
      </p:sp>
      <p:sp>
        <p:nvSpPr>
          <p:cNvPr id="13" name="Espace réservé du pied de page 1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 flipV="1">
            <a:off x="457200" y="600729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0658" name="Picture 2" descr="Diapositive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74638"/>
            <a:ext cx="7869308" cy="59025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38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 Box 4"/>
          <p:cNvSpPr txBox="1">
            <a:spLocks noChangeArrowheads="1"/>
          </p:cNvSpPr>
          <p:nvPr/>
        </p:nvSpPr>
        <p:spPr bwMode="auto">
          <a:xfrm>
            <a:off x="3124200" y="200025"/>
            <a:ext cx="3135313" cy="79057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4400" b="1" dirty="0"/>
              <a:t>Indications</a:t>
            </a:r>
          </a:p>
        </p:txBody>
      </p:sp>
      <p:sp>
        <p:nvSpPr>
          <p:cNvPr id="32771" name="Text Box 5"/>
          <p:cNvSpPr txBox="1">
            <a:spLocks noChangeArrowheads="1"/>
          </p:cNvSpPr>
          <p:nvPr/>
        </p:nvSpPr>
        <p:spPr bwMode="auto">
          <a:xfrm>
            <a:off x="304800" y="2692400"/>
            <a:ext cx="884555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q"/>
            </a:pPr>
            <a:r>
              <a:rPr lang="fr-FR" sz="2800" b="1"/>
              <a:t> </a:t>
            </a:r>
            <a:r>
              <a:rPr lang="fr-FR" sz="2800" b="1" u="sng"/>
              <a:t>sujet jeune &lt; 65 ans</a:t>
            </a:r>
            <a:r>
              <a:rPr lang="fr-FR" sz="2800" b="1"/>
              <a:t>:       OSTEOSYNTHESE +++ </a:t>
            </a:r>
          </a:p>
        </p:txBody>
      </p:sp>
      <p:sp>
        <p:nvSpPr>
          <p:cNvPr id="32772" name="Text Box 6"/>
          <p:cNvSpPr txBox="1">
            <a:spLocks noChangeArrowheads="1"/>
          </p:cNvSpPr>
          <p:nvPr/>
        </p:nvSpPr>
        <p:spPr bwMode="auto">
          <a:xfrm>
            <a:off x="228600" y="1371600"/>
            <a:ext cx="6446838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 dirty="0"/>
              <a:t>  </a:t>
            </a:r>
            <a:r>
              <a:rPr lang="fr-FR" b="1" i="1" u="sng" dirty="0"/>
              <a:t>Dépendent</a:t>
            </a:r>
            <a:r>
              <a:rPr lang="fr-FR" b="1" i="1" dirty="0"/>
              <a:t>:   du stade de la fracture</a:t>
            </a:r>
          </a:p>
          <a:p>
            <a:r>
              <a:rPr lang="fr-FR" b="1" i="1" dirty="0"/>
              <a:t>		          de l’autonomie du patient avant la fracture</a:t>
            </a:r>
          </a:p>
          <a:p>
            <a:r>
              <a:rPr lang="fr-FR" b="1" i="1" dirty="0"/>
              <a:t>		          des tares associées</a:t>
            </a:r>
          </a:p>
        </p:txBody>
      </p:sp>
      <p:sp>
        <p:nvSpPr>
          <p:cNvPr id="29703" name="Rectangle 7"/>
          <p:cNvSpPr>
            <a:spLocks noChangeArrowheads="1"/>
          </p:cNvSpPr>
          <p:nvPr/>
        </p:nvSpPr>
        <p:spPr bwMode="auto">
          <a:xfrm>
            <a:off x="609600" y="3624263"/>
            <a:ext cx="7924800" cy="2876550"/>
          </a:xfrm>
          <a:prstGeom prst="rect">
            <a:avLst/>
          </a:prstGeom>
          <a:noFill/>
          <a:ln w="38100">
            <a:solidFill>
              <a:srgbClr val="FF0000"/>
            </a:solidFill>
            <a:miter lim="800000"/>
            <a:headEnd/>
            <a:tailEnd/>
          </a:ln>
          <a:effectLst/>
        </p:spPr>
        <p:txBody>
          <a:bodyPr/>
          <a:lstStyle/>
          <a:p>
            <a:pPr marL="342900" indent="-342900" algn="ctr">
              <a:spcBef>
                <a:spcPct val="20000"/>
              </a:spcBef>
              <a:defRPr/>
            </a:pPr>
            <a:r>
              <a:rPr lang="fr-FR" sz="4400" b="1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fr-FR" sz="4400" i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La fracture du col fémoral déplacée ou non du sujet jeune est une urgence chirurgicale</a:t>
            </a:r>
            <a:endParaRPr lang="fr-FR" sz="4400" i="1" dirty="0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39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97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70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935725" cy="4946073"/>
          </a:xfrm>
          <a:prstGeom prst="rect">
            <a:avLst/>
          </a:prstGeom>
          <a:noFill/>
        </p:spPr>
      </p:pic>
      <p:pic>
        <p:nvPicPr>
          <p:cNvPr id="71684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35725" y="2081767"/>
            <a:ext cx="4208275" cy="4776233"/>
          </a:xfrm>
          <a:prstGeom prst="rect">
            <a:avLst/>
          </a:prstGeom>
          <a:noFill/>
        </p:spPr>
      </p:pic>
      <p:sp>
        <p:nvSpPr>
          <p:cNvPr id="4" name="ZoneTexte 3"/>
          <p:cNvSpPr txBox="1"/>
          <p:nvPr/>
        </p:nvSpPr>
        <p:spPr>
          <a:xfrm>
            <a:off x="5264727" y="498764"/>
            <a:ext cx="34082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400" dirty="0"/>
              <a:t>Anatomie 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Text Box 6"/>
          <p:cNvSpPr txBox="1">
            <a:spLocks noChangeArrowheads="1"/>
          </p:cNvSpPr>
          <p:nvPr/>
        </p:nvSpPr>
        <p:spPr bwMode="auto">
          <a:xfrm>
            <a:off x="1457325" y="457200"/>
            <a:ext cx="2365375" cy="92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b="1"/>
              <a:t>Homme 49 ans</a:t>
            </a:r>
          </a:p>
          <a:p>
            <a:pPr algn="ctr"/>
            <a:r>
              <a:rPr lang="fr-FR" b="1"/>
              <a:t>chute de sa hauteur</a:t>
            </a:r>
          </a:p>
          <a:p>
            <a:pPr algn="ctr"/>
            <a:r>
              <a:rPr lang="fr-FR" b="1"/>
              <a:t>contexte éthylique</a:t>
            </a:r>
          </a:p>
        </p:txBody>
      </p:sp>
      <p:pic>
        <p:nvPicPr>
          <p:cNvPr id="33795" name="Picture 8" descr="C:\Documents and Settings\jarry\Bureau\Garden 4 jeune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286000"/>
            <a:ext cx="2971800" cy="3962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29" name="Picture 9" descr="C:\Documents and Settings\jarry\Bureau\Garden 4 jeune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019800" y="457200"/>
            <a:ext cx="2459038" cy="3886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0730" name="Picture 10" descr="C:\Documents and Settings\jarry\Bureau\Garden 4 jeune 3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984625" y="2881313"/>
            <a:ext cx="2605088" cy="3581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33798" name="Rectangle 11"/>
          <p:cNvSpPr>
            <a:spLocks noChangeArrowheads="1"/>
          </p:cNvSpPr>
          <p:nvPr/>
        </p:nvSpPr>
        <p:spPr bwMode="auto">
          <a:xfrm>
            <a:off x="685800" y="5829300"/>
            <a:ext cx="9906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2" name="Rectangle 12"/>
          <p:cNvSpPr>
            <a:spLocks noChangeArrowheads="1"/>
          </p:cNvSpPr>
          <p:nvPr/>
        </p:nvSpPr>
        <p:spPr bwMode="auto">
          <a:xfrm>
            <a:off x="4572000" y="6019800"/>
            <a:ext cx="9144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0733" name="Rectangle 13"/>
          <p:cNvSpPr>
            <a:spLocks noChangeArrowheads="1"/>
          </p:cNvSpPr>
          <p:nvPr/>
        </p:nvSpPr>
        <p:spPr bwMode="auto">
          <a:xfrm>
            <a:off x="6034088" y="3962400"/>
            <a:ext cx="976312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40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07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07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07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07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32" grpId="0" animBg="1"/>
      <p:bldP spid="3073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4"/>
          <p:cNvSpPr txBox="1">
            <a:spLocks noChangeArrowheads="1"/>
          </p:cNvSpPr>
          <p:nvPr/>
        </p:nvSpPr>
        <p:spPr bwMode="auto">
          <a:xfrm>
            <a:off x="304800" y="395288"/>
            <a:ext cx="30940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q"/>
            </a:pPr>
            <a:r>
              <a:rPr lang="fr-FR" sz="2800" b="1"/>
              <a:t> </a:t>
            </a:r>
            <a:r>
              <a:rPr lang="fr-FR" sz="2800" b="1" u="sng"/>
              <a:t>sujet &gt; 65 ans</a:t>
            </a:r>
            <a:r>
              <a:rPr lang="fr-FR" sz="2800" b="1"/>
              <a:t>:</a:t>
            </a:r>
          </a:p>
        </p:txBody>
      </p:sp>
      <p:sp>
        <p:nvSpPr>
          <p:cNvPr id="34819" name="Text Box 5"/>
          <p:cNvSpPr txBox="1">
            <a:spLocks noChangeArrowheads="1"/>
          </p:cNvSpPr>
          <p:nvPr/>
        </p:nvSpPr>
        <p:spPr bwMode="auto">
          <a:xfrm>
            <a:off x="117475" y="1066800"/>
            <a:ext cx="87312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 typeface="Wingdings" charset="2"/>
              <a:buChar char="§"/>
            </a:pPr>
            <a:r>
              <a:rPr lang="fr-FR" sz="2800" b="1" dirty="0">
                <a:solidFill>
                  <a:srgbClr val="FFFF00"/>
                </a:solidFill>
              </a:rPr>
              <a:t> </a:t>
            </a:r>
            <a:r>
              <a:rPr lang="fr-FR" sz="2800" b="1" i="1" u="sng" dirty="0"/>
              <a:t>Garden I</a:t>
            </a:r>
            <a:r>
              <a:rPr lang="fr-FR" sz="2800" b="1" dirty="0"/>
              <a:t>: TTT fonctionnel (surveillance +++)  </a:t>
            </a:r>
          </a:p>
          <a:p>
            <a:pPr>
              <a:buFont typeface="Wingdings" charset="2"/>
              <a:buNone/>
            </a:pPr>
            <a:r>
              <a:rPr lang="fr-FR" sz="2800" b="1" dirty="0"/>
              <a:t>	               plutôt ostéosynthèse (appui immédiat)</a:t>
            </a:r>
          </a:p>
          <a:p>
            <a:pPr>
              <a:buFont typeface="Wingdings" charset="2"/>
              <a:buNone/>
            </a:pPr>
            <a:endParaRPr lang="fr-FR" sz="2800" b="1" dirty="0"/>
          </a:p>
          <a:p>
            <a:pPr>
              <a:buFont typeface="Wingdings" charset="2"/>
              <a:buChar char="§"/>
            </a:pPr>
            <a:r>
              <a:rPr lang="fr-FR" sz="2800" b="1" dirty="0"/>
              <a:t> </a:t>
            </a:r>
            <a:r>
              <a:rPr lang="fr-FR" sz="2800" b="1" i="1" u="sng" dirty="0"/>
              <a:t>Garden II</a:t>
            </a:r>
            <a:r>
              <a:rPr lang="fr-FR" sz="2800" b="1" dirty="0"/>
              <a:t>: ostéosynthèse </a:t>
            </a:r>
          </a:p>
          <a:p>
            <a:pPr>
              <a:buFont typeface="Wingdings" charset="2"/>
              <a:buNone/>
            </a:pPr>
            <a:r>
              <a:rPr lang="fr-FR" sz="2800" b="1" dirty="0"/>
              <a:t>		</a:t>
            </a:r>
          </a:p>
          <a:p>
            <a:pPr>
              <a:buFont typeface="Wingdings" charset="2"/>
              <a:buNone/>
            </a:pPr>
            <a:endParaRPr lang="fr-FR" sz="2800" b="1" dirty="0"/>
          </a:p>
          <a:p>
            <a:pPr>
              <a:buFont typeface="Wingdings" charset="2"/>
              <a:buChar char="§"/>
            </a:pPr>
            <a:r>
              <a:rPr lang="fr-FR" sz="2800" b="1" dirty="0"/>
              <a:t> </a:t>
            </a:r>
            <a:r>
              <a:rPr lang="fr-FR" sz="2800" b="1" i="1" u="sng" dirty="0"/>
              <a:t>Garden III et IV</a:t>
            </a:r>
            <a:r>
              <a:rPr lang="fr-FR" sz="2800" b="1" dirty="0"/>
              <a:t>: arthroplastie, en fonction des </a:t>
            </a:r>
          </a:p>
          <a:p>
            <a:pPr>
              <a:buFont typeface="Wingdings" charset="2"/>
              <a:buNone/>
            </a:pPr>
            <a:r>
              <a:rPr lang="fr-FR" sz="2800" b="1" dirty="0"/>
              <a:t> habitudes, des écoles…</a:t>
            </a:r>
          </a:p>
        </p:txBody>
      </p:sp>
      <p:sp>
        <p:nvSpPr>
          <p:cNvPr id="34820" name="AutoShape 6"/>
          <p:cNvSpPr>
            <a:spLocks noChangeArrowheads="1"/>
          </p:cNvSpPr>
          <p:nvPr/>
        </p:nvSpPr>
        <p:spPr bwMode="auto">
          <a:xfrm>
            <a:off x="2071688" y="5915025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4821" name="Text Box 7"/>
          <p:cNvSpPr txBox="1">
            <a:spLocks noChangeArrowheads="1"/>
          </p:cNvSpPr>
          <p:nvPr/>
        </p:nvSpPr>
        <p:spPr bwMode="auto">
          <a:xfrm>
            <a:off x="669925" y="5821363"/>
            <a:ext cx="1020763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200" b="1" dirty="0"/>
              <a:t>BUT</a:t>
            </a:r>
          </a:p>
        </p:txBody>
      </p:sp>
      <p:sp>
        <p:nvSpPr>
          <p:cNvPr id="34822" name="Text Box 8"/>
          <p:cNvSpPr txBox="1">
            <a:spLocks noChangeArrowheads="1"/>
          </p:cNvSpPr>
          <p:nvPr/>
        </p:nvSpPr>
        <p:spPr bwMode="auto">
          <a:xfrm>
            <a:off x="3489325" y="5867400"/>
            <a:ext cx="5708614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 dirty="0"/>
              <a:t>Retrouver autonomie rapide +++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41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Text Box 4"/>
          <p:cNvSpPr txBox="1">
            <a:spLocks noChangeArrowheads="1"/>
          </p:cNvSpPr>
          <p:nvPr/>
        </p:nvSpPr>
        <p:spPr bwMode="auto">
          <a:xfrm>
            <a:off x="2238375" y="381000"/>
            <a:ext cx="4695825" cy="669925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3600" b="1" dirty="0"/>
              <a:t>CAS PARTICULIERS</a:t>
            </a:r>
          </a:p>
        </p:txBody>
      </p:sp>
      <p:sp>
        <p:nvSpPr>
          <p:cNvPr id="35843" name="Text Box 5"/>
          <p:cNvSpPr txBox="1">
            <a:spLocks noChangeArrowheads="1"/>
          </p:cNvSpPr>
          <p:nvPr/>
        </p:nvSpPr>
        <p:spPr bwMode="auto">
          <a:xfrm>
            <a:off x="304800" y="1600200"/>
            <a:ext cx="71056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400" b="1" i="1">
                <a:cs typeface="Times New Roman" charset="0"/>
              </a:rPr>
              <a:t>• </a:t>
            </a:r>
            <a:r>
              <a:rPr lang="fr-FR" sz="2400" b="1" i="1"/>
              <a:t>Sujet dément ou neurologique (parkinsonien):</a:t>
            </a:r>
          </a:p>
        </p:txBody>
      </p:sp>
      <p:sp>
        <p:nvSpPr>
          <p:cNvPr id="35844" name="Text Box 7"/>
          <p:cNvSpPr txBox="1">
            <a:spLocks noChangeArrowheads="1"/>
          </p:cNvSpPr>
          <p:nvPr/>
        </p:nvSpPr>
        <p:spPr bwMode="auto">
          <a:xfrm>
            <a:off x="2667000" y="2708275"/>
            <a:ext cx="5307863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400" b="1" dirty="0"/>
              <a:t>PTH double mobilité en raison des </a:t>
            </a:r>
          </a:p>
          <a:p>
            <a:r>
              <a:rPr lang="fr-FR" sz="2400" b="1" dirty="0"/>
              <a:t>risques de luxations.</a:t>
            </a:r>
          </a:p>
        </p:txBody>
      </p:sp>
      <p:sp>
        <p:nvSpPr>
          <p:cNvPr id="35845" name="AutoShape 8"/>
          <p:cNvSpPr>
            <a:spLocks noChangeArrowheads="1"/>
          </p:cNvSpPr>
          <p:nvPr/>
        </p:nvSpPr>
        <p:spPr bwMode="auto">
          <a:xfrm>
            <a:off x="1447800" y="2819400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 dirty="0"/>
          </a:p>
        </p:txBody>
      </p:sp>
      <p:sp>
        <p:nvSpPr>
          <p:cNvPr id="35846" name="Text Box 9"/>
          <p:cNvSpPr txBox="1">
            <a:spLocks noChangeArrowheads="1"/>
          </p:cNvSpPr>
          <p:nvPr/>
        </p:nvSpPr>
        <p:spPr bwMode="auto">
          <a:xfrm>
            <a:off x="304800" y="4038600"/>
            <a:ext cx="701675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b="1" i="1">
                <a:solidFill>
                  <a:srgbClr val="FFFF00"/>
                </a:solidFill>
                <a:cs typeface="Times New Roman" charset="0"/>
              </a:rPr>
              <a:t>• </a:t>
            </a:r>
            <a:r>
              <a:rPr lang="fr-FR" sz="2400" b="1" i="1"/>
              <a:t>Sujet grabataire ou lésions cutanées sévères:</a:t>
            </a:r>
          </a:p>
        </p:txBody>
      </p:sp>
      <p:sp>
        <p:nvSpPr>
          <p:cNvPr id="35847" name="AutoShape 10"/>
          <p:cNvSpPr>
            <a:spLocks noChangeArrowheads="1"/>
          </p:cNvSpPr>
          <p:nvPr/>
        </p:nvSpPr>
        <p:spPr bwMode="auto">
          <a:xfrm>
            <a:off x="1447800" y="4924425"/>
            <a:ext cx="976313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FFFF00"/>
          </a:solidFill>
          <a:ln w="9525">
            <a:solidFill>
              <a:srgbClr val="FFFF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5848" name="Text Box 11"/>
          <p:cNvSpPr txBox="1">
            <a:spLocks noChangeArrowheads="1"/>
          </p:cNvSpPr>
          <p:nvPr/>
        </p:nvSpPr>
        <p:spPr bwMode="auto">
          <a:xfrm>
            <a:off x="2743200" y="4876800"/>
            <a:ext cx="348297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800" b="1"/>
              <a:t>Résection tête - col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42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8" name="Rectangle 4"/>
          <p:cNvSpPr>
            <a:spLocks noChangeArrowheads="1"/>
          </p:cNvSpPr>
          <p:nvPr/>
        </p:nvSpPr>
        <p:spPr bwMode="auto">
          <a:xfrm>
            <a:off x="152400" y="838200"/>
            <a:ext cx="8534400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</a:t>
            </a: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Déplacement secondaire</a:t>
            </a:r>
          </a:p>
          <a:p>
            <a:pPr marL="342900" indent="-342900">
              <a:spcBef>
                <a:spcPct val="20000"/>
              </a:spcBef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	- Nécrose</a:t>
            </a:r>
          </a:p>
        </p:txBody>
      </p:sp>
      <p:sp>
        <p:nvSpPr>
          <p:cNvPr id="62469" name="Rectangle 5"/>
          <p:cNvSpPr>
            <a:spLocks noChangeArrowheads="1"/>
          </p:cNvSpPr>
          <p:nvPr/>
        </p:nvSpPr>
        <p:spPr bwMode="auto">
          <a:xfrm>
            <a:off x="2763838" y="0"/>
            <a:ext cx="4073551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fr-FR" sz="4400" b="1" dirty="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Complications</a:t>
            </a:r>
          </a:p>
        </p:txBody>
      </p:sp>
      <p:pic>
        <p:nvPicPr>
          <p:cNvPr id="36868" name="Picture 6" descr="C:\Documents and Settings\jarry\Bureau\Nécrose sur THS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791200" y="1066800"/>
            <a:ext cx="3028950" cy="4038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6869" name="Picture 8"/>
          <p:cNvPicPr>
            <a:picLocks noChangeArrowheads="1"/>
          </p:cNvPicPr>
          <p:nvPr/>
        </p:nvPicPr>
        <p:blipFill>
          <a:blip r:embed="rId3">
            <a:lum contrast="24000"/>
          </a:blip>
          <a:srcRect/>
          <a:stretch>
            <a:fillRect/>
          </a:stretch>
        </p:blipFill>
        <p:spPr bwMode="auto">
          <a:xfrm>
            <a:off x="2743200" y="1484313"/>
            <a:ext cx="2728913" cy="1944687"/>
          </a:xfrm>
          <a:prstGeom prst="rect">
            <a:avLst/>
          </a:prstGeom>
          <a:noFill/>
          <a:ln w="25400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6870" name="Picture 9" descr="pseud%20col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90600" y="4038600"/>
            <a:ext cx="2044700" cy="2447925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2475" name="Rectangle 11"/>
          <p:cNvSpPr>
            <a:spLocks noChangeArrowheads="1"/>
          </p:cNvSpPr>
          <p:nvPr/>
        </p:nvSpPr>
        <p:spPr bwMode="auto">
          <a:xfrm>
            <a:off x="508000" y="3429000"/>
            <a:ext cx="25273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- Pseudarthrose</a:t>
            </a:r>
          </a:p>
        </p:txBody>
      </p:sp>
      <p:sp>
        <p:nvSpPr>
          <p:cNvPr id="62476" name="Rectangle 12"/>
          <p:cNvSpPr>
            <a:spLocks noChangeArrowheads="1"/>
          </p:cNvSpPr>
          <p:nvPr/>
        </p:nvSpPr>
        <p:spPr bwMode="auto">
          <a:xfrm>
            <a:off x="3505200" y="5286375"/>
            <a:ext cx="5142072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fr-FR" sz="24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- Complications arthroplasties                               (luxations…)</a:t>
            </a:r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43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4"/>
          <p:cNvSpPr>
            <a:spLocks noGrp="1" noChangeArrowheads="1"/>
          </p:cNvSpPr>
          <p:nvPr>
            <p:ph type="title"/>
          </p:nvPr>
        </p:nvSpPr>
        <p:spPr>
          <a:xfrm>
            <a:off x="609600" y="457200"/>
            <a:ext cx="7848600" cy="1905000"/>
          </a:xfrm>
          <a:noFill/>
          <a:ln w="38100">
            <a:solidFill>
              <a:schemeClr val="tx1"/>
            </a:solidFill>
          </a:ln>
        </p:spPr>
        <p:txBody>
          <a:bodyPr/>
          <a:lstStyle/>
          <a:p>
            <a:pPr algn="ctr" eaLnBrk="1" hangingPunct="1"/>
            <a:r>
              <a:rPr lang="fr-FR" sz="5400" b="1" dirty="0">
                <a:solidFill>
                  <a:schemeClr val="tx1"/>
                </a:solidFill>
              </a:rPr>
              <a:t>Fractures du massif</a:t>
            </a:r>
            <a:br>
              <a:rPr lang="fr-FR" sz="5400" b="1" dirty="0">
                <a:solidFill>
                  <a:schemeClr val="tx1"/>
                </a:solidFill>
              </a:rPr>
            </a:br>
            <a:r>
              <a:rPr lang="fr-FR" sz="5400" b="1" dirty="0">
                <a:solidFill>
                  <a:schemeClr val="tx1"/>
                </a:solidFill>
              </a:rPr>
              <a:t>trochantérien</a:t>
            </a:r>
          </a:p>
        </p:txBody>
      </p:sp>
      <p:pic>
        <p:nvPicPr>
          <p:cNvPr id="37891" name="Picture 5" descr="C:\Documents and Settings\jarry\Bureau\Indication Gamma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06500" y="2590800"/>
            <a:ext cx="2655888" cy="381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7892" name="Picture 6" descr="C:\Documents and Settings\jarry\Bureau\Inter-troch 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57800" y="2590800"/>
            <a:ext cx="2755900" cy="3810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44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 flipV="1">
            <a:off x="457200" y="6007291"/>
            <a:ext cx="8229600" cy="45719"/>
          </a:xfrm>
        </p:spPr>
        <p:txBody>
          <a:bodyPr>
            <a:normAutofit fontScale="25000" lnSpcReduction="20000"/>
          </a:bodyPr>
          <a:lstStyle/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45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74754" name="Picture 2" descr="http://www.chirurgie-orthopedie-chanzy.com/images/traumatologie/col-femur-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6125" y="0"/>
            <a:ext cx="6811645" cy="3075709"/>
          </a:xfrm>
          <a:prstGeom prst="rect">
            <a:avLst/>
          </a:prstGeom>
          <a:noFill/>
        </p:spPr>
      </p:pic>
      <p:pic>
        <p:nvPicPr>
          <p:cNvPr id="74756" name="Picture 4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372816" y="2623417"/>
            <a:ext cx="5640216" cy="42345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46</a:t>
            </a:fld>
            <a:endParaRPr lang="fr-FR"/>
          </a:p>
        </p:txBody>
      </p:sp>
      <p:pic>
        <p:nvPicPr>
          <p:cNvPr id="1026" name="Picture 2" descr="CLASSIFICATION OF KYLE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27234" y="737320"/>
            <a:ext cx="7305675" cy="548498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20" name="Rectangle 4"/>
          <p:cNvSpPr>
            <a:spLocks noGrp="1" noChangeArrowheads="1"/>
          </p:cNvSpPr>
          <p:nvPr>
            <p:ph idx="1"/>
          </p:nvPr>
        </p:nvSpPr>
        <p:spPr>
          <a:xfrm>
            <a:off x="228600" y="3657600"/>
            <a:ext cx="7772400" cy="2895600"/>
          </a:xfrm>
        </p:spPr>
        <p:txBody>
          <a:bodyPr/>
          <a:lstStyle/>
          <a:p>
            <a:pPr eaLnBrk="1" hangingPunct="1">
              <a:buFontTx/>
              <a:buNone/>
              <a:defRPr/>
            </a:pPr>
            <a:r>
              <a:rPr lang="fr-FR" sz="4000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Objectifs :</a:t>
            </a:r>
            <a:endParaRPr lang="fr-FR" sz="4000" dirty="0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eaLnBrk="1" hangingPunct="1">
              <a:buFontTx/>
              <a:buNone/>
              <a:defRPr/>
            </a:pPr>
            <a:r>
              <a:rPr lang="fr-FR" sz="4000" dirty="0"/>
              <a:t>         mobilisation rapide</a:t>
            </a:r>
          </a:p>
          <a:p>
            <a:pPr eaLnBrk="1" hangingPunct="1">
              <a:buFontTx/>
              <a:buNone/>
              <a:defRPr/>
            </a:pPr>
            <a:r>
              <a:rPr lang="fr-FR" sz="4000" dirty="0"/>
              <a:t>         si possible appui précoce</a:t>
            </a:r>
          </a:p>
          <a:p>
            <a:pPr eaLnBrk="1" hangingPunct="1">
              <a:buFontTx/>
              <a:buNone/>
              <a:defRPr/>
            </a:pPr>
            <a:endParaRPr lang="fr-FR" sz="4000" b="1" dirty="0">
              <a:solidFill>
                <a:schemeClr val="bg1"/>
              </a:solidFill>
              <a:effectLst>
                <a:outerShdw blurRad="38100" dist="38100" dir="2700000" algn="tl">
                  <a:srgbClr val="FFFFFF"/>
                </a:outerShdw>
              </a:effectLst>
            </a:endParaRPr>
          </a:p>
        </p:txBody>
      </p:sp>
      <p:sp>
        <p:nvSpPr>
          <p:cNvPr id="38915" name="Text Box 5"/>
          <p:cNvSpPr txBox="1">
            <a:spLocks noChangeArrowheads="1"/>
          </p:cNvSpPr>
          <p:nvPr/>
        </p:nvSpPr>
        <p:spPr bwMode="auto">
          <a:xfrm>
            <a:off x="454025" y="258763"/>
            <a:ext cx="8267700" cy="3048000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200" b="1"/>
              <a:t>Pathologie fréquente +++</a:t>
            </a:r>
          </a:p>
          <a:p>
            <a:endParaRPr lang="fr-FR" sz="3200" b="1"/>
          </a:p>
          <a:p>
            <a:r>
              <a:rPr lang="fr-FR" sz="3200" b="1"/>
              <a:t>Sujets âgés / chute de la hauteur</a:t>
            </a:r>
          </a:p>
          <a:p>
            <a:endParaRPr lang="fr-FR" sz="3200" b="1"/>
          </a:p>
          <a:p>
            <a:r>
              <a:rPr lang="fr-FR" sz="3200" b="1"/>
              <a:t>Sujets jeunes / trauma à haute énergie</a:t>
            </a:r>
          </a:p>
          <a:p>
            <a:r>
              <a:rPr lang="fr-FR" sz="3200" b="1"/>
              <a:t>		(polytraumatisme..)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47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152400" y="85725"/>
            <a:ext cx="8001000" cy="685800"/>
          </a:xfrm>
        </p:spPr>
        <p:txBody>
          <a:bodyPr>
            <a:normAutofit fontScale="90000"/>
          </a:bodyPr>
          <a:lstStyle/>
          <a:p>
            <a:pPr algn="ctr" eaLnBrk="1" hangingPunct="1"/>
            <a:r>
              <a:rPr lang="fr-FR" b="1" dirty="0">
                <a:solidFill>
                  <a:schemeClr val="tx1"/>
                </a:solidFill>
              </a:rPr>
              <a:t>Nombreuses classifications</a:t>
            </a:r>
          </a:p>
        </p:txBody>
      </p:sp>
      <p:sp>
        <p:nvSpPr>
          <p:cNvPr id="39939" name="Text Box 4"/>
          <p:cNvSpPr txBox="1">
            <a:spLocks noChangeArrowheads="1"/>
          </p:cNvSpPr>
          <p:nvPr/>
        </p:nvSpPr>
        <p:spPr bwMode="auto">
          <a:xfrm>
            <a:off x="895350" y="1119188"/>
            <a:ext cx="391160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>
              <a:buFontTx/>
              <a:buChar char="-"/>
            </a:pPr>
            <a:r>
              <a:rPr lang="fr-FR" sz="2400" b="1" dirty="0"/>
              <a:t> localisation foyer</a:t>
            </a:r>
          </a:p>
          <a:p>
            <a:pPr>
              <a:buFontTx/>
              <a:buChar char="-"/>
            </a:pPr>
            <a:r>
              <a:rPr lang="fr-FR" sz="2400" b="1" dirty="0"/>
              <a:t> stabilité fracture</a:t>
            </a:r>
          </a:p>
          <a:p>
            <a:pPr>
              <a:buFontTx/>
              <a:buChar char="-"/>
            </a:pPr>
            <a:r>
              <a:rPr lang="fr-FR" sz="2400" b="1" dirty="0"/>
              <a:t> extension diaphysaire…</a:t>
            </a:r>
          </a:p>
        </p:txBody>
      </p:sp>
      <p:pic>
        <p:nvPicPr>
          <p:cNvPr id="39940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4343400"/>
            <a:ext cx="7543800" cy="2224088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5846" name="Rectangle 6"/>
          <p:cNvSpPr>
            <a:spLocks noChangeArrowheads="1"/>
          </p:cNvSpPr>
          <p:nvPr/>
        </p:nvSpPr>
        <p:spPr bwMode="auto">
          <a:xfrm>
            <a:off x="0" y="2438400"/>
            <a:ext cx="5743575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Fractures </a:t>
            </a:r>
          </a:p>
          <a:p>
            <a:pPr>
              <a:defRPr/>
            </a:pPr>
            <a:r>
              <a:rPr lang="fr-FR" sz="3600" b="1">
                <a:effectLst>
                  <a:outerShdw blurRad="38100" dist="38100" dir="2700000" algn="tl">
                    <a:srgbClr val="000000"/>
                  </a:outerShdw>
                </a:effectLst>
              </a:rPr>
              <a:t>cervico-trochantériennes</a:t>
            </a:r>
          </a:p>
        </p:txBody>
      </p:sp>
      <p:pic>
        <p:nvPicPr>
          <p:cNvPr id="39942" name="Picture 7" descr="Fract inter-trochantérienne F                                  00019E66HD                             B7DA608F:"/>
          <p:cNvPicPr>
            <a:picLocks noChangeAspect="1" noChangeArrowheads="1"/>
          </p:cNvPicPr>
          <p:nvPr/>
        </p:nvPicPr>
        <p:blipFill>
          <a:blip r:embed="rId3">
            <a:lum contrast="-12000"/>
          </a:blip>
          <a:srcRect/>
          <a:stretch>
            <a:fillRect/>
          </a:stretch>
        </p:blipFill>
        <p:spPr bwMode="auto">
          <a:xfrm>
            <a:off x="5719763" y="762000"/>
            <a:ext cx="3030537" cy="335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3" name="Rectangle 8"/>
          <p:cNvSpPr>
            <a:spLocks noChangeArrowheads="1"/>
          </p:cNvSpPr>
          <p:nvPr/>
        </p:nvSpPr>
        <p:spPr bwMode="auto">
          <a:xfrm>
            <a:off x="5951538" y="3657600"/>
            <a:ext cx="12954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48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95400" y="1219200"/>
            <a:ext cx="6553200" cy="1990725"/>
          </a:xfrm>
          <a:prstGeom prst="rect">
            <a:avLst/>
          </a:prstGeom>
          <a:noFill/>
          <a:ln w="2857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6869" name="Rectangle 5"/>
          <p:cNvSpPr>
            <a:spLocks noChangeArrowheads="1"/>
          </p:cNvSpPr>
          <p:nvPr/>
        </p:nvSpPr>
        <p:spPr bwMode="auto">
          <a:xfrm>
            <a:off x="381000" y="381000"/>
            <a:ext cx="8458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Fractures per-trochantériennes complexes</a:t>
            </a:r>
          </a:p>
        </p:txBody>
      </p:sp>
      <p:pic>
        <p:nvPicPr>
          <p:cNvPr id="40964" name="Picture 9" descr="C:\Documents and Settings\jarry\Bureau\Per-troch instable F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2400" y="3505200"/>
            <a:ext cx="2870200" cy="30480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0965" name="Picture 10" descr="&#10;Per troch F+P                                                  00019E66HD                             B7DA608F: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352800" y="3498850"/>
            <a:ext cx="5638800" cy="30543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49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SCN158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69818" y="1357746"/>
            <a:ext cx="7445720" cy="47243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ZoneTexte 2"/>
          <p:cNvSpPr txBox="1"/>
          <p:nvPr/>
        </p:nvSpPr>
        <p:spPr>
          <a:xfrm>
            <a:off x="969818" y="277091"/>
            <a:ext cx="709352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r-FR" sz="2800" dirty="0"/>
              <a:t>Vascularisation 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5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4" name="Rectangle 6"/>
          <p:cNvSpPr>
            <a:spLocks noGrp="1" noChangeArrowheads="1"/>
          </p:cNvSpPr>
          <p:nvPr>
            <p:ph type="title"/>
          </p:nvPr>
        </p:nvSpPr>
        <p:spPr>
          <a:xfrm>
            <a:off x="652463" y="123825"/>
            <a:ext cx="8548687" cy="1143000"/>
          </a:xfrm>
        </p:spPr>
        <p:txBody>
          <a:bodyPr/>
          <a:lstStyle/>
          <a:p>
            <a:pPr eaLnBrk="1" hangingPunct="1">
              <a:defRPr/>
            </a:pPr>
            <a:r>
              <a:rPr lang="fr-F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Fractures </a:t>
            </a:r>
            <a:r>
              <a:rPr lang="fr-FR" sz="3600" b="1" dirty="0" err="1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trochantéro</a:t>
            </a:r>
            <a:r>
              <a:rPr lang="fr-FR" sz="3600" b="1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- diaphysaires</a:t>
            </a:r>
          </a:p>
        </p:txBody>
      </p:sp>
      <p:pic>
        <p:nvPicPr>
          <p:cNvPr id="41987" name="Picture 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67200" y="1266825"/>
            <a:ext cx="4876800" cy="1727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1988" name="Picture 8" descr="Trochantéro-diaph et gamma 1                                   00019E66HD                             B7DA60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2262" y="2133600"/>
            <a:ext cx="3944938" cy="43434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50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0700" y="990600"/>
            <a:ext cx="5562600" cy="22860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38917" name="Rectangle 5"/>
          <p:cNvSpPr>
            <a:spLocks noChangeArrowheads="1"/>
          </p:cNvSpPr>
          <p:nvPr/>
        </p:nvSpPr>
        <p:spPr bwMode="auto">
          <a:xfrm>
            <a:off x="266700" y="266700"/>
            <a:ext cx="86106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3600" b="1" dirty="0">
                <a:effectLst>
                  <a:outerShdw blurRad="38100" dist="38100" dir="2700000" algn="tl">
                    <a:srgbClr val="000000"/>
                  </a:outerShdw>
                </a:effectLst>
              </a:rPr>
              <a:t>Fractures sous-trochantériennes</a:t>
            </a:r>
          </a:p>
        </p:txBody>
      </p:sp>
      <p:pic>
        <p:nvPicPr>
          <p:cNvPr id="43012" name="Picture 6" descr="C:\Documents and Settings\jarry\Bureau\Sous troch trés déplacée 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00200" y="3276600"/>
            <a:ext cx="2457450" cy="32766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3013" name="Picture 7" descr="C:\Documents and Settings\jarry\Bureau\Fract sous trochan 1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0" y="3295650"/>
            <a:ext cx="3657600" cy="325755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3014" name="Rectangle 8"/>
          <p:cNvSpPr>
            <a:spLocks noChangeArrowheads="1"/>
          </p:cNvSpPr>
          <p:nvPr/>
        </p:nvSpPr>
        <p:spPr bwMode="auto">
          <a:xfrm>
            <a:off x="1905000" y="3352800"/>
            <a:ext cx="838200" cy="762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5" name="Rectangle 9"/>
          <p:cNvSpPr>
            <a:spLocks noChangeArrowheads="1"/>
          </p:cNvSpPr>
          <p:nvPr/>
        </p:nvSpPr>
        <p:spPr bwMode="auto">
          <a:xfrm>
            <a:off x="5334000" y="3429000"/>
            <a:ext cx="10668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3016" name="Rectangle 10"/>
          <p:cNvSpPr>
            <a:spLocks noChangeArrowheads="1"/>
          </p:cNvSpPr>
          <p:nvPr/>
        </p:nvSpPr>
        <p:spPr bwMode="auto">
          <a:xfrm>
            <a:off x="5334000" y="3276600"/>
            <a:ext cx="1143000" cy="1524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10" name="Espace réservé du numéro de diapositiv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51</a:t>
            </a:fld>
            <a:endParaRPr lang="fr-FR"/>
          </a:p>
        </p:txBody>
      </p:sp>
      <p:sp>
        <p:nvSpPr>
          <p:cNvPr id="11" name="Espace réservé du pied de page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2743200" y="152400"/>
            <a:ext cx="3657600" cy="762000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fr-FR" sz="5400" b="1" dirty="0">
                <a:solidFill>
                  <a:schemeClr val="tx1"/>
                </a:solidFill>
              </a:rPr>
              <a:t>Traitement</a:t>
            </a:r>
          </a:p>
        </p:txBody>
      </p:sp>
      <p:sp>
        <p:nvSpPr>
          <p:cNvPr id="44035" name="Text Box 4"/>
          <p:cNvSpPr txBox="1">
            <a:spLocks noChangeArrowheads="1"/>
          </p:cNvSpPr>
          <p:nvPr/>
        </p:nvSpPr>
        <p:spPr bwMode="auto">
          <a:xfrm>
            <a:off x="660400" y="1143000"/>
            <a:ext cx="8004175" cy="1570038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fr-FR" sz="3200" b="1" dirty="0"/>
              <a:t>Idem fractures cervicales… </a:t>
            </a:r>
          </a:p>
          <a:p>
            <a:pPr algn="ctr"/>
            <a:r>
              <a:rPr lang="fr-FR" sz="3200" b="1" dirty="0"/>
              <a:t>       </a:t>
            </a:r>
          </a:p>
          <a:p>
            <a:pPr algn="ctr"/>
            <a:r>
              <a:rPr lang="fr-FR" sz="3200" b="1" dirty="0"/>
              <a:t>                  … Remise en charge précoce</a:t>
            </a:r>
          </a:p>
        </p:txBody>
      </p:sp>
      <p:sp>
        <p:nvSpPr>
          <p:cNvPr id="44036" name="AutoShape 5"/>
          <p:cNvSpPr>
            <a:spLocks noChangeArrowheads="1"/>
          </p:cNvSpPr>
          <p:nvPr/>
        </p:nvSpPr>
        <p:spPr bwMode="auto">
          <a:xfrm>
            <a:off x="1766888" y="2227263"/>
            <a:ext cx="976312" cy="485775"/>
          </a:xfrm>
          <a:custGeom>
            <a:avLst/>
            <a:gdLst>
              <a:gd name="T0" fmla="*/ 2147483647 w 21600"/>
              <a:gd name="T1" fmla="*/ 0 h 21600"/>
              <a:gd name="T2" fmla="*/ 0 w 21600"/>
              <a:gd name="T3" fmla="*/ 2147483647 h 21600"/>
              <a:gd name="T4" fmla="*/ 2147483647 w 21600"/>
              <a:gd name="T5" fmla="*/ 2147483647 h 21600"/>
              <a:gd name="T6" fmla="*/ 2147483647 w 21600"/>
              <a:gd name="T7" fmla="*/ 2147483647 h 21600"/>
              <a:gd name="T8" fmla="*/ 0 60000 65536"/>
              <a:gd name="T9" fmla="*/ 0 60000 65536"/>
              <a:gd name="T10" fmla="*/ 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44037" name="Text Box 6"/>
          <p:cNvSpPr txBox="1">
            <a:spLocks noChangeArrowheads="1"/>
          </p:cNvSpPr>
          <p:nvPr/>
        </p:nvSpPr>
        <p:spPr bwMode="auto">
          <a:xfrm>
            <a:off x="2052638" y="3244850"/>
            <a:ext cx="6771726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2000" b="1" dirty="0"/>
              <a:t>Fonctionnel </a:t>
            </a:r>
          </a:p>
          <a:p>
            <a:endParaRPr lang="fr-FR" sz="2000" b="1" dirty="0"/>
          </a:p>
          <a:p>
            <a:r>
              <a:rPr lang="fr-FR" sz="2000" b="1" i="1" dirty="0"/>
              <a:t>Orthopédique</a:t>
            </a:r>
            <a:r>
              <a:rPr lang="fr-FR" sz="2000" b="1" dirty="0"/>
              <a:t>: traction continue au lit 45j à 2 mois</a:t>
            </a:r>
          </a:p>
          <a:p>
            <a:endParaRPr lang="fr-FR" sz="2000" b="1" dirty="0"/>
          </a:p>
          <a:p>
            <a:r>
              <a:rPr lang="fr-FR" sz="2000" b="1" i="1" dirty="0"/>
              <a:t>Chirurgical</a:t>
            </a:r>
            <a:r>
              <a:rPr lang="fr-FR" sz="2000" b="1" dirty="0"/>
              <a:t>:  	foyer fermé (CLOU GAMMA - TARGON)</a:t>
            </a:r>
          </a:p>
          <a:p>
            <a:r>
              <a:rPr lang="fr-FR" sz="2000" b="1" dirty="0"/>
              <a:t>	           		foyer ouvert (THS)</a:t>
            </a:r>
          </a:p>
          <a:p>
            <a:r>
              <a:rPr lang="fr-FR" sz="2000" b="1" dirty="0"/>
              <a:t>				+ ou – cerclage(s)</a:t>
            </a:r>
          </a:p>
          <a:p>
            <a:endParaRPr lang="fr-FR" sz="2000" b="1" dirty="0"/>
          </a:p>
          <a:p>
            <a:r>
              <a:rPr lang="fr-FR" sz="2000" b="1" i="1" dirty="0"/>
              <a:t>Arthroplastie</a:t>
            </a:r>
            <a:r>
              <a:rPr lang="fr-FR" sz="2000" b="1" dirty="0"/>
              <a:t> …PTH, Prothèse intermédiaire)</a:t>
            </a:r>
          </a:p>
        </p:txBody>
      </p:sp>
      <p:sp>
        <p:nvSpPr>
          <p:cNvPr id="44038" name="Line 7"/>
          <p:cNvSpPr>
            <a:spLocks noChangeShapeType="1"/>
          </p:cNvSpPr>
          <p:nvPr/>
        </p:nvSpPr>
        <p:spPr bwMode="auto">
          <a:xfrm>
            <a:off x="2362200" y="3581400"/>
            <a:ext cx="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39" name="Line 8"/>
          <p:cNvSpPr>
            <a:spLocks noChangeShapeType="1"/>
          </p:cNvSpPr>
          <p:nvPr/>
        </p:nvSpPr>
        <p:spPr bwMode="auto">
          <a:xfrm flipV="1">
            <a:off x="2362200" y="2971800"/>
            <a:ext cx="1066800" cy="7620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40" name="Line 9"/>
          <p:cNvSpPr>
            <a:spLocks noChangeShapeType="1"/>
          </p:cNvSpPr>
          <p:nvPr/>
        </p:nvSpPr>
        <p:spPr bwMode="auto">
          <a:xfrm>
            <a:off x="2362200" y="2895600"/>
            <a:ext cx="990600" cy="838200"/>
          </a:xfrm>
          <a:prstGeom prst="line">
            <a:avLst/>
          </a:prstGeom>
          <a:noFill/>
          <a:ln w="38100">
            <a:solidFill>
              <a:srgbClr val="FF0000"/>
            </a:solidFill>
            <a:round/>
            <a:headEnd/>
            <a:tailEnd/>
          </a:ln>
        </p:spPr>
        <p:txBody>
          <a:bodyPr/>
          <a:lstStyle/>
          <a:p>
            <a:endParaRPr lang="fr-FR"/>
          </a:p>
        </p:txBody>
      </p:sp>
      <p:sp>
        <p:nvSpPr>
          <p:cNvPr id="44041" name="Line 10"/>
          <p:cNvSpPr>
            <a:spLocks noChangeShapeType="1"/>
          </p:cNvSpPr>
          <p:nvPr/>
        </p:nvSpPr>
        <p:spPr bwMode="auto">
          <a:xfrm flipV="1">
            <a:off x="304800" y="3429000"/>
            <a:ext cx="1600200" cy="1066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042" name="Line 11"/>
          <p:cNvSpPr>
            <a:spLocks noChangeShapeType="1"/>
          </p:cNvSpPr>
          <p:nvPr/>
        </p:nvSpPr>
        <p:spPr bwMode="auto">
          <a:xfrm flipV="1">
            <a:off x="304800" y="4114800"/>
            <a:ext cx="16002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043" name="Line 12"/>
          <p:cNvSpPr>
            <a:spLocks noChangeShapeType="1"/>
          </p:cNvSpPr>
          <p:nvPr/>
        </p:nvSpPr>
        <p:spPr bwMode="auto">
          <a:xfrm>
            <a:off x="304800" y="4495800"/>
            <a:ext cx="1747838" cy="3048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44044" name="Line 13"/>
          <p:cNvSpPr>
            <a:spLocks noChangeShapeType="1"/>
          </p:cNvSpPr>
          <p:nvPr/>
        </p:nvSpPr>
        <p:spPr bwMode="auto">
          <a:xfrm>
            <a:off x="304800" y="4495800"/>
            <a:ext cx="1747838" cy="1425575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fr-FR"/>
          </a:p>
        </p:txBody>
      </p:sp>
      <p:sp>
        <p:nvSpPr>
          <p:cNvPr id="14" name="Espace réservé du numéro de diapositive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52</a:t>
            </a:fld>
            <a:endParaRPr lang="fr-FR"/>
          </a:p>
        </p:txBody>
      </p:sp>
      <p:sp>
        <p:nvSpPr>
          <p:cNvPr id="15" name="Espace réservé du pied de page 1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ext Box 5"/>
          <p:cNvSpPr txBox="1">
            <a:spLocks noChangeArrowheads="1"/>
          </p:cNvSpPr>
          <p:nvPr/>
        </p:nvSpPr>
        <p:spPr bwMode="auto">
          <a:xfrm>
            <a:off x="3100388" y="228600"/>
            <a:ext cx="3321743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400" b="1" dirty="0"/>
              <a:t>Indications </a:t>
            </a:r>
          </a:p>
        </p:txBody>
      </p:sp>
      <p:sp>
        <p:nvSpPr>
          <p:cNvPr id="45059" name="Text Box 6"/>
          <p:cNvSpPr txBox="1">
            <a:spLocks noChangeArrowheads="1"/>
          </p:cNvSpPr>
          <p:nvPr/>
        </p:nvSpPr>
        <p:spPr bwMode="auto">
          <a:xfrm>
            <a:off x="385763" y="1085850"/>
            <a:ext cx="8493099" cy="14157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sz="3200" b="1" i="1" u="sng" dirty="0" err="1"/>
              <a:t>Ttt</a:t>
            </a:r>
            <a:r>
              <a:rPr lang="fr-FR" sz="3200" b="1" i="1" u="sng" dirty="0"/>
              <a:t> orthopédique</a:t>
            </a:r>
            <a:r>
              <a:rPr lang="fr-FR" b="1" dirty="0"/>
              <a:t>:   seulement si CI formelle à l’anesthésie 		décompensation, tares, </a:t>
            </a:r>
            <a:r>
              <a:rPr lang="fr-FR" b="1" dirty="0" err="1"/>
              <a:t>etc</a:t>
            </a:r>
            <a:r>
              <a:rPr lang="fr-FR" b="1" dirty="0"/>
              <a:t>…</a:t>
            </a:r>
          </a:p>
          <a:p>
            <a:endParaRPr lang="fr-FR" b="1" dirty="0"/>
          </a:p>
          <a:p>
            <a:r>
              <a:rPr lang="fr-FR" b="1" dirty="0">
                <a:sym typeface="Wingdings 3" charset="2"/>
              </a:rPr>
              <a:t> traction utilisée comme antalgie jusqu’à l’intervention</a:t>
            </a:r>
          </a:p>
        </p:txBody>
      </p:sp>
      <p:sp>
        <p:nvSpPr>
          <p:cNvPr id="45060" name="Rectangle 7"/>
          <p:cNvSpPr>
            <a:spLocks noChangeArrowheads="1"/>
          </p:cNvSpPr>
          <p:nvPr/>
        </p:nvSpPr>
        <p:spPr bwMode="auto">
          <a:xfrm>
            <a:off x="385763" y="2878138"/>
            <a:ext cx="6369050" cy="669925"/>
          </a:xfrm>
          <a:prstGeom prst="rect">
            <a:avLst/>
          </a:prstGeom>
          <a:noFill/>
          <a:ln w="28575">
            <a:solidFill>
              <a:schemeClr val="bg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3600" b="1" dirty="0" err="1"/>
              <a:t>Ttt</a:t>
            </a:r>
            <a:r>
              <a:rPr lang="fr-FR" sz="3600" b="1" dirty="0"/>
              <a:t> chirurgical = </a:t>
            </a:r>
            <a:r>
              <a:rPr lang="fr-FR" sz="3600" b="1" dirty="0" err="1"/>
              <a:t>Ttt</a:t>
            </a:r>
            <a:r>
              <a:rPr lang="fr-FR" sz="3600" b="1" dirty="0"/>
              <a:t> de choix</a:t>
            </a:r>
          </a:p>
        </p:txBody>
      </p:sp>
      <p:sp>
        <p:nvSpPr>
          <p:cNvPr id="45061" name="Text Box 8"/>
          <p:cNvSpPr txBox="1">
            <a:spLocks noChangeArrowheads="1"/>
          </p:cNvSpPr>
          <p:nvPr/>
        </p:nvSpPr>
        <p:spPr bwMode="auto">
          <a:xfrm>
            <a:off x="385763" y="3548063"/>
            <a:ext cx="789992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3200" b="1" dirty="0"/>
              <a:t>Sur table orthopédique dans les 2 cas.</a:t>
            </a:r>
          </a:p>
          <a:p>
            <a:endParaRPr lang="fr-FR" sz="3200" b="1" dirty="0"/>
          </a:p>
        </p:txBody>
      </p:sp>
      <p:pic>
        <p:nvPicPr>
          <p:cNvPr id="45062" name="Picture 9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39724" y="4226141"/>
            <a:ext cx="2749694" cy="2333752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53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http://1.bp.blogspot.com/-dO_Wn-SXsuY/VgZy1gUEPiI/AAAAAAAAEsM/ANZIwXx63Rs/s1600/2015-09%2B-%2BIphone%2B193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6480" y="474519"/>
            <a:ext cx="8788231" cy="5898572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54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http://2.bp.blogspot.com/-t0SQ8mYfZW4/VgZy1ovTBdI/AAAAAAAAEs8/VMEb2BRVftA/s1600/2015-09%2B-%2BIphone%2B19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9648" y="405246"/>
            <a:ext cx="8124825" cy="6124575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55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 descr="Afficher l'image d'origine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5340927" cy="3560618"/>
          </a:xfrm>
          <a:prstGeom prst="rect">
            <a:avLst/>
          </a:prstGeom>
          <a:noFill/>
        </p:spPr>
      </p:pic>
      <p:pic>
        <p:nvPicPr>
          <p:cNvPr id="59394" name="Picture 2" descr="Afficher l'image d'origi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452957" y="3044327"/>
            <a:ext cx="5691043" cy="3813673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56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5056909"/>
            <a:ext cx="8229600" cy="950382"/>
          </a:xfrm>
        </p:spPr>
        <p:txBody>
          <a:bodyPr/>
          <a:lstStyle/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62466" name="Picture 2" descr="http://3.bp.blogspot.com/-Jbf_B4IIH3Q/VgZy1_NRAZI/AAAAAAAAEs4/wY9URRQ1ebg/s1600/2015-09%2B-%2BIphone%2B2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07975" y="274638"/>
            <a:ext cx="8378825" cy="6124575"/>
          </a:xfrm>
          <a:prstGeom prst="rect">
            <a:avLst/>
          </a:prstGeom>
          <a:noFill/>
        </p:spPr>
      </p:pic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57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490" name="Picture 2" descr="http://2.bp.blogspot.com/-54Pa1sLepeQ/VgZy2Pl7zjI/AAAAAAAAEs0/czZtecqv7jA/s1600/2015-09%2B-%2BIphone%2B20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4736855" cy="3986646"/>
          </a:xfrm>
          <a:prstGeom prst="rect">
            <a:avLst/>
          </a:prstGeom>
          <a:noFill/>
        </p:spPr>
      </p:pic>
      <p:pic>
        <p:nvPicPr>
          <p:cNvPr id="63492" name="Picture 4" descr="http://4.bp.blogspot.com/-k37e15WuWNM/VgZy2Q8jx3I/AAAAAAAAEsk/T5gtgw-rTUI/s1600/2015-09%2B-%2BIphone%2B203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334313" y="2303318"/>
            <a:ext cx="4809687" cy="4554682"/>
          </a:xfrm>
          <a:prstGeom prst="rect">
            <a:avLst/>
          </a:prstGeom>
          <a:noFill/>
        </p:spPr>
      </p:pic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58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2" descr="http://1.bp.blogspot.com/-V3nJ8-mo57o/VgZy2rP572I/AAAAAAAAEss/h2rgAUO4Zfc/s1600/2015-09%2B-%2BIphone%2B205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30193" y="336405"/>
            <a:ext cx="6810375" cy="6124575"/>
          </a:xfrm>
          <a:prstGeom prst="rect">
            <a:avLst/>
          </a:prstGeom>
          <a:noFill/>
        </p:spPr>
      </p:pic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59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07963"/>
            <a:ext cx="7696200" cy="1835150"/>
          </a:xfrm>
          <a:noFill/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fr-FR" sz="4000" b="1" dirty="0">
                <a:solidFill>
                  <a:schemeClr val="tx1"/>
                </a:solidFill>
              </a:rPr>
              <a:t>Fractures de l’extrémité supérieure du fémur chez l’adulte</a:t>
            </a:r>
          </a:p>
        </p:txBody>
      </p:sp>
      <p:sp>
        <p:nvSpPr>
          <p:cNvPr id="8195" name="ZoneTexte 3"/>
          <p:cNvSpPr txBox="1">
            <a:spLocks noChangeArrowheads="1"/>
          </p:cNvSpPr>
          <p:nvPr/>
        </p:nvSpPr>
        <p:spPr bwMode="auto">
          <a:xfrm>
            <a:off x="920750" y="2462213"/>
            <a:ext cx="6892925" cy="34782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buFont typeface="Wingdings" charset="2"/>
              <a:buChar char="ü"/>
            </a:pPr>
            <a:r>
              <a:rPr lang="fr-FR" sz="2000" b="1">
                <a:solidFill>
                  <a:srgbClr val="000000"/>
                </a:solidFill>
              </a:rPr>
              <a:t> </a:t>
            </a:r>
            <a:r>
              <a:rPr lang="fr-FR" sz="2000" b="1"/>
              <a:t>Fréquentes et graves, 30% de mortalité à 1 an</a:t>
            </a:r>
          </a:p>
          <a:p>
            <a:endParaRPr lang="fr-FR" sz="2000" b="1"/>
          </a:p>
          <a:p>
            <a:pPr>
              <a:buFont typeface="Wingdings" charset="2"/>
              <a:buChar char="ü"/>
            </a:pPr>
            <a:r>
              <a:rPr lang="fr-FR" sz="2000" b="1"/>
              <a:t> Pronostic vital à court terme chez le sujet âgé</a:t>
            </a:r>
          </a:p>
          <a:p>
            <a:endParaRPr lang="fr-FR" sz="2000" b="1"/>
          </a:p>
          <a:p>
            <a:pPr>
              <a:buFont typeface="Wingdings" charset="2"/>
              <a:buChar char="ü"/>
            </a:pPr>
            <a:r>
              <a:rPr lang="fr-FR" sz="2000" b="1"/>
              <a:t> Pronostic fonctionnel à moyen terme à toute âge</a:t>
            </a:r>
          </a:p>
          <a:p>
            <a:endParaRPr lang="fr-FR" sz="2000" b="1"/>
          </a:p>
          <a:p>
            <a:pPr>
              <a:buFont typeface="Wingdings" charset="2"/>
              <a:buChar char="ü"/>
            </a:pPr>
            <a:r>
              <a:rPr lang="fr-FR" sz="2000" b="1"/>
              <a:t> Deux types:</a:t>
            </a:r>
          </a:p>
          <a:p>
            <a:r>
              <a:rPr lang="fr-FR" sz="2000" b="1"/>
              <a:t>                       - Fractures cervicales </a:t>
            </a:r>
          </a:p>
          <a:p>
            <a:r>
              <a:rPr lang="fr-FR" sz="2000" b="1"/>
              <a:t>                       - Fracture trochantériennes</a:t>
            </a:r>
          </a:p>
          <a:p>
            <a:endParaRPr lang="fr-FR" sz="2000" b="1"/>
          </a:p>
          <a:p>
            <a:pPr>
              <a:buFont typeface="Wingdings" charset="2"/>
              <a:buChar char="ü"/>
            </a:pPr>
            <a:r>
              <a:rPr lang="fr-FR" sz="2000" b="1"/>
              <a:t> Prise en charge globale et multidisciplinaire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95600" y="1600200"/>
            <a:ext cx="2454275" cy="4495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3" name="Picture 5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638800" y="1828800"/>
            <a:ext cx="3273425" cy="41148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46084" name="Picture 6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7200" y="1905000"/>
            <a:ext cx="2141538" cy="3886200"/>
          </a:xfrm>
          <a:prstGeom prst="rect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41991" name="Rectangle 7"/>
          <p:cNvSpPr>
            <a:spLocks noChangeArrowheads="1"/>
          </p:cNvSpPr>
          <p:nvPr/>
        </p:nvSpPr>
        <p:spPr bwMode="auto">
          <a:xfrm>
            <a:off x="152400" y="533400"/>
            <a:ext cx="8839200" cy="762000"/>
          </a:xfrm>
          <a:prstGeom prst="rect">
            <a:avLst/>
          </a:prstGeom>
          <a:noFill/>
          <a:ln w="28575">
            <a:noFill/>
            <a:miter lim="800000"/>
            <a:headEnd/>
            <a:tailEnd/>
          </a:ln>
          <a:effectLst/>
        </p:spPr>
        <p:txBody>
          <a:bodyPr anchor="ctr"/>
          <a:lstStyle/>
          <a:p>
            <a:pPr algn="ctr">
              <a:defRPr/>
            </a:pPr>
            <a:r>
              <a:rPr lang="fr-FR" sz="5400" b="1" dirty="0">
                <a:effectLst>
                  <a:outerShdw blurRad="38100" dist="38100" dir="2700000" algn="tl">
                    <a:srgbClr val="000000"/>
                  </a:outerShdw>
                </a:effectLst>
                <a:cs typeface="ＭＳ Ｐゴシック" charset="-128"/>
              </a:rPr>
              <a:t>Clou Gamma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60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61</a:t>
            </a:fld>
            <a:endParaRPr lang="fr-FR"/>
          </a:p>
        </p:txBody>
      </p:sp>
      <p:pic>
        <p:nvPicPr>
          <p:cNvPr id="86018" name="Picture 2" descr="http://i1.wp.com/legazier.com/wp-content/uploads/2014/11/technique-clou-gamma-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95030" y="0"/>
            <a:ext cx="4764752" cy="68808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4" descr="&#10;Gamma face                                                     00019E66HD                             B7DA608F: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20713" y="304800"/>
            <a:ext cx="3265487" cy="33528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47107" name="Picture 5" descr="gamma profil                                                   00019E66HD                             B7DA608F: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495800" y="304800"/>
            <a:ext cx="3733800" cy="3386138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7108" name="Text Box 6"/>
          <p:cNvSpPr txBox="1">
            <a:spLocks noChangeArrowheads="1"/>
          </p:cNvSpPr>
          <p:nvPr/>
        </p:nvSpPr>
        <p:spPr bwMode="auto">
          <a:xfrm>
            <a:off x="293688" y="3990975"/>
            <a:ext cx="7137400" cy="2308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b="1" i="1" u="sng"/>
              <a:t>Avantages</a:t>
            </a:r>
            <a:r>
              <a:rPr lang="fr-FR" b="1"/>
              <a:t>: . ceux du foyer fermé (respect hématome péri-fract,</a:t>
            </a:r>
          </a:p>
          <a:p>
            <a:r>
              <a:rPr lang="fr-FR" b="1"/>
              <a:t>	               peu de risques septiques…)</a:t>
            </a:r>
          </a:p>
          <a:p>
            <a:r>
              <a:rPr lang="fr-FR" b="1"/>
              <a:t>	             . rapide avec opérateur entraîné </a:t>
            </a:r>
          </a:p>
          <a:p>
            <a:r>
              <a:rPr lang="fr-FR" b="1"/>
              <a:t>	             . principe mécanique</a:t>
            </a:r>
          </a:p>
          <a:p>
            <a:endParaRPr lang="fr-FR" b="1"/>
          </a:p>
          <a:p>
            <a:r>
              <a:rPr lang="fr-FR" b="1" i="1" u="sng"/>
              <a:t>Inconvénients</a:t>
            </a:r>
            <a:r>
              <a:rPr lang="fr-FR" b="1"/>
              <a:t>: . pas de réduction anatomique</a:t>
            </a:r>
          </a:p>
          <a:p>
            <a:r>
              <a:rPr lang="fr-FR" b="1"/>
              <a:t>	                   . fautes techniques et défauts d’indications…</a:t>
            </a:r>
          </a:p>
          <a:p>
            <a:r>
              <a:rPr lang="fr-FR" b="1"/>
              <a:t>	                    (balayage vis cervicale…)</a:t>
            </a:r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62</a:t>
            </a:fld>
            <a:endParaRPr lang="fr-FR"/>
          </a:p>
        </p:txBody>
      </p:sp>
      <p:sp>
        <p:nvSpPr>
          <p:cNvPr id="7" name="Espace réservé du pied de page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63</a:t>
            </a:fld>
            <a:endParaRPr lang="fr-FR"/>
          </a:p>
        </p:txBody>
      </p:sp>
      <p:pic>
        <p:nvPicPr>
          <p:cNvPr id="79874" name="Picture 2" descr="InterTrochanteric Fractures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702" y="584920"/>
            <a:ext cx="7076498" cy="5312921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64</a:t>
            </a:fld>
            <a:endParaRPr lang="fr-FR"/>
          </a:p>
        </p:txBody>
      </p:sp>
      <p:pic>
        <p:nvPicPr>
          <p:cNvPr id="80898" name="Picture 2" descr="sridevirajeeve_orthopaedics_july2014 8/28/2014 25 &#10; 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91103" y="95250"/>
            <a:ext cx="8408138" cy="631269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65</a:t>
            </a:fld>
            <a:endParaRPr lang="fr-FR"/>
          </a:p>
        </p:txBody>
      </p:sp>
      <p:pic>
        <p:nvPicPr>
          <p:cNvPr id="81922" name="Picture 2" descr="Afficher l'image d'origine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0532" y="1125538"/>
            <a:ext cx="6259080" cy="468914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>
          <a:xfrm>
            <a:off x="457200" y="2064327"/>
            <a:ext cx="8229600" cy="3749000"/>
          </a:xfrm>
        </p:spPr>
        <p:txBody>
          <a:bodyPr>
            <a:normAutofit fontScale="62500" lnSpcReduction="20000"/>
          </a:bodyPr>
          <a:lstStyle/>
          <a:p>
            <a:pPr>
              <a:lnSpc>
                <a:spcPct val="170000"/>
              </a:lnSpc>
            </a:pPr>
            <a:r>
              <a:rPr lang="fr-FR" dirty="0"/>
              <a:t>Cette chirurgie est relativement simple et rapide. Mais le pronostic fonctionnel et le pronostic vital sont toujours engagés.</a:t>
            </a:r>
            <a:br>
              <a:rPr lang="fr-FR" dirty="0"/>
            </a:br>
            <a:r>
              <a:rPr lang="fr-FR" dirty="0"/>
              <a:t>Plus le patient est âgé, plus il existe des pathologies médicales associées, plus le pronostic est sombre.</a:t>
            </a:r>
            <a:br>
              <a:rPr lang="fr-FR" dirty="0"/>
            </a:br>
            <a:br>
              <a:rPr lang="fr-FR" dirty="0"/>
            </a:br>
            <a:endParaRPr lang="fr-FR" dirty="0"/>
          </a:p>
          <a:p>
            <a:pPr>
              <a:lnSpc>
                <a:spcPct val="170000"/>
              </a:lnSpc>
            </a:pPr>
            <a:r>
              <a:rPr lang="fr-FR" dirty="0"/>
              <a:t>Cette fracture est associée souvent à la décompensation d'une pathologie existante (Cardiaque, pulmonaire, vasculaire...) et aboutit régulièrement à une perte d'autonomie souvent proportionnelle aux difficultés à la marche déjà présentes.</a:t>
            </a:r>
          </a:p>
          <a:p>
            <a:pPr>
              <a:buNone/>
            </a:pPr>
            <a:endParaRPr lang="fr-FR" dirty="0"/>
          </a:p>
          <a:p>
            <a:endParaRPr lang="fr-FR" dirty="0"/>
          </a:p>
        </p:txBody>
      </p:sp>
      <p:sp>
        <p:nvSpPr>
          <p:cNvPr id="3" name="Titre 2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12598"/>
          </a:xfrm>
        </p:spPr>
        <p:txBody>
          <a:bodyPr>
            <a:normAutofit/>
          </a:bodyPr>
          <a:lstStyle/>
          <a:p>
            <a:pPr algn="ctr"/>
            <a:r>
              <a:rPr lang="fr-FR" dirty="0"/>
              <a:t>Le risque de décès est estimé entre </a:t>
            </a:r>
            <a:br>
              <a:rPr lang="fr-FR" dirty="0"/>
            </a:br>
            <a:r>
              <a:rPr lang="fr-FR" dirty="0"/>
              <a:t>20 et 30% à 6 mois.</a:t>
            </a:r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66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fr-FR" dirty="0"/>
              <a:t>Plusieurs études ont montrés que </a:t>
            </a:r>
            <a:r>
              <a:rPr lang="fr-FR" b="1" dirty="0"/>
              <a:t>le délai maximal d’intervention pour fracture du col fémoral était de 48h</a:t>
            </a:r>
            <a:r>
              <a:rPr lang="fr-FR" dirty="0"/>
              <a:t>.</a:t>
            </a:r>
          </a:p>
          <a:p>
            <a:r>
              <a:rPr lang="fr-FR" b="1" dirty="0"/>
              <a:t>au-delà la mortalité passe de 6% à 26% à 1 mois</a:t>
            </a:r>
            <a:r>
              <a:rPr lang="fr-FR" dirty="0"/>
              <a:t> puis 36% à 1 an. </a:t>
            </a:r>
          </a:p>
          <a:p>
            <a:r>
              <a:rPr lang="fr-FR" dirty="0"/>
              <a:t>Ceci a été confirmé par deux méta-analyses portant sur 250 000 patients en 2008 puis sur 191 000 patients en 2012.</a:t>
            </a:r>
          </a:p>
          <a:p>
            <a:r>
              <a:rPr lang="fr-FR" dirty="0"/>
              <a:t>Cependant ce délai est souvent difficilement réalisable : impératifs logistiques, état clinique du patient </a:t>
            </a:r>
            <a:r>
              <a:rPr lang="fr-FR" dirty="0" err="1"/>
              <a:t>etc</a:t>
            </a:r>
            <a:r>
              <a:rPr lang="fr-FR" dirty="0"/>
              <a:t>…</a:t>
            </a:r>
          </a:p>
          <a:p>
            <a:r>
              <a:rPr lang="fr-FR" dirty="0"/>
              <a:t>En France en 2010 47-60% des patients ont été opérés après 48h.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67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>
          <a:xfrm>
            <a:off x="457200" y="540326"/>
            <a:ext cx="8229600" cy="877311"/>
          </a:xfrm>
        </p:spPr>
        <p:txBody>
          <a:bodyPr>
            <a:normAutofit fontScale="90000"/>
          </a:bodyPr>
          <a:lstStyle/>
          <a:p>
            <a:pPr algn="ctr"/>
            <a:r>
              <a:rPr lang="fr-FR" dirty="0"/>
              <a:t>Délai d’intervention</a:t>
            </a:r>
            <a:br>
              <a:rPr lang="fr-FR" dirty="0"/>
            </a:br>
            <a:endParaRPr lang="fr-FR" dirty="0"/>
          </a:p>
        </p:txBody>
      </p:sp>
    </p:spTree>
  </p:cSld>
  <p:clrMapOvr>
    <a:masterClrMapping/>
  </p:clrMapOvr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5" name="Rectangle 5"/>
          <p:cNvSpPr>
            <a:spLocks noGrp="1" noChangeArrowheads="1"/>
          </p:cNvSpPr>
          <p:nvPr>
            <p:ph idx="1"/>
          </p:nvPr>
        </p:nvSpPr>
        <p:spPr>
          <a:xfrm>
            <a:off x="381000" y="1537855"/>
            <a:ext cx="7696200" cy="2133600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800" dirty="0"/>
              <a:t>Lever à J2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800" dirty="0"/>
              <a:t>Appui </a:t>
            </a:r>
            <a:r>
              <a:rPr lang="fr-FR" sz="2800" i="1" dirty="0"/>
              <a:t>(en fonction intervention)</a:t>
            </a:r>
          </a:p>
          <a:p>
            <a:pPr>
              <a:lnSpc>
                <a:spcPct val="90000"/>
              </a:lnSpc>
              <a:buFontTx/>
              <a:buNone/>
              <a:defRPr/>
            </a:pPr>
            <a:r>
              <a:rPr lang="fr-FR" sz="2800" dirty="0"/>
              <a:t>Sortie vers J7</a:t>
            </a:r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title"/>
          </p:nvPr>
        </p:nvSpPr>
        <p:spPr>
          <a:xfrm>
            <a:off x="685800" y="228600"/>
            <a:ext cx="7772400" cy="1143000"/>
          </a:xfrm>
        </p:spPr>
        <p:txBody>
          <a:bodyPr>
            <a:normAutofit/>
          </a:bodyPr>
          <a:lstStyle/>
          <a:p>
            <a:pPr algn="ctr">
              <a:defRPr/>
            </a:pPr>
            <a:r>
              <a:rPr lang="fr-FR" sz="4800" b="0" dirty="0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Suites</a:t>
            </a:r>
            <a:r>
              <a:rPr lang="fr-FR" sz="4800" b="0" dirty="0">
                <a:solidFill>
                  <a:schemeClr val="tx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Times New Roman"/>
                <a:cs typeface="Times New Roman"/>
              </a:rPr>
              <a:t> </a:t>
            </a:r>
            <a:r>
              <a:rPr lang="fr-FR" sz="4800" b="0" dirty="0" err="1">
                <a:solidFill>
                  <a:schemeClr val="tx1"/>
                </a:solidFill>
                <a:effectLst/>
                <a:latin typeface="Times New Roman"/>
                <a:cs typeface="Times New Roman"/>
              </a:rPr>
              <a:t>post-op</a:t>
            </a:r>
            <a:endParaRPr lang="fr-FR" sz="4800" b="0" dirty="0">
              <a:solidFill>
                <a:schemeClr val="tx1"/>
              </a:solidFill>
              <a:effectLst/>
              <a:latin typeface="Times New Roman"/>
              <a:cs typeface="Times New Roman"/>
            </a:endParaRPr>
          </a:p>
        </p:txBody>
      </p:sp>
      <p:sp>
        <p:nvSpPr>
          <p:cNvPr id="48132" name="Text Box 6"/>
          <p:cNvSpPr txBox="1">
            <a:spLocks noChangeArrowheads="1"/>
          </p:cNvSpPr>
          <p:nvPr/>
        </p:nvSpPr>
        <p:spPr bwMode="auto">
          <a:xfrm>
            <a:off x="2514600" y="3290888"/>
            <a:ext cx="3929281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fr-FR" sz="4800" dirty="0">
                <a:latin typeface="Times New Roman" charset="0"/>
                <a:cs typeface="Times New Roman" charset="0"/>
              </a:rPr>
              <a:t>Complications</a:t>
            </a:r>
            <a:r>
              <a:rPr lang="fr-FR" sz="4800" dirty="0">
                <a:solidFill>
                  <a:srgbClr val="FFFF00"/>
                </a:solidFill>
                <a:latin typeface="Times New Roman" charset="0"/>
                <a:cs typeface="Times New Roman" charset="0"/>
              </a:rPr>
              <a:t> </a:t>
            </a:r>
          </a:p>
        </p:txBody>
      </p:sp>
      <p:sp>
        <p:nvSpPr>
          <p:cNvPr id="48133" name="Text Box 7"/>
          <p:cNvSpPr txBox="1">
            <a:spLocks noChangeArrowheads="1"/>
          </p:cNvSpPr>
          <p:nvPr/>
        </p:nvSpPr>
        <p:spPr bwMode="auto">
          <a:xfrm>
            <a:off x="517525" y="4168100"/>
            <a:ext cx="7940675" cy="22398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fr-FR" sz="2400" dirty="0"/>
              <a:t>Mécaniques: migration matériel, fracture sous le clou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Pseudarthrose 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Cal vicieux	</a:t>
            </a:r>
          </a:p>
          <a:p>
            <a:pPr>
              <a:lnSpc>
                <a:spcPct val="150000"/>
              </a:lnSpc>
            </a:pPr>
            <a:r>
              <a:rPr lang="fr-FR" sz="2400" dirty="0"/>
              <a:t>Nécrose</a:t>
            </a:r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68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FR" dirty="0"/>
              <a:t>Les complications en chirurgie orthopédique traumatologique</a:t>
            </a:r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685800" y="3611607"/>
            <a:ext cx="7772400" cy="773580"/>
          </a:xfrm>
        </p:spPr>
        <p:txBody>
          <a:bodyPr/>
          <a:lstStyle/>
          <a:p>
            <a:pPr algn="ctr"/>
            <a:r>
              <a:rPr lang="fr-FR" b="1" dirty="0"/>
              <a:t>Généralités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contenu 1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r-FR" dirty="0"/>
              <a:t>sont fréquentes, de l’ordre de 50 000 cas par an en France. </a:t>
            </a:r>
          </a:p>
          <a:p>
            <a:r>
              <a:rPr lang="fr-FR" dirty="0"/>
              <a:t>Chez les sujets âgés, elles sont à l’origine d’une surmortalité de l’ordre de 20% la première année et de 10% l’année suivante</a:t>
            </a:r>
          </a:p>
          <a:p>
            <a:r>
              <a:rPr lang="fr-FR" dirty="0"/>
              <a:t>Les options thérapeutiques tiennent compte de la localisation de la fracture, du type de fracture et du terrain.</a:t>
            </a:r>
          </a:p>
          <a:p>
            <a:r>
              <a:rPr lang="fr-FR" dirty="0"/>
              <a:t>Si les complications de décubitus sont communes, </a:t>
            </a:r>
            <a:r>
              <a:rPr lang="fr-FR" b="1" dirty="0"/>
              <a:t>les fractures cervicales et les fractures trochantériennes</a:t>
            </a:r>
            <a:r>
              <a:rPr lang="fr-FR" dirty="0"/>
              <a:t> n’ont pas les mêmes complications propres et diffèrent par leurs indications thérapeutiques.</a:t>
            </a:r>
          </a:p>
          <a:p>
            <a:endParaRPr lang="fr-FR" dirty="0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7</a:t>
            </a:fld>
            <a:endParaRPr lang="fr-FR"/>
          </a:p>
        </p:txBody>
      </p:sp>
      <p:sp>
        <p:nvSpPr>
          <p:cNvPr id="5" name="Titr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fr-FR" b="0" dirty="0">
                <a:effectLst/>
              </a:rPr>
              <a:t>Les fractures de l’extrémité supérieure du fémur </a:t>
            </a: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fr-FR" dirty="0"/>
              <a:t>L’infection est redoutable car guérison longue et difficile d’où nécessité d’une asepsie rigoureuse en pré, per et post op</a:t>
            </a:r>
          </a:p>
          <a:p>
            <a:r>
              <a:rPr lang="fr-FR" dirty="0"/>
              <a:t>La pseudarthrose: absence de consolidation</a:t>
            </a:r>
          </a:p>
          <a:p>
            <a:r>
              <a:rPr lang="fr-FR" dirty="0"/>
              <a:t>La phlébite et l’embolie pulmonaire: elles pourront être évitées avec un traitement anticoagulant</a:t>
            </a:r>
          </a:p>
          <a:p>
            <a:r>
              <a:rPr lang="fr-FR" dirty="0"/>
              <a:t>L’embolie graisseuse: grave entraînant une détresse respiratoire aigüe</a:t>
            </a:r>
          </a:p>
          <a:p>
            <a:r>
              <a:rPr lang="fr-FR" dirty="0"/>
              <a:t>L‘algoneurodystrophie: </a:t>
            </a:r>
            <a:r>
              <a:rPr lang="fr-FR" dirty="0" err="1"/>
              <a:t>ens</a:t>
            </a:r>
            <a:r>
              <a:rPr lang="fr-FR" dirty="0"/>
              <a:t> de syndromes douloureux vasomoteurs et trophiques. </a:t>
            </a:r>
          </a:p>
          <a:p>
            <a:r>
              <a:rPr lang="fr-FR" dirty="0"/>
              <a:t>La « casse » du matériel d’ostéosynthèse est plus rare</a:t>
            </a:r>
          </a:p>
          <a:p>
            <a:endParaRPr lang="fr-FR" dirty="0"/>
          </a:p>
          <a:p>
            <a:endParaRPr lang="fr-FR" dirty="0"/>
          </a:p>
          <a:p>
            <a:endParaRPr lang="fr-FR" dirty="0"/>
          </a:p>
        </p:txBody>
      </p:sp>
    </p:spTree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4" descr="C:\Documents and Settings\jarry\Bureau\Sous troch THS 1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152400"/>
            <a:ext cx="3116263" cy="5791200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pic>
        <p:nvPicPr>
          <p:cNvPr id="39939" name="Picture 5" descr="C:\Documents and Settings\jarry\Bureau\Sous troch THS 2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810000" y="1447800"/>
            <a:ext cx="4724400" cy="3351213"/>
          </a:xfrm>
          <a:prstGeom prst="rect">
            <a:avLst/>
          </a:prstGeom>
          <a:noFill/>
          <a:ln w="9525">
            <a:solidFill>
              <a:srgbClr val="FFFF00"/>
            </a:solidFill>
            <a:miter lim="800000"/>
            <a:headEnd/>
            <a:tailEnd/>
          </a:ln>
        </p:spPr>
      </p:pic>
      <p:sp>
        <p:nvSpPr>
          <p:cNvPr id="49156" name="Text Box 6"/>
          <p:cNvSpPr txBox="1">
            <a:spLocks noChangeArrowheads="1"/>
          </p:cNvSpPr>
          <p:nvPr/>
        </p:nvSpPr>
        <p:spPr bwMode="auto">
          <a:xfrm>
            <a:off x="3557588" y="152400"/>
            <a:ext cx="5213350" cy="954088"/>
          </a:xfrm>
          <a:prstGeom prst="rect">
            <a:avLst/>
          </a:prstGeom>
          <a:noFill/>
          <a:ln w="28575">
            <a:solidFill>
              <a:srgbClr val="FFFF00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fr-FR" sz="2800" b="1" dirty="0"/>
              <a:t>AVP 23 ans</a:t>
            </a:r>
          </a:p>
          <a:p>
            <a:pPr algn="ctr"/>
            <a:r>
              <a:rPr lang="fr-FR" sz="2800" b="1" dirty="0"/>
              <a:t>Fracture sous-</a:t>
            </a:r>
            <a:r>
              <a:rPr lang="fr-FR" sz="2800" b="1" dirty="0" err="1"/>
              <a:t>troch</a:t>
            </a:r>
            <a:r>
              <a:rPr lang="fr-FR" sz="2800" b="1" dirty="0"/>
              <a:t> déplacée</a:t>
            </a:r>
          </a:p>
        </p:txBody>
      </p:sp>
      <p:sp>
        <p:nvSpPr>
          <p:cNvPr id="49157" name="Rectangle 7"/>
          <p:cNvSpPr>
            <a:spLocks noChangeArrowheads="1"/>
          </p:cNvSpPr>
          <p:nvPr/>
        </p:nvSpPr>
        <p:spPr bwMode="auto">
          <a:xfrm>
            <a:off x="304800" y="5638800"/>
            <a:ext cx="1371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2" name="Rectangle 8"/>
          <p:cNvSpPr>
            <a:spLocks noChangeArrowheads="1"/>
          </p:cNvSpPr>
          <p:nvPr/>
        </p:nvSpPr>
        <p:spPr bwMode="auto">
          <a:xfrm>
            <a:off x="6477000" y="4572000"/>
            <a:ext cx="1371600" cy="2286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fr-FR"/>
          </a:p>
        </p:txBody>
      </p:sp>
      <p:sp>
        <p:nvSpPr>
          <p:cNvPr id="39943" name="Text Box 9"/>
          <p:cNvSpPr txBox="1">
            <a:spLocks noChangeArrowheads="1"/>
          </p:cNvSpPr>
          <p:nvPr/>
        </p:nvSpPr>
        <p:spPr bwMode="auto">
          <a:xfrm>
            <a:off x="3606799" y="4862512"/>
            <a:ext cx="5357091" cy="120032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fr-FR" b="1" i="1" u="sng" dirty="0"/>
              <a:t>Avantages</a:t>
            </a:r>
            <a:r>
              <a:rPr lang="fr-FR" b="1" dirty="0"/>
              <a:t>: réduction « anatomique »,         dynamisation foyer</a:t>
            </a:r>
          </a:p>
          <a:p>
            <a:endParaRPr lang="fr-FR" b="1" dirty="0"/>
          </a:p>
          <a:p>
            <a:r>
              <a:rPr lang="fr-FR" b="1" i="1" u="sng" dirty="0"/>
              <a:t>Inconvénients</a:t>
            </a:r>
            <a:r>
              <a:rPr lang="fr-FR" b="1" dirty="0"/>
              <a:t>: dépériostage, pertes sanguines</a:t>
            </a:r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71</a:t>
            </a:fld>
            <a:endParaRPr lang="fr-FR"/>
          </a:p>
        </p:txBody>
      </p:sp>
      <p:sp>
        <p:nvSpPr>
          <p:cNvPr id="10" name="Espace réservé du pied de page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99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99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9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399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9942" grpId="0" animBg="1"/>
      <p:bldP spid="39943" grpId="0"/>
    </p:bld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re 1"/>
          <p:cNvSpPr>
            <a:spLocks noGrp="1"/>
          </p:cNvSpPr>
          <p:nvPr>
            <p:ph type="title"/>
          </p:nvPr>
        </p:nvSpPr>
        <p:spPr>
          <a:xfrm>
            <a:off x="793750" y="117475"/>
            <a:ext cx="7467600" cy="1143000"/>
          </a:xfrm>
        </p:spPr>
        <p:txBody>
          <a:bodyPr/>
          <a:lstStyle/>
          <a:p>
            <a:pPr algn="ctr"/>
            <a:r>
              <a:rPr lang="fr-FR" dirty="0">
                <a:solidFill>
                  <a:schemeClr val="tx1"/>
                </a:solidFill>
              </a:rPr>
              <a:t>BIBLIOGRAPHIE</a:t>
            </a:r>
          </a:p>
        </p:txBody>
      </p:sp>
      <p:sp>
        <p:nvSpPr>
          <p:cNvPr id="50179" name="Rectangle 3"/>
          <p:cNvSpPr>
            <a:spLocks noChangeArrowheads="1"/>
          </p:cNvSpPr>
          <p:nvPr/>
        </p:nvSpPr>
        <p:spPr bwMode="auto">
          <a:xfrm>
            <a:off x="457200" y="1417638"/>
            <a:ext cx="8289925" cy="1477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Dr Jean-Michel Laffosse, Dr François Molinier, Pr Jean Puget</a:t>
            </a:r>
          </a:p>
          <a:p>
            <a:r>
              <a:rPr lang="fr-FR"/>
              <a:t>Fracture de l’extrémité supérieure du fémur chez l’adulte </a:t>
            </a:r>
          </a:p>
          <a:p>
            <a:r>
              <a:rPr lang="fr-FR"/>
              <a:t>La Revue du Praticien, Vol. 58, 31 Mars 2008</a:t>
            </a:r>
          </a:p>
          <a:p>
            <a:r>
              <a:rPr lang="fr-FR"/>
              <a:t>   </a:t>
            </a:r>
          </a:p>
          <a:p>
            <a:endParaRPr lang="fr-FR"/>
          </a:p>
        </p:txBody>
      </p:sp>
      <p:sp>
        <p:nvSpPr>
          <p:cNvPr id="50180" name="Rectangle 5"/>
          <p:cNvSpPr>
            <a:spLocks noChangeArrowheads="1"/>
          </p:cNvSpPr>
          <p:nvPr/>
        </p:nvSpPr>
        <p:spPr bwMode="auto">
          <a:xfrm>
            <a:off x="457200" y="2617788"/>
            <a:ext cx="8289925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Scheerlinck T et Haentjens P. </a:t>
            </a:r>
          </a:p>
          <a:p>
            <a:r>
              <a:rPr lang="fr-FR"/>
              <a:t>Fractures de l’extrémité supérieure du fémur chez l’adulte.</a:t>
            </a:r>
          </a:p>
          <a:p>
            <a:r>
              <a:rPr lang="fr-FR"/>
              <a:t>Encycl Méd Chir, Appareil locomoteur, 14-075-A-10, 2003, 23 p.</a:t>
            </a:r>
          </a:p>
        </p:txBody>
      </p:sp>
      <p:sp>
        <p:nvSpPr>
          <p:cNvPr id="50181" name="ZoneTexte 6"/>
          <p:cNvSpPr txBox="1">
            <a:spLocks noChangeArrowheads="1"/>
          </p:cNvSpPr>
          <p:nvPr/>
        </p:nvSpPr>
        <p:spPr bwMode="auto">
          <a:xfrm>
            <a:off x="457200" y="3770313"/>
            <a:ext cx="8510588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Pr. Jean-Luc LERAT</a:t>
            </a:r>
          </a:p>
          <a:p>
            <a:r>
              <a:rPr lang="fr-FR"/>
              <a:t>Orthopédie Sémiologie – Traumatologie</a:t>
            </a:r>
          </a:p>
          <a:p>
            <a:r>
              <a:rPr lang="fr-FR"/>
              <a:t>Base de données pour l’enseignement  CD 2005 </a:t>
            </a:r>
          </a:p>
          <a:p>
            <a:r>
              <a:rPr lang="fr-FR"/>
              <a:t>Sémiologie et traumatologie de la hanche, Chapitre 4, P 307-318</a:t>
            </a:r>
          </a:p>
        </p:txBody>
      </p:sp>
      <p:sp>
        <p:nvSpPr>
          <p:cNvPr id="50182" name="ZoneTexte 8"/>
          <p:cNvSpPr txBox="1">
            <a:spLocks noChangeArrowheads="1"/>
          </p:cNvSpPr>
          <p:nvPr/>
        </p:nvSpPr>
        <p:spPr bwMode="auto">
          <a:xfrm>
            <a:off x="457200" y="5157788"/>
            <a:ext cx="8510588" cy="922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/>
              <a:t>F. Loubignac et al.</a:t>
            </a:r>
          </a:p>
          <a:p>
            <a:r>
              <a:rPr lang="fr-FR"/>
              <a:t>Fracture cervicale du fémur de l’adulte jeune: une urgence chirurgicale méconnue</a:t>
            </a:r>
          </a:p>
          <a:p>
            <a:r>
              <a:rPr lang="fr-FR"/>
              <a:t>Rev Chir Orthop 2004 Vol.90 Ed.5S; 90: 200</a:t>
            </a:r>
          </a:p>
        </p:txBody>
      </p:sp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72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pied de page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  <p:sp>
        <p:nvSpPr>
          <p:cNvPr id="3" name="Espace réservé du numéro de diapositive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7C0373-A322-43BB-83F7-07489B9ED4A5}" type="slidenum">
              <a:rPr lang="fr-FR" smtClean="0"/>
              <a:pPr>
                <a:defRPr/>
              </a:pPr>
              <a:t>8</a:t>
            </a:fld>
            <a:endParaRPr lang="fr-FR"/>
          </a:p>
        </p:txBody>
      </p:sp>
      <p:pic>
        <p:nvPicPr>
          <p:cNvPr id="1026" name="Picture 2" descr="http://i2.wp.com/legazier.com/wp-content/uploads/2014/11/comorbidit%C3%A9s-patient-ag%C3%A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0688" y="332509"/>
            <a:ext cx="7737583" cy="607543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762000" y="207963"/>
            <a:ext cx="7696200" cy="1827212"/>
          </a:xfrm>
          <a:noFill/>
          <a:ln w="38100">
            <a:solidFill>
              <a:srgbClr val="FFFF00"/>
            </a:solidFill>
          </a:ln>
        </p:spPr>
        <p:txBody>
          <a:bodyPr>
            <a:normAutofit/>
          </a:bodyPr>
          <a:lstStyle/>
          <a:p>
            <a:pPr algn="ctr" eaLnBrk="1" hangingPunct="1"/>
            <a:r>
              <a:rPr lang="fr-FR" sz="4000" b="1" dirty="0">
                <a:solidFill>
                  <a:schemeClr val="tx1"/>
                </a:solidFill>
              </a:rPr>
              <a:t>Fractures de l’extrémité supérieure du fémur chez l’adulte</a:t>
            </a:r>
          </a:p>
        </p:txBody>
      </p:sp>
      <p:sp>
        <p:nvSpPr>
          <p:cNvPr id="9219" name="Rectangle 3"/>
          <p:cNvSpPr txBox="1">
            <a:spLocks noChangeArrowheads="1"/>
          </p:cNvSpPr>
          <p:nvPr/>
        </p:nvSpPr>
        <p:spPr bwMode="auto">
          <a:xfrm>
            <a:off x="304800" y="2733675"/>
            <a:ext cx="815340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419100" indent="-382588"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fr-FR" sz="2000" b="1"/>
              <a:t>Impotence fonctionnelle (talon / plan du lit)</a:t>
            </a:r>
          </a:p>
          <a:p>
            <a:pPr marL="419100" indent="-382588"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fr-FR" sz="2000" b="1"/>
              <a:t>Douleur pli inguinal, fessière ou trochantérienne</a:t>
            </a:r>
          </a:p>
          <a:p>
            <a:pPr marL="419100" indent="-382588" defTabSz="914400">
              <a:spcBef>
                <a:spcPct val="20000"/>
              </a:spcBef>
              <a:buClr>
                <a:schemeClr val="accent1"/>
              </a:buClr>
              <a:buSzPct val="80000"/>
              <a:buFont typeface="Wingdings 2" charset="2"/>
              <a:buChar char=""/>
            </a:pPr>
            <a:r>
              <a:rPr lang="fr-FR" sz="2000" b="1"/>
              <a:t>Déformation typique +++</a:t>
            </a:r>
          </a:p>
          <a:p>
            <a:pPr marL="419100" indent="-382588" defTabSz="914400">
              <a:spcBef>
                <a:spcPct val="20000"/>
              </a:spcBef>
              <a:buClr>
                <a:schemeClr val="accent1"/>
              </a:buClr>
              <a:buSzPct val="80000"/>
            </a:pPr>
            <a:r>
              <a:rPr lang="fr-FR" sz="2000" b="1"/>
              <a:t>		</a:t>
            </a:r>
            <a:r>
              <a:rPr lang="fr-FR" sz="2000" b="1" i="1"/>
              <a:t>adduction + raccourcissement + rot lat</a:t>
            </a:r>
          </a:p>
        </p:txBody>
      </p:sp>
      <p:sp>
        <p:nvSpPr>
          <p:cNvPr id="9220" name="ZoneTexte 6"/>
          <p:cNvSpPr txBox="1">
            <a:spLocks noChangeArrowheads="1"/>
          </p:cNvSpPr>
          <p:nvPr/>
        </p:nvSpPr>
        <p:spPr bwMode="auto">
          <a:xfrm>
            <a:off x="1765300" y="2035175"/>
            <a:ext cx="5964238" cy="52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fr-FR" sz="2800" dirty="0"/>
              <a:t>Clinique: Trépied symptomatique</a:t>
            </a:r>
          </a:p>
        </p:txBody>
      </p:sp>
      <p:pic>
        <p:nvPicPr>
          <p:cNvPr id="9221" name="Picture 4" descr="Fract%20col%20Rot%20ext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2238" y="4424363"/>
            <a:ext cx="275907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6" descr="fract%20col%20rotation%20externe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89575" y="4424363"/>
            <a:ext cx="2239963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Espace réservé du numéro de diapositive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D9C1D08-4E63-48C0-B9A1-A0ECF64EF500}" type="slidenum">
              <a:rPr lang="fr-FR" smtClean="0"/>
              <a:pPr>
                <a:defRPr/>
              </a:pPr>
              <a:t>9</a:t>
            </a:fld>
            <a:endParaRPr lang="fr-FR"/>
          </a:p>
        </p:txBody>
      </p:sp>
      <p:sp>
        <p:nvSpPr>
          <p:cNvPr id="9" name="Espace réservé du pied de page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fr-FR"/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Rotonde">
  <a:themeElements>
    <a:clrScheme name="Personnalisé 1">
      <a:dk1>
        <a:srgbClr val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Office 2">
      <a:majorFont>
        <a:latin typeface="Calibri"/>
        <a:ea typeface=""/>
        <a:cs typeface=""/>
        <a:font script="Jpan" typeface="HGｺﾞｼｯｸM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Cambria"/>
        <a:ea typeface=""/>
        <a:cs typeface=""/>
        <a:font script="Jpan" typeface="HG明朝B"/>
        <a:font script="Hang" typeface="맑은 고딕"/>
        <a:font script="Hans" typeface="黑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echnique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</a:schemeClr>
            </a:gs>
            <a:gs pos="68000">
              <a:schemeClr val="phClr">
                <a:tint val="77000"/>
              </a:schemeClr>
            </a:gs>
            <a:gs pos="81000">
              <a:schemeClr val="phClr">
                <a:tint val="79000"/>
              </a:schemeClr>
            </a:gs>
            <a:gs pos="86000">
              <a:schemeClr val="phClr">
                <a:tint val="73000"/>
              </a:schemeClr>
            </a:gs>
            <a:gs pos="100000">
              <a:schemeClr val="phClr">
                <a:tint val="3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3000"/>
                <a:satMod val="150000"/>
              </a:schemeClr>
            </a:gs>
            <a:gs pos="25000">
              <a:schemeClr val="phClr">
                <a:tint val="96000"/>
                <a:shade val="80000"/>
                <a:satMod val="105000"/>
              </a:schemeClr>
            </a:gs>
            <a:gs pos="38000">
              <a:schemeClr val="phClr">
                <a:tint val="96000"/>
                <a:shade val="59000"/>
                <a:satMod val="120000"/>
              </a:schemeClr>
            </a:gs>
            <a:gs pos="55000">
              <a:schemeClr val="phClr">
                <a:shade val="57000"/>
                <a:satMod val="120000"/>
              </a:schemeClr>
            </a:gs>
            <a:gs pos="80000">
              <a:schemeClr val="phClr">
                <a:shade val="56000"/>
                <a:satMod val="145000"/>
              </a:schemeClr>
            </a:gs>
            <a:gs pos="88000">
              <a:schemeClr val="phClr">
                <a:shade val="63000"/>
                <a:satMod val="160000"/>
              </a:schemeClr>
            </a:gs>
            <a:gs pos="100000">
              <a:schemeClr val="phClr">
                <a:tint val="99555"/>
                <a:satMod val="155000"/>
              </a:schemeClr>
            </a:gs>
          </a:gsLst>
          <a:lin ang="5400000" scaled="1"/>
        </a:gradFill>
      </a:fillStyleLst>
      <a:lnStyleLst>
        <a:ln w="9525" cap="flat" cmpd="sng" algn="ctr">
          <a:solidFill>
            <a:schemeClr val="phClr">
              <a:shade val="60000"/>
              <a:satMod val="300000"/>
            </a:schemeClr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glow rad="635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00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</a:effectStyle>
        <a:effectStyle>
          <a:effectLst>
            <a:glow rad="76200">
              <a:schemeClr val="phClr">
                <a:tint val="30000"/>
                <a:shade val="95000"/>
                <a:satMod val="300000"/>
                <a:alpha val="50000"/>
              </a:schemeClr>
            </a:glow>
          </a:effectLst>
          <a:scene3d>
            <a:camera prst="orthographicFront" fov="0">
              <a:rot lat="0" lon="0" rev="0"/>
            </a:camera>
            <a:lightRig rig="harsh" dir="t">
              <a:rot lat="6000000" lon="6000000" rev="0"/>
            </a:lightRig>
          </a:scene3d>
          <a:sp3d contourW="10000" prstMaterial="metal">
            <a:bevelT w="20000" h="9000" prst="softRound"/>
            <a:contourClr>
              <a:schemeClr val="phClr">
                <a:shade val="30000"/>
                <a:satMod val="20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5000"/>
                <a:satMod val="300000"/>
              </a:schemeClr>
            </a:gs>
            <a:gs pos="40000">
              <a:schemeClr val="phClr">
                <a:tint val="65000"/>
                <a:satMod val="300000"/>
              </a:schemeClr>
            </a:gs>
            <a:gs pos="100000">
              <a:schemeClr val="phClr">
                <a:shade val="65000"/>
                <a:satMod val="300000"/>
              </a:schemeClr>
            </a:gs>
          </a:gsLst>
          <a:path path="circle">
            <a:fillToRect l="95000" t="-106500" r="5000" b="206500"/>
          </a:path>
        </a:gradFill>
        <a:blipFill>
          <a:blip xmlns:r="http://schemas.openxmlformats.org/officeDocument/2006/relationships" r:embed="rId1">
            <a:duotone>
              <a:schemeClr val="phClr">
                <a:shade val="60000"/>
                <a:satMod val="110000"/>
              </a:schemeClr>
              <a:schemeClr val="phClr">
                <a:tint val="95000"/>
              </a:schemeClr>
            </a:duotone>
          </a:blip>
          <a:tile tx="0" ty="0" sx="50000" sy="5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Concourse</Template>
  <TotalTime>3360</TotalTime>
  <Words>1793</Words>
  <Application>Microsoft Office PowerPoint</Application>
  <PresentationFormat>Affichage à l'écran (4:3)</PresentationFormat>
  <Paragraphs>361</Paragraphs>
  <Slides>72</Slides>
  <Notes>1</Notes>
  <HiddenSlides>0</HiddenSlides>
  <MMClips>0</MMClips>
  <ScaleCrop>false</ScaleCrop>
  <HeadingPairs>
    <vt:vector size="6" baseType="variant">
      <vt:variant>
        <vt:lpstr>Polices utilisées</vt:lpstr>
      </vt:variant>
      <vt:variant>
        <vt:i4>9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72</vt:i4>
      </vt:variant>
    </vt:vector>
  </HeadingPairs>
  <TitlesOfParts>
    <vt:vector size="83" baseType="lpstr">
      <vt:lpstr>ＭＳ Ｐゴシック</vt:lpstr>
      <vt:lpstr>Arial</vt:lpstr>
      <vt:lpstr>Calibri</vt:lpstr>
      <vt:lpstr>Cambria</vt:lpstr>
      <vt:lpstr>Times New Roman</vt:lpstr>
      <vt:lpstr>Verdana</vt:lpstr>
      <vt:lpstr>Wingdings</vt:lpstr>
      <vt:lpstr>Wingdings 2</vt:lpstr>
      <vt:lpstr>Wingdings 3</vt:lpstr>
      <vt:lpstr>Rotonde</vt:lpstr>
      <vt:lpstr>Thème Office</vt:lpstr>
      <vt:lpstr>TRAUMATISME DE LA HANCHE PRISE EN CHARGE CHIRURGICALE</vt:lpstr>
      <vt:lpstr>RAPPEL ANATOMIQUE</vt:lpstr>
      <vt:lpstr>Présentation PowerPoint</vt:lpstr>
      <vt:lpstr>Présentation PowerPoint</vt:lpstr>
      <vt:lpstr>Présentation PowerPoint</vt:lpstr>
      <vt:lpstr>Fractures de l’extrémité supérieure du fémur chez l’adulte</vt:lpstr>
      <vt:lpstr>Les fractures de l’extrémité supérieure du fémur </vt:lpstr>
      <vt:lpstr>Présentation PowerPoint</vt:lpstr>
      <vt:lpstr>Fractures de l’extrémité supérieure du fémur chez l’adulte</vt:lpstr>
      <vt:lpstr>Fractures de l’extrémité supérieure du fémur chez l’adulte</vt:lpstr>
      <vt:lpstr>Fractures de l’extrémité supérieure du fémur chez l’adulte</vt:lpstr>
      <vt:lpstr>Fractures de l’extrémité supérieure du fémur chez l’adulte</vt:lpstr>
      <vt:lpstr>Traitement d’attente </vt:lpstr>
      <vt:lpstr>Présentation PowerPoint</vt:lpstr>
      <vt:lpstr>Présentation PowerPoint</vt:lpstr>
      <vt:lpstr>Traitement des fractures cervicales</vt:lpstr>
      <vt:lpstr>Fractures du col fémoral</vt:lpstr>
      <vt:lpstr>Présentation PowerPoint</vt:lpstr>
      <vt:lpstr>Présentation PowerPoint</vt:lpstr>
      <vt:lpstr>Présentation PowerPoint</vt:lpstr>
      <vt:lpstr>Clinique </vt:lpstr>
      <vt:lpstr>Radiologie </vt:lpstr>
      <vt:lpstr>Classification Garden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 prothèses: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Fractures du massif trochantérien</vt:lpstr>
      <vt:lpstr>Présentation PowerPoint</vt:lpstr>
      <vt:lpstr>Présentation PowerPoint</vt:lpstr>
      <vt:lpstr>Présentation PowerPoint</vt:lpstr>
      <vt:lpstr>Nombreuses classifications</vt:lpstr>
      <vt:lpstr>Présentation PowerPoint</vt:lpstr>
      <vt:lpstr>Fractures trochantéro - diaphysaires</vt:lpstr>
      <vt:lpstr>Présentation PowerPoint</vt:lpstr>
      <vt:lpstr>Traitement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risque de décès est estimé entre  20 et 30% à 6 mois.</vt:lpstr>
      <vt:lpstr>Délai d’intervention </vt:lpstr>
      <vt:lpstr>Suites post-op</vt:lpstr>
      <vt:lpstr>Les complications en chirurgie orthopédique traumatologique</vt:lpstr>
      <vt:lpstr>Présentation PowerPoint</vt:lpstr>
      <vt:lpstr>Présentation PowerPoint</vt:lpstr>
      <vt:lpstr>BIBLIOGRAPHIE</vt:lpstr>
    </vt:vector>
  </TitlesOfParts>
  <Company>ATTOUCHE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Diapositive 1</dc:title>
  <dc:creator>ahmed</dc:creator>
  <cp:lastModifiedBy>SCHAEFFER Marie-Aurélie</cp:lastModifiedBy>
  <cp:revision>53</cp:revision>
  <dcterms:created xsi:type="dcterms:W3CDTF">2014-12-05T23:07:09Z</dcterms:created>
  <dcterms:modified xsi:type="dcterms:W3CDTF">2024-02-16T08:40:42Z</dcterms:modified>
</cp:coreProperties>
</file>