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3" r:id="rId6"/>
    <p:sldId id="264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0B96-47B5-4FF2-81E1-4711C5E53E8E}" type="datetimeFigureOut">
              <a:rPr lang="fr-FR" smtClean="0"/>
              <a:pPr/>
              <a:t>16/02/2024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3AF7-80D5-4DE0-AF2D-F88BB32C99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0B96-47B5-4FF2-81E1-4711C5E53E8E}" type="datetimeFigureOut">
              <a:rPr lang="fr-FR" smtClean="0"/>
              <a:pPr/>
              <a:t>16/02/2024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3AF7-80D5-4DE0-AF2D-F88BB32C99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0B96-47B5-4FF2-81E1-4711C5E53E8E}" type="datetimeFigureOut">
              <a:rPr lang="fr-FR" smtClean="0"/>
              <a:pPr/>
              <a:t>16/02/2024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3AF7-80D5-4DE0-AF2D-F88BB32C99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0B96-47B5-4FF2-81E1-4711C5E53E8E}" type="datetimeFigureOut">
              <a:rPr lang="fr-FR" smtClean="0"/>
              <a:pPr/>
              <a:t>16/02/2024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3AF7-80D5-4DE0-AF2D-F88BB32C99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0B96-47B5-4FF2-81E1-4711C5E53E8E}" type="datetimeFigureOut">
              <a:rPr lang="fr-FR" smtClean="0"/>
              <a:pPr/>
              <a:t>16/02/2024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3AF7-80D5-4DE0-AF2D-F88BB32C99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0B96-47B5-4FF2-81E1-4711C5E53E8E}" type="datetimeFigureOut">
              <a:rPr lang="fr-FR" smtClean="0"/>
              <a:pPr/>
              <a:t>16/02/2024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3AF7-80D5-4DE0-AF2D-F88BB32C99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0B96-47B5-4FF2-81E1-4711C5E53E8E}" type="datetimeFigureOut">
              <a:rPr lang="fr-FR" smtClean="0"/>
              <a:pPr/>
              <a:t>16/02/2024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3AF7-80D5-4DE0-AF2D-F88BB32C99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0B96-47B5-4FF2-81E1-4711C5E53E8E}" type="datetimeFigureOut">
              <a:rPr lang="fr-FR" smtClean="0"/>
              <a:pPr/>
              <a:t>16/02/2024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3AF7-80D5-4DE0-AF2D-F88BB32C99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0B96-47B5-4FF2-81E1-4711C5E53E8E}" type="datetimeFigureOut">
              <a:rPr lang="fr-FR" smtClean="0"/>
              <a:pPr/>
              <a:t>16/02/2024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3AF7-80D5-4DE0-AF2D-F88BB32C99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0B96-47B5-4FF2-81E1-4711C5E53E8E}" type="datetimeFigureOut">
              <a:rPr lang="fr-FR" smtClean="0"/>
              <a:pPr/>
              <a:t>16/02/2024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3AF7-80D5-4DE0-AF2D-F88BB32C99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0B96-47B5-4FF2-81E1-4711C5E53E8E}" type="datetimeFigureOut">
              <a:rPr lang="fr-FR" smtClean="0"/>
              <a:pPr/>
              <a:t>16/02/2024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3AF7-80D5-4DE0-AF2D-F88BB32C99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80B96-47B5-4FF2-81E1-4711C5E53E8E}" type="datetimeFigureOut">
              <a:rPr lang="fr-FR" smtClean="0"/>
              <a:pPr/>
              <a:t>16/02/2024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53AF7-80D5-4DE0-AF2D-F88BB32C99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890863"/>
          </a:xfrm>
        </p:spPr>
        <p:txBody>
          <a:bodyPr/>
          <a:lstStyle/>
          <a:p>
            <a:r>
              <a:rPr lang="fr-FR" dirty="0"/>
              <a:t>Table orthopédique</a:t>
            </a:r>
            <a:br>
              <a:rPr lang="fr-FR" dirty="0"/>
            </a:br>
            <a:r>
              <a:rPr lang="fr-FR" sz="2000" dirty="0"/>
              <a:t>UE 2.4 S1 Processus Traumatiques</a:t>
            </a:r>
            <a:br>
              <a:rPr lang="fr-FR" sz="2000" dirty="0"/>
            </a:br>
            <a:r>
              <a:rPr lang="fr-FR" sz="2000" dirty="0"/>
              <a:t>Mme AIBECHE</a:t>
            </a:r>
            <a:br>
              <a:rPr lang="fr-FR" sz="2000"/>
            </a:br>
            <a:r>
              <a:rPr lang="fr-FR" sz="2000"/>
              <a:t>Promotion 2023/2026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59D7AA-624C-4405-87E4-633CBFD7E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16F749-EE8A-463B-BD46-C5C41ABC1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Picture 2" descr="http://2.bp.blogspot.com/-t0SQ8mYfZW4/VgZy1ovTBdI/AAAAAAAAEs8/VMEb2BRVftA/s1600/2015-09%2B-%2BIphone%2B195.jpg">
            <a:extLst>
              <a:ext uri="{FF2B5EF4-FFF2-40B4-BE49-F238E27FC236}">
                <a16:creationId xmlns:a16="http://schemas.microsoft.com/office/drawing/2014/main" id="{965939AA-5FE4-44C0-9704-AEDA535192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648" y="405246"/>
            <a:ext cx="8124825" cy="6124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53115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L’installation du patient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Transfert du patient sur la table orthopédique : être en nombre suffisant pour porter le patient et avoir une bonne synchronisation dans le déplacement</a:t>
            </a:r>
          </a:p>
          <a:p>
            <a:r>
              <a:rPr lang="fr-FR" dirty="0"/>
              <a:t>Bras du coté non opéré repose sur un appui bras et le bras du coté opéré est fléchi et ramené au dessus du thorax et repose sur un appui type </a:t>
            </a:r>
            <a:r>
              <a:rPr lang="fr-FR" dirty="0" err="1"/>
              <a:t>goeppel</a:t>
            </a:r>
            <a:r>
              <a:rPr lang="fr-FR" dirty="0"/>
              <a:t> ou autre</a:t>
            </a:r>
          </a:p>
          <a:p>
            <a:r>
              <a:rPr lang="fr-FR" dirty="0"/>
              <a:t>Le corps repose sur le plateau de l’hémi-</a:t>
            </a:r>
            <a:r>
              <a:rPr lang="fr-FR" dirty="0" err="1"/>
              <a:t>tablepuis</a:t>
            </a:r>
            <a:r>
              <a:rPr lang="fr-FR" dirty="0"/>
              <a:t> en continuité: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/>
              <a:t>Soit, 2 barres de traction adaptées sur le plateau central de l’hémi-table : les 2 jambes sont extension et chaque pied repose sur une chaussure orthopédique</a:t>
            </a:r>
          </a:p>
          <a:p>
            <a:r>
              <a:rPr lang="fr-FR" dirty="0"/>
              <a:t>Soit, 1 seule barre de traction d coté opéré : la jambe à opérer est en extension et mise en traction par l’intermédiaire d’une chaussure orthopédique; l’autre jambe est fléchie, en abduction rotation externe et repose sur un appui de </a:t>
            </a:r>
            <a:r>
              <a:rPr lang="fr-FR" dirty="0" err="1"/>
              <a:t>goeppel</a:t>
            </a:r>
            <a:r>
              <a:rPr lang="fr-FR" dirty="0"/>
              <a:t>. Passage de l’amplificateur de brillance</a:t>
            </a:r>
          </a:p>
          <a:p>
            <a:r>
              <a:rPr lang="fr-FR" dirty="0"/>
              <a:t> Attention à la compression du creux poplité externe protection avec plaque de gélatine</a:t>
            </a:r>
          </a:p>
          <a:p>
            <a:r>
              <a:rPr lang="fr-FR" dirty="0"/>
              <a:t>Un plot vertical de contre traction est positionné entre les jambes du patient au niveau du périnée : attention de ne pas écraser les organes génitaux externes du patient</a:t>
            </a:r>
          </a:p>
          <a:p>
            <a:r>
              <a:rPr lang="fr-FR" dirty="0"/>
              <a:t>Drapage avec un champ d’isolation vertical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8E1166-9846-48BF-8D2D-B6A82F134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2CC1D96-CB8C-43AF-9E0E-B48374A79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4" name="Picture 2" descr="Afficher l'image d'origine">
            <a:extLst>
              <a:ext uri="{FF2B5EF4-FFF2-40B4-BE49-F238E27FC236}">
                <a16:creationId xmlns:a16="http://schemas.microsoft.com/office/drawing/2014/main" id="{5A5E5673-8F98-4AFE-ABEB-79E6D4ACAD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672" y="3140968"/>
            <a:ext cx="6984775" cy="3627438"/>
          </a:xfrm>
          <a:prstGeom prst="rect">
            <a:avLst/>
          </a:prstGeom>
          <a:noFill/>
        </p:spPr>
      </p:pic>
      <p:pic>
        <p:nvPicPr>
          <p:cNvPr id="5" name="Picture 2" descr="Afficher l'image d'origine">
            <a:extLst>
              <a:ext uri="{FF2B5EF4-FFF2-40B4-BE49-F238E27FC236}">
                <a16:creationId xmlns:a16="http://schemas.microsoft.com/office/drawing/2014/main" id="{CEC5273B-AB3E-4920-ADB1-FCBD80100C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536" y="0"/>
            <a:ext cx="5328592" cy="304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90169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A50859-0039-40C1-930A-C8CB1EAF4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2" descr="http://3.bp.blogspot.com/-Jbf_B4IIH3Q/VgZy1_NRAZI/AAAAAAAAEs4/wY9URRQ1ebg/s1600/2015-09%2B-%2BIphone%2B200.jpg">
            <a:extLst>
              <a:ext uri="{FF2B5EF4-FFF2-40B4-BE49-F238E27FC236}">
                <a16:creationId xmlns:a16="http://schemas.microsoft.com/office/drawing/2014/main" id="{45AE610D-E9F3-4FDA-B817-A265B07C5F9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42984" y="1600200"/>
            <a:ext cx="7058031" cy="4525963"/>
          </a:xfrm>
          <a:prstGeom prst="rect">
            <a:avLst/>
          </a:prstGeom>
          <a:noFill/>
        </p:spPr>
      </p:pic>
      <p:pic>
        <p:nvPicPr>
          <p:cNvPr id="5" name="Picture 2" descr="http://3.bp.blogspot.com/-Jbf_B4IIH3Q/VgZy1_NRAZI/AAAAAAAAEs4/wY9URRQ1ebg/s1600/2015-09%2B-%2BIphone%2B200.jpg">
            <a:extLst>
              <a:ext uri="{FF2B5EF4-FFF2-40B4-BE49-F238E27FC236}">
                <a16:creationId xmlns:a16="http://schemas.microsoft.com/office/drawing/2014/main" id="{A6045394-88F0-46BD-A19B-D28C08259B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975" y="274638"/>
            <a:ext cx="8378825" cy="6124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0948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Les risques liés à l’installation et les précautions à prendre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Idem que pour un décubitus dorsal sur table standard avec en plus risques spécifiques à la table orthopédique</a:t>
            </a:r>
          </a:p>
          <a:p>
            <a:r>
              <a:rPr lang="fr-FR" dirty="0"/>
              <a:t>Risque de chute du patient lors d’une traction importante si le plot de contre traction est mal fixé: s’assurer de l’efficacité du plot lors de l’installation</a:t>
            </a:r>
          </a:p>
          <a:p>
            <a:r>
              <a:rPr lang="fr-FR" dirty="0"/>
              <a:t>Risque de chute du pied s’il n’est pas bien fixé dans la chaussure orthopédique: attacher solidement le membre dans la chaussure</a:t>
            </a:r>
          </a:p>
          <a:p>
            <a:pPr>
              <a:buNone/>
            </a:pP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Risques liés </a:t>
            </a:r>
            <a:r>
              <a:rPr lang="fr-FR"/>
              <a:t>à l’installation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Risque de retentissement vasculaire au niveau des pieds dû à un excès de serrage des brides de la chaussure : protéger les pieds avec du coton et surveiller la couleur et la chaleur des orteils en per opératoire</a:t>
            </a:r>
          </a:p>
          <a:p>
            <a:r>
              <a:rPr lang="fr-FR" dirty="0"/>
              <a:t>Risque de compression cutanée et d’escarre au niveau du périnée : rembourrer le plot de contre traction</a:t>
            </a:r>
          </a:p>
          <a:p>
            <a:r>
              <a:rPr lang="fr-FR" dirty="0"/>
              <a:t>Risque de cisaillement au niveau des lombes avec l’arête du plateau: mettre un petit coussin ou une alèse pliée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599B380-4842-4952-B40C-E001E6E343BB}"/>
              </a:ext>
            </a:extLst>
          </p:cNvPr>
          <p:cNvSpPr/>
          <p:nvPr/>
        </p:nvSpPr>
        <p:spPr>
          <a:xfrm>
            <a:off x="-148547" y="2967335"/>
            <a:ext cx="911303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MERCI POUR VOTRE ATTENTION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372</Words>
  <Application>Microsoft Office PowerPoint</Application>
  <PresentationFormat>Affichage à l'écran (4:3)</PresentationFormat>
  <Paragraphs>21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2" baseType="lpstr">
      <vt:lpstr>Arial</vt:lpstr>
      <vt:lpstr>Calibri</vt:lpstr>
      <vt:lpstr>Thème Office</vt:lpstr>
      <vt:lpstr>Table orthopédique UE 2.4 S1 Processus Traumatiques Mme AIBECHE Promotion 2023/2026</vt:lpstr>
      <vt:lpstr>Présentation PowerPoint</vt:lpstr>
      <vt:lpstr>L’installation du patient</vt:lpstr>
      <vt:lpstr>Présentation PowerPoint</vt:lpstr>
      <vt:lpstr>Présentation PowerPoint</vt:lpstr>
      <vt:lpstr>Présentation PowerPoint</vt:lpstr>
      <vt:lpstr>Les risques liés à l’installation et les précautions à prendre</vt:lpstr>
      <vt:lpstr>Risques liés à l’installation</vt:lpstr>
      <vt:lpstr>Présentation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orthopédique</dc:title>
  <dc:creator>ahmed</dc:creator>
  <cp:lastModifiedBy>SCHAEFFER Marie-Aurélie</cp:lastModifiedBy>
  <cp:revision>9</cp:revision>
  <dcterms:created xsi:type="dcterms:W3CDTF">2017-10-29T08:34:03Z</dcterms:created>
  <dcterms:modified xsi:type="dcterms:W3CDTF">2024-02-16T08:42:54Z</dcterms:modified>
</cp:coreProperties>
</file>