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/>
              <a:t>TRAUMATISMES THORACIQUES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98109"/>
            <a:ext cx="7086600" cy="521056"/>
          </a:xfrm>
        </p:spPr>
        <p:txBody>
          <a:bodyPr/>
          <a:lstStyle/>
          <a:p>
            <a:r>
              <a:rPr lang="fr-FR" dirty="0"/>
              <a:t>Nathalie MARTIN IADE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808F01-0F66-4D6F-B9C2-7F7E30C7B97C}"/>
              </a:ext>
            </a:extLst>
          </p:cNvPr>
          <p:cNvSpPr txBox="1"/>
          <p:nvPr/>
        </p:nvSpPr>
        <p:spPr>
          <a:xfrm>
            <a:off x="2443163" y="3886200"/>
            <a:ext cx="504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UE 2.4 S1 Processus traumatiques</a:t>
            </a:r>
          </a:p>
          <a:p>
            <a:pPr algn="ctr"/>
            <a:r>
              <a:rPr lang="fr-FR"/>
              <a:t>Promotion 2023/2026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07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349526"/>
            <a:ext cx="7272339" cy="5776637"/>
          </a:xfrm>
        </p:spPr>
        <p:txBody>
          <a:bodyPr/>
          <a:lstStyle/>
          <a:p>
            <a:r>
              <a:rPr lang="fr-FR" dirty="0"/>
              <a:t>Clinique :</a:t>
            </a:r>
          </a:p>
          <a:p>
            <a:pPr marL="0" indent="0">
              <a:buNone/>
            </a:pPr>
            <a:r>
              <a:rPr lang="fr-FR" dirty="0"/>
              <a:t>Dyspnée</a:t>
            </a:r>
          </a:p>
          <a:p>
            <a:pPr marL="0" indent="0">
              <a:buNone/>
            </a:pPr>
            <a:r>
              <a:rPr lang="fr-FR" dirty="0"/>
              <a:t>Asymétrie </a:t>
            </a:r>
            <a:r>
              <a:rPr lang="fr-FR" dirty="0" err="1"/>
              <a:t>tensionnelle</a:t>
            </a:r>
            <a:r>
              <a:rPr lang="fr-FR" dirty="0"/>
              <a:t>, palpation des pouls</a:t>
            </a:r>
          </a:p>
          <a:p>
            <a:pPr marL="0" indent="0">
              <a:buNone/>
            </a:pPr>
            <a:r>
              <a:rPr lang="fr-FR" dirty="0"/>
              <a:t>Asymétrie des 2 </a:t>
            </a:r>
            <a:r>
              <a:rPr lang="fr-FR" dirty="0" err="1"/>
              <a:t>hémithorax</a:t>
            </a:r>
            <a:r>
              <a:rPr lang="fr-FR" dirty="0"/>
              <a:t>, respiration paradoxale</a:t>
            </a:r>
          </a:p>
          <a:p>
            <a:pPr marL="0" indent="0">
              <a:buNone/>
            </a:pPr>
            <a:r>
              <a:rPr lang="fr-FR" dirty="0"/>
              <a:t>Tirage, balancement thoraco-</a:t>
            </a:r>
            <a:r>
              <a:rPr lang="fr-FR" dirty="0" err="1"/>
              <a:t>abdo</a:t>
            </a:r>
            <a:r>
              <a:rPr lang="fr-FR" dirty="0"/>
              <a:t>, turgescence des jugulaires</a:t>
            </a:r>
          </a:p>
          <a:p>
            <a:pPr marL="0" indent="0">
              <a:buNone/>
            </a:pPr>
            <a:r>
              <a:rPr lang="fr-FR" dirty="0"/>
              <a:t>Emphysème s/</a:t>
            </a:r>
            <a:r>
              <a:rPr lang="fr-FR" dirty="0" err="1"/>
              <a:t>cut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61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384480"/>
            <a:ext cx="7272339" cy="5741684"/>
          </a:xfrm>
        </p:spPr>
        <p:txBody>
          <a:bodyPr>
            <a:normAutofit/>
          </a:bodyPr>
          <a:lstStyle/>
          <a:p>
            <a:r>
              <a:rPr lang="fr-FR" dirty="0"/>
              <a:t>Fractures de côtes et/ou sternum</a:t>
            </a:r>
          </a:p>
          <a:p>
            <a:pPr marL="0" indent="0">
              <a:buNone/>
            </a:pPr>
            <a:r>
              <a:rPr lang="fr-FR" dirty="0"/>
              <a:t>Douleur, polypnée </a:t>
            </a:r>
            <a:r>
              <a:rPr lang="fr-FR" dirty="0">
                <a:sym typeface="Wingdings"/>
              </a:rPr>
              <a:t> encombrement bronchique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Voet thoracique défini par l’existence d’une respiration paradoxale.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A savoir: les fractures des première et 2ème côtes sont signe de choc violent.</a:t>
            </a:r>
          </a:p>
          <a:p>
            <a:pPr marL="0" indent="0">
              <a:buNone/>
            </a:pPr>
            <a:r>
              <a:rPr lang="fr-FR" dirty="0"/>
              <a:t>Basses côtes </a:t>
            </a:r>
            <a:r>
              <a:rPr lang="fr-FR" dirty="0">
                <a:sym typeface="Wingdings"/>
              </a:rPr>
              <a:t> risque de trauma hépatique, splénique ou rénale</a:t>
            </a:r>
            <a:endParaRPr lang="fr-FR" dirty="0"/>
          </a:p>
        </p:txBody>
      </p:sp>
      <p:pic>
        <p:nvPicPr>
          <p:cNvPr id="4" name="Image 3" descr="traum tho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83" y="4089458"/>
            <a:ext cx="2351057" cy="2558825"/>
          </a:xfrm>
          <a:prstGeom prst="rect">
            <a:avLst/>
          </a:prstGeom>
        </p:spPr>
      </p:pic>
      <p:pic>
        <p:nvPicPr>
          <p:cNvPr id="5" name="Image 4" descr="traum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1" y="4283321"/>
            <a:ext cx="2273043" cy="2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477686"/>
            <a:ext cx="7272339" cy="5648477"/>
          </a:xfrm>
        </p:spPr>
        <p:txBody>
          <a:bodyPr/>
          <a:lstStyle/>
          <a:p>
            <a:r>
              <a:rPr lang="fr-FR" dirty="0"/>
              <a:t>Lésions pleurales</a:t>
            </a:r>
          </a:p>
          <a:p>
            <a:pPr marL="0" indent="0">
              <a:buNone/>
            </a:pPr>
            <a:r>
              <a:rPr lang="fr-FR" dirty="0" err="1"/>
              <a:t>Svt</a:t>
            </a:r>
            <a:r>
              <a:rPr lang="fr-FR" dirty="0"/>
              <a:t> secondaire aux fractures de côtes à l’origine d’un PNO- PNO et hémothorax sont </a:t>
            </a:r>
            <a:r>
              <a:rPr lang="fr-FR" dirty="0" err="1"/>
              <a:t>svt</a:t>
            </a:r>
            <a:r>
              <a:rPr lang="fr-FR" dirty="0"/>
              <a:t> associés.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traum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3" y="2152449"/>
            <a:ext cx="3402429" cy="3030735"/>
          </a:xfrm>
          <a:prstGeom prst="rect">
            <a:avLst/>
          </a:prstGeom>
        </p:spPr>
      </p:pic>
      <p:pic>
        <p:nvPicPr>
          <p:cNvPr id="7" name="Image 6" descr="12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32" y="3543282"/>
            <a:ext cx="4612287" cy="25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9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372828"/>
            <a:ext cx="7272339" cy="5753335"/>
          </a:xfrm>
        </p:spPr>
        <p:txBody>
          <a:bodyPr/>
          <a:lstStyle/>
          <a:p>
            <a:r>
              <a:rPr lang="fr-FR" dirty="0"/>
              <a:t>Contusion pulmonaire</a:t>
            </a:r>
          </a:p>
          <a:p>
            <a:pPr marL="0" indent="0">
              <a:buNone/>
            </a:pPr>
            <a:r>
              <a:rPr lang="fr-FR" dirty="0"/>
              <a:t>Rupture alvéolaire et capillaire à l’origine d’un épanchement intra alvéolaire</a:t>
            </a:r>
          </a:p>
          <a:p>
            <a:pPr marL="0" indent="0">
              <a:buNone/>
            </a:pPr>
            <a:r>
              <a:rPr lang="fr-FR" dirty="0"/>
              <a:t>Evolue comme un SDRA dont l’incidence est proportionnelle au volume des contusions.</a:t>
            </a:r>
          </a:p>
        </p:txBody>
      </p:sp>
      <p:pic>
        <p:nvPicPr>
          <p:cNvPr id="4" name="Image 3" descr="trauma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67" y="2928499"/>
            <a:ext cx="4900497" cy="35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419432"/>
            <a:ext cx="7272339" cy="5706731"/>
          </a:xfrm>
        </p:spPr>
        <p:txBody>
          <a:bodyPr/>
          <a:lstStyle/>
          <a:p>
            <a:r>
              <a:rPr lang="fr-FR" dirty="0"/>
              <a:t>Rupture aorte thoracique</a:t>
            </a:r>
          </a:p>
          <a:p>
            <a:pPr marL="0" indent="0">
              <a:buNone/>
            </a:pPr>
            <a:r>
              <a:rPr lang="fr-FR" dirty="0"/>
              <a:t>Décélération brutale (chute de grande hauteur).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rauma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66" y="2202853"/>
            <a:ext cx="6609297" cy="41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419432"/>
            <a:ext cx="7272339" cy="5706731"/>
          </a:xfrm>
        </p:spPr>
        <p:txBody>
          <a:bodyPr/>
          <a:lstStyle/>
          <a:p>
            <a:r>
              <a:rPr lang="fr-FR" dirty="0"/>
              <a:t>Rupture </a:t>
            </a:r>
            <a:r>
              <a:rPr lang="fr-FR" dirty="0" err="1"/>
              <a:t>trachéo</a:t>
            </a:r>
            <a:r>
              <a:rPr lang="fr-FR" dirty="0"/>
              <a:t>-bronchique</a:t>
            </a:r>
          </a:p>
          <a:p>
            <a:pPr marL="0" indent="0">
              <a:buNone/>
            </a:pPr>
            <a:r>
              <a:rPr lang="fr-FR" dirty="0"/>
              <a:t>Proximité de la carène, par écrasement, cisaillement ou hyper extension céphalique.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 Asphyxie ou hémorragie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raum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67" y="2641375"/>
            <a:ext cx="3910394" cy="3790338"/>
          </a:xfrm>
          <a:prstGeom prst="rect">
            <a:avLst/>
          </a:prstGeom>
        </p:spPr>
      </p:pic>
      <p:pic>
        <p:nvPicPr>
          <p:cNvPr id="5" name="Image 4" descr="traum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14" y="3193099"/>
            <a:ext cx="2084019" cy="29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431084"/>
            <a:ext cx="7272339" cy="5695080"/>
          </a:xfrm>
        </p:spPr>
        <p:txBody>
          <a:bodyPr/>
          <a:lstStyle/>
          <a:p>
            <a:r>
              <a:rPr lang="fr-FR" dirty="0"/>
              <a:t>Rupture </a:t>
            </a:r>
            <a:r>
              <a:rPr lang="fr-FR" dirty="0" err="1"/>
              <a:t>oesophagienne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Rare </a:t>
            </a:r>
            <a:r>
              <a:rPr lang="mr-IN" dirty="0"/>
              <a:t>–</a:t>
            </a:r>
            <a:r>
              <a:rPr lang="fr-FR" dirty="0"/>
              <a:t> Les complications sont liées à la </a:t>
            </a:r>
            <a:r>
              <a:rPr lang="fr-FR" dirty="0" err="1"/>
              <a:t>médiastinite</a:t>
            </a:r>
            <a:r>
              <a:rPr lang="fr-FR" dirty="0"/>
              <a:t>.</a:t>
            </a:r>
          </a:p>
        </p:txBody>
      </p:sp>
      <p:pic>
        <p:nvPicPr>
          <p:cNvPr id="4" name="Image 3" descr="traum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8" y="2074530"/>
            <a:ext cx="3983376" cy="43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TRAUMATISMES OUVERTS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Résultat de plaies par armes à feu, armes blanches, empalement, </a:t>
            </a:r>
            <a:r>
              <a:rPr lang="fr-FR" dirty="0" err="1"/>
              <a:t>encornement</a:t>
            </a:r>
            <a:r>
              <a:rPr lang="fr-FR" dirty="0"/>
              <a:t> ou projection d’éclats.</a:t>
            </a:r>
          </a:p>
          <a:p>
            <a:r>
              <a:rPr lang="fr-FR" dirty="0"/>
              <a:t>Iatrogène par pose VVC, drainage pleural ou biopsie pulmonaire</a:t>
            </a:r>
          </a:p>
          <a:p>
            <a:r>
              <a:rPr lang="fr-FR" sz="1800" dirty="0">
                <a:solidFill>
                  <a:srgbClr val="7D260E"/>
                </a:solidFill>
              </a:rPr>
              <a:t>TOUTE PLAIE DU THORAX DOIT ETRE CONSIDEREE COMME PENETRANTE AVEC ENGAGEMENT DU PRONOSTIC VITAL JUSQU’À PREUVE DU CONTRAIRE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fr-FR" dirty="0"/>
              <a:t>Les lésions sont les mêmes que pour les trauma fermés (PNO, </a:t>
            </a:r>
            <a:r>
              <a:rPr lang="fr-FR" dirty="0" err="1"/>
              <a:t>hémo</a:t>
            </a:r>
            <a:r>
              <a:rPr lang="fr-FR" dirty="0"/>
              <a:t>, tamponnade, lésions cardiaques et vasculaires) mais associées à une plus forte mortalité car touchent </a:t>
            </a:r>
            <a:r>
              <a:rPr lang="fr-FR" dirty="0" err="1"/>
              <a:t>svt</a:t>
            </a:r>
            <a:r>
              <a:rPr lang="fr-FR" dirty="0"/>
              <a:t> les gros vaisseaux et le cœur </a:t>
            </a:r>
            <a:r>
              <a:rPr lang="fr-FR" dirty="0">
                <a:sym typeface="Wingdings"/>
              </a:rPr>
              <a:t> hémorragie massive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63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336908"/>
            <a:ext cx="7272339" cy="5789256"/>
          </a:xfrm>
        </p:spPr>
        <p:txBody>
          <a:bodyPr/>
          <a:lstStyle/>
          <a:p>
            <a:r>
              <a:rPr lang="fr-FR" dirty="0"/>
              <a:t>Plaies soufflantes et PNO suffocant</a:t>
            </a:r>
          </a:p>
          <a:p>
            <a:pPr marL="0" indent="0">
              <a:buNone/>
            </a:pPr>
            <a:r>
              <a:rPr lang="fr-FR" dirty="0"/>
              <a:t>Air aspiré reste bloqué entre la paroi et le poumon lors de l’inspiration.</a:t>
            </a:r>
          </a:p>
          <a:p>
            <a:pPr marL="0" indent="0">
              <a:buNone/>
            </a:pPr>
            <a:r>
              <a:rPr lang="fr-FR" dirty="0"/>
              <a:t>Devient suffocant quand une lésion fait clapet au niveau de la paroi </a:t>
            </a:r>
            <a:r>
              <a:rPr lang="fr-FR" dirty="0">
                <a:sym typeface="Wingdings"/>
              </a:rPr>
              <a:t> l’air entre mais ne peut pas sortir hyperpression  écrasement du poumon controlatéral et du médiastin  hypoxémie majeure + collapsus </a:t>
            </a:r>
            <a:r>
              <a:rPr lang="fr-FR" dirty="0" err="1">
                <a:sym typeface="Wingdings"/>
              </a:rPr>
              <a:t>tensionnel</a:t>
            </a:r>
            <a:r>
              <a:rPr lang="fr-FR" dirty="0">
                <a:sym typeface="Wingdings"/>
              </a:rPr>
              <a:t>  ACR</a:t>
            </a:r>
            <a:r>
              <a:rPr lang="fr-FR" dirty="0"/>
              <a:t> </a:t>
            </a:r>
          </a:p>
        </p:txBody>
      </p:sp>
      <p:pic>
        <p:nvPicPr>
          <p:cNvPr id="4" name="Image 3" descr="traum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4120632"/>
            <a:ext cx="2281703" cy="2439424"/>
          </a:xfrm>
          <a:prstGeom prst="rect">
            <a:avLst/>
          </a:prstGeom>
        </p:spPr>
      </p:pic>
      <p:pic>
        <p:nvPicPr>
          <p:cNvPr id="5" name="Image 4" descr="traum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3" y="387353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CONDUITE A TENIR ET 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GROUPE I: stable </a:t>
            </a:r>
            <a:r>
              <a:rPr lang="fr-FR" dirty="0">
                <a:sym typeface="Wingdings"/>
              </a:rPr>
              <a:t> </a:t>
            </a:r>
            <a:r>
              <a:rPr lang="fr-FR" dirty="0" err="1">
                <a:sym typeface="Wingdings"/>
              </a:rPr>
              <a:t>angioscanner</a:t>
            </a:r>
            <a:r>
              <a:rPr lang="fr-FR" dirty="0">
                <a:sym typeface="Wingdings"/>
              </a:rPr>
              <a:t> et exploration complète</a:t>
            </a:r>
          </a:p>
          <a:p>
            <a:r>
              <a:rPr lang="fr-FR" dirty="0">
                <a:sym typeface="Wingdings"/>
              </a:rPr>
              <a:t>GROUPE II : répond à la réanimation mais reste précaire  minimum d’investigation</a:t>
            </a:r>
          </a:p>
          <a:p>
            <a:r>
              <a:rPr lang="fr-FR" dirty="0">
                <a:sym typeface="Wingdings"/>
              </a:rPr>
              <a:t>GROUPE III : d’emblée en ACR, pas d’investigation thoracotomie d’hémostase en urgence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36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RAPPELS ANATOMIQUES</a:t>
            </a:r>
          </a:p>
          <a:p>
            <a:r>
              <a:rPr lang="fr-FR" dirty="0"/>
              <a:t>GENERALITES</a:t>
            </a:r>
          </a:p>
          <a:p>
            <a:r>
              <a:rPr lang="fr-FR" dirty="0"/>
              <a:t>TRAUMATISMES FERMES</a:t>
            </a:r>
          </a:p>
          <a:p>
            <a:r>
              <a:rPr lang="fr-FR" dirty="0"/>
              <a:t>TRAUMATISMES OUVERTS</a:t>
            </a:r>
          </a:p>
          <a:p>
            <a:r>
              <a:rPr lang="fr-FR" dirty="0"/>
              <a:t>CONDUITE A TENIR ET SOINS</a:t>
            </a:r>
          </a:p>
        </p:txBody>
      </p:sp>
    </p:spTree>
    <p:extLst>
      <p:ext uri="{BB962C8B-B14F-4D97-AF65-F5344CB8AC3E}">
        <p14:creationId xmlns:p14="http://schemas.microsoft.com/office/powerpoint/2010/main" val="222174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500988"/>
            <a:ext cx="7272339" cy="56251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Exsufflation à l’aiguille</a:t>
            </a:r>
          </a:p>
          <a:p>
            <a:r>
              <a:rPr lang="fr-FR" dirty="0"/>
              <a:t>VNI tant que possible : pas d’état de choc, pas de trauma facial, pas de troubles de la conscience</a:t>
            </a:r>
          </a:p>
          <a:p>
            <a:r>
              <a:rPr lang="fr-FR" dirty="0"/>
              <a:t>IOT : petit volume, pression &lt; 30cmH2O</a:t>
            </a:r>
          </a:p>
          <a:p>
            <a:r>
              <a:rPr lang="fr-FR" dirty="0"/>
              <a:t>PNO complet </a:t>
            </a:r>
            <a:r>
              <a:rPr lang="fr-FR" dirty="0">
                <a:sym typeface="Wingdings"/>
              </a:rPr>
              <a:t> drainage</a:t>
            </a:r>
          </a:p>
          <a:p>
            <a:r>
              <a:rPr lang="fr-FR" dirty="0">
                <a:sym typeface="Wingdings"/>
              </a:rPr>
              <a:t>Traitement </a:t>
            </a:r>
            <a:r>
              <a:rPr lang="fr-FR" dirty="0" err="1">
                <a:sym typeface="Wingdings"/>
              </a:rPr>
              <a:t>endovasculaire</a:t>
            </a:r>
            <a:r>
              <a:rPr lang="fr-FR" dirty="0">
                <a:sym typeface="Wingdings"/>
              </a:rPr>
              <a:t> par pose de </a:t>
            </a:r>
            <a:r>
              <a:rPr lang="fr-FR" dirty="0" err="1">
                <a:sym typeface="Wingdings"/>
              </a:rPr>
              <a:t>stents</a:t>
            </a:r>
            <a:r>
              <a:rPr lang="fr-FR" dirty="0">
                <a:sym typeface="Wingdings"/>
              </a:rPr>
              <a:t> est possible pour les ruptures aortique, valvulaire et parois cardiaques</a:t>
            </a:r>
          </a:p>
          <a:p>
            <a:r>
              <a:rPr lang="fr-FR" dirty="0">
                <a:sym typeface="Wingdings"/>
              </a:rPr>
              <a:t>Analgésie capitale, conditionne la réhabilitation des patients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Oxygénothérapie </a:t>
            </a:r>
            <a:r>
              <a:rPr lang="mr-IN" dirty="0">
                <a:sym typeface="Wingdings"/>
              </a:rPr>
              <a:t>–</a:t>
            </a:r>
            <a:r>
              <a:rPr lang="fr-FR" dirty="0">
                <a:sym typeface="Wingdings"/>
              </a:rPr>
              <a:t> analgésie </a:t>
            </a:r>
            <a:r>
              <a:rPr lang="mr-IN" dirty="0">
                <a:sym typeface="Wingdings"/>
              </a:rPr>
              <a:t>–</a:t>
            </a:r>
            <a:r>
              <a:rPr lang="fr-FR" dirty="0">
                <a:sym typeface="Wingdings"/>
              </a:rPr>
              <a:t> kiné </a:t>
            </a:r>
            <a:r>
              <a:rPr lang="fr-FR" dirty="0" err="1">
                <a:sym typeface="Wingdings"/>
              </a:rPr>
              <a:t>respi</a:t>
            </a:r>
            <a:r>
              <a:rPr lang="fr-FR" dirty="0">
                <a:sym typeface="Wingdings"/>
              </a:rPr>
              <a:t> : </a:t>
            </a:r>
            <a:r>
              <a:rPr lang="fr-FR" dirty="0" err="1">
                <a:sym typeface="Wingdings"/>
              </a:rPr>
              <a:t>diminuela</a:t>
            </a:r>
            <a:r>
              <a:rPr lang="fr-FR" dirty="0">
                <a:sym typeface="Wingdings"/>
              </a:rPr>
              <a:t> durée d’hospitalisation et diminue la </a:t>
            </a:r>
            <a:r>
              <a:rPr lang="fr-FR" dirty="0" err="1">
                <a:sym typeface="Wingdings"/>
              </a:rPr>
              <a:t>morbi</a:t>
            </a:r>
            <a:r>
              <a:rPr lang="fr-FR" dirty="0">
                <a:sym typeface="Wingdings"/>
              </a:rPr>
              <a:t> mortalité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07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1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 b="5425"/>
          <a:stretch>
            <a:fillRect/>
          </a:stretch>
        </p:blipFill>
        <p:spPr>
          <a:xfrm>
            <a:off x="1216706" y="699730"/>
            <a:ext cx="7066892" cy="5348686"/>
          </a:xfrm>
        </p:spPr>
      </p:pic>
    </p:spTree>
    <p:extLst>
      <p:ext uri="{BB962C8B-B14F-4D97-AF65-F5344CB8AC3E}">
        <p14:creationId xmlns:p14="http://schemas.microsoft.com/office/powerpoint/2010/main" val="425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388740"/>
            <a:ext cx="7272339" cy="573742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raum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388740"/>
            <a:ext cx="7272339" cy="57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05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9" b="11799"/>
          <a:stretch>
            <a:fillRect/>
          </a:stretch>
        </p:blipFill>
        <p:spPr>
          <a:xfrm>
            <a:off x="1089025" y="569913"/>
            <a:ext cx="7272338" cy="5556250"/>
          </a:xfrm>
        </p:spPr>
      </p:pic>
    </p:spTree>
    <p:extLst>
      <p:ext uri="{BB962C8B-B14F-4D97-AF65-F5344CB8AC3E}">
        <p14:creationId xmlns:p14="http://schemas.microsoft.com/office/powerpoint/2010/main" val="54387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2316"/>
          <a:stretch>
            <a:fillRect/>
          </a:stretch>
        </p:blipFill>
        <p:spPr>
          <a:xfrm>
            <a:off x="1089025" y="414338"/>
            <a:ext cx="7272338" cy="5711825"/>
          </a:xfrm>
        </p:spPr>
      </p:pic>
    </p:spTree>
    <p:extLst>
      <p:ext uri="{BB962C8B-B14F-4D97-AF65-F5344CB8AC3E}">
        <p14:creationId xmlns:p14="http://schemas.microsoft.com/office/powerpoint/2010/main" val="299663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 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52" b="-26752"/>
          <a:stretch>
            <a:fillRect/>
          </a:stretch>
        </p:blipFill>
        <p:spPr>
          <a:xfrm>
            <a:off x="1089025" y="544513"/>
            <a:ext cx="7272338" cy="5581650"/>
          </a:xfrm>
        </p:spPr>
      </p:pic>
    </p:spTree>
    <p:extLst>
      <p:ext uri="{BB962C8B-B14F-4D97-AF65-F5344CB8AC3E}">
        <p14:creationId xmlns:p14="http://schemas.microsoft.com/office/powerpoint/2010/main" val="75801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b="11264"/>
          <a:stretch>
            <a:fillRect/>
          </a:stretch>
        </p:blipFill>
        <p:spPr>
          <a:xfrm>
            <a:off x="1089025" y="492125"/>
            <a:ext cx="7272338" cy="5634038"/>
          </a:xfrm>
        </p:spPr>
      </p:pic>
    </p:spTree>
    <p:extLst>
      <p:ext uri="{BB962C8B-B14F-4D97-AF65-F5344CB8AC3E}">
        <p14:creationId xmlns:p14="http://schemas.microsoft.com/office/powerpoint/2010/main" val="300493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 ANATOMIQUES</a:t>
            </a:r>
          </a:p>
        </p:txBody>
      </p:sp>
      <p:pic>
        <p:nvPicPr>
          <p:cNvPr id="4" name="Espace réservé du contenu 3" descr="trauma thorax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88" r="-34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62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thorax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4" b="-9144"/>
          <a:stretch>
            <a:fillRect/>
          </a:stretch>
        </p:blipFill>
        <p:spPr>
          <a:xfrm>
            <a:off x="1089024" y="596066"/>
            <a:ext cx="7272339" cy="5530097"/>
          </a:xfrm>
        </p:spPr>
      </p:pic>
    </p:spTree>
    <p:extLst>
      <p:ext uri="{BB962C8B-B14F-4D97-AF65-F5344CB8AC3E}">
        <p14:creationId xmlns:p14="http://schemas.microsoft.com/office/powerpoint/2010/main" val="42746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thorax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916"/>
          <a:stretch>
            <a:fillRect/>
          </a:stretch>
        </p:blipFill>
        <p:spPr>
          <a:xfrm>
            <a:off x="1089025" y="466725"/>
            <a:ext cx="7272338" cy="5659438"/>
          </a:xfrm>
        </p:spPr>
      </p:pic>
    </p:spTree>
    <p:extLst>
      <p:ext uri="{BB962C8B-B14F-4D97-AF65-F5344CB8AC3E}">
        <p14:creationId xmlns:p14="http://schemas.microsoft.com/office/powerpoint/2010/main" val="308892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1/3 des admissions</a:t>
            </a:r>
          </a:p>
          <a:p>
            <a:r>
              <a:rPr lang="fr-FR" dirty="0"/>
              <a:t>50% AVP</a:t>
            </a:r>
          </a:p>
          <a:p>
            <a:r>
              <a:rPr lang="fr-FR" dirty="0"/>
              <a:t>20 à 25% des DC</a:t>
            </a:r>
          </a:p>
          <a:p>
            <a:r>
              <a:rPr lang="fr-FR" dirty="0"/>
              <a:t>12 lésions: 6 </a:t>
            </a:r>
            <a:r>
              <a:rPr lang="fr-FR" dirty="0" err="1"/>
              <a:t>léthales</a:t>
            </a:r>
            <a:r>
              <a:rPr lang="fr-FR" dirty="0"/>
              <a:t> d’emblée, 6 occultes et diagnostique difficile</a:t>
            </a:r>
          </a:p>
        </p:txBody>
      </p:sp>
    </p:spTree>
    <p:extLst>
      <p:ext uri="{BB962C8B-B14F-4D97-AF65-F5344CB8AC3E}">
        <p14:creationId xmlns:p14="http://schemas.microsoft.com/office/powerpoint/2010/main" val="407031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518318"/>
            <a:ext cx="7272339" cy="560784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6 </a:t>
            </a:r>
            <a:r>
              <a:rPr lang="fr-FR" dirty="0" err="1"/>
              <a:t>léthales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OVAS</a:t>
            </a:r>
          </a:p>
          <a:p>
            <a:pPr marL="0" indent="0">
              <a:buNone/>
            </a:pPr>
            <a:r>
              <a:rPr lang="fr-FR" dirty="0"/>
              <a:t>PNO compressif</a:t>
            </a:r>
          </a:p>
          <a:p>
            <a:pPr marL="0" indent="0">
              <a:buNone/>
            </a:pPr>
            <a:r>
              <a:rPr lang="fr-FR" dirty="0"/>
              <a:t>Tamponnade</a:t>
            </a:r>
          </a:p>
          <a:p>
            <a:pPr marL="0" indent="0">
              <a:buNone/>
            </a:pPr>
            <a:r>
              <a:rPr lang="fr-FR" dirty="0"/>
              <a:t>PNO ouvert</a:t>
            </a:r>
          </a:p>
          <a:p>
            <a:pPr marL="0" indent="0">
              <a:buNone/>
            </a:pPr>
            <a:r>
              <a:rPr lang="fr-FR" dirty="0"/>
              <a:t>Hémothorax massif</a:t>
            </a:r>
          </a:p>
          <a:p>
            <a:pPr marL="0" indent="0">
              <a:buNone/>
            </a:pPr>
            <a:r>
              <a:rPr lang="fr-FR" dirty="0"/>
              <a:t>Volet thoracique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719108" y="687402"/>
            <a:ext cx="11652" cy="4357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6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407782"/>
            <a:ext cx="7272339" cy="571838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6 occultes:</a:t>
            </a:r>
          </a:p>
          <a:p>
            <a:pPr marL="0" indent="0">
              <a:buNone/>
            </a:pPr>
            <a:r>
              <a:rPr lang="fr-FR" dirty="0"/>
              <a:t>Lésions des gros vaisseaux</a:t>
            </a:r>
          </a:p>
          <a:p>
            <a:pPr marL="0" indent="0">
              <a:buNone/>
            </a:pPr>
            <a:r>
              <a:rPr lang="fr-FR" dirty="0"/>
              <a:t>Rupture </a:t>
            </a:r>
            <a:r>
              <a:rPr lang="fr-FR" dirty="0" err="1"/>
              <a:t>trachéobronchique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Contusion myocardique</a:t>
            </a:r>
          </a:p>
          <a:p>
            <a:pPr marL="0" indent="0">
              <a:buNone/>
            </a:pPr>
            <a:r>
              <a:rPr lang="fr-FR" dirty="0"/>
              <a:t>Rupture diaphragmatique</a:t>
            </a:r>
          </a:p>
          <a:p>
            <a:pPr marL="0" indent="0">
              <a:buNone/>
            </a:pPr>
            <a:r>
              <a:rPr lang="fr-FR" dirty="0"/>
              <a:t>Rupture </a:t>
            </a:r>
            <a:r>
              <a:rPr lang="fr-FR" dirty="0" err="1"/>
              <a:t>oesophagienne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Contusion pulmonaire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045367" y="547591"/>
            <a:ext cx="0" cy="419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4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TRAUMATISMES FERMES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Mécanismes lésionnels</a:t>
            </a:r>
          </a:p>
          <a:p>
            <a:pPr marL="0" indent="0">
              <a:buNone/>
            </a:pPr>
            <a:r>
              <a:rPr lang="fr-FR" dirty="0"/>
              <a:t>- Choc direct: point d’impact ou opposé </a:t>
            </a:r>
          </a:p>
          <a:p>
            <a:pPr marL="0" indent="0">
              <a:buNone/>
            </a:pPr>
            <a:r>
              <a:rPr lang="fr-FR" dirty="0"/>
              <a:t>(fractures de côtes ou de vertèbres, lésions profondes pulmonaires, </a:t>
            </a:r>
            <a:r>
              <a:rPr lang="fr-FR" dirty="0" err="1"/>
              <a:t>médiastinales</a:t>
            </a:r>
            <a:r>
              <a:rPr lang="fr-FR" dirty="0"/>
              <a:t> ou diaphragmatiques)</a:t>
            </a:r>
          </a:p>
          <a:p>
            <a:pPr>
              <a:buFontTx/>
              <a:buChar char="-"/>
            </a:pPr>
            <a:r>
              <a:rPr lang="fr-FR" dirty="0"/>
              <a:t>Lésions de décélération: liées à l’inertie des viscères intra thoracique (cisaillement)</a:t>
            </a:r>
          </a:p>
          <a:p>
            <a:pPr marL="0" indent="0">
              <a:buNone/>
            </a:pPr>
            <a:r>
              <a:rPr lang="fr-FR" dirty="0"/>
              <a:t>Lésions pariétales surtout chez l’enfant  (thorax mou), cœur car plus vulnérable.</a:t>
            </a:r>
          </a:p>
          <a:p>
            <a:pPr>
              <a:buFontTx/>
              <a:buChar char="-"/>
            </a:pPr>
            <a:r>
              <a:rPr lang="fr-FR" dirty="0"/>
              <a:t>Lésions par effet blast </a:t>
            </a:r>
          </a:p>
        </p:txBody>
      </p:sp>
    </p:spTree>
    <p:extLst>
      <p:ext uri="{BB962C8B-B14F-4D97-AF65-F5344CB8AC3E}">
        <p14:creationId xmlns:p14="http://schemas.microsoft.com/office/powerpoint/2010/main" val="95631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2981</TotalTime>
  <Words>569</Words>
  <Application>Microsoft Office PowerPoint</Application>
  <PresentationFormat>Affichage à l'écran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Candara</vt:lpstr>
      <vt:lpstr>Wingdings</vt:lpstr>
      <vt:lpstr>Tradition</vt:lpstr>
      <vt:lpstr>LES TRAUMATISMES THORACIQUES</vt:lpstr>
      <vt:lpstr>PLAN</vt:lpstr>
      <vt:lpstr>RAPPELS ANATOMIQUES</vt:lpstr>
      <vt:lpstr>Présentation PowerPoint</vt:lpstr>
      <vt:lpstr>Présentation PowerPoint</vt:lpstr>
      <vt:lpstr>GENERALITES</vt:lpstr>
      <vt:lpstr>Présentation PowerPoint</vt:lpstr>
      <vt:lpstr>Présentation PowerPoint</vt:lpstr>
      <vt:lpstr>TRAUMATISMES FERMES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TRAUMATISMES OUVERTS</vt:lpstr>
      <vt:lpstr>Présentation PowerPoint</vt:lpstr>
      <vt:lpstr>CONDUITE A TENIR ET SOINS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TRAUMATISMES THORACIQUES</dc:title>
  <dc:creator>MARTIN NATHALIE</dc:creator>
  <cp:lastModifiedBy>SCHAEFFER Marie-Aurélie</cp:lastModifiedBy>
  <cp:revision>19</cp:revision>
  <dcterms:created xsi:type="dcterms:W3CDTF">2023-11-09T20:44:40Z</dcterms:created>
  <dcterms:modified xsi:type="dcterms:W3CDTF">2024-02-16T08:58:37Z</dcterms:modified>
</cp:coreProperties>
</file>