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309" r:id="rId6"/>
    <p:sldId id="261" r:id="rId7"/>
    <p:sldId id="31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300" r:id="rId42"/>
    <p:sldId id="295" r:id="rId43"/>
    <p:sldId id="297" r:id="rId44"/>
    <p:sldId id="298" r:id="rId45"/>
    <p:sldId id="296" r:id="rId46"/>
    <p:sldId id="299" r:id="rId47"/>
    <p:sldId id="301" r:id="rId48"/>
    <p:sldId id="302" r:id="rId49"/>
    <p:sldId id="303" r:id="rId50"/>
    <p:sldId id="304" r:id="rId51"/>
    <p:sldId id="305" r:id="rId52"/>
    <p:sldId id="306" r:id="rId53"/>
    <p:sldId id="307" r:id="rId54"/>
    <p:sldId id="308"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616" y="-1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dirty="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2/27/2024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2/27/2024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2/27/2024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2/27/2024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labonnevue.fr/la-vue-de-a-a-z/presbytie-une-evolution-naturelle-pas-une-maladi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fr.wikipedia.org/wiki/Angle_irido-corn%C3%A9en" TargetMode="External"/><Relationship Id="rId3" Type="http://schemas.openxmlformats.org/officeDocument/2006/relationships/hyperlink" Target="https://fr.wikipedia.org/wiki/Humeur_aqueuse" TargetMode="External"/><Relationship Id="rId7" Type="http://schemas.openxmlformats.org/officeDocument/2006/relationships/hyperlink" Target="https://fr.wikipedia.org/wiki/Glaucome_aigu" TargetMode="External"/><Relationship Id="rId2" Type="http://schemas.openxmlformats.org/officeDocument/2006/relationships/hyperlink" Target="https://fr.wikipedia.org/wiki/Collag%C3%A8ne" TargetMode="External"/><Relationship Id="rId1" Type="http://schemas.openxmlformats.org/officeDocument/2006/relationships/slideLayout" Target="../slideLayouts/slideLayout2.xml"/><Relationship Id="rId6" Type="http://schemas.openxmlformats.org/officeDocument/2006/relationships/hyperlink" Target="https://fr.wikipedia.org/wiki/Glaucome_chronique" TargetMode="External"/><Relationship Id="rId5" Type="http://schemas.openxmlformats.org/officeDocument/2006/relationships/hyperlink" Target="https://fr.wikipedia.org/wiki/Pression_oculaire" TargetMode="External"/><Relationship Id="rId4" Type="http://schemas.openxmlformats.org/officeDocument/2006/relationships/hyperlink" Target="https://fr.wikipedia.org/wiki/%C5%92i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0BD1A9-E48E-4B48-8AD6-B25B79CE0B1D}"/>
              </a:ext>
            </a:extLst>
          </p:cNvPr>
          <p:cNvSpPr>
            <a:spLocks noGrp="1"/>
          </p:cNvSpPr>
          <p:nvPr>
            <p:ph type="ctrTitle"/>
          </p:nvPr>
        </p:nvSpPr>
        <p:spPr/>
        <p:txBody>
          <a:bodyPr/>
          <a:lstStyle/>
          <a:p>
            <a:pPr algn="ctr"/>
            <a:r>
              <a:rPr lang="fr-FR" sz="5400" b="1" dirty="0"/>
              <a:t>Le déficit visuel</a:t>
            </a:r>
            <a:br>
              <a:rPr lang="fr-FR" sz="2400" dirty="0"/>
            </a:br>
            <a:br>
              <a:rPr lang="fr-FR" sz="2400" dirty="0"/>
            </a:br>
            <a:r>
              <a:rPr lang="fr-FR" sz="2400" dirty="0"/>
              <a:t>UE 2.7 S4 : Défaillances organiques et processus dégénératifs</a:t>
            </a:r>
            <a:br>
              <a:rPr lang="fr-FR" sz="2400" dirty="0"/>
            </a:br>
            <a:r>
              <a:rPr lang="fr-FR" sz="2400" dirty="0"/>
              <a:t>Compétence 4</a:t>
            </a:r>
            <a:br>
              <a:rPr lang="fr-FR" sz="2400" dirty="0"/>
            </a:br>
            <a:br>
              <a:rPr lang="fr-FR" sz="2400" dirty="0"/>
            </a:br>
            <a:r>
              <a:rPr lang="fr-FR" sz="2400" dirty="0"/>
              <a:t>Promotion 2022-2025</a:t>
            </a:r>
            <a:endParaRPr lang="fr-FR" dirty="0"/>
          </a:p>
        </p:txBody>
      </p:sp>
      <p:sp>
        <p:nvSpPr>
          <p:cNvPr id="3" name="Sous-titre 2">
            <a:extLst>
              <a:ext uri="{FF2B5EF4-FFF2-40B4-BE49-F238E27FC236}">
                <a16:creationId xmlns:a16="http://schemas.microsoft.com/office/drawing/2014/main" id="{0012439C-9F9C-4679-A779-3ED32D2E38A4}"/>
              </a:ext>
            </a:extLst>
          </p:cNvPr>
          <p:cNvSpPr>
            <a:spLocks noGrp="1"/>
          </p:cNvSpPr>
          <p:nvPr>
            <p:ph type="subTitle" idx="1"/>
          </p:nvPr>
        </p:nvSpPr>
        <p:spPr/>
        <p:txBody>
          <a:bodyPr/>
          <a:lstStyle/>
          <a:p>
            <a:pPr algn="ctr"/>
            <a:r>
              <a:rPr lang="fr-FR" dirty="0"/>
              <a:t>CHARON </a:t>
            </a:r>
            <a:r>
              <a:rPr lang="fr-FR" dirty="0" err="1"/>
              <a:t>Anne-MELANIE</a:t>
            </a:r>
            <a:endParaRPr lang="fr-FR" dirty="0"/>
          </a:p>
          <a:p>
            <a:pPr algn="ctr"/>
            <a:r>
              <a:rPr lang="fr-FR"/>
              <a:t>27/02/2024</a:t>
            </a:r>
            <a:endParaRPr lang="fr-FR" dirty="0"/>
          </a:p>
        </p:txBody>
      </p:sp>
    </p:spTree>
    <p:extLst>
      <p:ext uri="{BB962C8B-B14F-4D97-AF65-F5344CB8AC3E}">
        <p14:creationId xmlns:p14="http://schemas.microsoft.com/office/powerpoint/2010/main" val="4919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DD6CC4-93D7-4680-BB89-30D8500C2C9E}"/>
              </a:ext>
            </a:extLst>
          </p:cNvPr>
          <p:cNvSpPr>
            <a:spLocks noGrp="1"/>
          </p:cNvSpPr>
          <p:nvPr>
            <p:ph type="title"/>
          </p:nvPr>
        </p:nvSpPr>
        <p:spPr/>
        <p:txBody>
          <a:bodyPr/>
          <a:lstStyle/>
          <a:p>
            <a:r>
              <a:rPr lang="fr-FR" dirty="0"/>
              <a:t>Les atteintes de la vision :</a:t>
            </a:r>
            <a:br>
              <a:rPr lang="fr-FR" dirty="0"/>
            </a:br>
            <a:r>
              <a:rPr lang="fr-FR" dirty="0"/>
              <a:t>L’hypermétropie</a:t>
            </a:r>
          </a:p>
        </p:txBody>
      </p:sp>
      <p:sp>
        <p:nvSpPr>
          <p:cNvPr id="3" name="Espace réservé du contenu 2">
            <a:extLst>
              <a:ext uri="{FF2B5EF4-FFF2-40B4-BE49-F238E27FC236}">
                <a16:creationId xmlns:a16="http://schemas.microsoft.com/office/drawing/2014/main" id="{FA58200B-3025-4567-A405-3A802DE639B1}"/>
              </a:ext>
            </a:extLst>
          </p:cNvPr>
          <p:cNvSpPr>
            <a:spLocks noGrp="1"/>
          </p:cNvSpPr>
          <p:nvPr>
            <p:ph idx="1"/>
          </p:nvPr>
        </p:nvSpPr>
        <p:spPr/>
        <p:txBody>
          <a:bodyPr/>
          <a:lstStyle/>
          <a:p>
            <a:pPr>
              <a:buNone/>
            </a:pPr>
            <a:r>
              <a:rPr lang="fr-FR" b="1" dirty="0"/>
              <a:t>L’hypermétropie :</a:t>
            </a:r>
          </a:p>
          <a:p>
            <a:pPr>
              <a:buNone/>
            </a:pPr>
            <a:endParaRPr lang="fr-FR" sz="1800" dirty="0"/>
          </a:p>
          <a:p>
            <a:pPr marL="0" indent="0">
              <a:buNone/>
            </a:pPr>
            <a:r>
              <a:rPr lang="fr-FR" dirty="0"/>
              <a:t>gr. </a:t>
            </a:r>
            <a:r>
              <a:rPr lang="fr-FR" dirty="0" err="1"/>
              <a:t>huper</a:t>
            </a:r>
            <a:r>
              <a:rPr lang="fr-FR" dirty="0"/>
              <a:t>, avec excès ; </a:t>
            </a:r>
            <a:r>
              <a:rPr lang="fr-FR" dirty="0" err="1"/>
              <a:t>métron</a:t>
            </a:r>
            <a:r>
              <a:rPr lang="fr-FR" dirty="0"/>
              <a:t>, mesure ; </a:t>
            </a:r>
            <a:r>
              <a:rPr lang="fr-FR" dirty="0" err="1"/>
              <a:t>ôps</a:t>
            </a:r>
            <a:r>
              <a:rPr lang="fr-FR" dirty="0"/>
              <a:t>, œil</a:t>
            </a:r>
          </a:p>
          <a:p>
            <a:pPr marL="0" indent="0">
              <a:buNone/>
            </a:pPr>
            <a:endParaRPr lang="fr-FR" dirty="0"/>
          </a:p>
          <a:p>
            <a:pPr marL="0" indent="0" algn="just">
              <a:buNone/>
            </a:pPr>
            <a:r>
              <a:rPr lang="fr-FR" dirty="0"/>
              <a:t>Anomalie de la réfraction statique dans laquelle les rayons lumineux parallèles vont converger au-delà de la rétine lorsque l’accommodation n’intervient pas.</a:t>
            </a:r>
          </a:p>
          <a:p>
            <a:endParaRPr lang="fr-FR" dirty="0"/>
          </a:p>
        </p:txBody>
      </p:sp>
    </p:spTree>
    <p:extLst>
      <p:ext uri="{BB962C8B-B14F-4D97-AF65-F5344CB8AC3E}">
        <p14:creationId xmlns:p14="http://schemas.microsoft.com/office/powerpoint/2010/main" val="1343994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17E5C-0634-470E-A1F0-18174352F726}"/>
              </a:ext>
            </a:extLst>
          </p:cNvPr>
          <p:cNvSpPr>
            <a:spLocks noGrp="1"/>
          </p:cNvSpPr>
          <p:nvPr>
            <p:ph type="title"/>
          </p:nvPr>
        </p:nvSpPr>
        <p:spPr/>
        <p:txBody>
          <a:bodyPr/>
          <a:lstStyle/>
          <a:p>
            <a:r>
              <a:rPr lang="fr-FR" dirty="0"/>
              <a:t>Les atteintes de la vision :</a:t>
            </a:r>
            <a:br>
              <a:rPr lang="fr-FR" dirty="0"/>
            </a:br>
            <a:r>
              <a:rPr lang="fr-FR" dirty="0"/>
              <a:t>L’hypermétropie</a:t>
            </a:r>
          </a:p>
        </p:txBody>
      </p:sp>
      <p:pic>
        <p:nvPicPr>
          <p:cNvPr id="1026" name="Picture 2" descr="L’hypermétropie à Paris 5 - Centre ophtalmologique COSS">
            <a:extLst>
              <a:ext uri="{FF2B5EF4-FFF2-40B4-BE49-F238E27FC236}">
                <a16:creationId xmlns:a16="http://schemas.microsoft.com/office/drawing/2014/main" id="{D2C6F1B9-94EA-488C-AA4A-7FAD4A5E71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1757" y="1853248"/>
            <a:ext cx="9008485" cy="4574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03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40962B-8386-4431-87DF-F6BD643B01B9}"/>
              </a:ext>
            </a:extLst>
          </p:cNvPr>
          <p:cNvSpPr>
            <a:spLocks noGrp="1"/>
          </p:cNvSpPr>
          <p:nvPr>
            <p:ph type="title"/>
          </p:nvPr>
        </p:nvSpPr>
        <p:spPr/>
        <p:txBody>
          <a:bodyPr/>
          <a:lstStyle/>
          <a:p>
            <a:r>
              <a:rPr lang="fr-FR" dirty="0"/>
              <a:t>Les atteintes de la vision :</a:t>
            </a:r>
            <a:br>
              <a:rPr lang="fr-FR" dirty="0"/>
            </a:br>
            <a:r>
              <a:rPr lang="fr-FR" dirty="0"/>
              <a:t>L’hypermétropie</a:t>
            </a:r>
          </a:p>
        </p:txBody>
      </p:sp>
      <p:sp>
        <p:nvSpPr>
          <p:cNvPr id="3" name="Espace réservé du contenu 2">
            <a:extLst>
              <a:ext uri="{FF2B5EF4-FFF2-40B4-BE49-F238E27FC236}">
                <a16:creationId xmlns:a16="http://schemas.microsoft.com/office/drawing/2014/main" id="{30AF49A5-9039-4A0A-B6F7-7148D1523CEC}"/>
              </a:ext>
            </a:extLst>
          </p:cNvPr>
          <p:cNvSpPr>
            <a:spLocks noGrp="1"/>
          </p:cNvSpPr>
          <p:nvPr>
            <p:ph idx="1"/>
          </p:nvPr>
        </p:nvSpPr>
        <p:spPr/>
        <p:txBody>
          <a:bodyPr/>
          <a:lstStyle/>
          <a:p>
            <a:r>
              <a:rPr lang="fr-FR" dirty="0"/>
              <a:t>Le système optique n’est pas assez convergent. La correction est assurée par un verre convexe</a:t>
            </a:r>
          </a:p>
          <a:p>
            <a:pPr marL="0" indent="0">
              <a:buNone/>
            </a:pPr>
            <a:endParaRPr lang="fr-FR" dirty="0"/>
          </a:p>
          <a:p>
            <a:r>
              <a:rPr lang="fr-FR" dirty="0"/>
              <a:t>L’hypermétropie provoque une fatigue visuelle et des céphalées frontales</a:t>
            </a:r>
          </a:p>
          <a:p>
            <a:pPr marL="0" indent="0">
              <a:buNone/>
            </a:pPr>
            <a:endParaRPr lang="fr-FR" dirty="0"/>
          </a:p>
          <a:p>
            <a:r>
              <a:rPr lang="fr-FR" dirty="0"/>
              <a:t>Chez l’enfant, l’hypermétropie entraîne souvent un strabisme convergent</a:t>
            </a:r>
          </a:p>
          <a:p>
            <a:pPr marL="0" indent="0">
              <a:buNone/>
            </a:pPr>
            <a:endParaRPr lang="fr-FR" dirty="0"/>
          </a:p>
        </p:txBody>
      </p:sp>
    </p:spTree>
    <p:extLst>
      <p:ext uri="{BB962C8B-B14F-4D97-AF65-F5344CB8AC3E}">
        <p14:creationId xmlns:p14="http://schemas.microsoft.com/office/powerpoint/2010/main" val="1271977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A64E44-79A6-439C-AAA4-567F12758850}"/>
              </a:ext>
            </a:extLst>
          </p:cNvPr>
          <p:cNvSpPr>
            <a:spLocks noGrp="1"/>
          </p:cNvSpPr>
          <p:nvPr>
            <p:ph type="title"/>
          </p:nvPr>
        </p:nvSpPr>
        <p:spPr/>
        <p:txBody>
          <a:bodyPr/>
          <a:lstStyle/>
          <a:p>
            <a:r>
              <a:rPr lang="fr-FR" dirty="0"/>
              <a:t>Les atteintes de la vision : </a:t>
            </a:r>
            <a:br>
              <a:rPr lang="fr-FR" dirty="0"/>
            </a:br>
            <a:r>
              <a:rPr lang="fr-FR" dirty="0"/>
              <a:t>La myopie</a:t>
            </a:r>
          </a:p>
        </p:txBody>
      </p:sp>
      <p:sp>
        <p:nvSpPr>
          <p:cNvPr id="3" name="Espace réservé du contenu 2">
            <a:extLst>
              <a:ext uri="{FF2B5EF4-FFF2-40B4-BE49-F238E27FC236}">
                <a16:creationId xmlns:a16="http://schemas.microsoft.com/office/drawing/2014/main" id="{9B075662-EC51-44DD-A2FB-E71958431AD7}"/>
              </a:ext>
            </a:extLst>
          </p:cNvPr>
          <p:cNvSpPr>
            <a:spLocks noGrp="1"/>
          </p:cNvSpPr>
          <p:nvPr>
            <p:ph idx="1"/>
          </p:nvPr>
        </p:nvSpPr>
        <p:spPr/>
        <p:txBody>
          <a:bodyPr/>
          <a:lstStyle/>
          <a:p>
            <a:pPr>
              <a:buNone/>
            </a:pPr>
            <a:r>
              <a:rPr lang="fr-FR" b="1" u="sng" dirty="0"/>
              <a:t>La myopie :</a:t>
            </a:r>
          </a:p>
          <a:p>
            <a:pPr>
              <a:buNone/>
            </a:pPr>
            <a:endParaRPr lang="fr-FR" dirty="0"/>
          </a:p>
          <a:p>
            <a:pPr>
              <a:buNone/>
            </a:pPr>
            <a:r>
              <a:rPr lang="fr-FR" dirty="0"/>
              <a:t>gr. </a:t>
            </a:r>
            <a:r>
              <a:rPr lang="fr-FR" dirty="0" err="1"/>
              <a:t>muen</a:t>
            </a:r>
            <a:r>
              <a:rPr lang="fr-FR" dirty="0"/>
              <a:t>, cligner ; </a:t>
            </a:r>
            <a:r>
              <a:rPr lang="fr-FR" dirty="0" err="1"/>
              <a:t>ôps</a:t>
            </a:r>
            <a:r>
              <a:rPr lang="fr-FR" dirty="0"/>
              <a:t>, œil</a:t>
            </a:r>
          </a:p>
          <a:p>
            <a:pPr>
              <a:buNone/>
            </a:pPr>
            <a:endParaRPr lang="fr-FR" dirty="0"/>
          </a:p>
          <a:p>
            <a:pPr>
              <a:buNone/>
            </a:pPr>
            <a:endParaRPr lang="fr-FR" dirty="0"/>
          </a:p>
          <a:p>
            <a:pPr marL="0" indent="0" algn="just">
              <a:buNone/>
            </a:pPr>
            <a:r>
              <a:rPr lang="fr-FR" dirty="0"/>
              <a:t>Anomalie héréditaire de la réfraction statique de l’œil, dans laquelle l’image d’un objet éloigné se forme en avant de la rétine, lorsque l’accommodation n’intervient pas</a:t>
            </a:r>
          </a:p>
          <a:p>
            <a:pPr marL="0" indent="0">
              <a:buNone/>
            </a:pPr>
            <a:endParaRPr lang="fr-FR" dirty="0"/>
          </a:p>
        </p:txBody>
      </p:sp>
    </p:spTree>
    <p:extLst>
      <p:ext uri="{BB962C8B-B14F-4D97-AF65-F5344CB8AC3E}">
        <p14:creationId xmlns:p14="http://schemas.microsoft.com/office/powerpoint/2010/main" val="341928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72BE28-E2C9-4479-9851-B64B15BE77B1}"/>
              </a:ext>
            </a:extLst>
          </p:cNvPr>
          <p:cNvSpPr>
            <a:spLocks noGrp="1"/>
          </p:cNvSpPr>
          <p:nvPr>
            <p:ph type="title"/>
          </p:nvPr>
        </p:nvSpPr>
        <p:spPr/>
        <p:txBody>
          <a:bodyPr/>
          <a:lstStyle/>
          <a:p>
            <a:r>
              <a:rPr lang="fr-FR" dirty="0"/>
              <a:t>Les atteintes de la vision : </a:t>
            </a:r>
            <a:br>
              <a:rPr lang="fr-FR" dirty="0"/>
            </a:br>
            <a:r>
              <a:rPr lang="fr-FR" dirty="0"/>
              <a:t>La myopie</a:t>
            </a:r>
          </a:p>
        </p:txBody>
      </p:sp>
      <p:pic>
        <p:nvPicPr>
          <p:cNvPr id="2050" name="Picture 2" descr="La myopie à Paris 5 au Centre ophtalmologique COSS">
            <a:extLst>
              <a:ext uri="{FF2B5EF4-FFF2-40B4-BE49-F238E27FC236}">
                <a16:creationId xmlns:a16="http://schemas.microsoft.com/office/drawing/2014/main" id="{3347A69A-BFDB-45BE-B03D-33B89DB671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7359" y="1856662"/>
            <a:ext cx="8957281" cy="454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86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F6AADA-0702-4F78-8D18-266BDB0FD2CA}"/>
              </a:ext>
            </a:extLst>
          </p:cNvPr>
          <p:cNvSpPr>
            <a:spLocks noGrp="1"/>
          </p:cNvSpPr>
          <p:nvPr>
            <p:ph type="title"/>
          </p:nvPr>
        </p:nvSpPr>
        <p:spPr/>
        <p:txBody>
          <a:bodyPr/>
          <a:lstStyle/>
          <a:p>
            <a:r>
              <a:rPr lang="fr-FR" dirty="0"/>
              <a:t>Les atteintes de la vision : </a:t>
            </a:r>
            <a:br>
              <a:rPr lang="fr-FR" dirty="0"/>
            </a:br>
            <a:r>
              <a:rPr lang="fr-FR" dirty="0"/>
              <a:t>La myopie</a:t>
            </a:r>
          </a:p>
        </p:txBody>
      </p:sp>
      <p:sp>
        <p:nvSpPr>
          <p:cNvPr id="3" name="Espace réservé du contenu 2">
            <a:extLst>
              <a:ext uri="{FF2B5EF4-FFF2-40B4-BE49-F238E27FC236}">
                <a16:creationId xmlns:a16="http://schemas.microsoft.com/office/drawing/2014/main" id="{589893B7-C283-4B8D-A276-C88E15D1F589}"/>
              </a:ext>
            </a:extLst>
          </p:cNvPr>
          <p:cNvSpPr>
            <a:spLocks noGrp="1"/>
          </p:cNvSpPr>
          <p:nvPr>
            <p:ph idx="1"/>
          </p:nvPr>
        </p:nvSpPr>
        <p:spPr/>
        <p:txBody>
          <a:bodyPr/>
          <a:lstStyle/>
          <a:p>
            <a:r>
              <a:rPr lang="fr-FR" dirty="0"/>
              <a:t>La myopie est un défaut de la vision caractérisé par une vue nette de près, mais floue de loin</a:t>
            </a:r>
          </a:p>
          <a:p>
            <a:pPr marL="0" indent="0">
              <a:buNone/>
            </a:pPr>
            <a:endParaRPr lang="fr-FR" dirty="0"/>
          </a:p>
          <a:p>
            <a:r>
              <a:rPr lang="fr-FR" dirty="0"/>
              <a:t>La myopie est généralement due à l’allongement de l’axe antéro-postérieur du globe oculaire (plus de 23 mm)</a:t>
            </a:r>
          </a:p>
          <a:p>
            <a:pPr marL="0" indent="0">
              <a:buNone/>
            </a:pPr>
            <a:endParaRPr lang="fr-FR" dirty="0"/>
          </a:p>
          <a:p>
            <a:r>
              <a:rPr lang="fr-FR" dirty="0"/>
              <a:t>Elle peut aussi être due à un œil qui accommode trop. Le cristallin est trop puissant</a:t>
            </a:r>
          </a:p>
          <a:p>
            <a:pPr marL="0" indent="0">
              <a:buNone/>
            </a:pPr>
            <a:endParaRPr lang="fr-FR" dirty="0"/>
          </a:p>
        </p:txBody>
      </p:sp>
    </p:spTree>
    <p:extLst>
      <p:ext uri="{BB962C8B-B14F-4D97-AF65-F5344CB8AC3E}">
        <p14:creationId xmlns:p14="http://schemas.microsoft.com/office/powerpoint/2010/main" val="29461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7971E1-8536-46D8-B6D1-864ECF05B8F4}"/>
              </a:ext>
            </a:extLst>
          </p:cNvPr>
          <p:cNvSpPr>
            <a:spLocks noGrp="1"/>
          </p:cNvSpPr>
          <p:nvPr>
            <p:ph type="title"/>
          </p:nvPr>
        </p:nvSpPr>
        <p:spPr/>
        <p:txBody>
          <a:bodyPr/>
          <a:lstStyle/>
          <a:p>
            <a:r>
              <a:rPr lang="fr-FR" dirty="0"/>
              <a:t>Les atteintes de la vision : </a:t>
            </a:r>
            <a:br>
              <a:rPr lang="fr-FR" dirty="0"/>
            </a:br>
            <a:r>
              <a:rPr lang="fr-FR" dirty="0"/>
              <a:t>La myopie</a:t>
            </a:r>
          </a:p>
        </p:txBody>
      </p:sp>
      <p:sp>
        <p:nvSpPr>
          <p:cNvPr id="3" name="Espace réservé du contenu 2">
            <a:extLst>
              <a:ext uri="{FF2B5EF4-FFF2-40B4-BE49-F238E27FC236}">
                <a16:creationId xmlns:a16="http://schemas.microsoft.com/office/drawing/2014/main" id="{8B96AA3D-6BF1-4BAA-A8CC-A47B793726AC}"/>
              </a:ext>
            </a:extLst>
          </p:cNvPr>
          <p:cNvSpPr>
            <a:spLocks noGrp="1"/>
          </p:cNvSpPr>
          <p:nvPr>
            <p:ph idx="1"/>
          </p:nvPr>
        </p:nvSpPr>
        <p:spPr/>
        <p:txBody>
          <a:bodyPr/>
          <a:lstStyle/>
          <a:p>
            <a:pPr marL="0" indent="0">
              <a:buNone/>
            </a:pPr>
            <a:r>
              <a:rPr lang="fr-FR" b="1" u="sng" dirty="0"/>
              <a:t>Traitement :</a:t>
            </a:r>
            <a:r>
              <a:rPr lang="fr-FR" dirty="0"/>
              <a:t>	</a:t>
            </a:r>
          </a:p>
          <a:p>
            <a:pPr marL="0" indent="0">
              <a:buNone/>
            </a:pPr>
            <a:endParaRPr lang="fr-FR" dirty="0"/>
          </a:p>
          <a:p>
            <a:pPr marL="0" indent="0">
              <a:buNone/>
            </a:pPr>
            <a:r>
              <a:rPr lang="fr-FR" dirty="0"/>
              <a:t>Le principe de la correction de la myopie est de refocaliser l’image des objets lointains sur la rétine en modifiant le trajet des rayons lumineux :</a:t>
            </a:r>
          </a:p>
          <a:p>
            <a:pPr marL="0" indent="0">
              <a:buNone/>
            </a:pPr>
            <a:endParaRPr lang="fr-FR" dirty="0"/>
          </a:p>
          <a:p>
            <a:r>
              <a:rPr lang="fr-FR" dirty="0"/>
              <a:t>Correction par le port de lunettes dont les verres sont concaves divergents. Le verre de correction est donc épais sur le bord et plus fin au centre. </a:t>
            </a:r>
          </a:p>
          <a:p>
            <a:r>
              <a:rPr lang="fr-FR" dirty="0"/>
              <a:t>Correction par le port de lentilles de contact</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078154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2B31D9-090C-44FC-8125-B1F3BC0D70BE}"/>
              </a:ext>
            </a:extLst>
          </p:cNvPr>
          <p:cNvSpPr>
            <a:spLocks noGrp="1"/>
          </p:cNvSpPr>
          <p:nvPr>
            <p:ph type="title"/>
          </p:nvPr>
        </p:nvSpPr>
        <p:spPr/>
        <p:txBody>
          <a:bodyPr/>
          <a:lstStyle/>
          <a:p>
            <a:r>
              <a:rPr lang="fr-FR" dirty="0"/>
              <a:t>Les atteintes de la vision : </a:t>
            </a:r>
            <a:br>
              <a:rPr lang="fr-FR" dirty="0"/>
            </a:br>
            <a:r>
              <a:rPr lang="fr-FR" dirty="0"/>
              <a:t>La myopie</a:t>
            </a:r>
          </a:p>
        </p:txBody>
      </p:sp>
      <p:sp>
        <p:nvSpPr>
          <p:cNvPr id="3" name="Espace réservé du contenu 2">
            <a:extLst>
              <a:ext uri="{FF2B5EF4-FFF2-40B4-BE49-F238E27FC236}">
                <a16:creationId xmlns:a16="http://schemas.microsoft.com/office/drawing/2014/main" id="{4338CA6F-8574-49D8-A2FB-C05ABC062B05}"/>
              </a:ext>
            </a:extLst>
          </p:cNvPr>
          <p:cNvSpPr>
            <a:spLocks noGrp="1"/>
          </p:cNvSpPr>
          <p:nvPr>
            <p:ph idx="1"/>
          </p:nvPr>
        </p:nvSpPr>
        <p:spPr/>
        <p:txBody>
          <a:bodyPr/>
          <a:lstStyle/>
          <a:p>
            <a:r>
              <a:rPr lang="fr-FR" dirty="0"/>
              <a:t>Correction par chirurgie réfractive, qui utilise des techniques chirurgicales ou le laser pour modifier la réfraction oculaire. </a:t>
            </a:r>
          </a:p>
          <a:p>
            <a:pPr marL="0" indent="0">
              <a:buNone/>
            </a:pPr>
            <a:endParaRPr lang="fr-FR" dirty="0"/>
          </a:p>
          <a:p>
            <a:r>
              <a:rPr lang="fr-FR" dirty="0"/>
              <a:t>La chirurgie cornéenne est la plus couramment utilisée et s’adresse aux myopes faibles dont la myopie est stabilisée. Au moyen d’un laser, la puissance dioptrique de la cornée est réduite par photoablation.</a:t>
            </a:r>
          </a:p>
          <a:p>
            <a:endParaRPr lang="fr-FR" dirty="0"/>
          </a:p>
          <a:p>
            <a:r>
              <a:rPr lang="fr-FR" dirty="0"/>
              <a:t>La chirurgie réfractaire </a:t>
            </a:r>
            <a:r>
              <a:rPr lang="fr-FR" dirty="0" err="1"/>
              <a:t>cristallienne</a:t>
            </a:r>
            <a:r>
              <a:rPr lang="fr-FR" dirty="0"/>
              <a:t> est réservée aux myopies fortes, elle consiste en une ablation du cristallin clair et ensuite à l’implantation en avant du cristallin d’une lentille divergente.</a:t>
            </a:r>
          </a:p>
          <a:p>
            <a:pPr marL="0" indent="0">
              <a:buNone/>
            </a:pPr>
            <a:endParaRPr lang="fr-FR" dirty="0"/>
          </a:p>
        </p:txBody>
      </p:sp>
    </p:spTree>
    <p:extLst>
      <p:ext uri="{BB962C8B-B14F-4D97-AF65-F5344CB8AC3E}">
        <p14:creationId xmlns:p14="http://schemas.microsoft.com/office/powerpoint/2010/main" val="1787329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BE55B9-6F63-4DC5-8714-664AE0FB387D}"/>
              </a:ext>
            </a:extLst>
          </p:cNvPr>
          <p:cNvSpPr>
            <a:spLocks noGrp="1"/>
          </p:cNvSpPr>
          <p:nvPr>
            <p:ph type="title"/>
          </p:nvPr>
        </p:nvSpPr>
        <p:spPr/>
        <p:txBody>
          <a:bodyPr/>
          <a:lstStyle/>
          <a:p>
            <a:r>
              <a:rPr lang="fr-FR" dirty="0"/>
              <a:t>Les atteintes de la vision : </a:t>
            </a:r>
            <a:br>
              <a:rPr lang="fr-FR" dirty="0"/>
            </a:br>
            <a:r>
              <a:rPr lang="fr-FR" dirty="0"/>
              <a:t>La myopie</a:t>
            </a:r>
          </a:p>
        </p:txBody>
      </p:sp>
      <p:sp>
        <p:nvSpPr>
          <p:cNvPr id="3" name="Espace réservé du contenu 2">
            <a:extLst>
              <a:ext uri="{FF2B5EF4-FFF2-40B4-BE49-F238E27FC236}">
                <a16:creationId xmlns:a16="http://schemas.microsoft.com/office/drawing/2014/main" id="{66F20738-CEA5-41DA-B63C-FB8F981F07A8}"/>
              </a:ext>
            </a:extLst>
          </p:cNvPr>
          <p:cNvSpPr>
            <a:spLocks noGrp="1"/>
          </p:cNvSpPr>
          <p:nvPr>
            <p:ph idx="1"/>
          </p:nvPr>
        </p:nvSpPr>
        <p:spPr/>
        <p:txBody>
          <a:bodyPr/>
          <a:lstStyle/>
          <a:p>
            <a:pPr marL="0" indent="0">
              <a:buNone/>
            </a:pPr>
            <a:r>
              <a:rPr lang="fr-FR" b="1" u="sng" dirty="0"/>
              <a:t>Complications :</a:t>
            </a:r>
          </a:p>
          <a:p>
            <a:pPr marL="0" indent="0">
              <a:buNone/>
            </a:pPr>
            <a:endParaRPr lang="fr-FR" b="1" u="sng" dirty="0"/>
          </a:p>
          <a:p>
            <a:pPr marL="0" indent="0" algn="just">
              <a:buNone/>
            </a:pPr>
            <a:r>
              <a:rPr lang="fr-FR" dirty="0"/>
              <a:t>Chez le myope fort, l’allongement de l’œil a comme conséquence un amincissement de la paroi et une fragilisation des structures oculaires. La rétine et la choroïde sont abimées et entrainent une baisse organique de l’acuité visuelle. Il existe un </a:t>
            </a:r>
            <a:r>
              <a:rPr lang="fr-FR" b="1" dirty="0"/>
              <a:t>risque accru de cataracte</a:t>
            </a:r>
            <a:r>
              <a:rPr lang="fr-FR" dirty="0"/>
              <a:t>, </a:t>
            </a:r>
            <a:r>
              <a:rPr lang="fr-FR" b="1" dirty="0"/>
              <a:t>décollement de rétine</a:t>
            </a:r>
            <a:r>
              <a:rPr lang="fr-FR" dirty="0"/>
              <a:t>, </a:t>
            </a:r>
            <a:r>
              <a:rPr lang="fr-FR" b="1" dirty="0"/>
              <a:t>atrophie maculaire</a:t>
            </a:r>
            <a:r>
              <a:rPr lang="fr-FR" dirty="0"/>
              <a:t>, </a:t>
            </a:r>
            <a:r>
              <a:rPr lang="fr-FR" b="1" dirty="0"/>
              <a:t>hémorragie maculaire</a:t>
            </a:r>
            <a:r>
              <a:rPr lang="fr-FR" dirty="0"/>
              <a:t>, </a:t>
            </a:r>
            <a:r>
              <a:rPr lang="fr-FR" b="1" dirty="0"/>
              <a:t>glaucome</a:t>
            </a:r>
          </a:p>
          <a:p>
            <a:pPr marL="0" indent="0">
              <a:buNone/>
            </a:pPr>
            <a:endParaRPr lang="fr-FR" b="1" u="sng" dirty="0"/>
          </a:p>
        </p:txBody>
      </p:sp>
    </p:spTree>
    <p:extLst>
      <p:ext uri="{BB962C8B-B14F-4D97-AF65-F5344CB8AC3E}">
        <p14:creationId xmlns:p14="http://schemas.microsoft.com/office/powerpoint/2010/main" val="365399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CDB1B-A17D-417D-82A5-EDA9A82120E8}"/>
              </a:ext>
            </a:extLst>
          </p:cNvPr>
          <p:cNvSpPr>
            <a:spLocks noGrp="1"/>
          </p:cNvSpPr>
          <p:nvPr>
            <p:ph type="title"/>
          </p:nvPr>
        </p:nvSpPr>
        <p:spPr/>
        <p:txBody>
          <a:bodyPr/>
          <a:lstStyle/>
          <a:p>
            <a:r>
              <a:rPr lang="fr-FR" dirty="0"/>
              <a:t>Les atteintes de la vision : </a:t>
            </a:r>
            <a:br>
              <a:rPr lang="fr-FR" dirty="0"/>
            </a:br>
            <a:r>
              <a:rPr lang="fr-FR" dirty="0"/>
              <a:t>L’astigmatisme</a:t>
            </a:r>
          </a:p>
        </p:txBody>
      </p:sp>
      <p:sp>
        <p:nvSpPr>
          <p:cNvPr id="3" name="Espace réservé du contenu 2">
            <a:extLst>
              <a:ext uri="{FF2B5EF4-FFF2-40B4-BE49-F238E27FC236}">
                <a16:creationId xmlns:a16="http://schemas.microsoft.com/office/drawing/2014/main" id="{7809EDA8-5B5D-40C6-BE76-BD5B3BA2759A}"/>
              </a:ext>
            </a:extLst>
          </p:cNvPr>
          <p:cNvSpPr>
            <a:spLocks noGrp="1"/>
          </p:cNvSpPr>
          <p:nvPr>
            <p:ph idx="1"/>
          </p:nvPr>
        </p:nvSpPr>
        <p:spPr/>
        <p:txBody>
          <a:bodyPr/>
          <a:lstStyle/>
          <a:p>
            <a:pPr>
              <a:buNone/>
            </a:pPr>
            <a:r>
              <a:rPr lang="fr-FR" b="1" u="sng" dirty="0"/>
              <a:t>L’astigmatisme :</a:t>
            </a:r>
          </a:p>
          <a:p>
            <a:pPr>
              <a:buNone/>
            </a:pPr>
            <a:endParaRPr lang="fr-FR" dirty="0"/>
          </a:p>
          <a:p>
            <a:pPr>
              <a:buNone/>
            </a:pPr>
            <a:r>
              <a:rPr lang="fr-FR" dirty="0"/>
              <a:t>gr. a- </a:t>
            </a:r>
            <a:r>
              <a:rPr lang="fr-FR" dirty="0" err="1"/>
              <a:t>priv</a:t>
            </a:r>
            <a:r>
              <a:rPr lang="fr-FR" dirty="0"/>
              <a:t>. ; stigma, </a:t>
            </a:r>
            <a:r>
              <a:rPr lang="fr-FR" dirty="0" err="1"/>
              <a:t>atos</a:t>
            </a:r>
            <a:r>
              <a:rPr lang="fr-FR" dirty="0"/>
              <a:t>, marque</a:t>
            </a:r>
          </a:p>
          <a:p>
            <a:pPr>
              <a:buNone/>
            </a:pPr>
            <a:endParaRPr lang="fr-FR" dirty="0"/>
          </a:p>
          <a:p>
            <a:pPr marL="0" indent="0" algn="just">
              <a:buNone/>
            </a:pPr>
            <a:r>
              <a:rPr lang="fr-FR" dirty="0"/>
              <a:t>Défaut de courbure des milieux réfringents de l’œil, rendant impossible la convergence en un seul point des rayons homocentriques (partis d’un point)</a:t>
            </a:r>
          </a:p>
          <a:p>
            <a:pPr marL="0" indent="0">
              <a:buNone/>
            </a:pPr>
            <a:endParaRPr lang="fr-FR" dirty="0"/>
          </a:p>
        </p:txBody>
      </p:sp>
    </p:spTree>
    <p:extLst>
      <p:ext uri="{BB962C8B-B14F-4D97-AF65-F5344CB8AC3E}">
        <p14:creationId xmlns:p14="http://schemas.microsoft.com/office/powerpoint/2010/main" val="264264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593B6A-CFDF-4356-AF25-7F3C6E58087E}"/>
              </a:ext>
            </a:extLst>
          </p:cNvPr>
          <p:cNvSpPr>
            <a:spLocks noGrp="1"/>
          </p:cNvSpPr>
          <p:nvPr>
            <p:ph type="title"/>
          </p:nvPr>
        </p:nvSpPr>
        <p:spPr/>
        <p:txBody>
          <a:bodyPr/>
          <a:lstStyle/>
          <a:p>
            <a:r>
              <a:rPr lang="fr-FR" dirty="0"/>
              <a:t>Rappel anatomique</a:t>
            </a:r>
          </a:p>
        </p:txBody>
      </p:sp>
      <p:pic>
        <p:nvPicPr>
          <p:cNvPr id="4" name="Espace réservé du contenu 3" descr="Résultat de recherche d'images pour &quot;coupe sagittale du globe oculaire&quot;">
            <a:extLst>
              <a:ext uri="{FF2B5EF4-FFF2-40B4-BE49-F238E27FC236}">
                <a16:creationId xmlns:a16="http://schemas.microsoft.com/office/drawing/2014/main" id="{E73F8378-0D5F-4E16-8C85-6D370B8129BF}"/>
              </a:ext>
            </a:extLst>
          </p:cNvPr>
          <p:cNvPicPr>
            <a:picLocks noGrp="1"/>
          </p:cNvPicPr>
          <p:nvPr>
            <p:ph idx="1"/>
          </p:nvPr>
        </p:nvPicPr>
        <p:blipFill>
          <a:blip r:embed="rId2" cstate="print"/>
          <a:srcRect/>
          <a:stretch>
            <a:fillRect/>
          </a:stretch>
        </p:blipFill>
        <p:spPr bwMode="auto">
          <a:xfrm>
            <a:off x="2093843" y="1457738"/>
            <a:ext cx="8004313" cy="4611757"/>
          </a:xfrm>
          <a:prstGeom prst="rect">
            <a:avLst/>
          </a:prstGeom>
          <a:noFill/>
          <a:ln w="9525">
            <a:noFill/>
            <a:miter lim="800000"/>
            <a:headEnd/>
            <a:tailEnd/>
          </a:ln>
        </p:spPr>
      </p:pic>
    </p:spTree>
    <p:extLst>
      <p:ext uri="{BB962C8B-B14F-4D97-AF65-F5344CB8AC3E}">
        <p14:creationId xmlns:p14="http://schemas.microsoft.com/office/powerpoint/2010/main" val="3354065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C7DBB6-5ABE-4F7E-8723-0457BA0BDA6D}"/>
              </a:ext>
            </a:extLst>
          </p:cNvPr>
          <p:cNvSpPr>
            <a:spLocks noGrp="1"/>
          </p:cNvSpPr>
          <p:nvPr>
            <p:ph type="title"/>
          </p:nvPr>
        </p:nvSpPr>
        <p:spPr/>
        <p:txBody>
          <a:bodyPr/>
          <a:lstStyle/>
          <a:p>
            <a:r>
              <a:rPr lang="fr-FR" dirty="0"/>
              <a:t>Les atteintes de la vision : </a:t>
            </a:r>
            <a:br>
              <a:rPr lang="fr-FR" dirty="0"/>
            </a:br>
            <a:r>
              <a:rPr lang="fr-FR" dirty="0"/>
              <a:t>L’astigmatisme</a:t>
            </a:r>
          </a:p>
        </p:txBody>
      </p:sp>
      <p:pic>
        <p:nvPicPr>
          <p:cNvPr id="3074" name="Picture 2" descr="L’astigmatisme - Centre ophtalmologique COSS Paris 5">
            <a:extLst>
              <a:ext uri="{FF2B5EF4-FFF2-40B4-BE49-F238E27FC236}">
                <a16:creationId xmlns:a16="http://schemas.microsoft.com/office/drawing/2014/main" id="{9460533D-5DB1-4E4A-9BBE-625EB61A5B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0318" y="2863513"/>
            <a:ext cx="9053175" cy="459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487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3C7A77-7C54-4BD4-A0C2-2B046C655662}"/>
              </a:ext>
            </a:extLst>
          </p:cNvPr>
          <p:cNvSpPr>
            <a:spLocks noGrp="1"/>
          </p:cNvSpPr>
          <p:nvPr>
            <p:ph type="title"/>
          </p:nvPr>
        </p:nvSpPr>
        <p:spPr/>
        <p:txBody>
          <a:bodyPr/>
          <a:lstStyle/>
          <a:p>
            <a:r>
              <a:rPr lang="fr-FR" dirty="0"/>
              <a:t>Les atteintes de la vision : </a:t>
            </a:r>
            <a:br>
              <a:rPr lang="fr-FR" dirty="0"/>
            </a:br>
            <a:r>
              <a:rPr lang="fr-FR" dirty="0"/>
              <a:t>L’astigmatisme</a:t>
            </a:r>
          </a:p>
        </p:txBody>
      </p:sp>
      <p:sp>
        <p:nvSpPr>
          <p:cNvPr id="3" name="Espace réservé du contenu 2">
            <a:extLst>
              <a:ext uri="{FF2B5EF4-FFF2-40B4-BE49-F238E27FC236}">
                <a16:creationId xmlns:a16="http://schemas.microsoft.com/office/drawing/2014/main" id="{489B713E-3901-4BD4-BEB6-EAF6465C6BFE}"/>
              </a:ext>
            </a:extLst>
          </p:cNvPr>
          <p:cNvSpPr>
            <a:spLocks noGrp="1"/>
          </p:cNvSpPr>
          <p:nvPr>
            <p:ph idx="1"/>
          </p:nvPr>
        </p:nvSpPr>
        <p:spPr/>
        <p:txBody>
          <a:bodyPr/>
          <a:lstStyle/>
          <a:p>
            <a:r>
              <a:rPr lang="fr-FR" dirty="0"/>
              <a:t>L’astigmatisme est dû à un défaut de sphéricité portant essentiellement sur la cornée.</a:t>
            </a:r>
          </a:p>
          <a:p>
            <a:pPr marL="0" indent="0">
              <a:buNone/>
            </a:pPr>
            <a:endParaRPr lang="fr-FR" dirty="0"/>
          </a:p>
          <a:p>
            <a:r>
              <a:rPr lang="fr-FR" dirty="0"/>
              <a:t>La vision de l’astigmate est floue à toutes distances.</a:t>
            </a:r>
          </a:p>
          <a:p>
            <a:pPr marL="0" indent="0">
              <a:buNone/>
            </a:pPr>
            <a:endParaRPr lang="fr-FR" dirty="0"/>
          </a:p>
          <a:p>
            <a:r>
              <a:rPr lang="fr-FR" dirty="0"/>
              <a:t>L’astigmatisme se corrige par le port de verres correcteurs ou de lentilles</a:t>
            </a:r>
          </a:p>
          <a:p>
            <a:pPr marL="0" indent="0">
              <a:buNone/>
            </a:pPr>
            <a:endParaRPr lang="fr-FR" dirty="0"/>
          </a:p>
        </p:txBody>
      </p:sp>
    </p:spTree>
    <p:extLst>
      <p:ext uri="{BB962C8B-B14F-4D97-AF65-F5344CB8AC3E}">
        <p14:creationId xmlns:p14="http://schemas.microsoft.com/office/powerpoint/2010/main" val="91105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AF51B7-69C7-466D-A6ED-6C5C3CFE1FDA}"/>
              </a:ext>
            </a:extLst>
          </p:cNvPr>
          <p:cNvSpPr>
            <a:spLocks noGrp="1"/>
          </p:cNvSpPr>
          <p:nvPr>
            <p:ph type="title"/>
          </p:nvPr>
        </p:nvSpPr>
        <p:spPr/>
        <p:txBody>
          <a:bodyPr/>
          <a:lstStyle/>
          <a:p>
            <a:r>
              <a:rPr lang="fr-FR" dirty="0"/>
              <a:t>Les atteintes de la vision : </a:t>
            </a:r>
            <a:br>
              <a:rPr lang="fr-FR" dirty="0"/>
            </a:br>
            <a:r>
              <a:rPr lang="fr-FR" dirty="0"/>
              <a:t>La presbytie</a:t>
            </a:r>
          </a:p>
        </p:txBody>
      </p:sp>
      <p:sp>
        <p:nvSpPr>
          <p:cNvPr id="3" name="Espace réservé du contenu 2">
            <a:extLst>
              <a:ext uri="{FF2B5EF4-FFF2-40B4-BE49-F238E27FC236}">
                <a16:creationId xmlns:a16="http://schemas.microsoft.com/office/drawing/2014/main" id="{F9163E12-8695-420F-928D-1266BD7B0EF5}"/>
              </a:ext>
            </a:extLst>
          </p:cNvPr>
          <p:cNvSpPr>
            <a:spLocks noGrp="1"/>
          </p:cNvSpPr>
          <p:nvPr>
            <p:ph idx="1"/>
          </p:nvPr>
        </p:nvSpPr>
        <p:spPr/>
        <p:txBody>
          <a:bodyPr/>
          <a:lstStyle/>
          <a:p>
            <a:pPr marL="0" indent="0">
              <a:buNone/>
            </a:pPr>
            <a:r>
              <a:rPr lang="fr-FR" b="1" u="sng" dirty="0"/>
              <a:t>La presbytie :</a:t>
            </a:r>
          </a:p>
          <a:p>
            <a:pPr marL="0" indent="0">
              <a:buNone/>
            </a:pPr>
            <a:endParaRPr lang="fr-FR" dirty="0"/>
          </a:p>
          <a:p>
            <a:pPr marL="0" indent="0">
              <a:buNone/>
            </a:pPr>
            <a:r>
              <a:rPr lang="fr-FR" dirty="0"/>
              <a:t>gr. </a:t>
            </a:r>
            <a:r>
              <a:rPr lang="fr-FR" dirty="0" err="1"/>
              <a:t>presbutês</a:t>
            </a:r>
            <a:r>
              <a:rPr lang="fr-FR" dirty="0"/>
              <a:t>, vieillard</a:t>
            </a:r>
          </a:p>
          <a:p>
            <a:pPr marL="0" indent="0">
              <a:buNone/>
            </a:pPr>
            <a:endParaRPr lang="fr-FR" dirty="0"/>
          </a:p>
          <a:p>
            <a:pPr marL="0" indent="0" algn="just">
              <a:buNone/>
            </a:pPr>
            <a:r>
              <a:rPr lang="fr-FR" dirty="0"/>
              <a:t>Difficulté de voir nettement, sans fatigue, les objets rapprochés, ayant pour cause la diminution de l’amplitude de l’accommodation, due à la vieillesse.</a:t>
            </a:r>
          </a:p>
          <a:p>
            <a:pPr marL="0" indent="0">
              <a:buNone/>
            </a:pPr>
            <a:endParaRPr lang="fr-FR" dirty="0"/>
          </a:p>
        </p:txBody>
      </p:sp>
    </p:spTree>
    <p:extLst>
      <p:ext uri="{BB962C8B-B14F-4D97-AF65-F5344CB8AC3E}">
        <p14:creationId xmlns:p14="http://schemas.microsoft.com/office/powerpoint/2010/main" val="2626145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5AFF76-2C4A-4702-B10F-0A11D335BA6B}"/>
              </a:ext>
            </a:extLst>
          </p:cNvPr>
          <p:cNvSpPr>
            <a:spLocks noGrp="1"/>
          </p:cNvSpPr>
          <p:nvPr>
            <p:ph type="title"/>
          </p:nvPr>
        </p:nvSpPr>
        <p:spPr/>
        <p:txBody>
          <a:bodyPr/>
          <a:lstStyle/>
          <a:p>
            <a:r>
              <a:rPr lang="fr-FR" dirty="0"/>
              <a:t>Les atteintes de la vision : </a:t>
            </a:r>
            <a:br>
              <a:rPr lang="fr-FR" dirty="0"/>
            </a:br>
            <a:r>
              <a:rPr lang="fr-FR" dirty="0"/>
              <a:t>La presbytie</a:t>
            </a:r>
          </a:p>
        </p:txBody>
      </p:sp>
      <p:sp>
        <p:nvSpPr>
          <p:cNvPr id="3" name="Espace réservé du contenu 2">
            <a:extLst>
              <a:ext uri="{FF2B5EF4-FFF2-40B4-BE49-F238E27FC236}">
                <a16:creationId xmlns:a16="http://schemas.microsoft.com/office/drawing/2014/main" id="{40E4DAD8-C36D-411E-B506-E073460D948E}"/>
              </a:ext>
            </a:extLst>
          </p:cNvPr>
          <p:cNvSpPr>
            <a:spLocks noGrp="1"/>
          </p:cNvSpPr>
          <p:nvPr>
            <p:ph idx="1"/>
          </p:nvPr>
        </p:nvSpPr>
        <p:spPr/>
        <p:txBody>
          <a:bodyPr>
            <a:normAutofit fontScale="85000" lnSpcReduction="20000"/>
          </a:bodyPr>
          <a:lstStyle/>
          <a:p>
            <a:pPr marL="0" indent="0">
              <a:buNone/>
            </a:pPr>
            <a:r>
              <a:rPr lang="fr-FR" dirty="0"/>
              <a:t>La presbytie n’est pas un défaut visuel, mais </a:t>
            </a:r>
            <a:r>
              <a:rPr lang="fr-FR" b="1" dirty="0">
                <a:solidFill>
                  <a:srgbClr val="FFC000"/>
                </a:solidFill>
                <a:hlinkClick r:id="rId2" tooltip="Presbytie : une évolution naturelle, pas une maladie !">
                  <a:extLst>
                    <a:ext uri="{A12FA001-AC4F-418D-AE19-62706E023703}">
                      <ahyp:hlinkClr xmlns:ahyp="http://schemas.microsoft.com/office/drawing/2018/hyperlinkcolor" val="tx"/>
                    </a:ext>
                  </a:extLst>
                </a:hlinkClick>
              </a:rPr>
              <a:t>une évolution naturelle de la vue liée au vieillissement du cristallin</a:t>
            </a:r>
            <a:r>
              <a:rPr lang="fr-FR" b="1" dirty="0">
                <a:solidFill>
                  <a:srgbClr val="FFC000"/>
                </a:solidFill>
              </a:rPr>
              <a:t>. </a:t>
            </a:r>
          </a:p>
          <a:p>
            <a:pPr marL="0" indent="0">
              <a:buNone/>
            </a:pPr>
            <a:endParaRPr lang="fr-FR" dirty="0"/>
          </a:p>
          <a:p>
            <a:pPr marL="0" indent="0">
              <a:buNone/>
            </a:pPr>
            <a:r>
              <a:rPr lang="fr-FR" dirty="0"/>
              <a:t>Le punctum </a:t>
            </a:r>
            <a:r>
              <a:rPr lang="fr-FR" dirty="0" err="1"/>
              <a:t>proximum</a:t>
            </a:r>
            <a:r>
              <a:rPr lang="fr-FR" dirty="0"/>
              <a:t> s’écarte progressivement de l’œil et tend à rejoindre le punctum remotum :</a:t>
            </a:r>
          </a:p>
          <a:p>
            <a:pPr marL="0" indent="0">
              <a:buNone/>
            </a:pPr>
            <a:endParaRPr lang="fr-FR" dirty="0"/>
          </a:p>
          <a:p>
            <a:r>
              <a:rPr lang="fr-FR" dirty="0"/>
              <a:t>Le punctum </a:t>
            </a:r>
            <a:r>
              <a:rPr lang="fr-FR" dirty="0" err="1"/>
              <a:t>proximum</a:t>
            </a:r>
            <a:r>
              <a:rPr lang="fr-FR" dirty="0"/>
              <a:t> est le point le plus proche que l’on peut voir distinctement. </a:t>
            </a:r>
          </a:p>
          <a:p>
            <a:endParaRPr lang="fr-FR" dirty="0"/>
          </a:p>
          <a:p>
            <a:r>
              <a:rPr lang="fr-FR" dirty="0"/>
              <a:t>Le punctum remotum est le point le plus éloigné qu’un œil peut percevoir comme net.</a:t>
            </a:r>
          </a:p>
          <a:p>
            <a:pPr marL="0" indent="0">
              <a:buNone/>
            </a:pPr>
            <a:endParaRPr lang="fr-FR" dirty="0"/>
          </a:p>
          <a:p>
            <a:r>
              <a:rPr lang="fr-FR" dirty="0"/>
              <a:t>La distance entre le punctum remotum et le punctum </a:t>
            </a:r>
            <a:r>
              <a:rPr lang="fr-FR" dirty="0" err="1"/>
              <a:t>proximum</a:t>
            </a:r>
            <a:r>
              <a:rPr lang="fr-FR" dirty="0"/>
              <a:t> nous permet de connaître l’accommodation maximale d’un sujet.</a:t>
            </a:r>
          </a:p>
          <a:p>
            <a:endParaRPr lang="fr-FR" dirty="0"/>
          </a:p>
        </p:txBody>
      </p:sp>
    </p:spTree>
    <p:extLst>
      <p:ext uri="{BB962C8B-B14F-4D97-AF65-F5344CB8AC3E}">
        <p14:creationId xmlns:p14="http://schemas.microsoft.com/office/powerpoint/2010/main" val="3011101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CA5F3C-717E-49C9-B44F-0CCDB4553535}"/>
              </a:ext>
            </a:extLst>
          </p:cNvPr>
          <p:cNvSpPr>
            <a:spLocks noGrp="1"/>
          </p:cNvSpPr>
          <p:nvPr>
            <p:ph type="title"/>
          </p:nvPr>
        </p:nvSpPr>
        <p:spPr/>
        <p:txBody>
          <a:bodyPr/>
          <a:lstStyle/>
          <a:p>
            <a:r>
              <a:rPr lang="fr-FR" dirty="0"/>
              <a:t>Les atteintes de la vision : </a:t>
            </a:r>
            <a:br>
              <a:rPr lang="fr-FR" dirty="0"/>
            </a:br>
            <a:r>
              <a:rPr lang="fr-FR" dirty="0"/>
              <a:t>La presbytie</a:t>
            </a:r>
          </a:p>
        </p:txBody>
      </p:sp>
      <p:sp>
        <p:nvSpPr>
          <p:cNvPr id="3" name="Espace réservé du contenu 2">
            <a:extLst>
              <a:ext uri="{FF2B5EF4-FFF2-40B4-BE49-F238E27FC236}">
                <a16:creationId xmlns:a16="http://schemas.microsoft.com/office/drawing/2014/main" id="{08ECF292-58B9-40F7-A788-F1525FC8BA10}"/>
              </a:ext>
            </a:extLst>
          </p:cNvPr>
          <p:cNvSpPr>
            <a:spLocks noGrp="1"/>
          </p:cNvSpPr>
          <p:nvPr>
            <p:ph idx="1"/>
          </p:nvPr>
        </p:nvSpPr>
        <p:spPr/>
        <p:txBody>
          <a:bodyPr/>
          <a:lstStyle/>
          <a:p>
            <a:pPr marL="0" indent="0">
              <a:buNone/>
            </a:pPr>
            <a:endParaRPr lang="fr-FR" dirty="0"/>
          </a:p>
          <a:p>
            <a:pPr marL="0" indent="0">
              <a:buNone/>
            </a:pPr>
            <a:r>
              <a:rPr lang="fr-FR" dirty="0"/>
              <a:t>On distingue :</a:t>
            </a:r>
          </a:p>
          <a:p>
            <a:pPr marL="0" indent="0">
              <a:buNone/>
            </a:pPr>
            <a:endParaRPr lang="fr-FR" dirty="0"/>
          </a:p>
          <a:p>
            <a:r>
              <a:rPr lang="fr-FR" dirty="0"/>
              <a:t>Le punctum </a:t>
            </a:r>
            <a:r>
              <a:rPr lang="fr-FR" dirty="0" err="1"/>
              <a:t>proximum</a:t>
            </a:r>
            <a:r>
              <a:rPr lang="fr-FR" dirty="0"/>
              <a:t> de convergence ou PPC (point le plus proche pour obtenir une image nette avec les 2 yeux).</a:t>
            </a:r>
          </a:p>
          <a:p>
            <a:pPr marL="0" indent="0">
              <a:buNone/>
            </a:pPr>
            <a:endParaRPr lang="fr-FR" dirty="0"/>
          </a:p>
          <a:p>
            <a:r>
              <a:rPr lang="fr-FR" dirty="0"/>
              <a:t>Le punctum </a:t>
            </a:r>
            <a:r>
              <a:rPr lang="fr-FR" dirty="0" err="1"/>
              <a:t>proximum</a:t>
            </a:r>
            <a:r>
              <a:rPr lang="fr-FR" dirty="0"/>
              <a:t> d’accommodation ou PPA (point le plus proche pour obtenir une image nette avec un seul œil).</a:t>
            </a:r>
          </a:p>
          <a:p>
            <a:pPr marL="0" indent="0">
              <a:buNone/>
            </a:pPr>
            <a:endParaRPr lang="fr-FR" dirty="0"/>
          </a:p>
          <a:p>
            <a:pPr marL="0" indent="0">
              <a:buNone/>
            </a:pPr>
            <a:r>
              <a:rPr lang="fr-FR"/>
              <a:t>Pour un </a:t>
            </a:r>
            <a:r>
              <a:rPr lang="fr-FR" dirty="0"/>
              <a:t>œil normal, le PPA se situe à 25 cm mais s’éloigne avec l’âge</a:t>
            </a:r>
          </a:p>
        </p:txBody>
      </p:sp>
    </p:spTree>
    <p:extLst>
      <p:ext uri="{BB962C8B-B14F-4D97-AF65-F5344CB8AC3E}">
        <p14:creationId xmlns:p14="http://schemas.microsoft.com/office/powerpoint/2010/main" val="1835983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607FC5-78E5-4841-ACC6-3C4BBA41EE8A}"/>
              </a:ext>
            </a:extLst>
          </p:cNvPr>
          <p:cNvSpPr>
            <a:spLocks noGrp="1"/>
          </p:cNvSpPr>
          <p:nvPr>
            <p:ph type="title"/>
          </p:nvPr>
        </p:nvSpPr>
        <p:spPr/>
        <p:txBody>
          <a:bodyPr/>
          <a:lstStyle/>
          <a:p>
            <a:r>
              <a:rPr lang="fr-FR" dirty="0"/>
              <a:t>Les atteintes de la vision : </a:t>
            </a:r>
            <a:br>
              <a:rPr lang="fr-FR" dirty="0"/>
            </a:br>
            <a:r>
              <a:rPr lang="fr-FR" dirty="0"/>
              <a:t>La presbytie</a:t>
            </a:r>
          </a:p>
        </p:txBody>
      </p:sp>
      <p:sp>
        <p:nvSpPr>
          <p:cNvPr id="3" name="Espace réservé du contenu 2">
            <a:extLst>
              <a:ext uri="{FF2B5EF4-FFF2-40B4-BE49-F238E27FC236}">
                <a16:creationId xmlns:a16="http://schemas.microsoft.com/office/drawing/2014/main" id="{EDD99223-C1A7-4518-96FF-2A17A7DDD7BC}"/>
              </a:ext>
            </a:extLst>
          </p:cNvPr>
          <p:cNvSpPr>
            <a:spLocks noGrp="1"/>
          </p:cNvSpPr>
          <p:nvPr>
            <p:ph idx="1"/>
          </p:nvPr>
        </p:nvSpPr>
        <p:spPr/>
        <p:txBody>
          <a:bodyPr/>
          <a:lstStyle/>
          <a:p>
            <a:pPr marL="0" indent="0">
              <a:buNone/>
            </a:pPr>
            <a:r>
              <a:rPr lang="fr-FR" b="1" u="sng" dirty="0"/>
              <a:t>La correction :</a:t>
            </a:r>
          </a:p>
          <a:p>
            <a:pPr marL="0" indent="0">
              <a:buNone/>
            </a:pPr>
            <a:endParaRPr lang="fr-FR" b="1" u="sng" dirty="0"/>
          </a:p>
          <a:p>
            <a:r>
              <a:rPr lang="fr-FR" dirty="0"/>
              <a:t>Le « traitement » de la presbytie passe par le port de lunettes ou de lentilles de contact </a:t>
            </a:r>
          </a:p>
          <a:p>
            <a:endParaRPr lang="fr-FR" dirty="0"/>
          </a:p>
          <a:p>
            <a:r>
              <a:rPr lang="fr-FR" dirty="0"/>
              <a:t>Des lunettes peuvent corriger uniquement la vision de près</a:t>
            </a:r>
          </a:p>
          <a:p>
            <a:endParaRPr lang="fr-FR" dirty="0"/>
          </a:p>
          <a:p>
            <a:r>
              <a:rPr lang="fr-FR" dirty="0"/>
              <a:t>Les verres progressifs permettent eux de voir net de près, de loin, et entre les deux. Il existe également des lentilles de contact progressives.</a:t>
            </a:r>
          </a:p>
          <a:p>
            <a:pPr marL="0" indent="0">
              <a:buNone/>
            </a:pPr>
            <a:endParaRPr lang="fr-FR" dirty="0"/>
          </a:p>
        </p:txBody>
      </p:sp>
    </p:spTree>
    <p:extLst>
      <p:ext uri="{BB962C8B-B14F-4D97-AF65-F5344CB8AC3E}">
        <p14:creationId xmlns:p14="http://schemas.microsoft.com/office/powerpoint/2010/main" val="1707447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5488C0-2856-4209-A752-E6102D1888B8}"/>
              </a:ext>
            </a:extLst>
          </p:cNvPr>
          <p:cNvSpPr>
            <a:spLocks noGrp="1"/>
          </p:cNvSpPr>
          <p:nvPr>
            <p:ph type="title"/>
          </p:nvPr>
        </p:nvSpPr>
        <p:spPr/>
        <p:txBody>
          <a:bodyPr/>
          <a:lstStyle/>
          <a:p>
            <a:r>
              <a:rPr lang="fr-FR" dirty="0"/>
              <a:t>Les atteintes de la vision : </a:t>
            </a:r>
            <a:br>
              <a:rPr lang="fr-FR" dirty="0"/>
            </a:br>
            <a:r>
              <a:rPr lang="fr-FR" dirty="0"/>
              <a:t>La cataracte</a:t>
            </a:r>
          </a:p>
        </p:txBody>
      </p:sp>
      <p:sp>
        <p:nvSpPr>
          <p:cNvPr id="3" name="Espace réservé du contenu 2">
            <a:extLst>
              <a:ext uri="{FF2B5EF4-FFF2-40B4-BE49-F238E27FC236}">
                <a16:creationId xmlns:a16="http://schemas.microsoft.com/office/drawing/2014/main" id="{C653269A-2864-4779-BE3C-335BF63E8A58}"/>
              </a:ext>
            </a:extLst>
          </p:cNvPr>
          <p:cNvSpPr>
            <a:spLocks noGrp="1"/>
          </p:cNvSpPr>
          <p:nvPr>
            <p:ph idx="1"/>
          </p:nvPr>
        </p:nvSpPr>
        <p:spPr/>
        <p:txBody>
          <a:bodyPr/>
          <a:lstStyle/>
          <a:p>
            <a:pPr marL="0" indent="0">
              <a:buNone/>
            </a:pPr>
            <a:r>
              <a:rPr lang="fr-FR" b="1" u="sng" dirty="0"/>
              <a:t>La cataracte :</a:t>
            </a:r>
          </a:p>
          <a:p>
            <a:pPr marL="0" indent="0">
              <a:buNone/>
            </a:pPr>
            <a:endParaRPr lang="fr-FR" dirty="0"/>
          </a:p>
          <a:p>
            <a:pPr marL="0" indent="0">
              <a:buNone/>
            </a:pPr>
            <a:r>
              <a:rPr lang="fr-FR" dirty="0"/>
              <a:t>La cataracte est une </a:t>
            </a:r>
            <a:r>
              <a:rPr lang="fr-FR" b="1" u="sng" dirty="0">
                <a:solidFill>
                  <a:srgbClr val="FFC000"/>
                </a:solidFill>
              </a:rPr>
              <a:t>opacité du cristallin</a:t>
            </a:r>
            <a:r>
              <a:rPr lang="fr-FR" b="1" dirty="0">
                <a:solidFill>
                  <a:srgbClr val="FFC000"/>
                </a:solidFill>
              </a:rPr>
              <a:t> </a:t>
            </a:r>
            <a:r>
              <a:rPr lang="fr-FR" dirty="0"/>
              <a:t>uni ou bilatérale entraînant une baisse de l’acuité visuelle.</a:t>
            </a:r>
          </a:p>
        </p:txBody>
      </p:sp>
    </p:spTree>
    <p:extLst>
      <p:ext uri="{BB962C8B-B14F-4D97-AF65-F5344CB8AC3E}">
        <p14:creationId xmlns:p14="http://schemas.microsoft.com/office/powerpoint/2010/main" val="935172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0FA4BF-3A72-4AB9-8B8D-C7606B98A6CB}"/>
              </a:ext>
            </a:extLst>
          </p:cNvPr>
          <p:cNvSpPr>
            <a:spLocks noGrp="1"/>
          </p:cNvSpPr>
          <p:nvPr>
            <p:ph type="title"/>
          </p:nvPr>
        </p:nvSpPr>
        <p:spPr/>
        <p:txBody>
          <a:bodyPr/>
          <a:lstStyle/>
          <a:p>
            <a:r>
              <a:rPr lang="fr-FR" dirty="0"/>
              <a:t>Les atteintes de la vision : </a:t>
            </a:r>
            <a:br>
              <a:rPr lang="fr-FR" dirty="0"/>
            </a:br>
            <a:r>
              <a:rPr lang="fr-FR" dirty="0"/>
              <a:t>La cataracte</a:t>
            </a:r>
          </a:p>
        </p:txBody>
      </p:sp>
      <p:sp>
        <p:nvSpPr>
          <p:cNvPr id="3" name="Espace réservé du contenu 2">
            <a:extLst>
              <a:ext uri="{FF2B5EF4-FFF2-40B4-BE49-F238E27FC236}">
                <a16:creationId xmlns:a16="http://schemas.microsoft.com/office/drawing/2014/main" id="{9A2CA2D2-35A1-4614-8152-FB4634588B41}"/>
              </a:ext>
            </a:extLst>
          </p:cNvPr>
          <p:cNvSpPr>
            <a:spLocks noGrp="1"/>
          </p:cNvSpPr>
          <p:nvPr>
            <p:ph idx="1"/>
          </p:nvPr>
        </p:nvSpPr>
        <p:spPr/>
        <p:txBody>
          <a:bodyPr>
            <a:normAutofit fontScale="92500" lnSpcReduction="10000"/>
          </a:bodyPr>
          <a:lstStyle/>
          <a:p>
            <a:pPr marL="0" indent="0">
              <a:buNone/>
            </a:pPr>
            <a:r>
              <a:rPr lang="fr-FR" sz="2200" b="1" u="sng" dirty="0"/>
              <a:t>Etiologies :</a:t>
            </a:r>
          </a:p>
          <a:p>
            <a:pPr marL="0" indent="0">
              <a:buNone/>
            </a:pPr>
            <a:endParaRPr lang="fr-FR" dirty="0"/>
          </a:p>
          <a:p>
            <a:r>
              <a:rPr lang="fr-FR" b="1" u="sng" dirty="0">
                <a:solidFill>
                  <a:srgbClr val="FFC000"/>
                </a:solidFill>
              </a:rPr>
              <a:t>Liée à l’âge dans 99 % des cas</a:t>
            </a:r>
          </a:p>
          <a:p>
            <a:r>
              <a:rPr lang="fr-FR" dirty="0"/>
              <a:t>Traumatique : fléchette, caillou, plaie ouverte du globe oculaire</a:t>
            </a:r>
          </a:p>
          <a:p>
            <a:r>
              <a:rPr lang="fr-FR" dirty="0"/>
              <a:t>Par agents physiques : électrocution, infrarouges (verriers), rayons X (radiothérapie ou curiethérapie)</a:t>
            </a:r>
          </a:p>
          <a:p>
            <a:r>
              <a:rPr lang="fr-FR" dirty="0"/>
              <a:t>Associée à une pathologie oculaire : glaucome, </a:t>
            </a:r>
            <a:r>
              <a:rPr lang="fr-FR" dirty="0" err="1"/>
              <a:t>irido-cyclite</a:t>
            </a:r>
            <a:r>
              <a:rPr lang="fr-FR" dirty="0"/>
              <a:t>, myopie forte</a:t>
            </a:r>
          </a:p>
          <a:p>
            <a:r>
              <a:rPr lang="fr-FR" dirty="0"/>
              <a:t>Endocrinienne : diabète, hypoparathyroïdie, dystrophie myotonique de Steinert</a:t>
            </a:r>
          </a:p>
          <a:p>
            <a:r>
              <a:rPr lang="fr-FR" dirty="0"/>
              <a:t>Iatrogène : corticoïdes en traitement prolongé, en collyre ou par voie générale</a:t>
            </a:r>
          </a:p>
          <a:p>
            <a:endParaRPr lang="fr-FR" dirty="0"/>
          </a:p>
        </p:txBody>
      </p:sp>
    </p:spTree>
    <p:extLst>
      <p:ext uri="{BB962C8B-B14F-4D97-AF65-F5344CB8AC3E}">
        <p14:creationId xmlns:p14="http://schemas.microsoft.com/office/powerpoint/2010/main" val="502149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398861-18F0-4C56-B7EA-9008B27524B0}"/>
              </a:ext>
            </a:extLst>
          </p:cNvPr>
          <p:cNvSpPr>
            <a:spLocks noGrp="1"/>
          </p:cNvSpPr>
          <p:nvPr>
            <p:ph type="title"/>
          </p:nvPr>
        </p:nvSpPr>
        <p:spPr/>
        <p:txBody>
          <a:bodyPr/>
          <a:lstStyle/>
          <a:p>
            <a:r>
              <a:rPr lang="fr-FR" dirty="0"/>
              <a:t>Les atteintes de la vision : </a:t>
            </a:r>
            <a:br>
              <a:rPr lang="fr-FR" dirty="0"/>
            </a:br>
            <a:r>
              <a:rPr lang="fr-FR" dirty="0"/>
              <a:t>La cataracte</a:t>
            </a:r>
          </a:p>
        </p:txBody>
      </p:sp>
      <p:sp>
        <p:nvSpPr>
          <p:cNvPr id="3" name="Espace réservé du contenu 2">
            <a:extLst>
              <a:ext uri="{FF2B5EF4-FFF2-40B4-BE49-F238E27FC236}">
                <a16:creationId xmlns:a16="http://schemas.microsoft.com/office/drawing/2014/main" id="{5BDB3B4B-565B-47F0-83DE-4C68491EAF19}"/>
              </a:ext>
            </a:extLst>
          </p:cNvPr>
          <p:cNvSpPr>
            <a:spLocks noGrp="1"/>
          </p:cNvSpPr>
          <p:nvPr>
            <p:ph idx="1"/>
          </p:nvPr>
        </p:nvSpPr>
        <p:spPr/>
        <p:txBody>
          <a:bodyPr/>
          <a:lstStyle/>
          <a:p>
            <a:pPr marL="0" indent="0">
              <a:buNone/>
            </a:pPr>
            <a:r>
              <a:rPr lang="fr-FR" b="1" u="sng" dirty="0"/>
              <a:t>Les symptômes :</a:t>
            </a:r>
          </a:p>
          <a:p>
            <a:pPr marL="0" indent="0">
              <a:buNone/>
            </a:pPr>
            <a:endParaRPr lang="fr-FR" b="1" u="sng" dirty="0"/>
          </a:p>
          <a:p>
            <a:r>
              <a:rPr lang="fr-FR" dirty="0"/>
              <a:t>Baisse d’acuité visuelle</a:t>
            </a:r>
          </a:p>
          <a:p>
            <a:r>
              <a:rPr lang="fr-FR" dirty="0"/>
              <a:t>Brouillard visuel</a:t>
            </a:r>
          </a:p>
          <a:p>
            <a:r>
              <a:rPr lang="fr-FR" dirty="0"/>
              <a:t>Halos colorés</a:t>
            </a:r>
          </a:p>
          <a:p>
            <a:r>
              <a:rPr lang="fr-FR" dirty="0"/>
              <a:t>Éblouissement à la lumière vive</a:t>
            </a:r>
          </a:p>
          <a:p>
            <a:r>
              <a:rPr lang="fr-FR" dirty="0"/>
              <a:t>Vision double (diplopie monoculaire)</a:t>
            </a:r>
          </a:p>
          <a:p>
            <a:r>
              <a:rPr lang="fr-FR" dirty="0"/>
              <a:t>Myopie d’indice</a:t>
            </a:r>
          </a:p>
          <a:p>
            <a:pPr marL="0" indent="0">
              <a:buNone/>
            </a:pPr>
            <a:endParaRPr lang="fr-FR" dirty="0"/>
          </a:p>
        </p:txBody>
      </p:sp>
    </p:spTree>
    <p:extLst>
      <p:ext uri="{BB962C8B-B14F-4D97-AF65-F5344CB8AC3E}">
        <p14:creationId xmlns:p14="http://schemas.microsoft.com/office/powerpoint/2010/main" val="2236860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88670D-2A27-4E6D-B92C-FB5AC0F49B72}"/>
              </a:ext>
            </a:extLst>
          </p:cNvPr>
          <p:cNvSpPr>
            <a:spLocks noGrp="1"/>
          </p:cNvSpPr>
          <p:nvPr>
            <p:ph type="title"/>
          </p:nvPr>
        </p:nvSpPr>
        <p:spPr/>
        <p:txBody>
          <a:bodyPr/>
          <a:lstStyle/>
          <a:p>
            <a:r>
              <a:rPr lang="fr-FR" dirty="0"/>
              <a:t>Les atteintes de la vision : </a:t>
            </a:r>
            <a:br>
              <a:rPr lang="fr-FR" dirty="0"/>
            </a:br>
            <a:r>
              <a:rPr lang="fr-FR" dirty="0"/>
              <a:t>La cataracte</a:t>
            </a:r>
          </a:p>
        </p:txBody>
      </p:sp>
      <p:sp>
        <p:nvSpPr>
          <p:cNvPr id="3" name="Espace réservé du contenu 2">
            <a:extLst>
              <a:ext uri="{FF2B5EF4-FFF2-40B4-BE49-F238E27FC236}">
                <a16:creationId xmlns:a16="http://schemas.microsoft.com/office/drawing/2014/main" id="{F7A71903-15B5-41CF-AA38-79AA11BB39BD}"/>
              </a:ext>
            </a:extLst>
          </p:cNvPr>
          <p:cNvSpPr>
            <a:spLocks noGrp="1"/>
          </p:cNvSpPr>
          <p:nvPr>
            <p:ph idx="1"/>
          </p:nvPr>
        </p:nvSpPr>
        <p:spPr/>
        <p:txBody>
          <a:bodyPr/>
          <a:lstStyle/>
          <a:p>
            <a:pPr marL="0" indent="0">
              <a:buNone/>
            </a:pPr>
            <a:r>
              <a:rPr lang="fr-FR" b="1" u="sng" dirty="0"/>
              <a:t>Traitement :</a:t>
            </a:r>
          </a:p>
          <a:p>
            <a:pPr marL="0" indent="0">
              <a:buNone/>
            </a:pPr>
            <a:endParaRPr lang="fr-FR" dirty="0"/>
          </a:p>
          <a:p>
            <a:pPr marL="0" indent="0">
              <a:buNone/>
            </a:pPr>
            <a:r>
              <a:rPr lang="fr-FR" dirty="0"/>
              <a:t>Chirurgie : consiste à extraire le cristallin cataracté et à le remplacer par un implant ou cristallin artificiel</a:t>
            </a:r>
          </a:p>
          <a:p>
            <a:pPr marL="0" indent="0">
              <a:buNone/>
            </a:pPr>
            <a:endParaRPr lang="fr-FR" dirty="0"/>
          </a:p>
        </p:txBody>
      </p:sp>
    </p:spTree>
    <p:extLst>
      <p:ext uri="{BB962C8B-B14F-4D97-AF65-F5344CB8AC3E}">
        <p14:creationId xmlns:p14="http://schemas.microsoft.com/office/powerpoint/2010/main" val="1041510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CA3959-9F42-43B9-ADA1-8BEC1AC8958B}"/>
              </a:ext>
            </a:extLst>
          </p:cNvPr>
          <p:cNvSpPr>
            <a:spLocks noGrp="1"/>
          </p:cNvSpPr>
          <p:nvPr>
            <p:ph type="title"/>
          </p:nvPr>
        </p:nvSpPr>
        <p:spPr/>
        <p:txBody>
          <a:bodyPr/>
          <a:lstStyle/>
          <a:p>
            <a:r>
              <a:rPr lang="fr-FR" dirty="0"/>
              <a:t>Rappel anatomique</a:t>
            </a:r>
          </a:p>
        </p:txBody>
      </p:sp>
      <p:pic>
        <p:nvPicPr>
          <p:cNvPr id="4" name="Espace réservé du contenu 3" descr="Résultat de recherche d'images pour &quot;artère centrale de la rétine&quot;">
            <a:extLst>
              <a:ext uri="{FF2B5EF4-FFF2-40B4-BE49-F238E27FC236}">
                <a16:creationId xmlns:a16="http://schemas.microsoft.com/office/drawing/2014/main" id="{67F09486-8F0B-46EA-8A68-C78424FD5DA0}"/>
              </a:ext>
            </a:extLst>
          </p:cNvPr>
          <p:cNvPicPr>
            <a:picLocks noGrp="1"/>
          </p:cNvPicPr>
          <p:nvPr>
            <p:ph idx="1"/>
          </p:nvPr>
        </p:nvPicPr>
        <p:blipFill>
          <a:blip r:embed="rId2" cstate="print"/>
          <a:srcRect/>
          <a:stretch>
            <a:fillRect/>
          </a:stretch>
        </p:blipFill>
        <p:spPr bwMode="auto">
          <a:xfrm>
            <a:off x="2579915" y="2052638"/>
            <a:ext cx="5993945" cy="4195762"/>
          </a:xfrm>
          <a:prstGeom prst="rect">
            <a:avLst/>
          </a:prstGeom>
          <a:noFill/>
          <a:ln w="9525">
            <a:noFill/>
            <a:miter lim="800000"/>
            <a:headEnd/>
            <a:tailEnd/>
          </a:ln>
        </p:spPr>
      </p:pic>
    </p:spTree>
    <p:extLst>
      <p:ext uri="{BB962C8B-B14F-4D97-AF65-F5344CB8AC3E}">
        <p14:creationId xmlns:p14="http://schemas.microsoft.com/office/powerpoint/2010/main" val="828414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6391D7-50D0-4C71-8EB3-E4FBED594C59}"/>
              </a:ext>
            </a:extLst>
          </p:cNvPr>
          <p:cNvSpPr>
            <a:spLocks noGrp="1"/>
          </p:cNvSpPr>
          <p:nvPr>
            <p:ph type="title"/>
          </p:nvPr>
        </p:nvSpPr>
        <p:spPr/>
        <p:txBody>
          <a:bodyPr/>
          <a:lstStyle/>
          <a:p>
            <a:r>
              <a:rPr lang="fr-FR" dirty="0"/>
              <a:t>Les atteintes de la vision : </a:t>
            </a:r>
            <a:br>
              <a:rPr lang="fr-FR" dirty="0"/>
            </a:br>
            <a:r>
              <a:rPr lang="fr-FR" dirty="0"/>
              <a:t>La cataracte</a:t>
            </a:r>
          </a:p>
        </p:txBody>
      </p:sp>
      <p:sp>
        <p:nvSpPr>
          <p:cNvPr id="3" name="Espace réservé du contenu 2">
            <a:extLst>
              <a:ext uri="{FF2B5EF4-FFF2-40B4-BE49-F238E27FC236}">
                <a16:creationId xmlns:a16="http://schemas.microsoft.com/office/drawing/2014/main" id="{AECAB12B-F7F7-4689-9B4B-02E5C781F79E}"/>
              </a:ext>
            </a:extLst>
          </p:cNvPr>
          <p:cNvSpPr>
            <a:spLocks noGrp="1"/>
          </p:cNvSpPr>
          <p:nvPr>
            <p:ph idx="1"/>
          </p:nvPr>
        </p:nvSpPr>
        <p:spPr/>
        <p:txBody>
          <a:bodyPr>
            <a:normAutofit fontScale="92500" lnSpcReduction="20000"/>
          </a:bodyPr>
          <a:lstStyle/>
          <a:p>
            <a:pPr marL="0" indent="0">
              <a:buNone/>
            </a:pPr>
            <a:r>
              <a:rPr lang="fr-FR" sz="2200" b="1" u="sng" dirty="0"/>
              <a:t>Le rôle infirmier sur PM :</a:t>
            </a:r>
          </a:p>
          <a:p>
            <a:pPr marL="0" indent="0">
              <a:buNone/>
            </a:pPr>
            <a:endParaRPr lang="fr-FR" dirty="0"/>
          </a:p>
          <a:p>
            <a:r>
              <a:rPr lang="fr-FR" dirty="0"/>
              <a:t>Prévoir une consultation d’anesthésie environ 8-10 jours avant l’intervention</a:t>
            </a:r>
          </a:p>
          <a:p>
            <a:r>
              <a:rPr lang="fr-FR" dirty="0"/>
              <a:t>Le patient est à jeun le jour de l’intervention</a:t>
            </a:r>
          </a:p>
          <a:p>
            <a:r>
              <a:rPr lang="fr-FR" dirty="0"/>
              <a:t>La pupille de l’œil à opérer doit être parfaitement dilatée</a:t>
            </a:r>
          </a:p>
          <a:p>
            <a:r>
              <a:rPr lang="fr-FR" dirty="0"/>
              <a:t>Pose d’une voie veineuse</a:t>
            </a:r>
          </a:p>
          <a:p>
            <a:r>
              <a:rPr lang="fr-FR" dirty="0"/>
              <a:t>Donner le traitement sédatif prescrit</a:t>
            </a:r>
          </a:p>
          <a:p>
            <a:r>
              <a:rPr lang="fr-FR" dirty="0"/>
              <a:t>Dans certains cas (diabète, immunodépression…) : traitement antibiotique prophylactique</a:t>
            </a:r>
          </a:p>
          <a:p>
            <a:r>
              <a:rPr lang="fr-FR" dirty="0"/>
              <a:t>Intervention réalisée au bloc opératoire sous anesthésie locale, exceptionnellement sous anesthésie générale</a:t>
            </a:r>
          </a:p>
          <a:p>
            <a:pPr marL="0" indent="0">
              <a:buNone/>
            </a:pPr>
            <a:endParaRPr lang="fr-FR" dirty="0"/>
          </a:p>
        </p:txBody>
      </p:sp>
    </p:spTree>
    <p:extLst>
      <p:ext uri="{BB962C8B-B14F-4D97-AF65-F5344CB8AC3E}">
        <p14:creationId xmlns:p14="http://schemas.microsoft.com/office/powerpoint/2010/main" val="731334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52AA1F-E6E7-44C3-B4D5-64C4A208C86D}"/>
              </a:ext>
            </a:extLst>
          </p:cNvPr>
          <p:cNvSpPr>
            <a:spLocks noGrp="1"/>
          </p:cNvSpPr>
          <p:nvPr>
            <p:ph type="title"/>
          </p:nvPr>
        </p:nvSpPr>
        <p:spPr/>
        <p:txBody>
          <a:bodyPr/>
          <a:lstStyle/>
          <a:p>
            <a:r>
              <a:rPr lang="fr-FR" dirty="0"/>
              <a:t>Les atteintes de la vision : </a:t>
            </a:r>
            <a:br>
              <a:rPr lang="fr-FR" dirty="0"/>
            </a:br>
            <a:r>
              <a:rPr lang="fr-FR" dirty="0"/>
              <a:t>La cataracte</a:t>
            </a:r>
          </a:p>
        </p:txBody>
      </p:sp>
      <p:sp>
        <p:nvSpPr>
          <p:cNvPr id="3" name="Espace réservé du contenu 2">
            <a:extLst>
              <a:ext uri="{FF2B5EF4-FFF2-40B4-BE49-F238E27FC236}">
                <a16:creationId xmlns:a16="http://schemas.microsoft.com/office/drawing/2014/main" id="{B3E9CD04-B27C-42AD-BF12-891EEC2DE2A9}"/>
              </a:ext>
            </a:extLst>
          </p:cNvPr>
          <p:cNvSpPr>
            <a:spLocks noGrp="1"/>
          </p:cNvSpPr>
          <p:nvPr>
            <p:ph idx="1"/>
          </p:nvPr>
        </p:nvSpPr>
        <p:spPr/>
        <p:txBody>
          <a:bodyPr/>
          <a:lstStyle/>
          <a:p>
            <a:pPr marL="0" indent="0">
              <a:buNone/>
            </a:pPr>
            <a:r>
              <a:rPr lang="fr-FR" b="1" u="sng" dirty="0"/>
              <a:t>Les suites opératoires :</a:t>
            </a:r>
          </a:p>
          <a:p>
            <a:endParaRPr lang="fr-FR" dirty="0"/>
          </a:p>
          <a:p>
            <a:r>
              <a:rPr lang="fr-FR" dirty="0"/>
              <a:t>Chirurgie ambulatoire</a:t>
            </a:r>
          </a:p>
          <a:p>
            <a:r>
              <a:rPr lang="fr-FR" dirty="0"/>
              <a:t>Pansement sur l’œil opéré</a:t>
            </a:r>
          </a:p>
          <a:p>
            <a:r>
              <a:rPr lang="fr-FR" dirty="0"/>
              <a:t>Surveillance des constantes, antalgique si besoin sur PM</a:t>
            </a:r>
          </a:p>
          <a:p>
            <a:r>
              <a:rPr lang="fr-FR" dirty="0"/>
              <a:t>Avant la sortie informer le patient des précautions à prendre et des contrôles à effectuer</a:t>
            </a:r>
          </a:p>
          <a:p>
            <a:r>
              <a:rPr lang="fr-FR" dirty="0"/>
              <a:t>Lui donner tous les documents avec notamment un n° de téléphone à composer en cas de problème</a:t>
            </a:r>
          </a:p>
          <a:p>
            <a:endParaRPr lang="fr-FR" dirty="0"/>
          </a:p>
        </p:txBody>
      </p:sp>
    </p:spTree>
    <p:extLst>
      <p:ext uri="{BB962C8B-B14F-4D97-AF65-F5344CB8AC3E}">
        <p14:creationId xmlns:p14="http://schemas.microsoft.com/office/powerpoint/2010/main" val="2437044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B67BFF-33C7-48E0-9E9D-713CB0281BB0}"/>
              </a:ext>
            </a:extLst>
          </p:cNvPr>
          <p:cNvSpPr>
            <a:spLocks noGrp="1"/>
          </p:cNvSpPr>
          <p:nvPr>
            <p:ph type="title"/>
          </p:nvPr>
        </p:nvSpPr>
        <p:spPr/>
        <p:txBody>
          <a:bodyPr/>
          <a:lstStyle/>
          <a:p>
            <a:r>
              <a:rPr lang="fr-FR" dirty="0"/>
              <a:t>Les atteintes de la vision : </a:t>
            </a:r>
            <a:br>
              <a:rPr lang="fr-FR" dirty="0"/>
            </a:br>
            <a:r>
              <a:rPr lang="fr-FR" dirty="0"/>
              <a:t>La cataracte</a:t>
            </a:r>
          </a:p>
        </p:txBody>
      </p:sp>
      <p:sp>
        <p:nvSpPr>
          <p:cNvPr id="3" name="Espace réservé du contenu 2">
            <a:extLst>
              <a:ext uri="{FF2B5EF4-FFF2-40B4-BE49-F238E27FC236}">
                <a16:creationId xmlns:a16="http://schemas.microsoft.com/office/drawing/2014/main" id="{1B52B51B-9C37-4B26-99E5-9A433DD0103B}"/>
              </a:ext>
            </a:extLst>
          </p:cNvPr>
          <p:cNvSpPr>
            <a:spLocks noGrp="1"/>
          </p:cNvSpPr>
          <p:nvPr>
            <p:ph idx="1"/>
          </p:nvPr>
        </p:nvSpPr>
        <p:spPr/>
        <p:txBody>
          <a:bodyPr/>
          <a:lstStyle/>
          <a:p>
            <a:pPr marL="0" indent="0">
              <a:buNone/>
            </a:pPr>
            <a:r>
              <a:rPr lang="fr-FR" b="1" u="sng" dirty="0"/>
              <a:t>Les complications :</a:t>
            </a:r>
          </a:p>
          <a:p>
            <a:endParaRPr lang="fr-FR" dirty="0"/>
          </a:p>
          <a:p>
            <a:r>
              <a:rPr lang="fr-FR" dirty="0"/>
              <a:t>Hypertonie : douleurs oculaires, céphalées ou vomissements → vérifier la tension oculaire</a:t>
            </a:r>
          </a:p>
          <a:p>
            <a:pPr marL="0" indent="0">
              <a:buNone/>
            </a:pPr>
            <a:endParaRPr lang="fr-FR" dirty="0"/>
          </a:p>
          <a:p>
            <a:r>
              <a:rPr lang="fr-FR" dirty="0"/>
              <a:t>Infection : grave et redoutable → urgence médicale : antibiothérapie</a:t>
            </a:r>
          </a:p>
          <a:p>
            <a:pPr marL="0" indent="0">
              <a:buNone/>
            </a:pPr>
            <a:endParaRPr lang="fr-FR" dirty="0"/>
          </a:p>
          <a:p>
            <a:r>
              <a:rPr lang="fr-FR" dirty="0"/>
              <a:t>Tardives : décollement de rétine, opacification secondaire de la capsule postérieure, uvéite</a:t>
            </a:r>
          </a:p>
          <a:p>
            <a:pPr marL="0" indent="0">
              <a:buNone/>
            </a:pPr>
            <a:endParaRPr lang="fr-FR" dirty="0"/>
          </a:p>
        </p:txBody>
      </p:sp>
    </p:spTree>
    <p:extLst>
      <p:ext uri="{BB962C8B-B14F-4D97-AF65-F5344CB8AC3E}">
        <p14:creationId xmlns:p14="http://schemas.microsoft.com/office/powerpoint/2010/main" val="4216896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15312A-D62F-4ED8-B9C6-E783FE5A62FE}"/>
              </a:ext>
            </a:extLst>
          </p:cNvPr>
          <p:cNvSpPr>
            <a:spLocks noGrp="1"/>
          </p:cNvSpPr>
          <p:nvPr>
            <p:ph type="title"/>
          </p:nvPr>
        </p:nvSpPr>
        <p:spPr/>
        <p:txBody>
          <a:bodyPr/>
          <a:lstStyle/>
          <a:p>
            <a:r>
              <a:rPr lang="fr-FR" dirty="0"/>
              <a:t>Les atteintes de la vision : </a:t>
            </a:r>
            <a:br>
              <a:rPr lang="fr-FR" dirty="0"/>
            </a:br>
            <a:r>
              <a:rPr lang="fr-FR" dirty="0"/>
              <a:t>Les glaucomes</a:t>
            </a:r>
          </a:p>
        </p:txBody>
      </p:sp>
      <p:sp>
        <p:nvSpPr>
          <p:cNvPr id="3" name="Espace réservé du contenu 2">
            <a:extLst>
              <a:ext uri="{FF2B5EF4-FFF2-40B4-BE49-F238E27FC236}">
                <a16:creationId xmlns:a16="http://schemas.microsoft.com/office/drawing/2014/main" id="{43D021E8-75E8-4905-BA39-899814673537}"/>
              </a:ext>
            </a:extLst>
          </p:cNvPr>
          <p:cNvSpPr>
            <a:spLocks noGrp="1"/>
          </p:cNvSpPr>
          <p:nvPr>
            <p:ph idx="1"/>
          </p:nvPr>
        </p:nvSpPr>
        <p:spPr/>
        <p:txBody>
          <a:bodyPr/>
          <a:lstStyle/>
          <a:p>
            <a:pPr marL="0" indent="0" algn="just">
              <a:buNone/>
            </a:pPr>
            <a:r>
              <a:rPr lang="fr-FR" b="1" u="sng" dirty="0"/>
              <a:t>Les glaucomes :</a:t>
            </a:r>
          </a:p>
          <a:p>
            <a:pPr marL="0" indent="0" algn="just">
              <a:buNone/>
            </a:pPr>
            <a:endParaRPr lang="fr-FR" dirty="0"/>
          </a:p>
          <a:p>
            <a:pPr marL="0" indent="0" algn="just">
              <a:buNone/>
            </a:pPr>
            <a:r>
              <a:rPr lang="fr-FR" dirty="0"/>
              <a:t>Atteinte des fibres du nerf optique secondaire à une hypertonie aiguë ou chronique du globe oculaire. </a:t>
            </a:r>
          </a:p>
          <a:p>
            <a:pPr marL="0" indent="0" algn="just">
              <a:buNone/>
            </a:pPr>
            <a:endParaRPr lang="fr-FR" dirty="0"/>
          </a:p>
          <a:p>
            <a:pPr marL="0" indent="0" algn="just">
              <a:buNone/>
            </a:pPr>
            <a:r>
              <a:rPr lang="fr-FR" dirty="0"/>
              <a:t>L’absence de traitement conduit à la cécité totale et définitive par atrophie du nerf optique</a:t>
            </a:r>
          </a:p>
          <a:p>
            <a:endParaRPr lang="fr-FR" dirty="0"/>
          </a:p>
        </p:txBody>
      </p:sp>
    </p:spTree>
    <p:extLst>
      <p:ext uri="{BB962C8B-B14F-4D97-AF65-F5344CB8AC3E}">
        <p14:creationId xmlns:p14="http://schemas.microsoft.com/office/powerpoint/2010/main" val="3432455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9832C9-42FE-425B-B9F5-A1AE8ED0EE8A}"/>
              </a:ext>
            </a:extLst>
          </p:cNvPr>
          <p:cNvSpPr>
            <a:spLocks noGrp="1"/>
          </p:cNvSpPr>
          <p:nvPr>
            <p:ph type="title"/>
          </p:nvPr>
        </p:nvSpPr>
        <p:spPr/>
        <p:txBody>
          <a:bodyPr/>
          <a:lstStyle/>
          <a:p>
            <a:r>
              <a:rPr lang="fr-FR" dirty="0"/>
              <a:t>Les atteintes de la vision : </a:t>
            </a:r>
            <a:br>
              <a:rPr lang="fr-FR" dirty="0"/>
            </a:br>
            <a:r>
              <a:rPr lang="fr-FR" dirty="0"/>
              <a:t>Les glaucomes</a:t>
            </a:r>
          </a:p>
        </p:txBody>
      </p:sp>
      <p:sp>
        <p:nvSpPr>
          <p:cNvPr id="3" name="Espace réservé du contenu 2">
            <a:extLst>
              <a:ext uri="{FF2B5EF4-FFF2-40B4-BE49-F238E27FC236}">
                <a16:creationId xmlns:a16="http://schemas.microsoft.com/office/drawing/2014/main" id="{9C8F9573-7603-4A41-8B92-C7DA3DEC4C45}"/>
              </a:ext>
            </a:extLst>
          </p:cNvPr>
          <p:cNvSpPr>
            <a:spLocks noGrp="1"/>
          </p:cNvSpPr>
          <p:nvPr>
            <p:ph idx="1"/>
          </p:nvPr>
        </p:nvSpPr>
        <p:spPr/>
        <p:txBody>
          <a:bodyPr/>
          <a:lstStyle/>
          <a:p>
            <a:pPr marL="0" indent="0">
              <a:buNone/>
            </a:pPr>
            <a:r>
              <a:rPr lang="fr-FR" b="1" u="sng" dirty="0"/>
              <a:t>Physiopathologie :</a:t>
            </a:r>
          </a:p>
          <a:p>
            <a:endParaRPr lang="fr-FR" dirty="0"/>
          </a:p>
          <a:p>
            <a:pPr marL="0" indent="0">
              <a:buNone/>
            </a:pPr>
            <a:r>
              <a:rPr lang="fr-FR" dirty="0"/>
              <a:t>Il existe normalement un équilibre entre la sécrétion et l’évacuation de l’humeur aqueuse, ce qui détermine un tonus oculaire inférieur à 21 </a:t>
            </a:r>
            <a:r>
              <a:rPr lang="fr-FR" dirty="0" err="1"/>
              <a:t>mmHg</a:t>
            </a:r>
            <a:r>
              <a:rPr lang="fr-FR" dirty="0"/>
              <a:t>. </a:t>
            </a:r>
          </a:p>
          <a:p>
            <a:pPr marL="0" indent="0">
              <a:buNone/>
            </a:pPr>
            <a:endParaRPr lang="fr-FR" dirty="0"/>
          </a:p>
          <a:p>
            <a:pPr marL="0" indent="0">
              <a:buNone/>
            </a:pPr>
            <a:r>
              <a:rPr lang="fr-FR" dirty="0"/>
              <a:t>Une hypertonie résulte essentiellement d’une perturbation de l’évacuation de l’humeur aqueuse. Les obstacles à l’évacuation d’humeur aqueuse se font à différents niveaux selon le type de glaucome</a:t>
            </a:r>
          </a:p>
          <a:p>
            <a:pPr marL="0" indent="0">
              <a:buNone/>
            </a:pPr>
            <a:endParaRPr lang="fr-FR" dirty="0"/>
          </a:p>
        </p:txBody>
      </p:sp>
    </p:spTree>
    <p:extLst>
      <p:ext uri="{BB962C8B-B14F-4D97-AF65-F5344CB8AC3E}">
        <p14:creationId xmlns:p14="http://schemas.microsoft.com/office/powerpoint/2010/main" val="1048858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D3EDE9-21A2-49DA-9E93-2033FDD9E9DC}"/>
              </a:ext>
            </a:extLst>
          </p:cNvPr>
          <p:cNvSpPr>
            <a:spLocks noGrp="1"/>
          </p:cNvSpPr>
          <p:nvPr>
            <p:ph type="title"/>
          </p:nvPr>
        </p:nvSpPr>
        <p:spPr/>
        <p:txBody>
          <a:bodyPr/>
          <a:lstStyle/>
          <a:p>
            <a:r>
              <a:rPr lang="fr-FR" dirty="0"/>
              <a:t>Les atteintes de la vision : </a:t>
            </a:r>
            <a:br>
              <a:rPr lang="fr-FR" dirty="0"/>
            </a:br>
            <a:r>
              <a:rPr lang="fr-FR" dirty="0"/>
              <a:t>Les glaucomes</a:t>
            </a:r>
          </a:p>
        </p:txBody>
      </p:sp>
      <p:sp>
        <p:nvSpPr>
          <p:cNvPr id="3" name="Espace réservé du contenu 2">
            <a:extLst>
              <a:ext uri="{FF2B5EF4-FFF2-40B4-BE49-F238E27FC236}">
                <a16:creationId xmlns:a16="http://schemas.microsoft.com/office/drawing/2014/main" id="{D2AA4E71-5F42-476B-8A44-E2135A90F480}"/>
              </a:ext>
            </a:extLst>
          </p:cNvPr>
          <p:cNvSpPr>
            <a:spLocks noGrp="1"/>
          </p:cNvSpPr>
          <p:nvPr>
            <p:ph idx="1"/>
          </p:nvPr>
        </p:nvSpPr>
        <p:spPr/>
        <p:txBody>
          <a:bodyPr/>
          <a:lstStyle/>
          <a:p>
            <a:pPr marL="0" indent="0">
              <a:buNone/>
            </a:pPr>
            <a:endParaRPr lang="fr-FR" dirty="0"/>
          </a:p>
          <a:p>
            <a:pPr marL="0" indent="0">
              <a:buNone/>
            </a:pPr>
            <a:r>
              <a:rPr lang="fr-FR" dirty="0"/>
              <a:t>On distingue deux formes de glaucomes :</a:t>
            </a:r>
          </a:p>
          <a:p>
            <a:pPr marL="0" indent="0">
              <a:buNone/>
            </a:pPr>
            <a:endParaRPr lang="fr-FR" dirty="0"/>
          </a:p>
          <a:p>
            <a:r>
              <a:rPr lang="fr-FR" dirty="0"/>
              <a:t>Glaucome aigu par fermeture de l’angle (GAFA)</a:t>
            </a:r>
          </a:p>
          <a:p>
            <a:endParaRPr lang="fr-FR" dirty="0"/>
          </a:p>
          <a:p>
            <a:r>
              <a:rPr lang="fr-FR" dirty="0"/>
              <a:t>Glaucome chronique à angle ouvert (GCAO)</a:t>
            </a:r>
          </a:p>
        </p:txBody>
      </p:sp>
    </p:spTree>
    <p:extLst>
      <p:ext uri="{BB962C8B-B14F-4D97-AF65-F5344CB8AC3E}">
        <p14:creationId xmlns:p14="http://schemas.microsoft.com/office/powerpoint/2010/main" val="4109901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7421A5-FD87-43EC-8F18-A33630C95D82}"/>
              </a:ext>
            </a:extLst>
          </p:cNvPr>
          <p:cNvSpPr>
            <a:spLocks noGrp="1"/>
          </p:cNvSpPr>
          <p:nvPr>
            <p:ph type="title"/>
          </p:nvPr>
        </p:nvSpPr>
        <p:spPr/>
        <p:txBody>
          <a:bodyPr/>
          <a:lstStyle/>
          <a:p>
            <a:r>
              <a:rPr lang="fr-FR" dirty="0"/>
              <a:t>Les atteintes de la vision : </a:t>
            </a:r>
            <a:br>
              <a:rPr lang="fr-FR" dirty="0"/>
            </a:br>
            <a:r>
              <a:rPr lang="fr-FR" dirty="0"/>
              <a:t>Les glaucomes (GAFA)</a:t>
            </a:r>
          </a:p>
        </p:txBody>
      </p:sp>
      <p:sp>
        <p:nvSpPr>
          <p:cNvPr id="3" name="Espace réservé du contenu 2">
            <a:extLst>
              <a:ext uri="{FF2B5EF4-FFF2-40B4-BE49-F238E27FC236}">
                <a16:creationId xmlns:a16="http://schemas.microsoft.com/office/drawing/2014/main" id="{7B3A595E-7749-4998-89A0-65D1798005B9}"/>
              </a:ext>
            </a:extLst>
          </p:cNvPr>
          <p:cNvSpPr>
            <a:spLocks noGrp="1"/>
          </p:cNvSpPr>
          <p:nvPr>
            <p:ph idx="1"/>
          </p:nvPr>
        </p:nvSpPr>
        <p:spPr/>
        <p:txBody>
          <a:bodyPr/>
          <a:lstStyle/>
          <a:p>
            <a:pPr marL="0" indent="0">
              <a:buNone/>
            </a:pPr>
            <a:r>
              <a:rPr lang="fr-FR" b="1" u="sng" dirty="0"/>
              <a:t>Glaucome aigu par fermeture de l’angle : GAFA</a:t>
            </a:r>
          </a:p>
          <a:p>
            <a:pPr marL="0" indent="0">
              <a:buNone/>
            </a:pPr>
            <a:endParaRPr lang="fr-FR" dirty="0"/>
          </a:p>
          <a:p>
            <a:pPr marL="0" indent="0" algn="just">
              <a:buNone/>
            </a:pPr>
            <a:r>
              <a:rPr lang="fr-FR" dirty="0"/>
              <a:t>Urgence médicale car fermeture de l’angle </a:t>
            </a:r>
            <a:r>
              <a:rPr lang="fr-FR" dirty="0" err="1"/>
              <a:t>iridocornéen</a:t>
            </a:r>
            <a:r>
              <a:rPr lang="fr-FR" dirty="0"/>
              <a:t>, bloquant l’évacuation de l’humeur aqueuse : douleurs oculaires et péri oculaires brutales, photophobie, larmoiement, céphalées, baisse de la vision. Grand malaise général, nausées, vomissements.</a:t>
            </a:r>
          </a:p>
          <a:p>
            <a:pPr marL="0" indent="0">
              <a:buNone/>
            </a:pPr>
            <a:endParaRPr lang="fr-FR" dirty="0"/>
          </a:p>
        </p:txBody>
      </p:sp>
    </p:spTree>
    <p:extLst>
      <p:ext uri="{BB962C8B-B14F-4D97-AF65-F5344CB8AC3E}">
        <p14:creationId xmlns:p14="http://schemas.microsoft.com/office/powerpoint/2010/main" val="1518726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425F91-9024-4A30-89CD-7E70F752CD7D}"/>
              </a:ext>
            </a:extLst>
          </p:cNvPr>
          <p:cNvSpPr>
            <a:spLocks noGrp="1"/>
          </p:cNvSpPr>
          <p:nvPr>
            <p:ph type="title"/>
          </p:nvPr>
        </p:nvSpPr>
        <p:spPr/>
        <p:txBody>
          <a:bodyPr/>
          <a:lstStyle/>
          <a:p>
            <a:r>
              <a:rPr lang="fr-FR" dirty="0"/>
              <a:t>Les atteintes de la vision : </a:t>
            </a:r>
            <a:br>
              <a:rPr lang="fr-FR" dirty="0"/>
            </a:br>
            <a:r>
              <a:rPr lang="fr-FR" dirty="0"/>
              <a:t>Les glaucomes (GAFA)</a:t>
            </a:r>
          </a:p>
        </p:txBody>
      </p:sp>
      <p:sp>
        <p:nvSpPr>
          <p:cNvPr id="3" name="Espace réservé du contenu 2">
            <a:extLst>
              <a:ext uri="{FF2B5EF4-FFF2-40B4-BE49-F238E27FC236}">
                <a16:creationId xmlns:a16="http://schemas.microsoft.com/office/drawing/2014/main" id="{E3A3F104-E48C-4772-BE15-1129E55943A7}"/>
              </a:ext>
            </a:extLst>
          </p:cNvPr>
          <p:cNvSpPr>
            <a:spLocks noGrp="1"/>
          </p:cNvSpPr>
          <p:nvPr>
            <p:ph idx="1"/>
          </p:nvPr>
        </p:nvSpPr>
        <p:spPr/>
        <p:txBody>
          <a:bodyPr>
            <a:normAutofit/>
          </a:bodyPr>
          <a:lstStyle/>
          <a:p>
            <a:pPr marL="0" indent="0">
              <a:buNone/>
            </a:pPr>
            <a:r>
              <a:rPr lang="fr-FR" b="1" u="sng" dirty="0"/>
              <a:t>Traitement :</a:t>
            </a:r>
          </a:p>
          <a:p>
            <a:endParaRPr lang="fr-FR" dirty="0"/>
          </a:p>
          <a:p>
            <a:r>
              <a:rPr lang="fr-FR" dirty="0"/>
              <a:t>Hospitalisation, sédatifs, collyre</a:t>
            </a:r>
          </a:p>
          <a:p>
            <a:pPr marL="0" indent="0">
              <a:buNone/>
            </a:pPr>
            <a:endParaRPr lang="fr-FR" dirty="0"/>
          </a:p>
          <a:p>
            <a:r>
              <a:rPr lang="fr-FR" dirty="0"/>
              <a:t>Après la crise, intervention sur les 2 yeux : iridotomie au laser ou plus rarement iridectomie chirurgicale</a:t>
            </a:r>
          </a:p>
          <a:p>
            <a:endParaRPr lang="fr-FR" dirty="0"/>
          </a:p>
          <a:p>
            <a:endParaRPr lang="fr-FR" dirty="0"/>
          </a:p>
          <a:p>
            <a:endParaRPr lang="fr-FR" dirty="0"/>
          </a:p>
        </p:txBody>
      </p:sp>
    </p:spTree>
    <p:extLst>
      <p:ext uri="{BB962C8B-B14F-4D97-AF65-F5344CB8AC3E}">
        <p14:creationId xmlns:p14="http://schemas.microsoft.com/office/powerpoint/2010/main" val="3348249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8883B-3269-4089-A91A-500C05317446}"/>
              </a:ext>
            </a:extLst>
          </p:cNvPr>
          <p:cNvSpPr>
            <a:spLocks noGrp="1"/>
          </p:cNvSpPr>
          <p:nvPr>
            <p:ph type="title"/>
          </p:nvPr>
        </p:nvSpPr>
        <p:spPr/>
        <p:txBody>
          <a:bodyPr/>
          <a:lstStyle/>
          <a:p>
            <a:r>
              <a:rPr lang="fr-FR" dirty="0"/>
              <a:t>Les atteintes de la vision : </a:t>
            </a:r>
            <a:br>
              <a:rPr lang="fr-FR" dirty="0"/>
            </a:br>
            <a:r>
              <a:rPr lang="fr-FR" dirty="0"/>
              <a:t>Les glaucomes (GAFA)</a:t>
            </a:r>
          </a:p>
        </p:txBody>
      </p:sp>
      <p:sp>
        <p:nvSpPr>
          <p:cNvPr id="3" name="Espace réservé du contenu 2">
            <a:extLst>
              <a:ext uri="{FF2B5EF4-FFF2-40B4-BE49-F238E27FC236}">
                <a16:creationId xmlns:a16="http://schemas.microsoft.com/office/drawing/2014/main" id="{B259C90E-0A5A-44AC-BB90-8CAF7D95A3D5}"/>
              </a:ext>
            </a:extLst>
          </p:cNvPr>
          <p:cNvSpPr>
            <a:spLocks noGrp="1"/>
          </p:cNvSpPr>
          <p:nvPr>
            <p:ph idx="1"/>
          </p:nvPr>
        </p:nvSpPr>
        <p:spPr/>
        <p:txBody>
          <a:bodyPr/>
          <a:lstStyle/>
          <a:p>
            <a:r>
              <a:rPr lang="fr-FR" b="1" dirty="0"/>
              <a:t>L’iridotomie</a:t>
            </a:r>
            <a:r>
              <a:rPr lang="fr-FR" dirty="0"/>
              <a:t> périphérique au laser consiste à </a:t>
            </a:r>
            <a:r>
              <a:rPr lang="fr-FR" b="1" dirty="0"/>
              <a:t>perforer la racine de l’iris </a:t>
            </a:r>
            <a:r>
              <a:rPr lang="fr-FR" dirty="0"/>
              <a:t>(périphérie) en focalisant sur celle-ci un ou plusieurs faisceaux lasers et de façon à </a:t>
            </a:r>
            <a:r>
              <a:rPr lang="fr-FR" b="1" dirty="0"/>
              <a:t>créer un orifice </a:t>
            </a:r>
            <a:r>
              <a:rPr lang="fr-FR" dirty="0"/>
              <a:t>de taille suffisante pour permettre un </a:t>
            </a:r>
            <a:r>
              <a:rPr lang="fr-FR" b="1" dirty="0"/>
              <a:t>écoulement</a:t>
            </a:r>
            <a:r>
              <a:rPr lang="fr-FR" dirty="0"/>
              <a:t> sans obstacle de </a:t>
            </a:r>
            <a:r>
              <a:rPr lang="fr-FR" b="1" dirty="0"/>
              <a:t>l’humeur aqueuse </a:t>
            </a:r>
            <a:r>
              <a:rPr lang="fr-FR" dirty="0"/>
              <a:t>depuis la chambre postérieure vers la chambre antérieure</a:t>
            </a:r>
          </a:p>
          <a:p>
            <a:endParaRPr lang="fr-FR" dirty="0"/>
          </a:p>
          <a:p>
            <a:r>
              <a:rPr lang="fr-FR" dirty="0"/>
              <a:t>L’iridectomie chirurgicale consiste en une ablation partielle de l’iris</a:t>
            </a:r>
          </a:p>
          <a:p>
            <a:endParaRPr lang="fr-FR" dirty="0"/>
          </a:p>
          <a:p>
            <a:endParaRPr lang="fr-FR" dirty="0"/>
          </a:p>
        </p:txBody>
      </p:sp>
    </p:spTree>
    <p:extLst>
      <p:ext uri="{BB962C8B-B14F-4D97-AF65-F5344CB8AC3E}">
        <p14:creationId xmlns:p14="http://schemas.microsoft.com/office/powerpoint/2010/main" val="1678984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B1C158-FC5F-49FC-96CE-3A0F93435971}"/>
              </a:ext>
            </a:extLst>
          </p:cNvPr>
          <p:cNvSpPr>
            <a:spLocks noGrp="1"/>
          </p:cNvSpPr>
          <p:nvPr>
            <p:ph type="title"/>
          </p:nvPr>
        </p:nvSpPr>
        <p:spPr/>
        <p:txBody>
          <a:bodyPr/>
          <a:lstStyle/>
          <a:p>
            <a:r>
              <a:rPr lang="fr-FR" dirty="0"/>
              <a:t>Les atteintes de la vision : </a:t>
            </a:r>
            <a:br>
              <a:rPr lang="fr-FR" dirty="0"/>
            </a:br>
            <a:r>
              <a:rPr lang="fr-FR" dirty="0"/>
              <a:t>Les glaucomes (GAFA)</a:t>
            </a:r>
          </a:p>
        </p:txBody>
      </p:sp>
      <p:sp>
        <p:nvSpPr>
          <p:cNvPr id="3" name="Espace réservé du contenu 2">
            <a:extLst>
              <a:ext uri="{FF2B5EF4-FFF2-40B4-BE49-F238E27FC236}">
                <a16:creationId xmlns:a16="http://schemas.microsoft.com/office/drawing/2014/main" id="{3FB1FBDE-DDB8-4E1B-99A5-5CCEB9B1A4F1}"/>
              </a:ext>
            </a:extLst>
          </p:cNvPr>
          <p:cNvSpPr>
            <a:spLocks noGrp="1"/>
          </p:cNvSpPr>
          <p:nvPr>
            <p:ph idx="1"/>
          </p:nvPr>
        </p:nvSpPr>
        <p:spPr/>
        <p:txBody>
          <a:bodyPr/>
          <a:lstStyle/>
          <a:p>
            <a:r>
              <a:rPr lang="fr-FR" dirty="0"/>
              <a:t>Sur la photo, vous voyez en haut de l'iris un petit défect triangulaire, qui apparaît comme une deuxième pupille, éloignée de l'axe visuel, et cachée par la paupière supérieure.</a:t>
            </a:r>
          </a:p>
          <a:p>
            <a:endParaRPr lang="fr-FR" dirty="0"/>
          </a:p>
        </p:txBody>
      </p:sp>
      <p:pic>
        <p:nvPicPr>
          <p:cNvPr id="4" name="Espace réservé du contenu 3" descr="iridectomie périphérique">
            <a:extLst>
              <a:ext uri="{FF2B5EF4-FFF2-40B4-BE49-F238E27FC236}">
                <a16:creationId xmlns:a16="http://schemas.microsoft.com/office/drawing/2014/main" id="{345B5FF8-49DA-4B08-9025-2C8EAE2D21B7}"/>
              </a:ext>
            </a:extLst>
          </p:cNvPr>
          <p:cNvPicPr>
            <a:picLocks/>
          </p:cNvPicPr>
          <p:nvPr/>
        </p:nvPicPr>
        <p:blipFill>
          <a:blip r:embed="rId2" cstate="print"/>
          <a:srcRect/>
          <a:stretch>
            <a:fillRect/>
          </a:stretch>
        </p:blipFill>
        <p:spPr bwMode="auto">
          <a:xfrm>
            <a:off x="3925449" y="3172273"/>
            <a:ext cx="4341102" cy="3275796"/>
          </a:xfrm>
          <a:prstGeom prst="rect">
            <a:avLst/>
          </a:prstGeom>
          <a:noFill/>
          <a:ln w="9525">
            <a:noFill/>
            <a:miter lim="800000"/>
            <a:headEnd/>
            <a:tailEnd/>
          </a:ln>
        </p:spPr>
      </p:pic>
    </p:spTree>
    <p:extLst>
      <p:ext uri="{BB962C8B-B14F-4D97-AF65-F5344CB8AC3E}">
        <p14:creationId xmlns:p14="http://schemas.microsoft.com/office/powerpoint/2010/main" val="2806079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CE3B5A-D86E-45FE-9B6F-180A1A79A875}"/>
              </a:ext>
            </a:extLst>
          </p:cNvPr>
          <p:cNvSpPr>
            <a:spLocks noGrp="1"/>
          </p:cNvSpPr>
          <p:nvPr>
            <p:ph type="title"/>
          </p:nvPr>
        </p:nvSpPr>
        <p:spPr/>
        <p:txBody>
          <a:bodyPr/>
          <a:lstStyle/>
          <a:p>
            <a:r>
              <a:rPr lang="fr-FR" dirty="0"/>
              <a:t>Rappel anatomique</a:t>
            </a:r>
          </a:p>
        </p:txBody>
      </p:sp>
      <p:sp>
        <p:nvSpPr>
          <p:cNvPr id="3" name="Espace réservé du contenu 2">
            <a:extLst>
              <a:ext uri="{FF2B5EF4-FFF2-40B4-BE49-F238E27FC236}">
                <a16:creationId xmlns:a16="http://schemas.microsoft.com/office/drawing/2014/main" id="{E4BFA82D-AF6C-4326-8009-D2FC40D784AA}"/>
              </a:ext>
            </a:extLst>
          </p:cNvPr>
          <p:cNvSpPr>
            <a:spLocks noGrp="1"/>
          </p:cNvSpPr>
          <p:nvPr>
            <p:ph idx="1"/>
          </p:nvPr>
        </p:nvSpPr>
        <p:spPr/>
        <p:txBody>
          <a:bodyPr>
            <a:normAutofit lnSpcReduction="10000"/>
          </a:bodyPr>
          <a:lstStyle/>
          <a:p>
            <a:pPr marL="0" indent="0" algn="just">
              <a:buNone/>
            </a:pPr>
            <a:r>
              <a:rPr lang="fr-FR" b="1" u="sng" dirty="0"/>
              <a:t>Iris</a:t>
            </a:r>
            <a:r>
              <a:rPr lang="fr-FR" dirty="0"/>
              <a:t> : disque pigmenté à l'origine de la "couleur" des yeux, percé d'un orifice de diamètre variable avec le degré de luminosité appelé pupille. L'</a:t>
            </a:r>
            <a:r>
              <a:rPr lang="fr-FR" b="1" dirty="0"/>
              <a:t>iris</a:t>
            </a:r>
            <a:r>
              <a:rPr lang="fr-FR" dirty="0"/>
              <a:t> joue le rôle de diaphragme dans l'</a:t>
            </a:r>
            <a:r>
              <a:rPr lang="fr-FR" b="1" dirty="0" err="1"/>
              <a:t>oeil</a:t>
            </a:r>
            <a:r>
              <a:rPr lang="fr-FR" dirty="0"/>
              <a:t> en régulant la quantité de lumière destinée à atteindre la rétine.</a:t>
            </a:r>
          </a:p>
          <a:p>
            <a:pPr marL="0" indent="0" algn="just">
              <a:buNone/>
            </a:pPr>
            <a:endParaRPr lang="fr-FR" dirty="0"/>
          </a:p>
          <a:p>
            <a:pPr marL="0" indent="0" algn="just">
              <a:buNone/>
            </a:pPr>
            <a:r>
              <a:rPr lang="fr-FR" b="1" u="sng" dirty="0"/>
              <a:t>Pupille</a:t>
            </a:r>
            <a:r>
              <a:rPr lang="fr-FR" dirty="0"/>
              <a:t> : Orifice circulaire situé au centre de l'iris et permettant, par sa contraction ou sa dilatation, de doser la quantité de lumière qui pénètre dans l'œil.</a:t>
            </a:r>
          </a:p>
          <a:p>
            <a:pPr marL="0" indent="0" algn="just">
              <a:buNone/>
            </a:pPr>
            <a:endParaRPr lang="fr-FR" dirty="0"/>
          </a:p>
          <a:p>
            <a:pPr marL="0" indent="0" algn="just">
              <a:buNone/>
            </a:pPr>
            <a:r>
              <a:rPr lang="fr-FR" b="1" u="sng" dirty="0"/>
              <a:t>Cornée</a:t>
            </a:r>
            <a:r>
              <a:rPr lang="fr-FR" dirty="0"/>
              <a:t> : première lentille transparente de l’</a:t>
            </a:r>
            <a:r>
              <a:rPr lang="fr-FR" b="1" dirty="0"/>
              <a:t>œil, </a:t>
            </a:r>
            <a:r>
              <a:rPr lang="fr-FR" dirty="0"/>
              <a:t>elle recouvre la partie antérieure de l'</a:t>
            </a:r>
            <a:r>
              <a:rPr lang="fr-FR" b="1" dirty="0"/>
              <a:t>œil</a:t>
            </a:r>
            <a:r>
              <a:rPr lang="fr-FR" dirty="0"/>
              <a:t> devant l'iris et la pupille. Elle transmet la lumière au cristallin et à la rétine.</a:t>
            </a:r>
          </a:p>
          <a:p>
            <a:pPr marL="0" indent="0">
              <a:buNone/>
            </a:pPr>
            <a:endParaRPr lang="fr-FR" dirty="0"/>
          </a:p>
        </p:txBody>
      </p:sp>
    </p:spTree>
    <p:extLst>
      <p:ext uri="{BB962C8B-B14F-4D97-AF65-F5344CB8AC3E}">
        <p14:creationId xmlns:p14="http://schemas.microsoft.com/office/powerpoint/2010/main" val="203618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395A25-455B-4DAF-A5DB-1EBE5CA25B7C}"/>
              </a:ext>
            </a:extLst>
          </p:cNvPr>
          <p:cNvSpPr>
            <a:spLocks noGrp="1"/>
          </p:cNvSpPr>
          <p:nvPr>
            <p:ph type="title"/>
          </p:nvPr>
        </p:nvSpPr>
        <p:spPr/>
        <p:txBody>
          <a:bodyPr/>
          <a:lstStyle/>
          <a:p>
            <a:r>
              <a:rPr lang="fr-FR" dirty="0"/>
              <a:t>Les atteintes de la vision : </a:t>
            </a:r>
            <a:br>
              <a:rPr lang="fr-FR" dirty="0"/>
            </a:br>
            <a:r>
              <a:rPr lang="fr-FR" dirty="0"/>
              <a:t>Les glaucomes (GCAO)</a:t>
            </a:r>
          </a:p>
        </p:txBody>
      </p:sp>
      <p:sp>
        <p:nvSpPr>
          <p:cNvPr id="3" name="Espace réservé du contenu 2">
            <a:extLst>
              <a:ext uri="{FF2B5EF4-FFF2-40B4-BE49-F238E27FC236}">
                <a16:creationId xmlns:a16="http://schemas.microsoft.com/office/drawing/2014/main" id="{14430997-E556-48FA-A70C-DFF39FC42B0D}"/>
              </a:ext>
            </a:extLst>
          </p:cNvPr>
          <p:cNvSpPr>
            <a:spLocks noGrp="1"/>
          </p:cNvSpPr>
          <p:nvPr>
            <p:ph idx="1"/>
          </p:nvPr>
        </p:nvSpPr>
        <p:spPr/>
        <p:txBody>
          <a:bodyPr/>
          <a:lstStyle/>
          <a:p>
            <a:pPr marL="0" indent="0">
              <a:buNone/>
            </a:pPr>
            <a:r>
              <a:rPr lang="fr-FR" b="1" u="sng" dirty="0"/>
              <a:t>Glaucome chronique à angle ouvert : GCAO</a:t>
            </a:r>
          </a:p>
          <a:p>
            <a:pPr marL="0" indent="0">
              <a:buNone/>
            </a:pPr>
            <a:endParaRPr lang="fr-FR" b="1" u="sng" dirty="0"/>
          </a:p>
          <a:p>
            <a:r>
              <a:rPr lang="fr-FR"/>
              <a:t>Dû </a:t>
            </a:r>
            <a:r>
              <a:rPr lang="fr-FR" dirty="0"/>
              <a:t>à un ralentissement à l’écoulement de l’humeur aqueuse.</a:t>
            </a:r>
          </a:p>
          <a:p>
            <a:endParaRPr lang="fr-FR" dirty="0"/>
          </a:p>
          <a:p>
            <a:r>
              <a:rPr lang="fr-FR" dirty="0"/>
              <a:t>Sa gravité est liée à l’absence de signe fonctionnel : le GCAO tue les fibres optiques à petit feu, sans que le patient ne s’en rende compte</a:t>
            </a:r>
          </a:p>
          <a:p>
            <a:pPr marL="0" indent="0">
              <a:buNone/>
            </a:pPr>
            <a:endParaRPr lang="fr-FR" b="1" u="sng" dirty="0"/>
          </a:p>
        </p:txBody>
      </p:sp>
    </p:spTree>
    <p:extLst>
      <p:ext uri="{BB962C8B-B14F-4D97-AF65-F5344CB8AC3E}">
        <p14:creationId xmlns:p14="http://schemas.microsoft.com/office/powerpoint/2010/main" val="85089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9A38D5-4409-4C32-9FE2-5B4298DA70D2}"/>
              </a:ext>
            </a:extLst>
          </p:cNvPr>
          <p:cNvSpPr>
            <a:spLocks noGrp="1"/>
          </p:cNvSpPr>
          <p:nvPr>
            <p:ph type="title"/>
          </p:nvPr>
        </p:nvSpPr>
        <p:spPr/>
        <p:txBody>
          <a:bodyPr/>
          <a:lstStyle/>
          <a:p>
            <a:r>
              <a:rPr lang="fr-FR" dirty="0"/>
              <a:t>Les atteintes de la vision : </a:t>
            </a:r>
            <a:br>
              <a:rPr lang="fr-FR" dirty="0"/>
            </a:br>
            <a:r>
              <a:rPr lang="fr-FR" dirty="0"/>
              <a:t>Les glaucomes (GCAO)</a:t>
            </a:r>
          </a:p>
        </p:txBody>
      </p:sp>
      <p:pic>
        <p:nvPicPr>
          <p:cNvPr id="4" name="Espace réservé du contenu 3" descr="Résultat de recherche d'images pour &quot;trabéculum&quot;">
            <a:extLst>
              <a:ext uri="{FF2B5EF4-FFF2-40B4-BE49-F238E27FC236}">
                <a16:creationId xmlns:a16="http://schemas.microsoft.com/office/drawing/2014/main" id="{E1C835C0-D969-4150-9B41-3507026DF898}"/>
              </a:ext>
            </a:extLst>
          </p:cNvPr>
          <p:cNvPicPr>
            <a:picLocks noGrp="1"/>
          </p:cNvPicPr>
          <p:nvPr>
            <p:ph idx="1"/>
          </p:nvPr>
        </p:nvPicPr>
        <p:blipFill>
          <a:blip r:embed="rId2" cstate="print"/>
          <a:srcRect/>
          <a:stretch>
            <a:fillRect/>
          </a:stretch>
        </p:blipFill>
        <p:spPr bwMode="auto">
          <a:xfrm>
            <a:off x="2342322" y="2015677"/>
            <a:ext cx="7507356" cy="4389605"/>
          </a:xfrm>
          <a:prstGeom prst="rect">
            <a:avLst/>
          </a:prstGeom>
          <a:noFill/>
          <a:ln w="9525">
            <a:noFill/>
            <a:miter lim="800000"/>
            <a:headEnd/>
            <a:tailEnd/>
          </a:ln>
        </p:spPr>
      </p:pic>
    </p:spTree>
    <p:extLst>
      <p:ext uri="{BB962C8B-B14F-4D97-AF65-F5344CB8AC3E}">
        <p14:creationId xmlns:p14="http://schemas.microsoft.com/office/powerpoint/2010/main" val="4027609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E980B5-A45B-4B7D-8530-3AC1C9B41F5A}"/>
              </a:ext>
            </a:extLst>
          </p:cNvPr>
          <p:cNvSpPr>
            <a:spLocks noGrp="1"/>
          </p:cNvSpPr>
          <p:nvPr>
            <p:ph type="title"/>
          </p:nvPr>
        </p:nvSpPr>
        <p:spPr/>
        <p:txBody>
          <a:bodyPr/>
          <a:lstStyle/>
          <a:p>
            <a:r>
              <a:rPr lang="fr-FR" dirty="0"/>
              <a:t>Les atteintes de la vision : </a:t>
            </a:r>
            <a:br>
              <a:rPr lang="fr-FR" dirty="0"/>
            </a:br>
            <a:r>
              <a:rPr lang="fr-FR" dirty="0"/>
              <a:t>Les glaucomes (GCAO)</a:t>
            </a:r>
          </a:p>
        </p:txBody>
      </p:sp>
      <p:sp>
        <p:nvSpPr>
          <p:cNvPr id="3" name="Espace réservé du contenu 2">
            <a:extLst>
              <a:ext uri="{FF2B5EF4-FFF2-40B4-BE49-F238E27FC236}">
                <a16:creationId xmlns:a16="http://schemas.microsoft.com/office/drawing/2014/main" id="{181EFD70-D63D-41E9-9B86-AFBA9653B898}"/>
              </a:ext>
            </a:extLst>
          </p:cNvPr>
          <p:cNvSpPr>
            <a:spLocks noGrp="1"/>
          </p:cNvSpPr>
          <p:nvPr>
            <p:ph idx="1"/>
          </p:nvPr>
        </p:nvSpPr>
        <p:spPr/>
        <p:txBody>
          <a:bodyPr>
            <a:normAutofit lnSpcReduction="10000"/>
          </a:bodyPr>
          <a:lstStyle/>
          <a:p>
            <a:pPr marL="0" indent="0">
              <a:buNone/>
            </a:pPr>
            <a:r>
              <a:rPr lang="fr-FR" b="1" u="sng" dirty="0"/>
              <a:t>Traitement :</a:t>
            </a:r>
          </a:p>
          <a:p>
            <a:endParaRPr lang="fr-FR" dirty="0"/>
          </a:p>
          <a:p>
            <a:r>
              <a:rPr lang="fr-FR" dirty="0"/>
              <a:t>Toujours médical au début : collyres </a:t>
            </a:r>
          </a:p>
          <a:p>
            <a:endParaRPr lang="fr-FR" dirty="0"/>
          </a:p>
          <a:p>
            <a:r>
              <a:rPr lang="fr-FR" dirty="0"/>
              <a:t>Traitement à vie</a:t>
            </a:r>
          </a:p>
          <a:p>
            <a:endParaRPr lang="fr-FR" dirty="0"/>
          </a:p>
          <a:p>
            <a:r>
              <a:rPr lang="fr-FR" dirty="0"/>
              <a:t>Surveillance de la pression oculaire, de la papille, du champ visuel</a:t>
            </a:r>
          </a:p>
          <a:p>
            <a:endParaRPr lang="fr-FR" dirty="0"/>
          </a:p>
          <a:p>
            <a:r>
              <a:rPr lang="fr-FR" dirty="0"/>
              <a:t>En cas d’échec : </a:t>
            </a:r>
            <a:r>
              <a:rPr lang="fr-FR" dirty="0" err="1"/>
              <a:t>trabéculoplastie</a:t>
            </a:r>
            <a:r>
              <a:rPr lang="fr-FR" dirty="0"/>
              <a:t> au laser ou intervention chirurgicale, pour créer un passage direct de l’humeur aqueuse du corps ciliaire aux espaces sous-conjonctivaux</a:t>
            </a:r>
          </a:p>
          <a:p>
            <a:pPr marL="0" indent="0">
              <a:buNone/>
            </a:pPr>
            <a:endParaRPr lang="fr-FR" dirty="0"/>
          </a:p>
        </p:txBody>
      </p:sp>
    </p:spTree>
    <p:extLst>
      <p:ext uri="{BB962C8B-B14F-4D97-AF65-F5344CB8AC3E}">
        <p14:creationId xmlns:p14="http://schemas.microsoft.com/office/powerpoint/2010/main" val="537225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7BC36A-98B3-490D-858F-30A3D3AEFD54}"/>
              </a:ext>
            </a:extLst>
          </p:cNvPr>
          <p:cNvSpPr>
            <a:spLocks noGrp="1"/>
          </p:cNvSpPr>
          <p:nvPr>
            <p:ph type="title"/>
          </p:nvPr>
        </p:nvSpPr>
        <p:spPr/>
        <p:txBody>
          <a:bodyPr/>
          <a:lstStyle/>
          <a:p>
            <a:r>
              <a:rPr lang="fr-FR" dirty="0"/>
              <a:t>Les atteintes de la vision : </a:t>
            </a:r>
            <a:br>
              <a:rPr lang="fr-FR" dirty="0"/>
            </a:br>
            <a:r>
              <a:rPr lang="fr-FR" dirty="0"/>
              <a:t>Les glaucomes (GCAO)</a:t>
            </a:r>
          </a:p>
        </p:txBody>
      </p:sp>
      <p:sp>
        <p:nvSpPr>
          <p:cNvPr id="3" name="Espace réservé du contenu 2">
            <a:extLst>
              <a:ext uri="{FF2B5EF4-FFF2-40B4-BE49-F238E27FC236}">
                <a16:creationId xmlns:a16="http://schemas.microsoft.com/office/drawing/2014/main" id="{875258A4-25AA-4D8F-A16F-BE6CE8E341A1}"/>
              </a:ext>
            </a:extLst>
          </p:cNvPr>
          <p:cNvSpPr>
            <a:spLocks noGrp="1"/>
          </p:cNvSpPr>
          <p:nvPr>
            <p:ph idx="1"/>
          </p:nvPr>
        </p:nvSpPr>
        <p:spPr/>
        <p:txBody>
          <a:bodyPr/>
          <a:lstStyle/>
          <a:p>
            <a:pPr marL="0" indent="0">
              <a:buNone/>
            </a:pPr>
            <a:r>
              <a:rPr lang="fr-FR" dirty="0"/>
              <a:t>Le </a:t>
            </a:r>
            <a:r>
              <a:rPr lang="fr-FR" b="1" dirty="0"/>
              <a:t>trabéculum</a:t>
            </a:r>
            <a:r>
              <a:rPr lang="fr-FR" dirty="0"/>
              <a:t> est un tissu de fibres </a:t>
            </a:r>
            <a:r>
              <a:rPr lang="fr-FR" dirty="0">
                <a:hlinkClick r:id="rId2" tooltip="Collagène"/>
              </a:rPr>
              <a:t>collagènes</a:t>
            </a:r>
            <a:r>
              <a:rPr lang="fr-FR" dirty="0"/>
              <a:t> situé dans l’angle </a:t>
            </a:r>
            <a:r>
              <a:rPr lang="fr-FR" dirty="0" err="1"/>
              <a:t>irido</a:t>
            </a:r>
            <a:r>
              <a:rPr lang="fr-FR" dirty="0"/>
              <a:t>-cornéen. Il assure la filtration de l’</a:t>
            </a:r>
            <a:r>
              <a:rPr lang="fr-FR" dirty="0">
                <a:hlinkClick r:id="rId3" tooltip="Humeur aqueuse"/>
              </a:rPr>
              <a:t>humeur aqueuse</a:t>
            </a:r>
            <a:r>
              <a:rPr lang="fr-FR" dirty="0"/>
              <a:t> en dehors de l'</a:t>
            </a:r>
            <a:r>
              <a:rPr lang="fr-FR" dirty="0">
                <a:hlinkClick r:id="rId4" tooltip="Œil"/>
              </a:rPr>
              <a:t>œil</a:t>
            </a:r>
            <a:r>
              <a:rPr lang="fr-FR" dirty="0"/>
              <a:t>.</a:t>
            </a:r>
          </a:p>
          <a:p>
            <a:pPr marL="0" indent="0">
              <a:buNone/>
            </a:pPr>
            <a:r>
              <a:rPr lang="fr-FR" dirty="0"/>
              <a:t> </a:t>
            </a:r>
          </a:p>
          <a:p>
            <a:pPr marL="0" indent="0">
              <a:buNone/>
            </a:pPr>
            <a:r>
              <a:rPr lang="fr-FR" dirty="0"/>
              <a:t>Le mauvais fonctionnement du trabéculum, secondaire à sa dégénérescence, peut entraîner une augmentation de la </a:t>
            </a:r>
            <a:r>
              <a:rPr lang="fr-FR" dirty="0">
                <a:hlinkClick r:id="rId5" tooltip="Pression oculaire"/>
              </a:rPr>
              <a:t>pression oculaire</a:t>
            </a:r>
            <a:r>
              <a:rPr lang="fr-FR" dirty="0"/>
              <a:t> et serait ainsi responsable du glaucome à angle ouvert (</a:t>
            </a:r>
            <a:r>
              <a:rPr lang="fr-FR" dirty="0">
                <a:hlinkClick r:id="rId6" tooltip="Glaucome chronique"/>
              </a:rPr>
              <a:t>glaucome chronique</a:t>
            </a:r>
            <a:r>
              <a:rPr lang="fr-FR" dirty="0"/>
              <a:t>). </a:t>
            </a:r>
          </a:p>
          <a:p>
            <a:pPr marL="0" indent="0">
              <a:buNone/>
            </a:pPr>
            <a:endParaRPr lang="fr-FR" dirty="0"/>
          </a:p>
          <a:p>
            <a:pPr marL="0" indent="0">
              <a:buNone/>
            </a:pPr>
            <a:r>
              <a:rPr lang="fr-FR" dirty="0"/>
              <a:t>Ce mécanisme est à différencier de celui du glaucome à angle fermé (</a:t>
            </a:r>
            <a:r>
              <a:rPr lang="fr-FR" dirty="0">
                <a:hlinkClick r:id="rId7" tooltip="Glaucome aigu"/>
              </a:rPr>
              <a:t>glaucome aigu</a:t>
            </a:r>
            <a:r>
              <a:rPr lang="fr-FR" dirty="0"/>
              <a:t>), où schématiquement l'écoulement est bloqué par la fermeture de l'</a:t>
            </a:r>
            <a:r>
              <a:rPr lang="fr-FR" dirty="0">
                <a:hlinkClick r:id="rId8" tooltip="Angle irido-cornéen"/>
              </a:rPr>
              <a:t>angle </a:t>
            </a:r>
            <a:r>
              <a:rPr lang="fr-FR" dirty="0" err="1">
                <a:hlinkClick r:id="rId8" tooltip="Angle irido-cornéen"/>
              </a:rPr>
              <a:t>irido</a:t>
            </a:r>
            <a:r>
              <a:rPr lang="fr-FR" dirty="0">
                <a:hlinkClick r:id="rId8" tooltip="Angle irido-cornéen"/>
              </a:rPr>
              <a:t>-cornéen</a:t>
            </a:r>
            <a:r>
              <a:rPr lang="fr-FR" dirty="0"/>
              <a:t>.</a:t>
            </a:r>
          </a:p>
          <a:p>
            <a:endParaRPr lang="fr-FR" dirty="0"/>
          </a:p>
        </p:txBody>
      </p:sp>
    </p:spTree>
    <p:extLst>
      <p:ext uri="{BB962C8B-B14F-4D97-AF65-F5344CB8AC3E}">
        <p14:creationId xmlns:p14="http://schemas.microsoft.com/office/powerpoint/2010/main" val="795638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A04210-7CE1-446E-A71F-0198ADA4A749}"/>
              </a:ext>
            </a:extLst>
          </p:cNvPr>
          <p:cNvSpPr>
            <a:spLocks noGrp="1"/>
          </p:cNvSpPr>
          <p:nvPr>
            <p:ph type="title"/>
          </p:nvPr>
        </p:nvSpPr>
        <p:spPr/>
        <p:txBody>
          <a:bodyPr/>
          <a:lstStyle/>
          <a:p>
            <a:r>
              <a:rPr lang="fr-FR" dirty="0"/>
              <a:t>Les atteintes de la vision : </a:t>
            </a:r>
            <a:br>
              <a:rPr lang="fr-FR" dirty="0"/>
            </a:br>
            <a:r>
              <a:rPr lang="fr-FR" dirty="0"/>
              <a:t>Les glaucomes (GCAO)</a:t>
            </a:r>
          </a:p>
        </p:txBody>
      </p:sp>
      <p:sp>
        <p:nvSpPr>
          <p:cNvPr id="3" name="Espace réservé du contenu 2">
            <a:extLst>
              <a:ext uri="{FF2B5EF4-FFF2-40B4-BE49-F238E27FC236}">
                <a16:creationId xmlns:a16="http://schemas.microsoft.com/office/drawing/2014/main" id="{6A624D29-9A70-4754-91F9-A88C7E17CE8C}"/>
              </a:ext>
            </a:extLst>
          </p:cNvPr>
          <p:cNvSpPr>
            <a:spLocks noGrp="1"/>
          </p:cNvSpPr>
          <p:nvPr>
            <p:ph idx="1"/>
          </p:nvPr>
        </p:nvSpPr>
        <p:spPr/>
        <p:txBody>
          <a:bodyPr/>
          <a:lstStyle/>
          <a:p>
            <a:pPr marL="0" indent="0">
              <a:buNone/>
            </a:pPr>
            <a:endParaRPr lang="fr-FR" b="1" dirty="0"/>
          </a:p>
          <a:p>
            <a:pPr marL="0" indent="0">
              <a:buNone/>
            </a:pPr>
            <a:r>
              <a:rPr lang="fr-FR" b="1" dirty="0" err="1"/>
              <a:t>Trabéculoplastie</a:t>
            </a:r>
            <a:r>
              <a:rPr lang="fr-FR" dirty="0"/>
              <a:t> : consiste à appliquer des impacts de laser directement sur le trabéculum pour faciliter l’évacuation de l’humeur aqueuse hors de l’œil </a:t>
            </a:r>
          </a:p>
          <a:p>
            <a:endParaRPr lang="fr-FR" dirty="0"/>
          </a:p>
        </p:txBody>
      </p:sp>
    </p:spTree>
    <p:extLst>
      <p:ext uri="{BB962C8B-B14F-4D97-AF65-F5344CB8AC3E}">
        <p14:creationId xmlns:p14="http://schemas.microsoft.com/office/powerpoint/2010/main" val="2344979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ED901-EEE2-4F87-999C-F6B79BA4AF13}"/>
              </a:ext>
            </a:extLst>
          </p:cNvPr>
          <p:cNvSpPr>
            <a:spLocks noGrp="1"/>
          </p:cNvSpPr>
          <p:nvPr>
            <p:ph type="title"/>
          </p:nvPr>
        </p:nvSpPr>
        <p:spPr/>
        <p:txBody>
          <a:bodyPr/>
          <a:lstStyle/>
          <a:p>
            <a:r>
              <a:rPr lang="fr-FR" dirty="0"/>
              <a:t>Les atteintes de la vision : </a:t>
            </a:r>
            <a:br>
              <a:rPr lang="fr-FR" dirty="0"/>
            </a:br>
            <a:r>
              <a:rPr lang="fr-FR" dirty="0"/>
              <a:t>Les glaucomes (GCAO)</a:t>
            </a:r>
          </a:p>
        </p:txBody>
      </p:sp>
      <p:pic>
        <p:nvPicPr>
          <p:cNvPr id="4100" name="Picture 4" descr="Laser pour baisser la tension, trabéculoplastie au laser SLT - Institut du  glaucome Nantes">
            <a:extLst>
              <a:ext uri="{FF2B5EF4-FFF2-40B4-BE49-F238E27FC236}">
                <a16:creationId xmlns:a16="http://schemas.microsoft.com/office/drawing/2014/main" id="{623400DB-D554-4377-A97C-1CAE51BEA6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941" y="2209520"/>
            <a:ext cx="7386904" cy="4195762"/>
          </a:xfrm>
          <a:prstGeom prst="rect">
            <a:avLst/>
          </a:prstGeom>
          <a:solidFill>
            <a:schemeClr val="tx1"/>
          </a:solidFill>
        </p:spPr>
      </p:pic>
    </p:spTree>
    <p:extLst>
      <p:ext uri="{BB962C8B-B14F-4D97-AF65-F5344CB8AC3E}">
        <p14:creationId xmlns:p14="http://schemas.microsoft.com/office/powerpoint/2010/main" val="1834701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9ADD31-9AB8-4757-85B3-C06F14E86434}"/>
              </a:ext>
            </a:extLst>
          </p:cNvPr>
          <p:cNvSpPr>
            <a:spLocks noGrp="1"/>
          </p:cNvSpPr>
          <p:nvPr>
            <p:ph type="title"/>
          </p:nvPr>
        </p:nvSpPr>
        <p:spPr/>
        <p:txBody>
          <a:bodyPr/>
          <a:lstStyle/>
          <a:p>
            <a:r>
              <a:rPr lang="fr-FR" dirty="0"/>
              <a:t>Les atteintes de la vision : </a:t>
            </a:r>
            <a:br>
              <a:rPr lang="fr-FR" dirty="0"/>
            </a:br>
            <a:r>
              <a:rPr lang="fr-FR" dirty="0"/>
              <a:t>La DMLA</a:t>
            </a:r>
          </a:p>
        </p:txBody>
      </p:sp>
      <p:sp>
        <p:nvSpPr>
          <p:cNvPr id="3" name="Espace réservé du contenu 2">
            <a:extLst>
              <a:ext uri="{FF2B5EF4-FFF2-40B4-BE49-F238E27FC236}">
                <a16:creationId xmlns:a16="http://schemas.microsoft.com/office/drawing/2014/main" id="{E1600CF9-F487-4840-A8C0-40B4C9199A92}"/>
              </a:ext>
            </a:extLst>
          </p:cNvPr>
          <p:cNvSpPr>
            <a:spLocks noGrp="1"/>
          </p:cNvSpPr>
          <p:nvPr>
            <p:ph idx="1"/>
          </p:nvPr>
        </p:nvSpPr>
        <p:spPr/>
        <p:txBody>
          <a:bodyPr/>
          <a:lstStyle/>
          <a:p>
            <a:pPr marL="0" indent="0">
              <a:buNone/>
            </a:pPr>
            <a:r>
              <a:rPr lang="fr-FR" b="1" u="sng" dirty="0"/>
              <a:t>Dégénérescence maculaire liée à l’âge (DMLA) :</a:t>
            </a:r>
          </a:p>
          <a:p>
            <a:pPr marL="0" indent="0">
              <a:buNone/>
            </a:pPr>
            <a:endParaRPr lang="fr-FR" dirty="0"/>
          </a:p>
          <a:p>
            <a:pPr marL="0" indent="0">
              <a:buNone/>
            </a:pPr>
            <a:r>
              <a:rPr lang="fr-FR" dirty="0"/>
              <a:t>Altération, voire destruction de la région centrale de la rétine, la macula, partie de l’œil responsable de la vision précise, de la lecture, de l’écriture, de la reconnaissance des visages</a:t>
            </a:r>
          </a:p>
          <a:p>
            <a:pPr marL="0" indent="0">
              <a:buNone/>
            </a:pPr>
            <a:endParaRPr lang="fr-FR" dirty="0"/>
          </a:p>
          <a:p>
            <a:pPr marL="0" indent="0">
              <a:buNone/>
            </a:pPr>
            <a:r>
              <a:rPr lang="fr-FR" dirty="0"/>
              <a:t>Principale cause de baisse de vison après 65 ans dans les pays développés</a:t>
            </a:r>
          </a:p>
          <a:p>
            <a:pPr marL="0" indent="0">
              <a:buNone/>
            </a:pPr>
            <a:endParaRPr lang="fr-FR" dirty="0"/>
          </a:p>
        </p:txBody>
      </p:sp>
    </p:spTree>
    <p:extLst>
      <p:ext uri="{BB962C8B-B14F-4D97-AF65-F5344CB8AC3E}">
        <p14:creationId xmlns:p14="http://schemas.microsoft.com/office/powerpoint/2010/main" val="2732460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89CD4E-8ADB-472E-B443-DE9E0F692477}"/>
              </a:ext>
            </a:extLst>
          </p:cNvPr>
          <p:cNvSpPr>
            <a:spLocks noGrp="1"/>
          </p:cNvSpPr>
          <p:nvPr>
            <p:ph type="title"/>
          </p:nvPr>
        </p:nvSpPr>
        <p:spPr/>
        <p:txBody>
          <a:bodyPr/>
          <a:lstStyle/>
          <a:p>
            <a:r>
              <a:rPr lang="fr-FR" dirty="0"/>
              <a:t>Les atteintes de la vision : </a:t>
            </a:r>
            <a:br>
              <a:rPr lang="fr-FR" dirty="0"/>
            </a:br>
            <a:r>
              <a:rPr lang="fr-FR" dirty="0"/>
              <a:t>La DMLA</a:t>
            </a:r>
          </a:p>
        </p:txBody>
      </p:sp>
      <p:pic>
        <p:nvPicPr>
          <p:cNvPr id="4" name="Espace réservé du contenu 3" descr="Résultat de recherche d'images pour &quot;images macula&quot;">
            <a:extLst>
              <a:ext uri="{FF2B5EF4-FFF2-40B4-BE49-F238E27FC236}">
                <a16:creationId xmlns:a16="http://schemas.microsoft.com/office/drawing/2014/main" id="{A388CB9F-9385-4178-AD30-2259DEB34776}"/>
              </a:ext>
            </a:extLst>
          </p:cNvPr>
          <p:cNvPicPr>
            <a:picLocks noGrp="1"/>
          </p:cNvPicPr>
          <p:nvPr>
            <p:ph idx="1"/>
          </p:nvPr>
        </p:nvPicPr>
        <p:blipFill>
          <a:blip r:embed="rId2" cstate="print"/>
          <a:srcRect/>
          <a:stretch>
            <a:fillRect/>
          </a:stretch>
        </p:blipFill>
        <p:spPr bwMode="auto">
          <a:xfrm>
            <a:off x="1741607" y="2052638"/>
            <a:ext cx="7670562" cy="4195762"/>
          </a:xfrm>
          <a:prstGeom prst="rect">
            <a:avLst/>
          </a:prstGeom>
          <a:noFill/>
          <a:ln w="9525">
            <a:noFill/>
            <a:miter lim="800000"/>
            <a:headEnd/>
            <a:tailEnd/>
          </a:ln>
        </p:spPr>
      </p:pic>
    </p:spTree>
    <p:extLst>
      <p:ext uri="{BB962C8B-B14F-4D97-AF65-F5344CB8AC3E}">
        <p14:creationId xmlns:p14="http://schemas.microsoft.com/office/powerpoint/2010/main" val="3282805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E8D985-7A2E-40E7-A626-5BC845D5CD24}"/>
              </a:ext>
            </a:extLst>
          </p:cNvPr>
          <p:cNvSpPr>
            <a:spLocks noGrp="1"/>
          </p:cNvSpPr>
          <p:nvPr>
            <p:ph type="title"/>
          </p:nvPr>
        </p:nvSpPr>
        <p:spPr/>
        <p:txBody>
          <a:bodyPr/>
          <a:lstStyle/>
          <a:p>
            <a:r>
              <a:rPr lang="fr-FR" dirty="0"/>
              <a:t>Les atteintes de la vision : </a:t>
            </a:r>
            <a:br>
              <a:rPr lang="fr-FR" dirty="0"/>
            </a:br>
            <a:r>
              <a:rPr lang="fr-FR" dirty="0"/>
              <a:t>La DMLA</a:t>
            </a:r>
          </a:p>
        </p:txBody>
      </p:sp>
      <p:sp>
        <p:nvSpPr>
          <p:cNvPr id="3" name="Espace réservé du contenu 2">
            <a:extLst>
              <a:ext uri="{FF2B5EF4-FFF2-40B4-BE49-F238E27FC236}">
                <a16:creationId xmlns:a16="http://schemas.microsoft.com/office/drawing/2014/main" id="{20BEF502-E850-4DC2-99A3-8857A8C0F034}"/>
              </a:ext>
            </a:extLst>
          </p:cNvPr>
          <p:cNvSpPr>
            <a:spLocks noGrp="1"/>
          </p:cNvSpPr>
          <p:nvPr>
            <p:ph idx="1"/>
          </p:nvPr>
        </p:nvSpPr>
        <p:spPr/>
        <p:txBody>
          <a:bodyPr>
            <a:normAutofit/>
          </a:bodyPr>
          <a:lstStyle/>
          <a:p>
            <a:pPr>
              <a:buNone/>
            </a:pPr>
            <a:r>
              <a:rPr lang="fr-FR" b="1" dirty="0"/>
              <a:t>Il existe deux formes de DMLA :</a:t>
            </a:r>
          </a:p>
          <a:p>
            <a:pPr>
              <a:buNone/>
            </a:pPr>
            <a:endParaRPr lang="fr-FR" b="1" dirty="0"/>
          </a:p>
          <a:p>
            <a:r>
              <a:rPr lang="fr-FR" b="1" dirty="0"/>
              <a:t>La forme sèche</a:t>
            </a:r>
          </a:p>
          <a:p>
            <a:pPr>
              <a:buNone/>
            </a:pPr>
            <a:r>
              <a:rPr lang="fr-FR" dirty="0"/>
              <a:t>	Elle évolue très lentement et se caractérise par une disparition progressive des photorécepteurs et des couches plus profondes de la </a:t>
            </a:r>
            <a:r>
              <a:rPr lang="fr-FR" b="1" dirty="0"/>
              <a:t>rétine</a:t>
            </a:r>
            <a:r>
              <a:rPr lang="fr-FR" dirty="0"/>
              <a:t>. A ce jour, il n'existe aucun </a:t>
            </a:r>
            <a:r>
              <a:rPr lang="fr-FR" b="1" dirty="0"/>
              <a:t>traitement</a:t>
            </a:r>
            <a:r>
              <a:rPr lang="fr-FR" dirty="0"/>
              <a:t>. On recommande parfois des compléments en vitamines antioxydantes pour ralentir sa progression.</a:t>
            </a:r>
          </a:p>
          <a:p>
            <a:pPr marL="0" indent="0">
              <a:buNone/>
            </a:pPr>
            <a:endParaRPr lang="fr-FR" dirty="0"/>
          </a:p>
        </p:txBody>
      </p:sp>
    </p:spTree>
    <p:extLst>
      <p:ext uri="{BB962C8B-B14F-4D97-AF65-F5344CB8AC3E}">
        <p14:creationId xmlns:p14="http://schemas.microsoft.com/office/powerpoint/2010/main" val="2495555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42E86B-CB90-48A8-A4CD-7DAF75913B24}"/>
              </a:ext>
            </a:extLst>
          </p:cNvPr>
          <p:cNvSpPr>
            <a:spLocks noGrp="1"/>
          </p:cNvSpPr>
          <p:nvPr>
            <p:ph type="title"/>
          </p:nvPr>
        </p:nvSpPr>
        <p:spPr/>
        <p:txBody>
          <a:bodyPr/>
          <a:lstStyle/>
          <a:p>
            <a:r>
              <a:rPr lang="fr-FR" dirty="0"/>
              <a:t>Les atteintes de la vision : </a:t>
            </a:r>
            <a:br>
              <a:rPr lang="fr-FR" dirty="0"/>
            </a:br>
            <a:r>
              <a:rPr lang="fr-FR" dirty="0"/>
              <a:t>La DMLA</a:t>
            </a:r>
          </a:p>
        </p:txBody>
      </p:sp>
      <p:sp>
        <p:nvSpPr>
          <p:cNvPr id="3" name="Espace réservé du contenu 2">
            <a:extLst>
              <a:ext uri="{FF2B5EF4-FFF2-40B4-BE49-F238E27FC236}">
                <a16:creationId xmlns:a16="http://schemas.microsoft.com/office/drawing/2014/main" id="{DDEF70F4-0EE7-4F8F-8607-D2985D32FFEE}"/>
              </a:ext>
            </a:extLst>
          </p:cNvPr>
          <p:cNvSpPr>
            <a:spLocks noGrp="1"/>
          </p:cNvSpPr>
          <p:nvPr>
            <p:ph idx="1"/>
          </p:nvPr>
        </p:nvSpPr>
        <p:spPr/>
        <p:txBody>
          <a:bodyPr/>
          <a:lstStyle/>
          <a:p>
            <a:r>
              <a:rPr lang="fr-FR" b="1" dirty="0"/>
              <a:t>La forme humide</a:t>
            </a:r>
          </a:p>
          <a:p>
            <a:pPr marL="0" indent="0">
              <a:buNone/>
            </a:pPr>
            <a:r>
              <a:rPr lang="fr-FR" dirty="0"/>
              <a:t>C'est la forme la plus évolutive et la plus grave. Elle se définit par l'apparition de vaisseaux anormaux ou néovaisseaux au niveau de la macula, partie centrale de la rétine.</a:t>
            </a:r>
          </a:p>
          <a:p>
            <a:pPr marL="0" indent="0">
              <a:buNone/>
            </a:pPr>
            <a:r>
              <a:rPr lang="fr-FR" dirty="0"/>
              <a:t>Ils sont responsables d'œdèmes </a:t>
            </a:r>
            <a:r>
              <a:rPr lang="fr-FR" dirty="0" err="1"/>
              <a:t>intrarétiniens</a:t>
            </a:r>
            <a:r>
              <a:rPr lang="fr-FR" dirty="0"/>
              <a:t> et de </a:t>
            </a:r>
            <a:r>
              <a:rPr lang="fr-FR" dirty="0" err="1"/>
              <a:t>micro-hémorragies</a:t>
            </a:r>
            <a:r>
              <a:rPr lang="fr-FR" dirty="0"/>
              <a:t>, ce qui entraîne une baisse progressive et irréversible de l'acuité visuelle.</a:t>
            </a:r>
          </a:p>
          <a:p>
            <a:pPr marL="0" indent="0">
              <a:buNone/>
            </a:pPr>
            <a:r>
              <a:rPr lang="fr-FR" dirty="0"/>
              <a:t>Lorsqu'un œil est atteint, le risque de développer une </a:t>
            </a:r>
            <a:r>
              <a:rPr lang="fr-FR" b="1" dirty="0"/>
              <a:t>DMLA</a:t>
            </a:r>
            <a:r>
              <a:rPr lang="fr-FR" dirty="0"/>
              <a:t> à l'autre œil est de 42% dans les cinq années qui suivent. Heureusement, un </a:t>
            </a:r>
            <a:r>
              <a:rPr lang="fr-FR" b="1" dirty="0"/>
              <a:t>dépistage</a:t>
            </a:r>
            <a:r>
              <a:rPr lang="fr-FR" dirty="0"/>
              <a:t> précoce suivi d'une prise en charge permet de ralentir l'évolution de la maladie.</a:t>
            </a:r>
          </a:p>
          <a:p>
            <a:pPr marL="0" indent="0">
              <a:buNone/>
            </a:pPr>
            <a:endParaRPr lang="fr-FR" dirty="0"/>
          </a:p>
        </p:txBody>
      </p:sp>
    </p:spTree>
    <p:extLst>
      <p:ext uri="{BB962C8B-B14F-4D97-AF65-F5344CB8AC3E}">
        <p14:creationId xmlns:p14="http://schemas.microsoft.com/office/powerpoint/2010/main" val="150535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315808-E749-468F-BBE2-744B535BDDFF}"/>
              </a:ext>
            </a:extLst>
          </p:cNvPr>
          <p:cNvSpPr>
            <a:spLocks noGrp="1"/>
          </p:cNvSpPr>
          <p:nvPr>
            <p:ph type="title"/>
          </p:nvPr>
        </p:nvSpPr>
        <p:spPr/>
        <p:txBody>
          <a:bodyPr/>
          <a:lstStyle/>
          <a:p>
            <a:r>
              <a:rPr lang="fr-FR" dirty="0"/>
              <a:t>Rappel anatomique</a:t>
            </a:r>
          </a:p>
        </p:txBody>
      </p:sp>
      <p:sp>
        <p:nvSpPr>
          <p:cNvPr id="3" name="Espace réservé du contenu 2">
            <a:extLst>
              <a:ext uri="{FF2B5EF4-FFF2-40B4-BE49-F238E27FC236}">
                <a16:creationId xmlns:a16="http://schemas.microsoft.com/office/drawing/2014/main" id="{BC56C11F-A11B-44F8-A903-8269E3C3A19B}"/>
              </a:ext>
            </a:extLst>
          </p:cNvPr>
          <p:cNvSpPr>
            <a:spLocks noGrp="1"/>
          </p:cNvSpPr>
          <p:nvPr>
            <p:ph idx="1"/>
          </p:nvPr>
        </p:nvSpPr>
        <p:spPr>
          <a:xfrm>
            <a:off x="1103312" y="2052918"/>
            <a:ext cx="8946541" cy="4195481"/>
          </a:xfrm>
        </p:spPr>
        <p:txBody>
          <a:bodyPr>
            <a:normAutofit fontScale="92500" lnSpcReduction="10000"/>
          </a:bodyPr>
          <a:lstStyle/>
          <a:p>
            <a:pPr marL="0" indent="0" algn="just">
              <a:buNone/>
            </a:pPr>
            <a:r>
              <a:rPr lang="fr-FR" b="1" u="sng" dirty="0"/>
              <a:t>Humeur aqueuse </a:t>
            </a:r>
            <a:r>
              <a:rPr lang="fr-FR" dirty="0"/>
              <a:t>: Liquide transparent et incolore qui transporte les aliments destinés au cristallin et, pour partie, à la cornée.</a:t>
            </a:r>
            <a:br>
              <a:rPr lang="fr-FR" dirty="0"/>
            </a:br>
            <a:r>
              <a:rPr lang="fr-FR" dirty="0"/>
              <a:t>L’humeur aqueuse joue un rôle dans la régulation de la pression intraoculaire.</a:t>
            </a:r>
            <a:br>
              <a:rPr lang="fr-FR" dirty="0"/>
            </a:br>
            <a:endParaRPr lang="fr-FR" b="1" u="sng" dirty="0"/>
          </a:p>
          <a:p>
            <a:pPr marL="0" indent="0" algn="just">
              <a:buNone/>
            </a:pPr>
            <a:r>
              <a:rPr lang="fr-FR" b="1" u="sng" dirty="0"/>
              <a:t>Cristallin</a:t>
            </a:r>
            <a:r>
              <a:rPr lang="fr-FR" dirty="0"/>
              <a:t> : Le cristallin est une lentille transparente située à l'intérieur de l'</a:t>
            </a:r>
            <a:r>
              <a:rPr lang="fr-FR" dirty="0" err="1"/>
              <a:t>oeil</a:t>
            </a:r>
            <a:r>
              <a:rPr lang="fr-FR" dirty="0"/>
              <a:t>, derrière l'iris qui permet aux rayons lumineux de converger à l'intérieur de l'</a:t>
            </a:r>
            <a:r>
              <a:rPr lang="fr-FR" dirty="0" err="1"/>
              <a:t>oeil</a:t>
            </a:r>
            <a:r>
              <a:rPr lang="fr-FR" dirty="0"/>
              <a:t> pour les concentrer sur la rétine.</a:t>
            </a:r>
          </a:p>
          <a:p>
            <a:pPr marL="0" indent="0" algn="just">
              <a:buNone/>
            </a:pPr>
            <a:endParaRPr lang="fr-FR" u="sng" dirty="0"/>
          </a:p>
          <a:p>
            <a:pPr marL="0" indent="0" algn="just">
              <a:buNone/>
            </a:pPr>
            <a:r>
              <a:rPr lang="fr-FR" b="1" u="sng" dirty="0"/>
              <a:t>Conjonctive</a:t>
            </a:r>
            <a:r>
              <a:rPr lang="fr-FR" dirty="0"/>
              <a:t> : La conjonctive est une membrane muqueuse transparente. Elle tapisse le blanc de l'œil (sclère), c'est la conjonctive bulbaire qui est fine et transparente. La conjonctive tarsale est la face interne des paupières supérieures et inférieures. Elle est épaisse et très vascularisée.</a:t>
            </a:r>
            <a:endParaRPr lang="fr-FR" u="sng" dirty="0"/>
          </a:p>
          <a:p>
            <a:pPr marL="0" indent="0">
              <a:buNone/>
            </a:pPr>
            <a:endParaRPr lang="fr-FR" dirty="0"/>
          </a:p>
        </p:txBody>
      </p:sp>
    </p:spTree>
    <p:extLst>
      <p:ext uri="{BB962C8B-B14F-4D97-AF65-F5344CB8AC3E}">
        <p14:creationId xmlns:p14="http://schemas.microsoft.com/office/powerpoint/2010/main" val="2670299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C29177-DFCF-40A7-A174-EBBC9B2C458F}"/>
              </a:ext>
            </a:extLst>
          </p:cNvPr>
          <p:cNvSpPr>
            <a:spLocks noGrp="1"/>
          </p:cNvSpPr>
          <p:nvPr>
            <p:ph type="title"/>
          </p:nvPr>
        </p:nvSpPr>
        <p:spPr/>
        <p:txBody>
          <a:bodyPr/>
          <a:lstStyle/>
          <a:p>
            <a:r>
              <a:rPr lang="fr-FR" dirty="0"/>
              <a:t>Les atteintes de la vision : </a:t>
            </a:r>
            <a:br>
              <a:rPr lang="fr-FR" dirty="0"/>
            </a:br>
            <a:r>
              <a:rPr lang="fr-FR" dirty="0"/>
              <a:t>La DMLA</a:t>
            </a:r>
          </a:p>
        </p:txBody>
      </p:sp>
      <p:sp>
        <p:nvSpPr>
          <p:cNvPr id="3" name="Espace réservé du contenu 2">
            <a:extLst>
              <a:ext uri="{FF2B5EF4-FFF2-40B4-BE49-F238E27FC236}">
                <a16:creationId xmlns:a16="http://schemas.microsoft.com/office/drawing/2014/main" id="{58BF0AFF-6D08-4BAA-9DBC-337FA295BDBA}"/>
              </a:ext>
            </a:extLst>
          </p:cNvPr>
          <p:cNvSpPr>
            <a:spLocks noGrp="1"/>
          </p:cNvSpPr>
          <p:nvPr>
            <p:ph idx="1"/>
          </p:nvPr>
        </p:nvSpPr>
        <p:spPr/>
        <p:txBody>
          <a:bodyPr>
            <a:normAutofit/>
          </a:bodyPr>
          <a:lstStyle/>
          <a:p>
            <a:pPr marL="0" indent="0">
              <a:buNone/>
            </a:pPr>
            <a:r>
              <a:rPr lang="fr-FR" b="1" u="sng" dirty="0"/>
              <a:t>Les symptômes :</a:t>
            </a:r>
          </a:p>
          <a:p>
            <a:pPr marL="0" indent="0">
              <a:buNone/>
            </a:pPr>
            <a:endParaRPr lang="fr-FR" b="1" u="sng" dirty="0"/>
          </a:p>
          <a:p>
            <a:r>
              <a:rPr lang="fr-FR" b="1" dirty="0"/>
              <a:t>Diminution de la sensibilité aux contrastes</a:t>
            </a:r>
            <a:br>
              <a:rPr lang="fr-FR" dirty="0"/>
            </a:br>
            <a:r>
              <a:rPr lang="fr-FR" dirty="0"/>
              <a:t>D’abord vous pouvez avoir l’impression de manquer de lumière pour lire ou écrire. Les images peuvent vous paraître plus ternes ou jaunies.</a:t>
            </a:r>
          </a:p>
          <a:p>
            <a:endParaRPr lang="fr-FR" dirty="0"/>
          </a:p>
          <a:p>
            <a:r>
              <a:rPr lang="fr-FR" b="1" dirty="0"/>
              <a:t>Diminution de l’acuité visuelle</a:t>
            </a:r>
            <a:br>
              <a:rPr lang="fr-FR" dirty="0"/>
            </a:br>
            <a:r>
              <a:rPr lang="fr-FR" dirty="0"/>
              <a:t>Vous pouvez également ressentir des difficultés à percevoir les détails. La baisse de l’acuité visuelle peut intervenir de manière rapide.</a:t>
            </a:r>
          </a:p>
          <a:p>
            <a:pPr marL="0" indent="0">
              <a:buNone/>
            </a:pPr>
            <a:endParaRPr lang="fr-FR" dirty="0"/>
          </a:p>
        </p:txBody>
      </p:sp>
    </p:spTree>
    <p:extLst>
      <p:ext uri="{BB962C8B-B14F-4D97-AF65-F5344CB8AC3E}">
        <p14:creationId xmlns:p14="http://schemas.microsoft.com/office/powerpoint/2010/main" val="1216700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42085C-A1F2-422E-ABB3-D81A332A0540}"/>
              </a:ext>
            </a:extLst>
          </p:cNvPr>
          <p:cNvSpPr>
            <a:spLocks noGrp="1"/>
          </p:cNvSpPr>
          <p:nvPr>
            <p:ph type="title"/>
          </p:nvPr>
        </p:nvSpPr>
        <p:spPr/>
        <p:txBody>
          <a:bodyPr/>
          <a:lstStyle/>
          <a:p>
            <a:r>
              <a:rPr lang="fr-FR" dirty="0"/>
              <a:t>Les atteintes de la vision : </a:t>
            </a:r>
            <a:br>
              <a:rPr lang="fr-FR" dirty="0"/>
            </a:br>
            <a:r>
              <a:rPr lang="fr-FR" dirty="0"/>
              <a:t>La DMLA</a:t>
            </a:r>
          </a:p>
        </p:txBody>
      </p:sp>
      <p:sp>
        <p:nvSpPr>
          <p:cNvPr id="3" name="Espace réservé du contenu 2">
            <a:extLst>
              <a:ext uri="{FF2B5EF4-FFF2-40B4-BE49-F238E27FC236}">
                <a16:creationId xmlns:a16="http://schemas.microsoft.com/office/drawing/2014/main" id="{1C680F98-4A79-4358-AD86-2364F24F12DE}"/>
              </a:ext>
            </a:extLst>
          </p:cNvPr>
          <p:cNvSpPr>
            <a:spLocks noGrp="1"/>
          </p:cNvSpPr>
          <p:nvPr>
            <p:ph idx="1"/>
          </p:nvPr>
        </p:nvSpPr>
        <p:spPr/>
        <p:txBody>
          <a:bodyPr/>
          <a:lstStyle/>
          <a:p>
            <a:r>
              <a:rPr lang="fr-FR" b="1" dirty="0"/>
              <a:t>Déformation des lignes droites</a:t>
            </a:r>
            <a:br>
              <a:rPr lang="fr-FR" dirty="0"/>
            </a:br>
            <a:r>
              <a:rPr lang="fr-FR" dirty="0"/>
              <a:t>Vous pouvez aussi percevoir les lignes droites comme déformées ou ondulées.</a:t>
            </a:r>
          </a:p>
          <a:p>
            <a:pPr marL="0" indent="0">
              <a:buNone/>
            </a:pPr>
            <a:endParaRPr lang="fr-FR" dirty="0"/>
          </a:p>
          <a:p>
            <a:r>
              <a:rPr lang="fr-FR" b="1" dirty="0"/>
              <a:t>Apparition d’une tache sombre centrale</a:t>
            </a:r>
            <a:br>
              <a:rPr lang="fr-FR" dirty="0"/>
            </a:br>
            <a:r>
              <a:rPr lang="fr-FR" dirty="0"/>
              <a:t>Enfin, vous pouvez percevoir une tache noire ou grise (appelée scotome) devant l’œil, qui vous gêne pour distinguer les éléments.</a:t>
            </a:r>
          </a:p>
          <a:p>
            <a:endParaRPr lang="fr-FR" dirty="0"/>
          </a:p>
        </p:txBody>
      </p:sp>
    </p:spTree>
    <p:extLst>
      <p:ext uri="{BB962C8B-B14F-4D97-AF65-F5344CB8AC3E}">
        <p14:creationId xmlns:p14="http://schemas.microsoft.com/office/powerpoint/2010/main" val="17326453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C7DD62-35EC-428E-927F-BEA10FF32629}"/>
              </a:ext>
            </a:extLst>
          </p:cNvPr>
          <p:cNvSpPr>
            <a:spLocks noGrp="1"/>
          </p:cNvSpPr>
          <p:nvPr>
            <p:ph type="title"/>
          </p:nvPr>
        </p:nvSpPr>
        <p:spPr/>
        <p:txBody>
          <a:bodyPr/>
          <a:lstStyle/>
          <a:p>
            <a:r>
              <a:rPr lang="fr-FR" dirty="0"/>
              <a:t>Les atteintes de la vision : </a:t>
            </a:r>
            <a:br>
              <a:rPr lang="fr-FR" dirty="0"/>
            </a:br>
            <a:r>
              <a:rPr lang="fr-FR" dirty="0"/>
              <a:t>La DMLA</a:t>
            </a:r>
          </a:p>
        </p:txBody>
      </p:sp>
      <p:sp>
        <p:nvSpPr>
          <p:cNvPr id="3" name="Espace réservé du contenu 2">
            <a:extLst>
              <a:ext uri="{FF2B5EF4-FFF2-40B4-BE49-F238E27FC236}">
                <a16:creationId xmlns:a16="http://schemas.microsoft.com/office/drawing/2014/main" id="{B2535465-7579-45FE-802A-78BBB5C176AE}"/>
              </a:ext>
            </a:extLst>
          </p:cNvPr>
          <p:cNvSpPr>
            <a:spLocks noGrp="1"/>
          </p:cNvSpPr>
          <p:nvPr>
            <p:ph idx="1"/>
          </p:nvPr>
        </p:nvSpPr>
        <p:spPr>
          <a:xfrm>
            <a:off x="1103313" y="2052918"/>
            <a:ext cx="4992687" cy="4195481"/>
          </a:xfrm>
        </p:spPr>
        <p:txBody>
          <a:bodyPr>
            <a:normAutofit fontScale="92500"/>
          </a:bodyPr>
          <a:lstStyle/>
          <a:p>
            <a:pPr marL="0" indent="0">
              <a:buNone/>
            </a:pPr>
            <a:r>
              <a:rPr lang="fr-FR" dirty="0"/>
              <a:t>Le test de la grille d’Amsler peut permettre de dépister les symptômes de la DMLA.</a:t>
            </a:r>
            <a:br>
              <a:rPr lang="fr-FR" dirty="0"/>
            </a:br>
            <a:r>
              <a:rPr lang="fr-FR" dirty="0"/>
              <a:t>Placez-vous à environ 25 centimètres de votre écran.</a:t>
            </a:r>
            <a:br>
              <a:rPr lang="fr-FR" dirty="0"/>
            </a:br>
            <a:r>
              <a:rPr lang="fr-FR" dirty="0"/>
              <a:t>avec vos lunettes correctrices ou lentilles si vous en utilisez ;</a:t>
            </a:r>
            <a:br>
              <a:rPr lang="fr-FR" dirty="0"/>
            </a:br>
            <a:r>
              <a:rPr lang="fr-FR" dirty="0"/>
              <a:t>un œil à la fois (couvrez l’autre œil sans le presser) en fixant le point central de la grille.</a:t>
            </a:r>
            <a:br>
              <a:rPr lang="fr-FR" dirty="0"/>
            </a:br>
            <a:r>
              <a:rPr lang="fr-FR" dirty="0"/>
              <a:t>Toutes les lignes devraient être droites, toutes les intersections devraient former des angles droits et tous les cadres devraient être de la même taille.</a:t>
            </a:r>
          </a:p>
        </p:txBody>
      </p:sp>
      <p:pic>
        <p:nvPicPr>
          <p:cNvPr id="4" name="Espace réservé du contenu 3" descr="Grille Amsler DMLA">
            <a:extLst>
              <a:ext uri="{FF2B5EF4-FFF2-40B4-BE49-F238E27FC236}">
                <a16:creationId xmlns:a16="http://schemas.microsoft.com/office/drawing/2014/main" id="{E7E87623-29E9-4D72-9F74-6226D651BE5D}"/>
              </a:ext>
            </a:extLst>
          </p:cNvPr>
          <p:cNvPicPr>
            <a:picLocks/>
          </p:cNvPicPr>
          <p:nvPr/>
        </p:nvPicPr>
        <p:blipFill>
          <a:blip r:embed="rId2" cstate="print"/>
          <a:srcRect/>
          <a:stretch>
            <a:fillRect/>
          </a:stretch>
        </p:blipFill>
        <p:spPr bwMode="auto">
          <a:xfrm>
            <a:off x="6665843" y="2052918"/>
            <a:ext cx="4065035" cy="4195481"/>
          </a:xfrm>
          <a:prstGeom prst="rect">
            <a:avLst/>
          </a:prstGeom>
          <a:noFill/>
          <a:ln w="9525">
            <a:noFill/>
            <a:miter lim="800000"/>
            <a:headEnd/>
            <a:tailEnd/>
          </a:ln>
        </p:spPr>
      </p:pic>
    </p:spTree>
    <p:extLst>
      <p:ext uri="{BB962C8B-B14F-4D97-AF65-F5344CB8AC3E}">
        <p14:creationId xmlns:p14="http://schemas.microsoft.com/office/powerpoint/2010/main" val="2477643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EF0CB9-D7E5-44AB-AEA7-CEC74EFA5671}"/>
              </a:ext>
            </a:extLst>
          </p:cNvPr>
          <p:cNvSpPr>
            <a:spLocks noGrp="1"/>
          </p:cNvSpPr>
          <p:nvPr>
            <p:ph type="title"/>
          </p:nvPr>
        </p:nvSpPr>
        <p:spPr/>
        <p:txBody>
          <a:bodyPr/>
          <a:lstStyle/>
          <a:p>
            <a:r>
              <a:rPr lang="fr-FR" dirty="0"/>
              <a:t>Les atteintes de la vision : </a:t>
            </a:r>
            <a:br>
              <a:rPr lang="fr-FR" dirty="0"/>
            </a:br>
            <a:r>
              <a:rPr lang="fr-FR" dirty="0"/>
              <a:t>La DMLA</a:t>
            </a:r>
          </a:p>
        </p:txBody>
      </p:sp>
      <p:sp>
        <p:nvSpPr>
          <p:cNvPr id="3" name="Espace réservé du contenu 2">
            <a:extLst>
              <a:ext uri="{FF2B5EF4-FFF2-40B4-BE49-F238E27FC236}">
                <a16:creationId xmlns:a16="http://schemas.microsoft.com/office/drawing/2014/main" id="{C51BF47D-45AA-40B5-BA21-97D81C13B8F9}"/>
              </a:ext>
            </a:extLst>
          </p:cNvPr>
          <p:cNvSpPr>
            <a:spLocks noGrp="1"/>
          </p:cNvSpPr>
          <p:nvPr>
            <p:ph idx="1"/>
          </p:nvPr>
        </p:nvSpPr>
        <p:spPr/>
        <p:txBody>
          <a:bodyPr>
            <a:normAutofit fontScale="92500" lnSpcReduction="20000"/>
          </a:bodyPr>
          <a:lstStyle/>
          <a:p>
            <a:pPr marL="0" indent="0">
              <a:buNone/>
            </a:pPr>
            <a:r>
              <a:rPr lang="fr-FR" sz="2200" b="1" u="sng" dirty="0"/>
              <a:t>Traitements :</a:t>
            </a:r>
          </a:p>
          <a:p>
            <a:pPr marL="0" indent="0">
              <a:buNone/>
            </a:pPr>
            <a:endParaRPr lang="fr-FR" dirty="0"/>
          </a:p>
          <a:p>
            <a:r>
              <a:rPr lang="fr-FR" b="1" dirty="0" err="1"/>
              <a:t>Photocoagulation</a:t>
            </a:r>
            <a:r>
              <a:rPr lang="fr-FR" b="1" dirty="0"/>
              <a:t> au laser</a:t>
            </a:r>
          </a:p>
          <a:p>
            <a:pPr>
              <a:buNone/>
            </a:pPr>
            <a:r>
              <a:rPr lang="fr-FR" dirty="0"/>
              <a:t>	Il s'agit de brûler ou de photocoaguler les lésions de la rétine, mais uniquement celles qui n'atteignent pas la zone centrale de la macula et donc lorsque la baisse de la vision n'est pas trop importante. Ce traitement se réalise sans hospitalisation.</a:t>
            </a:r>
          </a:p>
          <a:p>
            <a:r>
              <a:rPr lang="fr-FR" b="1" dirty="0"/>
              <a:t>Photothérapie dynamique</a:t>
            </a:r>
          </a:p>
          <a:p>
            <a:pPr>
              <a:buNone/>
            </a:pPr>
            <a:r>
              <a:rPr lang="fr-FR" dirty="0"/>
              <a:t>	Cette technique consiste à injecter dans la circulation sanguine un colorant qui se fixe sélectivement sur les néovaisseaux. Une irradiation par laser à froid active alors le colorant. Ce traitement est indiqué lorsque les néovaisseaux ont atteint le centre de la macula. À l'issue de la séance, l'œil doit être protégé de la lumière et du soleil durant 48 heures à l'aide de lunettes spéciales.</a:t>
            </a:r>
          </a:p>
          <a:p>
            <a:pPr marL="0" indent="0">
              <a:buNone/>
            </a:pPr>
            <a:endParaRPr lang="fr-FR" dirty="0"/>
          </a:p>
        </p:txBody>
      </p:sp>
    </p:spTree>
    <p:extLst>
      <p:ext uri="{BB962C8B-B14F-4D97-AF65-F5344CB8AC3E}">
        <p14:creationId xmlns:p14="http://schemas.microsoft.com/office/powerpoint/2010/main" val="1491448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720AD-CFDB-4163-9289-89B51CCC2851}"/>
              </a:ext>
            </a:extLst>
          </p:cNvPr>
          <p:cNvSpPr>
            <a:spLocks noGrp="1"/>
          </p:cNvSpPr>
          <p:nvPr>
            <p:ph type="title"/>
          </p:nvPr>
        </p:nvSpPr>
        <p:spPr/>
        <p:txBody>
          <a:bodyPr/>
          <a:lstStyle/>
          <a:p>
            <a:r>
              <a:rPr lang="fr-FR" dirty="0"/>
              <a:t>Les atteintes de la vision : </a:t>
            </a:r>
            <a:br>
              <a:rPr lang="fr-FR" dirty="0"/>
            </a:br>
            <a:r>
              <a:rPr lang="fr-FR" dirty="0"/>
              <a:t>La DMLA</a:t>
            </a:r>
          </a:p>
        </p:txBody>
      </p:sp>
      <p:sp>
        <p:nvSpPr>
          <p:cNvPr id="3" name="Espace réservé du contenu 2">
            <a:extLst>
              <a:ext uri="{FF2B5EF4-FFF2-40B4-BE49-F238E27FC236}">
                <a16:creationId xmlns:a16="http://schemas.microsoft.com/office/drawing/2014/main" id="{C247DBDD-EF5F-424D-ABD4-A2A867231FA2}"/>
              </a:ext>
            </a:extLst>
          </p:cNvPr>
          <p:cNvSpPr>
            <a:spLocks noGrp="1"/>
          </p:cNvSpPr>
          <p:nvPr>
            <p:ph idx="1"/>
          </p:nvPr>
        </p:nvSpPr>
        <p:spPr/>
        <p:txBody>
          <a:bodyPr/>
          <a:lstStyle/>
          <a:p>
            <a:r>
              <a:rPr lang="fr-FR" b="1" dirty="0"/>
              <a:t>Traitements anti-angiogéniques</a:t>
            </a:r>
          </a:p>
          <a:p>
            <a:pPr marL="0" indent="0">
              <a:buNone/>
            </a:pPr>
            <a:r>
              <a:rPr lang="fr-FR" dirty="0"/>
              <a:t>Aujourd'hui les plus utilisées et en première intention, ces thérapeutiques permettent une stabilisation car elles inhibent la croissance des néovaisseaux et font parfois aussi régresser certains néovaisseaux débutants. </a:t>
            </a:r>
          </a:p>
          <a:p>
            <a:pPr marL="0" indent="0">
              <a:buNone/>
            </a:pPr>
            <a:r>
              <a:rPr lang="fr-FR" dirty="0"/>
              <a:t>Il existe plusieurs molécules anti-angiogéniques qui sont administrées directement au niveau de l'œil par voie intravitréenne. Les injections doivent être renouvelées toutes les 4 à 6 semaines.</a:t>
            </a:r>
          </a:p>
          <a:p>
            <a:pPr marL="0" indent="0">
              <a:buNone/>
            </a:pPr>
            <a:r>
              <a:rPr lang="fr-FR" dirty="0"/>
              <a:t>Pour plus d'efficacité, on peut combiner le traitement anti-angiogénique avec la photothérapie dynamique.</a:t>
            </a:r>
          </a:p>
          <a:p>
            <a:endParaRPr lang="fr-FR" dirty="0"/>
          </a:p>
        </p:txBody>
      </p:sp>
    </p:spTree>
    <p:extLst>
      <p:ext uri="{BB962C8B-B14F-4D97-AF65-F5344CB8AC3E}">
        <p14:creationId xmlns:p14="http://schemas.microsoft.com/office/powerpoint/2010/main" val="1479357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C7122D-805D-46C9-8F2F-757DBB62831A}"/>
              </a:ext>
            </a:extLst>
          </p:cNvPr>
          <p:cNvSpPr>
            <a:spLocks noGrp="1"/>
          </p:cNvSpPr>
          <p:nvPr>
            <p:ph type="title"/>
          </p:nvPr>
        </p:nvSpPr>
        <p:spPr/>
        <p:txBody>
          <a:bodyPr/>
          <a:lstStyle/>
          <a:p>
            <a:r>
              <a:rPr lang="fr-FR" dirty="0"/>
              <a:t>Rappel anatomique</a:t>
            </a:r>
          </a:p>
        </p:txBody>
      </p:sp>
      <p:sp>
        <p:nvSpPr>
          <p:cNvPr id="3" name="Espace réservé du contenu 2">
            <a:extLst>
              <a:ext uri="{FF2B5EF4-FFF2-40B4-BE49-F238E27FC236}">
                <a16:creationId xmlns:a16="http://schemas.microsoft.com/office/drawing/2014/main" id="{0DCC39ED-7C8A-4193-8720-7FD8ED312811}"/>
              </a:ext>
            </a:extLst>
          </p:cNvPr>
          <p:cNvSpPr>
            <a:spLocks noGrp="1"/>
          </p:cNvSpPr>
          <p:nvPr>
            <p:ph idx="1"/>
          </p:nvPr>
        </p:nvSpPr>
        <p:spPr/>
        <p:txBody>
          <a:bodyPr>
            <a:normAutofit lnSpcReduction="10000"/>
          </a:bodyPr>
          <a:lstStyle/>
          <a:p>
            <a:pPr marL="0" indent="0" algn="just">
              <a:buNone/>
            </a:pPr>
            <a:r>
              <a:rPr lang="fr-FR" b="1" u="sng" dirty="0"/>
              <a:t>Sclérotique</a:t>
            </a:r>
            <a:r>
              <a:rPr lang="fr-FR" dirty="0"/>
              <a:t> : Membrane fibreuse blanchâtre, très résistante, qui enveloppe l'œil sur presque toute sa surface.</a:t>
            </a:r>
          </a:p>
          <a:p>
            <a:pPr marL="0" indent="0" algn="just">
              <a:buNone/>
            </a:pPr>
            <a:endParaRPr lang="fr-FR" u="sng" dirty="0"/>
          </a:p>
          <a:p>
            <a:pPr marL="0" indent="0" algn="just">
              <a:buNone/>
            </a:pPr>
            <a:r>
              <a:rPr lang="fr-FR" b="1" u="sng" dirty="0"/>
              <a:t>Choroïde</a:t>
            </a:r>
            <a:r>
              <a:rPr lang="fr-FR" dirty="0"/>
              <a:t> : Tissu vasculaire conjonctif et nerveux, situé entre la rétine et la sclère, dont les fonctions sont multiples : vascularisation externe de la rétine, régulation thermique, échanges liquidiens et métaboliques, maintien de l'adhérence rétinienne, fonction immunitaire.</a:t>
            </a:r>
          </a:p>
          <a:p>
            <a:pPr marL="0" indent="0" algn="just">
              <a:buNone/>
            </a:pPr>
            <a:endParaRPr lang="fr-FR" b="1" u="sng" dirty="0"/>
          </a:p>
          <a:p>
            <a:pPr marL="0" indent="0" algn="just">
              <a:buNone/>
            </a:pPr>
            <a:r>
              <a:rPr lang="fr-FR" b="1" u="sng" dirty="0"/>
              <a:t>Rétine</a:t>
            </a:r>
            <a:r>
              <a:rPr lang="fr-FR" dirty="0"/>
              <a:t> : Membrane qui tapisse la surface interne du globe oculaire. C'est un tissu neurosensoriel, capable de transformer les rayons lumineux en un signal nerveux et de le transmettre au système nerveux central</a:t>
            </a:r>
            <a:endParaRPr lang="fr-FR" b="1" u="sng" dirty="0"/>
          </a:p>
          <a:p>
            <a:pPr marL="0" indent="0">
              <a:buNone/>
            </a:pPr>
            <a:endParaRPr lang="fr-FR" dirty="0"/>
          </a:p>
          <a:p>
            <a:pPr marL="0" indent="0">
              <a:buNone/>
            </a:pPr>
            <a:endParaRPr lang="fr-FR" dirty="0"/>
          </a:p>
          <a:p>
            <a:endParaRPr lang="fr-FR" dirty="0"/>
          </a:p>
        </p:txBody>
      </p:sp>
    </p:spTree>
    <p:extLst>
      <p:ext uri="{BB962C8B-B14F-4D97-AF65-F5344CB8AC3E}">
        <p14:creationId xmlns:p14="http://schemas.microsoft.com/office/powerpoint/2010/main" val="339817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88A37D-9AD3-4205-95FB-AF8DB02F4952}"/>
              </a:ext>
            </a:extLst>
          </p:cNvPr>
          <p:cNvSpPr>
            <a:spLocks noGrp="1"/>
          </p:cNvSpPr>
          <p:nvPr>
            <p:ph type="title"/>
          </p:nvPr>
        </p:nvSpPr>
        <p:spPr/>
        <p:txBody>
          <a:bodyPr/>
          <a:lstStyle/>
          <a:p>
            <a:r>
              <a:rPr lang="fr-FR" dirty="0"/>
              <a:t>Rappel anatomique</a:t>
            </a:r>
          </a:p>
        </p:txBody>
      </p:sp>
      <p:sp>
        <p:nvSpPr>
          <p:cNvPr id="3" name="Espace réservé du contenu 2">
            <a:extLst>
              <a:ext uri="{FF2B5EF4-FFF2-40B4-BE49-F238E27FC236}">
                <a16:creationId xmlns:a16="http://schemas.microsoft.com/office/drawing/2014/main" id="{7B038F51-1F84-4EB6-8650-D6D896172D69}"/>
              </a:ext>
            </a:extLst>
          </p:cNvPr>
          <p:cNvSpPr>
            <a:spLocks noGrp="1"/>
          </p:cNvSpPr>
          <p:nvPr>
            <p:ph idx="1"/>
          </p:nvPr>
        </p:nvSpPr>
        <p:spPr/>
        <p:txBody>
          <a:bodyPr/>
          <a:lstStyle/>
          <a:p>
            <a:pPr marL="0" indent="0" algn="just">
              <a:buNone/>
            </a:pPr>
            <a:r>
              <a:rPr lang="fr-FR" b="1" u="sng" dirty="0"/>
              <a:t>Fovéa</a:t>
            </a:r>
            <a:r>
              <a:rPr lang="fr-FR" dirty="0"/>
              <a:t> : </a:t>
            </a:r>
            <a:r>
              <a:rPr lang="fr-FR"/>
              <a:t>Petite zone </a:t>
            </a:r>
            <a:r>
              <a:rPr lang="fr-FR" dirty="0"/>
              <a:t>de la rétine de 1,5 mm de diamètre au centre de la macula, située au fond de l'œil. Elle forme un entonnoir en dépression, un creux. En son centre, dans sa partie la plus profonde se trouve la fovéa : c'est précisément sur cette zone que l'image d'un point observé se projette.</a:t>
            </a:r>
          </a:p>
          <a:p>
            <a:pPr marL="0" indent="0" algn="just">
              <a:buNone/>
            </a:pPr>
            <a:endParaRPr lang="fr-FR" b="1" dirty="0"/>
          </a:p>
          <a:p>
            <a:pPr marL="0" indent="0" algn="just">
              <a:buNone/>
            </a:pPr>
            <a:r>
              <a:rPr lang="fr-FR" b="1" u="sng" dirty="0"/>
              <a:t>Macula</a:t>
            </a:r>
            <a:r>
              <a:rPr lang="fr-FR" dirty="0"/>
              <a:t> : La macula est la zone centrale de la rétine, à l'arrière de l'œil, où convergent les rayons lumineux en vision diurne.</a:t>
            </a:r>
          </a:p>
          <a:p>
            <a:pPr marL="0" indent="0" algn="just">
              <a:buNone/>
            </a:pPr>
            <a:endParaRPr lang="fr-FR" u="sng" dirty="0"/>
          </a:p>
          <a:p>
            <a:pPr marL="0" indent="0" algn="just">
              <a:buNone/>
            </a:pPr>
            <a:r>
              <a:rPr lang="fr-FR" b="1" u="sng" dirty="0"/>
              <a:t>Corps vitré</a:t>
            </a:r>
            <a:r>
              <a:rPr lang="fr-FR" dirty="0"/>
              <a:t> : Liquide gélatineux qui occupe une grande partie du globe oculaire</a:t>
            </a:r>
            <a:endParaRPr lang="fr-FR" b="1" u="sng" dirty="0"/>
          </a:p>
          <a:p>
            <a:pPr marL="0" indent="0">
              <a:buNone/>
            </a:pPr>
            <a:endParaRPr lang="fr-FR" dirty="0"/>
          </a:p>
        </p:txBody>
      </p:sp>
    </p:spTree>
    <p:extLst>
      <p:ext uri="{BB962C8B-B14F-4D97-AF65-F5344CB8AC3E}">
        <p14:creationId xmlns:p14="http://schemas.microsoft.com/office/powerpoint/2010/main" val="341451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D29C09-D2FD-4CAE-BA78-359B6718B5A0}"/>
              </a:ext>
            </a:extLst>
          </p:cNvPr>
          <p:cNvSpPr>
            <a:spLocks noGrp="1"/>
          </p:cNvSpPr>
          <p:nvPr>
            <p:ph type="title"/>
          </p:nvPr>
        </p:nvSpPr>
        <p:spPr/>
        <p:txBody>
          <a:bodyPr/>
          <a:lstStyle/>
          <a:p>
            <a:r>
              <a:rPr lang="fr-FR" dirty="0"/>
              <a:t>Rappel anatomique</a:t>
            </a:r>
          </a:p>
        </p:txBody>
      </p:sp>
      <p:sp>
        <p:nvSpPr>
          <p:cNvPr id="3" name="Espace réservé du contenu 2">
            <a:extLst>
              <a:ext uri="{FF2B5EF4-FFF2-40B4-BE49-F238E27FC236}">
                <a16:creationId xmlns:a16="http://schemas.microsoft.com/office/drawing/2014/main" id="{3649F84A-2A7F-448B-B07F-515275984853}"/>
              </a:ext>
            </a:extLst>
          </p:cNvPr>
          <p:cNvSpPr>
            <a:spLocks noGrp="1"/>
          </p:cNvSpPr>
          <p:nvPr>
            <p:ph idx="1"/>
          </p:nvPr>
        </p:nvSpPr>
        <p:spPr/>
        <p:txBody>
          <a:bodyPr/>
          <a:lstStyle/>
          <a:p>
            <a:pPr marL="0" indent="0">
              <a:buNone/>
            </a:pPr>
            <a:r>
              <a:rPr lang="fr-FR" dirty="0"/>
              <a:t>Les glandes lacrymales</a:t>
            </a:r>
          </a:p>
          <a:p>
            <a:pPr marL="0" indent="0">
              <a:buNone/>
            </a:pPr>
            <a:endParaRPr lang="fr-FR" dirty="0"/>
          </a:p>
          <a:p>
            <a:pPr marL="0" indent="0">
              <a:buNone/>
            </a:pPr>
            <a:endParaRPr lang="fr-FR" dirty="0"/>
          </a:p>
        </p:txBody>
      </p:sp>
      <p:pic>
        <p:nvPicPr>
          <p:cNvPr id="4" name="Espace réservé du contenu 3" descr="Résultat de recherche d'images pour &quot;glandes lacrymales de l'oeil image&quot;">
            <a:extLst>
              <a:ext uri="{FF2B5EF4-FFF2-40B4-BE49-F238E27FC236}">
                <a16:creationId xmlns:a16="http://schemas.microsoft.com/office/drawing/2014/main" id="{E4EDBBDB-CC3D-47E2-BAAD-EB59CB372B36}"/>
              </a:ext>
            </a:extLst>
          </p:cNvPr>
          <p:cNvPicPr>
            <a:picLocks/>
          </p:cNvPicPr>
          <p:nvPr/>
        </p:nvPicPr>
        <p:blipFill>
          <a:blip r:embed="rId2" cstate="print"/>
          <a:srcRect/>
          <a:stretch>
            <a:fillRect/>
          </a:stretch>
        </p:blipFill>
        <p:spPr bwMode="auto">
          <a:xfrm>
            <a:off x="2142147" y="2729500"/>
            <a:ext cx="6862654" cy="3008692"/>
          </a:xfrm>
          <a:prstGeom prst="rect">
            <a:avLst/>
          </a:prstGeom>
          <a:noFill/>
          <a:ln w="9525">
            <a:noFill/>
            <a:miter lim="800000"/>
            <a:headEnd/>
            <a:tailEnd/>
          </a:ln>
        </p:spPr>
      </p:pic>
    </p:spTree>
    <p:extLst>
      <p:ext uri="{BB962C8B-B14F-4D97-AF65-F5344CB8AC3E}">
        <p14:creationId xmlns:p14="http://schemas.microsoft.com/office/powerpoint/2010/main" val="836177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81E9E9-CA62-4EBA-ACCD-51ECB81D126B}"/>
              </a:ext>
            </a:extLst>
          </p:cNvPr>
          <p:cNvSpPr>
            <a:spLocks noGrp="1"/>
          </p:cNvSpPr>
          <p:nvPr>
            <p:ph type="title"/>
          </p:nvPr>
        </p:nvSpPr>
        <p:spPr/>
        <p:txBody>
          <a:bodyPr/>
          <a:lstStyle/>
          <a:p>
            <a:r>
              <a:rPr lang="fr-FR" dirty="0"/>
              <a:t>Rappel anatomique</a:t>
            </a:r>
          </a:p>
        </p:txBody>
      </p:sp>
      <p:pic>
        <p:nvPicPr>
          <p:cNvPr id="4" name="Espace réservé du contenu 3" descr="Résultat de recherche d'images pour &quot;uvée de l'oeil image&quot;">
            <a:extLst>
              <a:ext uri="{FF2B5EF4-FFF2-40B4-BE49-F238E27FC236}">
                <a16:creationId xmlns:a16="http://schemas.microsoft.com/office/drawing/2014/main" id="{F65F6458-4684-46EF-AA49-FB707E9A958C}"/>
              </a:ext>
            </a:extLst>
          </p:cNvPr>
          <p:cNvPicPr>
            <a:picLocks noGrp="1"/>
          </p:cNvPicPr>
          <p:nvPr>
            <p:ph idx="1"/>
          </p:nvPr>
        </p:nvPicPr>
        <p:blipFill>
          <a:blip r:embed="rId2" cstate="print"/>
          <a:srcRect/>
          <a:stretch>
            <a:fillRect/>
          </a:stretch>
        </p:blipFill>
        <p:spPr bwMode="auto">
          <a:xfrm>
            <a:off x="2779713" y="2052638"/>
            <a:ext cx="5594349" cy="4195762"/>
          </a:xfrm>
          <a:prstGeom prst="rect">
            <a:avLst/>
          </a:prstGeom>
          <a:noFill/>
          <a:ln w="9525">
            <a:noFill/>
            <a:miter lim="800000"/>
            <a:headEnd/>
            <a:tailEnd/>
          </a:ln>
        </p:spPr>
      </p:pic>
    </p:spTree>
    <p:extLst>
      <p:ext uri="{BB962C8B-B14F-4D97-AF65-F5344CB8AC3E}">
        <p14:creationId xmlns:p14="http://schemas.microsoft.com/office/powerpoint/2010/main" val="22941252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TotalTime>
  <Words>2981</Words>
  <Application>Microsoft Office PowerPoint</Application>
  <PresentationFormat>Grand écran</PresentationFormat>
  <Paragraphs>278</Paragraphs>
  <Slides>54</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54</vt:i4>
      </vt:variant>
    </vt:vector>
  </HeadingPairs>
  <TitlesOfParts>
    <vt:vector size="57" baseType="lpstr">
      <vt:lpstr>Century Gothic</vt:lpstr>
      <vt:lpstr>Wingdings 3</vt:lpstr>
      <vt:lpstr>Ion</vt:lpstr>
      <vt:lpstr>Le déficit visuel  UE 2.7 S4 : Défaillances organiques et processus dégénératifs Compétence 4  Promotion 2022-2025</vt:lpstr>
      <vt:lpstr>Rappel anatomique</vt:lpstr>
      <vt:lpstr>Rappel anatomique</vt:lpstr>
      <vt:lpstr>Rappel anatomique</vt:lpstr>
      <vt:lpstr>Rappel anatomique</vt:lpstr>
      <vt:lpstr>Rappel anatomique</vt:lpstr>
      <vt:lpstr>Rappel anatomique</vt:lpstr>
      <vt:lpstr>Rappel anatomique</vt:lpstr>
      <vt:lpstr>Rappel anatomique</vt:lpstr>
      <vt:lpstr>Les atteintes de la vision : L’hypermétropie</vt:lpstr>
      <vt:lpstr>Les atteintes de la vision : L’hypermétropie</vt:lpstr>
      <vt:lpstr>Les atteintes de la vision : L’hypermétropie</vt:lpstr>
      <vt:lpstr>Les atteintes de la vision :  La myopie</vt:lpstr>
      <vt:lpstr>Les atteintes de la vision :  La myopie</vt:lpstr>
      <vt:lpstr>Les atteintes de la vision :  La myopie</vt:lpstr>
      <vt:lpstr>Les atteintes de la vision :  La myopie</vt:lpstr>
      <vt:lpstr>Les atteintes de la vision :  La myopie</vt:lpstr>
      <vt:lpstr>Les atteintes de la vision :  La myopie</vt:lpstr>
      <vt:lpstr>Les atteintes de la vision :  L’astigmatisme</vt:lpstr>
      <vt:lpstr>Les atteintes de la vision :  L’astigmatisme</vt:lpstr>
      <vt:lpstr>Les atteintes de la vision :  L’astigmatisme</vt:lpstr>
      <vt:lpstr>Les atteintes de la vision :  La presbytie</vt:lpstr>
      <vt:lpstr>Les atteintes de la vision :  La presbytie</vt:lpstr>
      <vt:lpstr>Les atteintes de la vision :  La presbytie</vt:lpstr>
      <vt:lpstr>Les atteintes de la vision :  La presbytie</vt:lpstr>
      <vt:lpstr>Les atteintes de la vision :  La cataracte</vt:lpstr>
      <vt:lpstr>Les atteintes de la vision :  La cataracte</vt:lpstr>
      <vt:lpstr>Les atteintes de la vision :  La cataracte</vt:lpstr>
      <vt:lpstr>Les atteintes de la vision :  La cataracte</vt:lpstr>
      <vt:lpstr>Les atteintes de la vision :  La cataracte</vt:lpstr>
      <vt:lpstr>Les atteintes de la vision :  La cataracte</vt:lpstr>
      <vt:lpstr>Les atteintes de la vision :  La cataracte</vt:lpstr>
      <vt:lpstr>Les atteintes de la vision :  Les glaucomes</vt:lpstr>
      <vt:lpstr>Les atteintes de la vision :  Les glaucomes</vt:lpstr>
      <vt:lpstr>Les atteintes de la vision :  Les glaucomes</vt:lpstr>
      <vt:lpstr>Les atteintes de la vision :  Les glaucomes (GAFA)</vt:lpstr>
      <vt:lpstr>Les atteintes de la vision :  Les glaucomes (GAFA)</vt:lpstr>
      <vt:lpstr>Les atteintes de la vision :  Les glaucomes (GAFA)</vt:lpstr>
      <vt:lpstr>Les atteintes de la vision :  Les glaucomes (GAFA)</vt:lpstr>
      <vt:lpstr>Les atteintes de la vision :  Les glaucomes (GCAO)</vt:lpstr>
      <vt:lpstr>Les atteintes de la vision :  Les glaucomes (GCAO)</vt:lpstr>
      <vt:lpstr>Les atteintes de la vision :  Les glaucomes (GCAO)</vt:lpstr>
      <vt:lpstr>Les atteintes de la vision :  Les glaucomes (GCAO)</vt:lpstr>
      <vt:lpstr>Les atteintes de la vision :  Les glaucomes (GCAO)</vt:lpstr>
      <vt:lpstr>Les atteintes de la vision :  Les glaucomes (GCAO)</vt:lpstr>
      <vt:lpstr>Les atteintes de la vision :  La DMLA</vt:lpstr>
      <vt:lpstr>Les atteintes de la vision :  La DMLA</vt:lpstr>
      <vt:lpstr>Les atteintes de la vision :  La DMLA</vt:lpstr>
      <vt:lpstr>Les atteintes de la vision :  La DMLA</vt:lpstr>
      <vt:lpstr>Les atteintes de la vision :  La DMLA</vt:lpstr>
      <vt:lpstr>Les atteintes de la vision :  La DMLA</vt:lpstr>
      <vt:lpstr>Les atteintes de la vision :  La DMLA</vt:lpstr>
      <vt:lpstr>Les atteintes de la vision :  La DMLA</vt:lpstr>
      <vt:lpstr>Les atteintes de la vision :  La DMLA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déficit visuel  UE 2.7 S4 : Défaillances organiques et processus dégénératifs Compétence 4  Promotion 2020-2023</dc:title>
  <dc:creator>Lordel Guillaume</dc:creator>
  <cp:lastModifiedBy>Anne-Mélanie CHARON</cp:lastModifiedBy>
  <cp:revision>31</cp:revision>
  <dcterms:created xsi:type="dcterms:W3CDTF">2022-02-13T13:15:04Z</dcterms:created>
  <dcterms:modified xsi:type="dcterms:W3CDTF">2024-02-27T03:56:09Z</dcterms:modified>
</cp:coreProperties>
</file>