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19"/>
  </p:notesMasterIdLst>
  <p:sldIdLst>
    <p:sldId id="256" r:id="rId2"/>
    <p:sldId id="257" r:id="rId3"/>
    <p:sldId id="272" r:id="rId4"/>
    <p:sldId id="258" r:id="rId5"/>
    <p:sldId id="266" r:id="rId6"/>
    <p:sldId id="259" r:id="rId7"/>
    <p:sldId id="260" r:id="rId8"/>
    <p:sldId id="261" r:id="rId9"/>
    <p:sldId id="263" r:id="rId10"/>
    <p:sldId id="262" r:id="rId11"/>
    <p:sldId id="264" r:id="rId12"/>
    <p:sldId id="267" r:id="rId13"/>
    <p:sldId id="268" r:id="rId14"/>
    <p:sldId id="269" r:id="rId15"/>
    <p:sldId id="270" r:id="rId16"/>
    <p:sldId id="271" r:id="rId17"/>
    <p:sldId id="273" r:id="rId18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8135"/>
          </a:xfrm>
          <a:prstGeom prst="rect">
            <a:avLst/>
          </a:prstGeom>
        </p:spPr>
        <p:txBody>
          <a:bodyPr vert="horz" lIns="95573" tIns="47786" rIns="95573" bIns="47786" rtlCol="0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8135"/>
          </a:xfrm>
          <a:prstGeom prst="rect">
            <a:avLst/>
          </a:prstGeom>
        </p:spPr>
        <p:txBody>
          <a:bodyPr vert="horz" lIns="95573" tIns="47786" rIns="95573" bIns="47786" rtlCol="0"/>
          <a:lstStyle>
            <a:lvl1pPr algn="r">
              <a:defRPr sz="1300"/>
            </a:lvl1pPr>
          </a:lstStyle>
          <a:p>
            <a:fld id="{1E19E029-AA36-4986-AB38-5E1EFC4F238C}" type="datetimeFigureOut">
              <a:rPr lang="fr-FR" smtClean="0"/>
              <a:t>12/02/2024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73" tIns="47786" rIns="95573" bIns="47786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8"/>
          </a:xfrm>
          <a:prstGeom prst="rect">
            <a:avLst/>
          </a:prstGeom>
        </p:spPr>
        <p:txBody>
          <a:bodyPr vert="horz" lIns="95573" tIns="47786" rIns="95573" bIns="47786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60" cy="498134"/>
          </a:xfrm>
          <a:prstGeom prst="rect">
            <a:avLst/>
          </a:prstGeom>
        </p:spPr>
        <p:txBody>
          <a:bodyPr vert="horz" lIns="95573" tIns="47786" rIns="95573" bIns="47786" rtlCol="0" anchor="b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60" cy="498134"/>
          </a:xfrm>
          <a:prstGeom prst="rect">
            <a:avLst/>
          </a:prstGeom>
        </p:spPr>
        <p:txBody>
          <a:bodyPr vert="horz" lIns="95573" tIns="47786" rIns="95573" bIns="47786" rtlCol="0" anchor="b"/>
          <a:lstStyle>
            <a:lvl1pPr algn="r">
              <a:defRPr sz="1300"/>
            </a:lvl1pPr>
          </a:lstStyle>
          <a:p>
            <a:fld id="{38041AC9-BD44-43C5-8511-4561B3562E1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3722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7D47-F880-426B-929E-8BDCE53DA86C}" type="datetime1">
              <a:rPr lang="fr-FR" smtClean="0"/>
              <a:t>12/02/2024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10FC672-45DA-4BFF-A45F-0839BF877E2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7028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C8230-60FD-4F68-B869-4B099DAF52DD}" type="datetime1">
              <a:rPr lang="fr-FR" smtClean="0"/>
              <a:t>12/02/2024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10FC672-45DA-4BFF-A45F-0839BF877E2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2617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422F-F28C-453A-B495-12A33260A2E0}" type="datetime1">
              <a:rPr lang="fr-FR" smtClean="0"/>
              <a:t>12/02/2024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10FC672-45DA-4BFF-A45F-0839BF877E20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8398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5200-3160-476B-9725-FE21B26D6B9D}" type="datetime1">
              <a:rPr lang="fr-FR" smtClean="0"/>
              <a:t>12/02/2024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10FC672-45DA-4BFF-A45F-0839BF877E2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9397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2A6DC-F9EC-46C3-91E8-B3505273D1BA}" type="datetime1">
              <a:rPr lang="fr-FR" smtClean="0"/>
              <a:t>12/02/2024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10FC672-45DA-4BFF-A45F-0839BF877E20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7002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7265-234A-4B9C-BB3C-B901224ED5BA}" type="datetime1">
              <a:rPr lang="fr-FR" smtClean="0"/>
              <a:t>12/02/2024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10FC672-45DA-4BFF-A45F-0839BF877E2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8652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FF5F1-CB76-48C8-A172-BD97DBC244B8}" type="datetime1">
              <a:rPr lang="fr-FR" smtClean="0"/>
              <a:t>12/02/2024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C672-45DA-4BFF-A45F-0839BF877E2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6432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A3587-25EB-4236-9801-8D00BE990E9A}" type="datetime1">
              <a:rPr lang="fr-FR" smtClean="0"/>
              <a:t>12/02/2024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C672-45DA-4BFF-A45F-0839BF877E2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9948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9165-6AA2-48BD-9B89-75FC3E511637}" type="datetime1">
              <a:rPr lang="fr-FR" smtClean="0"/>
              <a:t>12/02/2024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C672-45DA-4BFF-A45F-0839BF877E2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6976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60120-97BD-4190-A7F9-139C17275365}" type="datetime1">
              <a:rPr lang="fr-FR" smtClean="0"/>
              <a:t>12/02/2024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10FC672-45DA-4BFF-A45F-0839BF877E2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7721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4A23-BE6A-44A7-A065-7F58B211E0B3}" type="datetime1">
              <a:rPr lang="fr-FR" smtClean="0"/>
              <a:t>12/02/2024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10FC672-45DA-4BFF-A45F-0839BF877E2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9588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9368-EA31-4578-B538-3CB36E910F5F}" type="datetime1">
              <a:rPr lang="fr-FR" smtClean="0"/>
              <a:t>12/02/2024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10FC672-45DA-4BFF-A45F-0839BF877E2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8049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21BA-B64B-44C3-8474-4C5F3B31F1FB}" type="datetime1">
              <a:rPr lang="fr-FR" smtClean="0"/>
              <a:t>12/02/2024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C672-45DA-4BFF-A45F-0839BF877E2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5114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97717-ED41-4175-A6B4-AD1F0276E666}" type="datetime1">
              <a:rPr lang="fr-FR" smtClean="0"/>
              <a:t>12/02/2024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C672-45DA-4BFF-A45F-0839BF877E2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688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A02DF-012B-4E75-B5FD-55314F6283BA}" type="datetime1">
              <a:rPr lang="fr-FR" smtClean="0"/>
              <a:t>12/02/2024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C672-45DA-4BFF-A45F-0839BF877E2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8006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775B-93EA-4C02-8FD2-33AF94CE0AE3}" type="datetime1">
              <a:rPr lang="fr-FR" smtClean="0"/>
              <a:t>12/02/2024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10FC672-45DA-4BFF-A45F-0839BF877E2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1446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490E9-3926-44C8-BD49-A0D2356BC20F}" type="datetime1">
              <a:rPr lang="fr-FR" smtClean="0"/>
              <a:t>12/02/2024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10FC672-45DA-4BFF-A45F-0839BF877E2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6434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nci.univ-paris5.fr/medecine/LectureCritiqueArticle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fac.umc.edu.dz/snv/faculte/BCM/2020/lecture%20critique%201.pdf" TargetMode="External"/><Relationship Id="rId2" Type="http://schemas.openxmlformats.org/officeDocument/2006/relationships/hyperlink" Target="https://www.ch-carcassonne.fr/imgfr/files/resumearticle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rmad-environnement.org/redaction09_structures%20scientifique_IMRAD.pdf" TargetMode="External"/><Relationship Id="rId2" Type="http://schemas.openxmlformats.org/officeDocument/2006/relationships/hyperlink" Target="https://www.medshake.net/librairie_medias/pdf/2-9782356401007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cribbr.fr/article-scientifique/methodologie-article-scientifique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nci.univ-paris5.fr/medecine/LectureCritiqueArticle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B881F4-2C50-4418-A373-CAEF0A9E93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81978" y="781908"/>
            <a:ext cx="8915399" cy="3286509"/>
          </a:xfrm>
        </p:spPr>
        <p:txBody>
          <a:bodyPr>
            <a:normAutofit/>
          </a:bodyPr>
          <a:lstStyle/>
          <a:p>
            <a:pPr algn="ctr"/>
            <a:r>
              <a:rPr lang="fr-FR" sz="2000" b="1" dirty="0">
                <a:solidFill>
                  <a:schemeClr val="tx1"/>
                </a:solidFill>
              </a:rPr>
              <a:t>UE 3.4S4: Initiation à la démarche de recherche</a:t>
            </a:r>
            <a:br>
              <a:rPr lang="fr-FR" sz="2000" b="1" dirty="0">
                <a:solidFill>
                  <a:schemeClr val="tx1"/>
                </a:solidFill>
              </a:rPr>
            </a:br>
            <a:r>
              <a:rPr lang="fr-FR" sz="2000" b="1" dirty="0">
                <a:solidFill>
                  <a:schemeClr val="tx1"/>
                </a:solidFill>
              </a:rPr>
              <a:t/>
            </a:r>
            <a:br>
              <a:rPr lang="fr-FR" sz="2000" b="1" dirty="0">
                <a:solidFill>
                  <a:schemeClr val="tx1"/>
                </a:solidFill>
              </a:rPr>
            </a:br>
            <a:r>
              <a:rPr lang="fr-FR" sz="2000" b="1" dirty="0">
                <a:solidFill>
                  <a:schemeClr val="tx1"/>
                </a:solidFill>
              </a:rPr>
              <a:t/>
            </a:r>
            <a:br>
              <a:rPr lang="fr-FR" sz="2000" b="1" dirty="0">
                <a:solidFill>
                  <a:schemeClr val="tx1"/>
                </a:solidFill>
              </a:rPr>
            </a:br>
            <a:r>
              <a:rPr lang="fr-FR" sz="2000" b="1" dirty="0">
                <a:solidFill>
                  <a:schemeClr val="tx1"/>
                </a:solidFill>
              </a:rPr>
              <a:t>						</a:t>
            </a:r>
            <a:br>
              <a:rPr lang="fr-FR" sz="2000" b="1" dirty="0">
                <a:solidFill>
                  <a:schemeClr val="tx1"/>
                </a:solidFill>
              </a:rPr>
            </a:br>
            <a:r>
              <a:rPr lang="fr-FR" sz="4000" dirty="0">
                <a:solidFill>
                  <a:schemeClr val="tx1"/>
                </a:solidFill>
              </a:rPr>
              <a:t>Lecture critique d’article </a:t>
            </a:r>
            <a:r>
              <a:rPr lang="fr-FR" sz="2800" dirty="0">
                <a:solidFill>
                  <a:schemeClr val="tx1"/>
                </a:solidFill>
              </a:rPr>
              <a:t/>
            </a:r>
            <a:br>
              <a:rPr lang="fr-FR" sz="2800" dirty="0">
                <a:solidFill>
                  <a:schemeClr val="tx1"/>
                </a:solidFill>
              </a:rPr>
            </a:br>
            <a:r>
              <a:rPr lang="fr-FR" sz="2800" dirty="0">
                <a:solidFill>
                  <a:schemeClr val="tx1"/>
                </a:solidFill>
              </a:rPr>
              <a:t/>
            </a:r>
            <a:br>
              <a:rPr lang="fr-FR" sz="2800" dirty="0">
                <a:solidFill>
                  <a:schemeClr val="tx1"/>
                </a:solidFill>
              </a:rPr>
            </a:br>
            <a:r>
              <a:rPr lang="fr-FR" sz="2000" dirty="0">
                <a:solidFill>
                  <a:schemeClr val="tx1"/>
                </a:solidFill>
              </a:rPr>
              <a:t/>
            </a:r>
            <a:br>
              <a:rPr lang="fr-FR" sz="2000" dirty="0">
                <a:solidFill>
                  <a:schemeClr val="tx1"/>
                </a:solidFill>
              </a:rPr>
            </a:b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B9E0E08-9D1D-4435-BBBC-259838C477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583664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Céline Delerive / Manuela End</a:t>
            </a:r>
            <a:br>
              <a:rPr lang="fr-FR" dirty="0">
                <a:solidFill>
                  <a:schemeClr val="tx1"/>
                </a:solidFill>
              </a:rPr>
            </a:br>
            <a:r>
              <a:rPr lang="fr-FR">
                <a:solidFill>
                  <a:schemeClr val="tx1"/>
                </a:solidFill>
              </a:rPr>
              <a:t>Promotion </a:t>
            </a:r>
            <a:r>
              <a:rPr lang="fr-FR" smtClean="0">
                <a:solidFill>
                  <a:schemeClr val="tx1"/>
                </a:solidFill>
              </a:rPr>
              <a:t>2022-2025</a:t>
            </a:r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															 12/02/2024</a:t>
            </a:r>
            <a:br>
              <a:rPr lang="fr-FR" dirty="0">
                <a:solidFill>
                  <a:schemeClr val="tx1"/>
                </a:solidFill>
              </a:rPr>
            </a:b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E51ABC6-2626-4FDC-B16A-4554E2584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C672-45DA-4BFF-A45F-0839BF877E20}" type="slidenum">
              <a:rPr lang="fr-FR" smtClean="0">
                <a:solidFill>
                  <a:schemeClr val="tx1"/>
                </a:solidFill>
              </a:rPr>
              <a:t>1</a:t>
            </a:fld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777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56E5E7-63AB-4FC0-9646-193AD9BA0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2.3	Matériel et méthodes (1)</a:t>
            </a:r>
            <a:br>
              <a:rPr lang="fr-FR" dirty="0"/>
            </a:br>
            <a:r>
              <a:rPr lang="fr-FR" dirty="0">
                <a:solidFill>
                  <a:srgbClr val="002060"/>
                </a:solidFill>
              </a:rPr>
              <a:t>Méthode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519E60-E99A-44B0-8654-F56DBE63E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328890"/>
          </a:xfrm>
        </p:spPr>
        <p:txBody>
          <a:bodyPr>
            <a:normAutofit/>
          </a:bodyPr>
          <a:lstStyle/>
          <a:p>
            <a:pPr algn="just"/>
            <a:endParaRPr lang="fr-FR" dirty="0"/>
          </a:p>
          <a:p>
            <a:pPr algn="just"/>
            <a:r>
              <a:rPr lang="fr-FR" b="1" dirty="0">
                <a:solidFill>
                  <a:schemeClr val="tx1"/>
                </a:solidFill>
              </a:rPr>
              <a:t>Méthodologie </a:t>
            </a:r>
            <a:r>
              <a:rPr lang="fr-FR" dirty="0">
                <a:solidFill>
                  <a:schemeClr val="tx1"/>
                </a:solidFill>
              </a:rPr>
              <a:t>: Recherche qualitative, quantitative ou mixte.</a:t>
            </a:r>
          </a:p>
          <a:p>
            <a:pPr algn="just"/>
            <a:endParaRPr lang="fr-FR" dirty="0">
              <a:solidFill>
                <a:schemeClr val="tx1"/>
              </a:solidFill>
            </a:endParaRPr>
          </a:p>
          <a:p>
            <a:pPr algn="just"/>
            <a:r>
              <a:rPr lang="fr-FR" b="1" dirty="0">
                <a:solidFill>
                  <a:schemeClr val="tx1"/>
                </a:solidFill>
              </a:rPr>
              <a:t>Outils de recueil de données </a:t>
            </a:r>
            <a:r>
              <a:rPr lang="fr-FR" dirty="0">
                <a:solidFill>
                  <a:schemeClr val="tx1"/>
                </a:solidFill>
              </a:rPr>
              <a:t>: Procédé choisi pour la collecte des données.</a:t>
            </a:r>
          </a:p>
          <a:p>
            <a:pPr marL="0" indent="0" algn="just">
              <a:buNone/>
            </a:pPr>
            <a:endParaRPr lang="fr-FR" dirty="0">
              <a:solidFill>
                <a:schemeClr val="tx1"/>
              </a:solidFill>
            </a:endParaRPr>
          </a:p>
          <a:p>
            <a:pPr algn="just"/>
            <a:r>
              <a:rPr lang="fr-FR" b="1" dirty="0">
                <a:solidFill>
                  <a:schemeClr val="tx1"/>
                </a:solidFill>
              </a:rPr>
              <a:t>Typologie d’étude :</a:t>
            </a:r>
          </a:p>
          <a:p>
            <a:pPr lvl="1" algn="just"/>
            <a:r>
              <a:rPr lang="fr-FR" dirty="0">
                <a:solidFill>
                  <a:schemeClr val="tx1"/>
                </a:solidFill>
              </a:rPr>
              <a:t>Observationnelle: audits, EPP.</a:t>
            </a:r>
          </a:p>
          <a:p>
            <a:pPr lvl="2" algn="just"/>
            <a:r>
              <a:rPr lang="fr-FR" sz="1600" dirty="0">
                <a:solidFill>
                  <a:schemeClr val="tx1"/>
                </a:solidFill>
              </a:rPr>
              <a:t>Prospective / rétrospective.</a:t>
            </a:r>
          </a:p>
          <a:p>
            <a:pPr lvl="1" algn="just"/>
            <a:r>
              <a:rPr lang="fr-FR" dirty="0">
                <a:solidFill>
                  <a:schemeClr val="tx1"/>
                </a:solidFill>
              </a:rPr>
              <a:t>Expérimentale : expérimentation animale.</a:t>
            </a:r>
          </a:p>
          <a:p>
            <a:pPr algn="just"/>
            <a:endParaRPr lang="fr-FR" dirty="0"/>
          </a:p>
          <a:p>
            <a:pPr algn="just"/>
            <a:endParaRPr lang="fr-FR" dirty="0"/>
          </a:p>
          <a:p>
            <a:pPr lvl="1"/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55E9C34-71D8-4DCE-9CF9-4A6AB33EF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C672-45DA-4BFF-A45F-0839BF877E20}" type="slidenum">
              <a:rPr lang="fr-FR" smtClean="0"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6056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C78943-9E3F-41E0-ADAB-5ED09A24A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2.3	Matériel et méthode (2)</a:t>
            </a:r>
            <a:br>
              <a:rPr lang="fr-FR" dirty="0"/>
            </a:br>
            <a:r>
              <a:rPr lang="fr-FR" dirty="0">
                <a:solidFill>
                  <a:srgbClr val="002060"/>
                </a:solidFill>
              </a:rPr>
              <a:t>Matériel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A158D86-E0C5-4473-B277-2295E8AFE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b="1" dirty="0">
                <a:solidFill>
                  <a:schemeClr val="tx1"/>
                </a:solidFill>
              </a:rPr>
              <a:t>Identification du public cible </a:t>
            </a:r>
            <a:r>
              <a:rPr lang="fr-FR" dirty="0">
                <a:solidFill>
                  <a:schemeClr val="tx1"/>
                </a:solidFill>
              </a:rPr>
              <a:t>, de l’échantillon. </a:t>
            </a:r>
          </a:p>
          <a:p>
            <a:pPr lvl="1" algn="just"/>
            <a:r>
              <a:rPr lang="fr-FR" dirty="0">
                <a:solidFill>
                  <a:schemeClr val="tx1"/>
                </a:solidFill>
              </a:rPr>
              <a:t>Population étudiée: caractères / particularités: tranche d'âge, pathologie, niveau social.</a:t>
            </a:r>
          </a:p>
          <a:p>
            <a:pPr lvl="1" algn="just"/>
            <a:r>
              <a:rPr lang="fr-FR" dirty="0">
                <a:solidFill>
                  <a:schemeClr val="tx1"/>
                </a:solidFill>
              </a:rPr>
              <a:t>Choix de la population.</a:t>
            </a:r>
          </a:p>
          <a:p>
            <a:pPr algn="just"/>
            <a:endParaRPr lang="fr-FR" dirty="0">
              <a:solidFill>
                <a:schemeClr val="tx1"/>
              </a:solidFill>
            </a:endParaRPr>
          </a:p>
          <a:p>
            <a:pPr algn="just"/>
            <a:r>
              <a:rPr lang="fr-FR" b="1" dirty="0">
                <a:solidFill>
                  <a:schemeClr val="tx1"/>
                </a:solidFill>
              </a:rPr>
              <a:t>Structures</a:t>
            </a:r>
            <a:r>
              <a:rPr lang="fr-FR" dirty="0">
                <a:solidFill>
                  <a:schemeClr val="tx1"/>
                </a:solidFill>
              </a:rPr>
              <a:t> participant à l’étude.</a:t>
            </a:r>
          </a:p>
          <a:p>
            <a:pPr marL="0" indent="0" algn="just">
              <a:buNone/>
            </a:pPr>
            <a:endParaRPr lang="fr-FR" dirty="0">
              <a:solidFill>
                <a:schemeClr val="tx1"/>
              </a:solidFill>
            </a:endParaRPr>
          </a:p>
          <a:p>
            <a:pPr algn="just"/>
            <a:r>
              <a:rPr lang="fr-FR" b="1" dirty="0">
                <a:solidFill>
                  <a:schemeClr val="tx1"/>
                </a:solidFill>
              </a:rPr>
              <a:t>Considérations éthiques</a:t>
            </a:r>
            <a:r>
              <a:rPr lang="fr-FR" dirty="0">
                <a:solidFill>
                  <a:schemeClr val="tx1"/>
                </a:solidFill>
              </a:rPr>
              <a:t> : consentement, anonymat.</a:t>
            </a:r>
          </a:p>
          <a:p>
            <a:pPr marL="0" indent="0" algn="just">
              <a:buNone/>
            </a:pPr>
            <a:endParaRPr lang="fr-FR" dirty="0">
              <a:solidFill>
                <a:schemeClr val="tx1"/>
              </a:solidFill>
            </a:endParaRPr>
          </a:p>
          <a:p>
            <a:pPr algn="just"/>
            <a:r>
              <a:rPr lang="fr-FR" b="1" dirty="0">
                <a:solidFill>
                  <a:schemeClr val="tx1"/>
                </a:solidFill>
              </a:rPr>
              <a:t>Notation.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DE6C5B4-CB29-4562-A0B4-E64BFB2CC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C672-45DA-4BFF-A45F-0839BF877E20}" type="slidenum">
              <a:rPr lang="fr-FR" smtClean="0"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2877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E65B25-F71F-498E-A407-78AFFF6A4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2.4	Résultats (2)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51E34C-9684-4CBB-B194-B42C65DCE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dirty="0">
                <a:solidFill>
                  <a:schemeClr val="tx1"/>
                </a:solidFill>
              </a:rPr>
              <a:t>Tous les résultats  : texte + tableaux  + figures sans interprétations.</a:t>
            </a:r>
          </a:p>
          <a:p>
            <a:pPr marL="0" indent="0" algn="just">
              <a:buNone/>
            </a:pPr>
            <a:endParaRPr lang="fr-FR" dirty="0">
              <a:solidFill>
                <a:schemeClr val="tx1"/>
              </a:solidFill>
            </a:endParaRPr>
          </a:p>
          <a:p>
            <a:pPr algn="just"/>
            <a:r>
              <a:rPr lang="fr-FR" dirty="0">
                <a:solidFill>
                  <a:schemeClr val="tx1"/>
                </a:solidFill>
              </a:rPr>
              <a:t>Si étude quantitative : signification des résultats.</a:t>
            </a:r>
          </a:p>
          <a:p>
            <a:pPr marL="0" indent="0" algn="just">
              <a:buNone/>
            </a:pPr>
            <a:r>
              <a:rPr lang="fr-FR" dirty="0">
                <a:solidFill>
                  <a:schemeClr val="tx1"/>
                </a:solidFill>
              </a:rPr>
              <a:t>« </a:t>
            </a:r>
            <a:r>
              <a:rPr lang="fr-FR" i="1" dirty="0">
                <a:solidFill>
                  <a:schemeClr val="tx1"/>
                </a:solidFill>
              </a:rPr>
              <a:t>En statistiques, un résultat est dit statistiquement significatif lorsque qu’il est improbable qu’il puisse être obtenu par un simple hasard.  		Habituellement, on utilise un seuil de signification de 0,05 (p). LA SIGNIFICATION STATISTIQUE p ≤0,05 soit moins de 5% de chance d’obtenir le même résultat par hasard</a:t>
            </a:r>
            <a:r>
              <a:rPr lang="fr-FR" dirty="0">
                <a:solidFill>
                  <a:schemeClr val="tx1"/>
                </a:solidFill>
              </a:rPr>
              <a:t> » SRLF. </a:t>
            </a:r>
          </a:p>
          <a:p>
            <a:pPr marL="0" indent="0" algn="just">
              <a:buNone/>
            </a:pPr>
            <a:endParaRPr lang="fr-FR" dirty="0">
              <a:solidFill>
                <a:schemeClr val="tx1"/>
              </a:solidFill>
            </a:endParaRPr>
          </a:p>
          <a:p>
            <a:pPr algn="just"/>
            <a:r>
              <a:rPr lang="fr-FR" dirty="0">
                <a:solidFill>
                  <a:schemeClr val="tx1"/>
                </a:solidFill>
              </a:rPr>
              <a:t>Analyse.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8BB1AB5-135E-443B-9987-8C4995E7C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C672-45DA-4BFF-A45F-0839BF877E20}" type="slidenum">
              <a:rPr lang="fr-FR" smtClean="0"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4574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6F78BE-3DB8-433C-8BE2-784AA2554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2.5	Discussion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CD4A59-A56B-48DA-9431-B35E9948A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09530"/>
            <a:ext cx="8915400" cy="4201692"/>
          </a:xfrm>
        </p:spPr>
        <p:txBody>
          <a:bodyPr/>
          <a:lstStyle/>
          <a:p>
            <a:pPr algn="just"/>
            <a:r>
              <a:rPr lang="fr-FR" dirty="0">
                <a:solidFill>
                  <a:schemeClr val="tx1"/>
                </a:solidFill>
              </a:rPr>
              <a:t>Conclusion des auteurs aux vues des résultats avec trois objectifs :</a:t>
            </a:r>
          </a:p>
          <a:p>
            <a:pPr lvl="1" algn="just"/>
            <a:r>
              <a:rPr lang="fr-FR" dirty="0">
                <a:solidFill>
                  <a:schemeClr val="tx1"/>
                </a:solidFill>
              </a:rPr>
              <a:t>Répondre à la question de recherche.</a:t>
            </a:r>
          </a:p>
          <a:p>
            <a:pPr lvl="1" algn="just"/>
            <a:r>
              <a:rPr lang="fr-FR" dirty="0">
                <a:solidFill>
                  <a:schemeClr val="tx1"/>
                </a:solidFill>
              </a:rPr>
              <a:t>Juger la qualité et la fiabilité du travail : identification des biais, signification statistique.</a:t>
            </a:r>
          </a:p>
          <a:p>
            <a:pPr lvl="1" algn="just"/>
            <a:r>
              <a:rPr lang="fr-FR" dirty="0">
                <a:solidFill>
                  <a:schemeClr val="tx1"/>
                </a:solidFill>
              </a:rPr>
              <a:t>Comparer les résultats obtenus à ceux de la littérature.</a:t>
            </a:r>
          </a:p>
          <a:p>
            <a:pPr marL="457200" lvl="1" indent="0" algn="just">
              <a:buNone/>
            </a:pPr>
            <a:endParaRPr lang="fr-FR" dirty="0">
              <a:solidFill>
                <a:schemeClr val="tx1"/>
              </a:solidFill>
            </a:endParaRPr>
          </a:p>
          <a:p>
            <a:pPr algn="just"/>
            <a:r>
              <a:rPr lang="fr-FR" dirty="0">
                <a:solidFill>
                  <a:schemeClr val="tx1"/>
                </a:solidFill>
              </a:rPr>
              <a:t>Interprétation des résultats.</a:t>
            </a:r>
          </a:p>
          <a:p>
            <a:pPr marL="0" indent="0" algn="just">
              <a:buNone/>
            </a:pPr>
            <a:endParaRPr lang="fr-FR" dirty="0">
              <a:solidFill>
                <a:schemeClr val="tx1"/>
              </a:solidFill>
            </a:endParaRPr>
          </a:p>
          <a:p>
            <a:pPr algn="just"/>
            <a:r>
              <a:rPr lang="fr-FR" dirty="0">
                <a:solidFill>
                  <a:schemeClr val="tx1"/>
                </a:solidFill>
              </a:rPr>
              <a:t>Préconisations ?</a:t>
            </a:r>
          </a:p>
          <a:p>
            <a:pPr algn="just"/>
            <a:endParaRPr lang="fr-FR" dirty="0">
              <a:solidFill>
                <a:schemeClr val="tx1"/>
              </a:solidFill>
            </a:endParaRPr>
          </a:p>
          <a:p>
            <a:pPr algn="just"/>
            <a:r>
              <a:rPr lang="fr-FR" dirty="0">
                <a:solidFill>
                  <a:schemeClr val="tx1"/>
                </a:solidFill>
              </a:rPr>
              <a:t>Perspectives d’avenir.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E85DB32-1733-4E0A-8692-3D6063176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C672-45DA-4BFF-A45F-0839BF877E20}" type="slidenum">
              <a:rPr lang="fr-FR" smtClean="0"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33251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B11E2E-C16A-49A0-8E6E-17580FDC8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7E3084A-1A0F-4B6D-AADF-85C7E4697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>
                <a:solidFill>
                  <a:schemeClr val="tx1"/>
                </a:solidFill>
              </a:rPr>
              <a:t>LCA : « </a:t>
            </a:r>
            <a:r>
              <a:rPr lang="fr-FR" i="1" dirty="0">
                <a:solidFill>
                  <a:schemeClr val="tx1"/>
                </a:solidFill>
              </a:rPr>
              <a:t>Le mot critique ne doit pas être entendu dans le sens où l’on demanderait aux étudiants de chercher systématiquement tous les défauts d’un article.</a:t>
            </a:r>
            <a:r>
              <a:rPr lang="fr-FR" dirty="0">
                <a:solidFill>
                  <a:schemeClr val="tx1"/>
                </a:solidFill>
              </a:rPr>
              <a:t> »</a:t>
            </a:r>
            <a:r>
              <a:rPr lang="fr-FR" i="1" dirty="0">
                <a:solidFill>
                  <a:schemeClr val="tx1"/>
                </a:solidFill>
              </a:rPr>
              <a:t> </a:t>
            </a:r>
            <a:r>
              <a:rPr lang="fr-FR" dirty="0">
                <a:solidFill>
                  <a:schemeClr val="tx1"/>
                </a:solidFill>
              </a:rPr>
              <a:t>LCA met l’accent sur le fait : « …</a:t>
            </a:r>
            <a:r>
              <a:rPr lang="fr-FR" i="1" dirty="0">
                <a:solidFill>
                  <a:schemeClr val="tx1"/>
                </a:solidFill>
              </a:rPr>
              <a:t>que toute information …doit être analysée avec du recul, en cherchant les défauts éventuels mais aussi les limites, les implications, l’utilité pour la pratique</a:t>
            </a:r>
            <a:r>
              <a:rPr lang="fr-FR" dirty="0">
                <a:solidFill>
                  <a:schemeClr val="tx1"/>
                </a:solidFill>
              </a:rPr>
              <a:t> ». </a:t>
            </a:r>
          </a:p>
          <a:p>
            <a:pPr marL="0" indent="0" algn="just">
              <a:buNone/>
            </a:pPr>
            <a:r>
              <a:rPr lang="fr-FR" u="sng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http://www.cnci.univ-paris5.fr/medecine/LectureCritiqueArticle.pdf</a:t>
            </a:r>
            <a:endParaRPr lang="fr-FR" dirty="0">
              <a:solidFill>
                <a:schemeClr val="tx1"/>
              </a:solidFill>
            </a:endParaRPr>
          </a:p>
          <a:p>
            <a:pPr algn="just"/>
            <a:endParaRPr lang="fr-FR" dirty="0">
              <a:solidFill>
                <a:schemeClr val="tx1"/>
              </a:solidFill>
            </a:endParaRPr>
          </a:p>
          <a:p>
            <a:pPr algn="just"/>
            <a:r>
              <a:rPr lang="fr-FR" dirty="0">
                <a:solidFill>
                  <a:schemeClr val="tx1"/>
                </a:solidFill>
              </a:rPr>
              <a:t>TD : en lien avec la pratique professionnelle / article professionnel avec un nombre de pages limités.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BB01692-2AB6-4901-94FE-EB7554614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C672-45DA-4BFF-A45F-0839BF877E20}" type="slidenum">
              <a:rPr lang="fr-FR" smtClean="0"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545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019786-00DA-415C-8156-E387B1952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Bibliographie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7BD7B7-57A7-4421-B959-08C2787D01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91478"/>
            <a:ext cx="8915400" cy="5466522"/>
          </a:xfrm>
        </p:spPr>
        <p:txBody>
          <a:bodyPr>
            <a:normAutofit/>
          </a:bodyPr>
          <a:lstStyle/>
          <a:p>
            <a:endParaRPr lang="fr-FR" dirty="0"/>
          </a:p>
          <a:p>
            <a:pPr algn="just"/>
            <a:r>
              <a:rPr lang="fr-FR" dirty="0">
                <a:solidFill>
                  <a:schemeClr val="tx1"/>
                </a:solidFill>
              </a:rPr>
              <a:t>Le résumé de recherche à partir de l’analyse d’un article de recherche Annie LLANAS</a:t>
            </a:r>
          </a:p>
          <a:p>
            <a:pPr marL="0" indent="0" algn="just">
              <a:buNone/>
            </a:pPr>
            <a:r>
              <a:rPr lang="fr-FR" dirty="0"/>
              <a:t> </a:t>
            </a:r>
            <a:r>
              <a:rPr lang="fr-FR" dirty="0">
                <a:hlinkClick r:id="rId2"/>
              </a:rPr>
              <a:t>https://www.ch-carcassonne.fr/imgfr/files/resumearticle.pdf</a:t>
            </a:r>
            <a:endParaRPr lang="fr-FR" dirty="0"/>
          </a:p>
          <a:p>
            <a:pPr algn="just"/>
            <a:endParaRPr lang="fr-FR" dirty="0"/>
          </a:p>
          <a:p>
            <a:pPr algn="just"/>
            <a:r>
              <a:rPr lang="fr-FR" dirty="0">
                <a:solidFill>
                  <a:schemeClr val="tx1"/>
                </a:solidFill>
              </a:rPr>
              <a:t>Lecture critique et analyse d’article (Partir I). Présentée par : DAHMANI. D. I</a:t>
            </a:r>
          </a:p>
          <a:p>
            <a:pPr marL="0" indent="0" algn="just">
              <a:buNone/>
            </a:pPr>
            <a:r>
              <a:rPr lang="fr-FR" dirty="0">
                <a:hlinkClick r:id="rId3"/>
              </a:rPr>
              <a:t>https://fac.umc.edu.dz/snv/faculte/BCM/2020/lecture%20critique%201.pdf</a:t>
            </a:r>
            <a:endParaRPr lang="fr-FR" dirty="0"/>
          </a:p>
          <a:p>
            <a:pPr marL="0" indent="0" algn="just">
              <a:buNone/>
            </a:pPr>
            <a:endParaRPr lang="fr-FR" dirty="0"/>
          </a:p>
          <a:p>
            <a:pPr algn="just"/>
            <a:r>
              <a:rPr lang="fr-FR" dirty="0">
                <a:solidFill>
                  <a:schemeClr val="tx1"/>
                </a:solidFill>
              </a:rPr>
              <a:t>Lecture critique d’un article Atelier de formation à la recherche clinique(2009) Avec la contribution de l’ANRS et Esther Pr. Christine Katlama Pr Serge Eholié</a:t>
            </a:r>
          </a:p>
          <a:p>
            <a:pPr marL="0" indent="0" algn="just">
              <a:buNone/>
            </a:pPr>
            <a:r>
              <a:rPr lang="fr-FR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https://solthis.org/wp-content/uploads/2015/10/113.-Lecture-Critique-dun-article-S.-Eholie-C.-Katlama.pdf</a:t>
            </a:r>
          </a:p>
          <a:p>
            <a:pPr marL="0" indent="0">
              <a:buNone/>
            </a:pPr>
            <a:endParaRPr lang="fr-F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125C73D-6FFD-49D8-A9C4-EC4EE0906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C672-45DA-4BFF-A45F-0839BF877E20}" type="slidenum">
              <a:rPr lang="fr-FR" smtClean="0"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734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EF2189-F3A2-48C1-877C-765824880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Bibliographie (2)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AC75D1-7380-4E17-B2F2-A801553FD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9192" y="2133600"/>
            <a:ext cx="8915400" cy="377762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fr-FR" dirty="0">
                <a:solidFill>
                  <a:schemeClr val="tx1"/>
                </a:solidFill>
              </a:rPr>
              <a:t>Trouver ce qu’on cherche dans un article : la structure d’un article</a:t>
            </a:r>
          </a:p>
          <a:p>
            <a:pPr marL="0" indent="0" algn="just">
              <a:buNone/>
            </a:pPr>
            <a:r>
              <a:rPr lang="fr-FR" dirty="0">
                <a:hlinkClick r:id="rId2"/>
              </a:rPr>
              <a:t>https://www.medshake.net/librairie_medias/pdf/2-9782356401007.pdf</a:t>
            </a:r>
            <a:endParaRPr lang="fr-FR" dirty="0"/>
          </a:p>
          <a:p>
            <a:pPr marL="0" indent="0" algn="just">
              <a:buNone/>
            </a:pPr>
            <a:endParaRPr lang="fr-FR" dirty="0"/>
          </a:p>
          <a:p>
            <a:pPr algn="just"/>
            <a:r>
              <a:rPr lang="fr-FR" dirty="0">
                <a:solidFill>
                  <a:schemeClr val="tx1"/>
                </a:solidFill>
              </a:rPr>
              <a:t>Formad environnement</a:t>
            </a:r>
          </a:p>
          <a:p>
            <a:pPr marL="0" indent="0" algn="just">
              <a:buNone/>
            </a:pPr>
            <a:r>
              <a:rPr lang="fr-FR" dirty="0">
                <a:hlinkClick r:id="rId3"/>
              </a:rPr>
              <a:t>https://www.formad-environnement.org/redaction09_structures%20scientifique_IMRAD.pdf</a:t>
            </a:r>
            <a:endParaRPr lang="fr-FR" dirty="0"/>
          </a:p>
          <a:p>
            <a:pPr marL="0" indent="0" algn="just">
              <a:buNone/>
            </a:pPr>
            <a:endParaRPr lang="fr-FR" dirty="0"/>
          </a:p>
          <a:p>
            <a:pPr algn="just"/>
            <a:r>
              <a:rPr lang="fr-FR" dirty="0">
                <a:solidFill>
                  <a:schemeClr val="tx1"/>
                </a:solidFill>
              </a:rPr>
              <a:t>SCRIBB (2020)</a:t>
            </a:r>
          </a:p>
          <a:p>
            <a:pPr marL="0" indent="0" algn="just">
              <a:buNone/>
            </a:pPr>
            <a:r>
              <a:rPr lang="fr-FR" dirty="0"/>
              <a:t> </a:t>
            </a:r>
            <a:r>
              <a:rPr lang="fr-FR" dirty="0">
                <a:hlinkClick r:id="rId4"/>
              </a:rPr>
              <a:t>https://www.scribbr.fr/article-scientifique/methodologie-article-scientifique</a:t>
            </a:r>
            <a:endParaRPr lang="fr-FR" dirty="0"/>
          </a:p>
          <a:p>
            <a:pPr marL="0" indent="0" algn="just">
              <a:buNone/>
            </a:pPr>
            <a:endParaRPr lang="fr-FR" dirty="0">
              <a:solidFill>
                <a:schemeClr val="tx1"/>
              </a:solidFill>
            </a:endParaRPr>
          </a:p>
          <a:p>
            <a:pPr algn="just"/>
            <a:r>
              <a:rPr lang="fr-FR" dirty="0">
                <a:solidFill>
                  <a:schemeClr val="tx1"/>
                </a:solidFill>
              </a:rPr>
              <a:t>Points clés de l’analyse d’un article Lila Bouadma</a:t>
            </a:r>
          </a:p>
          <a:p>
            <a:pPr marL="0" indent="0" algn="just">
              <a:buNone/>
            </a:pPr>
            <a:r>
              <a:rPr lang="fr-FR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https://www.srlf.org/wp-content/uploads/2018/05/20180515-JForm-CERC-4-L_Bouadma-Lecture_d1_article.pdf</a:t>
            </a:r>
          </a:p>
          <a:p>
            <a:endParaRPr lang="fr-FR" u="sng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A0170F4-6DE6-4CAF-92AF-D6F40F02E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C672-45DA-4BFF-A45F-0839BF877E20}" type="slidenum">
              <a:rPr lang="fr-FR" smtClean="0"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51400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D9F037-1B21-42FB-92CB-51256D34E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Bibliographie(3)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1F7AF5-DDBA-4AB0-9C88-529AA8022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u="sng" dirty="0">
                <a:hlinkClick r:id="rId2"/>
              </a:rPr>
              <a:t>http://www.cnci.univ-paris5.fr/medecine/LectureCritiqueArticle.pdf</a:t>
            </a:r>
            <a:endParaRPr lang="fr-FR" u="sng" dirty="0"/>
          </a:p>
          <a:p>
            <a:pPr marL="0" indent="0" algn="just">
              <a:buNone/>
            </a:pPr>
            <a:endParaRPr lang="fr-FR" u="sng" dirty="0"/>
          </a:p>
          <a:p>
            <a:pPr algn="just"/>
            <a:r>
              <a:rPr lang="fr-FR" dirty="0">
                <a:solidFill>
                  <a:schemeClr val="tx1"/>
                </a:solidFill>
              </a:rPr>
              <a:t>BOUDIER,C ,Initiation à la démarche de recherche (2012). Cahiers de l’infirmière.</a:t>
            </a:r>
          </a:p>
          <a:p>
            <a:pPr marL="0" indent="0" algn="just">
              <a:buNone/>
            </a:pPr>
            <a:endParaRPr lang="fr-FR" dirty="0">
              <a:solidFill>
                <a:schemeClr val="tx1"/>
              </a:solidFill>
            </a:endParaRPr>
          </a:p>
          <a:p>
            <a:pPr algn="just"/>
            <a:r>
              <a:rPr lang="fr-FR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https://fac.umc.edu.dz/snv/faculte/BCM/2020/lecture%20critique%201.pdf</a:t>
            </a:r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E35915E-7AE9-4CA1-9CE3-4A1F781E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C672-45DA-4BFF-A45F-0839BF877E20}" type="slidenum">
              <a:rPr lang="fr-FR" smtClean="0"/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98829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2C9CEE-6416-4E73-8D2D-80A6F3216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 (1)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785749-BBCF-4C05-BA63-C7F87BFDF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fr-FR" dirty="0">
                <a:solidFill>
                  <a:schemeClr val="tx1"/>
                </a:solidFill>
              </a:rPr>
              <a:t>UE 3.4 S4  / Compétence 8</a:t>
            </a:r>
          </a:p>
          <a:p>
            <a:pPr algn="just"/>
            <a:r>
              <a:rPr lang="fr-FR" dirty="0">
                <a:solidFill>
                  <a:schemeClr val="tx1"/>
                </a:solidFill>
              </a:rPr>
              <a:t>Objectifs généraux,</a:t>
            </a:r>
          </a:p>
          <a:p>
            <a:pPr algn="just"/>
            <a:r>
              <a:rPr lang="fr-FR" dirty="0">
                <a:solidFill>
                  <a:schemeClr val="tx1"/>
                </a:solidFill>
              </a:rPr>
              <a:t>Objectifs d’apprentissage  </a:t>
            </a:r>
          </a:p>
          <a:p>
            <a:pPr lvl="1" algn="just"/>
            <a:r>
              <a:rPr lang="fr-FR" dirty="0">
                <a:solidFill>
                  <a:schemeClr val="tx1"/>
                </a:solidFill>
              </a:rPr>
              <a:t>De connaître et d’identifier la méthode IMRAD</a:t>
            </a:r>
          </a:p>
          <a:p>
            <a:pPr lvl="1" algn="just"/>
            <a:r>
              <a:rPr lang="fr-FR" dirty="0">
                <a:solidFill>
                  <a:schemeClr val="tx1"/>
                </a:solidFill>
              </a:rPr>
              <a:t>D’appréhender la lecture critique d’article afin de pouvoir comprendre les résultats mis en avant par l’étude.</a:t>
            </a:r>
          </a:p>
          <a:p>
            <a:pPr lvl="1" algn="just"/>
            <a:r>
              <a:rPr lang="fr-FR" dirty="0">
                <a:solidFill>
                  <a:schemeClr val="tx1"/>
                </a:solidFill>
              </a:rPr>
              <a:t>D’effectuer des lectures critiques d’article en vue de l’élaboration du TFE en 3</a:t>
            </a:r>
            <a:r>
              <a:rPr lang="fr-FR" baseline="30000" dirty="0">
                <a:solidFill>
                  <a:schemeClr val="tx1"/>
                </a:solidFill>
              </a:rPr>
              <a:t>e</a:t>
            </a:r>
            <a:r>
              <a:rPr lang="fr-FR" dirty="0">
                <a:solidFill>
                  <a:schemeClr val="tx1"/>
                </a:solidFill>
              </a:rPr>
              <a:t> année.</a:t>
            </a:r>
          </a:p>
          <a:p>
            <a:pPr lvl="0" algn="just"/>
            <a:r>
              <a:rPr lang="fr-FR" dirty="0">
                <a:solidFill>
                  <a:schemeClr val="tx1"/>
                </a:solidFill>
              </a:rPr>
              <a:t>De se questionner sur les lectures effectuées</a:t>
            </a:r>
          </a:p>
          <a:p>
            <a:pPr lvl="0" algn="just"/>
            <a:r>
              <a:rPr lang="fr-FR" dirty="0">
                <a:solidFill>
                  <a:schemeClr val="tx1"/>
                </a:solidFill>
              </a:rPr>
              <a:t>De réaliser une lecture critique article en utilisant la méthodologie vue en cours et en faisant preuve d’analyse, de synthèse ; de recul et d’esprit critique.</a:t>
            </a:r>
          </a:p>
          <a:p>
            <a:pPr lvl="0" algn="just"/>
            <a:endParaRPr lang="fr-FR" dirty="0">
              <a:solidFill>
                <a:schemeClr val="tx1"/>
              </a:solidFill>
            </a:endParaRPr>
          </a:p>
          <a:p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FC748F2-5CF7-4D5C-832C-0821701C3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C672-45DA-4BFF-A45F-0839BF877E20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6133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B5D4F5-3103-4C4C-80F6-EE64BB1BD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 (2)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DA2797-17C7-41F1-AEEA-E7C55F1E2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/>
              <a:t>Plan:</a:t>
            </a:r>
          </a:p>
          <a:p>
            <a:pPr marL="0" indent="0" algn="just">
              <a:buNone/>
            </a:pPr>
            <a:r>
              <a:rPr lang="fr-FR" dirty="0">
                <a:solidFill>
                  <a:schemeClr val="tx1"/>
                </a:solidFill>
              </a:rPr>
              <a:t>Consignes pour la lecture d’un article de recherche</a:t>
            </a:r>
          </a:p>
          <a:p>
            <a:pPr marL="0" indent="0" algn="just">
              <a:buNone/>
            </a:pPr>
            <a:r>
              <a:rPr lang="fr-FR" dirty="0">
                <a:solidFill>
                  <a:schemeClr val="tx1"/>
                </a:solidFill>
              </a:rPr>
              <a:t>Méthode IMRAD</a:t>
            </a:r>
          </a:p>
          <a:p>
            <a:pPr marL="0" indent="0" algn="just">
              <a:buNone/>
            </a:pPr>
            <a:r>
              <a:rPr lang="fr-FR" dirty="0">
                <a:solidFill>
                  <a:schemeClr val="tx1"/>
                </a:solidFill>
              </a:rPr>
              <a:t>Exercice d’application: TD.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725812F-8394-4C32-B8B2-468783021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C672-45DA-4BFF-A45F-0839BF877E20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4933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99F0DC-31B9-4D34-B39A-45D8B4BE4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fr-FR" dirty="0"/>
              <a:t>Consignes de lecture d’un article de recherche (1)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38EC83-B6D6-4BC3-9DBD-F0AFAC0AF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05001"/>
            <a:ext cx="8915400" cy="452230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r-FR" u="sng" dirty="0">
                <a:solidFill>
                  <a:schemeClr val="tx1"/>
                </a:solidFill>
              </a:rPr>
              <a:t>Résumé de l’article</a:t>
            </a:r>
            <a:endParaRPr lang="fr-FR" dirty="0">
              <a:solidFill>
                <a:schemeClr val="tx1"/>
              </a:solidFill>
            </a:endParaRPr>
          </a:p>
          <a:p>
            <a:pPr lvl="1" algn="just"/>
            <a:r>
              <a:rPr lang="fr-FR" dirty="0">
                <a:solidFill>
                  <a:schemeClr val="tx1"/>
                </a:solidFill>
              </a:rPr>
              <a:t>Lire l’article une première fois l’article pour connaître les concepts mobilisés et dégager l’idée générale de l’article.</a:t>
            </a:r>
          </a:p>
          <a:p>
            <a:pPr lvl="1" algn="just"/>
            <a:r>
              <a:rPr lang="fr-FR" dirty="0">
                <a:solidFill>
                  <a:schemeClr val="tx1"/>
                </a:solidFill>
              </a:rPr>
              <a:t>Faire des recherches ( manque de connaissances sur les concepts mobilisés /vocabulaire ),</a:t>
            </a:r>
          </a:p>
          <a:p>
            <a:pPr lvl="1" algn="just"/>
            <a:r>
              <a:rPr lang="fr-FR" dirty="0">
                <a:solidFill>
                  <a:schemeClr val="tx1"/>
                </a:solidFill>
              </a:rPr>
              <a:t>Faire un résumé de quelques lignes.</a:t>
            </a:r>
          </a:p>
          <a:p>
            <a:pPr marL="457200" lvl="1" indent="0" algn="just">
              <a:buNone/>
            </a:pPr>
            <a:endParaRPr lang="fr-FR" dirty="0">
              <a:solidFill>
                <a:schemeClr val="tx1"/>
              </a:solidFill>
            </a:endParaRPr>
          </a:p>
          <a:p>
            <a:pPr algn="just"/>
            <a:r>
              <a:rPr lang="fr-FR" u="sng" dirty="0">
                <a:solidFill>
                  <a:schemeClr val="tx1"/>
                </a:solidFill>
              </a:rPr>
              <a:t>Annotation de l’article :</a:t>
            </a:r>
            <a:endParaRPr lang="fr-FR" dirty="0">
              <a:solidFill>
                <a:schemeClr val="tx1"/>
              </a:solidFill>
            </a:endParaRPr>
          </a:p>
          <a:p>
            <a:pPr lvl="1" algn="just"/>
            <a:r>
              <a:rPr lang="fr-FR" dirty="0">
                <a:solidFill>
                  <a:schemeClr val="tx1"/>
                </a:solidFill>
              </a:rPr>
              <a:t>Relire l’article en surlignant les thématiques, les concepts et noter les éléments importants ou mis en évidence par l’article.</a:t>
            </a:r>
          </a:p>
          <a:p>
            <a:pPr lvl="1" algn="just"/>
            <a:r>
              <a:rPr lang="fr-FR" dirty="0">
                <a:solidFill>
                  <a:schemeClr val="tx1"/>
                </a:solidFill>
              </a:rPr>
              <a:t>Surligner l’idée principale de l’auteur développée tout au long de l’article.</a:t>
            </a:r>
          </a:p>
          <a:p>
            <a:pPr lvl="1" algn="just"/>
            <a:r>
              <a:rPr lang="fr-FR" dirty="0">
                <a:solidFill>
                  <a:schemeClr val="tx1"/>
                </a:solidFill>
              </a:rPr>
              <a:t>Surligner les arguments utilisés par l’auteur et noter des annotations.</a:t>
            </a:r>
          </a:p>
          <a:p>
            <a:pPr lvl="1" algn="just"/>
            <a:r>
              <a:rPr lang="fr-FR" dirty="0">
                <a:solidFill>
                  <a:schemeClr val="tx1"/>
                </a:solidFill>
              </a:rPr>
              <a:t>Identifier les différentes étapes de l’articles : IMRAD.</a:t>
            </a:r>
          </a:p>
          <a:p>
            <a:pPr lvl="1" algn="just"/>
            <a:r>
              <a:rPr lang="fr-FR" dirty="0">
                <a:solidFill>
                  <a:schemeClr val="tx1"/>
                </a:solidFill>
              </a:rPr>
              <a:t>Noter les éléments, concepts qui faciliteront votre analyse ultérieure.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8EA1420-193A-4118-8CE4-61BEB6565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C672-45DA-4BFF-A45F-0839BF877E20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8851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0F1992-5164-4EE2-A27B-0E0EF3846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Consignes de lecture d’un article de recherche (2)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1BBBEC-2E22-436D-B9D6-02D55E73B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517912"/>
            <a:ext cx="8915400" cy="3393309"/>
          </a:xfrm>
        </p:spPr>
        <p:txBody>
          <a:bodyPr/>
          <a:lstStyle/>
          <a:p>
            <a:pPr algn="just"/>
            <a:r>
              <a:rPr lang="fr-FR" dirty="0">
                <a:solidFill>
                  <a:schemeClr val="tx1"/>
                </a:solidFill>
              </a:rPr>
              <a:t>Grille de lecture critique d’un article de recherche qualitative ( Grille Côté-Turgeon),</a:t>
            </a:r>
          </a:p>
          <a:p>
            <a:pPr marL="0" indent="0" algn="just">
              <a:buNone/>
            </a:pPr>
            <a:r>
              <a:rPr lang="fr-FR" dirty="0">
                <a:solidFill>
                  <a:schemeClr val="tx1"/>
                </a:solidFill>
              </a:rPr>
              <a:t>Pédagogie médicale 2002 ; 3 (2) : 83</a:t>
            </a:r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FBF1592-2817-4945-BDD8-ABA89125C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C672-45DA-4BFF-A45F-0839BF877E20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4193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AAD24D-2D85-45BC-9593-EAEC492E1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2.		 Méthode IMRAD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30B718-0B06-4604-B573-956D9F7BC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rgbClr val="C00000"/>
                </a:solidFill>
              </a:rPr>
              <a:t>I</a:t>
            </a:r>
            <a:r>
              <a:rPr lang="fr-FR" dirty="0">
                <a:solidFill>
                  <a:schemeClr val="tx1"/>
                </a:solidFill>
              </a:rPr>
              <a:t>ntroduction</a:t>
            </a:r>
          </a:p>
          <a:p>
            <a:r>
              <a:rPr lang="fr-FR" dirty="0">
                <a:solidFill>
                  <a:srgbClr val="C00000"/>
                </a:solidFill>
              </a:rPr>
              <a:t>M</a:t>
            </a:r>
            <a:r>
              <a:rPr lang="fr-FR" dirty="0">
                <a:solidFill>
                  <a:schemeClr val="tx1"/>
                </a:solidFill>
              </a:rPr>
              <a:t>atériel et méthode</a:t>
            </a:r>
          </a:p>
          <a:p>
            <a:r>
              <a:rPr lang="fr-FR" dirty="0">
                <a:solidFill>
                  <a:srgbClr val="C00000"/>
                </a:solidFill>
              </a:rPr>
              <a:t>R</a:t>
            </a:r>
            <a:r>
              <a:rPr lang="fr-FR" dirty="0">
                <a:solidFill>
                  <a:schemeClr val="tx1"/>
                </a:solidFill>
              </a:rPr>
              <a:t>ésultats</a:t>
            </a:r>
          </a:p>
          <a:p>
            <a:r>
              <a:rPr lang="fr-FR" dirty="0">
                <a:solidFill>
                  <a:srgbClr val="C00000"/>
                </a:solidFill>
              </a:rPr>
              <a:t>A</a:t>
            </a:r>
            <a:r>
              <a:rPr lang="fr-FR" dirty="0"/>
              <a:t> </a:t>
            </a:r>
            <a:r>
              <a:rPr lang="fr-FR" dirty="0">
                <a:solidFill>
                  <a:schemeClr val="tx1"/>
                </a:solidFill>
              </a:rPr>
              <a:t>and</a:t>
            </a:r>
          </a:p>
          <a:p>
            <a:r>
              <a:rPr lang="fr-FR" dirty="0">
                <a:solidFill>
                  <a:srgbClr val="C00000"/>
                </a:solidFill>
              </a:rPr>
              <a:t>D</a:t>
            </a:r>
            <a:r>
              <a:rPr lang="fr-FR" dirty="0">
                <a:solidFill>
                  <a:schemeClr val="tx1"/>
                </a:solidFill>
              </a:rPr>
              <a:t>iscussion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CA9165E-95A2-4D93-ADB4-07B55330C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C672-45DA-4BFF-A45F-0839BF877E20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2084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C4DEB3-9984-4B19-BCDC-2AFAF8235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2.1	Introduction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C76B51-6733-4F3E-971B-BC3616451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>
                <a:solidFill>
                  <a:schemeClr val="tx1"/>
                </a:solidFill>
              </a:rPr>
              <a:t>Tous les items cités ne sont pas forcément présents dans l’article. L’introduction  : 3 parties.</a:t>
            </a:r>
          </a:p>
          <a:p>
            <a:pPr marL="0" indent="0" algn="just">
              <a:buNone/>
            </a:pPr>
            <a:endParaRPr lang="fr-FR" dirty="0">
              <a:solidFill>
                <a:schemeClr val="tx1"/>
              </a:solidFill>
            </a:endParaRPr>
          </a:p>
          <a:p>
            <a:pPr algn="just"/>
            <a:r>
              <a:rPr lang="fr-FR" b="1" dirty="0">
                <a:solidFill>
                  <a:schemeClr val="tx1"/>
                </a:solidFill>
              </a:rPr>
              <a:t>1ere partie: contexte de la recherche</a:t>
            </a:r>
          </a:p>
          <a:p>
            <a:pPr lvl="1" algn="just"/>
            <a:r>
              <a:rPr lang="fr-FR" dirty="0">
                <a:solidFill>
                  <a:schemeClr val="tx1"/>
                </a:solidFill>
              </a:rPr>
              <a:t> Sujet de recherche </a:t>
            </a:r>
          </a:p>
          <a:p>
            <a:pPr lvl="1" algn="just"/>
            <a:r>
              <a:rPr lang="fr-FR" dirty="0">
                <a:solidFill>
                  <a:schemeClr val="tx1"/>
                </a:solidFill>
              </a:rPr>
              <a:t>Lieu de recherche</a:t>
            </a:r>
          </a:p>
          <a:p>
            <a:pPr lvl="1" algn="just"/>
            <a:r>
              <a:rPr lang="fr-FR" dirty="0">
                <a:solidFill>
                  <a:schemeClr val="tx1"/>
                </a:solidFill>
              </a:rPr>
              <a:t>Acteurs ou personnes réalisant l’</a:t>
            </a:r>
            <a:r>
              <a:rPr lang="fr-FR" dirty="0" err="1">
                <a:solidFill>
                  <a:schemeClr val="tx1"/>
                </a:solidFill>
              </a:rPr>
              <a:t>enquete</a:t>
            </a:r>
            <a:endParaRPr lang="fr-FR" dirty="0">
              <a:solidFill>
                <a:schemeClr val="tx1"/>
              </a:solidFill>
            </a:endParaRPr>
          </a:p>
          <a:p>
            <a:pPr lvl="1" algn="just"/>
            <a:r>
              <a:rPr lang="fr-FR" dirty="0">
                <a:solidFill>
                  <a:schemeClr val="tx1"/>
                </a:solidFill>
              </a:rPr>
              <a:t>Personnes ou professionnels ciblés par l’</a:t>
            </a:r>
            <a:r>
              <a:rPr lang="fr-FR" dirty="0" err="1">
                <a:solidFill>
                  <a:schemeClr val="tx1"/>
                </a:solidFill>
              </a:rPr>
              <a:t>enquete</a:t>
            </a:r>
            <a:endParaRPr lang="fr-FR" dirty="0">
              <a:solidFill>
                <a:schemeClr val="tx1"/>
              </a:solidFill>
            </a:endParaRPr>
          </a:p>
          <a:p>
            <a:pPr lvl="1" algn="just"/>
            <a:r>
              <a:rPr lang="fr-FR" dirty="0">
                <a:solidFill>
                  <a:schemeClr val="tx1"/>
                </a:solidFill>
              </a:rPr>
              <a:t>Cadre de recherche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DEC4A72-EEBB-4A76-9E45-628BA3CE8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C672-45DA-4BFF-A45F-0839BF877E20}" type="slidenum">
              <a:rPr lang="fr-FR" smtClean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3342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C47962-F1E5-4563-B9EC-7307DC0C4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2.1	Introduction (2)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2CAB59-0584-4CE1-A3CC-C0FD9E32F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36035"/>
            <a:ext cx="8915400" cy="4175187"/>
          </a:xfrm>
        </p:spPr>
        <p:txBody>
          <a:bodyPr/>
          <a:lstStyle/>
          <a:p>
            <a:pPr algn="just"/>
            <a:r>
              <a:rPr lang="fr-FR" b="1" dirty="0">
                <a:solidFill>
                  <a:schemeClr val="tx1"/>
                </a:solidFill>
              </a:rPr>
              <a:t>2</a:t>
            </a:r>
            <a:r>
              <a:rPr lang="fr-FR" b="1" baseline="30000" dirty="0">
                <a:solidFill>
                  <a:schemeClr val="tx1"/>
                </a:solidFill>
              </a:rPr>
              <a:t>e</a:t>
            </a:r>
            <a:r>
              <a:rPr lang="fr-FR" b="1" dirty="0">
                <a:solidFill>
                  <a:schemeClr val="tx1"/>
                </a:solidFill>
              </a:rPr>
              <a:t> partie: présentation de la problématique et de la question posée</a:t>
            </a:r>
          </a:p>
          <a:p>
            <a:pPr marL="0" indent="0" algn="just">
              <a:buNone/>
            </a:pPr>
            <a:endParaRPr lang="fr-FR" dirty="0">
              <a:solidFill>
                <a:schemeClr val="tx1"/>
              </a:solidFill>
            </a:endParaRPr>
          </a:p>
          <a:p>
            <a:pPr lvl="1" algn="just"/>
            <a:r>
              <a:rPr lang="fr-FR" b="1" dirty="0">
                <a:solidFill>
                  <a:schemeClr val="tx1"/>
                </a:solidFill>
              </a:rPr>
              <a:t>Identification du problème : </a:t>
            </a:r>
            <a:r>
              <a:rPr lang="fr-FR" dirty="0">
                <a:solidFill>
                  <a:schemeClr val="tx1"/>
                </a:solidFill>
              </a:rPr>
              <a:t>évoqué par les auteurs au début de l’article et permet d’identifier l’objectif de recherche qui en découle.</a:t>
            </a:r>
          </a:p>
          <a:p>
            <a:pPr marL="457200" lvl="1" indent="0" algn="just">
              <a:buNone/>
            </a:pPr>
            <a:endParaRPr lang="fr-FR" b="1" dirty="0">
              <a:solidFill>
                <a:schemeClr val="tx1"/>
              </a:solidFill>
            </a:endParaRPr>
          </a:p>
          <a:p>
            <a:pPr lvl="1" algn="just"/>
            <a:r>
              <a:rPr lang="fr-FR" b="1" dirty="0">
                <a:solidFill>
                  <a:schemeClr val="tx1"/>
                </a:solidFill>
              </a:rPr>
              <a:t>Objectif de la recherche :</a:t>
            </a:r>
            <a:r>
              <a:rPr lang="fr-FR" dirty="0">
                <a:solidFill>
                  <a:schemeClr val="tx1"/>
                </a:solidFill>
              </a:rPr>
              <a:t> ce que je cherche à comprendre au regard de mon travail.</a:t>
            </a:r>
          </a:p>
          <a:p>
            <a:pPr lvl="1" algn="just"/>
            <a:endParaRPr lang="fr-FR" dirty="0">
              <a:solidFill>
                <a:schemeClr val="tx1"/>
              </a:solidFill>
            </a:endParaRPr>
          </a:p>
          <a:p>
            <a:pPr lvl="1" algn="just"/>
            <a:r>
              <a:rPr lang="fr-FR" b="1" dirty="0">
                <a:solidFill>
                  <a:schemeClr val="tx1"/>
                </a:solidFill>
              </a:rPr>
              <a:t>Hypothèse(s) : </a:t>
            </a:r>
            <a:r>
              <a:rPr lang="fr-FR" dirty="0">
                <a:solidFill>
                  <a:schemeClr val="tx1"/>
                </a:solidFill>
              </a:rPr>
              <a:t>réponse provisoire à la question de recherche, proposition de réponse au problème de recherche posé traduit en question de recherche, Donner un exemple.</a:t>
            </a:r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37E7E43-4435-48A1-80A7-A6AB6A1FD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C672-45DA-4BFF-A45F-0839BF877E20}" type="slidenum">
              <a:rPr lang="fr-FR" smtClean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7317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0F5AF7-F86D-4186-A265-15619EE83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2.1	Introduction (3)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BF7DBC-B68A-4CA2-870B-A2F4099F8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62539"/>
            <a:ext cx="8915400" cy="4148683"/>
          </a:xfrm>
        </p:spPr>
        <p:txBody>
          <a:bodyPr/>
          <a:lstStyle/>
          <a:p>
            <a:pPr algn="just"/>
            <a:r>
              <a:rPr lang="fr-FR" b="1" dirty="0">
                <a:solidFill>
                  <a:schemeClr val="tx1"/>
                </a:solidFill>
              </a:rPr>
              <a:t>3</a:t>
            </a:r>
            <a:r>
              <a:rPr lang="fr-FR" b="1" baseline="30000" dirty="0">
                <a:solidFill>
                  <a:schemeClr val="tx1"/>
                </a:solidFill>
              </a:rPr>
              <a:t>e</a:t>
            </a:r>
            <a:r>
              <a:rPr lang="fr-FR" b="1" dirty="0">
                <a:solidFill>
                  <a:schemeClr val="tx1"/>
                </a:solidFill>
              </a:rPr>
              <a:t> partie:</a:t>
            </a:r>
          </a:p>
          <a:p>
            <a:pPr marL="0" indent="0" algn="just">
              <a:buNone/>
            </a:pPr>
            <a:endParaRPr lang="fr-FR" dirty="0">
              <a:solidFill>
                <a:schemeClr val="tx1"/>
              </a:solidFill>
            </a:endParaRPr>
          </a:p>
          <a:p>
            <a:pPr lvl="1" algn="just"/>
            <a:endParaRPr lang="fr-FR" b="1" dirty="0">
              <a:solidFill>
                <a:schemeClr val="tx1"/>
              </a:solidFill>
            </a:endParaRPr>
          </a:p>
          <a:p>
            <a:pPr lvl="1" algn="just"/>
            <a:endParaRPr lang="fr-FR" b="1" dirty="0">
              <a:solidFill>
                <a:schemeClr val="tx1"/>
              </a:solidFill>
            </a:endParaRPr>
          </a:p>
          <a:p>
            <a:pPr lvl="1" algn="just"/>
            <a:r>
              <a:rPr lang="fr-FR" b="1" dirty="0">
                <a:solidFill>
                  <a:schemeClr val="tx1"/>
                </a:solidFill>
              </a:rPr>
              <a:t>Concepts mobilisés </a:t>
            </a:r>
            <a:r>
              <a:rPr lang="fr-FR" dirty="0">
                <a:solidFill>
                  <a:schemeClr val="tx1"/>
                </a:solidFill>
              </a:rPr>
              <a:t>: termes développés par l’auteur (certains sont développés, d’autres survolés : importance de tous les repérer).</a:t>
            </a:r>
          </a:p>
          <a:p>
            <a:pPr lvl="1" algn="just"/>
            <a:r>
              <a:rPr lang="fr-FR" b="1" dirty="0">
                <a:solidFill>
                  <a:schemeClr val="tx1"/>
                </a:solidFill>
              </a:rPr>
              <a:t>Question de départ: </a:t>
            </a:r>
            <a:r>
              <a:rPr lang="fr-FR" dirty="0">
                <a:solidFill>
                  <a:schemeClr val="tx1"/>
                </a:solidFill>
              </a:rPr>
              <a:t>éléments du problème identifié et objectif précis de recherche </a:t>
            </a:r>
          </a:p>
          <a:p>
            <a:pPr lvl="1" algn="just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4E9C8C4-30F8-43E8-BC45-44D89098C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C672-45DA-4BFF-A45F-0839BF877E20}" type="slidenum">
              <a:rPr lang="fr-FR" smtClean="0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5293737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1696</TotalTime>
  <Words>702</Words>
  <Application>Microsoft Office PowerPoint</Application>
  <PresentationFormat>Grand écran</PresentationFormat>
  <Paragraphs>155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Century Gothic</vt:lpstr>
      <vt:lpstr>Wingdings 3</vt:lpstr>
      <vt:lpstr>Brin</vt:lpstr>
      <vt:lpstr>UE 3.4S4: Initiation à la démarche de recherche          Lecture critique d’article    </vt:lpstr>
      <vt:lpstr>Introduction (1)</vt:lpstr>
      <vt:lpstr>Introduction (2)</vt:lpstr>
      <vt:lpstr>Consignes de lecture d’un article de recherche (1)</vt:lpstr>
      <vt:lpstr>Consignes de lecture d’un article de recherche (2)</vt:lpstr>
      <vt:lpstr>2.   Méthode IMRAD</vt:lpstr>
      <vt:lpstr>2.1 Introduction</vt:lpstr>
      <vt:lpstr>2.1 Introduction (2)</vt:lpstr>
      <vt:lpstr>2.1 Introduction (3)</vt:lpstr>
      <vt:lpstr>2.3 Matériel et méthodes (1) Méthode </vt:lpstr>
      <vt:lpstr>2.3 Matériel et méthode (2) Matériel</vt:lpstr>
      <vt:lpstr>2.4 Résultats (2)</vt:lpstr>
      <vt:lpstr>2.5 Discussion</vt:lpstr>
      <vt:lpstr>Conclusion</vt:lpstr>
      <vt:lpstr>Bibliographie</vt:lpstr>
      <vt:lpstr>Bibliographie (2)</vt:lpstr>
      <vt:lpstr>Bibliographie(3)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UE 3.4S4: Initiation à la démarche de recherche Lecture critique d’article   30/05/2023 Céline Delerive / Manuela End Promotion 2021-2024</dc:title>
  <dc:creator>End Manuela</dc:creator>
  <cp:lastModifiedBy>IFSI</cp:lastModifiedBy>
  <cp:revision>56</cp:revision>
  <cp:lastPrinted>2024-02-12T08:55:51Z</cp:lastPrinted>
  <dcterms:created xsi:type="dcterms:W3CDTF">2023-05-26T13:16:16Z</dcterms:created>
  <dcterms:modified xsi:type="dcterms:W3CDTF">2024-02-12T09:19:43Z</dcterms:modified>
</cp:coreProperties>
</file>