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9705A3D-F4A7-436B-84CE-35656E53DC4B}" type="datetime1">
              <a:rPr lang="fr-FR" smtClean="0"/>
              <a:t>06/12/2023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4C1720-EEDC-48FC-9420-1251F4570F29}" type="datetime1">
              <a:rPr lang="fr-FR" smtClean="0"/>
              <a:t>06/12/2023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 du masque</a:t>
            </a:r>
            <a:endParaRPr lang="en-US"/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 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 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cteur droit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C279844-E592-4A78-8DBA-8CD813662516}" type="datetime1">
              <a:rPr lang="fr-FR" smtClean="0"/>
              <a:t>06/12/2023</a:t>
            </a:fld>
            <a:endParaRPr lang="en-US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n-US"/>
              <a:t>UE 6.1 S1   AS</a:t>
            </a:r>
            <a:endParaRPr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79E55C-D7CD-4B9D-8EEA-FC6C6A051841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UE 6.1 S1   AS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D5B6FC-81CB-4A42-A28B-544F316F973D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UE 6.1 S1   AS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CC2AFD-F866-4F69-ACCA-36CCE75874F5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UE 6.1 S1   AS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cteur droit 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DD87E12-FBF2-4F43-A905-1BD21812F93F}" type="datetime1">
              <a:rPr lang="fr-FR" smtClean="0"/>
              <a:t>06/12/2023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n-US"/>
              <a:t>UE 6.1 S1   AS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8F5E1A-A30F-456A-91AE-D37E067E397C}" type="datetime1">
              <a:rPr lang="fr-FR" smtClean="0"/>
              <a:t>06/12/2023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UE 6.1 S1   AS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62FB2E-40B6-4550-9CF6-AAD5B08A6831}" type="datetime1">
              <a:rPr lang="fr-FR" smtClean="0"/>
              <a:t>06/12/2023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UE 6.1 S1   AS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63F890-B7B2-40D1-BEA0-F018B960863B}" type="datetime1">
              <a:rPr lang="fr-FR" smtClean="0"/>
              <a:t>06/12/2023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UE 6.1 S1   AS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53D229-A653-45CC-83F7-3B5B1CE56525}" type="datetime1">
              <a:rPr lang="fr-FR" smtClean="0"/>
              <a:t>06/12/2023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UE 6.1 S1   AS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E33198B2-0896-4885-ABF6-78ADAFEC33C8}" type="datetime1">
              <a:rPr lang="fr-FR" smtClean="0"/>
              <a:t>06/12/2023</a:t>
            </a:fld>
            <a:endParaRPr lang="en-US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en-US"/>
              <a:t>UE 6.1 S1   AS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 l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" dirty="0"/>
              <a:t>Cliquez sur l’icône pour ajouter une image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F6F075F4-8DDA-43B8-B407-AA839A4FF6C6}" type="datetime1">
              <a:rPr lang="fr-FR" smtClean="0"/>
              <a:t>06/12/2023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r>
              <a:rPr lang="en-US"/>
              <a:t>UE 6.1 S1   AS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 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"/>
              <a:t>Modifiez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8963FBC-6D69-40CC-9FA5-AA8418046838}" type="datetime1">
              <a:rPr lang="fr-FR" smtClean="0"/>
              <a:t>06/12/2023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n-US"/>
              <a:t>UE 6.1 S1   AS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Zoom sur un logo&#10;&#10;Description générée automatiquement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6060" y="2686394"/>
            <a:ext cx="4775075" cy="1630907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sz="4400" dirty="0">
                <a:solidFill>
                  <a:schemeClr val="tx1"/>
                </a:solidFill>
              </a:rPr>
              <a:t>L</a:t>
            </a:r>
            <a:r>
              <a:rPr lang="fr" sz="4400" dirty="0">
                <a:solidFill>
                  <a:schemeClr val="tx1"/>
                </a:solidFill>
              </a:rPr>
              <a:t>e vocabulaire médical</a:t>
            </a:r>
            <a:br>
              <a:rPr lang="fr" sz="4400" dirty="0">
                <a:solidFill>
                  <a:schemeClr val="tx1"/>
                </a:solidFill>
              </a:rPr>
            </a:br>
            <a:br>
              <a:rPr lang="fr" sz="4400" dirty="0">
                <a:solidFill>
                  <a:schemeClr val="tx1"/>
                </a:solidFill>
              </a:rPr>
            </a:br>
            <a:r>
              <a:rPr lang="fr" sz="3600" dirty="0">
                <a:solidFill>
                  <a:schemeClr val="tx1"/>
                </a:solidFill>
              </a:rPr>
              <a:t>approche par l’étymologie</a:t>
            </a:r>
            <a:endParaRPr lang="fr" sz="4400" dirty="0">
              <a:solidFill>
                <a:schemeClr val="tx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" y="5777017"/>
            <a:ext cx="5713949" cy="1080973"/>
          </a:xfrm>
        </p:spPr>
        <p:txBody>
          <a:bodyPr rtlCol="0">
            <a:normAutofit fontScale="92500" lnSpcReduction="20000"/>
          </a:bodyPr>
          <a:lstStyle/>
          <a:p>
            <a:pPr rtl="0">
              <a:spcAft>
                <a:spcPts val="600"/>
              </a:spcAft>
            </a:pPr>
            <a:r>
              <a:rPr lang="fr" dirty="0">
                <a:solidFill>
                  <a:schemeClr val="bg1"/>
                </a:solidFill>
              </a:rPr>
              <a:t>UE 6.1 S1 Méthodes de travail</a:t>
            </a:r>
          </a:p>
          <a:p>
            <a:pPr marL="342900" indent="-342900" rtl="0">
              <a:spcAft>
                <a:spcPts val="600"/>
              </a:spcAft>
              <a:buAutoNum type="alphaUcPeriod"/>
            </a:pPr>
            <a:r>
              <a:rPr lang="fr" dirty="0">
                <a:solidFill>
                  <a:schemeClr val="bg1"/>
                </a:solidFill>
              </a:rPr>
              <a:t>A. SCHAEFFER</a:t>
            </a:r>
          </a:p>
          <a:p>
            <a:pPr marL="342900" indent="-342900" rtl="0">
              <a:spcAft>
                <a:spcPts val="600"/>
              </a:spcAft>
              <a:buAutoNum type="alphaUcPeriod"/>
            </a:pPr>
            <a:r>
              <a:rPr lang="fr">
                <a:solidFill>
                  <a:schemeClr val="bg1"/>
                </a:solidFill>
              </a:rPr>
              <a:t>Promotion 2023/2026</a:t>
            </a:r>
            <a:endParaRPr lang="fr" dirty="0">
              <a:solidFill>
                <a:schemeClr val="bg1"/>
              </a:solidFill>
            </a:endParaRPr>
          </a:p>
          <a:p>
            <a:pPr marL="342900" indent="-342900" rtl="0">
              <a:spcAft>
                <a:spcPts val="600"/>
              </a:spcAft>
              <a:buAutoNum type="alphaUcPeriod"/>
            </a:pPr>
            <a:endParaRPr lang="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7DE8C6-04B2-8405-93ED-72F20206A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conventions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3A3B9F-437E-8A44-0DDC-7C0CA33D5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4"/>
            </a:pPr>
            <a:r>
              <a:rPr lang="fr-FR" dirty="0"/>
              <a:t>Les préfixes restent invariables au contact des radicaux auxquels ils se lient, sauf </a:t>
            </a:r>
            <a:r>
              <a:rPr lang="fr-FR" b="1" dirty="0"/>
              <a:t>para- </a:t>
            </a:r>
            <a:r>
              <a:rPr lang="fr-FR" dirty="0"/>
              <a:t>et </a:t>
            </a:r>
            <a:r>
              <a:rPr lang="fr-FR" b="1" dirty="0"/>
              <a:t>a-</a:t>
            </a:r>
            <a:r>
              <a:rPr lang="fr-FR" dirty="0"/>
              <a:t>, selon qu’ils sont suivis d’une voyelle ou d’une consonne.	</a:t>
            </a:r>
          </a:p>
          <a:p>
            <a:pPr lvl="2"/>
            <a:r>
              <a:rPr lang="fr-FR" dirty="0"/>
              <a:t>Ex : para + esthésie = paresthésie</a:t>
            </a:r>
          </a:p>
          <a:p>
            <a:pPr lvl="2"/>
            <a:r>
              <a:rPr lang="fr-FR" dirty="0"/>
              <a:t>Ex : a + esthésie = anesthésie</a:t>
            </a:r>
          </a:p>
          <a:p>
            <a:pPr lvl="2"/>
            <a:endParaRPr lang="fr-FR" dirty="0"/>
          </a:p>
          <a:p>
            <a:pPr marL="342900" indent="-342900">
              <a:buFont typeface="+mj-lt"/>
              <a:buAutoNum type="arabicPeriod" startAt="4"/>
            </a:pPr>
            <a:r>
              <a:rPr lang="fr-FR" dirty="0"/>
              <a:t>Les autres unités de sens se lient entre elles par un (</a:t>
            </a:r>
            <a:r>
              <a:rPr lang="fr-FR" b="1" dirty="0"/>
              <a:t>o</a:t>
            </a:r>
            <a:r>
              <a:rPr lang="fr-FR" dirty="0"/>
              <a:t>) dit de </a:t>
            </a:r>
            <a:r>
              <a:rPr lang="fr-FR" b="1" dirty="0"/>
              <a:t>liaison phonique</a:t>
            </a:r>
            <a:r>
              <a:rPr lang="fr-FR" dirty="0"/>
              <a:t>. Toutefois ce (o) est supprimé lorsque l’unité opérante commence par une voyelle.</a:t>
            </a:r>
          </a:p>
          <a:p>
            <a:pPr lvl="2"/>
            <a:r>
              <a:rPr lang="fr-FR" dirty="0"/>
              <a:t>Ex : </a:t>
            </a:r>
            <a:r>
              <a:rPr lang="fr-FR" dirty="0" err="1"/>
              <a:t>gastr</a:t>
            </a:r>
            <a:r>
              <a:rPr lang="fr-FR" dirty="0"/>
              <a:t>(o) + algie = gastralgie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1ED6F0-A5D1-3B54-85A7-A95A92716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C9139A8-6E51-41E8-BFFC-F71271427F4A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30C3DD-0B24-C6B2-2483-51378645E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UE 6.1 S1   AS</a:t>
            </a:r>
          </a:p>
        </p:txBody>
      </p:sp>
    </p:spTree>
    <p:extLst>
      <p:ext uri="{BB962C8B-B14F-4D97-AF65-F5344CB8AC3E}">
        <p14:creationId xmlns:p14="http://schemas.microsoft.com/office/powerpoint/2010/main" val="1049241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74534A-C330-362F-B21C-3D1A9C12F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vocabulaire médical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624995-EAC1-83B8-2D05-3D8C7CC27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Chaque fois que cela est possible, essayez de découper le mot médical en unités de sens.</a:t>
            </a:r>
          </a:p>
          <a:p>
            <a:pPr lvl="2"/>
            <a:r>
              <a:rPr lang="fr-FR" dirty="0"/>
              <a:t>Ex : Polynévrite = </a:t>
            </a:r>
          </a:p>
          <a:p>
            <a:pPr marL="1971400" lvl="7" indent="0">
              <a:buNone/>
            </a:pPr>
            <a:r>
              <a:rPr lang="fr-FR" dirty="0"/>
              <a:t>poly (préfixe) : plusieurs</a:t>
            </a:r>
          </a:p>
          <a:p>
            <a:pPr marL="548640" lvl="2" indent="0">
              <a:buNone/>
            </a:pPr>
            <a:r>
              <a:rPr lang="fr-FR" dirty="0"/>
              <a:t>		    </a:t>
            </a:r>
            <a:r>
              <a:rPr lang="fr-FR" dirty="0" err="1"/>
              <a:t>névr</a:t>
            </a:r>
            <a:r>
              <a:rPr lang="fr-FR" dirty="0"/>
              <a:t>(o) (racine) : nerfs</a:t>
            </a:r>
          </a:p>
          <a:p>
            <a:pPr marL="548640" lvl="2" indent="0">
              <a:buNone/>
            </a:pPr>
            <a:r>
              <a:rPr lang="fr-FR" dirty="0"/>
              <a:t>		    ite (suffixe) : inflammation</a:t>
            </a:r>
          </a:p>
          <a:p>
            <a:pPr marL="548640" lvl="2" indent="0">
              <a:buNone/>
            </a:pPr>
            <a:r>
              <a:rPr lang="fr-FR" dirty="0"/>
              <a:t>	</a:t>
            </a:r>
          </a:p>
          <a:p>
            <a:pPr marL="548640" lvl="2" indent="0">
              <a:buNone/>
            </a:pPr>
            <a:r>
              <a:rPr lang="fr-FR" dirty="0"/>
              <a:t>                                          une polynévrite est une inflammation de plusieurs nerfs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F780BD-5C3A-4DD5-CE25-2DC086C54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0F0C41A-8E4A-46E1-AEAD-5BAE69C8C300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Flèche : angle droit 4">
            <a:extLst>
              <a:ext uri="{FF2B5EF4-FFF2-40B4-BE49-F238E27FC236}">
                <a16:creationId xmlns:a16="http://schemas.microsoft.com/office/drawing/2014/main" id="{3F85616D-9095-A79A-E8AD-72CCB14788F7}"/>
              </a:ext>
            </a:extLst>
          </p:cNvPr>
          <p:cNvSpPr/>
          <p:nvPr/>
        </p:nvSpPr>
        <p:spPr>
          <a:xfrm rot="5400000">
            <a:off x="3124200" y="3609977"/>
            <a:ext cx="295275" cy="1905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C46FD9-A7C1-83CD-7777-F51B75F4A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UE 6.1 S1   AS</a:t>
            </a:r>
          </a:p>
        </p:txBody>
      </p:sp>
    </p:spTree>
    <p:extLst>
      <p:ext uri="{BB962C8B-B14F-4D97-AF65-F5344CB8AC3E}">
        <p14:creationId xmlns:p14="http://schemas.microsoft.com/office/powerpoint/2010/main" val="156203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5BF0D1-C2D5-1D25-7A9E-586A260B9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Attention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D71A01-7F66-0318-0667-04CA740C5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langue française est difficile et complexe. Elle ne permet pas toujours ces découpages.</a:t>
            </a:r>
          </a:p>
          <a:p>
            <a:pPr lvl="2"/>
            <a:r>
              <a:rPr lang="fr-FR" dirty="0"/>
              <a:t>Ex : </a:t>
            </a:r>
            <a:r>
              <a:rPr lang="fr-FR" b="1" dirty="0"/>
              <a:t>A- </a:t>
            </a:r>
            <a:r>
              <a:rPr lang="fr-FR" dirty="0"/>
              <a:t>(préfixe) : absence</a:t>
            </a:r>
          </a:p>
          <a:p>
            <a:pPr marL="548640" lvl="2" indent="0">
              <a:buNone/>
            </a:pPr>
            <a:r>
              <a:rPr lang="fr-FR" dirty="0"/>
              <a:t>           un abattement ne signifie pas une absence de battements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Certaines unités de sens se rapprochent de mots du langage courant mais n’ont pas la même interprétation</a:t>
            </a:r>
          </a:p>
          <a:p>
            <a:pPr lvl="2"/>
            <a:r>
              <a:rPr lang="fr-FR" dirty="0"/>
              <a:t>Ex : métrorragie = </a:t>
            </a:r>
          </a:p>
          <a:p>
            <a:pPr marL="1097280" lvl="4" indent="0">
              <a:buNone/>
            </a:pPr>
            <a:r>
              <a:rPr lang="fr-FR" dirty="0"/>
              <a:t>	      </a:t>
            </a:r>
            <a:r>
              <a:rPr lang="fr-FR" dirty="0" err="1"/>
              <a:t>métr</a:t>
            </a:r>
            <a:r>
              <a:rPr lang="fr-FR" dirty="0"/>
              <a:t>(o) : utérus</a:t>
            </a:r>
          </a:p>
          <a:p>
            <a:pPr marL="1671400" lvl="6" indent="0">
              <a:buNone/>
            </a:pPr>
            <a:r>
              <a:rPr lang="fr-FR" dirty="0"/>
              <a:t>	     </a:t>
            </a:r>
            <a:r>
              <a:rPr lang="fr-FR" sz="1200" dirty="0" err="1"/>
              <a:t>rragie</a:t>
            </a:r>
            <a:r>
              <a:rPr lang="fr-FR" sz="1200" dirty="0"/>
              <a:t> : écoulement de sang</a:t>
            </a:r>
          </a:p>
          <a:p>
            <a:pPr marL="1671400" lvl="6" indent="0">
              <a:buNone/>
            </a:pPr>
            <a:endParaRPr lang="fr-FR" sz="1200" dirty="0"/>
          </a:p>
          <a:p>
            <a:pPr marL="1051560" lvl="4" indent="0">
              <a:buNone/>
            </a:pPr>
            <a:r>
              <a:rPr lang="fr-FR" b="1" dirty="0"/>
              <a:t>Une métrorragie n’est pas un accident hémorragique dans les transports en communs !!!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71850F-C62E-A2D9-BF8A-6D54C2D1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F000256-F1CA-4B46-B902-899CBD8485A1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3B0F07-B040-7512-E392-5AEC4413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UE 6.1 S1   AS</a:t>
            </a:r>
          </a:p>
        </p:txBody>
      </p:sp>
    </p:spTree>
    <p:extLst>
      <p:ext uri="{BB962C8B-B14F-4D97-AF65-F5344CB8AC3E}">
        <p14:creationId xmlns:p14="http://schemas.microsoft.com/office/powerpoint/2010/main" val="292460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2E136C-2C8F-0EF3-18DC-347676CD5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D88352-0DA2-89C9-6E01-AD3AF44DB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En cas de doute, n’hésitez pas à consulter un dictionnaire médical ou un ouvrage relatif au vocabulaire médical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E6845A-3B32-2424-816B-DF3B8395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93AA3D-3C48-45B7-B379-AE22D70259C8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6AEB23-9711-B67C-159C-95D9D40B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UE 6.1 S1   AS</a:t>
            </a:r>
          </a:p>
        </p:txBody>
      </p:sp>
    </p:spTree>
    <p:extLst>
      <p:ext uri="{BB962C8B-B14F-4D97-AF65-F5344CB8AC3E}">
        <p14:creationId xmlns:p14="http://schemas.microsoft.com/office/powerpoint/2010/main" val="321021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1964F9-93FF-1C45-D075-4FB22137F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Intérêt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A11035-104C-1547-F496-89B237C84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Comprendre un langage spécifique de la profession</a:t>
            </a:r>
          </a:p>
          <a:p>
            <a:endParaRPr lang="fr-FR" dirty="0"/>
          </a:p>
          <a:p>
            <a:r>
              <a:rPr lang="fr-FR" dirty="0"/>
              <a:t>Adopter un langage commun</a:t>
            </a:r>
          </a:p>
          <a:p>
            <a:pPr lvl="2"/>
            <a:r>
              <a:rPr lang="fr-FR" dirty="0"/>
              <a:t>Pour recevoir</a:t>
            </a:r>
          </a:p>
          <a:p>
            <a:pPr lvl="2"/>
            <a:r>
              <a:rPr lang="fr-FR" dirty="0"/>
              <a:t>Pour transmettre l’information de manière qualitative</a:t>
            </a:r>
          </a:p>
          <a:p>
            <a:endParaRPr lang="fr-FR" dirty="0"/>
          </a:p>
          <a:p>
            <a:r>
              <a:rPr lang="fr-FR" dirty="0"/>
              <a:t>Accéder à une communication plus aisée entre professionnels de santé</a:t>
            </a:r>
          </a:p>
          <a:p>
            <a:endParaRPr lang="fr-FR" dirty="0"/>
          </a:p>
          <a:p>
            <a:r>
              <a:rPr lang="fr-FR" dirty="0"/>
              <a:t>Améliorer la prise en charge de la personne soignée</a:t>
            </a:r>
          </a:p>
          <a:p>
            <a:endParaRPr lang="fr-FR" dirty="0"/>
          </a:p>
          <a:p>
            <a:r>
              <a:rPr lang="fr-FR" dirty="0"/>
              <a:t>Avoir la considération de ses pairs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C65B39-97F6-C219-AE3A-D9FFBC98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DA7D79-B8D3-45C5-AB8D-FA52A21CB8B3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64EA33-7BF6-F1F7-C6B5-1F4B4D6C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UE 6.1 S1   AS</a:t>
            </a:r>
          </a:p>
        </p:txBody>
      </p:sp>
    </p:spTree>
    <p:extLst>
      <p:ext uri="{BB962C8B-B14F-4D97-AF65-F5344CB8AC3E}">
        <p14:creationId xmlns:p14="http://schemas.microsoft.com/office/powerpoint/2010/main" val="122569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8C6E5E-8FEE-A6B2-A026-DF12882F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3F854-F4A1-646D-41BD-D40AA2BEF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Apprendre à utiliser l’étymologie pour comprendre et mémorisation le vocabulaire médical</a:t>
            </a:r>
          </a:p>
          <a:p>
            <a:endParaRPr lang="fr-FR" dirty="0"/>
          </a:p>
          <a:p>
            <a:r>
              <a:rPr lang="fr-FR" dirty="0"/>
              <a:t>Connaître les racines utilisées pour construire les mots médicaux</a:t>
            </a:r>
          </a:p>
          <a:p>
            <a:endParaRPr lang="fr-FR" dirty="0"/>
          </a:p>
          <a:p>
            <a:r>
              <a:rPr lang="fr-FR" dirty="0"/>
              <a:t>Acquérir un mécanisme d’esprit permettant de comprendre de nombreux mots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918F6D-994D-947B-12FF-6C6558DC9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FBC7BF-AA69-4142-AED5-2E057455F16E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85BF90-DACB-44F1-8532-24519695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UE 6.1 S1   AS</a:t>
            </a:r>
          </a:p>
        </p:txBody>
      </p:sp>
    </p:spTree>
    <p:extLst>
      <p:ext uri="{BB962C8B-B14F-4D97-AF65-F5344CB8AC3E}">
        <p14:creationId xmlns:p14="http://schemas.microsoft.com/office/powerpoint/2010/main" val="408101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766DC9-6B94-9B9B-BA12-1A98806FA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8AF822-F349-D64D-DA92-C7D63FBE4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vocabulaire comprend environ </a:t>
            </a:r>
            <a:r>
              <a:rPr lang="fr-FR" b="1" dirty="0"/>
              <a:t>20 000</a:t>
            </a:r>
            <a:r>
              <a:rPr lang="fr-FR" dirty="0"/>
              <a:t> mots. </a:t>
            </a:r>
          </a:p>
          <a:p>
            <a:endParaRPr lang="fr-FR" dirty="0"/>
          </a:p>
          <a:p>
            <a:r>
              <a:rPr lang="fr-FR" dirty="0"/>
              <a:t>D’où l’importance de comprendre comment se forment les mots.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BE2E24-307D-E588-E5D7-0F307E30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D8A3E7D-58F6-44B9-928D-1B0BE3EFB4F7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45AE10-41B8-E9BA-03A9-2B7EDB19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UE 6.1 S1   AS</a:t>
            </a:r>
          </a:p>
        </p:txBody>
      </p:sp>
    </p:spTree>
    <p:extLst>
      <p:ext uri="{BB962C8B-B14F-4D97-AF65-F5344CB8AC3E}">
        <p14:creationId xmlns:p14="http://schemas.microsoft.com/office/powerpoint/2010/main" val="360627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BACE8D-25D7-7B4C-730A-FD2C25163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unités composant le mot médical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59C17E-9692-1828-FD15-5C29359FA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termes du vocabulaire médical sont composés de plusieurs éléments appelés </a:t>
            </a:r>
            <a:r>
              <a:rPr lang="fr-FR" b="1" dirty="0"/>
              <a:t>unités de sens</a:t>
            </a:r>
          </a:p>
          <a:p>
            <a:endParaRPr lang="fr-FR" dirty="0"/>
          </a:p>
          <a:p>
            <a:r>
              <a:rPr lang="fr-FR" dirty="0"/>
              <a:t>Les unités de sens regroupent:</a:t>
            </a:r>
          </a:p>
          <a:p>
            <a:pPr lvl="2"/>
            <a:r>
              <a:rPr lang="fr-FR" dirty="0"/>
              <a:t>Les préfixes,</a:t>
            </a:r>
          </a:p>
          <a:p>
            <a:pPr lvl="2"/>
            <a:r>
              <a:rPr lang="fr-FR" dirty="0"/>
              <a:t>Les racines / radicaux,</a:t>
            </a:r>
          </a:p>
          <a:p>
            <a:pPr lvl="2"/>
            <a:r>
              <a:rPr lang="fr-FR" dirty="0"/>
              <a:t>Les suffixes</a:t>
            </a:r>
          </a:p>
          <a:p>
            <a:r>
              <a:rPr lang="fr-FR" dirty="0"/>
              <a:t>Et ont différentes origines.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EF4BF0-11A8-E831-81CD-A5D2A30E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DACB779-0527-44A2-B833-392EBFFEAB58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C94C0A-15B6-927E-792E-DD86A6B3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UE 6.1 S1   AS</a:t>
            </a:r>
          </a:p>
        </p:txBody>
      </p:sp>
    </p:spTree>
    <p:extLst>
      <p:ext uri="{BB962C8B-B14F-4D97-AF65-F5344CB8AC3E}">
        <p14:creationId xmlns:p14="http://schemas.microsoft.com/office/powerpoint/2010/main" val="1301916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504BBF-1BB5-F6E8-26FB-759B9A137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racines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60CF6A-B615-9B6B-4F05-FEED036F8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racine ou radical est la partie centrale du mot.</a:t>
            </a:r>
          </a:p>
          <a:p>
            <a:endParaRPr lang="fr-FR" dirty="0"/>
          </a:p>
          <a:p>
            <a:r>
              <a:rPr lang="fr-FR" dirty="0"/>
              <a:t>Elles font référence aux différentes fonctions de l’organisme.</a:t>
            </a:r>
          </a:p>
          <a:p>
            <a:pPr lvl="2"/>
            <a:r>
              <a:rPr lang="fr-FR" dirty="0"/>
              <a:t>Ex: la fonction cardiaque</a:t>
            </a:r>
          </a:p>
          <a:p>
            <a:pPr lvl="2"/>
            <a:r>
              <a:rPr lang="fr-FR" dirty="0" err="1"/>
              <a:t>Cardi</a:t>
            </a:r>
            <a:r>
              <a:rPr lang="fr-FR" dirty="0"/>
              <a:t>(o) : le cœur </a:t>
            </a:r>
          </a:p>
          <a:p>
            <a:pPr lvl="5"/>
            <a:r>
              <a:rPr lang="fr-FR" b="1" dirty="0"/>
              <a:t>Cardi</a:t>
            </a:r>
            <a:r>
              <a:rPr lang="fr-FR" dirty="0"/>
              <a:t>aque : relatif au cœur </a:t>
            </a:r>
          </a:p>
          <a:p>
            <a:pPr lvl="5"/>
            <a:r>
              <a:rPr lang="fr-FR" dirty="0"/>
              <a:t>Myo</a:t>
            </a:r>
            <a:r>
              <a:rPr lang="fr-FR" b="1" dirty="0"/>
              <a:t>carde</a:t>
            </a:r>
            <a:r>
              <a:rPr lang="fr-FR" dirty="0"/>
              <a:t> : le muscle cardiaque</a:t>
            </a:r>
          </a:p>
          <a:p>
            <a:pPr lvl="5"/>
            <a:r>
              <a:rPr lang="fr-FR" b="1" dirty="0"/>
              <a:t>Cardio</a:t>
            </a:r>
            <a:r>
              <a:rPr lang="fr-FR" dirty="0"/>
              <a:t>logie : étude du cœur</a:t>
            </a:r>
          </a:p>
          <a:p>
            <a:pPr lvl="5"/>
            <a:r>
              <a:rPr lang="fr-FR" dirty="0"/>
              <a:t>Endo</a:t>
            </a:r>
            <a:r>
              <a:rPr lang="fr-FR" b="1" dirty="0"/>
              <a:t>card</a:t>
            </a:r>
            <a:r>
              <a:rPr lang="fr-FR" dirty="0"/>
              <a:t>ite : inflammation de la paroi interne du muscle cardiaque</a:t>
            </a:r>
          </a:p>
          <a:p>
            <a:pPr lvl="5"/>
            <a:endParaRPr lang="fr-FR" dirty="0"/>
          </a:p>
          <a:p>
            <a:r>
              <a:rPr lang="fr-FR" dirty="0"/>
              <a:t>Son sens peut être précisé par un affixe.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FD71D0-B5AE-7485-0AA2-301B25AE7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E1F2D2-1281-4D73-AF28-4046861F52DF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710937-4BA5-098F-CF06-EDC2296B3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UE 6.1 S1   AS</a:t>
            </a:r>
          </a:p>
        </p:txBody>
      </p:sp>
    </p:spTree>
    <p:extLst>
      <p:ext uri="{BB962C8B-B14F-4D97-AF65-F5344CB8AC3E}">
        <p14:creationId xmlns:p14="http://schemas.microsoft.com/office/powerpoint/2010/main" val="2327047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C8F287-5916-1857-4530-4FC9A0166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préfixes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C4E5FE-21A8-EFCA-C4DA-89A2D8103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Éléments invariables qui, placés au début d’un mot, forment un nouveau mot dont le sens est différent.</a:t>
            </a:r>
          </a:p>
          <a:p>
            <a:endParaRPr lang="fr-FR" dirty="0"/>
          </a:p>
          <a:p>
            <a:r>
              <a:rPr lang="fr-FR" dirty="0"/>
              <a:t>Le préfixe se place devant une racine </a:t>
            </a:r>
          </a:p>
          <a:p>
            <a:pPr lvl="2"/>
            <a:r>
              <a:rPr lang="fr-FR" dirty="0"/>
              <a:t>Ex : </a:t>
            </a:r>
            <a:r>
              <a:rPr lang="fr-FR" b="1" dirty="0"/>
              <a:t>Dys</a:t>
            </a:r>
            <a:r>
              <a:rPr lang="fr-FR" dirty="0"/>
              <a:t>pnée : difficulté à respirer</a:t>
            </a:r>
          </a:p>
          <a:p>
            <a:pPr lvl="2"/>
            <a:r>
              <a:rPr lang="fr-FR" dirty="0"/>
              <a:t>Ex : </a:t>
            </a:r>
            <a:r>
              <a:rPr lang="fr-FR" b="1" dirty="0"/>
              <a:t>Brady</a:t>
            </a:r>
            <a:r>
              <a:rPr lang="fr-FR" dirty="0"/>
              <a:t>cardie : ralentissement du cœur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6AA9A0-C4EC-4EEC-6C8F-E7298FB97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32AEABC-C84B-4263-BEF5-66C98904A135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7ED176-0BD0-9EF7-4FD4-31CE7B87E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UE 6.1 S1   AS</a:t>
            </a:r>
          </a:p>
        </p:txBody>
      </p:sp>
    </p:spTree>
    <p:extLst>
      <p:ext uri="{BB962C8B-B14F-4D97-AF65-F5344CB8AC3E}">
        <p14:creationId xmlns:p14="http://schemas.microsoft.com/office/powerpoint/2010/main" val="204357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121CA7-7F40-B386-936D-B3E82E42D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suffixes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EF8D81-5C84-A21D-B77E-706C8531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Éléments de formation d’un mot qui </a:t>
            </a:r>
            <a:r>
              <a:rPr lang="fr-FR"/>
              <a:t>se placent </a:t>
            </a:r>
            <a:r>
              <a:rPr lang="fr-FR" dirty="0"/>
              <a:t>après le radical du mot pour former un mot dérivé.</a:t>
            </a:r>
          </a:p>
          <a:p>
            <a:endParaRPr lang="fr-FR" dirty="0"/>
          </a:p>
          <a:p>
            <a:r>
              <a:rPr lang="fr-FR" dirty="0"/>
              <a:t>Le suffixe indique une action, une fonction ou un état. </a:t>
            </a:r>
          </a:p>
          <a:p>
            <a:endParaRPr lang="fr-FR" dirty="0"/>
          </a:p>
          <a:p>
            <a:r>
              <a:rPr lang="fr-FR" dirty="0"/>
              <a:t>La racine qui le précède désigne à quel endroit il est fait référence.</a:t>
            </a:r>
          </a:p>
          <a:p>
            <a:pPr lvl="2"/>
            <a:r>
              <a:rPr lang="fr-FR" dirty="0"/>
              <a:t>Ex : néphr</a:t>
            </a:r>
            <a:r>
              <a:rPr lang="fr-FR" b="1" dirty="0"/>
              <a:t>ectomie</a:t>
            </a:r>
            <a:r>
              <a:rPr lang="fr-FR" dirty="0"/>
              <a:t> : ablation d’un rein</a:t>
            </a:r>
          </a:p>
          <a:p>
            <a:pPr lvl="2"/>
            <a:r>
              <a:rPr lang="fr-FR" dirty="0"/>
              <a:t>Ex : Hémo</a:t>
            </a:r>
            <a:r>
              <a:rPr lang="fr-FR" b="1" dirty="0"/>
              <a:t>rragie</a:t>
            </a:r>
            <a:r>
              <a:rPr lang="fr-FR" dirty="0"/>
              <a:t> : écoulement anormal de sang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01772E-9EDD-4288-EE0B-8D4E99C99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64F6F52-6AF0-41DA-AD6F-6879C0D94B34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1D0C54-BE3E-6A3A-4D19-5A3D1EFE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UE 6.1 S1   AS</a:t>
            </a:r>
          </a:p>
        </p:txBody>
      </p:sp>
    </p:spTree>
    <p:extLst>
      <p:ext uri="{BB962C8B-B14F-4D97-AF65-F5344CB8AC3E}">
        <p14:creationId xmlns:p14="http://schemas.microsoft.com/office/powerpoint/2010/main" val="11270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D0ACD6-498A-5D30-5C64-A87F06EF7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conventions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7EB746-38BF-5D5F-0A6A-245D04458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Préfixes, radicaux et suffixes sont appelés </a:t>
            </a:r>
            <a:r>
              <a:rPr lang="fr-FR" b="1" dirty="0"/>
              <a:t>unités de sens</a:t>
            </a:r>
            <a:r>
              <a:rPr lang="fr-FR" dirty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Le suffixe </a:t>
            </a:r>
            <a:r>
              <a:rPr lang="fr-FR" b="1" dirty="0"/>
              <a:t>–</a:t>
            </a:r>
            <a:r>
              <a:rPr lang="fr-FR" b="1" dirty="0" err="1"/>
              <a:t>ie</a:t>
            </a:r>
            <a:r>
              <a:rPr lang="fr-FR" b="1" dirty="0"/>
              <a:t> </a:t>
            </a:r>
            <a:r>
              <a:rPr lang="fr-FR" dirty="0"/>
              <a:t>et les suffixes de forme adjectivale (</a:t>
            </a:r>
            <a:r>
              <a:rPr lang="fr-FR" b="1" dirty="0"/>
              <a:t>-</a:t>
            </a:r>
            <a:r>
              <a:rPr lang="fr-FR" b="1" dirty="0" err="1"/>
              <a:t>ique</a:t>
            </a:r>
            <a:r>
              <a:rPr lang="fr-FR" b="1" dirty="0"/>
              <a:t>, -al, -</a:t>
            </a:r>
            <a:r>
              <a:rPr lang="fr-FR" b="1" dirty="0" err="1"/>
              <a:t>mateux</a:t>
            </a:r>
            <a:r>
              <a:rPr lang="fr-FR" b="1" dirty="0"/>
              <a:t>, etc.</a:t>
            </a:r>
            <a:r>
              <a:rPr lang="fr-FR" dirty="0"/>
              <a:t>) font partie de l’unité de sens qui les précède.</a:t>
            </a:r>
          </a:p>
          <a:p>
            <a:pPr lvl="2"/>
            <a:r>
              <a:rPr lang="fr-FR" dirty="0"/>
              <a:t>Ex : douleur = </a:t>
            </a:r>
            <a:r>
              <a:rPr lang="fr-FR" dirty="0" err="1"/>
              <a:t>alg</a:t>
            </a:r>
            <a:r>
              <a:rPr lang="fr-FR" dirty="0"/>
              <a:t>(o) ou –algie</a:t>
            </a:r>
          </a:p>
          <a:p>
            <a:pPr lvl="2"/>
            <a:endParaRPr lang="fr-FR" dirty="0"/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La dernière unité de sens du mot est appelée </a:t>
            </a:r>
            <a:r>
              <a:rPr lang="fr-FR" b="1" dirty="0"/>
              <a:t>unité opérante</a:t>
            </a:r>
            <a:r>
              <a:rPr lang="fr-FR" dirty="0"/>
              <a:t>. Elle peut être un radical ou un suffixe. C’est elle qui détermine dans quelle catégorie classer le mot (maladie, traitement chirurgical, exploration fonctionnelle, etc.)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ACFCEE-1AF5-660D-3D5E-05619956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E906FF-00A1-498A-9518-00385E2DD454}" type="datetime1">
              <a:rPr lang="fr-FR" smtClean="0"/>
              <a:t>06/12/2023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748A6E-60D7-2C5F-A676-1C4DDF5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UE 6.1 S1   AS</a:t>
            </a:r>
          </a:p>
        </p:txBody>
      </p:sp>
    </p:spTree>
    <p:extLst>
      <p:ext uri="{BB962C8B-B14F-4D97-AF65-F5344CB8AC3E}">
        <p14:creationId xmlns:p14="http://schemas.microsoft.com/office/powerpoint/2010/main" val="4212698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64_TF78438558" id="{D9EAB963-68A7-41B0-84AC-6DCEBA0B29E9}" vid="{8501B65A-0E3C-4167-83F9-AC76A6F729D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{3C7D4B5E-9CC9-4760-AD4C-DD60717F1CA5}tf78438558_win32</Template>
  <TotalTime>91</TotalTime>
  <Words>739</Words>
  <Application>Microsoft Office PowerPoint</Application>
  <PresentationFormat>Grand écran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Garamond</vt:lpstr>
      <vt:lpstr>SavonVTI</vt:lpstr>
      <vt:lpstr>Le vocabulaire médical  approche par l’étymologie</vt:lpstr>
      <vt:lpstr>Intérêt </vt:lpstr>
      <vt:lpstr>Objectifs </vt:lpstr>
      <vt:lpstr>Présentation PowerPoint</vt:lpstr>
      <vt:lpstr>Les unités composant le mot médical</vt:lpstr>
      <vt:lpstr>Les racines</vt:lpstr>
      <vt:lpstr>Les préfixes</vt:lpstr>
      <vt:lpstr>Les suffixes</vt:lpstr>
      <vt:lpstr>Les conventions </vt:lpstr>
      <vt:lpstr>Les conventions</vt:lpstr>
      <vt:lpstr>Le vocabulaire médical</vt:lpstr>
      <vt:lpstr>Attention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vocabulaire médical  approche par l’étymologie</dc:title>
  <dc:creator>Aurélie Schaeffer</dc:creator>
  <cp:lastModifiedBy>SCHAEFFER Marie-Aurélie</cp:lastModifiedBy>
  <cp:revision>11</cp:revision>
  <dcterms:created xsi:type="dcterms:W3CDTF">2022-09-18T13:36:28Z</dcterms:created>
  <dcterms:modified xsi:type="dcterms:W3CDTF">2023-12-06T10:38:47Z</dcterms:modified>
</cp:coreProperties>
</file>