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6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25" r:id="rId1"/>
  </p:sldMasterIdLst>
  <p:notesMasterIdLst>
    <p:notesMasterId r:id="rId23"/>
  </p:notesMasterIdLst>
  <p:sldIdLst>
    <p:sldId id="256" r:id="rId2"/>
    <p:sldId id="270" r:id="rId3"/>
    <p:sldId id="301" r:id="rId4"/>
    <p:sldId id="302" r:id="rId5"/>
    <p:sldId id="299" r:id="rId6"/>
    <p:sldId id="305" r:id="rId7"/>
    <p:sldId id="300" r:id="rId8"/>
    <p:sldId id="275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307" r:id="rId19"/>
    <p:sldId id="267" r:id="rId20"/>
    <p:sldId id="268" r:id="rId21"/>
    <p:sldId id="295" r:id="rId22"/>
  </p:sldIdLst>
  <p:sldSz cx="9144000" cy="5143500" type="screen16x9"/>
  <p:notesSz cx="6858000" cy="9144000"/>
  <p:embeddedFontLst>
    <p:embeddedFont>
      <p:font typeface="Alte Haas Grotesk" panose="020B0604020202020204" charset="0"/>
      <p:regular r:id="rId24"/>
      <p:bold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alibri Light" panose="020F0302020204030204" pitchFamily="34" charset="0"/>
      <p:regular r:id="rId30"/>
      <p:italic r:id="rId31"/>
    </p:embeddedFont>
    <p:embeddedFont>
      <p:font typeface="Liberation Sans" panose="020B0604020202020204" charset="0"/>
      <p:regular r:id="rId32"/>
      <p:bold r:id="rId33"/>
      <p:italic r:id="rId34"/>
      <p:boldItalic r:id="rId35"/>
    </p:embeddedFont>
    <p:embeddedFont>
      <p:font typeface="Open Sans" panose="020B0606030504020204" pitchFamily="34" charset="0"/>
      <p:regular r:id="rId36"/>
      <p:bold r:id="rId37"/>
      <p:italic r:id="rId38"/>
      <p:boldItalic r:id="rId39"/>
    </p:embeddedFont>
  </p:embeddedFontLst>
  <p:custDataLst>
    <p:tags r:id="rId4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ACC6"/>
    <a:srgbClr val="25B0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5488779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3548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01585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76707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5084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297834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96704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3398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577850"/>
            <a:ext cx="8086725" cy="25146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6600" spc="-90" baseline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3155157"/>
            <a:ext cx="6921151" cy="123444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9/1/2023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133828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FigureOut">
              <a:rPr lang="en-US" smtClean="0"/>
              <a:t>9/1/2023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435034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521494"/>
            <a:ext cx="1971675" cy="360045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535782"/>
            <a:ext cx="5800725" cy="4050506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FigureOut">
              <a:rPr lang="en-US" smtClean="0"/>
              <a:t>9/1/2023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986522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58190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FigureOut">
              <a:rPr lang="en-US" smtClean="0"/>
              <a:t>9/1/2023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133519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575564"/>
            <a:ext cx="8085582" cy="2516886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 b="0" baseline="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3153157"/>
            <a:ext cx="6919722" cy="1234440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9/1/2023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1716571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498601"/>
            <a:ext cx="3497580" cy="282549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08498" y="1498601"/>
            <a:ext cx="3497580" cy="282549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FigureOut">
              <a:rPr lang="en-US" smtClean="0"/>
              <a:t>9/1/2023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743654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1530350"/>
            <a:ext cx="3497580" cy="542550"/>
          </a:xfrm>
        </p:spPr>
        <p:txBody>
          <a:bodyPr anchor="ctr">
            <a:normAutofit/>
          </a:bodyPr>
          <a:lstStyle>
            <a:lvl1pPr marL="0" indent="0">
              <a:buNone/>
              <a:defRPr sz="165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064813"/>
            <a:ext cx="3497580" cy="24003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05706" y="1528826"/>
            <a:ext cx="3497580" cy="541782"/>
          </a:xfrm>
        </p:spPr>
        <p:txBody>
          <a:bodyPr anchor="ctr">
            <a:normAutofit/>
          </a:bodyPr>
          <a:lstStyle>
            <a:lvl1pPr marL="0" indent="0">
              <a:buNone/>
              <a:defRPr sz="165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05706" y="2063243"/>
            <a:ext cx="3497580" cy="24003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FigureOut">
              <a:rPr lang="en-US" smtClean="0"/>
              <a:t>9/1/2023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624252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FigureOut">
              <a:rPr lang="en-US" smtClean="0"/>
              <a:t>9/1/2023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104350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FigureOut">
              <a:rPr lang="en-US" smtClean="0"/>
              <a:t>9/1/2023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46893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0" y="0"/>
            <a:ext cx="3429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406712"/>
            <a:ext cx="2537460" cy="144018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00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571500"/>
            <a:ext cx="4572000" cy="34290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1883860"/>
            <a:ext cx="2548890" cy="2345240"/>
          </a:xfr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50">
                <a:solidFill>
                  <a:srgbClr val="262626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10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FigureOut">
              <a:rPr lang="en-US" smtClean="0"/>
              <a:t>9/1/2023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9274329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4064001"/>
            <a:ext cx="8085582" cy="459962"/>
          </a:xfrm>
        </p:spPr>
        <p:txBody>
          <a:bodyPr anchor="b">
            <a:normAutofit/>
          </a:bodyPr>
          <a:lstStyle>
            <a:lvl1pPr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3998214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600"/>
              </a:spcBef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4432301"/>
            <a:ext cx="6922008" cy="40005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050">
                <a:solidFill>
                  <a:srgbClr val="262626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9/1/2023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27039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BAC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2919" y="374650"/>
            <a:ext cx="8079581" cy="12436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1508760"/>
            <a:ext cx="8065294" cy="28246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4809335"/>
            <a:ext cx="3086100" cy="1714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13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9/1/2023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4916023"/>
            <a:ext cx="3771900" cy="1714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13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945" y="4407310"/>
            <a:ext cx="2194560" cy="104777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7725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308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4050" kern="1200" spc="-9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85000"/>
        </a:lnSpc>
        <a:spcBef>
          <a:spcPts val="975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260604" indent="-257175" algn="l" defTabSz="685800" rtl="0" eaLnBrk="1" latinLnBrk="0" hangingPunct="1">
        <a:lnSpc>
          <a:spcPct val="85000"/>
        </a:lnSpc>
        <a:spcBef>
          <a:spcPts val="45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411480" indent="-411480" algn="l" defTabSz="685800" rtl="0" eaLnBrk="1" latinLnBrk="0" hangingPunct="1">
        <a:lnSpc>
          <a:spcPct val="85000"/>
        </a:lnSpc>
        <a:spcBef>
          <a:spcPts val="450"/>
        </a:spcBef>
        <a:buFont typeface="Arial" pitchFamily="34" charset="0"/>
        <a:buChar char=" "/>
        <a:defRPr sz="15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617220" indent="-617220" algn="l" defTabSz="685800" rtl="0" eaLnBrk="1" latinLnBrk="0" hangingPunct="1">
        <a:lnSpc>
          <a:spcPct val="85000"/>
        </a:lnSpc>
        <a:spcBef>
          <a:spcPts val="450"/>
        </a:spcBef>
        <a:buFont typeface="Arial" pitchFamily="34" charset="0"/>
        <a:buChar char=" "/>
        <a:defRPr sz="13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822960" indent="-822960" algn="l" defTabSz="685800" rtl="0" eaLnBrk="1" latinLnBrk="0" hangingPunct="1">
        <a:lnSpc>
          <a:spcPct val="85000"/>
        </a:lnSpc>
        <a:spcBef>
          <a:spcPts val="450"/>
        </a:spcBef>
        <a:buFont typeface="Arial" pitchFamily="34" charset="0"/>
        <a:buChar char=" "/>
        <a:defRPr sz="13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900000" indent="-171450" algn="l" defTabSz="685800" rtl="0" eaLnBrk="1" latinLnBrk="0" hangingPunct="1">
        <a:lnSpc>
          <a:spcPct val="85000"/>
        </a:lnSpc>
        <a:spcBef>
          <a:spcPts val="450"/>
        </a:spcBef>
        <a:buFont typeface="Arial" pitchFamily="34" charset="0"/>
        <a:buChar char=" "/>
        <a:defRPr sz="13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050000" indent="-171450" algn="l" defTabSz="685800" rtl="0" eaLnBrk="1" latinLnBrk="0" hangingPunct="1">
        <a:lnSpc>
          <a:spcPct val="85000"/>
        </a:lnSpc>
        <a:spcBef>
          <a:spcPts val="450"/>
        </a:spcBef>
        <a:buFont typeface="Arial" pitchFamily="34" charset="0"/>
        <a:buChar char=" "/>
        <a:defRPr sz="13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200000" indent="-171450" algn="l" defTabSz="685800" rtl="0" eaLnBrk="1" latinLnBrk="0" hangingPunct="1">
        <a:lnSpc>
          <a:spcPct val="85000"/>
        </a:lnSpc>
        <a:spcBef>
          <a:spcPts val="450"/>
        </a:spcBef>
        <a:buFont typeface="Arial" pitchFamily="34" charset="0"/>
        <a:buChar char=" "/>
        <a:defRPr sz="13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350000" indent="-171450" algn="l" defTabSz="685800" rtl="0" eaLnBrk="1" latinLnBrk="0" hangingPunct="1">
        <a:lnSpc>
          <a:spcPct val="85000"/>
        </a:lnSpc>
        <a:spcBef>
          <a:spcPts val="450"/>
        </a:spcBef>
        <a:buFont typeface="Arial" pitchFamily="34" charset="0"/>
        <a:buChar char=" "/>
        <a:defRPr sz="13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4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5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6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7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8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9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0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1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Relationship Id="rId6" Type="http://schemas.openxmlformats.org/officeDocument/2006/relationships/image" Target="../media/image24.png"/><Relationship Id="rId5" Type="http://schemas.openxmlformats.org/officeDocument/2006/relationships/image" Target="../media/image2.png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hyperlink" Target="https://englishworld.atlassian.net/servicedesk/customer/portals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/>
        </p:nvSpPr>
        <p:spPr>
          <a:xfrm>
            <a:off x="3075749" y="62675"/>
            <a:ext cx="2992500" cy="29829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157163" dist="57150" dir="61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8" name="Shape 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53244" y="629700"/>
            <a:ext cx="2909475" cy="169235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 txBox="1"/>
          <p:nvPr/>
        </p:nvSpPr>
        <p:spPr>
          <a:xfrm>
            <a:off x="1385342" y="3045575"/>
            <a:ext cx="6373314" cy="2035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fr" b="1" dirty="0">
                <a:solidFill>
                  <a:srgbClr val="FFFFFF"/>
                </a:solidFill>
                <a:latin typeface="Liberation Sans" panose="020B0604020202020204" pitchFamily="34" charset="0"/>
                <a:ea typeface="Open Sans"/>
                <a:cs typeface="Open Sans"/>
                <a:sym typeface="Open Sans"/>
              </a:rPr>
              <a:t>English World</a:t>
            </a:r>
            <a:endParaRPr b="1" dirty="0">
              <a:solidFill>
                <a:srgbClr val="FFFFFF"/>
              </a:solidFill>
              <a:latin typeface="Liberation Sans" panose="020B0604020202020204" pitchFamily="34" charset="0"/>
              <a:ea typeface="Open Sans"/>
              <a:cs typeface="Open Sans"/>
              <a:sym typeface="Open Sans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fr" b="1" dirty="0">
                <a:solidFill>
                  <a:srgbClr val="FFFFFF"/>
                </a:solidFill>
                <a:latin typeface="Liberation Sans" panose="020B0604020202020204" pitchFamily="34" charset="0"/>
                <a:ea typeface="Open Sans"/>
                <a:cs typeface="Open Sans"/>
                <a:sym typeface="Open Sans"/>
              </a:rPr>
              <a:t>8 rue Georges de la Tour 54000 Nancy</a:t>
            </a:r>
            <a:endParaRPr b="1" dirty="0">
              <a:solidFill>
                <a:srgbClr val="FFFFFF"/>
              </a:solidFill>
              <a:latin typeface="Liberation Sans" panose="020B0604020202020204" pitchFamily="34" charset="0"/>
              <a:ea typeface="Open Sans"/>
              <a:cs typeface="Open Sans"/>
              <a:sym typeface="Open Sans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fr" b="1" dirty="0">
                <a:solidFill>
                  <a:srgbClr val="FFFFFF"/>
                </a:solidFill>
                <a:latin typeface="Liberation Sans" panose="020B0604020202020204" pitchFamily="34" charset="0"/>
                <a:ea typeface="Open Sans"/>
                <a:cs typeface="Open Sans"/>
                <a:sym typeface="Open Sans"/>
              </a:rPr>
              <a:t>03 83 30 77 62</a:t>
            </a:r>
            <a:endParaRPr b="1" dirty="0">
              <a:solidFill>
                <a:srgbClr val="FFFFFF"/>
              </a:solidFill>
              <a:latin typeface="Liberation Sans" panose="020B0604020202020204" pitchFamily="34" charset="0"/>
              <a:ea typeface="Open Sans"/>
              <a:cs typeface="Open Sans"/>
              <a:sym typeface="Open Sans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fr" b="1" dirty="0">
                <a:solidFill>
                  <a:srgbClr val="FFFFFF"/>
                </a:solidFill>
                <a:latin typeface="Liberation Sans" panose="020B0604020202020204" pitchFamily="34" charset="0"/>
                <a:ea typeface="Open Sans"/>
                <a:cs typeface="Open Sans"/>
                <a:sym typeface="Open Sans"/>
              </a:rPr>
              <a:t>www.medicalworld.fr</a:t>
            </a: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fr-FR" b="1" dirty="0">
                <a:solidFill>
                  <a:srgbClr val="FFFFFF"/>
                </a:solidFill>
                <a:latin typeface="Liberation Sans" panose="020B0604020202020204" pitchFamily="34" charset="0"/>
                <a:ea typeface="Open Sans"/>
                <a:cs typeface="Open Sans"/>
                <a:sym typeface="Open Sans"/>
              </a:rPr>
              <a:t>@EnglishWorldOfficiel           medicalworld.fr</a:t>
            </a:r>
            <a:endParaRPr b="1" dirty="0">
              <a:solidFill>
                <a:srgbClr val="FFFFFF"/>
              </a:solidFill>
              <a:latin typeface="Liberation Sans" panose="020B0604020202020204" pitchFamily="34" charset="0"/>
              <a:ea typeface="Open Sans"/>
              <a:cs typeface="Open Sans"/>
              <a:sym typeface="Open Sans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D5A9772-148C-4419-989E-F4C8F2256B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8781" y="4681320"/>
            <a:ext cx="399505" cy="39950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72F27D6-F8C3-4A9B-A592-EFD51FB195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33112" y="4681319"/>
            <a:ext cx="399506" cy="39950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75">
            <a:extLst>
              <a:ext uri="{FF2B5EF4-FFF2-40B4-BE49-F238E27FC236}">
                <a16:creationId xmlns:a16="http://schemas.microsoft.com/office/drawing/2014/main" id="{AFD83AA9-1225-47F9-8992-6805A62F5CD2}"/>
              </a:ext>
            </a:extLst>
          </p:cNvPr>
          <p:cNvSpPr/>
          <p:nvPr/>
        </p:nvSpPr>
        <p:spPr>
          <a:xfrm>
            <a:off x="8462775" y="48025"/>
            <a:ext cx="569400" cy="5673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Shape 76">
            <a:extLst>
              <a:ext uri="{FF2B5EF4-FFF2-40B4-BE49-F238E27FC236}">
                <a16:creationId xmlns:a16="http://schemas.microsoft.com/office/drawing/2014/main" id="{5492A2F4-37B2-425F-8F2A-167D035D131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06044" y="156262"/>
            <a:ext cx="553356" cy="32188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EE5EAD9-2AC7-4FC0-BAF9-C00CD81BC2E8}"/>
              </a:ext>
            </a:extLst>
          </p:cNvPr>
          <p:cNvSpPr/>
          <p:nvPr/>
        </p:nvSpPr>
        <p:spPr>
          <a:xfrm>
            <a:off x="1309510" y="97976"/>
            <a:ext cx="6908800" cy="485422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bg1"/>
                </a:solidFill>
                <a:latin typeface="Alte Haas Grotesk" panose="02000503000000020004" pitchFamily="2" charset="0"/>
                <a:cs typeface="Calibri" panose="020F0502020204030204" pitchFamily="34" charset="0"/>
              </a:rPr>
              <a:t>EVALUATIONS SEMESTRE 1</a:t>
            </a:r>
            <a:endParaRPr lang="fr-FR" sz="2000" b="1" dirty="0">
              <a:solidFill>
                <a:schemeClr val="bg1"/>
              </a:solidFill>
              <a:latin typeface="Alte Haas Grotesk" panose="02000503000000020004" pitchFamily="2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110F8CB0-0EC6-4732-867D-F401C0480B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5407" y="3195173"/>
            <a:ext cx="1759042" cy="1850351"/>
          </a:xfrm>
          <a:prstGeom prst="rect">
            <a:avLst/>
          </a:prstGeom>
        </p:spPr>
      </p:pic>
      <p:sp>
        <p:nvSpPr>
          <p:cNvPr id="10" name="TextBox 7">
            <a:extLst>
              <a:ext uri="{FF2B5EF4-FFF2-40B4-BE49-F238E27FC236}">
                <a16:creationId xmlns:a16="http://schemas.microsoft.com/office/drawing/2014/main" id="{A1F6684B-3AFC-4302-8E39-A6D02C8AF3E8}"/>
              </a:ext>
            </a:extLst>
          </p:cNvPr>
          <p:cNvSpPr txBox="1"/>
          <p:nvPr/>
        </p:nvSpPr>
        <p:spPr>
          <a:xfrm>
            <a:off x="738964" y="951115"/>
            <a:ext cx="76660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b="1" u="sng" dirty="0">
                <a:solidFill>
                  <a:schemeClr val="tx2">
                    <a:lumMod val="75000"/>
                  </a:schemeClr>
                </a:solidFill>
                <a:latin typeface="Liberation Sans" panose="020B0604020202020204" pitchFamily="34" charset="0"/>
              </a:rPr>
              <a:t>Utilisation de la plateforme e-learning</a:t>
            </a:r>
          </a:p>
          <a:p>
            <a:endParaRPr lang="fr-FR" sz="1800" dirty="0">
              <a:solidFill>
                <a:schemeClr val="tx2">
                  <a:lumMod val="75000"/>
                </a:schemeClr>
              </a:solidFill>
              <a:latin typeface="Liberation Sans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chemeClr val="tx2">
                    <a:lumMod val="75000"/>
                  </a:schemeClr>
                </a:solidFill>
                <a:latin typeface="Liberation Sans" panose="020B0604020202020204" pitchFamily="34" charset="0"/>
              </a:rPr>
              <a:t>	Taux de réalisation du programme : 100%</a:t>
            </a:r>
          </a:p>
          <a:p>
            <a:r>
              <a:rPr lang="fr-FR" sz="1800" dirty="0">
                <a:solidFill>
                  <a:schemeClr val="tx2">
                    <a:lumMod val="75000"/>
                  </a:schemeClr>
                </a:solidFill>
                <a:latin typeface="Liberation Sans" panose="020B0604020202020204" pitchFamily="34" charset="0"/>
              </a:rPr>
              <a:t>•	Taux de réussite des exercices proposés : 80%</a:t>
            </a:r>
          </a:p>
          <a:p>
            <a:endParaRPr lang="fr-FR" dirty="0">
              <a:solidFill>
                <a:schemeClr val="tx2">
                  <a:lumMod val="75000"/>
                </a:schemeClr>
              </a:solidFill>
              <a:latin typeface="Liberation Sans" panose="020B0604020202020204" pitchFamily="34" charset="0"/>
            </a:endParaRPr>
          </a:p>
          <a:p>
            <a:pPr algn="ctr"/>
            <a:r>
              <a:rPr lang="fr-FR" b="1" u="sng" dirty="0">
                <a:solidFill>
                  <a:schemeClr val="accent4">
                    <a:lumMod val="25000"/>
                  </a:schemeClr>
                </a:solidFill>
                <a:latin typeface="Liberation Sans" panose="020B0604020202020204" pitchFamily="34" charset="0"/>
              </a:rPr>
              <a:t>PARTICIPATION ORALE lors du présentiel</a:t>
            </a:r>
          </a:p>
          <a:p>
            <a:pPr algn="ctr"/>
            <a:endParaRPr lang="fr-FR" dirty="0">
              <a:solidFill>
                <a:schemeClr val="accent4">
                  <a:lumMod val="25000"/>
                </a:schemeClr>
              </a:solidFill>
              <a:latin typeface="Liberation Sans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4">
                    <a:lumMod val="25000"/>
                  </a:schemeClr>
                </a:solidFill>
                <a:latin typeface="Liberation Sans" panose="020B0604020202020204" pitchFamily="34" charset="0"/>
              </a:rPr>
              <a:t>          Prise de parole sollicitée : 2 pts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4">
                    <a:lumMod val="25000"/>
                  </a:schemeClr>
                </a:solidFill>
                <a:latin typeface="Liberation Sans" panose="020B0604020202020204" pitchFamily="34" charset="0"/>
              </a:rPr>
              <a:t>          Prise de parole spontanée : 2 pts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4">
                    <a:lumMod val="25000"/>
                  </a:schemeClr>
                </a:solidFill>
                <a:latin typeface="Liberation Sans" panose="020B0604020202020204" pitchFamily="34" charset="0"/>
              </a:rPr>
              <a:t>          Degré de maîtrise langue : 2 pts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4">
                    <a:lumMod val="25000"/>
                  </a:schemeClr>
                </a:solidFill>
                <a:latin typeface="Liberation Sans" panose="020B0604020202020204" pitchFamily="34" charset="0"/>
              </a:rPr>
              <a:t>          Maîtrise du vocabulaire médical : 2 pts</a:t>
            </a:r>
          </a:p>
          <a:p>
            <a:endParaRPr lang="fr-FR" sz="1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3873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AFE5FA-47DC-4A5A-9C6B-CC6911FD939D}"/>
              </a:ext>
            </a:extLst>
          </p:cNvPr>
          <p:cNvSpPr txBox="1"/>
          <p:nvPr/>
        </p:nvSpPr>
        <p:spPr>
          <a:xfrm>
            <a:off x="265814" y="1148316"/>
            <a:ext cx="837845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u="sng" dirty="0">
                <a:solidFill>
                  <a:schemeClr val="tx2">
                    <a:lumMod val="75000"/>
                  </a:schemeClr>
                </a:solidFill>
                <a:latin typeface="Liberation Sans" panose="020B0604020202020204" pitchFamily="34" charset="0"/>
              </a:rPr>
              <a:t>5h (e-learning) et 5h (présentiel) </a:t>
            </a:r>
          </a:p>
          <a:p>
            <a:endParaRPr lang="fr-FR" sz="2000" dirty="0">
              <a:solidFill>
                <a:schemeClr val="tx2">
                  <a:lumMod val="75000"/>
                </a:schemeClr>
              </a:solidFill>
              <a:latin typeface="Liberation Sans" panose="020B0604020202020204" pitchFamily="34" charset="0"/>
            </a:endParaRPr>
          </a:p>
          <a:p>
            <a:r>
              <a:rPr lang="fr-FR" sz="2000" dirty="0">
                <a:solidFill>
                  <a:schemeClr val="tx2">
                    <a:lumMod val="75000"/>
                  </a:schemeClr>
                </a:solidFill>
                <a:latin typeface="Liberation Sans" panose="020B0604020202020204" pitchFamily="34" charset="0"/>
              </a:rPr>
              <a:t>1.   Médicaments et matériel médical</a:t>
            </a:r>
          </a:p>
          <a:p>
            <a:pPr marL="457200" indent="-457200">
              <a:buAutoNum type="arabicPeriod"/>
            </a:pPr>
            <a:endParaRPr lang="fr-FR" sz="2000" dirty="0">
              <a:solidFill>
                <a:schemeClr val="tx2">
                  <a:lumMod val="75000"/>
                </a:schemeClr>
              </a:solidFill>
              <a:latin typeface="Liberation Sans" panose="020B0604020202020204" pitchFamily="34" charset="0"/>
            </a:endParaRPr>
          </a:p>
          <a:p>
            <a:r>
              <a:rPr lang="fr-FR" sz="2000" dirty="0">
                <a:solidFill>
                  <a:schemeClr val="tx2">
                    <a:lumMod val="75000"/>
                  </a:schemeClr>
                </a:solidFill>
                <a:latin typeface="Liberation Sans" panose="020B0604020202020204" pitchFamily="34" charset="0"/>
              </a:rPr>
              <a:t>2.   Admission du patient à l’hôpital</a:t>
            </a:r>
          </a:p>
          <a:p>
            <a:pPr marL="457200" indent="-457200">
              <a:buAutoNum type="arabicPeriod" startAt="2"/>
            </a:pPr>
            <a:endParaRPr lang="fr-FR" sz="2000" dirty="0">
              <a:solidFill>
                <a:schemeClr val="tx2">
                  <a:lumMod val="75000"/>
                </a:schemeClr>
              </a:solidFill>
              <a:latin typeface="Liberation Sans" panose="020B0604020202020204" pitchFamily="34" charset="0"/>
            </a:endParaRPr>
          </a:p>
          <a:p>
            <a:r>
              <a:rPr lang="fr-FR" sz="2000" dirty="0">
                <a:solidFill>
                  <a:schemeClr val="tx2">
                    <a:lumMod val="75000"/>
                  </a:schemeClr>
                </a:solidFill>
                <a:latin typeface="Liberation Sans" panose="020B0604020202020204" pitchFamily="34" charset="0"/>
              </a:rPr>
              <a:t>3.   La douleur : gestion et évaluation</a:t>
            </a:r>
          </a:p>
          <a:p>
            <a:pPr marL="457200" indent="-457200">
              <a:buAutoNum type="arabicPeriod" startAt="3"/>
            </a:pPr>
            <a:endParaRPr lang="fr-FR" sz="2000" dirty="0">
              <a:solidFill>
                <a:schemeClr val="tx2">
                  <a:lumMod val="75000"/>
                </a:schemeClr>
              </a:solidFill>
              <a:latin typeface="Liberation Sans" panose="020B0604020202020204" pitchFamily="34" charset="0"/>
            </a:endParaRPr>
          </a:p>
          <a:p>
            <a:pPr marL="457200" indent="-457200">
              <a:buAutoNum type="arabicPeriod" startAt="4"/>
            </a:pPr>
            <a:r>
              <a:rPr lang="fr-FR" sz="2000" dirty="0">
                <a:solidFill>
                  <a:schemeClr val="tx2">
                    <a:lumMod val="75000"/>
                  </a:schemeClr>
                </a:solidFill>
                <a:latin typeface="Liberation Sans" panose="020B0604020202020204" pitchFamily="34" charset="0"/>
              </a:rPr>
              <a:t>Les maladies mentales</a:t>
            </a:r>
          </a:p>
          <a:p>
            <a:endParaRPr lang="fr-FR" sz="2000" dirty="0">
              <a:solidFill>
                <a:schemeClr val="tx2">
                  <a:lumMod val="75000"/>
                </a:schemeClr>
              </a:solidFill>
              <a:latin typeface="Liberation Sans" panose="020B0604020202020204" pitchFamily="34" charset="0"/>
            </a:endParaRPr>
          </a:p>
          <a:p>
            <a:pPr marL="457200" indent="-457200">
              <a:buAutoNum type="arabicPeriod" startAt="4"/>
            </a:pPr>
            <a:r>
              <a:rPr lang="fr-FR" sz="2000" dirty="0">
                <a:solidFill>
                  <a:schemeClr val="tx2">
                    <a:lumMod val="75000"/>
                  </a:schemeClr>
                </a:solidFill>
                <a:latin typeface="Liberation Sans" panose="020B0604020202020204" pitchFamily="34" charset="0"/>
              </a:rPr>
              <a:t>Chirurgie et soins post opératoires</a:t>
            </a:r>
          </a:p>
        </p:txBody>
      </p:sp>
      <p:sp>
        <p:nvSpPr>
          <p:cNvPr id="4" name="Shape 75">
            <a:extLst>
              <a:ext uri="{FF2B5EF4-FFF2-40B4-BE49-F238E27FC236}">
                <a16:creationId xmlns:a16="http://schemas.microsoft.com/office/drawing/2014/main" id="{0E2E190D-6476-49C4-99EB-6171C54BFEBB}"/>
              </a:ext>
            </a:extLst>
          </p:cNvPr>
          <p:cNvSpPr/>
          <p:nvPr/>
        </p:nvSpPr>
        <p:spPr>
          <a:xfrm>
            <a:off x="8462775" y="48025"/>
            <a:ext cx="569400" cy="5673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Shape 76">
            <a:extLst>
              <a:ext uri="{FF2B5EF4-FFF2-40B4-BE49-F238E27FC236}">
                <a16:creationId xmlns:a16="http://schemas.microsoft.com/office/drawing/2014/main" id="{CC434A04-8F59-4593-9B2D-EA93A077F849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06044" y="156262"/>
            <a:ext cx="553356" cy="32188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DE8F3D5-4A74-4ED7-8BC4-C38C07069E54}"/>
              </a:ext>
            </a:extLst>
          </p:cNvPr>
          <p:cNvSpPr/>
          <p:nvPr/>
        </p:nvSpPr>
        <p:spPr>
          <a:xfrm>
            <a:off x="1309510" y="97976"/>
            <a:ext cx="6908800" cy="485422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bg1"/>
                </a:solidFill>
                <a:latin typeface="Alte Haas Grotesk" panose="02000503000000020004" pitchFamily="2" charset="0"/>
                <a:cs typeface="Calibri" panose="020F0502020204030204" pitchFamily="34" charset="0"/>
              </a:rPr>
              <a:t>PROGRAMME SEMESTRE 2</a:t>
            </a:r>
            <a:endParaRPr lang="fr-FR" sz="2000" b="1" dirty="0">
              <a:solidFill>
                <a:schemeClr val="bg1"/>
              </a:solidFill>
              <a:latin typeface="Alte Haas Grotesk" panose="02000503000000020004" pitchFamily="2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A4AF99F-FCFF-46BC-BF9A-BB2D663D26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1533" y="798286"/>
            <a:ext cx="1670140" cy="40875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54406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75">
            <a:extLst>
              <a:ext uri="{FF2B5EF4-FFF2-40B4-BE49-F238E27FC236}">
                <a16:creationId xmlns:a16="http://schemas.microsoft.com/office/drawing/2014/main" id="{EE2672B4-4F31-48D6-9364-428C9B62FB80}"/>
              </a:ext>
            </a:extLst>
          </p:cNvPr>
          <p:cNvSpPr/>
          <p:nvPr/>
        </p:nvSpPr>
        <p:spPr>
          <a:xfrm>
            <a:off x="8462775" y="48025"/>
            <a:ext cx="569400" cy="5673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Shape 76">
            <a:extLst>
              <a:ext uri="{FF2B5EF4-FFF2-40B4-BE49-F238E27FC236}">
                <a16:creationId xmlns:a16="http://schemas.microsoft.com/office/drawing/2014/main" id="{4B3B4561-57D8-4B07-8992-7B4D6235504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06044" y="156262"/>
            <a:ext cx="553356" cy="32188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DCF9A4B-688E-4246-ACB3-CAF96A2440F8}"/>
              </a:ext>
            </a:extLst>
          </p:cNvPr>
          <p:cNvSpPr/>
          <p:nvPr/>
        </p:nvSpPr>
        <p:spPr>
          <a:xfrm>
            <a:off x="1309510" y="97976"/>
            <a:ext cx="6908800" cy="485422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bg1"/>
                </a:solidFill>
                <a:latin typeface="Alte Haas Grotesk" panose="02000503000000020004" pitchFamily="2" charset="0"/>
                <a:cs typeface="Calibri" panose="020F0502020204030204" pitchFamily="34" charset="0"/>
              </a:rPr>
              <a:t>EVALUATIONS SEMESTRE 2</a:t>
            </a:r>
            <a:endParaRPr lang="fr-FR" sz="2000" b="1" dirty="0">
              <a:solidFill>
                <a:schemeClr val="bg1"/>
              </a:solidFill>
              <a:latin typeface="Alte Haas Grotesk" panose="02000503000000020004" pitchFamily="2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931D867C-819F-47D7-BF61-094A0BB66A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4302" y="3082347"/>
            <a:ext cx="1759042" cy="185035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7246682-65EA-4A39-8368-05AE5C280BA0}"/>
              </a:ext>
            </a:extLst>
          </p:cNvPr>
          <p:cNvSpPr txBox="1"/>
          <p:nvPr/>
        </p:nvSpPr>
        <p:spPr>
          <a:xfrm>
            <a:off x="738963" y="963307"/>
            <a:ext cx="76660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b="1" u="sng" dirty="0">
                <a:solidFill>
                  <a:schemeClr val="tx2">
                    <a:lumMod val="75000"/>
                  </a:schemeClr>
                </a:solidFill>
                <a:latin typeface="Liberation Sans" panose="020B0604020202020204" pitchFamily="34" charset="0"/>
              </a:rPr>
              <a:t>Utilisation de la plateforme e-learning</a:t>
            </a:r>
          </a:p>
          <a:p>
            <a:endParaRPr lang="fr-FR" sz="1800" dirty="0">
              <a:solidFill>
                <a:schemeClr val="tx2">
                  <a:lumMod val="75000"/>
                </a:schemeClr>
              </a:solidFill>
              <a:latin typeface="Liberation Sans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chemeClr val="tx2">
                    <a:lumMod val="75000"/>
                  </a:schemeClr>
                </a:solidFill>
                <a:latin typeface="Liberation Sans" panose="020B0604020202020204" pitchFamily="34" charset="0"/>
              </a:rPr>
              <a:t>	Taux de réalisation du programme : 100%</a:t>
            </a:r>
          </a:p>
          <a:p>
            <a:r>
              <a:rPr lang="fr-FR" sz="1800" dirty="0">
                <a:solidFill>
                  <a:schemeClr val="tx2">
                    <a:lumMod val="75000"/>
                  </a:schemeClr>
                </a:solidFill>
                <a:latin typeface="Liberation Sans" panose="020B0604020202020204" pitchFamily="34" charset="0"/>
              </a:rPr>
              <a:t>•	Taux de réussite des exercices proposés : 80%</a:t>
            </a:r>
          </a:p>
          <a:p>
            <a:endParaRPr lang="fr-FR" sz="1800" dirty="0">
              <a:solidFill>
                <a:schemeClr val="tx2">
                  <a:lumMod val="75000"/>
                </a:schemeClr>
              </a:solidFill>
              <a:latin typeface="Liberation Sans" panose="020B0604020202020204" pitchFamily="34" charset="0"/>
            </a:endParaRPr>
          </a:p>
          <a:p>
            <a:pPr algn="ctr"/>
            <a:r>
              <a:rPr lang="fr-FR" b="1" u="sng" dirty="0">
                <a:solidFill>
                  <a:schemeClr val="accent4">
                    <a:lumMod val="25000"/>
                  </a:schemeClr>
                </a:solidFill>
                <a:latin typeface="Liberation Sans" panose="020B0604020202020204" pitchFamily="34" charset="0"/>
              </a:rPr>
              <a:t>PARTICIPATION ORALE lors du présentiel</a:t>
            </a:r>
          </a:p>
          <a:p>
            <a:pPr algn="ctr"/>
            <a:endParaRPr lang="fr-FR" dirty="0">
              <a:solidFill>
                <a:schemeClr val="accent4">
                  <a:lumMod val="25000"/>
                </a:schemeClr>
              </a:solidFill>
              <a:latin typeface="Liberation Sans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4">
                    <a:lumMod val="25000"/>
                  </a:schemeClr>
                </a:solidFill>
                <a:latin typeface="Liberation Sans" panose="020B0604020202020204" pitchFamily="34" charset="0"/>
              </a:rPr>
              <a:t>          Prise de parole sollicitée : 2 pts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4">
                    <a:lumMod val="25000"/>
                  </a:schemeClr>
                </a:solidFill>
                <a:latin typeface="Liberation Sans" panose="020B0604020202020204" pitchFamily="34" charset="0"/>
              </a:rPr>
              <a:t>          Prise de parole spontanée : 2 pts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4">
                    <a:lumMod val="25000"/>
                  </a:schemeClr>
                </a:solidFill>
                <a:latin typeface="Liberation Sans" panose="020B0604020202020204" pitchFamily="34" charset="0"/>
              </a:rPr>
              <a:t>          Degré de maîtrise langue : 2 pts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4">
                    <a:lumMod val="25000"/>
                  </a:schemeClr>
                </a:solidFill>
                <a:latin typeface="Liberation Sans" panose="020B0604020202020204" pitchFamily="34" charset="0"/>
              </a:rPr>
              <a:t>          Maîtrise du vocabulaire médical : 2 pts</a:t>
            </a:r>
          </a:p>
          <a:p>
            <a:endParaRPr lang="fr-FR" sz="1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1815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75">
            <a:extLst>
              <a:ext uri="{FF2B5EF4-FFF2-40B4-BE49-F238E27FC236}">
                <a16:creationId xmlns:a16="http://schemas.microsoft.com/office/drawing/2014/main" id="{0555BF58-8154-4C7B-B51B-33ECC77F8860}"/>
              </a:ext>
            </a:extLst>
          </p:cNvPr>
          <p:cNvSpPr/>
          <p:nvPr/>
        </p:nvSpPr>
        <p:spPr>
          <a:xfrm>
            <a:off x="8462775" y="48025"/>
            <a:ext cx="569400" cy="5673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Shape 76">
            <a:extLst>
              <a:ext uri="{FF2B5EF4-FFF2-40B4-BE49-F238E27FC236}">
                <a16:creationId xmlns:a16="http://schemas.microsoft.com/office/drawing/2014/main" id="{77E6ED7A-6B15-4025-8370-C00607B822E5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06044" y="156262"/>
            <a:ext cx="553356" cy="32188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EC1344D-C296-4611-8E43-5ABEAB04AEB0}"/>
              </a:ext>
            </a:extLst>
          </p:cNvPr>
          <p:cNvSpPr txBox="1"/>
          <p:nvPr/>
        </p:nvSpPr>
        <p:spPr>
          <a:xfrm>
            <a:off x="558733" y="765481"/>
            <a:ext cx="841035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u="sng" dirty="0">
                <a:solidFill>
                  <a:schemeClr val="tx2">
                    <a:lumMod val="75000"/>
                  </a:schemeClr>
                </a:solidFill>
                <a:latin typeface="Liberation Sans" panose="020B0604020202020204" pitchFamily="34" charset="0"/>
              </a:rPr>
              <a:t>5h (e-learning) et 5h (présentiel)</a:t>
            </a:r>
          </a:p>
          <a:p>
            <a:endParaRPr lang="fr-FR" sz="2000" dirty="0">
              <a:solidFill>
                <a:schemeClr val="tx2">
                  <a:lumMod val="75000"/>
                </a:schemeClr>
              </a:solidFill>
              <a:latin typeface="Liberation Sans" panose="020B0604020202020204" pitchFamily="34" charset="0"/>
            </a:endParaRPr>
          </a:p>
          <a:p>
            <a:pPr marL="457200" indent="-457200">
              <a:buAutoNum type="arabicPeriod"/>
            </a:pPr>
            <a:endParaRPr lang="fr-FR" sz="2000" dirty="0">
              <a:solidFill>
                <a:schemeClr val="tx2">
                  <a:lumMod val="75000"/>
                </a:schemeClr>
              </a:solidFill>
              <a:latin typeface="Liberation Sans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fr-FR" sz="2000" dirty="0">
                <a:solidFill>
                  <a:schemeClr val="tx2">
                    <a:lumMod val="75000"/>
                  </a:schemeClr>
                </a:solidFill>
                <a:latin typeface="Liberation Sans" panose="020B0604020202020204" pitchFamily="34" charset="0"/>
              </a:rPr>
              <a:t>Cardiologie</a:t>
            </a:r>
          </a:p>
          <a:p>
            <a:pPr marL="457200" indent="-457200">
              <a:buFont typeface="+mj-lt"/>
              <a:buAutoNum type="arabicPeriod"/>
            </a:pPr>
            <a:endParaRPr lang="fr-FR" sz="2000" dirty="0">
              <a:solidFill>
                <a:schemeClr val="tx2">
                  <a:lumMod val="75000"/>
                </a:schemeClr>
              </a:solidFill>
              <a:latin typeface="Liberation Sans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fr-FR" sz="2000" dirty="0">
                <a:solidFill>
                  <a:schemeClr val="tx2">
                    <a:lumMod val="75000"/>
                  </a:schemeClr>
                </a:solidFill>
                <a:latin typeface="Liberation Sans" panose="020B0604020202020204" pitchFamily="34" charset="0"/>
              </a:rPr>
              <a:t>Situations d’urgence</a:t>
            </a:r>
          </a:p>
          <a:p>
            <a:pPr marL="457200" indent="-457200">
              <a:buFont typeface="+mj-lt"/>
              <a:buAutoNum type="arabicPeriod"/>
            </a:pPr>
            <a:endParaRPr lang="fr-FR" sz="2000" dirty="0">
              <a:solidFill>
                <a:schemeClr val="tx2">
                  <a:lumMod val="75000"/>
                </a:schemeClr>
              </a:solidFill>
              <a:latin typeface="Liberation Sans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fr-FR" sz="2000" dirty="0">
                <a:solidFill>
                  <a:schemeClr val="tx2">
                    <a:lumMod val="75000"/>
                  </a:schemeClr>
                </a:solidFill>
                <a:latin typeface="Liberation Sans" panose="020B0604020202020204" pitchFamily="34" charset="0"/>
              </a:rPr>
              <a:t>Nutrition et obésité</a:t>
            </a:r>
          </a:p>
          <a:p>
            <a:pPr marL="457200" indent="-457200">
              <a:buFont typeface="+mj-lt"/>
              <a:buAutoNum type="arabicPeriod"/>
            </a:pPr>
            <a:endParaRPr lang="fr-FR" sz="2000" dirty="0">
              <a:solidFill>
                <a:schemeClr val="tx2">
                  <a:lumMod val="75000"/>
                </a:schemeClr>
              </a:solidFill>
              <a:latin typeface="Liberation Sans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fr-FR" sz="2000" dirty="0">
                <a:solidFill>
                  <a:schemeClr val="tx2">
                    <a:lumMod val="75000"/>
                  </a:schemeClr>
                </a:solidFill>
                <a:latin typeface="Liberation Sans" panose="020B0604020202020204" pitchFamily="34" charset="0"/>
              </a:rPr>
              <a:t>Ethique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F665943-8E4D-4244-A9A4-2579AE442296}"/>
              </a:ext>
            </a:extLst>
          </p:cNvPr>
          <p:cNvSpPr/>
          <p:nvPr/>
        </p:nvSpPr>
        <p:spPr>
          <a:xfrm>
            <a:off x="1309510" y="97976"/>
            <a:ext cx="6908800" cy="485422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bg1"/>
                </a:solidFill>
                <a:latin typeface="Alte Haas Grotesk" panose="02000503000000020004" pitchFamily="2" charset="0"/>
                <a:cs typeface="Calibri" panose="020F0502020204030204" pitchFamily="34" charset="0"/>
              </a:rPr>
              <a:t>PROGRAMME SEMESTRE 3</a:t>
            </a:r>
            <a:endParaRPr lang="fr-FR" sz="2000" b="1" dirty="0">
              <a:solidFill>
                <a:schemeClr val="bg1"/>
              </a:solidFill>
              <a:latin typeface="Alte Haas Grotesk" panose="02000503000000020004" pitchFamily="2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29B60F0-7A1A-4FA8-99E1-4C35FC36DC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7239" y="723562"/>
            <a:ext cx="1635028" cy="41772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2535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75">
            <a:extLst>
              <a:ext uri="{FF2B5EF4-FFF2-40B4-BE49-F238E27FC236}">
                <a16:creationId xmlns:a16="http://schemas.microsoft.com/office/drawing/2014/main" id="{DF13D8DE-40C1-4893-8C58-4406FA4B01C0}"/>
              </a:ext>
            </a:extLst>
          </p:cNvPr>
          <p:cNvSpPr/>
          <p:nvPr/>
        </p:nvSpPr>
        <p:spPr>
          <a:xfrm>
            <a:off x="8462775" y="48025"/>
            <a:ext cx="569400" cy="5673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Shape 76">
            <a:extLst>
              <a:ext uri="{FF2B5EF4-FFF2-40B4-BE49-F238E27FC236}">
                <a16:creationId xmlns:a16="http://schemas.microsoft.com/office/drawing/2014/main" id="{0E6F169B-3C08-438C-A6D6-4272FD78C82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06044" y="156262"/>
            <a:ext cx="553356" cy="32188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BFA34E4-35E9-4A6E-8064-EA4D8A3AB758}"/>
              </a:ext>
            </a:extLst>
          </p:cNvPr>
          <p:cNvSpPr txBox="1"/>
          <p:nvPr/>
        </p:nvSpPr>
        <p:spPr>
          <a:xfrm>
            <a:off x="308344" y="723562"/>
            <a:ext cx="852731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u="sng" dirty="0">
                <a:solidFill>
                  <a:schemeClr val="tx2">
                    <a:lumMod val="75000"/>
                  </a:schemeClr>
                </a:solidFill>
                <a:latin typeface="Liberation Sans" panose="020B0604020202020204" pitchFamily="34" charset="0"/>
              </a:rPr>
              <a:t>EVALUATION ECRITE (1h30) </a:t>
            </a:r>
            <a:endParaRPr lang="fr-FR" sz="2400" dirty="0">
              <a:solidFill>
                <a:schemeClr val="tx2">
                  <a:lumMod val="75000"/>
                </a:schemeClr>
              </a:solidFill>
              <a:latin typeface="Liberation Sans" panose="020B0604020202020204" pitchFamily="34" charset="0"/>
            </a:endParaRPr>
          </a:p>
          <a:p>
            <a:pPr algn="ctr"/>
            <a:r>
              <a:rPr lang="fr-FR" sz="2400" i="1" dirty="0">
                <a:solidFill>
                  <a:schemeClr val="tx2">
                    <a:lumMod val="75000"/>
                  </a:schemeClr>
                </a:solidFill>
                <a:latin typeface="Liberation Sans" panose="020B0604020202020204" pitchFamily="34" charset="0"/>
              </a:rPr>
              <a:t>Epreuve de  connaissance du vocabulaire professionnel courant (Semestres 1, 2 et 3)</a:t>
            </a:r>
          </a:p>
          <a:p>
            <a:pPr algn="ctr"/>
            <a:endParaRPr lang="fr-FR" sz="2400" dirty="0">
              <a:solidFill>
                <a:schemeClr val="tx2">
                  <a:lumMod val="75000"/>
                </a:schemeClr>
              </a:solidFill>
              <a:latin typeface="Liberation Sans" panose="020B0604020202020204" pitchFamily="34" charset="0"/>
            </a:endParaRPr>
          </a:p>
          <a:p>
            <a:r>
              <a:rPr lang="fr-FR" sz="2400" dirty="0">
                <a:solidFill>
                  <a:schemeClr val="tx2">
                    <a:lumMod val="75000"/>
                  </a:schemeClr>
                </a:solidFill>
                <a:latin typeface="Liberation Sans" panose="020B0604020202020204" pitchFamily="34" charset="0"/>
              </a:rPr>
              <a:t>•	Compréhension de texte : 5/200</a:t>
            </a:r>
          </a:p>
          <a:p>
            <a:r>
              <a:rPr lang="fr-FR" sz="2400" dirty="0">
                <a:solidFill>
                  <a:schemeClr val="tx2">
                    <a:lumMod val="75000"/>
                  </a:schemeClr>
                </a:solidFill>
                <a:latin typeface="Liberation Sans" panose="020B0604020202020204" pitchFamily="34" charset="0"/>
              </a:rPr>
              <a:t>•	Vocabulaire et termes médicaux : 15/20</a:t>
            </a:r>
          </a:p>
          <a:p>
            <a:endParaRPr lang="fr-FR" sz="2400" dirty="0">
              <a:solidFill>
                <a:schemeClr val="tx2">
                  <a:lumMod val="75000"/>
                </a:schemeClr>
              </a:solidFill>
              <a:latin typeface="Liberation Sans" panose="020B0604020202020204" pitchFamily="34" charset="0"/>
            </a:endParaRPr>
          </a:p>
          <a:p>
            <a:pPr algn="ctr"/>
            <a:r>
              <a:rPr lang="fr-FR" sz="2400" b="1" u="sng" dirty="0">
                <a:solidFill>
                  <a:schemeClr val="tx2">
                    <a:lumMod val="75000"/>
                  </a:schemeClr>
                </a:solidFill>
                <a:latin typeface="Liberation Sans" panose="020B0604020202020204" pitchFamily="34" charset="0"/>
              </a:rPr>
              <a:t>Utilisation de la plateforme e-learning</a:t>
            </a:r>
          </a:p>
          <a:p>
            <a:endParaRPr lang="fr-FR" sz="2400" dirty="0">
              <a:solidFill>
                <a:schemeClr val="tx2">
                  <a:lumMod val="75000"/>
                </a:schemeClr>
              </a:solidFill>
              <a:latin typeface="Liberation Sans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2">
                    <a:lumMod val="75000"/>
                  </a:schemeClr>
                </a:solidFill>
                <a:latin typeface="Liberation Sans" panose="020B0604020202020204" pitchFamily="34" charset="0"/>
              </a:rPr>
              <a:t>	Taux de réalisation du programme : 100%</a:t>
            </a:r>
          </a:p>
          <a:p>
            <a:r>
              <a:rPr lang="fr-FR" sz="2400" dirty="0">
                <a:solidFill>
                  <a:schemeClr val="tx2">
                    <a:lumMod val="75000"/>
                  </a:schemeClr>
                </a:solidFill>
                <a:latin typeface="Liberation Sans" panose="020B0604020202020204" pitchFamily="34" charset="0"/>
              </a:rPr>
              <a:t>•	Taux de réussite des exercices proposés : 80%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74AAC0C-7270-4637-8C6F-86D87537DF02}"/>
              </a:ext>
            </a:extLst>
          </p:cNvPr>
          <p:cNvSpPr/>
          <p:nvPr/>
        </p:nvSpPr>
        <p:spPr>
          <a:xfrm>
            <a:off x="1309510" y="97976"/>
            <a:ext cx="6908800" cy="485422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bg1"/>
                </a:solidFill>
                <a:latin typeface="Alte Haas Grotesk" panose="02000503000000020004" pitchFamily="2" charset="0"/>
                <a:cs typeface="Calibri" panose="020F0502020204030204" pitchFamily="34" charset="0"/>
              </a:rPr>
              <a:t>EVALUATION SEMESTRE 3</a:t>
            </a:r>
            <a:endParaRPr lang="fr-FR" sz="2000" b="1" dirty="0">
              <a:solidFill>
                <a:schemeClr val="bg1"/>
              </a:solidFill>
              <a:latin typeface="Alte Haas Grotesk" panose="02000503000000020004" pitchFamily="2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DDC7C3E-5D24-4581-82AE-ABEB00FB21B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7941"/>
          <a:stretch/>
        </p:blipFill>
        <p:spPr>
          <a:xfrm>
            <a:off x="7390468" y="1651214"/>
            <a:ext cx="1115576" cy="156054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49031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75">
            <a:extLst>
              <a:ext uri="{FF2B5EF4-FFF2-40B4-BE49-F238E27FC236}">
                <a16:creationId xmlns:a16="http://schemas.microsoft.com/office/drawing/2014/main" id="{7CE17344-AE8C-48FF-8BF1-31963A39F7E1}"/>
              </a:ext>
            </a:extLst>
          </p:cNvPr>
          <p:cNvSpPr/>
          <p:nvPr/>
        </p:nvSpPr>
        <p:spPr>
          <a:xfrm>
            <a:off x="8462775" y="48025"/>
            <a:ext cx="569400" cy="5673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Shape 76">
            <a:extLst>
              <a:ext uri="{FF2B5EF4-FFF2-40B4-BE49-F238E27FC236}">
                <a16:creationId xmlns:a16="http://schemas.microsoft.com/office/drawing/2014/main" id="{8D68C524-4D74-4B9F-9392-619E969ED1E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06044" y="156262"/>
            <a:ext cx="553356" cy="32188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ECAD20C-B9CE-4E0B-8831-36C2836B7596}"/>
              </a:ext>
            </a:extLst>
          </p:cNvPr>
          <p:cNvSpPr txBox="1"/>
          <p:nvPr/>
        </p:nvSpPr>
        <p:spPr>
          <a:xfrm>
            <a:off x="290329" y="1302322"/>
            <a:ext cx="856334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u="sng" dirty="0">
                <a:solidFill>
                  <a:schemeClr val="tx2">
                    <a:lumMod val="75000"/>
                  </a:schemeClr>
                </a:solidFill>
                <a:latin typeface="Liberation Sans" panose="020B0604020202020204" pitchFamily="34" charset="0"/>
              </a:rPr>
              <a:t>2h30 (e-learning) et 2h30 (présentiel)</a:t>
            </a:r>
          </a:p>
          <a:p>
            <a:pPr algn="ctr"/>
            <a:endParaRPr lang="fr-FR" sz="2000" dirty="0">
              <a:solidFill>
                <a:schemeClr val="tx2">
                  <a:lumMod val="75000"/>
                </a:schemeClr>
              </a:solidFill>
              <a:latin typeface="Liberation Sans" panose="020B0604020202020204" pitchFamily="34" charset="0"/>
            </a:endParaRPr>
          </a:p>
          <a:p>
            <a:r>
              <a:rPr lang="fr-FR" sz="2000" dirty="0">
                <a:solidFill>
                  <a:schemeClr val="tx2">
                    <a:lumMod val="75000"/>
                  </a:schemeClr>
                </a:solidFill>
                <a:latin typeface="Liberation Sans" panose="020B0604020202020204" pitchFamily="34" charset="0"/>
              </a:rPr>
              <a:t>1.    Compréhension de textes médicaux </a:t>
            </a:r>
          </a:p>
          <a:p>
            <a:pPr marL="342900" indent="-342900">
              <a:buAutoNum type="arabicPeriod"/>
            </a:pPr>
            <a:endParaRPr lang="fr-FR" sz="2000" dirty="0">
              <a:solidFill>
                <a:schemeClr val="tx2">
                  <a:lumMod val="75000"/>
                </a:schemeClr>
              </a:solidFill>
              <a:latin typeface="Liberation Sans" panose="020B0604020202020204" pitchFamily="34" charset="0"/>
            </a:endParaRPr>
          </a:p>
          <a:p>
            <a:pPr marL="457200" indent="-457200">
              <a:buAutoNum type="arabicPeriod" startAt="2"/>
            </a:pPr>
            <a:r>
              <a:rPr lang="fr-FR" sz="2000" dirty="0">
                <a:solidFill>
                  <a:schemeClr val="tx2">
                    <a:lumMod val="75000"/>
                  </a:schemeClr>
                </a:solidFill>
                <a:latin typeface="Liberation Sans" panose="020B0604020202020204" pitchFamily="34" charset="0"/>
              </a:rPr>
              <a:t>Traduction de termes médicaux (maladies, symptômes …)</a:t>
            </a:r>
          </a:p>
          <a:p>
            <a:endParaRPr lang="fr-FR" sz="2000" dirty="0">
              <a:solidFill>
                <a:schemeClr val="tx2">
                  <a:lumMod val="75000"/>
                </a:schemeClr>
              </a:solidFill>
              <a:latin typeface="Liberation Sans" panose="020B0604020202020204" pitchFamily="34" charset="0"/>
            </a:endParaRPr>
          </a:p>
          <a:p>
            <a:pPr marL="457200" indent="-457200">
              <a:buFont typeface="+mj-lt"/>
              <a:buAutoNum type="arabicPeriod" startAt="3"/>
            </a:pPr>
            <a:r>
              <a:rPr lang="fr-FR" sz="2000" dirty="0">
                <a:solidFill>
                  <a:schemeClr val="tx2">
                    <a:lumMod val="75000"/>
                  </a:schemeClr>
                </a:solidFill>
                <a:latin typeface="Liberation Sans" panose="020B0604020202020204" pitchFamily="34" charset="0"/>
              </a:rPr>
              <a:t>Syntaxe : dans la traduction précise des verbes, temps et modaux</a:t>
            </a:r>
          </a:p>
          <a:p>
            <a:pPr marL="342900" indent="-342900">
              <a:buAutoNum type="arabicPeriod" startAt="3"/>
            </a:pPr>
            <a:endParaRPr lang="fr-FR" sz="2000" dirty="0">
              <a:solidFill>
                <a:schemeClr val="tx2">
                  <a:lumMod val="75000"/>
                </a:schemeClr>
              </a:solidFill>
              <a:latin typeface="Liberation Sans" panose="020B0604020202020204" pitchFamily="34" charset="0"/>
            </a:endParaRPr>
          </a:p>
          <a:p>
            <a:r>
              <a:rPr lang="fr-FR" sz="2000" dirty="0">
                <a:solidFill>
                  <a:schemeClr val="tx2">
                    <a:lumMod val="75000"/>
                  </a:schemeClr>
                </a:solidFill>
                <a:latin typeface="Liberation Sans" panose="020B0604020202020204" pitchFamily="34" charset="0"/>
              </a:rPr>
              <a:t>4.    Traduction de textes médicaux (anglais vers français)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C994B80-47BA-415F-8A3B-765053E87AE7}"/>
              </a:ext>
            </a:extLst>
          </p:cNvPr>
          <p:cNvSpPr/>
          <p:nvPr/>
        </p:nvSpPr>
        <p:spPr>
          <a:xfrm>
            <a:off x="1309510" y="97976"/>
            <a:ext cx="6908800" cy="485422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bg1"/>
                </a:solidFill>
                <a:latin typeface="Alte Haas Grotesk" panose="02000503000000020004" pitchFamily="2" charset="0"/>
                <a:cs typeface="Calibri" panose="020F0502020204030204" pitchFamily="34" charset="0"/>
              </a:rPr>
              <a:t>PROGRAMME SEMESTRE 4</a:t>
            </a:r>
            <a:endParaRPr lang="fr-FR" sz="2000" b="1" dirty="0">
              <a:solidFill>
                <a:schemeClr val="bg1"/>
              </a:solidFill>
              <a:latin typeface="Alte Haas Grotesk" panose="02000503000000020004" pitchFamily="2" charset="0"/>
            </a:endParaRPr>
          </a:p>
        </p:txBody>
      </p:sp>
      <p:pic>
        <p:nvPicPr>
          <p:cNvPr id="13" name="Image 12" descr="Une image contenant dessin, lumière&#10;&#10;Description générée automatiquement">
            <a:extLst>
              <a:ext uri="{FF2B5EF4-FFF2-40B4-BE49-F238E27FC236}">
                <a16:creationId xmlns:a16="http://schemas.microsoft.com/office/drawing/2014/main" id="{048FB545-3217-4462-8D56-42802BD7EE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601" y="691635"/>
            <a:ext cx="2402574" cy="18259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67033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75">
            <a:extLst>
              <a:ext uri="{FF2B5EF4-FFF2-40B4-BE49-F238E27FC236}">
                <a16:creationId xmlns:a16="http://schemas.microsoft.com/office/drawing/2014/main" id="{8384102A-CE0B-45E9-A1CE-867379FC7409}"/>
              </a:ext>
            </a:extLst>
          </p:cNvPr>
          <p:cNvSpPr/>
          <p:nvPr/>
        </p:nvSpPr>
        <p:spPr>
          <a:xfrm>
            <a:off x="8462775" y="48025"/>
            <a:ext cx="569400" cy="5673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Shape 76">
            <a:extLst>
              <a:ext uri="{FF2B5EF4-FFF2-40B4-BE49-F238E27FC236}">
                <a16:creationId xmlns:a16="http://schemas.microsoft.com/office/drawing/2014/main" id="{C1A66D4D-A132-4745-B549-5C9551CA2C2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06044" y="156262"/>
            <a:ext cx="553356" cy="32188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8B8EAF-D8E1-4601-ABDE-7E6DB5CF1101}"/>
              </a:ext>
            </a:extLst>
          </p:cNvPr>
          <p:cNvSpPr txBox="1"/>
          <p:nvPr/>
        </p:nvSpPr>
        <p:spPr>
          <a:xfrm>
            <a:off x="350874" y="652452"/>
            <a:ext cx="844225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u="sng" dirty="0">
                <a:solidFill>
                  <a:schemeClr val="tx2">
                    <a:lumMod val="75000"/>
                  </a:schemeClr>
                </a:solidFill>
                <a:latin typeface="Liberation Sans" panose="020B0604020202020204" pitchFamily="34" charset="0"/>
              </a:rPr>
              <a:t>EVALUATION ECRITE (1h30) </a:t>
            </a:r>
            <a:endParaRPr lang="fr-FR" sz="2400" dirty="0">
              <a:solidFill>
                <a:schemeClr val="tx2">
                  <a:lumMod val="75000"/>
                </a:schemeClr>
              </a:solidFill>
              <a:latin typeface="Liberation Sans" panose="020B0604020202020204" pitchFamily="34" charset="0"/>
            </a:endParaRPr>
          </a:p>
          <a:p>
            <a:pPr algn="ctr"/>
            <a:r>
              <a:rPr lang="fr-FR" sz="2400" i="1" dirty="0">
                <a:solidFill>
                  <a:schemeClr val="tx2">
                    <a:lumMod val="75000"/>
                  </a:schemeClr>
                </a:solidFill>
                <a:latin typeface="Liberation Sans" panose="020B0604020202020204" pitchFamily="34" charset="0"/>
              </a:rPr>
              <a:t>Traduction d’un article médical</a:t>
            </a:r>
          </a:p>
          <a:p>
            <a:endParaRPr lang="fr-FR" sz="2400" dirty="0">
              <a:solidFill>
                <a:schemeClr val="tx2">
                  <a:lumMod val="75000"/>
                </a:schemeClr>
              </a:solidFill>
              <a:latin typeface="Liberation Sans" panose="020B0604020202020204" pitchFamily="34" charset="0"/>
            </a:endParaRPr>
          </a:p>
          <a:p>
            <a:r>
              <a:rPr lang="fr-FR" sz="2400" dirty="0">
                <a:solidFill>
                  <a:schemeClr val="tx2">
                    <a:lumMod val="75000"/>
                  </a:schemeClr>
                </a:solidFill>
                <a:latin typeface="Liberation Sans" panose="020B0604020202020204" pitchFamily="34" charset="0"/>
              </a:rPr>
              <a:t>•     Compréhension globale du texte : 5/20</a:t>
            </a:r>
          </a:p>
          <a:p>
            <a:r>
              <a:rPr lang="fr-FR" sz="2400" dirty="0">
                <a:solidFill>
                  <a:schemeClr val="tx2">
                    <a:lumMod val="75000"/>
                  </a:schemeClr>
                </a:solidFill>
                <a:latin typeface="Liberation Sans" panose="020B0604020202020204" pitchFamily="34" charset="0"/>
              </a:rPr>
              <a:t>•     Précision du vocabulaire et des termes                                   	 médicaux : 10/20</a:t>
            </a:r>
          </a:p>
          <a:p>
            <a:r>
              <a:rPr lang="fr-FR" sz="2400" dirty="0">
                <a:solidFill>
                  <a:schemeClr val="tx2">
                    <a:lumMod val="75000"/>
                  </a:schemeClr>
                </a:solidFill>
                <a:latin typeface="Liberation Sans" panose="020B0604020202020204" pitchFamily="34" charset="0"/>
              </a:rPr>
              <a:t>•     Syntaxe (temps, groupe verbal …) : 5/20</a:t>
            </a:r>
          </a:p>
          <a:p>
            <a:endParaRPr lang="fr-FR" sz="2400" dirty="0">
              <a:solidFill>
                <a:schemeClr val="tx2">
                  <a:lumMod val="75000"/>
                </a:schemeClr>
              </a:solidFill>
              <a:latin typeface="Liberation Sans" panose="020B0604020202020204" pitchFamily="34" charset="0"/>
            </a:endParaRPr>
          </a:p>
          <a:p>
            <a:pPr algn="ctr"/>
            <a:r>
              <a:rPr lang="fr-FR" sz="2400" b="1" u="sng" dirty="0">
                <a:solidFill>
                  <a:schemeClr val="tx2">
                    <a:lumMod val="75000"/>
                  </a:schemeClr>
                </a:solidFill>
                <a:latin typeface="Liberation Sans" panose="020B0604020202020204" pitchFamily="34" charset="0"/>
              </a:rPr>
              <a:t>Utilisation de la plateforme e-learning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2">
                    <a:lumMod val="75000"/>
                  </a:schemeClr>
                </a:solidFill>
                <a:latin typeface="Liberation Sans" panose="020B0604020202020204" pitchFamily="34" charset="0"/>
              </a:rPr>
              <a:t>	Taux de réalisation du programme : 100%</a:t>
            </a:r>
          </a:p>
          <a:p>
            <a:r>
              <a:rPr lang="fr-FR" sz="2400" dirty="0">
                <a:solidFill>
                  <a:schemeClr val="tx2">
                    <a:lumMod val="75000"/>
                  </a:schemeClr>
                </a:solidFill>
                <a:latin typeface="Liberation Sans" panose="020B0604020202020204" pitchFamily="34" charset="0"/>
              </a:rPr>
              <a:t>•	Taux de réussite des exercices proposés : 80%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2EAF876-085F-481F-9F90-14D8CD8F735E}"/>
              </a:ext>
            </a:extLst>
          </p:cNvPr>
          <p:cNvSpPr/>
          <p:nvPr/>
        </p:nvSpPr>
        <p:spPr>
          <a:xfrm>
            <a:off x="1309510" y="97976"/>
            <a:ext cx="6908800" cy="485422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bg1"/>
                </a:solidFill>
                <a:latin typeface="Alte Haas Grotesk" panose="02000503000000020004" pitchFamily="2" charset="0"/>
                <a:cs typeface="Calibri" panose="020F0502020204030204" pitchFamily="34" charset="0"/>
              </a:rPr>
              <a:t>EVALUATION SEMESTRE 4</a:t>
            </a:r>
            <a:endParaRPr lang="fr-FR" sz="2000" b="1" dirty="0">
              <a:solidFill>
                <a:schemeClr val="bg1"/>
              </a:solidFill>
              <a:latin typeface="Alte Haas Grotesk" panose="02000503000000020004" pitchFamily="2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A26BE5C-2672-43A6-A4BD-8D74D9D5E8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8536" y="948054"/>
            <a:ext cx="914589" cy="24319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25950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75">
            <a:extLst>
              <a:ext uri="{FF2B5EF4-FFF2-40B4-BE49-F238E27FC236}">
                <a16:creationId xmlns:a16="http://schemas.microsoft.com/office/drawing/2014/main" id="{2617F8DF-10ED-4F5B-8BFB-F7649120B05A}"/>
              </a:ext>
            </a:extLst>
          </p:cNvPr>
          <p:cNvSpPr/>
          <p:nvPr/>
        </p:nvSpPr>
        <p:spPr>
          <a:xfrm>
            <a:off x="8462775" y="48025"/>
            <a:ext cx="569400" cy="5673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Shape 76">
            <a:extLst>
              <a:ext uri="{FF2B5EF4-FFF2-40B4-BE49-F238E27FC236}">
                <a16:creationId xmlns:a16="http://schemas.microsoft.com/office/drawing/2014/main" id="{A7E01086-B6A4-40A8-AD75-271B63DBD20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06044" y="156262"/>
            <a:ext cx="553356" cy="32188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67D98AD-8DA8-4426-8E02-35835B4CD741}"/>
              </a:ext>
            </a:extLst>
          </p:cNvPr>
          <p:cNvSpPr txBox="1"/>
          <p:nvPr/>
        </p:nvSpPr>
        <p:spPr>
          <a:xfrm>
            <a:off x="324293" y="1244009"/>
            <a:ext cx="849541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u="sng" dirty="0">
                <a:solidFill>
                  <a:schemeClr val="tx2">
                    <a:lumMod val="75000"/>
                  </a:schemeClr>
                </a:solidFill>
                <a:latin typeface="Liberation Sans" panose="020B0604020202020204" pitchFamily="34" charset="0"/>
              </a:rPr>
              <a:t>5h (e-learning) et 5h (présentiel)</a:t>
            </a:r>
          </a:p>
          <a:p>
            <a:pPr algn="ctr"/>
            <a:endParaRPr lang="fr-FR" sz="2000" dirty="0">
              <a:solidFill>
                <a:schemeClr val="tx2">
                  <a:lumMod val="75000"/>
                </a:schemeClr>
              </a:solidFill>
              <a:latin typeface="Liberation Sans" panose="020B0604020202020204" pitchFamily="34" charset="0"/>
            </a:endParaRPr>
          </a:p>
          <a:p>
            <a:r>
              <a:rPr lang="fr-FR" sz="2000" dirty="0">
                <a:solidFill>
                  <a:schemeClr val="tx2">
                    <a:lumMod val="75000"/>
                  </a:schemeClr>
                </a:solidFill>
                <a:latin typeface="Liberation Sans" panose="020B0604020202020204" pitchFamily="34" charset="0"/>
              </a:rPr>
              <a:t>1.   Compréhension de textes</a:t>
            </a:r>
          </a:p>
          <a:p>
            <a:pPr marL="457200" indent="-457200">
              <a:buAutoNum type="arabicPeriod"/>
            </a:pPr>
            <a:endParaRPr lang="fr-FR" sz="2000" dirty="0">
              <a:solidFill>
                <a:schemeClr val="tx2">
                  <a:lumMod val="75000"/>
                </a:schemeClr>
              </a:solidFill>
              <a:latin typeface="Liberation Sans" panose="020B0604020202020204" pitchFamily="34" charset="0"/>
            </a:endParaRPr>
          </a:p>
          <a:p>
            <a:r>
              <a:rPr lang="fr-FR" sz="2000" dirty="0">
                <a:solidFill>
                  <a:schemeClr val="tx2">
                    <a:lumMod val="75000"/>
                  </a:schemeClr>
                </a:solidFill>
                <a:latin typeface="Liberation Sans" panose="020B0604020202020204" pitchFamily="34" charset="0"/>
              </a:rPr>
              <a:t>2.   Développement des techniques de résumé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C05DEE3-CDD2-476D-82DB-396CB56FA957}"/>
              </a:ext>
            </a:extLst>
          </p:cNvPr>
          <p:cNvSpPr/>
          <p:nvPr/>
        </p:nvSpPr>
        <p:spPr>
          <a:xfrm>
            <a:off x="1309510" y="97976"/>
            <a:ext cx="6908800" cy="485422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bg1"/>
                </a:solidFill>
                <a:latin typeface="Alte Haas Grotesk" panose="02000503000000020004" pitchFamily="2" charset="0"/>
                <a:cs typeface="Calibri" panose="020F0502020204030204" pitchFamily="34" charset="0"/>
              </a:rPr>
              <a:t>PROGRAMME SEMESTRE 5</a:t>
            </a:r>
            <a:endParaRPr lang="fr-FR" sz="2000" b="1" dirty="0">
              <a:solidFill>
                <a:schemeClr val="bg1"/>
              </a:solidFill>
              <a:latin typeface="Alte Haas Grotesk" panose="02000503000000020004" pitchFamily="2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E5E32E1-9D77-4F25-B7B3-3D34085AED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6181" y="714375"/>
            <a:ext cx="879906" cy="416480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63508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75">
            <a:extLst>
              <a:ext uri="{FF2B5EF4-FFF2-40B4-BE49-F238E27FC236}">
                <a16:creationId xmlns:a16="http://schemas.microsoft.com/office/drawing/2014/main" id="{4EEABCC7-2914-4FBF-8A47-71CD576CCA48}"/>
              </a:ext>
            </a:extLst>
          </p:cNvPr>
          <p:cNvSpPr/>
          <p:nvPr/>
        </p:nvSpPr>
        <p:spPr>
          <a:xfrm>
            <a:off x="8462775" y="48025"/>
            <a:ext cx="569400" cy="5673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Shape 76">
            <a:extLst>
              <a:ext uri="{FF2B5EF4-FFF2-40B4-BE49-F238E27FC236}">
                <a16:creationId xmlns:a16="http://schemas.microsoft.com/office/drawing/2014/main" id="{71C7B935-32D4-4239-9910-5AF856B3EE6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06044" y="156262"/>
            <a:ext cx="553356" cy="32188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158C78B-61BA-4639-BACF-86468FD06E82}"/>
              </a:ext>
            </a:extLst>
          </p:cNvPr>
          <p:cNvSpPr/>
          <p:nvPr/>
        </p:nvSpPr>
        <p:spPr>
          <a:xfrm>
            <a:off x="1309510" y="97976"/>
            <a:ext cx="6908800" cy="485422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bg1"/>
                </a:solidFill>
                <a:latin typeface="Alte Haas Grotesk" panose="02000503000000020004" pitchFamily="2" charset="0"/>
                <a:cs typeface="Calibri" panose="020F0502020204030204" pitchFamily="34" charset="0"/>
              </a:rPr>
              <a:t>EVALUATION SEMESTRE 5</a:t>
            </a:r>
            <a:endParaRPr lang="fr-FR" sz="2000" b="1" dirty="0">
              <a:solidFill>
                <a:schemeClr val="bg1"/>
              </a:solidFill>
              <a:latin typeface="Alte Haas Grotesk" panose="02000503000000020004" pitchFamily="2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F1DFD19-0892-4AC5-81A3-0C2989E001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9537" y="2192978"/>
            <a:ext cx="1273013" cy="121731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4B7E53E-BCD6-A495-D12B-CE9333B4AB99}"/>
              </a:ext>
            </a:extLst>
          </p:cNvPr>
          <p:cNvSpPr/>
          <p:nvPr/>
        </p:nvSpPr>
        <p:spPr>
          <a:xfrm>
            <a:off x="908189" y="970228"/>
            <a:ext cx="7130025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u="sng" dirty="0">
                <a:latin typeface="Liberation Sans" panose="020B0604020202020204" pitchFamily="34" charset="0"/>
              </a:rPr>
              <a:t>EVALUATION ORALE (15 à 20 min en groupe) : </a:t>
            </a:r>
          </a:p>
          <a:p>
            <a:pPr algn="ctr"/>
            <a:r>
              <a:rPr lang="fr-FR" sz="2400" b="1" u="sng" dirty="0">
                <a:latin typeface="Liberation Sans" panose="020B0604020202020204" pitchFamily="34" charset="0"/>
              </a:rPr>
              <a:t>Présentation d’un article médical</a:t>
            </a:r>
          </a:p>
          <a:p>
            <a:endParaRPr lang="fr-FR" sz="2000" dirty="0">
              <a:latin typeface="Liberation Sans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latin typeface="Liberation Sans" panose="020B0604020202020204" pitchFamily="34" charset="0"/>
              </a:rPr>
              <a:t>Respect de la structure d’une présentation: 2,5/20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latin typeface="Liberation Sans" panose="020B0604020202020204" pitchFamily="34" charset="0"/>
              </a:rPr>
              <a:t>Contenu, qualité et pertinence de la présentation:	7,5/20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latin typeface="Liberation Sans" panose="020B0604020202020204" pitchFamily="34" charset="0"/>
              </a:rPr>
              <a:t>Précision du vocabulaire médical: 5/20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latin typeface="Liberation Sans" panose="020B0604020202020204" pitchFamily="34" charset="0"/>
              </a:rPr>
              <a:t>Syntaxe (groupe verbal, mots de liaison, temps utilisés...):	 5/20</a:t>
            </a:r>
          </a:p>
          <a:p>
            <a:endParaRPr lang="fr-FR" sz="2000" dirty="0">
              <a:solidFill>
                <a:schemeClr val="tx2">
                  <a:lumMod val="75000"/>
                </a:schemeClr>
              </a:solidFill>
              <a:latin typeface="Liberation Sans" panose="020B0604020202020204" pitchFamily="34" charset="0"/>
            </a:endParaRPr>
          </a:p>
          <a:p>
            <a:pPr algn="ctr"/>
            <a:r>
              <a:rPr lang="fr-FR" sz="2000" b="1" u="sng" dirty="0">
                <a:solidFill>
                  <a:schemeClr val="tx2">
                    <a:lumMod val="75000"/>
                  </a:schemeClr>
                </a:solidFill>
                <a:latin typeface="Liberation Sans" panose="020B0604020202020204" pitchFamily="34" charset="0"/>
              </a:rPr>
              <a:t>Utilisation de la plateforme e-learning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2">
                    <a:lumMod val="75000"/>
                  </a:schemeClr>
                </a:solidFill>
                <a:latin typeface="Liberation Sans" panose="020B0604020202020204" pitchFamily="34" charset="0"/>
              </a:rPr>
              <a:t>	Taux de réalisation du programme : 100%</a:t>
            </a:r>
          </a:p>
          <a:p>
            <a:r>
              <a:rPr lang="fr-FR" sz="2000" dirty="0">
                <a:solidFill>
                  <a:schemeClr val="tx2">
                    <a:lumMod val="75000"/>
                  </a:schemeClr>
                </a:solidFill>
                <a:latin typeface="Liberation Sans" panose="020B0604020202020204" pitchFamily="34" charset="0"/>
              </a:rPr>
              <a:t>•	Taux de réussite des exercices proposés : 80%</a:t>
            </a:r>
          </a:p>
          <a:p>
            <a:endParaRPr lang="fr-FR" sz="2000" dirty="0">
              <a:latin typeface="Liberation Sans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471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75">
            <a:extLst>
              <a:ext uri="{FF2B5EF4-FFF2-40B4-BE49-F238E27FC236}">
                <a16:creationId xmlns:a16="http://schemas.microsoft.com/office/drawing/2014/main" id="{01FC598D-0E60-46F6-A973-ABFCFD99CB10}"/>
              </a:ext>
            </a:extLst>
          </p:cNvPr>
          <p:cNvSpPr/>
          <p:nvPr/>
        </p:nvSpPr>
        <p:spPr>
          <a:xfrm>
            <a:off x="8462775" y="48025"/>
            <a:ext cx="569400" cy="5673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Shape 76">
            <a:extLst>
              <a:ext uri="{FF2B5EF4-FFF2-40B4-BE49-F238E27FC236}">
                <a16:creationId xmlns:a16="http://schemas.microsoft.com/office/drawing/2014/main" id="{99FC4822-06CC-448A-86ED-C42D3514C52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06044" y="156262"/>
            <a:ext cx="553356" cy="32188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55EAA25-07DF-4735-BDBF-FF357AECDFED}"/>
              </a:ext>
            </a:extLst>
          </p:cNvPr>
          <p:cNvSpPr txBox="1"/>
          <p:nvPr/>
        </p:nvSpPr>
        <p:spPr>
          <a:xfrm>
            <a:off x="340242" y="818707"/>
            <a:ext cx="833592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u="sng" dirty="0">
                <a:solidFill>
                  <a:schemeClr val="tx2">
                    <a:lumMod val="75000"/>
                  </a:schemeClr>
                </a:solidFill>
                <a:latin typeface="Liberation Sans" panose="020B0604020202020204" pitchFamily="34" charset="0"/>
              </a:rPr>
              <a:t>2h30 (e-learning) et 2h30 </a:t>
            </a:r>
            <a:r>
              <a:rPr lang="fr-FR" sz="2000" b="1" u="sng">
                <a:solidFill>
                  <a:schemeClr val="tx2">
                    <a:lumMod val="75000"/>
                  </a:schemeClr>
                </a:solidFill>
                <a:latin typeface="Liberation Sans" panose="020B0604020202020204" pitchFamily="34" charset="0"/>
              </a:rPr>
              <a:t>(présentiel)</a:t>
            </a:r>
            <a:endParaRPr lang="fr-FR" sz="2000" b="1" u="sng" dirty="0">
              <a:solidFill>
                <a:schemeClr val="tx2">
                  <a:lumMod val="75000"/>
                </a:schemeClr>
              </a:solidFill>
              <a:latin typeface="Liberation Sans" panose="020B0604020202020204" pitchFamily="34" charset="0"/>
            </a:endParaRPr>
          </a:p>
          <a:p>
            <a:pPr algn="ctr"/>
            <a:endParaRPr lang="fr-FR" sz="2000" dirty="0">
              <a:solidFill>
                <a:schemeClr val="tx2">
                  <a:lumMod val="75000"/>
                </a:schemeClr>
              </a:solidFill>
              <a:latin typeface="Liberation Sans" panose="020B0604020202020204" pitchFamily="34" charset="0"/>
            </a:endParaRPr>
          </a:p>
          <a:p>
            <a:r>
              <a:rPr lang="fr-FR" sz="2000" dirty="0">
                <a:solidFill>
                  <a:schemeClr val="tx2">
                    <a:lumMod val="75000"/>
                  </a:schemeClr>
                </a:solidFill>
                <a:latin typeface="Liberation Sans" panose="020B0604020202020204" pitchFamily="34" charset="0"/>
              </a:rPr>
              <a:t>1.    Abstract : méthodologie</a:t>
            </a:r>
          </a:p>
          <a:p>
            <a:pPr marL="457200" indent="-457200">
              <a:buAutoNum type="arabicPeriod"/>
            </a:pPr>
            <a:endParaRPr lang="fr-FR" sz="2000" dirty="0">
              <a:solidFill>
                <a:schemeClr val="tx2">
                  <a:lumMod val="75000"/>
                </a:schemeClr>
              </a:solidFill>
              <a:latin typeface="Liberation Sans" panose="020B0604020202020204" pitchFamily="34" charset="0"/>
            </a:endParaRPr>
          </a:p>
          <a:p>
            <a:r>
              <a:rPr lang="fr-FR" sz="2000" dirty="0">
                <a:solidFill>
                  <a:schemeClr val="tx2">
                    <a:lumMod val="75000"/>
                  </a:schemeClr>
                </a:solidFill>
                <a:latin typeface="Liberation Sans" panose="020B0604020202020204" pitchFamily="34" charset="0"/>
              </a:rPr>
              <a:t>2.   Traductions des mots clés</a:t>
            </a:r>
          </a:p>
          <a:p>
            <a:pPr marL="457200" indent="-457200">
              <a:buAutoNum type="arabicPeriod" startAt="2"/>
            </a:pPr>
            <a:endParaRPr lang="fr-FR" sz="2000" dirty="0">
              <a:solidFill>
                <a:schemeClr val="tx2">
                  <a:lumMod val="75000"/>
                </a:schemeClr>
              </a:solidFill>
              <a:latin typeface="Liberation Sans" panose="020B0604020202020204" pitchFamily="34" charset="0"/>
            </a:endParaRPr>
          </a:p>
          <a:p>
            <a:r>
              <a:rPr lang="fr-FR" sz="2000" dirty="0">
                <a:solidFill>
                  <a:schemeClr val="tx2">
                    <a:lumMod val="75000"/>
                  </a:schemeClr>
                </a:solidFill>
                <a:latin typeface="Liberation Sans" panose="020B0604020202020204" pitchFamily="34" charset="0"/>
              </a:rPr>
              <a:t>3.   Syntaxe : erreurs fréquentes</a:t>
            </a:r>
          </a:p>
          <a:p>
            <a:pPr marL="457200" indent="-457200">
              <a:buAutoNum type="arabicPeriod" startAt="2"/>
            </a:pPr>
            <a:endParaRPr lang="fr-FR" sz="2000" dirty="0">
              <a:solidFill>
                <a:schemeClr val="tx2">
                  <a:lumMod val="75000"/>
                </a:schemeClr>
              </a:solidFill>
              <a:latin typeface="Liberation Sans" panose="020B0604020202020204" pitchFamily="34" charset="0"/>
            </a:endParaRPr>
          </a:p>
          <a:p>
            <a:pPr marL="457200" indent="-457200">
              <a:buAutoNum type="arabicPeriod" startAt="4"/>
            </a:pPr>
            <a:r>
              <a:rPr lang="fr-FR" sz="2000" dirty="0">
                <a:solidFill>
                  <a:schemeClr val="tx2">
                    <a:lumMod val="75000"/>
                  </a:schemeClr>
                </a:solidFill>
                <a:latin typeface="Liberation Sans" panose="020B0604020202020204" pitchFamily="34" charset="0"/>
              </a:rPr>
              <a:t>Traduction de la problématique</a:t>
            </a:r>
          </a:p>
          <a:p>
            <a:pPr marL="457200" indent="-457200">
              <a:buAutoNum type="arabicPeriod" startAt="4"/>
            </a:pPr>
            <a:endParaRPr lang="fr-FR" sz="2000" dirty="0">
              <a:solidFill>
                <a:schemeClr val="tx2">
                  <a:lumMod val="75000"/>
                </a:schemeClr>
              </a:solidFill>
              <a:latin typeface="Liberation Sans" panose="020B0604020202020204" pitchFamily="34" charset="0"/>
            </a:endParaRPr>
          </a:p>
          <a:p>
            <a:pPr marL="457200" indent="-457200">
              <a:buAutoNum type="arabicPeriod" startAt="4"/>
            </a:pPr>
            <a:r>
              <a:rPr lang="fr-FR" sz="2000" dirty="0">
                <a:solidFill>
                  <a:schemeClr val="tx2">
                    <a:lumMod val="75000"/>
                  </a:schemeClr>
                </a:solidFill>
                <a:latin typeface="Liberation Sans" panose="020B0604020202020204" pitchFamily="34" charset="0"/>
              </a:rPr>
              <a:t>Maîtriser la syntaxe et le vocabulaire adapté à                                   une production écrite</a:t>
            </a:r>
          </a:p>
          <a:p>
            <a:endParaRPr lang="fr-FR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C542062-2D3E-4685-8549-3E4882FCE492}"/>
              </a:ext>
            </a:extLst>
          </p:cNvPr>
          <p:cNvSpPr/>
          <p:nvPr/>
        </p:nvSpPr>
        <p:spPr>
          <a:xfrm>
            <a:off x="1309510" y="97976"/>
            <a:ext cx="6908800" cy="485422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bg1"/>
                </a:solidFill>
                <a:latin typeface="Alte Haas Grotesk" panose="02000503000000020004" pitchFamily="2" charset="0"/>
                <a:cs typeface="Calibri" panose="020F0502020204030204" pitchFamily="34" charset="0"/>
              </a:rPr>
              <a:t>PROGRAMME SEMESTRE 6</a:t>
            </a:r>
            <a:endParaRPr lang="fr-FR" sz="2000" b="1" dirty="0">
              <a:solidFill>
                <a:schemeClr val="bg1"/>
              </a:solidFill>
              <a:latin typeface="Alte Haas Grotesk" panose="02000503000000020004" pitchFamily="2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59E744F-BCA5-426F-8015-0D68E988C9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4919" y="735981"/>
            <a:ext cx="1337856" cy="43095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72824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F10937B-898B-41C4-8F49-5FAAF6C32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9332" y="245454"/>
            <a:ext cx="6505336" cy="4245010"/>
          </a:xfrm>
        </p:spPr>
        <p:txBody>
          <a:bodyPr/>
          <a:lstStyle/>
          <a:p>
            <a:pPr algn="ctr"/>
            <a:r>
              <a:rPr lang="fr-FR" sz="4800" b="1" dirty="0">
                <a:solidFill>
                  <a:schemeClr val="bg1"/>
                </a:solidFill>
                <a:latin typeface="Alte Haas Grotesk" panose="02000503000000020004" pitchFamily="2" charset="0"/>
                <a:ea typeface="Open Sans" panose="020B0604020202020204" charset="0"/>
                <a:cs typeface="Open Sans" panose="020B0604020202020204" charset="0"/>
              </a:rPr>
              <a:t>TEST DE POSITIONNEMENT</a:t>
            </a:r>
          </a:p>
        </p:txBody>
      </p:sp>
      <p:pic>
        <p:nvPicPr>
          <p:cNvPr id="6" name="Image 5" descr="Une image contenant bouche d’incendie, table&#10;&#10;Description générée automatiquement">
            <a:extLst>
              <a:ext uri="{FF2B5EF4-FFF2-40B4-BE49-F238E27FC236}">
                <a16:creationId xmlns:a16="http://schemas.microsoft.com/office/drawing/2014/main" id="{B916551A-5A80-4688-8D51-1BA0614DB7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7323" y="693931"/>
            <a:ext cx="4699026" cy="334805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E39F36A-DC01-4102-B71E-F5CA8978FC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609" y="818687"/>
            <a:ext cx="1529532" cy="36717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1384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75">
            <a:extLst>
              <a:ext uri="{FF2B5EF4-FFF2-40B4-BE49-F238E27FC236}">
                <a16:creationId xmlns:a16="http://schemas.microsoft.com/office/drawing/2014/main" id="{475B56AF-371B-40F1-90F8-28E00903F885}"/>
              </a:ext>
            </a:extLst>
          </p:cNvPr>
          <p:cNvSpPr/>
          <p:nvPr/>
        </p:nvSpPr>
        <p:spPr>
          <a:xfrm>
            <a:off x="8462775" y="48025"/>
            <a:ext cx="569400" cy="5673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Shape 76">
            <a:extLst>
              <a:ext uri="{FF2B5EF4-FFF2-40B4-BE49-F238E27FC236}">
                <a16:creationId xmlns:a16="http://schemas.microsoft.com/office/drawing/2014/main" id="{0F5C7F35-A791-44AC-A6F0-C743726903B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06044" y="156262"/>
            <a:ext cx="553356" cy="32188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D3A579A-5813-4378-98FB-A29BC48428CD}"/>
              </a:ext>
            </a:extLst>
          </p:cNvPr>
          <p:cNvSpPr txBox="1"/>
          <p:nvPr/>
        </p:nvSpPr>
        <p:spPr>
          <a:xfrm>
            <a:off x="457200" y="691635"/>
            <a:ext cx="822960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u="sng" dirty="0">
                <a:solidFill>
                  <a:schemeClr val="tx2">
                    <a:lumMod val="75000"/>
                  </a:schemeClr>
                </a:solidFill>
                <a:latin typeface="Liberation Sans" panose="020B0604020202020204" pitchFamily="34" charset="0"/>
              </a:rPr>
              <a:t>EVALUATION ECRITE  </a:t>
            </a:r>
            <a:endParaRPr lang="fr-FR" sz="2400" dirty="0">
              <a:solidFill>
                <a:schemeClr val="tx2">
                  <a:lumMod val="75000"/>
                </a:schemeClr>
              </a:solidFill>
              <a:latin typeface="Liberation Sans" panose="020B0604020202020204" pitchFamily="34" charset="0"/>
            </a:endParaRPr>
          </a:p>
          <a:p>
            <a:pPr algn="ctr"/>
            <a:r>
              <a:rPr lang="fr-FR" sz="2400" i="1" dirty="0">
                <a:solidFill>
                  <a:schemeClr val="tx2">
                    <a:lumMod val="75000"/>
                  </a:schemeClr>
                </a:solidFill>
                <a:latin typeface="Liberation Sans" panose="020B0604020202020204" pitchFamily="34" charset="0"/>
              </a:rPr>
              <a:t>Rédaction de l’abstract du mémoire de fin d’étude</a:t>
            </a:r>
          </a:p>
          <a:p>
            <a:pPr algn="ctr"/>
            <a:endParaRPr lang="fr-FR" sz="3600" dirty="0">
              <a:solidFill>
                <a:schemeClr val="tx2">
                  <a:lumMod val="75000"/>
                </a:schemeClr>
              </a:solidFill>
              <a:latin typeface="Liberation Sans" panose="020B0604020202020204" pitchFamily="34" charset="0"/>
            </a:endParaRPr>
          </a:p>
          <a:p>
            <a:r>
              <a:rPr lang="fr-FR" sz="2000" dirty="0">
                <a:solidFill>
                  <a:schemeClr val="tx2">
                    <a:lumMod val="75000"/>
                  </a:schemeClr>
                </a:solidFill>
                <a:latin typeface="Liberation Sans" panose="020B0604020202020204" pitchFamily="34" charset="0"/>
              </a:rPr>
              <a:t>•	Respect de la méthodologie de l’abstract : 5/20</a:t>
            </a:r>
          </a:p>
          <a:p>
            <a:r>
              <a:rPr lang="fr-FR" sz="2000" dirty="0">
                <a:solidFill>
                  <a:schemeClr val="tx2">
                    <a:lumMod val="75000"/>
                  </a:schemeClr>
                </a:solidFill>
                <a:latin typeface="Liberation Sans" panose="020B0604020202020204" pitchFamily="34" charset="0"/>
              </a:rPr>
              <a:t>•	Présence et traduction précise des mots clés : 2,5/20</a:t>
            </a:r>
          </a:p>
          <a:p>
            <a:r>
              <a:rPr lang="fr-FR" sz="2000" dirty="0">
                <a:solidFill>
                  <a:schemeClr val="tx2">
                    <a:lumMod val="75000"/>
                  </a:schemeClr>
                </a:solidFill>
                <a:latin typeface="Liberation Sans" panose="020B0604020202020204" pitchFamily="34" charset="0"/>
              </a:rPr>
              <a:t>•	Qualité de l’expression écrite : 5/20</a:t>
            </a:r>
          </a:p>
          <a:p>
            <a:r>
              <a:rPr lang="fr-FR" sz="2000" dirty="0">
                <a:solidFill>
                  <a:schemeClr val="tx2">
                    <a:lumMod val="75000"/>
                  </a:schemeClr>
                </a:solidFill>
                <a:latin typeface="Liberation Sans" panose="020B0604020202020204" pitchFamily="34" charset="0"/>
              </a:rPr>
              <a:t>•	Précision du vocabulaire médical : 7,5/20</a:t>
            </a:r>
          </a:p>
          <a:p>
            <a:endParaRPr lang="fr-FR" sz="2000" dirty="0">
              <a:solidFill>
                <a:schemeClr val="tx2">
                  <a:lumMod val="75000"/>
                </a:schemeClr>
              </a:solidFill>
              <a:latin typeface="Liberation Sans" panose="020B0604020202020204" pitchFamily="34" charset="0"/>
            </a:endParaRPr>
          </a:p>
          <a:p>
            <a:pPr algn="ctr"/>
            <a:r>
              <a:rPr lang="fr-FR" sz="2000" b="1" u="sng" dirty="0">
                <a:solidFill>
                  <a:schemeClr val="tx2">
                    <a:lumMod val="75000"/>
                  </a:schemeClr>
                </a:solidFill>
                <a:latin typeface="Liberation Sans" panose="020B0604020202020204" pitchFamily="34" charset="0"/>
              </a:rPr>
              <a:t>Utilisation de la plateforme e-learning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2">
                    <a:lumMod val="75000"/>
                  </a:schemeClr>
                </a:solidFill>
                <a:latin typeface="Liberation Sans" panose="020B0604020202020204" pitchFamily="34" charset="0"/>
              </a:rPr>
              <a:t>	Taux de réalisation du programme : 100%</a:t>
            </a:r>
          </a:p>
          <a:p>
            <a:r>
              <a:rPr lang="fr-FR" sz="2000" dirty="0">
                <a:solidFill>
                  <a:schemeClr val="tx2">
                    <a:lumMod val="75000"/>
                  </a:schemeClr>
                </a:solidFill>
                <a:latin typeface="Liberation Sans" panose="020B0604020202020204" pitchFamily="34" charset="0"/>
              </a:rPr>
              <a:t>•	Taux de réussite des exercices proposés : 80%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36706D6-5895-4BCB-A5C2-5EB7AF6E2A93}"/>
              </a:ext>
            </a:extLst>
          </p:cNvPr>
          <p:cNvSpPr/>
          <p:nvPr/>
        </p:nvSpPr>
        <p:spPr>
          <a:xfrm>
            <a:off x="1309510" y="97976"/>
            <a:ext cx="6908800" cy="485422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bg1"/>
                </a:solidFill>
                <a:latin typeface="Alte Haas Grotesk" panose="02000503000000020004" pitchFamily="2" charset="0"/>
                <a:cs typeface="Calibri" panose="020F0502020204030204" pitchFamily="34" charset="0"/>
              </a:rPr>
              <a:t>EVALUATION SEMESTRE 6</a:t>
            </a:r>
            <a:endParaRPr lang="fr-FR" sz="2000" b="1" dirty="0">
              <a:solidFill>
                <a:schemeClr val="bg1"/>
              </a:solidFill>
              <a:latin typeface="Alte Haas Grotesk" panose="02000503000000020004" pitchFamily="2" charset="0"/>
            </a:endParaRPr>
          </a:p>
        </p:txBody>
      </p:sp>
      <p:pic>
        <p:nvPicPr>
          <p:cNvPr id="6" name="Image 5" descr="Une image contenant verre, tasse, alimentation, chope&#10;&#10;Description générée automatiquement">
            <a:extLst>
              <a:ext uri="{FF2B5EF4-FFF2-40B4-BE49-F238E27FC236}">
                <a16:creationId xmlns:a16="http://schemas.microsoft.com/office/drawing/2014/main" id="{85BE9DA8-5F7C-440B-9CD4-E551E9E977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2127" y="2332972"/>
            <a:ext cx="1682958" cy="26542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25060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518DFF2-235E-4CBB-B74D-515B3EBF3EE3}"/>
              </a:ext>
            </a:extLst>
          </p:cNvPr>
          <p:cNvSpPr txBox="1">
            <a:spLocks/>
          </p:cNvSpPr>
          <p:nvPr/>
        </p:nvSpPr>
        <p:spPr>
          <a:xfrm>
            <a:off x="98250" y="308676"/>
            <a:ext cx="8826600" cy="6853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6600" kern="1200" spc="-9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400" b="1" dirty="0">
                <a:latin typeface="Alte Haas Grotesk" panose="02000503000000020004" pitchFamily="2" charset="0"/>
                <a:cs typeface="Calibri" panose="020F0502020204030204" pitchFamily="34" charset="0"/>
              </a:rPr>
              <a:t>A BIENTÔT SUR NOTRE PLATEFORME !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9F13AB2-BEDB-4EE2-BAB4-41BEB1DB62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9391" y="1411961"/>
            <a:ext cx="3304318" cy="3304318"/>
          </a:xfrm>
          <a:prstGeom prst="rect">
            <a:avLst/>
          </a:prstGeom>
        </p:spPr>
      </p:pic>
      <p:pic>
        <p:nvPicPr>
          <p:cNvPr id="7" name="Shape 68">
            <a:extLst>
              <a:ext uri="{FF2B5EF4-FFF2-40B4-BE49-F238E27FC236}">
                <a16:creationId xmlns:a16="http://schemas.microsoft.com/office/drawing/2014/main" id="{398A7CBF-D89E-4E0C-B734-8FB7B186EE4F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54234" y="2009002"/>
            <a:ext cx="2909475" cy="169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 3" descr="Une image contenant dessin&#10;&#10;Description générée automatiquement">
            <a:extLst>
              <a:ext uri="{FF2B5EF4-FFF2-40B4-BE49-F238E27FC236}">
                <a16:creationId xmlns:a16="http://schemas.microsoft.com/office/drawing/2014/main" id="{DC5C00AA-11F7-48B6-9DF8-F9FED80EED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5456" y="994075"/>
            <a:ext cx="927497" cy="3907631"/>
          </a:xfrm>
          <a:prstGeom prst="rect">
            <a:avLst/>
          </a:prstGeom>
        </p:spPr>
      </p:pic>
      <p:pic>
        <p:nvPicPr>
          <p:cNvPr id="8" name="Image 7" descr="Une image contenant table, rue&#10;&#10;Description générée automatiquement">
            <a:extLst>
              <a:ext uri="{FF2B5EF4-FFF2-40B4-BE49-F238E27FC236}">
                <a16:creationId xmlns:a16="http://schemas.microsoft.com/office/drawing/2014/main" id="{D7FF5EE9-AE23-4E74-8298-148601C00A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12427" y="994075"/>
            <a:ext cx="1469558" cy="39076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2967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E54D59AA-C888-462E-9DCC-1A7B7A41DE90}"/>
              </a:ext>
            </a:extLst>
          </p:cNvPr>
          <p:cNvSpPr txBox="1"/>
          <p:nvPr/>
        </p:nvSpPr>
        <p:spPr>
          <a:xfrm>
            <a:off x="1083732" y="583398"/>
            <a:ext cx="7280248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2000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fr-FR" dirty="0">
                <a:solidFill>
                  <a:schemeClr val="tx2">
                    <a:lumMod val="75000"/>
                  </a:schemeClr>
                </a:solidFill>
                <a:latin typeface="Liberation Sans" panose="020B0604020202020204" pitchFamily="34" charset="0"/>
              </a:rPr>
              <a:t>Effectuez le test en ligne </a:t>
            </a:r>
            <a:r>
              <a:rPr lang="fr-FR" b="1" u="sng" dirty="0">
                <a:solidFill>
                  <a:srgbClr val="FF0000"/>
                </a:solidFill>
                <a:latin typeface="Liberation Sans" panose="020B0604020202020204" pitchFamily="34" charset="0"/>
              </a:rPr>
              <a:t>avant le </a:t>
            </a:r>
            <a:r>
              <a:rPr lang="fr-FR" dirty="0">
                <a:solidFill>
                  <a:srgbClr val="FF0000"/>
                </a:solidFill>
                <a:latin typeface="Liberation Sans" panose="020B0604020202020204" pitchFamily="34" charset="0"/>
              </a:rPr>
              <a:t>:</a:t>
            </a:r>
          </a:p>
          <a:p>
            <a:pPr algn="ctr"/>
            <a:endParaRPr lang="fr-FR" dirty="0">
              <a:solidFill>
                <a:schemeClr val="tx2">
                  <a:lumMod val="75000"/>
                </a:schemeClr>
              </a:solidFill>
              <a:latin typeface="Liberation Sans" panose="020B0604020202020204" pitchFamily="34" charset="0"/>
            </a:endParaRPr>
          </a:p>
          <a:p>
            <a:r>
              <a:rPr lang="fr-FR" dirty="0">
                <a:solidFill>
                  <a:schemeClr val="tx2">
                    <a:lumMod val="75000"/>
                  </a:schemeClr>
                </a:solidFill>
                <a:latin typeface="Liberation Sans" panose="020B0604020202020204" pitchFamily="34" charset="0"/>
              </a:rPr>
              <a:t>1-  Rendez-vous sur le site: </a:t>
            </a:r>
            <a:r>
              <a:rPr lang="fr-FR" sz="2000" b="1" dirty="0">
                <a:solidFill>
                  <a:schemeClr val="bg1"/>
                </a:solidFill>
                <a:latin typeface="Liberation Sans" panose="020B0604020202020204" pitchFamily="34" charset="0"/>
              </a:rPr>
              <a:t>https://englishworld-learning.fr/</a:t>
            </a:r>
          </a:p>
          <a:p>
            <a:endParaRPr lang="fr-FR" dirty="0">
              <a:solidFill>
                <a:schemeClr val="tx2">
                  <a:lumMod val="75000"/>
                </a:schemeClr>
              </a:solidFill>
              <a:latin typeface="Liberation Sans" panose="020B0604020202020204" pitchFamily="34" charset="0"/>
            </a:endParaRPr>
          </a:p>
          <a:p>
            <a:endParaRPr lang="fr-FR" dirty="0">
              <a:solidFill>
                <a:schemeClr val="tx2">
                  <a:lumMod val="75000"/>
                </a:schemeClr>
              </a:solidFill>
              <a:latin typeface="Liberation Sans" panose="020B0604020202020204" pitchFamily="34" charset="0"/>
            </a:endParaRPr>
          </a:p>
          <a:p>
            <a:endParaRPr lang="fr-FR" dirty="0">
              <a:solidFill>
                <a:schemeClr val="tx2">
                  <a:lumMod val="75000"/>
                </a:schemeClr>
              </a:solidFill>
              <a:latin typeface="Liberation Sans" panose="020B0604020202020204" pitchFamily="34" charset="0"/>
            </a:endParaRPr>
          </a:p>
          <a:p>
            <a:endParaRPr lang="fr-FR" dirty="0">
              <a:solidFill>
                <a:schemeClr val="tx2">
                  <a:lumMod val="75000"/>
                </a:schemeClr>
              </a:solidFill>
              <a:latin typeface="Liberation Sans" panose="020B0604020202020204" pitchFamily="34" charset="0"/>
            </a:endParaRPr>
          </a:p>
          <a:p>
            <a:endParaRPr lang="fr-FR" dirty="0">
              <a:solidFill>
                <a:schemeClr val="tx2">
                  <a:lumMod val="75000"/>
                </a:schemeClr>
              </a:solidFill>
              <a:latin typeface="Liberation Sans" panose="020B0604020202020204" pitchFamily="34" charset="0"/>
            </a:endParaRPr>
          </a:p>
          <a:p>
            <a:r>
              <a:rPr lang="fr-FR" dirty="0">
                <a:solidFill>
                  <a:schemeClr val="tx2">
                    <a:lumMod val="75000"/>
                  </a:schemeClr>
                </a:solidFill>
                <a:latin typeface="Liberation Sans" panose="020B0604020202020204" pitchFamily="34" charset="0"/>
              </a:rPr>
              <a:t> </a:t>
            </a:r>
          </a:p>
          <a:p>
            <a:endParaRPr lang="fr-FR" sz="2000" dirty="0">
              <a:solidFill>
                <a:schemeClr val="tx2">
                  <a:lumMod val="75000"/>
                </a:schemeClr>
              </a:solidFill>
            </a:endParaRPr>
          </a:p>
          <a:p>
            <a:endParaRPr lang="fr-FR" sz="2000" dirty="0">
              <a:solidFill>
                <a:schemeClr val="tx2">
                  <a:lumMod val="75000"/>
                </a:schemeClr>
              </a:solidFill>
            </a:endParaRPr>
          </a:p>
          <a:p>
            <a:endParaRPr lang="fr-FR" sz="2000" b="1" dirty="0">
              <a:solidFill>
                <a:schemeClr val="tx2">
                  <a:lumMod val="75000"/>
                </a:schemeClr>
              </a:solidFill>
            </a:endParaRPr>
          </a:p>
          <a:p>
            <a:endParaRPr lang="fr-FR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fr-FR" dirty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fr-FR" sz="1800" dirty="0">
              <a:solidFill>
                <a:schemeClr val="tx2">
                  <a:lumMod val="75000"/>
                </a:schemeClr>
              </a:solidFill>
            </a:endParaRPr>
          </a:p>
          <a:p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2167F9E-2DF6-4AFD-A67A-558A2EBA933E}"/>
              </a:ext>
            </a:extLst>
          </p:cNvPr>
          <p:cNvSpPr/>
          <p:nvPr/>
        </p:nvSpPr>
        <p:spPr>
          <a:xfrm>
            <a:off x="1309510" y="97976"/>
            <a:ext cx="6908800" cy="485422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bg1"/>
                </a:solidFill>
                <a:latin typeface="Alte Haas Grotesk" panose="02000503000000020004" pitchFamily="2" charset="0"/>
              </a:rPr>
              <a:t>TEST EN LIGNE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FBEF061-54A4-4AE8-9AFF-5EC3A20B0742}"/>
              </a:ext>
            </a:extLst>
          </p:cNvPr>
          <p:cNvSpPr/>
          <p:nvPr/>
        </p:nvSpPr>
        <p:spPr>
          <a:xfrm>
            <a:off x="4810155" y="2639076"/>
            <a:ext cx="4030133" cy="48542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  <a:latin typeface="Liberation Sans" panose="020B0604020202020204" pitchFamily="34" charset="0"/>
              </a:rPr>
              <a:t>Ne pas utiliser cette partie avant le test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DF49B4A-8916-4D05-B91E-E5BDDAC75451}"/>
              </a:ext>
            </a:extLst>
          </p:cNvPr>
          <p:cNvSpPr/>
          <p:nvPr/>
        </p:nvSpPr>
        <p:spPr>
          <a:xfrm>
            <a:off x="4723856" y="3632504"/>
            <a:ext cx="4222044" cy="109031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2">
                    <a:lumMod val="75000"/>
                  </a:schemeClr>
                </a:solidFill>
                <a:latin typeface="Liberation Sans" panose="020B0604020202020204" pitchFamily="34" charset="0"/>
              </a:rPr>
              <a:t>Allez directement sur cette partie, entrez le mot de passe : </a:t>
            </a:r>
            <a:r>
              <a:rPr lang="fr-FR" sz="16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MWSARREBOURG</a:t>
            </a:r>
            <a:r>
              <a:rPr lang="fr-FR" sz="1600" b="1" dirty="0">
                <a:solidFill>
                  <a:schemeClr val="tx1"/>
                </a:solidFill>
              </a:rPr>
              <a:t> </a:t>
            </a:r>
            <a:r>
              <a:rPr lang="fr-FR" sz="1600" b="1" dirty="0">
                <a:solidFill>
                  <a:schemeClr val="tx1"/>
                </a:solidFill>
                <a:latin typeface="Liberation Sans" panose="020B0604020202020204" pitchFamily="34" charset="0"/>
              </a:rPr>
              <a:t> </a:t>
            </a:r>
            <a:r>
              <a:rPr lang="fr-FR" sz="1600" dirty="0">
                <a:solidFill>
                  <a:schemeClr val="tx2">
                    <a:lumMod val="75000"/>
                  </a:schemeClr>
                </a:solidFill>
                <a:latin typeface="Liberation Sans" panose="020B0604020202020204" pitchFamily="34" charset="0"/>
              </a:rPr>
              <a:t>et</a:t>
            </a:r>
            <a:r>
              <a:rPr lang="fr-FR" sz="1600" b="1" dirty="0">
                <a:solidFill>
                  <a:schemeClr val="tx2">
                    <a:lumMod val="75000"/>
                  </a:schemeClr>
                </a:solidFill>
                <a:latin typeface="Liberation Sans" panose="020B0604020202020204" pitchFamily="34" charset="0"/>
              </a:rPr>
              <a:t> </a:t>
            </a:r>
            <a:r>
              <a:rPr lang="fr-FR" sz="1600" dirty="0">
                <a:solidFill>
                  <a:schemeClr val="tx2">
                    <a:lumMod val="75000"/>
                  </a:schemeClr>
                </a:solidFill>
                <a:latin typeface="Liberation Sans" panose="020B0604020202020204" pitchFamily="34" charset="0"/>
              </a:rPr>
              <a:t>cliquez sur </a:t>
            </a:r>
            <a:r>
              <a:rPr lang="fr-FR" sz="1600" b="1" dirty="0">
                <a:solidFill>
                  <a:schemeClr val="tx2">
                    <a:lumMod val="75000"/>
                  </a:schemeClr>
                </a:solidFill>
                <a:latin typeface="Liberation Sans" panose="020B0604020202020204" pitchFamily="34" charset="0"/>
              </a:rPr>
              <a:t>: « créez votre compte avec un code d’accès »</a:t>
            </a:r>
            <a:endParaRPr lang="fr-FR" sz="1600" dirty="0">
              <a:latin typeface="Liberation Sans" panose="020B0604020202020204" pitchFamily="34" charset="0"/>
            </a:endParaRPr>
          </a:p>
        </p:txBody>
      </p:sp>
      <p:sp>
        <p:nvSpPr>
          <p:cNvPr id="8" name="Accolade fermante 7">
            <a:extLst>
              <a:ext uri="{FF2B5EF4-FFF2-40B4-BE49-F238E27FC236}">
                <a16:creationId xmlns:a16="http://schemas.microsoft.com/office/drawing/2014/main" id="{0413B42A-229D-467F-94CC-CE5651399A0F}"/>
              </a:ext>
            </a:extLst>
          </p:cNvPr>
          <p:cNvSpPr/>
          <p:nvPr/>
        </p:nvSpPr>
        <p:spPr>
          <a:xfrm>
            <a:off x="3646311" y="1986844"/>
            <a:ext cx="135467" cy="110631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Accolade fermante 8">
            <a:extLst>
              <a:ext uri="{FF2B5EF4-FFF2-40B4-BE49-F238E27FC236}">
                <a16:creationId xmlns:a16="http://schemas.microsoft.com/office/drawing/2014/main" id="{F3C70457-3ADD-49D4-8B52-508862BC6D7B}"/>
              </a:ext>
            </a:extLst>
          </p:cNvPr>
          <p:cNvSpPr/>
          <p:nvPr/>
        </p:nvSpPr>
        <p:spPr>
          <a:xfrm>
            <a:off x="4417971" y="2537319"/>
            <a:ext cx="191910" cy="739584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Shape 75">
            <a:extLst>
              <a:ext uri="{FF2B5EF4-FFF2-40B4-BE49-F238E27FC236}">
                <a16:creationId xmlns:a16="http://schemas.microsoft.com/office/drawing/2014/main" id="{7F861EA7-9375-4125-85E7-37E155D3BE1B}"/>
              </a:ext>
            </a:extLst>
          </p:cNvPr>
          <p:cNvSpPr/>
          <p:nvPr/>
        </p:nvSpPr>
        <p:spPr>
          <a:xfrm>
            <a:off x="8462775" y="48025"/>
            <a:ext cx="569400" cy="5673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" name="Shape 76">
            <a:extLst>
              <a:ext uri="{FF2B5EF4-FFF2-40B4-BE49-F238E27FC236}">
                <a16:creationId xmlns:a16="http://schemas.microsoft.com/office/drawing/2014/main" id="{DA6D7E86-D570-44BE-B00D-6E62923DAB7F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06044" y="156262"/>
            <a:ext cx="553356" cy="321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1D995189-290A-4811-AD02-88E04F568E65}"/>
              </a:ext>
            </a:extLst>
          </p:cNvPr>
          <p:cNvPicPr/>
          <p:nvPr/>
        </p:nvPicPr>
        <p:blipFill rotWithShape="1">
          <a:blip r:embed="rId5"/>
          <a:srcRect l="10625" t="18653" r="11365" b="14257"/>
          <a:stretch/>
        </p:blipFill>
        <p:spPr bwMode="auto">
          <a:xfrm>
            <a:off x="71221" y="2124633"/>
            <a:ext cx="4262626" cy="20005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874032C3-85E8-4F13-A406-5F630C87C776}"/>
              </a:ext>
            </a:extLst>
          </p:cNvPr>
          <p:cNvCxnSpPr>
            <a:cxnSpLocks/>
          </p:cNvCxnSpPr>
          <p:nvPr/>
        </p:nvCxnSpPr>
        <p:spPr>
          <a:xfrm flipH="1" flipV="1">
            <a:off x="4096512" y="3514427"/>
            <a:ext cx="627345" cy="51570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571403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E54D59AA-C888-462E-9DCC-1A7B7A41DE90}"/>
              </a:ext>
            </a:extLst>
          </p:cNvPr>
          <p:cNvSpPr txBox="1"/>
          <p:nvPr/>
        </p:nvSpPr>
        <p:spPr>
          <a:xfrm>
            <a:off x="519289" y="340687"/>
            <a:ext cx="8070469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20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fr-FR" dirty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fr-FR" b="1" u="sng" dirty="0">
              <a:solidFill>
                <a:srgbClr val="FF0000"/>
              </a:solidFill>
            </a:endParaRPr>
          </a:p>
          <a:p>
            <a:r>
              <a:rPr lang="fr-FR" sz="1800" b="1" dirty="0">
                <a:solidFill>
                  <a:srgbClr val="FF0000"/>
                </a:solidFill>
              </a:rPr>
              <a:t>										</a:t>
            </a:r>
          </a:p>
          <a:p>
            <a:endParaRPr lang="fr-FR" sz="1800" dirty="0">
              <a:solidFill>
                <a:schemeClr val="tx2">
                  <a:lumMod val="75000"/>
                </a:schemeClr>
              </a:solidFill>
            </a:endParaRPr>
          </a:p>
          <a:p>
            <a:endParaRPr lang="fr-FR" dirty="0">
              <a:solidFill>
                <a:schemeClr val="tx2">
                  <a:lumMod val="75000"/>
                </a:schemeClr>
              </a:solidFill>
            </a:endParaRPr>
          </a:p>
          <a:p>
            <a:endParaRPr lang="fr-FR" sz="1800" dirty="0">
              <a:solidFill>
                <a:schemeClr val="tx2">
                  <a:lumMod val="75000"/>
                </a:schemeClr>
              </a:solidFill>
            </a:endParaRPr>
          </a:p>
          <a:p>
            <a:endParaRPr lang="fr-FR" dirty="0">
              <a:solidFill>
                <a:schemeClr val="tx2">
                  <a:lumMod val="75000"/>
                </a:schemeClr>
              </a:solidFill>
            </a:endParaRPr>
          </a:p>
          <a:p>
            <a:endParaRPr lang="fr-FR" sz="1800" dirty="0">
              <a:solidFill>
                <a:schemeClr val="tx2">
                  <a:lumMod val="75000"/>
                </a:schemeClr>
              </a:solidFill>
            </a:endParaRPr>
          </a:p>
          <a:p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2167F9E-2DF6-4AFD-A67A-558A2EBA933E}"/>
              </a:ext>
            </a:extLst>
          </p:cNvPr>
          <p:cNvSpPr/>
          <p:nvPr/>
        </p:nvSpPr>
        <p:spPr>
          <a:xfrm>
            <a:off x="1309510" y="97976"/>
            <a:ext cx="6908800" cy="485422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bg1"/>
                </a:solidFill>
                <a:latin typeface="Alte Haas Grotesk" panose="02000503000000020004" pitchFamily="2" charset="0"/>
              </a:rPr>
              <a:t>TEST EN LIGNE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18F2546-3483-4101-81B6-35E4958D11A7}"/>
              </a:ext>
            </a:extLst>
          </p:cNvPr>
          <p:cNvSpPr/>
          <p:nvPr/>
        </p:nvSpPr>
        <p:spPr>
          <a:xfrm>
            <a:off x="5474028" y="1454248"/>
            <a:ext cx="3364088" cy="32526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b="1" u="sng" dirty="0">
                <a:solidFill>
                  <a:srgbClr val="FF0000"/>
                </a:solidFill>
                <a:latin typeface="Liberation Sans" panose="020B0604020202020204" pitchFamily="34" charset="0"/>
              </a:rPr>
              <a:t>Important:</a:t>
            </a:r>
          </a:p>
          <a:p>
            <a:endParaRPr lang="fr-FR" sz="1400" b="1" u="sng" dirty="0">
              <a:solidFill>
                <a:srgbClr val="FF0000"/>
              </a:solidFill>
              <a:latin typeface="Liberation Sans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sz="1400" dirty="0">
                <a:solidFill>
                  <a:schemeClr val="tx2">
                    <a:lumMod val="75000"/>
                  </a:schemeClr>
                </a:solidFill>
                <a:latin typeface="Liberation Sans" panose="020B0604020202020204" pitchFamily="34" charset="0"/>
              </a:rPr>
              <a:t>Vous devrez remplir tous les champs de la page « votre compte »</a:t>
            </a:r>
          </a:p>
          <a:p>
            <a:pPr marL="342900" indent="-342900">
              <a:buFont typeface="+mj-lt"/>
              <a:buAutoNum type="arabicPeriod"/>
            </a:pPr>
            <a:r>
              <a:rPr lang="fr-FR" sz="1400" dirty="0">
                <a:solidFill>
                  <a:schemeClr val="tx2">
                    <a:lumMod val="75000"/>
                  </a:schemeClr>
                </a:solidFill>
                <a:latin typeface="Liberation Sans" panose="020B0604020202020204" pitchFamily="34" charset="0"/>
              </a:rPr>
              <a:t>Sélectionnez votre semestre </a:t>
            </a:r>
          </a:p>
          <a:p>
            <a:pPr marL="342900" indent="-342900">
              <a:buFont typeface="+mj-lt"/>
              <a:buAutoNum type="arabicPeriod"/>
            </a:pPr>
            <a:r>
              <a:rPr lang="fr-FR" sz="1400" dirty="0">
                <a:solidFill>
                  <a:schemeClr val="tx2">
                    <a:lumMod val="75000"/>
                  </a:schemeClr>
                </a:solidFill>
                <a:latin typeface="Liberation Sans" panose="020B0604020202020204" pitchFamily="34" charset="0"/>
              </a:rPr>
              <a:t>Insérez votre adresse email ainsi qu’un mot de passe pour créer votre compte </a:t>
            </a:r>
          </a:p>
          <a:p>
            <a:pPr marL="342900" indent="-342900">
              <a:buFont typeface="+mj-lt"/>
              <a:buAutoNum type="arabicPeriod"/>
            </a:pPr>
            <a:r>
              <a:rPr lang="fr-FR" sz="1400" dirty="0">
                <a:solidFill>
                  <a:schemeClr val="tx2">
                    <a:lumMod val="75000"/>
                  </a:schemeClr>
                </a:solidFill>
                <a:latin typeface="Liberation Sans" panose="020B0604020202020204" pitchFamily="34" charset="0"/>
              </a:rPr>
              <a:t>Vérifiez que l’adresse email que vous renseignez est correcte.</a:t>
            </a:r>
          </a:p>
          <a:p>
            <a:endParaRPr lang="fr-FR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8F2B3A00-6736-40FC-914D-8201FC35C4ED}"/>
              </a:ext>
            </a:extLst>
          </p:cNvPr>
          <p:cNvCxnSpPr>
            <a:cxnSpLocks/>
          </p:cNvCxnSpPr>
          <p:nvPr/>
        </p:nvCxnSpPr>
        <p:spPr>
          <a:xfrm flipH="1" flipV="1">
            <a:off x="4779264" y="2701572"/>
            <a:ext cx="515229" cy="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hape 75">
            <a:extLst>
              <a:ext uri="{FF2B5EF4-FFF2-40B4-BE49-F238E27FC236}">
                <a16:creationId xmlns:a16="http://schemas.microsoft.com/office/drawing/2014/main" id="{CA49E0E5-A50E-410F-814E-0E7D7A61632E}"/>
              </a:ext>
            </a:extLst>
          </p:cNvPr>
          <p:cNvSpPr/>
          <p:nvPr/>
        </p:nvSpPr>
        <p:spPr>
          <a:xfrm>
            <a:off x="8462775" y="48025"/>
            <a:ext cx="569400" cy="5673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" name="Shape 76">
            <a:extLst>
              <a:ext uri="{FF2B5EF4-FFF2-40B4-BE49-F238E27FC236}">
                <a16:creationId xmlns:a16="http://schemas.microsoft.com/office/drawing/2014/main" id="{96DCAB48-63BD-46BE-AD7F-2135A1FAC6F7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06044" y="156262"/>
            <a:ext cx="553356" cy="321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0253A451-A86E-4503-914D-56265C6256BB}"/>
              </a:ext>
            </a:extLst>
          </p:cNvPr>
          <p:cNvPicPr/>
          <p:nvPr/>
        </p:nvPicPr>
        <p:blipFill rotWithShape="1">
          <a:blip r:embed="rId5"/>
          <a:srcRect l="9693" t="10522" r="11925" b="5402"/>
          <a:stretch/>
        </p:blipFill>
        <p:spPr>
          <a:xfrm>
            <a:off x="170121" y="1528647"/>
            <a:ext cx="4515294" cy="27243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60717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E54D59AA-C888-462E-9DCC-1A7B7A41DE90}"/>
              </a:ext>
            </a:extLst>
          </p:cNvPr>
          <p:cNvSpPr txBox="1"/>
          <p:nvPr/>
        </p:nvSpPr>
        <p:spPr>
          <a:xfrm>
            <a:off x="536765" y="555813"/>
            <a:ext cx="807046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2000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fr-FR" sz="2000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fr-FR" b="1" dirty="0">
                <a:solidFill>
                  <a:schemeClr val="tx2">
                    <a:lumMod val="75000"/>
                  </a:schemeClr>
                </a:solidFill>
                <a:latin typeface="Liberation Sans" panose="020B0604020202020204" pitchFamily="34" charset="0"/>
              </a:rPr>
              <a:t>Le test vous permet d’évaluer votre niveau d’anglais</a:t>
            </a:r>
          </a:p>
          <a:p>
            <a:pPr algn="ctr"/>
            <a:r>
              <a:rPr lang="fr-FR" b="1" dirty="0">
                <a:solidFill>
                  <a:schemeClr val="tx2">
                    <a:lumMod val="75000"/>
                  </a:schemeClr>
                </a:solidFill>
                <a:latin typeface="Liberation Sans" panose="020B0604020202020204" pitchFamily="34" charset="0"/>
              </a:rPr>
              <a:t>Vos résultats seront affichés à la fin du test</a:t>
            </a:r>
          </a:p>
          <a:p>
            <a:pPr algn="ctr"/>
            <a:r>
              <a:rPr lang="fr-FR" b="1" dirty="0">
                <a:solidFill>
                  <a:schemeClr val="tx2">
                    <a:lumMod val="75000"/>
                  </a:schemeClr>
                </a:solidFill>
                <a:latin typeface="Liberation Sans" panose="020B0604020202020204" pitchFamily="34" charset="0"/>
              </a:rPr>
              <a:t>Vous pourrez ensuite accéder à un programme adapté à votre niveau</a:t>
            </a:r>
          </a:p>
          <a:p>
            <a:r>
              <a:rPr lang="fr-FR" dirty="0">
                <a:solidFill>
                  <a:schemeClr val="tx2">
                    <a:lumMod val="75000"/>
                  </a:schemeClr>
                </a:solidFill>
                <a:latin typeface="Liberation Sans" panose="020B0604020202020204" pitchFamily="34" charset="0"/>
              </a:rPr>
              <a:t> </a:t>
            </a:r>
            <a:endParaRPr lang="fr-FR" sz="1800" b="1" u="sng" dirty="0">
              <a:solidFill>
                <a:srgbClr val="FF0000"/>
              </a:solidFill>
              <a:latin typeface="Liberation Sans" panose="020B0604020202020204" pitchFamily="34" charset="0"/>
            </a:endParaRPr>
          </a:p>
          <a:p>
            <a:endParaRPr lang="fr-FR" sz="1800" dirty="0">
              <a:solidFill>
                <a:schemeClr val="tx2">
                  <a:lumMod val="75000"/>
                </a:schemeClr>
              </a:solidFill>
              <a:latin typeface="Liberation Sans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chemeClr val="tx2">
                    <a:lumMod val="75000"/>
                  </a:schemeClr>
                </a:solidFill>
                <a:latin typeface="Liberation Sans" panose="020B0604020202020204" pitchFamily="34" charset="0"/>
              </a:rPr>
              <a:t>Le test est composé de </a:t>
            </a:r>
            <a:r>
              <a:rPr lang="fr-FR" sz="1800" b="1" dirty="0">
                <a:solidFill>
                  <a:schemeClr val="tx2">
                    <a:lumMod val="75000"/>
                  </a:schemeClr>
                </a:solidFill>
                <a:latin typeface="Liberation Sans" panose="020B0604020202020204" pitchFamily="34" charset="0"/>
              </a:rPr>
              <a:t>60 questions </a:t>
            </a:r>
            <a:r>
              <a:rPr lang="fr-FR" sz="1800" dirty="0">
                <a:solidFill>
                  <a:schemeClr val="tx2">
                    <a:lumMod val="75000"/>
                  </a:schemeClr>
                </a:solidFill>
                <a:latin typeface="Liberation Sans" panose="020B0604020202020204" pitchFamily="34" charset="0"/>
              </a:rPr>
              <a:t>et comprend des questions de :</a:t>
            </a:r>
          </a:p>
          <a:p>
            <a:pPr marL="1657350" lvl="3" indent="-285750">
              <a:buFont typeface="Wingdings" panose="05000000000000000000" pitchFamily="2" charset="2"/>
              <a:buChar char="ü"/>
            </a:pPr>
            <a:r>
              <a:rPr lang="fr-FR" dirty="0">
                <a:solidFill>
                  <a:schemeClr val="tx2">
                    <a:lumMod val="75000"/>
                  </a:schemeClr>
                </a:solidFill>
                <a:latin typeface="Liberation Sans" panose="020B0604020202020204" pitchFamily="34" charset="0"/>
              </a:rPr>
              <a:t>Grammaire, </a:t>
            </a:r>
          </a:p>
          <a:p>
            <a:pPr marL="1657350" lvl="3" indent="-285750">
              <a:buFont typeface="Wingdings" panose="05000000000000000000" pitchFamily="2" charset="2"/>
              <a:buChar char="ü"/>
            </a:pPr>
            <a:r>
              <a:rPr lang="fr-FR" dirty="0">
                <a:solidFill>
                  <a:schemeClr val="tx2">
                    <a:lumMod val="75000"/>
                  </a:schemeClr>
                </a:solidFill>
                <a:latin typeface="Liberation Sans" panose="020B0604020202020204" pitchFamily="34" charset="0"/>
              </a:rPr>
              <a:t>Vocabulaire</a:t>
            </a:r>
          </a:p>
          <a:p>
            <a:pPr marL="1657350" lvl="3" indent="-285750">
              <a:buFont typeface="Wingdings" panose="05000000000000000000" pitchFamily="2" charset="2"/>
              <a:buChar char="ü"/>
            </a:pPr>
            <a:r>
              <a:rPr lang="fr-FR" dirty="0">
                <a:solidFill>
                  <a:schemeClr val="tx2">
                    <a:lumMod val="75000"/>
                  </a:schemeClr>
                </a:solidFill>
                <a:latin typeface="Liberation Sans" panose="020B0604020202020204" pitchFamily="34" charset="0"/>
              </a:rPr>
              <a:t>Compréhension de textes</a:t>
            </a:r>
          </a:p>
          <a:p>
            <a:pPr marL="1657350" lvl="3" indent="-285750">
              <a:buFont typeface="Wingdings" panose="05000000000000000000" pitchFamily="2" charset="2"/>
              <a:buChar char="ü"/>
            </a:pPr>
            <a:r>
              <a:rPr lang="fr-FR" dirty="0">
                <a:solidFill>
                  <a:schemeClr val="tx2">
                    <a:lumMod val="75000"/>
                  </a:schemeClr>
                </a:solidFill>
                <a:latin typeface="Liberation Sans" panose="020B0604020202020204" pitchFamily="34" charset="0"/>
              </a:rPr>
              <a:t>Compréhension orale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tx2">
                    <a:lumMod val="75000"/>
                  </a:schemeClr>
                </a:solidFill>
                <a:latin typeface="Liberation Sans" panose="020B0604020202020204" pitchFamily="34" charset="0"/>
              </a:rPr>
              <a:t>Il est à </a:t>
            </a:r>
            <a:r>
              <a:rPr lang="fr-FR" b="1" dirty="0">
                <a:solidFill>
                  <a:schemeClr val="tx2">
                    <a:lumMod val="75000"/>
                  </a:schemeClr>
                </a:solidFill>
                <a:latin typeface="Liberation Sans" panose="020B0604020202020204" pitchFamily="34" charset="0"/>
              </a:rPr>
              <a:t>réaliser en 50 minutes maximum et en une fois</a:t>
            </a:r>
            <a:r>
              <a:rPr lang="fr-FR" dirty="0">
                <a:solidFill>
                  <a:schemeClr val="tx2">
                    <a:lumMod val="75000"/>
                  </a:schemeClr>
                </a:solidFill>
                <a:latin typeface="Liberation Sans" panose="020B0604020202020204" pitchFamily="34" charset="0"/>
              </a:rPr>
              <a:t>. </a:t>
            </a:r>
            <a:endParaRPr lang="fr-FR" sz="1800" dirty="0">
              <a:solidFill>
                <a:schemeClr val="tx2">
                  <a:lumMod val="75000"/>
                </a:schemeClr>
              </a:solidFill>
              <a:latin typeface="Liberation Sans" panose="020B0604020202020204" pitchFamily="34" charset="0"/>
            </a:endParaRPr>
          </a:p>
          <a:p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2167F9E-2DF6-4AFD-A67A-558A2EBA933E}"/>
              </a:ext>
            </a:extLst>
          </p:cNvPr>
          <p:cNvSpPr/>
          <p:nvPr/>
        </p:nvSpPr>
        <p:spPr>
          <a:xfrm>
            <a:off x="1309510" y="97976"/>
            <a:ext cx="6908800" cy="485422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bg1"/>
                </a:solidFill>
                <a:latin typeface="Alte Haas Grotesk" panose="02000503000000020004" pitchFamily="2" charset="0"/>
              </a:rPr>
              <a:t>TEST EN LIGNE</a:t>
            </a:r>
          </a:p>
        </p:txBody>
      </p:sp>
      <p:sp>
        <p:nvSpPr>
          <p:cNvPr id="5" name="Shape 75">
            <a:extLst>
              <a:ext uri="{FF2B5EF4-FFF2-40B4-BE49-F238E27FC236}">
                <a16:creationId xmlns:a16="http://schemas.microsoft.com/office/drawing/2014/main" id="{1EDFDE90-42C7-4F8E-84CB-BF93D99B0C7D}"/>
              </a:ext>
            </a:extLst>
          </p:cNvPr>
          <p:cNvSpPr/>
          <p:nvPr/>
        </p:nvSpPr>
        <p:spPr>
          <a:xfrm>
            <a:off x="8462775" y="48025"/>
            <a:ext cx="569400" cy="5673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Shape 76">
            <a:extLst>
              <a:ext uri="{FF2B5EF4-FFF2-40B4-BE49-F238E27FC236}">
                <a16:creationId xmlns:a16="http://schemas.microsoft.com/office/drawing/2014/main" id="{1B5B4EA8-71AA-4D0E-ADDE-949F5A420A4A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06044" y="156262"/>
            <a:ext cx="553356" cy="321883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93808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E54D59AA-C888-462E-9DCC-1A7B7A41DE90}"/>
              </a:ext>
            </a:extLst>
          </p:cNvPr>
          <p:cNvSpPr txBox="1"/>
          <p:nvPr/>
        </p:nvSpPr>
        <p:spPr>
          <a:xfrm>
            <a:off x="1309510" y="676711"/>
            <a:ext cx="72600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tx2">
                    <a:lumMod val="75000"/>
                  </a:schemeClr>
                </a:solidFill>
                <a:latin typeface="Liberation Sans" panose="020B0604020202020204" pitchFamily="34" charset="0"/>
              </a:rPr>
              <a:t>Rendez-vous sur le site: </a:t>
            </a:r>
            <a:r>
              <a:rPr lang="fr-FR" sz="2000" b="1" dirty="0">
                <a:solidFill>
                  <a:schemeClr val="bg1"/>
                </a:solidFill>
                <a:latin typeface="Liberation Sans" panose="020B0604020202020204" pitchFamily="34" charset="0"/>
              </a:rPr>
              <a:t>https://englishworld-learning.fr/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2167F9E-2DF6-4AFD-A67A-558A2EBA933E}"/>
              </a:ext>
            </a:extLst>
          </p:cNvPr>
          <p:cNvSpPr/>
          <p:nvPr/>
        </p:nvSpPr>
        <p:spPr>
          <a:xfrm>
            <a:off x="1309510" y="97976"/>
            <a:ext cx="6908800" cy="485422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bg1"/>
                </a:solidFill>
                <a:latin typeface="Liberation Sans" panose="020B0604020202020204" charset="0"/>
              </a:rPr>
              <a:t>SE CONNECTER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FBEF061-54A4-4AE8-9AFF-5EC3A20B0742}"/>
              </a:ext>
            </a:extLst>
          </p:cNvPr>
          <p:cNvSpPr/>
          <p:nvPr/>
        </p:nvSpPr>
        <p:spPr>
          <a:xfrm>
            <a:off x="4990214" y="1708035"/>
            <a:ext cx="3973134" cy="10044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1400" b="1" dirty="0">
                <a:solidFill>
                  <a:schemeClr val="tx1"/>
                </a:solidFill>
                <a:latin typeface="Liberation Sans" panose="020B0604020202020204" pitchFamily="34" charset="0"/>
              </a:rPr>
              <a:t>Indiquez votre adresse e-mail et votre mot de passe que vous avez utilisé lors de la création de votre compte.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sz="1400" b="1" dirty="0">
                <a:solidFill>
                  <a:schemeClr val="tx1"/>
                </a:solidFill>
                <a:latin typeface="Liberation Sans" panose="020B0604020202020204" pitchFamily="34" charset="0"/>
              </a:rPr>
              <a:t>Cliquez sur « se connecter »</a:t>
            </a:r>
          </a:p>
        </p:txBody>
      </p:sp>
      <p:sp>
        <p:nvSpPr>
          <p:cNvPr id="8" name="Accolade fermante 7">
            <a:extLst>
              <a:ext uri="{FF2B5EF4-FFF2-40B4-BE49-F238E27FC236}">
                <a16:creationId xmlns:a16="http://schemas.microsoft.com/office/drawing/2014/main" id="{0413B42A-229D-467F-94CC-CE5651399A0F}"/>
              </a:ext>
            </a:extLst>
          </p:cNvPr>
          <p:cNvSpPr/>
          <p:nvPr/>
        </p:nvSpPr>
        <p:spPr>
          <a:xfrm>
            <a:off x="3646311" y="1986844"/>
            <a:ext cx="135467" cy="110631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Accolade fermante 8">
            <a:extLst>
              <a:ext uri="{FF2B5EF4-FFF2-40B4-BE49-F238E27FC236}">
                <a16:creationId xmlns:a16="http://schemas.microsoft.com/office/drawing/2014/main" id="{F3C70457-3ADD-49D4-8B52-508862BC6D7B}"/>
              </a:ext>
            </a:extLst>
          </p:cNvPr>
          <p:cNvSpPr/>
          <p:nvPr/>
        </p:nvSpPr>
        <p:spPr>
          <a:xfrm>
            <a:off x="4642105" y="1639514"/>
            <a:ext cx="89748" cy="1106311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Shape 75">
            <a:extLst>
              <a:ext uri="{FF2B5EF4-FFF2-40B4-BE49-F238E27FC236}">
                <a16:creationId xmlns:a16="http://schemas.microsoft.com/office/drawing/2014/main" id="{7F861EA7-9375-4125-85E7-37E155D3BE1B}"/>
              </a:ext>
            </a:extLst>
          </p:cNvPr>
          <p:cNvSpPr/>
          <p:nvPr/>
        </p:nvSpPr>
        <p:spPr>
          <a:xfrm>
            <a:off x="8462775" y="48025"/>
            <a:ext cx="569400" cy="5673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" name="Shape 76">
            <a:extLst>
              <a:ext uri="{FF2B5EF4-FFF2-40B4-BE49-F238E27FC236}">
                <a16:creationId xmlns:a16="http://schemas.microsoft.com/office/drawing/2014/main" id="{DA6D7E86-D570-44BE-B00D-6E62923DAB7F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06044" y="156262"/>
            <a:ext cx="553356" cy="32188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 : avec coins arrondis en diagonale 4">
            <a:extLst>
              <a:ext uri="{FF2B5EF4-FFF2-40B4-BE49-F238E27FC236}">
                <a16:creationId xmlns:a16="http://schemas.microsoft.com/office/drawing/2014/main" id="{CDEC2D09-EB57-4203-9783-1CD31B059B38}"/>
              </a:ext>
            </a:extLst>
          </p:cNvPr>
          <p:cNvSpPr/>
          <p:nvPr/>
        </p:nvSpPr>
        <p:spPr>
          <a:xfrm>
            <a:off x="5315134" y="2875931"/>
            <a:ext cx="3515618" cy="734824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  <a:latin typeface="Liberation Sans" panose="020B0604020202020204" charset="0"/>
              </a:rPr>
              <a:t>Cliquez ici </a:t>
            </a:r>
            <a:r>
              <a:rPr lang="fr-FR" sz="1400" dirty="0">
                <a:solidFill>
                  <a:schemeClr val="tx1"/>
                </a:solidFill>
                <a:latin typeface="Liberation Sans" panose="020B0604020202020204" charset="0"/>
              </a:rPr>
              <a:t>si vous rencontrez des difficultés pour accéder à votre plateforme.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FD5EF38-BD00-7EF7-FB5A-C199A27732A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063" t="9641" r="12036" b="16284"/>
          <a:stretch/>
        </p:blipFill>
        <p:spPr bwMode="auto">
          <a:xfrm>
            <a:off x="355146" y="1256052"/>
            <a:ext cx="4146750" cy="24369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angle : avec coins arrondis en diagonale 6">
            <a:extLst>
              <a:ext uri="{FF2B5EF4-FFF2-40B4-BE49-F238E27FC236}">
                <a16:creationId xmlns:a16="http://schemas.microsoft.com/office/drawing/2014/main" id="{60A00284-CBC0-2D27-9C1D-4771D06E23F7}"/>
              </a:ext>
            </a:extLst>
          </p:cNvPr>
          <p:cNvSpPr/>
          <p:nvPr/>
        </p:nvSpPr>
        <p:spPr>
          <a:xfrm>
            <a:off x="1438248" y="4365695"/>
            <a:ext cx="6209909" cy="576320"/>
          </a:xfrm>
          <a:prstGeom prst="round2DiagRect">
            <a:avLst/>
          </a:prstGeom>
          <a:solidFill>
            <a:schemeClr val="bg1">
              <a:lumMod val="9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  <a:latin typeface="Liberation Sans" panose="020B0604020202020204" charset="0"/>
              </a:rPr>
              <a:t>Vous pouvez également envoyer un message à: </a:t>
            </a:r>
            <a:r>
              <a:rPr lang="fr-FR" sz="1400" dirty="0">
                <a:solidFill>
                  <a:schemeClr val="tx1"/>
                </a:solidFill>
                <a:latin typeface="Liberation Sans" panose="020B0604020202020204" charset="0"/>
                <a:hlinkClick r:id="rId6"/>
              </a:rPr>
              <a:t>https://englishworld.atlassian.net/servicedesk/customer/portals</a:t>
            </a:r>
            <a:endParaRPr lang="fr-FR" sz="1400" dirty="0">
              <a:solidFill>
                <a:schemeClr val="tx1"/>
              </a:solidFill>
              <a:latin typeface="Liberation Sans" panose="020B0604020202020204" charset="0"/>
            </a:endParaRPr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C4FE07A4-F4A7-CC22-BB7C-140C1523039F}"/>
              </a:ext>
            </a:extLst>
          </p:cNvPr>
          <p:cNvCxnSpPr>
            <a:cxnSpLocks/>
            <a:stCxn id="5" idx="2"/>
          </p:cNvCxnSpPr>
          <p:nvPr/>
        </p:nvCxnSpPr>
        <p:spPr>
          <a:xfrm flipH="1">
            <a:off x="4381368" y="3243343"/>
            <a:ext cx="933766" cy="295746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45719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au 7">
            <a:extLst>
              <a:ext uri="{FF2B5EF4-FFF2-40B4-BE49-F238E27FC236}">
                <a16:creationId xmlns:a16="http://schemas.microsoft.com/office/drawing/2014/main" id="{88F84213-610B-42D0-B216-CC1C0B0819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6582603"/>
              </p:ext>
            </p:extLst>
          </p:nvPr>
        </p:nvGraphicFramePr>
        <p:xfrm>
          <a:off x="142175" y="979089"/>
          <a:ext cx="8890000" cy="372078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812319">
                  <a:extLst>
                    <a:ext uri="{9D8B030D-6E8A-4147-A177-3AD203B41FA5}">
                      <a16:colId xmlns:a16="http://schemas.microsoft.com/office/drawing/2014/main" val="1458821260"/>
                    </a:ext>
                  </a:extLst>
                </a:gridCol>
                <a:gridCol w="3010412">
                  <a:extLst>
                    <a:ext uri="{9D8B030D-6E8A-4147-A177-3AD203B41FA5}">
                      <a16:colId xmlns:a16="http://schemas.microsoft.com/office/drawing/2014/main" val="2160793179"/>
                    </a:ext>
                  </a:extLst>
                </a:gridCol>
                <a:gridCol w="1416611">
                  <a:extLst>
                    <a:ext uri="{9D8B030D-6E8A-4147-A177-3AD203B41FA5}">
                      <a16:colId xmlns:a16="http://schemas.microsoft.com/office/drawing/2014/main" val="4089394181"/>
                    </a:ext>
                  </a:extLst>
                </a:gridCol>
                <a:gridCol w="2650658">
                  <a:extLst>
                    <a:ext uri="{9D8B030D-6E8A-4147-A177-3AD203B41FA5}">
                      <a16:colId xmlns:a16="http://schemas.microsoft.com/office/drawing/2014/main" val="4084299168"/>
                    </a:ext>
                  </a:extLst>
                </a:gridCol>
              </a:tblGrid>
              <a:tr h="977583">
                <a:tc gridSpan="4">
                  <a:txBody>
                    <a:bodyPr/>
                    <a:lstStyle/>
                    <a:p>
                      <a:r>
                        <a:rPr lang="fr-FR" dirty="0"/>
                        <a:t>Configuration requise - À tout moment, n'importe où - à l'aide d'un ordinateur ou d'un appareil mobile compatible : </a:t>
                      </a:r>
                    </a:p>
                    <a:p>
                      <a:r>
                        <a:rPr lang="fr-FR" dirty="0"/>
                        <a:t>Les administrateurs peuvent accéder aux résultats des apprenants, aux temps de connexion, aux progrès, etc. </a:t>
                      </a:r>
                    </a:p>
                    <a:p>
                      <a:r>
                        <a:rPr lang="fr-FR" dirty="0"/>
                        <a:t>Les apprenants peuvent améliorer et pratiquer leur anglais.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5814990"/>
                  </a:ext>
                </a:extLst>
              </a:tr>
              <a:tr h="409954">
                <a:tc rowSpan="2">
                  <a:txBody>
                    <a:bodyPr/>
                    <a:lstStyle/>
                    <a:p>
                      <a:r>
                        <a:rPr lang="fr-FR" b="1" dirty="0"/>
                        <a:t>Système d’exploitation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pt-PT" sz="13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Windows 7 - Windows 10</a:t>
                      </a:r>
                    </a:p>
                    <a:p>
                      <a:r>
                        <a:rPr lang="pt-PT" sz="13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Mac OS X 10.9 (Mavericks) - macOS Catalina (10.15)</a:t>
                      </a:r>
                    </a:p>
                    <a:p>
                      <a:r>
                        <a:rPr lang="pt-PT" sz="13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Linux/Ubuntu</a:t>
                      </a:r>
                    </a:p>
                    <a:p>
                      <a:r>
                        <a:rPr lang="pt-PT" sz="13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Google Chrome OS</a:t>
                      </a:r>
                    </a:p>
                    <a:p>
                      <a:r>
                        <a:rPr lang="pt-PT" sz="13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iOS 11 - iOS 13</a:t>
                      </a:r>
                    </a:p>
                    <a:p>
                      <a:r>
                        <a:rPr lang="pt-PT" sz="13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Android OS 5 (Lollipop) - Android 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/>
                        <a:t>Connexion internet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Ordinateur : 1 Mbps ou mieux (haut débit recommandé)</a:t>
                      </a:r>
                    </a:p>
                    <a:p>
                      <a:r>
                        <a:rPr lang="fr-FR" dirty="0"/>
                        <a:t>Appareil mobile et Chromebook</a:t>
                      </a:r>
                      <a:r>
                        <a:rPr lang="en-US" sz="13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4G ou mieux (Wi-Fi recommandé)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3472776"/>
                  </a:ext>
                </a:extLst>
              </a:tr>
              <a:tr h="930832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/>
                        <a:t>Matériel recommandé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2GB de RAM (minimum)</a:t>
                      </a:r>
                    </a:p>
                    <a:p>
                      <a:r>
                        <a:rPr lang="en-US" sz="13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4GB ou plus de RAM (recommandé)</a:t>
                      </a:r>
                    </a:p>
                    <a:p>
                      <a:r>
                        <a:rPr lang="en-US" sz="13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Haut-</a:t>
                      </a:r>
                      <a:r>
                        <a:rPr lang="en-US" sz="135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parleur</a:t>
                      </a:r>
                      <a:r>
                        <a:rPr lang="en-US" sz="13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(casque ou écouteurs recommandés)</a:t>
                      </a:r>
                    </a:p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8909006"/>
                  </a:ext>
                </a:extLst>
              </a:tr>
              <a:tr h="511567">
                <a:tc>
                  <a:txBody>
                    <a:bodyPr/>
                    <a:lstStyle/>
                    <a:p>
                      <a:r>
                        <a:rPr lang="fr-FR" b="1" dirty="0"/>
                        <a:t>Navigateur web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Google Chrome v72 ou plus récent</a:t>
                      </a:r>
                    </a:p>
                    <a:p>
                      <a:r>
                        <a:rPr lang="en-US" sz="13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Microsoft Edge v77 ou plus récent</a:t>
                      </a:r>
                    </a:p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/>
                        <a:t>Appareil mobile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iPhone 6 ou plus récent</a:t>
                      </a:r>
                    </a:p>
                    <a:p>
                      <a:r>
                        <a:rPr lang="en-US" sz="13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iPad 3rd génération ou plus récent</a:t>
                      </a:r>
                    </a:p>
                    <a:p>
                      <a:endParaRPr lang="en-US" sz="1350" dirty="0">
                        <a:effectLst/>
                        <a:latin typeface="+mn-lt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3214044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7C05809A-F5E4-4170-9720-A4F0F1D60482}"/>
              </a:ext>
            </a:extLst>
          </p:cNvPr>
          <p:cNvSpPr/>
          <p:nvPr/>
        </p:nvSpPr>
        <p:spPr>
          <a:xfrm>
            <a:off x="916473" y="129903"/>
            <a:ext cx="7311054" cy="485422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bg1"/>
                </a:solidFill>
                <a:latin typeface="Alte Haas Grotesk" panose="02000503000000020004" pitchFamily="2" charset="0"/>
              </a:rPr>
              <a:t>Configurations requises pour l'utilisation de la plateforme</a:t>
            </a:r>
          </a:p>
        </p:txBody>
      </p:sp>
      <p:sp>
        <p:nvSpPr>
          <p:cNvPr id="5" name="Shape 75">
            <a:extLst>
              <a:ext uri="{FF2B5EF4-FFF2-40B4-BE49-F238E27FC236}">
                <a16:creationId xmlns:a16="http://schemas.microsoft.com/office/drawing/2014/main" id="{A2AA0D9F-B503-40C5-8B41-D7B01855B8B7}"/>
              </a:ext>
            </a:extLst>
          </p:cNvPr>
          <p:cNvSpPr/>
          <p:nvPr/>
        </p:nvSpPr>
        <p:spPr>
          <a:xfrm>
            <a:off x="8462775" y="48025"/>
            <a:ext cx="569400" cy="5673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Shape 76">
            <a:extLst>
              <a:ext uri="{FF2B5EF4-FFF2-40B4-BE49-F238E27FC236}">
                <a16:creationId xmlns:a16="http://schemas.microsoft.com/office/drawing/2014/main" id="{8862D930-720B-47BB-8748-342FCBBB307A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06044" y="156262"/>
            <a:ext cx="553356" cy="321883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58547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3994A-B36A-47F6-9710-110CD5AF2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8450" y="554721"/>
            <a:ext cx="6227100" cy="3020938"/>
          </a:xfrm>
        </p:spPr>
        <p:txBody>
          <a:bodyPr/>
          <a:lstStyle/>
          <a:p>
            <a:pPr algn="ctr"/>
            <a:r>
              <a:rPr lang="fr-FR" sz="3600" b="1" dirty="0">
                <a:solidFill>
                  <a:schemeClr val="bg1"/>
                </a:solidFill>
                <a:latin typeface="Alte Haas Grotesk" panose="02000503000000020004" pitchFamily="2" charset="0"/>
                <a:ea typeface="Open Sans" panose="020B0604020202020204" charset="0"/>
                <a:cs typeface="Open Sans" panose="020B0604020202020204" charset="0"/>
              </a:rPr>
              <a:t>PRESENTATION DU PROGRAMME ET DES EVALUATIONS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DCBFAA58-949A-4DE1-B940-95CF5A9AE3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716" y="457200"/>
            <a:ext cx="975105" cy="4471987"/>
          </a:xfrm>
          <a:prstGeom prst="rect">
            <a:avLst/>
          </a:prstGeom>
        </p:spPr>
      </p:pic>
      <p:pic>
        <p:nvPicPr>
          <p:cNvPr id="4" name="Image 3" descr="Une image contenant plante&#10;&#10;Description générée automatiquement">
            <a:extLst>
              <a:ext uri="{FF2B5EF4-FFF2-40B4-BE49-F238E27FC236}">
                <a16:creationId xmlns:a16="http://schemas.microsoft.com/office/drawing/2014/main" id="{CC469C0B-2866-44FB-932D-7254B45E40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6966" y="1619001"/>
            <a:ext cx="2377168" cy="33101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51568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/>
        </p:nvSpPr>
        <p:spPr>
          <a:xfrm>
            <a:off x="8462775" y="48025"/>
            <a:ext cx="569400" cy="567300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6" name="Shape 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06044" y="156262"/>
            <a:ext cx="553356" cy="321883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Shape 77"/>
          <p:cNvSpPr txBox="1"/>
          <p:nvPr/>
        </p:nvSpPr>
        <p:spPr>
          <a:xfrm>
            <a:off x="172650" y="723562"/>
            <a:ext cx="8798700" cy="4001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</a:pPr>
            <a:r>
              <a:rPr lang="fr-FR" sz="2000" b="1" u="sng" dirty="0">
                <a:solidFill>
                  <a:schemeClr val="tx2">
                    <a:lumMod val="75000"/>
                  </a:schemeClr>
                </a:solidFill>
                <a:latin typeface="Liberation Sans" panose="020B0604020202020204" pitchFamily="34" charset="0"/>
                <a:ea typeface="Open Sans SemiBold"/>
                <a:cs typeface="Arial" panose="020B0604020202020204" pitchFamily="34" charset="0"/>
                <a:sym typeface="Open Sans SemiBold"/>
              </a:rPr>
              <a:t>10h (e-learning) et 10h (présentiel) </a:t>
            </a:r>
          </a:p>
          <a:p>
            <a:pPr lvl="0"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</a:pPr>
            <a:r>
              <a:rPr lang="fr-FR" sz="2000" dirty="0">
                <a:solidFill>
                  <a:schemeClr val="tx2">
                    <a:lumMod val="75000"/>
                  </a:schemeClr>
                </a:solidFill>
                <a:latin typeface="Liberation Sans" panose="020B0604020202020204" pitchFamily="34" charset="0"/>
                <a:ea typeface="Open Sans SemiBold"/>
                <a:cs typeface="Arial" panose="020B0604020202020204" pitchFamily="34" charset="0"/>
                <a:sym typeface="Open Sans SemiBold"/>
              </a:rPr>
              <a:t>1.	Profession infirmier/ infirmière</a:t>
            </a:r>
          </a:p>
          <a:p>
            <a:pPr lvl="0"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</a:pPr>
            <a:r>
              <a:rPr lang="fr-FR" sz="2000" dirty="0">
                <a:solidFill>
                  <a:schemeClr val="tx2">
                    <a:lumMod val="75000"/>
                  </a:schemeClr>
                </a:solidFill>
                <a:latin typeface="Liberation Sans" panose="020B0604020202020204" pitchFamily="34" charset="0"/>
                <a:ea typeface="Open Sans SemiBold"/>
                <a:cs typeface="Arial" panose="020B0604020202020204" pitchFamily="34" charset="0"/>
                <a:sym typeface="Open Sans SemiBold"/>
              </a:rPr>
              <a:t>2.	L’environnement hospitalier</a:t>
            </a:r>
          </a:p>
          <a:p>
            <a:pPr lvl="0"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</a:pPr>
            <a:r>
              <a:rPr lang="fr-FR" sz="2000" dirty="0">
                <a:solidFill>
                  <a:schemeClr val="tx2">
                    <a:lumMod val="75000"/>
                  </a:schemeClr>
                </a:solidFill>
                <a:latin typeface="Liberation Sans" panose="020B0604020202020204" pitchFamily="34" charset="0"/>
                <a:ea typeface="Open Sans SemiBold"/>
                <a:cs typeface="Arial" panose="020B0604020202020204" pitchFamily="34" charset="0"/>
                <a:sym typeface="Open Sans SemiBold"/>
              </a:rPr>
              <a:t>3.	Anatomie</a:t>
            </a:r>
          </a:p>
          <a:p>
            <a:pPr marL="457200" lvl="0" indent="-457200"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  <a:buAutoNum type="arabicPeriod" startAt="4"/>
            </a:pPr>
            <a:r>
              <a:rPr lang="fr-FR" sz="2000" dirty="0">
                <a:solidFill>
                  <a:schemeClr val="tx2">
                    <a:lumMod val="75000"/>
                  </a:schemeClr>
                </a:solidFill>
                <a:latin typeface="Liberation Sans" panose="020B0604020202020204" pitchFamily="34" charset="0"/>
                <a:ea typeface="Open Sans SemiBold"/>
                <a:cs typeface="Arial" panose="020B0604020202020204" pitchFamily="34" charset="0"/>
                <a:sym typeface="Open Sans SemiBold"/>
              </a:rPr>
              <a:t>Maladies et symptômes</a:t>
            </a:r>
          </a:p>
          <a:p>
            <a:pPr marL="457200" lvl="0" indent="-457200"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  <a:buAutoNum type="arabicPeriod" startAt="4"/>
            </a:pPr>
            <a:r>
              <a:rPr lang="fr-FR" sz="2000" dirty="0">
                <a:solidFill>
                  <a:schemeClr val="tx2">
                    <a:lumMod val="75000"/>
                  </a:schemeClr>
                </a:solidFill>
                <a:latin typeface="Liberation Sans" panose="020B0604020202020204" pitchFamily="34" charset="0"/>
                <a:ea typeface="Open Sans SemiBold"/>
                <a:cs typeface="Arial" panose="020B0604020202020204" pitchFamily="34" charset="0"/>
                <a:sym typeface="Open Sans SemiBold"/>
              </a:rPr>
              <a:t>Hygiène et maladies infectieuses</a:t>
            </a:r>
          </a:p>
          <a:p>
            <a:pPr marL="457200" lvl="0" indent="-457200"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  <a:buAutoNum type="arabicPeriod" startAt="4"/>
            </a:pPr>
            <a:r>
              <a:rPr lang="fr-FR" sz="2000" dirty="0">
                <a:solidFill>
                  <a:schemeClr val="tx2">
                    <a:lumMod val="75000"/>
                  </a:schemeClr>
                </a:solidFill>
                <a:latin typeface="Liberation Sans" panose="020B0604020202020204" pitchFamily="34" charset="0"/>
                <a:ea typeface="Open Sans SemiBold"/>
                <a:cs typeface="Arial" panose="020B0604020202020204" pitchFamily="34" charset="0"/>
                <a:sym typeface="Open Sans SemiBold"/>
              </a:rPr>
              <a:t>Gastroentérologie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32BBD6E-3B58-47B6-92BB-F11E4A55EE97}"/>
              </a:ext>
            </a:extLst>
          </p:cNvPr>
          <p:cNvSpPr/>
          <p:nvPr/>
        </p:nvSpPr>
        <p:spPr>
          <a:xfrm>
            <a:off x="1309510" y="97976"/>
            <a:ext cx="6908800" cy="485422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bg1"/>
                </a:solidFill>
                <a:latin typeface="Alte Haas Grotesk" panose="02000503000000020004" pitchFamily="2" charset="0"/>
                <a:cs typeface="Calibri" panose="020F0502020204030204" pitchFamily="34" charset="0"/>
              </a:rPr>
              <a:t>PROGRAMME SEMESTRE 1</a:t>
            </a:r>
          </a:p>
        </p:txBody>
      </p:sp>
      <p:pic>
        <p:nvPicPr>
          <p:cNvPr id="3" name="Image 2" descr="Une image contenant chemise&#10;&#10;Description générée automatiquement">
            <a:extLst>
              <a:ext uri="{FF2B5EF4-FFF2-40B4-BE49-F238E27FC236}">
                <a16:creationId xmlns:a16="http://schemas.microsoft.com/office/drawing/2014/main" id="{383513AF-703A-4207-9864-59F450F3BE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7897" y="952814"/>
            <a:ext cx="1550413" cy="377189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Métropolitain">
  <a:themeElements>
    <a:clrScheme name="Métropolitai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étropolitain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étropolitai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TM03457491[[fn=Métropolitain]]</Template>
  <TotalTime>393</TotalTime>
  <Words>1097</Words>
  <Application>Microsoft Office PowerPoint</Application>
  <PresentationFormat>Affichage à l'écran (16:9)</PresentationFormat>
  <Paragraphs>213</Paragraphs>
  <Slides>21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9" baseType="lpstr">
      <vt:lpstr>Wingdings</vt:lpstr>
      <vt:lpstr>Calibri Light</vt:lpstr>
      <vt:lpstr>Alte Haas Grotesk</vt:lpstr>
      <vt:lpstr>Liberation Sans</vt:lpstr>
      <vt:lpstr>Open Sans</vt:lpstr>
      <vt:lpstr>Arial</vt:lpstr>
      <vt:lpstr>Calibri</vt:lpstr>
      <vt:lpstr>Métropolitain</vt:lpstr>
      <vt:lpstr>Présentation PowerPoint</vt:lpstr>
      <vt:lpstr>TEST DE POSITIONNEMENT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PRESENTATION DU PROGRAMME ET DES EVALUATIONS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Station1</dc:creator>
  <cp:lastModifiedBy>Fabienne BEAU</cp:lastModifiedBy>
  <cp:revision>111</cp:revision>
  <dcterms:modified xsi:type="dcterms:W3CDTF">2023-09-01T13:52:55Z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505A80A5-0C54-4E24-BCC1-935C5D202BC7</vt:lpwstr>
  </property>
  <property fmtid="{D5CDD505-2E9C-101B-9397-08002B2CF9AE}" pid="3" name="ArticulatePath">
    <vt:lpwstr>https://d.docs.live.net/3f2be37191b9b233/EnglishWorld/IFSI ET ECOLE/Présentation/Présentation Septembre 2021/Nouvelle Trame Présentation MW</vt:lpwstr>
  </property>
</Properties>
</file>