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1" r:id="rId18"/>
    <p:sldId id="272" r:id="rId19"/>
    <p:sldId id="284" r:id="rId20"/>
    <p:sldId id="277" r:id="rId21"/>
    <p:sldId id="285" r:id="rId22"/>
    <p:sldId id="274" r:id="rId23"/>
    <p:sldId id="275" r:id="rId24"/>
    <p:sldId id="276" r:id="rId25"/>
    <p:sldId id="278" r:id="rId26"/>
    <p:sldId id="279" r:id="rId27"/>
    <p:sldId id="280" r:id="rId28"/>
    <p:sldId id="282" r:id="rId29"/>
    <p:sldId id="283" r:id="rId30"/>
    <p:sldId id="286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7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8A57-B70C-4ED6-9CE3-D06C80FB4950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5C9B7-4120-42DD-BC64-5214636BE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Promotion 2023/2026</a:t>
            </a:r>
          </a:p>
          <a:p>
            <a:r>
              <a:rPr lang="fr-FR" dirty="0">
                <a:solidFill>
                  <a:schemeClr val="tx1"/>
                </a:solidFill>
              </a:rPr>
              <a:t>AM Charon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7746294-14BA-43A2-9814-4B881CA1F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944" y="2709609"/>
            <a:ext cx="6828112" cy="14387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volume et la capacité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1 cuillère à café = 5 ml</a:t>
            </a:r>
          </a:p>
          <a:p>
            <a:r>
              <a:rPr lang="fr-FR" dirty="0"/>
              <a:t>1 cuillère à dessert = 10 ml</a:t>
            </a:r>
          </a:p>
          <a:p>
            <a:r>
              <a:rPr lang="fr-FR" dirty="0"/>
              <a:t>1 cuillère à soupe = 15 ml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concentration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Elle correspond au rapport entre la masse d’un corps dissous (en g) et le volume d’un liquide utilisé comme solvant (en ml)</a:t>
            </a:r>
          </a:p>
          <a:p>
            <a:r>
              <a:rPr lang="fr-FR" dirty="0"/>
              <a:t>Elle s’exprime en pourcentage et se note:</a:t>
            </a:r>
          </a:p>
          <a:p>
            <a:pPr>
              <a:buFontTx/>
              <a:buChar char="-"/>
            </a:pPr>
            <a:r>
              <a:rPr lang="fr-FR" dirty="0"/>
              <a:t>Pour cent (%)</a:t>
            </a:r>
          </a:p>
          <a:p>
            <a:pPr>
              <a:buFontTx/>
              <a:buChar char="-"/>
            </a:pPr>
            <a:r>
              <a:rPr lang="fr-FR" dirty="0"/>
              <a:t>Pour mille (‰)</a:t>
            </a:r>
          </a:p>
          <a:p>
            <a:pPr>
              <a:buFontTx/>
              <a:buChar char="-"/>
            </a:pPr>
            <a:r>
              <a:rPr lang="fr-FR" dirty="0"/>
              <a:t>Pour dix mille </a:t>
            </a:r>
            <a:r>
              <a:rPr lang="fr-FR" sz="4000" dirty="0"/>
              <a:t>(</a:t>
            </a:r>
            <a:r>
              <a:rPr lang="fr-FR" sz="4400" dirty="0">
                <a:cs typeface="Aharoni" pitchFamily="2" charset="-79"/>
              </a:rPr>
              <a:t>‱</a:t>
            </a:r>
            <a:r>
              <a:rPr lang="fr-FR" sz="4000" dirty="0">
                <a:cs typeface="Aharoni" pitchFamily="2" charset="-79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concentration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u="sng" dirty="0"/>
              <a:t>Exemples</a:t>
            </a:r>
            <a:r>
              <a:rPr lang="fr-FR" dirty="0"/>
              <a:t>:</a:t>
            </a:r>
          </a:p>
          <a:p>
            <a:r>
              <a:rPr lang="fr-FR" dirty="0"/>
              <a:t>Le sérum glucosé isotonique a une concentration de 5% en glucose: il y a 5g de glucose dans 100 ml de solvant</a:t>
            </a:r>
          </a:p>
          <a:p>
            <a:r>
              <a:rPr lang="fr-FR" dirty="0"/>
              <a:t>Le sérum physiologique a une concentration de 9 ‰ (0,9 %) en chlorure de sodium (</a:t>
            </a:r>
            <a:r>
              <a:rPr lang="fr-FR" dirty="0" err="1"/>
              <a:t>NaCl</a:t>
            </a:r>
            <a:r>
              <a:rPr lang="fr-FR" dirty="0"/>
              <a:t>): il y a 9g de chlorure de sodium dans 1 000 ml de solvant 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calories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>
              <a:buNone/>
            </a:pPr>
            <a:r>
              <a:rPr lang="fr-FR" dirty="0"/>
              <a:t>L’unité de valeur énergétique d’un aliment est la calorie. Les aliments sont composés de lipides, glucides et protides. </a:t>
            </a:r>
          </a:p>
          <a:p>
            <a:r>
              <a:rPr lang="fr-FR" dirty="0"/>
              <a:t>1 g de lipides = 9 kcal</a:t>
            </a:r>
          </a:p>
          <a:p>
            <a:r>
              <a:rPr lang="fr-FR" dirty="0"/>
              <a:t>1 g de protides = 1g de glucides = 4 kcal</a:t>
            </a:r>
          </a:p>
          <a:p>
            <a:r>
              <a:rPr lang="fr-FR" dirty="0"/>
              <a:t>1 g d’alcool = 7 kcal</a:t>
            </a:r>
          </a:p>
          <a:p>
            <a:pPr>
              <a:buNone/>
            </a:pPr>
            <a:r>
              <a:rPr lang="fr-FR" dirty="0"/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gouttes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/>
              <a:t>Les gouttes se notent en chiffres romains: </a:t>
            </a:r>
          </a:p>
          <a:p>
            <a:r>
              <a:rPr lang="fr-FR" dirty="0"/>
              <a:t>I = 1</a:t>
            </a:r>
          </a:p>
          <a:p>
            <a:r>
              <a:rPr lang="fr-FR" dirty="0"/>
              <a:t>V = 5</a:t>
            </a:r>
          </a:p>
          <a:p>
            <a:r>
              <a:rPr lang="fr-FR" dirty="0"/>
              <a:t>X = 10</a:t>
            </a:r>
          </a:p>
          <a:p>
            <a:r>
              <a:rPr lang="fr-FR" dirty="0"/>
              <a:t>L = 50</a:t>
            </a:r>
          </a:p>
          <a:p>
            <a:r>
              <a:rPr lang="fr-FR" dirty="0"/>
              <a:t>C = 100</a:t>
            </a:r>
          </a:p>
          <a:p>
            <a:r>
              <a:rPr lang="fr-FR" dirty="0"/>
              <a:t>D = 500</a:t>
            </a:r>
          </a:p>
          <a:p>
            <a:r>
              <a:rPr lang="fr-FR" dirty="0"/>
              <a:t>M = 1000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gouttes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u="sng" dirty="0"/>
              <a:t>Principe</a:t>
            </a:r>
            <a:r>
              <a:rPr lang="fr-FR" dirty="0"/>
              <a:t> :</a:t>
            </a:r>
          </a:p>
          <a:p>
            <a:r>
              <a:rPr lang="fr-FR" dirty="0"/>
              <a:t>MDCLX = 1 000 + 500 + 100 + 50 + 10 = 1 660</a:t>
            </a:r>
          </a:p>
          <a:p>
            <a:r>
              <a:rPr lang="fr-FR" dirty="0"/>
              <a:t>VC = 100 – 5 = 95</a:t>
            </a:r>
          </a:p>
          <a:p>
            <a:r>
              <a:rPr lang="fr-FR" dirty="0"/>
              <a:t>IX = 10 – 1= 9</a:t>
            </a:r>
          </a:p>
          <a:p>
            <a:r>
              <a:rPr lang="fr-FR" dirty="0"/>
              <a:t>VIII = 5+ 3 = 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unités biologiques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Elles se notent en unités internationales (UI).</a:t>
            </a:r>
          </a:p>
          <a:p>
            <a:pPr>
              <a:buNone/>
            </a:pPr>
            <a:r>
              <a:rPr lang="fr-FR" u="sng" dirty="0"/>
              <a:t>Exemple</a:t>
            </a:r>
            <a:r>
              <a:rPr lang="fr-FR" dirty="0"/>
              <a:t> : </a:t>
            </a:r>
          </a:p>
          <a:p>
            <a:pPr>
              <a:buFontTx/>
              <a:buChar char="-"/>
            </a:pPr>
            <a:r>
              <a:rPr lang="fr-FR" dirty="0"/>
              <a:t>l’</a:t>
            </a:r>
            <a:r>
              <a:rPr lang="fr-FR" dirty="0" err="1"/>
              <a:t>Uvestérol</a:t>
            </a:r>
            <a:r>
              <a:rPr lang="fr-FR" dirty="0"/>
              <a:t> D</a:t>
            </a:r>
            <a:r>
              <a:rPr lang="fr-FR" b="1" dirty="0"/>
              <a:t> ®</a:t>
            </a:r>
            <a:r>
              <a:rPr lang="fr-FR" dirty="0"/>
              <a:t>(vitamine D) est dosé à 30 000 UI / flacon</a:t>
            </a:r>
          </a:p>
          <a:p>
            <a:pPr>
              <a:buFontTx/>
              <a:buChar char="-"/>
            </a:pPr>
            <a:r>
              <a:rPr lang="fr-FR" dirty="0"/>
              <a:t>L’Héparine </a:t>
            </a:r>
            <a:r>
              <a:rPr lang="fr-FR" dirty="0" err="1"/>
              <a:t>Choay</a:t>
            </a:r>
            <a:r>
              <a:rPr lang="fr-FR" b="1" dirty="0"/>
              <a:t>®</a:t>
            </a:r>
            <a:r>
              <a:rPr lang="fr-FR" dirty="0"/>
              <a:t>  est dosée à 5 000 UI/ml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dirty="0">
                <a:solidFill>
                  <a:srgbClr val="FF0000"/>
                </a:solidFill>
              </a:rPr>
              <a:t>Attention, soyez vigilant 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posologies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 sont les doses prescrites à un malade donné. </a:t>
            </a:r>
          </a:p>
          <a:p>
            <a:r>
              <a:rPr lang="fr-FR" dirty="0"/>
              <a:t>Elle tiennent compte du poids, de la surface corporelle, de l’âge, du sexe, et des caractéristiques biologiques du patient. </a:t>
            </a:r>
          </a:p>
          <a:p>
            <a:r>
              <a:rPr lang="fr-FR" dirty="0"/>
              <a:t>C’est le médecin qui établit ces posologies lors de la prescription.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posologies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Elles peuvent s’exprimer en :</a:t>
            </a:r>
          </a:p>
          <a:p>
            <a:pPr>
              <a:buNone/>
            </a:pPr>
            <a:r>
              <a:rPr lang="fr-FR" dirty="0"/>
              <a:t>cg, mg, g ou UI</a:t>
            </a:r>
          </a:p>
          <a:p>
            <a:r>
              <a:rPr lang="fr-FR" dirty="0"/>
              <a:t>Et par année (âge du malade), kilogramme (poids du malade), m</a:t>
            </a:r>
            <a:r>
              <a:rPr lang="fr-FR" baseline="30000" dirty="0"/>
              <a:t>2 </a:t>
            </a:r>
            <a:r>
              <a:rPr lang="fr-FR" dirty="0"/>
              <a:t>(surface corporelle)</a:t>
            </a:r>
          </a:p>
          <a:p>
            <a:r>
              <a:rPr lang="fr-FR" dirty="0"/>
              <a:t>La surface corporelle d’une personne se calcule à partir de sa taille et de son poids reportés sur un diagramme. </a:t>
            </a:r>
          </a:p>
          <a:p>
            <a:endParaRPr lang="fr-FR" baseline="30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posologies (suite)</a:t>
            </a:r>
          </a:p>
        </p:txBody>
      </p:sp>
      <p:pic>
        <p:nvPicPr>
          <p:cNvPr id="4" name="Espace réservé du contenu 3" descr="diagramme surface corporelle.jpg"/>
          <p:cNvPicPr>
            <a:picLocks noGrp="1" noChangeAspect="1"/>
          </p:cNvPicPr>
          <p:nvPr>
            <p:ph idx="1"/>
          </p:nvPr>
        </p:nvPicPr>
        <p:blipFill>
          <a:blip r:embed="rId2"/>
          <a:srcRect l="26745" r="3280"/>
          <a:stretch>
            <a:fillRect/>
          </a:stretch>
        </p:blipFill>
        <p:spPr>
          <a:xfrm>
            <a:off x="2000232" y="1132938"/>
            <a:ext cx="4857784" cy="543933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poids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L’unité de poids est le gramme : g</a:t>
            </a:r>
          </a:p>
          <a:p>
            <a:r>
              <a:rPr lang="fr-FR" dirty="0"/>
              <a:t>Les sous-multiples du gramme sont:</a:t>
            </a:r>
          </a:p>
          <a:p>
            <a:pPr>
              <a:buFontTx/>
              <a:buChar char="-"/>
            </a:pPr>
            <a:r>
              <a:rPr lang="fr-FR" dirty="0"/>
              <a:t>Le décigramme (1 dg= 0.1 g)</a:t>
            </a:r>
          </a:p>
          <a:p>
            <a:pPr>
              <a:buFontTx/>
              <a:buChar char="-"/>
            </a:pPr>
            <a:r>
              <a:rPr lang="fr-FR" dirty="0"/>
              <a:t>Le centigramme (1 cg = 0,01 g)</a:t>
            </a:r>
          </a:p>
          <a:p>
            <a:pPr>
              <a:buFontTx/>
              <a:buChar char="-"/>
            </a:pPr>
            <a:r>
              <a:rPr lang="fr-FR" dirty="0"/>
              <a:t>Le milligramme (1 mg = 0,001 g)</a:t>
            </a:r>
          </a:p>
          <a:p>
            <a:pPr>
              <a:buFontTx/>
              <a:buChar char="-"/>
            </a:pPr>
            <a:r>
              <a:rPr lang="fr-FR" dirty="0"/>
              <a:t>Le microgramme ou gamma (1 µg ou 1 Ƴ= 0,000 001 g donc 1 mg= 1000 µg)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produits en croix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Ils doivent être utilisés pour trouver un résultat à partir de 3 éléments connus</a:t>
            </a:r>
          </a:p>
          <a:p>
            <a:pPr>
              <a:buNone/>
            </a:pPr>
            <a:r>
              <a:rPr lang="fr-FR" u="sng" dirty="0"/>
              <a:t>Exemple</a:t>
            </a:r>
            <a:r>
              <a:rPr lang="fr-FR" dirty="0"/>
              <a:t>:</a:t>
            </a:r>
          </a:p>
          <a:p>
            <a:pPr>
              <a:buNone/>
            </a:pPr>
            <a:r>
              <a:rPr lang="fr-FR" dirty="0"/>
              <a:t>Le médecin a prescrit une injection de 750 mg de </a:t>
            </a:r>
            <a:r>
              <a:rPr lang="fr-FR" dirty="0" err="1"/>
              <a:t>Laroscorbine</a:t>
            </a:r>
            <a:r>
              <a:rPr lang="fr-FR" dirty="0"/>
              <a:t> </a:t>
            </a:r>
            <a:r>
              <a:rPr lang="fr-FR" b="1" dirty="0"/>
              <a:t>® </a:t>
            </a:r>
            <a:r>
              <a:rPr lang="fr-FR" dirty="0"/>
              <a:t>(vitamine C) en une seule fois. On dispose d’ampoules de 5 ml dosées à 500 mg de produit actif. Quel volume faut-il injecter 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produits en croix (suite)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2428868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Volume de </a:t>
                      </a:r>
                      <a:r>
                        <a:rPr lang="fr-FR" dirty="0" err="1"/>
                        <a:t>Laroscorbine</a:t>
                      </a:r>
                      <a:r>
                        <a:rPr lang="fr-FR" baseline="0" dirty="0"/>
                        <a:t> </a:t>
                      </a:r>
                      <a:r>
                        <a:rPr lang="fr-FR" b="1" dirty="0"/>
                        <a:t>® </a:t>
                      </a:r>
                      <a:r>
                        <a:rPr lang="fr-FR" baseline="0" dirty="0"/>
                        <a:t>(ml)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Poids en </a:t>
                      </a:r>
                      <a:r>
                        <a:rPr lang="fr-FR" dirty="0" err="1"/>
                        <a:t>Laroscorbine</a:t>
                      </a:r>
                      <a:r>
                        <a:rPr lang="fr-FR" b="1" dirty="0"/>
                        <a:t>®</a:t>
                      </a:r>
                      <a:r>
                        <a:rPr lang="fr-FR" dirty="0"/>
                        <a:t> (mg)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00034" y="4143380"/>
            <a:ext cx="82623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effectue le calcul suivant: (5 x 750) / 500 = 7,5 ml</a:t>
            </a:r>
          </a:p>
          <a:p>
            <a:endParaRPr lang="fr-FR" dirty="0"/>
          </a:p>
          <a:p>
            <a:r>
              <a:rPr lang="fr-FR" dirty="0"/>
              <a:t>La dose de </a:t>
            </a:r>
            <a:r>
              <a:rPr lang="fr-FR" dirty="0" err="1"/>
              <a:t>Laroscorbine</a:t>
            </a:r>
            <a:r>
              <a:rPr lang="fr-FR" b="1" dirty="0"/>
              <a:t>®</a:t>
            </a:r>
            <a:r>
              <a:rPr lang="fr-FR" dirty="0"/>
              <a:t> à injecter est égale à 7,5 ml.</a:t>
            </a:r>
          </a:p>
          <a:p>
            <a:r>
              <a:rPr lang="fr-FR" dirty="0"/>
              <a:t>Ce qui correspond à 1 ampoule complète de 5 ml (=500 mg) + 1 ampoule de 5 ml dont</a:t>
            </a:r>
          </a:p>
          <a:p>
            <a:r>
              <a:rPr lang="fr-FR" dirty="0"/>
              <a:t>on prélève uniquement 2,5 </a:t>
            </a:r>
            <a:r>
              <a:rPr lang="fr-FR"/>
              <a:t>ml (=250 </a:t>
            </a:r>
            <a:r>
              <a:rPr lang="fr-FR" dirty="0"/>
              <a:t>mg). Nous aurons donc besoin de 2 ampoules.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débits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 débit correspond au rapport entre le volume d’un produit et le temps qu’il doit mettre pour s’écouler</a:t>
            </a:r>
          </a:p>
          <a:p>
            <a:r>
              <a:rPr lang="fr-FR" dirty="0"/>
              <a:t>Pour les perfusions, il s’exprime en gouttes par minute (chiffre entier)</a:t>
            </a:r>
          </a:p>
          <a:p>
            <a:r>
              <a:rPr lang="fr-FR" dirty="0"/>
              <a:t>Pour les pousse-seringues électriques (PSE), il se note en millilitres par heure (ml/h) (un chiffre après la virgule)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débits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L’infirmière est responsable du calcul du débit du produit qu’elle administre. 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u="sng" dirty="0"/>
              <a:t>Exemples de prescription</a:t>
            </a:r>
            <a:r>
              <a:rPr lang="fr-FR" dirty="0"/>
              <a:t>:</a:t>
            </a:r>
          </a:p>
          <a:p>
            <a:r>
              <a:rPr lang="fr-FR" dirty="0"/>
              <a:t>administrer par perfusion IV 1g de </a:t>
            </a:r>
            <a:r>
              <a:rPr lang="fr-FR" dirty="0" err="1"/>
              <a:t>Claforan</a:t>
            </a:r>
            <a:r>
              <a:rPr lang="fr-FR" b="1" dirty="0"/>
              <a:t>®</a:t>
            </a:r>
            <a:r>
              <a:rPr lang="fr-FR" dirty="0"/>
              <a:t> (antibiotique) dans un volume de 50 ml de sérum glucosé à 5% en 30 min.</a:t>
            </a:r>
          </a:p>
          <a:p>
            <a:pPr>
              <a:buNone/>
            </a:pPr>
            <a:r>
              <a:rPr lang="fr-FR" dirty="0"/>
              <a:t>Débit: 34 gouttes/ min (XXXIV)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débits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Administrer par seringue électrique, 160 mg d’</a:t>
            </a:r>
            <a:r>
              <a:rPr lang="fr-FR" dirty="0" err="1"/>
              <a:t>Hémisuccinate</a:t>
            </a:r>
            <a:r>
              <a:rPr lang="fr-FR" dirty="0"/>
              <a:t> d’hydrocortisone</a:t>
            </a:r>
            <a:r>
              <a:rPr lang="fr-FR" b="1" dirty="0"/>
              <a:t>® </a:t>
            </a:r>
            <a:r>
              <a:rPr lang="fr-FR" dirty="0"/>
              <a:t>(corticoïde) dans 48 ml de sérum physiologique en 24h. 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Débit : 2 ml / 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calcul d’autonomie d’une bouteille de gaz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formule suivante doit être utilisée:</a:t>
            </a:r>
          </a:p>
          <a:p>
            <a:pPr>
              <a:buNone/>
            </a:pPr>
            <a:r>
              <a:rPr lang="fr-FR" dirty="0"/>
              <a:t>(volume (litres d’eau) x pression (bars)) / débit (l/min)</a:t>
            </a:r>
          </a:p>
          <a:p>
            <a:pPr>
              <a:buNone/>
            </a:pPr>
            <a:r>
              <a:rPr lang="fr-FR" u="sng" dirty="0"/>
              <a:t>Exemple</a:t>
            </a:r>
            <a:r>
              <a:rPr lang="fr-FR" dirty="0"/>
              <a:t>: vous disposez d’une bouteille d’un volume de 5l et le manomètre indique une pression de 100 bars. Le patient reçoit de l’oxygène à un débit de 5l/min. </a:t>
            </a:r>
          </a:p>
          <a:p>
            <a:pPr>
              <a:buNone/>
            </a:pPr>
            <a:r>
              <a:rPr lang="fr-FR" dirty="0"/>
              <a:t>autonomie de la bouteille: (5 x 100)/5 = 100 min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calcul d’autonomie d’une bouteille de gaz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>
                <a:solidFill>
                  <a:srgbClr val="FF0000"/>
                </a:solidFill>
              </a:rPr>
              <a:t>Attention !</a:t>
            </a:r>
          </a:p>
          <a:p>
            <a:pPr>
              <a:buNone/>
            </a:pPr>
            <a:r>
              <a:rPr lang="fr-FR" dirty="0"/>
              <a:t>Il faut prendre en compte une marge de sécurité de 10% de l’autonomie totale pour assurer une prescription sécuritaire. </a:t>
            </a:r>
          </a:p>
          <a:p>
            <a:pPr>
              <a:buNone/>
            </a:pPr>
            <a:r>
              <a:rPr lang="fr-FR" dirty="0"/>
              <a:t>Donc 100 min – 10% = 90 min d’autonomie réelle.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prescription d’insuline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L’insuline se présente toujours sous la forme de flacon. La concentration en produit actif est en UI. </a:t>
            </a:r>
          </a:p>
          <a:p>
            <a:r>
              <a:rPr lang="fr-FR" dirty="0"/>
              <a:t>Les flacons d’insuline ont une concentration de 100 UI dans 1 ml.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L’infirmière ne peut modifier ni ne peut recopier une PM</a:t>
            </a:r>
          </a:p>
          <a:p>
            <a:r>
              <a:rPr lang="fr-FR" dirty="0">
                <a:solidFill>
                  <a:srgbClr val="FF0000"/>
                </a:solidFill>
              </a:rPr>
              <a:t>Elle doit alerter le médecin pour toute incompréhension ou tout risque qu’elle aurait pu détecter</a:t>
            </a:r>
          </a:p>
          <a:p>
            <a:r>
              <a:rPr lang="fr-FR" dirty="0">
                <a:solidFill>
                  <a:srgbClr val="FF0000"/>
                </a:solidFill>
              </a:rPr>
              <a:t>Aucune prescription orale n’est admise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 (suite)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Ne pas préparer les traitements à l’avance</a:t>
            </a:r>
          </a:p>
          <a:p>
            <a:r>
              <a:rPr lang="fr-FR" dirty="0">
                <a:solidFill>
                  <a:srgbClr val="FF0000"/>
                </a:solidFill>
              </a:rPr>
              <a:t>Ne pas préparer les traitements en série</a:t>
            </a:r>
          </a:p>
          <a:p>
            <a:r>
              <a:rPr lang="fr-FR" dirty="0">
                <a:solidFill>
                  <a:srgbClr val="FF0000"/>
                </a:solidFill>
              </a:rPr>
              <a:t>Respecter la règle des 5B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poids (suite)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71472" y="2857496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µg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ttps://www.has-sante.fr/guide/SITE/images/puzzle_GM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072493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temps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L’unité de temps est la seconde: s</a:t>
            </a:r>
          </a:p>
          <a:p>
            <a:r>
              <a:rPr lang="fr-FR" dirty="0"/>
              <a:t>Les sous-multiples de la seconde sont:</a:t>
            </a:r>
          </a:p>
          <a:p>
            <a:pPr>
              <a:buFontTx/>
              <a:buChar char="-"/>
            </a:pPr>
            <a:r>
              <a:rPr lang="fr-FR" dirty="0"/>
              <a:t>La minute: 1 mn = 60 s</a:t>
            </a:r>
          </a:p>
          <a:p>
            <a:pPr>
              <a:buFontTx/>
              <a:buChar char="-"/>
            </a:pPr>
            <a:r>
              <a:rPr lang="fr-FR" dirty="0"/>
              <a:t>L‘heure: 1 h = 60 mn = 3600 s</a:t>
            </a:r>
          </a:p>
          <a:p>
            <a:r>
              <a:rPr lang="fr-FR" dirty="0"/>
              <a:t>Rappel: il y a 24 heures dans une journée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volume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L’unité de volume est le m</a:t>
            </a:r>
            <a:r>
              <a:rPr lang="fr-FR" sz="2800" baseline="30000" dirty="0"/>
              <a:t>3</a:t>
            </a:r>
            <a:r>
              <a:rPr lang="fr-FR" dirty="0"/>
              <a:t>.</a:t>
            </a:r>
          </a:p>
          <a:p>
            <a:r>
              <a:rPr lang="fr-FR" dirty="0"/>
              <a:t>Les sous-multiples du volume sont :</a:t>
            </a:r>
          </a:p>
          <a:p>
            <a:pPr>
              <a:buFontTx/>
              <a:buChar char="-"/>
            </a:pPr>
            <a:r>
              <a:rPr lang="fr-FR" dirty="0"/>
              <a:t>Le décimètre cube: 1 dm</a:t>
            </a:r>
            <a:r>
              <a:rPr lang="fr-FR" baseline="30000" dirty="0"/>
              <a:t>3</a:t>
            </a:r>
            <a:r>
              <a:rPr lang="fr-FR" dirty="0"/>
              <a:t> = 0,001 m</a:t>
            </a:r>
            <a:r>
              <a:rPr lang="fr-FR" baseline="30000" dirty="0"/>
              <a:t>3</a:t>
            </a:r>
          </a:p>
          <a:p>
            <a:pPr>
              <a:buFontTx/>
              <a:buChar char="-"/>
            </a:pPr>
            <a:r>
              <a:rPr lang="fr-FR" dirty="0"/>
              <a:t>Le centimètre cube: 1 cm</a:t>
            </a:r>
            <a:r>
              <a:rPr lang="fr-FR" baseline="30000" dirty="0"/>
              <a:t>3</a:t>
            </a:r>
            <a:r>
              <a:rPr lang="fr-FR" dirty="0"/>
              <a:t> = 0,001 dm</a:t>
            </a:r>
            <a:r>
              <a:rPr lang="fr-FR" baseline="30000" dirty="0"/>
              <a:t>3</a:t>
            </a:r>
          </a:p>
          <a:p>
            <a:pPr>
              <a:buFontTx/>
              <a:buChar char="-"/>
            </a:pPr>
            <a:r>
              <a:rPr lang="fr-FR" dirty="0"/>
              <a:t>le millimètre cube: 1 mm</a:t>
            </a:r>
            <a:r>
              <a:rPr lang="fr-FR" baseline="30000" dirty="0"/>
              <a:t>3</a:t>
            </a:r>
            <a:r>
              <a:rPr lang="fr-FR" dirty="0"/>
              <a:t> = 0,001 cm</a:t>
            </a:r>
            <a:r>
              <a:rPr lang="fr-FR" baseline="30000" dirty="0"/>
              <a:t>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volume (suite)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571472" y="34290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m</a:t>
                      </a:r>
                      <a:r>
                        <a:rPr lang="fr-FR" baseline="30000" dirty="0"/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dm</a:t>
                      </a:r>
                      <a:r>
                        <a:rPr lang="fr-FR" baseline="30000" dirty="0"/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cm</a:t>
                      </a:r>
                      <a:r>
                        <a:rPr lang="fr-FR" baseline="30000" dirty="0"/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mm</a:t>
                      </a:r>
                      <a:r>
                        <a:rPr lang="fr-FR" baseline="30000" dirty="0"/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capacité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L’unité de la capacité est le litre : l</a:t>
            </a:r>
          </a:p>
          <a:p>
            <a:r>
              <a:rPr lang="fr-FR" dirty="0"/>
              <a:t>Les sous-multiples du litre sont:</a:t>
            </a:r>
          </a:p>
          <a:p>
            <a:pPr>
              <a:buFontTx/>
              <a:buChar char="-"/>
            </a:pPr>
            <a:r>
              <a:rPr lang="fr-FR" dirty="0"/>
              <a:t>Le décilitre : 1 dl = 0,1 l</a:t>
            </a:r>
          </a:p>
          <a:p>
            <a:pPr>
              <a:buFontTx/>
              <a:buChar char="-"/>
            </a:pPr>
            <a:r>
              <a:rPr lang="fr-FR" dirty="0"/>
              <a:t>Le centilitre: 1 cl = 0,01 l</a:t>
            </a:r>
          </a:p>
          <a:p>
            <a:pPr>
              <a:buFontTx/>
              <a:buChar char="-"/>
            </a:pPr>
            <a:r>
              <a:rPr lang="fr-FR" dirty="0"/>
              <a:t>Le millilitre: 1 ml = 0,001 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capacité (suite)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3071810"/>
          <a:ext cx="8229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volume et la capacité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 l = 1 dm</a:t>
            </a:r>
            <a:r>
              <a:rPr lang="fr-FR" baseline="30000" dirty="0"/>
              <a:t>3</a:t>
            </a:r>
          </a:p>
          <a:p>
            <a:r>
              <a:rPr lang="fr-FR" dirty="0"/>
              <a:t>1 ml = 1 cm</a:t>
            </a:r>
            <a:r>
              <a:rPr lang="fr-FR" baseline="30000" dirty="0"/>
              <a:t>3 </a:t>
            </a:r>
            <a:r>
              <a:rPr lang="fr-FR" dirty="0"/>
              <a:t>= 1 cc</a:t>
            </a:r>
            <a:endParaRPr lang="fr-FR" baseline="30000" dirty="0"/>
          </a:p>
          <a:p>
            <a:pPr>
              <a:buNone/>
            </a:pPr>
            <a:endParaRPr lang="fr-FR" baseline="30000" dirty="0"/>
          </a:p>
          <a:p>
            <a:pPr>
              <a:buNone/>
            </a:pPr>
            <a:endParaRPr lang="fr-FR" baseline="30000" dirty="0"/>
          </a:p>
          <a:p>
            <a:pPr>
              <a:buNone/>
            </a:pPr>
            <a:endParaRPr lang="fr-FR" baseline="30000" dirty="0"/>
          </a:p>
          <a:p>
            <a:pPr>
              <a:buNone/>
            </a:pPr>
            <a:endParaRPr lang="fr-FR" baseline="30000" dirty="0"/>
          </a:p>
          <a:p>
            <a:pPr>
              <a:buNone/>
            </a:pPr>
            <a:endParaRPr lang="fr-FR" baseline="30000" dirty="0"/>
          </a:p>
          <a:p>
            <a:pPr>
              <a:buNone/>
            </a:pPr>
            <a:endParaRPr lang="fr-FR" baseline="30000" dirty="0"/>
          </a:p>
          <a:p>
            <a:pPr>
              <a:buNone/>
            </a:pPr>
            <a:endParaRPr lang="fr-FR" baseline="30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14414" y="3429000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m</a:t>
                      </a:r>
                      <a:r>
                        <a:rPr lang="fr-FR" baseline="30000" dirty="0"/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dm</a:t>
                      </a:r>
                      <a:r>
                        <a:rPr lang="fr-FR" baseline="30000" dirty="0"/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cm</a:t>
                      </a:r>
                      <a:r>
                        <a:rPr lang="fr-FR" baseline="30000" dirty="0"/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mm</a:t>
                      </a:r>
                      <a:r>
                        <a:rPr lang="fr-FR" baseline="30000" dirty="0"/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1188</Words>
  <Application>Microsoft Office PowerPoint</Application>
  <PresentationFormat>Affichage à l'écran (4:3)</PresentationFormat>
  <Paragraphs>176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4" baseType="lpstr">
      <vt:lpstr>Aharoni</vt:lpstr>
      <vt:lpstr>Arial</vt:lpstr>
      <vt:lpstr>Calibri</vt:lpstr>
      <vt:lpstr>Thème Office</vt:lpstr>
      <vt:lpstr> </vt:lpstr>
      <vt:lpstr>Le poids</vt:lpstr>
      <vt:lpstr>Le poids (suite)</vt:lpstr>
      <vt:lpstr>Le temps</vt:lpstr>
      <vt:lpstr>Le volume</vt:lpstr>
      <vt:lpstr>Le volume (suite)</vt:lpstr>
      <vt:lpstr>La capacité</vt:lpstr>
      <vt:lpstr>La capacité (suite)</vt:lpstr>
      <vt:lpstr>Le volume et la capacité</vt:lpstr>
      <vt:lpstr>Le volume et la capacité (suite)</vt:lpstr>
      <vt:lpstr>La concentration</vt:lpstr>
      <vt:lpstr>La concentration (suite)</vt:lpstr>
      <vt:lpstr>Les calories</vt:lpstr>
      <vt:lpstr>Les gouttes</vt:lpstr>
      <vt:lpstr>Les gouttes (suite)</vt:lpstr>
      <vt:lpstr>Les unités biologiques</vt:lpstr>
      <vt:lpstr>Les posologies</vt:lpstr>
      <vt:lpstr>Les posologies (suite)</vt:lpstr>
      <vt:lpstr>Les posologies (suite)</vt:lpstr>
      <vt:lpstr>Les produits en croix</vt:lpstr>
      <vt:lpstr>Les produits en croix (suite)</vt:lpstr>
      <vt:lpstr>Les débits</vt:lpstr>
      <vt:lpstr>Les débits (suite)</vt:lpstr>
      <vt:lpstr>Les débits (suite)</vt:lpstr>
      <vt:lpstr>Le calcul d’autonomie d’une bouteille de gaz</vt:lpstr>
      <vt:lpstr>Le calcul d’autonomie d’une bouteille de gaz (suite)</vt:lpstr>
      <vt:lpstr>La prescription d’insuline</vt:lpstr>
      <vt:lpstr>Conclusion</vt:lpstr>
      <vt:lpstr>Conclusion (suite)</vt:lpstr>
      <vt:lpstr>Présentation PowerPoint</vt:lpstr>
    </vt:vector>
  </TitlesOfParts>
  <Company>ch-sarrebourg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U.E ???? S1 </dc:title>
  <dc:creator>am.charon</dc:creator>
  <cp:lastModifiedBy>Charon Anne-Mélanie</cp:lastModifiedBy>
  <cp:revision>72</cp:revision>
  <dcterms:created xsi:type="dcterms:W3CDTF">2017-07-19T12:48:25Z</dcterms:created>
  <dcterms:modified xsi:type="dcterms:W3CDTF">2023-09-26T06:28:39Z</dcterms:modified>
</cp:coreProperties>
</file>