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Bourissai" initials="M" lastIdx="2" clrIdx="0">
    <p:extLst>
      <p:ext uri="{19B8F6BF-5375-455C-9EA6-DF929625EA0E}">
        <p15:presenceInfo xmlns:p15="http://schemas.microsoft.com/office/powerpoint/2012/main" userId="M.Bouriss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6542" autoAdjust="0"/>
  </p:normalViewPr>
  <p:slideViewPr>
    <p:cSldViewPr snapToGrid="0">
      <p:cViewPr varScale="1">
        <p:scale>
          <a:sx n="69" d="100"/>
          <a:sy n="69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20T08:43:49.74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18-12-20T08:43:54.380" idx="2">
    <p:pos x="146" y="14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7477-C260-4417-B226-5456155D3AD0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1FD19-4B66-4732-A420-DA59EFF73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18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F75A0-EECF-4AEF-B35E-6AF62E30D94F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191A8-924A-40DE-89B4-5BF4787C50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100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260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39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2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757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242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084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625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25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059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75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3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588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985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0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2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13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9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93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89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44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5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26BF-2915-4A4E-98B0-5B3DEEBB0886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E664-7332-4FB1-970A-81A15A1AE8C7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DB8-703A-449A-A87D-E4DCCA285AE7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09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EEF-8D78-4311-9340-4633D23236B4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455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417-D438-492C-9B89-17D32E34464A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02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0FAA-77C4-45A3-B6DE-7A79522179FA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76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60EC-0A14-458B-B2DE-25E4A378968E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97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1734-EB56-477B-99C6-B4D147B099FA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2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428-58D5-45E4-BCF9-2C1F18FF8EFE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42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3BBD-76A4-4AF7-9FBF-DDC0761DC26C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9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C86F-A831-46FF-8D99-55D3FC6B0999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9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801C-4315-4F96-8884-0C47893F2027}" type="datetime1">
              <a:rPr lang="fr-FR" smtClean="0"/>
              <a:t>03/12/2019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0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25F8-181C-473D-B2F2-9DA1471BBEB5}" type="datetime1">
              <a:rPr lang="fr-FR" smtClean="0"/>
              <a:t>03/12/2019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72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BCA1-E118-4E60-9485-FF9826893602}" type="datetime1">
              <a:rPr lang="fr-FR" smtClean="0"/>
              <a:t>03/12/2019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24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7483-B9D1-4D34-B4AC-89B40804EB91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7CA-9C61-46E1-A2E4-55AD47189549}" type="datetime1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2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16B3-A547-4155-AE4F-21D1C95AB0A1}" type="datetime1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31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entury" panose="02040604050505020304" pitchFamily="18" charset="0"/>
              </a:rPr>
              <a:t>Les Soins Palliatifs</a:t>
            </a:r>
            <a:endParaRPr lang="fr-FR" dirty="0">
              <a:latin typeface="Century" panose="020406040505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5994400"/>
            <a:ext cx="9602787" cy="393700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M</a:t>
            </a:r>
            <a:r>
              <a:rPr lang="fr-FR" b="1" dirty="0" smtClean="0">
                <a:latin typeface="Cambria" panose="02040503050406030204" pitchFamily="18" charset="0"/>
              </a:rPr>
              <a:t>yriam  BOURISSAI           </a:t>
            </a:r>
            <a:r>
              <a:rPr lang="fr-FR" dirty="0" smtClean="0">
                <a:latin typeface="Cambria" panose="02040503050406030204" pitchFamily="18" charset="0"/>
              </a:rPr>
              <a:t>IDE  </a:t>
            </a:r>
            <a:r>
              <a:rPr lang="fr-FR" sz="1600" dirty="0" smtClean="0">
                <a:latin typeface="Cambria" panose="02040503050406030204" pitchFamily="18" charset="0"/>
              </a:rPr>
              <a:t>Equipe Mobile de Soins Palliatifs et d’Accompagnement       décembre 2019               </a:t>
            </a:r>
            <a:endParaRPr lang="fr-FR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63" y="369692"/>
            <a:ext cx="1999219" cy="13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b="1" dirty="0">
              <a:latin typeface="Century" panose="02040604050505020304" pitchFamily="18" charset="0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USP : </a:t>
            </a:r>
            <a:r>
              <a:rPr lang="fr-FR" dirty="0" smtClean="0"/>
              <a:t>Unité de Soins Palliatifs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157 USP en France (Grand Est: 12 soit 113 lits)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Unités de 10 à 12 lits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Pour qui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Missions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9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EMSP </a:t>
            </a:r>
            <a:r>
              <a:rPr lang="fr-FR" dirty="0" smtClean="0"/>
              <a:t>: Equipe mobile de soins Palliatifs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426 en France ( Grand-Est 39)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Intervient au lit du malade à la demande des soignants ,du patient ou des proches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Rôle de conseil et de soutien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Missions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Respect du travail en équipe et non substitution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4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Réseau de Soins Palliatifs 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107 en France ( Grand Est 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Coordonne la prise en charge du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Diffuse la démarche palliative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évaluation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LISP</a:t>
            </a:r>
            <a:r>
              <a:rPr lang="fr-FR" dirty="0" smtClean="0"/>
              <a:t>: Lits identifiés de Soins Palliatifs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5057 en France ( Grand-Est:87 établissements soit 534 lits)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Lits identifiés dans des services confrontés à la fin de vie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Prise en charge de proximité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Personnel formé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Pyramide de Maslow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14</a:t>
            </a:fld>
            <a:endParaRPr lang="fr-FR"/>
          </a:p>
        </p:txBody>
      </p:sp>
      <p:pic>
        <p:nvPicPr>
          <p:cNvPr id="5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24" y="2540000"/>
            <a:ext cx="6919894" cy="376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15</a:t>
            </a:fld>
            <a:endParaRPr lang="fr-FR"/>
          </a:p>
        </p:txBody>
      </p:sp>
      <p:sp>
        <p:nvSpPr>
          <p:cNvPr id="6" name="AutoShape 4" descr="Résultat de recherche d'images pour &quot;besoins de henderson liste&quot;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3396343" y="3185890"/>
            <a:ext cx="5936610" cy="1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t="4152" r="3883" b="5536"/>
          <a:stretch/>
        </p:blipFill>
        <p:spPr>
          <a:xfrm>
            <a:off x="3120803" y="1905000"/>
            <a:ext cx="7032189" cy="445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Les </a:t>
            </a:r>
            <a:r>
              <a:rPr lang="fr-FR" sz="3200" b="1" dirty="0">
                <a:latin typeface="Century" panose="02040604050505020304" pitchFamily="18" charset="0"/>
              </a:rPr>
              <a:t>besoins fondamentaux en Soins </a:t>
            </a:r>
            <a:r>
              <a:rPr lang="fr-FR" sz="3200" b="1" dirty="0" smtClean="0">
                <a:latin typeface="Century" panose="02040604050505020304" pitchFamily="18" charset="0"/>
              </a:rPr>
              <a:t>palliatifs</a:t>
            </a:r>
            <a:br>
              <a:rPr lang="fr-FR" sz="3200" b="1" dirty="0" smtClean="0">
                <a:latin typeface="Century" panose="02040604050505020304" pitchFamily="18" charset="0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latin typeface="Century" panose="02040604050505020304" pitchFamily="18" charset="0"/>
              </a:rPr>
              <a:t>Les </a:t>
            </a:r>
            <a:r>
              <a:rPr lang="fr-FR" sz="2400" b="1" dirty="0">
                <a:latin typeface="Century" panose="02040604050505020304" pitchFamily="18" charset="0"/>
              </a:rPr>
              <a:t>besoins </a:t>
            </a:r>
            <a:r>
              <a:rPr lang="fr-FR" sz="2400" b="1" dirty="0" smtClean="0">
                <a:latin typeface="Century" panose="02040604050505020304" pitchFamily="18" charset="0"/>
              </a:rPr>
              <a:t>primaires   « avoir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/>
              <a:t>Boire et manger  </a:t>
            </a:r>
            <a:r>
              <a:rPr lang="fr-FR" dirty="0" smtClean="0"/>
              <a:t>s’adapter au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/>
              <a:t>Se reposer  </a:t>
            </a:r>
            <a:r>
              <a:rPr lang="fr-FR" dirty="0" smtClean="0"/>
              <a:t>permettre le repos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/>
              <a:t>Etre propre  </a:t>
            </a:r>
            <a:r>
              <a:rPr lang="fr-FR" dirty="0" smtClean="0"/>
              <a:t>(si le patient le souhaite!)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Besoin de protection et de sécurité</a:t>
            </a:r>
            <a:r>
              <a:rPr lang="fr-FR" dirty="0" smtClean="0"/>
              <a:t>: maitrise des choses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/>
              <a:t>Bien-être physique </a:t>
            </a:r>
          </a:p>
          <a:p>
            <a:pPr marL="0" indent="0">
              <a:buNone/>
            </a:pP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2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98056"/>
            <a:ext cx="8915400" cy="3313165"/>
          </a:xfrm>
        </p:spPr>
        <p:txBody>
          <a:bodyPr/>
          <a:lstStyle/>
          <a:p>
            <a:r>
              <a:rPr lang="fr-FR" dirty="0" smtClean="0"/>
              <a:t>Les symptômes pénibles</a:t>
            </a:r>
          </a:p>
          <a:p>
            <a:pPr marL="0" indent="0">
              <a:buNone/>
            </a:pPr>
            <a:r>
              <a:rPr lang="fr-FR" dirty="0"/>
              <a:t>Il faut </a:t>
            </a:r>
            <a:r>
              <a:rPr lang="fr-FR" dirty="0" smtClean="0"/>
              <a:t>les </a:t>
            </a:r>
            <a:r>
              <a:rPr lang="fr-FR" dirty="0"/>
              <a:t>prévenir, les démasquer, les évaluer, les traiter .</a:t>
            </a:r>
            <a:endParaRPr lang="fr-FR" u="sng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Pas de stabilité en soins palliatifs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Réévaluation fréquente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Adapter régulièrement (posologies, voies d’administration,…)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1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Les besoins </a:t>
            </a:r>
            <a:r>
              <a:rPr lang="fr-FR" sz="3200" b="1" dirty="0">
                <a:latin typeface="Century" panose="02040604050505020304" pitchFamily="18" charset="0"/>
              </a:rPr>
              <a:t>fondamentaux en Soins palliatifs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98056"/>
            <a:ext cx="8915400" cy="3313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entury" panose="02040604050505020304" pitchFamily="18" charset="0"/>
              </a:rPr>
              <a:t>Les besoins </a:t>
            </a:r>
            <a:r>
              <a:rPr lang="fr-FR" sz="2400" b="1" dirty="0" smtClean="0">
                <a:latin typeface="Century" panose="02040604050505020304" pitchFamily="18" charset="0"/>
              </a:rPr>
              <a:t>secondaires   </a:t>
            </a:r>
            <a:r>
              <a:rPr lang="fr-FR" sz="2400" b="1" dirty="0">
                <a:latin typeface="Century" panose="02040604050505020304" pitchFamily="18" charset="0"/>
              </a:rPr>
              <a:t>« </a:t>
            </a:r>
            <a:r>
              <a:rPr lang="fr-FR" sz="2400" b="1" dirty="0" smtClean="0">
                <a:latin typeface="Century" panose="02040604050505020304" pitchFamily="18" charset="0"/>
              </a:rPr>
              <a:t>être</a:t>
            </a:r>
            <a:r>
              <a:rPr lang="fr-FR" sz="2400" b="1" dirty="0">
                <a:latin typeface="Century" panose="02040604050505020304" pitchFamily="18" charset="0"/>
              </a:rPr>
              <a:t> </a:t>
            </a:r>
            <a:r>
              <a:rPr lang="fr-FR" sz="2400" b="1" dirty="0" smtClean="0">
                <a:latin typeface="Century" panose="020406040505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>
                <a:latin typeface="Century Gothic" panose="020B0502020202020204" pitchFamily="34" charset="0"/>
              </a:rPr>
              <a:t>Besoin d’amour et d’appartenance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>
                <a:latin typeface="Century Gothic" panose="020B0502020202020204" pitchFamily="34" charset="0"/>
              </a:rPr>
              <a:t>Besoin d’estime de soi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>
                <a:latin typeface="Century Gothic" panose="020B0502020202020204" pitchFamily="34" charset="0"/>
              </a:rPr>
              <a:t>Besoin de réalisation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u="sng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Nécessité d’une évaluation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6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512462"/>
            <a:ext cx="8911687" cy="128089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Les proches</a:t>
            </a:r>
            <a:endParaRPr lang="fr-FR" sz="3200" b="1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206171"/>
            <a:ext cx="8915400" cy="3777622"/>
          </a:xfrm>
        </p:spPr>
        <p:txBody>
          <a:bodyPr/>
          <a:lstStyle/>
          <a:p>
            <a:r>
              <a:rPr lang="fr-FR" dirty="0" smtClean="0"/>
              <a:t>Patient indissociable de ses proches</a:t>
            </a:r>
          </a:p>
          <a:p>
            <a:r>
              <a:rPr lang="fr-FR" dirty="0" smtClean="0"/>
              <a:t>Besoin d’information</a:t>
            </a:r>
          </a:p>
          <a:p>
            <a:r>
              <a:rPr lang="fr-FR" dirty="0" smtClean="0"/>
              <a:t>Besoin de soutien</a:t>
            </a:r>
          </a:p>
          <a:p>
            <a:r>
              <a:rPr lang="fr-FR" dirty="0"/>
              <a:t>B</a:t>
            </a:r>
            <a:r>
              <a:rPr lang="fr-FR" dirty="0" smtClean="0"/>
              <a:t>esoin d’écoute</a:t>
            </a:r>
          </a:p>
          <a:p>
            <a:r>
              <a:rPr lang="fr-FR" dirty="0" smtClean="0"/>
              <a:t>Besoin de préserver ou de retrouver des liens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Un « aidant » a besoin d’être aidé.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7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Plan</a:t>
            </a:r>
            <a:endParaRPr lang="fr-FR" sz="3200" b="1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r>
              <a:rPr lang="fr-FR" dirty="0" smtClean="0"/>
              <a:t>Historique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Définitions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Organisation des soins palliatifs en France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Les besoins fondamentaux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1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C</a:t>
            </a:r>
            <a:r>
              <a:rPr lang="fr-FR" sz="3200" b="1" dirty="0" smtClean="0">
                <a:latin typeface="Century" panose="02040604050505020304" pitchFamily="18" charset="0"/>
              </a:rPr>
              <a:t>onclusion</a:t>
            </a:r>
            <a:endParaRPr lang="fr-FR" sz="3200" b="1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69028"/>
            <a:ext cx="8915400" cy="3342193"/>
          </a:xfrm>
        </p:spPr>
        <p:txBody>
          <a:bodyPr/>
          <a:lstStyle/>
          <a:p>
            <a:r>
              <a:rPr lang="fr-FR" dirty="0" smtClean="0"/>
              <a:t>Reconnaitre l’inéluctabilité de la mort n’est pas facile…</a:t>
            </a:r>
          </a:p>
          <a:p>
            <a:r>
              <a:rPr lang="fr-FR" dirty="0" smtClean="0"/>
              <a:t>Ne plus opposer soins palliatifs et soins curatifs</a:t>
            </a:r>
          </a:p>
          <a:p>
            <a:r>
              <a:rPr lang="fr-FR" dirty="0" smtClean="0"/>
              <a:t>Tenir compte de l’ambivalence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 smtClean="0"/>
              <a:t>Merci de votre attention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1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Historique</a:t>
            </a:r>
            <a:endParaRPr lang="fr-FR" sz="3200" b="1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90800"/>
            <a:ext cx="8915400" cy="3320422"/>
          </a:xfrm>
        </p:spPr>
        <p:txBody>
          <a:bodyPr/>
          <a:lstStyle/>
          <a:p>
            <a:r>
              <a:rPr lang="fr-FR" dirty="0" smtClean="0"/>
              <a:t>1834: </a:t>
            </a:r>
            <a:r>
              <a:rPr lang="fr-FR" b="1" dirty="0" smtClean="0"/>
              <a:t>Jeanne Garnier</a:t>
            </a:r>
          </a:p>
          <a:p>
            <a:r>
              <a:rPr lang="fr-FR" dirty="0" smtClean="0"/>
              <a:t>1967 : </a:t>
            </a:r>
            <a:r>
              <a:rPr lang="fr-FR" b="1" dirty="0" smtClean="0"/>
              <a:t>Cicely Saunders</a:t>
            </a:r>
            <a:r>
              <a:rPr lang="fr-FR" dirty="0" smtClean="0"/>
              <a:t>: Hospice Saint Christopher (Londres)</a:t>
            </a:r>
          </a:p>
          <a:p>
            <a:r>
              <a:rPr lang="fr-FR" b="1" dirty="0" smtClean="0"/>
              <a:t>Elisabeth Kubbler-Ross</a:t>
            </a:r>
          </a:p>
          <a:p>
            <a:r>
              <a:rPr lang="fr-FR" dirty="0" smtClean="0"/>
              <a:t>1975 : </a:t>
            </a:r>
            <a:r>
              <a:rPr lang="fr-FR" b="1" dirty="0" smtClean="0"/>
              <a:t>Balfour Mount </a:t>
            </a:r>
            <a:r>
              <a:rPr lang="fr-FR" dirty="0" smtClean="0"/>
              <a:t>:premier service de soins palliatifs (Montréal)</a:t>
            </a: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Historique</a:t>
            </a:r>
            <a:endParaRPr lang="fr-FR" sz="3200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En France …</a:t>
            </a:r>
          </a:p>
          <a:p>
            <a:r>
              <a:rPr lang="fr-FR" dirty="0" smtClean="0"/>
              <a:t>1986 : </a:t>
            </a:r>
            <a:r>
              <a:rPr lang="fr-FR" b="1" dirty="0" smtClean="0"/>
              <a:t>Circulaire Laroque</a:t>
            </a:r>
          </a:p>
          <a:p>
            <a:r>
              <a:rPr lang="fr-FR" dirty="0" smtClean="0"/>
              <a:t>1989 : </a:t>
            </a:r>
            <a:r>
              <a:rPr lang="fr-FR" b="1" dirty="0" smtClean="0"/>
              <a:t>Congrès international de soins palliatifs</a:t>
            </a:r>
          </a:p>
          <a:p>
            <a:r>
              <a:rPr lang="fr-FR" dirty="0" smtClean="0"/>
              <a:t>1999 :</a:t>
            </a:r>
            <a:r>
              <a:rPr lang="fr-FR" b="1" dirty="0" smtClean="0"/>
              <a:t> Loi Kouchner :</a:t>
            </a:r>
            <a:r>
              <a:rPr lang="fr-FR" dirty="0" smtClean="0"/>
              <a:t> Les soins palliatifs sont un droit</a:t>
            </a:r>
          </a:p>
          <a:p>
            <a:r>
              <a:rPr lang="fr-FR" dirty="0" smtClean="0"/>
              <a:t>2002 : </a:t>
            </a:r>
            <a:r>
              <a:rPr lang="fr-FR" b="1" dirty="0" smtClean="0"/>
              <a:t>Circulaire </a:t>
            </a:r>
            <a:r>
              <a:rPr lang="fr-FR" dirty="0" smtClean="0"/>
              <a:t> organisation des soins palliatifs</a:t>
            </a:r>
          </a:p>
          <a:p>
            <a:r>
              <a:rPr lang="fr-FR" dirty="0" smtClean="0"/>
              <a:t>2005 : </a:t>
            </a:r>
            <a:r>
              <a:rPr lang="fr-FR" b="1" dirty="0" smtClean="0"/>
              <a:t>Loi </a:t>
            </a:r>
            <a:r>
              <a:rPr lang="fr-FR" b="1" dirty="0" err="1" smtClean="0"/>
              <a:t>Leonetti</a:t>
            </a:r>
            <a:endParaRPr lang="fr-FR" b="1" dirty="0" smtClean="0"/>
          </a:p>
          <a:p>
            <a:r>
              <a:rPr lang="fr-FR" dirty="0" smtClean="0"/>
              <a:t>2016 : </a:t>
            </a:r>
            <a:r>
              <a:rPr lang="fr-FR" b="1" dirty="0" smtClean="0"/>
              <a:t>Loi </a:t>
            </a:r>
            <a:r>
              <a:rPr lang="fr-FR" b="1" dirty="0" err="1" smtClean="0"/>
              <a:t>Leonetti</a:t>
            </a:r>
            <a:r>
              <a:rPr lang="fr-FR" b="1" dirty="0" smtClean="0"/>
              <a:t> -</a:t>
            </a:r>
            <a:r>
              <a:rPr lang="fr-FR" b="1" dirty="0" err="1" smtClean="0"/>
              <a:t>Claeys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Définitions</a:t>
            </a:r>
            <a:endParaRPr lang="fr-FR" sz="3200" b="1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SFAP </a:t>
            </a:r>
            <a:r>
              <a:rPr lang="fr-FR" dirty="0" smtClean="0"/>
              <a:t>(</a:t>
            </a:r>
            <a:r>
              <a:rPr lang="fr-FR" b="1" dirty="0" smtClean="0"/>
              <a:t>S</a:t>
            </a:r>
            <a:r>
              <a:rPr lang="fr-FR" dirty="0" smtClean="0"/>
              <a:t>ociété </a:t>
            </a:r>
            <a:r>
              <a:rPr lang="fr-FR" b="1" dirty="0" smtClean="0"/>
              <a:t>F</a:t>
            </a:r>
            <a:r>
              <a:rPr lang="fr-FR" dirty="0" smtClean="0"/>
              <a:t>rançaise d’ </a:t>
            </a:r>
            <a:r>
              <a:rPr lang="fr-FR" b="1" dirty="0" smtClean="0"/>
              <a:t>A</a:t>
            </a:r>
            <a:r>
              <a:rPr lang="fr-FR" dirty="0" smtClean="0"/>
              <a:t>ccompagnement et de soins </a:t>
            </a:r>
            <a:r>
              <a:rPr lang="fr-FR" b="1" dirty="0" smtClean="0"/>
              <a:t>P</a:t>
            </a:r>
            <a:r>
              <a:rPr lang="fr-FR" dirty="0" smtClean="0"/>
              <a:t>alliatifs)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soins palliatifs sont des </a:t>
            </a:r>
            <a:r>
              <a:rPr lang="fr-FR" b="1" dirty="0"/>
              <a:t>soins actifs </a:t>
            </a:r>
            <a:r>
              <a:rPr lang="fr-FR" dirty="0"/>
              <a:t>délivrés dans une approche globale de la personne atteinte d'une </a:t>
            </a:r>
            <a:r>
              <a:rPr lang="fr-FR" b="1" dirty="0"/>
              <a:t>maladie grave, évolutive ou terminale</a:t>
            </a:r>
            <a:r>
              <a:rPr lang="fr-FR" dirty="0"/>
              <a:t>. L’objectif des soins palliatifs est de </a:t>
            </a:r>
            <a:r>
              <a:rPr lang="fr-FR" b="1" dirty="0"/>
              <a:t>soulager les douleurs physiques </a:t>
            </a:r>
            <a:r>
              <a:rPr lang="fr-FR" dirty="0"/>
              <a:t>et les </a:t>
            </a:r>
            <a:r>
              <a:rPr lang="fr-FR" b="1" dirty="0"/>
              <a:t>autres</a:t>
            </a:r>
            <a:r>
              <a:rPr lang="fr-FR" dirty="0"/>
              <a:t> </a:t>
            </a:r>
            <a:r>
              <a:rPr lang="fr-FR" b="1" dirty="0"/>
              <a:t>symptômes</a:t>
            </a:r>
            <a:r>
              <a:rPr lang="fr-FR" dirty="0"/>
              <a:t>, mais aussi </a:t>
            </a:r>
            <a:r>
              <a:rPr lang="fr-FR" dirty="0" smtClean="0"/>
              <a:t>de </a:t>
            </a:r>
            <a:r>
              <a:rPr lang="fr-FR" b="1" dirty="0" smtClean="0"/>
              <a:t>prendre en compte la souffrance psychique</a:t>
            </a:r>
            <a:r>
              <a:rPr lang="fr-FR" dirty="0" smtClean="0"/>
              <a:t>, </a:t>
            </a:r>
            <a:r>
              <a:rPr lang="fr-FR" b="1" dirty="0" smtClean="0"/>
              <a:t>sociale </a:t>
            </a:r>
            <a:r>
              <a:rPr lang="fr-FR" b="1" dirty="0"/>
              <a:t>et spirituelle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0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OMS  2002</a:t>
            </a:r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soins palliatifs cherchent à </a:t>
            </a:r>
            <a:r>
              <a:rPr lang="fr-FR" b="1" dirty="0"/>
              <a:t>améliorer la </a:t>
            </a:r>
            <a:r>
              <a:rPr lang="fr-FR" b="1" dirty="0" smtClean="0"/>
              <a:t>qualité </a:t>
            </a:r>
            <a:r>
              <a:rPr lang="fr-FR" b="1" dirty="0"/>
              <a:t>de vie des patients et de leur famille</a:t>
            </a:r>
            <a:r>
              <a:rPr lang="fr-FR" dirty="0"/>
              <a:t>, face </a:t>
            </a:r>
            <a:r>
              <a:rPr lang="fr-FR" dirty="0" smtClean="0"/>
              <a:t>aux </a:t>
            </a:r>
            <a:r>
              <a:rPr lang="fr-FR" dirty="0"/>
              <a:t>conséquences d’une maladie potentiellement </a:t>
            </a:r>
            <a:r>
              <a:rPr lang="fr-FR" dirty="0" smtClean="0"/>
              <a:t>mortelle</a:t>
            </a:r>
            <a:r>
              <a:rPr lang="fr-FR" dirty="0"/>
              <a:t>, par la prévention et </a:t>
            </a:r>
            <a:r>
              <a:rPr lang="fr-FR" b="1" dirty="0"/>
              <a:t>le soulagement de </a:t>
            </a:r>
            <a:r>
              <a:rPr lang="fr-FR" b="1" dirty="0" smtClean="0"/>
              <a:t>la </a:t>
            </a:r>
            <a:r>
              <a:rPr lang="fr-FR" b="1" dirty="0"/>
              <a:t>souffrance</a:t>
            </a:r>
            <a:r>
              <a:rPr lang="fr-FR" dirty="0"/>
              <a:t>, identifiée précocement et évaluée </a:t>
            </a:r>
            <a:r>
              <a:rPr lang="fr-FR" dirty="0" smtClean="0"/>
              <a:t>avec </a:t>
            </a:r>
            <a:r>
              <a:rPr lang="fr-FR" dirty="0"/>
              <a:t>précision, ainsi que le traitement de la </a:t>
            </a:r>
            <a:r>
              <a:rPr lang="fr-FR" b="1" dirty="0" smtClean="0"/>
              <a:t>douleur </a:t>
            </a:r>
            <a:r>
              <a:rPr lang="fr-FR" b="1" dirty="0"/>
              <a:t>et des autres problèmes physiques, </a:t>
            </a:r>
            <a:r>
              <a:rPr lang="fr-FR" b="1" dirty="0" smtClean="0"/>
              <a:t>psychologiques </a:t>
            </a:r>
            <a:r>
              <a:rPr lang="fr-FR" b="1" dirty="0"/>
              <a:t>et spirituels </a:t>
            </a:r>
            <a:r>
              <a:rPr lang="fr-FR" dirty="0"/>
              <a:t>qui lui sont </a:t>
            </a:r>
            <a:r>
              <a:rPr lang="fr-FR" dirty="0" smtClean="0"/>
              <a:t>liés,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2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Définitions</a:t>
            </a:r>
            <a:r>
              <a:rPr lang="fr-FR" dirty="0" smtClean="0"/>
              <a:t> : </a:t>
            </a:r>
            <a:r>
              <a:rPr lang="fr-FR" sz="2400" dirty="0" smtClean="0"/>
              <a:t>Les principes des soins palliatifs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Soulagement de la douleur et des autres symptômes pénibles</a:t>
            </a:r>
          </a:p>
          <a:p>
            <a:r>
              <a:rPr lang="fr-FR" dirty="0" smtClean="0"/>
              <a:t>Aspects psychologiques , sociaux et spirituels</a:t>
            </a:r>
          </a:p>
          <a:p>
            <a:r>
              <a:rPr lang="fr-FR" dirty="0" smtClean="0"/>
              <a:t>Soutien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 Les soins palliatifs considèrent le malade comme un vivant et  la mort                                                                   comme un processus naturel.</a:t>
            </a:r>
          </a:p>
          <a:p>
            <a:pPr marL="0" indent="0" algn="just">
              <a:buNone/>
            </a:pPr>
            <a:r>
              <a:rPr lang="fr-FR" b="1" dirty="0" smtClean="0"/>
              <a:t>Ils ne hâtent ni ne retardent la mort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latin typeface="Century" panose="02040604050505020304" pitchFamily="18" charset="0"/>
              </a:rPr>
              <a:t>Définitions</a:t>
            </a:r>
            <a:r>
              <a:rPr lang="fr-FR" dirty="0" smtClean="0"/>
              <a:t>: </a:t>
            </a:r>
            <a:r>
              <a:rPr lang="fr-FR" sz="2400" dirty="0" smtClean="0"/>
              <a:t>la démarche palliative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Manière d’aborder les situations de fin de vie, approche globale et individualisée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Évaluation des besoins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Projet personnalisé des patients et des proches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Réunions pluri-professionnelles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Soutien des soignants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Formations dans les services de soins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6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</a:p>
        </p:txBody>
      </p:sp>
      <p:pic>
        <p:nvPicPr>
          <p:cNvPr id="4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1688" y="2436812"/>
            <a:ext cx="7410450" cy="3171825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6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759</TotalTime>
  <Words>646</Words>
  <Application>Microsoft Office PowerPoint</Application>
  <PresentationFormat>Grand écran</PresentationFormat>
  <Paragraphs>155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Aharoni</vt:lpstr>
      <vt:lpstr>Arial</vt:lpstr>
      <vt:lpstr>Calibri</vt:lpstr>
      <vt:lpstr>Cambria</vt:lpstr>
      <vt:lpstr>Century</vt:lpstr>
      <vt:lpstr>Century Gothic</vt:lpstr>
      <vt:lpstr>Wingdings</vt:lpstr>
      <vt:lpstr>Wingdings 3</vt:lpstr>
      <vt:lpstr>Brin</vt:lpstr>
      <vt:lpstr>Les Soins Palliatifs</vt:lpstr>
      <vt:lpstr>Plan</vt:lpstr>
      <vt:lpstr>Historique</vt:lpstr>
      <vt:lpstr>Historique</vt:lpstr>
      <vt:lpstr>Définitions</vt:lpstr>
      <vt:lpstr>Définitions</vt:lpstr>
      <vt:lpstr>Définitions : Les principes des soins palliatifs</vt:lpstr>
      <vt:lpstr>Définitions: la démarche palliative</vt:lpstr>
      <vt:lpstr>Définitions</vt:lpstr>
      <vt:lpstr>Organisation des Soins Palliatifs en France</vt:lpstr>
      <vt:lpstr>Organisation des Soins Palliatifs en France</vt:lpstr>
      <vt:lpstr>Organisation des Soins Palliatifs en France</vt:lpstr>
      <vt:lpstr>Organisation des Soins Palliatifs en France</vt:lpstr>
      <vt:lpstr>Les besoins fondamentaux en Soins palliatifs</vt:lpstr>
      <vt:lpstr>Les besoins fondamentaux en Soins palliatifs</vt:lpstr>
      <vt:lpstr>Les besoins fondamentaux en Soins palliatifs </vt:lpstr>
      <vt:lpstr>Les besoins fondamentaux en Soins palliatifs</vt:lpstr>
      <vt:lpstr>Les besoins fondamentaux en Soins palliatifs </vt:lpstr>
      <vt:lpstr>Les proches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Soins Palliatifs</dc:title>
  <dc:creator>M.Bourissai</dc:creator>
  <cp:lastModifiedBy>M.Bourissai</cp:lastModifiedBy>
  <cp:revision>55</cp:revision>
  <cp:lastPrinted>2018-12-19T07:57:00Z</cp:lastPrinted>
  <dcterms:created xsi:type="dcterms:W3CDTF">2018-12-03T14:08:10Z</dcterms:created>
  <dcterms:modified xsi:type="dcterms:W3CDTF">2019-12-03T08:50:03Z</dcterms:modified>
</cp:coreProperties>
</file>