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1"/>
  </p:sldMasterIdLst>
  <p:sldIdLst>
    <p:sldId id="256" r:id="rId2"/>
    <p:sldId id="281" r:id="rId3"/>
    <p:sldId id="257" r:id="rId4"/>
    <p:sldId id="282" r:id="rId5"/>
    <p:sldId id="283" r:id="rId6"/>
    <p:sldId id="284" r:id="rId7"/>
    <p:sldId id="285" r:id="rId8"/>
    <p:sldId id="286" r:id="rId9"/>
    <p:sldId id="258" r:id="rId10"/>
    <p:sldId id="287" r:id="rId11"/>
    <p:sldId id="288" r:id="rId12"/>
    <p:sldId id="290" r:id="rId13"/>
    <p:sldId id="289" r:id="rId14"/>
    <p:sldId id="291" r:id="rId15"/>
    <p:sldId id="292" r:id="rId16"/>
    <p:sldId id="293" r:id="rId17"/>
    <p:sldId id="294" r:id="rId18"/>
    <p:sldId id="295" r:id="rId19"/>
    <p:sldId id="305" r:id="rId20"/>
    <p:sldId id="306" r:id="rId21"/>
    <p:sldId id="299" r:id="rId22"/>
    <p:sldId id="300" r:id="rId23"/>
    <p:sldId id="301" r:id="rId24"/>
    <p:sldId id="296" r:id="rId25"/>
    <p:sldId id="297" r:id="rId26"/>
    <p:sldId id="298" r:id="rId27"/>
    <p:sldId id="302" r:id="rId28"/>
    <p:sldId id="303" r:id="rId29"/>
    <p:sldId id="304" r:id="rId30"/>
    <p:sldId id="307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/>
    <p:restoredTop sz="94467"/>
  </p:normalViewPr>
  <p:slideViewPr>
    <p:cSldViewPr snapToGrid="0" snapToObjects="1">
      <p:cViewPr varScale="1">
        <p:scale>
          <a:sx n="91" d="100"/>
          <a:sy n="91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4E8B-2810-924B-B944-4AB496497180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C7D1-4E4E-1F43-B8E9-A7B91A071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4E8B-2810-924B-B944-4AB496497180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C7D1-4E4E-1F43-B8E9-A7B91A071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09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4E8B-2810-924B-B944-4AB496497180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C7D1-4E4E-1F43-B8E9-A7B91A071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88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4E8B-2810-924B-B944-4AB496497180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C7D1-4E4E-1F43-B8E9-A7B91A071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03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4E8B-2810-924B-B944-4AB496497180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C7D1-4E4E-1F43-B8E9-A7B91A071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51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4E8B-2810-924B-B944-4AB496497180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C7D1-4E4E-1F43-B8E9-A7B91A071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93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4E8B-2810-924B-B944-4AB496497180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C7D1-4E4E-1F43-B8E9-A7B91A0712B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8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4E8B-2810-924B-B944-4AB496497180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C7D1-4E4E-1F43-B8E9-A7B91A071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24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4E8B-2810-924B-B944-4AB496497180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C7D1-4E4E-1F43-B8E9-A7B91A071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32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4E8B-2810-924B-B944-4AB496497180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C7D1-4E4E-1F43-B8E9-A7B91A071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68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D564E8B-2810-924B-B944-4AB496497180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C7D1-4E4E-1F43-B8E9-A7B91A071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89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D564E8B-2810-924B-B944-4AB496497180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79BC7D1-4E4E-1F43-B8E9-A7B91A071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5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70D9C-D6DC-8C47-BD74-41E81B74D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3769" y="1386032"/>
            <a:ext cx="9668482" cy="2566036"/>
          </a:xfrm>
        </p:spPr>
        <p:txBody>
          <a:bodyPr>
            <a:normAutofit/>
          </a:bodyPr>
          <a:lstStyle/>
          <a:p>
            <a:r>
              <a:rPr lang="fr-FR" sz="4200" b="1" dirty="0"/>
              <a:t>LES BRÛLURES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diagnostic ET PRISE EN CHARGE</a:t>
            </a:r>
            <a:endParaRPr lang="fr-FR" i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4016870-0A4E-4D41-B622-4B87E5342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46072"/>
            <a:ext cx="12192000" cy="1371599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Docteur Laura RUZZA 								IFSI Sarrebourg </a:t>
            </a:r>
          </a:p>
          <a:p>
            <a:pPr algn="l"/>
            <a:r>
              <a:rPr lang="fr-FR" dirty="0"/>
              <a:t>Assistante spécialiste pédiatrie							Vendredi </a:t>
            </a:r>
            <a:r>
              <a:rPr lang="fr-FR" dirty="0" smtClean="0"/>
              <a:t>01</a:t>
            </a:r>
            <a:r>
              <a:rPr lang="fr-FR" dirty="0" smtClean="0"/>
              <a:t> mars 2024  </a:t>
            </a:r>
            <a:r>
              <a:rPr lang="fr-FR" dirty="0"/>
              <a:t>	</a:t>
            </a:r>
          </a:p>
          <a:p>
            <a:pPr algn="l"/>
            <a:r>
              <a:rPr lang="fr-FR" dirty="0"/>
              <a:t>									</a:t>
            </a:r>
            <a:r>
              <a:rPr lang="fr-FR"/>
              <a:t>	</a:t>
            </a:r>
            <a:r>
              <a:rPr lang="fr-FR" smtClean="0"/>
              <a:t>08h-09h</a:t>
            </a:r>
            <a:r>
              <a:rPr lang="fr-FR" dirty="0"/>
              <a:t>		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6D834B-FAD2-A845-889D-40CE46F7C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5" y="0"/>
            <a:ext cx="1849793" cy="12563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95CFA2A-0B5F-7741-8323-67DFC1F13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932" y="4391691"/>
            <a:ext cx="4177654" cy="208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0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6" y="370908"/>
            <a:ext cx="8991600" cy="1645920"/>
          </a:xfrm>
        </p:spPr>
        <p:txBody>
          <a:bodyPr/>
          <a:lstStyle/>
          <a:p>
            <a:r>
              <a:rPr lang="fr-FR" b="1" dirty="0"/>
              <a:t>INTERROGATOIRE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0" y="2673372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b="1" u="sng" dirty="0">
                <a:solidFill>
                  <a:schemeClr val="tx1"/>
                </a:solidFill>
              </a:rPr>
              <a:t>Profondeur</a:t>
            </a:r>
            <a:r>
              <a:rPr lang="fr-FR" sz="2400" dirty="0">
                <a:solidFill>
                  <a:schemeClr val="tx1"/>
                </a:solidFill>
              </a:rPr>
              <a:t> de la brûlure : 1</a:t>
            </a:r>
            <a:r>
              <a:rPr lang="fr-FR" sz="2400" baseline="30000" dirty="0">
                <a:solidFill>
                  <a:schemeClr val="tx1"/>
                </a:solidFill>
              </a:rPr>
              <a:t>er</a:t>
            </a:r>
            <a:r>
              <a:rPr lang="fr-FR" sz="2400" dirty="0">
                <a:solidFill>
                  <a:schemeClr val="tx1"/>
                </a:solidFill>
              </a:rPr>
              <a:t>/2</a:t>
            </a:r>
            <a:r>
              <a:rPr lang="fr-FR" sz="2400" baseline="30000" dirty="0">
                <a:solidFill>
                  <a:schemeClr val="tx1"/>
                </a:solidFill>
              </a:rPr>
              <a:t>ème</a:t>
            </a:r>
            <a:r>
              <a:rPr lang="fr-FR" sz="2400" dirty="0">
                <a:solidFill>
                  <a:schemeClr val="tx1"/>
                </a:solidFill>
              </a:rPr>
              <a:t>/3</a:t>
            </a:r>
            <a:r>
              <a:rPr lang="fr-FR" sz="2400" baseline="30000" dirty="0">
                <a:solidFill>
                  <a:schemeClr val="tx1"/>
                </a:solidFill>
              </a:rPr>
              <a:t>ème</a:t>
            </a:r>
            <a:r>
              <a:rPr lang="fr-FR" sz="2400" dirty="0">
                <a:solidFill>
                  <a:schemeClr val="tx1"/>
                </a:solidFill>
              </a:rPr>
              <a:t> degré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b="1" u="sng" dirty="0">
                <a:solidFill>
                  <a:schemeClr val="tx1"/>
                </a:solidFill>
              </a:rPr>
              <a:t>Type </a:t>
            </a:r>
            <a:r>
              <a:rPr lang="fr-FR" sz="2400" dirty="0">
                <a:solidFill>
                  <a:schemeClr val="tx1"/>
                </a:solidFill>
              </a:rPr>
              <a:t>de brûlure et contexte (accident ? Domicile ou travail ? Brûlure thermique, chimique ou électrique ?)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b="1" u="sng" dirty="0">
                <a:solidFill>
                  <a:schemeClr val="tx1"/>
                </a:solidFill>
              </a:rPr>
              <a:t>Refroidissement</a:t>
            </a:r>
            <a:r>
              <a:rPr lang="fr-FR" sz="2400" dirty="0">
                <a:solidFill>
                  <a:schemeClr val="tx1"/>
                </a:solidFill>
              </a:rPr>
              <a:t> fait ? Combien de temps et comment ?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b="1" u="sng" dirty="0">
                <a:solidFill>
                  <a:schemeClr val="tx1"/>
                </a:solidFill>
              </a:rPr>
              <a:t>Heure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de la brûlure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b="1" u="sng" dirty="0">
                <a:solidFill>
                  <a:schemeClr val="tx1"/>
                </a:solidFill>
              </a:rPr>
              <a:t>Localisation :</a:t>
            </a:r>
            <a:r>
              <a:rPr lang="fr-FR" sz="2400" dirty="0">
                <a:solidFill>
                  <a:schemeClr val="tx1"/>
                </a:solidFill>
              </a:rPr>
              <a:t> Face ? Muqueuse ? Thorax ? Abdomen ? 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b="1" u="sng" dirty="0">
                <a:solidFill>
                  <a:schemeClr val="tx1"/>
                </a:solidFill>
              </a:rPr>
              <a:t>Circulaire </a:t>
            </a:r>
            <a:r>
              <a:rPr lang="fr-FR" sz="2400" dirty="0">
                <a:solidFill>
                  <a:schemeClr val="tx1"/>
                </a:solidFill>
              </a:rPr>
              <a:t>ou non ? (muscles et syndrome des Loges) </a:t>
            </a:r>
          </a:p>
          <a:p>
            <a:pPr algn="l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6759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6" y="370908"/>
            <a:ext cx="8991600" cy="1645920"/>
          </a:xfrm>
        </p:spPr>
        <p:txBody>
          <a:bodyPr/>
          <a:lstStyle/>
          <a:p>
            <a:r>
              <a:rPr lang="fr-FR" b="1" dirty="0"/>
              <a:t>INTERROGATOIRE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0" y="2673372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>
                <a:solidFill>
                  <a:schemeClr val="tx1"/>
                </a:solidFill>
              </a:rPr>
              <a:t> Evaluation de la Surface corporelle brulée </a:t>
            </a:r>
            <a:r>
              <a:rPr lang="fr-FR" sz="2400" b="1" u="sng" dirty="0">
                <a:solidFill>
                  <a:schemeClr val="tx1"/>
                </a:solidFill>
              </a:rPr>
              <a:t>(SCB)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Signes associés (troubles hémodynamiques, trouble de la conscience, signes respiratoires, </a:t>
            </a:r>
            <a:r>
              <a:rPr lang="fr-FR" sz="2400" b="1" u="sng" dirty="0">
                <a:solidFill>
                  <a:schemeClr val="tx1"/>
                </a:solidFill>
              </a:rPr>
              <a:t>modification de la voix</a:t>
            </a:r>
            <a:r>
              <a:rPr lang="fr-FR" sz="2400" b="1" dirty="0">
                <a:solidFill>
                  <a:schemeClr val="tx1"/>
                </a:solidFill>
              </a:rPr>
              <a:t>, </a:t>
            </a:r>
            <a:r>
              <a:rPr lang="fr-FR" sz="2400" b="1" u="sng" dirty="0">
                <a:solidFill>
                  <a:schemeClr val="tx1"/>
                </a:solidFill>
              </a:rPr>
              <a:t>suie dans le nez</a:t>
            </a:r>
            <a:r>
              <a:rPr lang="fr-FR" sz="24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Intensité de la </a:t>
            </a:r>
            <a:r>
              <a:rPr lang="fr-FR" sz="2400" b="1" u="sng" dirty="0">
                <a:solidFill>
                  <a:schemeClr val="tx1"/>
                </a:solidFill>
              </a:rPr>
              <a:t>douleur </a:t>
            </a:r>
            <a:r>
              <a:rPr lang="fr-FR" sz="2400" dirty="0">
                <a:solidFill>
                  <a:schemeClr val="tx1"/>
                </a:solidFill>
              </a:rPr>
              <a:t>(ne préjuge pas de </a:t>
            </a:r>
            <a:r>
              <a:rPr lang="fr-FR" sz="2400">
                <a:solidFill>
                  <a:schemeClr val="tx1"/>
                </a:solidFill>
              </a:rPr>
              <a:t>la gravité)</a:t>
            </a:r>
            <a:endParaRPr lang="fr-FR" sz="2400" b="1" u="sng" dirty="0">
              <a:solidFill>
                <a:schemeClr val="tx1"/>
              </a:solidFill>
            </a:endParaRP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Vaccins ?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Penser à la maltraitance chez les enfants </a:t>
            </a:r>
          </a:p>
          <a:p>
            <a:pPr algn="l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3584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6" y="370908"/>
            <a:ext cx="8991600" cy="1645920"/>
          </a:xfrm>
        </p:spPr>
        <p:txBody>
          <a:bodyPr/>
          <a:lstStyle/>
          <a:p>
            <a:r>
              <a:rPr lang="fr-FR" b="1" dirty="0"/>
              <a:t>CONDUITE À TENIR GLOBALE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0" y="2673372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b="1" u="sng" dirty="0">
                <a:solidFill>
                  <a:schemeClr val="tx1"/>
                </a:solidFill>
              </a:rPr>
              <a:t>ÉTAPE 1 : 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b="1" u="sng" dirty="0">
                <a:solidFill>
                  <a:schemeClr val="tx1"/>
                </a:solidFill>
              </a:rPr>
              <a:t>REFROIDISSEMENT</a:t>
            </a:r>
            <a:r>
              <a:rPr lang="fr-FR" sz="2400" dirty="0">
                <a:solidFill>
                  <a:schemeClr val="tx1"/>
                </a:solidFill>
              </a:rPr>
              <a:t> de la brûlure </a:t>
            </a:r>
            <a:r>
              <a:rPr lang="fr-FR" sz="2400" b="1" u="sng" dirty="0">
                <a:solidFill>
                  <a:schemeClr val="tx1"/>
                </a:solidFill>
              </a:rPr>
              <a:t>SI</a:t>
            </a:r>
            <a:r>
              <a:rPr lang="fr-FR" sz="2400" dirty="0">
                <a:solidFill>
                  <a:schemeClr val="tx1"/>
                </a:solidFill>
              </a:rPr>
              <a:t> prise en charge &lt; 15 minutes de l’accident pendant 20 minutes eau à 15°</a:t>
            </a:r>
            <a:br>
              <a:rPr lang="fr-FR" sz="2400" dirty="0">
                <a:solidFill>
                  <a:schemeClr val="tx1"/>
                </a:solidFill>
              </a:rPr>
            </a:br>
            <a:endParaRPr lang="fr-FR" sz="2400" dirty="0">
              <a:solidFill>
                <a:schemeClr val="tx1"/>
              </a:solidFill>
            </a:endParaRPr>
          </a:p>
          <a:p>
            <a:pPr algn="l"/>
            <a:r>
              <a:rPr lang="fr-FR" sz="2400" dirty="0"/>
              <a:t>				</a:t>
            </a:r>
            <a:r>
              <a:rPr lang="fr-FR" sz="2400" b="1" u="sng" dirty="0"/>
              <a:t>Hypothermie</a:t>
            </a:r>
            <a:r>
              <a:rPr lang="fr-FR" sz="2400" dirty="0"/>
              <a:t> chez l’enfant et le sujet </a:t>
            </a:r>
            <a:br>
              <a:rPr lang="fr-FR" sz="2400" dirty="0"/>
            </a:br>
            <a:r>
              <a:rPr lang="fr-FR" sz="2400" dirty="0"/>
              <a:t>				&gt; 20% de la surface : </a:t>
            </a:r>
            <a:r>
              <a:rPr lang="fr-FR" sz="2400" b="1" u="sng" dirty="0"/>
              <a:t>PAS</a:t>
            </a:r>
            <a:r>
              <a:rPr lang="fr-FR" sz="2400" dirty="0"/>
              <a:t> de refroidissement </a:t>
            </a:r>
            <a:endParaRPr lang="fr-FR" sz="2400" dirty="0">
              <a:solidFill>
                <a:schemeClr val="tx1"/>
              </a:solidFill>
            </a:endParaRPr>
          </a:p>
          <a:p>
            <a:pPr algn="l"/>
            <a:endParaRPr lang="fr-FR" sz="2400" dirty="0">
              <a:solidFill>
                <a:schemeClr val="tx1"/>
              </a:solidFill>
            </a:endParaRPr>
          </a:p>
          <a:p>
            <a:pPr algn="l"/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F31707-B8F3-7944-97C5-960B7B4AA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070" y="3794288"/>
            <a:ext cx="15113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1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6" y="370908"/>
            <a:ext cx="8991600" cy="1645920"/>
          </a:xfrm>
        </p:spPr>
        <p:txBody>
          <a:bodyPr/>
          <a:lstStyle/>
          <a:p>
            <a:r>
              <a:rPr lang="fr-FR" b="1" dirty="0"/>
              <a:t>CONDUITE À TENIR GLOBALE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0" y="2673372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b="1" u="sng" dirty="0">
                <a:solidFill>
                  <a:schemeClr val="tx1"/>
                </a:solidFill>
              </a:rPr>
              <a:t>ÉTAPE 2 :  </a:t>
            </a:r>
            <a:r>
              <a:rPr lang="fr-FR" sz="2400" dirty="0">
                <a:solidFill>
                  <a:schemeClr val="tx1"/>
                </a:solidFill>
              </a:rPr>
              <a:t>Antiseptiques et soins locaux </a:t>
            </a:r>
          </a:p>
          <a:p>
            <a:pPr algn="l"/>
            <a:r>
              <a:rPr lang="fr-FR" sz="2400" dirty="0"/>
              <a:t>	→</a:t>
            </a:r>
            <a:r>
              <a:rPr lang="fr-FR" sz="2400" dirty="0">
                <a:solidFill>
                  <a:schemeClr val="tx1"/>
                </a:solidFill>
              </a:rPr>
              <a:t> Antiseptiques (Solution de HIBISCRUB et CHLORHEXIDINE) et sérum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physiologique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</a:t>
            </a:r>
            <a:r>
              <a:rPr lang="fr-FR" sz="2400" dirty="0"/>
              <a:t>→</a:t>
            </a:r>
            <a:r>
              <a:rPr lang="fr-FR" sz="2400" dirty="0">
                <a:solidFill>
                  <a:schemeClr val="tx1"/>
                </a:solidFill>
              </a:rPr>
              <a:t> Pansements gras (type </a:t>
            </a:r>
            <a:r>
              <a:rPr lang="fr-FR" sz="2400" dirty="0" err="1">
                <a:solidFill>
                  <a:schemeClr val="tx1"/>
                </a:solidFill>
              </a:rPr>
              <a:t>Tullegras</a:t>
            </a:r>
            <a:r>
              <a:rPr lang="fr-FR" sz="2400" dirty="0">
                <a:solidFill>
                  <a:schemeClr val="tx1"/>
                </a:solidFill>
              </a:rPr>
              <a:t>) voir </a:t>
            </a:r>
            <a:r>
              <a:rPr lang="fr-FR" sz="2400" dirty="0" err="1">
                <a:solidFill>
                  <a:schemeClr val="tx1"/>
                </a:solidFill>
              </a:rPr>
              <a:t>hydrocolloides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</a:t>
            </a:r>
            <a:r>
              <a:rPr lang="fr-FR" sz="2400" dirty="0"/>
              <a:t>→</a:t>
            </a:r>
            <a:r>
              <a:rPr lang="fr-FR" sz="2400" dirty="0">
                <a:solidFill>
                  <a:schemeClr val="tx1"/>
                </a:solidFill>
              </a:rPr>
              <a:t> +/- crèmes ou pommades (FLAMMAZINE si superficiel ou FLAMMACERIUM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ou profond)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</a:t>
            </a:r>
            <a:r>
              <a:rPr lang="fr-FR" sz="2400" dirty="0"/>
              <a:t>→ Compresses stériles </a:t>
            </a:r>
            <a:br>
              <a:rPr lang="fr-FR" sz="2400" dirty="0"/>
            </a:br>
            <a:r>
              <a:rPr lang="fr-FR" sz="2400" dirty="0"/>
              <a:t>	→ Equipement stérile (gants, champs stériles +/- blouses) </a:t>
            </a:r>
            <a:br>
              <a:rPr lang="fr-FR" sz="2400" dirty="0"/>
            </a:br>
            <a:r>
              <a:rPr lang="fr-FR" sz="2400" dirty="0"/>
              <a:t>	→ Bandes extensibles </a:t>
            </a:r>
            <a:br>
              <a:rPr lang="fr-FR" sz="2400" dirty="0"/>
            </a:br>
            <a:endParaRPr lang="fr-FR" sz="2400" dirty="0">
              <a:solidFill>
                <a:schemeClr val="tx1"/>
              </a:solidFill>
            </a:endParaRPr>
          </a:p>
          <a:p>
            <a:pPr algn="l"/>
            <a:endParaRPr lang="fr-FR" sz="2400" dirty="0">
              <a:solidFill>
                <a:schemeClr val="tx1"/>
              </a:solidFill>
            </a:endParaRPr>
          </a:p>
          <a:p>
            <a:pPr algn="l"/>
            <a:endParaRPr lang="fr-FR" sz="2400" dirty="0">
              <a:solidFill>
                <a:schemeClr val="tx1"/>
              </a:solidFill>
            </a:endParaRPr>
          </a:p>
          <a:p>
            <a:pPr algn="l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76521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6" y="370908"/>
            <a:ext cx="8991600" cy="1645920"/>
          </a:xfrm>
        </p:spPr>
        <p:txBody>
          <a:bodyPr/>
          <a:lstStyle/>
          <a:p>
            <a:r>
              <a:rPr lang="fr-FR" b="1" dirty="0"/>
              <a:t>CONDUITE À TENIR GLOBALE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0" y="2673372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b="1" u="sng" dirty="0">
                <a:solidFill>
                  <a:schemeClr val="tx1"/>
                </a:solidFill>
              </a:rPr>
              <a:t>ÉTAPE 3 :  </a:t>
            </a:r>
            <a:r>
              <a:rPr lang="fr-FR" sz="2400" dirty="0">
                <a:solidFill>
                  <a:schemeClr val="tx1"/>
                </a:solidFill>
              </a:rPr>
              <a:t>Antalgiques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→ Analgésie (pallier 1 type </a:t>
            </a:r>
            <a:r>
              <a:rPr lang="fr-FR" sz="2400" dirty="0" err="1">
                <a:solidFill>
                  <a:schemeClr val="tx1"/>
                </a:solidFill>
              </a:rPr>
              <a:t>paracetamol</a:t>
            </a:r>
            <a:r>
              <a:rPr lang="fr-FR" sz="2400" dirty="0">
                <a:solidFill>
                  <a:schemeClr val="tx1"/>
                </a:solidFill>
              </a:rPr>
              <a:t>, pallier 2 type </a:t>
            </a:r>
            <a:r>
              <a:rPr lang="fr-FR" sz="2400" dirty="0" err="1">
                <a:solidFill>
                  <a:schemeClr val="tx1"/>
                </a:solidFill>
              </a:rPr>
              <a:t>tramadol</a:t>
            </a:r>
            <a:r>
              <a:rPr lang="fr-FR" sz="2400" dirty="0">
                <a:solidFill>
                  <a:schemeClr val="tx1"/>
                </a:solidFill>
              </a:rPr>
              <a:t> voir </a:t>
            </a:r>
            <a:r>
              <a:rPr lang="fr-FR" sz="2400" dirty="0" err="1">
                <a:solidFill>
                  <a:schemeClr val="tx1"/>
                </a:solidFill>
              </a:rPr>
              <a:t>Nubain</a:t>
            </a:r>
            <a:r>
              <a:rPr lang="fr-FR" sz="2400" dirty="0">
                <a:solidFill>
                  <a:schemeClr val="tx1"/>
                </a:solidFill>
              </a:rPr>
              <a:t> chez enfant 	pallier 3 Morphine, +/- </a:t>
            </a:r>
            <a:r>
              <a:rPr lang="fr-FR" sz="2400" dirty="0" err="1">
                <a:solidFill>
                  <a:schemeClr val="tx1"/>
                </a:solidFill>
              </a:rPr>
              <a:t>Meopa</a:t>
            </a:r>
            <a:r>
              <a:rPr lang="fr-FR" sz="24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b="1" u="sng" dirty="0">
                <a:solidFill>
                  <a:schemeClr val="tx1"/>
                </a:solidFill>
              </a:rPr>
              <a:t>ÉTAPE 4 : </a:t>
            </a:r>
            <a:r>
              <a:rPr lang="fr-FR" sz="2400" dirty="0">
                <a:solidFill>
                  <a:schemeClr val="tx1"/>
                </a:solidFill>
              </a:rPr>
              <a:t>Chariot d’urgence et SCOPE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/>
              <a:t>	</a:t>
            </a:r>
            <a:r>
              <a:rPr lang="fr-FR" sz="2400" dirty="0">
                <a:solidFill>
                  <a:schemeClr val="tx1"/>
                </a:solidFill>
              </a:rPr>
              <a:t>→ VVP (</a:t>
            </a:r>
            <a:r>
              <a:rPr lang="fr-FR" sz="2400" dirty="0" err="1">
                <a:solidFill>
                  <a:schemeClr val="tx1"/>
                </a:solidFill>
              </a:rPr>
              <a:t>cathé</a:t>
            </a:r>
            <a:r>
              <a:rPr lang="fr-FR" sz="2400" dirty="0">
                <a:solidFill>
                  <a:schemeClr val="tx1"/>
                </a:solidFill>
              </a:rPr>
              <a:t> rose pour les adultes bleu ou jaune pour la pédiatrie) + tubes pour bio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→ Kit intubation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→ Sonde Urinaire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→ Sonde Nasogastrique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→ Remplissage (</a:t>
            </a:r>
            <a:r>
              <a:rPr lang="fr-FR" sz="2400" dirty="0" err="1">
                <a:solidFill>
                  <a:schemeClr val="tx1"/>
                </a:solidFill>
              </a:rPr>
              <a:t>Ringer</a:t>
            </a:r>
            <a:r>
              <a:rPr lang="fr-FR" sz="2400" dirty="0">
                <a:solidFill>
                  <a:schemeClr val="tx1"/>
                </a:solidFill>
              </a:rPr>
              <a:t> Lactate) et drogues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→ Bouteille à Oxygène avec masque à haute de concentration </a:t>
            </a:r>
            <a:br>
              <a:rPr lang="fr-FR" sz="2400" dirty="0">
                <a:solidFill>
                  <a:schemeClr val="tx1"/>
                </a:solidFill>
              </a:rPr>
            </a:br>
            <a:endParaRPr lang="fr-FR" sz="2400" dirty="0">
              <a:solidFill>
                <a:schemeClr val="tx1"/>
              </a:solidFill>
            </a:endParaRPr>
          </a:p>
          <a:p>
            <a:pPr algn="l"/>
            <a:endParaRPr lang="fr-FR" sz="2400" dirty="0">
              <a:solidFill>
                <a:schemeClr val="tx1"/>
              </a:solidFill>
            </a:endParaRPr>
          </a:p>
          <a:p>
            <a:pPr algn="l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74158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6" y="370908"/>
            <a:ext cx="8991600" cy="1645920"/>
          </a:xfrm>
        </p:spPr>
        <p:txBody>
          <a:bodyPr/>
          <a:lstStyle/>
          <a:p>
            <a:r>
              <a:rPr lang="fr-FR" b="1" dirty="0"/>
              <a:t>ANTISEPTIQUES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0" y="2673372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/>
              <a:t/>
            </a:r>
            <a:br>
              <a:rPr lang="fr-FR" sz="2400" dirty="0"/>
            </a:br>
            <a:endParaRPr lang="fr-FR" sz="2400" dirty="0">
              <a:solidFill>
                <a:schemeClr val="tx1"/>
              </a:solidFill>
            </a:endParaRPr>
          </a:p>
          <a:p>
            <a:pPr algn="l"/>
            <a:endParaRPr lang="fr-FR" sz="2400" dirty="0">
              <a:solidFill>
                <a:schemeClr val="tx1"/>
              </a:solidFill>
            </a:endParaRPr>
          </a:p>
          <a:p>
            <a:pPr algn="l"/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0981CE-A0C5-1F49-8502-9B849E2E2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132" y="2264857"/>
            <a:ext cx="4739733" cy="459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82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6" y="370908"/>
            <a:ext cx="8991600" cy="1645920"/>
          </a:xfrm>
        </p:spPr>
        <p:txBody>
          <a:bodyPr/>
          <a:lstStyle/>
          <a:p>
            <a:r>
              <a:rPr lang="fr-FR" b="1" dirty="0"/>
              <a:t>CONDUITE À TENIR BRÛLURE DU 1</a:t>
            </a:r>
            <a:r>
              <a:rPr lang="fr-FR" b="1" baseline="30000" dirty="0"/>
              <a:t>ER</a:t>
            </a:r>
            <a:r>
              <a:rPr lang="fr-FR" b="1" dirty="0"/>
              <a:t> DEGRÉS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0" y="2673372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>
                <a:solidFill>
                  <a:schemeClr val="tx1"/>
                </a:solidFill>
              </a:rPr>
              <a:t> Désinfection CHLORHEXIDINE puis laisser à l’air jusqu’à cicatrisation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+/- crème FLAMMAZINE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Protection solaire pendant 12 à 24 mois après brûlure (crème solaire avec indice maximal)</a:t>
            </a:r>
          </a:p>
          <a:p>
            <a:pPr algn="l"/>
            <a:r>
              <a:rPr lang="fr-FR" sz="2400" dirty="0"/>
              <a:t/>
            </a:r>
            <a:br>
              <a:rPr lang="fr-FR" sz="2400" dirty="0"/>
            </a:br>
            <a:endParaRPr lang="fr-FR" sz="2400" dirty="0">
              <a:solidFill>
                <a:schemeClr val="tx1"/>
              </a:solidFill>
            </a:endParaRPr>
          </a:p>
          <a:p>
            <a:pPr algn="l"/>
            <a:endParaRPr lang="fr-FR" sz="2400" dirty="0">
              <a:solidFill>
                <a:schemeClr val="tx1"/>
              </a:solidFill>
            </a:endParaRPr>
          </a:p>
          <a:p>
            <a:pPr algn="l"/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76FAACC-553F-AC46-AC9D-2917D5D0E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584" y="4246317"/>
            <a:ext cx="3182612" cy="238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09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6" y="370908"/>
            <a:ext cx="8991600" cy="1645920"/>
          </a:xfrm>
        </p:spPr>
        <p:txBody>
          <a:bodyPr>
            <a:normAutofit/>
          </a:bodyPr>
          <a:lstStyle/>
          <a:p>
            <a:r>
              <a:rPr lang="fr-FR" sz="3600" b="1" dirty="0"/>
              <a:t>CONDUITE À TENIR BRÛLURE DU 2</a:t>
            </a:r>
            <a:r>
              <a:rPr lang="fr-FR" sz="3600" b="1" baseline="30000" dirty="0"/>
              <a:t>ème</a:t>
            </a:r>
            <a:r>
              <a:rPr lang="fr-FR" sz="3600" b="1" dirty="0"/>
              <a:t>  DEGRÉS +/- 3</a:t>
            </a:r>
            <a:r>
              <a:rPr lang="fr-FR" sz="3600" b="1" baseline="30000" dirty="0"/>
              <a:t>ème</a:t>
            </a:r>
            <a:r>
              <a:rPr lang="fr-FR" sz="3600" b="1" dirty="0"/>
              <a:t> degrés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0" y="2673372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>
                <a:solidFill>
                  <a:schemeClr val="tx1"/>
                </a:solidFill>
              </a:rPr>
              <a:t> Nettoyage HBI SCRUB 10% avec </a:t>
            </a:r>
            <a:r>
              <a:rPr lang="fr-FR" sz="2400" u="sng" dirty="0">
                <a:solidFill>
                  <a:schemeClr val="tx1"/>
                </a:solidFill>
              </a:rPr>
              <a:t>ablation</a:t>
            </a:r>
            <a:r>
              <a:rPr lang="fr-FR" sz="2400" dirty="0">
                <a:solidFill>
                  <a:schemeClr val="tx1"/>
                </a:solidFill>
              </a:rPr>
              <a:t> des </a:t>
            </a:r>
            <a:r>
              <a:rPr lang="fr-FR" sz="2400" u="sng" dirty="0">
                <a:solidFill>
                  <a:schemeClr val="tx1"/>
                </a:solidFill>
              </a:rPr>
              <a:t>phlyctènes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Rinçage au sérum physiologique puis séchage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CHLORHEXIDINE aqueuse 0,05%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Rinçage au sérum physiologique puis séchage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Pansement gras avec compresses stériles et bandes élastique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u="sng" dirty="0">
                <a:solidFill>
                  <a:schemeClr val="tx1"/>
                </a:solidFill>
              </a:rPr>
              <a:t>NB : </a:t>
            </a:r>
            <a:r>
              <a:rPr lang="fr-FR" sz="2400" dirty="0">
                <a:solidFill>
                  <a:schemeClr val="tx1"/>
                </a:solidFill>
              </a:rPr>
              <a:t>si brûlure main ou orteil </a:t>
            </a: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 bien séparer les doigts </a:t>
            </a:r>
            <a:br>
              <a:rPr lang="fr-FR" sz="24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ouverture pansement à </a:t>
            </a:r>
            <a:r>
              <a:rPr lang="fr-FR" sz="2400" u="sng" dirty="0">
                <a:solidFill>
                  <a:schemeClr val="tx1"/>
                </a:solidFill>
                <a:sym typeface="Wingdings" pitchFamily="2" charset="2"/>
              </a:rPr>
              <a:t>48h</a:t>
            </a:r>
            <a:endParaRPr lang="fr-FR" sz="2400" u="sng" dirty="0">
              <a:solidFill>
                <a:schemeClr val="tx1"/>
              </a:solidFill>
            </a:endParaRP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+/- FLAMMACERIUM et pansements type </a:t>
            </a:r>
            <a:r>
              <a:rPr lang="fr-FR" sz="2400" dirty="0" err="1">
                <a:solidFill>
                  <a:schemeClr val="tx1"/>
                </a:solidFill>
              </a:rPr>
              <a:t>hydrocolloides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si brûlures 2</a:t>
            </a:r>
            <a:r>
              <a:rPr lang="fr-FR" sz="2400" baseline="30000" dirty="0">
                <a:solidFill>
                  <a:schemeClr val="tx1"/>
                </a:solidFill>
              </a:rPr>
              <a:t>ème</a:t>
            </a:r>
            <a:r>
              <a:rPr lang="fr-FR" sz="2400" dirty="0">
                <a:solidFill>
                  <a:schemeClr val="tx1"/>
                </a:solidFill>
              </a:rPr>
              <a:t> degré profond </a:t>
            </a:r>
            <a:r>
              <a:rPr lang="fr-FR" sz="2400" dirty="0"/>
              <a:t/>
            </a:r>
            <a:br>
              <a:rPr lang="fr-FR" sz="2400" dirty="0"/>
            </a:br>
            <a:endParaRPr lang="fr-FR" sz="2400" dirty="0">
              <a:solidFill>
                <a:schemeClr val="tx1"/>
              </a:solidFill>
            </a:endParaRPr>
          </a:p>
          <a:p>
            <a:pPr algn="l"/>
            <a:endParaRPr lang="fr-FR" sz="2400" dirty="0">
              <a:solidFill>
                <a:schemeClr val="tx1"/>
              </a:solidFill>
            </a:endParaRPr>
          </a:p>
          <a:p>
            <a:pPr algn="l"/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6025CDB-08DE-9E48-A09C-0252AC378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184" y="2365621"/>
            <a:ext cx="2636968" cy="2405765"/>
          </a:xfrm>
          <a:prstGeom prst="rect">
            <a:avLst/>
          </a:prstGeom>
        </p:spPr>
      </p:pic>
      <p:pic>
        <p:nvPicPr>
          <p:cNvPr id="7" name="Picture 6" descr="DSC_0539">
            <a:extLst>
              <a:ext uri="{FF2B5EF4-FFF2-40B4-BE49-F238E27FC236}">
                <a16:creationId xmlns:a16="http://schemas.microsoft.com/office/drawing/2014/main" id="{87665983-5630-9C46-861F-2FB4D3563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7951" y="5124923"/>
            <a:ext cx="4274048" cy="1607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24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6" y="370908"/>
            <a:ext cx="8991600" cy="1645920"/>
          </a:xfrm>
        </p:spPr>
        <p:txBody>
          <a:bodyPr>
            <a:normAutofit/>
          </a:bodyPr>
          <a:lstStyle/>
          <a:p>
            <a:r>
              <a:rPr lang="fr-FR" sz="4000" b="1" dirty="0"/>
              <a:t>CONDUITE À TENIR BRÛLURE DU 2</a:t>
            </a:r>
            <a:r>
              <a:rPr lang="fr-FR" sz="4000" b="1" baseline="30000" dirty="0"/>
              <a:t>ème</a:t>
            </a:r>
            <a:r>
              <a:rPr lang="fr-FR" sz="4000" b="1" dirty="0"/>
              <a:t>  DEGRÉS +/- 3</a:t>
            </a:r>
            <a:r>
              <a:rPr lang="fr-FR" sz="4000" b="1" baseline="30000" dirty="0"/>
              <a:t>ème</a:t>
            </a:r>
            <a:r>
              <a:rPr lang="fr-FR" sz="4000" b="1" dirty="0"/>
              <a:t> degrés</a:t>
            </a:r>
            <a:endParaRPr lang="fr-FR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0" y="2673372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>
                <a:solidFill>
                  <a:schemeClr val="tx1"/>
                </a:solidFill>
              </a:rPr>
              <a:t> Traitement </a:t>
            </a:r>
            <a:r>
              <a:rPr lang="fr-FR" sz="2400" b="1" u="sng" dirty="0">
                <a:solidFill>
                  <a:schemeClr val="tx1"/>
                </a:solidFill>
              </a:rPr>
              <a:t>CHIRURGICAL</a:t>
            </a:r>
            <a:r>
              <a:rPr lang="fr-FR" sz="2400" dirty="0">
                <a:solidFill>
                  <a:schemeClr val="tx1"/>
                </a:solidFill>
              </a:rPr>
              <a:t> de toute brûlure qui ne cicatrise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pas au bout de </a:t>
            </a:r>
            <a:r>
              <a:rPr lang="fr-FR" sz="2400" b="1" u="sng" dirty="0">
                <a:solidFill>
                  <a:schemeClr val="tx1"/>
                </a:solidFill>
              </a:rPr>
              <a:t>3 SEMAINES</a:t>
            </a:r>
            <a:r>
              <a:rPr lang="fr-FR" sz="2400" dirty="0">
                <a:solidFill>
                  <a:schemeClr val="tx1"/>
                </a:solidFill>
              </a:rPr>
              <a:t>, voir avis au bout de </a:t>
            </a:r>
            <a:r>
              <a:rPr lang="fr-FR" sz="2400" b="1" u="sng" dirty="0">
                <a:solidFill>
                  <a:schemeClr val="tx1"/>
                </a:solidFill>
              </a:rPr>
              <a:t>15 JOURS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b="1" u="sng" dirty="0">
                <a:solidFill>
                  <a:schemeClr val="tx1"/>
                </a:solidFill>
              </a:rPr>
              <a:t>PEU</a:t>
            </a:r>
            <a:r>
              <a:rPr lang="fr-FR" sz="2400" dirty="0">
                <a:solidFill>
                  <a:schemeClr val="tx1"/>
                </a:solidFill>
              </a:rPr>
              <a:t> de cicatrisation spontanée pour les brûlures du 2ème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degrés </a:t>
            </a:r>
            <a:r>
              <a:rPr lang="fr-FR" sz="2400" b="1" u="sng" dirty="0">
                <a:solidFill>
                  <a:schemeClr val="tx1"/>
                </a:solidFill>
              </a:rPr>
              <a:t>PROFOND</a:t>
            </a:r>
            <a:r>
              <a:rPr lang="fr-FR" sz="2400" dirty="0">
                <a:solidFill>
                  <a:schemeClr val="tx1"/>
                </a:solidFill>
              </a:rPr>
              <a:t> : </a:t>
            </a:r>
            <a:r>
              <a:rPr lang="fr-FR" sz="2400" b="1" u="sng" dirty="0">
                <a:solidFill>
                  <a:schemeClr val="tx1"/>
                </a:solidFill>
              </a:rPr>
              <a:t>SEQUELLES</a:t>
            </a:r>
            <a:r>
              <a:rPr lang="fr-FR" sz="2400" dirty="0">
                <a:solidFill>
                  <a:schemeClr val="tx1"/>
                </a:solidFill>
              </a:rPr>
              <a:t> à la clé (cicatrice hypertrophique,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chéloïde</a:t>
            </a: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  haute protection solaire)</a:t>
            </a:r>
            <a:endParaRPr lang="fr-FR" sz="2400" dirty="0">
              <a:solidFill>
                <a:schemeClr val="tx1"/>
              </a:solidFill>
            </a:endParaRP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ne </a:t>
            </a:r>
            <a:r>
              <a:rPr lang="fr-FR" sz="2400" b="1" u="sng" dirty="0">
                <a:solidFill>
                  <a:schemeClr val="tx1"/>
                </a:solidFill>
              </a:rPr>
              <a:t>JAMAIS </a:t>
            </a:r>
            <a:r>
              <a:rPr lang="fr-FR" sz="2400" dirty="0">
                <a:solidFill>
                  <a:schemeClr val="tx1"/>
                </a:solidFill>
              </a:rPr>
              <a:t>être </a:t>
            </a:r>
            <a:r>
              <a:rPr lang="fr-FR" sz="2400" b="1" u="sng" dirty="0">
                <a:solidFill>
                  <a:schemeClr val="tx1"/>
                </a:solidFill>
              </a:rPr>
              <a:t>COMPRESSIF</a:t>
            </a:r>
            <a:r>
              <a:rPr lang="fr-FR" sz="2400" dirty="0">
                <a:solidFill>
                  <a:schemeClr val="tx1"/>
                </a:solidFill>
              </a:rPr>
              <a:t> dans les pansements </a:t>
            </a:r>
          </a:p>
          <a:p>
            <a:pPr algn="l"/>
            <a:endParaRPr lang="fr-FR" sz="2400" dirty="0">
              <a:solidFill>
                <a:schemeClr val="tx1"/>
              </a:solidFill>
            </a:endParaRPr>
          </a:p>
          <a:p>
            <a:pPr algn="l"/>
            <a:endParaRPr lang="fr-FR" sz="2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282F601-5563-CF47-BA34-EB95CBE29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564" y="3070782"/>
            <a:ext cx="2550613" cy="22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58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263" y="245327"/>
            <a:ext cx="9633519" cy="1771501"/>
          </a:xfrm>
        </p:spPr>
        <p:txBody>
          <a:bodyPr>
            <a:noAutofit/>
          </a:bodyPr>
          <a:lstStyle/>
          <a:p>
            <a:r>
              <a:rPr lang="fr-FR" sz="3600" b="1" dirty="0"/>
              <a:t>PRISE EN CHARGE CHIRURGICALE 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1" y="2464335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>
                <a:solidFill>
                  <a:schemeClr val="tx1"/>
                </a:solidFill>
              </a:rPr>
              <a:t> Deux temps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</a:t>
            </a: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  préparation de la peau : cicatrisation et excision chirurgicale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But : couverture de la perte de substance = </a:t>
            </a:r>
            <a:r>
              <a:rPr lang="fr-FR" sz="2400" b="1" u="sng" dirty="0">
                <a:solidFill>
                  <a:schemeClr val="tx1"/>
                </a:solidFill>
              </a:rPr>
              <a:t>GREFFE</a:t>
            </a:r>
            <a:br>
              <a:rPr lang="fr-FR" sz="2400" b="1" u="sng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</a:t>
            </a: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  Greffe de peau mince (épiderme)</a:t>
            </a:r>
            <a:br>
              <a:rPr lang="fr-FR" sz="24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	  Greffe de peau totale (épiderme + derme)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b="1" u="sng" dirty="0">
                <a:solidFill>
                  <a:schemeClr val="tx1"/>
                </a:solidFill>
              </a:rPr>
              <a:t>ALLOGREFFE </a:t>
            </a:r>
            <a:r>
              <a:rPr lang="fr-FR" sz="2400" dirty="0">
                <a:solidFill>
                  <a:schemeClr val="tx1"/>
                </a:solidFill>
              </a:rPr>
              <a:t/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</a:t>
            </a: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  donneur et receveur de la même espèce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b="1" u="sng" dirty="0">
                <a:solidFill>
                  <a:schemeClr val="tx1"/>
                </a:solidFill>
              </a:rPr>
              <a:t>XÉNOGREFFE</a:t>
            </a:r>
            <a:r>
              <a:rPr lang="fr-FR" sz="2400" dirty="0">
                <a:solidFill>
                  <a:schemeClr val="tx1"/>
                </a:solidFill>
              </a:rPr>
              <a:t/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</a:t>
            </a: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  donneur et receveur d’espèce différente (++ utilisé comme pansement)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/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b="1" u="sng" dirty="0">
                <a:solidFill>
                  <a:schemeClr val="tx1"/>
                </a:solidFill>
              </a:rPr>
              <a:t/>
            </a:r>
            <a:br>
              <a:rPr lang="fr-FR" sz="2400" b="1" u="sng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 </a:t>
            </a:r>
            <a:endParaRPr lang="fr-FR" sz="2400" b="1" u="sng" dirty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fr-FR" sz="2400" dirty="0">
              <a:solidFill>
                <a:schemeClr val="tx1"/>
              </a:solidFill>
            </a:endParaRPr>
          </a:p>
          <a:p>
            <a:pPr algn="l"/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6" y="370908"/>
            <a:ext cx="8991600" cy="1645920"/>
          </a:xfrm>
        </p:spPr>
        <p:txBody>
          <a:bodyPr/>
          <a:lstStyle/>
          <a:p>
            <a:r>
              <a:rPr lang="fr-FR" b="1" dirty="0"/>
              <a:t>DÉFINITIONS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0" y="2673372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/>
              <a:t> Atteinte de l'intégrité de la peau, des muqueuses </a:t>
            </a:r>
            <a:r>
              <a:rPr lang="fr-FR" sz="2400" u="sng" dirty="0"/>
              <a:t>ET/OU </a:t>
            </a:r>
            <a:r>
              <a:rPr lang="fr-FR" sz="2400" dirty="0"/>
              <a:t>des tissus sous-jacents par des agents : </a:t>
            </a:r>
          </a:p>
          <a:p>
            <a:pPr algn="l"/>
            <a:r>
              <a:rPr lang="fr-FR" sz="2400" dirty="0"/>
              <a:t>	 → </a:t>
            </a:r>
            <a:r>
              <a:rPr lang="fr-FR" sz="2400" b="1" u="sng" dirty="0"/>
              <a:t>Thermique </a:t>
            </a:r>
            <a:r>
              <a:rPr lang="fr-FR" sz="2400" dirty="0"/>
              <a:t>(90%) : Par contact soit Solide (braises, fer chaud…)</a:t>
            </a:r>
            <a:br>
              <a:rPr lang="fr-FR" sz="2400" dirty="0"/>
            </a:br>
            <a:r>
              <a:rPr lang="fr-FR" sz="2400" dirty="0"/>
              <a:t>	     ou liquide (eau bouillante, café, huile chaude…), par flammes ou par rayonnement </a:t>
            </a:r>
            <a:br>
              <a:rPr lang="fr-FR" sz="2400" dirty="0"/>
            </a:br>
            <a:r>
              <a:rPr lang="fr-FR" sz="2400" dirty="0"/>
              <a:t>	     (soleil </a:t>
            </a:r>
            <a:r>
              <a:rPr lang="fr-FR" sz="2400" dirty="0" err="1"/>
              <a:t>cf</a:t>
            </a:r>
            <a:r>
              <a:rPr lang="fr-FR" sz="2400" dirty="0"/>
              <a:t> UV, rayons X) </a:t>
            </a:r>
          </a:p>
          <a:p>
            <a:pPr algn="l"/>
            <a:r>
              <a:rPr lang="fr-FR" sz="2400" dirty="0"/>
              <a:t>	 → </a:t>
            </a:r>
            <a:r>
              <a:rPr lang="fr-FR" sz="2400" b="1" u="sng" dirty="0"/>
              <a:t>Électrique</a:t>
            </a:r>
            <a:r>
              <a:rPr lang="fr-FR" sz="2400" dirty="0"/>
              <a:t> </a:t>
            </a:r>
          </a:p>
          <a:p>
            <a:pPr algn="l"/>
            <a:r>
              <a:rPr lang="fr-FR" sz="2400" dirty="0"/>
              <a:t>	 → </a:t>
            </a:r>
            <a:r>
              <a:rPr lang="fr-FR" sz="2400" b="1" u="sng" dirty="0"/>
              <a:t>Chimique </a:t>
            </a:r>
          </a:p>
          <a:p>
            <a:pPr algn="l"/>
            <a:r>
              <a:rPr lang="fr-FR" sz="2400" b="1" dirty="0"/>
              <a:t>	</a:t>
            </a:r>
            <a:r>
              <a:rPr lang="fr-FR" sz="2300" dirty="0"/>
              <a:t>la </a:t>
            </a:r>
            <a:r>
              <a:rPr lang="fr-FR" sz="2300" b="1" u="sng" dirty="0"/>
              <a:t>profondeur,</a:t>
            </a:r>
            <a:r>
              <a:rPr lang="fr-FR" sz="2300" dirty="0"/>
              <a:t> la </a:t>
            </a:r>
            <a:r>
              <a:rPr lang="fr-FR" sz="2300" b="1" u="sng" dirty="0"/>
              <a:t>surface</a:t>
            </a:r>
            <a:r>
              <a:rPr lang="fr-FR" sz="2300" dirty="0"/>
              <a:t> (%) le </a:t>
            </a:r>
            <a:r>
              <a:rPr lang="fr-FR" sz="2300" b="1" u="sng" dirty="0"/>
              <a:t>mécanisme</a:t>
            </a:r>
            <a:r>
              <a:rPr lang="fr-FR" sz="2300" dirty="0"/>
              <a:t> et la </a:t>
            </a:r>
            <a:r>
              <a:rPr lang="fr-FR" sz="2300" b="1" u="sng" dirty="0"/>
              <a:t>localisation </a:t>
            </a:r>
            <a:r>
              <a:rPr lang="fr-FR" sz="2300" dirty="0"/>
              <a:t>: gravité et prise en charge</a:t>
            </a:r>
          </a:p>
        </p:txBody>
      </p:sp>
      <p:sp>
        <p:nvSpPr>
          <p:cNvPr id="5" name="Flèche vers la droite 4">
            <a:extLst>
              <a:ext uri="{FF2B5EF4-FFF2-40B4-BE49-F238E27FC236}">
                <a16:creationId xmlns:a16="http://schemas.microsoft.com/office/drawing/2014/main" id="{15E51317-7D8D-B54A-9266-3C7268BBE6FE}"/>
              </a:ext>
            </a:extLst>
          </p:cNvPr>
          <p:cNvSpPr/>
          <p:nvPr/>
        </p:nvSpPr>
        <p:spPr>
          <a:xfrm>
            <a:off x="450475" y="5815266"/>
            <a:ext cx="573437" cy="340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796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263" y="245327"/>
            <a:ext cx="9633519" cy="1771501"/>
          </a:xfrm>
        </p:spPr>
        <p:txBody>
          <a:bodyPr>
            <a:noAutofit/>
          </a:bodyPr>
          <a:lstStyle/>
          <a:p>
            <a:r>
              <a:rPr lang="fr-FR" sz="3600" b="1" dirty="0"/>
              <a:t>PRISE EN CHARGE CHIRURGICALE 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1" y="2464335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>
                <a:solidFill>
                  <a:schemeClr val="tx1"/>
                </a:solidFill>
              </a:rPr>
              <a:t> Soins post opératoires :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</a:t>
            </a: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  favoriser intégration de la greffe : adhérentes en quelques heures puis</a:t>
            </a:r>
            <a:br>
              <a:rPr lang="fr-FR" sz="24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	 revascularisation en quelques jours </a:t>
            </a:r>
            <a:br>
              <a:rPr lang="fr-FR" sz="24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	  réfection du pansement par 24h ou 48h </a:t>
            </a:r>
            <a:br>
              <a:rPr lang="fr-FR" sz="24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	  maintient en milieu humide et propre </a:t>
            </a:r>
            <a:br>
              <a:rPr lang="fr-FR" sz="24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	  fixation des greffes par des fils ou des agrafes </a:t>
            </a:r>
            <a:br>
              <a:rPr lang="fr-FR" sz="24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	  jusqu’à J7 : pansement humidifié avec antiseptique puis pansement gras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/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b="1" u="sng" dirty="0">
                <a:solidFill>
                  <a:schemeClr val="tx1"/>
                </a:solidFill>
              </a:rPr>
              <a:t/>
            </a:r>
            <a:br>
              <a:rPr lang="fr-FR" sz="2400" b="1" u="sng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 </a:t>
            </a:r>
            <a:endParaRPr lang="fr-FR" sz="2400" b="1" u="sng" dirty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fr-FR" sz="2400" dirty="0">
              <a:solidFill>
                <a:schemeClr val="tx1"/>
              </a:solidFill>
            </a:endParaRPr>
          </a:p>
          <a:p>
            <a:pPr algn="l"/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62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6" y="370908"/>
            <a:ext cx="8991600" cy="1645920"/>
          </a:xfrm>
        </p:spPr>
        <p:txBody>
          <a:bodyPr>
            <a:normAutofit/>
          </a:bodyPr>
          <a:lstStyle/>
          <a:p>
            <a:r>
              <a:rPr lang="fr-FR" sz="4000" b="1" dirty="0"/>
              <a:t>CONDUITE À TENIR BRÛLURE DU 2</a:t>
            </a:r>
            <a:r>
              <a:rPr lang="fr-FR" sz="4000" b="1" baseline="30000" dirty="0"/>
              <a:t>ème</a:t>
            </a:r>
            <a:r>
              <a:rPr lang="fr-FR" sz="4000" b="1" dirty="0"/>
              <a:t>  DEGRÉS +/- 3</a:t>
            </a:r>
            <a:r>
              <a:rPr lang="fr-FR" sz="4000" b="1" baseline="30000" dirty="0"/>
              <a:t>ème</a:t>
            </a:r>
            <a:r>
              <a:rPr lang="fr-FR" sz="4000" b="1" dirty="0"/>
              <a:t> degrés</a:t>
            </a:r>
            <a:endParaRPr lang="fr-FR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0" y="2673372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>
                <a:solidFill>
                  <a:schemeClr val="tx1"/>
                </a:solidFill>
              </a:rPr>
              <a:t> Quand </a:t>
            </a:r>
            <a:r>
              <a:rPr lang="fr-FR" sz="2400" b="1" u="sng" dirty="0">
                <a:solidFill>
                  <a:schemeClr val="tx1"/>
                </a:solidFill>
              </a:rPr>
              <a:t>PERFUSER ? </a:t>
            </a:r>
            <a:r>
              <a:rPr lang="fr-FR" sz="2400" dirty="0">
                <a:solidFill>
                  <a:schemeClr val="tx1"/>
                </a:solidFill>
              </a:rPr>
              <a:t>Dépend de la </a:t>
            </a:r>
            <a:r>
              <a:rPr lang="fr-FR" sz="2400" b="1" u="sng" dirty="0">
                <a:solidFill>
                  <a:schemeClr val="tx1"/>
                </a:solidFill>
              </a:rPr>
              <a:t>surface</a:t>
            </a:r>
            <a:r>
              <a:rPr lang="fr-FR" sz="2400" dirty="0">
                <a:solidFill>
                  <a:schemeClr val="tx1"/>
                </a:solidFill>
              </a:rPr>
              <a:t> de la brûlure et des </a:t>
            </a:r>
            <a:r>
              <a:rPr lang="fr-FR" sz="2400" b="1" u="sng" dirty="0">
                <a:solidFill>
                  <a:schemeClr val="tx1"/>
                </a:solidFill>
              </a:rPr>
              <a:t>lésions associées </a:t>
            </a:r>
            <a:br>
              <a:rPr lang="fr-FR" sz="2400" b="1" u="sng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</a:t>
            </a: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 toute brûlure &gt; 10% chez enfant </a:t>
            </a:r>
            <a:br>
              <a:rPr lang="fr-FR" sz="24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	 toute brûlure &gt; 15% adulte </a:t>
            </a:r>
            <a:br>
              <a:rPr lang="fr-FR" sz="24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	 </a:t>
            </a:r>
            <a:r>
              <a:rPr lang="fr-FR" sz="2400" b="1" u="sng" dirty="0">
                <a:solidFill>
                  <a:schemeClr val="tx1"/>
                </a:solidFill>
                <a:sym typeface="Wingdings" pitchFamily="2" charset="2"/>
              </a:rPr>
              <a:t>RINGER LACTATE</a:t>
            </a: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,  +/- </a:t>
            </a:r>
            <a:r>
              <a:rPr lang="fr-FR" sz="2400" dirty="0" err="1">
                <a:solidFill>
                  <a:schemeClr val="tx1"/>
                </a:solidFill>
                <a:sym typeface="Wingdings" pitchFamily="2" charset="2"/>
              </a:rPr>
              <a:t>NacL</a:t>
            </a: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 +/- </a:t>
            </a:r>
            <a:r>
              <a:rPr lang="fr-FR" sz="2400" dirty="0" err="1">
                <a:solidFill>
                  <a:schemeClr val="tx1"/>
                </a:solidFill>
                <a:sym typeface="Wingdings" pitchFamily="2" charset="2"/>
              </a:rPr>
              <a:t>bionolyte</a:t>
            </a: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 (pédiatrie) : de </a:t>
            </a:r>
            <a:r>
              <a:rPr lang="fr-FR" sz="2400" b="1" u="sng" dirty="0">
                <a:solidFill>
                  <a:schemeClr val="tx1"/>
                </a:solidFill>
                <a:sym typeface="Wingdings" pitchFamily="2" charset="2"/>
              </a:rPr>
              <a:t>H0 à H24</a:t>
            </a: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 : 50% du </a:t>
            </a:r>
            <a:br>
              <a:rPr lang="fr-FR" sz="24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	du volume sur les 8 premières heures</a:t>
            </a:r>
            <a:br>
              <a:rPr lang="fr-FR" sz="24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	 </a:t>
            </a:r>
            <a:r>
              <a:rPr lang="fr-FR" sz="2400" b="1" u="sng" dirty="0">
                <a:solidFill>
                  <a:schemeClr val="tx1"/>
                </a:solidFill>
                <a:sym typeface="Wingdings" pitchFamily="2" charset="2"/>
              </a:rPr>
              <a:t>2 VVP, </a:t>
            </a: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avec </a:t>
            </a:r>
            <a:r>
              <a:rPr lang="fr-FR" sz="2400" b="1" u="sng" dirty="0">
                <a:solidFill>
                  <a:schemeClr val="tx1"/>
                </a:solidFill>
                <a:sym typeface="Wingdings" pitchFamily="2" charset="2"/>
              </a:rPr>
              <a:t>bilan biologique </a:t>
            </a: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(NFS, ionogramme, urée, créatinine, calcium, gaz du </a:t>
            </a:r>
            <a:br>
              <a:rPr lang="fr-FR" sz="24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	sang avec lactate, glycémie, albumine, protidémie) </a:t>
            </a:r>
            <a:br>
              <a:rPr lang="fr-FR" sz="24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fr-FR" sz="24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	surveillance de la diurèse, Fréquence cardiaque, saturation, température : </a:t>
            </a:r>
            <a:r>
              <a:rPr lang="fr-FR" sz="2400" b="1" u="sng" dirty="0">
                <a:solidFill>
                  <a:schemeClr val="tx1"/>
                </a:solidFill>
                <a:sym typeface="Wingdings" pitchFamily="2" charset="2"/>
              </a:rPr>
              <a:t>SCOPE </a:t>
            </a:r>
          </a:p>
          <a:p>
            <a:pPr algn="l"/>
            <a:endParaRPr lang="fr-FR" sz="2400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7A9590FC-837A-7D48-BB57-E91065A4A3B3}"/>
              </a:ext>
            </a:extLst>
          </p:cNvPr>
          <p:cNvSpPr/>
          <p:nvPr/>
        </p:nvSpPr>
        <p:spPr>
          <a:xfrm>
            <a:off x="449451" y="5656881"/>
            <a:ext cx="573437" cy="340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672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6" y="370908"/>
            <a:ext cx="8991600" cy="1645920"/>
          </a:xfrm>
        </p:spPr>
        <p:txBody>
          <a:bodyPr>
            <a:normAutofit/>
          </a:bodyPr>
          <a:lstStyle/>
          <a:p>
            <a:r>
              <a:rPr lang="fr-FR" sz="4000" b="1" dirty="0"/>
              <a:t>CONDUITE À TENIR BRÛLURE DU 2</a:t>
            </a:r>
            <a:r>
              <a:rPr lang="fr-FR" sz="4000" b="1" baseline="30000" dirty="0"/>
              <a:t>ème</a:t>
            </a:r>
            <a:r>
              <a:rPr lang="fr-FR" sz="4000" b="1" dirty="0"/>
              <a:t>  DEGRÉS +/- 3</a:t>
            </a:r>
            <a:r>
              <a:rPr lang="fr-FR" sz="4000" b="1" baseline="30000" dirty="0"/>
              <a:t>ème</a:t>
            </a:r>
            <a:r>
              <a:rPr lang="fr-FR" sz="4000" b="1" dirty="0"/>
              <a:t> degrés</a:t>
            </a:r>
            <a:endParaRPr lang="fr-FR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0" y="2673372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 Quand </a:t>
            </a:r>
            <a:r>
              <a:rPr lang="fr-FR" sz="2400" b="1" u="sng" dirty="0">
                <a:solidFill>
                  <a:schemeClr val="tx1"/>
                </a:solidFill>
              </a:rPr>
              <a:t>INTUBER ? </a:t>
            </a:r>
            <a:br>
              <a:rPr lang="fr-FR" sz="2400" b="1" u="sng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</a:t>
            </a: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  Détresse respiratoire</a:t>
            </a:r>
            <a:br>
              <a:rPr lang="fr-FR" sz="24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	  Modification de la voix, difficulté à avaler</a:t>
            </a:r>
            <a:br>
              <a:rPr lang="fr-FR" sz="24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	  Brûlures majeures de la face et du cou</a:t>
            </a:r>
            <a:br>
              <a:rPr lang="fr-FR" sz="2400" dirty="0">
                <a:solidFill>
                  <a:schemeClr val="tx1"/>
                </a:solidFill>
                <a:sym typeface="Wingdings" pitchFamily="2" charset="2"/>
              </a:rPr>
            </a:b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	  Transport long et inhalation patente (suies, toux…)</a:t>
            </a:r>
            <a:endParaRPr lang="fr-FR" sz="24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98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6" y="370908"/>
            <a:ext cx="8991600" cy="1645920"/>
          </a:xfrm>
        </p:spPr>
        <p:txBody>
          <a:bodyPr>
            <a:normAutofit/>
          </a:bodyPr>
          <a:lstStyle/>
          <a:p>
            <a:r>
              <a:rPr lang="fr-FR" sz="4000" b="1" dirty="0"/>
              <a:t>CONDUITE À TENIR BRÛLURE DU 2</a:t>
            </a:r>
            <a:r>
              <a:rPr lang="fr-FR" sz="4000" b="1" baseline="30000" dirty="0"/>
              <a:t>ème</a:t>
            </a:r>
            <a:r>
              <a:rPr lang="fr-FR" sz="4000" b="1" dirty="0"/>
              <a:t>  DEGRÉS +/- 3</a:t>
            </a:r>
            <a:r>
              <a:rPr lang="fr-FR" sz="4000" b="1" baseline="30000" dirty="0"/>
              <a:t>ème</a:t>
            </a:r>
            <a:r>
              <a:rPr lang="fr-FR" sz="4000" b="1" dirty="0"/>
              <a:t> degrés</a:t>
            </a:r>
            <a:endParaRPr lang="fr-FR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0" y="2673372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fr-FR" sz="2400" b="1" u="sng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C83B78-3142-704C-8447-39A180C75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846" y="2330947"/>
            <a:ext cx="8917610" cy="452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08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6" y="370908"/>
            <a:ext cx="8991600" cy="1645920"/>
          </a:xfrm>
        </p:spPr>
        <p:txBody>
          <a:bodyPr/>
          <a:lstStyle/>
          <a:p>
            <a:r>
              <a:rPr lang="fr-FR" b="1" dirty="0"/>
              <a:t>CAS PARTICULIER : BRÛLURE DE LA FACE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0" y="2673372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b="1" u="sng" dirty="0">
                <a:solidFill>
                  <a:schemeClr val="tx1"/>
                </a:solidFill>
              </a:rPr>
              <a:t>TANNAGE A LA CHLORHEXIDINE</a:t>
            </a:r>
            <a:r>
              <a:rPr lang="fr-FR" sz="2400" dirty="0">
                <a:solidFill>
                  <a:schemeClr val="tx1"/>
                </a:solidFill>
              </a:rPr>
              <a:t/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fr-FR" sz="2400" dirty="0">
                <a:solidFill>
                  <a:schemeClr val="tx1"/>
                </a:solidFill>
              </a:rPr>
              <a:t>Utiliser de la </a:t>
            </a:r>
            <a:r>
              <a:rPr lang="fr-FR" sz="2400" dirty="0" err="1">
                <a:solidFill>
                  <a:schemeClr val="tx1"/>
                </a:solidFill>
              </a:rPr>
              <a:t>chlorhexidine</a:t>
            </a:r>
            <a:r>
              <a:rPr lang="fr-FR" sz="2400" dirty="0">
                <a:solidFill>
                  <a:schemeClr val="tx1"/>
                </a:solidFill>
              </a:rPr>
              <a:t> aqueuse diluée à 0,05% toutes les 3 heures jusqu’à formation de croûtes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</a:t>
            </a:r>
            <a:r>
              <a:rPr lang="fr-FR" sz="2400" b="1" u="sng" dirty="0">
                <a:solidFill>
                  <a:schemeClr val="tx1"/>
                </a:solidFill>
              </a:rPr>
              <a:t> PAS </a:t>
            </a:r>
            <a:r>
              <a:rPr lang="fr-FR" sz="2400" dirty="0">
                <a:solidFill>
                  <a:schemeClr val="tx1"/>
                </a:solidFill>
              </a:rPr>
              <a:t>de pansement occlusif </a:t>
            </a:r>
          </a:p>
          <a:p>
            <a:pPr algn="l"/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49863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5" y="370908"/>
            <a:ext cx="9842726" cy="1658614"/>
          </a:xfrm>
        </p:spPr>
        <p:txBody>
          <a:bodyPr>
            <a:noAutofit/>
          </a:bodyPr>
          <a:lstStyle/>
          <a:p>
            <a:r>
              <a:rPr lang="fr-FR" sz="3600" b="1" dirty="0"/>
              <a:t>CAS PARTICULIER : </a:t>
            </a:r>
            <a:br>
              <a:rPr lang="fr-FR" sz="3600" b="1" dirty="0"/>
            </a:br>
            <a:r>
              <a:rPr lang="fr-FR" sz="3600" b="1" dirty="0"/>
              <a:t>BRÛLURE THERMIQUE PAR FLAMME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0" y="2673372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>
                <a:solidFill>
                  <a:schemeClr val="tx1"/>
                </a:solidFill>
              </a:rPr>
              <a:t> Se renseigner sur le contexte : </a:t>
            </a:r>
            <a:r>
              <a:rPr lang="fr-FR" sz="2400" b="1" u="sng" dirty="0">
                <a:solidFill>
                  <a:schemeClr val="tx1"/>
                </a:solidFill>
              </a:rPr>
              <a:t>EXPLOSION ? </a:t>
            </a:r>
            <a:r>
              <a:rPr lang="fr-FR" sz="2400" dirty="0">
                <a:solidFill>
                  <a:schemeClr val="tx1"/>
                </a:solidFill>
              </a:rPr>
              <a:t>(risque de blast) milieu clos ?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 </a:t>
            </a:r>
            <a:r>
              <a:rPr lang="fr-FR" sz="2400" b="1" u="sng" dirty="0">
                <a:solidFill>
                  <a:schemeClr val="tx1"/>
                </a:solidFill>
              </a:rPr>
              <a:t>REGARDER LES NARINES </a:t>
            </a:r>
            <a:r>
              <a:rPr lang="fr-FR" sz="2400" dirty="0">
                <a:solidFill>
                  <a:schemeClr val="tx1"/>
                </a:solidFill>
              </a:rPr>
              <a:t>pour voir si intoxication à la fumée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Attention aux </a:t>
            </a:r>
            <a:r>
              <a:rPr lang="fr-FR" sz="2400" dirty="0" err="1">
                <a:solidFill>
                  <a:schemeClr val="tx1"/>
                </a:solidFill>
              </a:rPr>
              <a:t>polyintoxications</a:t>
            </a:r>
            <a:r>
              <a:rPr lang="fr-FR" sz="2400" dirty="0">
                <a:solidFill>
                  <a:schemeClr val="tx1"/>
                </a:solidFill>
              </a:rPr>
              <a:t> avant la brûlure :  Cyanure +++ / CO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/>
              <a:t>→ </a:t>
            </a:r>
            <a:r>
              <a:rPr lang="fr-FR" sz="2400" b="1" dirty="0">
                <a:solidFill>
                  <a:schemeClr val="tx1"/>
                </a:solidFill>
              </a:rPr>
              <a:t>Penser à doser le </a:t>
            </a:r>
            <a:r>
              <a:rPr lang="fr-FR" sz="2400" b="1" u="sng" dirty="0">
                <a:solidFill>
                  <a:schemeClr val="tx1"/>
                </a:solidFill>
              </a:rPr>
              <a:t>CO </a:t>
            </a:r>
            <a:r>
              <a:rPr lang="fr-FR" sz="2400" b="1" dirty="0">
                <a:solidFill>
                  <a:schemeClr val="tx1"/>
                </a:solidFill>
              </a:rPr>
              <a:t>et les lactates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Attention à la prémédication car risque d’inhalation et de </a:t>
            </a:r>
            <a:r>
              <a:rPr lang="fr-FR" sz="2400" b="1" u="sng" dirty="0">
                <a:solidFill>
                  <a:schemeClr val="tx1"/>
                </a:solidFill>
              </a:rPr>
              <a:t>TROUBLES RESPIRATOIRES </a:t>
            </a: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59827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6" y="370908"/>
            <a:ext cx="8991600" cy="1645920"/>
          </a:xfrm>
        </p:spPr>
        <p:txBody>
          <a:bodyPr>
            <a:normAutofit/>
          </a:bodyPr>
          <a:lstStyle/>
          <a:p>
            <a:r>
              <a:rPr lang="fr-FR" b="1" dirty="0"/>
              <a:t>CAS PARTICULIER : </a:t>
            </a:r>
            <a:br>
              <a:rPr lang="fr-FR" b="1" dirty="0"/>
            </a:br>
            <a:r>
              <a:rPr lang="fr-FR" b="1" dirty="0"/>
              <a:t>BRÛLURE chimique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0" y="2673372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dirty="0"/>
              <a:t>Rinçage 30 min au </a:t>
            </a:r>
            <a:r>
              <a:rPr lang="fr-FR" sz="2400" b="1" u="sng" dirty="0"/>
              <a:t>SÉRUM PHYSIOLOGIQUE UNIQUEMENT </a:t>
            </a:r>
            <a:r>
              <a:rPr lang="fr-FR" sz="2400" dirty="0"/>
              <a:t>(risque d’interaction chimique avec les antiseptiques)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dirty="0"/>
              <a:t>L’eau ne doit pas dégouliner sur le patient ou sur les soignants car risque d’extension de la brûlure</a:t>
            </a:r>
            <a:br>
              <a:rPr lang="fr-FR" sz="2400" dirty="0"/>
            </a:br>
            <a:r>
              <a:rPr lang="fr-FR" sz="2400" dirty="0"/>
              <a:t>→ Rincer en </a:t>
            </a:r>
            <a:r>
              <a:rPr lang="fr-FR" sz="2400" b="1" u="sng" dirty="0"/>
              <a:t>DÉCLIVE</a:t>
            </a:r>
            <a:r>
              <a:rPr lang="fr-FR" sz="2400" dirty="0"/>
              <a:t> sur la zone brulée au dessus d’une poubelle jaune avec évacuation chimique spécifique car nature du produit pas toujours connue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dirty="0"/>
              <a:t>Si </a:t>
            </a:r>
            <a:r>
              <a:rPr lang="fr-FR" sz="2400" b="1" u="sng" dirty="0"/>
              <a:t>&gt; 1%  </a:t>
            </a:r>
            <a:r>
              <a:rPr lang="fr-FR" sz="2400" dirty="0"/>
              <a:t>pronostic </a:t>
            </a:r>
            <a:r>
              <a:rPr lang="fr-FR" sz="2400" b="1" u="sng" dirty="0"/>
              <a:t>VITAL</a:t>
            </a:r>
            <a:r>
              <a:rPr lang="fr-FR" sz="2400" dirty="0"/>
              <a:t> engagé </a:t>
            </a:r>
          </a:p>
          <a:p>
            <a:pPr algn="l"/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53025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6" y="370908"/>
            <a:ext cx="8991600" cy="1645920"/>
          </a:xfrm>
        </p:spPr>
        <p:txBody>
          <a:bodyPr>
            <a:normAutofit/>
          </a:bodyPr>
          <a:lstStyle/>
          <a:p>
            <a:r>
              <a:rPr lang="fr-FR" b="1" dirty="0"/>
              <a:t>CAS PARTICULIER : </a:t>
            </a:r>
            <a:br>
              <a:rPr lang="fr-FR" b="1" dirty="0"/>
            </a:br>
            <a:r>
              <a:rPr lang="fr-FR" b="1" dirty="0"/>
              <a:t>brûlures électriques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0" y="2673372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b="1" u="sng" dirty="0">
                <a:solidFill>
                  <a:schemeClr val="tx1"/>
                </a:solidFill>
              </a:rPr>
              <a:t>ÉLECTRISATION </a:t>
            </a:r>
            <a:r>
              <a:rPr lang="fr-FR" sz="2400" dirty="0">
                <a:solidFill>
                  <a:schemeClr val="tx1"/>
                </a:solidFill>
              </a:rPr>
              <a:t/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→ ensemble des manifestations et des lésions provoqués par le passage du courant électrique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à travers le corps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b="1" u="sng" dirty="0">
                <a:solidFill>
                  <a:schemeClr val="tx1"/>
                </a:solidFill>
              </a:rPr>
              <a:t>ÉLECTROCUTION </a:t>
            </a:r>
            <a:r>
              <a:rPr lang="fr-FR" sz="2400" dirty="0">
                <a:solidFill>
                  <a:schemeClr val="tx1"/>
                </a:solidFill>
              </a:rPr>
              <a:t/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→ </a:t>
            </a:r>
            <a:r>
              <a:rPr lang="fr-FR" sz="2400" u="sng" dirty="0">
                <a:solidFill>
                  <a:schemeClr val="tx1"/>
                </a:solidFill>
              </a:rPr>
              <a:t>MORT</a:t>
            </a:r>
            <a:r>
              <a:rPr lang="fr-FR" sz="2400" dirty="0">
                <a:solidFill>
                  <a:schemeClr val="tx1"/>
                </a:solidFill>
              </a:rPr>
              <a:t> imminente suite à électrisation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	</a:t>
            </a:r>
            <a:r>
              <a:rPr lang="fr-FR" sz="2400" u="sng" dirty="0">
                <a:solidFill>
                  <a:schemeClr val="tx1"/>
                </a:solidFill>
              </a:rPr>
              <a:t>TOUS</a:t>
            </a:r>
            <a:r>
              <a:rPr lang="fr-FR" sz="2400" dirty="0">
                <a:solidFill>
                  <a:schemeClr val="tx1"/>
                </a:solidFill>
              </a:rPr>
              <a:t> les tissus et organes situés sur le trajet du courant peuvent être atteints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			 		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Brûlure : traitement </a:t>
            </a:r>
            <a:r>
              <a:rPr lang="fr-FR" sz="2400" u="sng" dirty="0">
                <a:solidFill>
                  <a:schemeClr val="tx1"/>
                </a:solidFill>
              </a:rPr>
              <a:t>IDENTIQUE</a:t>
            </a:r>
            <a:r>
              <a:rPr lang="fr-FR" sz="2400" dirty="0">
                <a:solidFill>
                  <a:schemeClr val="tx1"/>
                </a:solidFill>
              </a:rPr>
              <a:t>, </a:t>
            </a:r>
            <a:r>
              <a:rPr lang="fr-FR" sz="2400" u="sng" dirty="0">
                <a:solidFill>
                  <a:schemeClr val="tx1"/>
                </a:solidFill>
              </a:rPr>
              <a:t>GRAVITÉ</a:t>
            </a:r>
            <a:r>
              <a:rPr lang="fr-FR" sz="2400" dirty="0">
                <a:solidFill>
                  <a:schemeClr val="tx1"/>
                </a:solidFill>
              </a:rPr>
              <a:t> dépend de l’existence d’un point d’entrée	et de sortie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	 → </a:t>
            </a:r>
            <a:r>
              <a:rPr lang="fr-FR" sz="2400" u="sng" dirty="0">
                <a:solidFill>
                  <a:schemeClr val="tx1"/>
                </a:solidFill>
              </a:rPr>
              <a:t>NÉCROSE</a:t>
            </a:r>
            <a:r>
              <a:rPr lang="fr-FR" sz="2400" dirty="0">
                <a:solidFill>
                  <a:schemeClr val="tx1"/>
                </a:solidFill>
              </a:rPr>
              <a:t> tissulaire extensive (72-96h) :  risque de syndrome des loges</a:t>
            </a:r>
          </a:p>
          <a:p>
            <a:pPr algn="l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D1297616-E0EB-774A-A0E1-FCAF846AD1D7}"/>
              </a:ext>
            </a:extLst>
          </p:cNvPr>
          <p:cNvSpPr/>
          <p:nvPr/>
        </p:nvSpPr>
        <p:spPr>
          <a:xfrm>
            <a:off x="471754" y="4869869"/>
            <a:ext cx="573437" cy="340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a droite 4">
            <a:extLst>
              <a:ext uri="{FF2B5EF4-FFF2-40B4-BE49-F238E27FC236}">
                <a16:creationId xmlns:a16="http://schemas.microsoft.com/office/drawing/2014/main" id="{B97B4C94-8B1E-1E45-804A-6FD4F48B7DBB}"/>
              </a:ext>
            </a:extLst>
          </p:cNvPr>
          <p:cNvSpPr/>
          <p:nvPr/>
        </p:nvSpPr>
        <p:spPr>
          <a:xfrm>
            <a:off x="471754" y="5526413"/>
            <a:ext cx="573437" cy="340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669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6" y="370908"/>
            <a:ext cx="8991600" cy="1645920"/>
          </a:xfrm>
        </p:spPr>
        <p:txBody>
          <a:bodyPr>
            <a:normAutofit/>
          </a:bodyPr>
          <a:lstStyle/>
          <a:p>
            <a:r>
              <a:rPr lang="fr-FR" b="1" dirty="0"/>
              <a:t>CAS PARTICULIER : </a:t>
            </a:r>
            <a:br>
              <a:rPr lang="fr-FR" b="1" dirty="0"/>
            </a:br>
            <a:r>
              <a:rPr lang="fr-FR" b="1" dirty="0"/>
              <a:t>brûlures électriques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1" y="2316533"/>
            <a:ext cx="11973999" cy="4184628"/>
          </a:xfrm>
        </p:spPr>
        <p:txBody>
          <a:bodyPr>
            <a:noAutofit/>
          </a:bodyPr>
          <a:lstStyle/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b="1" u="sng" dirty="0">
                <a:solidFill>
                  <a:schemeClr val="tx1"/>
                </a:solidFill>
              </a:rPr>
              <a:t>HOSPITALISATION </a:t>
            </a:r>
            <a:r>
              <a:rPr lang="fr-FR" sz="2400" dirty="0">
                <a:solidFill>
                  <a:schemeClr val="tx1"/>
                </a:solidFill>
              </a:rPr>
              <a:t>systématique pour évaluation : rechercher si </a:t>
            </a:r>
            <a:r>
              <a:rPr lang="fr-FR" sz="2400" u="sng" dirty="0">
                <a:solidFill>
                  <a:schemeClr val="tx1"/>
                </a:solidFill>
              </a:rPr>
              <a:t>Courant</a:t>
            </a:r>
            <a:r>
              <a:rPr lang="fr-FR" sz="2400" dirty="0">
                <a:solidFill>
                  <a:schemeClr val="tx1"/>
                </a:solidFill>
              </a:rPr>
              <a:t> de basse tension (&lt; 1000 Volts) ou haute tension (&gt;1000 Volts)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Manifestations générale : 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 → Arrêt cardiaque et respiratoire : </a:t>
            </a:r>
            <a:r>
              <a:rPr lang="fr-FR" sz="2400" b="1" u="sng" dirty="0">
                <a:solidFill>
                  <a:schemeClr val="tx1"/>
                </a:solidFill>
              </a:rPr>
              <a:t>RÉANIMATION</a:t>
            </a:r>
            <a:r>
              <a:rPr lang="fr-FR" sz="2400" dirty="0">
                <a:solidFill>
                  <a:schemeClr val="tx1"/>
                </a:solidFill>
              </a:rPr>
              <a:t> cardio respiratoire et </a:t>
            </a:r>
            <a:r>
              <a:rPr lang="fr-FR" sz="2400" b="1" u="sng" dirty="0">
                <a:solidFill>
                  <a:schemeClr val="tx1"/>
                </a:solidFill>
              </a:rPr>
              <a:t>DSA</a:t>
            </a:r>
            <a:r>
              <a:rPr lang="fr-FR" sz="2400" dirty="0">
                <a:solidFill>
                  <a:schemeClr val="tx1"/>
                </a:solidFill>
              </a:rPr>
              <a:t/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 → Troubles du rythme et nécrose myocardique : </a:t>
            </a:r>
            <a:r>
              <a:rPr lang="fr-FR" sz="2400" b="1" u="sng" dirty="0">
                <a:solidFill>
                  <a:schemeClr val="tx1"/>
                </a:solidFill>
              </a:rPr>
              <a:t>ECG, TROPONINE, CALCIUM</a:t>
            </a:r>
            <a:r>
              <a:rPr lang="fr-FR" sz="2400" dirty="0">
                <a:solidFill>
                  <a:schemeClr val="tx1"/>
                </a:solidFill>
              </a:rPr>
              <a:t/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 → Troubles neurologiques : </a:t>
            </a:r>
            <a:r>
              <a:rPr lang="fr-FR" sz="2400" b="1" u="sng" dirty="0">
                <a:solidFill>
                  <a:schemeClr val="tx1"/>
                </a:solidFill>
              </a:rPr>
              <a:t>EEG </a:t>
            </a:r>
            <a:r>
              <a:rPr lang="fr-FR" sz="2400" dirty="0">
                <a:solidFill>
                  <a:schemeClr val="tx1"/>
                </a:solidFill>
              </a:rPr>
              <a:t/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 → Rhabdomyolyse et risque d’insuffisance rénale aigue : </a:t>
            </a:r>
            <a:r>
              <a:rPr lang="fr-FR" sz="2400" b="1" u="sng" dirty="0">
                <a:solidFill>
                  <a:schemeClr val="tx1"/>
                </a:solidFill>
              </a:rPr>
              <a:t>MYOGLOBINE, </a:t>
            </a:r>
            <a:r>
              <a:rPr lang="fr-FR" sz="2400" b="1" dirty="0">
                <a:solidFill>
                  <a:schemeClr val="tx1"/>
                </a:solidFill>
              </a:rPr>
              <a:t/>
            </a:r>
            <a:br>
              <a:rPr lang="fr-FR" sz="2400" b="1" dirty="0">
                <a:solidFill>
                  <a:schemeClr val="tx1"/>
                </a:solidFill>
              </a:rPr>
            </a:br>
            <a:r>
              <a:rPr lang="fr-FR" sz="2400" b="1" dirty="0">
                <a:solidFill>
                  <a:schemeClr val="tx1"/>
                </a:solidFill>
              </a:rPr>
              <a:t>	</a:t>
            </a:r>
            <a:r>
              <a:rPr lang="fr-FR" sz="2400" b="1" u="sng" dirty="0">
                <a:solidFill>
                  <a:schemeClr val="tx1"/>
                </a:solidFill>
              </a:rPr>
              <a:t>POTASSIUM, CPK, CREATININE, URÉE, DFG </a:t>
            </a:r>
            <a:r>
              <a:rPr lang="fr-FR" sz="2400" dirty="0">
                <a:solidFill>
                  <a:schemeClr val="tx1"/>
                </a:solidFill>
              </a:rPr>
              <a:t/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 → Lésions viscérales abdominales </a:t>
            </a:r>
            <a:br>
              <a:rPr lang="fr-FR" sz="2400" dirty="0">
                <a:solidFill>
                  <a:schemeClr val="tx1"/>
                </a:solidFill>
              </a:rPr>
            </a:br>
            <a:endParaRPr lang="fr-FR" sz="2400" dirty="0">
              <a:solidFill>
                <a:schemeClr val="tx1"/>
              </a:solidFill>
            </a:endParaRP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			Au </a:t>
            </a:r>
            <a:r>
              <a:rPr lang="fr-FR" sz="2400" b="1" u="sng" dirty="0">
                <a:solidFill>
                  <a:schemeClr val="tx1"/>
                </a:solidFill>
              </a:rPr>
              <a:t>MINIMUM</a:t>
            </a:r>
            <a:r>
              <a:rPr lang="fr-FR" sz="2400" dirty="0">
                <a:solidFill>
                  <a:schemeClr val="tx1"/>
                </a:solidFill>
              </a:rPr>
              <a:t> : ECG, bilan biologique et examen clinique 	</a:t>
            </a:r>
          </a:p>
          <a:p>
            <a:pPr algn="l"/>
            <a:endParaRPr lang="fr-FR" sz="2400" dirty="0">
              <a:solidFill>
                <a:schemeClr val="tx1"/>
              </a:solidFill>
            </a:endParaRP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/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	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	</a:t>
            </a:r>
            <a:br>
              <a:rPr lang="fr-FR" sz="2400" dirty="0">
                <a:solidFill>
                  <a:schemeClr val="tx1"/>
                </a:solidFill>
              </a:rPr>
            </a:b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5" name="Flèche vers la droite 4">
            <a:extLst>
              <a:ext uri="{FF2B5EF4-FFF2-40B4-BE49-F238E27FC236}">
                <a16:creationId xmlns:a16="http://schemas.microsoft.com/office/drawing/2014/main" id="{7982AA7F-35A0-714C-AC49-1742B6AE55A2}"/>
              </a:ext>
            </a:extLst>
          </p:cNvPr>
          <p:cNvSpPr/>
          <p:nvPr/>
        </p:nvSpPr>
        <p:spPr>
          <a:xfrm>
            <a:off x="2278251" y="6330679"/>
            <a:ext cx="573437" cy="340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126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5" y="370908"/>
            <a:ext cx="9350937" cy="1645920"/>
          </a:xfrm>
        </p:spPr>
        <p:txBody>
          <a:bodyPr>
            <a:noAutofit/>
          </a:bodyPr>
          <a:lstStyle/>
          <a:p>
            <a:r>
              <a:rPr lang="fr-FR" sz="3600" b="1" dirty="0"/>
              <a:t>INDICATIONS HOSPITALISATION EN RÉANIMATION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1" y="2285915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b="1" u="sng" dirty="0"/>
              <a:t>SCB</a:t>
            </a:r>
            <a:r>
              <a:rPr lang="fr-FR" sz="2400" dirty="0"/>
              <a:t> &gt; 10% et Age &lt; 1 an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dirty="0"/>
              <a:t>SCB &gt; 15% peu importe l’âge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dirty="0"/>
              <a:t>SCB au </a:t>
            </a:r>
            <a:r>
              <a:rPr lang="fr-FR" sz="2400" b="1" u="sng" dirty="0"/>
              <a:t>3</a:t>
            </a:r>
            <a:r>
              <a:rPr lang="fr-FR" sz="2400" b="1" u="sng" baseline="30000" dirty="0"/>
              <a:t>ème</a:t>
            </a:r>
            <a:r>
              <a:rPr lang="fr-FR" sz="2400" b="1" u="sng" dirty="0"/>
              <a:t> degré </a:t>
            </a:r>
            <a:r>
              <a:rPr lang="fr-FR" sz="2400" dirty="0"/>
              <a:t>&gt; 5%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dirty="0"/>
              <a:t>Inhalation de fumée, explosion en milieu clos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dirty="0"/>
              <a:t>Brûlure des </a:t>
            </a:r>
            <a:r>
              <a:rPr lang="fr-FR" sz="2400" b="1" u="sng" dirty="0"/>
              <a:t>Voies aériennes</a:t>
            </a:r>
            <a:r>
              <a:rPr lang="fr-FR" sz="2400" dirty="0"/>
              <a:t>, brûlure </a:t>
            </a:r>
            <a:r>
              <a:rPr lang="fr-FR" sz="2400" b="1" u="sng" dirty="0"/>
              <a:t>circulaire</a:t>
            </a:r>
            <a:r>
              <a:rPr lang="fr-FR" sz="2400" dirty="0"/>
              <a:t> du tronc, des membres et du cou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dirty="0"/>
              <a:t>Brûlure étendue de la</a:t>
            </a:r>
            <a:r>
              <a:rPr lang="fr-FR" sz="2400" b="1" u="sng" dirty="0"/>
              <a:t> face </a:t>
            </a:r>
            <a:r>
              <a:rPr lang="fr-FR" sz="2400" dirty="0"/>
              <a:t>et du cou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</a:t>
            </a:r>
            <a:r>
              <a:rPr lang="fr-FR" sz="2400" u="sng" dirty="0">
                <a:solidFill>
                  <a:schemeClr val="tx1"/>
                </a:solidFill>
              </a:rPr>
              <a:t> </a:t>
            </a:r>
            <a:r>
              <a:rPr lang="fr-FR" sz="2400" b="1" u="sng" dirty="0">
                <a:solidFill>
                  <a:schemeClr val="tx1"/>
                </a:solidFill>
              </a:rPr>
              <a:t>É</a:t>
            </a:r>
            <a:r>
              <a:rPr lang="fr-FR" sz="2400" b="1" u="sng" dirty="0"/>
              <a:t>lectrisation</a:t>
            </a:r>
            <a:r>
              <a:rPr lang="fr-FR" sz="2400" b="1" dirty="0"/>
              <a:t>,</a:t>
            </a:r>
            <a:r>
              <a:rPr lang="fr-FR" sz="2400" dirty="0"/>
              <a:t> foudroiement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dirty="0"/>
              <a:t>Brûlure </a:t>
            </a:r>
            <a:r>
              <a:rPr lang="fr-FR" sz="2400" b="1" u="sng" dirty="0"/>
              <a:t>chimique </a:t>
            </a:r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 </a:t>
            </a:r>
            <a:r>
              <a:rPr lang="fr-FR" sz="2400" b="1" u="sng" dirty="0"/>
              <a:t>Instabilité cardiorespiratoire et neurologique </a:t>
            </a:r>
          </a:p>
          <a:p>
            <a:endParaRPr lang="fr-FR" sz="2400" dirty="0"/>
          </a:p>
          <a:p>
            <a:pPr algn="l"/>
            <a:r>
              <a:rPr lang="fr-FR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790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6" y="370908"/>
            <a:ext cx="8991600" cy="1645920"/>
          </a:xfrm>
        </p:spPr>
        <p:txBody>
          <a:bodyPr/>
          <a:lstStyle/>
          <a:p>
            <a:r>
              <a:rPr lang="fr-FR" b="1" dirty="0"/>
              <a:t>ÉPIDÉMIOLOGIE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0" y="2673372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/>
              <a:t> 8 120 personnes hospitalisées pour brûlure en France métropolitaine en 2014</a:t>
            </a:r>
          </a:p>
          <a:p>
            <a:pPr algn="l"/>
            <a:r>
              <a:rPr lang="fr-FR" sz="2400" dirty="0"/>
              <a:t> </a:t>
            </a:r>
            <a:r>
              <a:rPr lang="fr-FR" sz="2400" b="1" u="sng" dirty="0"/>
              <a:t>enfants </a:t>
            </a:r>
            <a:r>
              <a:rPr lang="fr-FR" sz="2400" dirty="0"/>
              <a:t>&lt; 5 ans : 28,8 % personnes hospitalisés </a:t>
            </a:r>
          </a:p>
          <a:p>
            <a:pPr algn="l"/>
            <a:r>
              <a:rPr lang="fr-FR" sz="2400" dirty="0"/>
              <a:t> Causes </a:t>
            </a:r>
            <a:r>
              <a:rPr lang="fr-FR" sz="2400" b="1" u="sng" dirty="0"/>
              <a:t>accidentelles</a:t>
            </a:r>
            <a:r>
              <a:rPr lang="fr-FR" sz="2400" dirty="0"/>
              <a:t> (93,7% des patients), principalement causées par contact avec des liquides chauds </a:t>
            </a:r>
          </a:p>
          <a:p>
            <a:pPr algn="l"/>
            <a:r>
              <a:rPr lang="fr-FR" sz="2400" dirty="0"/>
              <a:t> 190 personnes sont décédées à l'hôpital à la suite de brûlures en 2014 (2%)</a:t>
            </a:r>
          </a:p>
          <a:p>
            <a:pPr algn="l"/>
            <a:endParaRPr lang="fr-FR" sz="2400" dirty="0"/>
          </a:p>
          <a:p>
            <a:pPr algn="l"/>
            <a:r>
              <a:rPr lang="fr-FR" sz="2400" b="1" dirty="0"/>
              <a:t> 	</a:t>
            </a:r>
            <a:r>
              <a:rPr lang="fr-FR" sz="2400" dirty="0"/>
              <a:t>la peau est un organe </a:t>
            </a:r>
            <a:r>
              <a:rPr lang="fr-FR" sz="2400" b="1" u="sng" dirty="0"/>
              <a:t>VITAL</a:t>
            </a:r>
            <a:r>
              <a:rPr lang="fr-FR" sz="2400" b="1" dirty="0"/>
              <a:t> </a:t>
            </a:r>
            <a:r>
              <a:rPr lang="fr-FR" sz="2400" dirty="0"/>
              <a:t>: rôle de </a:t>
            </a:r>
            <a:r>
              <a:rPr lang="fr-FR" sz="2400" b="1" u="sng" dirty="0"/>
              <a:t>barrière,</a:t>
            </a:r>
            <a:r>
              <a:rPr lang="fr-FR" sz="2400" dirty="0"/>
              <a:t> protection des organes profonds</a:t>
            </a:r>
          </a:p>
          <a:p>
            <a:pPr algn="l"/>
            <a:r>
              <a:rPr lang="fr-FR" sz="2400" dirty="0"/>
              <a:t>						</a:t>
            </a:r>
            <a:br>
              <a:rPr lang="fr-FR" sz="2400" dirty="0"/>
            </a:br>
            <a:r>
              <a:rPr lang="fr-FR" sz="2400" dirty="0"/>
              <a:t>										</a:t>
            </a:r>
            <a:r>
              <a:rPr lang="fr-FR" sz="1800" i="1" dirty="0"/>
              <a:t>Source Santé Publique France</a:t>
            </a:r>
          </a:p>
          <a:p>
            <a:pPr algn="l"/>
            <a:endParaRPr lang="fr-FR" sz="2400" dirty="0"/>
          </a:p>
        </p:txBody>
      </p:sp>
      <p:sp>
        <p:nvSpPr>
          <p:cNvPr id="5" name="Flèche vers la droite 4">
            <a:extLst>
              <a:ext uri="{FF2B5EF4-FFF2-40B4-BE49-F238E27FC236}">
                <a16:creationId xmlns:a16="http://schemas.microsoft.com/office/drawing/2014/main" id="{CDEB5E26-A4FB-D14A-A17B-EE7E74B6FEB2}"/>
              </a:ext>
            </a:extLst>
          </p:cNvPr>
          <p:cNvSpPr/>
          <p:nvPr/>
        </p:nvSpPr>
        <p:spPr>
          <a:xfrm>
            <a:off x="518249" y="5567293"/>
            <a:ext cx="573437" cy="340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636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6" y="370907"/>
            <a:ext cx="8823996" cy="3503669"/>
          </a:xfrm>
        </p:spPr>
        <p:txBody>
          <a:bodyPr>
            <a:noAutofit/>
          </a:bodyPr>
          <a:lstStyle/>
          <a:p>
            <a:r>
              <a:rPr lang="fr-FR" sz="3600" b="1" dirty="0"/>
              <a:t>MERCI POUR VOTRE ATTENTION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D38375-9AC2-5044-B37A-D338CE099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265" y="4322304"/>
            <a:ext cx="3484897" cy="2159654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417" y="5687878"/>
            <a:ext cx="11432583" cy="557940"/>
          </a:xfrm>
        </p:spPr>
        <p:txBody>
          <a:bodyPr>
            <a:noAutofit/>
          </a:bodyPr>
          <a:lstStyle/>
          <a:p>
            <a:pPr algn="l"/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7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6" y="370908"/>
            <a:ext cx="8991600" cy="1645920"/>
          </a:xfrm>
        </p:spPr>
        <p:txBody>
          <a:bodyPr/>
          <a:lstStyle/>
          <a:p>
            <a:r>
              <a:rPr lang="fr-FR" b="1" dirty="0"/>
              <a:t>ANATOMIE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0" y="2673372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/>
              <a:t> La peau est constituée de 3 couches :</a:t>
            </a:r>
            <a:br>
              <a:rPr lang="fr-FR" sz="2400" dirty="0"/>
            </a:br>
            <a:r>
              <a:rPr lang="fr-FR" sz="2400" dirty="0"/>
              <a:t>(couches </a:t>
            </a:r>
            <a:r>
              <a:rPr lang="fr-FR" sz="2400" u="sng" dirty="0"/>
              <a:t>superficielles</a:t>
            </a:r>
            <a:r>
              <a:rPr lang="fr-FR" sz="2400" dirty="0"/>
              <a:t> et </a:t>
            </a:r>
            <a:r>
              <a:rPr lang="fr-FR" sz="2400" u="sng" dirty="0"/>
              <a:t>profondes</a:t>
            </a:r>
            <a:r>
              <a:rPr lang="fr-FR" sz="2400" dirty="0"/>
              <a:t>) </a:t>
            </a:r>
          </a:p>
          <a:p>
            <a:pPr algn="l"/>
            <a:r>
              <a:rPr lang="fr-FR" sz="2400" dirty="0"/>
              <a:t>	 →  </a:t>
            </a:r>
            <a:r>
              <a:rPr lang="fr-FR" sz="2400" b="1" u="sng" dirty="0"/>
              <a:t>épiderme </a:t>
            </a:r>
            <a:r>
              <a:rPr lang="fr-FR" sz="2400" dirty="0"/>
              <a:t>: ++ terminaisons</a:t>
            </a:r>
            <a:br>
              <a:rPr lang="fr-FR" sz="2400" dirty="0"/>
            </a:br>
            <a:r>
              <a:rPr lang="fr-FR" sz="2400" dirty="0"/>
              <a:t>	nerveuses, synthèse film </a:t>
            </a:r>
            <a:br>
              <a:rPr lang="fr-FR" sz="2400" dirty="0"/>
            </a:br>
            <a:r>
              <a:rPr lang="fr-FR" sz="2400" dirty="0"/>
              <a:t>	hydrolipidique = sébum (glandes </a:t>
            </a:r>
            <a:br>
              <a:rPr lang="fr-FR" sz="2400" dirty="0"/>
            </a:br>
            <a:r>
              <a:rPr lang="fr-FR" sz="2400" dirty="0"/>
              <a:t>	sébacées) </a:t>
            </a:r>
          </a:p>
          <a:p>
            <a:pPr algn="l"/>
            <a:r>
              <a:rPr lang="fr-FR" sz="2400" dirty="0"/>
              <a:t>	</a:t>
            </a:r>
            <a:r>
              <a:rPr lang="fr-FR" sz="2400" b="1" dirty="0"/>
              <a:t> </a:t>
            </a:r>
            <a:r>
              <a:rPr lang="fr-FR" sz="2400" dirty="0"/>
              <a:t>→ </a:t>
            </a:r>
            <a:r>
              <a:rPr lang="fr-FR" sz="2400" b="1" u="sng" dirty="0"/>
              <a:t>derme</a:t>
            </a:r>
            <a:r>
              <a:rPr lang="fr-FR" sz="2400" dirty="0"/>
              <a:t> : ++ capillaires et</a:t>
            </a:r>
            <a:br>
              <a:rPr lang="fr-FR" sz="2400" dirty="0"/>
            </a:br>
            <a:r>
              <a:rPr lang="fr-FR" sz="2400" dirty="0"/>
              <a:t>	terminaisons nerveuses </a:t>
            </a:r>
          </a:p>
          <a:p>
            <a:pPr algn="l"/>
            <a:r>
              <a:rPr lang="fr-FR" sz="2400" dirty="0"/>
              <a:t>	 → </a:t>
            </a:r>
            <a:r>
              <a:rPr lang="fr-FR" sz="2400" b="1" u="sng" dirty="0"/>
              <a:t>Hypoderme</a:t>
            </a:r>
            <a:r>
              <a:rPr lang="fr-FR" sz="2400" dirty="0"/>
              <a:t> : tissus adipeux =</a:t>
            </a:r>
            <a:br>
              <a:rPr lang="fr-FR" sz="2400" dirty="0"/>
            </a:br>
            <a:r>
              <a:rPr lang="fr-FR" sz="2400" dirty="0"/>
              <a:t>	graisse, en dessous muscles ou os </a:t>
            </a:r>
          </a:p>
          <a:p>
            <a:pPr algn="l"/>
            <a:r>
              <a:rPr lang="fr-FR" sz="2400" dirty="0"/>
              <a:t>	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D7201B-C756-C14E-B859-D34F7285F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192" y="2673372"/>
            <a:ext cx="5504051" cy="34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3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6" y="370908"/>
            <a:ext cx="8991600" cy="1645920"/>
          </a:xfrm>
        </p:spPr>
        <p:txBody>
          <a:bodyPr/>
          <a:lstStyle/>
          <a:p>
            <a:r>
              <a:rPr lang="fr-FR" b="1" dirty="0"/>
              <a:t>PROFONDEUR DE LA BRÛLURE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0" y="2673372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/>
              <a:t>								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18E323-BACC-DE4F-BEC2-2F8EAB8A6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00" y="2117489"/>
            <a:ext cx="8398448" cy="36446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1C96338-156E-FA4C-9A65-EAF59259D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229" y="2196664"/>
            <a:ext cx="2841988" cy="35058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82FDA50-8159-0947-9F52-DFE999C02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364" y="5762099"/>
            <a:ext cx="1461202" cy="10959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5F81758-6F39-CC49-B7F8-8070773CD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484" y="5762100"/>
            <a:ext cx="1424446" cy="1299554"/>
          </a:xfrm>
          <a:prstGeom prst="rect">
            <a:avLst/>
          </a:prstGeom>
        </p:spPr>
      </p:pic>
      <p:pic>
        <p:nvPicPr>
          <p:cNvPr id="10" name="Picture 6" descr="DSC_0539">
            <a:extLst>
              <a:ext uri="{FF2B5EF4-FFF2-40B4-BE49-F238E27FC236}">
                <a16:creationId xmlns:a16="http://schemas.microsoft.com/office/drawing/2014/main" id="{89816F8B-8B09-4846-B9DC-CF7F0389B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655" y="5702559"/>
            <a:ext cx="3071724" cy="1155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DSC_0018">
            <a:extLst>
              <a:ext uri="{FF2B5EF4-FFF2-40B4-BE49-F238E27FC236}">
                <a16:creationId xmlns:a16="http://schemas.microsoft.com/office/drawing/2014/main" id="{0995CF37-85E2-6744-A134-8ADED9DE8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2015" y="5702559"/>
            <a:ext cx="1573016" cy="1201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80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6" y="370908"/>
            <a:ext cx="8991600" cy="1645920"/>
          </a:xfrm>
        </p:spPr>
        <p:txBody>
          <a:bodyPr/>
          <a:lstStyle/>
          <a:p>
            <a:r>
              <a:rPr lang="fr-FR" b="1" dirty="0"/>
              <a:t>ÉVALUATION DE LA SURFACE CUTANÉE BRÛLÉE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0" y="2673372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/>
              <a:t> On ne compte </a:t>
            </a:r>
            <a:r>
              <a:rPr lang="fr-FR" sz="2400" b="1" u="sng" dirty="0"/>
              <a:t>QUE</a:t>
            </a:r>
            <a:r>
              <a:rPr lang="fr-FR" sz="2400" dirty="0"/>
              <a:t> les brûlures du 2</a:t>
            </a:r>
            <a:r>
              <a:rPr lang="fr-FR" sz="2400" baseline="30000" dirty="0"/>
              <a:t>ème</a:t>
            </a:r>
            <a:r>
              <a:rPr lang="fr-FR" sz="2400" dirty="0"/>
              <a:t> et du 3</a:t>
            </a:r>
            <a:r>
              <a:rPr lang="fr-FR" sz="2400" baseline="30000" dirty="0"/>
              <a:t>ème</a:t>
            </a:r>
            <a:r>
              <a:rPr lang="fr-FR" sz="2400" dirty="0"/>
              <a:t> degré</a:t>
            </a:r>
          </a:p>
          <a:p>
            <a:pPr algn="l"/>
            <a:r>
              <a:rPr lang="fr-FR" sz="2400" dirty="0"/>
              <a:t> Évaluation approximative : 1 face palmaire de la </a:t>
            </a:r>
            <a:r>
              <a:rPr lang="fr-FR" sz="2400" b="1" u="sng" dirty="0"/>
              <a:t>main</a:t>
            </a:r>
            <a:r>
              <a:rPr lang="fr-FR" sz="2400" b="1" dirty="0"/>
              <a:t> </a:t>
            </a:r>
            <a:r>
              <a:rPr lang="fr-FR" sz="2400" dirty="0"/>
              <a:t>complète du patient (doigts compris) = </a:t>
            </a:r>
            <a:r>
              <a:rPr lang="fr-FR" sz="2400" b="1" u="sng" dirty="0"/>
              <a:t>1% </a:t>
            </a:r>
            <a:r>
              <a:rPr lang="fr-FR" sz="2400" dirty="0"/>
              <a:t>de la surface corporelle totale</a:t>
            </a:r>
            <a:endParaRPr lang="fr-FR" sz="2400" b="1" dirty="0"/>
          </a:p>
          <a:p>
            <a:pPr algn="l"/>
            <a:r>
              <a:rPr lang="fr-FR" sz="2400" dirty="0"/>
              <a:t> </a:t>
            </a:r>
            <a:r>
              <a:rPr lang="fr-FR" sz="2400" b="1" u="sng" dirty="0"/>
              <a:t>Table de Lund and </a:t>
            </a:r>
            <a:r>
              <a:rPr lang="fr-FR" sz="2400" b="1" u="sng" dirty="0" err="1"/>
              <a:t>Browder</a:t>
            </a:r>
            <a:r>
              <a:rPr lang="fr-FR" sz="2400" b="1" u="sng" dirty="0"/>
              <a:t> </a:t>
            </a:r>
            <a:r>
              <a:rPr lang="fr-FR" sz="2400" dirty="0"/>
              <a:t>chez </a:t>
            </a:r>
            <a:r>
              <a:rPr lang="fr-FR" sz="2400" b="1" u="sng" dirty="0"/>
              <a:t>l’enfant</a:t>
            </a:r>
          </a:p>
          <a:p>
            <a:pPr algn="l"/>
            <a:r>
              <a:rPr lang="fr-FR" sz="2400" dirty="0"/>
              <a:t> </a:t>
            </a:r>
            <a:r>
              <a:rPr lang="fr-FR" sz="2400" b="1" u="sng" dirty="0"/>
              <a:t>Règle des 9 de Wallace </a:t>
            </a:r>
            <a:r>
              <a:rPr lang="fr-FR" sz="2400" dirty="0"/>
              <a:t>(chez l’adulte et le grand enfant) </a:t>
            </a:r>
          </a:p>
          <a:p>
            <a:pPr marL="114300" algn="l"/>
            <a:endParaRPr lang="fr-FR" sz="2400" dirty="0"/>
          </a:p>
          <a:p>
            <a:pPr marL="114300" algn="l"/>
            <a:r>
              <a:rPr lang="fr-FR" sz="2400" dirty="0"/>
              <a:t>	La brûlure est en </a:t>
            </a:r>
            <a:r>
              <a:rPr lang="fr-FR" sz="2400" b="1" u="sng" dirty="0"/>
              <a:t>évolution,</a:t>
            </a:r>
            <a:r>
              <a:rPr lang="fr-FR" sz="2400" b="1" dirty="0"/>
              <a:t> </a:t>
            </a:r>
            <a:r>
              <a:rPr lang="fr-FR" sz="2400" dirty="0"/>
              <a:t>elle n’est définitive qu’au delà de </a:t>
            </a:r>
            <a:r>
              <a:rPr lang="fr-FR" sz="2400" b="1" u="sng" dirty="0"/>
              <a:t>10 jours </a:t>
            </a:r>
          </a:p>
          <a:p>
            <a:pPr algn="l"/>
            <a:r>
              <a:rPr lang="fr-FR" sz="2400" dirty="0"/>
              <a:t>								</a:t>
            </a:r>
          </a:p>
        </p:txBody>
      </p:sp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id="{6E2668D4-129A-D74E-A992-89E46CD38428}"/>
              </a:ext>
            </a:extLst>
          </p:cNvPr>
          <p:cNvSpPr/>
          <p:nvPr/>
        </p:nvSpPr>
        <p:spPr>
          <a:xfrm>
            <a:off x="487252" y="5536296"/>
            <a:ext cx="573437" cy="340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307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6" y="370908"/>
            <a:ext cx="8991600" cy="1645920"/>
          </a:xfrm>
        </p:spPr>
        <p:txBody>
          <a:bodyPr/>
          <a:lstStyle/>
          <a:p>
            <a:r>
              <a:rPr lang="fr-FR" b="1" dirty="0"/>
              <a:t>ÉVALUATION DE LA SURFACE CUTANÉE BRÛLÉE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0" y="2673372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/>
              <a:t>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BB6689-1C6A-BC48-A9FD-16B1E0BA0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00" y="2171811"/>
            <a:ext cx="5908060" cy="44614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25724A8-081F-244D-BB7B-D3714FDB9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646" y="2171811"/>
            <a:ext cx="5919354" cy="459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1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846" y="370908"/>
            <a:ext cx="8991600" cy="1645920"/>
          </a:xfrm>
        </p:spPr>
        <p:txBody>
          <a:bodyPr/>
          <a:lstStyle/>
          <a:p>
            <a:r>
              <a:rPr lang="fr-FR" b="1" dirty="0"/>
              <a:t>RISQUES IMMÉDIATS D’UNE BRÛLURE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00" y="2673372"/>
            <a:ext cx="11973999" cy="3959903"/>
          </a:xfrm>
        </p:spPr>
        <p:txBody>
          <a:bodyPr>
            <a:noAutofit/>
          </a:bodyPr>
          <a:lstStyle/>
          <a:p>
            <a:pPr algn="l"/>
            <a:r>
              <a:rPr lang="fr-FR" sz="2400" dirty="0"/>
              <a:t> Troubles </a:t>
            </a:r>
            <a:r>
              <a:rPr lang="fr-FR" sz="2400" b="1" u="sng" dirty="0"/>
              <a:t>hydro électrolytiques </a:t>
            </a:r>
            <a:r>
              <a:rPr lang="fr-FR" sz="2400" dirty="0"/>
              <a:t>(œdème, vasodilatation)</a:t>
            </a:r>
          </a:p>
          <a:p>
            <a:pPr algn="l"/>
            <a:r>
              <a:rPr lang="fr-FR" sz="2400" dirty="0"/>
              <a:t> </a:t>
            </a:r>
            <a:r>
              <a:rPr lang="fr-FR" sz="2400" b="1" u="sng" dirty="0"/>
              <a:t>Instabilité hémodynamique </a:t>
            </a:r>
            <a:r>
              <a:rPr lang="fr-FR" sz="2400" dirty="0"/>
              <a:t>: hypotension → arrêt cardiaque </a:t>
            </a:r>
          </a:p>
          <a:p>
            <a:pPr algn="l"/>
            <a:r>
              <a:rPr lang="fr-FR" sz="2400" dirty="0"/>
              <a:t> </a:t>
            </a:r>
            <a:r>
              <a:rPr lang="fr-FR" sz="2400" b="1" u="sng" dirty="0"/>
              <a:t>Hypothermie</a:t>
            </a:r>
          </a:p>
          <a:p>
            <a:pPr algn="l"/>
            <a:r>
              <a:rPr lang="fr-FR" sz="2400" dirty="0"/>
              <a:t> </a:t>
            </a:r>
            <a:r>
              <a:rPr lang="fr-FR" sz="2400" b="1" u="sng" dirty="0"/>
              <a:t>Infection</a:t>
            </a:r>
            <a:r>
              <a:rPr lang="fr-FR" sz="2400" dirty="0"/>
              <a:t> : risque de décharge à chaque réfection de pansement </a:t>
            </a:r>
          </a:p>
          <a:p>
            <a:pPr algn="l"/>
            <a:r>
              <a:rPr lang="fr-FR" sz="2400" dirty="0"/>
              <a:t> </a:t>
            </a:r>
            <a:r>
              <a:rPr lang="fr-FR" sz="2400" b="1" u="sng" dirty="0"/>
              <a:t>Dénutrition </a:t>
            </a:r>
            <a:r>
              <a:rPr lang="fr-FR" sz="2400" dirty="0"/>
              <a:t>(pertes hydriques et électrolytiques)</a:t>
            </a:r>
            <a:endParaRPr lang="fr-FR" sz="2400" b="1" u="sng" dirty="0"/>
          </a:p>
          <a:p>
            <a:pPr algn="l"/>
            <a:r>
              <a:rPr lang="fr-FR" sz="2400" dirty="0"/>
              <a:t> </a:t>
            </a:r>
            <a:r>
              <a:rPr lang="fr-FR" sz="2400" b="1" u="sng" dirty="0"/>
              <a:t>Inhalation</a:t>
            </a:r>
            <a:r>
              <a:rPr lang="fr-FR" sz="2400" dirty="0"/>
              <a:t> de fumée en cas d’incendie </a:t>
            </a:r>
          </a:p>
          <a:p>
            <a:pPr algn="l"/>
            <a:r>
              <a:rPr lang="fr-FR" sz="2400" dirty="0"/>
              <a:t> </a:t>
            </a:r>
            <a:r>
              <a:rPr lang="fr-FR" sz="2400" b="1" u="sng" dirty="0"/>
              <a:t>Hypoxie</a:t>
            </a:r>
            <a:r>
              <a:rPr lang="fr-FR" sz="2400" dirty="0"/>
              <a:t> (dette en O2 chez les brûlés graves)</a:t>
            </a:r>
          </a:p>
          <a:p>
            <a:pPr algn="l"/>
            <a:r>
              <a:rPr lang="fr-FR" sz="2400" dirty="0"/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3095475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ED04E-1C3D-2249-B47C-4BD95CA44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7587" y="487287"/>
            <a:ext cx="8946573" cy="5597628"/>
          </a:xfrm>
        </p:spPr>
        <p:txBody>
          <a:bodyPr/>
          <a:lstStyle/>
          <a:p>
            <a:r>
              <a:rPr lang="fr-FR" b="1" dirty="0"/>
              <a:t>Une personne se présente au SAU pour « brûlure »</a:t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QUELLE EST VOTRE PRISE EN CHARGE 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B58CDF-3AE3-7145-AB76-E7A785D9B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-665018" y="2626822"/>
            <a:ext cx="218001" cy="3458093"/>
          </a:xfrm>
        </p:spPr>
        <p:txBody>
          <a:bodyPr>
            <a:noAutofit/>
          </a:bodyPr>
          <a:lstStyle/>
          <a:p>
            <a:pPr algn="l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96328885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{1E2AE99C-4C65-F742-86DC-266095DB8585}tf10001120</Template>
  <TotalTime>19848</TotalTime>
  <Words>793</Words>
  <Application>Microsoft Office PowerPoint</Application>
  <PresentationFormat>Grand écran</PresentationFormat>
  <Paragraphs>140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Arial</vt:lpstr>
      <vt:lpstr>Gill Sans MT</vt:lpstr>
      <vt:lpstr>Wingdings</vt:lpstr>
      <vt:lpstr>Colis</vt:lpstr>
      <vt:lpstr>LES BRÛLURES    diagnostic ET PRISE EN CHARGE</vt:lpstr>
      <vt:lpstr>DÉFINITIONS </vt:lpstr>
      <vt:lpstr>ÉPIDÉMIOLOGIE </vt:lpstr>
      <vt:lpstr>ANATOMIE </vt:lpstr>
      <vt:lpstr>PROFONDEUR DE LA BRÛLURE</vt:lpstr>
      <vt:lpstr>ÉVALUATION DE LA SURFACE CUTANÉE BRÛLÉE</vt:lpstr>
      <vt:lpstr>ÉVALUATION DE LA SURFACE CUTANÉE BRÛLÉE</vt:lpstr>
      <vt:lpstr>RISQUES IMMÉDIATS D’UNE BRÛLURE </vt:lpstr>
      <vt:lpstr>Une personne se présente au SAU pour « brûlure »  QUELLE EST VOTRE PRISE EN CHARGE ? </vt:lpstr>
      <vt:lpstr>INTERROGATOIRE </vt:lpstr>
      <vt:lpstr>INTERROGATOIRE </vt:lpstr>
      <vt:lpstr>CONDUITE À TENIR GLOBALE </vt:lpstr>
      <vt:lpstr>CONDUITE À TENIR GLOBALE </vt:lpstr>
      <vt:lpstr>CONDUITE À TENIR GLOBALE </vt:lpstr>
      <vt:lpstr>ANTISEPTIQUES </vt:lpstr>
      <vt:lpstr>CONDUITE À TENIR BRÛLURE DU 1ER DEGRÉS</vt:lpstr>
      <vt:lpstr>CONDUITE À TENIR BRÛLURE DU 2ème  DEGRÉS +/- 3ème degrés</vt:lpstr>
      <vt:lpstr>CONDUITE À TENIR BRÛLURE DU 2ème  DEGRÉS +/- 3ème degrés</vt:lpstr>
      <vt:lpstr>PRISE EN CHARGE CHIRURGICALE  </vt:lpstr>
      <vt:lpstr>PRISE EN CHARGE CHIRURGICALE  </vt:lpstr>
      <vt:lpstr>CONDUITE À TENIR BRÛLURE DU 2ème  DEGRÉS +/- 3ème degrés</vt:lpstr>
      <vt:lpstr>CONDUITE À TENIR BRÛLURE DU 2ème  DEGRÉS +/- 3ème degrés</vt:lpstr>
      <vt:lpstr>CONDUITE À TENIR BRÛLURE DU 2ème  DEGRÉS +/- 3ème degrés</vt:lpstr>
      <vt:lpstr>CAS PARTICULIER : BRÛLURE DE LA FACE </vt:lpstr>
      <vt:lpstr>CAS PARTICULIER :  BRÛLURE THERMIQUE PAR FLAMME </vt:lpstr>
      <vt:lpstr>CAS PARTICULIER :  BRÛLURE chimique </vt:lpstr>
      <vt:lpstr>CAS PARTICULIER :  brûlures électriques</vt:lpstr>
      <vt:lpstr>CAS PARTICULIER :  brûlures électriques</vt:lpstr>
      <vt:lpstr>INDICATIONS HOSPITALISATION EN RÉANIMATION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DOULEURS ARTICULAIRES  IMPOTENCE FONCTIONNELLE  en pédiatrie    quelques situations cliniques </dc:title>
  <dc:creator>D R</dc:creator>
  <cp:lastModifiedBy>IFSI</cp:lastModifiedBy>
  <cp:revision>77</cp:revision>
  <dcterms:created xsi:type="dcterms:W3CDTF">2023-02-04T20:30:49Z</dcterms:created>
  <dcterms:modified xsi:type="dcterms:W3CDTF">2024-03-01T07:14:34Z</dcterms:modified>
</cp:coreProperties>
</file>