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8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300" r:id="rId18"/>
    <p:sldId id="274" r:id="rId19"/>
    <p:sldId id="275" r:id="rId20"/>
    <p:sldId id="276" r:id="rId21"/>
    <p:sldId id="277" r:id="rId22"/>
    <p:sldId id="298" r:id="rId23"/>
    <p:sldId id="286" r:id="rId24"/>
    <p:sldId id="302" r:id="rId25"/>
    <p:sldId id="304" r:id="rId26"/>
    <p:sldId id="310" r:id="rId27"/>
    <p:sldId id="306" r:id="rId28"/>
    <p:sldId id="307" r:id="rId29"/>
    <p:sldId id="308" r:id="rId30"/>
    <p:sldId id="309" r:id="rId31"/>
    <p:sldId id="301" r:id="rId32"/>
    <p:sldId id="295" r:id="rId33"/>
    <p:sldId id="278" r:id="rId34"/>
    <p:sldId id="282" r:id="rId35"/>
    <p:sldId id="283" r:id="rId36"/>
    <p:sldId id="311" r:id="rId37"/>
    <p:sldId id="312" r:id="rId38"/>
    <p:sldId id="279" r:id="rId39"/>
    <p:sldId id="280" r:id="rId40"/>
    <p:sldId id="281" r:id="rId41"/>
    <p:sldId id="284" r:id="rId42"/>
    <p:sldId id="296" r:id="rId43"/>
    <p:sldId id="258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67" d="100"/>
          <a:sy n="67" d="100"/>
        </p:scale>
        <p:origin x="126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F3303-4F8F-41F1-86D1-7314322F00B5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CFF4-EF95-40DC-9CAC-D41DC73713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90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65163"/>
            <a:ext cx="4637087" cy="3476625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62450"/>
            <a:ext cx="5002213" cy="4068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44" tIns="45272" rIns="90544" bIns="45272"/>
          <a:lstStyle/>
          <a:p>
            <a:pPr eaLnBrk="1" hangingPunct="1"/>
            <a:r>
              <a:rPr lang="fr-FR" altLang="fr-FR"/>
              <a:t>…..s’explique en partie par l’évolution naturelle de la maladie.</a:t>
            </a:r>
          </a:p>
          <a:p>
            <a:pPr eaLnBrk="1" hangingPunct="1"/>
            <a:r>
              <a:rPr lang="fr-FR" altLang="fr-FR"/>
              <a:t>En effet le diabète de type 2 s’aggrave au cours du temps, avec une fonction béta-pancréatique qui diminue progressivement.</a:t>
            </a:r>
          </a:p>
          <a:p>
            <a:pPr eaLnBrk="1" hangingPunct="1"/>
            <a:r>
              <a:rPr lang="fr-FR" altLang="fr-FR"/>
              <a:t>On constate ainsi que 6 à 10 ans après la découverte du diabète le nombre de cellules béta-pancréatiques fonctionnelles atteint un seuil critique qui justifie le recours à l’insuline.</a:t>
            </a:r>
          </a:p>
          <a:p>
            <a:pPr eaLnBrk="1" hangingPunct="1"/>
            <a:r>
              <a:rPr lang="fr-FR" altLang="fr-FR" b="1"/>
              <a:t>Le diabète de type 2 nécessite donc dans de très nombreux cas le recours à l’insuline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Cette évolution est parfaitement illustrée par l’escalade thérapeutique….</a:t>
            </a:r>
            <a:endParaRPr lang="en-US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EF165B-6183-4BF2-A37B-37F132653AFF}" type="slidenum">
              <a:rPr lang="fr-FR" altLang="fr-FR" smtClean="0"/>
              <a:pPr algn="r" eaLnBrk="1" hangingPunct="1">
                <a:spcBef>
                  <a:spcPct val="0"/>
                </a:spcBef>
              </a:pPr>
              <a:t>30</a:t>
            </a:fld>
            <a:endParaRPr lang="fr-FR" altLang="fr-F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DE3120D-058D-45D9-AC4E-A0B2E61B07C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B88757-A639-40D7-B2BF-294F5ABB179E}" type="datetimeFigureOut">
              <a:rPr lang="fr-FR" smtClean="0"/>
              <a:t>29/02/2024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8000" dirty="0"/>
              <a:t>Le diabète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115616" y="457200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Cours IFSI Sarrebourg </a:t>
            </a:r>
          </a:p>
        </p:txBody>
      </p:sp>
    </p:spTree>
    <p:extLst>
      <p:ext uri="{BB962C8B-B14F-4D97-AF65-F5344CB8AC3E}">
        <p14:creationId xmlns:p14="http://schemas.microsoft.com/office/powerpoint/2010/main" val="165318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chemeClr val="tx1"/>
                </a:solidFill>
              </a:rPr>
              <a:t>Les différents schémas thérapeutiques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i="1" dirty="0"/>
              <a:t>Insulinothérapie conventionnelle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à 1 ou 2 injections par jour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i="1" dirty="0"/>
              <a:t>Insulinothérapie optimisée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Schéma basal/bolus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Les pompes sous-cutanées avec ou sans capteur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Les pompes intra-péritonéales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Les pompes implantables</a:t>
            </a:r>
          </a:p>
        </p:txBody>
      </p:sp>
    </p:spTree>
    <p:extLst>
      <p:ext uri="{BB962C8B-B14F-4D97-AF65-F5344CB8AC3E}">
        <p14:creationId xmlns:p14="http://schemas.microsoft.com/office/powerpoint/2010/main" val="171052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11560" y="476672"/>
            <a:ext cx="7149728" cy="5649491"/>
          </a:xfrm>
          <a:noFill/>
        </p:spPr>
        <p:txBody>
          <a:bodyPr/>
          <a:lstStyle/>
          <a:p>
            <a:pPr marL="0" indent="0">
              <a:buNone/>
            </a:pPr>
            <a:endParaRPr lang="fr-FR" sz="2800" b="1" dirty="0"/>
          </a:p>
          <a:p>
            <a:pPr marL="0" indent="0">
              <a:buNone/>
            </a:pPr>
            <a:endParaRPr lang="fr-FR" sz="2800" b="1" dirty="0"/>
          </a:p>
          <a:p>
            <a:pPr marL="0" indent="0">
              <a:buNone/>
            </a:pPr>
            <a:r>
              <a:rPr lang="fr-FR" sz="2800" b="1" dirty="0"/>
              <a:t>En pratique, la décision dépend </a:t>
            </a:r>
            <a:r>
              <a:rPr lang="fr-FR" sz="2800" dirty="0"/>
              <a:t>: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De l’âge du patient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De la motivation du patient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Des capacités du patient à gérer sa maladie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Des objectifs glycémiques</a:t>
            </a:r>
          </a:p>
        </p:txBody>
      </p:sp>
    </p:spTree>
    <p:extLst>
      <p:ext uri="{BB962C8B-B14F-4D97-AF65-F5344CB8AC3E}">
        <p14:creationId xmlns:p14="http://schemas.microsoft.com/office/powerpoint/2010/main" val="295633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70186"/>
          </a:xfrm>
          <a:solidFill>
            <a:schemeClr val="tx1">
              <a:lumMod val="25000"/>
              <a:lumOff val="75000"/>
            </a:schemeClr>
          </a:solidFill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L’adaptation des doses d’insuline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fr-FR" sz="3600" b="1" dirty="0"/>
          </a:p>
          <a:p>
            <a:pPr marL="114300" indent="0">
              <a:buNone/>
            </a:pPr>
            <a:endParaRPr lang="fr-FR" sz="3600" b="1" dirty="0"/>
          </a:p>
          <a:p>
            <a:pPr marL="114300" indent="0" algn="ctr">
              <a:buNone/>
            </a:pPr>
            <a:r>
              <a:rPr lang="fr-FR" sz="3600" b="1" dirty="0"/>
              <a:t>Exercices pratiques</a:t>
            </a:r>
          </a:p>
        </p:txBody>
      </p:sp>
    </p:spTree>
    <p:extLst>
      <p:ext uri="{BB962C8B-B14F-4D97-AF65-F5344CB8AC3E}">
        <p14:creationId xmlns:p14="http://schemas.microsoft.com/office/powerpoint/2010/main" val="6472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 diabète de type II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3600400"/>
          </a:xfrm>
        </p:spPr>
        <p:txBody>
          <a:bodyPr/>
          <a:lstStyle/>
          <a:p>
            <a:pPr marL="114300" indent="0">
              <a:buNone/>
            </a:pPr>
            <a:r>
              <a:rPr lang="fr-FR" sz="2800" b="1" u="sng" dirty="0"/>
              <a:t>EPIDEMIOLOGIE</a:t>
            </a:r>
          </a:p>
          <a:p>
            <a:pPr marL="11430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 70 – 90 % des diabètes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 Découvert le plus souvent après 40 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 Surpoids ou obésité de prédominance abdominale</a:t>
            </a:r>
          </a:p>
        </p:txBody>
      </p:sp>
    </p:spTree>
    <p:extLst>
      <p:ext uri="{BB962C8B-B14F-4D97-AF65-F5344CB8AC3E}">
        <p14:creationId xmlns:p14="http://schemas.microsoft.com/office/powerpoint/2010/main" val="3659836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u="sng" dirty="0"/>
              <a:t>ETIOPATHOGENIE</a:t>
            </a:r>
            <a:br>
              <a:rPr lang="fr-FR" sz="4800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fr-FR" sz="2800" u="sng" dirty="0"/>
          </a:p>
          <a:p>
            <a:pPr marL="114300" indent="0">
              <a:buNone/>
            </a:pPr>
            <a:endParaRPr lang="fr-FR" dirty="0"/>
          </a:p>
          <a:p>
            <a:pPr algn="just"/>
            <a:r>
              <a:rPr lang="fr-FR" dirty="0"/>
              <a:t>Conjonction de plusieurs gènes de susceptibilité dont l’expression dépend de facteurs d’environnement : consommation excessive de graisses saturées, de sucres rapides, sédentarité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Prédisposition héréditaire : risque de 30 % pour les enfants lorsqu’un parent est DNID, 50 % si les 2 le sont</a:t>
            </a:r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027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u="sng" dirty="0"/>
              <a:t>PHYSIOPATHOLOGIE</a:t>
            </a:r>
            <a:br>
              <a:rPr lang="fr-FR" sz="4800" b="1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fr-FR" dirty="0"/>
          </a:p>
          <a:p>
            <a:r>
              <a:rPr lang="fr-FR" dirty="0"/>
              <a:t>Dégradation de la fonction </a:t>
            </a:r>
            <a:r>
              <a:rPr lang="fr-FR" dirty="0">
                <a:sym typeface="Symbol"/>
              </a:rPr>
              <a:t> cellulaire pancréatique</a:t>
            </a:r>
          </a:p>
          <a:p>
            <a:pPr marL="114300" indent="0">
              <a:buNone/>
            </a:pPr>
            <a:endParaRPr lang="fr-FR" dirty="0">
              <a:sym typeface="Symbol"/>
            </a:endParaRPr>
          </a:p>
          <a:p>
            <a:r>
              <a:rPr lang="fr-FR" dirty="0">
                <a:sym typeface="Symbol"/>
              </a:rPr>
              <a:t>Insulino-résistance</a:t>
            </a:r>
          </a:p>
          <a:p>
            <a:pPr marL="114300" indent="0">
              <a:buNone/>
            </a:pPr>
            <a:endParaRPr lang="fr-FR" sz="400" dirty="0">
              <a:sym typeface="Symbol"/>
            </a:endParaRPr>
          </a:p>
          <a:p>
            <a:pPr marL="114300" indent="0" algn="just">
              <a:buNone/>
            </a:pPr>
            <a:r>
              <a:rPr lang="fr-FR" dirty="0">
                <a:sym typeface="Symbol"/>
              </a:rPr>
              <a:t>L’insulino-déficience responsable de l’hyperglycémie est    précédée par 10 ou 20 ans d’hyperinsulinisme secondaire à l’insulino-résistance</a:t>
            </a:r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794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L’insulino-résistance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3600" b="1" i="1" dirty="0"/>
              <a:t>Mécanisme</a:t>
            </a:r>
          </a:p>
          <a:p>
            <a:pPr marL="114300" indent="0">
              <a:buNone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dirty="0"/>
              <a:t> Survient sur un terrain génétique prédisposé</a:t>
            </a:r>
          </a:p>
          <a:p>
            <a:pPr marL="114300" indent="0" algn="just">
              <a:buNone/>
            </a:pPr>
            <a:endParaRPr lang="fr-F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dirty="0"/>
              <a:t> Est secondaire à l’excès de graisses au niveau des muscles et du tissu adipeux viscéral</a:t>
            </a:r>
          </a:p>
          <a:p>
            <a:pPr marL="114300" indent="0" algn="just">
              <a:buNone/>
            </a:pPr>
            <a:endParaRPr lang="fr-F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dirty="0"/>
              <a:t> Le stockage et l’utilisation du glucose sont diminués</a:t>
            </a:r>
          </a:p>
        </p:txBody>
      </p:sp>
    </p:spTree>
    <p:extLst>
      <p:ext uri="{BB962C8B-B14F-4D97-AF65-F5344CB8AC3E}">
        <p14:creationId xmlns:p14="http://schemas.microsoft.com/office/powerpoint/2010/main" val="50531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g;base64,/9j/4AAQSkZJRgABAQAAAQABAAD/2wCEAAkGBhQSEBUUEhQUFRUVFRQWFxQVFBgVFxQUFBQVFRQUFhQXHCYfFxkjGRYUHy8gIycpLCwsFx4xNTAqNSYrLCkBCQoKDgwOGg8PGiocHxwsLCwsLCksLCopKSwpKSwpKSwsKiwsKSksKSksKSwsLCkpLCksLCwsLCwsLCwpKSksLP/AABEIALcBFAMBIgACEQEDEQH/xAAcAAABBQEBAQAAAAAAAAAAAAAAAgMEBQYBBwj/xABEEAABAwIDBAcFBQUHBAMAAAABAAIRAyEEMUEFElFhBiIyQnGBkRNSobHBB2Jy0fAUI4Lh8RUWJTOSorIIJMLSNUNT/8QAGQEAAgMBAAAAAAAAAAAAAAAAAAECAwQF/8QALxEAAgECBAMGBgMBAAAAAAAAAAECAxEEEiExE0FRBRQyQmGRIlJxgaHRseHwI//aAAwDAQACEQMRAD8A9xQhCAMp09+z6jtOjDgGVmg+zrAXB913vMnTTRfMe3Ng1cHXfRrsLHsMEHIjRwOrToV9jrM9NugeH2lS3ao3ajQfZ1mjrMnQ+83kfgpJgfJwz/XonmBXXS7oZX2dWNKs2xuyoOxUaO80/MZhUjD+vqpgSG5fqyeZ+uaRg6Lqj2sYCXPIaGgSS42Ahe4dB/swp4UCriQ2rXzDe1TpHkD2nczbgi4rGC6KbG2gx7K+Go1eqZD43Qf9UbwPxXvfRvpB+004ew0qzQPaUXCC0+8JzYdCPBdLUw4hjm1DugtmC4gZ5iTx4chwCTdx2L8rNbd2uCdxtw0iTxII+F1K25tL9wHMPacAYPI2lZk4SpUEw0cySPkLJJcxoebUqOE03RBHC8iL34qDXxVQNh4i0EgSImHSRknKOErsJIjnBnK8wRlzUn9qN21WkTN7kQYnLmUyaRCFeSDmJcePZEZHxUFjSyqd2Rv/AALruUvGUWgbzOqeAEAyMoPMLuBYXVBIvvTlawEeSkhMuKdKAABEQBEfNOUzpa3MnkPqgtj0nQyePiuuYedhxgfBREKZaIuJFgDaCcvRSGOm9ss41LvHkmWAHL0k/hA+a7uAXEC/jN4+aAsSt2Qc+9y5pcC0xm3Wc7Jik/lfrGIzm+qea6BkbbuQ5pCHGxI/iyC67LXs8F2bjPtHX7pQdPB2vggAEXyyGkpU3OeY0XRN88h9V0gy6xzGoTEIZHLtHRDItlm7TmUpk8+0UNPjmdPFADTYgdnVIc0btoPVGR4p/QZ66KOSCLx3MxGqAFObcZ5u1nTmo9V/PQZjgD9U85g0jvZFMvZ45+PAJoQyWRpNtD4/klGnpe4i4B5HLxCUdZgnwjMH6pD6lptHnqPzCYhD60cRxgDMW+i4mfYb8utmdea4mI2aEIVBMEIQgCo6UdGKOPw7qFYWN2uHapv0e2dfnkvmfpl0Hr7OrblVstM7lUDqPHLgeLcwvq9QNtbEo4ui6jXYHsdocwdHNOjhxUk7AfO/2P4UHHl7hPsqbnDk4kNB8gXL3enWBXmWE6JnY2Od7R04euAylXIgB+9Ip1Dk0xInIrbUMVGeikxokdIOkAwtIGA6o87tNhObtSTo0C58hqvIul+2AT++ca9ZwkCeqwHQMyaOQVx0v6TAY6tNxQpNa0HiRvuI5lxb5ALD9HsK7F1jvHi97/u5Bo0uT8eSzy1d3sjTH4YpR3YnA1cQ8btIPLRIgOO6A7tASYE8F6lsDpE6lTbTdTe4Na0OcXTvO1Ld7ujKDKrcLs5rGhoEDQKZSoyY0VLru+iL1hVbVl+3pHTPccL5SDHMc0ip0gBb1WGTxy5fmqyph4apGFLXDTX4GPoh15FkcNBbkahXaXw4medrn9H1V9gqMXIOXO5cZ1WS2zRLCHjum/hP0W0wePbWptqNgAgfw8R46LRSqOS1M2IpKD0JDhBE3Pr6fml7kaRMd3TTLlJRUbfKLZG3yS6N7WtyOvPwVpmENJBkT8B+slIY6QPLXgJPxTJb4fE5zol026iLz3eMnigQ61sn0zdy/mnaYsJju89Qhut+OnJOAGNe7pzCBChTuMszpyK7u5eDtPBKAuM8zw4FKDcs8ncOSAENHLujXxXXZnLIa+K5TFhl2OH8+aUczfQaeKBCG65Wdx4wujw7x1XdXX1By/XBci5yzGnIc0AJZNrHN2vMpt7JbrIHLQp1vl2jr5/VI7uQ7J1TAjmpoeBzHGCm3EacTqReZCkVPD3dU04Re+XLulAhhxGc25nS5CYu823gJ5HORN+aTepnIbORClNpCCBHodRI+KkIRO7a/HIefxlCTUxjAYMTnkdbriANYheP7B/6gWOgYugWn36J3h/ocZHqt5sn7RMBiAPZ4mmCe68+zd4Q+FVZkjSISKdQOEggg5EGQfMJaQAhCEARdp7Np4ik6lWYH03iHNcLEfQ89FmWdCzh6ZbSqPqMb2G1Lva33d/vAaTfmVsEJ3A+fumnRd9THE7rt2q0bxGYc0brvkCqrZuzn7OqOFUdR+71oyboeYkkE6QCvobF7EpVDJbca/1Uba2wKD6Dmvph0AkF1yDEAg6eSi0paFkZ5WmuR5rh6kttcRKl0ad/FMVOjj6IJpNJY3u6xmYvdNYPaoJg2OUGx8FjnBxZ1KdRTRPrA65LJ4rb7sNinMMlhLTIN2h0TbhqtoyKjSFmMbsUCpLxJvDjcEDIQinDM7EpzyxuX9dzatEnMx6ghT+hmGLcE2ffeR/rIDj5AKhwVE0upJ3XAgTpFolavos7ewwae657SOMHeA9HBXUk4zaZRiJKVJSRZvHCdMhHndJc0i/W9QnHgWy4anTL4pO6Pu+n64rSc8d3d7KfUa2C5TEe9rqOBTFNwbw9D+tVK3GkW3f6BAh1rM89deSeDfHu68wmGRfs975J6B93u6cwgQuBI8T3uRXQBbLJ2vgiRbLM6cigOFsu9p4JgcpZNuezy5JUePZ5frVN0Mm59k6+CXu317PHwQI4c3Z5D6rpzNz3dEiLnwGp5pThc593VAHJub97hyCZcbZjJ2nNOantdrlwCZc62Z7+nPwQAip/Dn/4qK52YtkBnq4/09VIqOPHj3fuqHWJE31Pd1yCkiLH8N2AQPCDPetmuYmtBgTJHEaEpqlUAYezYgZHxVdidpBoMQXuz3RMDKJmAoznGCvJ2Gk5aIlBg1+aFR1Mc5xJFhwaJAjnqurJ3+l6lvAmfPxHH4pYP6z+CJ5kcl2OQPgtxUTsBt2vRP7qtUp/ge5nwBhabZH2r4+jUa51d9VgI3mVOsHN1E5i2oWM9R43Smt/QQB9Y7N6SUq1NlRu9D2tdcZB2QVjTxbHZOCx/QSlOzsMTmaFP5K9OGVdhluCuqmFCMiQnW1nt7xIHG6VgLRV+2qsUo94gaeOvgoQ6ZUCJG+eW4QfiqzafSP2sBjCIntRrHBRzJFipyfISWC/MxlGZAzHgVV7c2EyrLu9BMgieAvmpAxlTRrfjwjiuHHCf3jYyEjrWCXEi9GXKnNaozDBUw5vLgNYvxuFNxGJZWp5gn9XVji3tLTHA5TrJNiOCyuPwtQv3qLIccxMNPC2hWerGMdYs2UZylpJEittAtDGObDg7taO/I3yWg6K1XTV4CowjS5aZ/8AFUP9l1KlLdd27EGxAd+StNiYv2W9vAkk6RoADYnOQq+8RhNOo7Dq0/8Am4wRtA6WiJ4jLhLkkHLP1HL8lS4fbYaey6OFpHMCYmyd/ttknqmPwjx4+at77h/nRz+DU6FoB4/DklUSRGeXDkFUs200zDXWseqeSdZtb7j8jx4BHfsP869x8Gp0ZdNdnnm7Tkll9te6cuaqWbX+4/j8PFODagjsv7I+E8+SO/Yb50R4NToWpd49rhxEI37jPM6eKrv7VBMbrrmcxeCARmuHbEQd206vGcZeKTx+HXn/AJDgVOhNoRbLI5+ISi4SOz2fyVQ7ahE2YNztS4WBOZ4JA2s6QAWSWS0XO8ImfgoPtPDLzfh/ofd6nQt2kX7PZH1XXEScu7qqRu2Sd0h4iod0EMOYMeWaaftF5Dj1yWu3SA1o3s7iZtZVS7VorZN/b+ySw0/QvpEn8XE+6FFrYgBtzFnZu4k8SqaqXy+WuMEFpL43ySLaRAMJpzDJA3BZsEDeIdA3p5LPLtjlCF/v+ixYTqyyr7VbeC52eQnTioGJ2qeTbjN28bkgdVtsyEsbMqOdJmN7eAcQ0DdGUZ53T9DYYbEuAiBDeAv2jfUlJVsdX8Kyr6W/L19gyUYbu5T1Kr3WO8RY9Y7rbyDDRmbT5pWH2NUqASNBn1Gz1ZIbmbiRlmVoGYGmzrACQYkkkmRqTzTntWmYj56f1Wmn2c281aV3/uZXLEW0grECnsimAA7eJ5HdHkBkhT8RjmsMGcpHV0N/nKFvWHpLyoo4kup8sB/P1XZ5eiY3/wBEfVdB/QutBAkB/P1XZ5eiY3/0VM2Thfa16bMt57QTNgJ6x9JQB9PdFaPs8Fh2ato0h/sarXeVPQxo3QMrZcOAT4xvNRGWUpvE1IpvPBrj6AqGMYqjpdtz2WFde7yGDz7R9AVF6IlFXaRS4ajZukRN1YscAsphtvzqPBTWbY5W8Vzs1jr5UzRe3Cj1sQFBw+KDsk1j2EwBqYzy9EZhqKQ4ccBIUKrtNoM2z4qq2/swtDAHOO8TO6Y4R5LO1OhdR1cBwcaZYXl0zuhudz5J2uSbsbOr0opMsH7xmzWDeMk5GMr8VL2ZgzX3t7cBjezOTnEHI6SFm9mbFa1wY0nduSCInSVeYDb1DC4gCq8MBY4Sbi7mi50Cr4UKrUZaodW8YN8y4ZsE70jd0vLrkEPy8SPil/3dc0CA06dr3aZZcEcCVZUsW1432ua8HVrg4XtIcPJTqdYHquMkCxixacz8FY+zKD6+7Ob3mZRDo46Tb3u+dW7mg90eqfp7CdIO7kWu7ZzY2GzbhnxVxSuCNRzIsRb5qS0eOus6gaqt9k0H19x96n6FJR2C4bsAdXfj94c3iXTa4+SeobDI3TA6jTHXJ7UzNr5q6a7xzdwSi7q65BNdk0PX3I96n6FS3YMFlm9Qki5s5xF8vFKHR8RB3IL94jrGXRmrYv5ntDTwQX5Z5nTkVYuzaC5P3I94mVp2PvTO71pnqzIBmDJvklt2NcXjqwIa0QBoPVT2HLLM5+aCbjLXVTXZ2HXl/L/ZHj1OpBZsoCLus3TdF/Ick5/ZrNQ4xBEunOU9vX7vZKS52dh2Rr4q2ODoR2gvYi6s3zEtwVME9QZjug5gJYiIH3h2fRcL7n+HVN+0vke0deXir4wjHwqxBtvc6agt5d3lCQKt9fTkfyTJrWGfc4cfFRquIMHw1PJyssRuSt6QRe8HTgo5kAm+p00bAUSnjC2ZiADrygAWULE7ZaxrmuImLn3RqTNgNE9hbli53tLgTAi98v6oWGr9OXB0UmgsGribnMkRFv1yQo54kuHLoeJyRmM72IS2mV719hvQ2n/Zj6mIpMqftNQkNqNDh7OnLG2PF2+fRXe1vsR2dWJLGPoE/wD5Phv+h0geUJZhHza0fr+q9V+x3oA7Eb+Ke8sa3epsht3lzYqG+QAMeZ4Kzxv/AE8EO/c4sRItUpwQNbtME+S9a2HsanhMPToUhDKbQ0cTqXHmTJPihvoBT/3MIyrHzb/NJ/unVGVVvmCtShRuxmVPRuuO8w+ZH0V3s7Zgpsh0Occ9R4CVPQi4Hn/2oUcPTw7YpsFZzxuFrACQO3JGlwvNaNR+oI8ZjO2a9F6ZYb9oxoFi2k0NAMjrHrG/m0eSlYPYwa0AgwOQeOr8c0nBSWpbCo47MwOG2gWnUK7wmOJzVztDo3TeDDcoEs45mypcF0Ve9wFN8bxIAIOQOZ1AhZ5Yd+U2RxMfMWX7O15nSIjxgk/BNv2ZTLwSB1chzOqYOy8U3EDDQ32kSDvDdLYnenhHJXzPs5qOb+8xJDtQxktHKSZKqVOT5F8sRCK3KDauPpUmzIkT5LznE1mVauIqVRvRQf7O5gPL6bGnyDnnyXstD7JsPvb1apVq8iQwf7b/ABVf0l6PYdjvY0qTGMYJgCSXvA3nEm5tui/BTyZNWUTrqp8KPIej+2KmGdvUzE9pujhwI+q9P2D0yZXEEw+B1SYIjVp1C8523sN+GfBHVPZcMiOR+irGViDIMEcFCM3HZhKCkj6G/bQSHcbG06jJSDjGkSIiJ+N5XlHQ7pNVqv8AYuMkNLg+YNoEHQ5rX4baZY5wBmCQ5s5TeJWqFaL30Mk6bRqWVgTpm7XknPa9XyHeKoP7Vm4mbG8Zix+F1IZtUObFuyRpmPNXKzKnoXTqn/Id7wSg+4/EdeRVU7GiCfwnLmnHYj/kO7yTEWVJ/VabZu0n3uaSa1xfj3VVMx5kASGgutERnfLmnRiBnPdJ7XGE7CJoqGcz2eASH1c7jsju8SVB9uOtfRozP61CarYu5gnMDM6XQBYGtc9nNo4JFSrEnq5uPwVZRxhcczckxOgEDMch6pmrjHQATa5OWpmPok5RW7CzZMqV4A7OnHRv81Cr4qP5DhGp8Cqvam36dETUfHKbnwYLnRU+0dvb+ANamSC6wPunf3T5jzVUq6Xh1LI0m9yXt3pOyiA0ucXmTuNMkjSTk0c/RYnaG2X1j1jDZkMGQ5n3jzKr3OJMkkk5kmSU5hMG+o4NY0ucdAFQ5uWrNMYKJLYLWQths7oYBTHtXHe1DYgcpOaE86Fc9f2Zs5lCjTo0xDKbGsaODWgAfJSkIV5kBCEIAEIQgASXvgEnQT6JSrukFYtw1QtBJiLaA2J8hKAM3s5vtHufeXOLjBkZ2sfL0VyKUcPLqmBnbW6rtkBu6DY2zPLKHDmrQtgRNsr9YWub5qxjIeKpjdv2jYTYy77w4D5J7YWD/eufowezbPGxdfXRRtoY0MDnuyYJt1gXOs1sZz+au9j4X2dFoOcbzvxOufy8kPRESsrt/wASp3/+s2/hdeVoFR4j/wCQp5/5braZO+KvAqIc/qTlyGsViAxhc7ICf5Lz/FVnVXlxzJJ/kr/pHj953sxk27uZ4eSz1DMrPVnd26GilGyuMVcI2o0sc0OBzY7LyOiyG2Ps/BJdhzBz9k83/hdr5+q3FWkcxf5op1g7quA8CqC+9jzbonSfQx25VaWkseBvW4G3kFH6R1XYfHVHMc9heQ+WuInebr5hy9MxOxGug2MGQHX3T91wuFk+mHRStVc17GS5oLTBBlsy3nIk+qQXKjZ3Tiq2zwyoOP8Alv8AVtvgtBhOnFF2Zq0z94NePWy86xGDcwkOBBGhEJDa5CevIdkz0rF9OKdJsw6oDYNYGA+d7BTtmdMhX3t1gG6RvS90jUGGs5LzTA7Q3TdjXAzYgx42Oa7h8fAsXNm8CIznzU87Iummev0trMJneYDyqX8IIClHHNN5BkaOtHkvLcJ0xxFMQKrnDg9lN8Dxc0lcxXTSu/NwH4GMZ/xClxH8zIcL0PT37QbzvwBj1UHF9JaFPtVGzwB3jPC2qwmxcXWquc92+5gLBJJLQ4kwJ0JVNtgn9prjegCpU1N+ubADxRJfCpXuKPicWbfaP2hMH+W0u5uO6PqVl9o9M61SQH7g4MEf7jdZ9TcBsStWMU6bncwLDxOQVdy3KkRKtYukzc65n1Wh2TVcdlFhaSTWIYYkkF4dIHjvhWezPs3eYNd4b91vWPmch8VsNnbHZQa1jZIY0Bo1AH6zTuRkzGbI6D1KkOq/u28M3HyyHmtps3ZdOg3dptA4nNx8XaqaG/0H5rhdHjw4JkGwMDNC41qEyJ6GhCFuMoIQhAAhCEACz3TjaXssI4Aw6p1B4HtH0+a0BXmHS3an7Riy0dilLBzIPWPrbyUZOyLaMM0iLsmWdglvHdMfLNXtDbb259bT3T6ix8wquhSgJw5FUqTR0JQjLdGiwWAOKFKpLd1tbfe0jrEt7IkWstWsx0Ed+7qDTeHyv9Fp1ovdHNnHLJooK7/8Spi9qRPLJyuMbiPZ03P91pPoFSYRu/tOo7SnTDR4mJ+qs9uUt7DVQPccfS/0UFswe6Ma+pIkm5Mz8ymadgo9KtIj9Qn3uCwmwdFVceAcwmxmlbyQxykCOyZ+6foU6cXHaBHlI9Uy0p4VOaQEfF4ajXEPax/iL+sysxtL7NKTgTSc5p5mR+a15aDmGnyXBhxpbwLh9UBc8j2n0Sr0LkbzeLTMeWirKWFeGHqGJiS02IM2Oi9x9meJ+B+i4WAZ/L6JjueHNYRonP2Z7jZhvoAYXtZwzT3G+Lmj5IoUQB1WM8YA+ACBZ2ebdGNlVmvO+HBhGptvSL7oOcclds6D0atR9Ws9w33khggGDxzK2bqVr+gG6PguNEZCPJTcrrKVpa5ikwfRXCU7tpb0d58u+cBWtOoAAGMJAygBrR9PRPFmpv4/QLpJUR3GXNce0Y5N+rihrIHAfP8ANOOTZMoEG9wt80gBdSXOUhHd9CShAj0VCELeZQQhCABCEIAgbc2h7DD1KmrW2/E7qt+JC8u2fSgFxuZ9eK9P6Q4L2uFqs1LCR+JvWb8QF5lQdNIHiAq6htwtrMTX2kRUYIs4kecSPkpr6tjbRUT8SwV/ZukxTB6xNqhBIg63LVbOrjdVVrGrc3/RHAmnhhObzv8AkQN34AK7TODbFNg4Nb8gnlpOTJ3dzP7PEbRrDjTac8zLdPNX7myI4rPYQf4nVy/yhrfuZ8v5rRKEHo/qxyPNdr4A0KzmaZtPFpy/LyTRqWWx6XbNFSiXjtU7jm05j6rEU5MLLUjlZqpyzIm0zAS4SQ1OgKosEtTonguAhLDkALAXZTZlJNN3FArjyN4JkUuJShZAhZKTQK4SkUXQfVADxK4K6Tv81yJ+CBC/bBJNXgkbi6mAGUgu4JRKSSgRwhIKUUgpiOEoSCVxMR6YhCFvMoIQhAAhCEAceJELySiNzepPzpuc0g/dJC9cKwXTXo7uVHYll2Pj2rfdOQqDkbA+qhNXRpw81GVnzPO6zqbsS9rXhrmOkNPZO81rntBzBmY0vor6lQ6kwfRV20tnsJFRrRvjJwzI4HiAr7Y+OY72bKgLRvNBdoJI0/Waq3N2qPUcKOo2fdb8gnUIWg5Bntnj/Ea5tamBzzbmtCqPZY/73EG1g0c7/wBFeKEFp92SluMY58Unk5brvkvLgCHGCRfkV6L0irbuHfzgDxJXnTHdYqmuXUSS3f8AfHm38ilinW0dT82O/wDZDCn6QWU0DAo1+NI+Ad9SkuNYZx5BTDWIzCW2qDkUCIDMS/V0eIUunWdrCTXbxCYaYyPkmBOlcTTXSlSUCFFMtdc+fzThKYnrFDBD28ilUHwTQau048bfmgCVvJJSQgPCYjkI3F11RNEkoAU4hMPqJwhR3FNEWJLkInkhSEeooQhbjKCEIQAIQhAAkvYCINwbQdRwSkIA876VdEjRmrRBNMmSwCTSPEfcn08FC6MdHH1cQBVp1G0oFTejdBkAhoJzBOi9RhchQyK9zQsRJRynUIQpmcqsBR3MTWnN+64eAn81apivQktdq06cNQnwklYbdyg6ZOjDj8Y+RWEpLd9NT/2v8bfqsJSKzVtzRR2JjSpNE8CogspDAOCzF5KhM1MKDlYoE6H1XDXIzCYhG+9uYkLntGO5FOjFjVD6bXcExDYpEZFLa4ps4aMiQgPcM0CHiVHc7rFKdXCh/tHXPggCcDF0wakGRlr6po1Cez6XSGhxBSGWJMpPmo9OSBCeGGGt/UpiD2gHNd9uuiiAuPeBwQIQ5yYKVUqhNGoU0Ji5QmZKFIR6whCFuMoIQhAAhCEACEIQAIQhAAhCEACEIQBmenlWKDBxf8gfzWIZohCy1tzTS8JLpkjIqVTdy9EIWcuHA1KDVxCBHHUQcwmXYQ6FCEANy8apFasQLi6EJoTIGJqmFHw+IBdGo+V0ITIofJc49UmRzXaznGCbeB5IQkxoXTxDhkVIp1n8UIQMfdUKTCEIEIL+QTbqhOSEKREQSeSEITA//9k="/>
          <p:cNvSpPr>
            <a:spLocks noChangeAspect="1" noChangeArrowheads="1"/>
          </p:cNvSpPr>
          <p:nvPr/>
        </p:nvSpPr>
        <p:spPr bwMode="auto">
          <a:xfrm>
            <a:off x="63500" y="-611188"/>
            <a:ext cx="1895475" cy="1257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1507" name="AutoShape 6" descr="data:image/jpg;base64,/9j/4AAQSkZJRgABAQAAAQABAAD/2wCEAAkGBhQSEBUUEhQUFRUVFRQWFxQVFBgVFxQUFBQVFRQUFhQXHCYfFxkjGRYUHy8gIycpLCwsFx4xNTAqNSYrLCkBCQoKDgwOGg8PGiocHxwsLCwsLCksLCopKSwpKSwpKSwsKiwsKSksKSksKSwsLCkpLCksLCwsLCwsLCwpKSksLP/AABEIALcBFAMBIgACEQEDEQH/xAAcAAABBQEBAQAAAAAAAAAAAAAAAgMEBQYBBwj/xABEEAABAwIDBAcFBQUHBAMAAAABAAIRAyEEMUEFElFhBiIyQnGBkRNSobHBB2Jy0fAUI4Lh8RUWJTOSorIIJMLSNUNT/8QAGQEAAgMBAAAAAAAAAAAAAAAAAAECAwQF/8QALxEAAgECBAMGBgMBAAAAAAAAAAECAxEEEiExE0FRBRQyQmGRIlJxgaHRseHwI//aAAwDAQACEQMRAD8A9xQhCAMp09+z6jtOjDgGVmg+zrAXB913vMnTTRfMe3Ng1cHXfRrsLHsMEHIjRwOrToV9jrM9NugeH2lS3ao3ajQfZ1mjrMnQ+83kfgpJgfJwz/XonmBXXS7oZX2dWNKs2xuyoOxUaO80/MZhUjD+vqpgSG5fqyeZ+uaRg6Lqj2sYCXPIaGgSS42Ahe4dB/swp4UCriQ2rXzDe1TpHkD2nczbgi4rGC6KbG2gx7K+Go1eqZD43Qf9UbwPxXvfRvpB+004ew0qzQPaUXCC0+8JzYdCPBdLUw4hjm1DugtmC4gZ5iTx4chwCTdx2L8rNbd2uCdxtw0iTxII+F1K25tL9wHMPacAYPI2lZk4SpUEw0cySPkLJJcxoebUqOE03RBHC8iL34qDXxVQNh4i0EgSImHSRknKOErsJIjnBnK8wRlzUn9qN21WkTN7kQYnLmUyaRCFeSDmJcePZEZHxUFjSyqd2Rv/AALruUvGUWgbzOqeAEAyMoPMLuBYXVBIvvTlawEeSkhMuKdKAABEQBEfNOUzpa3MnkPqgtj0nQyePiuuYedhxgfBREKZaIuJFgDaCcvRSGOm9ss41LvHkmWAHL0k/hA+a7uAXEC/jN4+aAsSt2Qc+9y5pcC0xm3Wc7Jik/lfrGIzm+qea6BkbbuQ5pCHGxI/iyC67LXs8F2bjPtHX7pQdPB2vggAEXyyGkpU3OeY0XRN88h9V0gy6xzGoTEIZHLtHRDItlm7TmUpk8+0UNPjmdPFADTYgdnVIc0btoPVGR4p/QZ66KOSCLx3MxGqAFObcZ5u1nTmo9V/PQZjgD9U85g0jvZFMvZ45+PAJoQyWRpNtD4/klGnpe4i4B5HLxCUdZgnwjMH6pD6lptHnqPzCYhD60cRxgDMW+i4mfYb8utmdea4mI2aEIVBMEIQgCo6UdGKOPw7qFYWN2uHapv0e2dfnkvmfpl0Hr7OrblVstM7lUDqPHLgeLcwvq9QNtbEo4ui6jXYHsdocwdHNOjhxUk7AfO/2P4UHHl7hPsqbnDk4kNB8gXL3enWBXmWE6JnY2Od7R04euAylXIgB+9Ip1Dk0xInIrbUMVGeikxokdIOkAwtIGA6o87tNhObtSTo0C58hqvIul+2AT++ca9ZwkCeqwHQMyaOQVx0v6TAY6tNxQpNa0HiRvuI5lxb5ALD9HsK7F1jvHi97/u5Bo0uT8eSzy1d3sjTH4YpR3YnA1cQ8btIPLRIgOO6A7tASYE8F6lsDpE6lTbTdTe4Na0OcXTvO1Ld7ujKDKrcLs5rGhoEDQKZSoyY0VLru+iL1hVbVl+3pHTPccL5SDHMc0ip0gBb1WGTxy5fmqyph4apGFLXDTX4GPoh15FkcNBbkahXaXw4medrn9H1V9gqMXIOXO5cZ1WS2zRLCHjum/hP0W0wePbWptqNgAgfw8R46LRSqOS1M2IpKD0JDhBE3Pr6fml7kaRMd3TTLlJRUbfKLZG3yS6N7WtyOvPwVpmENJBkT8B+slIY6QPLXgJPxTJb4fE5zol026iLz3eMnigQ61sn0zdy/mnaYsJju89Qhut+OnJOAGNe7pzCBChTuMszpyK7u5eDtPBKAuM8zw4FKDcs8ncOSAENHLujXxXXZnLIa+K5TFhl2OH8+aUczfQaeKBCG65Wdx4wujw7x1XdXX1By/XBci5yzGnIc0AJZNrHN2vMpt7JbrIHLQp1vl2jr5/VI7uQ7J1TAjmpoeBzHGCm3EacTqReZCkVPD3dU04Re+XLulAhhxGc25nS5CYu823gJ5HORN+aTepnIbORClNpCCBHodRI+KkIRO7a/HIefxlCTUxjAYMTnkdbriANYheP7B/6gWOgYugWn36J3h/ocZHqt5sn7RMBiAPZ4mmCe68+zd4Q+FVZkjSISKdQOEggg5EGQfMJaQAhCEARdp7Np4ik6lWYH03iHNcLEfQ89FmWdCzh6ZbSqPqMb2G1Lva33d/vAaTfmVsEJ3A+fumnRd9THE7rt2q0bxGYc0brvkCqrZuzn7OqOFUdR+71oyboeYkkE6QCvobF7EpVDJbca/1Uba2wKD6Dmvph0AkF1yDEAg6eSi0paFkZ5WmuR5rh6kttcRKl0ad/FMVOjj6IJpNJY3u6xmYvdNYPaoJg2OUGx8FjnBxZ1KdRTRPrA65LJ4rb7sNinMMlhLTIN2h0TbhqtoyKjSFmMbsUCpLxJvDjcEDIQinDM7EpzyxuX9dzatEnMx6ghT+hmGLcE2ffeR/rIDj5AKhwVE0upJ3XAgTpFolavos7ewwae657SOMHeA9HBXUk4zaZRiJKVJSRZvHCdMhHndJc0i/W9QnHgWy4anTL4pO6Pu+n64rSc8d3d7KfUa2C5TEe9rqOBTFNwbw9D+tVK3GkW3f6BAh1rM89deSeDfHu68wmGRfs975J6B93u6cwgQuBI8T3uRXQBbLJ2vgiRbLM6cigOFsu9p4JgcpZNuezy5JUePZ5frVN0Mm59k6+CXu317PHwQI4c3Z5D6rpzNz3dEiLnwGp5pThc593VAHJub97hyCZcbZjJ2nNOantdrlwCZc62Z7+nPwQAip/Dn/4qK52YtkBnq4/09VIqOPHj3fuqHWJE31Pd1yCkiLH8N2AQPCDPetmuYmtBgTJHEaEpqlUAYezYgZHxVdidpBoMQXuz3RMDKJmAoznGCvJ2Gk5aIlBg1+aFR1Mc5xJFhwaJAjnqurJ3+l6lvAmfPxHH4pYP6z+CJ5kcl2OQPgtxUTsBt2vRP7qtUp/ge5nwBhabZH2r4+jUa51d9VgI3mVOsHN1E5i2oWM9R43Smt/QQB9Y7N6SUq1NlRu9D2tdcZB2QVjTxbHZOCx/QSlOzsMTmaFP5K9OGVdhluCuqmFCMiQnW1nt7xIHG6VgLRV+2qsUo94gaeOvgoQ6ZUCJG+eW4QfiqzafSP2sBjCIntRrHBRzJFipyfISWC/MxlGZAzHgVV7c2EyrLu9BMgieAvmpAxlTRrfjwjiuHHCf3jYyEjrWCXEi9GXKnNaozDBUw5vLgNYvxuFNxGJZWp5gn9XVji3tLTHA5TrJNiOCyuPwtQv3qLIccxMNPC2hWerGMdYs2UZylpJEittAtDGObDg7taO/I3yWg6K1XTV4CowjS5aZ/8AFUP9l1KlLdd27EGxAd+StNiYv2W9vAkk6RoADYnOQq+8RhNOo7Dq0/8Am4wRtA6WiJ4jLhLkkHLP1HL8lS4fbYaey6OFpHMCYmyd/ttknqmPwjx4+at77h/nRz+DU6FoB4/DklUSRGeXDkFUs200zDXWseqeSdZtb7j8jx4BHfsP869x8Gp0ZdNdnnm7Tkll9te6cuaqWbX+4/j8PFODagjsv7I+E8+SO/Yb50R4NToWpd49rhxEI37jPM6eKrv7VBMbrrmcxeCARmuHbEQd206vGcZeKTx+HXn/AJDgVOhNoRbLI5+ISi4SOz2fyVQ7ahE2YNztS4WBOZ4JA2s6QAWSWS0XO8ImfgoPtPDLzfh/ofd6nQt2kX7PZH1XXEScu7qqRu2Sd0h4iod0EMOYMeWaaftF5Dj1yWu3SA1o3s7iZtZVS7VorZN/b+ySw0/QvpEn8XE+6FFrYgBtzFnZu4k8SqaqXy+WuMEFpL43ySLaRAMJpzDJA3BZsEDeIdA3p5LPLtjlCF/v+ixYTqyyr7VbeC52eQnTioGJ2qeTbjN28bkgdVtsyEsbMqOdJmN7eAcQ0DdGUZ53T9DYYbEuAiBDeAv2jfUlJVsdX8Kyr6W/L19gyUYbu5T1Kr3WO8RY9Y7rbyDDRmbT5pWH2NUqASNBn1Gz1ZIbmbiRlmVoGYGmzrACQYkkkmRqTzTntWmYj56f1Wmn2c281aV3/uZXLEW0grECnsimAA7eJ5HdHkBkhT8RjmsMGcpHV0N/nKFvWHpLyoo4kup8sB/P1XZ5eiY3/wBEfVdB/QutBAkB/P1XZ5eiY3/0VM2Thfa16bMt57QTNgJ6x9JQB9PdFaPs8Fh2ato0h/sarXeVPQxo3QMrZcOAT4xvNRGWUpvE1IpvPBrj6AqGMYqjpdtz2WFde7yGDz7R9AVF6IlFXaRS4ajZukRN1YscAsphtvzqPBTWbY5W8Vzs1jr5UzRe3Cj1sQFBw+KDsk1j2EwBqYzy9EZhqKQ4ccBIUKrtNoM2z4qq2/swtDAHOO8TO6Y4R5LO1OhdR1cBwcaZYXl0zuhudz5J2uSbsbOr0opMsH7xmzWDeMk5GMr8VL2ZgzX3t7cBjezOTnEHI6SFm9mbFa1wY0nduSCInSVeYDb1DC4gCq8MBY4Sbi7mi50Cr4UKrUZaodW8YN8y4ZsE70jd0vLrkEPy8SPil/3dc0CA06dr3aZZcEcCVZUsW1432ua8HVrg4XtIcPJTqdYHquMkCxixacz8FY+zKD6+7Ob3mZRDo46Tb3u+dW7mg90eqfp7CdIO7kWu7ZzY2GzbhnxVxSuCNRzIsRb5qS0eOus6gaqt9k0H19x96n6FJR2C4bsAdXfj94c3iXTa4+SeobDI3TA6jTHXJ7UzNr5q6a7xzdwSi7q65BNdk0PX3I96n6FS3YMFlm9Qki5s5xF8vFKHR8RB3IL94jrGXRmrYv5ntDTwQX5Z5nTkVYuzaC5P3I94mVp2PvTO71pnqzIBmDJvklt2NcXjqwIa0QBoPVT2HLLM5+aCbjLXVTXZ2HXl/L/ZHj1OpBZsoCLus3TdF/Ick5/ZrNQ4xBEunOU9vX7vZKS52dh2Rr4q2ODoR2gvYi6s3zEtwVME9QZjug5gJYiIH3h2fRcL7n+HVN+0vke0deXir4wjHwqxBtvc6agt5d3lCQKt9fTkfyTJrWGfc4cfFRquIMHw1PJyssRuSt6QRe8HTgo5kAm+p00bAUSnjC2ZiADrygAWULE7ZaxrmuImLn3RqTNgNE9hbli53tLgTAi98v6oWGr9OXB0UmgsGribnMkRFv1yQo54kuHLoeJyRmM72IS2mV719hvQ2n/Zj6mIpMqftNQkNqNDh7OnLG2PF2+fRXe1vsR2dWJLGPoE/wD5Phv+h0geUJZhHza0fr+q9V+x3oA7Eb+Ke8sa3epsht3lzYqG+QAMeZ4Kzxv/AE8EO/c4sRItUpwQNbtME+S9a2HsanhMPToUhDKbQ0cTqXHmTJPihvoBT/3MIyrHzb/NJ/unVGVVvmCtShRuxmVPRuuO8w+ZH0V3s7Zgpsh0Occ9R4CVPQi4Hn/2oUcPTw7YpsFZzxuFrACQO3JGlwvNaNR+oI8ZjO2a9F6ZYb9oxoFi2k0NAMjrHrG/m0eSlYPYwa0AgwOQeOr8c0nBSWpbCo47MwOG2gWnUK7wmOJzVztDo3TeDDcoEs45mypcF0Ve9wFN8bxIAIOQOZ1AhZ5Yd+U2RxMfMWX7O15nSIjxgk/BNv2ZTLwSB1chzOqYOy8U3EDDQ32kSDvDdLYnenhHJXzPs5qOb+8xJDtQxktHKSZKqVOT5F8sRCK3KDauPpUmzIkT5LznE1mVauIqVRvRQf7O5gPL6bGnyDnnyXstD7JsPvb1apVq8iQwf7b/ABVf0l6PYdjvY0qTGMYJgCSXvA3nEm5tui/BTyZNWUTrqp8KPIej+2KmGdvUzE9pujhwI+q9P2D0yZXEEw+B1SYIjVp1C8523sN+GfBHVPZcMiOR+irGViDIMEcFCM3HZhKCkj6G/bQSHcbG06jJSDjGkSIiJ+N5XlHQ7pNVqv8AYuMkNLg+YNoEHQ5rX4baZY5wBmCQ5s5TeJWqFaL30Mk6bRqWVgTpm7XknPa9XyHeKoP7Vm4mbG8Zix+F1IZtUObFuyRpmPNXKzKnoXTqn/Id7wSg+4/EdeRVU7GiCfwnLmnHYj/kO7yTEWVJ/VabZu0n3uaSa1xfj3VVMx5kASGgutERnfLmnRiBnPdJ7XGE7CJoqGcz2eASH1c7jsju8SVB9uOtfRozP61CarYu5gnMDM6XQBYGtc9nNo4JFSrEnq5uPwVZRxhcczckxOgEDMch6pmrjHQATa5OWpmPok5RW7CzZMqV4A7OnHRv81Cr4qP5DhGp8Cqvam36dETUfHKbnwYLnRU+0dvb+ANamSC6wPunf3T5jzVUq6Xh1LI0m9yXt3pOyiA0ucXmTuNMkjSTk0c/RYnaG2X1j1jDZkMGQ5n3jzKr3OJMkkk5kmSU5hMG+o4NY0ucdAFQ5uWrNMYKJLYLWQths7oYBTHtXHe1DYgcpOaE86Fc9f2Zs5lCjTo0xDKbGsaODWgAfJSkIV5kBCEIAEIQgASXvgEnQT6JSrukFYtw1QtBJiLaA2J8hKAM3s5vtHufeXOLjBkZ2sfL0VyKUcPLqmBnbW6rtkBu6DY2zPLKHDmrQtgRNsr9YWub5qxjIeKpjdv2jYTYy77w4D5J7YWD/eufowezbPGxdfXRRtoY0MDnuyYJt1gXOs1sZz+au9j4X2dFoOcbzvxOufy8kPRESsrt/wASp3/+s2/hdeVoFR4j/wCQp5/5braZO+KvAqIc/qTlyGsViAxhc7ICf5Lz/FVnVXlxzJJ/kr/pHj953sxk27uZ4eSz1DMrPVnd26GilGyuMVcI2o0sc0OBzY7LyOiyG2Ps/BJdhzBz9k83/hdr5+q3FWkcxf5op1g7quA8CqC+9jzbonSfQx25VaWkseBvW4G3kFH6R1XYfHVHMc9heQ+WuInebr5hy9MxOxGug2MGQHX3T91wuFk+mHRStVc17GS5oLTBBlsy3nIk+qQXKjZ3Tiq2zwyoOP8Alv8AVtvgtBhOnFF2Zq0z94NePWy86xGDcwkOBBGhEJDa5CevIdkz0rF9OKdJsw6oDYNYGA+d7BTtmdMhX3t1gG6RvS90jUGGs5LzTA7Q3TdjXAzYgx42Oa7h8fAsXNm8CIznzU87Iummev0trMJneYDyqX8IIClHHNN5BkaOtHkvLcJ0xxFMQKrnDg9lN8Dxc0lcxXTSu/NwH4GMZ/xClxH8zIcL0PT37QbzvwBj1UHF9JaFPtVGzwB3jPC2qwmxcXWquc92+5gLBJJLQ4kwJ0JVNtgn9prjegCpU1N+ubADxRJfCpXuKPicWbfaP2hMH+W0u5uO6PqVl9o9M61SQH7g4MEf7jdZ9TcBsStWMU6bncwLDxOQVdy3KkRKtYukzc65n1Wh2TVcdlFhaSTWIYYkkF4dIHjvhWezPs3eYNd4b91vWPmch8VsNnbHZQa1jZIY0Bo1AH6zTuRkzGbI6D1KkOq/u28M3HyyHmtps3ZdOg3dptA4nNx8XaqaG/0H5rhdHjw4JkGwMDNC41qEyJ6GhCFuMoIQhAAhCEACz3TjaXssI4Aw6p1B4HtH0+a0BXmHS3an7Riy0dilLBzIPWPrbyUZOyLaMM0iLsmWdglvHdMfLNXtDbb259bT3T6ix8wquhSgJw5FUqTR0JQjLdGiwWAOKFKpLd1tbfe0jrEt7IkWstWsx0Ed+7qDTeHyv9Fp1ovdHNnHLJooK7/8Spi9qRPLJyuMbiPZ03P91pPoFSYRu/tOo7SnTDR4mJ+qs9uUt7DVQPccfS/0UFswe6Ma+pIkm5Mz8ymadgo9KtIj9Qn3uCwmwdFVceAcwmxmlbyQxykCOyZ+6foU6cXHaBHlI9Uy0p4VOaQEfF4ajXEPax/iL+sysxtL7NKTgTSc5p5mR+a15aDmGnyXBhxpbwLh9UBc8j2n0Sr0LkbzeLTMeWirKWFeGHqGJiS02IM2Oi9x9meJ+B+i4WAZ/L6JjueHNYRonP2Z7jZhvoAYXtZwzT3G+Lmj5IoUQB1WM8YA+ACBZ2ebdGNlVmvO+HBhGptvSL7oOcclds6D0atR9Ws9w33khggGDxzK2bqVr+gG6PguNEZCPJTcrrKVpa5ikwfRXCU7tpb0d58u+cBWtOoAAGMJAygBrR9PRPFmpv4/QLpJUR3GXNce0Y5N+rihrIHAfP8ANOOTZMoEG9wt80gBdSXOUhHd9CShAj0VCELeZQQhCABCEIAgbc2h7DD1KmrW2/E7qt+JC8u2fSgFxuZ9eK9P6Q4L2uFqs1LCR+JvWb8QF5lQdNIHiAq6htwtrMTX2kRUYIs4kecSPkpr6tjbRUT8SwV/ZukxTB6xNqhBIg63LVbOrjdVVrGrc3/RHAmnhhObzv8AkQN34AK7TODbFNg4Nb8gnlpOTJ3dzP7PEbRrDjTac8zLdPNX7myI4rPYQf4nVy/yhrfuZ8v5rRKEHo/qxyPNdr4A0KzmaZtPFpy/LyTRqWWx6XbNFSiXjtU7jm05j6rEU5MLLUjlZqpyzIm0zAS4SQ1OgKosEtTonguAhLDkALAXZTZlJNN3FArjyN4JkUuJShZAhZKTQK4SkUXQfVADxK4K6Tv81yJ+CBC/bBJNXgkbi6mAGUgu4JRKSSgRwhIKUUgpiOEoSCVxMR6YhCFvMoIQhAAhCEAceJELySiNzepPzpuc0g/dJC9cKwXTXo7uVHYll2Pj2rfdOQqDkbA+qhNXRpw81GVnzPO6zqbsS9rXhrmOkNPZO81rntBzBmY0vor6lQ6kwfRV20tnsJFRrRvjJwzI4HiAr7Y+OY72bKgLRvNBdoJI0/Waq3N2qPUcKOo2fdb8gnUIWg5Bntnj/Ea5tamBzzbmtCqPZY/73EG1g0c7/wBFeKEFp92SluMY58Unk5brvkvLgCHGCRfkV6L0irbuHfzgDxJXnTHdYqmuXUSS3f8AfHm38ilinW0dT82O/wDZDCn6QWU0DAo1+NI+Ad9SkuNYZx5BTDWIzCW2qDkUCIDMS/V0eIUunWdrCTXbxCYaYyPkmBOlcTTXSlSUCFFMtdc+fzThKYnrFDBD28ilUHwTQau048bfmgCVvJJSQgPCYjkI3F11RNEkoAU4hMPqJwhR3FNEWJLkInkhSEeooQhbjKCEIQAIQhAAkvYCINwbQdRwSkIA876VdEjRmrRBNMmSwCTSPEfcn08FC6MdHH1cQBVp1G0oFTejdBkAhoJzBOi9RhchQyK9zQsRJRynUIQpmcqsBR3MTWnN+64eAn81apivQktdq06cNQnwklYbdyg6ZOjDj8Y+RWEpLd9NT/2v8bfqsJSKzVtzRR2JjSpNE8CogspDAOCzF5KhM1MKDlYoE6H1XDXIzCYhG+9uYkLntGO5FOjFjVD6bXcExDYpEZFLa4ps4aMiQgPcM0CHiVHc7rFKdXCh/tHXPggCcDF0wakGRlr6po1Cez6XSGhxBSGWJMpPmo9OSBCeGGGt/UpiD2gHNd9uuiiAuPeBwQIQ5yYKVUqhNGoU0Ji5QmZKFIR6whCFuMoIQhAAhCEACEIQAIQhAAhCEACEIQBmenlWKDBxf8gfzWIZohCy1tzTS8JLpkjIqVTdy9EIWcuHA1KDVxCBHHUQcwmXYQ6FCEANy8apFasQLi6EJoTIGJqmFHw+IBdGo+V0ITIofJc49UmRzXaznGCbeB5IQkxoXTxDhkVIp1n8UIQMfdUKTCEIEIL+QTbqhOSEKREQSeSEITA//9k="/>
          <p:cNvSpPr>
            <a:spLocks noChangeAspect="1" noChangeArrowheads="1"/>
          </p:cNvSpPr>
          <p:nvPr/>
        </p:nvSpPr>
        <p:spPr bwMode="auto">
          <a:xfrm>
            <a:off x="63500" y="-611188"/>
            <a:ext cx="1895475" cy="1257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pic>
        <p:nvPicPr>
          <p:cNvPr id="21508" name="Picture 8" descr="http://www.familiprix.com/images/SavoirSante/InformationSante/linkedImages/fullSize/Cardiaqu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25538"/>
            <a:ext cx="67691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790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Facteurs cliniques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Obésité appréciée par l’IMC</a:t>
            </a:r>
          </a:p>
          <a:p>
            <a:pPr marL="114300" indent="0">
              <a:buNone/>
            </a:pPr>
            <a:endParaRPr lang="fr-FR" sz="1000" dirty="0"/>
          </a:p>
          <a:p>
            <a:pPr algn="just"/>
            <a:r>
              <a:rPr lang="fr-FR" sz="2400" dirty="0"/>
              <a:t>Répartition abdominale, viscérale et sous-cutanée des graisses</a:t>
            </a:r>
          </a:p>
          <a:p>
            <a:pPr lvl="2" algn="just">
              <a:buFont typeface="Wingdings"/>
              <a:buChar char="ð"/>
            </a:pPr>
            <a:r>
              <a:rPr lang="fr-FR" sz="2200" dirty="0"/>
              <a:t>Tour de taille</a:t>
            </a:r>
          </a:p>
          <a:p>
            <a:pPr marL="411480" lvl="1" indent="0" algn="just">
              <a:buNone/>
            </a:pPr>
            <a:endParaRPr lang="fr-FR" sz="1100" dirty="0"/>
          </a:p>
          <a:p>
            <a:pPr algn="just"/>
            <a:r>
              <a:rPr lang="fr-FR" sz="2400" dirty="0"/>
              <a:t>Sédentarité</a:t>
            </a:r>
          </a:p>
          <a:p>
            <a:pPr marL="114300" indent="0" algn="just">
              <a:buNone/>
            </a:pPr>
            <a:endParaRPr lang="fr-FR" sz="1200" dirty="0"/>
          </a:p>
          <a:p>
            <a:pPr algn="just"/>
            <a:r>
              <a:rPr lang="fr-FR" sz="2400" dirty="0"/>
              <a:t>L’âge</a:t>
            </a:r>
          </a:p>
          <a:p>
            <a:pPr marL="114300" indent="0" algn="just">
              <a:buNone/>
            </a:pPr>
            <a:endParaRPr lang="fr-FR" sz="1200" dirty="0"/>
          </a:p>
          <a:p>
            <a:pPr algn="just"/>
            <a:r>
              <a:rPr lang="fr-FR" sz="2400" dirty="0"/>
              <a:t>Un facteur génétique : augmentation des fibres musculaires à contraction rapides ?</a:t>
            </a:r>
          </a:p>
        </p:txBody>
      </p:sp>
    </p:spTree>
    <p:extLst>
      <p:ext uri="{BB962C8B-B14F-4D97-AF65-F5344CB8AC3E}">
        <p14:creationId xmlns:p14="http://schemas.microsoft.com/office/powerpoint/2010/main" val="1376001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Conséquences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>
            <a:normAutofit/>
          </a:bodyPr>
          <a:lstStyle/>
          <a:p>
            <a:pPr algn="just"/>
            <a:r>
              <a:rPr lang="fr-FR" sz="3600" dirty="0"/>
              <a:t>Hypertension artérielle</a:t>
            </a:r>
          </a:p>
          <a:p>
            <a:pPr marL="114300" indent="0" algn="just">
              <a:buNone/>
            </a:pPr>
            <a:endParaRPr lang="fr-FR" sz="2000" dirty="0"/>
          </a:p>
          <a:p>
            <a:pPr algn="just"/>
            <a:r>
              <a:rPr lang="fr-FR" sz="3600" dirty="0"/>
              <a:t>Hypertriglycéridémie</a:t>
            </a:r>
          </a:p>
          <a:p>
            <a:pPr marL="114300" indent="0" algn="just">
              <a:buNone/>
            </a:pPr>
            <a:endParaRPr lang="fr-FR" sz="2000" dirty="0"/>
          </a:p>
          <a:p>
            <a:pPr algn="just"/>
            <a:r>
              <a:rPr lang="fr-FR" sz="3600" dirty="0"/>
              <a:t>Baisse du HDL cholestérol</a:t>
            </a:r>
          </a:p>
        </p:txBody>
      </p:sp>
    </p:spTree>
    <p:extLst>
      <p:ext uri="{BB962C8B-B14F-4D97-AF65-F5344CB8AC3E}">
        <p14:creationId xmlns:p14="http://schemas.microsoft.com/office/powerpoint/2010/main" val="2566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5400" dirty="0">
                <a:solidFill>
                  <a:schemeClr val="tx1"/>
                </a:solidFill>
              </a:rPr>
              <a:t>LE PANCREAS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742950" lvl="1" indent="-285750" algn="just">
              <a:buFontTx/>
              <a:buChar char="-"/>
            </a:pPr>
            <a:r>
              <a:rPr lang="fr-FR" b="1" dirty="0">
                <a:solidFill>
                  <a:schemeClr val="tx1"/>
                </a:solidFill>
              </a:rPr>
              <a:t>Fonction exocrine </a:t>
            </a:r>
            <a:r>
              <a:rPr lang="fr-FR" sz="1400" dirty="0">
                <a:solidFill>
                  <a:schemeClr val="tx1"/>
                </a:solidFill>
              </a:rPr>
              <a:t>:</a:t>
            </a:r>
          </a:p>
          <a:p>
            <a:pPr marL="457200" lvl="1" indent="0" algn="just">
              <a:buNone/>
            </a:pPr>
            <a:endParaRPr lang="fr-FR" sz="1400" dirty="0">
              <a:solidFill>
                <a:schemeClr val="tx1"/>
              </a:solidFill>
            </a:endParaRPr>
          </a:p>
          <a:p>
            <a:pPr marL="742950" lvl="1" indent="-285750" algn="just">
              <a:buFont typeface="Wingdings"/>
              <a:buChar char="ð"/>
            </a:pPr>
            <a:r>
              <a:rPr lang="fr-FR" sz="2000" dirty="0">
                <a:solidFill>
                  <a:schemeClr val="tx1"/>
                </a:solidFill>
                <a:sym typeface="Wingdings"/>
              </a:rPr>
              <a:t>sécrétion d’amylases et de lipases, enzymes de la digestion</a:t>
            </a:r>
          </a:p>
          <a:p>
            <a:pPr lvl="1" algn="just"/>
            <a:endParaRPr lang="fr-FR" sz="1400" dirty="0">
              <a:solidFill>
                <a:schemeClr val="tx1"/>
              </a:solidFill>
              <a:sym typeface="Wingdings"/>
            </a:endParaRPr>
          </a:p>
          <a:p>
            <a:pPr lvl="1" algn="just">
              <a:buFontTx/>
              <a:buChar char="-"/>
            </a:pPr>
            <a:r>
              <a:rPr lang="fr-FR" b="1" dirty="0">
                <a:solidFill>
                  <a:schemeClr val="tx1"/>
                </a:solidFill>
              </a:rPr>
              <a:t>Fonction endocrine </a:t>
            </a:r>
            <a:r>
              <a:rPr lang="fr-FR" sz="1800" dirty="0">
                <a:solidFill>
                  <a:schemeClr val="tx1"/>
                </a:solidFill>
              </a:rPr>
              <a:t>:</a:t>
            </a:r>
          </a:p>
          <a:p>
            <a:pPr marL="457200" lvl="1" indent="0" algn="just">
              <a:buNone/>
            </a:pPr>
            <a:endParaRPr lang="fr-FR" sz="1800" dirty="0">
              <a:solidFill>
                <a:schemeClr val="tx1"/>
              </a:solidFill>
            </a:endParaRPr>
          </a:p>
          <a:p>
            <a:pPr marL="742950" lvl="1" indent="-285750" algn="just">
              <a:buFont typeface="Wingdings"/>
              <a:buChar char="ð"/>
            </a:pPr>
            <a:r>
              <a:rPr lang="fr-FR" sz="2000" dirty="0">
                <a:solidFill>
                  <a:schemeClr val="tx1"/>
                </a:solidFill>
                <a:sym typeface="Wingdings"/>
              </a:rPr>
              <a:t>Cellule </a:t>
            </a:r>
            <a:r>
              <a:rPr lang="fr-FR" sz="2000" dirty="0">
                <a:solidFill>
                  <a:schemeClr val="tx1"/>
                </a:solidFill>
                <a:sym typeface="Symbol"/>
              </a:rPr>
              <a:t> synthétisant du Glucagon</a:t>
            </a:r>
          </a:p>
          <a:p>
            <a:pPr marL="742950" lvl="1" indent="-285750" algn="just">
              <a:buFont typeface="Wingdings"/>
              <a:buChar char="ð"/>
            </a:pPr>
            <a:r>
              <a:rPr lang="fr-FR" sz="2000" dirty="0">
                <a:solidFill>
                  <a:schemeClr val="tx1"/>
                </a:solidFill>
                <a:sym typeface="Symbol"/>
              </a:rPr>
              <a:t>Cellule  synthétisant l’insuline</a:t>
            </a:r>
          </a:p>
          <a:p>
            <a:pPr marL="457200" lvl="1" indent="0" algn="just">
              <a:buNone/>
            </a:pPr>
            <a:endParaRPr lang="fr-FR" sz="20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fr-FR" sz="2000" dirty="0"/>
              <a:t>Les cellules </a:t>
            </a:r>
            <a:r>
              <a:rPr lang="fr-FR" sz="2000" dirty="0">
                <a:solidFill>
                  <a:schemeClr val="tx1"/>
                </a:solidFill>
                <a:sym typeface="Symbol"/>
              </a:rPr>
              <a:t> sont disséminées dans la glande.</a:t>
            </a:r>
          </a:p>
          <a:p>
            <a:pPr marL="457200" lvl="1" indent="0" algn="just">
              <a:buNone/>
            </a:pPr>
            <a:endParaRPr lang="fr-FR" sz="2000" dirty="0">
              <a:sym typeface="Symbol"/>
            </a:endParaRPr>
          </a:p>
          <a:p>
            <a:pPr marL="457200" lvl="1" indent="0" algn="just">
              <a:buNone/>
            </a:pPr>
            <a:r>
              <a:rPr lang="fr-FR" sz="2000" dirty="0">
                <a:solidFill>
                  <a:schemeClr val="tx1"/>
                </a:solidFill>
                <a:sym typeface="Symbol"/>
              </a:rPr>
              <a:t>Les cellules  sont regroupées sous forme d’</a:t>
            </a:r>
            <a:r>
              <a:rPr lang="fr-FR" sz="2000" dirty="0" err="1">
                <a:solidFill>
                  <a:schemeClr val="tx1"/>
                </a:solidFill>
                <a:sym typeface="Symbol"/>
              </a:rPr>
              <a:t>ilôts</a:t>
            </a:r>
            <a:r>
              <a:rPr lang="fr-FR" sz="2000" dirty="0">
                <a:solidFill>
                  <a:schemeClr val="tx1"/>
                </a:solidFill>
                <a:sym typeface="Symbol"/>
              </a:rPr>
              <a:t> de Langerhans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57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Diagnostic </a:t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4000" dirty="0">
                <a:solidFill>
                  <a:schemeClr val="tx1"/>
                </a:solidFill>
              </a:rPr>
              <a:t>Circonstances de découverte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Examen systématique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/>
              <a:t>Bilan sanguin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/>
              <a:t>Médecine du travail…</a:t>
            </a:r>
          </a:p>
          <a:p>
            <a:pPr marL="411480" lvl="1" indent="0">
              <a:buNone/>
            </a:pPr>
            <a:endParaRPr lang="fr-FR" sz="1600" dirty="0"/>
          </a:p>
          <a:p>
            <a:r>
              <a:rPr lang="fr-FR" dirty="0"/>
              <a:t>Signes fonctionnels (si glycémie &gt; 3 g/l)</a:t>
            </a:r>
          </a:p>
          <a:p>
            <a:pPr marL="114300" indent="0">
              <a:buNone/>
            </a:pPr>
            <a:endParaRPr lang="fr-FR" sz="1000" dirty="0"/>
          </a:p>
          <a:p>
            <a:r>
              <a:rPr lang="fr-FR" dirty="0"/>
              <a:t>Complication révélatrice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Délai entre le début du diabète et sa découverte souvent long</a:t>
            </a:r>
          </a:p>
        </p:txBody>
      </p:sp>
    </p:spTree>
    <p:extLst>
      <p:ext uri="{BB962C8B-B14F-4D97-AF65-F5344CB8AC3E}">
        <p14:creationId xmlns:p14="http://schemas.microsoft.com/office/powerpoint/2010/main" val="2848801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Evolution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fr-FR" sz="2800" dirty="0">
                <a:sym typeface="Wingdings"/>
              </a:rPr>
              <a:t>  </a:t>
            </a:r>
            <a:r>
              <a:rPr lang="fr-FR" sz="2800" dirty="0"/>
              <a:t>Vers l’</a:t>
            </a:r>
            <a:r>
              <a:rPr lang="fr-FR" sz="2800" dirty="0" err="1"/>
              <a:t>insulino-requérance</a:t>
            </a:r>
            <a:endParaRPr lang="fr-FR" sz="2800" dirty="0"/>
          </a:p>
          <a:p>
            <a:pPr marL="114300" indent="0" algn="just">
              <a:buNone/>
            </a:pPr>
            <a:endParaRPr lang="fr-FR" sz="2400" dirty="0"/>
          </a:p>
          <a:p>
            <a:pPr marL="114300" indent="0" algn="just">
              <a:buNone/>
            </a:pPr>
            <a:r>
              <a:rPr lang="fr-FR" sz="2800" dirty="0">
                <a:sym typeface="Wingdings"/>
              </a:rPr>
              <a:t>  </a:t>
            </a:r>
            <a:r>
              <a:rPr lang="fr-FR" sz="2800" dirty="0"/>
              <a:t>Échappement aux </a:t>
            </a:r>
            <a:r>
              <a:rPr lang="fr-FR" sz="2800" dirty="0" err="1"/>
              <a:t>anti-diabétiques</a:t>
            </a:r>
            <a:r>
              <a:rPr lang="fr-FR" sz="2800" dirty="0"/>
              <a:t> oraux</a:t>
            </a:r>
          </a:p>
          <a:p>
            <a:pPr marL="114300" indent="0" algn="just">
              <a:buNone/>
            </a:pPr>
            <a:endParaRPr lang="fr-FR" sz="2400" dirty="0"/>
          </a:p>
          <a:p>
            <a:pPr marL="114300" indent="0" algn="just">
              <a:buNone/>
            </a:pPr>
            <a:r>
              <a:rPr lang="fr-FR" sz="2800" dirty="0">
                <a:sym typeface="Wingdings"/>
              </a:rPr>
              <a:t> </a:t>
            </a:r>
            <a:r>
              <a:rPr lang="fr-FR" sz="2800" dirty="0"/>
              <a:t>Diabète insulino-requérant chez un sujet    souvent obèse et insulino-résistant</a:t>
            </a:r>
          </a:p>
        </p:txBody>
      </p:sp>
    </p:spTree>
    <p:extLst>
      <p:ext uri="{BB962C8B-B14F-4D97-AF65-F5344CB8AC3E}">
        <p14:creationId xmlns:p14="http://schemas.microsoft.com/office/powerpoint/2010/main" val="3595372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84150" y="115888"/>
            <a:ext cx="870743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fr-FR" sz="3800">
                <a:ln>
                  <a:noFill/>
                </a:ln>
                <a:effectLst/>
              </a:rPr>
              <a:t>Une perspective thérapeutique logique</a:t>
            </a:r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1174750" y="2132013"/>
            <a:ext cx="6916738" cy="3443287"/>
          </a:xfrm>
          <a:custGeom>
            <a:avLst/>
            <a:gdLst>
              <a:gd name="T0" fmla="*/ 0 w 3936"/>
              <a:gd name="T1" fmla="*/ 0 h 2028"/>
              <a:gd name="T2" fmla="*/ 0 w 3936"/>
              <a:gd name="T3" fmla="*/ 2028 h 2028"/>
              <a:gd name="T4" fmla="*/ 3936 w 3936"/>
              <a:gd name="T5" fmla="*/ 2028 h 2028"/>
              <a:gd name="T6" fmla="*/ 0 60000 65536"/>
              <a:gd name="T7" fmla="*/ 0 60000 65536"/>
              <a:gd name="T8" fmla="*/ 0 60000 65536"/>
              <a:gd name="T9" fmla="*/ 0 w 3936"/>
              <a:gd name="T10" fmla="*/ 0 h 2028"/>
              <a:gd name="T11" fmla="*/ 3936 w 3936"/>
              <a:gd name="T12" fmla="*/ 2028 h 20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6" h="2028">
                <a:moveTo>
                  <a:pt x="0" y="0"/>
                </a:moveTo>
                <a:lnTo>
                  <a:pt x="0" y="2028"/>
                </a:lnTo>
                <a:lnTo>
                  <a:pt x="3936" y="20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flatTx/>
          </a:bodyPr>
          <a:lstStyle/>
          <a:p>
            <a:endParaRPr lang="fr-FR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1184275" y="2193925"/>
            <a:ext cx="1096963" cy="3381375"/>
          </a:xfrm>
          <a:custGeom>
            <a:avLst/>
            <a:gdLst>
              <a:gd name="T0" fmla="*/ 0 w 624"/>
              <a:gd name="T1" fmla="*/ 0 h 2010"/>
              <a:gd name="T2" fmla="*/ 0 w 624"/>
              <a:gd name="T3" fmla="*/ 2010 h 2010"/>
              <a:gd name="T4" fmla="*/ 624 w 624"/>
              <a:gd name="T5" fmla="*/ 2010 h 2010"/>
              <a:gd name="T6" fmla="*/ 624 w 624"/>
              <a:gd name="T7" fmla="*/ 336 h 2010"/>
              <a:gd name="T8" fmla="*/ 0 w 624"/>
              <a:gd name="T9" fmla="*/ 0 h 20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010"/>
              <a:gd name="T17" fmla="*/ 624 w 624"/>
              <a:gd name="T18" fmla="*/ 2010 h 20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010">
                <a:moveTo>
                  <a:pt x="0" y="0"/>
                </a:moveTo>
                <a:lnTo>
                  <a:pt x="0" y="2010"/>
                </a:lnTo>
                <a:lnTo>
                  <a:pt x="624" y="2010"/>
                </a:lnTo>
                <a:lnTo>
                  <a:pt x="624" y="33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339933"/>
              </a:gs>
              <a:gs pos="100000">
                <a:srgbClr val="45C145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fr-FR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2266950" y="2743200"/>
            <a:ext cx="1571625" cy="2832100"/>
          </a:xfrm>
          <a:custGeom>
            <a:avLst/>
            <a:gdLst>
              <a:gd name="T0" fmla="*/ 0 w 894"/>
              <a:gd name="T1" fmla="*/ 0 h 1668"/>
              <a:gd name="T2" fmla="*/ 6 w 894"/>
              <a:gd name="T3" fmla="*/ 1668 h 1668"/>
              <a:gd name="T4" fmla="*/ 894 w 894"/>
              <a:gd name="T5" fmla="*/ 1668 h 1668"/>
              <a:gd name="T6" fmla="*/ 894 w 894"/>
              <a:gd name="T7" fmla="*/ 426 h 1668"/>
              <a:gd name="T8" fmla="*/ 0 w 894"/>
              <a:gd name="T9" fmla="*/ 0 h 16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4"/>
              <a:gd name="T16" fmla="*/ 0 h 1668"/>
              <a:gd name="T17" fmla="*/ 894 w 894"/>
              <a:gd name="T18" fmla="*/ 1668 h 16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4" h="1668">
                <a:moveTo>
                  <a:pt x="0" y="0"/>
                </a:moveTo>
                <a:lnTo>
                  <a:pt x="6" y="1668"/>
                </a:lnTo>
                <a:lnTo>
                  <a:pt x="894" y="1668"/>
                </a:lnTo>
                <a:lnTo>
                  <a:pt x="894" y="42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45C145"/>
              </a:gs>
              <a:gs pos="100000">
                <a:srgbClr val="CDC800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fr-FR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3814763" y="3476625"/>
            <a:ext cx="1123950" cy="2098675"/>
          </a:xfrm>
          <a:custGeom>
            <a:avLst/>
            <a:gdLst>
              <a:gd name="T0" fmla="*/ 0 w 624"/>
              <a:gd name="T1" fmla="*/ 0 h 1236"/>
              <a:gd name="T2" fmla="*/ 0 w 624"/>
              <a:gd name="T3" fmla="*/ 1236 h 1236"/>
              <a:gd name="T4" fmla="*/ 624 w 624"/>
              <a:gd name="T5" fmla="*/ 1236 h 1236"/>
              <a:gd name="T6" fmla="*/ 624 w 624"/>
              <a:gd name="T7" fmla="*/ 318 h 1236"/>
              <a:gd name="T8" fmla="*/ 0 w 624"/>
              <a:gd name="T9" fmla="*/ 0 h 1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1236"/>
              <a:gd name="T17" fmla="*/ 624 w 624"/>
              <a:gd name="T18" fmla="*/ 1236 h 1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1236">
                <a:moveTo>
                  <a:pt x="0" y="0"/>
                </a:moveTo>
                <a:lnTo>
                  <a:pt x="0" y="1236"/>
                </a:lnTo>
                <a:lnTo>
                  <a:pt x="624" y="1236"/>
                </a:lnTo>
                <a:lnTo>
                  <a:pt x="624" y="318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CDC800"/>
              </a:gs>
              <a:gs pos="100000">
                <a:srgbClr val="F0EA00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fr-FR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4938713" y="4017963"/>
            <a:ext cx="1276350" cy="1557337"/>
          </a:xfrm>
          <a:custGeom>
            <a:avLst/>
            <a:gdLst>
              <a:gd name="T0" fmla="*/ 0 w 726"/>
              <a:gd name="T1" fmla="*/ 0 h 918"/>
              <a:gd name="T2" fmla="*/ 0 w 726"/>
              <a:gd name="T3" fmla="*/ 918 h 918"/>
              <a:gd name="T4" fmla="*/ 726 w 726"/>
              <a:gd name="T5" fmla="*/ 918 h 918"/>
              <a:gd name="T6" fmla="*/ 726 w 726"/>
              <a:gd name="T7" fmla="*/ 366 h 918"/>
              <a:gd name="T8" fmla="*/ 0 w 726"/>
              <a:gd name="T9" fmla="*/ 0 h 9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6"/>
              <a:gd name="T16" fmla="*/ 0 h 918"/>
              <a:gd name="T17" fmla="*/ 726 w 726"/>
              <a:gd name="T18" fmla="*/ 918 h 9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6" h="918">
                <a:moveTo>
                  <a:pt x="0" y="0"/>
                </a:moveTo>
                <a:lnTo>
                  <a:pt x="0" y="918"/>
                </a:lnTo>
                <a:lnTo>
                  <a:pt x="726" y="918"/>
                </a:lnTo>
                <a:lnTo>
                  <a:pt x="726" y="36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0EA00"/>
              </a:gs>
              <a:gs pos="100000">
                <a:srgbClr val="FF9933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fr-FR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6211888" y="4648200"/>
            <a:ext cx="1919287" cy="927100"/>
          </a:xfrm>
          <a:custGeom>
            <a:avLst/>
            <a:gdLst>
              <a:gd name="T0" fmla="*/ 0 w 1092"/>
              <a:gd name="T1" fmla="*/ 0 h 546"/>
              <a:gd name="T2" fmla="*/ 0 w 1092"/>
              <a:gd name="T3" fmla="*/ 546 h 546"/>
              <a:gd name="T4" fmla="*/ 1092 w 1092"/>
              <a:gd name="T5" fmla="*/ 546 h 546"/>
              <a:gd name="T6" fmla="*/ 0 w 1092"/>
              <a:gd name="T7" fmla="*/ 0 h 546"/>
              <a:gd name="T8" fmla="*/ 0 60000 65536"/>
              <a:gd name="T9" fmla="*/ 0 60000 65536"/>
              <a:gd name="T10" fmla="*/ 0 60000 65536"/>
              <a:gd name="T11" fmla="*/ 0 60000 65536"/>
              <a:gd name="T12" fmla="*/ 0 w 1092"/>
              <a:gd name="T13" fmla="*/ 0 h 546"/>
              <a:gd name="T14" fmla="*/ 1092 w 1092"/>
              <a:gd name="T15" fmla="*/ 546 h 5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2" h="546">
                <a:moveTo>
                  <a:pt x="0" y="0"/>
                </a:moveTo>
                <a:lnTo>
                  <a:pt x="0" y="546"/>
                </a:lnTo>
                <a:lnTo>
                  <a:pt x="1092" y="54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9933"/>
              </a:gs>
              <a:gs pos="100000">
                <a:srgbClr val="FF6600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fr-FR"/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1062038" y="2141538"/>
            <a:ext cx="103187" cy="3430587"/>
            <a:chOff x="1076" y="1464"/>
            <a:chExt cx="59" cy="2020"/>
          </a:xfrm>
        </p:grpSpPr>
        <p:sp>
          <p:nvSpPr>
            <p:cNvPr id="18467" name="Line 10"/>
            <p:cNvSpPr>
              <a:spLocks noChangeShapeType="1"/>
            </p:cNvSpPr>
            <p:nvPr/>
          </p:nvSpPr>
          <p:spPr bwMode="auto">
            <a:xfrm flipH="1" flipV="1">
              <a:off x="1076" y="1464"/>
              <a:ext cx="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68" name="Line 11"/>
            <p:cNvSpPr>
              <a:spLocks noChangeShapeType="1"/>
            </p:cNvSpPr>
            <p:nvPr/>
          </p:nvSpPr>
          <p:spPr bwMode="auto">
            <a:xfrm flipH="1" flipV="1">
              <a:off x="1076" y="2282"/>
              <a:ext cx="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69" name="Line 12"/>
            <p:cNvSpPr>
              <a:spLocks noChangeShapeType="1"/>
            </p:cNvSpPr>
            <p:nvPr/>
          </p:nvSpPr>
          <p:spPr bwMode="auto">
            <a:xfrm flipH="1" flipV="1">
              <a:off x="1076" y="1879"/>
              <a:ext cx="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70" name="Line 13"/>
            <p:cNvSpPr>
              <a:spLocks noChangeShapeType="1"/>
            </p:cNvSpPr>
            <p:nvPr/>
          </p:nvSpPr>
          <p:spPr bwMode="auto">
            <a:xfrm flipH="1" flipV="1">
              <a:off x="1076" y="2685"/>
              <a:ext cx="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71" name="Line 14"/>
            <p:cNvSpPr>
              <a:spLocks noChangeShapeType="1"/>
            </p:cNvSpPr>
            <p:nvPr/>
          </p:nvSpPr>
          <p:spPr bwMode="auto">
            <a:xfrm flipH="1" flipV="1">
              <a:off x="1076" y="3088"/>
              <a:ext cx="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472" name="Line 15"/>
            <p:cNvSpPr>
              <a:spLocks noChangeShapeType="1"/>
            </p:cNvSpPr>
            <p:nvPr/>
          </p:nvSpPr>
          <p:spPr bwMode="auto">
            <a:xfrm flipH="1" flipV="1">
              <a:off x="1076" y="3484"/>
              <a:ext cx="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8442" name="Rectangle 16"/>
          <p:cNvSpPr>
            <a:spLocks noChangeArrowheads="1"/>
          </p:cNvSpPr>
          <p:nvPr/>
        </p:nvSpPr>
        <p:spPr bwMode="auto">
          <a:xfrm>
            <a:off x="569913" y="1993900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b="1">
                <a:cs typeface="Arial" charset="0"/>
              </a:rPr>
              <a:t>100</a:t>
            </a: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712788" y="2673350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b="1">
                <a:cs typeface="Arial" charset="0"/>
              </a:rPr>
              <a:t>80</a:t>
            </a:r>
          </a:p>
        </p:txBody>
      </p:sp>
      <p:sp>
        <p:nvSpPr>
          <p:cNvPr id="18444" name="Rectangle 18"/>
          <p:cNvSpPr>
            <a:spLocks noChangeArrowheads="1"/>
          </p:cNvSpPr>
          <p:nvPr/>
        </p:nvSpPr>
        <p:spPr bwMode="auto">
          <a:xfrm>
            <a:off x="712788" y="3349625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b="1">
                <a:cs typeface="Arial" charset="0"/>
              </a:rPr>
              <a:t>60</a:t>
            </a:r>
          </a:p>
        </p:txBody>
      </p:sp>
      <p:sp>
        <p:nvSpPr>
          <p:cNvPr id="18445" name="Rectangle 19"/>
          <p:cNvSpPr>
            <a:spLocks noChangeArrowheads="1"/>
          </p:cNvSpPr>
          <p:nvPr/>
        </p:nvSpPr>
        <p:spPr bwMode="auto">
          <a:xfrm>
            <a:off x="712788" y="4025900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b="1">
                <a:cs typeface="Arial" charset="0"/>
              </a:rPr>
              <a:t>40</a:t>
            </a:r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712788" y="470376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b="1">
                <a:cs typeface="Arial" charset="0"/>
              </a:rPr>
              <a:t>20</a:t>
            </a:r>
          </a:p>
        </p:txBody>
      </p:sp>
      <p:sp>
        <p:nvSpPr>
          <p:cNvPr id="18447" name="Rectangle 21"/>
          <p:cNvSpPr>
            <a:spLocks noChangeArrowheads="1"/>
          </p:cNvSpPr>
          <p:nvPr/>
        </p:nvSpPr>
        <p:spPr bwMode="auto">
          <a:xfrm>
            <a:off x="850900" y="53832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b="1">
                <a:cs typeface="Arial" charset="0"/>
              </a:rPr>
              <a:t>0</a:t>
            </a:r>
          </a:p>
        </p:txBody>
      </p:sp>
      <p:sp>
        <p:nvSpPr>
          <p:cNvPr id="18448" name="Text Box 22"/>
          <p:cNvSpPr txBox="1">
            <a:spLocks noChangeArrowheads="1"/>
          </p:cNvSpPr>
          <p:nvPr/>
        </p:nvSpPr>
        <p:spPr bwMode="auto">
          <a:xfrm>
            <a:off x="976313" y="5695950"/>
            <a:ext cx="393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- 12</a:t>
            </a:r>
          </a:p>
        </p:txBody>
      </p:sp>
      <p:sp>
        <p:nvSpPr>
          <p:cNvPr id="18449" name="Text Box 23"/>
          <p:cNvSpPr txBox="1">
            <a:spLocks noChangeArrowheads="1"/>
          </p:cNvSpPr>
          <p:nvPr/>
        </p:nvSpPr>
        <p:spPr bwMode="auto">
          <a:xfrm>
            <a:off x="1517650" y="5695950"/>
            <a:ext cx="393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- 10</a:t>
            </a:r>
          </a:p>
        </p:txBody>
      </p:sp>
      <p:sp>
        <p:nvSpPr>
          <p:cNvPr id="18450" name="Text Box 24"/>
          <p:cNvSpPr txBox="1">
            <a:spLocks noChangeArrowheads="1"/>
          </p:cNvSpPr>
          <p:nvPr/>
        </p:nvSpPr>
        <p:spPr bwMode="auto">
          <a:xfrm>
            <a:off x="2133600" y="5695950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- 8</a:t>
            </a:r>
          </a:p>
        </p:txBody>
      </p:sp>
      <p:sp>
        <p:nvSpPr>
          <p:cNvPr id="18451" name="Text Box 25"/>
          <p:cNvSpPr txBox="1">
            <a:spLocks noChangeArrowheads="1"/>
          </p:cNvSpPr>
          <p:nvPr/>
        </p:nvSpPr>
        <p:spPr bwMode="auto">
          <a:xfrm>
            <a:off x="2535238" y="5695950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- 6</a:t>
            </a:r>
          </a:p>
        </p:txBody>
      </p:sp>
      <p:sp>
        <p:nvSpPr>
          <p:cNvPr id="18452" name="Text Box 26"/>
          <p:cNvSpPr txBox="1">
            <a:spLocks noChangeArrowheads="1"/>
          </p:cNvSpPr>
          <p:nvPr/>
        </p:nvSpPr>
        <p:spPr bwMode="auto">
          <a:xfrm>
            <a:off x="3684588" y="5695950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- 2</a:t>
            </a:r>
          </a:p>
        </p:txBody>
      </p:sp>
      <p:sp>
        <p:nvSpPr>
          <p:cNvPr id="18453" name="Text Box 27"/>
          <p:cNvSpPr txBox="1">
            <a:spLocks noChangeArrowheads="1"/>
          </p:cNvSpPr>
          <p:nvPr/>
        </p:nvSpPr>
        <p:spPr bwMode="auto">
          <a:xfrm>
            <a:off x="4395788" y="569595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0</a:t>
            </a:r>
          </a:p>
        </p:txBody>
      </p:sp>
      <p:sp>
        <p:nvSpPr>
          <p:cNvPr id="18454" name="Text Box 28"/>
          <p:cNvSpPr txBox="1">
            <a:spLocks noChangeArrowheads="1"/>
          </p:cNvSpPr>
          <p:nvPr/>
        </p:nvSpPr>
        <p:spPr bwMode="auto">
          <a:xfrm>
            <a:off x="4879975" y="569595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2</a:t>
            </a:r>
          </a:p>
        </p:txBody>
      </p:sp>
      <p:sp>
        <p:nvSpPr>
          <p:cNvPr id="18455" name="Text Box 29"/>
          <p:cNvSpPr txBox="1">
            <a:spLocks noChangeArrowheads="1"/>
          </p:cNvSpPr>
          <p:nvPr/>
        </p:nvSpPr>
        <p:spPr bwMode="auto">
          <a:xfrm>
            <a:off x="5543550" y="569595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6</a:t>
            </a: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6859588" y="5695950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10</a:t>
            </a:r>
          </a:p>
        </p:txBody>
      </p:sp>
      <p:sp>
        <p:nvSpPr>
          <p:cNvPr id="18457" name="Text Box 31"/>
          <p:cNvSpPr txBox="1">
            <a:spLocks noChangeArrowheads="1"/>
          </p:cNvSpPr>
          <p:nvPr/>
        </p:nvSpPr>
        <p:spPr bwMode="auto">
          <a:xfrm>
            <a:off x="7940675" y="5695950"/>
            <a:ext cx="2809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14</a:t>
            </a:r>
          </a:p>
        </p:txBody>
      </p:sp>
      <p:sp>
        <p:nvSpPr>
          <p:cNvPr id="18458" name="Text Box 32"/>
          <p:cNvSpPr txBox="1">
            <a:spLocks noChangeArrowheads="1"/>
          </p:cNvSpPr>
          <p:nvPr/>
        </p:nvSpPr>
        <p:spPr bwMode="auto">
          <a:xfrm>
            <a:off x="3962400" y="5973763"/>
            <a:ext cx="825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Années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1181100" y="4095750"/>
            <a:ext cx="1581150" cy="119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660066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r-FR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Intolérance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glucose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2971800" y="4095750"/>
            <a:ext cx="1454150" cy="119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660066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r-FR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Glycémie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à jeun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élevée</a:t>
            </a:r>
          </a:p>
        </p:txBody>
      </p:sp>
      <p:sp>
        <p:nvSpPr>
          <p:cNvPr id="18461" name="Text Box 35"/>
          <p:cNvSpPr txBox="1">
            <a:spLocks noChangeArrowheads="1"/>
          </p:cNvSpPr>
          <p:nvPr/>
        </p:nvSpPr>
        <p:spPr bwMode="auto">
          <a:xfrm>
            <a:off x="0" y="1341438"/>
            <a:ext cx="3962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>
                <a:cs typeface="Arial" charset="0"/>
              </a:rPr>
              <a:t>Fonctionnalité des cellules </a:t>
            </a:r>
            <a:r>
              <a:rPr lang="fr-FR" altLang="fr-FR" b="1">
                <a:cs typeface="Arial" charset="0"/>
                <a:sym typeface="Symbol" pitchFamily="18" charset="2"/>
              </a:rPr>
              <a:t> (%)</a:t>
            </a:r>
            <a:endParaRPr lang="fr-FR" altLang="fr-FR" b="1">
              <a:cs typeface="Arial" charset="0"/>
            </a:endParaRPr>
          </a:p>
        </p:txBody>
      </p:sp>
      <p:sp>
        <p:nvSpPr>
          <p:cNvPr id="18462" name="Text Box 36"/>
          <p:cNvSpPr txBox="1">
            <a:spLocks noChangeArrowheads="1"/>
          </p:cNvSpPr>
          <p:nvPr/>
        </p:nvSpPr>
        <p:spPr bwMode="auto">
          <a:xfrm>
            <a:off x="280988" y="6308725"/>
            <a:ext cx="457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1400" i="1">
                <a:solidFill>
                  <a:schemeClr val="accent1"/>
                </a:solidFill>
              </a:rPr>
              <a:t>Adapté de l ’UKPDS. Group. Diabetes 1995; 44 : 1249-1258.</a:t>
            </a:r>
          </a:p>
        </p:txBody>
      </p:sp>
      <p:sp>
        <p:nvSpPr>
          <p:cNvPr id="18463" name="AutoShape 37"/>
          <p:cNvSpPr>
            <a:spLocks noChangeArrowheads="1"/>
          </p:cNvSpPr>
          <p:nvPr/>
        </p:nvSpPr>
        <p:spPr bwMode="auto">
          <a:xfrm>
            <a:off x="4191000" y="25908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464" name="Text Box 38"/>
          <p:cNvSpPr txBox="1">
            <a:spLocks noChangeArrowheads="1"/>
          </p:cNvSpPr>
          <p:nvPr/>
        </p:nvSpPr>
        <p:spPr bwMode="auto">
          <a:xfrm>
            <a:off x="3505200" y="211772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000" b="1">
                <a:solidFill>
                  <a:schemeClr val="accent1"/>
                </a:solidFill>
              </a:rPr>
              <a:t>Diagnostic</a:t>
            </a:r>
            <a:endParaRPr lang="en-US" altLang="fr-FR" sz="2000" b="1">
              <a:solidFill>
                <a:schemeClr val="accent1"/>
              </a:solidFill>
            </a:endParaRPr>
          </a:p>
        </p:txBody>
      </p:sp>
      <p:sp>
        <p:nvSpPr>
          <p:cNvPr id="18465" name="AutoShape 39"/>
          <p:cNvSpPr>
            <a:spLocks noChangeArrowheads="1"/>
          </p:cNvSpPr>
          <p:nvPr/>
        </p:nvSpPr>
        <p:spPr bwMode="auto">
          <a:xfrm>
            <a:off x="6324600" y="37338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466" name="Text Box 40"/>
          <p:cNvSpPr txBox="1">
            <a:spLocks noChangeArrowheads="1"/>
          </p:cNvSpPr>
          <p:nvPr/>
        </p:nvSpPr>
        <p:spPr bwMode="auto">
          <a:xfrm>
            <a:off x="5105400" y="2895600"/>
            <a:ext cx="320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000" b="1">
                <a:solidFill>
                  <a:schemeClr val="accent1"/>
                </a:solidFill>
              </a:rPr>
              <a:t>Passage à l’insuline nécessaire</a:t>
            </a:r>
            <a:endParaRPr lang="en-US" altLang="fr-FR" sz="20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25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Traitement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0765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La diététique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/>
              <a:t>Le régime « diabétique » n’existe plus ! Vive le régime normal équilibré !</a:t>
            </a:r>
          </a:p>
          <a:p>
            <a:pPr algn="just"/>
            <a:r>
              <a:rPr lang="fr-FR" dirty="0"/>
              <a:t>Faire 3 vrais repas</a:t>
            </a:r>
          </a:p>
          <a:p>
            <a:pPr algn="just"/>
            <a:r>
              <a:rPr lang="fr-FR" dirty="0"/>
              <a:t>Ration équilibrée :</a:t>
            </a:r>
          </a:p>
          <a:p>
            <a:pPr marL="114300" indent="0" algn="just">
              <a:buNone/>
            </a:pPr>
            <a:endParaRPr lang="fr-FR" sz="1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fr-FR" sz="1900" dirty="0"/>
              <a:t>55 % d’hydrates de carbone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fr-FR" sz="1900" dirty="0"/>
              <a:t>30 % de lipides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fr-FR" sz="1900" dirty="0"/>
              <a:t>15 % de protéines</a:t>
            </a:r>
          </a:p>
          <a:p>
            <a:pPr marL="114300" indent="0" algn="just">
              <a:buNone/>
            </a:pPr>
            <a:endParaRPr lang="fr-FR" dirty="0"/>
          </a:p>
          <a:p>
            <a:pPr marL="114300" indent="0" algn="just">
              <a:buNone/>
            </a:pPr>
            <a:r>
              <a:rPr lang="fr-FR" dirty="0">
                <a:sym typeface="Wingdings"/>
              </a:rPr>
              <a:t> </a:t>
            </a:r>
            <a:r>
              <a:rPr lang="fr-FR" dirty="0"/>
              <a:t>Privilégier les sucres complexes qui se transforment en glucose à un rythme lent</a:t>
            </a:r>
          </a:p>
          <a:p>
            <a:pPr marL="114300" indent="0" algn="just">
              <a:buNone/>
            </a:pPr>
            <a:r>
              <a:rPr lang="fr-FR" dirty="0">
                <a:sym typeface="Wingdings"/>
              </a:rPr>
              <a:t>  </a:t>
            </a:r>
            <a:r>
              <a:rPr lang="fr-FR" dirty="0"/>
              <a:t>Réduire les sucres simples</a:t>
            </a:r>
          </a:p>
          <a:p>
            <a:pPr marL="114300" indent="0" algn="just">
              <a:buNone/>
            </a:pPr>
            <a:r>
              <a:rPr lang="fr-FR" dirty="0">
                <a:sym typeface="Wingdings"/>
              </a:rPr>
              <a:t>  </a:t>
            </a:r>
            <a:r>
              <a:rPr lang="fr-FR" dirty="0"/>
              <a:t>Limiter les apports en graisses</a:t>
            </a:r>
          </a:p>
          <a:p>
            <a:pPr marL="114300" indent="0" algn="just">
              <a:buNone/>
            </a:pPr>
            <a:r>
              <a:rPr lang="fr-FR" dirty="0">
                <a:sym typeface="Wingdings"/>
              </a:rPr>
              <a:t>  </a:t>
            </a:r>
            <a:r>
              <a:rPr lang="fr-FR" dirty="0"/>
              <a:t>Consommer des fibres végétales</a:t>
            </a:r>
          </a:p>
          <a:p>
            <a:pPr marL="114300" indent="0" algn="just">
              <a:buNone/>
            </a:pPr>
            <a:r>
              <a:rPr lang="fr-FR" dirty="0">
                <a:sym typeface="Wingdings"/>
              </a:rPr>
              <a:t>  </a:t>
            </a:r>
            <a:r>
              <a:rPr lang="fr-FR" dirty="0"/>
              <a:t>Éviter certaines erreurs : </a:t>
            </a:r>
            <a:r>
              <a:rPr lang="fr-FR" i="1" dirty="0"/>
              <a:t>exemples</a:t>
            </a:r>
          </a:p>
          <a:p>
            <a:pPr marL="114300" indent="0" algn="just">
              <a:buNone/>
            </a:pPr>
            <a:endParaRPr lang="fr-FR" dirty="0"/>
          </a:p>
          <a:p>
            <a:pPr algn="just"/>
            <a:r>
              <a:rPr lang="fr-FR" dirty="0"/>
              <a:t>Les collations ?</a:t>
            </a:r>
          </a:p>
        </p:txBody>
      </p:sp>
    </p:spTree>
    <p:extLst>
      <p:ext uri="{BB962C8B-B14F-4D97-AF65-F5344CB8AC3E}">
        <p14:creationId xmlns:p14="http://schemas.microsoft.com/office/powerpoint/2010/main" val="1300619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03250"/>
            <a:ext cx="6026150" cy="947738"/>
          </a:xfrm>
        </p:spPr>
        <p:txBody>
          <a:bodyPr/>
          <a:lstStyle/>
          <a:p>
            <a:pPr eaLnBrk="1" hangingPunct="1"/>
            <a:br>
              <a:rPr lang="fr-FR" altLang="fr-FR" sz="2800" b="1" dirty="0">
                <a:latin typeface="Tahoma" pitchFamily="34" charset="0"/>
                <a:cs typeface="Tahoma" pitchFamily="34" charset="0"/>
              </a:rPr>
            </a:br>
            <a:endParaRPr lang="fr-FR" altLang="fr-FR" sz="2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276475"/>
            <a:ext cx="8064500" cy="4105275"/>
          </a:xfrm>
        </p:spPr>
        <p:txBody>
          <a:bodyPr/>
          <a:lstStyle/>
          <a:p>
            <a:pPr algn="just" eaLnBrk="1" hangingPunct="1"/>
            <a:r>
              <a:rPr lang="fr-FR" altLang="fr-FR" dirty="0">
                <a:latin typeface="Verdana" pitchFamily="34" charset="0"/>
                <a:ea typeface="Verdana" pitchFamily="34" charset="0"/>
                <a:cs typeface="Verdana" pitchFamily="34" charset="0"/>
              </a:rPr>
              <a:t>Tout mouvement corporel produit par la contraction des muscles, entraînant une augmentation de la dépense d’énergie au-dessus de la dépense de repos</a:t>
            </a:r>
          </a:p>
          <a:p>
            <a:pPr algn="just" eaLnBrk="1" hangingPunct="1">
              <a:buFont typeface="Wingdings" pitchFamily="2" charset="2"/>
              <a:buNone/>
            </a:pPr>
            <a:endParaRPr lang="fr-FR" altLang="fr-F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r>
              <a:rPr lang="fr-FR" altLang="fr-FR" dirty="0">
                <a:latin typeface="Verdana" pitchFamily="34" charset="0"/>
                <a:ea typeface="Verdana" pitchFamily="34" charset="0"/>
                <a:cs typeface="Verdana" pitchFamily="34" charset="0"/>
              </a:rPr>
              <a:t>Inclut tous les mouvements effectués dans la vie quotidienne (ne se réduit pas à la seule pratique sportive)</a:t>
            </a:r>
          </a:p>
        </p:txBody>
      </p:sp>
      <p:pic>
        <p:nvPicPr>
          <p:cNvPr id="14340" name="Picture 7" descr="Résultat de recherche d'images pour &quot;activité physiqu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4869160"/>
            <a:ext cx="1584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044B954-CC9D-55DC-5198-4481C77CDDB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7620000" cy="142617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400">
                <a:solidFill>
                  <a:schemeClr val="tx1"/>
                </a:solidFill>
              </a:rPr>
              <a:t>La pratique régulière d’une activité physique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335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010400" cy="1143000"/>
          </a:xfrm>
        </p:spPr>
        <p:txBody>
          <a:bodyPr/>
          <a:lstStyle/>
          <a:p>
            <a:pPr eaLnBrk="1" hangingPunct="1"/>
            <a:r>
              <a:rPr lang="fr-FR" altLang="fr-FR" sz="2800" b="1">
                <a:latin typeface="Tahoma" pitchFamily="34" charset="0"/>
                <a:cs typeface="Tahoma" pitchFamily="34" charset="0"/>
              </a:rPr>
              <a:t>Recommandations en terme </a:t>
            </a:r>
            <a:br>
              <a:rPr lang="fr-FR" altLang="fr-FR" sz="2800" b="1">
                <a:latin typeface="Tahoma" pitchFamily="34" charset="0"/>
                <a:cs typeface="Tahoma" pitchFamily="34" charset="0"/>
              </a:rPr>
            </a:br>
            <a:r>
              <a:rPr lang="fr-FR" altLang="fr-FR" sz="2800" b="1">
                <a:latin typeface="Tahoma" pitchFamily="34" charset="0"/>
                <a:cs typeface="Tahoma" pitchFamily="34" charset="0"/>
              </a:rPr>
              <a:t>d’activité physique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595688"/>
          </a:xfrm>
        </p:spPr>
        <p:txBody>
          <a:bodyPr/>
          <a:lstStyle/>
          <a:p>
            <a:pPr eaLnBrk="1" hangingPunct="1"/>
            <a:r>
              <a:rPr lang="fr-FR" altLang="fr-FR">
                <a:latin typeface="Verdana" pitchFamily="34" charset="0"/>
                <a:ea typeface="Verdana" pitchFamily="34" charset="0"/>
                <a:cs typeface="Verdana" pitchFamily="34" charset="0"/>
              </a:rPr>
              <a:t>3 fois dix minutes est probablement aussi efficace qu’une fois 30 minutes</a:t>
            </a:r>
            <a:br>
              <a:rPr lang="fr-FR" altLang="fr-FR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altLang="fr-FR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eaLnBrk="1" hangingPunct="1"/>
            <a:r>
              <a:rPr lang="fr-FR" altLang="fr-FR">
                <a:latin typeface="Verdana" pitchFamily="34" charset="0"/>
                <a:ea typeface="Verdana" pitchFamily="34" charset="0"/>
                <a:cs typeface="Verdana" pitchFamily="34" charset="0"/>
              </a:rPr>
              <a:t>En revanche la fréquence apparaît importante: si possible tous les jours</a:t>
            </a:r>
            <a:br>
              <a:rPr lang="fr-FR" altLang="fr-FR" sz="3200"/>
            </a:br>
            <a:endParaRPr lang="fr-FR" altLang="fr-FR" sz="3200"/>
          </a:p>
          <a:p>
            <a:pPr eaLnBrk="1" hangingPunct="1"/>
            <a:endParaRPr lang="fr-FR" altLang="fr-FR" sz="3200"/>
          </a:p>
        </p:txBody>
      </p:sp>
    </p:spTree>
    <p:extLst>
      <p:ext uri="{BB962C8B-B14F-4D97-AF65-F5344CB8AC3E}">
        <p14:creationId xmlns:p14="http://schemas.microsoft.com/office/powerpoint/2010/main" val="805602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731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2800" b="1">
                <a:latin typeface="Tahoma" pitchFamily="34" charset="0"/>
                <a:cs typeface="Tahoma" pitchFamily="34" charset="0"/>
              </a:rPr>
              <a:t>Activité physique et </a:t>
            </a:r>
            <a:br>
              <a:rPr lang="fr-FR" altLang="fr-FR" sz="2800" b="1">
                <a:latin typeface="Tahoma" pitchFamily="34" charset="0"/>
                <a:cs typeface="Tahoma" pitchFamily="34" charset="0"/>
              </a:rPr>
            </a:br>
            <a:r>
              <a:rPr lang="fr-FR" altLang="fr-FR" sz="2800" b="1">
                <a:latin typeface="Tahoma" pitchFamily="34" charset="0"/>
                <a:cs typeface="Tahoma" pitchFamily="34" charset="0"/>
              </a:rPr>
              <a:t>maladies cardio-vasculaires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-36512" y="2055813"/>
            <a:ext cx="8397875" cy="4783137"/>
          </a:xfrm>
        </p:spPr>
        <p:txBody>
          <a:bodyPr/>
          <a:lstStyle/>
          <a:p>
            <a:pPr algn="just" eaLnBrk="1" hangingPunct="1"/>
            <a:r>
              <a:rPr lang="fr-FR" altLang="fr-FR" dirty="0">
                <a:latin typeface="Verdana" pitchFamily="34" charset="0"/>
                <a:ea typeface="Verdana" pitchFamily="34" charset="0"/>
                <a:cs typeface="Verdana" pitchFamily="34" charset="0"/>
              </a:rPr>
              <a:t>Activité physique régulière fortement associée à une diminution du risque de mortalité cardiovasculaire et du risque d’accidents coronariens (infarctus du myocarde)</a:t>
            </a:r>
          </a:p>
          <a:p>
            <a:pPr algn="just" eaLnBrk="1" hangingPunct="1"/>
            <a:endParaRPr lang="fr-FR" altLang="fr-F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r>
              <a:rPr lang="fr-FR" altLang="fr-FR" dirty="0">
                <a:latin typeface="Verdana" pitchFamily="34" charset="0"/>
                <a:ea typeface="Verdana" pitchFamily="34" charset="0"/>
                <a:cs typeface="Verdana" pitchFamily="34" charset="0"/>
              </a:rPr>
              <a:t>Réduction du risque coronarien qui peut être attendue de la pratique d’une activité physique régulière comparable à l’arrêt du tabac ou à la correction d’un excès de cholestérol</a:t>
            </a:r>
          </a:p>
        </p:txBody>
      </p:sp>
    </p:spTree>
    <p:extLst>
      <p:ext uri="{BB962C8B-B14F-4D97-AF65-F5344CB8AC3E}">
        <p14:creationId xmlns:p14="http://schemas.microsoft.com/office/powerpoint/2010/main" val="105105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404813"/>
            <a:ext cx="7772400" cy="7318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2800" b="1">
                <a:latin typeface="Tahoma" pitchFamily="34" charset="0"/>
                <a:cs typeface="Tahoma" pitchFamily="34" charset="0"/>
              </a:rPr>
              <a:t>Activité physique et facteurs de risque cardiovasculaires</a:t>
            </a:r>
          </a:p>
        </p:txBody>
      </p:sp>
      <p:sp>
        <p:nvSpPr>
          <p:cNvPr id="263170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1439863"/>
            <a:ext cx="8139112" cy="1757362"/>
          </a:xfrm>
        </p:spPr>
        <p:txBody>
          <a:bodyPr/>
          <a:lstStyle/>
          <a:p>
            <a:pPr algn="just" eaLnBrk="1" hangingPunct="1"/>
            <a:r>
              <a:rPr lang="fr-FR" altLang="fr-F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Hypertension artérielle</a:t>
            </a:r>
            <a:r>
              <a:rPr lang="fr-FR" altLang="fr-FR" dirty="0">
                <a:latin typeface="Verdana" pitchFamily="34" charset="0"/>
                <a:ea typeface="Verdana" pitchFamily="34" charset="0"/>
                <a:cs typeface="Verdana" pitchFamily="34" charset="0"/>
              </a:rPr>
              <a:t> : diminution du risque de survenue d’une hypertension artérielle, chez les sujets hypertendus : amélioration du contrôle de l’HTA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107504" y="3600450"/>
            <a:ext cx="8202613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just"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Anomalies du bilan lipidique</a:t>
            </a:r>
            <a:r>
              <a:rPr lang="fr-FR" altLang="fr-F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: augmentation du HDL-cholestérol, diminution des triglycérides</a:t>
            </a:r>
          </a:p>
          <a:p>
            <a:pPr algn="just">
              <a:lnSpc>
                <a:spcPct val="90000"/>
              </a:lnSpc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fr-FR" altLang="fr-FR" sz="3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35496" y="5397500"/>
            <a:ext cx="84105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just"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fr-FR" altLang="fr-FR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effets plus importants si l’activité physique s’accompagne d’une perte de poids</a:t>
            </a:r>
          </a:p>
        </p:txBody>
      </p:sp>
    </p:spTree>
    <p:extLst>
      <p:ext uri="{BB962C8B-B14F-4D97-AF65-F5344CB8AC3E}">
        <p14:creationId xmlns:p14="http://schemas.microsoft.com/office/powerpoint/2010/main" val="312304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build="p"/>
      <p:bldP spid="263172" grpId="0"/>
      <p:bldP spid="26317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813" y="333375"/>
            <a:ext cx="6623050" cy="8842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2800" b="1">
                <a:latin typeface="Tahoma" pitchFamily="34" charset="0"/>
                <a:cs typeface="Tahoma" pitchFamily="34" charset="0"/>
              </a:rPr>
              <a:t>Activité physique et facteurs de risque cardiovasculaires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539552" y="2060575"/>
            <a:ext cx="7521575" cy="3621088"/>
          </a:xfrm>
        </p:spPr>
        <p:txBody>
          <a:bodyPr/>
          <a:lstStyle/>
          <a:p>
            <a:pPr algn="just" eaLnBrk="1" hangingPunct="1"/>
            <a:r>
              <a:rPr lang="fr-FR" altLang="fr-F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Diabète type 2</a:t>
            </a:r>
            <a:r>
              <a:rPr lang="fr-FR" altLang="fr-FR" dirty="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</a:p>
          <a:p>
            <a:pPr lvl="1" algn="just" eaLnBrk="1" hangingPunct="1"/>
            <a:r>
              <a:rPr lang="fr-FR" altLang="fr-F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diminution du risque de survenue d’un DT2</a:t>
            </a:r>
          </a:p>
          <a:p>
            <a:pPr lvl="1" algn="just" eaLnBrk="1" hangingPunct="1"/>
            <a:r>
              <a:rPr lang="fr-FR" altLang="fr-F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chez le diabétique : amélioration de l’équilibre du diabète, réduction du risque cardio-vasculaire</a:t>
            </a:r>
          </a:p>
        </p:txBody>
      </p:sp>
    </p:spTree>
    <p:extLst>
      <p:ext uri="{BB962C8B-B14F-4D97-AF65-F5344CB8AC3E}">
        <p14:creationId xmlns:p14="http://schemas.microsoft.com/office/powerpoint/2010/main" val="291784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/>
              <a:t> </a:t>
            </a:r>
          </a:p>
          <a:p>
            <a:pPr marL="0" indent="0">
              <a:buNone/>
            </a:pPr>
            <a:endParaRPr lang="fr-FR" sz="1200" dirty="0"/>
          </a:p>
          <a:p>
            <a:r>
              <a:rPr lang="fr-FR" sz="2400" dirty="0"/>
              <a:t>Diabète</a:t>
            </a:r>
          </a:p>
          <a:p>
            <a:pPr lvl="1" algn="just"/>
            <a:r>
              <a:rPr lang="fr-FR" sz="1800" dirty="0"/>
              <a:t>Fondée sur le seuil glycémique à risque de micro-angiopathie</a:t>
            </a:r>
          </a:p>
          <a:p>
            <a:pPr lvl="1" algn="just"/>
            <a:r>
              <a:rPr lang="fr-FR" sz="1800" dirty="0"/>
              <a:t>Hyperglycémie chronique</a:t>
            </a:r>
          </a:p>
          <a:p>
            <a:pPr lvl="1" algn="just"/>
            <a:r>
              <a:rPr lang="fr-FR" sz="1800" dirty="0"/>
              <a:t>Glycémie à jeun supérieure à 1.26 g/l (7 </a:t>
            </a:r>
            <a:r>
              <a:rPr lang="fr-FR" sz="1800" dirty="0" err="1"/>
              <a:t>mmol</a:t>
            </a:r>
            <a:r>
              <a:rPr lang="fr-FR" sz="1800" dirty="0"/>
              <a:t>/l) à deux reprises  OU glycémie supérieure à 2 g/l (11.1 </a:t>
            </a:r>
            <a:r>
              <a:rPr lang="fr-FR" sz="1800" dirty="0" err="1"/>
              <a:t>mmol</a:t>
            </a:r>
            <a:r>
              <a:rPr lang="fr-FR" sz="1800" dirty="0"/>
              <a:t>/l) à n’importe quel moment de la journée</a:t>
            </a:r>
          </a:p>
          <a:p>
            <a:pPr marL="457200" lvl="1" indent="0">
              <a:buNone/>
            </a:pPr>
            <a:endParaRPr lang="fr-FR" sz="1800" dirty="0"/>
          </a:p>
          <a:p>
            <a:r>
              <a:rPr lang="fr-FR" sz="1800" dirty="0"/>
              <a:t>Hyperglycémie non diabétique: glycémie entre 1.10 et 1.25 g/l à jeun</a:t>
            </a:r>
          </a:p>
          <a:p>
            <a:pPr marL="0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8157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800" b="1">
                <a:latin typeface="Tahoma" pitchFamily="34" charset="0"/>
                <a:cs typeface="Tahoma" pitchFamily="34" charset="0"/>
              </a:rPr>
              <a:t>Recommandations actuelles d’activité physique chez l’adulte</a:t>
            </a:r>
            <a:endParaRPr lang="fr-FR" altLang="fr-FR" sz="2800" b="1" i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dirty="0">
                <a:latin typeface="Verdana" pitchFamily="34" charset="0"/>
                <a:ea typeface="Verdana" pitchFamily="34" charset="0"/>
                <a:cs typeface="Verdana" pitchFamily="34" charset="0"/>
              </a:rPr>
              <a:t>Au moins ½ h/j d’activité physique modérée</a:t>
            </a:r>
          </a:p>
          <a:p>
            <a:pPr lvl="1" eaLnBrk="1" hangingPunct="1"/>
            <a:r>
              <a:rPr lang="fr-FR" altLang="fr-F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Type marche rapide</a:t>
            </a:r>
          </a:p>
          <a:p>
            <a:pPr lvl="1" eaLnBrk="1" hangingPunct="1"/>
            <a:r>
              <a:rPr lang="fr-FR" altLang="fr-F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Dans la vie quotidienne, au travail, durant les loisirs</a:t>
            </a:r>
          </a:p>
          <a:p>
            <a:pPr lvl="1" eaLnBrk="1" hangingPunct="1">
              <a:buFont typeface="Wingdings" pitchFamily="2" charset="2"/>
              <a:buNone/>
            </a:pPr>
            <a:endParaRPr lang="fr-FR" altLang="fr-FR" dirty="0"/>
          </a:p>
          <a:p>
            <a:pPr eaLnBrk="1" hangingPunct="1"/>
            <a:r>
              <a:rPr lang="fr-FR" altLang="fr-FR" dirty="0">
                <a:latin typeface="Verdana" pitchFamily="34" charset="0"/>
                <a:ea typeface="Verdana" pitchFamily="34" charset="0"/>
                <a:cs typeface="Verdana" pitchFamily="34" charset="0"/>
              </a:rPr>
              <a:t>Chez les sujets déjà actifs</a:t>
            </a:r>
          </a:p>
          <a:p>
            <a:pPr lvl="1" eaLnBrk="1" hangingPunct="1"/>
            <a:r>
              <a:rPr lang="fr-FR" altLang="fr-F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Faire plus, c’est encore mieux</a:t>
            </a:r>
          </a:p>
          <a:p>
            <a:pPr lvl="1" eaLnBrk="1" hangingPunct="1"/>
            <a:r>
              <a:rPr lang="fr-FR" altLang="fr-F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Faire une activité physique plus intense pourrait être favorable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43400" y="6581775"/>
            <a:ext cx="4679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i="1">
                <a:solidFill>
                  <a:schemeClr val="tx2"/>
                </a:solidFill>
                <a:latin typeface="Verdana" pitchFamily="34" charset="0"/>
              </a:rPr>
              <a:t>Surgeon General Report on Physical Activity 1996</a:t>
            </a:r>
          </a:p>
        </p:txBody>
      </p:sp>
    </p:spTree>
    <p:extLst>
      <p:ext uri="{BB962C8B-B14F-4D97-AF65-F5344CB8AC3E}">
        <p14:creationId xmlns:p14="http://schemas.microsoft.com/office/powerpoint/2010/main" val="165820428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Traitement médicamenteux</a:t>
            </a:r>
            <a:br>
              <a:rPr lang="fr-FR" sz="2000" dirty="0">
                <a:solidFill>
                  <a:schemeClr val="tx1"/>
                </a:solidFill>
              </a:rPr>
            </a:br>
            <a:r>
              <a:rPr lang="fr-FR" sz="2000" dirty="0">
                <a:solidFill>
                  <a:schemeClr val="tx1"/>
                </a:solidFill>
              </a:rPr>
              <a:t>Antidiabétiques oraux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b="1" dirty="0"/>
              <a:t>Metformine</a:t>
            </a:r>
            <a:r>
              <a:rPr lang="fr-FR" dirty="0"/>
              <a:t>: </a:t>
            </a:r>
            <a:r>
              <a:rPr lang="fr-FR" dirty="0" err="1"/>
              <a:t>Glucophage</a:t>
            </a:r>
            <a:r>
              <a:rPr lang="fr-FR" dirty="0"/>
              <a:t>*, </a:t>
            </a:r>
            <a:r>
              <a:rPr lang="fr-FR" dirty="0" err="1"/>
              <a:t>Stagid</a:t>
            </a:r>
            <a:r>
              <a:rPr lang="fr-FR" dirty="0"/>
              <a:t>*</a:t>
            </a:r>
          </a:p>
          <a:p>
            <a:pPr lvl="2"/>
            <a:r>
              <a:rPr lang="fr-FR" dirty="0"/>
              <a:t>Améliore la sensibilité à l’insuline </a:t>
            </a:r>
          </a:p>
          <a:p>
            <a:pPr lvl="2"/>
            <a:r>
              <a:rPr lang="fr-FR" dirty="0"/>
              <a:t>Traitement de première intention</a:t>
            </a:r>
          </a:p>
          <a:p>
            <a:pPr lvl="2"/>
            <a:r>
              <a:rPr lang="fr-FR" dirty="0"/>
              <a:t>A prescrire à doses progressivement croissantes</a:t>
            </a:r>
          </a:p>
          <a:p>
            <a:pPr lvl="2"/>
            <a:r>
              <a:rPr lang="fr-FR" dirty="0"/>
              <a:t>Pas d’hypoglycémies</a:t>
            </a:r>
          </a:p>
          <a:p>
            <a:pPr lvl="2"/>
            <a:r>
              <a:rPr lang="fr-FR" dirty="0"/>
              <a:t>Troubles digestifs</a:t>
            </a:r>
          </a:p>
          <a:p>
            <a:pPr lvl="1"/>
            <a:r>
              <a:rPr lang="fr-FR" b="1" dirty="0"/>
              <a:t>Sulfamides hypoglycémiants et </a:t>
            </a:r>
            <a:r>
              <a:rPr lang="fr-FR" b="1" dirty="0" err="1"/>
              <a:t>glinides</a:t>
            </a:r>
            <a:r>
              <a:rPr lang="fr-FR" dirty="0"/>
              <a:t>: </a:t>
            </a:r>
            <a:r>
              <a:rPr lang="fr-FR" dirty="0" err="1"/>
              <a:t>Diamicron</a:t>
            </a:r>
            <a:r>
              <a:rPr lang="fr-FR" dirty="0"/>
              <a:t>*, </a:t>
            </a:r>
            <a:r>
              <a:rPr lang="fr-FR" dirty="0" err="1"/>
              <a:t>Amarel</a:t>
            </a:r>
            <a:r>
              <a:rPr lang="fr-FR" dirty="0"/>
              <a:t>*, </a:t>
            </a:r>
            <a:r>
              <a:rPr lang="fr-FR" dirty="0" err="1"/>
              <a:t>Novonorm</a:t>
            </a:r>
            <a:r>
              <a:rPr lang="fr-FR" dirty="0"/>
              <a:t>*</a:t>
            </a:r>
          </a:p>
          <a:p>
            <a:pPr lvl="2"/>
            <a:r>
              <a:rPr lang="fr-FR" dirty="0"/>
              <a:t>Stimule la sécrétion d’insuline</a:t>
            </a:r>
          </a:p>
          <a:p>
            <a:pPr lvl="2"/>
            <a:r>
              <a:rPr lang="fr-FR" dirty="0"/>
              <a:t>Hypoglycémies possibles</a:t>
            </a:r>
          </a:p>
          <a:p>
            <a:pPr lvl="1"/>
            <a:r>
              <a:rPr lang="fr-FR" b="1" dirty="0"/>
              <a:t>Inhibiteurs des DPP4</a:t>
            </a:r>
            <a:r>
              <a:rPr lang="fr-FR" dirty="0"/>
              <a:t>: Januvia*, </a:t>
            </a:r>
            <a:r>
              <a:rPr lang="fr-FR" dirty="0" err="1"/>
              <a:t>Xelevia</a:t>
            </a:r>
            <a:r>
              <a:rPr lang="fr-FR" dirty="0"/>
              <a:t>*</a:t>
            </a:r>
          </a:p>
          <a:p>
            <a:pPr lvl="2"/>
            <a:r>
              <a:rPr lang="fr-FR" dirty="0"/>
              <a:t>Limite la dégradation du GLP1</a:t>
            </a:r>
          </a:p>
          <a:p>
            <a:pPr lvl="1"/>
            <a:r>
              <a:rPr lang="fr-FR" b="1" dirty="0"/>
              <a:t>Inhibiteurs des SGLT2</a:t>
            </a:r>
            <a:r>
              <a:rPr lang="fr-FR" dirty="0"/>
              <a:t>: </a:t>
            </a:r>
            <a:r>
              <a:rPr lang="fr-FR" dirty="0" err="1"/>
              <a:t>Forxiga</a:t>
            </a:r>
            <a:r>
              <a:rPr lang="fr-FR" dirty="0"/>
              <a:t>*, </a:t>
            </a:r>
            <a:r>
              <a:rPr lang="fr-FR" dirty="0" err="1"/>
              <a:t>Jardiance</a:t>
            </a:r>
            <a:r>
              <a:rPr lang="fr-FR" dirty="0"/>
              <a:t>*</a:t>
            </a:r>
          </a:p>
          <a:p>
            <a:pPr lvl="2"/>
            <a:r>
              <a:rPr lang="fr-FR" dirty="0"/>
              <a:t>Favorise l’excrétion urinaire </a:t>
            </a:r>
            <a:r>
              <a:rPr lang="fr-FR"/>
              <a:t>du glucose</a:t>
            </a:r>
            <a:endParaRPr lang="fr-FR" dirty="0"/>
          </a:p>
          <a:p>
            <a:pPr lvl="2"/>
            <a:endParaRPr lang="fr-FR" dirty="0"/>
          </a:p>
          <a:p>
            <a:pPr marL="777240" lvl="2" indent="0">
              <a:buNone/>
            </a:pPr>
            <a:r>
              <a:rPr lang="fr-FR" b="1" dirty="0"/>
              <a:t>Intérêt de l’association de traitements de mécanisme différents</a:t>
            </a:r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marL="41148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947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Analogues du GLP1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Diminuent la vidange gastrique</a:t>
            </a:r>
          </a:p>
          <a:p>
            <a:r>
              <a:rPr lang="fr-FR" dirty="0"/>
              <a:t>Diminuent l’appétit</a:t>
            </a:r>
          </a:p>
          <a:p>
            <a:r>
              <a:rPr lang="fr-FR" dirty="0"/>
              <a:t>Améliorent la réponse insulinique lors de la prise alimentaire</a:t>
            </a:r>
          </a:p>
          <a:p>
            <a:r>
              <a:rPr lang="fr-FR" dirty="0"/>
              <a:t>Effets secondaires:</a:t>
            </a:r>
          </a:p>
          <a:p>
            <a:pPr lvl="1"/>
            <a:r>
              <a:rPr lang="fr-FR" dirty="0"/>
              <a:t>Nausées, éructations</a:t>
            </a:r>
          </a:p>
          <a:p>
            <a:pPr lvl="1"/>
            <a:r>
              <a:rPr lang="fr-FR" dirty="0"/>
              <a:t>Douleurs abdominales</a:t>
            </a:r>
          </a:p>
          <a:p>
            <a:pPr lvl="1"/>
            <a:r>
              <a:rPr lang="fr-FR" dirty="0"/>
              <a:t>Anorexie</a:t>
            </a:r>
          </a:p>
          <a:p>
            <a:r>
              <a:rPr lang="fr-FR" dirty="0"/>
              <a:t>Indications</a:t>
            </a:r>
          </a:p>
          <a:p>
            <a:pPr lvl="1"/>
            <a:r>
              <a:rPr lang="fr-FR" dirty="0"/>
              <a:t>DT2 obèse en association aux ADO et/ou l’insuline</a:t>
            </a:r>
          </a:p>
          <a:p>
            <a:r>
              <a:rPr lang="fr-FR" dirty="0"/>
              <a:t>Spécialités</a:t>
            </a:r>
          </a:p>
          <a:p>
            <a:pPr lvl="1"/>
            <a:r>
              <a:rPr lang="fr-FR" dirty="0"/>
              <a:t>Journalière: </a:t>
            </a:r>
            <a:r>
              <a:rPr lang="fr-FR" dirty="0" err="1"/>
              <a:t>Victoza</a:t>
            </a:r>
            <a:r>
              <a:rPr lang="fr-FR" dirty="0"/>
              <a:t>*</a:t>
            </a:r>
          </a:p>
          <a:p>
            <a:pPr lvl="1"/>
            <a:r>
              <a:rPr lang="fr-FR" dirty="0"/>
              <a:t>Hebdomadaire: </a:t>
            </a:r>
            <a:r>
              <a:rPr lang="fr-FR" dirty="0" err="1"/>
              <a:t>Byduréon</a:t>
            </a:r>
            <a:r>
              <a:rPr lang="fr-FR" dirty="0"/>
              <a:t>*, </a:t>
            </a:r>
            <a:r>
              <a:rPr lang="fr-FR" dirty="0" err="1"/>
              <a:t>Trulicity</a:t>
            </a:r>
            <a:r>
              <a:rPr lang="fr-FR" dirty="0"/>
              <a:t>*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6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L’insulinothérapie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>
            <a:normAutofit/>
          </a:bodyPr>
          <a:lstStyle/>
          <a:p>
            <a:r>
              <a:rPr lang="fr-FR" sz="3200" dirty="0"/>
              <a:t>Schéma « </a:t>
            </a:r>
            <a:r>
              <a:rPr lang="fr-FR" sz="3200" dirty="0" err="1"/>
              <a:t>bed</a:t>
            </a:r>
            <a:r>
              <a:rPr lang="fr-FR" sz="3200" dirty="0"/>
              <a:t> time »</a:t>
            </a:r>
          </a:p>
          <a:p>
            <a:pPr marL="114300" indent="0">
              <a:buNone/>
            </a:pPr>
            <a:endParaRPr lang="fr-FR" sz="2400" dirty="0"/>
          </a:p>
          <a:p>
            <a:r>
              <a:rPr lang="fr-FR" sz="3200" dirty="0"/>
              <a:t>Insulinothérapie conventionnelle</a:t>
            </a:r>
          </a:p>
          <a:p>
            <a:pPr marL="114300" indent="0">
              <a:buNone/>
            </a:pPr>
            <a:endParaRPr lang="fr-FR" sz="2400" dirty="0"/>
          </a:p>
          <a:p>
            <a:r>
              <a:rPr lang="fr-FR" sz="3200" dirty="0"/>
              <a:t>Insulinothérapie optimisée</a:t>
            </a:r>
          </a:p>
        </p:txBody>
      </p:sp>
    </p:spTree>
    <p:extLst>
      <p:ext uri="{BB962C8B-B14F-4D97-AF65-F5344CB8AC3E}">
        <p14:creationId xmlns:p14="http://schemas.microsoft.com/office/powerpoint/2010/main" val="3780706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complications du diabète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699992"/>
          </a:xfrm>
        </p:spPr>
        <p:txBody>
          <a:bodyPr/>
          <a:lstStyle/>
          <a:p>
            <a:pPr marL="114300" indent="0">
              <a:buNone/>
            </a:pPr>
            <a:r>
              <a:rPr lang="fr-FR" b="1" u="sng" dirty="0"/>
              <a:t>AIGUES</a:t>
            </a:r>
          </a:p>
          <a:p>
            <a:r>
              <a:rPr lang="fr-FR" b="1" dirty="0"/>
              <a:t>ACIDO-CETOSE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Conséquence d’une carence insulinique profonde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Mode de découverte du diabète de type 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Liée à l’interruption ou mauvaise adaptation de l’insulinothérapie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b="1" u="sng" dirty="0"/>
              <a:t>PHYSIOPATHOLOGIE</a:t>
            </a:r>
          </a:p>
          <a:p>
            <a:pPr marL="114300" indent="0">
              <a:buNone/>
            </a:pPr>
            <a:r>
              <a:rPr lang="fr-FR" dirty="0">
                <a:sym typeface="Wingdings"/>
              </a:rPr>
              <a:t> </a:t>
            </a:r>
            <a:r>
              <a:rPr lang="fr-FR" dirty="0"/>
              <a:t>Due à la carence insulinique </a:t>
            </a:r>
            <a:r>
              <a:rPr lang="fr-FR" dirty="0">
                <a:sym typeface="Wingdings"/>
              </a:rPr>
              <a:t> </a:t>
            </a:r>
            <a:r>
              <a:rPr lang="fr-FR" dirty="0"/>
              <a:t>production excessive de corps cétoniques </a:t>
            </a:r>
            <a:r>
              <a:rPr lang="fr-FR" dirty="0">
                <a:sym typeface="Wingdings"/>
              </a:rPr>
              <a:t> </a:t>
            </a:r>
            <a:r>
              <a:rPr lang="fr-FR" dirty="0"/>
              <a:t>acidose métabolique, déshydratation, hyperkaliémie, troubles de la conscience</a:t>
            </a:r>
          </a:p>
        </p:txBody>
      </p:sp>
    </p:spTree>
    <p:extLst>
      <p:ext uri="{BB962C8B-B14F-4D97-AF65-F5344CB8AC3E}">
        <p14:creationId xmlns:p14="http://schemas.microsoft.com/office/powerpoint/2010/main" val="844459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467544" y="548680"/>
            <a:ext cx="7152456" cy="5852120"/>
          </a:xfrm>
        </p:spPr>
        <p:txBody>
          <a:bodyPr/>
          <a:lstStyle/>
          <a:p>
            <a:r>
              <a:rPr lang="fr-FR" b="1" dirty="0"/>
              <a:t>COMA HYPEROSMOLAIRE</a:t>
            </a:r>
          </a:p>
          <a:p>
            <a:pPr marL="114300" indent="0">
              <a:buNone/>
            </a:pPr>
            <a:endParaRPr lang="fr-FR" sz="1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/>
              <a:t>5 à 10 % des comas diabétiques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/>
              <a:t>Déshydratation massive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/>
              <a:t>Osmolarité &gt; 350 </a:t>
            </a:r>
            <a:r>
              <a:rPr lang="fr-FR" sz="2400" dirty="0" err="1"/>
              <a:t>mmol</a:t>
            </a:r>
            <a:r>
              <a:rPr lang="fr-FR" sz="2400" dirty="0"/>
              <a:t>/l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/>
              <a:t>Hyperglycémie majeure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err="1"/>
              <a:t>Hypernatrémie</a:t>
            </a:r>
            <a:endParaRPr lang="fr-FR" sz="2400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b="1" u="sng" dirty="0"/>
              <a:t>PHYSIOPATHOLOGIE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Hyperglycémie </a:t>
            </a:r>
            <a:r>
              <a:rPr lang="fr-FR" dirty="0">
                <a:sym typeface="Wingdings"/>
              </a:rPr>
              <a:t> </a:t>
            </a:r>
            <a:r>
              <a:rPr lang="fr-FR" dirty="0"/>
              <a:t>polyurie </a:t>
            </a:r>
            <a:r>
              <a:rPr lang="fr-FR" dirty="0">
                <a:sym typeface="Wingdings"/>
              </a:rPr>
              <a:t> </a:t>
            </a:r>
            <a:r>
              <a:rPr lang="fr-FR" dirty="0" err="1"/>
              <a:t>hypervolémie</a:t>
            </a:r>
            <a:r>
              <a:rPr lang="fr-FR" dirty="0"/>
              <a:t>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insuffisance rénale fonctionnelle </a:t>
            </a:r>
            <a:r>
              <a:rPr lang="fr-FR" dirty="0">
                <a:sym typeface="Wingdings"/>
              </a:rPr>
              <a:t> </a:t>
            </a:r>
            <a:r>
              <a:rPr lang="fr-FR" dirty="0"/>
              <a:t>rétention </a:t>
            </a:r>
            <a:r>
              <a:rPr lang="fr-FR" dirty="0" err="1"/>
              <a:t>hydrosodée</a:t>
            </a:r>
            <a:r>
              <a:rPr lang="fr-FR" dirty="0"/>
              <a:t> + élévation du seuil rénal du glucose</a:t>
            </a:r>
          </a:p>
        </p:txBody>
      </p:sp>
    </p:spTree>
    <p:extLst>
      <p:ext uri="{BB962C8B-B14F-4D97-AF65-F5344CB8AC3E}">
        <p14:creationId xmlns:p14="http://schemas.microsoft.com/office/powerpoint/2010/main" val="66748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52B7B-08D0-A573-0C6A-565BE02D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414F69-75FC-B500-9BE6-19ED0BB71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COMA HYPOGLYCEMIQUE</a:t>
            </a:r>
          </a:p>
          <a:p>
            <a:endParaRPr lang="fr-FR" b="1" dirty="0"/>
          </a:p>
          <a:p>
            <a:pPr lvl="1"/>
            <a:r>
              <a:rPr lang="fr-FR" dirty="0"/>
              <a:t>Urgence </a:t>
            </a:r>
          </a:p>
          <a:p>
            <a:pPr lvl="1"/>
            <a:r>
              <a:rPr lang="fr-FR" dirty="0"/>
              <a:t>Le plus souvent lié à une mauvaise adaptation du traitement aux besoins du patient</a:t>
            </a:r>
          </a:p>
          <a:p>
            <a:pPr lvl="1"/>
            <a:r>
              <a:rPr lang="fr-FR" dirty="0"/>
              <a:t>Traitement par resucrage rapide:</a:t>
            </a:r>
          </a:p>
          <a:p>
            <a:pPr lvl="2"/>
            <a:r>
              <a:rPr lang="fr-FR" dirty="0"/>
              <a:t>G 30% IV</a:t>
            </a:r>
          </a:p>
          <a:p>
            <a:pPr lvl="2"/>
            <a:r>
              <a:rPr lang="fr-FR" dirty="0"/>
              <a:t>Glucagon IM</a:t>
            </a:r>
          </a:p>
          <a:p>
            <a:pPr lvl="2"/>
            <a:r>
              <a:rPr lang="fr-FR" dirty="0"/>
              <a:t>Glucagon intra nasal: BAQSAMI*</a:t>
            </a:r>
          </a:p>
        </p:txBody>
      </p:sp>
    </p:spTree>
    <p:extLst>
      <p:ext uri="{BB962C8B-B14F-4D97-AF65-F5344CB8AC3E}">
        <p14:creationId xmlns:p14="http://schemas.microsoft.com/office/powerpoint/2010/main" val="3922449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1FD8A3-2957-A77C-3D1B-521EBC3E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50D514-9057-3BD0-C64B-0BCC79682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FR" b="1" u="sng" dirty="0"/>
              <a:t>Chroniques:</a:t>
            </a:r>
          </a:p>
          <a:p>
            <a:pPr marL="114300" indent="0">
              <a:buNone/>
            </a:pPr>
            <a:endParaRPr lang="fr-FR" b="1" u="sng" dirty="0"/>
          </a:p>
          <a:p>
            <a:r>
              <a:rPr lang="fr-FR" b="1" dirty="0" err="1"/>
              <a:t>Microangiopathiques</a:t>
            </a:r>
            <a:r>
              <a:rPr lang="fr-FR" b="1" dirty="0"/>
              <a:t>:</a:t>
            </a:r>
          </a:p>
          <a:p>
            <a:pPr lvl="1"/>
            <a:r>
              <a:rPr lang="fr-FR" b="1" dirty="0"/>
              <a:t>Rétinopathie</a:t>
            </a:r>
          </a:p>
          <a:p>
            <a:pPr lvl="1"/>
            <a:r>
              <a:rPr lang="fr-FR" b="1" dirty="0"/>
              <a:t>Néphropathie</a:t>
            </a:r>
          </a:p>
          <a:p>
            <a:pPr lvl="1"/>
            <a:r>
              <a:rPr lang="fr-FR" b="1" dirty="0"/>
              <a:t>Neuropathie</a:t>
            </a:r>
          </a:p>
          <a:p>
            <a:pPr marL="411480" lvl="1" indent="0">
              <a:buNone/>
            </a:pPr>
            <a:endParaRPr lang="fr-FR" b="1" dirty="0"/>
          </a:p>
          <a:p>
            <a:r>
              <a:rPr lang="fr-FR" b="1" dirty="0" err="1"/>
              <a:t>Macroangiopathiques</a:t>
            </a:r>
            <a:r>
              <a:rPr lang="fr-FR" b="1" dirty="0"/>
              <a:t>:</a:t>
            </a:r>
          </a:p>
          <a:p>
            <a:pPr lvl="1"/>
            <a:r>
              <a:rPr lang="fr-FR" b="1" dirty="0"/>
              <a:t>Maladies coronariennes </a:t>
            </a:r>
          </a:p>
          <a:p>
            <a:pPr lvl="1"/>
            <a:r>
              <a:rPr lang="fr-FR" b="1" dirty="0"/>
              <a:t>AOMI</a:t>
            </a:r>
          </a:p>
          <a:p>
            <a:pPr lvl="1"/>
            <a:r>
              <a:rPr lang="fr-FR" b="1" dirty="0"/>
              <a:t>AVC</a:t>
            </a:r>
          </a:p>
          <a:p>
            <a:pPr marL="114300" indent="0">
              <a:buNone/>
            </a:pPr>
            <a:endParaRPr lang="fr-FR" b="1" dirty="0"/>
          </a:p>
          <a:p>
            <a:r>
              <a:rPr lang="fr-FR" b="1" dirty="0"/>
              <a:t>Autres:</a:t>
            </a:r>
          </a:p>
          <a:p>
            <a:pPr lvl="1"/>
            <a:r>
              <a:rPr lang="fr-FR" b="1" dirty="0"/>
              <a:t>Susceptibilité accrue aux infections</a:t>
            </a:r>
          </a:p>
          <a:p>
            <a:pPr marL="411480" lvl="1" indent="0">
              <a:buNone/>
            </a:pPr>
            <a:endParaRPr lang="fr-FR" b="1" dirty="0"/>
          </a:p>
          <a:p>
            <a:endParaRPr lang="fr-FR" b="1" u="sng" dirty="0"/>
          </a:p>
          <a:p>
            <a:pPr lvl="1"/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253278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Suivi du patient diabétique de type II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pPr algn="just"/>
            <a:r>
              <a:rPr lang="fr-FR" sz="2800" dirty="0"/>
              <a:t>Education du patient</a:t>
            </a:r>
          </a:p>
          <a:p>
            <a:pPr marL="114300" indent="0" algn="just">
              <a:buNone/>
            </a:pPr>
            <a:endParaRPr lang="fr-FR" sz="2800" dirty="0"/>
          </a:p>
          <a:p>
            <a:pPr algn="just"/>
            <a:r>
              <a:rPr lang="fr-FR" sz="2800" dirty="0"/>
              <a:t>Suivi glycémique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r-FR" sz="2400" dirty="0"/>
              <a:t>Dosage de la glycémie inutile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r-FR" sz="2400" dirty="0"/>
              <a:t>HBA1c tous les 3 mois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r-FR" sz="2400" dirty="0"/>
              <a:t>Auto-surveillance glycémique non obligatoire (sauf insulinothérapie)</a:t>
            </a:r>
          </a:p>
        </p:txBody>
      </p:sp>
    </p:spTree>
    <p:extLst>
      <p:ext uri="{BB962C8B-B14F-4D97-AF65-F5344CB8AC3E}">
        <p14:creationId xmlns:p14="http://schemas.microsoft.com/office/powerpoint/2010/main" val="18104631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080448" cy="5924128"/>
          </a:xfrm>
        </p:spPr>
        <p:txBody>
          <a:bodyPr/>
          <a:lstStyle/>
          <a:p>
            <a:r>
              <a:rPr lang="fr-FR" sz="2800" dirty="0"/>
              <a:t>Suivi des facteurs de risque vasculaire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Tabagisme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HTA : prise de PA à chaque consultation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Bilan lipidique : 1 x/an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Évaluation du risque cardio-vasculaire global</a:t>
            </a:r>
          </a:p>
          <a:p>
            <a:pPr marL="777240" lvl="2" indent="0">
              <a:buNone/>
            </a:pPr>
            <a:endParaRPr lang="fr-FR" sz="1200" dirty="0"/>
          </a:p>
          <a:p>
            <a:r>
              <a:rPr lang="fr-FR" sz="2800" dirty="0"/>
              <a:t>Examen ophtalmologique 1 x/an</a:t>
            </a:r>
          </a:p>
          <a:p>
            <a:pPr marL="114300" indent="0">
              <a:buNone/>
            </a:pPr>
            <a:endParaRPr lang="fr-FR" sz="1100" dirty="0"/>
          </a:p>
          <a:p>
            <a:r>
              <a:rPr lang="fr-FR" sz="2800" dirty="0"/>
              <a:t>Dépistage des complications rénales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Dosage de la créatininémie et évaluation de la clairance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Dosage de la </a:t>
            </a:r>
            <a:r>
              <a:rPr lang="fr-FR" sz="2400" dirty="0" err="1"/>
              <a:t>microalbuminurie</a:t>
            </a:r>
            <a:r>
              <a:rPr lang="fr-FR" sz="2400" dirty="0"/>
              <a:t> des 24 H</a:t>
            </a:r>
          </a:p>
        </p:txBody>
      </p:sp>
    </p:spTree>
    <p:extLst>
      <p:ext uri="{BB962C8B-B14F-4D97-AF65-F5344CB8AC3E}">
        <p14:creationId xmlns:p14="http://schemas.microsoft.com/office/powerpoint/2010/main" val="291319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Classification et étiologies</a:t>
            </a:r>
            <a:br>
              <a:rPr lang="fr-FR" u="sng" dirty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sz="1800" dirty="0"/>
          </a:p>
          <a:p>
            <a:pPr lvl="1">
              <a:buAutoNum type="arabicPeriod"/>
            </a:pPr>
            <a:r>
              <a:rPr lang="fr-FR" sz="1800" dirty="0"/>
              <a:t>Diabète de type 1</a:t>
            </a:r>
          </a:p>
          <a:p>
            <a:pPr lvl="1">
              <a:buAutoNum type="arabicPeriod"/>
            </a:pPr>
            <a:r>
              <a:rPr lang="fr-FR" sz="1800" dirty="0"/>
              <a:t>Diabète de type 2</a:t>
            </a:r>
          </a:p>
          <a:p>
            <a:pPr lvl="1">
              <a:buAutoNum type="arabicPeriod"/>
            </a:pPr>
            <a:r>
              <a:rPr lang="fr-FR" sz="1800" dirty="0"/>
              <a:t>Diabètes iatrogènes 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Corticoïdes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Bétabloquants non cardio-sélectifs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Diurétiques </a:t>
            </a:r>
            <a:r>
              <a:rPr lang="fr-FR" sz="1400" dirty="0" err="1"/>
              <a:t>hypokaliémants</a:t>
            </a:r>
            <a:endParaRPr lang="fr-FR" sz="1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Progestatifs de synthèse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Sympathicomimétiques (SALBUTAMOL)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 err="1"/>
              <a:t>Antiprotéases</a:t>
            </a:r>
            <a:r>
              <a:rPr lang="fr-FR" sz="1400" dirty="0"/>
              <a:t> (traitement du SIDA)</a:t>
            </a:r>
          </a:p>
          <a:p>
            <a:pPr marL="457200" lvl="1" indent="0">
              <a:buNone/>
            </a:pPr>
            <a:endParaRPr lang="fr-FR" sz="1400" dirty="0"/>
          </a:p>
          <a:p>
            <a:pPr marL="457200" lvl="1" indent="0">
              <a:buNone/>
            </a:pPr>
            <a:r>
              <a:rPr lang="fr-FR" sz="1800" dirty="0"/>
              <a:t>4. Autres étiologies :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Pancréatite chronique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Hémochromatose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Diabètes endocriniens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Cancer du pancréas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Diabète de type 3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Diabète MODY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Diabète mitochondrial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/>
              <a:t>Diabète </a:t>
            </a:r>
            <a:r>
              <a:rPr lang="fr-FR" sz="1400" dirty="0" err="1"/>
              <a:t>lipoatrophique</a:t>
            </a:r>
            <a:r>
              <a:rPr lang="fr-FR" sz="1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2281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7152456" cy="5924128"/>
          </a:xfrm>
        </p:spPr>
        <p:txBody>
          <a:bodyPr/>
          <a:lstStyle/>
          <a:p>
            <a:r>
              <a:rPr lang="fr-FR" sz="2800" dirty="0"/>
              <a:t>Dépistage des complications neurologiques et prévention de la plaie du pied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 Par l’examen clinique 1 x/an</a:t>
            </a:r>
          </a:p>
          <a:p>
            <a:pPr marL="777240" lvl="2" indent="0">
              <a:buNone/>
            </a:pPr>
            <a:endParaRPr lang="fr-FR" sz="2000" dirty="0"/>
          </a:p>
          <a:p>
            <a:r>
              <a:rPr lang="fr-FR" sz="2800" dirty="0"/>
              <a:t>Dépistage des complications cardio-vasculaires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 Par l’examen clinique 1 x/an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 ECG 1 x/an</a:t>
            </a:r>
          </a:p>
          <a:p>
            <a:pPr marL="777240" lvl="2" indent="0">
              <a:buNone/>
            </a:pPr>
            <a:endParaRPr lang="fr-FR" sz="2000" dirty="0"/>
          </a:p>
          <a:p>
            <a:r>
              <a:rPr lang="fr-FR" sz="2800" dirty="0"/>
              <a:t>Divers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Examen bucco-dentaire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Recherche d’une infection cutanée ou génito-urinaire</a:t>
            </a:r>
          </a:p>
        </p:txBody>
      </p:sp>
    </p:spTree>
    <p:extLst>
      <p:ext uri="{BB962C8B-B14F-4D97-AF65-F5344CB8AC3E}">
        <p14:creationId xmlns:p14="http://schemas.microsoft.com/office/powerpoint/2010/main" val="12881072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Education du sujet diabétique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fr-FR" dirty="0"/>
              <a:t>=   POINT CLE DE LA PRISE EN CHARGE THERAPEUTIQUE</a:t>
            </a:r>
          </a:p>
          <a:p>
            <a:pPr marL="114300" indent="0" algn="just">
              <a:buNone/>
            </a:pPr>
            <a:r>
              <a:rPr lang="fr-FR" dirty="0">
                <a:sym typeface="Wingdings"/>
              </a:rPr>
              <a:t> </a:t>
            </a:r>
            <a:r>
              <a:rPr lang="fr-FR" dirty="0"/>
              <a:t>UN DIABETE BIEN EQUILIBRE SE COMPLIQUE MOINS</a:t>
            </a:r>
          </a:p>
          <a:p>
            <a:pPr marL="114300" indent="0" algn="just">
              <a:buNone/>
            </a:pPr>
            <a:r>
              <a:rPr lang="fr-FR" dirty="0">
                <a:sym typeface="Wingdings"/>
              </a:rPr>
              <a:t> </a:t>
            </a:r>
            <a:r>
              <a:rPr lang="fr-FR" dirty="0"/>
              <a:t>LA GESTION THERAPEUTIQUE AU QUOTIDIEN SE FAIT PAR LE PATIENT LUI-MEME QUI DOIT PARFAITEMENT CONNAITRE SA MALADIE </a:t>
            </a:r>
            <a:r>
              <a:rPr lang="fr-FR" dirty="0">
                <a:sym typeface="Wingdings"/>
              </a:rPr>
              <a:t> </a:t>
            </a:r>
            <a:r>
              <a:rPr lang="fr-FR" dirty="0"/>
              <a:t>IL FAUT LE RESPONSABILISER</a:t>
            </a:r>
          </a:p>
          <a:p>
            <a:pPr marL="114300" indent="0" algn="just">
              <a:buNone/>
            </a:pPr>
            <a:endParaRPr lang="fr-FR" dirty="0"/>
          </a:p>
          <a:p>
            <a:pPr algn="just"/>
            <a:r>
              <a:rPr lang="fr-FR" i="1" dirty="0" err="1"/>
              <a:t>Auto-contrôles</a:t>
            </a:r>
            <a:r>
              <a:rPr lang="fr-FR" i="1" dirty="0"/>
              <a:t> + injections d’insuline + adaptation des doses + diététique</a:t>
            </a:r>
          </a:p>
          <a:p>
            <a:pPr algn="just"/>
            <a:r>
              <a:rPr lang="fr-FR" i="1" dirty="0"/>
              <a:t>Suivi annuel des potentielles complications</a:t>
            </a:r>
          </a:p>
          <a:p>
            <a:pPr algn="just"/>
            <a:r>
              <a:rPr lang="fr-FR" i="1" dirty="0"/>
              <a:t>Surveillance des pieds +++</a:t>
            </a:r>
          </a:p>
          <a:p>
            <a:pPr algn="just"/>
            <a:r>
              <a:rPr lang="fr-FR" i="1" dirty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30039641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/>
              <a:t>L’offre de soins en éducation thérapeutique: </a:t>
            </a:r>
            <a:r>
              <a:rPr lang="fr-FR" sz="2700" dirty="0"/>
              <a:t>l’</a:t>
            </a:r>
            <a:r>
              <a:rPr lang="fr-FR" sz="2700" b="1" dirty="0"/>
              <a:t>U</a:t>
            </a:r>
            <a:r>
              <a:rPr lang="fr-FR" sz="2700" dirty="0"/>
              <a:t>nité </a:t>
            </a:r>
            <a:r>
              <a:rPr lang="fr-FR" sz="2700" b="1" dirty="0"/>
              <a:t>P</a:t>
            </a:r>
            <a:r>
              <a:rPr lang="fr-FR" sz="2700" dirty="0"/>
              <a:t>révention </a:t>
            </a:r>
            <a:r>
              <a:rPr lang="fr-FR" sz="2700" b="1" dirty="0"/>
              <a:t>S</a:t>
            </a:r>
            <a:r>
              <a:rPr lang="fr-FR" sz="2700" dirty="0"/>
              <a:t>anté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dirty="0"/>
              <a:t>Qu'est-ce que l’éducation thérapeutique? </a:t>
            </a:r>
          </a:p>
          <a:p>
            <a:pPr marL="0" indent="0">
              <a:buNone/>
            </a:pPr>
            <a:endParaRPr lang="fr-FR" dirty="0"/>
          </a:p>
          <a:p>
            <a:pPr lvl="2"/>
            <a:r>
              <a:rPr lang="fr-FR" dirty="0"/>
              <a:t>Elle est définie en 1998 par l’OMS comme </a:t>
            </a:r>
            <a:r>
              <a:rPr lang="fr-FR" b="1" dirty="0"/>
              <a:t>«  un processus ayant pour objet de former le malade pour qu’il puisse acquérir un savoir faire adéquat afin d’arriver à un équilibre entre sa vie et le contrôle optimal de sa maladie ».</a:t>
            </a:r>
          </a:p>
          <a:p>
            <a:pPr lvl="2"/>
            <a:r>
              <a:rPr lang="fr-FR" dirty="0"/>
              <a:t>L’ETP s’adresse aux patients souffrant de pathologies chroniques. </a:t>
            </a:r>
          </a:p>
          <a:p>
            <a:pPr lvl="2"/>
            <a:r>
              <a:rPr lang="fr-FR" dirty="0"/>
              <a:t>Elle repose sur un </a:t>
            </a:r>
            <a:r>
              <a:rPr lang="fr-FR" b="1" dirty="0"/>
              <a:t>accompagnement bienveillant</a:t>
            </a:r>
            <a:r>
              <a:rPr lang="fr-FR" dirty="0"/>
              <a:t>, et repose sur des </a:t>
            </a:r>
            <a:r>
              <a:rPr lang="fr-FR" b="1" dirty="0"/>
              <a:t>objectifs négociés </a:t>
            </a:r>
            <a:r>
              <a:rPr lang="fr-FR" dirty="0"/>
              <a:t>avec le patient et un </a:t>
            </a:r>
            <a:r>
              <a:rPr lang="fr-FR" b="1" dirty="0"/>
              <a:t>plan de soins personnalisé</a:t>
            </a:r>
          </a:p>
          <a:p>
            <a:pPr lvl="2"/>
            <a:r>
              <a:rPr lang="fr-FR" dirty="0"/>
              <a:t>Elle s’articule autour </a:t>
            </a:r>
            <a:r>
              <a:rPr lang="fr-FR" b="1" dirty="0"/>
              <a:t>d’ateliers collectifs </a:t>
            </a:r>
            <a:r>
              <a:rPr lang="fr-FR" dirty="0"/>
              <a:t>et de </a:t>
            </a:r>
            <a:r>
              <a:rPr lang="fr-FR" b="1" dirty="0"/>
              <a:t>consultations individuelles</a:t>
            </a:r>
          </a:p>
          <a:p>
            <a:pPr lvl="2"/>
            <a:r>
              <a:rPr lang="fr-FR" dirty="0"/>
              <a:t>S’organise toujours en </a:t>
            </a:r>
            <a:r>
              <a:rPr lang="fr-FR" b="1" dirty="0"/>
              <a:t>collaboration avec le médecin traitant</a:t>
            </a:r>
          </a:p>
          <a:p>
            <a:endParaRPr lang="fr-FR" dirty="0"/>
          </a:p>
          <a:p>
            <a:r>
              <a:rPr lang="fr-FR" dirty="0"/>
              <a:t>Que proposons nous?</a:t>
            </a:r>
          </a:p>
        </p:txBody>
      </p:sp>
    </p:spTree>
    <p:extLst>
      <p:ext uri="{BB962C8B-B14F-4D97-AF65-F5344CB8AC3E}">
        <p14:creationId xmlns:p14="http://schemas.microsoft.com/office/powerpoint/2010/main" val="34528932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Epidémiologie</a:t>
            </a:r>
            <a:br>
              <a:rPr lang="fr-FR" u="sng" dirty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fr-FR" sz="1100" u="sng" dirty="0"/>
          </a:p>
          <a:p>
            <a:pPr marL="0" indent="0">
              <a:buNone/>
            </a:pPr>
            <a:endParaRPr lang="fr-FR" sz="900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 Environ 3 700 000 diabétiques en France soit 5,4 de la population</a:t>
            </a:r>
          </a:p>
          <a:p>
            <a:pPr marL="0" indent="0">
              <a:buNone/>
            </a:pPr>
            <a:endParaRPr lang="fr-FR" sz="105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 10% de type 1</a:t>
            </a:r>
          </a:p>
          <a:p>
            <a:pPr marL="0" indent="0">
              <a:buNone/>
            </a:pPr>
            <a:endParaRPr lang="fr-FR" sz="105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 90 % de type 2</a:t>
            </a:r>
          </a:p>
          <a:p>
            <a:pPr marL="0" indent="0">
              <a:buNone/>
            </a:pPr>
            <a:endParaRPr lang="fr-FR" sz="1050" dirty="0"/>
          </a:p>
          <a:p>
            <a:pPr marL="0" indent="0">
              <a:buNone/>
            </a:pPr>
            <a:endParaRPr lang="fr-FR" sz="105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 Dans le monde : 425 millions de diabétiques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 Taux de croissance annuel moyen de 5,4% sur la période 2006/2009. 2,8% entre 2014 et 2015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9027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 DIABETE DE TYPE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032448"/>
          </a:xfrm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/>
              <a:t>= état d’hyperglycémie chronique en rapport avec une carence insulinique absolue</a:t>
            </a:r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800" u="sng" dirty="0"/>
              <a:t>EPIDEMIOLOGIE</a:t>
            </a:r>
          </a:p>
          <a:p>
            <a:pPr marL="0" indent="0" algn="just">
              <a:buNone/>
            </a:pPr>
            <a:endParaRPr lang="fr-FR" sz="12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/>
              <a:t>10 à 15 % de l’ensemble des diabètes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S</a:t>
            </a:r>
            <a:r>
              <a:rPr lang="fr-FR" sz="2000" dirty="0"/>
              <a:t>urvient avant 20 ans avec 2 pics d’incidence vers 12 et 40 ans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/>
              <a:t>Légère prépondérance masculine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/>
              <a:t>Sujet mince	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17857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u="sng" dirty="0"/>
              <a:t>ETIOPATHOGENIE</a:t>
            </a:r>
            <a:br>
              <a:rPr lang="fr-FR" sz="4800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i="1" dirty="0"/>
              <a:t>FACTEURS GENETIQUES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Il s’agit d’une susceptibilité </a:t>
            </a:r>
            <a:r>
              <a:rPr lang="fr-FR" sz="2400" dirty="0" err="1"/>
              <a:t>plurigénique</a:t>
            </a:r>
            <a:r>
              <a:rPr lang="fr-FR" sz="2400" dirty="0"/>
              <a:t> avec au moins 10 gènes en cause</a:t>
            </a:r>
          </a:p>
          <a:p>
            <a:pPr marL="0" indent="0">
              <a:buNone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/>
              <a:t>Principal situé sur le chromosome 6 au niveau du système HLA de classe II. Rôle des antigènes DM3-DM4</a:t>
            </a:r>
          </a:p>
          <a:p>
            <a:pPr marL="0" indent="0">
              <a:buNone/>
            </a:pPr>
            <a:endParaRPr lang="fr-F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/>
              <a:t>Gène situé dans la région du gène de l’insuline</a:t>
            </a:r>
          </a:p>
        </p:txBody>
      </p:sp>
    </p:spTree>
    <p:extLst>
      <p:ext uri="{BB962C8B-B14F-4D97-AF65-F5344CB8AC3E}">
        <p14:creationId xmlns:p14="http://schemas.microsoft.com/office/powerpoint/2010/main" val="161245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7437760" cy="597666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i="1" dirty="0"/>
              <a:t>	FACTEURS VIRAUX</a:t>
            </a:r>
          </a:p>
          <a:p>
            <a:pPr marL="0" indent="0">
              <a:buNone/>
            </a:pPr>
            <a:endParaRPr lang="fr-FR" sz="1400" i="1" dirty="0"/>
          </a:p>
          <a:p>
            <a:pPr marL="0" indent="0">
              <a:buNone/>
            </a:pPr>
            <a:r>
              <a:rPr lang="fr-FR" sz="1800" i="1" dirty="0"/>
              <a:t>	</a:t>
            </a:r>
            <a:r>
              <a:rPr lang="fr-FR" sz="2000" b="1" i="1" dirty="0"/>
              <a:t>Arguments épidémiologiques</a:t>
            </a:r>
            <a:endParaRPr lang="fr-FR" sz="1800" b="1" i="1" dirty="0"/>
          </a:p>
          <a:p>
            <a:pPr marL="0" indent="0">
              <a:buNone/>
            </a:pPr>
            <a:endParaRPr lang="fr-FR" sz="1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/>
              <a:t>Incidence saisonnière des DID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/>
              <a:t>Apparition de DID au décours d’épidémies de maladies infectieuses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b="1" i="1" dirty="0"/>
              <a:t>	</a:t>
            </a:r>
            <a:r>
              <a:rPr lang="fr-FR" sz="2000" b="1" i="1" dirty="0"/>
              <a:t>Virus incriminés</a:t>
            </a:r>
            <a:endParaRPr lang="fr-FR" sz="1800" b="1" i="1" dirty="0"/>
          </a:p>
          <a:p>
            <a:pPr marL="0" indent="0">
              <a:buNone/>
            </a:pPr>
            <a:endParaRPr lang="fr-FR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/>
              <a:t>Oreillons, rubéole, infections virales saisonnières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 err="1"/>
              <a:t>Coxsackie</a:t>
            </a:r>
            <a:r>
              <a:rPr lang="fr-FR" sz="1800" dirty="0"/>
              <a:t> 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/>
              <a:t>Probable antigène commun avec des protéines de cellules B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2000" b="1" i="1" dirty="0"/>
              <a:t>	Arguments expérimentaux</a:t>
            </a:r>
          </a:p>
          <a:p>
            <a:pPr marL="0" indent="0">
              <a:buNone/>
            </a:pPr>
            <a:endParaRPr lang="fr-FR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/>
              <a:t>Diabètes viraux induits chez l’animal</a:t>
            </a:r>
          </a:p>
        </p:txBody>
      </p:sp>
    </p:spTree>
    <p:extLst>
      <p:ext uri="{BB962C8B-B14F-4D97-AF65-F5344CB8AC3E}">
        <p14:creationId xmlns:p14="http://schemas.microsoft.com/office/powerpoint/2010/main" val="324202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7294314" cy="5649491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i="1" dirty="0"/>
              <a:t>FACTEURS AUTO-IMMUNS</a:t>
            </a:r>
          </a:p>
          <a:p>
            <a:pPr marL="0" indent="0">
              <a:buNone/>
            </a:pPr>
            <a:endParaRPr lang="fr-F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000" dirty="0"/>
              <a:t>Association fréquente du DID avec d’autres maladies auto-immunes : vitiligo, maladie de Basedow, Biermer, thyroïdites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000" dirty="0"/>
              <a:t>Présence d’une infiltration lymphocytaire et d’une fibrose de certains </a:t>
            </a:r>
            <a:r>
              <a:rPr lang="fr-FR" sz="2000" dirty="0" err="1"/>
              <a:t>ilôts</a:t>
            </a:r>
            <a:r>
              <a:rPr lang="fr-FR" sz="2000" dirty="0"/>
              <a:t> de Langerhans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800" u="sng" dirty="0"/>
              <a:t>PHYSIOPHATOLOGIE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/>
              <a:t>Intervention d’un facteur déclenchant (virus) sur terrain génétiquement prédisposé par le biais d’une réponse auto-immune dirigée contre les cellules </a:t>
            </a:r>
            <a:r>
              <a:rPr lang="fr-FR" sz="2000" dirty="0">
                <a:sym typeface="Symbol"/>
              </a:rPr>
              <a:t>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736729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467544" y="548680"/>
            <a:ext cx="7293744" cy="5577483"/>
          </a:xfrm>
          <a:noFill/>
        </p:spPr>
        <p:txBody>
          <a:bodyPr/>
          <a:lstStyle/>
          <a:p>
            <a:pPr marL="0" indent="0">
              <a:buNone/>
            </a:pPr>
            <a:r>
              <a:rPr lang="fr-FR" sz="2800" u="sng" dirty="0"/>
              <a:t>DIAGNOSTIC – SIGNES CLINIQUES</a:t>
            </a:r>
          </a:p>
          <a:p>
            <a:pPr marL="0" indent="0">
              <a:buNone/>
            </a:pPr>
            <a:endParaRPr lang="fr-FR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/>
              <a:t>Début brutal par le syndrome cardinal : asthénie, amaigrissement, syndrome </a:t>
            </a:r>
            <a:r>
              <a:rPr lang="fr-FR" sz="2000" dirty="0" err="1"/>
              <a:t>polyuro</a:t>
            </a:r>
            <a:r>
              <a:rPr lang="fr-FR" sz="2000" dirty="0"/>
              <a:t>- </a:t>
            </a:r>
            <a:r>
              <a:rPr lang="fr-FR" sz="2000" dirty="0" err="1"/>
              <a:t>polydipsique</a:t>
            </a:r>
            <a:r>
              <a:rPr lang="fr-FR" sz="2000" dirty="0"/>
              <a:t>, polyphagie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/>
              <a:t>Cétonurie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/>
              <a:t>Confirmation du DID par </a:t>
            </a:r>
            <a:r>
              <a:rPr lang="fr-FR" sz="2000" dirty="0"/>
              <a:t>: </a:t>
            </a:r>
          </a:p>
          <a:p>
            <a:pPr marL="0" indent="0">
              <a:buNone/>
            </a:pPr>
            <a:endParaRPr lang="fr-FR" sz="18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/>
              <a:t>Dosage du peptide 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/>
              <a:t>Groupe HLA de classe II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000" dirty="0"/>
              <a:t>Dosage des anticorps anti-îlots, anti-GAD (glutamate acide décarboxylase), anti-insuline, anti-IA2 (</a:t>
            </a:r>
            <a:r>
              <a:rPr lang="fr-FR" sz="2000" dirty="0" err="1"/>
              <a:t>Ac</a:t>
            </a:r>
            <a:r>
              <a:rPr lang="fr-FR" sz="2000" dirty="0"/>
              <a:t> dirigé contre une phosphatase membranaire des cellules </a:t>
            </a:r>
            <a:r>
              <a:rPr lang="fr-FR" sz="2000" dirty="0">
                <a:sym typeface="Symbol"/>
              </a:rPr>
              <a:t></a:t>
            </a: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3219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576</TotalTime>
  <Words>1868</Words>
  <Application>Microsoft Office PowerPoint</Application>
  <PresentationFormat>Affichage à l'écran (4:3)</PresentationFormat>
  <Paragraphs>403</Paragraphs>
  <Slides>43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Cambria</vt:lpstr>
      <vt:lpstr>Courier New</vt:lpstr>
      <vt:lpstr>Symbol</vt:lpstr>
      <vt:lpstr>Tahoma</vt:lpstr>
      <vt:lpstr>Verdana</vt:lpstr>
      <vt:lpstr>Wingdings</vt:lpstr>
      <vt:lpstr>Contiguïté</vt:lpstr>
      <vt:lpstr>Le diabète</vt:lpstr>
      <vt:lpstr>LE PANCREAS</vt:lpstr>
      <vt:lpstr>Définitions</vt:lpstr>
      <vt:lpstr>Classification et étiologies </vt:lpstr>
      <vt:lpstr>LE DIABETE DE TYPE 1</vt:lpstr>
      <vt:lpstr>ETIOPATHOGENIE </vt:lpstr>
      <vt:lpstr>Présentation PowerPoint</vt:lpstr>
      <vt:lpstr>Présentation PowerPoint</vt:lpstr>
      <vt:lpstr>Présentation PowerPoint</vt:lpstr>
      <vt:lpstr>Les différents schémas thérapeutiques</vt:lpstr>
      <vt:lpstr>Présentation PowerPoint</vt:lpstr>
      <vt:lpstr>L’adaptation des doses d’insuline</vt:lpstr>
      <vt:lpstr>Le diabète de type II</vt:lpstr>
      <vt:lpstr>ETIOPATHOGENIE </vt:lpstr>
      <vt:lpstr>PHYSIOPATHOLOGIE </vt:lpstr>
      <vt:lpstr>L’insulino-résistance</vt:lpstr>
      <vt:lpstr>Présentation PowerPoint</vt:lpstr>
      <vt:lpstr>Facteurs cliniques</vt:lpstr>
      <vt:lpstr>Conséquences</vt:lpstr>
      <vt:lpstr>Diagnostic  Circonstances de découverte</vt:lpstr>
      <vt:lpstr>Evolution</vt:lpstr>
      <vt:lpstr>Une perspective thérapeutique logique</vt:lpstr>
      <vt:lpstr>Traitement</vt:lpstr>
      <vt:lpstr>La diététique</vt:lpstr>
      <vt:lpstr> </vt:lpstr>
      <vt:lpstr>Recommandations en terme  d’activité physique</vt:lpstr>
      <vt:lpstr>Activité physique et  maladies cardio-vasculaires</vt:lpstr>
      <vt:lpstr>Activité physique et facteurs de risque cardiovasculaires</vt:lpstr>
      <vt:lpstr>Activité physique et facteurs de risque cardiovasculaires</vt:lpstr>
      <vt:lpstr>Recommandations actuelles d’activité physique chez l’adulte</vt:lpstr>
      <vt:lpstr>Traitement médicamenteux Antidiabétiques oraux</vt:lpstr>
      <vt:lpstr>Analogues du GLP1</vt:lpstr>
      <vt:lpstr>L’insulinothérapie</vt:lpstr>
      <vt:lpstr>Les complications du diabète</vt:lpstr>
      <vt:lpstr>Présentation PowerPoint</vt:lpstr>
      <vt:lpstr>Présentation PowerPoint</vt:lpstr>
      <vt:lpstr>Présentation PowerPoint</vt:lpstr>
      <vt:lpstr>Suivi du patient diabétique de type II</vt:lpstr>
      <vt:lpstr>Présentation PowerPoint</vt:lpstr>
      <vt:lpstr>Présentation PowerPoint</vt:lpstr>
      <vt:lpstr>Education du sujet diabétique</vt:lpstr>
      <vt:lpstr>L’offre de soins en éducation thérapeutique: l’Unité Prévention Santé</vt:lpstr>
      <vt:lpstr>Epidémiologie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chsaverne</dc:creator>
  <cp:lastModifiedBy>Élisabeth Wurtz</cp:lastModifiedBy>
  <cp:revision>96</cp:revision>
  <dcterms:created xsi:type="dcterms:W3CDTF">2020-02-17T15:36:14Z</dcterms:created>
  <dcterms:modified xsi:type="dcterms:W3CDTF">2024-02-29T17:52:40Z</dcterms:modified>
</cp:coreProperties>
</file>