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2"/>
  </p:notes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8" r:id="rId12"/>
    <p:sldId id="267" r:id="rId13"/>
    <p:sldId id="265" r:id="rId14"/>
    <p:sldId id="271" r:id="rId15"/>
    <p:sldId id="273" r:id="rId16"/>
    <p:sldId id="276" r:id="rId17"/>
    <p:sldId id="269" r:id="rId18"/>
    <p:sldId id="272" r:id="rId19"/>
    <p:sldId id="274" r:id="rId20"/>
    <p:sldId id="275" r:id="rId21"/>
    <p:sldId id="277" r:id="rId22"/>
    <p:sldId id="279" r:id="rId23"/>
    <p:sldId id="280" r:id="rId24"/>
    <p:sldId id="282" r:id="rId25"/>
    <p:sldId id="284" r:id="rId26"/>
    <p:sldId id="283" r:id="rId27"/>
    <p:sldId id="285" r:id="rId28"/>
    <p:sldId id="287" r:id="rId29"/>
    <p:sldId id="288" r:id="rId30"/>
    <p:sldId id="286" r:id="rId31"/>
    <p:sldId id="289" r:id="rId32"/>
    <p:sldId id="290" r:id="rId33"/>
    <p:sldId id="291" r:id="rId34"/>
    <p:sldId id="292" r:id="rId35"/>
    <p:sldId id="299" r:id="rId36"/>
    <p:sldId id="293" r:id="rId37"/>
    <p:sldId id="298" r:id="rId38"/>
    <p:sldId id="294" r:id="rId39"/>
    <p:sldId id="295" r:id="rId40"/>
    <p:sldId id="301" r:id="rId41"/>
    <p:sldId id="297" r:id="rId42"/>
    <p:sldId id="296" r:id="rId43"/>
    <p:sldId id="300" r:id="rId44"/>
    <p:sldId id="302" r:id="rId45"/>
    <p:sldId id="303" r:id="rId46"/>
    <p:sldId id="304" r:id="rId47"/>
    <p:sldId id="306" r:id="rId48"/>
    <p:sldId id="307" r:id="rId49"/>
    <p:sldId id="311" r:id="rId50"/>
    <p:sldId id="305" r:id="rId51"/>
    <p:sldId id="308" r:id="rId52"/>
    <p:sldId id="312" r:id="rId53"/>
    <p:sldId id="315" r:id="rId54"/>
    <p:sldId id="316" r:id="rId55"/>
    <p:sldId id="317" r:id="rId56"/>
    <p:sldId id="327" r:id="rId57"/>
    <p:sldId id="320" r:id="rId58"/>
    <p:sldId id="321" r:id="rId59"/>
    <p:sldId id="319" r:id="rId60"/>
    <p:sldId id="323" r:id="rId61"/>
    <p:sldId id="322" r:id="rId62"/>
    <p:sldId id="328" r:id="rId63"/>
    <p:sldId id="329" r:id="rId64"/>
    <p:sldId id="325" r:id="rId65"/>
    <p:sldId id="324" r:id="rId66"/>
    <p:sldId id="326" r:id="rId67"/>
    <p:sldId id="330" r:id="rId68"/>
    <p:sldId id="338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9" r:id="rId77"/>
    <p:sldId id="340" r:id="rId78"/>
    <p:sldId id="341" r:id="rId79"/>
    <p:sldId id="342" r:id="rId80"/>
    <p:sldId id="344" r:id="rId81"/>
    <p:sldId id="345" r:id="rId82"/>
    <p:sldId id="347" r:id="rId83"/>
    <p:sldId id="346" r:id="rId84"/>
    <p:sldId id="348" r:id="rId85"/>
    <p:sldId id="349" r:id="rId86"/>
    <p:sldId id="350" r:id="rId87"/>
    <p:sldId id="351" r:id="rId88"/>
    <p:sldId id="352" r:id="rId89"/>
    <p:sldId id="354" r:id="rId90"/>
    <p:sldId id="353" r:id="rId91"/>
    <p:sldId id="355" r:id="rId92"/>
    <p:sldId id="356" r:id="rId93"/>
    <p:sldId id="357" r:id="rId94"/>
    <p:sldId id="375" r:id="rId95"/>
    <p:sldId id="358" r:id="rId96"/>
    <p:sldId id="359" r:id="rId97"/>
    <p:sldId id="360" r:id="rId98"/>
    <p:sldId id="361" r:id="rId99"/>
    <p:sldId id="363" r:id="rId100"/>
    <p:sldId id="362" r:id="rId101"/>
    <p:sldId id="369" r:id="rId102"/>
    <p:sldId id="365" r:id="rId103"/>
    <p:sldId id="366" r:id="rId104"/>
    <p:sldId id="367" r:id="rId105"/>
    <p:sldId id="368" r:id="rId106"/>
    <p:sldId id="371" r:id="rId107"/>
    <p:sldId id="370" r:id="rId108"/>
    <p:sldId id="372" r:id="rId109"/>
    <p:sldId id="373" r:id="rId110"/>
    <p:sldId id="374" r:id="rId1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10AFF-32BD-4523-94D4-3D509328F7B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637B319-F179-4804-94D9-7B068351414B}">
      <dgm:prSet phldrT="[Texte]"/>
      <dgm:spPr/>
      <dgm:t>
        <a:bodyPr/>
        <a:lstStyle/>
        <a:p>
          <a:r>
            <a:rPr lang="fr-FR" dirty="0"/>
            <a:t>Lésions bénignes </a:t>
          </a:r>
        </a:p>
      </dgm:t>
    </dgm:pt>
    <dgm:pt modelId="{075CBF75-11ED-430E-88CB-D42CC5143704}" type="parTrans" cxnId="{983E75A7-D475-4C78-B893-4CA38F8EBA5C}">
      <dgm:prSet/>
      <dgm:spPr/>
      <dgm:t>
        <a:bodyPr/>
        <a:lstStyle/>
        <a:p>
          <a:endParaRPr lang="fr-FR"/>
        </a:p>
      </dgm:t>
    </dgm:pt>
    <dgm:pt modelId="{9AD20469-6BD6-4403-8C12-7FA448768CFD}" type="sibTrans" cxnId="{983E75A7-D475-4C78-B893-4CA38F8EBA5C}">
      <dgm:prSet/>
      <dgm:spPr/>
      <dgm:t>
        <a:bodyPr/>
        <a:lstStyle/>
        <a:p>
          <a:endParaRPr lang="fr-FR"/>
        </a:p>
      </dgm:t>
    </dgm:pt>
    <dgm:pt modelId="{9405D5FD-DFF3-46DF-8379-CB4DD8BA3EB7}">
      <dgm:prSet phldrT="[Texte]"/>
      <dgm:spPr/>
      <dgm:t>
        <a:bodyPr/>
        <a:lstStyle/>
        <a:p>
          <a:r>
            <a:rPr lang="fr-FR" dirty="0"/>
            <a:t>Surveillance</a:t>
          </a:r>
        </a:p>
      </dgm:t>
    </dgm:pt>
    <dgm:pt modelId="{7A6685C0-291E-4CB6-B924-FA36E01C34AD}" type="parTrans" cxnId="{26B26E5F-30AC-4AED-BFC5-748933679E04}">
      <dgm:prSet/>
      <dgm:spPr/>
      <dgm:t>
        <a:bodyPr/>
        <a:lstStyle/>
        <a:p>
          <a:endParaRPr lang="fr-FR"/>
        </a:p>
      </dgm:t>
    </dgm:pt>
    <dgm:pt modelId="{17137A13-D9CF-460F-880B-9BADCDC6F22A}" type="sibTrans" cxnId="{26B26E5F-30AC-4AED-BFC5-748933679E04}">
      <dgm:prSet/>
      <dgm:spPr/>
      <dgm:t>
        <a:bodyPr/>
        <a:lstStyle/>
        <a:p>
          <a:endParaRPr lang="fr-FR"/>
        </a:p>
      </dgm:t>
    </dgm:pt>
    <dgm:pt modelId="{13C51B4B-3EA6-44DD-A633-DCED1F8CF2C8}">
      <dgm:prSet phldrT="[Texte]"/>
      <dgm:spPr/>
      <dgm:t>
        <a:bodyPr/>
        <a:lstStyle/>
        <a:p>
          <a:r>
            <a:rPr lang="fr-FR" dirty="0"/>
            <a:t>Chirurgie seulement en cas de symptômes gênants</a:t>
          </a:r>
        </a:p>
      </dgm:t>
    </dgm:pt>
    <dgm:pt modelId="{E9117112-F34A-483C-811A-585791E94871}" type="parTrans" cxnId="{20D7EA38-706D-4695-803A-5299E321AE93}">
      <dgm:prSet/>
      <dgm:spPr/>
      <dgm:t>
        <a:bodyPr/>
        <a:lstStyle/>
        <a:p>
          <a:endParaRPr lang="fr-FR"/>
        </a:p>
      </dgm:t>
    </dgm:pt>
    <dgm:pt modelId="{63C6B7A6-414E-4A2C-BE86-95FEB49E5AD2}" type="sibTrans" cxnId="{20D7EA38-706D-4695-803A-5299E321AE93}">
      <dgm:prSet/>
      <dgm:spPr/>
      <dgm:t>
        <a:bodyPr/>
        <a:lstStyle/>
        <a:p>
          <a:endParaRPr lang="fr-FR"/>
        </a:p>
      </dgm:t>
    </dgm:pt>
    <dgm:pt modelId="{C0D2FF98-BB93-4E6D-B3BD-BC3C0D1ECC20}">
      <dgm:prSet phldrT="[Texte]"/>
      <dgm:spPr/>
      <dgm:t>
        <a:bodyPr/>
        <a:lstStyle/>
        <a:p>
          <a:r>
            <a:rPr lang="fr-FR" dirty="0"/>
            <a:t>Lésions intermédiaires</a:t>
          </a:r>
        </a:p>
      </dgm:t>
    </dgm:pt>
    <dgm:pt modelId="{BE8A7D1B-E075-4AC1-BF53-1C69F7A5834F}" type="parTrans" cxnId="{21AD1C0B-E9FF-43FF-94FA-439F5FE2662F}">
      <dgm:prSet/>
      <dgm:spPr/>
      <dgm:t>
        <a:bodyPr/>
        <a:lstStyle/>
        <a:p>
          <a:endParaRPr lang="fr-FR"/>
        </a:p>
      </dgm:t>
    </dgm:pt>
    <dgm:pt modelId="{7F4CD417-6E45-41E0-BC29-E3BEA82AE720}" type="sibTrans" cxnId="{21AD1C0B-E9FF-43FF-94FA-439F5FE2662F}">
      <dgm:prSet/>
      <dgm:spPr/>
      <dgm:t>
        <a:bodyPr/>
        <a:lstStyle/>
        <a:p>
          <a:endParaRPr lang="fr-FR"/>
        </a:p>
      </dgm:t>
    </dgm:pt>
    <dgm:pt modelId="{EFF9DC7D-5F1F-4A3D-AE2D-71ECFEEDB87F}">
      <dgm:prSet phldrT="[Texte]"/>
      <dgm:spPr/>
      <dgm:t>
        <a:bodyPr/>
        <a:lstStyle/>
        <a:p>
          <a:r>
            <a:rPr lang="fr-FR" dirty="0"/>
            <a:t>Traitement chirurgical presque toujours indiqué</a:t>
          </a:r>
        </a:p>
      </dgm:t>
    </dgm:pt>
    <dgm:pt modelId="{E675F59E-FC80-4DBF-A9BE-1F78C9DBE65A}" type="parTrans" cxnId="{CC4201C5-B362-43B6-B545-C3E51714A48E}">
      <dgm:prSet/>
      <dgm:spPr/>
      <dgm:t>
        <a:bodyPr/>
        <a:lstStyle/>
        <a:p>
          <a:endParaRPr lang="fr-FR"/>
        </a:p>
      </dgm:t>
    </dgm:pt>
    <dgm:pt modelId="{C7084C10-4132-484C-A547-9D99056118E6}" type="sibTrans" cxnId="{CC4201C5-B362-43B6-B545-C3E51714A48E}">
      <dgm:prSet/>
      <dgm:spPr/>
      <dgm:t>
        <a:bodyPr/>
        <a:lstStyle/>
        <a:p>
          <a:endParaRPr lang="fr-FR"/>
        </a:p>
      </dgm:t>
    </dgm:pt>
    <dgm:pt modelId="{6FEE0379-5203-4694-92A4-89429AD5ECB5}">
      <dgm:prSet phldrT="[Texte]"/>
      <dgm:spPr/>
      <dgm:t>
        <a:bodyPr/>
        <a:lstStyle/>
        <a:p>
          <a:r>
            <a:rPr lang="fr-FR" dirty="0"/>
            <a:t>Surveillance</a:t>
          </a:r>
        </a:p>
      </dgm:t>
    </dgm:pt>
    <dgm:pt modelId="{11876262-57DD-42C3-A244-1D6295D1A9F1}" type="parTrans" cxnId="{890530F0-D4D9-4E84-8BEE-992567B9A0B6}">
      <dgm:prSet/>
      <dgm:spPr/>
      <dgm:t>
        <a:bodyPr/>
        <a:lstStyle/>
        <a:p>
          <a:endParaRPr lang="fr-FR"/>
        </a:p>
      </dgm:t>
    </dgm:pt>
    <dgm:pt modelId="{CDA89DB6-646B-4A3B-8CB9-3D0163021BF6}" type="sibTrans" cxnId="{890530F0-D4D9-4E84-8BEE-992567B9A0B6}">
      <dgm:prSet/>
      <dgm:spPr/>
      <dgm:t>
        <a:bodyPr/>
        <a:lstStyle/>
        <a:p>
          <a:endParaRPr lang="fr-FR"/>
        </a:p>
      </dgm:t>
    </dgm:pt>
    <dgm:pt modelId="{5D73B6D6-28BB-41A7-BD6D-2BC0B4C7AC60}">
      <dgm:prSet phldrT="[Texte]"/>
      <dgm:spPr/>
      <dgm:t>
        <a:bodyPr/>
        <a:lstStyle/>
        <a:p>
          <a:r>
            <a:rPr lang="fr-FR" dirty="0"/>
            <a:t>Lésions malignes</a:t>
          </a:r>
        </a:p>
      </dgm:t>
    </dgm:pt>
    <dgm:pt modelId="{3641A8CF-819E-4FA3-BF2E-3C02D02D9822}" type="parTrans" cxnId="{7FEE8A29-C444-4875-B050-4D3E34D90042}">
      <dgm:prSet/>
      <dgm:spPr/>
      <dgm:t>
        <a:bodyPr/>
        <a:lstStyle/>
        <a:p>
          <a:endParaRPr lang="fr-FR"/>
        </a:p>
      </dgm:t>
    </dgm:pt>
    <dgm:pt modelId="{59278F11-7660-4374-AF72-4346F36A1A1D}" type="sibTrans" cxnId="{7FEE8A29-C444-4875-B050-4D3E34D90042}">
      <dgm:prSet/>
      <dgm:spPr/>
      <dgm:t>
        <a:bodyPr/>
        <a:lstStyle/>
        <a:p>
          <a:endParaRPr lang="fr-FR"/>
        </a:p>
      </dgm:t>
    </dgm:pt>
    <dgm:pt modelId="{BA74A6F6-98FC-45CF-8C1B-3910C18D80E2}">
      <dgm:prSet phldrT="[Texte]"/>
      <dgm:spPr/>
      <dgm:t>
        <a:bodyPr/>
        <a:lstStyle/>
        <a:p>
          <a:r>
            <a:rPr lang="fr-FR" dirty="0"/>
            <a:t>Prise en charge oncologique et/ou chirurgicale adaptée</a:t>
          </a:r>
        </a:p>
      </dgm:t>
    </dgm:pt>
    <dgm:pt modelId="{E7642998-1C90-48CF-91B6-B99D8B6412DD}" type="parTrans" cxnId="{23A05B83-58CF-4D06-A647-ABC6690A128A}">
      <dgm:prSet/>
      <dgm:spPr/>
      <dgm:t>
        <a:bodyPr/>
        <a:lstStyle/>
        <a:p>
          <a:endParaRPr lang="fr-FR"/>
        </a:p>
      </dgm:t>
    </dgm:pt>
    <dgm:pt modelId="{40270E06-C4DC-4002-A778-36393001B4D4}" type="sibTrans" cxnId="{23A05B83-58CF-4D06-A647-ABC6690A128A}">
      <dgm:prSet/>
      <dgm:spPr/>
      <dgm:t>
        <a:bodyPr/>
        <a:lstStyle/>
        <a:p>
          <a:endParaRPr lang="fr-FR"/>
        </a:p>
      </dgm:t>
    </dgm:pt>
    <dgm:pt modelId="{6C9414DB-ED41-444F-BCF1-0AF921C930A4}">
      <dgm:prSet phldrT="[Texte]"/>
      <dgm:spPr/>
      <dgm:t>
        <a:bodyPr/>
        <a:lstStyle/>
        <a:p>
          <a:r>
            <a:rPr lang="fr-FR" dirty="0"/>
            <a:t>Surveillance</a:t>
          </a:r>
        </a:p>
      </dgm:t>
    </dgm:pt>
    <dgm:pt modelId="{07EDC67A-09D6-4557-BB9D-8E0B824982D3}" type="parTrans" cxnId="{B373C3B9-F02C-4CE8-B4DE-4DC9CBA07E57}">
      <dgm:prSet/>
      <dgm:spPr/>
      <dgm:t>
        <a:bodyPr/>
        <a:lstStyle/>
        <a:p>
          <a:endParaRPr lang="fr-FR"/>
        </a:p>
      </dgm:t>
    </dgm:pt>
    <dgm:pt modelId="{60A4805C-93E5-47A9-BB9E-973F1BD076DF}" type="sibTrans" cxnId="{B373C3B9-F02C-4CE8-B4DE-4DC9CBA07E57}">
      <dgm:prSet/>
      <dgm:spPr/>
      <dgm:t>
        <a:bodyPr/>
        <a:lstStyle/>
        <a:p>
          <a:endParaRPr lang="fr-FR"/>
        </a:p>
      </dgm:t>
    </dgm:pt>
    <dgm:pt modelId="{09CA72FB-2FA5-4A8B-A90B-E3F301F233FE}" type="pres">
      <dgm:prSet presAssocID="{18210AFF-32BD-4523-94D4-3D509328F7BB}" presName="Name0" presStyleCnt="0">
        <dgm:presLayoutVars>
          <dgm:dir/>
          <dgm:animLvl val="lvl"/>
          <dgm:resizeHandles val="exact"/>
        </dgm:presLayoutVars>
      </dgm:prSet>
      <dgm:spPr/>
    </dgm:pt>
    <dgm:pt modelId="{25060CEE-4085-4D15-9A95-EEB6654F6E41}" type="pres">
      <dgm:prSet presAssocID="{8637B319-F179-4804-94D9-7B068351414B}" presName="vertFlow" presStyleCnt="0"/>
      <dgm:spPr/>
    </dgm:pt>
    <dgm:pt modelId="{84A6C889-AC1D-4B01-88C2-28200F3B362B}" type="pres">
      <dgm:prSet presAssocID="{8637B319-F179-4804-94D9-7B068351414B}" presName="header" presStyleLbl="node1" presStyleIdx="0" presStyleCnt="3"/>
      <dgm:spPr/>
    </dgm:pt>
    <dgm:pt modelId="{218E3AA5-F05F-4400-8119-674358EA0EE7}" type="pres">
      <dgm:prSet presAssocID="{7A6685C0-291E-4CB6-B924-FA36E01C34AD}" presName="parTrans" presStyleLbl="sibTrans2D1" presStyleIdx="0" presStyleCnt="6"/>
      <dgm:spPr/>
    </dgm:pt>
    <dgm:pt modelId="{AF01BBC8-1EE0-4339-AC63-69FC075508E0}" type="pres">
      <dgm:prSet presAssocID="{9405D5FD-DFF3-46DF-8379-CB4DD8BA3EB7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6FD13B9B-EBB1-4CA9-B704-C1E8713AC2AD}" type="pres">
      <dgm:prSet presAssocID="{17137A13-D9CF-460F-880B-9BADCDC6F22A}" presName="sibTrans" presStyleLbl="sibTrans2D1" presStyleIdx="1" presStyleCnt="6"/>
      <dgm:spPr/>
    </dgm:pt>
    <dgm:pt modelId="{A7630B97-52D9-4D88-805B-5F4646288637}" type="pres">
      <dgm:prSet presAssocID="{13C51B4B-3EA6-44DD-A633-DCED1F8CF2C8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1AD80F12-4B81-40F1-B066-B3C70A3B4733}" type="pres">
      <dgm:prSet presAssocID="{8637B319-F179-4804-94D9-7B068351414B}" presName="hSp" presStyleCnt="0"/>
      <dgm:spPr/>
    </dgm:pt>
    <dgm:pt modelId="{215B98E1-2BDF-4399-A288-28FE079A47A6}" type="pres">
      <dgm:prSet presAssocID="{C0D2FF98-BB93-4E6D-B3BD-BC3C0D1ECC20}" presName="vertFlow" presStyleCnt="0"/>
      <dgm:spPr/>
    </dgm:pt>
    <dgm:pt modelId="{B8174C53-3F2B-4350-88EA-0331BB89FF9D}" type="pres">
      <dgm:prSet presAssocID="{C0D2FF98-BB93-4E6D-B3BD-BC3C0D1ECC20}" presName="header" presStyleLbl="node1" presStyleIdx="1" presStyleCnt="3"/>
      <dgm:spPr/>
    </dgm:pt>
    <dgm:pt modelId="{A63EEADB-0382-4656-A2FC-8B7C1B321D2B}" type="pres">
      <dgm:prSet presAssocID="{E675F59E-FC80-4DBF-A9BE-1F78C9DBE65A}" presName="parTrans" presStyleLbl="sibTrans2D1" presStyleIdx="2" presStyleCnt="6"/>
      <dgm:spPr/>
    </dgm:pt>
    <dgm:pt modelId="{C95F24C0-A4F2-4207-990C-F43AB991E982}" type="pres">
      <dgm:prSet presAssocID="{EFF9DC7D-5F1F-4A3D-AE2D-71ECFEEDB87F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B88A5D80-68FE-478F-928E-71A0EE19E892}" type="pres">
      <dgm:prSet presAssocID="{C7084C10-4132-484C-A547-9D99056118E6}" presName="sibTrans" presStyleLbl="sibTrans2D1" presStyleIdx="3" presStyleCnt="6"/>
      <dgm:spPr/>
    </dgm:pt>
    <dgm:pt modelId="{0F5F5EED-CD8F-42B5-8E8B-54FC5F8F36B5}" type="pres">
      <dgm:prSet presAssocID="{6FEE0379-5203-4694-92A4-89429AD5ECB5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E1CC3A19-901B-4E4E-944C-A6ACBB3A8A71}" type="pres">
      <dgm:prSet presAssocID="{C0D2FF98-BB93-4E6D-B3BD-BC3C0D1ECC20}" presName="hSp" presStyleCnt="0"/>
      <dgm:spPr/>
    </dgm:pt>
    <dgm:pt modelId="{489F824B-4856-4043-9D8D-BFFD59F223AE}" type="pres">
      <dgm:prSet presAssocID="{5D73B6D6-28BB-41A7-BD6D-2BC0B4C7AC60}" presName="vertFlow" presStyleCnt="0"/>
      <dgm:spPr/>
    </dgm:pt>
    <dgm:pt modelId="{5BC31E58-6450-4989-8EF1-79736F8EA420}" type="pres">
      <dgm:prSet presAssocID="{5D73B6D6-28BB-41A7-BD6D-2BC0B4C7AC60}" presName="header" presStyleLbl="node1" presStyleIdx="2" presStyleCnt="3"/>
      <dgm:spPr/>
    </dgm:pt>
    <dgm:pt modelId="{D56945A5-12D2-48E5-A862-E9106820D907}" type="pres">
      <dgm:prSet presAssocID="{E7642998-1C90-48CF-91B6-B99D8B6412DD}" presName="parTrans" presStyleLbl="sibTrans2D1" presStyleIdx="4" presStyleCnt="6"/>
      <dgm:spPr/>
    </dgm:pt>
    <dgm:pt modelId="{D1E9C5C9-E248-42DC-8D3B-C260B70ED01A}" type="pres">
      <dgm:prSet presAssocID="{BA74A6F6-98FC-45CF-8C1B-3910C18D80E2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64328ECA-9AB3-42DA-AC52-C45AC9E3BB0B}" type="pres">
      <dgm:prSet presAssocID="{40270E06-C4DC-4002-A778-36393001B4D4}" presName="sibTrans" presStyleLbl="sibTrans2D1" presStyleIdx="5" presStyleCnt="6"/>
      <dgm:spPr/>
    </dgm:pt>
    <dgm:pt modelId="{2D0B758E-3ED8-4250-9D75-91E8168B913F}" type="pres">
      <dgm:prSet presAssocID="{6C9414DB-ED41-444F-BCF1-0AF921C930A4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21AD1C0B-E9FF-43FF-94FA-439F5FE2662F}" srcId="{18210AFF-32BD-4523-94D4-3D509328F7BB}" destId="{C0D2FF98-BB93-4E6D-B3BD-BC3C0D1ECC20}" srcOrd="1" destOrd="0" parTransId="{BE8A7D1B-E075-4AC1-BF53-1C69F7A5834F}" sibTransId="{7F4CD417-6E45-41E0-BC29-E3BEA82AE720}"/>
    <dgm:cxn modelId="{6BD7600B-5C9E-4A04-9CCC-C98B850F8B13}" type="presOf" srcId="{13C51B4B-3EA6-44DD-A633-DCED1F8CF2C8}" destId="{A7630B97-52D9-4D88-805B-5F4646288637}" srcOrd="0" destOrd="0" presId="urn:microsoft.com/office/officeart/2005/8/layout/lProcess1"/>
    <dgm:cxn modelId="{7A702A1D-D41D-475D-AA33-2645ACC223F2}" type="presOf" srcId="{E7642998-1C90-48CF-91B6-B99D8B6412DD}" destId="{D56945A5-12D2-48E5-A862-E9106820D907}" srcOrd="0" destOrd="0" presId="urn:microsoft.com/office/officeart/2005/8/layout/lProcess1"/>
    <dgm:cxn modelId="{7FEE8A29-C444-4875-B050-4D3E34D90042}" srcId="{18210AFF-32BD-4523-94D4-3D509328F7BB}" destId="{5D73B6D6-28BB-41A7-BD6D-2BC0B4C7AC60}" srcOrd="2" destOrd="0" parTransId="{3641A8CF-819E-4FA3-BF2E-3C02D02D9822}" sibTransId="{59278F11-7660-4374-AF72-4346F36A1A1D}"/>
    <dgm:cxn modelId="{27094D31-AB7B-4F35-A5AE-0965FD657C0F}" type="presOf" srcId="{17137A13-D9CF-460F-880B-9BADCDC6F22A}" destId="{6FD13B9B-EBB1-4CA9-B704-C1E8713AC2AD}" srcOrd="0" destOrd="0" presId="urn:microsoft.com/office/officeart/2005/8/layout/lProcess1"/>
    <dgm:cxn modelId="{20D7EA38-706D-4695-803A-5299E321AE93}" srcId="{8637B319-F179-4804-94D9-7B068351414B}" destId="{13C51B4B-3EA6-44DD-A633-DCED1F8CF2C8}" srcOrd="1" destOrd="0" parTransId="{E9117112-F34A-483C-811A-585791E94871}" sibTransId="{63C6B7A6-414E-4A2C-BE86-95FEB49E5AD2}"/>
    <dgm:cxn modelId="{26B26E5F-30AC-4AED-BFC5-748933679E04}" srcId="{8637B319-F179-4804-94D9-7B068351414B}" destId="{9405D5FD-DFF3-46DF-8379-CB4DD8BA3EB7}" srcOrd="0" destOrd="0" parTransId="{7A6685C0-291E-4CB6-B924-FA36E01C34AD}" sibTransId="{17137A13-D9CF-460F-880B-9BADCDC6F22A}"/>
    <dgm:cxn modelId="{F5D9C281-DC8D-4866-B34A-767AB695CBD0}" type="presOf" srcId="{C0D2FF98-BB93-4E6D-B3BD-BC3C0D1ECC20}" destId="{B8174C53-3F2B-4350-88EA-0331BB89FF9D}" srcOrd="0" destOrd="0" presId="urn:microsoft.com/office/officeart/2005/8/layout/lProcess1"/>
    <dgm:cxn modelId="{48491283-F433-4467-95D8-197EB57E9E60}" type="presOf" srcId="{BA74A6F6-98FC-45CF-8C1B-3910C18D80E2}" destId="{D1E9C5C9-E248-42DC-8D3B-C260B70ED01A}" srcOrd="0" destOrd="0" presId="urn:microsoft.com/office/officeart/2005/8/layout/lProcess1"/>
    <dgm:cxn modelId="{23A05B83-58CF-4D06-A647-ABC6690A128A}" srcId="{5D73B6D6-28BB-41A7-BD6D-2BC0B4C7AC60}" destId="{BA74A6F6-98FC-45CF-8C1B-3910C18D80E2}" srcOrd="0" destOrd="0" parTransId="{E7642998-1C90-48CF-91B6-B99D8B6412DD}" sibTransId="{40270E06-C4DC-4002-A778-36393001B4D4}"/>
    <dgm:cxn modelId="{F5A9858A-3983-4DCC-A4A3-8BE6C8C01EF4}" type="presOf" srcId="{7A6685C0-291E-4CB6-B924-FA36E01C34AD}" destId="{218E3AA5-F05F-4400-8119-674358EA0EE7}" srcOrd="0" destOrd="0" presId="urn:microsoft.com/office/officeart/2005/8/layout/lProcess1"/>
    <dgm:cxn modelId="{BA6B4C8C-EDC9-4AF7-AC64-C0DCD7E87C88}" type="presOf" srcId="{E675F59E-FC80-4DBF-A9BE-1F78C9DBE65A}" destId="{A63EEADB-0382-4656-A2FC-8B7C1B321D2B}" srcOrd="0" destOrd="0" presId="urn:microsoft.com/office/officeart/2005/8/layout/lProcess1"/>
    <dgm:cxn modelId="{74217E95-EB23-4445-82D3-55D8273AB227}" type="presOf" srcId="{6FEE0379-5203-4694-92A4-89429AD5ECB5}" destId="{0F5F5EED-CD8F-42B5-8E8B-54FC5F8F36B5}" srcOrd="0" destOrd="0" presId="urn:microsoft.com/office/officeart/2005/8/layout/lProcess1"/>
    <dgm:cxn modelId="{ED1A55A7-C19F-48F2-97F3-9FA8AA0C287B}" type="presOf" srcId="{5D73B6D6-28BB-41A7-BD6D-2BC0B4C7AC60}" destId="{5BC31E58-6450-4989-8EF1-79736F8EA420}" srcOrd="0" destOrd="0" presId="urn:microsoft.com/office/officeart/2005/8/layout/lProcess1"/>
    <dgm:cxn modelId="{983E75A7-D475-4C78-B893-4CA38F8EBA5C}" srcId="{18210AFF-32BD-4523-94D4-3D509328F7BB}" destId="{8637B319-F179-4804-94D9-7B068351414B}" srcOrd="0" destOrd="0" parTransId="{075CBF75-11ED-430E-88CB-D42CC5143704}" sibTransId="{9AD20469-6BD6-4403-8C12-7FA448768CFD}"/>
    <dgm:cxn modelId="{CDA9FAB6-1BAE-48E6-B83F-4CD2E638CA06}" type="presOf" srcId="{6C9414DB-ED41-444F-BCF1-0AF921C930A4}" destId="{2D0B758E-3ED8-4250-9D75-91E8168B913F}" srcOrd="0" destOrd="0" presId="urn:microsoft.com/office/officeart/2005/8/layout/lProcess1"/>
    <dgm:cxn modelId="{B373C3B9-F02C-4CE8-B4DE-4DC9CBA07E57}" srcId="{5D73B6D6-28BB-41A7-BD6D-2BC0B4C7AC60}" destId="{6C9414DB-ED41-444F-BCF1-0AF921C930A4}" srcOrd="1" destOrd="0" parTransId="{07EDC67A-09D6-4557-BB9D-8E0B824982D3}" sibTransId="{60A4805C-93E5-47A9-BB9E-973F1BD076DF}"/>
    <dgm:cxn modelId="{7C3FFCBE-B472-449C-8123-0FAD8CAD63EC}" type="presOf" srcId="{EFF9DC7D-5F1F-4A3D-AE2D-71ECFEEDB87F}" destId="{C95F24C0-A4F2-4207-990C-F43AB991E982}" srcOrd="0" destOrd="0" presId="urn:microsoft.com/office/officeart/2005/8/layout/lProcess1"/>
    <dgm:cxn modelId="{CC4201C5-B362-43B6-B545-C3E51714A48E}" srcId="{C0D2FF98-BB93-4E6D-B3BD-BC3C0D1ECC20}" destId="{EFF9DC7D-5F1F-4A3D-AE2D-71ECFEEDB87F}" srcOrd="0" destOrd="0" parTransId="{E675F59E-FC80-4DBF-A9BE-1F78C9DBE65A}" sibTransId="{C7084C10-4132-484C-A547-9D99056118E6}"/>
    <dgm:cxn modelId="{DF3AEDC8-963D-482F-A432-CB728457A9B2}" type="presOf" srcId="{9405D5FD-DFF3-46DF-8379-CB4DD8BA3EB7}" destId="{AF01BBC8-1EE0-4339-AC63-69FC075508E0}" srcOrd="0" destOrd="0" presId="urn:microsoft.com/office/officeart/2005/8/layout/lProcess1"/>
    <dgm:cxn modelId="{C355D5D3-1459-4568-ABB2-10AF1BF91169}" type="presOf" srcId="{40270E06-C4DC-4002-A778-36393001B4D4}" destId="{64328ECA-9AB3-42DA-AC52-C45AC9E3BB0B}" srcOrd="0" destOrd="0" presId="urn:microsoft.com/office/officeart/2005/8/layout/lProcess1"/>
    <dgm:cxn modelId="{C9F7F0E3-79A2-4DAD-9F3F-A62B4D603374}" type="presOf" srcId="{C7084C10-4132-484C-A547-9D99056118E6}" destId="{B88A5D80-68FE-478F-928E-71A0EE19E892}" srcOrd="0" destOrd="0" presId="urn:microsoft.com/office/officeart/2005/8/layout/lProcess1"/>
    <dgm:cxn modelId="{B403B7EB-8F22-4F19-A318-30CA6E35417B}" type="presOf" srcId="{8637B319-F179-4804-94D9-7B068351414B}" destId="{84A6C889-AC1D-4B01-88C2-28200F3B362B}" srcOrd="0" destOrd="0" presId="urn:microsoft.com/office/officeart/2005/8/layout/lProcess1"/>
    <dgm:cxn modelId="{890530F0-D4D9-4E84-8BEE-992567B9A0B6}" srcId="{C0D2FF98-BB93-4E6D-B3BD-BC3C0D1ECC20}" destId="{6FEE0379-5203-4694-92A4-89429AD5ECB5}" srcOrd="1" destOrd="0" parTransId="{11876262-57DD-42C3-A244-1D6295D1A9F1}" sibTransId="{CDA89DB6-646B-4A3B-8CB9-3D0163021BF6}"/>
    <dgm:cxn modelId="{5FCC8DFE-8884-40E3-9E71-AC523547E6A4}" type="presOf" srcId="{18210AFF-32BD-4523-94D4-3D509328F7BB}" destId="{09CA72FB-2FA5-4A8B-A90B-E3F301F233FE}" srcOrd="0" destOrd="0" presId="urn:microsoft.com/office/officeart/2005/8/layout/lProcess1"/>
    <dgm:cxn modelId="{DD7E3A14-49F7-43DA-9A26-55D7E1A21367}" type="presParOf" srcId="{09CA72FB-2FA5-4A8B-A90B-E3F301F233FE}" destId="{25060CEE-4085-4D15-9A95-EEB6654F6E41}" srcOrd="0" destOrd="0" presId="urn:microsoft.com/office/officeart/2005/8/layout/lProcess1"/>
    <dgm:cxn modelId="{218B3106-79FC-4E48-9C72-2152CD53DF9C}" type="presParOf" srcId="{25060CEE-4085-4D15-9A95-EEB6654F6E41}" destId="{84A6C889-AC1D-4B01-88C2-28200F3B362B}" srcOrd="0" destOrd="0" presId="urn:microsoft.com/office/officeart/2005/8/layout/lProcess1"/>
    <dgm:cxn modelId="{108AA8AD-94A6-4839-BE43-9CE46EB93A98}" type="presParOf" srcId="{25060CEE-4085-4D15-9A95-EEB6654F6E41}" destId="{218E3AA5-F05F-4400-8119-674358EA0EE7}" srcOrd="1" destOrd="0" presId="urn:microsoft.com/office/officeart/2005/8/layout/lProcess1"/>
    <dgm:cxn modelId="{F75C98EC-BF25-46B9-A266-819F8AD234A4}" type="presParOf" srcId="{25060CEE-4085-4D15-9A95-EEB6654F6E41}" destId="{AF01BBC8-1EE0-4339-AC63-69FC075508E0}" srcOrd="2" destOrd="0" presId="urn:microsoft.com/office/officeart/2005/8/layout/lProcess1"/>
    <dgm:cxn modelId="{61CCFA10-35F3-4082-B4B9-C5BBD2DC7629}" type="presParOf" srcId="{25060CEE-4085-4D15-9A95-EEB6654F6E41}" destId="{6FD13B9B-EBB1-4CA9-B704-C1E8713AC2AD}" srcOrd="3" destOrd="0" presId="urn:microsoft.com/office/officeart/2005/8/layout/lProcess1"/>
    <dgm:cxn modelId="{1801D046-5895-4A5D-8B72-54933488DB89}" type="presParOf" srcId="{25060CEE-4085-4D15-9A95-EEB6654F6E41}" destId="{A7630B97-52D9-4D88-805B-5F4646288637}" srcOrd="4" destOrd="0" presId="urn:microsoft.com/office/officeart/2005/8/layout/lProcess1"/>
    <dgm:cxn modelId="{2AE10192-C39A-46BE-9B97-3F467B91D6FD}" type="presParOf" srcId="{09CA72FB-2FA5-4A8B-A90B-E3F301F233FE}" destId="{1AD80F12-4B81-40F1-B066-B3C70A3B4733}" srcOrd="1" destOrd="0" presId="urn:microsoft.com/office/officeart/2005/8/layout/lProcess1"/>
    <dgm:cxn modelId="{3A59173F-D437-4EC0-81B2-5A67F404A07A}" type="presParOf" srcId="{09CA72FB-2FA5-4A8B-A90B-E3F301F233FE}" destId="{215B98E1-2BDF-4399-A288-28FE079A47A6}" srcOrd="2" destOrd="0" presId="urn:microsoft.com/office/officeart/2005/8/layout/lProcess1"/>
    <dgm:cxn modelId="{B1605614-0163-4C7A-9940-6A8D63A2F6EC}" type="presParOf" srcId="{215B98E1-2BDF-4399-A288-28FE079A47A6}" destId="{B8174C53-3F2B-4350-88EA-0331BB89FF9D}" srcOrd="0" destOrd="0" presId="urn:microsoft.com/office/officeart/2005/8/layout/lProcess1"/>
    <dgm:cxn modelId="{6A6887B2-96D0-49A1-984C-1610788F5201}" type="presParOf" srcId="{215B98E1-2BDF-4399-A288-28FE079A47A6}" destId="{A63EEADB-0382-4656-A2FC-8B7C1B321D2B}" srcOrd="1" destOrd="0" presId="urn:microsoft.com/office/officeart/2005/8/layout/lProcess1"/>
    <dgm:cxn modelId="{9A4D4AF2-FFEA-4380-AB41-198D2F1A0093}" type="presParOf" srcId="{215B98E1-2BDF-4399-A288-28FE079A47A6}" destId="{C95F24C0-A4F2-4207-990C-F43AB991E982}" srcOrd="2" destOrd="0" presId="urn:microsoft.com/office/officeart/2005/8/layout/lProcess1"/>
    <dgm:cxn modelId="{F678F8B4-C821-418E-AC71-F70480146F78}" type="presParOf" srcId="{215B98E1-2BDF-4399-A288-28FE079A47A6}" destId="{B88A5D80-68FE-478F-928E-71A0EE19E892}" srcOrd="3" destOrd="0" presId="urn:microsoft.com/office/officeart/2005/8/layout/lProcess1"/>
    <dgm:cxn modelId="{D94687DC-B193-4410-8991-C2B6C47146B1}" type="presParOf" srcId="{215B98E1-2BDF-4399-A288-28FE079A47A6}" destId="{0F5F5EED-CD8F-42B5-8E8B-54FC5F8F36B5}" srcOrd="4" destOrd="0" presId="urn:microsoft.com/office/officeart/2005/8/layout/lProcess1"/>
    <dgm:cxn modelId="{4BADDFA6-9D98-412C-BB6D-D3E710006E52}" type="presParOf" srcId="{09CA72FB-2FA5-4A8B-A90B-E3F301F233FE}" destId="{E1CC3A19-901B-4E4E-944C-A6ACBB3A8A71}" srcOrd="3" destOrd="0" presId="urn:microsoft.com/office/officeart/2005/8/layout/lProcess1"/>
    <dgm:cxn modelId="{28108F59-DE9F-4FF3-8A16-F3DEB7161AAB}" type="presParOf" srcId="{09CA72FB-2FA5-4A8B-A90B-E3F301F233FE}" destId="{489F824B-4856-4043-9D8D-BFFD59F223AE}" srcOrd="4" destOrd="0" presId="urn:microsoft.com/office/officeart/2005/8/layout/lProcess1"/>
    <dgm:cxn modelId="{BCA3A134-A60F-4101-A385-433E5D27362B}" type="presParOf" srcId="{489F824B-4856-4043-9D8D-BFFD59F223AE}" destId="{5BC31E58-6450-4989-8EF1-79736F8EA420}" srcOrd="0" destOrd="0" presId="urn:microsoft.com/office/officeart/2005/8/layout/lProcess1"/>
    <dgm:cxn modelId="{6E70497B-6827-4D53-911B-636446ED8115}" type="presParOf" srcId="{489F824B-4856-4043-9D8D-BFFD59F223AE}" destId="{D56945A5-12D2-48E5-A862-E9106820D907}" srcOrd="1" destOrd="0" presId="urn:microsoft.com/office/officeart/2005/8/layout/lProcess1"/>
    <dgm:cxn modelId="{4F49E154-7F2F-46E5-AD0F-E1A722687087}" type="presParOf" srcId="{489F824B-4856-4043-9D8D-BFFD59F223AE}" destId="{D1E9C5C9-E248-42DC-8D3B-C260B70ED01A}" srcOrd="2" destOrd="0" presId="urn:microsoft.com/office/officeart/2005/8/layout/lProcess1"/>
    <dgm:cxn modelId="{5FDC9EE4-0A1C-45AE-B137-76AE38330071}" type="presParOf" srcId="{489F824B-4856-4043-9D8D-BFFD59F223AE}" destId="{64328ECA-9AB3-42DA-AC52-C45AC9E3BB0B}" srcOrd="3" destOrd="0" presId="urn:microsoft.com/office/officeart/2005/8/layout/lProcess1"/>
    <dgm:cxn modelId="{A10B68DD-990B-4FD3-B918-084AA73CA166}" type="presParOf" srcId="{489F824B-4856-4043-9D8D-BFFD59F223AE}" destId="{2D0B758E-3ED8-4250-9D75-91E8168B913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74F224-57A1-4198-9DFF-287F7A1C70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E3855F-00A8-437E-8387-2BB3BBE5DE58}">
      <dgm:prSet/>
      <dgm:spPr/>
      <dgm:t>
        <a:bodyPr/>
        <a:lstStyle/>
        <a:p>
          <a:r>
            <a:rPr lang="fr-FR"/>
            <a:t>Mutation connue</a:t>
          </a:r>
          <a:endParaRPr lang="en-US"/>
        </a:p>
      </dgm:t>
    </dgm:pt>
    <dgm:pt modelId="{A0BF4BC0-55AE-4166-8419-5B2768CF5930}" type="parTrans" cxnId="{5068E0E3-51B5-48A5-83FE-B54318740880}">
      <dgm:prSet/>
      <dgm:spPr/>
      <dgm:t>
        <a:bodyPr/>
        <a:lstStyle/>
        <a:p>
          <a:endParaRPr lang="en-US"/>
        </a:p>
      </dgm:t>
    </dgm:pt>
    <dgm:pt modelId="{5E85E685-F450-40B1-A4FB-C154E7A890DB}" type="sibTrans" cxnId="{5068E0E3-51B5-48A5-83FE-B54318740880}">
      <dgm:prSet/>
      <dgm:spPr/>
      <dgm:t>
        <a:bodyPr/>
        <a:lstStyle/>
        <a:p>
          <a:endParaRPr lang="en-US"/>
        </a:p>
      </dgm:t>
    </dgm:pt>
    <dgm:pt modelId="{76F1E2A3-874E-4933-BF42-A46DFD42E696}">
      <dgm:prSet/>
      <dgm:spPr/>
      <dgm:t>
        <a:bodyPr/>
        <a:lstStyle/>
        <a:p>
          <a:r>
            <a:rPr lang="fr-FR"/>
            <a:t>Examen clinique deux fois par ans dès 20 ans</a:t>
          </a:r>
          <a:endParaRPr lang="en-US"/>
        </a:p>
      </dgm:t>
    </dgm:pt>
    <dgm:pt modelId="{01A1D08C-E1D3-4AAD-9D13-4AAD6A4849DD}" type="parTrans" cxnId="{9160070A-56F0-4824-ABCF-B3EEF634C56A}">
      <dgm:prSet/>
      <dgm:spPr/>
      <dgm:t>
        <a:bodyPr/>
        <a:lstStyle/>
        <a:p>
          <a:endParaRPr lang="en-US"/>
        </a:p>
      </dgm:t>
    </dgm:pt>
    <dgm:pt modelId="{6E49E261-45D0-4B36-AE73-93ADE7B317E5}" type="sibTrans" cxnId="{9160070A-56F0-4824-ABCF-B3EEF634C56A}">
      <dgm:prSet/>
      <dgm:spPr/>
      <dgm:t>
        <a:bodyPr/>
        <a:lstStyle/>
        <a:p>
          <a:endParaRPr lang="en-US"/>
        </a:p>
      </dgm:t>
    </dgm:pt>
    <dgm:pt modelId="{0672F81D-C2A2-4C1F-9DDA-8EBE0C09D2DE}">
      <dgm:prSet/>
      <dgm:spPr/>
      <dgm:t>
        <a:bodyPr/>
        <a:lstStyle/>
        <a:p>
          <a:r>
            <a:rPr lang="fr-FR"/>
            <a:t>Imagerie à partir de 30 ans</a:t>
          </a:r>
          <a:endParaRPr lang="en-US"/>
        </a:p>
      </dgm:t>
    </dgm:pt>
    <dgm:pt modelId="{27ECDB65-5E16-45B7-85A4-6CB68593FF94}" type="parTrans" cxnId="{8757681B-3EBC-4D3D-B0F7-5D5D3561A9B3}">
      <dgm:prSet/>
      <dgm:spPr/>
      <dgm:t>
        <a:bodyPr/>
        <a:lstStyle/>
        <a:p>
          <a:endParaRPr lang="en-US"/>
        </a:p>
      </dgm:t>
    </dgm:pt>
    <dgm:pt modelId="{E516302E-35CA-4BE5-AC7F-71B21684AA67}" type="sibTrans" cxnId="{8757681B-3EBC-4D3D-B0F7-5D5D3561A9B3}">
      <dgm:prSet/>
      <dgm:spPr/>
      <dgm:t>
        <a:bodyPr/>
        <a:lstStyle/>
        <a:p>
          <a:endParaRPr lang="en-US"/>
        </a:p>
      </dgm:t>
    </dgm:pt>
    <dgm:pt modelId="{8B6FFB8E-BD90-4F89-9C43-FD080A57136F}">
      <dgm:prSet/>
      <dgm:spPr/>
      <dgm:t>
        <a:bodyPr/>
        <a:lstStyle/>
        <a:p>
          <a:r>
            <a:rPr lang="fr-FR"/>
            <a:t>IRM mammaire une fois par ans</a:t>
          </a:r>
          <a:endParaRPr lang="en-US"/>
        </a:p>
      </dgm:t>
    </dgm:pt>
    <dgm:pt modelId="{69DCF3BE-79AE-4871-B88A-46FB81BA7281}" type="parTrans" cxnId="{12D26DA2-B92B-40DF-BF74-9E3317AD18E8}">
      <dgm:prSet/>
      <dgm:spPr/>
      <dgm:t>
        <a:bodyPr/>
        <a:lstStyle/>
        <a:p>
          <a:endParaRPr lang="en-US"/>
        </a:p>
      </dgm:t>
    </dgm:pt>
    <dgm:pt modelId="{8B15646F-67D9-4DA2-9D1E-EB309C119F26}" type="sibTrans" cxnId="{12D26DA2-B92B-40DF-BF74-9E3317AD18E8}">
      <dgm:prSet/>
      <dgm:spPr/>
      <dgm:t>
        <a:bodyPr/>
        <a:lstStyle/>
        <a:p>
          <a:endParaRPr lang="en-US"/>
        </a:p>
      </dgm:t>
    </dgm:pt>
    <dgm:pt modelId="{4409903B-1FBD-43DC-BBCC-A060AD686672}">
      <dgm:prSet/>
      <dgm:spPr/>
      <dgm:t>
        <a:bodyPr/>
        <a:lstStyle/>
        <a:p>
          <a:r>
            <a:rPr lang="fr-FR"/>
            <a:t>Mammo-échographie une fois par ans</a:t>
          </a:r>
          <a:endParaRPr lang="en-US"/>
        </a:p>
      </dgm:t>
    </dgm:pt>
    <dgm:pt modelId="{84108DE7-C6C2-496A-BE89-EC5D53F1694C}" type="parTrans" cxnId="{8BE5B89D-EABC-42AF-8366-715C8D68DCCD}">
      <dgm:prSet/>
      <dgm:spPr/>
      <dgm:t>
        <a:bodyPr/>
        <a:lstStyle/>
        <a:p>
          <a:endParaRPr lang="en-US"/>
        </a:p>
      </dgm:t>
    </dgm:pt>
    <dgm:pt modelId="{A160C8B6-A0EC-4CD2-8D27-432BE538E9A8}" type="sibTrans" cxnId="{8BE5B89D-EABC-42AF-8366-715C8D68DCCD}">
      <dgm:prSet/>
      <dgm:spPr/>
      <dgm:t>
        <a:bodyPr/>
        <a:lstStyle/>
        <a:p>
          <a:endParaRPr lang="en-US"/>
        </a:p>
      </dgm:t>
    </dgm:pt>
    <dgm:pt modelId="{86B921AB-A7C0-4347-B26D-5EEE53084FE1}">
      <dgm:prSet/>
      <dgm:spPr/>
      <dgm:t>
        <a:bodyPr/>
        <a:lstStyle/>
        <a:p>
          <a:r>
            <a:rPr lang="fr-FR"/>
            <a:t>Indication de consultation en oncogénétique si (pour info)</a:t>
          </a:r>
          <a:endParaRPr lang="en-US"/>
        </a:p>
      </dgm:t>
    </dgm:pt>
    <dgm:pt modelId="{24F21540-40A0-4CC0-9077-084B7A108DF0}" type="parTrans" cxnId="{E10CCC7E-9767-4240-9FCA-B37905E4BDF2}">
      <dgm:prSet/>
      <dgm:spPr/>
      <dgm:t>
        <a:bodyPr/>
        <a:lstStyle/>
        <a:p>
          <a:endParaRPr lang="en-US"/>
        </a:p>
      </dgm:t>
    </dgm:pt>
    <dgm:pt modelId="{4A6B1FD9-8C64-4C68-B045-D0E76FAD3670}" type="sibTrans" cxnId="{E10CCC7E-9767-4240-9FCA-B37905E4BDF2}">
      <dgm:prSet/>
      <dgm:spPr/>
      <dgm:t>
        <a:bodyPr/>
        <a:lstStyle/>
        <a:p>
          <a:endParaRPr lang="en-US"/>
        </a:p>
      </dgm:t>
    </dgm:pt>
    <dgm:pt modelId="{32EA86BD-89D5-49CE-8224-DAE7ADAAD03B}">
      <dgm:prSet/>
      <dgm:spPr/>
      <dgm:t>
        <a:bodyPr/>
        <a:lstStyle/>
        <a:p>
          <a:r>
            <a:rPr lang="fr-FR"/>
            <a:t>Au moins 1 femme a présenté 1 cancer du sein avant 40 ans</a:t>
          </a:r>
          <a:endParaRPr lang="en-US"/>
        </a:p>
      </dgm:t>
    </dgm:pt>
    <dgm:pt modelId="{627E75E6-CF53-4A5D-8260-B72DF10A9634}" type="parTrans" cxnId="{D176FB3E-49E4-4DE7-9181-85FB1391936E}">
      <dgm:prSet/>
      <dgm:spPr/>
      <dgm:t>
        <a:bodyPr/>
        <a:lstStyle/>
        <a:p>
          <a:endParaRPr lang="en-US"/>
        </a:p>
      </dgm:t>
    </dgm:pt>
    <dgm:pt modelId="{0991D1C8-3710-4AD3-8C51-D658BB065F60}" type="sibTrans" cxnId="{D176FB3E-49E4-4DE7-9181-85FB1391936E}">
      <dgm:prSet/>
      <dgm:spPr/>
      <dgm:t>
        <a:bodyPr/>
        <a:lstStyle/>
        <a:p>
          <a:endParaRPr lang="en-US"/>
        </a:p>
      </dgm:t>
    </dgm:pt>
    <dgm:pt modelId="{A87F20CE-0CF7-447F-AB27-478A1CFFD847}">
      <dgm:prSet/>
      <dgm:spPr/>
      <dgm:t>
        <a:bodyPr/>
        <a:lstStyle/>
        <a:p>
          <a:r>
            <a:rPr lang="fr-FR"/>
            <a:t>Au moins 1 femme a présenté 1 cancer du sein bilatéral ou multiple, le premier</a:t>
          </a:r>
          <a:br>
            <a:rPr lang="fr-FR"/>
          </a:br>
          <a:r>
            <a:rPr lang="fr-FR"/>
            <a:t>avant 50 ans</a:t>
          </a:r>
          <a:endParaRPr lang="en-US"/>
        </a:p>
      </dgm:t>
    </dgm:pt>
    <dgm:pt modelId="{E952A8DD-81EC-4AA7-9CAF-44B52646E5D3}" type="parTrans" cxnId="{9F45FA67-E196-45D5-9339-CE754C657301}">
      <dgm:prSet/>
      <dgm:spPr/>
      <dgm:t>
        <a:bodyPr/>
        <a:lstStyle/>
        <a:p>
          <a:endParaRPr lang="en-US"/>
        </a:p>
      </dgm:t>
    </dgm:pt>
    <dgm:pt modelId="{1E81953F-7686-4B5F-9DB6-C7B82BF80DCF}" type="sibTrans" cxnId="{9F45FA67-E196-45D5-9339-CE754C657301}">
      <dgm:prSet/>
      <dgm:spPr/>
      <dgm:t>
        <a:bodyPr/>
        <a:lstStyle/>
        <a:p>
          <a:endParaRPr lang="en-US"/>
        </a:p>
      </dgm:t>
    </dgm:pt>
    <dgm:pt modelId="{D7B27616-AA9C-4FCE-AF83-A2AAD84B8AA3}">
      <dgm:prSet/>
      <dgm:spPr/>
      <dgm:t>
        <a:bodyPr/>
        <a:lstStyle/>
        <a:p>
          <a:r>
            <a:rPr lang="fr-FR"/>
            <a:t>1 cancer du sein chez un homme, quel que soit l’âge</a:t>
          </a:r>
          <a:endParaRPr lang="en-US"/>
        </a:p>
      </dgm:t>
    </dgm:pt>
    <dgm:pt modelId="{FAF08B57-5E72-4272-8629-16D9FB0C7DC5}" type="parTrans" cxnId="{64E9CF5A-E9B2-4D14-ACDD-40191776C6AD}">
      <dgm:prSet/>
      <dgm:spPr/>
      <dgm:t>
        <a:bodyPr/>
        <a:lstStyle/>
        <a:p>
          <a:endParaRPr lang="en-US"/>
        </a:p>
      </dgm:t>
    </dgm:pt>
    <dgm:pt modelId="{02D8C85A-3788-482D-BE21-2BF6260BC57F}" type="sibTrans" cxnId="{64E9CF5A-E9B2-4D14-ACDD-40191776C6AD}">
      <dgm:prSet/>
      <dgm:spPr/>
      <dgm:t>
        <a:bodyPr/>
        <a:lstStyle/>
        <a:p>
          <a:endParaRPr lang="en-US"/>
        </a:p>
      </dgm:t>
    </dgm:pt>
    <dgm:pt modelId="{319D4B78-D1A9-43D7-A2A9-57F1C79A655B}">
      <dgm:prSet/>
      <dgm:spPr/>
      <dgm:t>
        <a:bodyPr/>
        <a:lstStyle/>
        <a:p>
          <a:r>
            <a:rPr lang="fr-FR"/>
            <a:t>2 personnes de la même branche avec cancer du sein dont 1 avant 50 ans</a:t>
          </a:r>
          <a:endParaRPr lang="en-US"/>
        </a:p>
      </dgm:t>
    </dgm:pt>
    <dgm:pt modelId="{E65A5DD2-FF81-4370-8A90-66698B8FDAE3}" type="parTrans" cxnId="{47CF063B-8D97-4579-9A86-7B9E58402241}">
      <dgm:prSet/>
      <dgm:spPr/>
      <dgm:t>
        <a:bodyPr/>
        <a:lstStyle/>
        <a:p>
          <a:endParaRPr lang="en-US"/>
        </a:p>
      </dgm:t>
    </dgm:pt>
    <dgm:pt modelId="{83583565-EC7B-4D04-B1AD-A2F837622609}" type="sibTrans" cxnId="{47CF063B-8D97-4579-9A86-7B9E58402241}">
      <dgm:prSet/>
      <dgm:spPr/>
      <dgm:t>
        <a:bodyPr/>
        <a:lstStyle/>
        <a:p>
          <a:endParaRPr lang="en-US"/>
        </a:p>
      </dgm:t>
    </dgm:pt>
    <dgm:pt modelId="{9D61C205-7DC8-4232-AF38-61D2F8F3A747}">
      <dgm:prSet/>
      <dgm:spPr/>
      <dgm:t>
        <a:bodyPr/>
        <a:lstStyle/>
        <a:p>
          <a:r>
            <a:rPr lang="fr-FR"/>
            <a:t>3 personnes ou plus de la même branche avec cancer du sein</a:t>
          </a:r>
          <a:endParaRPr lang="en-US"/>
        </a:p>
      </dgm:t>
    </dgm:pt>
    <dgm:pt modelId="{A19FFB33-823F-498A-BF46-D01EFD9F6A4E}" type="parTrans" cxnId="{F33EAFCE-3BD7-43F0-BB3F-737459B762FC}">
      <dgm:prSet/>
      <dgm:spPr/>
      <dgm:t>
        <a:bodyPr/>
        <a:lstStyle/>
        <a:p>
          <a:endParaRPr lang="en-US"/>
        </a:p>
      </dgm:t>
    </dgm:pt>
    <dgm:pt modelId="{112B14EC-B367-4308-BE22-77FF5C89BC87}" type="sibTrans" cxnId="{F33EAFCE-3BD7-43F0-BB3F-737459B762FC}">
      <dgm:prSet/>
      <dgm:spPr/>
      <dgm:t>
        <a:bodyPr/>
        <a:lstStyle/>
        <a:p>
          <a:endParaRPr lang="en-US"/>
        </a:p>
      </dgm:t>
    </dgm:pt>
    <dgm:pt modelId="{AB85A117-DD76-44E5-AB4F-B1E6F4F338C3}">
      <dgm:prSet/>
      <dgm:spPr/>
      <dgm:t>
        <a:bodyPr/>
        <a:lstStyle/>
        <a:p>
          <a:r>
            <a:rPr lang="fr-FR"/>
            <a:t>Au moins 1 femme avec cancer de l’ovaire</a:t>
          </a:r>
          <a:endParaRPr lang="en-US"/>
        </a:p>
      </dgm:t>
    </dgm:pt>
    <dgm:pt modelId="{A74A0C56-A20F-43B4-BC27-EEB0211C0E8F}" type="parTrans" cxnId="{3A8D0108-4CA9-4518-BD0D-7F472CB24489}">
      <dgm:prSet/>
      <dgm:spPr/>
      <dgm:t>
        <a:bodyPr/>
        <a:lstStyle/>
        <a:p>
          <a:endParaRPr lang="en-US"/>
        </a:p>
      </dgm:t>
    </dgm:pt>
    <dgm:pt modelId="{6B5C00F6-EB7A-4385-B48E-E8D11F288CC3}" type="sibTrans" cxnId="{3A8D0108-4CA9-4518-BD0D-7F472CB24489}">
      <dgm:prSet/>
      <dgm:spPr/>
      <dgm:t>
        <a:bodyPr/>
        <a:lstStyle/>
        <a:p>
          <a:endParaRPr lang="en-US"/>
        </a:p>
      </dgm:t>
    </dgm:pt>
    <dgm:pt modelId="{1161E72E-A600-44DA-9DEC-75C30993CC0A}">
      <dgm:prSet/>
      <dgm:spPr/>
      <dgm:t>
        <a:bodyPr/>
        <a:lstStyle/>
        <a:p>
          <a:r>
            <a:rPr lang="fr-FR"/>
            <a:t>1 femme avec cancer du sein avant 50 ans ET un homme avec cancer de la</a:t>
          </a:r>
          <a:br>
            <a:rPr lang="fr-FR"/>
          </a:br>
          <a:r>
            <a:rPr lang="fr-FR"/>
            <a:t>prostate avant 60 ans dans la même branche familiale.</a:t>
          </a:r>
          <a:endParaRPr lang="en-US"/>
        </a:p>
      </dgm:t>
    </dgm:pt>
    <dgm:pt modelId="{BDC380CB-31A7-4D9D-8ACB-92D97DC64FD9}" type="parTrans" cxnId="{D6A2701F-BFAF-4875-8AC6-68C3930530AB}">
      <dgm:prSet/>
      <dgm:spPr/>
      <dgm:t>
        <a:bodyPr/>
        <a:lstStyle/>
        <a:p>
          <a:endParaRPr lang="en-US"/>
        </a:p>
      </dgm:t>
    </dgm:pt>
    <dgm:pt modelId="{070BA6DD-5D78-4117-A439-A7BE423EC8EA}" type="sibTrans" cxnId="{D6A2701F-BFAF-4875-8AC6-68C3930530AB}">
      <dgm:prSet/>
      <dgm:spPr/>
      <dgm:t>
        <a:bodyPr/>
        <a:lstStyle/>
        <a:p>
          <a:endParaRPr lang="en-US"/>
        </a:p>
      </dgm:t>
    </dgm:pt>
    <dgm:pt modelId="{23ABC8F8-12B1-4303-B38D-CB30E22C0B6C}">
      <dgm:prSet/>
      <dgm:spPr/>
      <dgm:t>
        <a:bodyPr/>
        <a:lstStyle/>
        <a:p>
          <a:r>
            <a:rPr lang="fr-FR"/>
            <a:t>1 femme avec cancer du sein avant 50 ans et 1 cas de cancer du pancréas dans</a:t>
          </a:r>
          <a:br>
            <a:rPr lang="fr-FR"/>
          </a:br>
          <a:r>
            <a:rPr lang="fr-FR"/>
            <a:t>la même branche.</a:t>
          </a:r>
          <a:endParaRPr lang="en-US"/>
        </a:p>
      </dgm:t>
    </dgm:pt>
    <dgm:pt modelId="{A4271797-4C0E-48C3-AC9B-6B8742544386}" type="parTrans" cxnId="{B884901B-3749-4216-B3D8-662CF8FDB6B4}">
      <dgm:prSet/>
      <dgm:spPr/>
      <dgm:t>
        <a:bodyPr/>
        <a:lstStyle/>
        <a:p>
          <a:endParaRPr lang="en-US"/>
        </a:p>
      </dgm:t>
    </dgm:pt>
    <dgm:pt modelId="{FF5F442F-5B24-4D2E-AA1A-FADE4E5D278D}" type="sibTrans" cxnId="{B884901B-3749-4216-B3D8-662CF8FDB6B4}">
      <dgm:prSet/>
      <dgm:spPr/>
      <dgm:t>
        <a:bodyPr/>
        <a:lstStyle/>
        <a:p>
          <a:endParaRPr lang="en-US"/>
        </a:p>
      </dgm:t>
    </dgm:pt>
    <dgm:pt modelId="{B1DF6AE1-FA2E-4E0F-B8E2-04BC43508DD2}" type="pres">
      <dgm:prSet presAssocID="{A174F224-57A1-4198-9DFF-287F7A1C7014}" presName="linear" presStyleCnt="0">
        <dgm:presLayoutVars>
          <dgm:dir/>
          <dgm:animLvl val="lvl"/>
          <dgm:resizeHandles val="exact"/>
        </dgm:presLayoutVars>
      </dgm:prSet>
      <dgm:spPr/>
    </dgm:pt>
    <dgm:pt modelId="{8E8537DD-EF67-40D7-BF7B-59257D6A3A4B}" type="pres">
      <dgm:prSet presAssocID="{B9E3855F-00A8-437E-8387-2BB3BBE5DE58}" presName="parentLin" presStyleCnt="0"/>
      <dgm:spPr/>
    </dgm:pt>
    <dgm:pt modelId="{8C5AB687-65F0-4353-987E-9F2F71F8A28E}" type="pres">
      <dgm:prSet presAssocID="{B9E3855F-00A8-437E-8387-2BB3BBE5DE58}" presName="parentLeftMargin" presStyleLbl="node1" presStyleIdx="0" presStyleCnt="2"/>
      <dgm:spPr/>
    </dgm:pt>
    <dgm:pt modelId="{AE0E6F6A-7D9C-4B70-ACF6-5868CA728DA5}" type="pres">
      <dgm:prSet presAssocID="{B9E3855F-00A8-437E-8387-2BB3BBE5DE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A409CD-8B3E-4E51-AFBA-569ECD581CCF}" type="pres">
      <dgm:prSet presAssocID="{B9E3855F-00A8-437E-8387-2BB3BBE5DE58}" presName="negativeSpace" presStyleCnt="0"/>
      <dgm:spPr/>
    </dgm:pt>
    <dgm:pt modelId="{35A41EDC-C845-49FC-86F1-A355476ABA5A}" type="pres">
      <dgm:prSet presAssocID="{B9E3855F-00A8-437E-8387-2BB3BBE5DE58}" presName="childText" presStyleLbl="conFgAcc1" presStyleIdx="0" presStyleCnt="2">
        <dgm:presLayoutVars>
          <dgm:bulletEnabled val="1"/>
        </dgm:presLayoutVars>
      </dgm:prSet>
      <dgm:spPr/>
    </dgm:pt>
    <dgm:pt modelId="{DA009E14-F14F-48A1-A990-FCBD49354B0C}" type="pres">
      <dgm:prSet presAssocID="{5E85E685-F450-40B1-A4FB-C154E7A890DB}" presName="spaceBetweenRectangles" presStyleCnt="0"/>
      <dgm:spPr/>
    </dgm:pt>
    <dgm:pt modelId="{AEA63113-961C-4177-A05C-F495D7585524}" type="pres">
      <dgm:prSet presAssocID="{86B921AB-A7C0-4347-B26D-5EEE53084FE1}" presName="parentLin" presStyleCnt="0"/>
      <dgm:spPr/>
    </dgm:pt>
    <dgm:pt modelId="{046A3EB0-FDA3-4529-96A2-2F222757ED20}" type="pres">
      <dgm:prSet presAssocID="{86B921AB-A7C0-4347-B26D-5EEE53084FE1}" presName="parentLeftMargin" presStyleLbl="node1" presStyleIdx="0" presStyleCnt="2"/>
      <dgm:spPr/>
    </dgm:pt>
    <dgm:pt modelId="{75A75B14-5057-4736-BD64-CF32D236088E}" type="pres">
      <dgm:prSet presAssocID="{86B921AB-A7C0-4347-B26D-5EEE53084FE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FB0F30C-54B3-4FCE-A5BB-9BA8445B8B76}" type="pres">
      <dgm:prSet presAssocID="{86B921AB-A7C0-4347-B26D-5EEE53084FE1}" presName="negativeSpace" presStyleCnt="0"/>
      <dgm:spPr/>
    </dgm:pt>
    <dgm:pt modelId="{D490FC1A-7855-413E-A037-51C01451BB2F}" type="pres">
      <dgm:prSet presAssocID="{86B921AB-A7C0-4347-B26D-5EEE53084FE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8D0108-4CA9-4518-BD0D-7F472CB24489}" srcId="{86B921AB-A7C0-4347-B26D-5EEE53084FE1}" destId="{AB85A117-DD76-44E5-AB4F-B1E6F4F338C3}" srcOrd="5" destOrd="0" parTransId="{A74A0C56-A20F-43B4-BC27-EEB0211C0E8F}" sibTransId="{6B5C00F6-EB7A-4385-B48E-E8D11F288CC3}"/>
    <dgm:cxn modelId="{E5B7DD08-F72D-4A7A-BDA3-5370B929BDBC}" type="presOf" srcId="{32EA86BD-89D5-49CE-8224-DAE7ADAAD03B}" destId="{D490FC1A-7855-413E-A037-51C01451BB2F}" srcOrd="0" destOrd="0" presId="urn:microsoft.com/office/officeart/2005/8/layout/list1"/>
    <dgm:cxn modelId="{9160070A-56F0-4824-ABCF-B3EEF634C56A}" srcId="{B9E3855F-00A8-437E-8387-2BB3BBE5DE58}" destId="{76F1E2A3-874E-4933-BF42-A46DFD42E696}" srcOrd="0" destOrd="0" parTransId="{01A1D08C-E1D3-4AAD-9D13-4AAD6A4849DD}" sibTransId="{6E49E261-45D0-4B36-AE73-93ADE7B317E5}"/>
    <dgm:cxn modelId="{8757681B-3EBC-4D3D-B0F7-5D5D3561A9B3}" srcId="{B9E3855F-00A8-437E-8387-2BB3BBE5DE58}" destId="{0672F81D-C2A2-4C1F-9DDA-8EBE0C09D2DE}" srcOrd="1" destOrd="0" parTransId="{27ECDB65-5E16-45B7-85A4-6CB68593FF94}" sibTransId="{E516302E-35CA-4BE5-AC7F-71B21684AA67}"/>
    <dgm:cxn modelId="{B884901B-3749-4216-B3D8-662CF8FDB6B4}" srcId="{86B921AB-A7C0-4347-B26D-5EEE53084FE1}" destId="{23ABC8F8-12B1-4303-B38D-CB30E22C0B6C}" srcOrd="7" destOrd="0" parTransId="{A4271797-4C0E-48C3-AC9B-6B8742544386}" sibTransId="{FF5F442F-5B24-4D2E-AA1A-FADE4E5D278D}"/>
    <dgm:cxn modelId="{5856671F-D22C-48B4-BF93-3755532F2CB5}" type="presOf" srcId="{76F1E2A3-874E-4933-BF42-A46DFD42E696}" destId="{35A41EDC-C845-49FC-86F1-A355476ABA5A}" srcOrd="0" destOrd="0" presId="urn:microsoft.com/office/officeart/2005/8/layout/list1"/>
    <dgm:cxn modelId="{D6A2701F-BFAF-4875-8AC6-68C3930530AB}" srcId="{86B921AB-A7C0-4347-B26D-5EEE53084FE1}" destId="{1161E72E-A600-44DA-9DEC-75C30993CC0A}" srcOrd="6" destOrd="0" parTransId="{BDC380CB-31A7-4D9D-8ACB-92D97DC64FD9}" sibTransId="{070BA6DD-5D78-4117-A439-A7BE423EC8EA}"/>
    <dgm:cxn modelId="{5880CA24-A573-4EA7-A32F-1679B72B1B7F}" type="presOf" srcId="{4409903B-1FBD-43DC-BBCC-A060AD686672}" destId="{35A41EDC-C845-49FC-86F1-A355476ABA5A}" srcOrd="0" destOrd="3" presId="urn:microsoft.com/office/officeart/2005/8/layout/list1"/>
    <dgm:cxn modelId="{1F3F7B33-CB35-4928-9354-75DF0C40814A}" type="presOf" srcId="{319D4B78-D1A9-43D7-A2A9-57F1C79A655B}" destId="{D490FC1A-7855-413E-A037-51C01451BB2F}" srcOrd="0" destOrd="3" presId="urn:microsoft.com/office/officeart/2005/8/layout/list1"/>
    <dgm:cxn modelId="{47CF063B-8D97-4579-9A86-7B9E58402241}" srcId="{86B921AB-A7C0-4347-B26D-5EEE53084FE1}" destId="{319D4B78-D1A9-43D7-A2A9-57F1C79A655B}" srcOrd="3" destOrd="0" parTransId="{E65A5DD2-FF81-4370-8A90-66698B8FDAE3}" sibTransId="{83583565-EC7B-4D04-B1AD-A2F837622609}"/>
    <dgm:cxn modelId="{D176FB3E-49E4-4DE7-9181-85FB1391936E}" srcId="{86B921AB-A7C0-4347-B26D-5EEE53084FE1}" destId="{32EA86BD-89D5-49CE-8224-DAE7ADAAD03B}" srcOrd="0" destOrd="0" parTransId="{627E75E6-CF53-4A5D-8260-B72DF10A9634}" sibTransId="{0991D1C8-3710-4AD3-8C51-D658BB065F60}"/>
    <dgm:cxn modelId="{D6EBAB62-CC55-4435-B733-BEFD339CF3F1}" type="presOf" srcId="{8B6FFB8E-BD90-4F89-9C43-FD080A57136F}" destId="{35A41EDC-C845-49FC-86F1-A355476ABA5A}" srcOrd="0" destOrd="2" presId="urn:microsoft.com/office/officeart/2005/8/layout/list1"/>
    <dgm:cxn modelId="{9F45FA67-E196-45D5-9339-CE754C657301}" srcId="{86B921AB-A7C0-4347-B26D-5EEE53084FE1}" destId="{A87F20CE-0CF7-447F-AB27-478A1CFFD847}" srcOrd="1" destOrd="0" parTransId="{E952A8DD-81EC-4AA7-9CAF-44B52646E5D3}" sibTransId="{1E81953F-7686-4B5F-9DB6-C7B82BF80DCF}"/>
    <dgm:cxn modelId="{6972956C-C8CB-4B42-AFFB-7E829450A519}" type="presOf" srcId="{1161E72E-A600-44DA-9DEC-75C30993CC0A}" destId="{D490FC1A-7855-413E-A037-51C01451BB2F}" srcOrd="0" destOrd="6" presId="urn:microsoft.com/office/officeart/2005/8/layout/list1"/>
    <dgm:cxn modelId="{81547B5A-271E-4C80-A0F0-805B2083DB8B}" type="presOf" srcId="{86B921AB-A7C0-4347-B26D-5EEE53084FE1}" destId="{046A3EB0-FDA3-4529-96A2-2F222757ED20}" srcOrd="0" destOrd="0" presId="urn:microsoft.com/office/officeart/2005/8/layout/list1"/>
    <dgm:cxn modelId="{64E9CF5A-E9B2-4D14-ACDD-40191776C6AD}" srcId="{86B921AB-A7C0-4347-B26D-5EEE53084FE1}" destId="{D7B27616-AA9C-4FCE-AF83-A2AAD84B8AA3}" srcOrd="2" destOrd="0" parTransId="{FAF08B57-5E72-4272-8629-16D9FB0C7DC5}" sibTransId="{02D8C85A-3788-482D-BE21-2BF6260BC57F}"/>
    <dgm:cxn modelId="{D7E0BF7D-0C89-4677-AFBE-302D5103AB1D}" type="presOf" srcId="{AB85A117-DD76-44E5-AB4F-B1E6F4F338C3}" destId="{D490FC1A-7855-413E-A037-51C01451BB2F}" srcOrd="0" destOrd="5" presId="urn:microsoft.com/office/officeart/2005/8/layout/list1"/>
    <dgm:cxn modelId="{E10CCC7E-9767-4240-9FCA-B37905E4BDF2}" srcId="{A174F224-57A1-4198-9DFF-287F7A1C7014}" destId="{86B921AB-A7C0-4347-B26D-5EEE53084FE1}" srcOrd="1" destOrd="0" parTransId="{24F21540-40A0-4CC0-9077-084B7A108DF0}" sibTransId="{4A6B1FD9-8C64-4C68-B045-D0E76FAD3670}"/>
    <dgm:cxn modelId="{06930990-BE7E-4858-BDB0-1FEFD2F96661}" type="presOf" srcId="{B9E3855F-00A8-437E-8387-2BB3BBE5DE58}" destId="{8C5AB687-65F0-4353-987E-9F2F71F8A28E}" srcOrd="0" destOrd="0" presId="urn:microsoft.com/office/officeart/2005/8/layout/list1"/>
    <dgm:cxn modelId="{D9973898-B1E7-4627-8E98-6B63D9EABDA2}" type="presOf" srcId="{23ABC8F8-12B1-4303-B38D-CB30E22C0B6C}" destId="{D490FC1A-7855-413E-A037-51C01451BB2F}" srcOrd="0" destOrd="7" presId="urn:microsoft.com/office/officeart/2005/8/layout/list1"/>
    <dgm:cxn modelId="{8BE5B89D-EABC-42AF-8366-715C8D68DCCD}" srcId="{0672F81D-C2A2-4C1F-9DDA-8EBE0C09D2DE}" destId="{4409903B-1FBD-43DC-BBCC-A060AD686672}" srcOrd="1" destOrd="0" parTransId="{84108DE7-C6C2-496A-BE89-EC5D53F1694C}" sibTransId="{A160C8B6-A0EC-4CD2-8D27-432BE538E9A8}"/>
    <dgm:cxn modelId="{12D26DA2-B92B-40DF-BF74-9E3317AD18E8}" srcId="{0672F81D-C2A2-4C1F-9DDA-8EBE0C09D2DE}" destId="{8B6FFB8E-BD90-4F89-9C43-FD080A57136F}" srcOrd="0" destOrd="0" parTransId="{69DCF3BE-79AE-4871-B88A-46FB81BA7281}" sibTransId="{8B15646F-67D9-4DA2-9D1E-EB309C119F26}"/>
    <dgm:cxn modelId="{A4259AB2-A3E6-45A3-A0CF-38E817E264A0}" type="presOf" srcId="{A174F224-57A1-4198-9DFF-287F7A1C7014}" destId="{B1DF6AE1-FA2E-4E0F-B8E2-04BC43508DD2}" srcOrd="0" destOrd="0" presId="urn:microsoft.com/office/officeart/2005/8/layout/list1"/>
    <dgm:cxn modelId="{821F7DBC-DF36-462D-978B-9B588D72DCE3}" type="presOf" srcId="{0672F81D-C2A2-4C1F-9DDA-8EBE0C09D2DE}" destId="{35A41EDC-C845-49FC-86F1-A355476ABA5A}" srcOrd="0" destOrd="1" presId="urn:microsoft.com/office/officeart/2005/8/layout/list1"/>
    <dgm:cxn modelId="{9A2781C4-56A7-4FFF-9492-9AA1307B7446}" type="presOf" srcId="{D7B27616-AA9C-4FCE-AF83-A2AAD84B8AA3}" destId="{D490FC1A-7855-413E-A037-51C01451BB2F}" srcOrd="0" destOrd="2" presId="urn:microsoft.com/office/officeart/2005/8/layout/list1"/>
    <dgm:cxn modelId="{EAD247CE-4A86-4E65-A151-F9CA8C263C49}" type="presOf" srcId="{B9E3855F-00A8-437E-8387-2BB3BBE5DE58}" destId="{AE0E6F6A-7D9C-4B70-ACF6-5868CA728DA5}" srcOrd="1" destOrd="0" presId="urn:microsoft.com/office/officeart/2005/8/layout/list1"/>
    <dgm:cxn modelId="{38F468CE-E72D-4DC6-8BFA-E9B645D8F9EA}" type="presOf" srcId="{86B921AB-A7C0-4347-B26D-5EEE53084FE1}" destId="{75A75B14-5057-4736-BD64-CF32D236088E}" srcOrd="1" destOrd="0" presId="urn:microsoft.com/office/officeart/2005/8/layout/list1"/>
    <dgm:cxn modelId="{F33EAFCE-3BD7-43F0-BB3F-737459B762FC}" srcId="{86B921AB-A7C0-4347-B26D-5EEE53084FE1}" destId="{9D61C205-7DC8-4232-AF38-61D2F8F3A747}" srcOrd="4" destOrd="0" parTransId="{A19FFB33-823F-498A-BF46-D01EFD9F6A4E}" sibTransId="{112B14EC-B367-4308-BE22-77FF5C89BC87}"/>
    <dgm:cxn modelId="{EEBC96D8-6A92-42EF-9155-F3C2338AF055}" type="presOf" srcId="{9D61C205-7DC8-4232-AF38-61D2F8F3A747}" destId="{D490FC1A-7855-413E-A037-51C01451BB2F}" srcOrd="0" destOrd="4" presId="urn:microsoft.com/office/officeart/2005/8/layout/list1"/>
    <dgm:cxn modelId="{5068E0E3-51B5-48A5-83FE-B54318740880}" srcId="{A174F224-57A1-4198-9DFF-287F7A1C7014}" destId="{B9E3855F-00A8-437E-8387-2BB3BBE5DE58}" srcOrd="0" destOrd="0" parTransId="{A0BF4BC0-55AE-4166-8419-5B2768CF5930}" sibTransId="{5E85E685-F450-40B1-A4FB-C154E7A890DB}"/>
    <dgm:cxn modelId="{5A3318F8-7B14-40B7-90EB-4A8987925607}" type="presOf" srcId="{A87F20CE-0CF7-447F-AB27-478A1CFFD847}" destId="{D490FC1A-7855-413E-A037-51C01451BB2F}" srcOrd="0" destOrd="1" presId="urn:microsoft.com/office/officeart/2005/8/layout/list1"/>
    <dgm:cxn modelId="{C3AAAB72-0D85-42AC-A69B-3816C7AC1061}" type="presParOf" srcId="{B1DF6AE1-FA2E-4E0F-B8E2-04BC43508DD2}" destId="{8E8537DD-EF67-40D7-BF7B-59257D6A3A4B}" srcOrd="0" destOrd="0" presId="urn:microsoft.com/office/officeart/2005/8/layout/list1"/>
    <dgm:cxn modelId="{2DCC8C28-134D-4C62-A703-225CBA8DD34B}" type="presParOf" srcId="{8E8537DD-EF67-40D7-BF7B-59257D6A3A4B}" destId="{8C5AB687-65F0-4353-987E-9F2F71F8A28E}" srcOrd="0" destOrd="0" presId="urn:microsoft.com/office/officeart/2005/8/layout/list1"/>
    <dgm:cxn modelId="{55D24000-7415-459C-A65F-D4C03B9411F7}" type="presParOf" srcId="{8E8537DD-EF67-40D7-BF7B-59257D6A3A4B}" destId="{AE0E6F6A-7D9C-4B70-ACF6-5868CA728DA5}" srcOrd="1" destOrd="0" presId="urn:microsoft.com/office/officeart/2005/8/layout/list1"/>
    <dgm:cxn modelId="{31538CB5-CA28-433D-B55C-E9037A7E9102}" type="presParOf" srcId="{B1DF6AE1-FA2E-4E0F-B8E2-04BC43508DD2}" destId="{DFA409CD-8B3E-4E51-AFBA-569ECD581CCF}" srcOrd="1" destOrd="0" presId="urn:microsoft.com/office/officeart/2005/8/layout/list1"/>
    <dgm:cxn modelId="{9CAA9C43-A81E-4195-A00A-A7BEC54621BA}" type="presParOf" srcId="{B1DF6AE1-FA2E-4E0F-B8E2-04BC43508DD2}" destId="{35A41EDC-C845-49FC-86F1-A355476ABA5A}" srcOrd="2" destOrd="0" presId="urn:microsoft.com/office/officeart/2005/8/layout/list1"/>
    <dgm:cxn modelId="{03741FA6-A632-400C-B7DF-0E23AC7D99D3}" type="presParOf" srcId="{B1DF6AE1-FA2E-4E0F-B8E2-04BC43508DD2}" destId="{DA009E14-F14F-48A1-A990-FCBD49354B0C}" srcOrd="3" destOrd="0" presId="urn:microsoft.com/office/officeart/2005/8/layout/list1"/>
    <dgm:cxn modelId="{B7C07C89-AB7B-4965-BD19-F2B600E7D6CA}" type="presParOf" srcId="{B1DF6AE1-FA2E-4E0F-B8E2-04BC43508DD2}" destId="{AEA63113-961C-4177-A05C-F495D7585524}" srcOrd="4" destOrd="0" presId="urn:microsoft.com/office/officeart/2005/8/layout/list1"/>
    <dgm:cxn modelId="{34F53ED3-D373-43ED-92DB-4B75F4ED76ED}" type="presParOf" srcId="{AEA63113-961C-4177-A05C-F495D7585524}" destId="{046A3EB0-FDA3-4529-96A2-2F222757ED20}" srcOrd="0" destOrd="0" presId="urn:microsoft.com/office/officeart/2005/8/layout/list1"/>
    <dgm:cxn modelId="{4A84CCFE-2644-4AAC-BE71-47CAAB2B7EEB}" type="presParOf" srcId="{AEA63113-961C-4177-A05C-F495D7585524}" destId="{75A75B14-5057-4736-BD64-CF32D236088E}" srcOrd="1" destOrd="0" presId="urn:microsoft.com/office/officeart/2005/8/layout/list1"/>
    <dgm:cxn modelId="{615D33AA-6455-4DB2-94F5-DE84B51A7983}" type="presParOf" srcId="{B1DF6AE1-FA2E-4E0F-B8E2-04BC43508DD2}" destId="{7FB0F30C-54B3-4FCE-A5BB-9BA8445B8B76}" srcOrd="5" destOrd="0" presId="urn:microsoft.com/office/officeart/2005/8/layout/list1"/>
    <dgm:cxn modelId="{4E7DADF4-2D37-4425-8EDD-EF2C6E99B643}" type="presParOf" srcId="{B1DF6AE1-FA2E-4E0F-B8E2-04BC43508DD2}" destId="{D490FC1A-7855-413E-A037-51C01451BB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8D19E4-668B-4A64-B4DC-F445F0A53B7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C78FE8-9FF6-4D22-9049-94A571CEB60F}">
      <dgm:prSet/>
      <dgm:spPr/>
      <dgm:t>
        <a:bodyPr/>
        <a:lstStyle/>
        <a:p>
          <a:r>
            <a:rPr lang="fr-FR"/>
            <a:t>Carcinome </a:t>
          </a:r>
          <a:endParaRPr lang="en-US"/>
        </a:p>
      </dgm:t>
    </dgm:pt>
    <dgm:pt modelId="{CA7ED355-7745-4B6B-833E-A45A5A823647}" type="parTrans" cxnId="{54330D49-B3AC-466C-A958-EC401B47DBAD}">
      <dgm:prSet/>
      <dgm:spPr/>
      <dgm:t>
        <a:bodyPr/>
        <a:lstStyle/>
        <a:p>
          <a:endParaRPr lang="en-US"/>
        </a:p>
      </dgm:t>
    </dgm:pt>
    <dgm:pt modelId="{BF84AE56-FE68-4F4C-87EF-660D81A5ED2E}" type="sibTrans" cxnId="{54330D49-B3AC-466C-A958-EC401B47DBAD}">
      <dgm:prSet/>
      <dgm:spPr/>
      <dgm:t>
        <a:bodyPr/>
        <a:lstStyle/>
        <a:p>
          <a:endParaRPr lang="en-US"/>
        </a:p>
      </dgm:t>
    </dgm:pt>
    <dgm:pt modelId="{8AF71E48-F8C5-47E1-8BC1-CC92EB877B4F}">
      <dgm:prSet/>
      <dgm:spPr/>
      <dgm:t>
        <a:bodyPr/>
        <a:lstStyle/>
        <a:p>
          <a:r>
            <a:rPr lang="fr-FR"/>
            <a:t>Canalaire</a:t>
          </a:r>
          <a:endParaRPr lang="en-US"/>
        </a:p>
      </dgm:t>
    </dgm:pt>
    <dgm:pt modelId="{6F7ABCEB-B350-4689-B36C-66899170138F}" type="parTrans" cxnId="{A8194304-95CA-415E-8803-A060AECCFFF7}">
      <dgm:prSet/>
      <dgm:spPr/>
      <dgm:t>
        <a:bodyPr/>
        <a:lstStyle/>
        <a:p>
          <a:endParaRPr lang="en-US"/>
        </a:p>
      </dgm:t>
    </dgm:pt>
    <dgm:pt modelId="{4250494B-CA84-4408-8E53-5C1FF4895A3A}" type="sibTrans" cxnId="{A8194304-95CA-415E-8803-A060AECCFFF7}">
      <dgm:prSet/>
      <dgm:spPr/>
      <dgm:t>
        <a:bodyPr/>
        <a:lstStyle/>
        <a:p>
          <a:endParaRPr lang="en-US"/>
        </a:p>
      </dgm:t>
    </dgm:pt>
    <dgm:pt modelId="{66C0A80E-98C1-457A-871C-96B7077C6B9A}">
      <dgm:prSet/>
      <dgm:spPr/>
      <dgm:t>
        <a:bodyPr/>
        <a:lstStyle/>
        <a:p>
          <a:r>
            <a:rPr lang="fr-FR"/>
            <a:t>Lobulaire</a:t>
          </a:r>
          <a:endParaRPr lang="en-US"/>
        </a:p>
      </dgm:t>
    </dgm:pt>
    <dgm:pt modelId="{2643A9A7-2339-4B64-A574-BD7E642EAA1D}" type="parTrans" cxnId="{67EFF545-B6BC-476C-9233-77802F66D069}">
      <dgm:prSet/>
      <dgm:spPr/>
      <dgm:t>
        <a:bodyPr/>
        <a:lstStyle/>
        <a:p>
          <a:endParaRPr lang="en-US"/>
        </a:p>
      </dgm:t>
    </dgm:pt>
    <dgm:pt modelId="{E7EE076D-6728-4621-99C8-7A7AF38A1728}" type="sibTrans" cxnId="{67EFF545-B6BC-476C-9233-77802F66D069}">
      <dgm:prSet/>
      <dgm:spPr/>
      <dgm:t>
        <a:bodyPr/>
        <a:lstStyle/>
        <a:p>
          <a:endParaRPr lang="en-US"/>
        </a:p>
      </dgm:t>
    </dgm:pt>
    <dgm:pt modelId="{96708E0A-DD2E-4FC8-A969-35AE4D09A306}">
      <dgm:prSet/>
      <dgm:spPr/>
      <dgm:t>
        <a:bodyPr/>
        <a:lstStyle/>
        <a:p>
          <a:r>
            <a:rPr lang="fr-FR"/>
            <a:t>NST</a:t>
          </a:r>
          <a:endParaRPr lang="en-US"/>
        </a:p>
      </dgm:t>
    </dgm:pt>
    <dgm:pt modelId="{B6CECF62-FE2D-4F69-B121-37D005D274D6}" type="parTrans" cxnId="{303B06B8-2CAC-402C-89CE-6878DED8ED86}">
      <dgm:prSet/>
      <dgm:spPr/>
      <dgm:t>
        <a:bodyPr/>
        <a:lstStyle/>
        <a:p>
          <a:endParaRPr lang="en-US"/>
        </a:p>
      </dgm:t>
    </dgm:pt>
    <dgm:pt modelId="{F23C8696-B2F6-4958-BAB6-CB1C8E785097}" type="sibTrans" cxnId="{303B06B8-2CAC-402C-89CE-6878DED8ED86}">
      <dgm:prSet/>
      <dgm:spPr/>
      <dgm:t>
        <a:bodyPr/>
        <a:lstStyle/>
        <a:p>
          <a:endParaRPr lang="en-US"/>
        </a:p>
      </dgm:t>
    </dgm:pt>
    <dgm:pt modelId="{83C69AD0-7A0B-4703-B90F-EE910DB964EA}">
      <dgm:prSet/>
      <dgm:spPr/>
      <dgm:t>
        <a:bodyPr/>
        <a:lstStyle/>
        <a:p>
          <a:r>
            <a:rPr lang="fr-FR"/>
            <a:t>Marqueurs histopronostiques +++</a:t>
          </a:r>
          <a:endParaRPr lang="en-US"/>
        </a:p>
      </dgm:t>
    </dgm:pt>
    <dgm:pt modelId="{2FBA4104-7C60-4762-A755-EFFD954EAC63}" type="parTrans" cxnId="{2DDA576A-CFE0-4738-960E-8C170F62F72E}">
      <dgm:prSet/>
      <dgm:spPr/>
      <dgm:t>
        <a:bodyPr/>
        <a:lstStyle/>
        <a:p>
          <a:endParaRPr lang="en-US"/>
        </a:p>
      </dgm:t>
    </dgm:pt>
    <dgm:pt modelId="{D9AE3B74-D752-44CB-9FAD-E8C2B850030D}" type="sibTrans" cxnId="{2DDA576A-CFE0-4738-960E-8C170F62F72E}">
      <dgm:prSet/>
      <dgm:spPr/>
      <dgm:t>
        <a:bodyPr/>
        <a:lstStyle/>
        <a:p>
          <a:endParaRPr lang="en-US"/>
        </a:p>
      </dgm:t>
    </dgm:pt>
    <dgm:pt modelId="{33A8E1F7-51AD-4F31-9EE1-986B64018CA9}">
      <dgm:prSet/>
      <dgm:spPr/>
      <dgm:t>
        <a:bodyPr/>
        <a:lstStyle/>
        <a:p>
          <a:r>
            <a:rPr lang="fr-FR"/>
            <a:t>Récepteurs hormonaux  -&gt; hormonothérapie</a:t>
          </a:r>
          <a:endParaRPr lang="en-US"/>
        </a:p>
      </dgm:t>
    </dgm:pt>
    <dgm:pt modelId="{677D575C-E774-46D1-A088-EB90DC9E70A3}" type="parTrans" cxnId="{615D56C1-E196-4592-B790-1BB967B90FE2}">
      <dgm:prSet/>
      <dgm:spPr/>
      <dgm:t>
        <a:bodyPr/>
        <a:lstStyle/>
        <a:p>
          <a:endParaRPr lang="en-US"/>
        </a:p>
      </dgm:t>
    </dgm:pt>
    <dgm:pt modelId="{A15205D3-D144-434E-9039-BDC19494196A}" type="sibTrans" cxnId="{615D56C1-E196-4592-B790-1BB967B90FE2}">
      <dgm:prSet/>
      <dgm:spPr/>
      <dgm:t>
        <a:bodyPr/>
        <a:lstStyle/>
        <a:p>
          <a:endParaRPr lang="en-US"/>
        </a:p>
      </dgm:t>
    </dgm:pt>
    <dgm:pt modelId="{28013B5B-13CE-44E8-A70B-AD9791C476DD}">
      <dgm:prSet/>
      <dgm:spPr/>
      <dgm:t>
        <a:bodyPr/>
        <a:lstStyle/>
        <a:p>
          <a:r>
            <a:rPr lang="fr-FR"/>
            <a:t>Oestrogène</a:t>
          </a:r>
          <a:endParaRPr lang="en-US"/>
        </a:p>
      </dgm:t>
    </dgm:pt>
    <dgm:pt modelId="{30D7352B-53A3-4ADE-9607-302FE06BFC7C}" type="parTrans" cxnId="{67CB4149-374C-4698-B691-FBC36F579857}">
      <dgm:prSet/>
      <dgm:spPr/>
      <dgm:t>
        <a:bodyPr/>
        <a:lstStyle/>
        <a:p>
          <a:endParaRPr lang="en-US"/>
        </a:p>
      </dgm:t>
    </dgm:pt>
    <dgm:pt modelId="{10B89854-AEF1-46D2-BA02-8261477653CC}" type="sibTrans" cxnId="{67CB4149-374C-4698-B691-FBC36F579857}">
      <dgm:prSet/>
      <dgm:spPr/>
      <dgm:t>
        <a:bodyPr/>
        <a:lstStyle/>
        <a:p>
          <a:endParaRPr lang="en-US"/>
        </a:p>
      </dgm:t>
    </dgm:pt>
    <dgm:pt modelId="{FD3221A8-106F-42AE-8303-D094DAA8BC1D}">
      <dgm:prSet/>
      <dgm:spPr/>
      <dgm:t>
        <a:bodyPr/>
        <a:lstStyle/>
        <a:p>
          <a:r>
            <a:rPr lang="fr-FR"/>
            <a:t>Progesterone</a:t>
          </a:r>
          <a:endParaRPr lang="en-US"/>
        </a:p>
      </dgm:t>
    </dgm:pt>
    <dgm:pt modelId="{98B68EE3-A32D-4589-B37A-8FB513E0DAF9}" type="parTrans" cxnId="{946CF36A-6F7E-455B-BC80-1641DB287140}">
      <dgm:prSet/>
      <dgm:spPr/>
      <dgm:t>
        <a:bodyPr/>
        <a:lstStyle/>
        <a:p>
          <a:endParaRPr lang="en-US"/>
        </a:p>
      </dgm:t>
    </dgm:pt>
    <dgm:pt modelId="{1656B2FC-6571-4560-808D-B18475685FCF}" type="sibTrans" cxnId="{946CF36A-6F7E-455B-BC80-1641DB287140}">
      <dgm:prSet/>
      <dgm:spPr/>
      <dgm:t>
        <a:bodyPr/>
        <a:lstStyle/>
        <a:p>
          <a:endParaRPr lang="en-US"/>
        </a:p>
      </dgm:t>
    </dgm:pt>
    <dgm:pt modelId="{89BC5B6B-F089-44C6-BC0F-FF0CFAAB8E73}">
      <dgm:prSet/>
      <dgm:spPr/>
      <dgm:t>
        <a:bodyPr/>
        <a:lstStyle/>
        <a:p>
          <a:r>
            <a:rPr lang="fr-FR"/>
            <a:t>Statut HER 2 -&gt; thérapie ciblée (Herceptin)</a:t>
          </a:r>
          <a:endParaRPr lang="en-US"/>
        </a:p>
      </dgm:t>
    </dgm:pt>
    <dgm:pt modelId="{ED4C7FC7-2B0A-4282-89C0-09F7EF046601}" type="parTrans" cxnId="{8511FCCE-B860-4297-B69E-2DB4A072BA8A}">
      <dgm:prSet/>
      <dgm:spPr/>
      <dgm:t>
        <a:bodyPr/>
        <a:lstStyle/>
        <a:p>
          <a:endParaRPr lang="en-US"/>
        </a:p>
      </dgm:t>
    </dgm:pt>
    <dgm:pt modelId="{5B3B01E8-C7B6-43EC-B390-4A365E519F82}" type="sibTrans" cxnId="{8511FCCE-B860-4297-B69E-2DB4A072BA8A}">
      <dgm:prSet/>
      <dgm:spPr/>
      <dgm:t>
        <a:bodyPr/>
        <a:lstStyle/>
        <a:p>
          <a:endParaRPr lang="en-US"/>
        </a:p>
      </dgm:t>
    </dgm:pt>
    <dgm:pt modelId="{E544E316-E892-4D44-9C85-EE12F0B285BA}">
      <dgm:prSet/>
      <dgm:spPr/>
      <dgm:t>
        <a:bodyPr/>
        <a:lstStyle/>
        <a:p>
          <a:r>
            <a:rPr lang="fr-FR"/>
            <a:t>Ki 67</a:t>
          </a:r>
          <a:endParaRPr lang="en-US"/>
        </a:p>
      </dgm:t>
    </dgm:pt>
    <dgm:pt modelId="{113CDE5E-22B0-4859-ACDA-479CF501AEA2}" type="parTrans" cxnId="{13686463-4B56-4EC8-857A-E82E98BC4853}">
      <dgm:prSet/>
      <dgm:spPr/>
      <dgm:t>
        <a:bodyPr/>
        <a:lstStyle/>
        <a:p>
          <a:endParaRPr lang="en-US"/>
        </a:p>
      </dgm:t>
    </dgm:pt>
    <dgm:pt modelId="{A10FF966-1033-4737-A89B-89D4094BAA6D}" type="sibTrans" cxnId="{13686463-4B56-4EC8-857A-E82E98BC4853}">
      <dgm:prSet/>
      <dgm:spPr/>
      <dgm:t>
        <a:bodyPr/>
        <a:lstStyle/>
        <a:p>
          <a:endParaRPr lang="en-US"/>
        </a:p>
      </dgm:t>
    </dgm:pt>
    <dgm:pt modelId="{114699A7-8584-4E11-88CB-F07161172755}">
      <dgm:prSet/>
      <dgm:spPr/>
      <dgm:t>
        <a:bodyPr/>
        <a:lstStyle/>
        <a:p>
          <a:r>
            <a:rPr lang="fr-FR"/>
            <a:t>Grade SBR (Scarff Bloom et Richardson)</a:t>
          </a:r>
          <a:endParaRPr lang="en-US"/>
        </a:p>
      </dgm:t>
    </dgm:pt>
    <dgm:pt modelId="{DAEBFDE1-B027-43F0-9670-97F2931E6D76}" type="parTrans" cxnId="{F42F21A0-2A7D-47EB-AE3A-D231F08165EC}">
      <dgm:prSet/>
      <dgm:spPr/>
      <dgm:t>
        <a:bodyPr/>
        <a:lstStyle/>
        <a:p>
          <a:endParaRPr lang="en-US"/>
        </a:p>
      </dgm:t>
    </dgm:pt>
    <dgm:pt modelId="{02599326-CB01-47CB-B1AB-5A72D8292EFF}" type="sibTrans" cxnId="{F42F21A0-2A7D-47EB-AE3A-D231F08165EC}">
      <dgm:prSet/>
      <dgm:spPr/>
      <dgm:t>
        <a:bodyPr/>
        <a:lstStyle/>
        <a:p>
          <a:endParaRPr lang="en-US"/>
        </a:p>
      </dgm:t>
    </dgm:pt>
    <dgm:pt modelId="{F45B152F-B6E3-482C-86BE-8D58B833AC7C}" type="pres">
      <dgm:prSet presAssocID="{E18D19E4-668B-4A64-B4DC-F445F0A53B7C}" presName="linear" presStyleCnt="0">
        <dgm:presLayoutVars>
          <dgm:dir/>
          <dgm:animLvl val="lvl"/>
          <dgm:resizeHandles val="exact"/>
        </dgm:presLayoutVars>
      </dgm:prSet>
      <dgm:spPr/>
    </dgm:pt>
    <dgm:pt modelId="{2CE78F76-0193-441B-A917-9E6F1E0ADF9D}" type="pres">
      <dgm:prSet presAssocID="{94C78FE8-9FF6-4D22-9049-94A571CEB60F}" presName="parentLin" presStyleCnt="0"/>
      <dgm:spPr/>
    </dgm:pt>
    <dgm:pt modelId="{D6F90472-25C0-4B87-8D51-AC95C2A5FA9C}" type="pres">
      <dgm:prSet presAssocID="{94C78FE8-9FF6-4D22-9049-94A571CEB60F}" presName="parentLeftMargin" presStyleLbl="node1" presStyleIdx="0" presStyleCnt="2"/>
      <dgm:spPr/>
    </dgm:pt>
    <dgm:pt modelId="{AA21CACD-DA45-4920-B85D-931FBF5E0965}" type="pres">
      <dgm:prSet presAssocID="{94C78FE8-9FF6-4D22-9049-94A571CEB6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6F8ACA-27FF-4592-8DBA-3360D11626FE}" type="pres">
      <dgm:prSet presAssocID="{94C78FE8-9FF6-4D22-9049-94A571CEB60F}" presName="negativeSpace" presStyleCnt="0"/>
      <dgm:spPr/>
    </dgm:pt>
    <dgm:pt modelId="{44381B8F-ED7E-4462-A0B5-186AB6BD0634}" type="pres">
      <dgm:prSet presAssocID="{94C78FE8-9FF6-4D22-9049-94A571CEB60F}" presName="childText" presStyleLbl="conFgAcc1" presStyleIdx="0" presStyleCnt="2">
        <dgm:presLayoutVars>
          <dgm:bulletEnabled val="1"/>
        </dgm:presLayoutVars>
      </dgm:prSet>
      <dgm:spPr/>
    </dgm:pt>
    <dgm:pt modelId="{DF64B221-7D6C-4259-BFBF-E4CD26813984}" type="pres">
      <dgm:prSet presAssocID="{BF84AE56-FE68-4F4C-87EF-660D81A5ED2E}" presName="spaceBetweenRectangles" presStyleCnt="0"/>
      <dgm:spPr/>
    </dgm:pt>
    <dgm:pt modelId="{643186C7-539E-4227-ABC5-B63DDCED0913}" type="pres">
      <dgm:prSet presAssocID="{83C69AD0-7A0B-4703-B90F-EE910DB964EA}" presName="parentLin" presStyleCnt="0"/>
      <dgm:spPr/>
    </dgm:pt>
    <dgm:pt modelId="{2A0A49A9-A887-42DB-BCF1-01A0B2B90C06}" type="pres">
      <dgm:prSet presAssocID="{83C69AD0-7A0B-4703-B90F-EE910DB964EA}" presName="parentLeftMargin" presStyleLbl="node1" presStyleIdx="0" presStyleCnt="2"/>
      <dgm:spPr/>
    </dgm:pt>
    <dgm:pt modelId="{94F8CC51-6561-4061-8D26-8F4DA01E2DD8}" type="pres">
      <dgm:prSet presAssocID="{83C69AD0-7A0B-4703-B90F-EE910DB964E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83B91B-9866-4501-96E2-6330F6DBAD99}" type="pres">
      <dgm:prSet presAssocID="{83C69AD0-7A0B-4703-B90F-EE910DB964EA}" presName="negativeSpace" presStyleCnt="0"/>
      <dgm:spPr/>
    </dgm:pt>
    <dgm:pt modelId="{2147A981-E4C7-462D-897B-B0C1F6ADBF53}" type="pres">
      <dgm:prSet presAssocID="{83C69AD0-7A0B-4703-B90F-EE910DB964E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8194304-95CA-415E-8803-A060AECCFFF7}" srcId="{94C78FE8-9FF6-4D22-9049-94A571CEB60F}" destId="{8AF71E48-F8C5-47E1-8BC1-CC92EB877B4F}" srcOrd="0" destOrd="0" parTransId="{6F7ABCEB-B350-4689-B36C-66899170138F}" sibTransId="{4250494B-CA84-4408-8E53-5C1FF4895A3A}"/>
    <dgm:cxn modelId="{D217FF17-EC2A-48D9-B1EC-1435F5D73975}" type="presOf" srcId="{114699A7-8584-4E11-88CB-F07161172755}" destId="{2147A981-E4C7-462D-897B-B0C1F6ADBF53}" srcOrd="0" destOrd="5" presId="urn:microsoft.com/office/officeart/2005/8/layout/list1"/>
    <dgm:cxn modelId="{E0C9A518-45DD-42CA-86B8-1260C4F8653D}" type="presOf" srcId="{83C69AD0-7A0B-4703-B90F-EE910DB964EA}" destId="{2A0A49A9-A887-42DB-BCF1-01A0B2B90C06}" srcOrd="0" destOrd="0" presId="urn:microsoft.com/office/officeart/2005/8/layout/list1"/>
    <dgm:cxn modelId="{BC1DEB27-977F-4402-9E91-323017B788AC}" type="presOf" srcId="{E544E316-E892-4D44-9C85-EE12F0B285BA}" destId="{2147A981-E4C7-462D-897B-B0C1F6ADBF53}" srcOrd="0" destOrd="4" presId="urn:microsoft.com/office/officeart/2005/8/layout/list1"/>
    <dgm:cxn modelId="{432B432B-1B76-47D6-9A4C-F76A84EFE97F}" type="presOf" srcId="{8AF71E48-F8C5-47E1-8BC1-CC92EB877B4F}" destId="{44381B8F-ED7E-4462-A0B5-186AB6BD0634}" srcOrd="0" destOrd="0" presId="urn:microsoft.com/office/officeart/2005/8/layout/list1"/>
    <dgm:cxn modelId="{B5D26B34-7E44-4EC9-A362-3DDBDCE4D8FC}" type="presOf" srcId="{94C78FE8-9FF6-4D22-9049-94A571CEB60F}" destId="{AA21CACD-DA45-4920-B85D-931FBF5E0965}" srcOrd="1" destOrd="0" presId="urn:microsoft.com/office/officeart/2005/8/layout/list1"/>
    <dgm:cxn modelId="{13686463-4B56-4EC8-857A-E82E98BC4853}" srcId="{83C69AD0-7A0B-4703-B90F-EE910DB964EA}" destId="{E544E316-E892-4D44-9C85-EE12F0B285BA}" srcOrd="2" destOrd="0" parTransId="{113CDE5E-22B0-4859-ACDA-479CF501AEA2}" sibTransId="{A10FF966-1033-4737-A89B-89D4094BAA6D}"/>
    <dgm:cxn modelId="{67EFF545-B6BC-476C-9233-77802F66D069}" srcId="{94C78FE8-9FF6-4D22-9049-94A571CEB60F}" destId="{66C0A80E-98C1-457A-871C-96B7077C6B9A}" srcOrd="1" destOrd="0" parTransId="{2643A9A7-2339-4B64-A574-BD7E642EAA1D}" sibTransId="{E7EE076D-6728-4621-99C8-7A7AF38A1728}"/>
    <dgm:cxn modelId="{54330D49-B3AC-466C-A958-EC401B47DBAD}" srcId="{E18D19E4-668B-4A64-B4DC-F445F0A53B7C}" destId="{94C78FE8-9FF6-4D22-9049-94A571CEB60F}" srcOrd="0" destOrd="0" parTransId="{CA7ED355-7745-4B6B-833E-A45A5A823647}" sibTransId="{BF84AE56-FE68-4F4C-87EF-660D81A5ED2E}"/>
    <dgm:cxn modelId="{67CB4149-374C-4698-B691-FBC36F579857}" srcId="{33A8E1F7-51AD-4F31-9EE1-986B64018CA9}" destId="{28013B5B-13CE-44E8-A70B-AD9791C476DD}" srcOrd="0" destOrd="0" parTransId="{30D7352B-53A3-4ADE-9607-302FE06BFC7C}" sibTransId="{10B89854-AEF1-46D2-BA02-8261477653CC}"/>
    <dgm:cxn modelId="{2DDA576A-CFE0-4738-960E-8C170F62F72E}" srcId="{E18D19E4-668B-4A64-B4DC-F445F0A53B7C}" destId="{83C69AD0-7A0B-4703-B90F-EE910DB964EA}" srcOrd="1" destOrd="0" parTransId="{2FBA4104-7C60-4762-A755-EFFD954EAC63}" sibTransId="{D9AE3B74-D752-44CB-9FAD-E8C2B850030D}"/>
    <dgm:cxn modelId="{946CF36A-6F7E-455B-BC80-1641DB287140}" srcId="{33A8E1F7-51AD-4F31-9EE1-986B64018CA9}" destId="{FD3221A8-106F-42AE-8303-D094DAA8BC1D}" srcOrd="1" destOrd="0" parTransId="{98B68EE3-A32D-4589-B37A-8FB513E0DAF9}" sibTransId="{1656B2FC-6571-4560-808D-B18475685FCF}"/>
    <dgm:cxn modelId="{78712F56-90F8-4AC1-A029-65CB1AD936E5}" type="presOf" srcId="{E18D19E4-668B-4A64-B4DC-F445F0A53B7C}" destId="{F45B152F-B6E3-482C-86BE-8D58B833AC7C}" srcOrd="0" destOrd="0" presId="urn:microsoft.com/office/officeart/2005/8/layout/list1"/>
    <dgm:cxn modelId="{7C5CF384-3A41-45B4-BD48-1A5B488233B6}" type="presOf" srcId="{FD3221A8-106F-42AE-8303-D094DAA8BC1D}" destId="{2147A981-E4C7-462D-897B-B0C1F6ADBF53}" srcOrd="0" destOrd="2" presId="urn:microsoft.com/office/officeart/2005/8/layout/list1"/>
    <dgm:cxn modelId="{4958AD96-949F-439A-9657-F76B13834638}" type="presOf" srcId="{94C78FE8-9FF6-4D22-9049-94A571CEB60F}" destId="{D6F90472-25C0-4B87-8D51-AC95C2A5FA9C}" srcOrd="0" destOrd="0" presId="urn:microsoft.com/office/officeart/2005/8/layout/list1"/>
    <dgm:cxn modelId="{F42F21A0-2A7D-47EB-AE3A-D231F08165EC}" srcId="{83C69AD0-7A0B-4703-B90F-EE910DB964EA}" destId="{114699A7-8584-4E11-88CB-F07161172755}" srcOrd="3" destOrd="0" parTransId="{DAEBFDE1-B027-43F0-9670-97F2931E6D76}" sibTransId="{02599326-CB01-47CB-B1AB-5A72D8292EFF}"/>
    <dgm:cxn modelId="{C9FE49A8-F1D4-4D50-B199-EE86A1FDC7AB}" type="presOf" srcId="{83C69AD0-7A0B-4703-B90F-EE910DB964EA}" destId="{94F8CC51-6561-4061-8D26-8F4DA01E2DD8}" srcOrd="1" destOrd="0" presId="urn:microsoft.com/office/officeart/2005/8/layout/list1"/>
    <dgm:cxn modelId="{028DCDA8-0D43-4714-A81B-3EB99953F149}" type="presOf" srcId="{96708E0A-DD2E-4FC8-A969-35AE4D09A306}" destId="{44381B8F-ED7E-4462-A0B5-186AB6BD0634}" srcOrd="0" destOrd="2" presId="urn:microsoft.com/office/officeart/2005/8/layout/list1"/>
    <dgm:cxn modelId="{C0D7E6B0-722F-4439-A516-114D8028A41F}" type="presOf" srcId="{66C0A80E-98C1-457A-871C-96B7077C6B9A}" destId="{44381B8F-ED7E-4462-A0B5-186AB6BD0634}" srcOrd="0" destOrd="1" presId="urn:microsoft.com/office/officeart/2005/8/layout/list1"/>
    <dgm:cxn modelId="{303B06B8-2CAC-402C-89CE-6878DED8ED86}" srcId="{94C78FE8-9FF6-4D22-9049-94A571CEB60F}" destId="{96708E0A-DD2E-4FC8-A969-35AE4D09A306}" srcOrd="2" destOrd="0" parTransId="{B6CECF62-FE2D-4F69-B121-37D005D274D6}" sibTransId="{F23C8696-B2F6-4958-BAB6-CB1C8E785097}"/>
    <dgm:cxn modelId="{615D56C1-E196-4592-B790-1BB967B90FE2}" srcId="{83C69AD0-7A0B-4703-B90F-EE910DB964EA}" destId="{33A8E1F7-51AD-4F31-9EE1-986B64018CA9}" srcOrd="0" destOrd="0" parTransId="{677D575C-E774-46D1-A088-EB90DC9E70A3}" sibTransId="{A15205D3-D144-434E-9039-BDC19494196A}"/>
    <dgm:cxn modelId="{8D55E4C4-31DF-4A4A-AD2C-763B3C5248DD}" type="presOf" srcId="{33A8E1F7-51AD-4F31-9EE1-986B64018CA9}" destId="{2147A981-E4C7-462D-897B-B0C1F6ADBF53}" srcOrd="0" destOrd="0" presId="urn:microsoft.com/office/officeart/2005/8/layout/list1"/>
    <dgm:cxn modelId="{CC61E9C6-0B63-411A-A6E3-AE9597453CD8}" type="presOf" srcId="{28013B5B-13CE-44E8-A70B-AD9791C476DD}" destId="{2147A981-E4C7-462D-897B-B0C1F6ADBF53}" srcOrd="0" destOrd="1" presId="urn:microsoft.com/office/officeart/2005/8/layout/list1"/>
    <dgm:cxn modelId="{8511FCCE-B860-4297-B69E-2DB4A072BA8A}" srcId="{83C69AD0-7A0B-4703-B90F-EE910DB964EA}" destId="{89BC5B6B-F089-44C6-BC0F-FF0CFAAB8E73}" srcOrd="1" destOrd="0" parTransId="{ED4C7FC7-2B0A-4282-89C0-09F7EF046601}" sibTransId="{5B3B01E8-C7B6-43EC-B390-4A365E519F82}"/>
    <dgm:cxn modelId="{C3E9B9EC-8219-4C01-ABB3-7A761712A566}" type="presOf" srcId="{89BC5B6B-F089-44C6-BC0F-FF0CFAAB8E73}" destId="{2147A981-E4C7-462D-897B-B0C1F6ADBF53}" srcOrd="0" destOrd="3" presId="urn:microsoft.com/office/officeart/2005/8/layout/list1"/>
    <dgm:cxn modelId="{6F039848-8FDF-467A-BE4A-9BF880DC3184}" type="presParOf" srcId="{F45B152F-B6E3-482C-86BE-8D58B833AC7C}" destId="{2CE78F76-0193-441B-A917-9E6F1E0ADF9D}" srcOrd="0" destOrd="0" presId="urn:microsoft.com/office/officeart/2005/8/layout/list1"/>
    <dgm:cxn modelId="{41CE3A39-9978-4828-97F0-75099CAFE79B}" type="presParOf" srcId="{2CE78F76-0193-441B-A917-9E6F1E0ADF9D}" destId="{D6F90472-25C0-4B87-8D51-AC95C2A5FA9C}" srcOrd="0" destOrd="0" presId="urn:microsoft.com/office/officeart/2005/8/layout/list1"/>
    <dgm:cxn modelId="{2B845813-0025-4F27-ABEE-8C6D28B9E056}" type="presParOf" srcId="{2CE78F76-0193-441B-A917-9E6F1E0ADF9D}" destId="{AA21CACD-DA45-4920-B85D-931FBF5E0965}" srcOrd="1" destOrd="0" presId="urn:microsoft.com/office/officeart/2005/8/layout/list1"/>
    <dgm:cxn modelId="{C5BCB090-74A9-44D6-853A-80938AD90C41}" type="presParOf" srcId="{F45B152F-B6E3-482C-86BE-8D58B833AC7C}" destId="{E76F8ACA-27FF-4592-8DBA-3360D11626FE}" srcOrd="1" destOrd="0" presId="urn:microsoft.com/office/officeart/2005/8/layout/list1"/>
    <dgm:cxn modelId="{A3D4B4DD-09FF-47B9-988E-38ED55C4E95C}" type="presParOf" srcId="{F45B152F-B6E3-482C-86BE-8D58B833AC7C}" destId="{44381B8F-ED7E-4462-A0B5-186AB6BD0634}" srcOrd="2" destOrd="0" presId="urn:microsoft.com/office/officeart/2005/8/layout/list1"/>
    <dgm:cxn modelId="{A0043D3C-C43F-4F1F-B814-CD149C7011E0}" type="presParOf" srcId="{F45B152F-B6E3-482C-86BE-8D58B833AC7C}" destId="{DF64B221-7D6C-4259-BFBF-E4CD26813984}" srcOrd="3" destOrd="0" presId="urn:microsoft.com/office/officeart/2005/8/layout/list1"/>
    <dgm:cxn modelId="{FC656FE1-9A91-42AC-BDF5-869EED88E908}" type="presParOf" srcId="{F45B152F-B6E3-482C-86BE-8D58B833AC7C}" destId="{643186C7-539E-4227-ABC5-B63DDCED0913}" srcOrd="4" destOrd="0" presId="urn:microsoft.com/office/officeart/2005/8/layout/list1"/>
    <dgm:cxn modelId="{AEEB8794-F7CE-4A64-86A5-0154E6A87334}" type="presParOf" srcId="{643186C7-539E-4227-ABC5-B63DDCED0913}" destId="{2A0A49A9-A887-42DB-BCF1-01A0B2B90C06}" srcOrd="0" destOrd="0" presId="urn:microsoft.com/office/officeart/2005/8/layout/list1"/>
    <dgm:cxn modelId="{AA961B3E-F05C-4C8D-8490-90B67ED20456}" type="presParOf" srcId="{643186C7-539E-4227-ABC5-B63DDCED0913}" destId="{94F8CC51-6561-4061-8D26-8F4DA01E2DD8}" srcOrd="1" destOrd="0" presId="urn:microsoft.com/office/officeart/2005/8/layout/list1"/>
    <dgm:cxn modelId="{ECAF0DBA-85CF-483B-9D45-F023FACBE77C}" type="presParOf" srcId="{F45B152F-B6E3-482C-86BE-8D58B833AC7C}" destId="{CA83B91B-9866-4501-96E2-6330F6DBAD99}" srcOrd="5" destOrd="0" presId="urn:microsoft.com/office/officeart/2005/8/layout/list1"/>
    <dgm:cxn modelId="{B9FD0531-613A-44A2-8F2A-F2386D32DAFA}" type="presParOf" srcId="{F45B152F-B6E3-482C-86BE-8D58B833AC7C}" destId="{2147A981-E4C7-462D-897B-B0C1F6ADBF5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5E9D1D-B94E-40DE-984C-B4335E191A7E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5D4E881-2056-418C-B6A8-5D2D1C24D636}">
      <dgm:prSet/>
      <dgm:spPr/>
      <dgm:t>
        <a:bodyPr/>
        <a:lstStyle/>
        <a:p>
          <a:r>
            <a:rPr lang="fr-FR"/>
            <a:t>locorégional  </a:t>
          </a:r>
          <a:endParaRPr lang="en-US"/>
        </a:p>
      </dgm:t>
    </dgm:pt>
    <dgm:pt modelId="{5F156367-6893-4B16-9314-1BF76703A64E}" type="parTrans" cxnId="{03FFAC34-EDE5-4BD6-993C-5CAB1A07638D}">
      <dgm:prSet/>
      <dgm:spPr/>
      <dgm:t>
        <a:bodyPr/>
        <a:lstStyle/>
        <a:p>
          <a:endParaRPr lang="en-US"/>
        </a:p>
      </dgm:t>
    </dgm:pt>
    <dgm:pt modelId="{131C983A-5E94-475F-910E-BF551F3A7F43}" type="sibTrans" cxnId="{03FFAC34-EDE5-4BD6-993C-5CAB1A07638D}">
      <dgm:prSet/>
      <dgm:spPr/>
      <dgm:t>
        <a:bodyPr/>
        <a:lstStyle/>
        <a:p>
          <a:endParaRPr lang="en-US"/>
        </a:p>
      </dgm:t>
    </dgm:pt>
    <dgm:pt modelId="{E38C0900-AC71-4272-BC2D-0653C2C9E71C}">
      <dgm:prSet/>
      <dgm:spPr/>
      <dgm:t>
        <a:bodyPr/>
        <a:lstStyle/>
        <a:p>
          <a:r>
            <a:rPr lang="fr-FR"/>
            <a:t>Précise la taille, le nombre de tumeurs</a:t>
          </a:r>
          <a:endParaRPr lang="en-US"/>
        </a:p>
      </dgm:t>
    </dgm:pt>
    <dgm:pt modelId="{E44F7F7F-088E-4AED-9120-31E36CC95FDD}" type="parTrans" cxnId="{BA139137-9CC7-4189-8CA9-6B1AA8BDCA8E}">
      <dgm:prSet/>
      <dgm:spPr/>
      <dgm:t>
        <a:bodyPr/>
        <a:lstStyle/>
        <a:p>
          <a:endParaRPr lang="en-US"/>
        </a:p>
      </dgm:t>
    </dgm:pt>
    <dgm:pt modelId="{27E77806-8331-43D6-A511-5156EBEF2218}" type="sibTrans" cxnId="{BA139137-9CC7-4189-8CA9-6B1AA8BDCA8E}">
      <dgm:prSet/>
      <dgm:spPr/>
      <dgm:t>
        <a:bodyPr/>
        <a:lstStyle/>
        <a:p>
          <a:endParaRPr lang="en-US"/>
        </a:p>
      </dgm:t>
    </dgm:pt>
    <dgm:pt modelId="{AFA93581-DD2F-459F-8123-EC850DCA1E03}">
      <dgm:prSet/>
      <dgm:spPr/>
      <dgm:t>
        <a:bodyPr/>
        <a:lstStyle/>
        <a:p>
          <a:r>
            <a:rPr lang="fr-FR"/>
            <a:t>Recherche un envahissement ganglionnaire</a:t>
          </a:r>
          <a:endParaRPr lang="en-US"/>
        </a:p>
      </dgm:t>
    </dgm:pt>
    <dgm:pt modelId="{09F1DC8B-DE06-4DCB-AD5B-B6C0503EB5E7}" type="parTrans" cxnId="{579908CF-9EF6-4178-ACB7-85423E5A96E7}">
      <dgm:prSet/>
      <dgm:spPr/>
      <dgm:t>
        <a:bodyPr/>
        <a:lstStyle/>
        <a:p>
          <a:endParaRPr lang="en-US"/>
        </a:p>
      </dgm:t>
    </dgm:pt>
    <dgm:pt modelId="{49D2A805-1372-4D93-9846-9E32D6A0E221}" type="sibTrans" cxnId="{579908CF-9EF6-4178-ACB7-85423E5A96E7}">
      <dgm:prSet/>
      <dgm:spPr/>
      <dgm:t>
        <a:bodyPr/>
        <a:lstStyle/>
        <a:p>
          <a:endParaRPr lang="en-US"/>
        </a:p>
      </dgm:t>
    </dgm:pt>
    <dgm:pt modelId="{811860F0-E05F-4947-B88F-CB6A94504949}">
      <dgm:prSet/>
      <dgm:spPr/>
      <dgm:t>
        <a:bodyPr/>
        <a:lstStyle/>
        <a:p>
          <a:r>
            <a:rPr lang="fr-FR"/>
            <a:t>Echographie / mammographie de complément</a:t>
          </a:r>
          <a:endParaRPr lang="en-US"/>
        </a:p>
      </dgm:t>
    </dgm:pt>
    <dgm:pt modelId="{1A7550A6-F857-412E-AAA9-384AE8E74F31}" type="parTrans" cxnId="{160A4D90-ED59-41AD-8DAA-214D33A31158}">
      <dgm:prSet/>
      <dgm:spPr/>
      <dgm:t>
        <a:bodyPr/>
        <a:lstStyle/>
        <a:p>
          <a:endParaRPr lang="en-US"/>
        </a:p>
      </dgm:t>
    </dgm:pt>
    <dgm:pt modelId="{5B355FB0-1341-4E15-BBE4-8C59F1F2DE5D}" type="sibTrans" cxnId="{160A4D90-ED59-41AD-8DAA-214D33A31158}">
      <dgm:prSet/>
      <dgm:spPr/>
      <dgm:t>
        <a:bodyPr/>
        <a:lstStyle/>
        <a:p>
          <a:endParaRPr lang="en-US"/>
        </a:p>
      </dgm:t>
    </dgm:pt>
    <dgm:pt modelId="{BEBDBAE1-F14E-4D07-827C-8F2837BC4762}">
      <dgm:prSet/>
      <dgm:spPr/>
      <dgm:t>
        <a:bodyPr/>
        <a:lstStyle/>
        <a:p>
          <a:r>
            <a:rPr lang="fr-FR"/>
            <a:t>IRM mammaire ++</a:t>
          </a:r>
          <a:endParaRPr lang="en-US"/>
        </a:p>
      </dgm:t>
    </dgm:pt>
    <dgm:pt modelId="{3FFD5D9D-67BD-482E-8118-046643090AEA}" type="parTrans" cxnId="{CEA01FEC-BF71-4287-9D26-A55C96AC6491}">
      <dgm:prSet/>
      <dgm:spPr/>
      <dgm:t>
        <a:bodyPr/>
        <a:lstStyle/>
        <a:p>
          <a:endParaRPr lang="en-US"/>
        </a:p>
      </dgm:t>
    </dgm:pt>
    <dgm:pt modelId="{23BC8E63-0DA0-48C6-A11A-E2CDDD156DAA}" type="sibTrans" cxnId="{CEA01FEC-BF71-4287-9D26-A55C96AC6491}">
      <dgm:prSet/>
      <dgm:spPr/>
      <dgm:t>
        <a:bodyPr/>
        <a:lstStyle/>
        <a:p>
          <a:endParaRPr lang="en-US"/>
        </a:p>
      </dgm:t>
    </dgm:pt>
    <dgm:pt modelId="{48D05963-AE2E-498A-8A52-F5C809D16C35}">
      <dgm:prSet/>
      <dgm:spPr/>
      <dgm:t>
        <a:bodyPr/>
        <a:lstStyle/>
        <a:p>
          <a:r>
            <a:rPr lang="fr-FR"/>
            <a:t>Général</a:t>
          </a:r>
          <a:endParaRPr lang="en-US"/>
        </a:p>
      </dgm:t>
    </dgm:pt>
    <dgm:pt modelId="{F095EFA2-3307-4695-8AF2-E684F8B2AF68}" type="parTrans" cxnId="{44F1CB60-D743-45EA-8F0D-BDF59CC8844B}">
      <dgm:prSet/>
      <dgm:spPr/>
      <dgm:t>
        <a:bodyPr/>
        <a:lstStyle/>
        <a:p>
          <a:endParaRPr lang="en-US"/>
        </a:p>
      </dgm:t>
    </dgm:pt>
    <dgm:pt modelId="{439093FF-0CFA-4052-85FA-91EE14F45709}" type="sibTrans" cxnId="{44F1CB60-D743-45EA-8F0D-BDF59CC8844B}">
      <dgm:prSet/>
      <dgm:spPr/>
      <dgm:t>
        <a:bodyPr/>
        <a:lstStyle/>
        <a:p>
          <a:endParaRPr lang="en-US"/>
        </a:p>
      </dgm:t>
    </dgm:pt>
    <dgm:pt modelId="{FA18C717-4F84-42C7-8EDA-27115F7EEDBB}">
      <dgm:prSet/>
      <dgm:spPr/>
      <dgm:t>
        <a:bodyPr/>
        <a:lstStyle/>
        <a:p>
          <a:r>
            <a:rPr lang="fr-FR"/>
            <a:t>PET scanner au 18-FDG +++</a:t>
          </a:r>
          <a:endParaRPr lang="en-US"/>
        </a:p>
      </dgm:t>
    </dgm:pt>
    <dgm:pt modelId="{7EA5459C-9278-4535-BCB9-463A9E41D4D9}" type="parTrans" cxnId="{34769200-E00C-4171-B274-CC59BA6EE750}">
      <dgm:prSet/>
      <dgm:spPr/>
      <dgm:t>
        <a:bodyPr/>
        <a:lstStyle/>
        <a:p>
          <a:endParaRPr lang="en-US"/>
        </a:p>
      </dgm:t>
    </dgm:pt>
    <dgm:pt modelId="{6F827A42-CE4A-4587-B5BB-B41A1715D043}" type="sibTrans" cxnId="{34769200-E00C-4171-B274-CC59BA6EE750}">
      <dgm:prSet/>
      <dgm:spPr/>
      <dgm:t>
        <a:bodyPr/>
        <a:lstStyle/>
        <a:p>
          <a:endParaRPr lang="en-US"/>
        </a:p>
      </dgm:t>
    </dgm:pt>
    <dgm:pt modelId="{2FBF326B-FA6D-4324-9E3A-1A1A2B5C4E35}">
      <dgm:prSet/>
      <dgm:spPr/>
      <dgm:t>
        <a:bodyPr/>
        <a:lstStyle/>
        <a:p>
          <a:r>
            <a:rPr lang="fr-FR"/>
            <a:t>(ou scanner TAP et scintigraphie osseuse)</a:t>
          </a:r>
          <a:endParaRPr lang="en-US"/>
        </a:p>
      </dgm:t>
    </dgm:pt>
    <dgm:pt modelId="{2CAEE3C4-D5E8-40A7-9641-BDD5B59C22C5}" type="parTrans" cxnId="{73CAEBA3-A6D4-4D81-97BD-281ECD84118C}">
      <dgm:prSet/>
      <dgm:spPr/>
      <dgm:t>
        <a:bodyPr/>
        <a:lstStyle/>
        <a:p>
          <a:endParaRPr lang="en-US"/>
        </a:p>
      </dgm:t>
    </dgm:pt>
    <dgm:pt modelId="{F03582DD-1D2E-4E08-BC90-900454A88B0A}" type="sibTrans" cxnId="{73CAEBA3-A6D4-4D81-97BD-281ECD84118C}">
      <dgm:prSet/>
      <dgm:spPr/>
      <dgm:t>
        <a:bodyPr/>
        <a:lstStyle/>
        <a:p>
          <a:endParaRPr lang="en-US"/>
        </a:p>
      </dgm:t>
    </dgm:pt>
    <dgm:pt modelId="{331BBB06-33F3-429E-B64A-DDBEA3BD3D3B}" type="pres">
      <dgm:prSet presAssocID="{775E9D1D-B94E-40DE-984C-B4335E191A7E}" presName="Name0" presStyleCnt="0">
        <dgm:presLayoutVars>
          <dgm:dir/>
          <dgm:animLvl val="lvl"/>
          <dgm:resizeHandles val="exact"/>
        </dgm:presLayoutVars>
      </dgm:prSet>
      <dgm:spPr/>
    </dgm:pt>
    <dgm:pt modelId="{C69B7108-A2E0-4720-B944-6FCE23D30D04}" type="pres">
      <dgm:prSet presAssocID="{B5D4E881-2056-418C-B6A8-5D2D1C24D636}" presName="linNode" presStyleCnt="0"/>
      <dgm:spPr/>
    </dgm:pt>
    <dgm:pt modelId="{1C84D747-5D44-47AB-80C9-AA0C6E09F87F}" type="pres">
      <dgm:prSet presAssocID="{B5D4E881-2056-418C-B6A8-5D2D1C24D63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A83C6AC-EB1E-4B4B-89D3-C27EF42DEDDE}" type="pres">
      <dgm:prSet presAssocID="{B5D4E881-2056-418C-B6A8-5D2D1C24D636}" presName="descendantText" presStyleLbl="alignAccFollowNode1" presStyleIdx="0" presStyleCnt="2">
        <dgm:presLayoutVars>
          <dgm:bulletEnabled val="1"/>
        </dgm:presLayoutVars>
      </dgm:prSet>
      <dgm:spPr/>
    </dgm:pt>
    <dgm:pt modelId="{3C2552F3-DB12-4367-B678-906DA84188E7}" type="pres">
      <dgm:prSet presAssocID="{131C983A-5E94-475F-910E-BF551F3A7F43}" presName="sp" presStyleCnt="0"/>
      <dgm:spPr/>
    </dgm:pt>
    <dgm:pt modelId="{30F4CBCF-03D8-4492-BF51-2732A12FB947}" type="pres">
      <dgm:prSet presAssocID="{48D05963-AE2E-498A-8A52-F5C809D16C35}" presName="linNode" presStyleCnt="0"/>
      <dgm:spPr/>
    </dgm:pt>
    <dgm:pt modelId="{2786B325-1699-40CC-A52E-6646F864FB33}" type="pres">
      <dgm:prSet presAssocID="{48D05963-AE2E-498A-8A52-F5C809D16C3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4EFF00C-FB64-4F3C-A7A7-CCC993EABA55}" type="pres">
      <dgm:prSet presAssocID="{48D05963-AE2E-498A-8A52-F5C809D16C3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4769200-E00C-4171-B274-CC59BA6EE750}" srcId="{48D05963-AE2E-498A-8A52-F5C809D16C35}" destId="{FA18C717-4F84-42C7-8EDA-27115F7EEDBB}" srcOrd="0" destOrd="0" parTransId="{7EA5459C-9278-4535-BCB9-463A9E41D4D9}" sibTransId="{6F827A42-CE4A-4587-B5BB-B41A1715D043}"/>
    <dgm:cxn modelId="{6FFF8311-BDB9-4CBA-A82A-8AE97140CC00}" type="presOf" srcId="{E38C0900-AC71-4272-BC2D-0653C2C9E71C}" destId="{1A83C6AC-EB1E-4B4B-89D3-C27EF42DEDDE}" srcOrd="0" destOrd="0" presId="urn:microsoft.com/office/officeart/2005/8/layout/vList5"/>
    <dgm:cxn modelId="{36CC8C34-43AC-4D3A-BD23-C253228FAB10}" type="presOf" srcId="{2FBF326B-FA6D-4324-9E3A-1A1A2B5C4E35}" destId="{A4EFF00C-FB64-4F3C-A7A7-CCC993EABA55}" srcOrd="0" destOrd="1" presId="urn:microsoft.com/office/officeart/2005/8/layout/vList5"/>
    <dgm:cxn modelId="{03FFAC34-EDE5-4BD6-993C-5CAB1A07638D}" srcId="{775E9D1D-B94E-40DE-984C-B4335E191A7E}" destId="{B5D4E881-2056-418C-B6A8-5D2D1C24D636}" srcOrd="0" destOrd="0" parTransId="{5F156367-6893-4B16-9314-1BF76703A64E}" sibTransId="{131C983A-5E94-475F-910E-BF551F3A7F43}"/>
    <dgm:cxn modelId="{8B5D5937-F569-46BF-A5E6-8247A1725165}" type="presOf" srcId="{FA18C717-4F84-42C7-8EDA-27115F7EEDBB}" destId="{A4EFF00C-FB64-4F3C-A7A7-CCC993EABA55}" srcOrd="0" destOrd="0" presId="urn:microsoft.com/office/officeart/2005/8/layout/vList5"/>
    <dgm:cxn modelId="{BA139137-9CC7-4189-8CA9-6B1AA8BDCA8E}" srcId="{B5D4E881-2056-418C-B6A8-5D2D1C24D636}" destId="{E38C0900-AC71-4272-BC2D-0653C2C9E71C}" srcOrd="0" destOrd="0" parTransId="{E44F7F7F-088E-4AED-9120-31E36CC95FDD}" sibTransId="{27E77806-8331-43D6-A511-5156EBEF2218}"/>
    <dgm:cxn modelId="{2D255E39-3898-4734-B9B5-DE038A5A40BE}" type="presOf" srcId="{B5D4E881-2056-418C-B6A8-5D2D1C24D636}" destId="{1C84D747-5D44-47AB-80C9-AA0C6E09F87F}" srcOrd="0" destOrd="0" presId="urn:microsoft.com/office/officeart/2005/8/layout/vList5"/>
    <dgm:cxn modelId="{44F1CB60-D743-45EA-8F0D-BDF59CC8844B}" srcId="{775E9D1D-B94E-40DE-984C-B4335E191A7E}" destId="{48D05963-AE2E-498A-8A52-F5C809D16C35}" srcOrd="1" destOrd="0" parTransId="{F095EFA2-3307-4695-8AF2-E684F8B2AF68}" sibTransId="{439093FF-0CFA-4052-85FA-91EE14F45709}"/>
    <dgm:cxn modelId="{C1A6F76C-E173-49CD-8454-19109C0BAEBF}" type="presOf" srcId="{AFA93581-DD2F-459F-8123-EC850DCA1E03}" destId="{1A83C6AC-EB1E-4B4B-89D3-C27EF42DEDDE}" srcOrd="0" destOrd="1" presId="urn:microsoft.com/office/officeart/2005/8/layout/vList5"/>
    <dgm:cxn modelId="{7E08435A-7786-4DA9-8F50-5F08FE9B05F3}" type="presOf" srcId="{BEBDBAE1-F14E-4D07-827C-8F2837BC4762}" destId="{1A83C6AC-EB1E-4B4B-89D3-C27EF42DEDDE}" srcOrd="0" destOrd="3" presId="urn:microsoft.com/office/officeart/2005/8/layout/vList5"/>
    <dgm:cxn modelId="{8A63498D-FD84-4FC9-94DF-014E0457239F}" type="presOf" srcId="{48D05963-AE2E-498A-8A52-F5C809D16C35}" destId="{2786B325-1699-40CC-A52E-6646F864FB33}" srcOrd="0" destOrd="0" presId="urn:microsoft.com/office/officeart/2005/8/layout/vList5"/>
    <dgm:cxn modelId="{160A4D90-ED59-41AD-8DAA-214D33A31158}" srcId="{B5D4E881-2056-418C-B6A8-5D2D1C24D636}" destId="{811860F0-E05F-4947-B88F-CB6A94504949}" srcOrd="2" destOrd="0" parTransId="{1A7550A6-F857-412E-AAA9-384AE8E74F31}" sibTransId="{5B355FB0-1341-4E15-BBE4-8C59F1F2DE5D}"/>
    <dgm:cxn modelId="{73CAEBA3-A6D4-4D81-97BD-281ECD84118C}" srcId="{48D05963-AE2E-498A-8A52-F5C809D16C35}" destId="{2FBF326B-FA6D-4324-9E3A-1A1A2B5C4E35}" srcOrd="1" destOrd="0" parTransId="{2CAEE3C4-D5E8-40A7-9641-BDD5B59C22C5}" sibTransId="{F03582DD-1D2E-4E08-BC90-900454A88B0A}"/>
    <dgm:cxn modelId="{E58251A5-A50D-45EA-AC26-2984A93325A2}" type="presOf" srcId="{775E9D1D-B94E-40DE-984C-B4335E191A7E}" destId="{331BBB06-33F3-429E-B64A-DDBEA3BD3D3B}" srcOrd="0" destOrd="0" presId="urn:microsoft.com/office/officeart/2005/8/layout/vList5"/>
    <dgm:cxn modelId="{42AA61BA-67BC-4447-927A-BFAA9145A4F7}" type="presOf" srcId="{811860F0-E05F-4947-B88F-CB6A94504949}" destId="{1A83C6AC-EB1E-4B4B-89D3-C27EF42DEDDE}" srcOrd="0" destOrd="2" presId="urn:microsoft.com/office/officeart/2005/8/layout/vList5"/>
    <dgm:cxn modelId="{579908CF-9EF6-4178-ACB7-85423E5A96E7}" srcId="{B5D4E881-2056-418C-B6A8-5D2D1C24D636}" destId="{AFA93581-DD2F-459F-8123-EC850DCA1E03}" srcOrd="1" destOrd="0" parTransId="{09F1DC8B-DE06-4DCB-AD5B-B6C0503EB5E7}" sibTransId="{49D2A805-1372-4D93-9846-9E32D6A0E221}"/>
    <dgm:cxn modelId="{CEA01FEC-BF71-4287-9D26-A55C96AC6491}" srcId="{B5D4E881-2056-418C-B6A8-5D2D1C24D636}" destId="{BEBDBAE1-F14E-4D07-827C-8F2837BC4762}" srcOrd="3" destOrd="0" parTransId="{3FFD5D9D-67BD-482E-8118-046643090AEA}" sibTransId="{23BC8E63-0DA0-48C6-A11A-E2CDDD156DAA}"/>
    <dgm:cxn modelId="{29324BC7-DAE7-487A-AC6B-40D75E938021}" type="presParOf" srcId="{331BBB06-33F3-429E-B64A-DDBEA3BD3D3B}" destId="{C69B7108-A2E0-4720-B944-6FCE23D30D04}" srcOrd="0" destOrd="0" presId="urn:microsoft.com/office/officeart/2005/8/layout/vList5"/>
    <dgm:cxn modelId="{A1FF8EFA-43E6-431F-BE7B-EE9FA25B3AED}" type="presParOf" srcId="{C69B7108-A2E0-4720-B944-6FCE23D30D04}" destId="{1C84D747-5D44-47AB-80C9-AA0C6E09F87F}" srcOrd="0" destOrd="0" presId="urn:microsoft.com/office/officeart/2005/8/layout/vList5"/>
    <dgm:cxn modelId="{DE30F13F-510F-489F-8078-6ECD0954AC88}" type="presParOf" srcId="{C69B7108-A2E0-4720-B944-6FCE23D30D04}" destId="{1A83C6AC-EB1E-4B4B-89D3-C27EF42DEDDE}" srcOrd="1" destOrd="0" presId="urn:microsoft.com/office/officeart/2005/8/layout/vList5"/>
    <dgm:cxn modelId="{00AA12EA-CDC0-4E33-9A7C-A8C20B34A300}" type="presParOf" srcId="{331BBB06-33F3-429E-B64A-DDBEA3BD3D3B}" destId="{3C2552F3-DB12-4367-B678-906DA84188E7}" srcOrd="1" destOrd="0" presId="urn:microsoft.com/office/officeart/2005/8/layout/vList5"/>
    <dgm:cxn modelId="{764E8576-E036-468F-B3D5-9471169EA012}" type="presParOf" srcId="{331BBB06-33F3-429E-B64A-DDBEA3BD3D3B}" destId="{30F4CBCF-03D8-4492-BF51-2732A12FB947}" srcOrd="2" destOrd="0" presId="urn:microsoft.com/office/officeart/2005/8/layout/vList5"/>
    <dgm:cxn modelId="{81F5C9E5-7C4A-4347-8219-73F820D4D5B9}" type="presParOf" srcId="{30F4CBCF-03D8-4492-BF51-2732A12FB947}" destId="{2786B325-1699-40CC-A52E-6646F864FB33}" srcOrd="0" destOrd="0" presId="urn:microsoft.com/office/officeart/2005/8/layout/vList5"/>
    <dgm:cxn modelId="{75C4C97A-A04E-4390-8D18-3E5F5E5DD343}" type="presParOf" srcId="{30F4CBCF-03D8-4492-BF51-2732A12FB947}" destId="{A4EFF00C-FB64-4F3C-A7A7-CCC993EABA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0C9341-6E0C-4410-996E-2F772CBADA8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839BB28-8B91-4AB6-8AF0-15A623D08625}">
      <dgm:prSet phldrT="[Texte]"/>
      <dgm:spPr/>
      <dgm:t>
        <a:bodyPr/>
        <a:lstStyle/>
        <a:p>
          <a:r>
            <a:rPr lang="fr-FR" dirty="0"/>
            <a:t>Imagerie -&gt; Biopsie</a:t>
          </a:r>
        </a:p>
      </dgm:t>
    </dgm:pt>
    <dgm:pt modelId="{D60011DA-2D18-484D-BFC7-7F2D20E3D7ED}" type="parTrans" cxnId="{13048001-E301-42C7-995A-B1F0381FCC11}">
      <dgm:prSet/>
      <dgm:spPr/>
      <dgm:t>
        <a:bodyPr/>
        <a:lstStyle/>
        <a:p>
          <a:endParaRPr lang="fr-FR"/>
        </a:p>
      </dgm:t>
    </dgm:pt>
    <dgm:pt modelId="{6E1CE617-BFFD-4BD3-B1B0-D31FD471EB7B}" type="sibTrans" cxnId="{13048001-E301-42C7-995A-B1F0381FCC11}">
      <dgm:prSet/>
      <dgm:spPr/>
      <dgm:t>
        <a:bodyPr/>
        <a:lstStyle/>
        <a:p>
          <a:endParaRPr lang="fr-FR"/>
        </a:p>
      </dgm:t>
    </dgm:pt>
    <dgm:pt modelId="{987E0572-C2AD-47E7-AE04-93F53717FD90}">
      <dgm:prSet phldrT="[Texte]"/>
      <dgm:spPr/>
      <dgm:t>
        <a:bodyPr/>
        <a:lstStyle/>
        <a:p>
          <a:r>
            <a:rPr lang="fr-FR" dirty="0"/>
            <a:t>Annonce radiologique -&gt; Bilan d’extension</a:t>
          </a:r>
        </a:p>
      </dgm:t>
    </dgm:pt>
    <dgm:pt modelId="{19BF14A6-5458-4062-957D-7A84C133BC50}" type="parTrans" cxnId="{174DCA4A-C5C7-42CB-BEA7-768F706C05E7}">
      <dgm:prSet/>
      <dgm:spPr/>
      <dgm:t>
        <a:bodyPr/>
        <a:lstStyle/>
        <a:p>
          <a:endParaRPr lang="fr-FR"/>
        </a:p>
      </dgm:t>
    </dgm:pt>
    <dgm:pt modelId="{4427140E-8B31-4EAA-99B3-5788783AA64F}" type="sibTrans" cxnId="{174DCA4A-C5C7-42CB-BEA7-768F706C05E7}">
      <dgm:prSet/>
      <dgm:spPr/>
      <dgm:t>
        <a:bodyPr/>
        <a:lstStyle/>
        <a:p>
          <a:endParaRPr lang="fr-FR"/>
        </a:p>
      </dgm:t>
    </dgm:pt>
    <dgm:pt modelId="{7BD149AA-4175-4157-AC41-1FB436A349BE}">
      <dgm:prSet phldrT="[Texte]"/>
      <dgm:spPr/>
      <dgm:t>
        <a:bodyPr/>
        <a:lstStyle/>
        <a:p>
          <a:r>
            <a:rPr lang="fr-FR" dirty="0"/>
            <a:t>Consultation de synthèse – Réunion pluridisciplinaire RCP</a:t>
          </a:r>
        </a:p>
      </dgm:t>
    </dgm:pt>
    <dgm:pt modelId="{F7D29088-03F6-4416-B6C8-529ED79ECA23}" type="parTrans" cxnId="{889E70D7-7737-423B-B01D-9E8C9D81F638}">
      <dgm:prSet/>
      <dgm:spPr/>
      <dgm:t>
        <a:bodyPr/>
        <a:lstStyle/>
        <a:p>
          <a:endParaRPr lang="fr-FR"/>
        </a:p>
      </dgm:t>
    </dgm:pt>
    <dgm:pt modelId="{6780DC53-C95D-4637-AC4D-F7871AC25E5C}" type="sibTrans" cxnId="{889E70D7-7737-423B-B01D-9E8C9D81F638}">
      <dgm:prSet/>
      <dgm:spPr/>
      <dgm:t>
        <a:bodyPr/>
        <a:lstStyle/>
        <a:p>
          <a:endParaRPr lang="fr-FR"/>
        </a:p>
      </dgm:t>
    </dgm:pt>
    <dgm:pt modelId="{5770A132-BE13-47F5-A5BC-57F113660CD7}">
      <dgm:prSet/>
      <dgm:spPr/>
      <dgm:t>
        <a:bodyPr/>
        <a:lstStyle/>
        <a:p>
          <a:r>
            <a:rPr lang="fr-FR" dirty="0"/>
            <a:t>Chirurgie</a:t>
          </a:r>
          <a:r>
            <a:rPr lang="fr-FR" baseline="0" dirty="0"/>
            <a:t> – Chimiothérapie - Radiothérapie</a:t>
          </a:r>
          <a:endParaRPr lang="fr-FR" dirty="0"/>
        </a:p>
      </dgm:t>
    </dgm:pt>
    <dgm:pt modelId="{56832240-214C-4968-A457-0AA05164A436}" type="parTrans" cxnId="{66C87533-EC17-4140-BE81-D5853A4F1BA6}">
      <dgm:prSet/>
      <dgm:spPr/>
      <dgm:t>
        <a:bodyPr/>
        <a:lstStyle/>
        <a:p>
          <a:endParaRPr lang="fr-FR"/>
        </a:p>
      </dgm:t>
    </dgm:pt>
    <dgm:pt modelId="{515F56DF-D946-43A9-88EE-514F9DE7EC68}" type="sibTrans" cxnId="{66C87533-EC17-4140-BE81-D5853A4F1BA6}">
      <dgm:prSet/>
      <dgm:spPr/>
      <dgm:t>
        <a:bodyPr/>
        <a:lstStyle/>
        <a:p>
          <a:endParaRPr lang="fr-FR"/>
        </a:p>
      </dgm:t>
    </dgm:pt>
    <dgm:pt modelId="{51C10DA1-9697-4664-9D4C-5E6815D50DF4}">
      <dgm:prSet/>
      <dgm:spPr/>
      <dgm:t>
        <a:bodyPr/>
        <a:lstStyle/>
        <a:p>
          <a:r>
            <a:rPr lang="fr-FR" dirty="0"/>
            <a:t>Surveillance</a:t>
          </a:r>
        </a:p>
      </dgm:t>
    </dgm:pt>
    <dgm:pt modelId="{666036A3-7F1E-4252-866C-A6CA871760FA}" type="parTrans" cxnId="{2F1FEF48-5560-4E5C-A7AD-E85975489390}">
      <dgm:prSet/>
      <dgm:spPr/>
      <dgm:t>
        <a:bodyPr/>
        <a:lstStyle/>
        <a:p>
          <a:endParaRPr lang="fr-FR"/>
        </a:p>
      </dgm:t>
    </dgm:pt>
    <dgm:pt modelId="{AD1B1763-5F3A-4838-9127-3BC8CD46DEDA}" type="sibTrans" cxnId="{2F1FEF48-5560-4E5C-A7AD-E85975489390}">
      <dgm:prSet/>
      <dgm:spPr/>
      <dgm:t>
        <a:bodyPr/>
        <a:lstStyle/>
        <a:p>
          <a:endParaRPr lang="fr-FR"/>
        </a:p>
      </dgm:t>
    </dgm:pt>
    <dgm:pt modelId="{4637C5F4-6C27-4686-AC3F-64710F6A0733}" type="pres">
      <dgm:prSet presAssocID="{8D0C9341-6E0C-4410-996E-2F772CBADA89}" presName="outerComposite" presStyleCnt="0">
        <dgm:presLayoutVars>
          <dgm:chMax val="5"/>
          <dgm:dir/>
          <dgm:resizeHandles val="exact"/>
        </dgm:presLayoutVars>
      </dgm:prSet>
      <dgm:spPr/>
    </dgm:pt>
    <dgm:pt modelId="{7A6FC731-7D9A-4A1B-BF6C-3689AA8179EC}" type="pres">
      <dgm:prSet presAssocID="{8D0C9341-6E0C-4410-996E-2F772CBADA89}" presName="dummyMaxCanvas" presStyleCnt="0">
        <dgm:presLayoutVars/>
      </dgm:prSet>
      <dgm:spPr/>
    </dgm:pt>
    <dgm:pt modelId="{0EED0CC5-0761-43CF-8DC1-F590CCC4D3E8}" type="pres">
      <dgm:prSet presAssocID="{8D0C9341-6E0C-4410-996E-2F772CBADA89}" presName="FiveNodes_1" presStyleLbl="node1" presStyleIdx="0" presStyleCnt="5">
        <dgm:presLayoutVars>
          <dgm:bulletEnabled val="1"/>
        </dgm:presLayoutVars>
      </dgm:prSet>
      <dgm:spPr/>
    </dgm:pt>
    <dgm:pt modelId="{7CB4C999-6A11-41AA-BD57-4758A9318262}" type="pres">
      <dgm:prSet presAssocID="{8D0C9341-6E0C-4410-996E-2F772CBADA89}" presName="FiveNodes_2" presStyleLbl="node1" presStyleIdx="1" presStyleCnt="5">
        <dgm:presLayoutVars>
          <dgm:bulletEnabled val="1"/>
        </dgm:presLayoutVars>
      </dgm:prSet>
      <dgm:spPr/>
    </dgm:pt>
    <dgm:pt modelId="{F5E9AEF9-68BF-4E8F-B9BD-DD255257B2E0}" type="pres">
      <dgm:prSet presAssocID="{8D0C9341-6E0C-4410-996E-2F772CBADA89}" presName="FiveNodes_3" presStyleLbl="node1" presStyleIdx="2" presStyleCnt="5">
        <dgm:presLayoutVars>
          <dgm:bulletEnabled val="1"/>
        </dgm:presLayoutVars>
      </dgm:prSet>
      <dgm:spPr/>
    </dgm:pt>
    <dgm:pt modelId="{67D03369-0470-4CB2-9FA6-60BCAB15BD47}" type="pres">
      <dgm:prSet presAssocID="{8D0C9341-6E0C-4410-996E-2F772CBADA89}" presName="FiveNodes_4" presStyleLbl="node1" presStyleIdx="3" presStyleCnt="5">
        <dgm:presLayoutVars>
          <dgm:bulletEnabled val="1"/>
        </dgm:presLayoutVars>
      </dgm:prSet>
      <dgm:spPr/>
    </dgm:pt>
    <dgm:pt modelId="{334109AD-BCBC-4EAA-A621-8DB3E9D41145}" type="pres">
      <dgm:prSet presAssocID="{8D0C9341-6E0C-4410-996E-2F772CBADA89}" presName="FiveNodes_5" presStyleLbl="node1" presStyleIdx="4" presStyleCnt="5">
        <dgm:presLayoutVars>
          <dgm:bulletEnabled val="1"/>
        </dgm:presLayoutVars>
      </dgm:prSet>
      <dgm:spPr/>
    </dgm:pt>
    <dgm:pt modelId="{6430301A-8D6E-4634-BA35-0F439724ADE9}" type="pres">
      <dgm:prSet presAssocID="{8D0C9341-6E0C-4410-996E-2F772CBADA89}" presName="FiveConn_1-2" presStyleLbl="fgAccFollowNode1" presStyleIdx="0" presStyleCnt="4">
        <dgm:presLayoutVars>
          <dgm:bulletEnabled val="1"/>
        </dgm:presLayoutVars>
      </dgm:prSet>
      <dgm:spPr/>
    </dgm:pt>
    <dgm:pt modelId="{AAF85FAD-F91E-43A6-89A7-25F276658A12}" type="pres">
      <dgm:prSet presAssocID="{8D0C9341-6E0C-4410-996E-2F772CBADA89}" presName="FiveConn_2-3" presStyleLbl="fgAccFollowNode1" presStyleIdx="1" presStyleCnt="4">
        <dgm:presLayoutVars>
          <dgm:bulletEnabled val="1"/>
        </dgm:presLayoutVars>
      </dgm:prSet>
      <dgm:spPr/>
    </dgm:pt>
    <dgm:pt modelId="{829DF773-9969-4184-A514-5A3C11D68BD5}" type="pres">
      <dgm:prSet presAssocID="{8D0C9341-6E0C-4410-996E-2F772CBADA89}" presName="FiveConn_3-4" presStyleLbl="fgAccFollowNode1" presStyleIdx="2" presStyleCnt="4">
        <dgm:presLayoutVars>
          <dgm:bulletEnabled val="1"/>
        </dgm:presLayoutVars>
      </dgm:prSet>
      <dgm:spPr/>
    </dgm:pt>
    <dgm:pt modelId="{56EB2CF5-D458-4157-8AFA-5A68AD9E9DB1}" type="pres">
      <dgm:prSet presAssocID="{8D0C9341-6E0C-4410-996E-2F772CBADA89}" presName="FiveConn_4-5" presStyleLbl="fgAccFollowNode1" presStyleIdx="3" presStyleCnt="4">
        <dgm:presLayoutVars>
          <dgm:bulletEnabled val="1"/>
        </dgm:presLayoutVars>
      </dgm:prSet>
      <dgm:spPr/>
    </dgm:pt>
    <dgm:pt modelId="{ABA16B71-F4F9-4FA6-AC42-536334B36B1B}" type="pres">
      <dgm:prSet presAssocID="{8D0C9341-6E0C-4410-996E-2F772CBADA89}" presName="FiveNodes_1_text" presStyleLbl="node1" presStyleIdx="4" presStyleCnt="5">
        <dgm:presLayoutVars>
          <dgm:bulletEnabled val="1"/>
        </dgm:presLayoutVars>
      </dgm:prSet>
      <dgm:spPr/>
    </dgm:pt>
    <dgm:pt modelId="{008CF548-3A6D-457F-8AD6-01470D470DC7}" type="pres">
      <dgm:prSet presAssocID="{8D0C9341-6E0C-4410-996E-2F772CBADA89}" presName="FiveNodes_2_text" presStyleLbl="node1" presStyleIdx="4" presStyleCnt="5">
        <dgm:presLayoutVars>
          <dgm:bulletEnabled val="1"/>
        </dgm:presLayoutVars>
      </dgm:prSet>
      <dgm:spPr/>
    </dgm:pt>
    <dgm:pt modelId="{D8536256-C302-4290-AF25-8691A6B18280}" type="pres">
      <dgm:prSet presAssocID="{8D0C9341-6E0C-4410-996E-2F772CBADA89}" presName="FiveNodes_3_text" presStyleLbl="node1" presStyleIdx="4" presStyleCnt="5">
        <dgm:presLayoutVars>
          <dgm:bulletEnabled val="1"/>
        </dgm:presLayoutVars>
      </dgm:prSet>
      <dgm:spPr/>
    </dgm:pt>
    <dgm:pt modelId="{73ADF706-A79A-49C6-83A6-538705726D10}" type="pres">
      <dgm:prSet presAssocID="{8D0C9341-6E0C-4410-996E-2F772CBADA89}" presName="FiveNodes_4_text" presStyleLbl="node1" presStyleIdx="4" presStyleCnt="5">
        <dgm:presLayoutVars>
          <dgm:bulletEnabled val="1"/>
        </dgm:presLayoutVars>
      </dgm:prSet>
      <dgm:spPr/>
    </dgm:pt>
    <dgm:pt modelId="{EF6623F1-BE0F-4934-99DA-C4BB3F3BC60C}" type="pres">
      <dgm:prSet presAssocID="{8D0C9341-6E0C-4410-996E-2F772CBADA8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3048001-E301-42C7-995A-B1F0381FCC11}" srcId="{8D0C9341-6E0C-4410-996E-2F772CBADA89}" destId="{C839BB28-8B91-4AB6-8AF0-15A623D08625}" srcOrd="0" destOrd="0" parTransId="{D60011DA-2D18-484D-BFC7-7F2D20E3D7ED}" sibTransId="{6E1CE617-BFFD-4BD3-B1B0-D31FD471EB7B}"/>
    <dgm:cxn modelId="{1D052C30-FD10-436D-A632-D2BEF21B8FF0}" type="presOf" srcId="{987E0572-C2AD-47E7-AE04-93F53717FD90}" destId="{008CF548-3A6D-457F-8AD6-01470D470DC7}" srcOrd="1" destOrd="0" presId="urn:microsoft.com/office/officeart/2005/8/layout/vProcess5"/>
    <dgm:cxn modelId="{66C87533-EC17-4140-BE81-D5853A4F1BA6}" srcId="{8D0C9341-6E0C-4410-996E-2F772CBADA89}" destId="{5770A132-BE13-47F5-A5BC-57F113660CD7}" srcOrd="3" destOrd="0" parTransId="{56832240-214C-4968-A457-0AA05164A436}" sibTransId="{515F56DF-D946-43A9-88EE-514F9DE7EC68}"/>
    <dgm:cxn modelId="{2F1FEF48-5560-4E5C-A7AD-E85975489390}" srcId="{8D0C9341-6E0C-4410-996E-2F772CBADA89}" destId="{51C10DA1-9697-4664-9D4C-5E6815D50DF4}" srcOrd="4" destOrd="0" parTransId="{666036A3-7F1E-4252-866C-A6CA871760FA}" sibTransId="{AD1B1763-5F3A-4838-9127-3BC8CD46DEDA}"/>
    <dgm:cxn modelId="{174DCA4A-C5C7-42CB-BEA7-768F706C05E7}" srcId="{8D0C9341-6E0C-4410-996E-2F772CBADA89}" destId="{987E0572-C2AD-47E7-AE04-93F53717FD90}" srcOrd="1" destOrd="0" parTransId="{19BF14A6-5458-4062-957D-7A84C133BC50}" sibTransId="{4427140E-8B31-4EAA-99B3-5788783AA64F}"/>
    <dgm:cxn modelId="{B187976D-565A-442C-BC11-0E3C5AA01B75}" type="presOf" srcId="{6780DC53-C95D-4637-AC4D-F7871AC25E5C}" destId="{829DF773-9969-4184-A514-5A3C11D68BD5}" srcOrd="0" destOrd="0" presId="urn:microsoft.com/office/officeart/2005/8/layout/vProcess5"/>
    <dgm:cxn modelId="{5E077D51-B3F8-4980-99D6-080012146241}" type="presOf" srcId="{8D0C9341-6E0C-4410-996E-2F772CBADA89}" destId="{4637C5F4-6C27-4686-AC3F-64710F6A0733}" srcOrd="0" destOrd="0" presId="urn:microsoft.com/office/officeart/2005/8/layout/vProcess5"/>
    <dgm:cxn modelId="{072BE072-3BBF-4B1E-9D44-472439D4E927}" type="presOf" srcId="{987E0572-C2AD-47E7-AE04-93F53717FD90}" destId="{7CB4C999-6A11-41AA-BD57-4758A9318262}" srcOrd="0" destOrd="0" presId="urn:microsoft.com/office/officeart/2005/8/layout/vProcess5"/>
    <dgm:cxn modelId="{C3597674-50A6-4C9E-808D-A7F7A41D8323}" type="presOf" srcId="{51C10DA1-9697-4664-9D4C-5E6815D50DF4}" destId="{334109AD-BCBC-4EAA-A621-8DB3E9D41145}" srcOrd="0" destOrd="0" presId="urn:microsoft.com/office/officeart/2005/8/layout/vProcess5"/>
    <dgm:cxn modelId="{5BEAC77A-E6B5-4F97-A545-0495A02280F0}" type="presOf" srcId="{C839BB28-8B91-4AB6-8AF0-15A623D08625}" destId="{0EED0CC5-0761-43CF-8DC1-F590CCC4D3E8}" srcOrd="0" destOrd="0" presId="urn:microsoft.com/office/officeart/2005/8/layout/vProcess5"/>
    <dgm:cxn modelId="{E3986E81-FDB3-47B6-A55F-9E67975CCDC7}" type="presOf" srcId="{5770A132-BE13-47F5-A5BC-57F113660CD7}" destId="{67D03369-0470-4CB2-9FA6-60BCAB15BD47}" srcOrd="0" destOrd="0" presId="urn:microsoft.com/office/officeart/2005/8/layout/vProcess5"/>
    <dgm:cxn modelId="{425FFD8A-0C65-4F1D-8B0A-CE6BE55FE1E6}" type="presOf" srcId="{515F56DF-D946-43A9-88EE-514F9DE7EC68}" destId="{56EB2CF5-D458-4157-8AFA-5A68AD9E9DB1}" srcOrd="0" destOrd="0" presId="urn:microsoft.com/office/officeart/2005/8/layout/vProcess5"/>
    <dgm:cxn modelId="{62B19693-434C-43F7-806F-2704DA76AAB8}" type="presOf" srcId="{5770A132-BE13-47F5-A5BC-57F113660CD7}" destId="{73ADF706-A79A-49C6-83A6-538705726D10}" srcOrd="1" destOrd="0" presId="urn:microsoft.com/office/officeart/2005/8/layout/vProcess5"/>
    <dgm:cxn modelId="{02EF2696-FAD8-4804-B172-B7F78EDE19A7}" type="presOf" srcId="{4427140E-8B31-4EAA-99B3-5788783AA64F}" destId="{AAF85FAD-F91E-43A6-89A7-25F276658A12}" srcOrd="0" destOrd="0" presId="urn:microsoft.com/office/officeart/2005/8/layout/vProcess5"/>
    <dgm:cxn modelId="{55E44597-18B0-4DA3-BC9C-F4D8FE1F94C0}" type="presOf" srcId="{C839BB28-8B91-4AB6-8AF0-15A623D08625}" destId="{ABA16B71-F4F9-4FA6-AC42-536334B36B1B}" srcOrd="1" destOrd="0" presId="urn:microsoft.com/office/officeart/2005/8/layout/vProcess5"/>
    <dgm:cxn modelId="{0C2856A9-C09A-4741-8480-AC3720A33065}" type="presOf" srcId="{51C10DA1-9697-4664-9D4C-5E6815D50DF4}" destId="{EF6623F1-BE0F-4934-99DA-C4BB3F3BC60C}" srcOrd="1" destOrd="0" presId="urn:microsoft.com/office/officeart/2005/8/layout/vProcess5"/>
    <dgm:cxn modelId="{60488EAC-19B4-412F-A723-866811F1B5FB}" type="presOf" srcId="{6E1CE617-BFFD-4BD3-B1B0-D31FD471EB7B}" destId="{6430301A-8D6E-4634-BA35-0F439724ADE9}" srcOrd="0" destOrd="0" presId="urn:microsoft.com/office/officeart/2005/8/layout/vProcess5"/>
    <dgm:cxn modelId="{A755D9C4-43A4-4B9C-92E4-62D858B3FBEE}" type="presOf" srcId="{7BD149AA-4175-4157-AC41-1FB436A349BE}" destId="{F5E9AEF9-68BF-4E8F-B9BD-DD255257B2E0}" srcOrd="0" destOrd="0" presId="urn:microsoft.com/office/officeart/2005/8/layout/vProcess5"/>
    <dgm:cxn modelId="{889E70D7-7737-423B-B01D-9E8C9D81F638}" srcId="{8D0C9341-6E0C-4410-996E-2F772CBADA89}" destId="{7BD149AA-4175-4157-AC41-1FB436A349BE}" srcOrd="2" destOrd="0" parTransId="{F7D29088-03F6-4416-B6C8-529ED79ECA23}" sibTransId="{6780DC53-C95D-4637-AC4D-F7871AC25E5C}"/>
    <dgm:cxn modelId="{FB0218E1-B266-4A83-B9B1-1ED2D9E90264}" type="presOf" srcId="{7BD149AA-4175-4157-AC41-1FB436A349BE}" destId="{D8536256-C302-4290-AF25-8691A6B18280}" srcOrd="1" destOrd="0" presId="urn:microsoft.com/office/officeart/2005/8/layout/vProcess5"/>
    <dgm:cxn modelId="{48DE6A3B-58E2-485B-923D-94550AB673B7}" type="presParOf" srcId="{4637C5F4-6C27-4686-AC3F-64710F6A0733}" destId="{7A6FC731-7D9A-4A1B-BF6C-3689AA8179EC}" srcOrd="0" destOrd="0" presId="urn:microsoft.com/office/officeart/2005/8/layout/vProcess5"/>
    <dgm:cxn modelId="{0483D9F8-F4AF-4EE9-9AD7-DF430E43D6AB}" type="presParOf" srcId="{4637C5F4-6C27-4686-AC3F-64710F6A0733}" destId="{0EED0CC5-0761-43CF-8DC1-F590CCC4D3E8}" srcOrd="1" destOrd="0" presId="urn:microsoft.com/office/officeart/2005/8/layout/vProcess5"/>
    <dgm:cxn modelId="{B34457E2-24E7-484E-A677-03377FBBEA2F}" type="presParOf" srcId="{4637C5F4-6C27-4686-AC3F-64710F6A0733}" destId="{7CB4C999-6A11-41AA-BD57-4758A9318262}" srcOrd="2" destOrd="0" presId="urn:microsoft.com/office/officeart/2005/8/layout/vProcess5"/>
    <dgm:cxn modelId="{7B22FB38-5572-48A2-8452-F3FBCC5868CE}" type="presParOf" srcId="{4637C5F4-6C27-4686-AC3F-64710F6A0733}" destId="{F5E9AEF9-68BF-4E8F-B9BD-DD255257B2E0}" srcOrd="3" destOrd="0" presId="urn:microsoft.com/office/officeart/2005/8/layout/vProcess5"/>
    <dgm:cxn modelId="{0552F8D3-49CD-46EE-9C62-67400ED20099}" type="presParOf" srcId="{4637C5F4-6C27-4686-AC3F-64710F6A0733}" destId="{67D03369-0470-4CB2-9FA6-60BCAB15BD47}" srcOrd="4" destOrd="0" presId="urn:microsoft.com/office/officeart/2005/8/layout/vProcess5"/>
    <dgm:cxn modelId="{6A11EA59-AEEF-42B5-BBFF-122C45214420}" type="presParOf" srcId="{4637C5F4-6C27-4686-AC3F-64710F6A0733}" destId="{334109AD-BCBC-4EAA-A621-8DB3E9D41145}" srcOrd="5" destOrd="0" presId="urn:microsoft.com/office/officeart/2005/8/layout/vProcess5"/>
    <dgm:cxn modelId="{A18FB099-D25E-411C-A6FB-E4B9F8444314}" type="presParOf" srcId="{4637C5F4-6C27-4686-AC3F-64710F6A0733}" destId="{6430301A-8D6E-4634-BA35-0F439724ADE9}" srcOrd="6" destOrd="0" presId="urn:microsoft.com/office/officeart/2005/8/layout/vProcess5"/>
    <dgm:cxn modelId="{064B7FF0-F0D1-4BFE-B2C0-63BF496294A1}" type="presParOf" srcId="{4637C5F4-6C27-4686-AC3F-64710F6A0733}" destId="{AAF85FAD-F91E-43A6-89A7-25F276658A12}" srcOrd="7" destOrd="0" presId="urn:microsoft.com/office/officeart/2005/8/layout/vProcess5"/>
    <dgm:cxn modelId="{8F44DB31-5A11-4406-BCF2-6705642A475E}" type="presParOf" srcId="{4637C5F4-6C27-4686-AC3F-64710F6A0733}" destId="{829DF773-9969-4184-A514-5A3C11D68BD5}" srcOrd="8" destOrd="0" presId="urn:microsoft.com/office/officeart/2005/8/layout/vProcess5"/>
    <dgm:cxn modelId="{360D3780-5D28-4866-A73F-BD966F665C47}" type="presParOf" srcId="{4637C5F4-6C27-4686-AC3F-64710F6A0733}" destId="{56EB2CF5-D458-4157-8AFA-5A68AD9E9DB1}" srcOrd="9" destOrd="0" presId="urn:microsoft.com/office/officeart/2005/8/layout/vProcess5"/>
    <dgm:cxn modelId="{4F69E236-A44D-46FA-BA42-AD37463FC783}" type="presParOf" srcId="{4637C5F4-6C27-4686-AC3F-64710F6A0733}" destId="{ABA16B71-F4F9-4FA6-AC42-536334B36B1B}" srcOrd="10" destOrd="0" presId="urn:microsoft.com/office/officeart/2005/8/layout/vProcess5"/>
    <dgm:cxn modelId="{8150EEE1-E4F7-4EF0-A6E6-C4E8CE6D06C2}" type="presParOf" srcId="{4637C5F4-6C27-4686-AC3F-64710F6A0733}" destId="{008CF548-3A6D-457F-8AD6-01470D470DC7}" srcOrd="11" destOrd="0" presId="urn:microsoft.com/office/officeart/2005/8/layout/vProcess5"/>
    <dgm:cxn modelId="{E670D433-652A-4D0A-8338-9315100698AC}" type="presParOf" srcId="{4637C5F4-6C27-4686-AC3F-64710F6A0733}" destId="{D8536256-C302-4290-AF25-8691A6B18280}" srcOrd="12" destOrd="0" presId="urn:microsoft.com/office/officeart/2005/8/layout/vProcess5"/>
    <dgm:cxn modelId="{6B50DDA0-71C9-4000-BB8C-45029DB634AF}" type="presParOf" srcId="{4637C5F4-6C27-4686-AC3F-64710F6A0733}" destId="{73ADF706-A79A-49C6-83A6-538705726D10}" srcOrd="13" destOrd="0" presId="urn:microsoft.com/office/officeart/2005/8/layout/vProcess5"/>
    <dgm:cxn modelId="{F6E1C25C-0A89-4797-9FF3-9814F1D17DEC}" type="presParOf" srcId="{4637C5F4-6C27-4686-AC3F-64710F6A0733}" destId="{EF6623F1-BE0F-4934-99DA-C4BB3F3BC60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6950EF-183B-43EC-9853-B15702E90B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B0F3FB-DE46-4E2F-9042-A5474C1F6B38}">
      <dgm:prSet/>
      <dgm:spPr/>
      <dgm:t>
        <a:bodyPr/>
        <a:lstStyle/>
        <a:p>
          <a:r>
            <a:rPr lang="fr-FR"/>
            <a:t>Chez le chirurgien / oncologue / gynécologue</a:t>
          </a:r>
          <a:endParaRPr lang="en-US"/>
        </a:p>
      </dgm:t>
    </dgm:pt>
    <dgm:pt modelId="{CE2750B4-D14E-4109-BFDE-A78AAB4AEC53}" type="parTrans" cxnId="{CD1110FA-D53F-442D-BA2B-183573D54EFF}">
      <dgm:prSet/>
      <dgm:spPr/>
      <dgm:t>
        <a:bodyPr/>
        <a:lstStyle/>
        <a:p>
          <a:endParaRPr lang="en-US"/>
        </a:p>
      </dgm:t>
    </dgm:pt>
    <dgm:pt modelId="{3EB6C9A0-0AEF-4BBC-8AA2-198C2603E4A3}" type="sibTrans" cxnId="{CD1110FA-D53F-442D-BA2B-183573D54EFF}">
      <dgm:prSet/>
      <dgm:spPr/>
      <dgm:t>
        <a:bodyPr/>
        <a:lstStyle/>
        <a:p>
          <a:endParaRPr lang="en-US"/>
        </a:p>
      </dgm:t>
    </dgm:pt>
    <dgm:pt modelId="{A9BFF2E5-07FD-4B3A-AF64-1EF650604777}">
      <dgm:prSet/>
      <dgm:spPr/>
      <dgm:t>
        <a:bodyPr/>
        <a:lstStyle/>
        <a:p>
          <a:r>
            <a:rPr lang="fr-FR"/>
            <a:t>Tous les 6 mois pendant 5 ans</a:t>
          </a:r>
          <a:endParaRPr lang="en-US"/>
        </a:p>
      </dgm:t>
    </dgm:pt>
    <dgm:pt modelId="{395CAF56-A4AE-469E-B5FF-1FC25151A285}" type="parTrans" cxnId="{BD6B2324-4C0B-4FD9-A370-408CA66B47B0}">
      <dgm:prSet/>
      <dgm:spPr/>
      <dgm:t>
        <a:bodyPr/>
        <a:lstStyle/>
        <a:p>
          <a:endParaRPr lang="en-US"/>
        </a:p>
      </dgm:t>
    </dgm:pt>
    <dgm:pt modelId="{EBA1FBA6-7378-4F6B-A475-5D12D87E1994}" type="sibTrans" cxnId="{BD6B2324-4C0B-4FD9-A370-408CA66B47B0}">
      <dgm:prSet/>
      <dgm:spPr/>
      <dgm:t>
        <a:bodyPr/>
        <a:lstStyle/>
        <a:p>
          <a:endParaRPr lang="en-US"/>
        </a:p>
      </dgm:t>
    </dgm:pt>
    <dgm:pt modelId="{F6C543B0-9453-4AAB-9638-A431E6AE9056}">
      <dgm:prSet/>
      <dgm:spPr/>
      <dgm:t>
        <a:bodyPr/>
        <a:lstStyle/>
        <a:p>
          <a:r>
            <a:rPr lang="fr-FR"/>
            <a:t>Puis tous les ans a vie</a:t>
          </a:r>
          <a:endParaRPr lang="en-US"/>
        </a:p>
      </dgm:t>
    </dgm:pt>
    <dgm:pt modelId="{A36472C7-F2F0-4120-BDF8-EACA1622D038}" type="parTrans" cxnId="{4DA8086D-4BCC-4BF5-AABF-1A135792048E}">
      <dgm:prSet/>
      <dgm:spPr/>
      <dgm:t>
        <a:bodyPr/>
        <a:lstStyle/>
        <a:p>
          <a:endParaRPr lang="en-US"/>
        </a:p>
      </dgm:t>
    </dgm:pt>
    <dgm:pt modelId="{5AA5A659-2B89-4B4D-B786-47C4D7D3E659}" type="sibTrans" cxnId="{4DA8086D-4BCC-4BF5-AABF-1A135792048E}">
      <dgm:prSet/>
      <dgm:spPr/>
      <dgm:t>
        <a:bodyPr/>
        <a:lstStyle/>
        <a:p>
          <a:endParaRPr lang="en-US"/>
        </a:p>
      </dgm:t>
    </dgm:pt>
    <dgm:pt modelId="{3C944BBC-57E7-4B53-8E25-853306F3BBD7}">
      <dgm:prSet/>
      <dgm:spPr/>
      <dgm:t>
        <a:bodyPr/>
        <a:lstStyle/>
        <a:p>
          <a:r>
            <a:rPr lang="fr-FR"/>
            <a:t>Mammographie et échographie</a:t>
          </a:r>
          <a:endParaRPr lang="en-US"/>
        </a:p>
      </dgm:t>
    </dgm:pt>
    <dgm:pt modelId="{EBD4B5D8-8D65-4D2E-B59F-47018DCF9B03}" type="parTrans" cxnId="{405C9BB7-4BA5-4CDA-B901-BC3F2C44FD3E}">
      <dgm:prSet/>
      <dgm:spPr/>
      <dgm:t>
        <a:bodyPr/>
        <a:lstStyle/>
        <a:p>
          <a:endParaRPr lang="en-US"/>
        </a:p>
      </dgm:t>
    </dgm:pt>
    <dgm:pt modelId="{37EB3A30-B831-4F8C-8108-A25236025C2C}" type="sibTrans" cxnId="{405C9BB7-4BA5-4CDA-B901-BC3F2C44FD3E}">
      <dgm:prSet/>
      <dgm:spPr/>
      <dgm:t>
        <a:bodyPr/>
        <a:lstStyle/>
        <a:p>
          <a:endParaRPr lang="en-US"/>
        </a:p>
      </dgm:t>
    </dgm:pt>
    <dgm:pt modelId="{9DF7A2DF-6F1F-4F5D-BE15-23D768193FED}">
      <dgm:prSet/>
      <dgm:spPr/>
      <dgm:t>
        <a:bodyPr/>
        <a:lstStyle/>
        <a:p>
          <a:r>
            <a:rPr lang="fr-FR"/>
            <a:t>Annuelle </a:t>
          </a:r>
          <a:endParaRPr lang="en-US"/>
        </a:p>
      </dgm:t>
    </dgm:pt>
    <dgm:pt modelId="{ED9C742E-419D-4C93-8743-07CF0E526F1E}" type="parTrans" cxnId="{E2F98DB0-DFA1-418A-95AC-BD19C7566710}">
      <dgm:prSet/>
      <dgm:spPr/>
      <dgm:t>
        <a:bodyPr/>
        <a:lstStyle/>
        <a:p>
          <a:endParaRPr lang="en-US"/>
        </a:p>
      </dgm:t>
    </dgm:pt>
    <dgm:pt modelId="{2BCB5665-0240-44D4-957D-FD2E53D343FC}" type="sibTrans" cxnId="{E2F98DB0-DFA1-418A-95AC-BD19C7566710}">
      <dgm:prSet/>
      <dgm:spPr/>
      <dgm:t>
        <a:bodyPr/>
        <a:lstStyle/>
        <a:p>
          <a:endParaRPr lang="en-US"/>
        </a:p>
      </dgm:t>
    </dgm:pt>
    <dgm:pt modelId="{C3362DDA-B564-479F-9554-82017576FC41}">
      <dgm:prSet/>
      <dgm:spPr/>
      <dgm:t>
        <a:bodyPr/>
        <a:lstStyle/>
        <a:p>
          <a:r>
            <a:rPr lang="fr-FR"/>
            <a:t>A vie</a:t>
          </a:r>
          <a:endParaRPr lang="en-US"/>
        </a:p>
      </dgm:t>
    </dgm:pt>
    <dgm:pt modelId="{EBE22E43-5520-4AAE-B60D-75D47FFF2F47}" type="parTrans" cxnId="{67DF0036-C61E-482B-A01C-1AB8B64C3746}">
      <dgm:prSet/>
      <dgm:spPr/>
      <dgm:t>
        <a:bodyPr/>
        <a:lstStyle/>
        <a:p>
          <a:endParaRPr lang="en-US"/>
        </a:p>
      </dgm:t>
    </dgm:pt>
    <dgm:pt modelId="{261DE00E-DA66-4E1C-A648-95B95F79934D}" type="sibTrans" cxnId="{67DF0036-C61E-482B-A01C-1AB8B64C3746}">
      <dgm:prSet/>
      <dgm:spPr/>
      <dgm:t>
        <a:bodyPr/>
        <a:lstStyle/>
        <a:p>
          <a:endParaRPr lang="en-US"/>
        </a:p>
      </dgm:t>
    </dgm:pt>
    <dgm:pt modelId="{733587AA-0B84-4224-B42E-E6D8BA466CF3}">
      <dgm:prSet/>
      <dgm:spPr/>
      <dgm:t>
        <a:bodyPr/>
        <a:lstStyle/>
        <a:p>
          <a:r>
            <a:rPr lang="fr-FR"/>
            <a:t>+- IRM mammaire en cas de doute</a:t>
          </a:r>
          <a:endParaRPr lang="en-US"/>
        </a:p>
      </dgm:t>
    </dgm:pt>
    <dgm:pt modelId="{BF67D30F-32A8-405F-A0D6-8D03F38F2B9E}" type="parTrans" cxnId="{4912D511-0DEC-4BD2-9EE9-3A7AC7E92993}">
      <dgm:prSet/>
      <dgm:spPr/>
      <dgm:t>
        <a:bodyPr/>
        <a:lstStyle/>
        <a:p>
          <a:endParaRPr lang="en-US"/>
        </a:p>
      </dgm:t>
    </dgm:pt>
    <dgm:pt modelId="{7FFDAEBC-0DBA-41AA-AAA7-CF9510A0AB77}" type="sibTrans" cxnId="{4912D511-0DEC-4BD2-9EE9-3A7AC7E92993}">
      <dgm:prSet/>
      <dgm:spPr/>
      <dgm:t>
        <a:bodyPr/>
        <a:lstStyle/>
        <a:p>
          <a:endParaRPr lang="en-US"/>
        </a:p>
      </dgm:t>
    </dgm:pt>
    <dgm:pt modelId="{8FA0978D-1E96-43D7-942E-5E51C7EB442D}">
      <dgm:prSet/>
      <dgm:spPr/>
      <dgm:t>
        <a:bodyPr/>
        <a:lstStyle/>
        <a:p>
          <a:r>
            <a:rPr lang="fr-FR"/>
            <a:t>Ostéodensitométrie osseuse</a:t>
          </a:r>
          <a:endParaRPr lang="en-US"/>
        </a:p>
      </dgm:t>
    </dgm:pt>
    <dgm:pt modelId="{56CC8A2C-BB01-428A-B913-8A9147D12818}" type="parTrans" cxnId="{DA8533ED-174B-49B4-88F2-F51AC88C3B88}">
      <dgm:prSet/>
      <dgm:spPr/>
      <dgm:t>
        <a:bodyPr/>
        <a:lstStyle/>
        <a:p>
          <a:endParaRPr lang="en-US"/>
        </a:p>
      </dgm:t>
    </dgm:pt>
    <dgm:pt modelId="{29EF145D-48B7-438C-BC98-F515F32303CD}" type="sibTrans" cxnId="{DA8533ED-174B-49B4-88F2-F51AC88C3B88}">
      <dgm:prSet/>
      <dgm:spPr/>
      <dgm:t>
        <a:bodyPr/>
        <a:lstStyle/>
        <a:p>
          <a:endParaRPr lang="en-US"/>
        </a:p>
      </dgm:t>
    </dgm:pt>
    <dgm:pt modelId="{9EDC647C-94DB-4392-820E-4C3E00A53E4E}">
      <dgm:prSet/>
      <dgm:spPr/>
      <dgm:t>
        <a:bodyPr/>
        <a:lstStyle/>
        <a:p>
          <a:r>
            <a:rPr lang="fr-FR"/>
            <a:t>Hormonothérapie</a:t>
          </a:r>
          <a:endParaRPr lang="en-US"/>
        </a:p>
      </dgm:t>
    </dgm:pt>
    <dgm:pt modelId="{BA93B65A-A661-474E-9B19-4640FCC4CA94}" type="parTrans" cxnId="{7F4BA4B8-0CD4-4ED5-8596-C1F520647C89}">
      <dgm:prSet/>
      <dgm:spPr/>
      <dgm:t>
        <a:bodyPr/>
        <a:lstStyle/>
        <a:p>
          <a:endParaRPr lang="en-US"/>
        </a:p>
      </dgm:t>
    </dgm:pt>
    <dgm:pt modelId="{499182A0-291E-4014-90D2-06FEDC6D65B8}" type="sibTrans" cxnId="{7F4BA4B8-0CD4-4ED5-8596-C1F520647C89}">
      <dgm:prSet/>
      <dgm:spPr/>
      <dgm:t>
        <a:bodyPr/>
        <a:lstStyle/>
        <a:p>
          <a:endParaRPr lang="en-US"/>
        </a:p>
      </dgm:t>
    </dgm:pt>
    <dgm:pt modelId="{26AE0E2C-2DF8-4A13-9190-A59F443DB292}">
      <dgm:prSet/>
      <dgm:spPr/>
      <dgm:t>
        <a:bodyPr/>
        <a:lstStyle/>
        <a:p>
          <a:r>
            <a:rPr lang="fr-FR"/>
            <a:t>PET Scanner</a:t>
          </a:r>
          <a:endParaRPr lang="en-US"/>
        </a:p>
      </dgm:t>
    </dgm:pt>
    <dgm:pt modelId="{4F8DCCB2-B98F-4503-B574-C3B8DE32F9CC}" type="parTrans" cxnId="{96FD50B2-34AE-4E61-88DA-B30E9AABD22A}">
      <dgm:prSet/>
      <dgm:spPr/>
      <dgm:t>
        <a:bodyPr/>
        <a:lstStyle/>
        <a:p>
          <a:endParaRPr lang="en-US"/>
        </a:p>
      </dgm:t>
    </dgm:pt>
    <dgm:pt modelId="{C9C988A9-FFD1-49E4-8454-AA27F14835F3}" type="sibTrans" cxnId="{96FD50B2-34AE-4E61-88DA-B30E9AABD22A}">
      <dgm:prSet/>
      <dgm:spPr/>
      <dgm:t>
        <a:bodyPr/>
        <a:lstStyle/>
        <a:p>
          <a:endParaRPr lang="en-US"/>
        </a:p>
      </dgm:t>
    </dgm:pt>
    <dgm:pt modelId="{7C818073-663E-493D-9969-0AB0582FC0E3}">
      <dgm:prSet/>
      <dgm:spPr/>
      <dgm:t>
        <a:bodyPr/>
        <a:lstStyle/>
        <a:p>
          <a:r>
            <a:rPr lang="fr-FR"/>
            <a:t>Que si signes cliniques de métastase</a:t>
          </a:r>
          <a:endParaRPr lang="en-US"/>
        </a:p>
      </dgm:t>
    </dgm:pt>
    <dgm:pt modelId="{0900F8C9-4B2A-49F3-BC48-CB3E935E847C}" type="parTrans" cxnId="{63592386-A3F8-4A10-AC38-EB0249900404}">
      <dgm:prSet/>
      <dgm:spPr/>
      <dgm:t>
        <a:bodyPr/>
        <a:lstStyle/>
        <a:p>
          <a:endParaRPr lang="en-US"/>
        </a:p>
      </dgm:t>
    </dgm:pt>
    <dgm:pt modelId="{103D2C3F-E4EA-4B6D-9468-E290F314EE61}" type="sibTrans" cxnId="{63592386-A3F8-4A10-AC38-EB0249900404}">
      <dgm:prSet/>
      <dgm:spPr/>
      <dgm:t>
        <a:bodyPr/>
        <a:lstStyle/>
        <a:p>
          <a:endParaRPr lang="en-US"/>
        </a:p>
      </dgm:t>
    </dgm:pt>
    <dgm:pt modelId="{4DA646CD-6C72-4766-B8DC-F129B3B69C0A}" type="pres">
      <dgm:prSet presAssocID="{8C6950EF-183B-43EC-9853-B15702E90B63}" presName="Name0" presStyleCnt="0">
        <dgm:presLayoutVars>
          <dgm:dir/>
          <dgm:animLvl val="lvl"/>
          <dgm:resizeHandles val="exact"/>
        </dgm:presLayoutVars>
      </dgm:prSet>
      <dgm:spPr/>
    </dgm:pt>
    <dgm:pt modelId="{74CD9249-B707-4A02-A7FE-5332D0AA02FA}" type="pres">
      <dgm:prSet presAssocID="{5CB0F3FB-DE46-4E2F-9042-A5474C1F6B38}" presName="linNode" presStyleCnt="0"/>
      <dgm:spPr/>
    </dgm:pt>
    <dgm:pt modelId="{DD2342A3-CA86-4621-80FD-5AA2BF838E04}" type="pres">
      <dgm:prSet presAssocID="{5CB0F3FB-DE46-4E2F-9042-A5474C1F6B3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38C45DD-3F35-48E3-B4BC-465A6FCBAA10}" type="pres">
      <dgm:prSet presAssocID="{5CB0F3FB-DE46-4E2F-9042-A5474C1F6B38}" presName="descendantText" presStyleLbl="alignAccFollowNode1" presStyleIdx="0" presStyleCnt="4">
        <dgm:presLayoutVars>
          <dgm:bulletEnabled val="1"/>
        </dgm:presLayoutVars>
      </dgm:prSet>
      <dgm:spPr/>
    </dgm:pt>
    <dgm:pt modelId="{BAC414D8-F646-49F0-9547-220A70CD5145}" type="pres">
      <dgm:prSet presAssocID="{3EB6C9A0-0AEF-4BBC-8AA2-198C2603E4A3}" presName="sp" presStyleCnt="0"/>
      <dgm:spPr/>
    </dgm:pt>
    <dgm:pt modelId="{A2BC0831-CA8A-4423-8F25-F4916D6708D7}" type="pres">
      <dgm:prSet presAssocID="{3C944BBC-57E7-4B53-8E25-853306F3BBD7}" presName="linNode" presStyleCnt="0"/>
      <dgm:spPr/>
    </dgm:pt>
    <dgm:pt modelId="{EEDA7D55-89CC-4B2D-81B7-CBDB88704926}" type="pres">
      <dgm:prSet presAssocID="{3C944BBC-57E7-4B53-8E25-853306F3BBD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2A6D618-FFF3-424C-9FFB-40922D0FD0F9}" type="pres">
      <dgm:prSet presAssocID="{3C944BBC-57E7-4B53-8E25-853306F3BBD7}" presName="descendantText" presStyleLbl="alignAccFollowNode1" presStyleIdx="1" presStyleCnt="4">
        <dgm:presLayoutVars>
          <dgm:bulletEnabled val="1"/>
        </dgm:presLayoutVars>
      </dgm:prSet>
      <dgm:spPr/>
    </dgm:pt>
    <dgm:pt modelId="{672EA0C0-948B-4C47-A9BA-7F5E32D5AE53}" type="pres">
      <dgm:prSet presAssocID="{37EB3A30-B831-4F8C-8108-A25236025C2C}" presName="sp" presStyleCnt="0"/>
      <dgm:spPr/>
    </dgm:pt>
    <dgm:pt modelId="{93E30981-9368-4E84-A921-66535791312B}" type="pres">
      <dgm:prSet presAssocID="{8FA0978D-1E96-43D7-942E-5E51C7EB442D}" presName="linNode" presStyleCnt="0"/>
      <dgm:spPr/>
    </dgm:pt>
    <dgm:pt modelId="{CB624254-6813-485A-8662-F47BC3234927}" type="pres">
      <dgm:prSet presAssocID="{8FA0978D-1E96-43D7-942E-5E51C7EB442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817AD29-709A-4FDB-9502-B67E8BEFFCEF}" type="pres">
      <dgm:prSet presAssocID="{8FA0978D-1E96-43D7-942E-5E51C7EB442D}" presName="descendantText" presStyleLbl="alignAccFollowNode1" presStyleIdx="2" presStyleCnt="4">
        <dgm:presLayoutVars>
          <dgm:bulletEnabled val="1"/>
        </dgm:presLayoutVars>
      </dgm:prSet>
      <dgm:spPr/>
    </dgm:pt>
    <dgm:pt modelId="{9C14DEBB-97F2-4EB2-9770-3B6C477E5ABD}" type="pres">
      <dgm:prSet presAssocID="{29EF145D-48B7-438C-BC98-F515F32303CD}" presName="sp" presStyleCnt="0"/>
      <dgm:spPr/>
    </dgm:pt>
    <dgm:pt modelId="{BE31D179-6FC7-4E8A-8C25-4A227100241F}" type="pres">
      <dgm:prSet presAssocID="{26AE0E2C-2DF8-4A13-9190-A59F443DB292}" presName="linNode" presStyleCnt="0"/>
      <dgm:spPr/>
    </dgm:pt>
    <dgm:pt modelId="{EC3C2ADE-BB59-4139-837E-25FF44E75265}" type="pres">
      <dgm:prSet presAssocID="{26AE0E2C-2DF8-4A13-9190-A59F443DB29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24614FE-8243-4FAF-B57A-E576FF82940D}" type="pres">
      <dgm:prSet presAssocID="{26AE0E2C-2DF8-4A13-9190-A59F443DB29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6DD3F11-EA67-4FBC-9B47-619D82768E3D}" type="presOf" srcId="{F6C543B0-9453-4AAB-9638-A431E6AE9056}" destId="{C38C45DD-3F35-48E3-B4BC-465A6FCBAA10}" srcOrd="0" destOrd="1" presId="urn:microsoft.com/office/officeart/2005/8/layout/vList5"/>
    <dgm:cxn modelId="{4912D511-0DEC-4BD2-9EE9-3A7AC7E92993}" srcId="{3C944BBC-57E7-4B53-8E25-853306F3BBD7}" destId="{733587AA-0B84-4224-B42E-E6D8BA466CF3}" srcOrd="2" destOrd="0" parTransId="{BF67D30F-32A8-405F-A0D6-8D03F38F2B9E}" sibTransId="{7FFDAEBC-0DBA-41AA-AAA7-CF9510A0AB77}"/>
    <dgm:cxn modelId="{56209E23-E804-424D-815F-22DF78E89558}" type="presOf" srcId="{8C6950EF-183B-43EC-9853-B15702E90B63}" destId="{4DA646CD-6C72-4766-B8DC-F129B3B69C0A}" srcOrd="0" destOrd="0" presId="urn:microsoft.com/office/officeart/2005/8/layout/vList5"/>
    <dgm:cxn modelId="{BD6B2324-4C0B-4FD9-A370-408CA66B47B0}" srcId="{5CB0F3FB-DE46-4E2F-9042-A5474C1F6B38}" destId="{A9BFF2E5-07FD-4B3A-AF64-1EF650604777}" srcOrd="0" destOrd="0" parTransId="{395CAF56-A4AE-469E-B5FF-1FC25151A285}" sibTransId="{EBA1FBA6-7378-4F6B-A475-5D12D87E1994}"/>
    <dgm:cxn modelId="{8FF48429-1A8A-4F14-9C7D-7969E46C4D22}" type="presOf" srcId="{26AE0E2C-2DF8-4A13-9190-A59F443DB292}" destId="{EC3C2ADE-BB59-4139-837E-25FF44E75265}" srcOrd="0" destOrd="0" presId="urn:microsoft.com/office/officeart/2005/8/layout/vList5"/>
    <dgm:cxn modelId="{67DF0036-C61E-482B-A01C-1AB8B64C3746}" srcId="{3C944BBC-57E7-4B53-8E25-853306F3BBD7}" destId="{C3362DDA-B564-479F-9554-82017576FC41}" srcOrd="1" destOrd="0" parTransId="{EBE22E43-5520-4AAE-B60D-75D47FFF2F47}" sibTransId="{261DE00E-DA66-4E1C-A648-95B95F79934D}"/>
    <dgm:cxn modelId="{D5448B41-0407-4D9F-AAE0-4FCA9F7689C8}" type="presOf" srcId="{7C818073-663E-493D-9969-0AB0582FC0E3}" destId="{124614FE-8243-4FAF-B57A-E576FF82940D}" srcOrd="0" destOrd="0" presId="urn:microsoft.com/office/officeart/2005/8/layout/vList5"/>
    <dgm:cxn modelId="{4B9ADA45-6B82-4ABD-BF74-6383206CFE85}" type="presOf" srcId="{8FA0978D-1E96-43D7-942E-5E51C7EB442D}" destId="{CB624254-6813-485A-8662-F47BC3234927}" srcOrd="0" destOrd="0" presId="urn:microsoft.com/office/officeart/2005/8/layout/vList5"/>
    <dgm:cxn modelId="{27C21E68-F085-4C51-B9FA-44A56CD691F0}" type="presOf" srcId="{A9BFF2E5-07FD-4B3A-AF64-1EF650604777}" destId="{C38C45DD-3F35-48E3-B4BC-465A6FCBAA10}" srcOrd="0" destOrd="0" presId="urn:microsoft.com/office/officeart/2005/8/layout/vList5"/>
    <dgm:cxn modelId="{4DA8086D-4BCC-4BF5-AABF-1A135792048E}" srcId="{5CB0F3FB-DE46-4E2F-9042-A5474C1F6B38}" destId="{F6C543B0-9453-4AAB-9638-A431E6AE9056}" srcOrd="1" destOrd="0" parTransId="{A36472C7-F2F0-4120-BDF8-EACA1622D038}" sibTransId="{5AA5A659-2B89-4B4D-B786-47C4D7D3E659}"/>
    <dgm:cxn modelId="{28BE7170-B646-4013-B31B-968369E9E02F}" type="presOf" srcId="{3C944BBC-57E7-4B53-8E25-853306F3BBD7}" destId="{EEDA7D55-89CC-4B2D-81B7-CBDB88704926}" srcOrd="0" destOrd="0" presId="urn:microsoft.com/office/officeart/2005/8/layout/vList5"/>
    <dgm:cxn modelId="{63592386-A3F8-4A10-AC38-EB0249900404}" srcId="{26AE0E2C-2DF8-4A13-9190-A59F443DB292}" destId="{7C818073-663E-493D-9969-0AB0582FC0E3}" srcOrd="0" destOrd="0" parTransId="{0900F8C9-4B2A-49F3-BC48-CB3E935E847C}" sibTransId="{103D2C3F-E4EA-4B6D-9468-E290F314EE61}"/>
    <dgm:cxn modelId="{2857138C-B181-4E00-A847-7860AEE44021}" type="presOf" srcId="{733587AA-0B84-4224-B42E-E6D8BA466CF3}" destId="{E2A6D618-FFF3-424C-9FFB-40922D0FD0F9}" srcOrd="0" destOrd="2" presId="urn:microsoft.com/office/officeart/2005/8/layout/vList5"/>
    <dgm:cxn modelId="{2259B99C-E7ED-4D30-AD52-2DD7DE3AF224}" type="presOf" srcId="{9DF7A2DF-6F1F-4F5D-BE15-23D768193FED}" destId="{E2A6D618-FFF3-424C-9FFB-40922D0FD0F9}" srcOrd="0" destOrd="0" presId="urn:microsoft.com/office/officeart/2005/8/layout/vList5"/>
    <dgm:cxn modelId="{E2F98DB0-DFA1-418A-95AC-BD19C7566710}" srcId="{3C944BBC-57E7-4B53-8E25-853306F3BBD7}" destId="{9DF7A2DF-6F1F-4F5D-BE15-23D768193FED}" srcOrd="0" destOrd="0" parTransId="{ED9C742E-419D-4C93-8743-07CF0E526F1E}" sibTransId="{2BCB5665-0240-44D4-957D-FD2E53D343FC}"/>
    <dgm:cxn modelId="{96FD50B2-34AE-4E61-88DA-B30E9AABD22A}" srcId="{8C6950EF-183B-43EC-9853-B15702E90B63}" destId="{26AE0E2C-2DF8-4A13-9190-A59F443DB292}" srcOrd="3" destOrd="0" parTransId="{4F8DCCB2-B98F-4503-B574-C3B8DE32F9CC}" sibTransId="{C9C988A9-FFD1-49E4-8454-AA27F14835F3}"/>
    <dgm:cxn modelId="{405C9BB7-4BA5-4CDA-B901-BC3F2C44FD3E}" srcId="{8C6950EF-183B-43EC-9853-B15702E90B63}" destId="{3C944BBC-57E7-4B53-8E25-853306F3BBD7}" srcOrd="1" destOrd="0" parTransId="{EBD4B5D8-8D65-4D2E-B59F-47018DCF9B03}" sibTransId="{37EB3A30-B831-4F8C-8108-A25236025C2C}"/>
    <dgm:cxn modelId="{7F4BA4B8-0CD4-4ED5-8596-C1F520647C89}" srcId="{8FA0978D-1E96-43D7-942E-5E51C7EB442D}" destId="{9EDC647C-94DB-4392-820E-4C3E00A53E4E}" srcOrd="0" destOrd="0" parTransId="{BA93B65A-A661-474E-9B19-4640FCC4CA94}" sibTransId="{499182A0-291E-4014-90D2-06FEDC6D65B8}"/>
    <dgm:cxn modelId="{1001D9C1-DCFC-488D-A74C-4B09A7379D04}" type="presOf" srcId="{5CB0F3FB-DE46-4E2F-9042-A5474C1F6B38}" destId="{DD2342A3-CA86-4621-80FD-5AA2BF838E04}" srcOrd="0" destOrd="0" presId="urn:microsoft.com/office/officeart/2005/8/layout/vList5"/>
    <dgm:cxn modelId="{DA8533ED-174B-49B4-88F2-F51AC88C3B88}" srcId="{8C6950EF-183B-43EC-9853-B15702E90B63}" destId="{8FA0978D-1E96-43D7-942E-5E51C7EB442D}" srcOrd="2" destOrd="0" parTransId="{56CC8A2C-BB01-428A-B913-8A9147D12818}" sibTransId="{29EF145D-48B7-438C-BC98-F515F32303CD}"/>
    <dgm:cxn modelId="{457756F0-68FA-4521-92F7-D07926466093}" type="presOf" srcId="{C3362DDA-B564-479F-9554-82017576FC41}" destId="{E2A6D618-FFF3-424C-9FFB-40922D0FD0F9}" srcOrd="0" destOrd="1" presId="urn:microsoft.com/office/officeart/2005/8/layout/vList5"/>
    <dgm:cxn modelId="{CD1110FA-D53F-442D-BA2B-183573D54EFF}" srcId="{8C6950EF-183B-43EC-9853-B15702E90B63}" destId="{5CB0F3FB-DE46-4E2F-9042-A5474C1F6B38}" srcOrd="0" destOrd="0" parTransId="{CE2750B4-D14E-4109-BFDE-A78AAB4AEC53}" sibTransId="{3EB6C9A0-0AEF-4BBC-8AA2-198C2603E4A3}"/>
    <dgm:cxn modelId="{98520BFC-1FB4-4288-B5C3-CDDE2CEED153}" type="presOf" srcId="{9EDC647C-94DB-4392-820E-4C3E00A53E4E}" destId="{B817AD29-709A-4FDB-9502-B67E8BEFFCEF}" srcOrd="0" destOrd="0" presId="urn:microsoft.com/office/officeart/2005/8/layout/vList5"/>
    <dgm:cxn modelId="{2C7C128D-1B87-476C-8199-E21BE78234BB}" type="presParOf" srcId="{4DA646CD-6C72-4766-B8DC-F129B3B69C0A}" destId="{74CD9249-B707-4A02-A7FE-5332D0AA02FA}" srcOrd="0" destOrd="0" presId="urn:microsoft.com/office/officeart/2005/8/layout/vList5"/>
    <dgm:cxn modelId="{A9181001-0AFB-4424-A3B4-530CF0898220}" type="presParOf" srcId="{74CD9249-B707-4A02-A7FE-5332D0AA02FA}" destId="{DD2342A3-CA86-4621-80FD-5AA2BF838E04}" srcOrd="0" destOrd="0" presId="urn:microsoft.com/office/officeart/2005/8/layout/vList5"/>
    <dgm:cxn modelId="{CBD122DE-6887-4F9D-879D-52D0BBFF578B}" type="presParOf" srcId="{74CD9249-B707-4A02-A7FE-5332D0AA02FA}" destId="{C38C45DD-3F35-48E3-B4BC-465A6FCBAA10}" srcOrd="1" destOrd="0" presId="urn:microsoft.com/office/officeart/2005/8/layout/vList5"/>
    <dgm:cxn modelId="{D3C48335-1377-40D4-803E-9002FD03A332}" type="presParOf" srcId="{4DA646CD-6C72-4766-B8DC-F129B3B69C0A}" destId="{BAC414D8-F646-49F0-9547-220A70CD5145}" srcOrd="1" destOrd="0" presId="urn:microsoft.com/office/officeart/2005/8/layout/vList5"/>
    <dgm:cxn modelId="{7F44A9EF-DF52-4637-B7CF-BC422777A2A0}" type="presParOf" srcId="{4DA646CD-6C72-4766-B8DC-F129B3B69C0A}" destId="{A2BC0831-CA8A-4423-8F25-F4916D6708D7}" srcOrd="2" destOrd="0" presId="urn:microsoft.com/office/officeart/2005/8/layout/vList5"/>
    <dgm:cxn modelId="{349CC9B4-FFC6-4FD7-9743-5A97E10D9B48}" type="presParOf" srcId="{A2BC0831-CA8A-4423-8F25-F4916D6708D7}" destId="{EEDA7D55-89CC-4B2D-81B7-CBDB88704926}" srcOrd="0" destOrd="0" presId="urn:microsoft.com/office/officeart/2005/8/layout/vList5"/>
    <dgm:cxn modelId="{2ADDE720-E29B-46FB-B4F5-37955030BEE0}" type="presParOf" srcId="{A2BC0831-CA8A-4423-8F25-F4916D6708D7}" destId="{E2A6D618-FFF3-424C-9FFB-40922D0FD0F9}" srcOrd="1" destOrd="0" presId="urn:microsoft.com/office/officeart/2005/8/layout/vList5"/>
    <dgm:cxn modelId="{EB2AE1DD-B609-4CD6-9301-848C5F2A22C1}" type="presParOf" srcId="{4DA646CD-6C72-4766-B8DC-F129B3B69C0A}" destId="{672EA0C0-948B-4C47-A9BA-7F5E32D5AE53}" srcOrd="3" destOrd="0" presId="urn:microsoft.com/office/officeart/2005/8/layout/vList5"/>
    <dgm:cxn modelId="{572A09AE-7768-4D88-B2D8-969BEC03E2EE}" type="presParOf" srcId="{4DA646CD-6C72-4766-B8DC-F129B3B69C0A}" destId="{93E30981-9368-4E84-A921-66535791312B}" srcOrd="4" destOrd="0" presId="urn:microsoft.com/office/officeart/2005/8/layout/vList5"/>
    <dgm:cxn modelId="{0A4E0777-45FF-435C-B0F7-5F61FBD17725}" type="presParOf" srcId="{93E30981-9368-4E84-A921-66535791312B}" destId="{CB624254-6813-485A-8662-F47BC3234927}" srcOrd="0" destOrd="0" presId="urn:microsoft.com/office/officeart/2005/8/layout/vList5"/>
    <dgm:cxn modelId="{97A05129-A0FF-44B6-B643-C7D8BC953A26}" type="presParOf" srcId="{93E30981-9368-4E84-A921-66535791312B}" destId="{B817AD29-709A-4FDB-9502-B67E8BEFFCEF}" srcOrd="1" destOrd="0" presId="urn:microsoft.com/office/officeart/2005/8/layout/vList5"/>
    <dgm:cxn modelId="{E30295C1-F8F4-42B8-99F4-85C7E5CDDDE4}" type="presParOf" srcId="{4DA646CD-6C72-4766-B8DC-F129B3B69C0A}" destId="{9C14DEBB-97F2-4EB2-9770-3B6C477E5ABD}" srcOrd="5" destOrd="0" presId="urn:microsoft.com/office/officeart/2005/8/layout/vList5"/>
    <dgm:cxn modelId="{75B26978-9DFD-48E6-BBD5-8846FBF23D60}" type="presParOf" srcId="{4DA646CD-6C72-4766-B8DC-F129B3B69C0A}" destId="{BE31D179-6FC7-4E8A-8C25-4A227100241F}" srcOrd="6" destOrd="0" presId="urn:microsoft.com/office/officeart/2005/8/layout/vList5"/>
    <dgm:cxn modelId="{608A0775-82B1-4EC5-BE2B-3E2B3E5A8DCA}" type="presParOf" srcId="{BE31D179-6FC7-4E8A-8C25-4A227100241F}" destId="{EC3C2ADE-BB59-4139-837E-25FF44E75265}" srcOrd="0" destOrd="0" presId="urn:microsoft.com/office/officeart/2005/8/layout/vList5"/>
    <dgm:cxn modelId="{13E39FA8-D01C-4105-B889-47560072EA47}" type="presParOf" srcId="{BE31D179-6FC7-4E8A-8C25-4A227100241F}" destId="{124614FE-8243-4FAF-B57A-E576FF8294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8E4E47-96C1-49A1-BD5B-6E46195BD3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481F87-4C41-4AFD-8A63-27F832E7C100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Temps 0</a:t>
          </a:r>
        </a:p>
      </dgm:t>
    </dgm:pt>
    <dgm:pt modelId="{06CA2BDF-37B2-4C76-BC4A-067F48E49FE0}" type="parTrans" cxnId="{C524C2AC-9CC5-4A8E-85B4-57FE1A364D47}">
      <dgm:prSet/>
      <dgm:spPr/>
      <dgm:t>
        <a:bodyPr/>
        <a:lstStyle/>
        <a:p>
          <a:endParaRPr lang="fr-FR"/>
        </a:p>
      </dgm:t>
    </dgm:pt>
    <dgm:pt modelId="{39BA71F3-D807-4BB7-A7FD-A8B896040400}" type="sibTrans" cxnId="{C524C2AC-9CC5-4A8E-85B4-57FE1A364D47}">
      <dgm:prSet/>
      <dgm:spPr/>
      <dgm:t>
        <a:bodyPr/>
        <a:lstStyle/>
        <a:p>
          <a:endParaRPr lang="fr-FR"/>
        </a:p>
      </dgm:t>
    </dgm:pt>
    <dgm:pt modelId="{8D1A98F4-6137-4645-98DD-295B75554639}">
      <dgm:prSet phldrT="[Texte]"/>
      <dgm:spPr/>
      <dgm:t>
        <a:bodyPr/>
        <a:lstStyle/>
        <a:p>
          <a:r>
            <a:rPr lang="fr-FR" dirty="0"/>
            <a:t>Infection à HPV oncogène</a:t>
          </a:r>
        </a:p>
      </dgm:t>
    </dgm:pt>
    <dgm:pt modelId="{D5F74F31-E3DA-4939-988F-FE145549DF63}" type="parTrans" cxnId="{3C498143-1FF8-48CA-A76E-D95A9CB89625}">
      <dgm:prSet/>
      <dgm:spPr/>
      <dgm:t>
        <a:bodyPr/>
        <a:lstStyle/>
        <a:p>
          <a:endParaRPr lang="fr-FR"/>
        </a:p>
      </dgm:t>
    </dgm:pt>
    <dgm:pt modelId="{5FE59562-DB7A-44E6-B11A-8F3FA3C58126}" type="sibTrans" cxnId="{3C498143-1FF8-48CA-A76E-D95A9CB89625}">
      <dgm:prSet/>
      <dgm:spPr/>
      <dgm:t>
        <a:bodyPr/>
        <a:lstStyle/>
        <a:p>
          <a:endParaRPr lang="fr-FR"/>
        </a:p>
      </dgm:t>
    </dgm:pt>
    <dgm:pt modelId="{644C30F7-DDF2-4E7D-B37A-59A5F4CDF469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5-10 ans</a:t>
          </a:r>
        </a:p>
      </dgm:t>
    </dgm:pt>
    <dgm:pt modelId="{50B3A1C4-8F37-4535-B017-CA935F10113D}" type="parTrans" cxnId="{4A9951AD-DD85-4757-A097-191A54742454}">
      <dgm:prSet/>
      <dgm:spPr/>
      <dgm:t>
        <a:bodyPr/>
        <a:lstStyle/>
        <a:p>
          <a:endParaRPr lang="fr-FR"/>
        </a:p>
      </dgm:t>
    </dgm:pt>
    <dgm:pt modelId="{7CF3C0AC-3AE0-43FC-A4BF-F007CF80C8AE}" type="sibTrans" cxnId="{4A9951AD-DD85-4757-A097-191A54742454}">
      <dgm:prSet/>
      <dgm:spPr/>
      <dgm:t>
        <a:bodyPr/>
        <a:lstStyle/>
        <a:p>
          <a:endParaRPr lang="fr-FR"/>
        </a:p>
      </dgm:t>
    </dgm:pt>
    <dgm:pt modelId="{E9E553F3-FB6C-4E26-970C-6E0758455184}">
      <dgm:prSet phldrT="[Texte]"/>
      <dgm:spPr/>
      <dgm:t>
        <a:bodyPr/>
        <a:lstStyle/>
        <a:p>
          <a:r>
            <a:rPr lang="fr-FR" dirty="0"/>
            <a:t>Lésions précancéreuses</a:t>
          </a:r>
        </a:p>
      </dgm:t>
    </dgm:pt>
    <dgm:pt modelId="{FFBD854F-1446-4A5A-8553-759DEE00EEDC}" type="parTrans" cxnId="{F2A18040-2FFC-4C21-A4AC-E23DEEC0942D}">
      <dgm:prSet/>
      <dgm:spPr/>
      <dgm:t>
        <a:bodyPr/>
        <a:lstStyle/>
        <a:p>
          <a:endParaRPr lang="fr-FR"/>
        </a:p>
      </dgm:t>
    </dgm:pt>
    <dgm:pt modelId="{1E0EE18D-4EFD-4033-8E31-FC8C1353B0E2}" type="sibTrans" cxnId="{F2A18040-2FFC-4C21-A4AC-E23DEEC0942D}">
      <dgm:prSet/>
      <dgm:spPr/>
      <dgm:t>
        <a:bodyPr/>
        <a:lstStyle/>
        <a:p>
          <a:endParaRPr lang="fr-FR"/>
        </a:p>
      </dgm:t>
    </dgm:pt>
    <dgm:pt modelId="{DA61D93B-13B0-4C25-B7FA-4AB6E3C76E7E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10-15 ans</a:t>
          </a:r>
        </a:p>
      </dgm:t>
    </dgm:pt>
    <dgm:pt modelId="{D11EF045-1A0E-4C7A-B9A3-B77E43BAC187}" type="parTrans" cxnId="{166D1E22-2199-4340-8541-F2AA883E59D6}">
      <dgm:prSet/>
      <dgm:spPr/>
      <dgm:t>
        <a:bodyPr/>
        <a:lstStyle/>
        <a:p>
          <a:endParaRPr lang="fr-FR"/>
        </a:p>
      </dgm:t>
    </dgm:pt>
    <dgm:pt modelId="{D6BEF7C7-02DE-4EEF-8106-8ED945D4BB20}" type="sibTrans" cxnId="{166D1E22-2199-4340-8541-F2AA883E59D6}">
      <dgm:prSet/>
      <dgm:spPr/>
      <dgm:t>
        <a:bodyPr/>
        <a:lstStyle/>
        <a:p>
          <a:endParaRPr lang="fr-FR"/>
        </a:p>
      </dgm:t>
    </dgm:pt>
    <dgm:pt modelId="{6EA82360-B83F-4FB9-90F6-B9D05115DFBF}">
      <dgm:prSet phldrT="[Texte]"/>
      <dgm:spPr/>
      <dgm:t>
        <a:bodyPr/>
        <a:lstStyle/>
        <a:p>
          <a:r>
            <a:rPr lang="fr-FR" dirty="0"/>
            <a:t>Cancer in situe</a:t>
          </a:r>
        </a:p>
      </dgm:t>
    </dgm:pt>
    <dgm:pt modelId="{5247A2AF-D395-4C2F-993D-D9C5FB54FA0F}" type="parTrans" cxnId="{3F152583-3F20-47AC-BFD8-D344DB8D6353}">
      <dgm:prSet/>
      <dgm:spPr/>
      <dgm:t>
        <a:bodyPr/>
        <a:lstStyle/>
        <a:p>
          <a:endParaRPr lang="fr-FR"/>
        </a:p>
      </dgm:t>
    </dgm:pt>
    <dgm:pt modelId="{E303FC28-4D35-4C26-9761-2A48596555CF}" type="sibTrans" cxnId="{3F152583-3F20-47AC-BFD8-D344DB8D6353}">
      <dgm:prSet/>
      <dgm:spPr/>
      <dgm:t>
        <a:bodyPr/>
        <a:lstStyle/>
        <a:p>
          <a:endParaRPr lang="fr-FR"/>
        </a:p>
      </dgm:t>
    </dgm:pt>
    <dgm:pt modelId="{2C37A9BE-CB6D-4DB9-A415-9983BD5E71CF}">
      <dgm:prSet phldrT="[Texte]"/>
      <dgm:spPr/>
      <dgm:t>
        <a:bodyPr/>
        <a:lstStyle/>
        <a:p>
          <a:r>
            <a:rPr lang="fr-FR" dirty="0"/>
            <a:t>Cancer invasif</a:t>
          </a:r>
        </a:p>
      </dgm:t>
    </dgm:pt>
    <dgm:pt modelId="{6B2E6A61-F1F6-47B0-AF9A-0DB017334159}" type="parTrans" cxnId="{1309B5A0-238A-438A-8129-9ED3E2B4808A}">
      <dgm:prSet/>
      <dgm:spPr/>
      <dgm:t>
        <a:bodyPr/>
        <a:lstStyle/>
        <a:p>
          <a:endParaRPr lang="fr-FR"/>
        </a:p>
      </dgm:t>
    </dgm:pt>
    <dgm:pt modelId="{773A5F06-1F4F-4F90-9D86-225DB4EBDB1A}" type="sibTrans" cxnId="{1309B5A0-238A-438A-8129-9ED3E2B4808A}">
      <dgm:prSet/>
      <dgm:spPr/>
      <dgm:t>
        <a:bodyPr/>
        <a:lstStyle/>
        <a:p>
          <a:endParaRPr lang="fr-FR"/>
        </a:p>
      </dgm:t>
    </dgm:pt>
    <dgm:pt modelId="{0B506A05-F619-475B-868B-E077A35AA88D}">
      <dgm:prSet phldrT="[Texte]"/>
      <dgm:spPr/>
      <dgm:t>
        <a:bodyPr/>
        <a:lstStyle/>
        <a:p>
          <a:r>
            <a:rPr lang="fr-FR" dirty="0"/>
            <a:t>(CIN I, II et III)</a:t>
          </a:r>
        </a:p>
      </dgm:t>
    </dgm:pt>
    <dgm:pt modelId="{7169FB5D-E3DF-4BE6-A6C2-7DC423697C2B}" type="parTrans" cxnId="{AFDDD5FC-33EF-49AC-A8D0-9080DDC9F71B}">
      <dgm:prSet/>
      <dgm:spPr/>
      <dgm:t>
        <a:bodyPr/>
        <a:lstStyle/>
        <a:p>
          <a:endParaRPr lang="fr-FR"/>
        </a:p>
      </dgm:t>
    </dgm:pt>
    <dgm:pt modelId="{EBC46B16-C8DB-45AC-97FB-44D872B718CA}" type="sibTrans" cxnId="{AFDDD5FC-33EF-49AC-A8D0-9080DDC9F71B}">
      <dgm:prSet/>
      <dgm:spPr/>
      <dgm:t>
        <a:bodyPr/>
        <a:lstStyle/>
        <a:p>
          <a:endParaRPr lang="fr-FR"/>
        </a:p>
      </dgm:t>
    </dgm:pt>
    <dgm:pt modelId="{5EAEADB9-A71C-4AB6-8317-EEC13E0B23D7}" type="pres">
      <dgm:prSet presAssocID="{208E4E47-96C1-49A1-BD5B-6E46195BD344}" presName="CompostProcess" presStyleCnt="0">
        <dgm:presLayoutVars>
          <dgm:dir/>
          <dgm:resizeHandles val="exact"/>
        </dgm:presLayoutVars>
      </dgm:prSet>
      <dgm:spPr/>
    </dgm:pt>
    <dgm:pt modelId="{AA55D9DE-DD6D-430F-86F7-2C2CFAADF537}" type="pres">
      <dgm:prSet presAssocID="{208E4E47-96C1-49A1-BD5B-6E46195BD344}" presName="arrow" presStyleLbl="bgShp" presStyleIdx="0" presStyleCnt="1" custLinFactNeighborX="-319"/>
      <dgm:spPr/>
    </dgm:pt>
    <dgm:pt modelId="{A7DA0CDC-2A5D-4821-BBF8-6696CB3CCB97}" type="pres">
      <dgm:prSet presAssocID="{208E4E47-96C1-49A1-BD5B-6E46195BD344}" presName="linearProcess" presStyleCnt="0"/>
      <dgm:spPr/>
    </dgm:pt>
    <dgm:pt modelId="{F6107289-085A-467E-ADB1-6088C13D84FA}" type="pres">
      <dgm:prSet presAssocID="{E2481F87-4C41-4AFD-8A63-27F832E7C100}" presName="textNode" presStyleLbl="node1" presStyleIdx="0" presStyleCnt="3">
        <dgm:presLayoutVars>
          <dgm:bulletEnabled val="1"/>
        </dgm:presLayoutVars>
      </dgm:prSet>
      <dgm:spPr/>
    </dgm:pt>
    <dgm:pt modelId="{93D5B1CC-68EB-4541-806D-773585C21729}" type="pres">
      <dgm:prSet presAssocID="{39BA71F3-D807-4BB7-A7FD-A8B896040400}" presName="sibTrans" presStyleCnt="0"/>
      <dgm:spPr/>
    </dgm:pt>
    <dgm:pt modelId="{012633DA-9254-48B3-9AA7-7D3AAE3B9A9B}" type="pres">
      <dgm:prSet presAssocID="{644C30F7-DDF2-4E7D-B37A-59A5F4CDF469}" presName="textNode" presStyleLbl="node1" presStyleIdx="1" presStyleCnt="3">
        <dgm:presLayoutVars>
          <dgm:bulletEnabled val="1"/>
        </dgm:presLayoutVars>
      </dgm:prSet>
      <dgm:spPr/>
    </dgm:pt>
    <dgm:pt modelId="{FB657AD2-C5F7-4036-AAEA-6148C7A0452F}" type="pres">
      <dgm:prSet presAssocID="{7CF3C0AC-3AE0-43FC-A4BF-F007CF80C8AE}" presName="sibTrans" presStyleCnt="0"/>
      <dgm:spPr/>
    </dgm:pt>
    <dgm:pt modelId="{9642B1D0-03D4-4045-8705-26B37945EC06}" type="pres">
      <dgm:prSet presAssocID="{DA61D93B-13B0-4C25-B7FA-4AB6E3C76E7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E40F701-98E7-41A9-88F6-0BB98D38D1B0}" type="presOf" srcId="{2C37A9BE-CB6D-4DB9-A415-9983BD5E71CF}" destId="{9642B1D0-03D4-4045-8705-26B37945EC06}" srcOrd="0" destOrd="2" presId="urn:microsoft.com/office/officeart/2005/8/layout/hProcess9"/>
    <dgm:cxn modelId="{F444EA14-3828-4B82-8B14-0B8B67BF8ED9}" type="presOf" srcId="{E2481F87-4C41-4AFD-8A63-27F832E7C100}" destId="{F6107289-085A-467E-ADB1-6088C13D84FA}" srcOrd="0" destOrd="0" presId="urn:microsoft.com/office/officeart/2005/8/layout/hProcess9"/>
    <dgm:cxn modelId="{166D1E22-2199-4340-8541-F2AA883E59D6}" srcId="{208E4E47-96C1-49A1-BD5B-6E46195BD344}" destId="{DA61D93B-13B0-4C25-B7FA-4AB6E3C76E7E}" srcOrd="2" destOrd="0" parTransId="{D11EF045-1A0E-4C7A-B9A3-B77E43BAC187}" sibTransId="{D6BEF7C7-02DE-4EEF-8106-8ED945D4BB20}"/>
    <dgm:cxn modelId="{F2A18040-2FFC-4C21-A4AC-E23DEEC0942D}" srcId="{644C30F7-DDF2-4E7D-B37A-59A5F4CDF469}" destId="{E9E553F3-FB6C-4E26-970C-6E0758455184}" srcOrd="0" destOrd="0" parTransId="{FFBD854F-1446-4A5A-8553-759DEE00EEDC}" sibTransId="{1E0EE18D-4EFD-4033-8E31-FC8C1353B0E2}"/>
    <dgm:cxn modelId="{3C498143-1FF8-48CA-A76E-D95A9CB89625}" srcId="{E2481F87-4C41-4AFD-8A63-27F832E7C100}" destId="{8D1A98F4-6137-4645-98DD-295B75554639}" srcOrd="0" destOrd="0" parTransId="{D5F74F31-E3DA-4939-988F-FE145549DF63}" sibTransId="{5FE59562-DB7A-44E6-B11A-8F3FA3C58126}"/>
    <dgm:cxn modelId="{3F5D4055-A4A1-4DBB-892D-58E526C8A015}" type="presOf" srcId="{208E4E47-96C1-49A1-BD5B-6E46195BD344}" destId="{5EAEADB9-A71C-4AB6-8317-EEC13E0B23D7}" srcOrd="0" destOrd="0" presId="urn:microsoft.com/office/officeart/2005/8/layout/hProcess9"/>
    <dgm:cxn modelId="{6FDDC356-28D7-4812-8383-D5E9D32F2DA4}" type="presOf" srcId="{DA61D93B-13B0-4C25-B7FA-4AB6E3C76E7E}" destId="{9642B1D0-03D4-4045-8705-26B37945EC06}" srcOrd="0" destOrd="0" presId="urn:microsoft.com/office/officeart/2005/8/layout/hProcess9"/>
    <dgm:cxn modelId="{3F152583-3F20-47AC-BFD8-D344DB8D6353}" srcId="{DA61D93B-13B0-4C25-B7FA-4AB6E3C76E7E}" destId="{6EA82360-B83F-4FB9-90F6-B9D05115DFBF}" srcOrd="0" destOrd="0" parTransId="{5247A2AF-D395-4C2F-993D-D9C5FB54FA0F}" sibTransId="{E303FC28-4D35-4C26-9761-2A48596555CF}"/>
    <dgm:cxn modelId="{90DF2D97-2743-43B6-8B57-79F7431CD9FC}" type="presOf" srcId="{6EA82360-B83F-4FB9-90F6-B9D05115DFBF}" destId="{9642B1D0-03D4-4045-8705-26B37945EC06}" srcOrd="0" destOrd="1" presId="urn:microsoft.com/office/officeart/2005/8/layout/hProcess9"/>
    <dgm:cxn modelId="{1309B5A0-238A-438A-8129-9ED3E2B4808A}" srcId="{DA61D93B-13B0-4C25-B7FA-4AB6E3C76E7E}" destId="{2C37A9BE-CB6D-4DB9-A415-9983BD5E71CF}" srcOrd="1" destOrd="0" parTransId="{6B2E6A61-F1F6-47B0-AF9A-0DB017334159}" sibTransId="{773A5F06-1F4F-4F90-9D86-225DB4EBDB1A}"/>
    <dgm:cxn modelId="{D29DF7A2-0512-4FED-89C3-F9AF44FB9ED9}" type="presOf" srcId="{8D1A98F4-6137-4645-98DD-295B75554639}" destId="{F6107289-085A-467E-ADB1-6088C13D84FA}" srcOrd="0" destOrd="1" presId="urn:microsoft.com/office/officeart/2005/8/layout/hProcess9"/>
    <dgm:cxn modelId="{C524C2AC-9CC5-4A8E-85B4-57FE1A364D47}" srcId="{208E4E47-96C1-49A1-BD5B-6E46195BD344}" destId="{E2481F87-4C41-4AFD-8A63-27F832E7C100}" srcOrd="0" destOrd="0" parTransId="{06CA2BDF-37B2-4C76-BC4A-067F48E49FE0}" sibTransId="{39BA71F3-D807-4BB7-A7FD-A8B896040400}"/>
    <dgm:cxn modelId="{4A9951AD-DD85-4757-A097-191A54742454}" srcId="{208E4E47-96C1-49A1-BD5B-6E46195BD344}" destId="{644C30F7-DDF2-4E7D-B37A-59A5F4CDF469}" srcOrd="1" destOrd="0" parTransId="{50B3A1C4-8F37-4535-B017-CA935F10113D}" sibTransId="{7CF3C0AC-3AE0-43FC-A4BF-F007CF80C8AE}"/>
    <dgm:cxn modelId="{AF4694CF-D9CA-4112-899B-D06F4428FA0D}" type="presOf" srcId="{0B506A05-F619-475B-868B-E077A35AA88D}" destId="{012633DA-9254-48B3-9AA7-7D3AAE3B9A9B}" srcOrd="0" destOrd="2" presId="urn:microsoft.com/office/officeart/2005/8/layout/hProcess9"/>
    <dgm:cxn modelId="{731EE0DC-0361-45E8-B503-756E30103877}" type="presOf" srcId="{644C30F7-DDF2-4E7D-B37A-59A5F4CDF469}" destId="{012633DA-9254-48B3-9AA7-7D3AAE3B9A9B}" srcOrd="0" destOrd="0" presId="urn:microsoft.com/office/officeart/2005/8/layout/hProcess9"/>
    <dgm:cxn modelId="{71884EEF-9DA6-4149-8857-A8F1B57D1F38}" type="presOf" srcId="{E9E553F3-FB6C-4E26-970C-6E0758455184}" destId="{012633DA-9254-48B3-9AA7-7D3AAE3B9A9B}" srcOrd="0" destOrd="1" presId="urn:microsoft.com/office/officeart/2005/8/layout/hProcess9"/>
    <dgm:cxn modelId="{AFDDD5FC-33EF-49AC-A8D0-9080DDC9F71B}" srcId="{644C30F7-DDF2-4E7D-B37A-59A5F4CDF469}" destId="{0B506A05-F619-475B-868B-E077A35AA88D}" srcOrd="1" destOrd="0" parTransId="{7169FB5D-E3DF-4BE6-A6C2-7DC423697C2B}" sibTransId="{EBC46B16-C8DB-45AC-97FB-44D872B718CA}"/>
    <dgm:cxn modelId="{7098903A-7D3B-4024-B905-CA4ADAE7D613}" type="presParOf" srcId="{5EAEADB9-A71C-4AB6-8317-EEC13E0B23D7}" destId="{AA55D9DE-DD6D-430F-86F7-2C2CFAADF537}" srcOrd="0" destOrd="0" presId="urn:microsoft.com/office/officeart/2005/8/layout/hProcess9"/>
    <dgm:cxn modelId="{74BE9B16-F421-4B39-86D8-3B89A593F364}" type="presParOf" srcId="{5EAEADB9-A71C-4AB6-8317-EEC13E0B23D7}" destId="{A7DA0CDC-2A5D-4821-BBF8-6696CB3CCB97}" srcOrd="1" destOrd="0" presId="urn:microsoft.com/office/officeart/2005/8/layout/hProcess9"/>
    <dgm:cxn modelId="{B3E4358A-689A-4EFF-8694-6D8E3FBDB6CB}" type="presParOf" srcId="{A7DA0CDC-2A5D-4821-BBF8-6696CB3CCB97}" destId="{F6107289-085A-467E-ADB1-6088C13D84FA}" srcOrd="0" destOrd="0" presId="urn:microsoft.com/office/officeart/2005/8/layout/hProcess9"/>
    <dgm:cxn modelId="{4B815024-2B30-43EF-ACA4-6AB4B82C21B6}" type="presParOf" srcId="{A7DA0CDC-2A5D-4821-BBF8-6696CB3CCB97}" destId="{93D5B1CC-68EB-4541-806D-773585C21729}" srcOrd="1" destOrd="0" presId="urn:microsoft.com/office/officeart/2005/8/layout/hProcess9"/>
    <dgm:cxn modelId="{C18EC182-9C21-4FAB-A12D-395894E2055F}" type="presParOf" srcId="{A7DA0CDC-2A5D-4821-BBF8-6696CB3CCB97}" destId="{012633DA-9254-48B3-9AA7-7D3AAE3B9A9B}" srcOrd="2" destOrd="0" presId="urn:microsoft.com/office/officeart/2005/8/layout/hProcess9"/>
    <dgm:cxn modelId="{E63CCF24-DBCB-41D7-A73F-8D7B2E5B9F9F}" type="presParOf" srcId="{A7DA0CDC-2A5D-4821-BBF8-6696CB3CCB97}" destId="{FB657AD2-C5F7-4036-AAEA-6148C7A0452F}" srcOrd="3" destOrd="0" presId="urn:microsoft.com/office/officeart/2005/8/layout/hProcess9"/>
    <dgm:cxn modelId="{6C3DCB46-2D31-451D-96AE-E92651D06C2B}" type="presParOf" srcId="{A7DA0CDC-2A5D-4821-BBF8-6696CB3CCB97}" destId="{9642B1D0-03D4-4045-8705-26B37945EC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43286-DBCE-40EF-8E5E-FEE6D1D5979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6EE0B3F-7E83-4905-A6BD-A721D73ACA67}">
      <dgm:prSet/>
      <dgm:spPr/>
      <dgm:t>
        <a:bodyPr/>
        <a:lstStyle/>
        <a:p>
          <a:r>
            <a:rPr lang="fr-FR"/>
            <a:t>Infection aux virus HPV ONCOGENES</a:t>
          </a:r>
          <a:endParaRPr lang="en-US"/>
        </a:p>
      </dgm:t>
    </dgm:pt>
    <dgm:pt modelId="{1AC2486C-4B5A-43E0-886F-62B8C444D6A8}" type="parTrans" cxnId="{639E0BA0-D105-4043-89EC-CB3A917E3C4E}">
      <dgm:prSet/>
      <dgm:spPr/>
      <dgm:t>
        <a:bodyPr/>
        <a:lstStyle/>
        <a:p>
          <a:endParaRPr lang="en-US"/>
        </a:p>
      </dgm:t>
    </dgm:pt>
    <dgm:pt modelId="{623C850C-6901-4B0C-A3AC-FCF419063E65}" type="sibTrans" cxnId="{639E0BA0-D105-4043-89EC-CB3A917E3C4E}">
      <dgm:prSet/>
      <dgm:spPr/>
      <dgm:t>
        <a:bodyPr/>
        <a:lstStyle/>
        <a:p>
          <a:endParaRPr lang="en-US"/>
        </a:p>
      </dgm:t>
    </dgm:pt>
    <dgm:pt modelId="{44A23A75-A988-4901-9865-DD789EAAD7CA}">
      <dgm:prSet/>
      <dgm:spPr/>
      <dgm:t>
        <a:bodyPr/>
        <a:lstStyle/>
        <a:p>
          <a:r>
            <a:rPr lang="fr-FR"/>
            <a:t>Human Papilloma Virus</a:t>
          </a:r>
          <a:endParaRPr lang="en-US"/>
        </a:p>
      </dgm:t>
    </dgm:pt>
    <dgm:pt modelId="{B11BDD1F-D7B8-45DE-8C9F-875B2E116507}" type="parTrans" cxnId="{5F79F65E-314A-477E-B593-0F934F904C02}">
      <dgm:prSet/>
      <dgm:spPr/>
      <dgm:t>
        <a:bodyPr/>
        <a:lstStyle/>
        <a:p>
          <a:endParaRPr lang="en-US"/>
        </a:p>
      </dgm:t>
    </dgm:pt>
    <dgm:pt modelId="{056D3C9D-7E2D-4C3C-BCBE-902A102136BB}" type="sibTrans" cxnId="{5F79F65E-314A-477E-B593-0F934F904C02}">
      <dgm:prSet/>
      <dgm:spPr/>
      <dgm:t>
        <a:bodyPr/>
        <a:lstStyle/>
        <a:p>
          <a:endParaRPr lang="en-US"/>
        </a:p>
      </dgm:t>
    </dgm:pt>
    <dgm:pt modelId="{FBD7FDAB-8516-47DB-A100-3AF757C11BC1}">
      <dgm:prSet/>
      <dgm:spPr/>
      <dgm:t>
        <a:bodyPr/>
        <a:lstStyle/>
        <a:p>
          <a:r>
            <a:rPr lang="fr-FR"/>
            <a:t>HPV 16 et 18 ++++ (80%)</a:t>
          </a:r>
          <a:endParaRPr lang="en-US"/>
        </a:p>
      </dgm:t>
    </dgm:pt>
    <dgm:pt modelId="{471437E3-781F-4990-B477-9BBF39E3A9A8}" type="parTrans" cxnId="{4F3B16D1-4BBD-4B8F-B584-A3DA75F23CD3}">
      <dgm:prSet/>
      <dgm:spPr/>
      <dgm:t>
        <a:bodyPr/>
        <a:lstStyle/>
        <a:p>
          <a:endParaRPr lang="en-US"/>
        </a:p>
      </dgm:t>
    </dgm:pt>
    <dgm:pt modelId="{87F57E24-53B0-42B1-97FF-7D8BEEBD204E}" type="sibTrans" cxnId="{4F3B16D1-4BBD-4B8F-B584-A3DA75F23CD3}">
      <dgm:prSet/>
      <dgm:spPr/>
      <dgm:t>
        <a:bodyPr/>
        <a:lstStyle/>
        <a:p>
          <a:endParaRPr lang="en-US"/>
        </a:p>
      </dgm:t>
    </dgm:pt>
    <dgm:pt modelId="{8A24A8C8-6CC8-428D-B674-73553543DFF8}">
      <dgm:prSet/>
      <dgm:spPr/>
      <dgm:t>
        <a:bodyPr/>
        <a:lstStyle/>
        <a:p>
          <a:r>
            <a:rPr lang="fr-FR"/>
            <a:t>14 HPVs Oncogènes au total.</a:t>
          </a:r>
          <a:endParaRPr lang="en-US"/>
        </a:p>
      </dgm:t>
    </dgm:pt>
    <dgm:pt modelId="{0EF7B8B4-7E1F-4D99-AD5E-F462A691ADA8}" type="parTrans" cxnId="{2749BCBA-8768-417B-ABF5-4FBC51AE6642}">
      <dgm:prSet/>
      <dgm:spPr/>
      <dgm:t>
        <a:bodyPr/>
        <a:lstStyle/>
        <a:p>
          <a:endParaRPr lang="en-US"/>
        </a:p>
      </dgm:t>
    </dgm:pt>
    <dgm:pt modelId="{4296F476-BCDE-42BD-86DA-77EAC484AF22}" type="sibTrans" cxnId="{2749BCBA-8768-417B-ABF5-4FBC51AE6642}">
      <dgm:prSet/>
      <dgm:spPr/>
      <dgm:t>
        <a:bodyPr/>
        <a:lstStyle/>
        <a:p>
          <a:endParaRPr lang="en-US"/>
        </a:p>
      </dgm:t>
    </dgm:pt>
    <dgm:pt modelId="{E0D851AD-BC8F-41BD-B66F-837CE73BB9B8}">
      <dgm:prSet/>
      <dgm:spPr/>
      <dgm:t>
        <a:bodyPr/>
        <a:lstStyle/>
        <a:p>
          <a:r>
            <a:rPr lang="fr-FR"/>
            <a:t>Prévention de l’infection -&gt; </a:t>
          </a:r>
          <a:r>
            <a:rPr lang="fr-FR" b="1" u="sng"/>
            <a:t>Vaccination HPV</a:t>
          </a:r>
          <a:endParaRPr lang="en-US"/>
        </a:p>
      </dgm:t>
    </dgm:pt>
    <dgm:pt modelId="{A3999D11-7464-4CBD-81F5-ACD16477E900}" type="parTrans" cxnId="{86998279-685D-4BFB-882E-0B3E57A518F9}">
      <dgm:prSet/>
      <dgm:spPr/>
      <dgm:t>
        <a:bodyPr/>
        <a:lstStyle/>
        <a:p>
          <a:endParaRPr lang="en-US"/>
        </a:p>
      </dgm:t>
    </dgm:pt>
    <dgm:pt modelId="{54B907A8-2311-4898-94D6-9DF2F2BC9EEC}" type="sibTrans" cxnId="{86998279-685D-4BFB-882E-0B3E57A518F9}">
      <dgm:prSet/>
      <dgm:spPr/>
      <dgm:t>
        <a:bodyPr/>
        <a:lstStyle/>
        <a:p>
          <a:endParaRPr lang="en-US"/>
        </a:p>
      </dgm:t>
    </dgm:pt>
    <dgm:pt modelId="{7C1629EB-014F-41B7-A4FD-581F798C3DFA}">
      <dgm:prSet/>
      <dgm:spPr/>
      <dgm:t>
        <a:bodyPr/>
        <a:lstStyle/>
        <a:p>
          <a:r>
            <a:rPr lang="fr-FR"/>
            <a:t>CERVARIX® HPV 16 et 18</a:t>
          </a:r>
          <a:endParaRPr lang="en-US"/>
        </a:p>
      </dgm:t>
    </dgm:pt>
    <dgm:pt modelId="{4E32DB4E-0CA9-4F04-941A-984EF57AE846}" type="parTrans" cxnId="{6344D4C2-24FE-4ED4-B864-0B270BD6B922}">
      <dgm:prSet/>
      <dgm:spPr/>
      <dgm:t>
        <a:bodyPr/>
        <a:lstStyle/>
        <a:p>
          <a:endParaRPr lang="en-US"/>
        </a:p>
      </dgm:t>
    </dgm:pt>
    <dgm:pt modelId="{31C7AAE8-B888-42A7-93B3-0A8D346074EE}" type="sibTrans" cxnId="{6344D4C2-24FE-4ED4-B864-0B270BD6B922}">
      <dgm:prSet/>
      <dgm:spPr/>
      <dgm:t>
        <a:bodyPr/>
        <a:lstStyle/>
        <a:p>
          <a:endParaRPr lang="en-US"/>
        </a:p>
      </dgm:t>
    </dgm:pt>
    <dgm:pt modelId="{1140D7FD-544E-4D1F-A13A-32E586DCB3E9}">
      <dgm:prSet/>
      <dgm:spPr/>
      <dgm:t>
        <a:bodyPr/>
        <a:lstStyle/>
        <a:p>
          <a:r>
            <a:rPr lang="fr-FR" u="sng"/>
            <a:t>GARDASIL 9 </a:t>
          </a:r>
          <a:r>
            <a:rPr lang="fr-FR"/>
            <a:t>® HPV </a:t>
          </a:r>
          <a:r>
            <a:rPr lang="fr-FR" u="sng"/>
            <a:t>6, 11</a:t>
          </a:r>
          <a:r>
            <a:rPr lang="fr-FR"/>
            <a:t>, </a:t>
          </a:r>
          <a:r>
            <a:rPr lang="fr-FR" u="sng"/>
            <a:t>16, 18, 31, 33, 45, 52, 58</a:t>
          </a:r>
          <a:endParaRPr lang="en-US"/>
        </a:p>
      </dgm:t>
    </dgm:pt>
    <dgm:pt modelId="{AE558A7F-01D4-4C20-8880-289D71B52995}" type="parTrans" cxnId="{95844AFA-4A47-4FDD-ADF1-5DA207F6872E}">
      <dgm:prSet/>
      <dgm:spPr/>
      <dgm:t>
        <a:bodyPr/>
        <a:lstStyle/>
        <a:p>
          <a:endParaRPr lang="en-US"/>
        </a:p>
      </dgm:t>
    </dgm:pt>
    <dgm:pt modelId="{A2072E32-7CA6-4DD3-9580-7D68EFFFC85F}" type="sibTrans" cxnId="{95844AFA-4A47-4FDD-ADF1-5DA207F6872E}">
      <dgm:prSet/>
      <dgm:spPr/>
      <dgm:t>
        <a:bodyPr/>
        <a:lstStyle/>
        <a:p>
          <a:endParaRPr lang="en-US"/>
        </a:p>
      </dgm:t>
    </dgm:pt>
    <dgm:pt modelId="{58658243-0ECD-4452-AADA-5ACEA435FB39}">
      <dgm:prSet/>
      <dgm:spPr/>
      <dgm:t>
        <a:bodyPr/>
        <a:lstStyle/>
        <a:p>
          <a:r>
            <a:rPr lang="fr-FR" u="sng"/>
            <a:t>toutes les filles et tous les garçons </a:t>
          </a:r>
          <a:r>
            <a:rPr lang="fr-FR"/>
            <a:t>de 11 à 14 ans (injection M0 et M6)</a:t>
          </a:r>
          <a:endParaRPr lang="en-US"/>
        </a:p>
      </dgm:t>
    </dgm:pt>
    <dgm:pt modelId="{B9FED200-5691-4CDB-9FA1-783132E13D0E}" type="parTrans" cxnId="{6FCC47EA-50EB-4B93-8DCD-A1FE43164D13}">
      <dgm:prSet/>
      <dgm:spPr/>
      <dgm:t>
        <a:bodyPr/>
        <a:lstStyle/>
        <a:p>
          <a:endParaRPr lang="en-US"/>
        </a:p>
      </dgm:t>
    </dgm:pt>
    <dgm:pt modelId="{D340A8D8-4946-4783-AC8C-711B85D9F878}" type="sibTrans" cxnId="{6FCC47EA-50EB-4B93-8DCD-A1FE43164D13}">
      <dgm:prSet/>
      <dgm:spPr/>
      <dgm:t>
        <a:bodyPr/>
        <a:lstStyle/>
        <a:p>
          <a:endParaRPr lang="en-US"/>
        </a:p>
      </dgm:t>
    </dgm:pt>
    <dgm:pt modelId="{EA166106-E7A9-400E-A98E-5CDF85614A90}">
      <dgm:prSet/>
      <dgm:spPr/>
      <dgm:t>
        <a:bodyPr/>
        <a:lstStyle/>
        <a:p>
          <a:r>
            <a:rPr lang="fr-FR"/>
            <a:t>un rattrapage possible de 15 à 19 ans (injection M0 M2 M6)</a:t>
          </a:r>
          <a:endParaRPr lang="en-US"/>
        </a:p>
      </dgm:t>
    </dgm:pt>
    <dgm:pt modelId="{E3437318-EEF5-48D3-B516-BD54CE0DC041}" type="parTrans" cxnId="{FE913133-0007-4738-9FE0-521095A21036}">
      <dgm:prSet/>
      <dgm:spPr/>
      <dgm:t>
        <a:bodyPr/>
        <a:lstStyle/>
        <a:p>
          <a:endParaRPr lang="en-US"/>
        </a:p>
      </dgm:t>
    </dgm:pt>
    <dgm:pt modelId="{B095CF5A-9124-4715-98AD-2B4DB085D4D6}" type="sibTrans" cxnId="{FE913133-0007-4738-9FE0-521095A21036}">
      <dgm:prSet/>
      <dgm:spPr/>
      <dgm:t>
        <a:bodyPr/>
        <a:lstStyle/>
        <a:p>
          <a:endParaRPr lang="en-US"/>
        </a:p>
      </dgm:t>
    </dgm:pt>
    <dgm:pt modelId="{CE621D3F-E450-46AA-B36E-E30250DC11B6}">
      <dgm:prSet/>
      <dgm:spPr/>
      <dgm:t>
        <a:bodyPr/>
        <a:lstStyle/>
        <a:p>
          <a:r>
            <a:rPr lang="fr-FR" i="1"/>
            <a:t>les hommes ayant des relations sexuelles avec des hommes (HSH) jusqu'à l'âge de 26 ans. (injection M0 M2 M6)</a:t>
          </a:r>
          <a:endParaRPr lang="en-US"/>
        </a:p>
      </dgm:t>
    </dgm:pt>
    <dgm:pt modelId="{96537AB5-53CB-4E56-A00C-54334A830229}" type="parTrans" cxnId="{C40AB4B9-EF40-41FD-84EA-44ACCFBEBCE3}">
      <dgm:prSet/>
      <dgm:spPr/>
      <dgm:t>
        <a:bodyPr/>
        <a:lstStyle/>
        <a:p>
          <a:endParaRPr lang="en-US"/>
        </a:p>
      </dgm:t>
    </dgm:pt>
    <dgm:pt modelId="{C84C73E8-66D2-47FA-BA6B-1B3A84F4BC61}" type="sibTrans" cxnId="{C40AB4B9-EF40-41FD-84EA-44ACCFBEBCE3}">
      <dgm:prSet/>
      <dgm:spPr/>
      <dgm:t>
        <a:bodyPr/>
        <a:lstStyle/>
        <a:p>
          <a:endParaRPr lang="en-US"/>
        </a:p>
      </dgm:t>
    </dgm:pt>
    <dgm:pt modelId="{45677380-7A7D-4AA0-B633-010E5034C7E9}" type="pres">
      <dgm:prSet presAssocID="{98743286-DBCE-40EF-8E5E-FEE6D1D59790}" presName="linear" presStyleCnt="0">
        <dgm:presLayoutVars>
          <dgm:dir/>
          <dgm:animLvl val="lvl"/>
          <dgm:resizeHandles val="exact"/>
        </dgm:presLayoutVars>
      </dgm:prSet>
      <dgm:spPr/>
    </dgm:pt>
    <dgm:pt modelId="{E2A3CBC3-9322-4187-AF7B-B6B25C9FFB72}" type="pres">
      <dgm:prSet presAssocID="{C6EE0B3F-7E83-4905-A6BD-A721D73ACA67}" presName="parentLin" presStyleCnt="0"/>
      <dgm:spPr/>
    </dgm:pt>
    <dgm:pt modelId="{D6A1263C-7F28-42B3-847E-7CB87BF2E8EA}" type="pres">
      <dgm:prSet presAssocID="{C6EE0B3F-7E83-4905-A6BD-A721D73ACA67}" presName="parentLeftMargin" presStyleLbl="node1" presStyleIdx="0" presStyleCnt="2"/>
      <dgm:spPr/>
    </dgm:pt>
    <dgm:pt modelId="{75D8C337-0C1B-43A0-9AB4-BC72A501830E}" type="pres">
      <dgm:prSet presAssocID="{C6EE0B3F-7E83-4905-A6BD-A721D73ACA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DAD00B-B36C-4463-B1CB-B2C3B3C71C38}" type="pres">
      <dgm:prSet presAssocID="{C6EE0B3F-7E83-4905-A6BD-A721D73ACA67}" presName="negativeSpace" presStyleCnt="0"/>
      <dgm:spPr/>
    </dgm:pt>
    <dgm:pt modelId="{1F7B895F-025A-4EAB-AADA-8C6BF1E51C54}" type="pres">
      <dgm:prSet presAssocID="{C6EE0B3F-7E83-4905-A6BD-A721D73ACA67}" presName="childText" presStyleLbl="conFgAcc1" presStyleIdx="0" presStyleCnt="2">
        <dgm:presLayoutVars>
          <dgm:bulletEnabled val="1"/>
        </dgm:presLayoutVars>
      </dgm:prSet>
      <dgm:spPr/>
    </dgm:pt>
    <dgm:pt modelId="{6EEC91DD-FB93-4C06-8C48-90F609E76BE4}" type="pres">
      <dgm:prSet presAssocID="{623C850C-6901-4B0C-A3AC-FCF419063E65}" presName="spaceBetweenRectangles" presStyleCnt="0"/>
      <dgm:spPr/>
    </dgm:pt>
    <dgm:pt modelId="{8B3B3DCD-BDD4-4783-B1A5-054B23A7C1DE}" type="pres">
      <dgm:prSet presAssocID="{E0D851AD-BC8F-41BD-B66F-837CE73BB9B8}" presName="parentLin" presStyleCnt="0"/>
      <dgm:spPr/>
    </dgm:pt>
    <dgm:pt modelId="{FBB8FC25-B2D4-4E00-84DD-1E5CAE533949}" type="pres">
      <dgm:prSet presAssocID="{E0D851AD-BC8F-41BD-B66F-837CE73BB9B8}" presName="parentLeftMargin" presStyleLbl="node1" presStyleIdx="0" presStyleCnt="2"/>
      <dgm:spPr/>
    </dgm:pt>
    <dgm:pt modelId="{7913DE8F-3399-49E5-9ED6-F25933408C6F}" type="pres">
      <dgm:prSet presAssocID="{E0D851AD-BC8F-41BD-B66F-837CE73BB9B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CC371F3-F989-4A02-9BF6-96B587050977}" type="pres">
      <dgm:prSet presAssocID="{E0D851AD-BC8F-41BD-B66F-837CE73BB9B8}" presName="negativeSpace" presStyleCnt="0"/>
      <dgm:spPr/>
    </dgm:pt>
    <dgm:pt modelId="{56BFF2B5-7A97-4E14-A7D0-EFA6817DA841}" type="pres">
      <dgm:prSet presAssocID="{E0D851AD-BC8F-41BD-B66F-837CE73BB9B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317D830-82F0-4EC6-AE28-D17BDC08A5EC}" type="presOf" srcId="{1140D7FD-544E-4D1F-A13A-32E586DCB3E9}" destId="{56BFF2B5-7A97-4E14-A7D0-EFA6817DA841}" srcOrd="0" destOrd="1" presId="urn:microsoft.com/office/officeart/2005/8/layout/list1"/>
    <dgm:cxn modelId="{FE913133-0007-4738-9FE0-521095A21036}" srcId="{1140D7FD-544E-4D1F-A13A-32E586DCB3E9}" destId="{EA166106-E7A9-400E-A98E-5CDF85614A90}" srcOrd="1" destOrd="0" parTransId="{E3437318-EEF5-48D3-B516-BD54CE0DC041}" sibTransId="{B095CF5A-9124-4715-98AD-2B4DB085D4D6}"/>
    <dgm:cxn modelId="{5F79F65E-314A-477E-B593-0F934F904C02}" srcId="{C6EE0B3F-7E83-4905-A6BD-A721D73ACA67}" destId="{44A23A75-A988-4901-9865-DD789EAAD7CA}" srcOrd="0" destOrd="0" parTransId="{B11BDD1F-D7B8-45DE-8C9F-875B2E116507}" sibTransId="{056D3C9D-7E2D-4C3C-BCBE-902A102136BB}"/>
    <dgm:cxn modelId="{A4C93046-CC75-4932-A665-27FC4E15A3AA}" type="presOf" srcId="{44A23A75-A988-4901-9865-DD789EAAD7CA}" destId="{1F7B895F-025A-4EAB-AADA-8C6BF1E51C54}" srcOrd="0" destOrd="0" presId="urn:microsoft.com/office/officeart/2005/8/layout/list1"/>
    <dgm:cxn modelId="{28F32274-37B4-4D14-B68A-E95E82DF5AB5}" type="presOf" srcId="{C6EE0B3F-7E83-4905-A6BD-A721D73ACA67}" destId="{D6A1263C-7F28-42B3-847E-7CB87BF2E8EA}" srcOrd="0" destOrd="0" presId="urn:microsoft.com/office/officeart/2005/8/layout/list1"/>
    <dgm:cxn modelId="{86998279-685D-4BFB-882E-0B3E57A518F9}" srcId="{98743286-DBCE-40EF-8E5E-FEE6D1D59790}" destId="{E0D851AD-BC8F-41BD-B66F-837CE73BB9B8}" srcOrd="1" destOrd="0" parTransId="{A3999D11-7464-4CBD-81F5-ACD16477E900}" sibTransId="{54B907A8-2311-4898-94D6-9DF2F2BC9EEC}"/>
    <dgm:cxn modelId="{46D2A48F-99FF-4A40-935B-7AE9824222FB}" type="presOf" srcId="{EA166106-E7A9-400E-A98E-5CDF85614A90}" destId="{56BFF2B5-7A97-4E14-A7D0-EFA6817DA841}" srcOrd="0" destOrd="3" presId="urn:microsoft.com/office/officeart/2005/8/layout/list1"/>
    <dgm:cxn modelId="{5DB5AC9C-C68A-4A4C-A423-86B543070105}" type="presOf" srcId="{E0D851AD-BC8F-41BD-B66F-837CE73BB9B8}" destId="{FBB8FC25-B2D4-4E00-84DD-1E5CAE533949}" srcOrd="0" destOrd="0" presId="urn:microsoft.com/office/officeart/2005/8/layout/list1"/>
    <dgm:cxn modelId="{639E0BA0-D105-4043-89EC-CB3A917E3C4E}" srcId="{98743286-DBCE-40EF-8E5E-FEE6D1D59790}" destId="{C6EE0B3F-7E83-4905-A6BD-A721D73ACA67}" srcOrd="0" destOrd="0" parTransId="{1AC2486C-4B5A-43E0-886F-62B8C444D6A8}" sibTransId="{623C850C-6901-4B0C-A3AC-FCF419063E65}"/>
    <dgm:cxn modelId="{1C5F43AC-8D97-4E7A-B91A-481CD2DE7B49}" type="presOf" srcId="{8A24A8C8-6CC8-428D-B674-73553543DFF8}" destId="{1F7B895F-025A-4EAB-AADA-8C6BF1E51C54}" srcOrd="0" destOrd="2" presId="urn:microsoft.com/office/officeart/2005/8/layout/list1"/>
    <dgm:cxn modelId="{AA9CA4B0-7D97-4436-93BE-775C070F747A}" type="presOf" srcId="{FBD7FDAB-8516-47DB-A100-3AF757C11BC1}" destId="{1F7B895F-025A-4EAB-AADA-8C6BF1E51C54}" srcOrd="0" destOrd="1" presId="urn:microsoft.com/office/officeart/2005/8/layout/list1"/>
    <dgm:cxn modelId="{56ECF6B6-4754-40BD-87C5-42768D3AF02A}" type="presOf" srcId="{C6EE0B3F-7E83-4905-A6BD-A721D73ACA67}" destId="{75D8C337-0C1B-43A0-9AB4-BC72A501830E}" srcOrd="1" destOrd="0" presId="urn:microsoft.com/office/officeart/2005/8/layout/list1"/>
    <dgm:cxn modelId="{0666BDB7-B97C-447A-98E0-3C8C5CB16443}" type="presOf" srcId="{7C1629EB-014F-41B7-A4FD-581F798C3DFA}" destId="{56BFF2B5-7A97-4E14-A7D0-EFA6817DA841}" srcOrd="0" destOrd="0" presId="urn:microsoft.com/office/officeart/2005/8/layout/list1"/>
    <dgm:cxn modelId="{C40AB4B9-EF40-41FD-84EA-44ACCFBEBCE3}" srcId="{1140D7FD-544E-4D1F-A13A-32E586DCB3E9}" destId="{CE621D3F-E450-46AA-B36E-E30250DC11B6}" srcOrd="2" destOrd="0" parTransId="{96537AB5-53CB-4E56-A00C-54334A830229}" sibTransId="{C84C73E8-66D2-47FA-BA6B-1B3A84F4BC61}"/>
    <dgm:cxn modelId="{2749BCBA-8768-417B-ABF5-4FBC51AE6642}" srcId="{C6EE0B3F-7E83-4905-A6BD-A721D73ACA67}" destId="{8A24A8C8-6CC8-428D-B674-73553543DFF8}" srcOrd="2" destOrd="0" parTransId="{0EF7B8B4-7E1F-4D99-AD5E-F462A691ADA8}" sibTransId="{4296F476-BCDE-42BD-86DA-77EAC484AF22}"/>
    <dgm:cxn modelId="{48F1E8C1-50F4-4D5A-BAD5-790BB2E82547}" type="presOf" srcId="{58658243-0ECD-4452-AADA-5ACEA435FB39}" destId="{56BFF2B5-7A97-4E14-A7D0-EFA6817DA841}" srcOrd="0" destOrd="2" presId="urn:microsoft.com/office/officeart/2005/8/layout/list1"/>
    <dgm:cxn modelId="{6344D4C2-24FE-4ED4-B864-0B270BD6B922}" srcId="{E0D851AD-BC8F-41BD-B66F-837CE73BB9B8}" destId="{7C1629EB-014F-41B7-A4FD-581F798C3DFA}" srcOrd="0" destOrd="0" parTransId="{4E32DB4E-0CA9-4F04-941A-984EF57AE846}" sibTransId="{31C7AAE8-B888-42A7-93B3-0A8D346074EE}"/>
    <dgm:cxn modelId="{C4D400CC-5431-4C4A-AAB7-FBEBAEEF6188}" type="presOf" srcId="{98743286-DBCE-40EF-8E5E-FEE6D1D59790}" destId="{45677380-7A7D-4AA0-B633-010E5034C7E9}" srcOrd="0" destOrd="0" presId="urn:microsoft.com/office/officeart/2005/8/layout/list1"/>
    <dgm:cxn modelId="{9727B8CC-F9BA-4FCE-B14C-068F7AF50091}" type="presOf" srcId="{CE621D3F-E450-46AA-B36E-E30250DC11B6}" destId="{56BFF2B5-7A97-4E14-A7D0-EFA6817DA841}" srcOrd="0" destOrd="4" presId="urn:microsoft.com/office/officeart/2005/8/layout/list1"/>
    <dgm:cxn modelId="{4F3B16D1-4BBD-4B8F-B584-A3DA75F23CD3}" srcId="{C6EE0B3F-7E83-4905-A6BD-A721D73ACA67}" destId="{FBD7FDAB-8516-47DB-A100-3AF757C11BC1}" srcOrd="1" destOrd="0" parTransId="{471437E3-781F-4990-B477-9BBF39E3A9A8}" sibTransId="{87F57E24-53B0-42B1-97FF-7D8BEEBD204E}"/>
    <dgm:cxn modelId="{3ADC24EA-CCF8-412F-A933-5F244113BADF}" type="presOf" srcId="{E0D851AD-BC8F-41BD-B66F-837CE73BB9B8}" destId="{7913DE8F-3399-49E5-9ED6-F25933408C6F}" srcOrd="1" destOrd="0" presId="urn:microsoft.com/office/officeart/2005/8/layout/list1"/>
    <dgm:cxn modelId="{6FCC47EA-50EB-4B93-8DCD-A1FE43164D13}" srcId="{1140D7FD-544E-4D1F-A13A-32E586DCB3E9}" destId="{58658243-0ECD-4452-AADA-5ACEA435FB39}" srcOrd="0" destOrd="0" parTransId="{B9FED200-5691-4CDB-9FA1-783132E13D0E}" sibTransId="{D340A8D8-4946-4783-AC8C-711B85D9F878}"/>
    <dgm:cxn modelId="{95844AFA-4A47-4FDD-ADF1-5DA207F6872E}" srcId="{E0D851AD-BC8F-41BD-B66F-837CE73BB9B8}" destId="{1140D7FD-544E-4D1F-A13A-32E586DCB3E9}" srcOrd="1" destOrd="0" parTransId="{AE558A7F-01D4-4C20-8880-289D71B52995}" sibTransId="{A2072E32-7CA6-4DD3-9580-7D68EFFFC85F}"/>
    <dgm:cxn modelId="{2AC900DE-DF45-4EA0-BE48-01D6185F4774}" type="presParOf" srcId="{45677380-7A7D-4AA0-B633-010E5034C7E9}" destId="{E2A3CBC3-9322-4187-AF7B-B6B25C9FFB72}" srcOrd="0" destOrd="0" presId="urn:microsoft.com/office/officeart/2005/8/layout/list1"/>
    <dgm:cxn modelId="{C805E887-18AD-439C-95A0-90A3AF71AB63}" type="presParOf" srcId="{E2A3CBC3-9322-4187-AF7B-B6B25C9FFB72}" destId="{D6A1263C-7F28-42B3-847E-7CB87BF2E8EA}" srcOrd="0" destOrd="0" presId="urn:microsoft.com/office/officeart/2005/8/layout/list1"/>
    <dgm:cxn modelId="{C2D25B58-A432-4176-8DFB-C1CB499D9DA2}" type="presParOf" srcId="{E2A3CBC3-9322-4187-AF7B-B6B25C9FFB72}" destId="{75D8C337-0C1B-43A0-9AB4-BC72A501830E}" srcOrd="1" destOrd="0" presId="urn:microsoft.com/office/officeart/2005/8/layout/list1"/>
    <dgm:cxn modelId="{915CBF8E-36C9-4E8C-BAA9-E7FC17155192}" type="presParOf" srcId="{45677380-7A7D-4AA0-B633-010E5034C7E9}" destId="{72DAD00B-B36C-4463-B1CB-B2C3B3C71C38}" srcOrd="1" destOrd="0" presId="urn:microsoft.com/office/officeart/2005/8/layout/list1"/>
    <dgm:cxn modelId="{EC70532E-A362-402F-9A9C-E0D2DCDA9A90}" type="presParOf" srcId="{45677380-7A7D-4AA0-B633-010E5034C7E9}" destId="{1F7B895F-025A-4EAB-AADA-8C6BF1E51C54}" srcOrd="2" destOrd="0" presId="urn:microsoft.com/office/officeart/2005/8/layout/list1"/>
    <dgm:cxn modelId="{A1B53F1E-3A4D-4D85-8F2D-20356652ED93}" type="presParOf" srcId="{45677380-7A7D-4AA0-B633-010E5034C7E9}" destId="{6EEC91DD-FB93-4C06-8C48-90F609E76BE4}" srcOrd="3" destOrd="0" presId="urn:microsoft.com/office/officeart/2005/8/layout/list1"/>
    <dgm:cxn modelId="{9FE40B7C-72DD-4634-AB78-82DE2563342F}" type="presParOf" srcId="{45677380-7A7D-4AA0-B633-010E5034C7E9}" destId="{8B3B3DCD-BDD4-4783-B1A5-054B23A7C1DE}" srcOrd="4" destOrd="0" presId="urn:microsoft.com/office/officeart/2005/8/layout/list1"/>
    <dgm:cxn modelId="{F3922005-F0A1-4D5B-BC7C-1126AC552556}" type="presParOf" srcId="{8B3B3DCD-BDD4-4783-B1A5-054B23A7C1DE}" destId="{FBB8FC25-B2D4-4E00-84DD-1E5CAE533949}" srcOrd="0" destOrd="0" presId="urn:microsoft.com/office/officeart/2005/8/layout/list1"/>
    <dgm:cxn modelId="{37F2B3B1-1B7F-40EF-A823-7FA8C6B10277}" type="presParOf" srcId="{8B3B3DCD-BDD4-4783-B1A5-054B23A7C1DE}" destId="{7913DE8F-3399-49E5-9ED6-F25933408C6F}" srcOrd="1" destOrd="0" presId="urn:microsoft.com/office/officeart/2005/8/layout/list1"/>
    <dgm:cxn modelId="{5D630733-57AC-4F6C-B762-C8625191B474}" type="presParOf" srcId="{45677380-7A7D-4AA0-B633-010E5034C7E9}" destId="{2CC371F3-F989-4A02-9BF6-96B587050977}" srcOrd="5" destOrd="0" presId="urn:microsoft.com/office/officeart/2005/8/layout/list1"/>
    <dgm:cxn modelId="{B034BC84-FB42-4174-BE73-EFECD462F89C}" type="presParOf" srcId="{45677380-7A7D-4AA0-B633-010E5034C7E9}" destId="{56BFF2B5-7A97-4E14-A7D0-EFA6817DA8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0575F-400E-41EF-8E7A-145F019B7F1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B05A97-AC17-492D-BC83-3FB5E6D6FC02}">
      <dgm:prSet/>
      <dgm:spPr/>
      <dgm:t>
        <a:bodyPr/>
        <a:lstStyle/>
        <a:p>
          <a:r>
            <a:rPr lang="fr-FR"/>
            <a:t>Dépistage</a:t>
          </a:r>
          <a:endParaRPr lang="en-US"/>
        </a:p>
      </dgm:t>
    </dgm:pt>
    <dgm:pt modelId="{42295DB5-1552-4548-BC9E-487BCDA08861}" type="parTrans" cxnId="{438FCEB5-4B07-44D5-9DCF-094C6F9C22CD}">
      <dgm:prSet/>
      <dgm:spPr/>
      <dgm:t>
        <a:bodyPr/>
        <a:lstStyle/>
        <a:p>
          <a:endParaRPr lang="en-US"/>
        </a:p>
      </dgm:t>
    </dgm:pt>
    <dgm:pt modelId="{9237316E-E068-4129-AA89-E60BEF77F9B6}" type="sibTrans" cxnId="{438FCEB5-4B07-44D5-9DCF-094C6F9C22CD}">
      <dgm:prSet/>
      <dgm:spPr/>
      <dgm:t>
        <a:bodyPr/>
        <a:lstStyle/>
        <a:p>
          <a:endParaRPr lang="en-US"/>
        </a:p>
      </dgm:t>
    </dgm:pt>
    <dgm:pt modelId="{F3B7D4C7-141E-4CA8-88EE-2990872CC827}">
      <dgm:prSet/>
      <dgm:spPr/>
      <dgm:t>
        <a:bodyPr/>
        <a:lstStyle/>
        <a:p>
          <a:r>
            <a:rPr lang="fr-FR"/>
            <a:t>Frottis anormal « frottis cancer »</a:t>
          </a:r>
          <a:endParaRPr lang="en-US"/>
        </a:p>
      </dgm:t>
    </dgm:pt>
    <dgm:pt modelId="{053439B9-F96A-4C1B-A7F0-2B93BF0471FC}" type="parTrans" cxnId="{9EF3C702-36CA-41B5-8DAF-AE5E76D9AB8C}">
      <dgm:prSet/>
      <dgm:spPr/>
      <dgm:t>
        <a:bodyPr/>
        <a:lstStyle/>
        <a:p>
          <a:endParaRPr lang="en-US"/>
        </a:p>
      </dgm:t>
    </dgm:pt>
    <dgm:pt modelId="{B06C48C2-5B97-4F00-B598-E0342DCF5FA8}" type="sibTrans" cxnId="{9EF3C702-36CA-41B5-8DAF-AE5E76D9AB8C}">
      <dgm:prSet/>
      <dgm:spPr/>
      <dgm:t>
        <a:bodyPr/>
        <a:lstStyle/>
        <a:p>
          <a:endParaRPr lang="en-US"/>
        </a:p>
      </dgm:t>
    </dgm:pt>
    <dgm:pt modelId="{645504D4-0213-43E9-86AC-6EFE33DD1927}">
      <dgm:prSet/>
      <dgm:spPr/>
      <dgm:t>
        <a:bodyPr/>
        <a:lstStyle/>
        <a:p>
          <a:r>
            <a:rPr lang="fr-FR"/>
            <a:t>Lors d’une conisation (lésion plus grave que prévue)</a:t>
          </a:r>
          <a:endParaRPr lang="en-US"/>
        </a:p>
      </dgm:t>
    </dgm:pt>
    <dgm:pt modelId="{9A23D403-9ABD-4EEB-83F0-41AD39DB9B94}" type="parTrans" cxnId="{91F10749-47F4-40AA-B1ED-23B49969EDCF}">
      <dgm:prSet/>
      <dgm:spPr/>
      <dgm:t>
        <a:bodyPr/>
        <a:lstStyle/>
        <a:p>
          <a:endParaRPr lang="en-US"/>
        </a:p>
      </dgm:t>
    </dgm:pt>
    <dgm:pt modelId="{685ABBFC-BFDE-495B-94A2-16F78AC1778A}" type="sibTrans" cxnId="{91F10749-47F4-40AA-B1ED-23B49969EDCF}">
      <dgm:prSet/>
      <dgm:spPr/>
      <dgm:t>
        <a:bodyPr/>
        <a:lstStyle/>
        <a:p>
          <a:endParaRPr lang="en-US"/>
        </a:p>
      </dgm:t>
    </dgm:pt>
    <dgm:pt modelId="{DDC87750-D975-41EC-9E29-28981CD2C64F}">
      <dgm:prSet/>
      <dgm:spPr/>
      <dgm:t>
        <a:bodyPr/>
        <a:lstStyle/>
        <a:p>
          <a:r>
            <a:rPr lang="fr-FR"/>
            <a:t>Signes cliniques:</a:t>
          </a:r>
          <a:endParaRPr lang="en-US"/>
        </a:p>
      </dgm:t>
    </dgm:pt>
    <dgm:pt modelId="{405948F1-B34C-410B-B5C7-1A5C2E89D7D2}" type="parTrans" cxnId="{9F655F9A-24BA-45DF-A394-7BCF758B17C8}">
      <dgm:prSet/>
      <dgm:spPr/>
      <dgm:t>
        <a:bodyPr/>
        <a:lstStyle/>
        <a:p>
          <a:endParaRPr lang="en-US"/>
        </a:p>
      </dgm:t>
    </dgm:pt>
    <dgm:pt modelId="{E0836EA6-1154-46E3-AC9E-E22D1113316C}" type="sibTrans" cxnId="{9F655F9A-24BA-45DF-A394-7BCF758B17C8}">
      <dgm:prSet/>
      <dgm:spPr/>
      <dgm:t>
        <a:bodyPr/>
        <a:lstStyle/>
        <a:p>
          <a:endParaRPr lang="en-US"/>
        </a:p>
      </dgm:t>
    </dgm:pt>
    <dgm:pt modelId="{735C8712-EC0E-4426-8284-AF25852E3841}">
      <dgm:prSet/>
      <dgm:spPr/>
      <dgm:t>
        <a:bodyPr/>
        <a:lstStyle/>
        <a:p>
          <a:r>
            <a:rPr lang="fr-FR"/>
            <a:t>Métrorragie provoquées (après rapport) ou spontanées</a:t>
          </a:r>
          <a:endParaRPr lang="en-US"/>
        </a:p>
      </dgm:t>
    </dgm:pt>
    <dgm:pt modelId="{A9D4B8D2-959B-47D5-85B3-3791E5041FC2}" type="parTrans" cxnId="{8D964F9E-1E3C-43ED-9393-BCDAFF84F97A}">
      <dgm:prSet/>
      <dgm:spPr/>
      <dgm:t>
        <a:bodyPr/>
        <a:lstStyle/>
        <a:p>
          <a:endParaRPr lang="en-US"/>
        </a:p>
      </dgm:t>
    </dgm:pt>
    <dgm:pt modelId="{86FC7D3F-D12F-4E43-BE95-F3F42B4C5436}" type="sibTrans" cxnId="{8D964F9E-1E3C-43ED-9393-BCDAFF84F97A}">
      <dgm:prSet/>
      <dgm:spPr/>
      <dgm:t>
        <a:bodyPr/>
        <a:lstStyle/>
        <a:p>
          <a:endParaRPr lang="en-US"/>
        </a:p>
      </dgm:t>
    </dgm:pt>
    <dgm:pt modelId="{52D890E9-B17D-4D0F-A6B1-E065B3204968}">
      <dgm:prSet/>
      <dgm:spPr/>
      <dgm:t>
        <a:bodyPr/>
        <a:lstStyle/>
        <a:p>
          <a:r>
            <a:rPr lang="fr-FR"/>
            <a:t>Leucorrhées inhabituelles</a:t>
          </a:r>
          <a:endParaRPr lang="en-US"/>
        </a:p>
      </dgm:t>
    </dgm:pt>
    <dgm:pt modelId="{5D66C2F8-EE01-4587-AA50-7264FA875560}" type="parTrans" cxnId="{9CEF3BA0-29EA-4F33-95F0-5CF2DBA55AF9}">
      <dgm:prSet/>
      <dgm:spPr/>
      <dgm:t>
        <a:bodyPr/>
        <a:lstStyle/>
        <a:p>
          <a:endParaRPr lang="en-US"/>
        </a:p>
      </dgm:t>
    </dgm:pt>
    <dgm:pt modelId="{6874239B-2C09-401A-9A72-C9D0A1430343}" type="sibTrans" cxnId="{9CEF3BA0-29EA-4F33-95F0-5CF2DBA55AF9}">
      <dgm:prSet/>
      <dgm:spPr/>
      <dgm:t>
        <a:bodyPr/>
        <a:lstStyle/>
        <a:p>
          <a:endParaRPr lang="en-US"/>
        </a:p>
      </dgm:t>
    </dgm:pt>
    <dgm:pt modelId="{C8B046E7-48E8-470A-ADAB-AD38779C7219}">
      <dgm:prSet/>
      <dgm:spPr/>
      <dgm:t>
        <a:bodyPr/>
        <a:lstStyle/>
        <a:p>
          <a:r>
            <a:rPr lang="fr-FR"/>
            <a:t>Douleurs pelviennes / Abdominales</a:t>
          </a:r>
          <a:endParaRPr lang="en-US"/>
        </a:p>
      </dgm:t>
    </dgm:pt>
    <dgm:pt modelId="{D8A548D2-2612-4A5D-819D-7F3258FD8152}" type="parTrans" cxnId="{6B258AFA-E5BE-4418-8EB2-924B24C7F53E}">
      <dgm:prSet/>
      <dgm:spPr/>
      <dgm:t>
        <a:bodyPr/>
        <a:lstStyle/>
        <a:p>
          <a:endParaRPr lang="en-US"/>
        </a:p>
      </dgm:t>
    </dgm:pt>
    <dgm:pt modelId="{D87B369B-428A-403A-81DA-D6207ACEE3DB}" type="sibTrans" cxnId="{6B258AFA-E5BE-4418-8EB2-924B24C7F53E}">
      <dgm:prSet/>
      <dgm:spPr/>
      <dgm:t>
        <a:bodyPr/>
        <a:lstStyle/>
        <a:p>
          <a:endParaRPr lang="en-US"/>
        </a:p>
      </dgm:t>
    </dgm:pt>
    <dgm:pt modelId="{CC07CA6B-7655-45F1-92A7-C0823814FCCD}">
      <dgm:prSet/>
      <dgm:spPr/>
      <dgm:t>
        <a:bodyPr/>
        <a:lstStyle/>
        <a:p>
          <a:r>
            <a:rPr lang="fr-FR"/>
            <a:t>Dyspareunies</a:t>
          </a:r>
          <a:endParaRPr lang="en-US"/>
        </a:p>
      </dgm:t>
    </dgm:pt>
    <dgm:pt modelId="{82D38032-BD91-4041-94FC-18E734337315}" type="parTrans" cxnId="{92EAF997-CA2E-4CE2-BD47-A4A116967457}">
      <dgm:prSet/>
      <dgm:spPr/>
      <dgm:t>
        <a:bodyPr/>
        <a:lstStyle/>
        <a:p>
          <a:endParaRPr lang="en-US"/>
        </a:p>
      </dgm:t>
    </dgm:pt>
    <dgm:pt modelId="{18FB23A3-4F5B-46F8-9023-1D483828F966}" type="sibTrans" cxnId="{92EAF997-CA2E-4CE2-BD47-A4A116967457}">
      <dgm:prSet/>
      <dgm:spPr/>
      <dgm:t>
        <a:bodyPr/>
        <a:lstStyle/>
        <a:p>
          <a:endParaRPr lang="en-US"/>
        </a:p>
      </dgm:t>
    </dgm:pt>
    <dgm:pt modelId="{0644DD23-BB71-42AB-814D-8207F622E945}">
      <dgm:prSet/>
      <dgm:spPr/>
      <dgm:t>
        <a:bodyPr/>
        <a:lstStyle/>
        <a:p>
          <a:r>
            <a:rPr lang="fr-FR"/>
            <a:t>Troubles urinaires ou digestifs (envahissement local)</a:t>
          </a:r>
          <a:endParaRPr lang="en-US"/>
        </a:p>
      </dgm:t>
    </dgm:pt>
    <dgm:pt modelId="{78FA8241-DF74-4CC5-B7E1-58C3F997016B}" type="parTrans" cxnId="{29586730-A738-4C07-ACE4-504CA6426195}">
      <dgm:prSet/>
      <dgm:spPr/>
      <dgm:t>
        <a:bodyPr/>
        <a:lstStyle/>
        <a:p>
          <a:endParaRPr lang="en-US"/>
        </a:p>
      </dgm:t>
    </dgm:pt>
    <dgm:pt modelId="{23D70DCF-468C-4E6C-8EE5-C8C9030D9100}" type="sibTrans" cxnId="{29586730-A738-4C07-ACE4-504CA6426195}">
      <dgm:prSet/>
      <dgm:spPr/>
      <dgm:t>
        <a:bodyPr/>
        <a:lstStyle/>
        <a:p>
          <a:endParaRPr lang="en-US"/>
        </a:p>
      </dgm:t>
    </dgm:pt>
    <dgm:pt modelId="{549D1AAB-038B-4F53-B4EA-988DB70AB346}">
      <dgm:prSet/>
      <dgm:spPr/>
      <dgm:t>
        <a:bodyPr/>
        <a:lstStyle/>
        <a:p>
          <a:r>
            <a:rPr lang="fr-FR"/>
            <a:t>Signes de métastases</a:t>
          </a:r>
          <a:endParaRPr lang="en-US"/>
        </a:p>
      </dgm:t>
    </dgm:pt>
    <dgm:pt modelId="{6FCDCE4D-1FF5-4F04-8713-EABC9D8A38EA}" type="parTrans" cxnId="{9B941F7D-CB44-4B81-8BFE-66A4B2A24702}">
      <dgm:prSet/>
      <dgm:spPr/>
      <dgm:t>
        <a:bodyPr/>
        <a:lstStyle/>
        <a:p>
          <a:endParaRPr lang="en-US"/>
        </a:p>
      </dgm:t>
    </dgm:pt>
    <dgm:pt modelId="{004E20C7-17EB-4F22-A7EE-5EF8136CDB3D}" type="sibTrans" cxnId="{9B941F7D-CB44-4B81-8BFE-66A4B2A24702}">
      <dgm:prSet/>
      <dgm:spPr/>
      <dgm:t>
        <a:bodyPr/>
        <a:lstStyle/>
        <a:p>
          <a:endParaRPr lang="en-US"/>
        </a:p>
      </dgm:t>
    </dgm:pt>
    <dgm:pt modelId="{346ED6FA-41A8-48CE-94DA-A66E80B0090E}" type="pres">
      <dgm:prSet presAssocID="{D060575F-400E-41EF-8E7A-145F019B7F16}" presName="linear" presStyleCnt="0">
        <dgm:presLayoutVars>
          <dgm:dir/>
          <dgm:animLvl val="lvl"/>
          <dgm:resizeHandles val="exact"/>
        </dgm:presLayoutVars>
      </dgm:prSet>
      <dgm:spPr/>
    </dgm:pt>
    <dgm:pt modelId="{544DAFF6-9793-4205-8762-51B37C217903}" type="pres">
      <dgm:prSet presAssocID="{F1B05A97-AC17-492D-BC83-3FB5E6D6FC02}" presName="parentLin" presStyleCnt="0"/>
      <dgm:spPr/>
    </dgm:pt>
    <dgm:pt modelId="{DEDF490B-5805-4A20-ACF0-3FA6618A41B9}" type="pres">
      <dgm:prSet presAssocID="{F1B05A97-AC17-492D-BC83-3FB5E6D6FC02}" presName="parentLeftMargin" presStyleLbl="node1" presStyleIdx="0" presStyleCnt="2"/>
      <dgm:spPr/>
    </dgm:pt>
    <dgm:pt modelId="{8723351C-54D1-4E71-AFCD-C94A195DCADD}" type="pres">
      <dgm:prSet presAssocID="{F1B05A97-AC17-492D-BC83-3FB5E6D6FC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E6E984-A24F-4674-9372-6F70862D78A0}" type="pres">
      <dgm:prSet presAssocID="{F1B05A97-AC17-492D-BC83-3FB5E6D6FC02}" presName="negativeSpace" presStyleCnt="0"/>
      <dgm:spPr/>
    </dgm:pt>
    <dgm:pt modelId="{D0EB089E-2CA5-487C-8ACC-D850C38F9FAD}" type="pres">
      <dgm:prSet presAssocID="{F1B05A97-AC17-492D-BC83-3FB5E6D6FC02}" presName="childText" presStyleLbl="conFgAcc1" presStyleIdx="0" presStyleCnt="2">
        <dgm:presLayoutVars>
          <dgm:bulletEnabled val="1"/>
        </dgm:presLayoutVars>
      </dgm:prSet>
      <dgm:spPr/>
    </dgm:pt>
    <dgm:pt modelId="{8DF65CAD-0F57-4648-B00F-119C1ACF2258}" type="pres">
      <dgm:prSet presAssocID="{9237316E-E068-4129-AA89-E60BEF77F9B6}" presName="spaceBetweenRectangles" presStyleCnt="0"/>
      <dgm:spPr/>
    </dgm:pt>
    <dgm:pt modelId="{0572B9E6-6189-4ED9-8942-0485D3E88997}" type="pres">
      <dgm:prSet presAssocID="{DDC87750-D975-41EC-9E29-28981CD2C64F}" presName="parentLin" presStyleCnt="0"/>
      <dgm:spPr/>
    </dgm:pt>
    <dgm:pt modelId="{B8FD7A15-1F73-4BD4-8B4D-AF4DE35E4A04}" type="pres">
      <dgm:prSet presAssocID="{DDC87750-D975-41EC-9E29-28981CD2C64F}" presName="parentLeftMargin" presStyleLbl="node1" presStyleIdx="0" presStyleCnt="2"/>
      <dgm:spPr/>
    </dgm:pt>
    <dgm:pt modelId="{856A7ABC-8561-4443-81F3-2A358C095763}" type="pres">
      <dgm:prSet presAssocID="{DDC87750-D975-41EC-9E29-28981CD2C6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0A6D3B-A9A5-48D0-ADCE-DF1F36003652}" type="pres">
      <dgm:prSet presAssocID="{DDC87750-D975-41EC-9E29-28981CD2C64F}" presName="negativeSpace" presStyleCnt="0"/>
      <dgm:spPr/>
    </dgm:pt>
    <dgm:pt modelId="{985ACD76-EBE6-4DB2-97FD-4E4CFBFC97B6}" type="pres">
      <dgm:prSet presAssocID="{DDC87750-D975-41EC-9E29-28981CD2C6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EF3C702-36CA-41B5-8DAF-AE5E76D9AB8C}" srcId="{F1B05A97-AC17-492D-BC83-3FB5E6D6FC02}" destId="{F3B7D4C7-141E-4CA8-88EE-2990872CC827}" srcOrd="0" destOrd="0" parTransId="{053439B9-F96A-4C1B-A7F0-2B93BF0471FC}" sibTransId="{B06C48C2-5B97-4F00-B598-E0342DCF5FA8}"/>
    <dgm:cxn modelId="{700F171B-3214-4F51-8A32-49F3ED48A23A}" type="presOf" srcId="{645504D4-0213-43E9-86AC-6EFE33DD1927}" destId="{D0EB089E-2CA5-487C-8ACC-D850C38F9FAD}" srcOrd="0" destOrd="1" presId="urn:microsoft.com/office/officeart/2005/8/layout/list1"/>
    <dgm:cxn modelId="{29586730-A738-4C07-ACE4-504CA6426195}" srcId="{DDC87750-D975-41EC-9E29-28981CD2C64F}" destId="{0644DD23-BB71-42AB-814D-8207F622E945}" srcOrd="4" destOrd="0" parTransId="{78FA8241-DF74-4CC5-B7E1-58C3F997016B}" sibTransId="{23D70DCF-468C-4E6C-8EE5-C8C9030D9100}"/>
    <dgm:cxn modelId="{CF723A3E-9669-4452-BA7F-ED78229372EE}" type="presOf" srcId="{549D1AAB-038B-4F53-B4EA-988DB70AB346}" destId="{985ACD76-EBE6-4DB2-97FD-4E4CFBFC97B6}" srcOrd="0" destOrd="5" presId="urn:microsoft.com/office/officeart/2005/8/layout/list1"/>
    <dgm:cxn modelId="{91F10749-47F4-40AA-B1ED-23B49969EDCF}" srcId="{F1B05A97-AC17-492D-BC83-3FB5E6D6FC02}" destId="{645504D4-0213-43E9-86AC-6EFE33DD1927}" srcOrd="1" destOrd="0" parTransId="{9A23D403-9ABD-4EEB-83F0-41AD39DB9B94}" sibTransId="{685ABBFC-BFDE-495B-94A2-16F78AC1778A}"/>
    <dgm:cxn modelId="{E85A4973-CB12-48E9-B2B3-DF17170CE7B9}" type="presOf" srcId="{52D890E9-B17D-4D0F-A6B1-E065B3204968}" destId="{985ACD76-EBE6-4DB2-97FD-4E4CFBFC97B6}" srcOrd="0" destOrd="1" presId="urn:microsoft.com/office/officeart/2005/8/layout/list1"/>
    <dgm:cxn modelId="{ECDBF57A-CE12-4B17-AA62-06441564A805}" type="presOf" srcId="{0644DD23-BB71-42AB-814D-8207F622E945}" destId="{985ACD76-EBE6-4DB2-97FD-4E4CFBFC97B6}" srcOrd="0" destOrd="4" presId="urn:microsoft.com/office/officeart/2005/8/layout/list1"/>
    <dgm:cxn modelId="{720A1A7B-5D8B-4BAF-BB3F-13EFE418D7A4}" type="presOf" srcId="{C8B046E7-48E8-470A-ADAB-AD38779C7219}" destId="{985ACD76-EBE6-4DB2-97FD-4E4CFBFC97B6}" srcOrd="0" destOrd="2" presId="urn:microsoft.com/office/officeart/2005/8/layout/list1"/>
    <dgm:cxn modelId="{9B941F7D-CB44-4B81-8BFE-66A4B2A24702}" srcId="{DDC87750-D975-41EC-9E29-28981CD2C64F}" destId="{549D1AAB-038B-4F53-B4EA-988DB70AB346}" srcOrd="5" destOrd="0" parTransId="{6FCDCE4D-1FF5-4F04-8713-EABC9D8A38EA}" sibTransId="{004E20C7-17EB-4F22-A7EE-5EF8136CDB3D}"/>
    <dgm:cxn modelId="{7DFECA81-322E-4DF9-BCC6-04927435E34F}" type="presOf" srcId="{F1B05A97-AC17-492D-BC83-3FB5E6D6FC02}" destId="{DEDF490B-5805-4A20-ACF0-3FA6618A41B9}" srcOrd="0" destOrd="0" presId="urn:microsoft.com/office/officeart/2005/8/layout/list1"/>
    <dgm:cxn modelId="{6274B28F-DA82-49AF-8646-43267D670B22}" type="presOf" srcId="{F1B05A97-AC17-492D-BC83-3FB5E6D6FC02}" destId="{8723351C-54D1-4E71-AFCD-C94A195DCADD}" srcOrd="1" destOrd="0" presId="urn:microsoft.com/office/officeart/2005/8/layout/list1"/>
    <dgm:cxn modelId="{92EAF997-CA2E-4CE2-BD47-A4A116967457}" srcId="{DDC87750-D975-41EC-9E29-28981CD2C64F}" destId="{CC07CA6B-7655-45F1-92A7-C0823814FCCD}" srcOrd="3" destOrd="0" parTransId="{82D38032-BD91-4041-94FC-18E734337315}" sibTransId="{18FB23A3-4F5B-46F8-9023-1D483828F966}"/>
    <dgm:cxn modelId="{9F655F9A-24BA-45DF-A394-7BCF758B17C8}" srcId="{D060575F-400E-41EF-8E7A-145F019B7F16}" destId="{DDC87750-D975-41EC-9E29-28981CD2C64F}" srcOrd="1" destOrd="0" parTransId="{405948F1-B34C-410B-B5C7-1A5C2E89D7D2}" sibTransId="{E0836EA6-1154-46E3-AC9E-E22D1113316C}"/>
    <dgm:cxn modelId="{8D964F9E-1E3C-43ED-9393-BCDAFF84F97A}" srcId="{DDC87750-D975-41EC-9E29-28981CD2C64F}" destId="{735C8712-EC0E-4426-8284-AF25852E3841}" srcOrd="0" destOrd="0" parTransId="{A9D4B8D2-959B-47D5-85B3-3791E5041FC2}" sibTransId="{86FC7D3F-D12F-4E43-BE95-F3F42B4C5436}"/>
    <dgm:cxn modelId="{9CEF3BA0-29EA-4F33-95F0-5CF2DBA55AF9}" srcId="{DDC87750-D975-41EC-9E29-28981CD2C64F}" destId="{52D890E9-B17D-4D0F-A6B1-E065B3204968}" srcOrd="1" destOrd="0" parTransId="{5D66C2F8-EE01-4587-AA50-7264FA875560}" sibTransId="{6874239B-2C09-401A-9A72-C9D0A1430343}"/>
    <dgm:cxn modelId="{C1B971A4-A910-4FB6-9DBE-36E4617D6AB8}" type="presOf" srcId="{DDC87750-D975-41EC-9E29-28981CD2C64F}" destId="{B8FD7A15-1F73-4BD4-8B4D-AF4DE35E4A04}" srcOrd="0" destOrd="0" presId="urn:microsoft.com/office/officeart/2005/8/layout/list1"/>
    <dgm:cxn modelId="{7417FFA5-1A01-4DD8-96FF-12ACCAC531EB}" type="presOf" srcId="{D060575F-400E-41EF-8E7A-145F019B7F16}" destId="{346ED6FA-41A8-48CE-94DA-A66E80B0090E}" srcOrd="0" destOrd="0" presId="urn:microsoft.com/office/officeart/2005/8/layout/list1"/>
    <dgm:cxn modelId="{26BF55B2-D464-417B-A7AA-0880CCD19EA3}" type="presOf" srcId="{F3B7D4C7-141E-4CA8-88EE-2990872CC827}" destId="{D0EB089E-2CA5-487C-8ACC-D850C38F9FAD}" srcOrd="0" destOrd="0" presId="urn:microsoft.com/office/officeart/2005/8/layout/list1"/>
    <dgm:cxn modelId="{438FCEB5-4B07-44D5-9DCF-094C6F9C22CD}" srcId="{D060575F-400E-41EF-8E7A-145F019B7F16}" destId="{F1B05A97-AC17-492D-BC83-3FB5E6D6FC02}" srcOrd="0" destOrd="0" parTransId="{42295DB5-1552-4548-BC9E-487BCDA08861}" sibTransId="{9237316E-E068-4129-AA89-E60BEF77F9B6}"/>
    <dgm:cxn modelId="{B7A06FD2-3691-46A9-95D4-C8AAB5032631}" type="presOf" srcId="{CC07CA6B-7655-45F1-92A7-C0823814FCCD}" destId="{985ACD76-EBE6-4DB2-97FD-4E4CFBFC97B6}" srcOrd="0" destOrd="3" presId="urn:microsoft.com/office/officeart/2005/8/layout/list1"/>
    <dgm:cxn modelId="{0BA6EDE2-526D-4659-BB8E-7044C775FB99}" type="presOf" srcId="{DDC87750-D975-41EC-9E29-28981CD2C64F}" destId="{856A7ABC-8561-4443-81F3-2A358C095763}" srcOrd="1" destOrd="0" presId="urn:microsoft.com/office/officeart/2005/8/layout/list1"/>
    <dgm:cxn modelId="{6B258AFA-E5BE-4418-8EB2-924B24C7F53E}" srcId="{DDC87750-D975-41EC-9E29-28981CD2C64F}" destId="{C8B046E7-48E8-470A-ADAB-AD38779C7219}" srcOrd="2" destOrd="0" parTransId="{D8A548D2-2612-4A5D-819D-7F3258FD8152}" sibTransId="{D87B369B-428A-403A-81DA-D6207ACEE3DB}"/>
    <dgm:cxn modelId="{49AC8CFE-874C-4A65-8025-5F8846E56A2E}" type="presOf" srcId="{735C8712-EC0E-4426-8284-AF25852E3841}" destId="{985ACD76-EBE6-4DB2-97FD-4E4CFBFC97B6}" srcOrd="0" destOrd="0" presId="urn:microsoft.com/office/officeart/2005/8/layout/list1"/>
    <dgm:cxn modelId="{FEBC19D4-EFC2-49EC-B8C7-3FECF2E7CB4F}" type="presParOf" srcId="{346ED6FA-41A8-48CE-94DA-A66E80B0090E}" destId="{544DAFF6-9793-4205-8762-51B37C217903}" srcOrd="0" destOrd="0" presId="urn:microsoft.com/office/officeart/2005/8/layout/list1"/>
    <dgm:cxn modelId="{6BBC2FFB-3969-4D39-86FB-B49410462E2B}" type="presParOf" srcId="{544DAFF6-9793-4205-8762-51B37C217903}" destId="{DEDF490B-5805-4A20-ACF0-3FA6618A41B9}" srcOrd="0" destOrd="0" presId="urn:microsoft.com/office/officeart/2005/8/layout/list1"/>
    <dgm:cxn modelId="{47F113D7-C1CE-471B-AC7F-909D2B2D7092}" type="presParOf" srcId="{544DAFF6-9793-4205-8762-51B37C217903}" destId="{8723351C-54D1-4E71-AFCD-C94A195DCADD}" srcOrd="1" destOrd="0" presId="urn:microsoft.com/office/officeart/2005/8/layout/list1"/>
    <dgm:cxn modelId="{51111F38-652A-4445-9F65-EACF4FF7F9D3}" type="presParOf" srcId="{346ED6FA-41A8-48CE-94DA-A66E80B0090E}" destId="{28E6E984-A24F-4674-9372-6F70862D78A0}" srcOrd="1" destOrd="0" presId="urn:microsoft.com/office/officeart/2005/8/layout/list1"/>
    <dgm:cxn modelId="{F4CA5977-96FA-4B59-9F4B-B13EA39A320A}" type="presParOf" srcId="{346ED6FA-41A8-48CE-94DA-A66E80B0090E}" destId="{D0EB089E-2CA5-487C-8ACC-D850C38F9FAD}" srcOrd="2" destOrd="0" presId="urn:microsoft.com/office/officeart/2005/8/layout/list1"/>
    <dgm:cxn modelId="{B379C7A1-EDD9-4FB1-AF84-3B7A0441B7C9}" type="presParOf" srcId="{346ED6FA-41A8-48CE-94DA-A66E80B0090E}" destId="{8DF65CAD-0F57-4648-B00F-119C1ACF2258}" srcOrd="3" destOrd="0" presId="urn:microsoft.com/office/officeart/2005/8/layout/list1"/>
    <dgm:cxn modelId="{6FDF3A3E-2683-4B77-92D2-9136F5BFEE36}" type="presParOf" srcId="{346ED6FA-41A8-48CE-94DA-A66E80B0090E}" destId="{0572B9E6-6189-4ED9-8942-0485D3E88997}" srcOrd="4" destOrd="0" presId="urn:microsoft.com/office/officeart/2005/8/layout/list1"/>
    <dgm:cxn modelId="{30B31122-CD5B-41D5-9C37-D4ED0845D071}" type="presParOf" srcId="{0572B9E6-6189-4ED9-8942-0485D3E88997}" destId="{B8FD7A15-1F73-4BD4-8B4D-AF4DE35E4A04}" srcOrd="0" destOrd="0" presId="urn:microsoft.com/office/officeart/2005/8/layout/list1"/>
    <dgm:cxn modelId="{625008D9-8C4F-4363-A03B-0647E5368DAE}" type="presParOf" srcId="{0572B9E6-6189-4ED9-8942-0485D3E88997}" destId="{856A7ABC-8561-4443-81F3-2A358C095763}" srcOrd="1" destOrd="0" presId="urn:microsoft.com/office/officeart/2005/8/layout/list1"/>
    <dgm:cxn modelId="{25A9D30E-67D6-48D7-9775-6C45989A788B}" type="presParOf" srcId="{346ED6FA-41A8-48CE-94DA-A66E80B0090E}" destId="{850A6D3B-A9A5-48D0-ADCE-DF1F36003652}" srcOrd="5" destOrd="0" presId="urn:microsoft.com/office/officeart/2005/8/layout/list1"/>
    <dgm:cxn modelId="{12C3A6F4-069D-46A4-BFDE-F42E1314E88B}" type="presParOf" srcId="{346ED6FA-41A8-48CE-94DA-A66E80B0090E}" destId="{985ACD76-EBE6-4DB2-97FD-4E4CFBFC97B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8FE06-A871-43D1-A71B-D60CFFBF084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81221FC-4173-4B6D-8A37-D4F43F583DC2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STADE I</a:t>
          </a:r>
        </a:p>
      </dgm:t>
    </dgm:pt>
    <dgm:pt modelId="{A55BDBD8-10DA-4F4C-9B05-97A454DE7A7D}" type="parTrans" cxnId="{7294982B-732B-4DB7-9C92-C42C86C7CAF1}">
      <dgm:prSet/>
      <dgm:spPr/>
      <dgm:t>
        <a:bodyPr/>
        <a:lstStyle/>
        <a:p>
          <a:endParaRPr lang="fr-FR"/>
        </a:p>
      </dgm:t>
    </dgm:pt>
    <dgm:pt modelId="{97FADD61-7B15-4989-BD84-D4E8573217DF}" type="sibTrans" cxnId="{7294982B-732B-4DB7-9C92-C42C86C7CAF1}">
      <dgm:prSet/>
      <dgm:spPr/>
      <dgm:t>
        <a:bodyPr/>
        <a:lstStyle/>
        <a:p>
          <a:endParaRPr lang="fr-FR"/>
        </a:p>
      </dgm:t>
    </dgm:pt>
    <dgm:pt modelId="{1FFDF58A-715D-43C7-A981-7C379520C0E7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STADE II</a:t>
          </a:r>
        </a:p>
      </dgm:t>
    </dgm:pt>
    <dgm:pt modelId="{08BE633A-CE1C-413D-A5E0-00C271ED9B5F}" type="parTrans" cxnId="{6D79A2E9-986C-44AB-9B7B-56842F632EA6}">
      <dgm:prSet/>
      <dgm:spPr/>
      <dgm:t>
        <a:bodyPr/>
        <a:lstStyle/>
        <a:p>
          <a:endParaRPr lang="fr-FR"/>
        </a:p>
      </dgm:t>
    </dgm:pt>
    <dgm:pt modelId="{2BAE329F-0CC9-450E-BB88-48671FAD75D4}" type="sibTrans" cxnId="{6D79A2E9-986C-44AB-9B7B-56842F632EA6}">
      <dgm:prSet/>
      <dgm:spPr/>
      <dgm:t>
        <a:bodyPr/>
        <a:lstStyle/>
        <a:p>
          <a:endParaRPr lang="fr-FR"/>
        </a:p>
      </dgm:t>
    </dgm:pt>
    <dgm:pt modelId="{BAC5D6DC-BAC9-48BD-8967-51B3DDDC0152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/>
            <a:t>Cancer étendu au-delà du col mais n'atteignant pas la paroi pelvienne ni le tiers inférieur du vagin</a:t>
          </a:r>
          <a:endParaRPr lang="fr-FR" sz="1600" dirty="0"/>
        </a:p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300" dirty="0"/>
        </a:p>
      </dgm:t>
    </dgm:pt>
    <dgm:pt modelId="{38095805-03F9-47A8-9B93-E77D918FF5D6}" type="parTrans" cxnId="{D845E539-004E-4EED-B991-1C8AC40D4691}">
      <dgm:prSet/>
      <dgm:spPr/>
      <dgm:t>
        <a:bodyPr/>
        <a:lstStyle/>
        <a:p>
          <a:endParaRPr lang="fr-FR"/>
        </a:p>
      </dgm:t>
    </dgm:pt>
    <dgm:pt modelId="{A1EAD703-5F8F-44FA-97E7-D10124B38244}" type="sibTrans" cxnId="{D845E539-004E-4EED-B991-1C8AC40D4691}">
      <dgm:prSet/>
      <dgm:spPr/>
      <dgm:t>
        <a:bodyPr/>
        <a:lstStyle/>
        <a:p>
          <a:endParaRPr lang="fr-FR"/>
        </a:p>
      </dgm:t>
    </dgm:pt>
    <dgm:pt modelId="{8E3F191B-0939-41DC-901C-594DFE2C171C}">
      <dgm:prSet phldrT="[Texte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300" dirty="0"/>
        </a:p>
      </dgm:t>
    </dgm:pt>
    <dgm:pt modelId="{F7C9E6C8-629D-4E94-A4F3-2E304A6569AC}" type="parTrans" cxnId="{932B63AD-2D82-4B5B-AA45-A0646FF817CE}">
      <dgm:prSet/>
      <dgm:spPr/>
      <dgm:t>
        <a:bodyPr/>
        <a:lstStyle/>
        <a:p>
          <a:endParaRPr lang="fr-FR"/>
        </a:p>
      </dgm:t>
    </dgm:pt>
    <dgm:pt modelId="{5DF68CEF-85EA-4201-8BF8-7748B7D32C74}" type="sibTrans" cxnId="{932B63AD-2D82-4B5B-AA45-A0646FF817CE}">
      <dgm:prSet/>
      <dgm:spPr/>
      <dgm:t>
        <a:bodyPr/>
        <a:lstStyle/>
        <a:p>
          <a:endParaRPr lang="fr-FR"/>
        </a:p>
      </dgm:t>
    </dgm:pt>
    <dgm:pt modelId="{D3070E7F-840C-4DC7-B063-CD1669337B21}">
      <dgm:prSet phldrT="[Texte]"/>
      <dgm:spPr>
        <a:solidFill>
          <a:srgbClr val="002060"/>
        </a:solidFill>
      </dgm:spPr>
      <dgm:t>
        <a:bodyPr/>
        <a:lstStyle/>
        <a:p>
          <a:r>
            <a:rPr lang="fr-FR" dirty="0"/>
            <a:t>STADE III</a:t>
          </a:r>
        </a:p>
      </dgm:t>
    </dgm:pt>
    <dgm:pt modelId="{AA40E31B-EC85-4FE0-94DC-9AA545F31E26}" type="parTrans" cxnId="{E76890BD-81FC-4710-AFC3-44C7092C8387}">
      <dgm:prSet/>
      <dgm:spPr/>
      <dgm:t>
        <a:bodyPr/>
        <a:lstStyle/>
        <a:p>
          <a:endParaRPr lang="fr-FR"/>
        </a:p>
      </dgm:t>
    </dgm:pt>
    <dgm:pt modelId="{2B34C48F-F040-44E0-9155-637E4FC65781}" type="sibTrans" cxnId="{E76890BD-81FC-4710-AFC3-44C7092C8387}">
      <dgm:prSet/>
      <dgm:spPr/>
      <dgm:t>
        <a:bodyPr/>
        <a:lstStyle/>
        <a:p>
          <a:endParaRPr lang="fr-FR"/>
        </a:p>
      </dgm:t>
    </dgm:pt>
    <dgm:pt modelId="{B2246D78-B5B7-40CE-A1CA-B45B8DF193F6}">
      <dgm:prSet phldrT="[Texte]" custT="1"/>
      <dgm:spPr/>
      <dgm:t>
        <a:bodyPr/>
        <a:lstStyle/>
        <a:p>
          <a:pPr>
            <a:buFontTx/>
            <a:buNone/>
          </a:pPr>
          <a:r>
            <a:rPr lang="fr-FR" sz="1600" b="1" dirty="0"/>
            <a:t>Cancer étendu jusqu'à la paroi pelvienne et/ou au tiers inférieur du vagin (y compris hydronéphrose</a:t>
          </a:r>
          <a:r>
            <a:rPr lang="fr-FR" sz="1300" b="1" dirty="0"/>
            <a:t>)</a:t>
          </a:r>
          <a:endParaRPr lang="fr-FR" sz="1300" dirty="0"/>
        </a:p>
      </dgm:t>
    </dgm:pt>
    <dgm:pt modelId="{3BDB6ED1-B6A6-4C77-851F-7EE471CC033C}" type="parTrans" cxnId="{57E71341-87A7-4BA8-8CF0-3733D4B31BB0}">
      <dgm:prSet/>
      <dgm:spPr/>
      <dgm:t>
        <a:bodyPr/>
        <a:lstStyle/>
        <a:p>
          <a:endParaRPr lang="fr-FR"/>
        </a:p>
      </dgm:t>
    </dgm:pt>
    <dgm:pt modelId="{AA088492-DBC1-4922-898E-4FD1CFB19C7D}" type="sibTrans" cxnId="{57E71341-87A7-4BA8-8CF0-3733D4B31BB0}">
      <dgm:prSet/>
      <dgm:spPr/>
      <dgm:t>
        <a:bodyPr/>
        <a:lstStyle/>
        <a:p>
          <a:endParaRPr lang="fr-FR"/>
        </a:p>
      </dgm:t>
    </dgm:pt>
    <dgm:pt modelId="{A281DACE-E429-426F-94E1-DF246DBD441D}">
      <dgm:prSet/>
      <dgm:spPr>
        <a:solidFill>
          <a:srgbClr val="002060"/>
        </a:solidFill>
      </dgm:spPr>
      <dgm:t>
        <a:bodyPr/>
        <a:lstStyle/>
        <a:p>
          <a:r>
            <a:rPr lang="fr-FR" dirty="0"/>
            <a:t>STADE IV</a:t>
          </a:r>
        </a:p>
      </dgm:t>
    </dgm:pt>
    <dgm:pt modelId="{CE383E08-6C59-4674-A305-F886A2B7F84A}" type="parTrans" cxnId="{3E5A72E7-A2D8-4A6D-BDBF-C63CA77AAE05}">
      <dgm:prSet/>
      <dgm:spPr/>
      <dgm:t>
        <a:bodyPr/>
        <a:lstStyle/>
        <a:p>
          <a:endParaRPr lang="fr-FR"/>
        </a:p>
      </dgm:t>
    </dgm:pt>
    <dgm:pt modelId="{547409DE-817A-4AAA-A8AA-2F22B695D6A3}" type="sibTrans" cxnId="{3E5A72E7-A2D8-4A6D-BDBF-C63CA77AAE05}">
      <dgm:prSet/>
      <dgm:spPr/>
      <dgm:t>
        <a:bodyPr/>
        <a:lstStyle/>
        <a:p>
          <a:endParaRPr lang="fr-FR"/>
        </a:p>
      </dgm:t>
    </dgm:pt>
    <dgm:pt modelId="{1019349C-83BB-4AE2-8B0F-7036E5A8A405}">
      <dgm:prSet custT="1"/>
      <dgm:spPr/>
      <dgm:t>
        <a:bodyPr/>
        <a:lstStyle/>
        <a:p>
          <a:endParaRPr lang="fr-FR" sz="1600" dirty="0"/>
        </a:p>
      </dgm:t>
    </dgm:pt>
    <dgm:pt modelId="{9630F17C-8444-4048-B60D-DD636FBDF3B4}" type="parTrans" cxnId="{6FDADAC4-73B4-44D4-9412-61D26B007D11}">
      <dgm:prSet/>
      <dgm:spPr/>
      <dgm:t>
        <a:bodyPr/>
        <a:lstStyle/>
        <a:p>
          <a:endParaRPr lang="fr-FR"/>
        </a:p>
      </dgm:t>
    </dgm:pt>
    <dgm:pt modelId="{9820B179-BA8B-4E10-9947-EC870896B6FE}" type="sibTrans" cxnId="{6FDADAC4-73B4-44D4-9412-61D26B007D11}">
      <dgm:prSet/>
      <dgm:spPr/>
      <dgm:t>
        <a:bodyPr/>
        <a:lstStyle/>
        <a:p>
          <a:endParaRPr lang="fr-FR"/>
        </a:p>
      </dgm:t>
    </dgm:pt>
    <dgm:pt modelId="{C15170A5-FD67-4F54-B32A-3A318B3EF2A9}">
      <dgm:prSet phldrT="[Texte]" custT="1"/>
      <dgm:spPr/>
      <dgm:t>
        <a:bodyPr/>
        <a:lstStyle/>
        <a:p>
          <a:pPr>
            <a:buFontTx/>
            <a:buNone/>
          </a:pPr>
          <a:r>
            <a:rPr lang="fr-FR" sz="2000" b="1" dirty="0"/>
            <a:t>Cancer limité au col</a:t>
          </a:r>
        </a:p>
      </dgm:t>
    </dgm:pt>
    <dgm:pt modelId="{D8A3428E-E1AE-4BC1-B034-988EB81DB759}" type="sibTrans" cxnId="{1206A07C-3BE8-4798-873F-3692486B437C}">
      <dgm:prSet/>
      <dgm:spPr/>
      <dgm:t>
        <a:bodyPr/>
        <a:lstStyle/>
        <a:p>
          <a:endParaRPr lang="fr-FR"/>
        </a:p>
      </dgm:t>
    </dgm:pt>
    <dgm:pt modelId="{3423B4A2-FEA9-4789-A491-85EC1BC0D8BA}" type="parTrans" cxnId="{1206A07C-3BE8-4798-873F-3692486B437C}">
      <dgm:prSet/>
      <dgm:spPr/>
      <dgm:t>
        <a:bodyPr/>
        <a:lstStyle/>
        <a:p>
          <a:endParaRPr lang="fr-FR"/>
        </a:p>
      </dgm:t>
    </dgm:pt>
    <dgm:pt modelId="{11566E25-6DDD-4C5C-9B98-AE59CBCE49A8}">
      <dgm:prSet custT="1"/>
      <dgm:spPr/>
      <dgm:t>
        <a:bodyPr/>
        <a:lstStyle/>
        <a:p>
          <a:pPr>
            <a:buFontTx/>
            <a:buNone/>
          </a:pPr>
          <a:r>
            <a:rPr lang="fr-FR" sz="1600" b="1" dirty="0"/>
            <a:t>Cancer étendu au-delà du petit bassin ou à la muqueuse vésicale et/ou rectale</a:t>
          </a:r>
          <a:endParaRPr lang="fr-FR" sz="1600" dirty="0"/>
        </a:p>
      </dgm:t>
    </dgm:pt>
    <dgm:pt modelId="{221A3C8B-C6DA-439F-BF4D-D8781095C0F8}" type="parTrans" cxnId="{513920BF-18D5-4EC1-95AD-DA6DE13FB26F}">
      <dgm:prSet/>
      <dgm:spPr/>
      <dgm:t>
        <a:bodyPr/>
        <a:lstStyle/>
        <a:p>
          <a:endParaRPr lang="fr-FR"/>
        </a:p>
      </dgm:t>
    </dgm:pt>
    <dgm:pt modelId="{DD391CCA-8BA9-4DAC-9F53-DCA1184B2905}" type="sibTrans" cxnId="{513920BF-18D5-4EC1-95AD-DA6DE13FB26F}">
      <dgm:prSet/>
      <dgm:spPr/>
      <dgm:t>
        <a:bodyPr/>
        <a:lstStyle/>
        <a:p>
          <a:endParaRPr lang="fr-FR"/>
        </a:p>
      </dgm:t>
    </dgm:pt>
    <dgm:pt modelId="{FEA2E520-0D6C-41DB-AFC7-C50E90F4E596}">
      <dgm:prSet phldrT="[Texte]" custT="1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300" dirty="0"/>
        </a:p>
      </dgm:t>
    </dgm:pt>
    <dgm:pt modelId="{C0CE5B0A-6843-4F2D-A828-96F0147606AF}" type="parTrans" cxnId="{C1829997-156C-4B6B-A369-F57EE78273B8}">
      <dgm:prSet/>
      <dgm:spPr/>
      <dgm:t>
        <a:bodyPr/>
        <a:lstStyle/>
        <a:p>
          <a:endParaRPr lang="fr-FR"/>
        </a:p>
      </dgm:t>
    </dgm:pt>
    <dgm:pt modelId="{FF0146AC-7826-4DCE-80DD-2CC82F942F88}" type="sibTrans" cxnId="{C1829997-156C-4B6B-A369-F57EE78273B8}">
      <dgm:prSet/>
      <dgm:spPr/>
      <dgm:t>
        <a:bodyPr/>
        <a:lstStyle/>
        <a:p>
          <a:endParaRPr lang="fr-FR"/>
        </a:p>
      </dgm:t>
    </dgm:pt>
    <dgm:pt modelId="{40EC7431-BECE-4ECC-9C9E-F37FE43ED542}" type="pres">
      <dgm:prSet presAssocID="{3538FE06-A871-43D1-A71B-D60CFFBF084A}" presName="linearFlow" presStyleCnt="0">
        <dgm:presLayoutVars>
          <dgm:dir/>
          <dgm:animLvl val="lvl"/>
          <dgm:resizeHandles val="exact"/>
        </dgm:presLayoutVars>
      </dgm:prSet>
      <dgm:spPr/>
    </dgm:pt>
    <dgm:pt modelId="{2D5ECC32-2C11-4C93-A772-C87E14B407FD}" type="pres">
      <dgm:prSet presAssocID="{481221FC-4173-4B6D-8A37-D4F43F583DC2}" presName="composite" presStyleCnt="0"/>
      <dgm:spPr/>
    </dgm:pt>
    <dgm:pt modelId="{B8B517EE-EBA1-4112-A7CA-BD9BB63E9503}" type="pres">
      <dgm:prSet presAssocID="{481221FC-4173-4B6D-8A37-D4F43F583DC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7872A3C-1E13-4199-83F6-CBE3BF224BB8}" type="pres">
      <dgm:prSet presAssocID="{481221FC-4173-4B6D-8A37-D4F43F583DC2}" presName="descendantText" presStyleLbl="alignAcc1" presStyleIdx="0" presStyleCnt="4" custLinFactNeighborX="-512" custLinFactNeighborY="7547">
        <dgm:presLayoutVars>
          <dgm:bulletEnabled val="1"/>
        </dgm:presLayoutVars>
      </dgm:prSet>
      <dgm:spPr/>
    </dgm:pt>
    <dgm:pt modelId="{09D145E9-77C1-4928-AE4C-CBFBA42A34C5}" type="pres">
      <dgm:prSet presAssocID="{97FADD61-7B15-4989-BD84-D4E8573217DF}" presName="sp" presStyleCnt="0"/>
      <dgm:spPr/>
    </dgm:pt>
    <dgm:pt modelId="{39611E79-5495-4A3B-8098-F1FC1D47FE95}" type="pres">
      <dgm:prSet presAssocID="{1FFDF58A-715D-43C7-A981-7C379520C0E7}" presName="composite" presStyleCnt="0"/>
      <dgm:spPr/>
    </dgm:pt>
    <dgm:pt modelId="{ABBA76E4-34CF-4AE8-A1FF-1D3A13426FB0}" type="pres">
      <dgm:prSet presAssocID="{1FFDF58A-715D-43C7-A981-7C379520C0E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0B10452-BB65-46B7-9C43-C204DD088B16}" type="pres">
      <dgm:prSet presAssocID="{1FFDF58A-715D-43C7-A981-7C379520C0E7}" presName="descendantText" presStyleLbl="alignAcc1" presStyleIdx="1" presStyleCnt="4" custLinFactNeighborX="2971" custLinFactNeighborY="-2229">
        <dgm:presLayoutVars>
          <dgm:bulletEnabled val="1"/>
        </dgm:presLayoutVars>
      </dgm:prSet>
      <dgm:spPr/>
    </dgm:pt>
    <dgm:pt modelId="{3E788756-A696-4659-A8BF-6D0F26EC845C}" type="pres">
      <dgm:prSet presAssocID="{2BAE329F-0CC9-450E-BB88-48671FAD75D4}" presName="sp" presStyleCnt="0"/>
      <dgm:spPr/>
    </dgm:pt>
    <dgm:pt modelId="{694C4783-4D21-4056-B646-01988FC07C28}" type="pres">
      <dgm:prSet presAssocID="{D3070E7F-840C-4DC7-B063-CD1669337B21}" presName="composite" presStyleCnt="0"/>
      <dgm:spPr/>
    </dgm:pt>
    <dgm:pt modelId="{5C398A7F-13E8-4F88-B468-FBB10831ACD6}" type="pres">
      <dgm:prSet presAssocID="{D3070E7F-840C-4DC7-B063-CD1669337B2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C233B32-DC5F-4A5E-9C93-C41C27EDE2CF}" type="pres">
      <dgm:prSet presAssocID="{D3070E7F-840C-4DC7-B063-CD1669337B21}" presName="descendantText" presStyleLbl="alignAcc1" presStyleIdx="2" presStyleCnt="4">
        <dgm:presLayoutVars>
          <dgm:bulletEnabled val="1"/>
        </dgm:presLayoutVars>
      </dgm:prSet>
      <dgm:spPr/>
    </dgm:pt>
    <dgm:pt modelId="{28119B8B-45F1-4A83-8D50-EDC8C6E8E3CA}" type="pres">
      <dgm:prSet presAssocID="{2B34C48F-F040-44E0-9155-637E4FC65781}" presName="sp" presStyleCnt="0"/>
      <dgm:spPr/>
    </dgm:pt>
    <dgm:pt modelId="{159FAF17-CE04-4F3C-BA0D-756CB08571CF}" type="pres">
      <dgm:prSet presAssocID="{A281DACE-E429-426F-94E1-DF246DBD441D}" presName="composite" presStyleCnt="0"/>
      <dgm:spPr/>
    </dgm:pt>
    <dgm:pt modelId="{B3D453DF-E731-401B-9C0F-4D90AD3861AD}" type="pres">
      <dgm:prSet presAssocID="{A281DACE-E429-426F-94E1-DF246DBD441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E35AE89-FB52-4BD0-8BAB-82F086EC91BE}" type="pres">
      <dgm:prSet presAssocID="{A281DACE-E429-426F-94E1-DF246DBD441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59AD308-61EA-48EC-9BCA-4D69E9508F84}" type="presOf" srcId="{D3070E7F-840C-4DC7-B063-CD1669337B21}" destId="{5C398A7F-13E8-4F88-B468-FBB10831ACD6}" srcOrd="0" destOrd="0" presId="urn:microsoft.com/office/officeart/2005/8/layout/chevron2"/>
    <dgm:cxn modelId="{7294982B-732B-4DB7-9C92-C42C86C7CAF1}" srcId="{3538FE06-A871-43D1-A71B-D60CFFBF084A}" destId="{481221FC-4173-4B6D-8A37-D4F43F583DC2}" srcOrd="0" destOrd="0" parTransId="{A55BDBD8-10DA-4F4C-9B05-97A454DE7A7D}" sibTransId="{97FADD61-7B15-4989-BD84-D4E8573217DF}"/>
    <dgm:cxn modelId="{8E963B33-4643-460D-B768-06D0626FF7CA}" type="presOf" srcId="{1019349C-83BB-4AE2-8B0F-7036E5A8A405}" destId="{4E35AE89-FB52-4BD0-8BAB-82F086EC91BE}" srcOrd="0" destOrd="0" presId="urn:microsoft.com/office/officeart/2005/8/layout/chevron2"/>
    <dgm:cxn modelId="{D845E539-004E-4EED-B991-1C8AC40D4691}" srcId="{1FFDF58A-715D-43C7-A981-7C379520C0E7}" destId="{BAC5D6DC-BAC9-48BD-8967-51B3DDDC0152}" srcOrd="1" destOrd="0" parTransId="{38095805-03F9-47A8-9B93-E77D918FF5D6}" sibTransId="{A1EAD703-5F8F-44FA-97E7-D10124B38244}"/>
    <dgm:cxn modelId="{57E71341-87A7-4BA8-8CF0-3733D4B31BB0}" srcId="{D3070E7F-840C-4DC7-B063-CD1669337B21}" destId="{B2246D78-B5B7-40CE-A1CA-B45B8DF193F6}" srcOrd="0" destOrd="0" parTransId="{3BDB6ED1-B6A6-4C77-851F-7EE471CC033C}" sibTransId="{AA088492-DBC1-4922-898E-4FD1CFB19C7D}"/>
    <dgm:cxn modelId="{1C147663-1345-40CE-8824-28BDECA49428}" type="presOf" srcId="{481221FC-4173-4B6D-8A37-D4F43F583DC2}" destId="{B8B517EE-EBA1-4112-A7CA-BD9BB63E9503}" srcOrd="0" destOrd="0" presId="urn:microsoft.com/office/officeart/2005/8/layout/chevron2"/>
    <dgm:cxn modelId="{14FFFA66-301B-43F3-8530-8504B2AB909E}" type="presOf" srcId="{1FFDF58A-715D-43C7-A981-7C379520C0E7}" destId="{ABBA76E4-34CF-4AE8-A1FF-1D3A13426FB0}" srcOrd="0" destOrd="0" presId="urn:microsoft.com/office/officeart/2005/8/layout/chevron2"/>
    <dgm:cxn modelId="{30771974-528A-43E4-B750-356D7925C6ED}" type="presOf" srcId="{B2246D78-B5B7-40CE-A1CA-B45B8DF193F6}" destId="{3C233B32-DC5F-4A5E-9C93-C41C27EDE2CF}" srcOrd="0" destOrd="0" presId="urn:microsoft.com/office/officeart/2005/8/layout/chevron2"/>
    <dgm:cxn modelId="{682B2C7C-E123-40A7-B59E-6EF54963E2B0}" type="presOf" srcId="{C15170A5-FD67-4F54-B32A-3A318B3EF2A9}" destId="{97872A3C-1E13-4199-83F6-CBE3BF224BB8}" srcOrd="0" destOrd="0" presId="urn:microsoft.com/office/officeart/2005/8/layout/chevron2"/>
    <dgm:cxn modelId="{1206A07C-3BE8-4798-873F-3692486B437C}" srcId="{481221FC-4173-4B6D-8A37-D4F43F583DC2}" destId="{C15170A5-FD67-4F54-B32A-3A318B3EF2A9}" srcOrd="0" destOrd="0" parTransId="{3423B4A2-FEA9-4789-A491-85EC1BC0D8BA}" sibTransId="{D8A3428E-E1AE-4BC1-B034-988EB81DB759}"/>
    <dgm:cxn modelId="{9DCD8A82-25FB-44D8-9E8B-BE31BAB86D7D}" type="presOf" srcId="{BAC5D6DC-BAC9-48BD-8967-51B3DDDC0152}" destId="{C0B10452-BB65-46B7-9C43-C204DD088B16}" srcOrd="0" destOrd="1" presId="urn:microsoft.com/office/officeart/2005/8/layout/chevron2"/>
    <dgm:cxn modelId="{33459291-D2C5-4ADC-A1A5-B1A644DD7F1E}" type="presOf" srcId="{11566E25-6DDD-4C5C-9B98-AE59CBCE49A8}" destId="{4E35AE89-FB52-4BD0-8BAB-82F086EC91BE}" srcOrd="0" destOrd="1" presId="urn:microsoft.com/office/officeart/2005/8/layout/chevron2"/>
    <dgm:cxn modelId="{C1829997-156C-4B6B-A369-F57EE78273B8}" srcId="{1FFDF58A-715D-43C7-A981-7C379520C0E7}" destId="{FEA2E520-0D6C-41DB-AFC7-C50E90F4E596}" srcOrd="0" destOrd="0" parTransId="{C0CE5B0A-6843-4F2D-A828-96F0147606AF}" sibTransId="{FF0146AC-7826-4DCE-80DD-2CC82F942F88}"/>
    <dgm:cxn modelId="{932B63AD-2D82-4B5B-AA45-A0646FF817CE}" srcId="{1FFDF58A-715D-43C7-A981-7C379520C0E7}" destId="{8E3F191B-0939-41DC-901C-594DFE2C171C}" srcOrd="2" destOrd="0" parTransId="{F7C9E6C8-629D-4E94-A4F3-2E304A6569AC}" sibTransId="{5DF68CEF-85EA-4201-8BF8-7748B7D32C74}"/>
    <dgm:cxn modelId="{4B2866B5-00DD-402D-BB42-29E4313DA392}" type="presOf" srcId="{3538FE06-A871-43D1-A71B-D60CFFBF084A}" destId="{40EC7431-BECE-4ECC-9C9E-F37FE43ED542}" srcOrd="0" destOrd="0" presId="urn:microsoft.com/office/officeart/2005/8/layout/chevron2"/>
    <dgm:cxn modelId="{9A0110B6-033F-42B9-B670-E44D774A5EAE}" type="presOf" srcId="{A281DACE-E429-426F-94E1-DF246DBD441D}" destId="{B3D453DF-E731-401B-9C0F-4D90AD3861AD}" srcOrd="0" destOrd="0" presId="urn:microsoft.com/office/officeart/2005/8/layout/chevron2"/>
    <dgm:cxn modelId="{E76890BD-81FC-4710-AFC3-44C7092C8387}" srcId="{3538FE06-A871-43D1-A71B-D60CFFBF084A}" destId="{D3070E7F-840C-4DC7-B063-CD1669337B21}" srcOrd="2" destOrd="0" parTransId="{AA40E31B-EC85-4FE0-94DC-9AA545F31E26}" sibTransId="{2B34C48F-F040-44E0-9155-637E4FC65781}"/>
    <dgm:cxn modelId="{513920BF-18D5-4EC1-95AD-DA6DE13FB26F}" srcId="{A281DACE-E429-426F-94E1-DF246DBD441D}" destId="{11566E25-6DDD-4C5C-9B98-AE59CBCE49A8}" srcOrd="1" destOrd="0" parTransId="{221A3C8B-C6DA-439F-BF4D-D8781095C0F8}" sibTransId="{DD391CCA-8BA9-4DAC-9F53-DCA1184B2905}"/>
    <dgm:cxn modelId="{6FDADAC4-73B4-44D4-9412-61D26B007D11}" srcId="{A281DACE-E429-426F-94E1-DF246DBD441D}" destId="{1019349C-83BB-4AE2-8B0F-7036E5A8A405}" srcOrd="0" destOrd="0" parTransId="{9630F17C-8444-4048-B60D-DD636FBDF3B4}" sibTransId="{9820B179-BA8B-4E10-9947-EC870896B6FE}"/>
    <dgm:cxn modelId="{EBDCBDE0-3F04-4810-9D26-DB365F69C155}" type="presOf" srcId="{FEA2E520-0D6C-41DB-AFC7-C50E90F4E596}" destId="{C0B10452-BB65-46B7-9C43-C204DD088B16}" srcOrd="0" destOrd="0" presId="urn:microsoft.com/office/officeart/2005/8/layout/chevron2"/>
    <dgm:cxn modelId="{3E5A72E7-A2D8-4A6D-BDBF-C63CA77AAE05}" srcId="{3538FE06-A871-43D1-A71B-D60CFFBF084A}" destId="{A281DACE-E429-426F-94E1-DF246DBD441D}" srcOrd="3" destOrd="0" parTransId="{CE383E08-6C59-4674-A305-F886A2B7F84A}" sibTransId="{547409DE-817A-4AAA-A8AA-2F22B695D6A3}"/>
    <dgm:cxn modelId="{6D79A2E9-986C-44AB-9B7B-56842F632EA6}" srcId="{3538FE06-A871-43D1-A71B-D60CFFBF084A}" destId="{1FFDF58A-715D-43C7-A981-7C379520C0E7}" srcOrd="1" destOrd="0" parTransId="{08BE633A-CE1C-413D-A5E0-00C271ED9B5F}" sibTransId="{2BAE329F-0CC9-450E-BB88-48671FAD75D4}"/>
    <dgm:cxn modelId="{E78E89EC-A398-4A5B-91B2-118DB54F3E45}" type="presOf" srcId="{8E3F191B-0939-41DC-901C-594DFE2C171C}" destId="{C0B10452-BB65-46B7-9C43-C204DD088B16}" srcOrd="0" destOrd="2" presId="urn:microsoft.com/office/officeart/2005/8/layout/chevron2"/>
    <dgm:cxn modelId="{EA6266DF-6315-4046-92F1-7B8A9F0FF535}" type="presParOf" srcId="{40EC7431-BECE-4ECC-9C9E-F37FE43ED542}" destId="{2D5ECC32-2C11-4C93-A772-C87E14B407FD}" srcOrd="0" destOrd="0" presId="urn:microsoft.com/office/officeart/2005/8/layout/chevron2"/>
    <dgm:cxn modelId="{726600ED-8208-4C20-BC45-0A1F89CD9429}" type="presParOf" srcId="{2D5ECC32-2C11-4C93-A772-C87E14B407FD}" destId="{B8B517EE-EBA1-4112-A7CA-BD9BB63E9503}" srcOrd="0" destOrd="0" presId="urn:microsoft.com/office/officeart/2005/8/layout/chevron2"/>
    <dgm:cxn modelId="{469B170A-B7A1-4660-A37A-8832F24A7D4A}" type="presParOf" srcId="{2D5ECC32-2C11-4C93-A772-C87E14B407FD}" destId="{97872A3C-1E13-4199-83F6-CBE3BF224BB8}" srcOrd="1" destOrd="0" presId="urn:microsoft.com/office/officeart/2005/8/layout/chevron2"/>
    <dgm:cxn modelId="{7E8D8E52-86BC-4FA5-84B7-01E64F69D421}" type="presParOf" srcId="{40EC7431-BECE-4ECC-9C9E-F37FE43ED542}" destId="{09D145E9-77C1-4928-AE4C-CBFBA42A34C5}" srcOrd="1" destOrd="0" presId="urn:microsoft.com/office/officeart/2005/8/layout/chevron2"/>
    <dgm:cxn modelId="{0C567FBA-F636-45DC-A361-1F41752F6D91}" type="presParOf" srcId="{40EC7431-BECE-4ECC-9C9E-F37FE43ED542}" destId="{39611E79-5495-4A3B-8098-F1FC1D47FE95}" srcOrd="2" destOrd="0" presId="urn:microsoft.com/office/officeart/2005/8/layout/chevron2"/>
    <dgm:cxn modelId="{39EED79E-89C7-45FB-8D07-C7F743406B5B}" type="presParOf" srcId="{39611E79-5495-4A3B-8098-F1FC1D47FE95}" destId="{ABBA76E4-34CF-4AE8-A1FF-1D3A13426FB0}" srcOrd="0" destOrd="0" presId="urn:microsoft.com/office/officeart/2005/8/layout/chevron2"/>
    <dgm:cxn modelId="{77D39AB1-8200-42D1-87C3-972BDA8BE91E}" type="presParOf" srcId="{39611E79-5495-4A3B-8098-F1FC1D47FE95}" destId="{C0B10452-BB65-46B7-9C43-C204DD088B16}" srcOrd="1" destOrd="0" presId="urn:microsoft.com/office/officeart/2005/8/layout/chevron2"/>
    <dgm:cxn modelId="{0A90046C-8A0C-4E41-9EE6-1B676B521E75}" type="presParOf" srcId="{40EC7431-BECE-4ECC-9C9E-F37FE43ED542}" destId="{3E788756-A696-4659-A8BF-6D0F26EC845C}" srcOrd="3" destOrd="0" presId="urn:microsoft.com/office/officeart/2005/8/layout/chevron2"/>
    <dgm:cxn modelId="{2742EE03-6BF4-4C8F-9164-9E0C76BECBDA}" type="presParOf" srcId="{40EC7431-BECE-4ECC-9C9E-F37FE43ED542}" destId="{694C4783-4D21-4056-B646-01988FC07C28}" srcOrd="4" destOrd="0" presId="urn:microsoft.com/office/officeart/2005/8/layout/chevron2"/>
    <dgm:cxn modelId="{4813902D-7FFD-4FEF-B6F8-20008ED8ED1E}" type="presParOf" srcId="{694C4783-4D21-4056-B646-01988FC07C28}" destId="{5C398A7F-13E8-4F88-B468-FBB10831ACD6}" srcOrd="0" destOrd="0" presId="urn:microsoft.com/office/officeart/2005/8/layout/chevron2"/>
    <dgm:cxn modelId="{B0D954B3-0C21-4474-A068-FCD839BBD8E0}" type="presParOf" srcId="{694C4783-4D21-4056-B646-01988FC07C28}" destId="{3C233B32-DC5F-4A5E-9C93-C41C27EDE2CF}" srcOrd="1" destOrd="0" presId="urn:microsoft.com/office/officeart/2005/8/layout/chevron2"/>
    <dgm:cxn modelId="{8A3C2A32-49EE-4DAF-AAB3-1F28F39FEA88}" type="presParOf" srcId="{40EC7431-BECE-4ECC-9C9E-F37FE43ED542}" destId="{28119B8B-45F1-4A83-8D50-EDC8C6E8E3CA}" srcOrd="5" destOrd="0" presId="urn:microsoft.com/office/officeart/2005/8/layout/chevron2"/>
    <dgm:cxn modelId="{76455EF8-CF1B-4070-8C1E-F2170146546A}" type="presParOf" srcId="{40EC7431-BECE-4ECC-9C9E-F37FE43ED542}" destId="{159FAF17-CE04-4F3C-BA0D-756CB08571CF}" srcOrd="6" destOrd="0" presId="urn:microsoft.com/office/officeart/2005/8/layout/chevron2"/>
    <dgm:cxn modelId="{2B592C2A-22EC-4985-A281-5A4FAA4890A3}" type="presParOf" srcId="{159FAF17-CE04-4F3C-BA0D-756CB08571CF}" destId="{B3D453DF-E731-401B-9C0F-4D90AD3861AD}" srcOrd="0" destOrd="0" presId="urn:microsoft.com/office/officeart/2005/8/layout/chevron2"/>
    <dgm:cxn modelId="{DFE137BE-93F7-4E4C-B46F-B2BD34C4064C}" type="presParOf" srcId="{159FAF17-CE04-4F3C-BA0D-756CB08571CF}" destId="{4E35AE89-FB52-4BD0-8BAB-82F086EC91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4F6AFA-4035-4354-92D8-AC073BE0144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8AE95-C5AF-4999-AC96-ABF4704486AE}">
      <dgm:prSet/>
      <dgm:spPr/>
      <dgm:t>
        <a:bodyPr/>
        <a:lstStyle/>
        <a:p>
          <a:r>
            <a:rPr lang="fr-FR"/>
            <a:t>Fibrome ou léïomyome de l’utérus</a:t>
          </a:r>
          <a:endParaRPr lang="en-US"/>
        </a:p>
      </dgm:t>
    </dgm:pt>
    <dgm:pt modelId="{3D840AD7-7845-45ED-B6E4-5B9016F75A7E}" type="parTrans" cxnId="{28986392-DBFA-459C-839A-5B1B6893636E}">
      <dgm:prSet/>
      <dgm:spPr/>
      <dgm:t>
        <a:bodyPr/>
        <a:lstStyle/>
        <a:p>
          <a:endParaRPr lang="en-US"/>
        </a:p>
      </dgm:t>
    </dgm:pt>
    <dgm:pt modelId="{021CD9EC-F842-42E6-9303-1B626D88B924}" type="sibTrans" cxnId="{28986392-DBFA-459C-839A-5B1B6893636E}">
      <dgm:prSet/>
      <dgm:spPr/>
      <dgm:t>
        <a:bodyPr/>
        <a:lstStyle/>
        <a:p>
          <a:endParaRPr lang="en-US"/>
        </a:p>
      </dgm:t>
    </dgm:pt>
    <dgm:pt modelId="{9A629ADA-283D-4304-90DD-1C6A8713AAC4}">
      <dgm:prSet/>
      <dgm:spPr/>
      <dgm:t>
        <a:bodyPr/>
        <a:lstStyle/>
        <a:p>
          <a:r>
            <a:rPr lang="fr-FR"/>
            <a:t>Extrêmement fréquente (30-40% des femmes)</a:t>
          </a:r>
          <a:endParaRPr lang="en-US"/>
        </a:p>
      </dgm:t>
    </dgm:pt>
    <dgm:pt modelId="{73385A44-6760-45CE-8CE9-032E0391739D}" type="parTrans" cxnId="{27C76727-E19E-4276-A36E-3119B1067CAD}">
      <dgm:prSet/>
      <dgm:spPr/>
      <dgm:t>
        <a:bodyPr/>
        <a:lstStyle/>
        <a:p>
          <a:endParaRPr lang="en-US"/>
        </a:p>
      </dgm:t>
    </dgm:pt>
    <dgm:pt modelId="{76E98FEC-484A-4743-B8BE-185F8580F2BF}" type="sibTrans" cxnId="{27C76727-E19E-4276-A36E-3119B1067CAD}">
      <dgm:prSet/>
      <dgm:spPr/>
      <dgm:t>
        <a:bodyPr/>
        <a:lstStyle/>
        <a:p>
          <a:endParaRPr lang="en-US"/>
        </a:p>
      </dgm:t>
    </dgm:pt>
    <dgm:pt modelId="{97A2A30C-16F2-48FB-8EEA-F52CF8F12922}">
      <dgm:prSet/>
      <dgm:spPr/>
      <dgm:t>
        <a:bodyPr/>
        <a:lstStyle/>
        <a:p>
          <a:r>
            <a:rPr lang="fr-FR"/>
            <a:t>Prolifération de cellules issue du tissus conjonctif et fibreux</a:t>
          </a:r>
          <a:endParaRPr lang="en-US"/>
        </a:p>
      </dgm:t>
    </dgm:pt>
    <dgm:pt modelId="{B489B913-AB1B-4157-9806-EB3F7EEB7A88}" type="parTrans" cxnId="{F2A71253-5BD9-47D7-801F-4E98966CDCF0}">
      <dgm:prSet/>
      <dgm:spPr/>
      <dgm:t>
        <a:bodyPr/>
        <a:lstStyle/>
        <a:p>
          <a:endParaRPr lang="en-US"/>
        </a:p>
      </dgm:t>
    </dgm:pt>
    <dgm:pt modelId="{B941A7D1-7737-499F-A0ED-CB4731FCB6F4}" type="sibTrans" cxnId="{F2A71253-5BD9-47D7-801F-4E98966CDCF0}">
      <dgm:prSet/>
      <dgm:spPr/>
      <dgm:t>
        <a:bodyPr/>
        <a:lstStyle/>
        <a:p>
          <a:endParaRPr lang="en-US"/>
        </a:p>
      </dgm:t>
    </dgm:pt>
    <dgm:pt modelId="{99C69176-1885-44CB-AEA5-BAC83BDC7551}">
      <dgm:prSet/>
      <dgm:spPr/>
      <dgm:t>
        <a:bodyPr/>
        <a:lstStyle/>
        <a:p>
          <a:r>
            <a:rPr lang="fr-FR"/>
            <a:t>Sensible aux hormones (œstrogène, progestérone) </a:t>
          </a:r>
          <a:endParaRPr lang="en-US"/>
        </a:p>
      </dgm:t>
    </dgm:pt>
    <dgm:pt modelId="{98A92160-AA95-43B2-91EE-B0DDF372E0DD}" type="parTrans" cxnId="{FBD60061-1118-409D-9294-2237B2C185F2}">
      <dgm:prSet/>
      <dgm:spPr/>
      <dgm:t>
        <a:bodyPr/>
        <a:lstStyle/>
        <a:p>
          <a:endParaRPr lang="en-US"/>
        </a:p>
      </dgm:t>
    </dgm:pt>
    <dgm:pt modelId="{43E6888D-C153-4AD7-B501-A665E9E82209}" type="sibTrans" cxnId="{FBD60061-1118-409D-9294-2237B2C185F2}">
      <dgm:prSet/>
      <dgm:spPr/>
      <dgm:t>
        <a:bodyPr/>
        <a:lstStyle/>
        <a:p>
          <a:endParaRPr lang="en-US"/>
        </a:p>
      </dgm:t>
    </dgm:pt>
    <dgm:pt modelId="{3228A6BA-199B-45FA-9002-4DE751C97C07}">
      <dgm:prSet/>
      <dgm:spPr/>
      <dgm:t>
        <a:bodyPr/>
        <a:lstStyle/>
        <a:p>
          <a:r>
            <a:rPr lang="fr-FR"/>
            <a:t>Croissance parfois importante</a:t>
          </a:r>
          <a:endParaRPr lang="en-US"/>
        </a:p>
      </dgm:t>
    </dgm:pt>
    <dgm:pt modelId="{FFB8835C-EE6C-4C03-BFBD-122EE95C99DE}" type="parTrans" cxnId="{B045D972-CDFC-4E1A-86DF-C309093E6158}">
      <dgm:prSet/>
      <dgm:spPr/>
      <dgm:t>
        <a:bodyPr/>
        <a:lstStyle/>
        <a:p>
          <a:endParaRPr lang="en-US"/>
        </a:p>
      </dgm:t>
    </dgm:pt>
    <dgm:pt modelId="{12C545AF-06A1-4670-A54A-321DE961FCE9}" type="sibTrans" cxnId="{B045D972-CDFC-4E1A-86DF-C309093E6158}">
      <dgm:prSet/>
      <dgm:spPr/>
      <dgm:t>
        <a:bodyPr/>
        <a:lstStyle/>
        <a:p>
          <a:endParaRPr lang="en-US"/>
        </a:p>
      </dgm:t>
    </dgm:pt>
    <dgm:pt modelId="{CFAEB084-DC79-4FFC-9CEC-4309309F2206}">
      <dgm:prSet/>
      <dgm:spPr/>
      <dgm:t>
        <a:bodyPr/>
        <a:lstStyle/>
        <a:p>
          <a:r>
            <a:rPr lang="fr-FR"/>
            <a:t>Symptomatologie:</a:t>
          </a:r>
          <a:endParaRPr lang="en-US"/>
        </a:p>
      </dgm:t>
    </dgm:pt>
    <dgm:pt modelId="{B6537CEE-0BF1-417E-B9C9-4D575963B0D5}" type="parTrans" cxnId="{CAA923E0-12F6-4D04-86B1-86510CF2344D}">
      <dgm:prSet/>
      <dgm:spPr/>
      <dgm:t>
        <a:bodyPr/>
        <a:lstStyle/>
        <a:p>
          <a:endParaRPr lang="en-US"/>
        </a:p>
      </dgm:t>
    </dgm:pt>
    <dgm:pt modelId="{FE82DCEA-DF26-4B2D-849F-58E20BEFF2AB}" type="sibTrans" cxnId="{CAA923E0-12F6-4D04-86B1-86510CF2344D}">
      <dgm:prSet/>
      <dgm:spPr/>
      <dgm:t>
        <a:bodyPr/>
        <a:lstStyle/>
        <a:p>
          <a:endParaRPr lang="en-US"/>
        </a:p>
      </dgm:t>
    </dgm:pt>
    <dgm:pt modelId="{216AEFA2-D12C-4C0A-8546-9074E1C0233D}">
      <dgm:prSet/>
      <dgm:spPr/>
      <dgm:t>
        <a:bodyPr/>
        <a:lstStyle/>
        <a:p>
          <a:r>
            <a:rPr lang="fr-FR"/>
            <a:t>Asymptomatique +++ (plus de 50% des cas)</a:t>
          </a:r>
          <a:endParaRPr lang="en-US"/>
        </a:p>
      </dgm:t>
    </dgm:pt>
    <dgm:pt modelId="{7A9243F2-3B18-4CEA-A2FC-A6D4AABE5452}" type="parTrans" cxnId="{789F8CD8-C485-472A-AEC2-D307D524BE52}">
      <dgm:prSet/>
      <dgm:spPr/>
      <dgm:t>
        <a:bodyPr/>
        <a:lstStyle/>
        <a:p>
          <a:endParaRPr lang="en-US"/>
        </a:p>
      </dgm:t>
    </dgm:pt>
    <dgm:pt modelId="{B3131791-321C-4823-ADF2-2885F97E9CB1}" type="sibTrans" cxnId="{789F8CD8-C485-472A-AEC2-D307D524BE52}">
      <dgm:prSet/>
      <dgm:spPr/>
      <dgm:t>
        <a:bodyPr/>
        <a:lstStyle/>
        <a:p>
          <a:endParaRPr lang="en-US"/>
        </a:p>
      </dgm:t>
    </dgm:pt>
    <dgm:pt modelId="{363811E0-23EA-470E-A097-A87A05CC1D45}">
      <dgm:prSet/>
      <dgm:spPr/>
      <dgm:t>
        <a:bodyPr/>
        <a:lstStyle/>
        <a:p>
          <a:r>
            <a:rPr lang="fr-FR" dirty="0"/>
            <a:t>Saignements anormaux (</a:t>
          </a:r>
          <a:r>
            <a:rPr lang="fr-FR" dirty="0" err="1"/>
            <a:t>méno-métrorragies</a:t>
          </a:r>
          <a:r>
            <a:rPr lang="fr-FR" dirty="0"/>
            <a:t> parfois anémiantes)</a:t>
          </a:r>
          <a:endParaRPr lang="en-US" dirty="0"/>
        </a:p>
      </dgm:t>
    </dgm:pt>
    <dgm:pt modelId="{5A39D20E-0B5F-407A-BC54-F5AA9992DDB0}" type="parTrans" cxnId="{DF7051BA-BD80-437B-AB70-6F8646B7743D}">
      <dgm:prSet/>
      <dgm:spPr/>
      <dgm:t>
        <a:bodyPr/>
        <a:lstStyle/>
        <a:p>
          <a:endParaRPr lang="en-US"/>
        </a:p>
      </dgm:t>
    </dgm:pt>
    <dgm:pt modelId="{4ACB06CF-9848-4C04-9EA6-9AD9E89F2DB5}" type="sibTrans" cxnId="{DF7051BA-BD80-437B-AB70-6F8646B7743D}">
      <dgm:prSet/>
      <dgm:spPr/>
      <dgm:t>
        <a:bodyPr/>
        <a:lstStyle/>
        <a:p>
          <a:endParaRPr lang="en-US"/>
        </a:p>
      </dgm:t>
    </dgm:pt>
    <dgm:pt modelId="{D5326A47-AAEA-45A9-A87A-CAF63681A05C}">
      <dgm:prSet/>
      <dgm:spPr/>
      <dgm:t>
        <a:bodyPr/>
        <a:lstStyle/>
        <a:p>
          <a:r>
            <a:rPr lang="fr-FR" dirty="0"/>
            <a:t>Douleurs pelvienne (effet masse, nécrobiose aseptique)</a:t>
          </a:r>
          <a:endParaRPr lang="en-US" dirty="0"/>
        </a:p>
      </dgm:t>
    </dgm:pt>
    <dgm:pt modelId="{4C9EA629-C0CB-4999-9E6E-32D430F07AFD}" type="parTrans" cxnId="{F7DA7212-5957-4FDC-B096-25FC96BFE261}">
      <dgm:prSet/>
      <dgm:spPr/>
      <dgm:t>
        <a:bodyPr/>
        <a:lstStyle/>
        <a:p>
          <a:endParaRPr lang="en-US"/>
        </a:p>
      </dgm:t>
    </dgm:pt>
    <dgm:pt modelId="{04B1E998-5F45-441E-BA8D-1D7DDD5212C8}" type="sibTrans" cxnId="{F7DA7212-5957-4FDC-B096-25FC96BFE261}">
      <dgm:prSet/>
      <dgm:spPr/>
      <dgm:t>
        <a:bodyPr/>
        <a:lstStyle/>
        <a:p>
          <a:endParaRPr lang="en-US"/>
        </a:p>
      </dgm:t>
    </dgm:pt>
    <dgm:pt modelId="{D49874E4-61B6-4206-9633-232E7D0E5ADB}">
      <dgm:prSet/>
      <dgm:spPr/>
      <dgm:t>
        <a:bodyPr/>
        <a:lstStyle/>
        <a:p>
          <a:r>
            <a:rPr lang="fr-FR"/>
            <a:t>Infertilité</a:t>
          </a:r>
          <a:endParaRPr lang="en-US"/>
        </a:p>
      </dgm:t>
    </dgm:pt>
    <dgm:pt modelId="{22C37851-7378-4262-B749-1318082C3019}" type="parTrans" cxnId="{C858D373-6716-438D-AD99-2A4C5C8FD656}">
      <dgm:prSet/>
      <dgm:spPr/>
      <dgm:t>
        <a:bodyPr/>
        <a:lstStyle/>
        <a:p>
          <a:endParaRPr lang="en-US"/>
        </a:p>
      </dgm:t>
    </dgm:pt>
    <dgm:pt modelId="{72C36C3C-2BCB-47B3-B186-39E9D7DA5235}" type="sibTrans" cxnId="{C858D373-6716-438D-AD99-2A4C5C8FD656}">
      <dgm:prSet/>
      <dgm:spPr/>
      <dgm:t>
        <a:bodyPr/>
        <a:lstStyle/>
        <a:p>
          <a:endParaRPr lang="en-US"/>
        </a:p>
      </dgm:t>
    </dgm:pt>
    <dgm:pt modelId="{C64619A4-1D5B-4EDF-B2A9-B7F91645A4A9}">
      <dgm:prSet/>
      <dgm:spPr/>
      <dgm:t>
        <a:bodyPr/>
        <a:lstStyle/>
        <a:p>
          <a:r>
            <a:rPr lang="fr-FR"/>
            <a:t>Compression des organes de voisinage</a:t>
          </a:r>
          <a:endParaRPr lang="en-US"/>
        </a:p>
      </dgm:t>
    </dgm:pt>
    <dgm:pt modelId="{2D55C371-6726-4828-BA0A-B21C2874B8A4}" type="parTrans" cxnId="{1328052E-63BC-423E-9A60-F09722B03589}">
      <dgm:prSet/>
      <dgm:spPr/>
      <dgm:t>
        <a:bodyPr/>
        <a:lstStyle/>
        <a:p>
          <a:endParaRPr lang="en-US"/>
        </a:p>
      </dgm:t>
    </dgm:pt>
    <dgm:pt modelId="{29BC4AF5-89BD-49E4-BC15-95258E20C70E}" type="sibTrans" cxnId="{1328052E-63BC-423E-9A60-F09722B03589}">
      <dgm:prSet/>
      <dgm:spPr/>
      <dgm:t>
        <a:bodyPr/>
        <a:lstStyle/>
        <a:p>
          <a:endParaRPr lang="en-US"/>
        </a:p>
      </dgm:t>
    </dgm:pt>
    <dgm:pt modelId="{D0B72643-FC45-43E9-B400-12EA8E9EB62D}" type="pres">
      <dgm:prSet presAssocID="{EB4F6AFA-4035-4354-92D8-AC073BE01447}" presName="linear" presStyleCnt="0">
        <dgm:presLayoutVars>
          <dgm:dir/>
          <dgm:animLvl val="lvl"/>
          <dgm:resizeHandles val="exact"/>
        </dgm:presLayoutVars>
      </dgm:prSet>
      <dgm:spPr/>
    </dgm:pt>
    <dgm:pt modelId="{0F8242D2-0DA4-4558-A9A0-133645F4510F}" type="pres">
      <dgm:prSet presAssocID="{1958AE95-C5AF-4999-AC96-ABF4704486AE}" presName="parentLin" presStyleCnt="0"/>
      <dgm:spPr/>
    </dgm:pt>
    <dgm:pt modelId="{B98112BA-87EF-436D-A1F6-99970C6B8136}" type="pres">
      <dgm:prSet presAssocID="{1958AE95-C5AF-4999-AC96-ABF4704486AE}" presName="parentLeftMargin" presStyleLbl="node1" presStyleIdx="0" presStyleCnt="2"/>
      <dgm:spPr/>
    </dgm:pt>
    <dgm:pt modelId="{F4DB0359-813B-4E2F-A27E-D8AB7C20F666}" type="pres">
      <dgm:prSet presAssocID="{1958AE95-C5AF-4999-AC96-ABF4704486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DC94D0-37C6-43EC-956B-74566F3450D1}" type="pres">
      <dgm:prSet presAssocID="{1958AE95-C5AF-4999-AC96-ABF4704486AE}" presName="negativeSpace" presStyleCnt="0"/>
      <dgm:spPr/>
    </dgm:pt>
    <dgm:pt modelId="{957130FC-1E31-41F2-AFC6-9CF1941AB2BC}" type="pres">
      <dgm:prSet presAssocID="{1958AE95-C5AF-4999-AC96-ABF4704486AE}" presName="childText" presStyleLbl="conFgAcc1" presStyleIdx="0" presStyleCnt="2">
        <dgm:presLayoutVars>
          <dgm:bulletEnabled val="1"/>
        </dgm:presLayoutVars>
      </dgm:prSet>
      <dgm:spPr/>
    </dgm:pt>
    <dgm:pt modelId="{2AA53C87-2E06-45D2-ACF9-DEE07CEA6D43}" type="pres">
      <dgm:prSet presAssocID="{021CD9EC-F842-42E6-9303-1B626D88B924}" presName="spaceBetweenRectangles" presStyleCnt="0"/>
      <dgm:spPr/>
    </dgm:pt>
    <dgm:pt modelId="{8710A298-97B0-43D2-8592-83654CF30635}" type="pres">
      <dgm:prSet presAssocID="{CFAEB084-DC79-4FFC-9CEC-4309309F2206}" presName="parentLin" presStyleCnt="0"/>
      <dgm:spPr/>
    </dgm:pt>
    <dgm:pt modelId="{94785B23-3B5A-477F-AE5D-1EA04B748156}" type="pres">
      <dgm:prSet presAssocID="{CFAEB084-DC79-4FFC-9CEC-4309309F2206}" presName="parentLeftMargin" presStyleLbl="node1" presStyleIdx="0" presStyleCnt="2"/>
      <dgm:spPr/>
    </dgm:pt>
    <dgm:pt modelId="{6544D325-5E4C-46E3-A264-1B85019DDF9D}" type="pres">
      <dgm:prSet presAssocID="{CFAEB084-DC79-4FFC-9CEC-4309309F220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04725C-E580-4FB8-A84B-42EDF0AE59D6}" type="pres">
      <dgm:prSet presAssocID="{CFAEB084-DC79-4FFC-9CEC-4309309F2206}" presName="negativeSpace" presStyleCnt="0"/>
      <dgm:spPr/>
    </dgm:pt>
    <dgm:pt modelId="{43BBEF7E-5FB6-4360-A293-D9BCB0A3DFFC}" type="pres">
      <dgm:prSet presAssocID="{CFAEB084-DC79-4FFC-9CEC-4309309F220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7DA7212-5957-4FDC-B096-25FC96BFE261}" srcId="{CFAEB084-DC79-4FFC-9CEC-4309309F2206}" destId="{D5326A47-AAEA-45A9-A87A-CAF63681A05C}" srcOrd="2" destOrd="0" parTransId="{4C9EA629-C0CB-4999-9E6E-32D430F07AFD}" sibTransId="{04B1E998-5F45-441E-BA8D-1D7DDD5212C8}"/>
    <dgm:cxn modelId="{07367F19-C084-43D6-A308-67E700AE3CEF}" type="presOf" srcId="{CFAEB084-DC79-4FFC-9CEC-4309309F2206}" destId="{6544D325-5E4C-46E3-A264-1B85019DDF9D}" srcOrd="1" destOrd="0" presId="urn:microsoft.com/office/officeart/2005/8/layout/list1"/>
    <dgm:cxn modelId="{27C76727-E19E-4276-A36E-3119B1067CAD}" srcId="{1958AE95-C5AF-4999-AC96-ABF4704486AE}" destId="{9A629ADA-283D-4304-90DD-1C6A8713AAC4}" srcOrd="0" destOrd="0" parTransId="{73385A44-6760-45CE-8CE9-032E0391739D}" sibTransId="{76E98FEC-484A-4743-B8BE-185F8580F2BF}"/>
    <dgm:cxn modelId="{FEC1C428-A544-405E-921B-2D7386B283F8}" type="presOf" srcId="{D49874E4-61B6-4206-9633-232E7D0E5ADB}" destId="{43BBEF7E-5FB6-4360-A293-D9BCB0A3DFFC}" srcOrd="0" destOrd="3" presId="urn:microsoft.com/office/officeart/2005/8/layout/list1"/>
    <dgm:cxn modelId="{1328052E-63BC-423E-9A60-F09722B03589}" srcId="{CFAEB084-DC79-4FFC-9CEC-4309309F2206}" destId="{C64619A4-1D5B-4EDF-B2A9-B7F91645A4A9}" srcOrd="4" destOrd="0" parTransId="{2D55C371-6726-4828-BA0A-B21C2874B8A4}" sibTransId="{29BC4AF5-89BD-49E4-BC15-95258E20C70E}"/>
    <dgm:cxn modelId="{EE61A832-F9D9-45A6-9DE9-5FD948C1CEE2}" type="presOf" srcId="{3228A6BA-199B-45FA-9002-4DE751C97C07}" destId="{957130FC-1E31-41F2-AFC6-9CF1941AB2BC}" srcOrd="0" destOrd="3" presId="urn:microsoft.com/office/officeart/2005/8/layout/list1"/>
    <dgm:cxn modelId="{FBD60061-1118-409D-9294-2237B2C185F2}" srcId="{1958AE95-C5AF-4999-AC96-ABF4704486AE}" destId="{99C69176-1885-44CB-AEA5-BAC83BDC7551}" srcOrd="2" destOrd="0" parTransId="{98A92160-AA95-43B2-91EE-B0DDF372E0DD}" sibTransId="{43E6888D-C153-4AD7-B501-A665E9E82209}"/>
    <dgm:cxn modelId="{4BA79B68-8C58-4153-96D1-16D140CC4502}" type="presOf" srcId="{D5326A47-AAEA-45A9-A87A-CAF63681A05C}" destId="{43BBEF7E-5FB6-4360-A293-D9BCB0A3DFFC}" srcOrd="0" destOrd="2" presId="urn:microsoft.com/office/officeart/2005/8/layout/list1"/>
    <dgm:cxn modelId="{724A496F-7D31-43F1-BAAD-B79611E17E54}" type="presOf" srcId="{C64619A4-1D5B-4EDF-B2A9-B7F91645A4A9}" destId="{43BBEF7E-5FB6-4360-A293-D9BCB0A3DFFC}" srcOrd="0" destOrd="4" presId="urn:microsoft.com/office/officeart/2005/8/layout/list1"/>
    <dgm:cxn modelId="{B045D972-CDFC-4E1A-86DF-C309093E6158}" srcId="{1958AE95-C5AF-4999-AC96-ABF4704486AE}" destId="{3228A6BA-199B-45FA-9002-4DE751C97C07}" srcOrd="3" destOrd="0" parTransId="{FFB8835C-EE6C-4C03-BFBD-122EE95C99DE}" sibTransId="{12C545AF-06A1-4670-A54A-321DE961FCE9}"/>
    <dgm:cxn modelId="{F2A71253-5BD9-47D7-801F-4E98966CDCF0}" srcId="{1958AE95-C5AF-4999-AC96-ABF4704486AE}" destId="{97A2A30C-16F2-48FB-8EEA-F52CF8F12922}" srcOrd="1" destOrd="0" parTransId="{B489B913-AB1B-4157-9806-EB3F7EEB7A88}" sibTransId="{B941A7D1-7737-499F-A0ED-CB4731FCB6F4}"/>
    <dgm:cxn modelId="{C858D373-6716-438D-AD99-2A4C5C8FD656}" srcId="{CFAEB084-DC79-4FFC-9CEC-4309309F2206}" destId="{D49874E4-61B6-4206-9633-232E7D0E5ADB}" srcOrd="3" destOrd="0" parTransId="{22C37851-7378-4262-B749-1318082C3019}" sibTransId="{72C36C3C-2BCB-47B3-B186-39E9D7DA5235}"/>
    <dgm:cxn modelId="{D8196F54-39D2-45A9-9DFB-B4C245846950}" type="presOf" srcId="{216AEFA2-D12C-4C0A-8546-9074E1C0233D}" destId="{43BBEF7E-5FB6-4360-A293-D9BCB0A3DFFC}" srcOrd="0" destOrd="0" presId="urn:microsoft.com/office/officeart/2005/8/layout/list1"/>
    <dgm:cxn modelId="{97CC5E89-4896-4386-B450-E7DA9B7B3128}" type="presOf" srcId="{1958AE95-C5AF-4999-AC96-ABF4704486AE}" destId="{F4DB0359-813B-4E2F-A27E-D8AB7C20F666}" srcOrd="1" destOrd="0" presId="urn:microsoft.com/office/officeart/2005/8/layout/list1"/>
    <dgm:cxn modelId="{28986392-DBFA-459C-839A-5B1B6893636E}" srcId="{EB4F6AFA-4035-4354-92D8-AC073BE01447}" destId="{1958AE95-C5AF-4999-AC96-ABF4704486AE}" srcOrd="0" destOrd="0" parTransId="{3D840AD7-7845-45ED-B6E4-5B9016F75A7E}" sibTransId="{021CD9EC-F842-42E6-9303-1B626D88B924}"/>
    <dgm:cxn modelId="{9D0AB496-6A3C-4D68-8CD6-55E0465B8AFF}" type="presOf" srcId="{EB4F6AFA-4035-4354-92D8-AC073BE01447}" destId="{D0B72643-FC45-43E9-B400-12EA8E9EB62D}" srcOrd="0" destOrd="0" presId="urn:microsoft.com/office/officeart/2005/8/layout/list1"/>
    <dgm:cxn modelId="{E003A3AF-2C7E-4749-A264-FA7D363FF5FC}" type="presOf" srcId="{1958AE95-C5AF-4999-AC96-ABF4704486AE}" destId="{B98112BA-87EF-436D-A1F6-99970C6B8136}" srcOrd="0" destOrd="0" presId="urn:microsoft.com/office/officeart/2005/8/layout/list1"/>
    <dgm:cxn modelId="{E0D064BA-E164-457D-B12A-797D7FFBC21A}" type="presOf" srcId="{97A2A30C-16F2-48FB-8EEA-F52CF8F12922}" destId="{957130FC-1E31-41F2-AFC6-9CF1941AB2BC}" srcOrd="0" destOrd="1" presId="urn:microsoft.com/office/officeart/2005/8/layout/list1"/>
    <dgm:cxn modelId="{DF7051BA-BD80-437B-AB70-6F8646B7743D}" srcId="{CFAEB084-DC79-4FFC-9CEC-4309309F2206}" destId="{363811E0-23EA-470E-A097-A87A05CC1D45}" srcOrd="1" destOrd="0" parTransId="{5A39D20E-0B5F-407A-BC54-F5AA9992DDB0}" sibTransId="{4ACB06CF-9848-4C04-9EA6-9AD9E89F2DB5}"/>
    <dgm:cxn modelId="{470E7FC3-0682-450A-9C5B-30BAE3F14501}" type="presOf" srcId="{CFAEB084-DC79-4FFC-9CEC-4309309F2206}" destId="{94785B23-3B5A-477F-AE5D-1EA04B748156}" srcOrd="0" destOrd="0" presId="urn:microsoft.com/office/officeart/2005/8/layout/list1"/>
    <dgm:cxn modelId="{789F8CD8-C485-472A-AEC2-D307D524BE52}" srcId="{CFAEB084-DC79-4FFC-9CEC-4309309F2206}" destId="{216AEFA2-D12C-4C0A-8546-9074E1C0233D}" srcOrd="0" destOrd="0" parTransId="{7A9243F2-3B18-4CEA-A2FC-A6D4AABE5452}" sibTransId="{B3131791-321C-4823-ADF2-2885F97E9CB1}"/>
    <dgm:cxn modelId="{D44392D9-A08D-459A-9E80-0F165C95D1DB}" type="presOf" srcId="{363811E0-23EA-470E-A097-A87A05CC1D45}" destId="{43BBEF7E-5FB6-4360-A293-D9BCB0A3DFFC}" srcOrd="0" destOrd="1" presId="urn:microsoft.com/office/officeart/2005/8/layout/list1"/>
    <dgm:cxn modelId="{CAA923E0-12F6-4D04-86B1-86510CF2344D}" srcId="{EB4F6AFA-4035-4354-92D8-AC073BE01447}" destId="{CFAEB084-DC79-4FFC-9CEC-4309309F2206}" srcOrd="1" destOrd="0" parTransId="{B6537CEE-0BF1-417E-B9C9-4D575963B0D5}" sibTransId="{FE82DCEA-DF26-4B2D-849F-58E20BEFF2AB}"/>
    <dgm:cxn modelId="{EBA2BFE8-ECC8-474D-900B-5FAC791A3ACD}" type="presOf" srcId="{99C69176-1885-44CB-AEA5-BAC83BDC7551}" destId="{957130FC-1E31-41F2-AFC6-9CF1941AB2BC}" srcOrd="0" destOrd="2" presId="urn:microsoft.com/office/officeart/2005/8/layout/list1"/>
    <dgm:cxn modelId="{7B2F9AF6-4305-4A46-8FFE-90BCFEE3543D}" type="presOf" srcId="{9A629ADA-283D-4304-90DD-1C6A8713AAC4}" destId="{957130FC-1E31-41F2-AFC6-9CF1941AB2BC}" srcOrd="0" destOrd="0" presId="urn:microsoft.com/office/officeart/2005/8/layout/list1"/>
    <dgm:cxn modelId="{A5584CA3-9451-4FF2-8C74-823D75C111BC}" type="presParOf" srcId="{D0B72643-FC45-43E9-B400-12EA8E9EB62D}" destId="{0F8242D2-0DA4-4558-A9A0-133645F4510F}" srcOrd="0" destOrd="0" presId="urn:microsoft.com/office/officeart/2005/8/layout/list1"/>
    <dgm:cxn modelId="{50E27531-1D74-4DB9-8C69-1FAB03943369}" type="presParOf" srcId="{0F8242D2-0DA4-4558-A9A0-133645F4510F}" destId="{B98112BA-87EF-436D-A1F6-99970C6B8136}" srcOrd="0" destOrd="0" presId="urn:microsoft.com/office/officeart/2005/8/layout/list1"/>
    <dgm:cxn modelId="{71CEA37D-FF31-446C-BAC7-98FFB65DDB15}" type="presParOf" srcId="{0F8242D2-0DA4-4558-A9A0-133645F4510F}" destId="{F4DB0359-813B-4E2F-A27E-D8AB7C20F666}" srcOrd="1" destOrd="0" presId="urn:microsoft.com/office/officeart/2005/8/layout/list1"/>
    <dgm:cxn modelId="{0BC16748-6778-49F9-B158-E63396E06638}" type="presParOf" srcId="{D0B72643-FC45-43E9-B400-12EA8E9EB62D}" destId="{E3DC94D0-37C6-43EC-956B-74566F3450D1}" srcOrd="1" destOrd="0" presId="urn:microsoft.com/office/officeart/2005/8/layout/list1"/>
    <dgm:cxn modelId="{CE552607-384D-4DAC-8AD1-D8E4FF83F691}" type="presParOf" srcId="{D0B72643-FC45-43E9-B400-12EA8E9EB62D}" destId="{957130FC-1E31-41F2-AFC6-9CF1941AB2BC}" srcOrd="2" destOrd="0" presId="urn:microsoft.com/office/officeart/2005/8/layout/list1"/>
    <dgm:cxn modelId="{A773A5AD-1917-497D-AF48-2B6ED3CF9C42}" type="presParOf" srcId="{D0B72643-FC45-43E9-B400-12EA8E9EB62D}" destId="{2AA53C87-2E06-45D2-ACF9-DEE07CEA6D43}" srcOrd="3" destOrd="0" presId="urn:microsoft.com/office/officeart/2005/8/layout/list1"/>
    <dgm:cxn modelId="{1370DCCA-51BE-44DE-9E18-75ABC152114D}" type="presParOf" srcId="{D0B72643-FC45-43E9-B400-12EA8E9EB62D}" destId="{8710A298-97B0-43D2-8592-83654CF30635}" srcOrd="4" destOrd="0" presId="urn:microsoft.com/office/officeart/2005/8/layout/list1"/>
    <dgm:cxn modelId="{BD7DC2EA-58E7-4148-B72D-B8B779B1EA78}" type="presParOf" srcId="{8710A298-97B0-43D2-8592-83654CF30635}" destId="{94785B23-3B5A-477F-AE5D-1EA04B748156}" srcOrd="0" destOrd="0" presId="urn:microsoft.com/office/officeart/2005/8/layout/list1"/>
    <dgm:cxn modelId="{7D8EDCDC-2BE2-47DB-9D7B-CF91FFB5185A}" type="presParOf" srcId="{8710A298-97B0-43D2-8592-83654CF30635}" destId="{6544D325-5E4C-46E3-A264-1B85019DDF9D}" srcOrd="1" destOrd="0" presId="urn:microsoft.com/office/officeart/2005/8/layout/list1"/>
    <dgm:cxn modelId="{75DAC884-21A2-43D3-818C-7ED45C7B2A1C}" type="presParOf" srcId="{D0B72643-FC45-43E9-B400-12EA8E9EB62D}" destId="{EC04725C-E580-4FB8-A84B-42EDF0AE59D6}" srcOrd="5" destOrd="0" presId="urn:microsoft.com/office/officeart/2005/8/layout/list1"/>
    <dgm:cxn modelId="{58EF99C8-7E82-48D3-9D51-BBD476BDCC06}" type="presParOf" srcId="{D0B72643-FC45-43E9-B400-12EA8E9EB62D}" destId="{43BBEF7E-5FB6-4360-A293-D9BCB0A3DFF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18EB6C-2239-44F3-90A0-D20E88ADB065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202C3B-C672-4EDB-BC65-BCF37909C7B0}">
      <dgm:prSet/>
      <dgm:spPr/>
      <dgm:t>
        <a:bodyPr/>
        <a:lstStyle/>
        <a:p>
          <a:r>
            <a:rPr lang="fr-FR" dirty="0"/>
            <a:t>METRORRAGIES DE LA POST MENOPAUSE +++</a:t>
          </a:r>
          <a:endParaRPr lang="en-US" dirty="0"/>
        </a:p>
      </dgm:t>
    </dgm:pt>
    <dgm:pt modelId="{5BA58C46-61A4-4F65-92F2-2F1C2C3864E8}" type="parTrans" cxnId="{AF7E5317-ED83-4691-BD74-14F538FCB4FE}">
      <dgm:prSet/>
      <dgm:spPr/>
      <dgm:t>
        <a:bodyPr/>
        <a:lstStyle/>
        <a:p>
          <a:endParaRPr lang="en-US"/>
        </a:p>
      </dgm:t>
    </dgm:pt>
    <dgm:pt modelId="{188960A3-F47C-4D20-AA76-AE2A583F4D3F}" type="sibTrans" cxnId="{AF7E5317-ED83-4691-BD74-14F538FCB4FE}">
      <dgm:prSet/>
      <dgm:spPr/>
      <dgm:t>
        <a:bodyPr/>
        <a:lstStyle/>
        <a:p>
          <a:endParaRPr lang="en-US"/>
        </a:p>
      </dgm:t>
    </dgm:pt>
    <dgm:pt modelId="{ACE4AB17-D872-4E96-B880-432FC3CC4683}">
      <dgm:prSet/>
      <dgm:spPr/>
      <dgm:t>
        <a:bodyPr/>
        <a:lstStyle/>
        <a:p>
          <a:r>
            <a:rPr lang="fr-FR"/>
            <a:t>Consultation au moindre saignement de la ménopause</a:t>
          </a:r>
          <a:endParaRPr lang="en-US"/>
        </a:p>
      </dgm:t>
    </dgm:pt>
    <dgm:pt modelId="{AAA85E39-A3D1-493F-86C8-371230E4A712}" type="parTrans" cxnId="{3BDA14A0-9B84-4CEA-B342-87485FC7A589}">
      <dgm:prSet/>
      <dgm:spPr/>
      <dgm:t>
        <a:bodyPr/>
        <a:lstStyle/>
        <a:p>
          <a:endParaRPr lang="en-US"/>
        </a:p>
      </dgm:t>
    </dgm:pt>
    <dgm:pt modelId="{75BB6764-8E49-4AF6-8965-89C53A5F3D00}" type="sibTrans" cxnId="{3BDA14A0-9B84-4CEA-B342-87485FC7A589}">
      <dgm:prSet/>
      <dgm:spPr/>
      <dgm:t>
        <a:bodyPr/>
        <a:lstStyle/>
        <a:p>
          <a:endParaRPr lang="en-US"/>
        </a:p>
      </dgm:t>
    </dgm:pt>
    <dgm:pt modelId="{F4AFDDCE-7F56-4053-9882-30AE3B8589DA}">
      <dgm:prSet/>
      <dgm:spPr/>
      <dgm:t>
        <a:bodyPr/>
        <a:lstStyle/>
        <a:p>
          <a:r>
            <a:rPr lang="fr-FR"/>
            <a:t>Biopsie endométriale à la pipelle de Cornier </a:t>
          </a:r>
          <a:endParaRPr lang="en-US"/>
        </a:p>
      </dgm:t>
    </dgm:pt>
    <dgm:pt modelId="{2D411FC6-55AA-48A1-B532-49EB00312721}" type="parTrans" cxnId="{2891DA67-016F-4FD1-8E27-73034806116D}">
      <dgm:prSet/>
      <dgm:spPr/>
      <dgm:t>
        <a:bodyPr/>
        <a:lstStyle/>
        <a:p>
          <a:endParaRPr lang="en-US"/>
        </a:p>
      </dgm:t>
    </dgm:pt>
    <dgm:pt modelId="{CD7B133D-8C63-4EEB-8503-02C26B458321}" type="sibTrans" cxnId="{2891DA67-016F-4FD1-8E27-73034806116D}">
      <dgm:prSet/>
      <dgm:spPr/>
      <dgm:t>
        <a:bodyPr/>
        <a:lstStyle/>
        <a:p>
          <a:endParaRPr lang="en-US"/>
        </a:p>
      </dgm:t>
    </dgm:pt>
    <dgm:pt modelId="{33D08DA3-045B-41D6-9CBF-54167F1C3A25}">
      <dgm:prSet/>
      <dgm:spPr/>
      <dgm:t>
        <a:bodyPr/>
        <a:lstStyle/>
        <a:p>
          <a:r>
            <a:rPr lang="fr-FR"/>
            <a:t>Hystéroscopie avec curetage de l’utérus</a:t>
          </a:r>
          <a:endParaRPr lang="en-US"/>
        </a:p>
      </dgm:t>
    </dgm:pt>
    <dgm:pt modelId="{D1FCC748-FBE8-4381-9150-55DE81856BBC}" type="parTrans" cxnId="{4CA18398-36AB-485B-BA80-10D0F504CC5F}">
      <dgm:prSet/>
      <dgm:spPr/>
      <dgm:t>
        <a:bodyPr/>
        <a:lstStyle/>
        <a:p>
          <a:endParaRPr lang="en-US"/>
        </a:p>
      </dgm:t>
    </dgm:pt>
    <dgm:pt modelId="{E3106978-D80E-4AC4-A422-31063BC6570C}" type="sibTrans" cxnId="{4CA18398-36AB-485B-BA80-10D0F504CC5F}">
      <dgm:prSet/>
      <dgm:spPr/>
      <dgm:t>
        <a:bodyPr/>
        <a:lstStyle/>
        <a:p>
          <a:endParaRPr lang="en-US"/>
        </a:p>
      </dgm:t>
    </dgm:pt>
    <dgm:pt modelId="{0CAC0C92-8807-491F-A8E7-6E6670E0BA8A}">
      <dgm:prSet/>
      <dgm:spPr/>
      <dgm:t>
        <a:bodyPr/>
        <a:lstStyle/>
        <a:p>
          <a:r>
            <a:rPr lang="fr-FR"/>
            <a:t>Possible avant la ménopause : toujours explorer les saignements anormaux surtout si facteurs de risques.</a:t>
          </a:r>
          <a:endParaRPr lang="en-US"/>
        </a:p>
      </dgm:t>
    </dgm:pt>
    <dgm:pt modelId="{876C827D-C98A-4336-80EC-A4729D17EA77}" type="parTrans" cxnId="{89928AB1-85DE-4F0A-8AA9-B9E09FB154C5}">
      <dgm:prSet/>
      <dgm:spPr/>
      <dgm:t>
        <a:bodyPr/>
        <a:lstStyle/>
        <a:p>
          <a:endParaRPr lang="en-US"/>
        </a:p>
      </dgm:t>
    </dgm:pt>
    <dgm:pt modelId="{5E9DB190-D198-4623-AD23-B9693824C766}" type="sibTrans" cxnId="{89928AB1-85DE-4F0A-8AA9-B9E09FB154C5}">
      <dgm:prSet/>
      <dgm:spPr/>
      <dgm:t>
        <a:bodyPr/>
        <a:lstStyle/>
        <a:p>
          <a:endParaRPr lang="en-US"/>
        </a:p>
      </dgm:t>
    </dgm:pt>
    <dgm:pt modelId="{44DCF772-B1AE-4AF3-BDB1-FA61BDA3BEB4}">
      <dgm:prSet/>
      <dgm:spPr/>
      <dgm:t>
        <a:bodyPr/>
        <a:lstStyle/>
        <a:p>
          <a:r>
            <a:rPr lang="fr-FR"/>
            <a:t>Bilan d’extension</a:t>
          </a:r>
          <a:endParaRPr lang="en-US"/>
        </a:p>
      </dgm:t>
    </dgm:pt>
    <dgm:pt modelId="{72F15023-9EB8-48BA-9E66-80346C00CCFF}" type="parTrans" cxnId="{48B12322-FE26-421C-A847-0EFBE4035A5B}">
      <dgm:prSet/>
      <dgm:spPr/>
      <dgm:t>
        <a:bodyPr/>
        <a:lstStyle/>
        <a:p>
          <a:endParaRPr lang="en-US"/>
        </a:p>
      </dgm:t>
    </dgm:pt>
    <dgm:pt modelId="{24865DC1-CE60-4798-9ECF-31F559D71C42}" type="sibTrans" cxnId="{48B12322-FE26-421C-A847-0EFBE4035A5B}">
      <dgm:prSet/>
      <dgm:spPr/>
      <dgm:t>
        <a:bodyPr/>
        <a:lstStyle/>
        <a:p>
          <a:endParaRPr lang="en-US"/>
        </a:p>
      </dgm:t>
    </dgm:pt>
    <dgm:pt modelId="{1AB5598F-0B26-4F30-A514-7F5FED2C942B}">
      <dgm:prSet/>
      <dgm:spPr/>
      <dgm:t>
        <a:bodyPr/>
        <a:lstStyle/>
        <a:p>
          <a:r>
            <a:rPr lang="fr-FR"/>
            <a:t>Echographie pelvienne gynécologique</a:t>
          </a:r>
          <a:endParaRPr lang="en-US"/>
        </a:p>
      </dgm:t>
    </dgm:pt>
    <dgm:pt modelId="{A0CF396B-890D-4139-B86D-37C7BB0421B2}" type="parTrans" cxnId="{46B6BAF8-377F-4D29-B67B-6D666A923387}">
      <dgm:prSet/>
      <dgm:spPr/>
      <dgm:t>
        <a:bodyPr/>
        <a:lstStyle/>
        <a:p>
          <a:endParaRPr lang="en-US"/>
        </a:p>
      </dgm:t>
    </dgm:pt>
    <dgm:pt modelId="{4623FDD8-CE88-46BD-982D-9898E06CED5F}" type="sibTrans" cxnId="{46B6BAF8-377F-4D29-B67B-6D666A923387}">
      <dgm:prSet/>
      <dgm:spPr/>
      <dgm:t>
        <a:bodyPr/>
        <a:lstStyle/>
        <a:p>
          <a:endParaRPr lang="en-US"/>
        </a:p>
      </dgm:t>
    </dgm:pt>
    <dgm:pt modelId="{A46937C4-F66A-4223-88E7-D224D88368E8}">
      <dgm:prSet/>
      <dgm:spPr/>
      <dgm:t>
        <a:bodyPr/>
        <a:lstStyle/>
        <a:p>
          <a:r>
            <a:rPr lang="fr-FR"/>
            <a:t>IRM Pelvienne +++</a:t>
          </a:r>
          <a:endParaRPr lang="en-US"/>
        </a:p>
      </dgm:t>
    </dgm:pt>
    <dgm:pt modelId="{4796F064-8274-430A-BCB7-DB00DCA8FF36}" type="parTrans" cxnId="{C7E10356-CAB8-4D40-A78B-4C2DE8BD34E8}">
      <dgm:prSet/>
      <dgm:spPr/>
      <dgm:t>
        <a:bodyPr/>
        <a:lstStyle/>
        <a:p>
          <a:endParaRPr lang="en-US"/>
        </a:p>
      </dgm:t>
    </dgm:pt>
    <dgm:pt modelId="{4CF4120B-66BF-47D2-A504-4CC7989C84EC}" type="sibTrans" cxnId="{C7E10356-CAB8-4D40-A78B-4C2DE8BD34E8}">
      <dgm:prSet/>
      <dgm:spPr/>
      <dgm:t>
        <a:bodyPr/>
        <a:lstStyle/>
        <a:p>
          <a:endParaRPr lang="en-US"/>
        </a:p>
      </dgm:t>
    </dgm:pt>
    <dgm:pt modelId="{7C8F9F1C-80CA-4EAD-9357-6CF32270CA5F}">
      <dgm:prSet/>
      <dgm:spPr/>
      <dgm:t>
        <a:bodyPr/>
        <a:lstStyle/>
        <a:p>
          <a:r>
            <a:rPr lang="fr-FR"/>
            <a:t>Stadification FIGO IRM</a:t>
          </a:r>
          <a:endParaRPr lang="en-US"/>
        </a:p>
      </dgm:t>
    </dgm:pt>
    <dgm:pt modelId="{62BEB826-7A42-4CA8-BACF-5B8A83B0A6B2}" type="parTrans" cxnId="{E9984ECD-AAED-4FEF-BD13-A24F32095BF3}">
      <dgm:prSet/>
      <dgm:spPr/>
      <dgm:t>
        <a:bodyPr/>
        <a:lstStyle/>
        <a:p>
          <a:endParaRPr lang="en-US"/>
        </a:p>
      </dgm:t>
    </dgm:pt>
    <dgm:pt modelId="{B481AFF1-46DB-4966-AC9D-4B97724EC4CE}" type="sibTrans" cxnId="{E9984ECD-AAED-4FEF-BD13-A24F32095BF3}">
      <dgm:prSet/>
      <dgm:spPr/>
      <dgm:t>
        <a:bodyPr/>
        <a:lstStyle/>
        <a:p>
          <a:endParaRPr lang="en-US"/>
        </a:p>
      </dgm:t>
    </dgm:pt>
    <dgm:pt modelId="{E0C61489-B1E5-414D-9FC8-DCA62CACBBC3}">
      <dgm:prSet/>
      <dgm:spPr/>
      <dgm:t>
        <a:bodyPr/>
        <a:lstStyle/>
        <a:p>
          <a:r>
            <a:rPr lang="fr-FR"/>
            <a:t>Recherche d’atteinte ganglionnaire</a:t>
          </a:r>
          <a:endParaRPr lang="en-US"/>
        </a:p>
      </dgm:t>
    </dgm:pt>
    <dgm:pt modelId="{20502F15-2394-4BA0-B0F9-49256EA59B7D}" type="parTrans" cxnId="{B222644B-04E5-45B3-AE2B-DA8D197036E1}">
      <dgm:prSet/>
      <dgm:spPr/>
      <dgm:t>
        <a:bodyPr/>
        <a:lstStyle/>
        <a:p>
          <a:endParaRPr lang="en-US"/>
        </a:p>
      </dgm:t>
    </dgm:pt>
    <dgm:pt modelId="{CF5C1A0E-AEAF-47F4-80AB-9B1942EC6F73}" type="sibTrans" cxnId="{B222644B-04E5-45B3-AE2B-DA8D197036E1}">
      <dgm:prSet/>
      <dgm:spPr/>
      <dgm:t>
        <a:bodyPr/>
        <a:lstStyle/>
        <a:p>
          <a:endParaRPr lang="en-US"/>
        </a:p>
      </dgm:t>
    </dgm:pt>
    <dgm:pt modelId="{021ADE03-BE34-4A00-84E1-45EA10F945B6}">
      <dgm:prSet/>
      <dgm:spPr/>
      <dgm:t>
        <a:bodyPr/>
        <a:lstStyle/>
        <a:p>
          <a:r>
            <a:rPr lang="fr-FR"/>
            <a:t>Scanner TAP pour les tumeurs de stade avancé </a:t>
          </a:r>
          <a:endParaRPr lang="en-US"/>
        </a:p>
      </dgm:t>
    </dgm:pt>
    <dgm:pt modelId="{9F420464-E228-4E11-88D4-412D1BDDD738}" type="parTrans" cxnId="{C187C4D3-B995-4F79-850F-819A48E13878}">
      <dgm:prSet/>
      <dgm:spPr/>
      <dgm:t>
        <a:bodyPr/>
        <a:lstStyle/>
        <a:p>
          <a:endParaRPr lang="en-US"/>
        </a:p>
      </dgm:t>
    </dgm:pt>
    <dgm:pt modelId="{6FA5A3AB-2703-4F03-B0CE-2083D45BBB4E}" type="sibTrans" cxnId="{C187C4D3-B995-4F79-850F-819A48E13878}">
      <dgm:prSet/>
      <dgm:spPr/>
      <dgm:t>
        <a:bodyPr/>
        <a:lstStyle/>
        <a:p>
          <a:endParaRPr lang="en-US"/>
        </a:p>
      </dgm:t>
    </dgm:pt>
    <dgm:pt modelId="{98D57523-3DD0-47E7-98F3-C7F3F4643FAD}" type="pres">
      <dgm:prSet presAssocID="{F218EB6C-2239-44F3-90A0-D20E88ADB065}" presName="Name0" presStyleCnt="0">
        <dgm:presLayoutVars>
          <dgm:dir/>
          <dgm:animLvl val="lvl"/>
          <dgm:resizeHandles val="exact"/>
        </dgm:presLayoutVars>
      </dgm:prSet>
      <dgm:spPr/>
    </dgm:pt>
    <dgm:pt modelId="{723E6415-2E02-4D1B-BF06-8EE902EBF3B1}" type="pres">
      <dgm:prSet presAssocID="{D2202C3B-C672-4EDB-BC65-BCF37909C7B0}" presName="linNode" presStyleCnt="0"/>
      <dgm:spPr/>
    </dgm:pt>
    <dgm:pt modelId="{A4EC8A99-49DD-4948-9A54-3DC1E162DBC8}" type="pres">
      <dgm:prSet presAssocID="{D2202C3B-C672-4EDB-BC65-BCF37909C7B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AD6C31C-D50D-4037-873E-8B5E0AB84EDC}" type="pres">
      <dgm:prSet presAssocID="{D2202C3B-C672-4EDB-BC65-BCF37909C7B0}" presName="descendantText" presStyleLbl="alignAccFollowNode1" presStyleIdx="0" presStyleCnt="2">
        <dgm:presLayoutVars>
          <dgm:bulletEnabled val="1"/>
        </dgm:presLayoutVars>
      </dgm:prSet>
      <dgm:spPr/>
    </dgm:pt>
    <dgm:pt modelId="{43F311A9-8255-4B07-B806-89BE4741A4AA}" type="pres">
      <dgm:prSet presAssocID="{188960A3-F47C-4D20-AA76-AE2A583F4D3F}" presName="sp" presStyleCnt="0"/>
      <dgm:spPr/>
    </dgm:pt>
    <dgm:pt modelId="{6584D52F-F046-4891-B1AA-6AED2F696DB8}" type="pres">
      <dgm:prSet presAssocID="{44DCF772-B1AE-4AF3-BDB1-FA61BDA3BEB4}" presName="linNode" presStyleCnt="0"/>
      <dgm:spPr/>
    </dgm:pt>
    <dgm:pt modelId="{AE76F6E7-7763-44CC-806C-7B6E38260812}" type="pres">
      <dgm:prSet presAssocID="{44DCF772-B1AE-4AF3-BDB1-FA61BDA3BEB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74828F8-BDA4-4C00-95E8-68AC02C261D6}" type="pres">
      <dgm:prSet presAssocID="{44DCF772-B1AE-4AF3-BDB1-FA61BDA3BEB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9850102-36F4-4029-8688-F3C78A766C21}" type="presOf" srcId="{F4AFDDCE-7F56-4053-9882-30AE3B8589DA}" destId="{1AD6C31C-D50D-4037-873E-8B5E0AB84EDC}" srcOrd="0" destOrd="1" presId="urn:microsoft.com/office/officeart/2005/8/layout/vList5"/>
    <dgm:cxn modelId="{7EDE7213-7F8E-47FE-ABDF-375DBA6B6CF6}" type="presOf" srcId="{A46937C4-F66A-4223-88E7-D224D88368E8}" destId="{F74828F8-BDA4-4C00-95E8-68AC02C261D6}" srcOrd="0" destOrd="1" presId="urn:microsoft.com/office/officeart/2005/8/layout/vList5"/>
    <dgm:cxn modelId="{AF7E5317-ED83-4691-BD74-14F538FCB4FE}" srcId="{F218EB6C-2239-44F3-90A0-D20E88ADB065}" destId="{D2202C3B-C672-4EDB-BC65-BCF37909C7B0}" srcOrd="0" destOrd="0" parTransId="{5BA58C46-61A4-4F65-92F2-2F1C2C3864E8}" sibTransId="{188960A3-F47C-4D20-AA76-AE2A583F4D3F}"/>
    <dgm:cxn modelId="{48B12322-FE26-421C-A847-0EFBE4035A5B}" srcId="{F218EB6C-2239-44F3-90A0-D20E88ADB065}" destId="{44DCF772-B1AE-4AF3-BDB1-FA61BDA3BEB4}" srcOrd="1" destOrd="0" parTransId="{72F15023-9EB8-48BA-9E66-80346C00CCFF}" sibTransId="{24865DC1-CE60-4798-9ECF-31F559D71C42}"/>
    <dgm:cxn modelId="{2F3D6338-CCDF-4A67-A912-C9212A038562}" type="presOf" srcId="{7C8F9F1C-80CA-4EAD-9357-6CF32270CA5F}" destId="{F74828F8-BDA4-4C00-95E8-68AC02C261D6}" srcOrd="0" destOrd="2" presId="urn:microsoft.com/office/officeart/2005/8/layout/vList5"/>
    <dgm:cxn modelId="{2891DA67-016F-4FD1-8E27-73034806116D}" srcId="{D2202C3B-C672-4EDB-BC65-BCF37909C7B0}" destId="{F4AFDDCE-7F56-4053-9882-30AE3B8589DA}" srcOrd="1" destOrd="0" parTransId="{2D411FC6-55AA-48A1-B532-49EB00312721}" sibTransId="{CD7B133D-8C63-4EEB-8503-02C26B458321}"/>
    <dgm:cxn modelId="{B222644B-04E5-45B3-AE2B-DA8D197036E1}" srcId="{A46937C4-F66A-4223-88E7-D224D88368E8}" destId="{E0C61489-B1E5-414D-9FC8-DCA62CACBBC3}" srcOrd="1" destOrd="0" parTransId="{20502F15-2394-4BA0-B0F9-49256EA59B7D}" sibTransId="{CF5C1A0E-AEAF-47F4-80AB-9B1942EC6F73}"/>
    <dgm:cxn modelId="{54CC846C-AA08-49FC-99CD-FFFDF911CD1A}" type="presOf" srcId="{E0C61489-B1E5-414D-9FC8-DCA62CACBBC3}" destId="{F74828F8-BDA4-4C00-95E8-68AC02C261D6}" srcOrd="0" destOrd="3" presId="urn:microsoft.com/office/officeart/2005/8/layout/vList5"/>
    <dgm:cxn modelId="{5B62166F-085D-401B-885E-4E4F915B6C0F}" type="presOf" srcId="{44DCF772-B1AE-4AF3-BDB1-FA61BDA3BEB4}" destId="{AE76F6E7-7763-44CC-806C-7B6E38260812}" srcOrd="0" destOrd="0" presId="urn:microsoft.com/office/officeart/2005/8/layout/vList5"/>
    <dgm:cxn modelId="{C7E10356-CAB8-4D40-A78B-4C2DE8BD34E8}" srcId="{44DCF772-B1AE-4AF3-BDB1-FA61BDA3BEB4}" destId="{A46937C4-F66A-4223-88E7-D224D88368E8}" srcOrd="1" destOrd="0" parTransId="{4796F064-8274-430A-BCB7-DB00DCA8FF36}" sibTransId="{4CF4120B-66BF-47D2-A504-4CC7989C84EC}"/>
    <dgm:cxn modelId="{6576AA86-3EDB-4144-8E84-CD29FAF6B405}" type="presOf" srcId="{0CAC0C92-8807-491F-A8E7-6E6670E0BA8A}" destId="{1AD6C31C-D50D-4037-873E-8B5E0AB84EDC}" srcOrd="0" destOrd="3" presId="urn:microsoft.com/office/officeart/2005/8/layout/vList5"/>
    <dgm:cxn modelId="{4CA18398-36AB-485B-BA80-10D0F504CC5F}" srcId="{D2202C3B-C672-4EDB-BC65-BCF37909C7B0}" destId="{33D08DA3-045B-41D6-9CBF-54167F1C3A25}" srcOrd="2" destOrd="0" parTransId="{D1FCC748-FBE8-4381-9150-55DE81856BBC}" sibTransId="{E3106978-D80E-4AC4-A422-31063BC6570C}"/>
    <dgm:cxn modelId="{3BDA14A0-9B84-4CEA-B342-87485FC7A589}" srcId="{D2202C3B-C672-4EDB-BC65-BCF37909C7B0}" destId="{ACE4AB17-D872-4E96-B880-432FC3CC4683}" srcOrd="0" destOrd="0" parTransId="{AAA85E39-A3D1-493F-86C8-371230E4A712}" sibTransId="{75BB6764-8E49-4AF6-8965-89C53A5F3D00}"/>
    <dgm:cxn modelId="{6337C0A5-1625-4F53-8C2D-AC725F4E0DA4}" type="presOf" srcId="{33D08DA3-045B-41D6-9CBF-54167F1C3A25}" destId="{1AD6C31C-D50D-4037-873E-8B5E0AB84EDC}" srcOrd="0" destOrd="2" presId="urn:microsoft.com/office/officeart/2005/8/layout/vList5"/>
    <dgm:cxn modelId="{DAFFCCA9-4C08-4549-99A1-AF6E6BB2FB65}" type="presOf" srcId="{ACE4AB17-D872-4E96-B880-432FC3CC4683}" destId="{1AD6C31C-D50D-4037-873E-8B5E0AB84EDC}" srcOrd="0" destOrd="0" presId="urn:microsoft.com/office/officeart/2005/8/layout/vList5"/>
    <dgm:cxn modelId="{AA6AB0AC-6230-4A31-8931-36D7D856D66B}" type="presOf" srcId="{021ADE03-BE34-4A00-84E1-45EA10F945B6}" destId="{F74828F8-BDA4-4C00-95E8-68AC02C261D6}" srcOrd="0" destOrd="4" presId="urn:microsoft.com/office/officeart/2005/8/layout/vList5"/>
    <dgm:cxn modelId="{240A09AE-3E3B-4427-8E6E-839FE39D09A4}" type="presOf" srcId="{D2202C3B-C672-4EDB-BC65-BCF37909C7B0}" destId="{A4EC8A99-49DD-4948-9A54-3DC1E162DBC8}" srcOrd="0" destOrd="0" presId="urn:microsoft.com/office/officeart/2005/8/layout/vList5"/>
    <dgm:cxn modelId="{89928AB1-85DE-4F0A-8AA9-B9E09FB154C5}" srcId="{D2202C3B-C672-4EDB-BC65-BCF37909C7B0}" destId="{0CAC0C92-8807-491F-A8E7-6E6670E0BA8A}" srcOrd="3" destOrd="0" parTransId="{876C827D-C98A-4336-80EC-A4729D17EA77}" sibTransId="{5E9DB190-D198-4623-AD23-B9693824C766}"/>
    <dgm:cxn modelId="{ABEC3FBB-9F76-4350-8B64-C6DB8E54F17A}" type="presOf" srcId="{1AB5598F-0B26-4F30-A514-7F5FED2C942B}" destId="{F74828F8-BDA4-4C00-95E8-68AC02C261D6}" srcOrd="0" destOrd="0" presId="urn:microsoft.com/office/officeart/2005/8/layout/vList5"/>
    <dgm:cxn modelId="{E9984ECD-AAED-4FEF-BD13-A24F32095BF3}" srcId="{A46937C4-F66A-4223-88E7-D224D88368E8}" destId="{7C8F9F1C-80CA-4EAD-9357-6CF32270CA5F}" srcOrd="0" destOrd="0" parTransId="{62BEB826-7A42-4CA8-BACF-5B8A83B0A6B2}" sibTransId="{B481AFF1-46DB-4966-AC9D-4B97724EC4CE}"/>
    <dgm:cxn modelId="{C187C4D3-B995-4F79-850F-819A48E13878}" srcId="{44DCF772-B1AE-4AF3-BDB1-FA61BDA3BEB4}" destId="{021ADE03-BE34-4A00-84E1-45EA10F945B6}" srcOrd="2" destOrd="0" parTransId="{9F420464-E228-4E11-88D4-412D1BDDD738}" sibTransId="{6FA5A3AB-2703-4F03-B0CE-2083D45BBB4E}"/>
    <dgm:cxn modelId="{4AADCDF0-855A-4A29-BF5E-702B882F6E85}" type="presOf" srcId="{F218EB6C-2239-44F3-90A0-D20E88ADB065}" destId="{98D57523-3DD0-47E7-98F3-C7F3F4643FAD}" srcOrd="0" destOrd="0" presId="urn:microsoft.com/office/officeart/2005/8/layout/vList5"/>
    <dgm:cxn modelId="{46B6BAF8-377F-4D29-B67B-6D666A923387}" srcId="{44DCF772-B1AE-4AF3-BDB1-FA61BDA3BEB4}" destId="{1AB5598F-0B26-4F30-A514-7F5FED2C942B}" srcOrd="0" destOrd="0" parTransId="{A0CF396B-890D-4139-B86D-37C7BB0421B2}" sibTransId="{4623FDD8-CE88-46BD-982D-9898E06CED5F}"/>
    <dgm:cxn modelId="{0AD3846B-9B36-49AE-B6F9-05BD05362FEB}" type="presParOf" srcId="{98D57523-3DD0-47E7-98F3-C7F3F4643FAD}" destId="{723E6415-2E02-4D1B-BF06-8EE902EBF3B1}" srcOrd="0" destOrd="0" presId="urn:microsoft.com/office/officeart/2005/8/layout/vList5"/>
    <dgm:cxn modelId="{133D6EC0-9BEF-4604-8FEC-EFD87012513B}" type="presParOf" srcId="{723E6415-2E02-4D1B-BF06-8EE902EBF3B1}" destId="{A4EC8A99-49DD-4948-9A54-3DC1E162DBC8}" srcOrd="0" destOrd="0" presId="urn:microsoft.com/office/officeart/2005/8/layout/vList5"/>
    <dgm:cxn modelId="{7EC7CAAE-7A16-4F8A-810E-CE83729CC913}" type="presParOf" srcId="{723E6415-2E02-4D1B-BF06-8EE902EBF3B1}" destId="{1AD6C31C-D50D-4037-873E-8B5E0AB84EDC}" srcOrd="1" destOrd="0" presId="urn:microsoft.com/office/officeart/2005/8/layout/vList5"/>
    <dgm:cxn modelId="{149E1FC4-EE01-4A31-A47E-A4463DF4E31D}" type="presParOf" srcId="{98D57523-3DD0-47E7-98F3-C7F3F4643FAD}" destId="{43F311A9-8255-4B07-B806-89BE4741A4AA}" srcOrd="1" destOrd="0" presId="urn:microsoft.com/office/officeart/2005/8/layout/vList5"/>
    <dgm:cxn modelId="{9DCAB59B-56EB-4B7C-81EA-FEA4E62BCD19}" type="presParOf" srcId="{98D57523-3DD0-47E7-98F3-C7F3F4643FAD}" destId="{6584D52F-F046-4891-B1AA-6AED2F696DB8}" srcOrd="2" destOrd="0" presId="urn:microsoft.com/office/officeart/2005/8/layout/vList5"/>
    <dgm:cxn modelId="{A41A07EF-8D9C-4077-9D48-892678AC75DB}" type="presParOf" srcId="{6584D52F-F046-4891-B1AA-6AED2F696DB8}" destId="{AE76F6E7-7763-44CC-806C-7B6E38260812}" srcOrd="0" destOrd="0" presId="urn:microsoft.com/office/officeart/2005/8/layout/vList5"/>
    <dgm:cxn modelId="{A01609ED-008B-405F-B7EB-5919290A1445}" type="presParOf" srcId="{6584D52F-F046-4891-B1AA-6AED2F696DB8}" destId="{F74828F8-BDA4-4C00-95E8-68AC02C261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391639-A051-407F-9385-DF3E6D6A10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BCFEA9-6147-4C44-914F-22597CC0AFF9}">
      <dgm:prSet/>
      <dgm:spPr/>
      <dgm:t>
        <a:bodyPr/>
        <a:lstStyle/>
        <a:p>
          <a:r>
            <a:rPr lang="fr-FR"/>
            <a:t>Chirurgie presque toujours indiquée</a:t>
          </a:r>
          <a:endParaRPr lang="en-US"/>
        </a:p>
      </dgm:t>
    </dgm:pt>
    <dgm:pt modelId="{3128E84A-EF52-4A09-8872-F01791267BF4}" type="parTrans" cxnId="{A6BC27EE-7841-42C2-8058-CECBF2B73FD1}">
      <dgm:prSet/>
      <dgm:spPr/>
      <dgm:t>
        <a:bodyPr/>
        <a:lstStyle/>
        <a:p>
          <a:endParaRPr lang="en-US"/>
        </a:p>
      </dgm:t>
    </dgm:pt>
    <dgm:pt modelId="{0E812B80-D9B8-4615-A22A-CC8904558C20}" type="sibTrans" cxnId="{A6BC27EE-7841-42C2-8058-CECBF2B73FD1}">
      <dgm:prSet/>
      <dgm:spPr/>
      <dgm:t>
        <a:bodyPr/>
        <a:lstStyle/>
        <a:p>
          <a:endParaRPr lang="en-US"/>
        </a:p>
      </dgm:t>
    </dgm:pt>
    <dgm:pt modelId="{6E8407EC-3565-4AF9-915D-1BAA6A12977F}">
      <dgm:prSet/>
      <dgm:spPr/>
      <dgm:t>
        <a:bodyPr/>
        <a:lstStyle/>
        <a:p>
          <a:r>
            <a:rPr lang="fr-FR"/>
            <a:t>Hystérectomie totale et salpingo-ovariectomie (annexectomie) bilatérale.</a:t>
          </a:r>
          <a:endParaRPr lang="en-US"/>
        </a:p>
      </dgm:t>
    </dgm:pt>
    <dgm:pt modelId="{0B7CE8CA-7D36-4572-80EB-D187DB5564D0}" type="parTrans" cxnId="{450AE4D6-CED9-40AC-93F5-26CE93BFBF68}">
      <dgm:prSet/>
      <dgm:spPr/>
      <dgm:t>
        <a:bodyPr/>
        <a:lstStyle/>
        <a:p>
          <a:endParaRPr lang="en-US"/>
        </a:p>
      </dgm:t>
    </dgm:pt>
    <dgm:pt modelId="{7DCF9A97-906B-4DB5-A49A-C2AFABB0B2E3}" type="sibTrans" cxnId="{450AE4D6-CED9-40AC-93F5-26CE93BFBF68}">
      <dgm:prSet/>
      <dgm:spPr/>
      <dgm:t>
        <a:bodyPr/>
        <a:lstStyle/>
        <a:p>
          <a:endParaRPr lang="en-US"/>
        </a:p>
      </dgm:t>
    </dgm:pt>
    <dgm:pt modelId="{4B8B9F3A-FB38-4F65-8EB1-3E331428331A}">
      <dgm:prSet/>
      <dgm:spPr/>
      <dgm:t>
        <a:bodyPr/>
        <a:lstStyle/>
        <a:p>
          <a:r>
            <a:rPr lang="fr-FR"/>
            <a:t>+- curages ganglionnaires pelvienne et lombo-aortiques</a:t>
          </a:r>
          <a:endParaRPr lang="en-US"/>
        </a:p>
      </dgm:t>
    </dgm:pt>
    <dgm:pt modelId="{DB0EB5B9-670A-4AD0-8F09-AC4B2F592A31}" type="parTrans" cxnId="{8FF73AE0-C9CB-4E58-A04F-02E71ACDDE7F}">
      <dgm:prSet/>
      <dgm:spPr/>
      <dgm:t>
        <a:bodyPr/>
        <a:lstStyle/>
        <a:p>
          <a:endParaRPr lang="en-US"/>
        </a:p>
      </dgm:t>
    </dgm:pt>
    <dgm:pt modelId="{560FEC9C-3159-4533-8D84-DF4A1EC9BBCB}" type="sibTrans" cxnId="{8FF73AE0-C9CB-4E58-A04F-02E71ACDDE7F}">
      <dgm:prSet/>
      <dgm:spPr/>
      <dgm:t>
        <a:bodyPr/>
        <a:lstStyle/>
        <a:p>
          <a:endParaRPr lang="en-US"/>
        </a:p>
      </dgm:t>
    </dgm:pt>
    <dgm:pt modelId="{313F1ECB-F3E0-4901-A255-B8FBC79045CC}">
      <dgm:prSet/>
      <dgm:spPr/>
      <dgm:t>
        <a:bodyPr/>
        <a:lstStyle/>
        <a:p>
          <a:r>
            <a:rPr lang="fr-FR"/>
            <a:t>Traitements adjuvants/ Patiente non opérable</a:t>
          </a:r>
          <a:endParaRPr lang="en-US"/>
        </a:p>
      </dgm:t>
    </dgm:pt>
    <dgm:pt modelId="{FADE2DB4-BA40-40CB-A9BB-4826CC12C540}" type="parTrans" cxnId="{C86080B8-095E-47F1-8CF6-1EE66C2DCA93}">
      <dgm:prSet/>
      <dgm:spPr/>
      <dgm:t>
        <a:bodyPr/>
        <a:lstStyle/>
        <a:p>
          <a:endParaRPr lang="en-US"/>
        </a:p>
      </dgm:t>
    </dgm:pt>
    <dgm:pt modelId="{BB7CA260-44BA-480F-907C-17E75A433442}" type="sibTrans" cxnId="{C86080B8-095E-47F1-8CF6-1EE66C2DCA93}">
      <dgm:prSet/>
      <dgm:spPr/>
      <dgm:t>
        <a:bodyPr/>
        <a:lstStyle/>
        <a:p>
          <a:endParaRPr lang="en-US"/>
        </a:p>
      </dgm:t>
    </dgm:pt>
    <dgm:pt modelId="{8FA20226-6CB0-4088-B96B-52DB5429DDF5}">
      <dgm:prSet/>
      <dgm:spPr/>
      <dgm:t>
        <a:bodyPr/>
        <a:lstStyle/>
        <a:p>
          <a:r>
            <a:rPr lang="fr-FR"/>
            <a:t>Radiothérapie pelvienne</a:t>
          </a:r>
          <a:endParaRPr lang="en-US"/>
        </a:p>
      </dgm:t>
    </dgm:pt>
    <dgm:pt modelId="{C76298C7-54D5-4EC9-AD99-E2D077BEEF18}" type="parTrans" cxnId="{3A771044-8339-4DD6-BA16-11FEECE4E796}">
      <dgm:prSet/>
      <dgm:spPr/>
      <dgm:t>
        <a:bodyPr/>
        <a:lstStyle/>
        <a:p>
          <a:endParaRPr lang="en-US"/>
        </a:p>
      </dgm:t>
    </dgm:pt>
    <dgm:pt modelId="{5C4E54C5-7CFF-4EB4-8C1A-FF73BE1B4DB4}" type="sibTrans" cxnId="{3A771044-8339-4DD6-BA16-11FEECE4E796}">
      <dgm:prSet/>
      <dgm:spPr/>
      <dgm:t>
        <a:bodyPr/>
        <a:lstStyle/>
        <a:p>
          <a:endParaRPr lang="en-US"/>
        </a:p>
      </dgm:t>
    </dgm:pt>
    <dgm:pt modelId="{1AAB0C2D-520A-4685-A573-A166780A7E64}">
      <dgm:prSet/>
      <dgm:spPr/>
      <dgm:t>
        <a:bodyPr/>
        <a:lstStyle/>
        <a:p>
          <a:r>
            <a:rPr lang="fr-FR"/>
            <a:t>Curiethérapie du fond vaginal</a:t>
          </a:r>
          <a:endParaRPr lang="en-US"/>
        </a:p>
      </dgm:t>
    </dgm:pt>
    <dgm:pt modelId="{C50D10D0-E365-46A2-8714-AE5AFB5A658F}" type="parTrans" cxnId="{A2A9770E-3F72-4722-8829-43A8A64FD659}">
      <dgm:prSet/>
      <dgm:spPr/>
      <dgm:t>
        <a:bodyPr/>
        <a:lstStyle/>
        <a:p>
          <a:endParaRPr lang="en-US"/>
        </a:p>
      </dgm:t>
    </dgm:pt>
    <dgm:pt modelId="{BD3A199B-BA6F-42C2-B44C-0F06AF2A228D}" type="sibTrans" cxnId="{A2A9770E-3F72-4722-8829-43A8A64FD659}">
      <dgm:prSet/>
      <dgm:spPr/>
      <dgm:t>
        <a:bodyPr/>
        <a:lstStyle/>
        <a:p>
          <a:endParaRPr lang="en-US"/>
        </a:p>
      </dgm:t>
    </dgm:pt>
    <dgm:pt modelId="{D5BB4AF4-DBE9-4D1C-805C-FEA3B8C44B08}">
      <dgm:prSet/>
      <dgm:spPr/>
      <dgm:t>
        <a:bodyPr/>
        <a:lstStyle/>
        <a:p>
          <a:r>
            <a:rPr lang="fr-FR"/>
            <a:t>Chimiothérapie pour les stades avancés / Métastatiques</a:t>
          </a:r>
          <a:endParaRPr lang="en-US"/>
        </a:p>
      </dgm:t>
    </dgm:pt>
    <dgm:pt modelId="{1413C4C8-65B4-4188-9A6E-4963EAD59B07}" type="parTrans" cxnId="{4D83D34D-4093-42EB-A667-832F33B733A5}">
      <dgm:prSet/>
      <dgm:spPr/>
      <dgm:t>
        <a:bodyPr/>
        <a:lstStyle/>
        <a:p>
          <a:endParaRPr lang="en-US"/>
        </a:p>
      </dgm:t>
    </dgm:pt>
    <dgm:pt modelId="{1DF40197-BBF8-45D0-96B5-CB7CB12AF158}" type="sibTrans" cxnId="{4D83D34D-4093-42EB-A667-832F33B733A5}">
      <dgm:prSet/>
      <dgm:spPr/>
      <dgm:t>
        <a:bodyPr/>
        <a:lstStyle/>
        <a:p>
          <a:endParaRPr lang="en-US"/>
        </a:p>
      </dgm:t>
    </dgm:pt>
    <dgm:pt modelId="{22C3EA07-E99D-4D5F-B202-BD1C82CDA8CD}">
      <dgm:prSet/>
      <dgm:spPr/>
      <dgm:t>
        <a:bodyPr/>
        <a:lstStyle/>
        <a:p>
          <a:r>
            <a:rPr lang="fr-FR"/>
            <a:t>Carboplatine (AUC 5) – paclitaxel </a:t>
          </a:r>
          <a:endParaRPr lang="en-US"/>
        </a:p>
      </dgm:t>
    </dgm:pt>
    <dgm:pt modelId="{6E0268B5-7E4C-453C-BB2B-423230E4AA41}" type="parTrans" cxnId="{1778B11F-23D8-4C63-9959-A048AB0FEF9E}">
      <dgm:prSet/>
      <dgm:spPr/>
      <dgm:t>
        <a:bodyPr/>
        <a:lstStyle/>
        <a:p>
          <a:endParaRPr lang="en-US"/>
        </a:p>
      </dgm:t>
    </dgm:pt>
    <dgm:pt modelId="{E6EF172F-4D4E-4358-BAEA-A18F35BE0006}" type="sibTrans" cxnId="{1778B11F-23D8-4C63-9959-A048AB0FEF9E}">
      <dgm:prSet/>
      <dgm:spPr/>
      <dgm:t>
        <a:bodyPr/>
        <a:lstStyle/>
        <a:p>
          <a:endParaRPr lang="en-US"/>
        </a:p>
      </dgm:t>
    </dgm:pt>
    <dgm:pt modelId="{3B46F56A-0840-4B77-A1EC-3FA322D105E9}">
      <dgm:prSet/>
      <dgm:spPr/>
      <dgm:t>
        <a:bodyPr/>
        <a:lstStyle/>
        <a:p>
          <a:r>
            <a:rPr lang="fr-FR"/>
            <a:t>Hormonothérapie si tumeur sensible </a:t>
          </a:r>
          <a:endParaRPr lang="en-US"/>
        </a:p>
      </dgm:t>
    </dgm:pt>
    <dgm:pt modelId="{EC84B8F7-5BAE-4022-9278-91EDDC1057AF}" type="parTrans" cxnId="{08053311-0850-4A47-B3F2-1FC47BAC74AF}">
      <dgm:prSet/>
      <dgm:spPr/>
      <dgm:t>
        <a:bodyPr/>
        <a:lstStyle/>
        <a:p>
          <a:endParaRPr lang="en-US"/>
        </a:p>
      </dgm:t>
    </dgm:pt>
    <dgm:pt modelId="{FF79C82E-78DA-4C6C-8FBC-7A9DDBEEAE3B}" type="sibTrans" cxnId="{08053311-0850-4A47-B3F2-1FC47BAC74AF}">
      <dgm:prSet/>
      <dgm:spPr/>
      <dgm:t>
        <a:bodyPr/>
        <a:lstStyle/>
        <a:p>
          <a:endParaRPr lang="en-US"/>
        </a:p>
      </dgm:t>
    </dgm:pt>
    <dgm:pt modelId="{F8E82200-85A6-4445-B759-36BB1FC97771}" type="pres">
      <dgm:prSet presAssocID="{04391639-A051-407F-9385-DF3E6D6A10BA}" presName="linear" presStyleCnt="0">
        <dgm:presLayoutVars>
          <dgm:animLvl val="lvl"/>
          <dgm:resizeHandles val="exact"/>
        </dgm:presLayoutVars>
      </dgm:prSet>
      <dgm:spPr/>
    </dgm:pt>
    <dgm:pt modelId="{42E55424-C5A7-4317-A102-621371EF62DE}" type="pres">
      <dgm:prSet presAssocID="{AABCFEA9-6147-4C44-914F-22597CC0AFF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841B09-6117-4235-9BB9-39BDFAA34673}" type="pres">
      <dgm:prSet presAssocID="{AABCFEA9-6147-4C44-914F-22597CC0AFF9}" presName="childText" presStyleLbl="revTx" presStyleIdx="0" presStyleCnt="2">
        <dgm:presLayoutVars>
          <dgm:bulletEnabled val="1"/>
        </dgm:presLayoutVars>
      </dgm:prSet>
      <dgm:spPr/>
    </dgm:pt>
    <dgm:pt modelId="{6BFBD2FB-BD33-4F40-8D4C-3517DF6F54A2}" type="pres">
      <dgm:prSet presAssocID="{313F1ECB-F3E0-4901-A255-B8FBC79045C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B7EE6D-C5DA-4A55-A4D1-441092F4389D}" type="pres">
      <dgm:prSet presAssocID="{313F1ECB-F3E0-4901-A255-B8FBC79045C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E6A1B08-7A96-4463-84C0-543F3C2A2155}" type="presOf" srcId="{AABCFEA9-6147-4C44-914F-22597CC0AFF9}" destId="{42E55424-C5A7-4317-A102-621371EF62DE}" srcOrd="0" destOrd="0" presId="urn:microsoft.com/office/officeart/2005/8/layout/vList2"/>
    <dgm:cxn modelId="{A2A9770E-3F72-4722-8829-43A8A64FD659}" srcId="{313F1ECB-F3E0-4901-A255-B8FBC79045CC}" destId="{1AAB0C2D-520A-4685-A573-A166780A7E64}" srcOrd="1" destOrd="0" parTransId="{C50D10D0-E365-46A2-8714-AE5AFB5A658F}" sibTransId="{BD3A199B-BA6F-42C2-B44C-0F06AF2A228D}"/>
    <dgm:cxn modelId="{08053311-0850-4A47-B3F2-1FC47BAC74AF}" srcId="{313F1ECB-F3E0-4901-A255-B8FBC79045CC}" destId="{3B46F56A-0840-4B77-A1EC-3FA322D105E9}" srcOrd="3" destOrd="0" parTransId="{EC84B8F7-5BAE-4022-9278-91EDDC1057AF}" sibTransId="{FF79C82E-78DA-4C6C-8FBC-7A9DDBEEAE3B}"/>
    <dgm:cxn modelId="{1778B11F-23D8-4C63-9959-A048AB0FEF9E}" srcId="{D5BB4AF4-DBE9-4D1C-805C-FEA3B8C44B08}" destId="{22C3EA07-E99D-4D5F-B202-BD1C82CDA8CD}" srcOrd="0" destOrd="0" parTransId="{6E0268B5-7E4C-453C-BB2B-423230E4AA41}" sibTransId="{E6EF172F-4D4E-4358-BAEA-A18F35BE0006}"/>
    <dgm:cxn modelId="{CF376922-330E-40FB-90DD-97CB10B9CAFF}" type="presOf" srcId="{D5BB4AF4-DBE9-4D1C-805C-FEA3B8C44B08}" destId="{55B7EE6D-C5DA-4A55-A4D1-441092F4389D}" srcOrd="0" destOrd="2" presId="urn:microsoft.com/office/officeart/2005/8/layout/vList2"/>
    <dgm:cxn modelId="{E1031629-9C3F-4A23-A677-6BDF109ADFC7}" type="presOf" srcId="{1AAB0C2D-520A-4685-A573-A166780A7E64}" destId="{55B7EE6D-C5DA-4A55-A4D1-441092F4389D}" srcOrd="0" destOrd="1" presId="urn:microsoft.com/office/officeart/2005/8/layout/vList2"/>
    <dgm:cxn modelId="{40D5EF63-6E84-4A7A-BFCF-2604E068357F}" type="presOf" srcId="{6E8407EC-3565-4AF9-915D-1BAA6A12977F}" destId="{A9841B09-6117-4235-9BB9-39BDFAA34673}" srcOrd="0" destOrd="0" presId="urn:microsoft.com/office/officeart/2005/8/layout/vList2"/>
    <dgm:cxn modelId="{3A771044-8339-4DD6-BA16-11FEECE4E796}" srcId="{313F1ECB-F3E0-4901-A255-B8FBC79045CC}" destId="{8FA20226-6CB0-4088-B96B-52DB5429DDF5}" srcOrd="0" destOrd="0" parTransId="{C76298C7-54D5-4EC9-AD99-E2D077BEEF18}" sibTransId="{5C4E54C5-7CFF-4EB4-8C1A-FF73BE1B4DB4}"/>
    <dgm:cxn modelId="{C5792467-FC0D-4ABA-86E5-243507D3E778}" type="presOf" srcId="{3B46F56A-0840-4B77-A1EC-3FA322D105E9}" destId="{55B7EE6D-C5DA-4A55-A4D1-441092F4389D}" srcOrd="0" destOrd="4" presId="urn:microsoft.com/office/officeart/2005/8/layout/vList2"/>
    <dgm:cxn modelId="{E5CF3C68-A19F-45C7-A903-DF9DFD5F0659}" type="presOf" srcId="{8FA20226-6CB0-4088-B96B-52DB5429DDF5}" destId="{55B7EE6D-C5DA-4A55-A4D1-441092F4389D}" srcOrd="0" destOrd="0" presId="urn:microsoft.com/office/officeart/2005/8/layout/vList2"/>
    <dgm:cxn modelId="{4D83D34D-4093-42EB-A667-832F33B733A5}" srcId="{313F1ECB-F3E0-4901-A255-B8FBC79045CC}" destId="{D5BB4AF4-DBE9-4D1C-805C-FEA3B8C44B08}" srcOrd="2" destOrd="0" parTransId="{1413C4C8-65B4-4188-9A6E-4963EAD59B07}" sibTransId="{1DF40197-BBF8-45D0-96B5-CB7CB12AF158}"/>
    <dgm:cxn modelId="{59CA4477-8144-4548-A1FE-7F52D62EE836}" type="presOf" srcId="{4B8B9F3A-FB38-4F65-8EB1-3E331428331A}" destId="{A9841B09-6117-4235-9BB9-39BDFAA34673}" srcOrd="0" destOrd="1" presId="urn:microsoft.com/office/officeart/2005/8/layout/vList2"/>
    <dgm:cxn modelId="{5EC37058-9C55-4DC5-BC7B-551358BC0BCA}" type="presOf" srcId="{04391639-A051-407F-9385-DF3E6D6A10BA}" destId="{F8E82200-85A6-4445-B759-36BB1FC97771}" srcOrd="0" destOrd="0" presId="urn:microsoft.com/office/officeart/2005/8/layout/vList2"/>
    <dgm:cxn modelId="{C86080B8-095E-47F1-8CF6-1EE66C2DCA93}" srcId="{04391639-A051-407F-9385-DF3E6D6A10BA}" destId="{313F1ECB-F3E0-4901-A255-B8FBC79045CC}" srcOrd="1" destOrd="0" parTransId="{FADE2DB4-BA40-40CB-A9BB-4826CC12C540}" sibTransId="{BB7CA260-44BA-480F-907C-17E75A433442}"/>
    <dgm:cxn modelId="{450AE4D6-CED9-40AC-93F5-26CE93BFBF68}" srcId="{AABCFEA9-6147-4C44-914F-22597CC0AFF9}" destId="{6E8407EC-3565-4AF9-915D-1BAA6A12977F}" srcOrd="0" destOrd="0" parTransId="{0B7CE8CA-7D36-4572-80EB-D187DB5564D0}" sibTransId="{7DCF9A97-906B-4DB5-A49A-C2AFABB0B2E3}"/>
    <dgm:cxn modelId="{59BBC6D9-8205-4FF5-B9F4-A58B0AF75C6F}" type="presOf" srcId="{22C3EA07-E99D-4D5F-B202-BD1C82CDA8CD}" destId="{55B7EE6D-C5DA-4A55-A4D1-441092F4389D}" srcOrd="0" destOrd="3" presId="urn:microsoft.com/office/officeart/2005/8/layout/vList2"/>
    <dgm:cxn modelId="{8FF73AE0-C9CB-4E58-A04F-02E71ACDDE7F}" srcId="{AABCFEA9-6147-4C44-914F-22597CC0AFF9}" destId="{4B8B9F3A-FB38-4F65-8EB1-3E331428331A}" srcOrd="1" destOrd="0" parTransId="{DB0EB5B9-670A-4AD0-8F09-AC4B2F592A31}" sibTransId="{560FEC9C-3159-4533-8D84-DF4A1EC9BBCB}"/>
    <dgm:cxn modelId="{A6BC27EE-7841-42C2-8058-CECBF2B73FD1}" srcId="{04391639-A051-407F-9385-DF3E6D6A10BA}" destId="{AABCFEA9-6147-4C44-914F-22597CC0AFF9}" srcOrd="0" destOrd="0" parTransId="{3128E84A-EF52-4A09-8872-F01791267BF4}" sibTransId="{0E812B80-D9B8-4615-A22A-CC8904558C20}"/>
    <dgm:cxn modelId="{887A12F0-3F23-4EA3-9452-D9C73D3E65CB}" type="presOf" srcId="{313F1ECB-F3E0-4901-A255-B8FBC79045CC}" destId="{6BFBD2FB-BD33-4F40-8D4C-3517DF6F54A2}" srcOrd="0" destOrd="0" presId="urn:microsoft.com/office/officeart/2005/8/layout/vList2"/>
    <dgm:cxn modelId="{6A190E8A-E635-4DF3-87FB-3F0C20EBEB61}" type="presParOf" srcId="{F8E82200-85A6-4445-B759-36BB1FC97771}" destId="{42E55424-C5A7-4317-A102-621371EF62DE}" srcOrd="0" destOrd="0" presId="urn:microsoft.com/office/officeart/2005/8/layout/vList2"/>
    <dgm:cxn modelId="{631350B8-00E6-4670-AEED-29AFB57B7211}" type="presParOf" srcId="{F8E82200-85A6-4445-B759-36BB1FC97771}" destId="{A9841B09-6117-4235-9BB9-39BDFAA34673}" srcOrd="1" destOrd="0" presId="urn:microsoft.com/office/officeart/2005/8/layout/vList2"/>
    <dgm:cxn modelId="{D570F94D-8D42-43D7-911E-B1C16DEA2D98}" type="presParOf" srcId="{F8E82200-85A6-4445-B759-36BB1FC97771}" destId="{6BFBD2FB-BD33-4F40-8D4C-3517DF6F54A2}" srcOrd="2" destOrd="0" presId="urn:microsoft.com/office/officeart/2005/8/layout/vList2"/>
    <dgm:cxn modelId="{C3E3032F-9F7B-4FFF-B97D-6BBFA5F6304E}" type="presParOf" srcId="{F8E82200-85A6-4445-B759-36BB1FC97771}" destId="{55B7EE6D-C5DA-4A55-A4D1-441092F438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94B831-59DA-4224-97FF-C0C682F1A2E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FA8A63-D85F-441A-B3A6-42359A98F293}">
      <dgm:prSet/>
      <dgm:spPr/>
      <dgm:t>
        <a:bodyPr/>
        <a:lstStyle/>
        <a:p>
          <a:r>
            <a:rPr lang="fr-FR"/>
            <a:t>Diagnostic</a:t>
          </a:r>
          <a:endParaRPr lang="en-US"/>
        </a:p>
      </dgm:t>
    </dgm:pt>
    <dgm:pt modelId="{0960B140-E7F8-4B78-B2F9-E8E2B0F86CB0}" type="parTrans" cxnId="{5C2FC2EF-B3D4-458D-8EE1-3E2B0B534D72}">
      <dgm:prSet/>
      <dgm:spPr/>
      <dgm:t>
        <a:bodyPr/>
        <a:lstStyle/>
        <a:p>
          <a:endParaRPr lang="en-US"/>
        </a:p>
      </dgm:t>
    </dgm:pt>
    <dgm:pt modelId="{C558967E-2358-48A4-A604-ACE7B8953AD9}" type="sibTrans" cxnId="{5C2FC2EF-B3D4-458D-8EE1-3E2B0B534D72}">
      <dgm:prSet/>
      <dgm:spPr/>
      <dgm:t>
        <a:bodyPr/>
        <a:lstStyle/>
        <a:p>
          <a:endParaRPr lang="en-US"/>
        </a:p>
      </dgm:t>
    </dgm:pt>
    <dgm:pt modelId="{F79FA54B-17C5-4A7D-8F3E-923255D1481C}">
      <dgm:prSet/>
      <dgm:spPr/>
      <dgm:t>
        <a:bodyPr/>
        <a:lstStyle/>
        <a:p>
          <a:r>
            <a:rPr lang="fr-FR"/>
            <a:t>IRM pelvienne++</a:t>
          </a:r>
          <a:endParaRPr lang="en-US"/>
        </a:p>
      </dgm:t>
    </dgm:pt>
    <dgm:pt modelId="{380CD0DC-F409-49C3-A69B-10500F8FBA8D}" type="parTrans" cxnId="{02E54054-167F-4C49-9D21-AD190C1FF545}">
      <dgm:prSet/>
      <dgm:spPr/>
      <dgm:t>
        <a:bodyPr/>
        <a:lstStyle/>
        <a:p>
          <a:endParaRPr lang="en-US"/>
        </a:p>
      </dgm:t>
    </dgm:pt>
    <dgm:pt modelId="{530E91EE-501D-4FB1-91C6-EA56159A9A5F}" type="sibTrans" cxnId="{02E54054-167F-4C49-9D21-AD190C1FF545}">
      <dgm:prSet/>
      <dgm:spPr/>
      <dgm:t>
        <a:bodyPr/>
        <a:lstStyle/>
        <a:p>
          <a:endParaRPr lang="en-US"/>
        </a:p>
      </dgm:t>
    </dgm:pt>
    <dgm:pt modelId="{E4C736B0-6BDD-4A23-82D1-EB5A48478136}">
      <dgm:prSet/>
      <dgm:spPr/>
      <dgm:t>
        <a:bodyPr/>
        <a:lstStyle/>
        <a:p>
          <a:r>
            <a:rPr lang="fr-FR"/>
            <a:t>Principes thérapteutiques</a:t>
          </a:r>
          <a:endParaRPr lang="en-US"/>
        </a:p>
      </dgm:t>
    </dgm:pt>
    <dgm:pt modelId="{756A89D1-B26F-4309-A854-0FC55C7BD434}" type="parTrans" cxnId="{E3036732-343A-4869-9455-72E508A1A3E4}">
      <dgm:prSet/>
      <dgm:spPr/>
      <dgm:t>
        <a:bodyPr/>
        <a:lstStyle/>
        <a:p>
          <a:endParaRPr lang="en-US"/>
        </a:p>
      </dgm:t>
    </dgm:pt>
    <dgm:pt modelId="{0C434EF1-2A14-4784-99B6-2333E099F500}" type="sibTrans" cxnId="{E3036732-343A-4869-9455-72E508A1A3E4}">
      <dgm:prSet/>
      <dgm:spPr/>
      <dgm:t>
        <a:bodyPr/>
        <a:lstStyle/>
        <a:p>
          <a:endParaRPr lang="en-US"/>
        </a:p>
      </dgm:t>
    </dgm:pt>
    <dgm:pt modelId="{DD907066-24B8-4CCA-9B9F-016F5638B3CB}">
      <dgm:prSet/>
      <dgm:spPr/>
      <dgm:t>
        <a:bodyPr/>
        <a:lstStyle/>
        <a:p>
          <a:r>
            <a:rPr lang="fr-FR"/>
            <a:t>Discussion des cas en RCP spécialisées « RCP Sarcomes »</a:t>
          </a:r>
          <a:endParaRPr lang="en-US"/>
        </a:p>
      </dgm:t>
    </dgm:pt>
    <dgm:pt modelId="{6FA908AD-3027-4699-BFBC-0884C2922041}" type="parTrans" cxnId="{01513006-45FA-445C-BA29-8C8E0E38DBC9}">
      <dgm:prSet/>
      <dgm:spPr/>
      <dgm:t>
        <a:bodyPr/>
        <a:lstStyle/>
        <a:p>
          <a:endParaRPr lang="en-US"/>
        </a:p>
      </dgm:t>
    </dgm:pt>
    <dgm:pt modelId="{1CF13AAE-F39B-4778-8489-8C57A7AB938D}" type="sibTrans" cxnId="{01513006-45FA-445C-BA29-8C8E0E38DBC9}">
      <dgm:prSet/>
      <dgm:spPr/>
      <dgm:t>
        <a:bodyPr/>
        <a:lstStyle/>
        <a:p>
          <a:endParaRPr lang="en-US"/>
        </a:p>
      </dgm:t>
    </dgm:pt>
    <dgm:pt modelId="{44111079-174F-4C1F-8DFA-77F7C87DC7EA}">
      <dgm:prSet/>
      <dgm:spPr/>
      <dgm:t>
        <a:bodyPr/>
        <a:lstStyle/>
        <a:p>
          <a:r>
            <a:rPr lang="fr-FR"/>
            <a:t>Chirurgie ouverte +++ </a:t>
          </a:r>
          <a:endParaRPr lang="en-US"/>
        </a:p>
      </dgm:t>
    </dgm:pt>
    <dgm:pt modelId="{54CC33AE-B67C-45FF-95E4-96F0BB344422}" type="parTrans" cxnId="{F500D8DB-D19D-4B7F-B379-6805E99918A1}">
      <dgm:prSet/>
      <dgm:spPr/>
      <dgm:t>
        <a:bodyPr/>
        <a:lstStyle/>
        <a:p>
          <a:endParaRPr lang="en-US"/>
        </a:p>
      </dgm:t>
    </dgm:pt>
    <dgm:pt modelId="{1BDC8597-EE9F-4059-B2D3-0A033D040B04}" type="sibTrans" cxnId="{F500D8DB-D19D-4B7F-B379-6805E99918A1}">
      <dgm:prSet/>
      <dgm:spPr/>
      <dgm:t>
        <a:bodyPr/>
        <a:lstStyle/>
        <a:p>
          <a:endParaRPr lang="en-US"/>
        </a:p>
      </dgm:t>
    </dgm:pt>
    <dgm:pt modelId="{65EEBAEB-E664-4A17-868B-946C21856808}">
      <dgm:prSet/>
      <dgm:spPr/>
      <dgm:t>
        <a:bodyPr/>
        <a:lstStyle/>
        <a:p>
          <a:r>
            <a:rPr lang="fr-FR"/>
            <a:t>Poly-Chimiothérapies</a:t>
          </a:r>
          <a:endParaRPr lang="en-US"/>
        </a:p>
      </dgm:t>
    </dgm:pt>
    <dgm:pt modelId="{DAEDA661-F843-416E-AB94-39EF80219587}" type="parTrans" cxnId="{283E1F97-55E5-458E-9110-0944CDBFFA0B}">
      <dgm:prSet/>
      <dgm:spPr/>
      <dgm:t>
        <a:bodyPr/>
        <a:lstStyle/>
        <a:p>
          <a:endParaRPr lang="en-US"/>
        </a:p>
      </dgm:t>
    </dgm:pt>
    <dgm:pt modelId="{485B0A6D-23D2-45C0-BB1C-D54F61AAEA48}" type="sibTrans" cxnId="{283E1F97-55E5-458E-9110-0944CDBFFA0B}">
      <dgm:prSet/>
      <dgm:spPr/>
      <dgm:t>
        <a:bodyPr/>
        <a:lstStyle/>
        <a:p>
          <a:endParaRPr lang="en-US"/>
        </a:p>
      </dgm:t>
    </dgm:pt>
    <dgm:pt modelId="{74292C2A-32EB-4413-B801-84F31CB290FB}">
      <dgm:prSet/>
      <dgm:spPr/>
      <dgm:t>
        <a:bodyPr/>
        <a:lstStyle/>
        <a:p>
          <a:r>
            <a:rPr lang="fr-FR"/>
            <a:t>Peu sensible à la radiothérapie</a:t>
          </a:r>
          <a:endParaRPr lang="en-US"/>
        </a:p>
      </dgm:t>
    </dgm:pt>
    <dgm:pt modelId="{19045EB1-3A4F-43CC-A458-F03498C6528F}" type="parTrans" cxnId="{A188F819-0EB1-4314-B3C9-5C4A6725AFB2}">
      <dgm:prSet/>
      <dgm:spPr/>
      <dgm:t>
        <a:bodyPr/>
        <a:lstStyle/>
        <a:p>
          <a:endParaRPr lang="en-US"/>
        </a:p>
      </dgm:t>
    </dgm:pt>
    <dgm:pt modelId="{DFA4F2F1-369F-4A98-9BFD-72ED3353018E}" type="sibTrans" cxnId="{A188F819-0EB1-4314-B3C9-5C4A6725AFB2}">
      <dgm:prSet/>
      <dgm:spPr/>
      <dgm:t>
        <a:bodyPr/>
        <a:lstStyle/>
        <a:p>
          <a:endParaRPr lang="en-US"/>
        </a:p>
      </dgm:t>
    </dgm:pt>
    <dgm:pt modelId="{CD938359-14A2-41E4-9CBE-5481005F1286}">
      <dgm:prSet/>
      <dgm:spPr/>
      <dgm:t>
        <a:bodyPr/>
        <a:lstStyle/>
        <a:p>
          <a:r>
            <a:rPr lang="fr-FR"/>
            <a:t>Thérapie ciblée (anti-angiogénique) </a:t>
          </a:r>
          <a:endParaRPr lang="en-US"/>
        </a:p>
      </dgm:t>
    </dgm:pt>
    <dgm:pt modelId="{0DAF70A1-3FA8-4B60-B0D0-3341C6B7557C}" type="parTrans" cxnId="{40E0B144-F2F2-4372-AD8F-D2D6F2217DC2}">
      <dgm:prSet/>
      <dgm:spPr/>
      <dgm:t>
        <a:bodyPr/>
        <a:lstStyle/>
        <a:p>
          <a:endParaRPr lang="en-US"/>
        </a:p>
      </dgm:t>
    </dgm:pt>
    <dgm:pt modelId="{CF7BC992-11DF-43EF-882B-589B1C95A523}" type="sibTrans" cxnId="{40E0B144-F2F2-4372-AD8F-D2D6F2217DC2}">
      <dgm:prSet/>
      <dgm:spPr/>
      <dgm:t>
        <a:bodyPr/>
        <a:lstStyle/>
        <a:p>
          <a:endParaRPr lang="en-US"/>
        </a:p>
      </dgm:t>
    </dgm:pt>
    <dgm:pt modelId="{CA85B259-C07D-443B-9376-1F4B5EBEA710}" type="pres">
      <dgm:prSet presAssocID="{8494B831-59DA-4224-97FF-C0C682F1A2ED}" presName="linear" presStyleCnt="0">
        <dgm:presLayoutVars>
          <dgm:dir/>
          <dgm:animLvl val="lvl"/>
          <dgm:resizeHandles val="exact"/>
        </dgm:presLayoutVars>
      </dgm:prSet>
      <dgm:spPr/>
    </dgm:pt>
    <dgm:pt modelId="{88E6BC26-E6D7-43F6-BC83-480F4D16327B}" type="pres">
      <dgm:prSet presAssocID="{55FA8A63-D85F-441A-B3A6-42359A98F293}" presName="parentLin" presStyleCnt="0"/>
      <dgm:spPr/>
    </dgm:pt>
    <dgm:pt modelId="{F1D5048B-947C-4458-ACE8-6EB25B083B86}" type="pres">
      <dgm:prSet presAssocID="{55FA8A63-D85F-441A-B3A6-42359A98F293}" presName="parentLeftMargin" presStyleLbl="node1" presStyleIdx="0" presStyleCnt="2"/>
      <dgm:spPr/>
    </dgm:pt>
    <dgm:pt modelId="{9F81ACFA-B753-4412-BE44-DFEEADD81015}" type="pres">
      <dgm:prSet presAssocID="{55FA8A63-D85F-441A-B3A6-42359A98F2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58ED4F-FC7F-485C-ACFB-EA7E51D3ED65}" type="pres">
      <dgm:prSet presAssocID="{55FA8A63-D85F-441A-B3A6-42359A98F293}" presName="negativeSpace" presStyleCnt="0"/>
      <dgm:spPr/>
    </dgm:pt>
    <dgm:pt modelId="{EBB9E7B6-C6D0-48A5-B708-3B051E3D486D}" type="pres">
      <dgm:prSet presAssocID="{55FA8A63-D85F-441A-B3A6-42359A98F293}" presName="childText" presStyleLbl="conFgAcc1" presStyleIdx="0" presStyleCnt="2">
        <dgm:presLayoutVars>
          <dgm:bulletEnabled val="1"/>
        </dgm:presLayoutVars>
      </dgm:prSet>
      <dgm:spPr/>
    </dgm:pt>
    <dgm:pt modelId="{B074149D-4635-4F89-A033-DCED7EFE8F1C}" type="pres">
      <dgm:prSet presAssocID="{C558967E-2358-48A4-A604-ACE7B8953AD9}" presName="spaceBetweenRectangles" presStyleCnt="0"/>
      <dgm:spPr/>
    </dgm:pt>
    <dgm:pt modelId="{7D6714C5-94A2-4F8B-B68D-33B97BB03872}" type="pres">
      <dgm:prSet presAssocID="{E4C736B0-6BDD-4A23-82D1-EB5A48478136}" presName="parentLin" presStyleCnt="0"/>
      <dgm:spPr/>
    </dgm:pt>
    <dgm:pt modelId="{C29F9D37-D994-4102-8522-E781DECD4347}" type="pres">
      <dgm:prSet presAssocID="{E4C736B0-6BDD-4A23-82D1-EB5A48478136}" presName="parentLeftMargin" presStyleLbl="node1" presStyleIdx="0" presStyleCnt="2"/>
      <dgm:spPr/>
    </dgm:pt>
    <dgm:pt modelId="{43A4DAC8-B73C-4979-B336-3E208C41158D}" type="pres">
      <dgm:prSet presAssocID="{E4C736B0-6BDD-4A23-82D1-EB5A484781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FF4034-6155-4820-B926-18052F76D326}" type="pres">
      <dgm:prSet presAssocID="{E4C736B0-6BDD-4A23-82D1-EB5A48478136}" presName="negativeSpace" presStyleCnt="0"/>
      <dgm:spPr/>
    </dgm:pt>
    <dgm:pt modelId="{3C4B62DE-B657-4718-83A4-7C9B0511B89B}" type="pres">
      <dgm:prSet presAssocID="{E4C736B0-6BDD-4A23-82D1-EB5A484781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1513006-45FA-445C-BA29-8C8E0E38DBC9}" srcId="{E4C736B0-6BDD-4A23-82D1-EB5A48478136}" destId="{DD907066-24B8-4CCA-9B9F-016F5638B3CB}" srcOrd="0" destOrd="0" parTransId="{6FA908AD-3027-4699-BFBC-0884C2922041}" sibTransId="{1CF13AAE-F39B-4778-8489-8C57A7AB938D}"/>
    <dgm:cxn modelId="{A188F819-0EB1-4314-B3C9-5C4A6725AFB2}" srcId="{E4C736B0-6BDD-4A23-82D1-EB5A48478136}" destId="{74292C2A-32EB-4413-B801-84F31CB290FB}" srcOrd="3" destOrd="0" parTransId="{19045EB1-3A4F-43CC-A458-F03498C6528F}" sibTransId="{DFA4F2F1-369F-4A98-9BFD-72ED3353018E}"/>
    <dgm:cxn modelId="{D596241A-5B4A-4E7D-994B-ED88AEAB40B6}" type="presOf" srcId="{DD907066-24B8-4CCA-9B9F-016F5638B3CB}" destId="{3C4B62DE-B657-4718-83A4-7C9B0511B89B}" srcOrd="0" destOrd="0" presId="urn:microsoft.com/office/officeart/2005/8/layout/list1"/>
    <dgm:cxn modelId="{E3036732-343A-4869-9455-72E508A1A3E4}" srcId="{8494B831-59DA-4224-97FF-C0C682F1A2ED}" destId="{E4C736B0-6BDD-4A23-82D1-EB5A48478136}" srcOrd="1" destOrd="0" parTransId="{756A89D1-B26F-4309-A854-0FC55C7BD434}" sibTransId="{0C434EF1-2A14-4784-99B6-2333E099F500}"/>
    <dgm:cxn modelId="{FDBD8B5B-8F05-4539-9F70-25DA2F68293B}" type="presOf" srcId="{8494B831-59DA-4224-97FF-C0C682F1A2ED}" destId="{CA85B259-C07D-443B-9376-1F4B5EBEA710}" srcOrd="0" destOrd="0" presId="urn:microsoft.com/office/officeart/2005/8/layout/list1"/>
    <dgm:cxn modelId="{73518E5F-DDB1-43F4-B4AE-5BB4ACAA9D44}" type="presOf" srcId="{65EEBAEB-E664-4A17-868B-946C21856808}" destId="{3C4B62DE-B657-4718-83A4-7C9B0511B89B}" srcOrd="0" destOrd="2" presId="urn:microsoft.com/office/officeart/2005/8/layout/list1"/>
    <dgm:cxn modelId="{40E0B144-F2F2-4372-AD8F-D2D6F2217DC2}" srcId="{E4C736B0-6BDD-4A23-82D1-EB5A48478136}" destId="{CD938359-14A2-41E4-9CBE-5481005F1286}" srcOrd="4" destOrd="0" parTransId="{0DAF70A1-3FA8-4B60-B0D0-3341C6B7557C}" sibTransId="{CF7BC992-11DF-43EF-882B-589B1C95A523}"/>
    <dgm:cxn modelId="{34B4CC6B-996D-4CE3-8597-CC8F7768220A}" type="presOf" srcId="{E4C736B0-6BDD-4A23-82D1-EB5A48478136}" destId="{C29F9D37-D994-4102-8522-E781DECD4347}" srcOrd="0" destOrd="0" presId="urn:microsoft.com/office/officeart/2005/8/layout/list1"/>
    <dgm:cxn modelId="{BB0EB070-3B36-42B4-A146-25C98CB979CD}" type="presOf" srcId="{55FA8A63-D85F-441A-B3A6-42359A98F293}" destId="{9F81ACFA-B753-4412-BE44-DFEEADD81015}" srcOrd="1" destOrd="0" presId="urn:microsoft.com/office/officeart/2005/8/layout/list1"/>
    <dgm:cxn modelId="{02E54054-167F-4C49-9D21-AD190C1FF545}" srcId="{55FA8A63-D85F-441A-B3A6-42359A98F293}" destId="{F79FA54B-17C5-4A7D-8F3E-923255D1481C}" srcOrd="0" destOrd="0" parTransId="{380CD0DC-F409-49C3-A69B-10500F8FBA8D}" sibTransId="{530E91EE-501D-4FB1-91C6-EA56159A9A5F}"/>
    <dgm:cxn modelId="{3642BA8F-7979-45BD-B3C9-52500B4B9CB9}" type="presOf" srcId="{E4C736B0-6BDD-4A23-82D1-EB5A48478136}" destId="{43A4DAC8-B73C-4979-B336-3E208C41158D}" srcOrd="1" destOrd="0" presId="urn:microsoft.com/office/officeart/2005/8/layout/list1"/>
    <dgm:cxn modelId="{283E1F97-55E5-458E-9110-0944CDBFFA0B}" srcId="{E4C736B0-6BDD-4A23-82D1-EB5A48478136}" destId="{65EEBAEB-E664-4A17-868B-946C21856808}" srcOrd="2" destOrd="0" parTransId="{DAEDA661-F843-416E-AB94-39EF80219587}" sibTransId="{485B0A6D-23D2-45C0-BB1C-D54F61AAEA48}"/>
    <dgm:cxn modelId="{E4A7EB99-58F3-4105-8453-989FE03A4C1A}" type="presOf" srcId="{44111079-174F-4C1F-8DFA-77F7C87DC7EA}" destId="{3C4B62DE-B657-4718-83A4-7C9B0511B89B}" srcOrd="0" destOrd="1" presId="urn:microsoft.com/office/officeart/2005/8/layout/list1"/>
    <dgm:cxn modelId="{C37BE9A9-53E0-489C-8FD2-C7F24B34C26D}" type="presOf" srcId="{F79FA54B-17C5-4A7D-8F3E-923255D1481C}" destId="{EBB9E7B6-C6D0-48A5-B708-3B051E3D486D}" srcOrd="0" destOrd="0" presId="urn:microsoft.com/office/officeart/2005/8/layout/list1"/>
    <dgm:cxn modelId="{28BFF9AC-729E-4382-AC60-8F6025CCEFF5}" type="presOf" srcId="{55FA8A63-D85F-441A-B3A6-42359A98F293}" destId="{F1D5048B-947C-4458-ACE8-6EB25B083B86}" srcOrd="0" destOrd="0" presId="urn:microsoft.com/office/officeart/2005/8/layout/list1"/>
    <dgm:cxn modelId="{414DD0AF-F560-449E-8D12-4CDDD8469DD0}" type="presOf" srcId="{74292C2A-32EB-4413-B801-84F31CB290FB}" destId="{3C4B62DE-B657-4718-83A4-7C9B0511B89B}" srcOrd="0" destOrd="3" presId="urn:microsoft.com/office/officeart/2005/8/layout/list1"/>
    <dgm:cxn modelId="{26E66BC6-6E27-425B-A69E-3A616269BCC4}" type="presOf" srcId="{CD938359-14A2-41E4-9CBE-5481005F1286}" destId="{3C4B62DE-B657-4718-83A4-7C9B0511B89B}" srcOrd="0" destOrd="4" presId="urn:microsoft.com/office/officeart/2005/8/layout/list1"/>
    <dgm:cxn modelId="{F500D8DB-D19D-4B7F-B379-6805E99918A1}" srcId="{E4C736B0-6BDD-4A23-82D1-EB5A48478136}" destId="{44111079-174F-4C1F-8DFA-77F7C87DC7EA}" srcOrd="1" destOrd="0" parTransId="{54CC33AE-B67C-45FF-95E4-96F0BB344422}" sibTransId="{1BDC8597-EE9F-4059-B2D3-0A033D040B04}"/>
    <dgm:cxn modelId="{5C2FC2EF-B3D4-458D-8EE1-3E2B0B534D72}" srcId="{8494B831-59DA-4224-97FF-C0C682F1A2ED}" destId="{55FA8A63-D85F-441A-B3A6-42359A98F293}" srcOrd="0" destOrd="0" parTransId="{0960B140-E7F8-4B78-B2F9-E8E2B0F86CB0}" sibTransId="{C558967E-2358-48A4-A604-ACE7B8953AD9}"/>
    <dgm:cxn modelId="{97C17AD8-3AD5-4C0E-993C-6D97A4D91B99}" type="presParOf" srcId="{CA85B259-C07D-443B-9376-1F4B5EBEA710}" destId="{88E6BC26-E6D7-43F6-BC83-480F4D16327B}" srcOrd="0" destOrd="0" presId="urn:microsoft.com/office/officeart/2005/8/layout/list1"/>
    <dgm:cxn modelId="{9EFA894E-153F-4805-B623-FE6EC5B56336}" type="presParOf" srcId="{88E6BC26-E6D7-43F6-BC83-480F4D16327B}" destId="{F1D5048B-947C-4458-ACE8-6EB25B083B86}" srcOrd="0" destOrd="0" presId="urn:microsoft.com/office/officeart/2005/8/layout/list1"/>
    <dgm:cxn modelId="{2FE1828E-1D2D-48B2-A0B5-B6806E8CC6C9}" type="presParOf" srcId="{88E6BC26-E6D7-43F6-BC83-480F4D16327B}" destId="{9F81ACFA-B753-4412-BE44-DFEEADD81015}" srcOrd="1" destOrd="0" presId="urn:microsoft.com/office/officeart/2005/8/layout/list1"/>
    <dgm:cxn modelId="{5F3F0BF8-B29C-4446-A04A-9A2D425D1F88}" type="presParOf" srcId="{CA85B259-C07D-443B-9376-1F4B5EBEA710}" destId="{0858ED4F-FC7F-485C-ACFB-EA7E51D3ED65}" srcOrd="1" destOrd="0" presId="urn:microsoft.com/office/officeart/2005/8/layout/list1"/>
    <dgm:cxn modelId="{6AF3ADEB-4D7C-473D-A9BE-DCA865F4D0A1}" type="presParOf" srcId="{CA85B259-C07D-443B-9376-1F4B5EBEA710}" destId="{EBB9E7B6-C6D0-48A5-B708-3B051E3D486D}" srcOrd="2" destOrd="0" presId="urn:microsoft.com/office/officeart/2005/8/layout/list1"/>
    <dgm:cxn modelId="{15874BB4-D1A2-41F4-BBA7-FE1D8FE87FF3}" type="presParOf" srcId="{CA85B259-C07D-443B-9376-1F4B5EBEA710}" destId="{B074149D-4635-4F89-A033-DCED7EFE8F1C}" srcOrd="3" destOrd="0" presId="urn:microsoft.com/office/officeart/2005/8/layout/list1"/>
    <dgm:cxn modelId="{401EA88D-7F1D-43B0-9BC7-246F284C5DEF}" type="presParOf" srcId="{CA85B259-C07D-443B-9376-1F4B5EBEA710}" destId="{7D6714C5-94A2-4F8B-B68D-33B97BB03872}" srcOrd="4" destOrd="0" presId="urn:microsoft.com/office/officeart/2005/8/layout/list1"/>
    <dgm:cxn modelId="{D975653B-DC08-4D48-B43B-E7178E45DD33}" type="presParOf" srcId="{7D6714C5-94A2-4F8B-B68D-33B97BB03872}" destId="{C29F9D37-D994-4102-8522-E781DECD4347}" srcOrd="0" destOrd="0" presId="urn:microsoft.com/office/officeart/2005/8/layout/list1"/>
    <dgm:cxn modelId="{346FB1E4-833F-411A-9F30-D2FC2C453B95}" type="presParOf" srcId="{7D6714C5-94A2-4F8B-B68D-33B97BB03872}" destId="{43A4DAC8-B73C-4979-B336-3E208C41158D}" srcOrd="1" destOrd="0" presId="urn:microsoft.com/office/officeart/2005/8/layout/list1"/>
    <dgm:cxn modelId="{E5130DCA-1081-4C59-BFDC-001ED66EA27D}" type="presParOf" srcId="{CA85B259-C07D-443B-9376-1F4B5EBEA710}" destId="{71FF4034-6155-4820-B926-18052F76D326}" srcOrd="5" destOrd="0" presId="urn:microsoft.com/office/officeart/2005/8/layout/list1"/>
    <dgm:cxn modelId="{44A936A5-41BB-4E26-AD3B-A94209C1272E}" type="presParOf" srcId="{CA85B259-C07D-443B-9376-1F4B5EBEA710}" destId="{3C4B62DE-B657-4718-83A4-7C9B0511B89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6C889-AC1D-4B01-88C2-28200F3B362B}">
      <dsp:nvSpPr>
        <dsp:cNvPr id="0" name=""/>
        <dsp:cNvSpPr/>
      </dsp:nvSpPr>
      <dsp:spPr>
        <a:xfrm>
          <a:off x="5159" y="1088305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Lésions bénignes </a:t>
          </a:r>
        </a:p>
      </dsp:txBody>
      <dsp:txXfrm>
        <a:off x="24121" y="1107267"/>
        <a:ext cx="2551685" cy="609478"/>
      </dsp:txXfrm>
    </dsp:sp>
    <dsp:sp modelId="{218E3AA5-F05F-4400-8119-674358EA0EE7}">
      <dsp:nvSpPr>
        <dsp:cNvPr id="0" name=""/>
        <dsp:cNvSpPr/>
      </dsp:nvSpPr>
      <dsp:spPr>
        <a:xfrm rot="5400000">
          <a:off x="1243316" y="1792355"/>
          <a:ext cx="113295" cy="1132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1BBC8-1EE0-4339-AC63-69FC075508E0}">
      <dsp:nvSpPr>
        <dsp:cNvPr id="0" name=""/>
        <dsp:cNvSpPr/>
      </dsp:nvSpPr>
      <dsp:spPr>
        <a:xfrm>
          <a:off x="5159" y="1962298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Surveillance</a:t>
          </a:r>
        </a:p>
      </dsp:txBody>
      <dsp:txXfrm>
        <a:off x="24121" y="1981260"/>
        <a:ext cx="2551685" cy="609478"/>
      </dsp:txXfrm>
    </dsp:sp>
    <dsp:sp modelId="{6FD13B9B-EBB1-4CA9-B704-C1E8713AC2AD}">
      <dsp:nvSpPr>
        <dsp:cNvPr id="0" name=""/>
        <dsp:cNvSpPr/>
      </dsp:nvSpPr>
      <dsp:spPr>
        <a:xfrm rot="5400000">
          <a:off x="1243316" y="2666348"/>
          <a:ext cx="113295" cy="1132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30B97-52D9-4D88-805B-5F4646288637}">
      <dsp:nvSpPr>
        <dsp:cNvPr id="0" name=""/>
        <dsp:cNvSpPr/>
      </dsp:nvSpPr>
      <dsp:spPr>
        <a:xfrm>
          <a:off x="5159" y="2836291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Chirurgie seulement en cas de symptômes gênants</a:t>
          </a:r>
        </a:p>
      </dsp:txBody>
      <dsp:txXfrm>
        <a:off x="24121" y="2855253"/>
        <a:ext cx="2551685" cy="609478"/>
      </dsp:txXfrm>
    </dsp:sp>
    <dsp:sp modelId="{B8174C53-3F2B-4350-88EA-0331BB89FF9D}">
      <dsp:nvSpPr>
        <dsp:cNvPr id="0" name=""/>
        <dsp:cNvSpPr/>
      </dsp:nvSpPr>
      <dsp:spPr>
        <a:xfrm>
          <a:off x="2957314" y="1088305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Lésions intermédiaires</a:t>
          </a:r>
        </a:p>
      </dsp:txBody>
      <dsp:txXfrm>
        <a:off x="2976276" y="1107267"/>
        <a:ext cx="2551685" cy="609478"/>
      </dsp:txXfrm>
    </dsp:sp>
    <dsp:sp modelId="{A63EEADB-0382-4656-A2FC-8B7C1B321D2B}">
      <dsp:nvSpPr>
        <dsp:cNvPr id="0" name=""/>
        <dsp:cNvSpPr/>
      </dsp:nvSpPr>
      <dsp:spPr>
        <a:xfrm rot="5400000">
          <a:off x="4195471" y="1792355"/>
          <a:ext cx="113295" cy="1132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F24C0-A4F2-4207-990C-F43AB991E982}">
      <dsp:nvSpPr>
        <dsp:cNvPr id="0" name=""/>
        <dsp:cNvSpPr/>
      </dsp:nvSpPr>
      <dsp:spPr>
        <a:xfrm>
          <a:off x="2957314" y="1962298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Traitement chirurgical presque toujours indiqué</a:t>
          </a:r>
        </a:p>
      </dsp:txBody>
      <dsp:txXfrm>
        <a:off x="2976276" y="1981260"/>
        <a:ext cx="2551685" cy="609478"/>
      </dsp:txXfrm>
    </dsp:sp>
    <dsp:sp modelId="{B88A5D80-68FE-478F-928E-71A0EE19E892}">
      <dsp:nvSpPr>
        <dsp:cNvPr id="0" name=""/>
        <dsp:cNvSpPr/>
      </dsp:nvSpPr>
      <dsp:spPr>
        <a:xfrm rot="5400000">
          <a:off x="4195471" y="2666348"/>
          <a:ext cx="113295" cy="1132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F5EED-CD8F-42B5-8E8B-54FC5F8F36B5}">
      <dsp:nvSpPr>
        <dsp:cNvPr id="0" name=""/>
        <dsp:cNvSpPr/>
      </dsp:nvSpPr>
      <dsp:spPr>
        <a:xfrm>
          <a:off x="2957314" y="2836291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Surveillance</a:t>
          </a:r>
        </a:p>
      </dsp:txBody>
      <dsp:txXfrm>
        <a:off x="2976276" y="2855253"/>
        <a:ext cx="2551685" cy="609478"/>
      </dsp:txXfrm>
    </dsp:sp>
    <dsp:sp modelId="{5BC31E58-6450-4989-8EF1-79736F8EA420}">
      <dsp:nvSpPr>
        <dsp:cNvPr id="0" name=""/>
        <dsp:cNvSpPr/>
      </dsp:nvSpPr>
      <dsp:spPr>
        <a:xfrm>
          <a:off x="5909469" y="1088305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Lésions malignes</a:t>
          </a:r>
        </a:p>
      </dsp:txBody>
      <dsp:txXfrm>
        <a:off x="5928431" y="1107267"/>
        <a:ext cx="2551685" cy="609478"/>
      </dsp:txXfrm>
    </dsp:sp>
    <dsp:sp modelId="{D56945A5-12D2-48E5-A862-E9106820D907}">
      <dsp:nvSpPr>
        <dsp:cNvPr id="0" name=""/>
        <dsp:cNvSpPr/>
      </dsp:nvSpPr>
      <dsp:spPr>
        <a:xfrm rot="5400000">
          <a:off x="7147625" y="1792355"/>
          <a:ext cx="113295" cy="1132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9C5C9-E248-42DC-8D3B-C260B70ED01A}">
      <dsp:nvSpPr>
        <dsp:cNvPr id="0" name=""/>
        <dsp:cNvSpPr/>
      </dsp:nvSpPr>
      <dsp:spPr>
        <a:xfrm>
          <a:off x="5909469" y="1962298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Prise en charge oncologique et/ou chirurgicale adaptée</a:t>
          </a:r>
        </a:p>
      </dsp:txBody>
      <dsp:txXfrm>
        <a:off x="5928431" y="1981260"/>
        <a:ext cx="2551685" cy="609478"/>
      </dsp:txXfrm>
    </dsp:sp>
    <dsp:sp modelId="{64328ECA-9AB3-42DA-AC52-C45AC9E3BB0B}">
      <dsp:nvSpPr>
        <dsp:cNvPr id="0" name=""/>
        <dsp:cNvSpPr/>
      </dsp:nvSpPr>
      <dsp:spPr>
        <a:xfrm rot="5400000">
          <a:off x="7147625" y="2666348"/>
          <a:ext cx="113295" cy="1132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B758E-3ED8-4250-9D75-91E8168B913F}">
      <dsp:nvSpPr>
        <dsp:cNvPr id="0" name=""/>
        <dsp:cNvSpPr/>
      </dsp:nvSpPr>
      <dsp:spPr>
        <a:xfrm>
          <a:off x="5909469" y="2836291"/>
          <a:ext cx="2589609" cy="647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Surveillance</a:t>
          </a:r>
        </a:p>
      </dsp:txBody>
      <dsp:txXfrm>
        <a:off x="5928431" y="2855253"/>
        <a:ext cx="2551685" cy="609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41EDC-C845-49FC-86F1-A355476ABA5A}">
      <dsp:nvSpPr>
        <dsp:cNvPr id="0" name=""/>
        <dsp:cNvSpPr/>
      </dsp:nvSpPr>
      <dsp:spPr>
        <a:xfrm>
          <a:off x="0" y="318824"/>
          <a:ext cx="850392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291592" rIns="6599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Examen clinique deux fois par ans dès 20 ans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Imagerie à partir de 30 ans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IRM mammaire une fois par ans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Mammo-échographie une fois par ans</a:t>
          </a:r>
          <a:endParaRPr lang="en-US" sz="1400" kern="1200"/>
        </a:p>
      </dsp:txBody>
      <dsp:txXfrm>
        <a:off x="0" y="318824"/>
        <a:ext cx="8503920" cy="1212750"/>
      </dsp:txXfrm>
    </dsp:sp>
    <dsp:sp modelId="{AE0E6F6A-7D9C-4B70-ACF6-5868CA728DA5}">
      <dsp:nvSpPr>
        <dsp:cNvPr id="0" name=""/>
        <dsp:cNvSpPr/>
      </dsp:nvSpPr>
      <dsp:spPr>
        <a:xfrm>
          <a:off x="425196" y="112184"/>
          <a:ext cx="59527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Mutation connue</a:t>
          </a:r>
          <a:endParaRPr lang="en-US" sz="1400" kern="1200"/>
        </a:p>
      </dsp:txBody>
      <dsp:txXfrm>
        <a:off x="445371" y="132359"/>
        <a:ext cx="5912394" cy="372930"/>
      </dsp:txXfrm>
    </dsp:sp>
    <dsp:sp modelId="{D490FC1A-7855-413E-A037-51C01451BB2F}">
      <dsp:nvSpPr>
        <dsp:cNvPr id="0" name=""/>
        <dsp:cNvSpPr/>
      </dsp:nvSpPr>
      <dsp:spPr>
        <a:xfrm>
          <a:off x="0" y="1813815"/>
          <a:ext cx="850392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291592" rIns="6599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Au moins 1 femme a présenté 1 cancer du sein avant 40 ans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Au moins 1 femme a présenté 1 cancer du sein bilatéral ou multiple, le premier</a:t>
          </a:r>
          <a:br>
            <a:rPr lang="fr-FR" sz="1400" kern="1200"/>
          </a:br>
          <a:r>
            <a:rPr lang="fr-FR" sz="1400" kern="1200"/>
            <a:t>avant 50 ans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1 cancer du sein chez un homme, quel que soit l’âge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2 personnes de la même branche avec cancer du sein dont 1 avant 50 ans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3 personnes ou plus de la même branche avec cancer du sein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Au moins 1 femme avec cancer de l’ovaire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1 femme avec cancer du sein avant 50 ans ET un homme avec cancer de la</a:t>
          </a:r>
          <a:br>
            <a:rPr lang="fr-FR" sz="1400" kern="1200"/>
          </a:br>
          <a:r>
            <a:rPr lang="fr-FR" sz="1400" kern="1200"/>
            <a:t>prostate avant 60 ans dans la même branche familiale.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/>
            <a:t>1 femme avec cancer du sein avant 50 ans et 1 cas de cancer du pancréas dans</a:t>
          </a:r>
          <a:br>
            <a:rPr lang="fr-FR" sz="1400" kern="1200"/>
          </a:br>
          <a:r>
            <a:rPr lang="fr-FR" sz="1400" kern="1200"/>
            <a:t>la même branche.</a:t>
          </a:r>
          <a:endParaRPr lang="en-US" sz="1400" kern="1200"/>
        </a:p>
      </dsp:txBody>
      <dsp:txXfrm>
        <a:off x="0" y="1813815"/>
        <a:ext cx="8503920" cy="2646000"/>
      </dsp:txXfrm>
    </dsp:sp>
    <dsp:sp modelId="{75A75B14-5057-4736-BD64-CF32D236088E}">
      <dsp:nvSpPr>
        <dsp:cNvPr id="0" name=""/>
        <dsp:cNvSpPr/>
      </dsp:nvSpPr>
      <dsp:spPr>
        <a:xfrm>
          <a:off x="425196" y="1607174"/>
          <a:ext cx="595274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Indication de consultation en oncogénétique si (pour info)</a:t>
          </a:r>
          <a:endParaRPr lang="en-US" sz="1400" kern="1200"/>
        </a:p>
      </dsp:txBody>
      <dsp:txXfrm>
        <a:off x="445371" y="1627349"/>
        <a:ext cx="5912394" cy="3729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81B8F-ED7E-4462-A0B5-186AB6BD0634}">
      <dsp:nvSpPr>
        <dsp:cNvPr id="0" name=""/>
        <dsp:cNvSpPr/>
      </dsp:nvSpPr>
      <dsp:spPr>
        <a:xfrm>
          <a:off x="0" y="310499"/>
          <a:ext cx="850392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416560" rIns="6599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Canalaire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Lobulaire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NST</a:t>
          </a:r>
          <a:endParaRPr lang="en-US" sz="2000" kern="1200"/>
        </a:p>
      </dsp:txBody>
      <dsp:txXfrm>
        <a:off x="0" y="310499"/>
        <a:ext cx="8503920" cy="1449000"/>
      </dsp:txXfrm>
    </dsp:sp>
    <dsp:sp modelId="{AA21CACD-DA45-4920-B85D-931FBF5E0965}">
      <dsp:nvSpPr>
        <dsp:cNvPr id="0" name=""/>
        <dsp:cNvSpPr/>
      </dsp:nvSpPr>
      <dsp:spPr>
        <a:xfrm>
          <a:off x="425196" y="15299"/>
          <a:ext cx="595274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Carcinome </a:t>
          </a:r>
          <a:endParaRPr lang="en-US" sz="2000" kern="1200"/>
        </a:p>
      </dsp:txBody>
      <dsp:txXfrm>
        <a:off x="454017" y="44120"/>
        <a:ext cx="5895102" cy="532758"/>
      </dsp:txXfrm>
    </dsp:sp>
    <dsp:sp modelId="{2147A981-E4C7-462D-897B-B0C1F6ADBF53}">
      <dsp:nvSpPr>
        <dsp:cNvPr id="0" name=""/>
        <dsp:cNvSpPr/>
      </dsp:nvSpPr>
      <dsp:spPr>
        <a:xfrm>
          <a:off x="0" y="2162700"/>
          <a:ext cx="850392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416560" rIns="65999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Récepteurs hormonaux  -&gt; hormonothérapie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Oestrogène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Progesterone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Statut HER 2 -&gt; thérapie ciblée (Herceptin)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Ki 67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Grade SBR (Scarff Bloom et Richardson)</a:t>
          </a:r>
          <a:endParaRPr lang="en-US" sz="2000" kern="1200"/>
        </a:p>
      </dsp:txBody>
      <dsp:txXfrm>
        <a:off x="0" y="2162700"/>
        <a:ext cx="8503920" cy="2394000"/>
      </dsp:txXfrm>
    </dsp:sp>
    <dsp:sp modelId="{94F8CC51-6561-4061-8D26-8F4DA01E2DD8}">
      <dsp:nvSpPr>
        <dsp:cNvPr id="0" name=""/>
        <dsp:cNvSpPr/>
      </dsp:nvSpPr>
      <dsp:spPr>
        <a:xfrm>
          <a:off x="425196" y="1867500"/>
          <a:ext cx="595274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Marqueurs histopronostiques +++</a:t>
          </a:r>
          <a:endParaRPr lang="en-US" sz="2000" kern="1200"/>
        </a:p>
      </dsp:txBody>
      <dsp:txXfrm>
        <a:off x="454017" y="1896321"/>
        <a:ext cx="5895102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3C6AC-EB1E-4B4B-89D3-C27EF42DEDDE}">
      <dsp:nvSpPr>
        <dsp:cNvPr id="0" name=""/>
        <dsp:cNvSpPr/>
      </dsp:nvSpPr>
      <dsp:spPr>
        <a:xfrm rot="5400000">
          <a:off x="4890589" y="-1606103"/>
          <a:ext cx="1784151" cy="54425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Précise la taille, le nombre de tumeurs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Recherche un envahissement ganglionnaire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Echographie / mammographie de complément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IRM mammaire ++</a:t>
          </a:r>
          <a:endParaRPr lang="en-US" sz="2000" kern="1200"/>
        </a:p>
      </dsp:txBody>
      <dsp:txXfrm rot="-5400000">
        <a:off x="3061411" y="310170"/>
        <a:ext cx="5355413" cy="1609961"/>
      </dsp:txXfrm>
    </dsp:sp>
    <dsp:sp modelId="{1C84D747-5D44-47AB-80C9-AA0C6E09F87F}">
      <dsp:nvSpPr>
        <dsp:cNvPr id="0" name=""/>
        <dsp:cNvSpPr/>
      </dsp:nvSpPr>
      <dsp:spPr>
        <a:xfrm>
          <a:off x="0" y="55"/>
          <a:ext cx="3061411" cy="2230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locorégional  </a:t>
          </a:r>
          <a:endParaRPr lang="en-US" sz="3600" kern="1200"/>
        </a:p>
      </dsp:txBody>
      <dsp:txXfrm>
        <a:off x="108869" y="108924"/>
        <a:ext cx="2843673" cy="2012451"/>
      </dsp:txXfrm>
    </dsp:sp>
    <dsp:sp modelId="{A4EFF00C-FB64-4F3C-A7A7-CCC993EABA55}">
      <dsp:nvSpPr>
        <dsp:cNvPr id="0" name=""/>
        <dsp:cNvSpPr/>
      </dsp:nvSpPr>
      <dsp:spPr>
        <a:xfrm rot="5400000">
          <a:off x="4890589" y="735595"/>
          <a:ext cx="1784151" cy="54425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PET scanner au 18-FDG +++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(ou scanner TAP et scintigraphie osseuse)</a:t>
          </a:r>
          <a:endParaRPr lang="en-US" sz="2000" kern="1200"/>
        </a:p>
      </dsp:txBody>
      <dsp:txXfrm rot="-5400000">
        <a:off x="3061411" y="2651869"/>
        <a:ext cx="5355413" cy="1609961"/>
      </dsp:txXfrm>
    </dsp:sp>
    <dsp:sp modelId="{2786B325-1699-40CC-A52E-6646F864FB33}">
      <dsp:nvSpPr>
        <dsp:cNvPr id="0" name=""/>
        <dsp:cNvSpPr/>
      </dsp:nvSpPr>
      <dsp:spPr>
        <a:xfrm>
          <a:off x="0" y="2341754"/>
          <a:ext cx="3061411" cy="2230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Général</a:t>
          </a:r>
          <a:endParaRPr lang="en-US" sz="3600" kern="1200"/>
        </a:p>
      </dsp:txBody>
      <dsp:txXfrm>
        <a:off x="108869" y="2450623"/>
        <a:ext cx="2843673" cy="20124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D0CC5-0761-43CF-8DC1-F590CCC4D3E8}">
      <dsp:nvSpPr>
        <dsp:cNvPr id="0" name=""/>
        <dsp:cNvSpPr/>
      </dsp:nvSpPr>
      <dsp:spPr>
        <a:xfrm>
          <a:off x="0" y="0"/>
          <a:ext cx="6548263" cy="822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Imagerie -&gt; Biopsie</a:t>
          </a:r>
        </a:p>
      </dsp:txBody>
      <dsp:txXfrm>
        <a:off x="24104" y="24104"/>
        <a:ext cx="5563938" cy="774752"/>
      </dsp:txXfrm>
    </dsp:sp>
    <dsp:sp modelId="{7CB4C999-6A11-41AA-BD57-4758A9318262}">
      <dsp:nvSpPr>
        <dsp:cNvPr id="0" name=""/>
        <dsp:cNvSpPr/>
      </dsp:nvSpPr>
      <dsp:spPr>
        <a:xfrm>
          <a:off x="488993" y="937260"/>
          <a:ext cx="6548263" cy="822960"/>
        </a:xfrm>
        <a:prstGeom prst="roundRect">
          <a:avLst>
            <a:gd name="adj" fmla="val 10000"/>
          </a:avLst>
        </a:prstGeom>
        <a:solidFill>
          <a:schemeClr val="accent4">
            <a:hueOff val="1371404"/>
            <a:satOff val="1861"/>
            <a:lumOff val="313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Annonce radiologique -&gt; Bilan d’extension</a:t>
          </a:r>
        </a:p>
      </dsp:txBody>
      <dsp:txXfrm>
        <a:off x="513097" y="961364"/>
        <a:ext cx="5476137" cy="774752"/>
      </dsp:txXfrm>
    </dsp:sp>
    <dsp:sp modelId="{F5E9AEF9-68BF-4E8F-B9BD-DD255257B2E0}">
      <dsp:nvSpPr>
        <dsp:cNvPr id="0" name=""/>
        <dsp:cNvSpPr/>
      </dsp:nvSpPr>
      <dsp:spPr>
        <a:xfrm>
          <a:off x="977987" y="1874520"/>
          <a:ext cx="6548263" cy="822960"/>
        </a:xfrm>
        <a:prstGeom prst="roundRect">
          <a:avLst>
            <a:gd name="adj" fmla="val 10000"/>
          </a:avLst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Consultation de synthèse – Réunion pluridisciplinaire RCP</a:t>
          </a:r>
        </a:p>
      </dsp:txBody>
      <dsp:txXfrm>
        <a:off x="1002091" y="1898624"/>
        <a:ext cx="5476137" cy="774752"/>
      </dsp:txXfrm>
    </dsp:sp>
    <dsp:sp modelId="{67D03369-0470-4CB2-9FA6-60BCAB15BD47}">
      <dsp:nvSpPr>
        <dsp:cNvPr id="0" name=""/>
        <dsp:cNvSpPr/>
      </dsp:nvSpPr>
      <dsp:spPr>
        <a:xfrm>
          <a:off x="1466981" y="2811780"/>
          <a:ext cx="6548263" cy="822960"/>
        </a:xfrm>
        <a:prstGeom prst="roundRect">
          <a:avLst>
            <a:gd name="adj" fmla="val 10000"/>
          </a:avLst>
        </a:prstGeom>
        <a:solidFill>
          <a:schemeClr val="accent4">
            <a:hueOff val="4114211"/>
            <a:satOff val="5584"/>
            <a:lumOff val="941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Chirurgie</a:t>
          </a:r>
          <a:r>
            <a:rPr lang="fr-FR" sz="2300" kern="1200" baseline="0" dirty="0"/>
            <a:t> – Chimiothérapie - Radiothérapie</a:t>
          </a:r>
          <a:endParaRPr lang="fr-FR" sz="2300" kern="1200" dirty="0"/>
        </a:p>
      </dsp:txBody>
      <dsp:txXfrm>
        <a:off x="1491085" y="2835884"/>
        <a:ext cx="5476137" cy="774752"/>
      </dsp:txXfrm>
    </dsp:sp>
    <dsp:sp modelId="{334109AD-BCBC-4EAA-A621-8DB3E9D41145}">
      <dsp:nvSpPr>
        <dsp:cNvPr id="0" name=""/>
        <dsp:cNvSpPr/>
      </dsp:nvSpPr>
      <dsp:spPr>
        <a:xfrm>
          <a:off x="1955974" y="3749040"/>
          <a:ext cx="6548263" cy="822960"/>
        </a:xfrm>
        <a:prstGeom prst="roundRect">
          <a:avLst>
            <a:gd name="adj" fmla="val 1000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Surveillance</a:t>
          </a:r>
        </a:p>
      </dsp:txBody>
      <dsp:txXfrm>
        <a:off x="1980078" y="3773144"/>
        <a:ext cx="5476137" cy="774752"/>
      </dsp:txXfrm>
    </dsp:sp>
    <dsp:sp modelId="{6430301A-8D6E-4634-BA35-0F439724ADE9}">
      <dsp:nvSpPr>
        <dsp:cNvPr id="0" name=""/>
        <dsp:cNvSpPr/>
      </dsp:nvSpPr>
      <dsp:spPr>
        <a:xfrm>
          <a:off x="6013339" y="601217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6133697" y="601217"/>
        <a:ext cx="294208" cy="402530"/>
      </dsp:txXfrm>
    </dsp:sp>
    <dsp:sp modelId="{AAF85FAD-F91E-43A6-89A7-25F276658A12}">
      <dsp:nvSpPr>
        <dsp:cNvPr id="0" name=""/>
        <dsp:cNvSpPr/>
      </dsp:nvSpPr>
      <dsp:spPr>
        <a:xfrm>
          <a:off x="6502332" y="1538478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874665"/>
            <a:satOff val="2429"/>
            <a:lumOff val="967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1874665"/>
              <a:satOff val="2429"/>
              <a:lumOff val="96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6622690" y="1538478"/>
        <a:ext cx="294208" cy="402530"/>
      </dsp:txXfrm>
    </dsp:sp>
    <dsp:sp modelId="{829DF773-9969-4184-A514-5A3C11D68BD5}">
      <dsp:nvSpPr>
        <dsp:cNvPr id="0" name=""/>
        <dsp:cNvSpPr/>
      </dsp:nvSpPr>
      <dsp:spPr>
        <a:xfrm>
          <a:off x="6991326" y="2462022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749330"/>
            <a:satOff val="4859"/>
            <a:lumOff val="1935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3749330"/>
              <a:satOff val="4859"/>
              <a:lumOff val="193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7111684" y="2462022"/>
        <a:ext cx="294208" cy="402530"/>
      </dsp:txXfrm>
    </dsp:sp>
    <dsp:sp modelId="{56EB2CF5-D458-4157-8AFA-5A68AD9E9DB1}">
      <dsp:nvSpPr>
        <dsp:cNvPr id="0" name=""/>
        <dsp:cNvSpPr/>
      </dsp:nvSpPr>
      <dsp:spPr>
        <a:xfrm>
          <a:off x="7480320" y="3408426"/>
          <a:ext cx="534924" cy="534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5623994"/>
              <a:satOff val="7288"/>
              <a:lumOff val="290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500" kern="1200"/>
        </a:p>
      </dsp:txBody>
      <dsp:txXfrm>
        <a:off x="7600678" y="3408426"/>
        <a:ext cx="294208" cy="4025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C45DD-3F35-48E3-B4BC-465A6FCBAA10}">
      <dsp:nvSpPr>
        <dsp:cNvPr id="0" name=""/>
        <dsp:cNvSpPr/>
      </dsp:nvSpPr>
      <dsp:spPr>
        <a:xfrm rot="5400000">
          <a:off x="5342432" y="-2168674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Tous les 6 mois pendant 5 ans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Puis tous les ans a vie</a:t>
          </a:r>
          <a:endParaRPr lang="en-US" sz="1600" kern="1200"/>
        </a:p>
      </dsp:txBody>
      <dsp:txXfrm rot="-5400000">
        <a:off x="3061412" y="155327"/>
        <a:ext cx="5399527" cy="794505"/>
      </dsp:txXfrm>
    </dsp:sp>
    <dsp:sp modelId="{DD2342A3-CA86-4621-80FD-5AA2BF838E04}">
      <dsp:nvSpPr>
        <dsp:cNvPr id="0" name=""/>
        <dsp:cNvSpPr/>
      </dsp:nvSpPr>
      <dsp:spPr>
        <a:xfrm>
          <a:off x="0" y="2288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Chez le chirurgien / oncologue / gynécologue</a:t>
          </a:r>
          <a:endParaRPr lang="en-US" sz="2300" kern="1200"/>
        </a:p>
      </dsp:txBody>
      <dsp:txXfrm>
        <a:off x="53726" y="56014"/>
        <a:ext cx="2953959" cy="993131"/>
      </dsp:txXfrm>
    </dsp:sp>
    <dsp:sp modelId="{E2A6D618-FFF3-424C-9FFB-40922D0FD0F9}">
      <dsp:nvSpPr>
        <dsp:cNvPr id="0" name=""/>
        <dsp:cNvSpPr/>
      </dsp:nvSpPr>
      <dsp:spPr>
        <a:xfrm rot="5400000">
          <a:off x="5342432" y="-1013060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Annuelle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A vie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+- IRM mammaire en cas de doute</a:t>
          </a:r>
          <a:endParaRPr lang="en-US" sz="1600" kern="1200"/>
        </a:p>
      </dsp:txBody>
      <dsp:txXfrm rot="-5400000">
        <a:off x="3061412" y="1310941"/>
        <a:ext cx="5399527" cy="794505"/>
      </dsp:txXfrm>
    </dsp:sp>
    <dsp:sp modelId="{EEDA7D55-89CC-4B2D-81B7-CBDB88704926}">
      <dsp:nvSpPr>
        <dsp:cNvPr id="0" name=""/>
        <dsp:cNvSpPr/>
      </dsp:nvSpPr>
      <dsp:spPr>
        <a:xfrm>
          <a:off x="0" y="1157901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Mammographie et échographie</a:t>
          </a:r>
          <a:endParaRPr lang="en-US" sz="2300" kern="1200"/>
        </a:p>
      </dsp:txBody>
      <dsp:txXfrm>
        <a:off x="53726" y="1211627"/>
        <a:ext cx="2953959" cy="993131"/>
      </dsp:txXfrm>
    </dsp:sp>
    <dsp:sp modelId="{B817AD29-709A-4FDB-9502-B67E8BEFFCEF}">
      <dsp:nvSpPr>
        <dsp:cNvPr id="0" name=""/>
        <dsp:cNvSpPr/>
      </dsp:nvSpPr>
      <dsp:spPr>
        <a:xfrm rot="5400000">
          <a:off x="5342432" y="142552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Hormonothérapie</a:t>
          </a:r>
          <a:endParaRPr lang="en-US" sz="1600" kern="1200"/>
        </a:p>
      </dsp:txBody>
      <dsp:txXfrm rot="-5400000">
        <a:off x="3061412" y="2466554"/>
        <a:ext cx="5399527" cy="794505"/>
      </dsp:txXfrm>
    </dsp:sp>
    <dsp:sp modelId="{CB624254-6813-485A-8662-F47BC3234927}">
      <dsp:nvSpPr>
        <dsp:cNvPr id="0" name=""/>
        <dsp:cNvSpPr/>
      </dsp:nvSpPr>
      <dsp:spPr>
        <a:xfrm>
          <a:off x="0" y="2313514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Ostéodensitométrie osseuse</a:t>
          </a:r>
          <a:endParaRPr lang="en-US" sz="2300" kern="1200"/>
        </a:p>
      </dsp:txBody>
      <dsp:txXfrm>
        <a:off x="53726" y="2367240"/>
        <a:ext cx="2953959" cy="993131"/>
      </dsp:txXfrm>
    </dsp:sp>
    <dsp:sp modelId="{124614FE-8243-4FAF-B57A-E576FF82940D}">
      <dsp:nvSpPr>
        <dsp:cNvPr id="0" name=""/>
        <dsp:cNvSpPr/>
      </dsp:nvSpPr>
      <dsp:spPr>
        <a:xfrm rot="5400000">
          <a:off x="5342432" y="1298165"/>
          <a:ext cx="880467" cy="54425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Que si signes cliniques de métastase</a:t>
          </a:r>
          <a:endParaRPr lang="en-US" sz="1600" kern="1200"/>
        </a:p>
      </dsp:txBody>
      <dsp:txXfrm rot="-5400000">
        <a:off x="3061412" y="3622167"/>
        <a:ext cx="5399527" cy="794505"/>
      </dsp:txXfrm>
    </dsp:sp>
    <dsp:sp modelId="{EC3C2ADE-BB59-4139-837E-25FF44E75265}">
      <dsp:nvSpPr>
        <dsp:cNvPr id="0" name=""/>
        <dsp:cNvSpPr/>
      </dsp:nvSpPr>
      <dsp:spPr>
        <a:xfrm>
          <a:off x="0" y="3469127"/>
          <a:ext cx="3061411" cy="1100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PET Scanner</a:t>
          </a:r>
          <a:endParaRPr lang="en-US" sz="2300" kern="1200"/>
        </a:p>
      </dsp:txBody>
      <dsp:txXfrm>
        <a:off x="53726" y="3522853"/>
        <a:ext cx="2953959" cy="993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5D9DE-DD6D-430F-86F7-2C2CFAADF537}">
      <dsp:nvSpPr>
        <dsp:cNvPr id="0" name=""/>
        <dsp:cNvSpPr/>
      </dsp:nvSpPr>
      <dsp:spPr>
        <a:xfrm>
          <a:off x="432044" y="0"/>
          <a:ext cx="5080164" cy="38164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07289-085A-467E-ADB1-6088C13D84FA}">
      <dsp:nvSpPr>
        <dsp:cNvPr id="0" name=""/>
        <dsp:cNvSpPr/>
      </dsp:nvSpPr>
      <dsp:spPr>
        <a:xfrm>
          <a:off x="6420" y="1144927"/>
          <a:ext cx="1923738" cy="1526569"/>
        </a:xfrm>
        <a:prstGeom prst="roundRect">
          <a:avLst/>
        </a:prstGeom>
        <a:solidFill>
          <a:srgbClr val="00206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Temps 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Infection à HPV oncogène</a:t>
          </a:r>
        </a:p>
      </dsp:txBody>
      <dsp:txXfrm>
        <a:off x="80941" y="1219448"/>
        <a:ext cx="1774696" cy="1377527"/>
      </dsp:txXfrm>
    </dsp:sp>
    <dsp:sp modelId="{012633DA-9254-48B3-9AA7-7D3AAE3B9A9B}">
      <dsp:nvSpPr>
        <dsp:cNvPr id="0" name=""/>
        <dsp:cNvSpPr/>
      </dsp:nvSpPr>
      <dsp:spPr>
        <a:xfrm>
          <a:off x="2026462" y="1144927"/>
          <a:ext cx="1923738" cy="1526569"/>
        </a:xfrm>
        <a:prstGeom prst="roundRect">
          <a:avLst/>
        </a:prstGeom>
        <a:solidFill>
          <a:srgbClr val="00206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5-10 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Lésions précancéreuses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(CIN I, II et III)</a:t>
          </a:r>
        </a:p>
      </dsp:txBody>
      <dsp:txXfrm>
        <a:off x="2100983" y="1219448"/>
        <a:ext cx="1774696" cy="1377527"/>
      </dsp:txXfrm>
    </dsp:sp>
    <dsp:sp modelId="{9642B1D0-03D4-4045-8705-26B37945EC06}">
      <dsp:nvSpPr>
        <dsp:cNvPr id="0" name=""/>
        <dsp:cNvSpPr/>
      </dsp:nvSpPr>
      <dsp:spPr>
        <a:xfrm>
          <a:off x="4046505" y="1144927"/>
          <a:ext cx="1923738" cy="1526569"/>
        </a:xfrm>
        <a:prstGeom prst="roundRect">
          <a:avLst/>
        </a:prstGeom>
        <a:solidFill>
          <a:srgbClr val="00206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10-15 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Cancer in situe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Cancer invasif</a:t>
          </a:r>
        </a:p>
      </dsp:txBody>
      <dsp:txXfrm>
        <a:off x="4121026" y="1219448"/>
        <a:ext cx="1774696" cy="1377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895F-025A-4EAB-AADA-8C6BF1E51C54}">
      <dsp:nvSpPr>
        <dsp:cNvPr id="0" name=""/>
        <dsp:cNvSpPr/>
      </dsp:nvSpPr>
      <dsp:spPr>
        <a:xfrm>
          <a:off x="0" y="319499"/>
          <a:ext cx="850392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999" tIns="395732" rIns="6599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Human Papilloma Virus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HPV 16 et 18 ++++ (80%)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14 HPVs Oncogènes au total.</a:t>
          </a:r>
          <a:endParaRPr lang="en-US" sz="1900" kern="1200"/>
        </a:p>
      </dsp:txBody>
      <dsp:txXfrm>
        <a:off x="0" y="319499"/>
        <a:ext cx="8503920" cy="1376550"/>
      </dsp:txXfrm>
    </dsp:sp>
    <dsp:sp modelId="{75D8C337-0C1B-43A0-9AB4-BC72A501830E}">
      <dsp:nvSpPr>
        <dsp:cNvPr id="0" name=""/>
        <dsp:cNvSpPr/>
      </dsp:nvSpPr>
      <dsp:spPr>
        <a:xfrm>
          <a:off x="425196" y="39059"/>
          <a:ext cx="595274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Infection aux virus HPV ONCOGENES</a:t>
          </a:r>
          <a:endParaRPr lang="en-US" sz="1900" kern="1200"/>
        </a:p>
      </dsp:txBody>
      <dsp:txXfrm>
        <a:off x="452576" y="66439"/>
        <a:ext cx="5897984" cy="506120"/>
      </dsp:txXfrm>
    </dsp:sp>
    <dsp:sp modelId="{56BFF2B5-7A97-4E14-A7D0-EFA6817DA841}">
      <dsp:nvSpPr>
        <dsp:cNvPr id="0" name=""/>
        <dsp:cNvSpPr/>
      </dsp:nvSpPr>
      <dsp:spPr>
        <a:xfrm>
          <a:off x="0" y="2079089"/>
          <a:ext cx="8503920" cy="2453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999" tIns="395732" rIns="6599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CERVARIX® HPV 16 et 18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u="sng" kern="1200"/>
            <a:t>GARDASIL 9 </a:t>
          </a:r>
          <a:r>
            <a:rPr lang="fr-FR" sz="1900" kern="1200"/>
            <a:t>® HPV </a:t>
          </a:r>
          <a:r>
            <a:rPr lang="fr-FR" sz="1900" u="sng" kern="1200"/>
            <a:t>6, 11</a:t>
          </a:r>
          <a:r>
            <a:rPr lang="fr-FR" sz="1900" kern="1200"/>
            <a:t>, </a:t>
          </a:r>
          <a:r>
            <a:rPr lang="fr-FR" sz="1900" u="sng" kern="1200"/>
            <a:t>16, 18, 31, 33, 45, 52, 58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u="sng" kern="1200"/>
            <a:t>toutes les filles et tous les garçons </a:t>
          </a:r>
          <a:r>
            <a:rPr lang="fr-FR" sz="1900" kern="1200"/>
            <a:t>de 11 à 14 ans (injection M0 et M6)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un rattrapage possible de 15 à 19 ans (injection M0 M2 M6)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i="1" kern="1200"/>
            <a:t>les hommes ayant des relations sexuelles avec des hommes (HSH) jusqu'à l'âge de 26 ans. (injection M0 M2 M6)</a:t>
          </a:r>
          <a:endParaRPr lang="en-US" sz="1900" kern="1200"/>
        </a:p>
      </dsp:txBody>
      <dsp:txXfrm>
        <a:off x="0" y="2079089"/>
        <a:ext cx="8503920" cy="2453850"/>
      </dsp:txXfrm>
    </dsp:sp>
    <dsp:sp modelId="{7913DE8F-3399-49E5-9ED6-F25933408C6F}">
      <dsp:nvSpPr>
        <dsp:cNvPr id="0" name=""/>
        <dsp:cNvSpPr/>
      </dsp:nvSpPr>
      <dsp:spPr>
        <a:xfrm>
          <a:off x="425196" y="1798649"/>
          <a:ext cx="595274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Prévention de l’infection -&gt; </a:t>
          </a:r>
          <a:r>
            <a:rPr lang="fr-FR" sz="1900" b="1" u="sng" kern="1200"/>
            <a:t>Vaccination HPV</a:t>
          </a:r>
          <a:endParaRPr lang="en-US" sz="1900" kern="1200"/>
        </a:p>
      </dsp:txBody>
      <dsp:txXfrm>
        <a:off x="452576" y="1826029"/>
        <a:ext cx="5897984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B089E-2CA5-487C-8ACC-D850C38F9FAD}">
      <dsp:nvSpPr>
        <dsp:cNvPr id="0" name=""/>
        <dsp:cNvSpPr/>
      </dsp:nvSpPr>
      <dsp:spPr>
        <a:xfrm>
          <a:off x="0" y="377099"/>
          <a:ext cx="850392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437388" rIns="65999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Frottis anormal « frottis cancer »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Lors d’une conisation (lésion plus grave que prévue)</a:t>
          </a:r>
          <a:endParaRPr lang="en-US" sz="2100" kern="1200"/>
        </a:p>
      </dsp:txBody>
      <dsp:txXfrm>
        <a:off x="0" y="377099"/>
        <a:ext cx="8503920" cy="1190700"/>
      </dsp:txXfrm>
    </dsp:sp>
    <dsp:sp modelId="{8723351C-54D1-4E71-AFCD-C94A195DCADD}">
      <dsp:nvSpPr>
        <dsp:cNvPr id="0" name=""/>
        <dsp:cNvSpPr/>
      </dsp:nvSpPr>
      <dsp:spPr>
        <a:xfrm>
          <a:off x="425196" y="67139"/>
          <a:ext cx="59527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Dépistage</a:t>
          </a:r>
          <a:endParaRPr lang="en-US" sz="2100" kern="1200"/>
        </a:p>
      </dsp:txBody>
      <dsp:txXfrm>
        <a:off x="455458" y="97401"/>
        <a:ext cx="5892220" cy="559396"/>
      </dsp:txXfrm>
    </dsp:sp>
    <dsp:sp modelId="{985ACD76-EBE6-4DB2-97FD-4E4CFBFC97B6}">
      <dsp:nvSpPr>
        <dsp:cNvPr id="0" name=""/>
        <dsp:cNvSpPr/>
      </dsp:nvSpPr>
      <dsp:spPr>
        <a:xfrm>
          <a:off x="0" y="1991160"/>
          <a:ext cx="8503920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437388" rIns="65999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Métrorragie provoquées (après rapport) ou spontanées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Leucorrhées inhabituelles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Douleurs pelviennes / Abdominales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Dyspareunies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Troubles urinaires ou digestifs (envahissement local)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/>
            <a:t>Signes de métastases</a:t>
          </a:r>
          <a:endParaRPr lang="en-US" sz="2100" kern="1200"/>
        </a:p>
      </dsp:txBody>
      <dsp:txXfrm>
        <a:off x="0" y="1991160"/>
        <a:ext cx="8503920" cy="2513700"/>
      </dsp:txXfrm>
    </dsp:sp>
    <dsp:sp modelId="{856A7ABC-8561-4443-81F3-2A358C095763}">
      <dsp:nvSpPr>
        <dsp:cNvPr id="0" name=""/>
        <dsp:cNvSpPr/>
      </dsp:nvSpPr>
      <dsp:spPr>
        <a:xfrm>
          <a:off x="425196" y="1681200"/>
          <a:ext cx="595274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Signes cliniques:</a:t>
          </a:r>
          <a:endParaRPr lang="en-US" sz="2100" kern="1200"/>
        </a:p>
      </dsp:txBody>
      <dsp:txXfrm>
        <a:off x="455458" y="1711462"/>
        <a:ext cx="5892220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17EE-EBA1-4112-A7CA-BD9BB63E9503}">
      <dsp:nvSpPr>
        <dsp:cNvPr id="0" name=""/>
        <dsp:cNvSpPr/>
      </dsp:nvSpPr>
      <dsp:spPr>
        <a:xfrm rot="5400000">
          <a:off x="-218914" y="221903"/>
          <a:ext cx="1459433" cy="1021603"/>
        </a:xfrm>
        <a:prstGeom prst="chevron">
          <a:avLst/>
        </a:prstGeom>
        <a:solidFill>
          <a:srgbClr val="00206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STADE I</a:t>
          </a:r>
        </a:p>
      </dsp:txBody>
      <dsp:txXfrm rot="-5400000">
        <a:off x="2" y="513790"/>
        <a:ext cx="1021603" cy="437830"/>
      </dsp:txXfrm>
    </dsp:sp>
    <dsp:sp modelId="{97872A3C-1E13-4199-83F6-CBE3BF224BB8}">
      <dsp:nvSpPr>
        <dsp:cNvPr id="0" name=""/>
        <dsp:cNvSpPr/>
      </dsp:nvSpPr>
      <dsp:spPr>
        <a:xfrm rot="5400000">
          <a:off x="2832245" y="-1759701"/>
          <a:ext cx="948631" cy="4617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2000" b="1" kern="1200" dirty="0"/>
            <a:t>Cancer limité au col</a:t>
          </a:r>
        </a:p>
      </dsp:txBody>
      <dsp:txXfrm rot="-5400000">
        <a:off x="997963" y="120889"/>
        <a:ext cx="4570888" cy="856015"/>
      </dsp:txXfrm>
    </dsp:sp>
    <dsp:sp modelId="{ABBA76E4-34CF-4AE8-A1FF-1D3A13426FB0}">
      <dsp:nvSpPr>
        <dsp:cNvPr id="0" name=""/>
        <dsp:cNvSpPr/>
      </dsp:nvSpPr>
      <dsp:spPr>
        <a:xfrm rot="5400000">
          <a:off x="-218914" y="1536833"/>
          <a:ext cx="1459433" cy="1021603"/>
        </a:xfrm>
        <a:prstGeom prst="chevron">
          <a:avLst/>
        </a:prstGeom>
        <a:solidFill>
          <a:srgbClr val="00206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STADE II</a:t>
          </a:r>
        </a:p>
      </dsp:txBody>
      <dsp:txXfrm rot="-5400000">
        <a:off x="2" y="1828720"/>
        <a:ext cx="1021603" cy="437830"/>
      </dsp:txXfrm>
    </dsp:sp>
    <dsp:sp modelId="{C0B10452-BB65-46B7-9C43-C204DD088B16}">
      <dsp:nvSpPr>
        <dsp:cNvPr id="0" name=""/>
        <dsp:cNvSpPr/>
      </dsp:nvSpPr>
      <dsp:spPr>
        <a:xfrm rot="5400000">
          <a:off x="2855885" y="-537509"/>
          <a:ext cx="948631" cy="4617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kern="1200" dirty="0"/>
            <a:t>Cancer étendu au-delà du col mais n'atteignant pas la paroi pelvienne ni le tiers inférieur du vagin</a:t>
          </a:r>
          <a:endParaRPr lang="fr-FR" sz="16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3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</dsp:txBody>
      <dsp:txXfrm rot="-5400000">
        <a:off x="1021603" y="1343081"/>
        <a:ext cx="4570888" cy="856015"/>
      </dsp:txXfrm>
    </dsp:sp>
    <dsp:sp modelId="{5C398A7F-13E8-4F88-B468-FBB10831ACD6}">
      <dsp:nvSpPr>
        <dsp:cNvPr id="0" name=""/>
        <dsp:cNvSpPr/>
      </dsp:nvSpPr>
      <dsp:spPr>
        <a:xfrm rot="5400000">
          <a:off x="-218914" y="2851763"/>
          <a:ext cx="1459433" cy="1021603"/>
        </a:xfrm>
        <a:prstGeom prst="chevron">
          <a:avLst/>
        </a:prstGeom>
        <a:solidFill>
          <a:srgbClr val="00206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STADE III</a:t>
          </a:r>
        </a:p>
      </dsp:txBody>
      <dsp:txXfrm rot="-5400000">
        <a:off x="2" y="3143650"/>
        <a:ext cx="1021603" cy="437830"/>
      </dsp:txXfrm>
    </dsp:sp>
    <dsp:sp modelId="{3C233B32-DC5F-4A5E-9C93-C41C27EDE2CF}">
      <dsp:nvSpPr>
        <dsp:cNvPr id="0" name=""/>
        <dsp:cNvSpPr/>
      </dsp:nvSpPr>
      <dsp:spPr>
        <a:xfrm rot="5400000">
          <a:off x="2855885" y="798565"/>
          <a:ext cx="948631" cy="4617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600" b="1" kern="1200" dirty="0"/>
            <a:t>Cancer étendu jusqu'à la paroi pelvienne et/ou au tiers inférieur du vagin (y compris hydronéphrose</a:t>
          </a:r>
          <a:r>
            <a:rPr lang="fr-FR" sz="1300" b="1" kern="1200" dirty="0"/>
            <a:t>)</a:t>
          </a:r>
          <a:endParaRPr lang="fr-FR" sz="1300" kern="1200" dirty="0"/>
        </a:p>
      </dsp:txBody>
      <dsp:txXfrm rot="-5400000">
        <a:off x="1021603" y="2679155"/>
        <a:ext cx="4570888" cy="856015"/>
      </dsp:txXfrm>
    </dsp:sp>
    <dsp:sp modelId="{B3D453DF-E731-401B-9C0F-4D90AD3861AD}">
      <dsp:nvSpPr>
        <dsp:cNvPr id="0" name=""/>
        <dsp:cNvSpPr/>
      </dsp:nvSpPr>
      <dsp:spPr>
        <a:xfrm rot="5400000">
          <a:off x="-218914" y="4166693"/>
          <a:ext cx="1459433" cy="1021603"/>
        </a:xfrm>
        <a:prstGeom prst="chevron">
          <a:avLst/>
        </a:prstGeom>
        <a:solidFill>
          <a:srgbClr val="002060"/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STADE IV</a:t>
          </a:r>
        </a:p>
      </dsp:txBody>
      <dsp:txXfrm rot="-5400000">
        <a:off x="2" y="4458580"/>
        <a:ext cx="1021603" cy="437830"/>
      </dsp:txXfrm>
    </dsp:sp>
    <dsp:sp modelId="{4E35AE89-FB52-4BD0-8BAB-82F086EC91BE}">
      <dsp:nvSpPr>
        <dsp:cNvPr id="0" name=""/>
        <dsp:cNvSpPr/>
      </dsp:nvSpPr>
      <dsp:spPr>
        <a:xfrm rot="5400000">
          <a:off x="2855885" y="2113496"/>
          <a:ext cx="948631" cy="46171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FR" sz="1600" b="1" kern="1200" dirty="0"/>
            <a:t>Cancer étendu au-delà du petit bassin ou à la muqueuse vésicale et/ou rectale</a:t>
          </a:r>
          <a:endParaRPr lang="fr-FR" sz="1600" kern="1200" dirty="0"/>
        </a:p>
      </dsp:txBody>
      <dsp:txXfrm rot="-5400000">
        <a:off x="1021603" y="3994086"/>
        <a:ext cx="4570888" cy="856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130FC-1E31-41F2-AFC6-9CF1941AB2BC}">
      <dsp:nvSpPr>
        <dsp:cNvPr id="0" name=""/>
        <dsp:cNvSpPr/>
      </dsp:nvSpPr>
      <dsp:spPr>
        <a:xfrm>
          <a:off x="0" y="424237"/>
          <a:ext cx="8503920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395732" rIns="6599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Extrêmement fréquente (30-40% des femmes)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Prolifération de cellules issue du tissus conjonctif et fibreux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Sensible aux hormones (œstrogène, progestérone) 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Croissance parfois importante</a:t>
          </a:r>
          <a:endParaRPr lang="en-US" sz="1900" kern="1200"/>
        </a:p>
      </dsp:txBody>
      <dsp:txXfrm>
        <a:off x="0" y="424237"/>
        <a:ext cx="8503920" cy="1645875"/>
      </dsp:txXfrm>
    </dsp:sp>
    <dsp:sp modelId="{F4DB0359-813B-4E2F-A27E-D8AB7C20F666}">
      <dsp:nvSpPr>
        <dsp:cNvPr id="0" name=""/>
        <dsp:cNvSpPr/>
      </dsp:nvSpPr>
      <dsp:spPr>
        <a:xfrm>
          <a:off x="425196" y="143797"/>
          <a:ext cx="595274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Fibrome ou léïomyome de l’utérus</a:t>
          </a:r>
          <a:endParaRPr lang="en-US" sz="1900" kern="1200"/>
        </a:p>
      </dsp:txBody>
      <dsp:txXfrm>
        <a:off x="452576" y="171177"/>
        <a:ext cx="5897984" cy="506120"/>
      </dsp:txXfrm>
    </dsp:sp>
    <dsp:sp modelId="{43BBEF7E-5FB6-4360-A293-D9BCB0A3DFFC}">
      <dsp:nvSpPr>
        <dsp:cNvPr id="0" name=""/>
        <dsp:cNvSpPr/>
      </dsp:nvSpPr>
      <dsp:spPr>
        <a:xfrm>
          <a:off x="0" y="2453152"/>
          <a:ext cx="850392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395732" rIns="65999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Asymptomatique +++ (plus de 50% des cas)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Saignements anormaux (</a:t>
          </a:r>
          <a:r>
            <a:rPr lang="fr-FR" sz="1900" kern="1200" dirty="0" err="1"/>
            <a:t>méno-métrorragies</a:t>
          </a:r>
          <a:r>
            <a:rPr lang="fr-FR" sz="1900" kern="1200" dirty="0"/>
            <a:t> parfois anémiantes)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Douleurs pelvienne (effet masse, nécrobiose aseptique)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Infertilité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Compression des organes de voisinage</a:t>
          </a:r>
          <a:endParaRPr lang="en-US" sz="1900" kern="1200"/>
        </a:p>
      </dsp:txBody>
      <dsp:txXfrm>
        <a:off x="0" y="2453152"/>
        <a:ext cx="8503920" cy="1975050"/>
      </dsp:txXfrm>
    </dsp:sp>
    <dsp:sp modelId="{6544D325-5E4C-46E3-A264-1B85019DDF9D}">
      <dsp:nvSpPr>
        <dsp:cNvPr id="0" name=""/>
        <dsp:cNvSpPr/>
      </dsp:nvSpPr>
      <dsp:spPr>
        <a:xfrm>
          <a:off x="425196" y="2172712"/>
          <a:ext cx="595274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Symptomatologie:</a:t>
          </a:r>
          <a:endParaRPr lang="en-US" sz="1900" kern="1200"/>
        </a:p>
      </dsp:txBody>
      <dsp:txXfrm>
        <a:off x="452576" y="2200092"/>
        <a:ext cx="5897984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6C31C-D50D-4037-873E-8B5E0AB84EDC}">
      <dsp:nvSpPr>
        <dsp:cNvPr id="0" name=""/>
        <dsp:cNvSpPr/>
      </dsp:nvSpPr>
      <dsp:spPr>
        <a:xfrm rot="5400000">
          <a:off x="4890589" y="-1606103"/>
          <a:ext cx="1784151" cy="54425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Consultation au moindre saignement de la ménopause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Biopsie endométriale à la pipelle de Cornier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Hystéroscopie avec curetage de l’utérus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Possible avant la ménopause : toujours explorer les saignements anormaux surtout si facteurs de risques.</a:t>
          </a:r>
          <a:endParaRPr lang="en-US" sz="1600" kern="1200"/>
        </a:p>
      </dsp:txBody>
      <dsp:txXfrm rot="-5400000">
        <a:off x="3061411" y="310170"/>
        <a:ext cx="5355413" cy="1609961"/>
      </dsp:txXfrm>
    </dsp:sp>
    <dsp:sp modelId="{A4EC8A99-49DD-4948-9A54-3DC1E162DBC8}">
      <dsp:nvSpPr>
        <dsp:cNvPr id="0" name=""/>
        <dsp:cNvSpPr/>
      </dsp:nvSpPr>
      <dsp:spPr>
        <a:xfrm>
          <a:off x="0" y="55"/>
          <a:ext cx="3061411" cy="2230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METRORRAGIES DE LA POST MENOPAUSE +++</a:t>
          </a:r>
          <a:endParaRPr lang="en-US" sz="2500" kern="1200" dirty="0"/>
        </a:p>
      </dsp:txBody>
      <dsp:txXfrm>
        <a:off x="108869" y="108924"/>
        <a:ext cx="2843673" cy="2012451"/>
      </dsp:txXfrm>
    </dsp:sp>
    <dsp:sp modelId="{F74828F8-BDA4-4C00-95E8-68AC02C261D6}">
      <dsp:nvSpPr>
        <dsp:cNvPr id="0" name=""/>
        <dsp:cNvSpPr/>
      </dsp:nvSpPr>
      <dsp:spPr>
        <a:xfrm rot="5400000">
          <a:off x="4890589" y="735595"/>
          <a:ext cx="1784151" cy="54425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Echographie pelvienne gynécologique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IRM Pelvienne +++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Stadification FIGO IRM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Recherche d’atteinte ganglionnaire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Scanner TAP pour les tumeurs de stade avancé </a:t>
          </a:r>
          <a:endParaRPr lang="en-US" sz="1600" kern="1200"/>
        </a:p>
      </dsp:txBody>
      <dsp:txXfrm rot="-5400000">
        <a:off x="3061411" y="2651869"/>
        <a:ext cx="5355413" cy="1609961"/>
      </dsp:txXfrm>
    </dsp:sp>
    <dsp:sp modelId="{AE76F6E7-7763-44CC-806C-7B6E38260812}">
      <dsp:nvSpPr>
        <dsp:cNvPr id="0" name=""/>
        <dsp:cNvSpPr/>
      </dsp:nvSpPr>
      <dsp:spPr>
        <a:xfrm>
          <a:off x="0" y="2341754"/>
          <a:ext cx="3061411" cy="2230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Bilan d’extension</a:t>
          </a:r>
          <a:endParaRPr lang="en-US" sz="2500" kern="1200"/>
        </a:p>
      </dsp:txBody>
      <dsp:txXfrm>
        <a:off x="108869" y="2450623"/>
        <a:ext cx="2843673" cy="2012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5424-C5A7-4317-A102-621371EF62DE}">
      <dsp:nvSpPr>
        <dsp:cNvPr id="0" name=""/>
        <dsp:cNvSpPr/>
      </dsp:nvSpPr>
      <dsp:spPr>
        <a:xfrm>
          <a:off x="0" y="52605"/>
          <a:ext cx="850392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Chirurgie presque toujours indiquée</a:t>
          </a:r>
          <a:endParaRPr lang="en-US" sz="3100" kern="1200"/>
        </a:p>
      </dsp:txBody>
      <dsp:txXfrm>
        <a:off x="35411" y="88016"/>
        <a:ext cx="8433098" cy="654577"/>
      </dsp:txXfrm>
    </dsp:sp>
    <dsp:sp modelId="{A9841B09-6117-4235-9BB9-39BDFAA34673}">
      <dsp:nvSpPr>
        <dsp:cNvPr id="0" name=""/>
        <dsp:cNvSpPr/>
      </dsp:nvSpPr>
      <dsp:spPr>
        <a:xfrm>
          <a:off x="0" y="778005"/>
          <a:ext cx="8503920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400" kern="1200"/>
            <a:t>Hystérectomie totale et salpingo-ovariectomie (annexectomie) bilatérale.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400" kern="1200"/>
            <a:t>+- curages ganglionnaires pelvienne et lombo-aortiques</a:t>
          </a:r>
          <a:endParaRPr lang="en-US" sz="2400" kern="1200"/>
        </a:p>
      </dsp:txBody>
      <dsp:txXfrm>
        <a:off x="0" y="778005"/>
        <a:ext cx="8503920" cy="1090890"/>
      </dsp:txXfrm>
    </dsp:sp>
    <dsp:sp modelId="{6BFBD2FB-BD33-4F40-8D4C-3517DF6F54A2}">
      <dsp:nvSpPr>
        <dsp:cNvPr id="0" name=""/>
        <dsp:cNvSpPr/>
      </dsp:nvSpPr>
      <dsp:spPr>
        <a:xfrm>
          <a:off x="0" y="1868895"/>
          <a:ext cx="850392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Traitements adjuvants/ Patiente non opérable</a:t>
          </a:r>
          <a:endParaRPr lang="en-US" sz="3100" kern="1200"/>
        </a:p>
      </dsp:txBody>
      <dsp:txXfrm>
        <a:off x="35411" y="1904306"/>
        <a:ext cx="8433098" cy="654577"/>
      </dsp:txXfrm>
    </dsp:sp>
    <dsp:sp modelId="{55B7EE6D-C5DA-4A55-A4D1-441092F4389D}">
      <dsp:nvSpPr>
        <dsp:cNvPr id="0" name=""/>
        <dsp:cNvSpPr/>
      </dsp:nvSpPr>
      <dsp:spPr>
        <a:xfrm>
          <a:off x="0" y="2594295"/>
          <a:ext cx="8503920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99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400" kern="1200"/>
            <a:t>Radiothérapie pelvienne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400" kern="1200"/>
            <a:t>Curiethérapie du fond vaginal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400" kern="1200"/>
            <a:t>Chimiothérapie pour les stades avancés / Métastatiques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400" kern="1200"/>
            <a:t>Carboplatine (AUC 5) – paclitaxel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400" kern="1200"/>
            <a:t>Hormonothérapie si tumeur sensible </a:t>
          </a:r>
          <a:endParaRPr lang="en-US" sz="2400" kern="1200"/>
        </a:p>
      </dsp:txBody>
      <dsp:txXfrm>
        <a:off x="0" y="2594295"/>
        <a:ext cx="8503920" cy="19251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9E7B6-C6D0-48A5-B708-3B051E3D486D}">
      <dsp:nvSpPr>
        <dsp:cNvPr id="0" name=""/>
        <dsp:cNvSpPr/>
      </dsp:nvSpPr>
      <dsp:spPr>
        <a:xfrm>
          <a:off x="0" y="412649"/>
          <a:ext cx="8503920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479044" rIns="65999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IRM pelvienne++</a:t>
          </a:r>
          <a:endParaRPr lang="en-US" sz="2300" kern="1200"/>
        </a:p>
      </dsp:txBody>
      <dsp:txXfrm>
        <a:off x="0" y="412649"/>
        <a:ext cx="8503920" cy="941850"/>
      </dsp:txXfrm>
    </dsp:sp>
    <dsp:sp modelId="{9F81ACFA-B753-4412-BE44-DFEEADD81015}">
      <dsp:nvSpPr>
        <dsp:cNvPr id="0" name=""/>
        <dsp:cNvSpPr/>
      </dsp:nvSpPr>
      <dsp:spPr>
        <a:xfrm>
          <a:off x="425196" y="73169"/>
          <a:ext cx="595274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Diagnostic</a:t>
          </a:r>
          <a:endParaRPr lang="en-US" sz="2300" kern="1200"/>
        </a:p>
      </dsp:txBody>
      <dsp:txXfrm>
        <a:off x="458340" y="106313"/>
        <a:ext cx="5886456" cy="612672"/>
      </dsp:txXfrm>
    </dsp:sp>
    <dsp:sp modelId="{3C4B62DE-B657-4718-83A4-7C9B0511B89B}">
      <dsp:nvSpPr>
        <dsp:cNvPr id="0" name=""/>
        <dsp:cNvSpPr/>
      </dsp:nvSpPr>
      <dsp:spPr>
        <a:xfrm>
          <a:off x="0" y="1818180"/>
          <a:ext cx="8503920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999" tIns="479044" rIns="65999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Discussion des cas en RCP spécialisées « RCP Sarcomes »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Chirurgie ouverte +++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Poly-Chimiothérapies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Peu sensible à la radiothérapie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Thérapie ciblée (anti-angiogénique) </a:t>
          </a:r>
          <a:endParaRPr lang="en-US" sz="2300" kern="1200"/>
        </a:p>
      </dsp:txBody>
      <dsp:txXfrm>
        <a:off x="0" y="1818180"/>
        <a:ext cx="8503920" cy="2680650"/>
      </dsp:txXfrm>
    </dsp:sp>
    <dsp:sp modelId="{43A4DAC8-B73C-4979-B336-3E208C41158D}">
      <dsp:nvSpPr>
        <dsp:cNvPr id="0" name=""/>
        <dsp:cNvSpPr/>
      </dsp:nvSpPr>
      <dsp:spPr>
        <a:xfrm>
          <a:off x="425196" y="1478699"/>
          <a:ext cx="5952744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00" tIns="0" rIns="22500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Principes thérapteutiques</a:t>
          </a:r>
          <a:endParaRPr lang="en-US" sz="2300" kern="1200"/>
        </a:p>
      </dsp:txBody>
      <dsp:txXfrm>
        <a:off x="458340" y="1511843"/>
        <a:ext cx="588645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1D694-D003-44CB-87B5-E76959CDC60D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A87-695F-4F1B-900A-41D5883E81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66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18A87-695F-4F1B-900A-41D5883E813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80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18A87-695F-4F1B-900A-41D5883E8131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6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096612-4635-414D-8424-AB190B344624}" type="datetimeFigureOut">
              <a:rPr lang="fr-FR" smtClean="0"/>
              <a:t>21/02/2024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4C10B8C-4FB8-4C72-AB62-0BA962188E9A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epubliquefrance.fr/determinants-de-sante/nutrition-et-activite-physiq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santepubliquefrance.fr/determinants-de-sante/tabac" TargetMode="External"/><Relationship Id="rId4" Type="http://schemas.openxmlformats.org/officeDocument/2006/relationships/hyperlink" Target="https://www.santepubliquefrance.fr/determinants-de-sante/alcool" TargetMode="Externa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3120" y="470614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fr-FR" sz="1800" i="1" dirty="0">
                <a:latin typeface="Bodoni MT Poster Compressed" panose="02070706080601050204" pitchFamily="18" charset="0"/>
              </a:rPr>
              <a:t>Dr Hervé Schneider</a:t>
            </a:r>
          </a:p>
          <a:p>
            <a:pPr algn="l"/>
            <a:r>
              <a:rPr lang="fr-FR" sz="1800" i="1" dirty="0">
                <a:latin typeface="Bodoni MT Poster Compressed" panose="02070706080601050204" pitchFamily="18" charset="0"/>
              </a:rPr>
              <a:t>Service de gynécologie et d’obstétrique</a:t>
            </a:r>
          </a:p>
          <a:p>
            <a:pPr algn="l"/>
            <a:r>
              <a:rPr lang="fr-FR" sz="1800" i="1" dirty="0">
                <a:latin typeface="Bodoni MT Poster Compressed" panose="02070706080601050204" pitchFamily="18" charset="0"/>
              </a:rPr>
              <a:t>Centre hospitalier Sainte Catherine</a:t>
            </a:r>
          </a:p>
          <a:p>
            <a:pPr algn="l"/>
            <a:r>
              <a:rPr lang="fr-FR" sz="1800" i="1" dirty="0">
                <a:latin typeface="Bodoni MT Poster Compressed" panose="02070706080601050204" pitchFamily="18" charset="0"/>
              </a:rPr>
              <a:t>Saverne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8044" y="-133446"/>
            <a:ext cx="7772400" cy="182386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Tumeurs bénignes et malignes en gynécologie</a:t>
            </a:r>
          </a:p>
        </p:txBody>
      </p:sp>
      <p:pic>
        <p:nvPicPr>
          <p:cNvPr id="2053" name="Picture 5" descr="Résultat de recherche d'images pour &quot;Ch Savern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2307"/>
            <a:ext cx="292800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Résultat de recherche d'images pour &quot;symbole médec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0" y="4348991"/>
            <a:ext cx="1524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8044" y="2780339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Enseignement IFSI 2023</a:t>
            </a:r>
          </a:p>
          <a:p>
            <a:pPr algn="ctr"/>
            <a:r>
              <a:rPr lang="fr-FR" sz="2000" b="1">
                <a:solidFill>
                  <a:schemeClr val="tx2">
                    <a:lumMod val="75000"/>
                  </a:schemeClr>
                </a:solidFill>
              </a:rPr>
              <a:t>Promotion 2021-2024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UE 2.9  semestre 5 </a:t>
            </a:r>
          </a:p>
          <a:p>
            <a:pPr algn="ctr"/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processus tumoraux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70" y="4335621"/>
            <a:ext cx="2279929" cy="22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bénignes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Polypes du col de l’utérus</a:t>
            </a:r>
          </a:p>
          <a:p>
            <a:pPr lvl="1"/>
            <a:r>
              <a:rPr lang="fr-FR" dirty="0"/>
              <a:t>Lésions de la muqueuse endocervicale</a:t>
            </a:r>
          </a:p>
          <a:p>
            <a:pPr lvl="1"/>
            <a:r>
              <a:rPr lang="fr-FR" dirty="0"/>
              <a:t>Symptômes: saignements fréquents, non douloureux</a:t>
            </a:r>
          </a:p>
          <a:p>
            <a:pPr marL="274320" lvl="1" indent="0">
              <a:buNone/>
            </a:pPr>
            <a:endParaRPr lang="fr-FR" dirty="0"/>
          </a:p>
          <a:p>
            <a:pPr lvl="1"/>
            <a:r>
              <a:rPr lang="fr-FR" dirty="0"/>
              <a:t>Si asymptomatique et frottis normal: surveillance simple</a:t>
            </a:r>
          </a:p>
          <a:p>
            <a:pPr lvl="1"/>
            <a:r>
              <a:rPr lang="fr-FR" dirty="0"/>
              <a:t>Si ils saignent: exérèse (chirurgicale ou en consultation par « bistournage »)</a:t>
            </a:r>
          </a:p>
          <a:p>
            <a:pPr marL="274320" lvl="1" indent="0">
              <a:buNone/>
            </a:pPr>
            <a:endParaRPr lang="fr-FR" dirty="0"/>
          </a:p>
          <a:p>
            <a:pPr lvl="1"/>
            <a:r>
              <a:rPr lang="fr-FR" dirty="0"/>
              <a:t>Majoritairement bénin</a:t>
            </a:r>
          </a:p>
          <a:p>
            <a:pPr lvl="1"/>
            <a:r>
              <a:rPr lang="fr-FR" dirty="0"/>
              <a:t>Rares cancers glandulaires du col</a:t>
            </a:r>
          </a:p>
          <a:p>
            <a:pPr lvl="2"/>
            <a:r>
              <a:rPr lang="fr-FR" dirty="0"/>
              <a:t>(&lt;1% des cancers du col)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3136"/>
            <a:ext cx="3256040" cy="20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00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9112C-2C5F-E313-D89C-A72829EC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Le bilan d’extension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A406DFC-88CC-62D3-341A-8C3104A183D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733753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5809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561673-4843-694F-984C-3AE4BE22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" y="0"/>
            <a:ext cx="9013035" cy="76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93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75C4236-96F0-15DE-207A-9D40AD6DF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Principes thérapeutiques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424A5CB-E49A-E1AC-761F-230AD2B596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Cancer du sein</a:t>
            </a:r>
          </a:p>
        </p:txBody>
      </p:sp>
    </p:spTree>
    <p:extLst>
      <p:ext uri="{BB962C8B-B14F-4D97-AF65-F5344CB8AC3E}">
        <p14:creationId xmlns:p14="http://schemas.microsoft.com/office/powerpoint/2010/main" val="37004001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C388E-9616-1B78-8ABB-47DC16D8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des patientes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807781D-CA08-07A7-B6A4-0B368AE7D7A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0836941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 : courbe vers la gauche 4">
            <a:extLst>
              <a:ext uri="{FF2B5EF4-FFF2-40B4-BE49-F238E27FC236}">
                <a16:creationId xmlns:a16="http://schemas.microsoft.com/office/drawing/2014/main" id="{9070CE60-D8D0-E9EE-27CC-5A5547262297}"/>
              </a:ext>
            </a:extLst>
          </p:cNvPr>
          <p:cNvSpPr/>
          <p:nvPr/>
        </p:nvSpPr>
        <p:spPr>
          <a:xfrm rot="10800000">
            <a:off x="179512" y="3717032"/>
            <a:ext cx="1080120" cy="1296144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670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4E392-2ECD-60B6-8C0A-20286ABB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Principaux traitements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A7E469-FE63-0E44-44EC-E0160EDD8F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r>
              <a:rPr lang="en-US" dirty="0"/>
              <a:t>CHIRURGIE</a:t>
            </a:r>
          </a:p>
          <a:p>
            <a:endParaRPr lang="en-US" dirty="0"/>
          </a:p>
          <a:p>
            <a:r>
              <a:rPr lang="en-US" dirty="0"/>
              <a:t>CHIMIOTHERAPIE</a:t>
            </a:r>
          </a:p>
          <a:p>
            <a:endParaRPr lang="en-US" dirty="0"/>
          </a:p>
          <a:p>
            <a:r>
              <a:rPr lang="en-US" dirty="0"/>
              <a:t>RADIOTHERAPIE</a:t>
            </a:r>
          </a:p>
          <a:p>
            <a:endParaRPr lang="en-US" dirty="0"/>
          </a:p>
          <a:p>
            <a:r>
              <a:rPr lang="en-US" dirty="0"/>
              <a:t>HORMONOTHERAPIE</a:t>
            </a:r>
          </a:p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AD2FE-6B4B-2180-91BD-19117192D28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2000" dirty="0"/>
              <a:t>Chirurgie</a:t>
            </a: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tx1"/>
                </a:solidFill>
              </a:rPr>
              <a:t>Du sein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Conservatrice :</a:t>
            </a:r>
          </a:p>
          <a:p>
            <a:pPr lvl="3"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</a:rPr>
              <a:t> tumorectomie/ </a:t>
            </a:r>
            <a:r>
              <a:rPr lang="fr-FR" dirty="0" err="1">
                <a:solidFill>
                  <a:schemeClr val="tx1"/>
                </a:solidFill>
              </a:rPr>
              <a:t>zonectomie</a:t>
            </a:r>
            <a:endParaRPr lang="fr-FR" dirty="0">
              <a:solidFill>
                <a:schemeClr val="tx1"/>
              </a:solidFill>
            </a:endParaRPr>
          </a:p>
          <a:p>
            <a:pPr lvl="3"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</a:rPr>
              <a:t>Chirurgie </a:t>
            </a:r>
            <a:r>
              <a:rPr lang="fr-FR" dirty="0" err="1">
                <a:solidFill>
                  <a:schemeClr val="tx1"/>
                </a:solidFill>
              </a:rPr>
              <a:t>oncoplastique</a:t>
            </a:r>
            <a:endParaRPr lang="fr-FR" dirty="0">
              <a:solidFill>
                <a:schemeClr val="tx1"/>
              </a:solidFill>
            </a:endParaRPr>
          </a:p>
          <a:p>
            <a:pPr lvl="2">
              <a:lnSpc>
                <a:spcPct val="90000"/>
              </a:lnSpc>
            </a:pPr>
            <a:r>
              <a:rPr lang="fr-FR" dirty="0"/>
              <a:t>Non conservatrice : mammectomie (ou mastectomie)</a:t>
            </a:r>
          </a:p>
          <a:p>
            <a:pPr marL="594360" lvl="2" indent="0">
              <a:lnSpc>
                <a:spcPct val="90000"/>
              </a:lnSpc>
              <a:buNone/>
            </a:pPr>
            <a:endParaRPr lang="fr-FR" dirty="0"/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tx1"/>
                </a:solidFill>
              </a:rPr>
              <a:t>Du creux axillaire – des ganglions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Sentinelle si bilan initial N0</a:t>
            </a:r>
          </a:p>
          <a:p>
            <a:pPr lvl="3">
              <a:lnSpc>
                <a:spcPct val="90000"/>
              </a:lnSpc>
            </a:pPr>
            <a:r>
              <a:rPr lang="fr-FR" dirty="0">
                <a:solidFill>
                  <a:schemeClr val="tx1"/>
                </a:solidFill>
              </a:rPr>
              <a:t>Après repérage (</a:t>
            </a:r>
            <a:r>
              <a:rPr lang="fr-FR" dirty="0" err="1">
                <a:solidFill>
                  <a:schemeClr val="tx1"/>
                </a:solidFill>
              </a:rPr>
              <a:t>colorimétique</a:t>
            </a:r>
            <a:r>
              <a:rPr lang="fr-FR" dirty="0">
                <a:solidFill>
                  <a:schemeClr val="tx1"/>
                </a:solidFill>
              </a:rPr>
              <a:t>, marqueur radioactif, fluorescence)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Curage ganglionnaire si atteinte ganglionnaire</a:t>
            </a:r>
          </a:p>
          <a:p>
            <a:pPr lvl="1">
              <a:lnSpc>
                <a:spcPct val="90000"/>
              </a:lnSpc>
            </a:pPr>
            <a:endParaRPr lang="fr-FR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2000" dirty="0">
                <a:solidFill>
                  <a:schemeClr val="tx1"/>
                </a:solidFill>
              </a:rPr>
              <a:t>Chirurgie de reconstruction (nombreuses techniques)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Immédiate (RMI)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Différée</a:t>
            </a:r>
          </a:p>
        </p:txBody>
      </p:sp>
    </p:spTree>
    <p:extLst>
      <p:ext uri="{BB962C8B-B14F-4D97-AF65-F5344CB8AC3E}">
        <p14:creationId xmlns:p14="http://schemas.microsoft.com/office/powerpoint/2010/main" val="3685299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CB668-308B-0384-157C-A0D71805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Principaux traitements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752667-066D-213C-CABB-382235771AA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r>
              <a:rPr lang="en-US" dirty="0"/>
              <a:t>CHIRURGIE</a:t>
            </a:r>
          </a:p>
          <a:p>
            <a:endParaRPr lang="en-US" dirty="0"/>
          </a:p>
          <a:p>
            <a:r>
              <a:rPr lang="en-US" dirty="0"/>
              <a:t>CHIMIOTHERAPIE</a:t>
            </a:r>
          </a:p>
          <a:p>
            <a:endParaRPr lang="en-US" dirty="0"/>
          </a:p>
          <a:p>
            <a:r>
              <a:rPr lang="en-US" dirty="0"/>
              <a:t>RADIOTHERAPIE</a:t>
            </a:r>
          </a:p>
          <a:p>
            <a:endParaRPr lang="en-US" dirty="0"/>
          </a:p>
          <a:p>
            <a:r>
              <a:rPr lang="en-US" dirty="0"/>
              <a:t>HORMONOTHERAPIE</a:t>
            </a:r>
          </a:p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11D275-F269-4A0F-293F-1536120A6C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840288" cy="5767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Chimiothérapie</a:t>
            </a:r>
          </a:p>
          <a:p>
            <a:pPr lvl="1">
              <a:lnSpc>
                <a:spcPct val="90000"/>
              </a:lnSpc>
            </a:pPr>
            <a:r>
              <a:rPr lang="fr-FR" sz="2400" dirty="0" err="1">
                <a:solidFill>
                  <a:schemeClr val="tx1"/>
                </a:solidFill>
              </a:rPr>
              <a:t>Néo-adjuvante</a:t>
            </a:r>
            <a:r>
              <a:rPr lang="fr-FR" sz="2400" dirty="0">
                <a:solidFill>
                  <a:schemeClr val="tx1"/>
                </a:solidFill>
              </a:rPr>
              <a:t> : avant la chirurgie</a:t>
            </a:r>
          </a:p>
          <a:p>
            <a:pPr lvl="2">
              <a:lnSpc>
                <a:spcPct val="90000"/>
              </a:lnSpc>
            </a:pPr>
            <a:r>
              <a:rPr lang="fr-FR" sz="2400" dirty="0"/>
              <a:t>Cancer triples négatifs, HER 2 positif (bénéfice en survie)</a:t>
            </a:r>
          </a:p>
          <a:p>
            <a:pPr lvl="2">
              <a:lnSpc>
                <a:spcPct val="90000"/>
              </a:lnSpc>
            </a:pPr>
            <a:r>
              <a:rPr lang="fr-FR" sz="2400" dirty="0"/>
              <a:t>Cancers métastatiques d’emblée</a:t>
            </a:r>
          </a:p>
          <a:p>
            <a:pPr lvl="2">
              <a:lnSpc>
                <a:spcPct val="90000"/>
              </a:lnSpc>
            </a:pPr>
            <a:r>
              <a:rPr lang="fr-FR" sz="2400" dirty="0"/>
              <a:t>Pour réduire la taille des lésions (traitement conservateur)</a:t>
            </a:r>
          </a:p>
          <a:p>
            <a:pPr marL="594360" lvl="2" indent="0">
              <a:lnSpc>
                <a:spcPct val="90000"/>
              </a:lnSpc>
              <a:buNone/>
            </a:pPr>
            <a:endParaRPr lang="fr-FR" sz="2400" dirty="0"/>
          </a:p>
          <a:p>
            <a:pPr lvl="1">
              <a:lnSpc>
                <a:spcPct val="90000"/>
              </a:lnSpc>
            </a:pPr>
            <a:r>
              <a:rPr lang="fr-FR" sz="2400" dirty="0">
                <a:solidFill>
                  <a:schemeClr val="tx1"/>
                </a:solidFill>
              </a:rPr>
              <a:t>Adjuvante</a:t>
            </a:r>
          </a:p>
          <a:p>
            <a:pPr lvl="2">
              <a:lnSpc>
                <a:spcPct val="90000"/>
              </a:lnSpc>
            </a:pPr>
            <a:r>
              <a:rPr lang="fr-FR" sz="2400" dirty="0"/>
              <a:t>Après la chirurgie</a:t>
            </a:r>
          </a:p>
          <a:p>
            <a:pPr lvl="2">
              <a:lnSpc>
                <a:spcPct val="90000"/>
              </a:lnSpc>
            </a:pPr>
            <a:r>
              <a:rPr lang="fr-FR" sz="2400" dirty="0"/>
              <a:t>Limite le risque de récidive</a:t>
            </a:r>
          </a:p>
          <a:p>
            <a:pPr lvl="2">
              <a:lnSpc>
                <a:spcPct val="90000"/>
              </a:lnSpc>
            </a:pPr>
            <a:endParaRPr lang="fr-FR" sz="2400" dirty="0"/>
          </a:p>
          <a:p>
            <a:pPr lvl="1">
              <a:lnSpc>
                <a:spcPct val="90000"/>
              </a:lnSpc>
            </a:pPr>
            <a:r>
              <a:rPr lang="fr-FR" sz="2400" dirty="0">
                <a:solidFill>
                  <a:schemeClr val="tx1"/>
                </a:solidFill>
              </a:rPr>
              <a:t>Thérapies ciblées</a:t>
            </a:r>
          </a:p>
          <a:p>
            <a:pPr lvl="2">
              <a:lnSpc>
                <a:spcPct val="90000"/>
              </a:lnSpc>
            </a:pPr>
            <a:r>
              <a:rPr lang="fr-FR" sz="2400" dirty="0"/>
              <a:t>Anti-HER2 -&gt; anticorps monoclonal trastuzumab</a:t>
            </a:r>
          </a:p>
          <a:p>
            <a:pPr lvl="2">
              <a:lnSpc>
                <a:spcPct val="90000"/>
              </a:lnSpc>
            </a:pPr>
            <a:r>
              <a:rPr lang="fr-FR" sz="2400" dirty="0"/>
              <a:t>Toujours en association avec la chimiothérapie</a:t>
            </a:r>
          </a:p>
          <a:p>
            <a:pPr lvl="2">
              <a:lnSpc>
                <a:spcPct val="90000"/>
              </a:lnSpc>
            </a:pP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5669094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E6309-2A87-8DC0-BD85-14A0E499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Principaux traitements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CDDA5A-1E52-4216-0803-8F7D18CD0DE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r>
              <a:rPr lang="en-US" dirty="0"/>
              <a:t>CHIRURGIE</a:t>
            </a:r>
          </a:p>
          <a:p>
            <a:endParaRPr lang="en-US" dirty="0"/>
          </a:p>
          <a:p>
            <a:r>
              <a:rPr lang="en-US" dirty="0"/>
              <a:t>CHIMIOTHERAPIE</a:t>
            </a:r>
          </a:p>
          <a:p>
            <a:endParaRPr lang="en-US" dirty="0"/>
          </a:p>
          <a:p>
            <a:r>
              <a:rPr lang="en-US" dirty="0"/>
              <a:t>RADIOTHERAPIE</a:t>
            </a:r>
          </a:p>
          <a:p>
            <a:endParaRPr lang="en-US" dirty="0"/>
          </a:p>
          <a:p>
            <a:r>
              <a:rPr lang="en-US" dirty="0"/>
              <a:t>HORMONOTHERAPIE</a:t>
            </a:r>
          </a:p>
          <a:p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5E2AF0-BF70-5E25-9559-ED14442ACD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>
            <a:normAutofit/>
          </a:bodyPr>
          <a:lstStyle/>
          <a:p>
            <a:r>
              <a:rPr lang="fr-FR" sz="2500"/>
              <a:t>Radiothérapie</a:t>
            </a:r>
          </a:p>
          <a:p>
            <a:pPr lvl="1"/>
            <a:r>
              <a:rPr lang="fr-FR" sz="2500">
                <a:solidFill>
                  <a:schemeClr val="tx1"/>
                </a:solidFill>
              </a:rPr>
              <a:t>Après chirurgie conservatrice </a:t>
            </a:r>
          </a:p>
          <a:p>
            <a:pPr lvl="2"/>
            <a:r>
              <a:rPr lang="fr-FR" sz="2500"/>
              <a:t>irradiation du sein 50Gy/25 fractions</a:t>
            </a:r>
          </a:p>
          <a:p>
            <a:pPr lvl="2"/>
            <a:r>
              <a:rPr lang="fr-FR" sz="2500"/>
              <a:t>Environ 5 semaines de traitement</a:t>
            </a:r>
          </a:p>
          <a:p>
            <a:pPr marL="594360" lvl="2" indent="0">
              <a:buNone/>
            </a:pPr>
            <a:endParaRPr lang="fr-FR" sz="2500"/>
          </a:p>
          <a:p>
            <a:pPr lvl="1"/>
            <a:r>
              <a:rPr lang="fr-FR" sz="2500">
                <a:solidFill>
                  <a:schemeClr val="tx1"/>
                </a:solidFill>
              </a:rPr>
              <a:t>Si ganglions positifs</a:t>
            </a:r>
          </a:p>
          <a:p>
            <a:pPr lvl="2"/>
            <a:r>
              <a:rPr lang="fr-FR" sz="2500"/>
              <a:t>Irradiation de la paroi thoracique et du creux axillaire</a:t>
            </a:r>
          </a:p>
          <a:p>
            <a:pPr lvl="2"/>
            <a:endParaRPr lang="fr-FR" sz="2500"/>
          </a:p>
          <a:p>
            <a:pPr lvl="1"/>
            <a:r>
              <a:rPr lang="fr-FR" sz="2500">
                <a:solidFill>
                  <a:schemeClr val="tx1"/>
                </a:solidFill>
              </a:rPr>
              <a:t>Utile dans l’autres cas particuliers</a:t>
            </a:r>
          </a:p>
          <a:p>
            <a:pPr lvl="1"/>
            <a:endParaRPr lang="fr-FR" sz="2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6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7EDD8-F8E6-94F9-24B7-4925219A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Principaux traitements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10ED47-A72E-3E8D-FEA5-2143C53FCD8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r>
              <a:rPr lang="en-US" dirty="0"/>
              <a:t>CHIRURGIE</a:t>
            </a:r>
          </a:p>
          <a:p>
            <a:endParaRPr lang="en-US" dirty="0"/>
          </a:p>
          <a:p>
            <a:r>
              <a:rPr lang="en-US" dirty="0"/>
              <a:t>CHIMIOTHERAPIE</a:t>
            </a:r>
          </a:p>
          <a:p>
            <a:endParaRPr lang="en-US" dirty="0"/>
          </a:p>
          <a:p>
            <a:r>
              <a:rPr lang="en-US" dirty="0"/>
              <a:t>RADIOTHERAPIE</a:t>
            </a:r>
          </a:p>
          <a:p>
            <a:endParaRPr lang="en-US" dirty="0"/>
          </a:p>
          <a:p>
            <a:r>
              <a:rPr lang="en-US" dirty="0"/>
              <a:t>HORMONOTHERAPIE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C16F33-BD68-709A-BE3D-721BA41EAD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>
            <a:normAutofit/>
          </a:bodyPr>
          <a:lstStyle/>
          <a:p>
            <a:r>
              <a:rPr lang="fr-FR" sz="2500"/>
              <a:t>Hormonothérapie</a:t>
            </a:r>
          </a:p>
          <a:p>
            <a:pPr lvl="1"/>
            <a:r>
              <a:rPr lang="fr-FR" sz="2500">
                <a:solidFill>
                  <a:schemeClr val="tx1"/>
                </a:solidFill>
              </a:rPr>
              <a:t>Femme non ménopausée</a:t>
            </a:r>
          </a:p>
          <a:p>
            <a:pPr lvl="2"/>
            <a:r>
              <a:rPr lang="fr-FR" sz="2500"/>
              <a:t>TAMOXIFENE 20mg par jours</a:t>
            </a:r>
          </a:p>
          <a:p>
            <a:pPr lvl="2"/>
            <a:r>
              <a:rPr lang="fr-FR" sz="2500"/>
              <a:t>Pendant 5 ans (10 ans si N+)</a:t>
            </a:r>
          </a:p>
          <a:p>
            <a:pPr lvl="2"/>
            <a:r>
              <a:rPr lang="fr-FR" sz="2500"/>
              <a:t>Surveillance de l’endomètre, risque thrombotique</a:t>
            </a:r>
          </a:p>
          <a:p>
            <a:pPr marL="594360" lvl="2" indent="0">
              <a:buNone/>
            </a:pPr>
            <a:endParaRPr lang="fr-FR" sz="2500"/>
          </a:p>
          <a:p>
            <a:pPr lvl="1"/>
            <a:r>
              <a:rPr lang="fr-FR" sz="2500">
                <a:solidFill>
                  <a:schemeClr val="tx1"/>
                </a:solidFill>
              </a:rPr>
              <a:t>Femme ménopausée</a:t>
            </a:r>
          </a:p>
          <a:p>
            <a:pPr lvl="2"/>
            <a:r>
              <a:rPr lang="fr-FR" sz="2500"/>
              <a:t>Anti aromatase</a:t>
            </a:r>
          </a:p>
          <a:p>
            <a:pPr lvl="2"/>
            <a:r>
              <a:rPr lang="fr-FR" sz="2500"/>
              <a:t>Pendant 5 ans</a:t>
            </a:r>
          </a:p>
          <a:p>
            <a:pPr lvl="2"/>
            <a:r>
              <a:rPr lang="fr-FR" sz="2500"/>
              <a:t>Attention à l’ostéoporose -&gt; ostéodensitométrie</a:t>
            </a:r>
          </a:p>
        </p:txBody>
      </p:sp>
    </p:spTree>
    <p:extLst>
      <p:ext uri="{BB962C8B-B14F-4D97-AF65-F5344CB8AC3E}">
        <p14:creationId xmlns:p14="http://schemas.microsoft.com/office/powerpoint/2010/main" val="28924411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6A6A5-580A-216D-1AB3-A1B30062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Surveillance après cancer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03CA6B9-E480-2F50-C636-FBB27F478A2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147146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4568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388C3-842A-316E-BE81-1357FA54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CF727-9E99-07BB-93E1-9333E4E002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0390" y="1412776"/>
            <a:ext cx="8662736" cy="499829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Soins cutanés / esthétiques</a:t>
            </a:r>
          </a:p>
          <a:p>
            <a:pPr lvl="1"/>
            <a:r>
              <a:rPr lang="fr-FR" dirty="0"/>
              <a:t>Perte de cheveux -&gt; informer, prévoir, adapter</a:t>
            </a:r>
          </a:p>
          <a:p>
            <a:pPr lvl="1"/>
            <a:r>
              <a:rPr lang="fr-FR" dirty="0"/>
              <a:t>Soins de cicatrices -&gt; brulures post radiothérapie/ chirurgie </a:t>
            </a:r>
          </a:p>
          <a:p>
            <a:pPr lvl="1"/>
            <a:r>
              <a:rPr lang="fr-FR" dirty="0"/>
              <a:t>Gestion des prothèse externes</a:t>
            </a:r>
          </a:p>
          <a:p>
            <a:pPr marL="274320" lvl="1" indent="0">
              <a:buNone/>
            </a:pPr>
            <a:endParaRPr lang="fr-FR" dirty="0"/>
          </a:p>
          <a:p>
            <a:r>
              <a:rPr lang="fr-FR" dirty="0"/>
              <a:t>Kinésithérapie ++</a:t>
            </a:r>
          </a:p>
          <a:p>
            <a:pPr lvl="1"/>
            <a:r>
              <a:rPr lang="fr-FR" dirty="0"/>
              <a:t>Soins de cicatrices -&gt; traitement des adhérences</a:t>
            </a:r>
          </a:p>
          <a:p>
            <a:pPr lvl="1"/>
            <a:r>
              <a:rPr lang="fr-FR" dirty="0"/>
              <a:t>Soins de la </a:t>
            </a:r>
            <a:r>
              <a:rPr lang="fr-FR" dirty="0" err="1"/>
              <a:t>lymphostase</a:t>
            </a:r>
            <a:r>
              <a:rPr lang="fr-FR" dirty="0"/>
              <a:t> après curage</a:t>
            </a:r>
          </a:p>
          <a:p>
            <a:pPr lvl="1"/>
            <a:endParaRPr lang="fr-FR" dirty="0"/>
          </a:p>
          <a:p>
            <a:r>
              <a:rPr lang="fr-FR" dirty="0"/>
              <a:t>Activité physique +++</a:t>
            </a:r>
          </a:p>
          <a:p>
            <a:pPr lvl="1"/>
            <a:r>
              <a:rPr lang="fr-FR" dirty="0"/>
              <a:t>Diminue la récidive améliore la fatigue post thérapeutique</a:t>
            </a:r>
          </a:p>
          <a:p>
            <a:pPr lvl="1"/>
            <a:endParaRPr lang="fr-FR" dirty="0"/>
          </a:p>
          <a:p>
            <a:r>
              <a:rPr lang="fr-FR" dirty="0"/>
              <a:t>Soutient psychologique</a:t>
            </a:r>
          </a:p>
          <a:p>
            <a:pPr lvl="1"/>
            <a:r>
              <a:rPr lang="fr-FR" dirty="0"/>
              <a:t>A chaque étape proposer des soins psychologiques</a:t>
            </a:r>
          </a:p>
          <a:p>
            <a:pPr lvl="1"/>
            <a:r>
              <a:rPr lang="fr-FR" dirty="0"/>
              <a:t>Aide de l’entourage et de l’accompagnement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132734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lésions bénignes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Kyste de NABOTH</a:t>
            </a:r>
          </a:p>
          <a:p>
            <a:pPr lvl="1"/>
            <a:r>
              <a:rPr lang="fr-FR" dirty="0"/>
              <a:t>Kyste des glandes endocervicales, rempli de mucus,</a:t>
            </a:r>
          </a:p>
          <a:p>
            <a:pPr lvl="1"/>
            <a:r>
              <a:rPr lang="fr-FR" dirty="0" err="1"/>
              <a:t>Asymtomatique</a:t>
            </a:r>
            <a:r>
              <a:rPr lang="fr-FR" dirty="0"/>
              <a:t>, découverte fortuite à l’échographie ou à l’examen gynécologique</a:t>
            </a:r>
          </a:p>
          <a:p>
            <a:pPr lvl="1"/>
            <a:r>
              <a:rPr lang="fr-FR" dirty="0"/>
              <a:t>Kyste lisse qui fait voussure à la surface du col de l’utérus.</a:t>
            </a:r>
          </a:p>
          <a:p>
            <a:r>
              <a:rPr lang="fr-FR" dirty="0"/>
              <a:t>Fibromes du col de l’utérus</a:t>
            </a:r>
          </a:p>
          <a:p>
            <a:pPr lvl="1"/>
            <a:r>
              <a:rPr lang="fr-FR" dirty="0" err="1"/>
              <a:t>Cf</a:t>
            </a:r>
            <a:r>
              <a:rPr lang="fr-FR" dirty="0"/>
              <a:t> partie du cours sur les fibromes.</a:t>
            </a:r>
          </a:p>
        </p:txBody>
      </p:sp>
    </p:spTree>
    <p:extLst>
      <p:ext uri="{BB962C8B-B14F-4D97-AF65-F5344CB8AC3E}">
        <p14:creationId xmlns:p14="http://schemas.microsoft.com/office/powerpoint/2010/main" val="11202777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474988E-28B9-8954-7B19-F9210EC1B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5"/>
            <a:ext cx="2232248" cy="31821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C98FF4-6788-D01A-DFE9-15C9B7F23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17032"/>
            <a:ext cx="1800225" cy="25431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31BF1E-9BB7-1264-5722-5FAFC9C38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92660"/>
            <a:ext cx="2143125" cy="2143125"/>
          </a:xfrm>
          <a:prstGeom prst="rect">
            <a:avLst/>
          </a:prstGeom>
        </p:spPr>
      </p:pic>
      <p:pic>
        <p:nvPicPr>
          <p:cNvPr id="9" name="Image 8" descr="Une image contenant personne, groupe, gens, foule&#10;&#10;Description générée automatiquement">
            <a:extLst>
              <a:ext uri="{FF2B5EF4-FFF2-40B4-BE49-F238E27FC236}">
                <a16:creationId xmlns:a16="http://schemas.microsoft.com/office/drawing/2014/main" id="{69F262ED-2D98-DDCB-3777-7BF1CEFD9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2819400" cy="1619250"/>
          </a:xfrm>
          <a:prstGeom prst="rect">
            <a:avLst/>
          </a:prstGeom>
        </p:spPr>
      </p:pic>
      <p:pic>
        <p:nvPicPr>
          <p:cNvPr id="11" name="Image 10" descr="Une image contenant personne, groupe, terrain, extérieur&#10;&#10;Description générée automatiquement">
            <a:extLst>
              <a:ext uri="{FF2B5EF4-FFF2-40B4-BE49-F238E27FC236}">
                <a16:creationId xmlns:a16="http://schemas.microsoft.com/office/drawing/2014/main" id="{D504E936-53B9-227C-618A-E0CC352A3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29" y="33265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2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Lésions précancéreuses du col de l’utérus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Dépistage des lésions précancéreuses et cancéreuse du col de l’utérus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1.1: Tumeurs bénignes et malignes du col de l’utérus</a:t>
            </a:r>
          </a:p>
        </p:txBody>
      </p:sp>
    </p:spTree>
    <p:extLst>
      <p:ext uri="{BB962C8B-B14F-4D97-AF65-F5344CB8AC3E}">
        <p14:creationId xmlns:p14="http://schemas.microsoft.com/office/powerpoint/2010/main" val="106554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Cancer du col et virus HPV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4208668"/>
              </p:ext>
            </p:extLst>
          </p:nvPr>
        </p:nvGraphicFramePr>
        <p:xfrm>
          <a:off x="2915816" y="1772816"/>
          <a:ext cx="59766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3347864" y="1739288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5292080" y="1726728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59832" y="57248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DEPISTAGE</a:t>
            </a:r>
          </a:p>
          <a:p>
            <a:pPr algn="ctr"/>
            <a:r>
              <a:rPr lang="fr-FR" sz="3600" b="1" dirty="0"/>
              <a:t>PREVENTION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3347864" y="4581128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5436096" y="4614656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7533480" y="4614656"/>
            <a:ext cx="100811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40416" y="556101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Guérison spontanée</a:t>
            </a:r>
          </a:p>
          <a:p>
            <a:r>
              <a:rPr lang="fr-FR" sz="2400" b="1" dirty="0"/>
              <a:t>Traitement préventif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36296" y="56583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Prise en charge oncologique</a:t>
            </a:r>
          </a:p>
        </p:txBody>
      </p:sp>
    </p:spTree>
    <p:extLst>
      <p:ext uri="{BB962C8B-B14F-4D97-AF65-F5344CB8AC3E}">
        <p14:creationId xmlns:p14="http://schemas.microsoft.com/office/powerpoint/2010/main" val="180781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Généralités: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E4FF794-14B6-FA18-8CCE-0A886884896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92629126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12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5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56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TABAC +++</a:t>
            </a:r>
          </a:p>
          <a:p>
            <a:r>
              <a:rPr lang="fr-FR" dirty="0"/>
              <a:t>Activité sexuelle (nb partenaire, âge du premier rapport)</a:t>
            </a:r>
          </a:p>
          <a:p>
            <a:r>
              <a:rPr lang="fr-FR" dirty="0"/>
              <a:t>Multiparité</a:t>
            </a:r>
          </a:p>
          <a:p>
            <a:r>
              <a:rPr lang="fr-FR" dirty="0"/>
              <a:t>Troubles de l’immunité</a:t>
            </a:r>
          </a:p>
          <a:p>
            <a:pPr lvl="1"/>
            <a:r>
              <a:rPr lang="fr-FR" dirty="0"/>
              <a:t>HIV</a:t>
            </a:r>
          </a:p>
          <a:p>
            <a:pPr lvl="1"/>
            <a:r>
              <a:rPr lang="fr-FR" dirty="0"/>
              <a:t>Traitement immunosuppresseurs</a:t>
            </a:r>
          </a:p>
          <a:p>
            <a:r>
              <a:rPr lang="fr-FR" dirty="0"/>
              <a:t>IST </a:t>
            </a:r>
          </a:p>
          <a:p>
            <a:pPr lvl="1"/>
            <a:r>
              <a:rPr lang="fr-FR" dirty="0"/>
              <a:t>(chlamydiae et herpès augmente le risque)</a:t>
            </a:r>
          </a:p>
          <a:p>
            <a:r>
              <a:rPr lang="fr-FR" dirty="0"/>
              <a:t>Contraception orale </a:t>
            </a:r>
          </a:p>
          <a:p>
            <a:pPr lvl="1"/>
            <a:r>
              <a:rPr lang="fr-FR" dirty="0"/>
              <a:t>(prise longtemps, le risque disparait à l’</a:t>
            </a:r>
            <a:r>
              <a:rPr lang="fr-FR" dirty="0" err="1"/>
              <a:t>arret</a:t>
            </a:r>
            <a:r>
              <a:rPr lang="fr-FR" dirty="0"/>
              <a:t> du traitement)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28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Dépistage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Frottis cervico-vaginal</a:t>
            </a:r>
          </a:p>
          <a:p>
            <a:pPr lvl="1"/>
            <a:r>
              <a:rPr lang="fr-FR" u="sng" dirty="0"/>
              <a:t>Dépistage Organisé</a:t>
            </a:r>
            <a:r>
              <a:rPr lang="fr-FR" dirty="0"/>
              <a:t>: toutes les femmes reçoivent un courrier.</a:t>
            </a:r>
          </a:p>
          <a:p>
            <a:pPr lvl="1"/>
            <a:r>
              <a:rPr lang="fr-FR" dirty="0"/>
              <a:t>Que chez une patiente ayant eu au moins un rapport vaginal.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 25 à 30 ans : </a:t>
            </a:r>
            <a:r>
              <a:rPr lang="fr-FR" u="sng" dirty="0"/>
              <a:t>Frottis cytologique : analyse des cellules</a:t>
            </a:r>
          </a:p>
          <a:p>
            <a:pPr lvl="2"/>
            <a:r>
              <a:rPr lang="fr-FR" dirty="0"/>
              <a:t>Premier frottis à l'âge de 25 ans </a:t>
            </a:r>
          </a:p>
          <a:p>
            <a:pPr lvl="2"/>
            <a:r>
              <a:rPr lang="fr-FR" dirty="0"/>
              <a:t>Frottis à un an du premier frottis</a:t>
            </a:r>
          </a:p>
          <a:p>
            <a:pPr lvl="2"/>
            <a:r>
              <a:rPr lang="fr-FR" dirty="0"/>
              <a:t>Puis tous les 3 ans</a:t>
            </a:r>
          </a:p>
          <a:p>
            <a:pPr lvl="1"/>
            <a:r>
              <a:rPr lang="fr-FR" dirty="0"/>
              <a:t>De 30 à 65 ans : </a:t>
            </a:r>
            <a:r>
              <a:rPr lang="fr-FR" u="sng" dirty="0"/>
              <a:t>Test HPV primaire : recherche des virus</a:t>
            </a:r>
          </a:p>
          <a:p>
            <a:pPr lvl="2"/>
            <a:r>
              <a:rPr lang="fr-FR" dirty="0"/>
              <a:t>Premier test HPV 3 ans après le dernier frottis et si âge&gt;30ans.</a:t>
            </a:r>
          </a:p>
          <a:p>
            <a:pPr lvl="2"/>
            <a:r>
              <a:rPr lang="fr-FR" dirty="0"/>
              <a:t>Tous les 5 ans si test HPV négatif pour les 14 virus.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74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Dépistage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Gestion des anomalies du dépistage:</a:t>
            </a:r>
          </a:p>
          <a:p>
            <a:pPr lvl="1"/>
            <a:r>
              <a:rPr lang="fr-FR" dirty="0"/>
              <a:t>Cytologie anormale : COLPOSCOPIE</a:t>
            </a:r>
          </a:p>
          <a:p>
            <a:pPr lvl="1"/>
            <a:r>
              <a:rPr lang="fr-FR" dirty="0"/>
              <a:t>Test HPV anormal -&gt; Cytologie « reflexe »</a:t>
            </a:r>
          </a:p>
          <a:p>
            <a:pPr lvl="2"/>
            <a:r>
              <a:rPr lang="fr-FR" dirty="0"/>
              <a:t>Cytologie négative -&gt; contrôle à 1 an (clairance des HPV)</a:t>
            </a:r>
          </a:p>
          <a:p>
            <a:pPr lvl="2"/>
            <a:r>
              <a:rPr lang="fr-FR" dirty="0"/>
              <a:t>Cytologie positive -&gt; COLPOSCOPIE</a:t>
            </a:r>
          </a:p>
          <a:p>
            <a:pPr lvl="2"/>
            <a:r>
              <a:rPr lang="fr-FR" dirty="0"/>
              <a:t>Test HPV+ </a:t>
            </a:r>
            <a:r>
              <a:rPr lang="fr-FR" dirty="0" err="1"/>
              <a:t>cyto</a:t>
            </a:r>
            <a:r>
              <a:rPr lang="fr-FR" dirty="0"/>
              <a:t> </a:t>
            </a:r>
            <a:r>
              <a:rPr lang="fr-FR" dirty="0" err="1"/>
              <a:t>neg</a:t>
            </a:r>
            <a:r>
              <a:rPr lang="fr-FR" dirty="0"/>
              <a:t> -&gt; contrôle à 1 an = HPV+ -&gt; COLPOSCOPIE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62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des lésions précancéreuses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6712" cy="5502352"/>
          </a:xfrm>
        </p:spPr>
        <p:txBody>
          <a:bodyPr>
            <a:normAutofit/>
          </a:bodyPr>
          <a:lstStyle/>
          <a:p>
            <a:r>
              <a:rPr lang="fr-FR" dirty="0"/>
              <a:t>CONISATION DU COL DE L’UTERUS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2400" dirty="0"/>
              <a:t>Hystérectomie possible au cas par cas (récidive – facteurs de risques – souhait de la patiente –plus de désir de grossesse etc…)</a:t>
            </a:r>
          </a:p>
          <a:p>
            <a:r>
              <a:rPr lang="fr-FR" sz="2400" dirty="0"/>
              <a:t>Puis </a:t>
            </a:r>
            <a:r>
              <a:rPr lang="fr-FR" sz="2400" u="sng" dirty="0"/>
              <a:t>Surveillance +++ </a:t>
            </a:r>
            <a:r>
              <a:rPr lang="fr-FR" sz="2400" dirty="0"/>
              <a:t>(test HPV à 6 mois puis tous les 3 ans sans limite d'âge)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912768" cy="24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7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Connaitre les principales tumeurs bénignes et malignes de la sphère gynécologique</a:t>
            </a:r>
          </a:p>
          <a:p>
            <a:pPr lvl="1"/>
            <a:r>
              <a:rPr lang="fr-FR" dirty="0"/>
              <a:t>Dépistage des tumeurs.</a:t>
            </a:r>
          </a:p>
          <a:p>
            <a:pPr lvl="1"/>
            <a:r>
              <a:rPr lang="fr-FR" dirty="0"/>
              <a:t>Orientation diagnostique.</a:t>
            </a:r>
          </a:p>
          <a:p>
            <a:pPr lvl="1"/>
            <a:r>
              <a:rPr lang="fr-FR" dirty="0"/>
              <a:t>Principes thérapeutiques. </a:t>
            </a:r>
          </a:p>
          <a:p>
            <a:pPr lvl="1"/>
            <a:endParaRPr lang="fr-FR" dirty="0"/>
          </a:p>
          <a:p>
            <a:r>
              <a:rPr lang="fr-FR" dirty="0"/>
              <a:t>Thèmes abordés:</a:t>
            </a:r>
          </a:p>
          <a:p>
            <a:pPr lvl="1"/>
            <a:r>
              <a:rPr lang="fr-FR" dirty="0"/>
              <a:t>Lésions précancéreuse et cancer du col de l’utérus.</a:t>
            </a:r>
          </a:p>
          <a:p>
            <a:pPr lvl="1"/>
            <a:r>
              <a:rPr lang="fr-FR" dirty="0"/>
              <a:t>Lésions bénignes et malignes de l’endomètre.</a:t>
            </a:r>
          </a:p>
          <a:p>
            <a:pPr lvl="1"/>
            <a:r>
              <a:rPr lang="fr-FR" dirty="0"/>
              <a:t>Lésions bénignes et malignes de l’ovaire.</a:t>
            </a:r>
          </a:p>
          <a:p>
            <a:pPr lvl="1"/>
            <a:r>
              <a:rPr lang="fr-FR" dirty="0"/>
              <a:t>Processus tumoraux de la glande mammaire.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17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CANCER DU col de l’utérus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1.1: Tumeurs bénignes et malignes du col de l’utérus</a:t>
            </a:r>
          </a:p>
        </p:txBody>
      </p:sp>
    </p:spTree>
    <p:extLst>
      <p:ext uri="{BB962C8B-B14F-4D97-AF65-F5344CB8AC3E}">
        <p14:creationId xmlns:p14="http://schemas.microsoft.com/office/powerpoint/2010/main" val="349819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89659-884C-B254-98EE-B8E7A835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20139-CFDB-CB1B-923D-92A1AE72E2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Epidémiologie:</a:t>
            </a:r>
          </a:p>
          <a:p>
            <a:pPr lvl="1"/>
            <a:r>
              <a:rPr lang="fr-FR" dirty="0"/>
              <a:t>Environ 3000 nouveaux cas par ans, 1100 décès</a:t>
            </a:r>
          </a:p>
          <a:p>
            <a:pPr lvl="1"/>
            <a:r>
              <a:rPr lang="fr-FR" dirty="0"/>
              <a:t>11</a:t>
            </a:r>
            <a:r>
              <a:rPr lang="fr-FR" baseline="30000" dirty="0"/>
              <a:t>e</a:t>
            </a:r>
            <a:r>
              <a:rPr lang="fr-FR" dirty="0"/>
              <a:t> cancer féminin</a:t>
            </a:r>
          </a:p>
          <a:p>
            <a:pPr lvl="1"/>
            <a:r>
              <a:rPr lang="fr-FR" dirty="0"/>
              <a:t>Survie à 5 ans: 67%</a:t>
            </a:r>
          </a:p>
          <a:p>
            <a:pPr lvl="1"/>
            <a:r>
              <a:rPr lang="fr-FR" dirty="0"/>
              <a:t>Age médian : 53 ans.</a:t>
            </a:r>
          </a:p>
          <a:p>
            <a:pPr lvl="1"/>
            <a:endParaRPr lang="fr-FR" dirty="0"/>
          </a:p>
          <a:p>
            <a:r>
              <a:rPr lang="fr-FR" dirty="0"/>
              <a:t>Facteurs de risques</a:t>
            </a:r>
          </a:p>
          <a:p>
            <a:pPr lvl="1"/>
            <a:r>
              <a:rPr lang="fr-FR" dirty="0"/>
              <a:t>Infection HPV +++ -&gt; même facteurs que les lésions précancéreuses.</a:t>
            </a:r>
          </a:p>
          <a:p>
            <a:pPr lvl="1"/>
            <a:endParaRPr lang="fr-FR" dirty="0"/>
          </a:p>
          <a:p>
            <a:r>
              <a:rPr lang="fr-FR" dirty="0"/>
              <a:t>Cancer « évitable »</a:t>
            </a:r>
          </a:p>
          <a:p>
            <a:pPr lvl="1"/>
            <a:r>
              <a:rPr lang="fr-FR" dirty="0"/>
              <a:t>VACCINATION</a:t>
            </a:r>
          </a:p>
          <a:p>
            <a:pPr lvl="1"/>
            <a:r>
              <a:rPr lang="fr-FR" dirty="0"/>
              <a:t>DEPISTAGE</a:t>
            </a:r>
          </a:p>
          <a:p>
            <a:pPr lvl="1"/>
            <a:endParaRPr lang="fr-FR" dirty="0"/>
          </a:p>
          <a:p>
            <a:r>
              <a:rPr lang="fr-FR" dirty="0"/>
              <a:t>Type histologique:</a:t>
            </a:r>
          </a:p>
          <a:p>
            <a:pPr lvl="1"/>
            <a:r>
              <a:rPr lang="fr-FR" dirty="0"/>
              <a:t>Carcinome épidermoïde +++</a:t>
            </a:r>
          </a:p>
          <a:p>
            <a:pPr lvl="1"/>
            <a:r>
              <a:rPr lang="fr-FR" dirty="0"/>
              <a:t>Adénocarcinome (HPV induits ou non)</a:t>
            </a:r>
          </a:p>
        </p:txBody>
      </p:sp>
    </p:spTree>
    <p:extLst>
      <p:ext uri="{BB962C8B-B14F-4D97-AF65-F5344CB8AC3E}">
        <p14:creationId xmlns:p14="http://schemas.microsoft.com/office/powerpoint/2010/main" val="2403644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D640E-5EE6-87E3-AF62-15596D4E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Modalités de diagnostic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7C772B5-DAA1-91AF-4DF7-41112FEE97D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1173515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44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6C0D0-4874-C119-75CF-0740C4F3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d’évaluation de la maladie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2C872-2F0F-77AE-B107-7C66FC141E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1272" y="1588840"/>
            <a:ext cx="8503920" cy="504056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Examen du col avec biopsies (avec ou sans colposcopie)</a:t>
            </a:r>
          </a:p>
          <a:p>
            <a:pPr lvl="1"/>
            <a:r>
              <a:rPr lang="fr-FR" dirty="0"/>
              <a:t>Penser à l’examen sous anesthésie générale (si trop douloureux) </a:t>
            </a:r>
          </a:p>
          <a:p>
            <a:pPr lvl="2"/>
            <a:r>
              <a:rPr lang="fr-FR" dirty="0"/>
              <a:t>+- cystoscopie, </a:t>
            </a:r>
            <a:r>
              <a:rPr lang="fr-FR" dirty="0" err="1"/>
              <a:t>rectosigmoidiscopie</a:t>
            </a:r>
            <a:r>
              <a:rPr lang="fr-FR" dirty="0"/>
              <a:t>…</a:t>
            </a:r>
          </a:p>
          <a:p>
            <a:pPr lvl="1"/>
            <a:r>
              <a:rPr lang="fr-FR" dirty="0"/>
              <a:t>Le frottis est peu utile à ce stade (suspicion de cancer = biopsie)</a:t>
            </a:r>
          </a:p>
          <a:p>
            <a:pPr lvl="1"/>
            <a:endParaRPr lang="fr-FR" dirty="0"/>
          </a:p>
          <a:p>
            <a:r>
              <a:rPr lang="fr-FR" dirty="0"/>
              <a:t>IRM pelvienne et lombo-aortique</a:t>
            </a:r>
          </a:p>
          <a:p>
            <a:pPr lvl="1"/>
            <a:r>
              <a:rPr lang="fr-FR" dirty="0"/>
              <a:t>Pelvienne -&gt; évaluation de l’extension de la tumeur</a:t>
            </a:r>
          </a:p>
          <a:p>
            <a:pPr lvl="1"/>
            <a:r>
              <a:rPr lang="fr-FR" dirty="0"/>
              <a:t>Lombo-aortique -&gt; Rechercher une atteinte ganglionnaire</a:t>
            </a:r>
          </a:p>
          <a:p>
            <a:pPr lvl="1"/>
            <a:endParaRPr lang="fr-FR" dirty="0"/>
          </a:p>
          <a:p>
            <a:r>
              <a:rPr lang="fr-FR" dirty="0"/>
              <a:t>SCANNER TAP ou PET SCANNER</a:t>
            </a:r>
          </a:p>
          <a:p>
            <a:pPr lvl="1"/>
            <a:r>
              <a:rPr lang="fr-FR" dirty="0"/>
              <a:t>Scanner avec injection d’un traceur du glucose</a:t>
            </a:r>
          </a:p>
          <a:p>
            <a:pPr lvl="1"/>
            <a:r>
              <a:rPr lang="fr-FR" dirty="0"/>
              <a:t>Dans les stades avancés -&gt; recherche de métastases</a:t>
            </a:r>
          </a:p>
          <a:p>
            <a:pPr lvl="1"/>
            <a:endParaRPr lang="fr-FR" dirty="0"/>
          </a:p>
          <a:p>
            <a:r>
              <a:rPr lang="fr-FR" dirty="0"/>
              <a:t>Evaluation de la fertilité </a:t>
            </a:r>
          </a:p>
          <a:p>
            <a:pPr lvl="1"/>
            <a:r>
              <a:rPr lang="fr-FR" dirty="0"/>
              <a:t>Femmes jeunes ayant un désir de grossesse : préservation de la fertilité avant le traitement du cancer en urgence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7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8024E-16C7-CF48-00F0-E9F83047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Stadification du cancer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36518E-E80C-B7AF-AE06-CB109AEBF25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Classification FIGO 2018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73E63FD-7205-AE31-1E38-38EA8ED9F1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6100237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011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82F90085-BE01-008F-E32D-7F5701C0A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6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4EC6C-83AF-8D93-6627-62B17529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Principes thérapeutiques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1A277-8A63-C857-7177-5289A2B0C7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fr-FR" dirty="0"/>
              <a:t>La stratégie thérapeutique dépend du stade de la maladie =&gt; RCP +++</a:t>
            </a:r>
          </a:p>
          <a:p>
            <a:r>
              <a:rPr lang="fr-FR" dirty="0"/>
              <a:t>Points importants du traitement</a:t>
            </a: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L’hystérectomie n’est plus systématique.</a:t>
            </a:r>
          </a:p>
          <a:p>
            <a:pPr lvl="1"/>
            <a:r>
              <a:rPr lang="fr-FR" u="sng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La chirurgie </a:t>
            </a:r>
            <a:r>
              <a:rPr lang="fr-FR" u="sng" dirty="0">
                <a:effectLst/>
                <a:latin typeface="Arial" panose="020B0604020202020204" pitchFamily="34" charset="0"/>
              </a:rPr>
              <a:t>n’est plus systématique </a:t>
            </a: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La chirurgie est réservée aux stades précoces.</a:t>
            </a:r>
          </a:p>
          <a:p>
            <a:pPr lvl="1"/>
            <a:r>
              <a:rPr lang="fr-FR" u="sng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La radio-chimiothérapie concomitante </a:t>
            </a:r>
            <a:r>
              <a:rPr lang="fr-FR" dirty="0">
                <a:effectLst/>
                <a:latin typeface="Arial" panose="020B0604020202020204" pitchFamily="34" charset="0"/>
              </a:rPr>
              <a:t>suivie d’une </a:t>
            </a:r>
            <a:r>
              <a:rPr lang="fr-FR" u="sng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curiethérapie utérovaginale </a:t>
            </a:r>
            <a:r>
              <a:rPr lang="fr-FR" dirty="0">
                <a:effectLst/>
                <a:latin typeface="Arial" panose="020B0604020202020204" pitchFamily="34" charset="0"/>
              </a:rPr>
              <a:t>est le traitement de référence des stades localement avancés.</a:t>
            </a:r>
          </a:p>
          <a:p>
            <a:pPr lvl="1"/>
            <a:r>
              <a:rPr lang="fr-FR" u="sng" dirty="0"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La préservation de la fertilité </a:t>
            </a:r>
            <a:r>
              <a:rPr lang="fr-FR" dirty="0">
                <a:effectLst/>
                <a:latin typeface="Arial" panose="020B0604020202020204" pitchFamily="34" charset="0"/>
              </a:rPr>
              <a:t>est parfois possible ; elle est</a:t>
            </a:r>
            <a:br>
              <a:rPr lang="fr-FR" dirty="0"/>
            </a:br>
            <a:r>
              <a:rPr lang="fr-FR" dirty="0">
                <a:effectLst/>
                <a:latin typeface="Arial" panose="020B0604020202020204" pitchFamily="34" charset="0"/>
              </a:rPr>
              <a:t>à évoquer de façon systématique</a:t>
            </a:r>
          </a:p>
          <a:p>
            <a:pPr lvl="1"/>
            <a:r>
              <a:rPr lang="fr-FR" u="sng" dirty="0">
                <a:latin typeface="Arial" panose="020B0604020202020204" pitchFamily="34" charset="0"/>
              </a:rPr>
              <a:t>Arrêt du tabac </a:t>
            </a:r>
            <a:r>
              <a:rPr lang="fr-FR" dirty="0">
                <a:latin typeface="Arial" panose="020B0604020202020204" pitchFamily="34" charset="0"/>
              </a:rPr>
              <a:t>++++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48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7AA22-503B-82C8-BE1D-FB87129D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Surveillance après 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248F3-E750-3E4E-2EB2-4652A57FB5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Examens cliniques et gynécologiques réguliers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tous les 4 à 6 mois pendant 2 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tous les 6 mois les 3 années suivantes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puis 1 fois par an. </a:t>
            </a:r>
          </a:p>
          <a:p>
            <a:r>
              <a:rPr lang="fr-FR" b="1" dirty="0"/>
              <a:t>Examens paracliniques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Scanner TAP annuel ou TEP en option notamment pour les N+ ou embole.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Utérus en place : IRM à 6 mois puis annuelle pendant 2 ans + frottis annuel (en l'absence de radiothérapie ou curiethérapie).</a:t>
            </a:r>
          </a:p>
          <a:p>
            <a:r>
              <a:rPr lang="fr-FR" b="1" dirty="0"/>
              <a:t>Particularités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Valeur très limitée des frottis après </a:t>
            </a:r>
            <a:r>
              <a:rPr lang="fr-FR" dirty="0" err="1"/>
              <a:t>radiocuriethérapie</a:t>
            </a:r>
            <a:r>
              <a:rPr lang="fr-FR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Hormonothérapie substitutive de la ménopause : Possible dans la plupart des cas.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377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F8F926E-72F6-8F04-26A4-B0608E2D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990056"/>
          </a:xfrm>
        </p:spPr>
        <p:txBody>
          <a:bodyPr>
            <a:normAutofit/>
          </a:bodyPr>
          <a:lstStyle/>
          <a:p>
            <a:r>
              <a:rPr lang="fr-FR" dirty="0"/>
              <a:t>1.1 </a:t>
            </a:r>
          </a:p>
          <a:p>
            <a:r>
              <a:rPr lang="fr-FR" dirty="0"/>
              <a:t>les tumeurs bénignes:</a:t>
            </a:r>
          </a:p>
          <a:p>
            <a:r>
              <a:rPr lang="fr-FR" dirty="0"/>
              <a:t>Fibromes Polypes</a:t>
            </a:r>
          </a:p>
          <a:p>
            <a:endParaRPr lang="fr-FR" dirty="0"/>
          </a:p>
          <a:p>
            <a:r>
              <a:rPr lang="fr-FR" dirty="0"/>
              <a:t>1.2 </a:t>
            </a:r>
          </a:p>
          <a:p>
            <a:r>
              <a:rPr lang="fr-FR" dirty="0"/>
              <a:t>Les tumeurs malignes:</a:t>
            </a:r>
          </a:p>
          <a:p>
            <a:r>
              <a:rPr lang="fr-FR" dirty="0"/>
              <a:t>Adénocarcinome de l’endomètre</a:t>
            </a:r>
          </a:p>
          <a:p>
            <a:r>
              <a:rPr lang="fr-FR" dirty="0"/>
              <a:t>Sarcome de l’utérus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D2E193-1C5A-1897-592C-AC5806F5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1.2: Tumeurs bénignes et malignes de l’utérus</a:t>
            </a:r>
          </a:p>
        </p:txBody>
      </p:sp>
    </p:spTree>
    <p:extLst>
      <p:ext uri="{BB962C8B-B14F-4D97-AF65-F5344CB8AC3E}">
        <p14:creationId xmlns:p14="http://schemas.microsoft.com/office/powerpoint/2010/main" val="245613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62E35-7487-4F59-B411-6FFB6D58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FIBROMES DE L’UTERUS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1AD0156-7A6C-869B-52EA-4BF59FE5CDB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3406382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49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6BB8E-14A1-F396-6297-382D7B38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 documentaire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78A872-DF7B-D8AA-8E23-1EE9DB85D2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Plateforme ARCHE</a:t>
            </a:r>
          </a:p>
          <a:p>
            <a:pPr lvl="1"/>
            <a:r>
              <a:rPr lang="fr-FR" dirty="0"/>
              <a:t>https://arche.univ-lorraine.fr/</a:t>
            </a:r>
          </a:p>
          <a:p>
            <a:endParaRPr lang="fr-FR" dirty="0"/>
          </a:p>
          <a:p>
            <a:r>
              <a:rPr lang="fr-FR" dirty="0"/>
              <a:t>Référentiels :</a:t>
            </a:r>
          </a:p>
          <a:p>
            <a:pPr lvl="1"/>
            <a:r>
              <a:rPr lang="fr-FR" dirty="0"/>
              <a:t>Site « ONKOLOGIC » google </a:t>
            </a:r>
            <a:r>
              <a:rPr lang="fr-FR" dirty="0" err="1"/>
              <a:t>it!</a:t>
            </a:r>
            <a:endParaRPr lang="fr-FR" dirty="0"/>
          </a:p>
          <a:p>
            <a:pPr lvl="1"/>
            <a:r>
              <a:rPr lang="fr-FR" dirty="0"/>
              <a:t>Site de l’INCA (e-cancer)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DB5B35-FF0A-0CE4-D26B-C7CC55B6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13176"/>
            <a:ext cx="36766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173CA3-4846-CE51-8BE4-B92225AD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13BC2AB-0400-B888-269C-FF642F0CF1F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9E6FF8-8FF4-D283-2BF0-BD280C4A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16876"/>
            <a:ext cx="5638800" cy="4948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050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C3F45C-00A3-E7FE-5172-7C1932EE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08BF284-EDFD-E938-DDE9-1C554D80B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" t="8161" r="2607" b="4099"/>
          <a:stretch/>
        </p:blipFill>
        <p:spPr>
          <a:xfrm>
            <a:off x="251520" y="1925960"/>
            <a:ext cx="4320480" cy="3096344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C357C29-86B4-B15F-0E83-B2CD5BEF6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020F2A-EC27-F987-4BD4-1D62F4466B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73" t="18779"/>
          <a:stretch/>
        </p:blipFill>
        <p:spPr>
          <a:xfrm>
            <a:off x="5768288" y="1754782"/>
            <a:ext cx="2103224" cy="39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25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66B3B-5101-AAEB-D05D-40EAE1CF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Diagnostic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4E4783-C20B-0215-8987-D7B31CC77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Echographie</a:t>
            </a:r>
            <a:r>
              <a:rPr lang="en-US" dirty="0"/>
              <a:t> </a:t>
            </a:r>
            <a:r>
              <a:rPr lang="en-US" dirty="0" err="1"/>
              <a:t>pelvienne</a:t>
            </a:r>
            <a:r>
              <a:rPr lang="en-US" dirty="0"/>
              <a:t> </a:t>
            </a:r>
            <a:r>
              <a:rPr lang="en-US" dirty="0" err="1"/>
              <a:t>gynécologique</a:t>
            </a:r>
            <a:endParaRPr lang="en-US" dirty="0"/>
          </a:p>
          <a:p>
            <a:pPr lvl="1"/>
            <a:r>
              <a:rPr lang="en-US" dirty="0" err="1"/>
              <a:t>Abdominale</a:t>
            </a:r>
            <a:endParaRPr lang="en-US" dirty="0"/>
          </a:p>
          <a:p>
            <a:pPr lvl="1"/>
            <a:r>
              <a:rPr lang="en-US" dirty="0" err="1"/>
              <a:t>Endovaginale</a:t>
            </a:r>
            <a:endParaRPr lang="en-US" dirty="0"/>
          </a:p>
          <a:p>
            <a:pPr lvl="1"/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seul</a:t>
            </a:r>
            <a:r>
              <a:rPr lang="en-US" dirty="0"/>
              <a:t> examen necessaire</a:t>
            </a:r>
          </a:p>
          <a:p>
            <a:pPr lvl="1"/>
            <a:endParaRPr lang="en-US" dirty="0"/>
          </a:p>
          <a:p>
            <a:r>
              <a:rPr lang="en-US" dirty="0"/>
              <a:t>IRM </a:t>
            </a:r>
            <a:r>
              <a:rPr lang="en-US" dirty="0" err="1"/>
              <a:t>pelvienne</a:t>
            </a:r>
            <a:endParaRPr lang="en-US" dirty="0"/>
          </a:p>
          <a:p>
            <a:pPr lvl="1"/>
            <a:r>
              <a:rPr lang="en-US" dirty="0" err="1"/>
              <a:t>Bilan</a:t>
            </a:r>
            <a:r>
              <a:rPr lang="en-US" dirty="0"/>
              <a:t> des </a:t>
            </a:r>
            <a:r>
              <a:rPr lang="en-US" dirty="0" err="1"/>
              <a:t>fibromes</a:t>
            </a:r>
            <a:r>
              <a:rPr lang="en-US" dirty="0"/>
              <a:t> complexes </a:t>
            </a:r>
            <a:r>
              <a:rPr lang="en-US" dirty="0" err="1"/>
              <a:t>ou</a:t>
            </a:r>
            <a:r>
              <a:rPr lang="en-US" dirty="0"/>
              <a:t> multiples</a:t>
            </a:r>
          </a:p>
          <a:p>
            <a:pPr lvl="1"/>
            <a:r>
              <a:rPr lang="en-US" dirty="0" err="1"/>
              <a:t>En</a:t>
            </a:r>
            <a:r>
              <a:rPr lang="en-US" dirty="0"/>
              <a:t> situation </a:t>
            </a:r>
            <a:r>
              <a:rPr lang="en-US" dirty="0" err="1"/>
              <a:t>pré-opératoire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17F87E-675C-CF4F-215D-33726A11A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4"/>
          <a:stretch/>
        </p:blipFill>
        <p:spPr>
          <a:xfrm>
            <a:off x="4797552" y="1628800"/>
            <a:ext cx="4038600" cy="468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052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37EC1-9072-51A9-DCC9-5C6D184D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0541C-0A15-FCFB-2D37-BA78B790DF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5574360"/>
          </a:xfrm>
        </p:spPr>
        <p:txBody>
          <a:bodyPr>
            <a:normAutofit/>
          </a:bodyPr>
          <a:lstStyle/>
          <a:p>
            <a:r>
              <a:rPr lang="fr-FR" sz="2400" dirty="0"/>
              <a:t>Abstention thérapeutique / surveillance</a:t>
            </a:r>
          </a:p>
          <a:p>
            <a:r>
              <a:rPr lang="fr-FR" sz="2400" dirty="0"/>
              <a:t>Diminuent/disparaissent à la ménopause</a:t>
            </a:r>
          </a:p>
          <a:p>
            <a:r>
              <a:rPr lang="fr-FR" sz="2400" dirty="0"/>
              <a:t>Traitement hormonal progestatif</a:t>
            </a:r>
          </a:p>
          <a:p>
            <a:pPr lvl="1"/>
            <a:r>
              <a:rPr lang="fr-FR" sz="2000" dirty="0"/>
              <a:t>Contrôle les saignements</a:t>
            </a:r>
          </a:p>
          <a:p>
            <a:pPr lvl="1"/>
            <a:r>
              <a:rPr lang="fr-FR" sz="2000" dirty="0"/>
              <a:t>Ne modifie pas la taille des fibromes</a:t>
            </a:r>
          </a:p>
          <a:p>
            <a:r>
              <a:rPr lang="fr-FR" sz="2400" dirty="0"/>
              <a:t>Traitement chirurgical</a:t>
            </a:r>
          </a:p>
          <a:p>
            <a:pPr lvl="1"/>
            <a:r>
              <a:rPr lang="fr-FR" sz="2000" dirty="0"/>
              <a:t>Mode opératoire dépend de la position et de la taille du fibrome</a:t>
            </a:r>
          </a:p>
          <a:p>
            <a:pPr lvl="2"/>
            <a:r>
              <a:rPr lang="fr-FR" sz="1800" dirty="0"/>
              <a:t>Coelioscopie (myomectomie </a:t>
            </a:r>
            <a:r>
              <a:rPr lang="fr-FR" sz="1800" dirty="0" err="1"/>
              <a:t>percoelioscopique</a:t>
            </a:r>
            <a:r>
              <a:rPr lang="fr-FR" sz="1800" dirty="0"/>
              <a:t> +- </a:t>
            </a:r>
            <a:r>
              <a:rPr lang="fr-FR" sz="1800" dirty="0" err="1"/>
              <a:t>morcellation</a:t>
            </a:r>
            <a:r>
              <a:rPr lang="fr-FR" sz="1800" dirty="0"/>
              <a:t> </a:t>
            </a:r>
            <a:r>
              <a:rPr lang="fr-FR" sz="1800" dirty="0" err="1"/>
              <a:t>hysterectomie</a:t>
            </a:r>
            <a:r>
              <a:rPr lang="fr-FR" sz="1800" dirty="0"/>
              <a:t>)</a:t>
            </a:r>
          </a:p>
          <a:p>
            <a:pPr lvl="2"/>
            <a:r>
              <a:rPr lang="fr-FR" sz="1800" dirty="0"/>
              <a:t>Hystéroscopie (myomectomie par hystéroscopie) type 0 et 1</a:t>
            </a:r>
          </a:p>
          <a:p>
            <a:pPr lvl="2"/>
            <a:r>
              <a:rPr lang="fr-FR" sz="1800" dirty="0"/>
              <a:t>Laparotomie (myomectomie ou hystérectomie) </a:t>
            </a:r>
          </a:p>
          <a:p>
            <a:pPr lvl="1"/>
            <a:r>
              <a:rPr lang="fr-FR" sz="2000" dirty="0"/>
              <a:t>Traitement chirurgical non invasif (radio-interventionnelle)</a:t>
            </a:r>
          </a:p>
          <a:p>
            <a:pPr lvl="2"/>
            <a:r>
              <a:rPr lang="fr-FR" sz="1800" dirty="0"/>
              <a:t>Embolisation des artères utérines</a:t>
            </a:r>
          </a:p>
        </p:txBody>
      </p:sp>
    </p:spTree>
    <p:extLst>
      <p:ext uri="{BB962C8B-B14F-4D97-AF65-F5344CB8AC3E}">
        <p14:creationId xmlns:p14="http://schemas.microsoft.com/office/powerpoint/2010/main" val="892937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F5271-312A-39E9-3E80-D23ED98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POLYPE DE L’UTERUS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26190-B258-A1D2-87E0-DF649D08FA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Lésion de la muqueuse de l’utérus</a:t>
            </a:r>
          </a:p>
          <a:p>
            <a:pPr lvl="1"/>
            <a:r>
              <a:rPr lang="fr-FR" dirty="0"/>
              <a:t>Bénin, peut être cancéreux</a:t>
            </a:r>
          </a:p>
          <a:p>
            <a:pPr lvl="1"/>
            <a:endParaRPr lang="fr-FR" dirty="0"/>
          </a:p>
          <a:p>
            <a:r>
              <a:rPr lang="fr-FR" dirty="0"/>
              <a:t>Clinique:</a:t>
            </a:r>
          </a:p>
          <a:p>
            <a:pPr lvl="1"/>
            <a:r>
              <a:rPr lang="fr-FR" dirty="0"/>
              <a:t>Asymptomatique</a:t>
            </a:r>
          </a:p>
          <a:p>
            <a:pPr lvl="1"/>
            <a:r>
              <a:rPr lang="fr-FR" dirty="0" err="1"/>
              <a:t>Méno-métrorragies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Examens complémentaires</a:t>
            </a:r>
          </a:p>
          <a:p>
            <a:pPr lvl="1"/>
            <a:r>
              <a:rPr lang="fr-FR" dirty="0"/>
              <a:t>Echographie pelvienne par voie endovaginale</a:t>
            </a:r>
          </a:p>
          <a:p>
            <a:pPr lvl="1"/>
            <a:r>
              <a:rPr lang="fr-FR" dirty="0"/>
              <a:t>Hystéroscopie diagnostique de consultation</a:t>
            </a:r>
          </a:p>
          <a:p>
            <a:pPr lvl="1"/>
            <a:endParaRPr lang="fr-FR" dirty="0"/>
          </a:p>
          <a:p>
            <a:r>
              <a:rPr lang="fr-FR" dirty="0"/>
              <a:t>Traitement</a:t>
            </a:r>
          </a:p>
          <a:p>
            <a:pPr lvl="1"/>
            <a:r>
              <a:rPr lang="fr-FR" dirty="0"/>
              <a:t>Hystéroscopie « opératoire » -&gt; résection endoscopique.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1FB2C1-F0A7-36B3-4087-00C232D6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1260348"/>
            <a:ext cx="32670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04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62AF0-198F-3E9A-75B8-F6CA0D14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rmAutofit/>
          </a:bodyPr>
          <a:lstStyle/>
          <a:p>
            <a:r>
              <a:rPr lang="fr-FR" dirty="0"/>
              <a:t>Hystéroscopie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461C96-023F-8D44-D9AA-BF7D118BC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97" y="609600"/>
            <a:ext cx="5734755" cy="4267200"/>
          </a:xfrm>
          <a:prstGeom prst="rect">
            <a:avLst/>
          </a:prstGeom>
          <a:noFill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511D5BD-566E-434C-1168-25B2926CC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79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B06D69F-4B53-9D00-E7B7-0E4381E0E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Cancer de l’utérus</a:t>
            </a:r>
          </a:p>
          <a:p>
            <a:endParaRPr lang="fr-FR" dirty="0"/>
          </a:p>
          <a:p>
            <a:r>
              <a:rPr lang="fr-FR" dirty="0"/>
              <a:t>Cancer de l’endomètre</a:t>
            </a:r>
          </a:p>
          <a:p>
            <a:endParaRPr lang="fr-FR" dirty="0"/>
          </a:p>
          <a:p>
            <a:r>
              <a:rPr lang="fr-FR" dirty="0" err="1"/>
              <a:t>Sacromes</a:t>
            </a:r>
            <a:r>
              <a:rPr lang="fr-FR" dirty="0"/>
              <a:t> de l’utérus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A033D93-A57D-2A22-7554-5011D584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1.2: Tumeurs bénignes et malignes de l’utérus</a:t>
            </a:r>
          </a:p>
        </p:txBody>
      </p:sp>
    </p:spTree>
    <p:extLst>
      <p:ext uri="{BB962C8B-B14F-4D97-AF65-F5344CB8AC3E}">
        <p14:creationId xmlns:p14="http://schemas.microsoft.com/office/powerpoint/2010/main" val="1883488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0B0FF-E78C-C54E-ECFE-B7BCD01A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Epidémiologie du cancer de l’endomètre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C07E9-F05D-222B-F594-9A0160B190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baseline="30000" dirty="0"/>
              <a:t>e</a:t>
            </a:r>
            <a:r>
              <a:rPr lang="fr-FR" dirty="0"/>
              <a:t> cancer de la femme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cancer gynécologique en dehors du sein</a:t>
            </a:r>
          </a:p>
          <a:p>
            <a:r>
              <a:rPr lang="fr-FR" dirty="0"/>
              <a:t>Environ 8000 nouveaux cas /an</a:t>
            </a:r>
          </a:p>
          <a:p>
            <a:r>
              <a:rPr lang="fr-FR" dirty="0"/>
              <a:t>Age moyen: 68 ans</a:t>
            </a:r>
          </a:p>
          <a:p>
            <a:endParaRPr lang="fr-FR" dirty="0"/>
          </a:p>
          <a:p>
            <a:r>
              <a:rPr lang="fr-FR" dirty="0"/>
              <a:t>Bon pronostic au stade précoce</a:t>
            </a:r>
          </a:p>
          <a:p>
            <a:pPr lvl="1"/>
            <a:r>
              <a:rPr lang="fr-FR" dirty="0"/>
              <a:t>3 cancer su 4 sont diagnostiqués à un stade précoce.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260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C6852-ADDC-3C18-E9DD-D7959F5B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Cancer de l’endomètre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852AC4-8F6D-3A1C-9A8B-3D1B58ABBC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4122" y="1340768"/>
            <a:ext cx="8503920" cy="4998296"/>
          </a:xfrm>
        </p:spPr>
        <p:txBody>
          <a:bodyPr>
            <a:normAutofit/>
          </a:bodyPr>
          <a:lstStyle/>
          <a:p>
            <a:r>
              <a:rPr lang="fr-FR" dirty="0"/>
              <a:t>Lésion ayant pour origine la muqueuse endométriale</a:t>
            </a:r>
          </a:p>
          <a:p>
            <a:pPr lvl="1"/>
            <a:r>
              <a:rPr lang="fr-FR" dirty="0"/>
              <a:t>Facteur de risque lié au climat oestrogénique prolongé</a:t>
            </a:r>
          </a:p>
          <a:p>
            <a:pPr lvl="2"/>
            <a:r>
              <a:rPr lang="fr-FR" dirty="0"/>
              <a:t>Obésité++</a:t>
            </a:r>
          </a:p>
          <a:p>
            <a:pPr lvl="2"/>
            <a:r>
              <a:rPr lang="fr-FR" dirty="0"/>
              <a:t>Règles précoces - ménopause tardive – </a:t>
            </a:r>
          </a:p>
          <a:p>
            <a:pPr lvl="2"/>
            <a:r>
              <a:rPr lang="fr-FR" dirty="0"/>
              <a:t>Infertilité - </a:t>
            </a:r>
            <a:r>
              <a:rPr lang="fr-FR" dirty="0" err="1"/>
              <a:t>nuliparité</a:t>
            </a:r>
            <a:endParaRPr lang="fr-FR" dirty="0"/>
          </a:p>
          <a:p>
            <a:pPr lvl="2"/>
            <a:r>
              <a:rPr lang="fr-FR" dirty="0"/>
              <a:t>Traitement par Tamoxifène (cancer du sein)</a:t>
            </a:r>
          </a:p>
          <a:p>
            <a:pPr marL="594360" lvl="2" indent="0">
              <a:buNone/>
            </a:pPr>
            <a:endParaRPr lang="fr-FR" dirty="0"/>
          </a:p>
          <a:p>
            <a:pPr lvl="1"/>
            <a:r>
              <a:rPr lang="fr-FR" dirty="0"/>
              <a:t>Autres facteurs de risques</a:t>
            </a:r>
          </a:p>
          <a:p>
            <a:pPr lvl="2"/>
            <a:r>
              <a:rPr lang="fr-FR" dirty="0"/>
              <a:t>Hypertension artérielle</a:t>
            </a:r>
          </a:p>
          <a:p>
            <a:pPr lvl="2"/>
            <a:r>
              <a:rPr lang="fr-FR" dirty="0"/>
              <a:t>Syndrome des Ovaires Polykystique (SOPK)</a:t>
            </a:r>
          </a:p>
          <a:p>
            <a:pPr lvl="2"/>
            <a:r>
              <a:rPr lang="fr-FR" dirty="0"/>
              <a:t>Diabète</a:t>
            </a:r>
          </a:p>
          <a:p>
            <a:pPr lvl="2"/>
            <a:r>
              <a:rPr lang="fr-FR" dirty="0"/>
              <a:t>Cancers hormono-dépendants du sein de/ou des ovaires</a:t>
            </a:r>
          </a:p>
          <a:p>
            <a:pPr lvl="2"/>
            <a:r>
              <a:rPr lang="fr-FR" dirty="0"/>
              <a:t>Facteurs génétiques (syndrome de LYNCH)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587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43F62-3C4C-1135-DDDD-7EF63F8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Contexte diagnostic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36C38F2-84AD-3EFF-E1EB-8C58ECF7B1A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0848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10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aux tumeurs gynécologiques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891304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emi-tour 4"/>
          <p:cNvSpPr/>
          <p:nvPr/>
        </p:nvSpPr>
        <p:spPr>
          <a:xfrm>
            <a:off x="1254425" y="1779696"/>
            <a:ext cx="3024336" cy="72008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Demi-tour 5"/>
          <p:cNvSpPr/>
          <p:nvPr/>
        </p:nvSpPr>
        <p:spPr>
          <a:xfrm>
            <a:off x="5231561" y="1777432"/>
            <a:ext cx="3024336" cy="72008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4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5E05C-37B1-8B31-20BD-0A946E95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Pipelle</a:t>
            </a:r>
            <a:r>
              <a:rPr lang="fr-FR" dirty="0"/>
              <a:t> de Cornier</a:t>
            </a:r>
          </a:p>
        </p:txBody>
      </p:sp>
      <p:pic>
        <p:nvPicPr>
          <p:cNvPr id="4" name="Image 3" descr="Une image contenant texte, dessin au trait&#10;&#10;Description générée automatiquement">
            <a:extLst>
              <a:ext uri="{FF2B5EF4-FFF2-40B4-BE49-F238E27FC236}">
                <a16:creationId xmlns:a16="http://schemas.microsoft.com/office/drawing/2014/main" id="{605289F0-3A80-E0D2-7D0D-095136E3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2736304" cy="2978117"/>
          </a:xfrm>
          <a:prstGeom prst="rect">
            <a:avLst/>
          </a:prstGeom>
        </p:spPr>
      </p:pic>
      <p:pic>
        <p:nvPicPr>
          <p:cNvPr id="8" name="Image 7" descr="Une image contenant outil&#10;&#10;Description générée automatiquement">
            <a:extLst>
              <a:ext uri="{FF2B5EF4-FFF2-40B4-BE49-F238E27FC236}">
                <a16:creationId xmlns:a16="http://schemas.microsoft.com/office/drawing/2014/main" id="{FBF31C5A-AC7B-85B8-93B0-E16E95BAF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0" y="1412776"/>
            <a:ext cx="2978117" cy="29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2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7DDB9-93DB-9B27-2001-B5A0B0E8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 FIGO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67204D-1F3F-4FED-2C5D-22601A4EC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309"/>
            <a:ext cx="9144000" cy="33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2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29D4D-5765-2F9A-C988-C4288D22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Principes thérapeutiques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D700FFD-C771-FD4F-52C1-0E97C972DA3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2087249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37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85D46-6599-8E7B-CD0A-297D0EEB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170D56-7EFA-2978-C4F8-CB3CB2FB56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6712" cy="510235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Diminution des facteurs de risques</a:t>
            </a:r>
          </a:p>
          <a:p>
            <a:pPr lvl="1"/>
            <a:r>
              <a:rPr lang="fr-FR" dirty="0"/>
              <a:t>Triade poids-tension-diabète </a:t>
            </a:r>
          </a:p>
          <a:p>
            <a:pPr lvl="1"/>
            <a:r>
              <a:rPr lang="fr-FR" dirty="0"/>
              <a:t>Surveillance sous tamoxifène +++</a:t>
            </a:r>
          </a:p>
          <a:p>
            <a:endParaRPr lang="fr-FR" dirty="0"/>
          </a:p>
          <a:p>
            <a:r>
              <a:rPr lang="fr-FR" dirty="0"/>
              <a:t>Traitement préventif?</a:t>
            </a:r>
          </a:p>
          <a:p>
            <a:pPr lvl="1"/>
            <a:r>
              <a:rPr lang="fr-FR" dirty="0" err="1"/>
              <a:t>Thermocoagulation</a:t>
            </a:r>
            <a:r>
              <a:rPr lang="fr-FR" dirty="0"/>
              <a:t> de l’endomètre / endométrectomie par hystéroscopie si un geste par hystéroscopie est prévu (pour un polype ou un fibrome)</a:t>
            </a:r>
          </a:p>
          <a:p>
            <a:pPr lvl="1"/>
            <a:r>
              <a:rPr lang="fr-FR" dirty="0"/>
              <a:t>Contraception hormonale prise au long cours pourrait diminuer le risque</a:t>
            </a:r>
          </a:p>
          <a:p>
            <a:pPr lvl="1"/>
            <a:endParaRPr lang="fr-FR" dirty="0"/>
          </a:p>
          <a:p>
            <a:r>
              <a:rPr lang="fr-FR" dirty="0"/>
              <a:t>Syndrome de Lynch</a:t>
            </a:r>
          </a:p>
          <a:p>
            <a:pPr lvl="1"/>
            <a:r>
              <a:rPr lang="fr-FR" dirty="0"/>
              <a:t>Surveillance annuelle avec biopsie +- hystéroscopie</a:t>
            </a:r>
          </a:p>
          <a:p>
            <a:pPr lvl="1"/>
            <a:r>
              <a:rPr lang="fr-FR" dirty="0"/>
              <a:t>Chirurgie prophylactique : hystérectomie et annexectomie à partir de 40 ans.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8D3916-FA68-C008-0040-A7A4F871A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14" y="764704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93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70A78-E9EC-1FB9-D061-81FF3D1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Sarcome de l’utérus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8FC83-00FC-C930-0AFC-2DB30C06F2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510235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tumeurs rares</a:t>
            </a:r>
            <a:r>
              <a:rPr lang="fr-FR" dirty="0"/>
              <a:t>, représentant moins de 3 % des tumeurs malignes du tractus génital féminin et entre 3 et 7 % des tumeurs malignes du corps utérin.</a:t>
            </a:r>
          </a:p>
          <a:p>
            <a:endParaRPr lang="fr-FR" dirty="0"/>
          </a:p>
          <a:p>
            <a:r>
              <a:rPr lang="fr-FR" dirty="0"/>
              <a:t>Tumeur du muscle, du tissus conjonctif</a:t>
            </a:r>
          </a:p>
          <a:p>
            <a:endParaRPr lang="fr-FR" dirty="0"/>
          </a:p>
          <a:p>
            <a:r>
              <a:rPr lang="fr-FR" dirty="0"/>
              <a:t>Tumeurs de mauvais pronostic</a:t>
            </a:r>
          </a:p>
          <a:p>
            <a:endParaRPr lang="fr-FR" dirty="0"/>
          </a:p>
          <a:p>
            <a:r>
              <a:rPr lang="fr-FR" dirty="0"/>
              <a:t>Femmes de plus de 40 ans</a:t>
            </a:r>
          </a:p>
          <a:p>
            <a:pPr lvl="1"/>
            <a:r>
              <a:rPr lang="fr-FR" dirty="0"/>
              <a:t>Attention à la confusion possible avec un fibrome</a:t>
            </a:r>
          </a:p>
          <a:p>
            <a:pPr lvl="1"/>
            <a:r>
              <a:rPr lang="fr-FR" dirty="0"/>
              <a:t>Fibrome qui augmente de taille à la ménopause = </a:t>
            </a:r>
            <a:r>
              <a:rPr lang="fr-FR" dirty="0" err="1"/>
              <a:t>Sacrome</a:t>
            </a:r>
            <a:r>
              <a:rPr lang="fr-FR" dirty="0"/>
              <a:t> jusqu’à la preuve du contraire</a:t>
            </a:r>
          </a:p>
          <a:p>
            <a:pPr lvl="1"/>
            <a:r>
              <a:rPr lang="fr-FR" dirty="0"/>
              <a:t>Si fibrome unique volumineux -&gt; IRM (séquence de diffusion)</a:t>
            </a:r>
          </a:p>
        </p:txBody>
      </p:sp>
    </p:spTree>
    <p:extLst>
      <p:ext uri="{BB962C8B-B14F-4D97-AF65-F5344CB8AC3E}">
        <p14:creationId xmlns:p14="http://schemas.microsoft.com/office/powerpoint/2010/main" val="2366372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C4EF4-5BEC-C22A-03F0-DC834393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Sarcome de l’utérus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88C63E8-62C5-EAE9-CB2C-C80A0F19FC5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3208044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001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2A90221-6DEC-EF9E-569A-CA979A5CA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 particulier de tumeurs bénignes gynécologique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61554B9-4CFB-1728-3835-2E517767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2.ENDOMETRIOSE</a:t>
            </a:r>
          </a:p>
        </p:txBody>
      </p:sp>
      <p:pic>
        <p:nvPicPr>
          <p:cNvPr id="4" name="Picture 2" descr="Prise en charge de l'endométriose en Alsace et dans la Région Grand Est">
            <a:extLst>
              <a:ext uri="{FF2B5EF4-FFF2-40B4-BE49-F238E27FC236}">
                <a16:creationId xmlns:a16="http://schemas.microsoft.com/office/drawing/2014/main" id="{8DCAC6A7-0F7F-98D7-CD58-3D1B10CA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579812"/>
            <a:ext cx="4038600" cy="27120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90451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D9AD2-2E32-3A8C-44AE-E039A971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L’endométriose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C0874A-D641-0A57-3B7A-63A3C50045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Tumeurs bénignes aux caractéristiques particulières</a:t>
            </a:r>
          </a:p>
          <a:p>
            <a:pPr lvl="1"/>
            <a:r>
              <a:rPr lang="fr-FR" dirty="0"/>
              <a:t>Composé de tissus endométrial -&gt; Saigne pendant les règles</a:t>
            </a:r>
          </a:p>
          <a:p>
            <a:pPr lvl="1"/>
            <a:r>
              <a:rPr lang="fr-FR" dirty="0"/>
              <a:t>Disséminées avec de multiples localisations possibles</a:t>
            </a:r>
          </a:p>
          <a:p>
            <a:pPr lvl="1"/>
            <a:r>
              <a:rPr lang="fr-FR" dirty="0"/>
              <a:t>A priori ne métastasent pas</a:t>
            </a:r>
          </a:p>
          <a:p>
            <a:pPr lvl="1"/>
            <a:r>
              <a:rPr lang="fr-FR" dirty="0"/>
              <a:t>Période d’activité de la maladie : femmes en âge de procréer</a:t>
            </a:r>
          </a:p>
          <a:p>
            <a:pPr lvl="2"/>
            <a:r>
              <a:rPr lang="fr-FR" dirty="0"/>
              <a:t>Les lésions devienne symptomatiques au début des règles</a:t>
            </a:r>
          </a:p>
          <a:p>
            <a:pPr lvl="2"/>
            <a:r>
              <a:rPr lang="fr-FR" dirty="0"/>
              <a:t>Les lésions « s’inactivent » à la ménopause et diminuent en taille</a:t>
            </a:r>
          </a:p>
          <a:p>
            <a:pPr lvl="2"/>
            <a:endParaRPr lang="fr-FR" dirty="0"/>
          </a:p>
          <a:p>
            <a:r>
              <a:rPr lang="fr-FR" dirty="0"/>
              <a:t>Maladie complexe aux signes très variés</a:t>
            </a:r>
          </a:p>
          <a:p>
            <a:pPr lvl="1"/>
            <a:r>
              <a:rPr lang="fr-FR" dirty="0"/>
              <a:t>Difficulté diagnostique</a:t>
            </a:r>
          </a:p>
          <a:p>
            <a:pPr lvl="1"/>
            <a:r>
              <a:rPr lang="fr-FR" dirty="0"/>
              <a:t>Nombreux diagnostics différentiels </a:t>
            </a:r>
          </a:p>
        </p:txBody>
      </p:sp>
    </p:spTree>
    <p:extLst>
      <p:ext uri="{BB962C8B-B14F-4D97-AF65-F5344CB8AC3E}">
        <p14:creationId xmlns:p14="http://schemas.microsoft.com/office/powerpoint/2010/main" val="2435164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CD9F3E4-E545-A4FF-5408-26F119D69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problème de santé publique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5BD0B6-A504-E36C-DEF5-3F0B6373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BAF750-FAB5-ECE9-FBBB-B4DDF52D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4" y="3753235"/>
            <a:ext cx="8178231" cy="20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9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723448-F4A0-C62E-C43F-333AFD14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" y="417886"/>
            <a:ext cx="8984513" cy="60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Potentiel évolutif des tumeurs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Points à retenir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La majorité des lésions bénignes gynécologiques ne se transforment pas en lésion cancéreuse (ex: fibromes, certains kystes ovariens)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Il existe en gynécologie beaucoup de lésions intermédiaires à potentiel d’évolution vers le cancer (ex: kyste borderline de l’ovaire, un grand nombre de lésion du sein, les lésions </a:t>
            </a:r>
            <a:r>
              <a:rPr lang="fr-FR" dirty="0" err="1">
                <a:solidFill>
                  <a:schemeClr val="tx1"/>
                </a:solidFill>
              </a:rPr>
              <a:t>pré-cancéreuses</a:t>
            </a:r>
            <a:r>
              <a:rPr lang="fr-FR" dirty="0">
                <a:solidFill>
                  <a:schemeClr val="tx1"/>
                </a:solidFill>
              </a:rPr>
              <a:t> du col de l’utérus) Leur traitement sera donc souvent chirurgical.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Les lésions malignes gynécologiques sont souvent agressives et à fort potentiel métastatique, les diagnostiquer à des stades précoce est très important pour permettre une guérison (ex: cancer de l’ovaire, certains cancer du sein)</a:t>
            </a:r>
          </a:p>
          <a:p>
            <a:pPr marL="27432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507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592A3F5-7765-BC9A-5230-0AABD715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/>
          <a:lstStyle/>
          <a:p>
            <a:r>
              <a:rPr lang="en-US" dirty="0" err="1"/>
              <a:t>Localisation</a:t>
            </a:r>
            <a:r>
              <a:rPr lang="en-US" dirty="0"/>
              <a:t> des </a:t>
            </a:r>
            <a:r>
              <a:rPr lang="en-US" dirty="0" err="1"/>
              <a:t>lésions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A3E0B36-1444-0C9F-FDD3-F02A0223611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Les lesions </a:t>
            </a:r>
            <a:r>
              <a:rPr lang="en-US" dirty="0" err="1"/>
              <a:t>touchent</a:t>
            </a:r>
            <a:r>
              <a:rPr lang="en-US" dirty="0"/>
              <a:t> les </a:t>
            </a:r>
            <a:r>
              <a:rPr lang="en-US" dirty="0" err="1"/>
              <a:t>séreuses</a:t>
            </a:r>
            <a:r>
              <a:rPr lang="en-US" dirty="0"/>
              <a:t> des </a:t>
            </a:r>
            <a:r>
              <a:rPr lang="en-US" dirty="0" err="1"/>
              <a:t>organes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Vagin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Utérus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Trompes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Ovaires</a:t>
            </a:r>
            <a:endParaRPr lang="en-US" dirty="0"/>
          </a:p>
          <a:p>
            <a:r>
              <a:rPr lang="en-US" dirty="0"/>
              <a:t>	Tube digestif</a:t>
            </a:r>
          </a:p>
          <a:p>
            <a:r>
              <a:rPr lang="en-US" dirty="0"/>
              <a:t>	</a:t>
            </a:r>
            <a:r>
              <a:rPr lang="en-US" dirty="0" err="1"/>
              <a:t>Péritoine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Plèvre</a:t>
            </a:r>
            <a:endParaRPr lang="en-US" dirty="0"/>
          </a:p>
          <a:p>
            <a:r>
              <a:rPr lang="en-US" dirty="0" err="1"/>
              <a:t>Possibilité</a:t>
            </a:r>
            <a:r>
              <a:rPr lang="en-US" dirty="0"/>
              <a:t> </a:t>
            </a:r>
            <a:r>
              <a:rPr lang="en-US" dirty="0" err="1"/>
              <a:t>d’envahissement</a:t>
            </a:r>
            <a:r>
              <a:rPr lang="en-US" dirty="0"/>
              <a:t> des </a:t>
            </a:r>
            <a:r>
              <a:rPr lang="en-US" dirty="0" err="1"/>
              <a:t>organes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profondeur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6E5C17-53C2-1A8B-4496-12E960E4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52562"/>
            <a:ext cx="5638800" cy="3876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555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6A17F-5E2D-7F29-29DF-48C31FC3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Signaux d’alarme / Les troubles 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CFB5C0-8715-0975-E215-5CDB88C417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>
                <a:effectLst/>
                <a:latin typeface="Arial" panose="020B0604020202020204" pitchFamily="34" charset="0"/>
              </a:rPr>
              <a:t>Les dysménorrhées intenses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Les dyspareunies profondes</a:t>
            </a:r>
          </a:p>
          <a:p>
            <a:r>
              <a:rPr lang="fr-FR" dirty="0">
                <a:latin typeface="Arial" panose="020B0604020202020204" pitchFamily="34" charset="0"/>
              </a:rPr>
              <a:t>Les douleurs pelviennes chroniques</a:t>
            </a:r>
            <a:endParaRPr lang="fr-FR" dirty="0">
              <a:effectLst/>
              <a:latin typeface="Arial" panose="020B0604020202020204" pitchFamily="34" charset="0"/>
            </a:endParaRPr>
          </a:p>
          <a:p>
            <a:r>
              <a:rPr lang="fr-FR" dirty="0">
                <a:effectLst/>
                <a:latin typeface="Arial" panose="020B0604020202020204" pitchFamily="34" charset="0"/>
              </a:rPr>
              <a:t>Les </a:t>
            </a:r>
            <a:r>
              <a:rPr lang="fr-FR" dirty="0" err="1">
                <a:effectLst/>
                <a:latin typeface="Arial" panose="020B0604020202020204" pitchFamily="34" charset="0"/>
              </a:rPr>
              <a:t>Dyschésies</a:t>
            </a:r>
            <a:r>
              <a:rPr lang="fr-FR" dirty="0">
                <a:effectLst/>
                <a:latin typeface="Arial" panose="020B0604020202020204" pitchFamily="34" charset="0"/>
              </a:rPr>
              <a:t> (à recrudescence cataméniale)</a:t>
            </a:r>
          </a:p>
          <a:p>
            <a:r>
              <a:rPr lang="fr-FR" dirty="0">
                <a:effectLst/>
                <a:latin typeface="Arial" panose="020B0604020202020204" pitchFamily="34" charset="0"/>
              </a:rPr>
              <a:t>Les Dysurie, cystite aseptiques</a:t>
            </a:r>
          </a:p>
          <a:p>
            <a:pPr marL="0" indent="0">
              <a:buNone/>
            </a:pPr>
            <a:endParaRPr lang="fr-FR" dirty="0">
              <a:effectLst/>
              <a:latin typeface="Arial" panose="020B0604020202020204" pitchFamily="34" charset="0"/>
            </a:endParaRPr>
          </a:p>
          <a:p>
            <a:r>
              <a:rPr lang="fr-FR" dirty="0">
                <a:effectLst/>
                <a:latin typeface="Arial" panose="020B0604020202020204" pitchFamily="34" charset="0"/>
              </a:rPr>
              <a:t>L’infertilité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5577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41C9A-C6EC-B54F-C57A-935C23FA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Soins multidisciplinaires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A85D5-A3A9-2348-1525-A4BFA95FA0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Traitement médical initial</a:t>
            </a:r>
          </a:p>
          <a:p>
            <a:pPr marL="0" indent="0">
              <a:buNone/>
            </a:pPr>
            <a:endParaRPr lang="fr-FR" dirty="0"/>
          </a:p>
          <a:p>
            <a:pPr marL="180975" lvl="1" indent="-180975"/>
            <a:r>
              <a:rPr lang="fr-FR" dirty="0"/>
              <a:t>ANTALGIE </a:t>
            </a:r>
          </a:p>
          <a:p>
            <a:pPr marL="180975" lvl="2" indent="-180975"/>
            <a:r>
              <a:rPr lang="fr-FR" dirty="0"/>
              <a:t>AINS</a:t>
            </a:r>
          </a:p>
          <a:p>
            <a:pPr marL="180975" lvl="1" indent="-180975">
              <a:buNone/>
            </a:pPr>
            <a:endParaRPr lang="fr-FR" dirty="0"/>
          </a:p>
          <a:p>
            <a:pPr marL="180975" lvl="1" indent="-180975"/>
            <a:r>
              <a:rPr lang="fr-FR" dirty="0"/>
              <a:t>TRAITEMENT HORMONAL</a:t>
            </a:r>
          </a:p>
          <a:p>
            <a:pPr marL="455295" lvl="2" indent="-180975"/>
            <a:r>
              <a:rPr lang="fr-FR" dirty="0"/>
              <a:t>Contraception continue</a:t>
            </a:r>
          </a:p>
          <a:p>
            <a:pPr marL="455295" lvl="2" indent="-180975"/>
            <a:r>
              <a:rPr lang="fr-FR" dirty="0"/>
              <a:t>Progestatifs =&gt;</a:t>
            </a:r>
            <a:r>
              <a:rPr lang="fr-FR" dirty="0" err="1"/>
              <a:t>diénogest</a:t>
            </a:r>
            <a:endParaRPr lang="fr-FR" dirty="0"/>
          </a:p>
          <a:p>
            <a:pPr marL="455295" lvl="2" indent="-180975"/>
            <a:r>
              <a:rPr lang="fr-FR" dirty="0"/>
              <a:t>Stérilet hormonal</a:t>
            </a:r>
          </a:p>
          <a:p>
            <a:pPr marL="455295" lvl="2" indent="-180975"/>
            <a:r>
              <a:rPr lang="fr-FR" dirty="0"/>
              <a:t>Antagonistes GNRH + </a:t>
            </a:r>
            <a:r>
              <a:rPr lang="fr-FR" dirty="0" err="1"/>
              <a:t>addback</a:t>
            </a:r>
            <a:r>
              <a:rPr lang="fr-FR" dirty="0"/>
              <a:t> thérapie</a:t>
            </a:r>
          </a:p>
          <a:p>
            <a:pPr marL="180975" lvl="2" indent="-180975"/>
            <a:endParaRPr lang="fr-FR" dirty="0"/>
          </a:p>
          <a:p>
            <a:pPr marL="594360" lvl="2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2BB69B-F361-2920-D225-833F830DA2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Soins associés: améliorer la qualité de vie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Kinésithérapie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PEC douleur neuropathique</a:t>
            </a:r>
          </a:p>
          <a:p>
            <a:pPr lvl="2"/>
            <a:r>
              <a:rPr lang="fr-FR" dirty="0"/>
              <a:t>Gabapentine</a:t>
            </a:r>
          </a:p>
          <a:p>
            <a:pPr lvl="2"/>
            <a:r>
              <a:rPr lang="fr-FR" dirty="0"/>
              <a:t>Antidépresseurs</a:t>
            </a:r>
          </a:p>
          <a:p>
            <a:pPr marL="274320" lvl="1" indent="0">
              <a:buNone/>
            </a:pPr>
            <a:endParaRPr lang="fr-FR" dirty="0"/>
          </a:p>
          <a:p>
            <a:pPr lvl="1"/>
            <a:r>
              <a:rPr lang="fr-FR" dirty="0"/>
              <a:t>Psychologie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« Médecine parallèle »</a:t>
            </a:r>
          </a:p>
          <a:p>
            <a:pPr marL="27432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525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CA409-5A4D-DCE3-0F29-F14F300F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thérapeutique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23A1AF-04CB-A0C2-EE47-758DB6653E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34744" cy="4926288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La chirurgie d’endométriose est souvent nécessaire</a:t>
            </a:r>
          </a:p>
          <a:p>
            <a:endParaRPr lang="fr-FR" sz="2800" dirty="0"/>
          </a:p>
          <a:p>
            <a:r>
              <a:rPr lang="fr-FR" sz="2800" dirty="0"/>
              <a:t>Adapter la stratégie médico-chirurgicale ++</a:t>
            </a:r>
          </a:p>
          <a:p>
            <a:pPr lvl="1"/>
            <a:r>
              <a:rPr lang="fr-FR" sz="2400" dirty="0"/>
              <a:t>Choix selon l’attente des patientes, l’intensité des douleurs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Selon le désir de grossesse</a:t>
            </a:r>
          </a:p>
          <a:p>
            <a:pPr lvl="2"/>
            <a:r>
              <a:rPr lang="fr-FR" sz="2400" dirty="0"/>
              <a:t>Evaluation et préservation de la fertilité</a:t>
            </a:r>
          </a:p>
          <a:p>
            <a:pPr lvl="2"/>
            <a:endParaRPr lang="fr-FR" sz="2400" dirty="0"/>
          </a:p>
          <a:p>
            <a:pPr lvl="1"/>
            <a:r>
              <a:rPr lang="fr-FR" sz="2400" dirty="0"/>
              <a:t>Selon l’efficacité des traitements médicaux</a:t>
            </a:r>
          </a:p>
          <a:p>
            <a:pPr lvl="2"/>
            <a:r>
              <a:rPr lang="fr-FR" sz="2400" dirty="0"/>
              <a:t>Rapport efficacité / Effets indésirables</a:t>
            </a:r>
          </a:p>
          <a:p>
            <a:pPr lvl="2"/>
            <a:endParaRPr lang="fr-FR" sz="2400" dirty="0"/>
          </a:p>
          <a:p>
            <a:pPr lvl="1"/>
            <a:r>
              <a:rPr lang="fr-FR" sz="2400" dirty="0"/>
              <a:t>Selon la localisation des lésions</a:t>
            </a:r>
          </a:p>
          <a:p>
            <a:pPr lvl="2"/>
            <a:r>
              <a:rPr lang="fr-FR" sz="2400" dirty="0"/>
              <a:t>Chirurgie plus ou moins complexe et risquée</a:t>
            </a:r>
          </a:p>
          <a:p>
            <a:pPr marL="27432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999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9E4D16-2CFD-5B6F-30FD-FAA13C483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57590"/>
            <a:ext cx="7200800" cy="73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53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E4FC71-BAD6-5E5D-8111-AD259ECF0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Tumeurs bénignes / « Kystes » ovariens</a:t>
            </a:r>
          </a:p>
          <a:p>
            <a:endParaRPr lang="fr-FR" dirty="0"/>
          </a:p>
          <a:p>
            <a:r>
              <a:rPr lang="fr-FR" dirty="0"/>
              <a:t>Tumeurs frontières / Borderline</a:t>
            </a:r>
          </a:p>
          <a:p>
            <a:endParaRPr lang="fr-FR" dirty="0"/>
          </a:p>
          <a:p>
            <a:r>
              <a:rPr lang="fr-FR" dirty="0"/>
              <a:t>Tumeurs malignes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604E91-5470-7131-D55E-05D665A2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TUMEUR OVARIENNES</a:t>
            </a:r>
          </a:p>
        </p:txBody>
      </p:sp>
    </p:spTree>
    <p:extLst>
      <p:ext uri="{BB962C8B-B14F-4D97-AF65-F5344CB8AC3E}">
        <p14:creationId xmlns:p14="http://schemas.microsoft.com/office/powerpoint/2010/main" val="6163788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B6A08253-C892-6A5A-10BE-BBD2A99C8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280920" cy="3888432"/>
          </a:xfrm>
        </p:spPr>
        <p:txBody>
          <a:bodyPr>
            <a:normAutofit/>
          </a:bodyPr>
          <a:lstStyle/>
          <a:p>
            <a:r>
              <a:rPr lang="fr-FR" dirty="0"/>
              <a:t>-</a:t>
            </a:r>
            <a:r>
              <a:rPr lang="fr-FR" dirty="0">
                <a:solidFill>
                  <a:srgbClr val="0070C0"/>
                </a:solidFill>
              </a:rPr>
              <a:t>Très grande variétés de tumeurs</a:t>
            </a:r>
          </a:p>
          <a:p>
            <a:r>
              <a:rPr lang="fr-FR" sz="1200" dirty="0"/>
              <a:t>Bénignes – frontières –malignes</a:t>
            </a:r>
          </a:p>
          <a:p>
            <a:r>
              <a:rPr lang="fr-FR" sz="1200" dirty="0"/>
              <a:t>Tumeur bénignes avec potentiel évolutif etc… </a:t>
            </a:r>
          </a:p>
          <a:p>
            <a:endParaRPr lang="fr-FR" dirty="0"/>
          </a:p>
          <a:p>
            <a:r>
              <a:rPr lang="fr-FR" dirty="0"/>
              <a:t>-</a:t>
            </a:r>
            <a:r>
              <a:rPr lang="fr-FR" dirty="0">
                <a:solidFill>
                  <a:srgbClr val="0070C0"/>
                </a:solidFill>
              </a:rPr>
              <a:t>Aucun signes cliniques spécifiques</a:t>
            </a:r>
          </a:p>
          <a:p>
            <a:endParaRPr lang="fr-FR" dirty="0"/>
          </a:p>
          <a:p>
            <a:r>
              <a:rPr lang="fr-FR" dirty="0"/>
              <a:t>-</a:t>
            </a:r>
            <a:r>
              <a:rPr lang="fr-FR" dirty="0">
                <a:solidFill>
                  <a:srgbClr val="0070C0"/>
                </a:solidFill>
              </a:rPr>
              <a:t>Aucun moyen de dépistage du cancer de l’ovaire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Le diagnostique repose sur l’imagerie et la chirurgie </a:t>
            </a:r>
          </a:p>
          <a:p>
            <a:r>
              <a:rPr lang="fr-FR" sz="1200" dirty="0"/>
              <a:t>(pas de biopsie possible pour les tumeurs ovariennes)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ABA9BBC-ADB3-9064-4206-899172C4A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 aux tumeurs ovariennes</a:t>
            </a:r>
          </a:p>
        </p:txBody>
      </p:sp>
    </p:spTree>
    <p:extLst>
      <p:ext uri="{BB962C8B-B14F-4D97-AF65-F5344CB8AC3E}">
        <p14:creationId xmlns:p14="http://schemas.microsoft.com/office/powerpoint/2010/main" val="729769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E970AE-BFCB-A7E1-C4D5-995E6AD4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4519FC-3346-8F14-58C3-CB00ECC9B5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8929" y="1268760"/>
            <a:ext cx="8712968" cy="528863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Masse / tumeur ovarienne </a:t>
            </a:r>
          </a:p>
          <a:p>
            <a:pPr lvl="1"/>
            <a:r>
              <a:rPr lang="fr-FR" sz="2600" dirty="0"/>
              <a:t>Solide, kystique ou mixte</a:t>
            </a:r>
          </a:p>
          <a:p>
            <a:pPr lvl="1"/>
            <a:r>
              <a:rPr lang="fr-FR" sz="2600" dirty="0"/>
              <a:t>Issue des différents tissus ovariens :</a:t>
            </a:r>
          </a:p>
          <a:p>
            <a:pPr marL="27432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lang="fr-FR" altLang="fr-FR" dirty="0">
                <a:solidFill>
                  <a:srgbClr val="0070C0"/>
                </a:solidFill>
                <a:latin typeface="Arial" panose="020B0604020202020204" pitchFamily="34" charset="0"/>
              </a:rPr>
              <a:t>épithéliale : </a:t>
            </a:r>
          </a:p>
          <a:p>
            <a:pPr marL="548640" lvl="2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cystadénomes séreux, cystadénomes mucineux ou endométriomes ;</a:t>
            </a:r>
          </a:p>
          <a:p>
            <a:pPr marL="27432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lang="fr-FR" altLang="fr-FR" dirty="0">
                <a:solidFill>
                  <a:srgbClr val="0070C0"/>
                </a:solidFill>
                <a:latin typeface="Arial" panose="020B0604020202020204" pitchFamily="34" charset="0"/>
              </a:rPr>
              <a:t>germinale : </a:t>
            </a:r>
          </a:p>
          <a:p>
            <a:pPr marL="548640" lvl="2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les tératomes matures (kystes dermoïdes) cellule multipotente pouvant se différentiel en tissus : poils, cheveux, os, dent, thyroïde… </a:t>
            </a:r>
          </a:p>
          <a:p>
            <a:pPr marL="27432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>
                <a:solidFill>
                  <a:srgbClr val="0070C0"/>
                </a:solidFill>
                <a:latin typeface="Arial" panose="020B0604020202020204" pitchFamily="34" charset="0"/>
              </a:rPr>
              <a:t>stromales : </a:t>
            </a:r>
          </a:p>
          <a:p>
            <a:pPr marL="548640" lvl="2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fr-FR" dirty="0">
                <a:latin typeface="Arial" panose="020B0604020202020204" pitchFamily="34" charset="0"/>
              </a:rPr>
              <a:t>fibrothécomes.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Epidémiologie:</a:t>
            </a:r>
          </a:p>
          <a:p>
            <a:pPr lvl="1"/>
            <a:r>
              <a:rPr lang="fr-FR" dirty="0"/>
              <a:t>Lésions bénignes : 5 à 10% des femmes -&gt; Fréquent +++</a:t>
            </a:r>
          </a:p>
          <a:p>
            <a:pPr lvl="1"/>
            <a:r>
              <a:rPr lang="fr-FR" dirty="0"/>
              <a:t>Cancer : 5320 nouveaux cas en 2020, 3935 décès -&gt; 9</a:t>
            </a:r>
            <a:r>
              <a:rPr lang="fr-FR" baseline="30000" dirty="0"/>
              <a:t>e</a:t>
            </a:r>
            <a:r>
              <a:rPr lang="fr-FR" dirty="0"/>
              <a:t> cancer de la femme</a:t>
            </a:r>
          </a:p>
          <a:p>
            <a:pPr lvl="1"/>
            <a:r>
              <a:rPr lang="fr-FR" dirty="0"/>
              <a:t>Frontières: 10 à 20% des tumeurs malignes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468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61DF17-C6D5-3FBC-CC3D-A4815493F1DD}"/>
              </a:ext>
            </a:extLst>
          </p:cNvPr>
          <p:cNvSpPr txBox="1"/>
          <p:nvPr/>
        </p:nvSpPr>
        <p:spPr>
          <a:xfrm>
            <a:off x="179512" y="274290"/>
            <a:ext cx="84249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sz="1200" dirty="0"/>
              <a:t>Tumeurs épithéliales et du stroma de surface</a:t>
            </a:r>
          </a:p>
          <a:p>
            <a:r>
              <a:rPr lang="fr-FR" sz="1100" dirty="0"/>
              <a:t>	Tumeurs séreuses ovariennes</a:t>
            </a:r>
          </a:p>
          <a:p>
            <a:r>
              <a:rPr lang="fr-FR" sz="1100" dirty="0"/>
              <a:t>	Tumeurs mucineuses ovariennes</a:t>
            </a:r>
          </a:p>
          <a:p>
            <a:r>
              <a:rPr lang="fr-FR" sz="1100" dirty="0"/>
              <a:t>	Tumeurs </a:t>
            </a:r>
            <a:r>
              <a:rPr lang="fr-FR" sz="1100" dirty="0" err="1"/>
              <a:t>endométrioïdes</a:t>
            </a:r>
            <a:r>
              <a:rPr lang="fr-FR" sz="1100" dirty="0"/>
              <a:t> ovariennes</a:t>
            </a:r>
          </a:p>
          <a:p>
            <a:r>
              <a:rPr lang="fr-FR" sz="1100" dirty="0"/>
              <a:t>	Tumeurs à cellules claires de l'ovaire</a:t>
            </a:r>
          </a:p>
          <a:p>
            <a:r>
              <a:rPr lang="fr-FR" sz="1100" dirty="0"/>
              <a:t>	Tumeurs à cellules transitionnelles</a:t>
            </a:r>
          </a:p>
          <a:p>
            <a:r>
              <a:rPr lang="fr-FR" sz="1100" dirty="0"/>
              <a:t>	Lésions malpighiennes</a:t>
            </a:r>
          </a:p>
          <a:p>
            <a:r>
              <a:rPr lang="fr-FR" sz="1100" dirty="0"/>
              <a:t>	Tumeurs mixtes épithéliales</a:t>
            </a:r>
          </a:p>
          <a:p>
            <a:r>
              <a:rPr lang="fr-FR" sz="1100" dirty="0"/>
              <a:t>	Carcinomes indifférenciés et adénocarcinomes inclassables</a:t>
            </a:r>
          </a:p>
          <a:p>
            <a:r>
              <a:rPr lang="fr-FR" sz="1200" dirty="0"/>
              <a:t>Tumeurs des cordons sexuels et du stroma</a:t>
            </a:r>
          </a:p>
          <a:p>
            <a:r>
              <a:rPr lang="fr-FR" sz="1200" dirty="0"/>
              <a:t>	</a:t>
            </a:r>
            <a:r>
              <a:rPr lang="fr-FR" sz="1100" dirty="0"/>
              <a:t>Tumeurs de la granulosa et du stroma</a:t>
            </a:r>
          </a:p>
          <a:p>
            <a:r>
              <a:rPr lang="fr-FR" sz="1100" dirty="0"/>
              <a:t>	Tumeurs à cellules de </a:t>
            </a:r>
            <a:r>
              <a:rPr lang="fr-FR" sz="1100" dirty="0" err="1"/>
              <a:t>Sertoli</a:t>
            </a:r>
            <a:r>
              <a:rPr lang="fr-FR" sz="1100" dirty="0"/>
              <a:t> et du stroma</a:t>
            </a:r>
          </a:p>
          <a:p>
            <a:r>
              <a:rPr lang="fr-FR" sz="1100" dirty="0"/>
              <a:t>	Tumeurs du stroma gonadique et des cordons sexuels de types mixtes et formes non classées</a:t>
            </a:r>
          </a:p>
          <a:p>
            <a:r>
              <a:rPr lang="fr-FR" sz="1100" dirty="0"/>
              <a:t>	Tumeurs à cellules stéroïdes</a:t>
            </a:r>
          </a:p>
          <a:p>
            <a:r>
              <a:rPr lang="fr-FR" sz="1200" dirty="0"/>
              <a:t>Tumeurs germinales </a:t>
            </a:r>
          </a:p>
          <a:p>
            <a:r>
              <a:rPr lang="fr-FR" sz="1200" dirty="0"/>
              <a:t>	</a:t>
            </a:r>
            <a:r>
              <a:rPr lang="fr-FR" sz="1100" dirty="0"/>
              <a:t>Tératomes</a:t>
            </a:r>
          </a:p>
          <a:p>
            <a:r>
              <a:rPr lang="fr-FR" sz="1100" dirty="0"/>
              <a:t>	Tumeurs non </a:t>
            </a:r>
            <a:r>
              <a:rPr lang="fr-FR" sz="1100" dirty="0" err="1"/>
              <a:t>tératomateuses</a:t>
            </a:r>
            <a:endParaRPr lang="fr-FR" sz="1100" dirty="0"/>
          </a:p>
          <a:p>
            <a:r>
              <a:rPr lang="fr-FR" sz="1100" dirty="0"/>
              <a:t>	Tumeurs germinales mixtes</a:t>
            </a:r>
          </a:p>
          <a:p>
            <a:r>
              <a:rPr lang="fr-FR" sz="1200" dirty="0"/>
              <a:t>Tumeurs mixtes des cordons sexuels et germinales </a:t>
            </a:r>
          </a:p>
          <a:p>
            <a:r>
              <a:rPr lang="fr-FR" sz="1200" dirty="0"/>
              <a:t>	</a:t>
            </a:r>
            <a:r>
              <a:rPr lang="fr-FR" sz="1100" dirty="0" err="1"/>
              <a:t>Gonadoblastomes</a:t>
            </a:r>
            <a:endParaRPr lang="fr-FR" sz="1100" dirty="0"/>
          </a:p>
          <a:p>
            <a:r>
              <a:rPr lang="fr-FR" sz="1100" dirty="0"/>
              <a:t>	Tumeurs mixtes des cordons sexuels et germinales</a:t>
            </a:r>
          </a:p>
          <a:p>
            <a:r>
              <a:rPr lang="fr-FR" sz="1200" dirty="0"/>
              <a:t>Tumeurs du </a:t>
            </a:r>
            <a:r>
              <a:rPr lang="fr-FR" sz="1200" dirty="0" err="1"/>
              <a:t>rete</a:t>
            </a:r>
            <a:r>
              <a:rPr lang="fr-FR" sz="1200" dirty="0"/>
              <a:t> </a:t>
            </a:r>
            <a:r>
              <a:rPr lang="fr-FR" sz="1200" dirty="0" err="1"/>
              <a:t>ovarii</a:t>
            </a:r>
            <a:endParaRPr lang="fr-FR" sz="1200" dirty="0"/>
          </a:p>
          <a:p>
            <a:r>
              <a:rPr lang="fr-FR" sz="1200" dirty="0"/>
              <a:t>Tumeurs rares </a:t>
            </a:r>
            <a:r>
              <a:rPr lang="fr-FR" sz="1200" baseline="30000" dirty="0">
                <a:effectLst/>
              </a:rPr>
              <a:t>[, ]</a:t>
            </a:r>
          </a:p>
          <a:p>
            <a:r>
              <a:rPr lang="fr-FR" sz="1200" dirty="0"/>
              <a:t>	</a:t>
            </a:r>
            <a:r>
              <a:rPr lang="fr-FR" sz="1100" dirty="0"/>
              <a:t>Carcinomes à petites cellules</a:t>
            </a:r>
          </a:p>
          <a:p>
            <a:r>
              <a:rPr lang="fr-FR" sz="1100" dirty="0"/>
              <a:t>	Carcinomes neuroendocrines non à petites cellules</a:t>
            </a:r>
          </a:p>
          <a:p>
            <a:r>
              <a:rPr lang="fr-FR" sz="1100" dirty="0"/>
              <a:t>	Carcinomes </a:t>
            </a:r>
            <a:r>
              <a:rPr lang="fr-FR" sz="1100" dirty="0" err="1"/>
              <a:t>hépatoïdes</a:t>
            </a:r>
            <a:endParaRPr lang="fr-FR" sz="1100" dirty="0"/>
          </a:p>
          <a:p>
            <a:r>
              <a:rPr lang="fr-FR" sz="1100" dirty="0"/>
              <a:t>	Mésothéliomes ovariens primitifs</a:t>
            </a:r>
          </a:p>
          <a:p>
            <a:r>
              <a:rPr lang="fr-FR" sz="1100" dirty="0"/>
              <a:t>	Tumeurs de Wilms (néphroblastomes)</a:t>
            </a:r>
          </a:p>
          <a:p>
            <a:r>
              <a:rPr lang="fr-FR" sz="1100" dirty="0"/>
              <a:t>	Choriocarcinomes gestationnels</a:t>
            </a:r>
          </a:p>
          <a:p>
            <a:r>
              <a:rPr lang="fr-FR" sz="1100" dirty="0"/>
              <a:t>	Moles hydatiformes</a:t>
            </a:r>
          </a:p>
          <a:p>
            <a:r>
              <a:rPr lang="fr-FR" sz="1100" dirty="0"/>
              <a:t>	Tumeurs d'origine wolffienne (« </a:t>
            </a:r>
            <a:r>
              <a:rPr lang="fr-FR" sz="1100" dirty="0" err="1"/>
              <a:t>female</a:t>
            </a:r>
            <a:r>
              <a:rPr lang="fr-FR" sz="1100" dirty="0"/>
              <a:t> </a:t>
            </a:r>
            <a:r>
              <a:rPr lang="fr-FR" sz="1100" dirty="0" err="1"/>
              <a:t>adnexal</a:t>
            </a:r>
            <a:r>
              <a:rPr lang="fr-FR" sz="1100" dirty="0"/>
              <a:t> </a:t>
            </a:r>
            <a:r>
              <a:rPr lang="fr-FR" sz="1100" dirty="0" err="1"/>
              <a:t>tumor</a:t>
            </a:r>
            <a:r>
              <a:rPr lang="fr-FR" sz="1100" dirty="0"/>
              <a:t> of probable </a:t>
            </a:r>
            <a:r>
              <a:rPr lang="fr-FR" sz="1100" dirty="0" err="1"/>
              <a:t>wolffian</a:t>
            </a:r>
            <a:r>
              <a:rPr lang="fr-FR" sz="1100" dirty="0"/>
              <a:t> </a:t>
            </a:r>
            <a:r>
              <a:rPr lang="fr-FR" sz="1100" dirty="0" err="1"/>
              <a:t>origin</a:t>
            </a:r>
            <a:r>
              <a:rPr lang="fr-FR" sz="1100" dirty="0"/>
              <a:t> »)</a:t>
            </a:r>
          </a:p>
          <a:p>
            <a:r>
              <a:rPr lang="fr-FR" sz="1100" dirty="0"/>
              <a:t>	Autres tumeurs rares</a:t>
            </a:r>
          </a:p>
          <a:p>
            <a:r>
              <a:rPr lang="fr-FR" sz="1200" dirty="0"/>
              <a:t>Tumeurs ovariennes secondaires (métastases) </a:t>
            </a:r>
            <a:r>
              <a:rPr lang="fr-FR" sz="1200" baseline="30000" dirty="0">
                <a:effectLst/>
              </a:rPr>
              <a:t>[, ]</a:t>
            </a:r>
            <a:endParaRPr lang="fr-FR" sz="1200" dirty="0"/>
          </a:p>
          <a:p>
            <a:endParaRPr lang="fr-FR" dirty="0"/>
          </a:p>
        </p:txBody>
      </p:sp>
      <p:pic>
        <p:nvPicPr>
          <p:cNvPr id="6" name="Image 5" descr="Taffy Cat - Ahh !">
            <a:extLst>
              <a:ext uri="{FF2B5EF4-FFF2-40B4-BE49-F238E27FC236}">
                <a16:creationId xmlns:a16="http://schemas.microsoft.com/office/drawing/2014/main" id="{2170CCAC-AD6C-5739-88EC-87EDFD47A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49080"/>
            <a:ext cx="2520280" cy="25202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203E6B-BBC3-4AD1-B891-8126BCB42B21}"/>
              </a:ext>
            </a:extLst>
          </p:cNvPr>
          <p:cNvSpPr txBox="1"/>
          <p:nvPr/>
        </p:nvSpPr>
        <p:spPr>
          <a:xfrm>
            <a:off x="6385177" y="69269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Types Histologiques</a:t>
            </a:r>
          </a:p>
        </p:txBody>
      </p:sp>
    </p:spTree>
    <p:extLst>
      <p:ext uri="{BB962C8B-B14F-4D97-AF65-F5344CB8AC3E}">
        <p14:creationId xmlns:p14="http://schemas.microsoft.com/office/powerpoint/2010/main" val="2181616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24B06-8F96-3F80-F54F-77A626D0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Circonstance du diagnostique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3AB6D-A85F-CCC1-D903-E31A95337D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/>
          <a:lstStyle/>
          <a:p>
            <a:r>
              <a:rPr lang="fr-FR" dirty="0"/>
              <a:t>Symptomatologie :</a:t>
            </a:r>
          </a:p>
          <a:p>
            <a:pPr lvl="1"/>
            <a:r>
              <a:rPr lang="fr-FR" dirty="0">
                <a:solidFill>
                  <a:srgbClr val="0070C0"/>
                </a:solidFill>
              </a:rPr>
              <a:t>Peu spécifique -&gt; la découverte est souvent fortuite</a:t>
            </a:r>
          </a:p>
          <a:p>
            <a:pPr lvl="1"/>
            <a:r>
              <a:rPr lang="fr-FR" dirty="0"/>
              <a:t>Douleurs ou gène pelvienne, +- unilatérale</a:t>
            </a:r>
          </a:p>
          <a:p>
            <a:pPr lvl="1"/>
            <a:r>
              <a:rPr lang="fr-FR" dirty="0"/>
              <a:t>Dyspareunies</a:t>
            </a:r>
          </a:p>
          <a:p>
            <a:pPr lvl="1"/>
            <a:r>
              <a:rPr lang="fr-FR" dirty="0"/>
              <a:t>Troubles digestifs (ascite)</a:t>
            </a:r>
          </a:p>
          <a:p>
            <a:pPr lvl="1"/>
            <a:r>
              <a:rPr lang="fr-FR" dirty="0"/>
              <a:t>Troubles du cycles (kystes fonctionnels)</a:t>
            </a:r>
          </a:p>
          <a:p>
            <a:pPr marL="274320" lvl="1" indent="0">
              <a:buNone/>
            </a:pPr>
            <a:endParaRPr lang="fr-FR" dirty="0"/>
          </a:p>
          <a:p>
            <a:r>
              <a:rPr lang="fr-FR" dirty="0"/>
              <a:t>Examen:</a:t>
            </a:r>
          </a:p>
          <a:p>
            <a:pPr lvl="1"/>
            <a:r>
              <a:rPr lang="fr-FR" dirty="0"/>
              <a:t>Augmentation du périmètre abdominal</a:t>
            </a:r>
          </a:p>
          <a:p>
            <a:pPr lvl="1"/>
            <a:r>
              <a:rPr lang="fr-FR" dirty="0"/>
              <a:t>Palpation d’une masse pelvienne par voie abdominale ou vaginale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61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68426" y="3140968"/>
            <a:ext cx="6480174" cy="1673225"/>
          </a:xfrm>
        </p:spPr>
        <p:txBody>
          <a:bodyPr/>
          <a:lstStyle/>
          <a:p>
            <a:r>
              <a:rPr lang="fr-FR" dirty="0"/>
              <a:t>Tumeurs bénignes et malignes de l’utérus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L’UTERUS</a:t>
            </a:r>
          </a:p>
        </p:txBody>
      </p:sp>
    </p:spTree>
    <p:extLst>
      <p:ext uri="{BB962C8B-B14F-4D97-AF65-F5344CB8AC3E}">
        <p14:creationId xmlns:p14="http://schemas.microsoft.com/office/powerpoint/2010/main" val="431218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55663-0F23-3678-43FF-5F29E876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4D8177-7418-5CB7-B21B-118472E658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Echographie +++</a:t>
            </a:r>
          </a:p>
          <a:p>
            <a:pPr lvl="1"/>
            <a:r>
              <a:rPr lang="fr-FR" dirty="0"/>
              <a:t>Examen de référence et de première intention</a:t>
            </a:r>
          </a:p>
          <a:p>
            <a:pPr lvl="1"/>
            <a:r>
              <a:rPr lang="fr-FR" dirty="0"/>
              <a:t>Peu suffire à faire le diagnostique et le suivi</a:t>
            </a:r>
          </a:p>
          <a:p>
            <a:pPr lvl="1"/>
            <a:r>
              <a:rPr lang="fr-FR" dirty="0"/>
              <a:t>Par voie abdominale ou endovaginale</a:t>
            </a:r>
          </a:p>
          <a:p>
            <a:pPr lvl="1"/>
            <a:r>
              <a:rPr lang="fr-FR" dirty="0"/>
              <a:t>Suffisant masse &lt; 5cm</a:t>
            </a:r>
          </a:p>
          <a:p>
            <a:pPr lvl="1"/>
            <a:r>
              <a:rPr lang="fr-FR" dirty="0"/>
              <a:t>Critères IOTA pour caractériser les masses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Image 4" descr="Une image contenant plancher, mur, intérieur&#10;&#10;Description générée automatiquement">
            <a:extLst>
              <a:ext uri="{FF2B5EF4-FFF2-40B4-BE49-F238E27FC236}">
                <a16:creationId xmlns:a16="http://schemas.microsoft.com/office/drawing/2014/main" id="{500094E3-3EFB-068C-4953-E54560FAC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13632"/>
          <a:stretch/>
        </p:blipFill>
        <p:spPr>
          <a:xfrm>
            <a:off x="6732240" y="2804170"/>
            <a:ext cx="22322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603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CF828-EC1A-2E64-411E-F3F7ED22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 IOTA pour définir une masse: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2DF7DB-535C-31A1-4802-C038F7D2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7688264" cy="43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010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55663-0F23-3678-43FF-5F29E876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Examens complémentaires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4D8177-7418-5CB7-B21B-118472E658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IRM</a:t>
            </a:r>
          </a:p>
          <a:p>
            <a:pPr lvl="1"/>
            <a:r>
              <a:rPr lang="fr-FR" dirty="0"/>
              <a:t>En cas de masses complexes ou volumineuses</a:t>
            </a:r>
          </a:p>
          <a:p>
            <a:pPr lvl="1"/>
            <a:r>
              <a:rPr lang="fr-FR" dirty="0"/>
              <a:t>Masses IOTA indéterminée à l’échographie</a:t>
            </a:r>
          </a:p>
          <a:p>
            <a:pPr lvl="1"/>
            <a:r>
              <a:rPr lang="fr-FR" dirty="0"/>
              <a:t>Indispensable pour les lésions cancéreuses (bilan d’extension)</a:t>
            </a:r>
          </a:p>
          <a:p>
            <a:pPr lvl="1"/>
            <a:endParaRPr lang="fr-FR" dirty="0"/>
          </a:p>
          <a:p>
            <a:r>
              <a:rPr lang="fr-FR" dirty="0"/>
              <a:t>Scanner</a:t>
            </a:r>
          </a:p>
          <a:p>
            <a:pPr lvl="1"/>
            <a:r>
              <a:rPr lang="fr-FR" dirty="0"/>
              <a:t>Uniquement dans le bilan d’extension du cancer de l’ovaire</a:t>
            </a:r>
          </a:p>
          <a:p>
            <a:pPr lvl="2"/>
            <a:r>
              <a:rPr lang="fr-FR" dirty="0"/>
              <a:t>Scanner TAP pour rechercher des métastases</a:t>
            </a:r>
          </a:p>
          <a:p>
            <a:pPr lvl="1"/>
            <a:r>
              <a:rPr lang="fr-FR" dirty="0"/>
              <a:t>Examen peu utile dans les diagnostiques de tumeur ovarienne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7861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34C437-A691-1DF4-D3B3-BCBCF2AF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5956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06F2B0-C027-3350-4CD3-E02DEBD4E19E}"/>
              </a:ext>
            </a:extLst>
          </p:cNvPr>
          <p:cNvSpPr txBox="1"/>
          <p:nvPr/>
        </p:nvSpPr>
        <p:spPr>
          <a:xfrm>
            <a:off x="1763688" y="5486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Classification O-RADS IRM</a:t>
            </a:r>
          </a:p>
        </p:txBody>
      </p:sp>
    </p:spTree>
    <p:extLst>
      <p:ext uri="{BB962C8B-B14F-4D97-AF65-F5344CB8AC3E}">
        <p14:creationId xmlns:p14="http://schemas.microsoft.com/office/powerpoint/2010/main" val="27020533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C3F09-B87D-2354-DBFB-9282EE50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courants de kystes bénins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35B8A-753E-7DB3-C330-1B5BA0B186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72000"/>
          </a:xfrm>
        </p:spPr>
        <p:txBody>
          <a:bodyPr/>
          <a:lstStyle/>
          <a:p>
            <a:r>
              <a:rPr lang="fr-FR" dirty="0"/>
              <a:t>Kystes « fonctionnels » ou folliculaires</a:t>
            </a:r>
          </a:p>
          <a:p>
            <a:pPr lvl="1"/>
            <a:r>
              <a:rPr lang="fr-FR" dirty="0"/>
              <a:t>Très fréquents</a:t>
            </a:r>
          </a:p>
          <a:p>
            <a:pPr lvl="1"/>
            <a:r>
              <a:rPr lang="fr-FR" dirty="0"/>
              <a:t>Dérivé d’un follicule pré-ovulatoire (hormono-dépendant)</a:t>
            </a:r>
          </a:p>
          <a:p>
            <a:pPr lvl="1"/>
            <a:r>
              <a:rPr lang="fr-FR" dirty="0"/>
              <a:t>Souvent asymptomatique</a:t>
            </a:r>
          </a:p>
          <a:p>
            <a:pPr lvl="1"/>
            <a:r>
              <a:rPr lang="fr-FR" dirty="0"/>
              <a:t>Masse uniloculaire de 3 à 8cm</a:t>
            </a:r>
          </a:p>
          <a:p>
            <a:pPr lvl="1"/>
            <a:r>
              <a:rPr lang="fr-FR" dirty="0"/>
              <a:t>Disparait en 2-3 mois</a:t>
            </a:r>
          </a:p>
        </p:txBody>
      </p:sp>
    </p:spTree>
    <p:extLst>
      <p:ext uri="{BB962C8B-B14F-4D97-AF65-F5344CB8AC3E}">
        <p14:creationId xmlns:p14="http://schemas.microsoft.com/office/powerpoint/2010/main" val="19953998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53E03-A0B1-EC44-E78E-97688BE2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 de kyste fonctionnel</a:t>
            </a:r>
          </a:p>
        </p:txBody>
      </p:sp>
      <p:pic>
        <p:nvPicPr>
          <p:cNvPr id="6" name="Image 5" descr="Une image contenant intérieur, noir, fermer&#10;&#10;Description générée automatiquement">
            <a:extLst>
              <a:ext uri="{FF2B5EF4-FFF2-40B4-BE49-F238E27FC236}">
                <a16:creationId xmlns:a16="http://schemas.microsoft.com/office/drawing/2014/main" id="{D3F52B6A-4077-1FE5-2DD3-5C2953B3A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340768"/>
            <a:ext cx="76200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91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E67A8-1E23-DCE6-DC9D-54AD98D4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Exemples courants de kystes bénins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DFD9D-C2FA-CD9E-5AA7-CA28B38F3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Endométriome</a:t>
            </a:r>
          </a:p>
          <a:p>
            <a:pPr lvl="1"/>
            <a:r>
              <a:rPr lang="fr-FR" sz="2500" dirty="0">
                <a:solidFill>
                  <a:schemeClr val="tx1"/>
                </a:solidFill>
              </a:rPr>
              <a:t>Lésion d’endométriose de l’ovaire</a:t>
            </a:r>
          </a:p>
          <a:p>
            <a:pPr lvl="1"/>
            <a:r>
              <a:rPr lang="fr-FR" sz="2500" dirty="0">
                <a:solidFill>
                  <a:schemeClr val="tx1"/>
                </a:solidFill>
              </a:rPr>
              <a:t>Douloureux</a:t>
            </a:r>
          </a:p>
          <a:p>
            <a:pPr lvl="1"/>
            <a:r>
              <a:rPr lang="fr-FR" sz="2500" dirty="0">
                <a:solidFill>
                  <a:schemeClr val="tx1"/>
                </a:solidFill>
              </a:rPr>
              <a:t>Accumulation hématique </a:t>
            </a:r>
            <a:r>
              <a:rPr lang="fr-FR" sz="2500" dirty="0" err="1">
                <a:solidFill>
                  <a:schemeClr val="tx1"/>
                </a:solidFill>
              </a:rPr>
              <a:t>intrakystique</a:t>
            </a:r>
            <a:r>
              <a:rPr lang="fr-FR" sz="25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mage 4" descr="Une image contenant texte, noir, cratère, arts de la table&#10;&#10;Description générée automatiquement">
            <a:extLst>
              <a:ext uri="{FF2B5EF4-FFF2-40B4-BE49-F238E27FC236}">
                <a16:creationId xmlns:a16="http://schemas.microsoft.com/office/drawing/2014/main" id="{488F6FF0-BDFB-71D6-188A-7ECF07ED6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r="19787"/>
          <a:stretch/>
        </p:blipFill>
        <p:spPr>
          <a:xfrm>
            <a:off x="4797155" y="1556792"/>
            <a:ext cx="4038600" cy="468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5773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45368-06E8-64A7-C7A9-91ACC2CE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courants de kystes bénins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185C24C-64A9-A944-DDB4-59FF88ADCD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389362" cy="2589473"/>
          </a:xfrm>
        </p:spPr>
      </p:pic>
      <p:pic>
        <p:nvPicPr>
          <p:cNvPr id="9" name="Espace réservé du contenu 8" descr="Une image contenant noir&#10;&#10;Description générée automatiquement">
            <a:extLst>
              <a:ext uri="{FF2B5EF4-FFF2-40B4-BE49-F238E27FC236}">
                <a16:creationId xmlns:a16="http://schemas.microsoft.com/office/drawing/2014/main" id="{71629058-55EC-08FC-C093-593B00AF3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" y="3439294"/>
            <a:ext cx="4038600" cy="2624740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FCABB8-BF9B-FB97-6F15-3D756D1E5F82}"/>
              </a:ext>
            </a:extLst>
          </p:cNvPr>
          <p:cNvSpPr txBox="1"/>
          <p:nvPr/>
        </p:nvSpPr>
        <p:spPr>
          <a:xfrm>
            <a:off x="179512" y="1412776"/>
            <a:ext cx="4176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/>
                </a:solidFill>
              </a:rPr>
              <a:t>Tératomes matures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Masse souvent mixte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Grande variété tissulaire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Bénin</a:t>
            </a:r>
          </a:p>
        </p:txBody>
      </p:sp>
    </p:spTree>
    <p:extLst>
      <p:ext uri="{BB962C8B-B14F-4D97-AF65-F5344CB8AC3E}">
        <p14:creationId xmlns:p14="http://schemas.microsoft.com/office/powerpoint/2010/main" val="8317038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5E812-2A10-9F1B-4569-40419C5E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 des lésions bénignes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6F708-686A-1168-550E-A1948B60E2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56640" cy="511256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Surveillance</a:t>
            </a:r>
          </a:p>
          <a:p>
            <a:pPr lvl="1"/>
            <a:r>
              <a:rPr lang="fr-FR" dirty="0"/>
              <a:t>Kystes supposés fonctionnels : échographie à 3 mois</a:t>
            </a:r>
          </a:p>
          <a:p>
            <a:pPr lvl="1"/>
            <a:r>
              <a:rPr lang="fr-FR" dirty="0"/>
              <a:t>Tumeurs ovarienne présumée bénignes : Echo / ans</a:t>
            </a:r>
          </a:p>
          <a:p>
            <a:r>
              <a:rPr lang="fr-FR" dirty="0"/>
              <a:t>Traitement hormonal</a:t>
            </a:r>
          </a:p>
          <a:p>
            <a:pPr lvl="1"/>
            <a:r>
              <a:rPr lang="fr-FR" dirty="0"/>
              <a:t>Endométriomes</a:t>
            </a:r>
          </a:p>
          <a:p>
            <a:pPr lvl="1"/>
            <a:r>
              <a:rPr lang="fr-FR" dirty="0"/>
              <a:t>Diminue de récurrence des kystes fonctionnels</a:t>
            </a:r>
          </a:p>
          <a:p>
            <a:r>
              <a:rPr lang="fr-FR" dirty="0"/>
              <a:t>Traitement chirurgical</a:t>
            </a:r>
          </a:p>
          <a:p>
            <a:pPr lvl="1"/>
            <a:r>
              <a:rPr lang="fr-FR" dirty="0"/>
              <a:t>Si la lésion est symptomatique (douleurs)</a:t>
            </a:r>
          </a:p>
          <a:p>
            <a:pPr lvl="1"/>
            <a:r>
              <a:rPr lang="fr-FR" dirty="0"/>
              <a:t>Taille important (+- 10cm)</a:t>
            </a:r>
          </a:p>
          <a:p>
            <a:pPr lvl="1"/>
            <a:r>
              <a:rPr lang="fr-FR" dirty="0"/>
              <a:t>En cas de doute sur la nature de la lésion (diagnostique)</a:t>
            </a:r>
          </a:p>
          <a:p>
            <a:r>
              <a:rPr lang="fr-FR" dirty="0"/>
              <a:t>Préservation de la fertilité</a:t>
            </a:r>
          </a:p>
          <a:p>
            <a:pPr lvl="1"/>
            <a:r>
              <a:rPr lang="fr-FR" dirty="0"/>
              <a:t>Si la chirurgie va être délétère sur la réserve ovarienne (endométriose)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7105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3425A-4450-C029-34D4-C0C99462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036847-E2BF-D39B-DA63-D3427080C9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TORSION OVARIENNE</a:t>
            </a:r>
          </a:p>
          <a:p>
            <a:pPr lvl="1"/>
            <a:r>
              <a:rPr lang="fr-FR" dirty="0"/>
              <a:t>Douleur aigue brutale « en coup de tonnerre »</a:t>
            </a:r>
          </a:p>
          <a:p>
            <a:pPr lvl="1"/>
            <a:r>
              <a:rPr lang="fr-FR" dirty="0"/>
              <a:t>Souvent accompagné de vomissements</a:t>
            </a:r>
          </a:p>
          <a:p>
            <a:pPr lvl="1"/>
            <a:r>
              <a:rPr lang="fr-FR" dirty="0"/>
              <a:t>Défense à l’examen</a:t>
            </a:r>
          </a:p>
          <a:p>
            <a:pPr lvl="1"/>
            <a:r>
              <a:rPr lang="fr-FR" dirty="0"/>
              <a:t>TV et écho endovaginale très douloureuse ++</a:t>
            </a:r>
          </a:p>
          <a:p>
            <a:pPr marL="27432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URGENCE CHIRURGICALE ++ </a:t>
            </a:r>
          </a:p>
          <a:p>
            <a:pPr lvl="2"/>
            <a:r>
              <a:rPr lang="fr-FR" dirty="0"/>
              <a:t>Coelioscopie, détorsion et traitement du kyste</a:t>
            </a:r>
          </a:p>
          <a:p>
            <a:pPr lvl="2"/>
            <a:r>
              <a:rPr lang="fr-FR" dirty="0"/>
              <a:t>Rarement annexectomie (si l’ovaire ne se recolore pas)</a:t>
            </a:r>
          </a:p>
        </p:txBody>
      </p:sp>
    </p:spTree>
    <p:extLst>
      <p:ext uri="{BB962C8B-B14F-4D97-AF65-F5344CB8AC3E}">
        <p14:creationId xmlns:p14="http://schemas.microsoft.com/office/powerpoint/2010/main" val="42336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/>
          <a:stretch/>
        </p:blipFill>
        <p:spPr>
          <a:xfrm>
            <a:off x="3347864" y="1556792"/>
            <a:ext cx="6067185" cy="37288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908720"/>
            <a:ext cx="2880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Corps de l’utérus:</a:t>
            </a:r>
          </a:p>
          <a:p>
            <a:endParaRPr lang="fr-FR" dirty="0"/>
          </a:p>
          <a:p>
            <a:r>
              <a:rPr lang="fr-FR" u="sng" dirty="0"/>
              <a:t>Myomètre: </a:t>
            </a:r>
          </a:p>
          <a:p>
            <a:r>
              <a:rPr lang="fr-FR" dirty="0"/>
              <a:t>- Fibromes</a:t>
            </a:r>
          </a:p>
          <a:p>
            <a:r>
              <a:rPr lang="fr-FR" dirty="0"/>
              <a:t>- Sarcomes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u="sng" dirty="0"/>
              <a:t>Endomètre</a:t>
            </a:r>
          </a:p>
          <a:p>
            <a:pPr marL="285750" indent="-285750">
              <a:buFontTx/>
              <a:buChar char="-"/>
            </a:pPr>
            <a:r>
              <a:rPr lang="fr-FR" dirty="0"/>
              <a:t>Polypes</a:t>
            </a:r>
          </a:p>
          <a:p>
            <a:pPr marL="285750" indent="-285750">
              <a:buFontTx/>
              <a:buChar char="-"/>
            </a:pPr>
            <a:r>
              <a:rPr lang="fr-FR" dirty="0"/>
              <a:t>Hyperplasies endométriales</a:t>
            </a:r>
          </a:p>
          <a:p>
            <a:pPr marL="285750" indent="-285750">
              <a:buFontTx/>
              <a:buChar char="-"/>
            </a:pPr>
            <a:r>
              <a:rPr lang="fr-FR" dirty="0"/>
              <a:t>Cancer de l’endomètre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u="sng" dirty="0"/>
              <a:t>Col de l’utérus</a:t>
            </a:r>
          </a:p>
          <a:p>
            <a:pPr marL="285750" indent="-285750">
              <a:buFontTx/>
              <a:buChar char="-"/>
            </a:pPr>
            <a:r>
              <a:rPr lang="fr-FR" dirty="0"/>
              <a:t>Polypes</a:t>
            </a:r>
          </a:p>
          <a:p>
            <a:pPr marL="285750" indent="-285750">
              <a:buFontTx/>
              <a:buChar char="-"/>
            </a:pPr>
            <a:r>
              <a:rPr lang="fr-FR" dirty="0"/>
              <a:t>Lésions </a:t>
            </a:r>
            <a:r>
              <a:rPr lang="fr-FR" dirty="0" err="1"/>
              <a:t>condylomateuses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Lésions précancéreuses</a:t>
            </a:r>
          </a:p>
          <a:p>
            <a:pPr marL="285750" indent="-285750">
              <a:buFontTx/>
              <a:buChar char="-"/>
            </a:pPr>
            <a:r>
              <a:rPr lang="fr-FR" dirty="0"/>
              <a:t>Cancer du col de l’utérus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75656" y="1700808"/>
            <a:ext cx="3600400" cy="10081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547664" y="2780928"/>
            <a:ext cx="4392488" cy="144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267744" y="3933056"/>
            <a:ext cx="3168352" cy="144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927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479A9E-7ABD-6FCD-0351-4A045523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err="1"/>
              <a:t>Coelioscopie</a:t>
            </a:r>
            <a:r>
              <a:rPr lang="en-US" dirty="0"/>
              <a:t> de torsion </a:t>
            </a:r>
            <a:r>
              <a:rPr lang="en-US" dirty="0" err="1"/>
              <a:t>ovariennes</a:t>
            </a:r>
            <a:endParaRPr lang="en-US" dirty="0"/>
          </a:p>
        </p:txBody>
      </p:sp>
      <p:pic>
        <p:nvPicPr>
          <p:cNvPr id="3" name="Image 2" descr="Une image contenant plat, fermer, barbecue&#10;&#10;Description générée automatiquement">
            <a:extLst>
              <a:ext uri="{FF2B5EF4-FFF2-40B4-BE49-F238E27FC236}">
                <a16:creationId xmlns:a16="http://schemas.microsoft.com/office/drawing/2014/main" id="{FD7A0BB4-C6B2-41A9-551B-4445B7968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r="22218" b="-1"/>
          <a:stretch/>
        </p:blipFill>
        <p:spPr>
          <a:xfrm>
            <a:off x="301752" y="1371600"/>
            <a:ext cx="4038600" cy="4681728"/>
          </a:xfrm>
          <a:prstGeom prst="rect">
            <a:avLst/>
          </a:prstGeom>
          <a:noFill/>
        </p:spPr>
      </p:pic>
      <p:pic>
        <p:nvPicPr>
          <p:cNvPr id="5" name="Espace réservé du contenu 4" descr="Une image contenant trouble&#10;&#10;Description générée automatiquement">
            <a:extLst>
              <a:ext uri="{FF2B5EF4-FFF2-40B4-BE49-F238E27FC236}">
                <a16:creationId xmlns:a16="http://schemas.microsoft.com/office/drawing/2014/main" id="{5CC81E94-4156-1D23-A5B7-D03D07CFA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038600" cy="2795953"/>
          </a:xfrm>
        </p:spPr>
      </p:pic>
    </p:spTree>
    <p:extLst>
      <p:ext uri="{BB962C8B-B14F-4D97-AF65-F5344CB8AC3E}">
        <p14:creationId xmlns:p14="http://schemas.microsoft.com/office/powerpoint/2010/main" val="20950238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2AA56-36F5-8AD1-D847-5E99AE3F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3C5E21-BBFF-20D0-5F59-4B4CE30976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Hémorragie intra-kystique et rupture hémorragique</a:t>
            </a:r>
          </a:p>
          <a:p>
            <a:pPr lvl="1"/>
            <a:r>
              <a:rPr lang="fr-FR" dirty="0"/>
              <a:t>Douleur aigue, signes cliniques peu spécifiques</a:t>
            </a:r>
          </a:p>
          <a:p>
            <a:pPr lvl="1"/>
            <a:r>
              <a:rPr lang="fr-FR" dirty="0"/>
              <a:t>Echographie: </a:t>
            </a:r>
          </a:p>
          <a:p>
            <a:pPr lvl="2"/>
            <a:r>
              <a:rPr lang="fr-FR" dirty="0"/>
              <a:t>Transformation hémorragique intra-kystique</a:t>
            </a:r>
          </a:p>
          <a:p>
            <a:pPr lvl="2"/>
            <a:r>
              <a:rPr lang="fr-FR" dirty="0"/>
              <a:t>Hémopéritoine +- abondant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Traitement</a:t>
            </a:r>
          </a:p>
          <a:p>
            <a:pPr lvl="2"/>
            <a:r>
              <a:rPr lang="fr-FR" dirty="0"/>
              <a:t>Surveillance si numération stable</a:t>
            </a:r>
          </a:p>
          <a:p>
            <a:pPr lvl="2"/>
            <a:r>
              <a:rPr lang="fr-FR" dirty="0"/>
              <a:t>Chirurgie si déglobulisation ou hyperalgésie</a:t>
            </a:r>
          </a:p>
        </p:txBody>
      </p:sp>
    </p:spTree>
    <p:extLst>
      <p:ext uri="{BB962C8B-B14F-4D97-AF65-F5344CB8AC3E}">
        <p14:creationId xmlns:p14="http://schemas.microsoft.com/office/powerpoint/2010/main" val="25541516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472132F-B4D6-BEAE-8AE6-2E52BC897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82D91E0-EC2B-126F-1616-A7BFFED6E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/>
          <a:lstStyle/>
          <a:p>
            <a:r>
              <a:rPr lang="fr-FR" dirty="0"/>
              <a:t>CANCER DE L’OVAIRE</a:t>
            </a:r>
          </a:p>
        </p:txBody>
      </p:sp>
    </p:spTree>
    <p:extLst>
      <p:ext uri="{BB962C8B-B14F-4D97-AF65-F5344CB8AC3E}">
        <p14:creationId xmlns:p14="http://schemas.microsoft.com/office/powerpoint/2010/main" val="26035329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B8885-EBE3-A9F7-C522-9DA31664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D4E094-DFE5-7F90-26D6-373164F86C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998296"/>
          </a:xfrm>
        </p:spPr>
        <p:txBody>
          <a:bodyPr>
            <a:normAutofit/>
          </a:bodyPr>
          <a:lstStyle/>
          <a:p>
            <a:r>
              <a:rPr lang="fr-FR" dirty="0"/>
              <a:t>Génétiques</a:t>
            </a:r>
          </a:p>
          <a:p>
            <a:pPr lvl="1"/>
            <a:r>
              <a:rPr lang="fr-FR" dirty="0"/>
              <a:t>BRCA 1- 2 (sein et ovaire)</a:t>
            </a:r>
          </a:p>
          <a:p>
            <a:pPr lvl="1"/>
            <a:r>
              <a:rPr lang="fr-FR" dirty="0"/>
              <a:t>Lynch (colorectal endomètre mais aussi ovaire)</a:t>
            </a:r>
          </a:p>
          <a:p>
            <a:r>
              <a:rPr lang="fr-FR" dirty="0"/>
              <a:t>Augmentation du nombre de cycles</a:t>
            </a:r>
          </a:p>
          <a:p>
            <a:pPr lvl="1"/>
            <a:r>
              <a:rPr lang="fr-FR" dirty="0" err="1"/>
              <a:t>Nulliparité</a:t>
            </a:r>
            <a:r>
              <a:rPr lang="fr-FR" dirty="0"/>
              <a:t> – règles précoces – ménopause tardive </a:t>
            </a:r>
          </a:p>
          <a:p>
            <a:r>
              <a:rPr lang="fr-FR" dirty="0"/>
              <a:t>Obésité </a:t>
            </a:r>
          </a:p>
          <a:p>
            <a:r>
              <a:rPr lang="fr-FR" dirty="0"/>
              <a:t>Age</a:t>
            </a:r>
          </a:p>
          <a:p>
            <a:r>
              <a:rPr lang="fr-FR" dirty="0"/>
              <a:t>Facteurs protecteurs:</a:t>
            </a:r>
          </a:p>
          <a:p>
            <a:pPr lvl="1"/>
            <a:r>
              <a:rPr lang="fr-FR" dirty="0"/>
              <a:t>Contraception hormonale </a:t>
            </a:r>
          </a:p>
          <a:p>
            <a:pPr lvl="1"/>
            <a:r>
              <a:rPr lang="fr-FR" dirty="0"/>
              <a:t>Grossesse et allaitement </a:t>
            </a:r>
          </a:p>
          <a:p>
            <a:pPr lvl="1"/>
            <a:r>
              <a:rPr lang="fr-FR" dirty="0"/>
              <a:t>Salpingectomie bilatérale (chirurgie de stérilisation)</a:t>
            </a:r>
          </a:p>
        </p:txBody>
      </p:sp>
    </p:spTree>
    <p:extLst>
      <p:ext uri="{BB962C8B-B14F-4D97-AF65-F5344CB8AC3E}">
        <p14:creationId xmlns:p14="http://schemas.microsoft.com/office/powerpoint/2010/main" val="20376218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F4C8C-22B8-76F8-C654-0AC8C6B0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55C122-1655-8814-E3FB-CFD058668D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503920" cy="5102352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Aucun dépistage possible</a:t>
            </a:r>
          </a:p>
          <a:p>
            <a:pPr lvl="1"/>
            <a:r>
              <a:rPr lang="fr-FR" sz="2400" dirty="0"/>
              <a:t>CA 125 / Echographie de dépistage n’améliorent pas la survie</a:t>
            </a:r>
          </a:p>
          <a:p>
            <a:pPr marL="274320" lvl="1" indent="0">
              <a:buNone/>
            </a:pPr>
            <a:endParaRPr lang="fr-FR" sz="2400" dirty="0"/>
          </a:p>
          <a:p>
            <a:r>
              <a:rPr lang="fr-FR" sz="2800" dirty="0"/>
              <a:t>Signes cliniques très peu spécifiques</a:t>
            </a:r>
          </a:p>
          <a:p>
            <a:pPr lvl="1"/>
            <a:r>
              <a:rPr lang="fr-FR" sz="2400" dirty="0"/>
              <a:t>Gène /douleurs pelvienne et abdominale</a:t>
            </a:r>
          </a:p>
          <a:p>
            <a:pPr lvl="1"/>
            <a:r>
              <a:rPr lang="fr-FR" sz="2400" dirty="0"/>
              <a:t>Augmentation du périmètre abdominal (ascite)</a:t>
            </a:r>
          </a:p>
          <a:p>
            <a:pPr lvl="1"/>
            <a:r>
              <a:rPr lang="fr-FR" sz="2400" dirty="0"/>
              <a:t>Asymptomatique aux stades précoce</a:t>
            </a:r>
          </a:p>
          <a:p>
            <a:pPr lvl="2"/>
            <a:r>
              <a:rPr lang="fr-FR" sz="1800" dirty="0"/>
              <a:t>Diagnostic à 75% déjà en stade III</a:t>
            </a:r>
          </a:p>
          <a:p>
            <a:pPr marL="594360" lvl="2" indent="0">
              <a:buNone/>
            </a:pPr>
            <a:endParaRPr lang="fr-FR" sz="1800" dirty="0"/>
          </a:p>
          <a:p>
            <a:r>
              <a:rPr lang="fr-FR" sz="2800" dirty="0"/>
              <a:t>Bilan </a:t>
            </a:r>
          </a:p>
          <a:p>
            <a:pPr lvl="1"/>
            <a:r>
              <a:rPr lang="fr-FR" sz="2400" dirty="0"/>
              <a:t>Echographie de débrouillage</a:t>
            </a:r>
          </a:p>
          <a:p>
            <a:pPr lvl="1"/>
            <a:r>
              <a:rPr lang="fr-FR" sz="2400" dirty="0"/>
              <a:t>IRM abdomino-pelvienne </a:t>
            </a:r>
          </a:p>
          <a:p>
            <a:pPr lvl="1"/>
            <a:r>
              <a:rPr lang="fr-FR" sz="2400" dirty="0"/>
              <a:t>TDM TAP dans le bilan d’extension</a:t>
            </a:r>
          </a:p>
          <a:p>
            <a:pPr lvl="1"/>
            <a:r>
              <a:rPr lang="fr-FR" sz="2400" dirty="0"/>
              <a:t>Coelioscopie exploratoire</a:t>
            </a:r>
          </a:p>
          <a:p>
            <a:pPr lvl="1"/>
            <a:r>
              <a:rPr lang="fr-FR" sz="2400" dirty="0"/>
              <a:t>Dosage du CA 125 : utilité dans le suivi</a:t>
            </a:r>
          </a:p>
        </p:txBody>
      </p:sp>
    </p:spTree>
    <p:extLst>
      <p:ext uri="{BB962C8B-B14F-4D97-AF65-F5344CB8AC3E}">
        <p14:creationId xmlns:p14="http://schemas.microsoft.com/office/powerpoint/2010/main" val="31575737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07D28-A61B-026D-C6EC-75562051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 TNM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FFA697-8DF5-B391-6264-82AB48498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" y="1916832"/>
            <a:ext cx="9144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249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FE10E-00AA-529E-CABE-DD73ED56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C265C3-9A05-6A1C-FBBD-D44BCCE62A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Stades précoces I à II</a:t>
            </a:r>
          </a:p>
          <a:p>
            <a:pPr lvl="1"/>
            <a:r>
              <a:rPr lang="fr-FR" dirty="0"/>
              <a:t>Chirurgie « stadification »</a:t>
            </a:r>
          </a:p>
          <a:p>
            <a:pPr lvl="2"/>
            <a:r>
              <a:rPr lang="fr-FR" dirty="0"/>
              <a:t>Hystérectomie</a:t>
            </a:r>
          </a:p>
          <a:p>
            <a:pPr lvl="2"/>
            <a:r>
              <a:rPr lang="fr-FR" dirty="0"/>
              <a:t>Annexectomie </a:t>
            </a:r>
            <a:r>
              <a:rPr lang="fr-FR" dirty="0" err="1"/>
              <a:t>bilat</a:t>
            </a:r>
            <a:endParaRPr lang="fr-FR" dirty="0"/>
          </a:p>
          <a:p>
            <a:pPr lvl="2"/>
            <a:r>
              <a:rPr lang="fr-FR" dirty="0" err="1"/>
              <a:t>Omentectomie</a:t>
            </a:r>
            <a:r>
              <a:rPr lang="fr-FR" dirty="0"/>
              <a:t> infra gastrique</a:t>
            </a:r>
          </a:p>
          <a:p>
            <a:pPr lvl="2"/>
            <a:r>
              <a:rPr lang="fr-FR" dirty="0"/>
              <a:t>Appendicectomie</a:t>
            </a:r>
          </a:p>
          <a:p>
            <a:pPr lvl="2"/>
            <a:r>
              <a:rPr lang="fr-FR" dirty="0"/>
              <a:t>Lymphadénectomie </a:t>
            </a:r>
            <a:r>
              <a:rPr lang="fr-FR" dirty="0" err="1"/>
              <a:t>pelv</a:t>
            </a:r>
            <a:r>
              <a:rPr lang="fr-FR" dirty="0"/>
              <a:t> et lombo-aortique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Chimiothérapie adjuvante</a:t>
            </a:r>
          </a:p>
          <a:p>
            <a:pPr lvl="2"/>
            <a:r>
              <a:rPr lang="fr-FR" dirty="0"/>
              <a:t>Après chirurgie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3E2450-D919-B15A-DBFD-43C637AC29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Stades avancés III – IV</a:t>
            </a:r>
          </a:p>
          <a:p>
            <a:pPr lvl="1"/>
            <a:r>
              <a:rPr lang="fr-FR" dirty="0"/>
              <a:t>Chimiothérapie</a:t>
            </a:r>
          </a:p>
          <a:p>
            <a:pPr lvl="2"/>
            <a:r>
              <a:rPr lang="fr-FR" dirty="0"/>
              <a:t>Néoadjuvante pour réduire les lésions et permettre une chirurgie</a:t>
            </a:r>
          </a:p>
          <a:p>
            <a:pPr lvl="2"/>
            <a:r>
              <a:rPr lang="fr-FR" dirty="0"/>
              <a:t>Adjuvante</a:t>
            </a:r>
          </a:p>
          <a:p>
            <a:pPr lvl="2"/>
            <a:r>
              <a:rPr lang="fr-FR" dirty="0"/>
              <a:t>Palliative</a:t>
            </a:r>
          </a:p>
          <a:p>
            <a:pPr lvl="2"/>
            <a:r>
              <a:rPr lang="fr-FR" dirty="0"/>
              <a:t>Thérapie ciblée (</a:t>
            </a:r>
            <a:r>
              <a:rPr lang="fr-FR" dirty="0" err="1"/>
              <a:t>antiangiogénique</a:t>
            </a:r>
            <a:r>
              <a:rPr lang="fr-FR" dirty="0"/>
              <a:t>)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Chirurgie</a:t>
            </a:r>
          </a:p>
          <a:p>
            <a:pPr lvl="2"/>
            <a:r>
              <a:rPr lang="fr-FR" dirty="0"/>
              <a:t>Exploration avant chimio</a:t>
            </a:r>
          </a:p>
          <a:p>
            <a:pPr lvl="2"/>
            <a:r>
              <a:rPr lang="fr-FR" dirty="0"/>
              <a:t>D’exérèse complète si possible (lourde)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8700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8E7AE89-B894-5735-7E56-67C1B206A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612" y="2780928"/>
            <a:ext cx="6584776" cy="369607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Souvent </a:t>
            </a:r>
            <a:r>
              <a:rPr lang="fr-FR" dirty="0">
                <a:solidFill>
                  <a:srgbClr val="0070C0"/>
                </a:solidFill>
              </a:rPr>
              <a:t>unilatérale</a:t>
            </a:r>
          </a:p>
          <a:p>
            <a:endParaRPr lang="fr-FR" dirty="0"/>
          </a:p>
          <a:p>
            <a:r>
              <a:rPr lang="fr-FR" dirty="0"/>
              <a:t>Touche la </a:t>
            </a:r>
            <a:r>
              <a:rPr lang="fr-FR" dirty="0">
                <a:solidFill>
                  <a:srgbClr val="0070C0"/>
                </a:solidFill>
              </a:rPr>
              <a:t>femme jeune </a:t>
            </a:r>
            <a:r>
              <a:rPr lang="fr-FR" dirty="0"/>
              <a:t>(1/3 ont moins de 40 ans)</a:t>
            </a:r>
          </a:p>
          <a:p>
            <a:endParaRPr lang="fr-FR" dirty="0"/>
          </a:p>
          <a:p>
            <a:r>
              <a:rPr lang="fr-FR" dirty="0"/>
              <a:t>Taux de survie élevé à 94% à 5 ans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Traitement toujours chirurgical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Préservation de la fertilité </a:t>
            </a:r>
            <a:r>
              <a:rPr lang="fr-FR" dirty="0"/>
              <a:t>si possible</a:t>
            </a:r>
          </a:p>
          <a:p>
            <a:endParaRPr lang="fr-FR" dirty="0"/>
          </a:p>
          <a:p>
            <a:r>
              <a:rPr lang="fr-FR" dirty="0"/>
              <a:t>Tumeur mucineuse, séreuses ou </a:t>
            </a:r>
            <a:r>
              <a:rPr lang="fr-FR" dirty="0" err="1"/>
              <a:t>endométrioides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48ACE64-B918-AB32-00CD-AF59FA8C3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Tumeurs Frontières de l’ovaire</a:t>
            </a:r>
          </a:p>
        </p:txBody>
      </p:sp>
    </p:spTree>
    <p:extLst>
      <p:ext uri="{BB962C8B-B14F-4D97-AF65-F5344CB8AC3E}">
        <p14:creationId xmlns:p14="http://schemas.microsoft.com/office/powerpoint/2010/main" val="11634351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61701-F9F8-C369-3CA9-03676BBD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Stratégie diagnostique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AF9B8F-C0E2-E5C5-A0D2-30DC067C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6287021" cy="48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59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CCB0F-52DB-31E1-36FD-613F3688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Stratégie chirurgicale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35C87CB-BCF2-DA34-01FF-263814192CD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r>
              <a:rPr lang="en-US" dirty="0" err="1"/>
              <a:t>Tumeur</a:t>
            </a:r>
            <a:r>
              <a:rPr lang="en-US" dirty="0"/>
              <a:t> de </a:t>
            </a:r>
            <a:r>
              <a:rPr lang="en-US" dirty="0" err="1"/>
              <a:t>stade</a:t>
            </a:r>
            <a:r>
              <a:rPr lang="en-US" dirty="0"/>
              <a:t> </a:t>
            </a:r>
            <a:r>
              <a:rPr lang="en-US" dirty="0" err="1"/>
              <a:t>précoce</a:t>
            </a:r>
            <a:endParaRPr lang="en-U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B0E6201-4CA1-5D1E-7122-84EFEA764AC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87824" y="655245"/>
            <a:ext cx="5949074" cy="5547510"/>
          </a:xfrm>
          <a:noFill/>
        </p:spPr>
      </p:pic>
    </p:spTree>
    <p:extLst>
      <p:ext uri="{BB962C8B-B14F-4D97-AF65-F5344CB8AC3E}">
        <p14:creationId xmlns:p14="http://schemas.microsoft.com/office/powerpoint/2010/main" val="421703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Lésions bénignes</a:t>
            </a:r>
          </a:p>
          <a:p>
            <a:r>
              <a:rPr lang="fr-FR" dirty="0"/>
              <a:t>Condylomes</a:t>
            </a:r>
          </a:p>
          <a:p>
            <a:r>
              <a:rPr lang="fr-FR" dirty="0"/>
              <a:t>Polypes</a:t>
            </a:r>
          </a:p>
          <a:p>
            <a:r>
              <a:rPr lang="fr-FR" dirty="0"/>
              <a:t>Autres lésions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1.1: Tumeurs bénignes et malignes du col de l’utérus</a:t>
            </a:r>
          </a:p>
        </p:txBody>
      </p:sp>
    </p:spTree>
    <p:extLst>
      <p:ext uri="{BB962C8B-B14F-4D97-AF65-F5344CB8AC3E}">
        <p14:creationId xmlns:p14="http://schemas.microsoft.com/office/powerpoint/2010/main" val="504566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CF58367-1E09-7B52-3C82-9F26144F7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DF943F2-94AC-4E3B-AB10-276D1B1A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TUMEURS DU SEIN</a:t>
            </a:r>
          </a:p>
        </p:txBody>
      </p:sp>
    </p:spTree>
    <p:extLst>
      <p:ext uri="{BB962C8B-B14F-4D97-AF65-F5344CB8AC3E}">
        <p14:creationId xmlns:p14="http://schemas.microsoft.com/office/powerpoint/2010/main" val="20419329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3E105-E5B1-201C-F1ED-B1962874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 anatomiques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888026-2BB5-E910-8C59-4AE0DD27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7552"/>
            <a:ext cx="7620000" cy="5715000"/>
          </a:xfrm>
          <a:prstGeom prst="rect">
            <a:avLst/>
          </a:prstGeom>
        </p:spPr>
      </p:pic>
      <p:sp>
        <p:nvSpPr>
          <p:cNvPr id="5" name="Éclair 4">
            <a:extLst>
              <a:ext uri="{FF2B5EF4-FFF2-40B4-BE49-F238E27FC236}">
                <a16:creationId xmlns:a16="http://schemas.microsoft.com/office/drawing/2014/main" id="{D7A4E2E2-1A5F-0010-C4E8-742FB5BA9AAF}"/>
              </a:ext>
            </a:extLst>
          </p:cNvPr>
          <p:cNvSpPr/>
          <p:nvPr/>
        </p:nvSpPr>
        <p:spPr>
          <a:xfrm rot="5240254">
            <a:off x="7716069" y="3066098"/>
            <a:ext cx="504056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clair 5">
            <a:extLst>
              <a:ext uri="{FF2B5EF4-FFF2-40B4-BE49-F238E27FC236}">
                <a16:creationId xmlns:a16="http://schemas.microsoft.com/office/drawing/2014/main" id="{46C5D2FB-0351-FA2B-CEAA-BCF258B75D31}"/>
              </a:ext>
            </a:extLst>
          </p:cNvPr>
          <p:cNvSpPr/>
          <p:nvPr/>
        </p:nvSpPr>
        <p:spPr>
          <a:xfrm rot="9344864">
            <a:off x="7452605" y="4898205"/>
            <a:ext cx="504056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clair 6">
            <a:extLst>
              <a:ext uri="{FF2B5EF4-FFF2-40B4-BE49-F238E27FC236}">
                <a16:creationId xmlns:a16="http://schemas.microsoft.com/office/drawing/2014/main" id="{939EACFD-28D5-9033-3BE0-F9060D58925E}"/>
              </a:ext>
            </a:extLst>
          </p:cNvPr>
          <p:cNvSpPr/>
          <p:nvPr/>
        </p:nvSpPr>
        <p:spPr>
          <a:xfrm rot="10800000">
            <a:off x="4283968" y="4005064"/>
            <a:ext cx="432048" cy="5760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2851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D28B7-496B-5EFD-89B1-43258A21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926ADA-99C6-730A-04AD-5B68982FF0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1272" y="1484784"/>
            <a:ext cx="8503920" cy="504056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Tumeurs dérivées de différents tissus</a:t>
            </a:r>
          </a:p>
          <a:p>
            <a:pPr lvl="1"/>
            <a:r>
              <a:rPr lang="fr-FR" dirty="0"/>
              <a:t>Canaux (papillomes, carcinomes canalaires)</a:t>
            </a:r>
          </a:p>
          <a:p>
            <a:pPr lvl="1"/>
            <a:r>
              <a:rPr lang="fr-FR" dirty="0"/>
              <a:t>Glandes (carcinome lobulaire</a:t>
            </a:r>
          </a:p>
          <a:p>
            <a:pPr lvl="1"/>
            <a:r>
              <a:rPr lang="fr-FR" dirty="0"/>
              <a:t>Tissus conjonctif (fibroadénomes sarcomes)</a:t>
            </a:r>
          </a:p>
          <a:p>
            <a:pPr lvl="1"/>
            <a:r>
              <a:rPr lang="fr-FR" dirty="0"/>
              <a:t>Tissus adipeux (lipomes)</a:t>
            </a:r>
          </a:p>
          <a:p>
            <a:pPr lvl="1"/>
            <a:endParaRPr lang="fr-FR" dirty="0"/>
          </a:p>
          <a:p>
            <a:r>
              <a:rPr lang="fr-FR" dirty="0"/>
              <a:t>Nombreuses tumeurs bénignes frontières et malignes</a:t>
            </a:r>
          </a:p>
          <a:p>
            <a:endParaRPr lang="fr-FR" dirty="0"/>
          </a:p>
          <a:p>
            <a:r>
              <a:rPr lang="fr-FR" dirty="0"/>
              <a:t>Symptomatologie</a:t>
            </a:r>
          </a:p>
          <a:p>
            <a:pPr lvl="1"/>
            <a:r>
              <a:rPr lang="fr-FR" dirty="0"/>
              <a:t>Douleur souvent annonciateur d’une pathologie bénigne</a:t>
            </a:r>
          </a:p>
          <a:p>
            <a:pPr lvl="1"/>
            <a:r>
              <a:rPr lang="fr-FR" dirty="0"/>
              <a:t>Cancer rarement douloureux -&gt; dépistage ++</a:t>
            </a:r>
          </a:p>
          <a:p>
            <a:pPr lvl="1"/>
            <a:r>
              <a:rPr lang="fr-FR" dirty="0"/>
              <a:t>Ecoulement sanguinolent </a:t>
            </a:r>
            <a:r>
              <a:rPr lang="fr-FR" dirty="0" err="1"/>
              <a:t>uniporique</a:t>
            </a:r>
            <a:r>
              <a:rPr lang="fr-FR" dirty="0"/>
              <a:t> lorsqu’il y a un développement intra canalaire (papillomes)</a:t>
            </a:r>
          </a:p>
        </p:txBody>
      </p:sp>
    </p:spTree>
    <p:extLst>
      <p:ext uri="{BB962C8B-B14F-4D97-AF65-F5344CB8AC3E}">
        <p14:creationId xmlns:p14="http://schemas.microsoft.com/office/powerpoint/2010/main" val="34648243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4008EE3D-CAC9-C5FD-AE82-FF1E97EC1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988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Fibroadénomes</a:t>
            </a:r>
          </a:p>
          <a:p>
            <a:endParaRPr lang="fr-FR" dirty="0"/>
          </a:p>
          <a:p>
            <a:r>
              <a:rPr lang="fr-FR" dirty="0"/>
              <a:t>Kystes</a:t>
            </a:r>
          </a:p>
          <a:p>
            <a:endParaRPr lang="fr-FR" dirty="0"/>
          </a:p>
          <a:p>
            <a:r>
              <a:rPr lang="fr-FR" dirty="0" err="1"/>
              <a:t>Hamartomes</a:t>
            </a:r>
            <a:endParaRPr lang="fr-FR" dirty="0"/>
          </a:p>
          <a:p>
            <a:endParaRPr lang="fr-FR" dirty="0"/>
          </a:p>
          <a:p>
            <a:r>
              <a:rPr lang="fr-FR" dirty="0"/>
              <a:t>Tumeurs phyllodes</a:t>
            </a:r>
          </a:p>
          <a:p>
            <a:endParaRPr lang="fr-FR" dirty="0"/>
          </a:p>
          <a:p>
            <a:r>
              <a:rPr lang="fr-FR" dirty="0"/>
              <a:t>Papillomes</a:t>
            </a:r>
          </a:p>
          <a:p>
            <a:endParaRPr lang="fr-FR" dirty="0"/>
          </a:p>
          <a:p>
            <a:r>
              <a:rPr lang="fr-FR" dirty="0"/>
              <a:t>Lipomes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6BB587-DDF0-426D-D2B8-19BF1FD07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lésions bénignes du sein</a:t>
            </a:r>
          </a:p>
        </p:txBody>
      </p:sp>
    </p:spTree>
    <p:extLst>
      <p:ext uri="{BB962C8B-B14F-4D97-AF65-F5344CB8AC3E}">
        <p14:creationId xmlns:p14="http://schemas.microsoft.com/office/powerpoint/2010/main" val="1894279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E2B13-2102-136F-BC31-FACF9DE3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Tumeurs bénignes du sein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18F76C-8E90-3A30-7981-372E3815E8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3416" y="1340768"/>
            <a:ext cx="8662736" cy="510235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Fibroadénomes</a:t>
            </a:r>
          </a:p>
          <a:p>
            <a:pPr lvl="1"/>
            <a:r>
              <a:rPr lang="fr-FR" dirty="0"/>
              <a:t>Tissus fibreux et glandulaire, sensible aux hormones</a:t>
            </a:r>
          </a:p>
          <a:p>
            <a:pPr lvl="1"/>
            <a:r>
              <a:rPr lang="fr-FR" dirty="0"/>
              <a:t>Epidémiologie:</a:t>
            </a:r>
          </a:p>
          <a:p>
            <a:pPr lvl="2"/>
            <a:r>
              <a:rPr lang="fr-FR" dirty="0"/>
              <a:t>Fréquents ++ 10% des femmes </a:t>
            </a:r>
          </a:p>
          <a:p>
            <a:pPr lvl="2"/>
            <a:r>
              <a:rPr lang="fr-FR" dirty="0"/>
              <a:t>Se développent avant l'âge de 30ans</a:t>
            </a:r>
          </a:p>
          <a:p>
            <a:pPr lvl="1"/>
            <a:r>
              <a:rPr lang="fr-FR" dirty="0"/>
              <a:t>Clinique:</a:t>
            </a:r>
          </a:p>
          <a:p>
            <a:pPr lvl="2"/>
            <a:r>
              <a:rPr lang="fr-FR" dirty="0"/>
              <a:t>Masse ferme mobile lisse de 1 à 5cm</a:t>
            </a:r>
          </a:p>
          <a:p>
            <a:pPr lvl="2"/>
            <a:r>
              <a:rPr lang="fr-FR" dirty="0"/>
              <a:t>Souvent unique et unilatéral, </a:t>
            </a:r>
          </a:p>
          <a:p>
            <a:pPr lvl="2"/>
            <a:r>
              <a:rPr lang="fr-FR" dirty="0"/>
              <a:t>Parfois douloureuse notamment à certain moment du cycle.</a:t>
            </a:r>
          </a:p>
          <a:p>
            <a:pPr lvl="1"/>
            <a:r>
              <a:rPr lang="fr-FR" dirty="0"/>
              <a:t>Imagerie</a:t>
            </a:r>
          </a:p>
          <a:p>
            <a:pPr lvl="2"/>
            <a:r>
              <a:rPr lang="fr-FR" dirty="0"/>
              <a:t>Echographie souvent suffisante +- IRM mammaire</a:t>
            </a:r>
          </a:p>
          <a:p>
            <a:pPr lvl="1"/>
            <a:r>
              <a:rPr lang="fr-FR" dirty="0"/>
              <a:t>Traitement</a:t>
            </a:r>
          </a:p>
          <a:p>
            <a:pPr lvl="2"/>
            <a:r>
              <a:rPr lang="fr-FR" dirty="0"/>
              <a:t>Surveillance (pas d’évolution maligne connue)</a:t>
            </a:r>
          </a:p>
          <a:p>
            <a:pPr lvl="2"/>
            <a:r>
              <a:rPr lang="fr-FR" dirty="0"/>
              <a:t>Exérèse chirurgicale (douleur, gène esthétique)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384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721DE-CF30-FB4D-DEB0-46306440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Tumeurs bénignes du sein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07CBA-3EC6-67F1-3986-31D5B945FB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Kystes – </a:t>
            </a:r>
            <a:r>
              <a:rPr lang="fr-FR" dirty="0" err="1"/>
              <a:t>mastopathie</a:t>
            </a:r>
            <a:r>
              <a:rPr lang="fr-FR" dirty="0"/>
              <a:t> </a:t>
            </a:r>
            <a:r>
              <a:rPr lang="fr-FR" dirty="0" err="1"/>
              <a:t>firbokystique</a:t>
            </a:r>
            <a:endParaRPr lang="fr-FR" dirty="0"/>
          </a:p>
          <a:p>
            <a:pPr lvl="1"/>
            <a:r>
              <a:rPr lang="fr-FR" dirty="0"/>
              <a:t>Paroi fine contenu liquidien</a:t>
            </a:r>
          </a:p>
          <a:p>
            <a:pPr lvl="1"/>
            <a:r>
              <a:rPr lang="fr-FR" dirty="0"/>
              <a:t>Peut être douloureux</a:t>
            </a:r>
          </a:p>
          <a:p>
            <a:pPr lvl="1"/>
            <a:r>
              <a:rPr lang="fr-FR" dirty="0"/>
              <a:t>Maladie fibrokystiques = kystes multiples du sein</a:t>
            </a:r>
          </a:p>
          <a:p>
            <a:pPr lvl="1"/>
            <a:r>
              <a:rPr lang="fr-FR" dirty="0"/>
              <a:t>Peut augmenter de taille rapidement</a:t>
            </a:r>
          </a:p>
          <a:p>
            <a:pPr lvl="1"/>
            <a:r>
              <a:rPr lang="fr-FR" dirty="0"/>
              <a:t>Imagerie:</a:t>
            </a:r>
          </a:p>
          <a:p>
            <a:pPr lvl="2"/>
            <a:r>
              <a:rPr lang="fr-FR" dirty="0"/>
              <a:t>Echographie souvent suffisante</a:t>
            </a:r>
          </a:p>
          <a:p>
            <a:pPr lvl="1"/>
            <a:r>
              <a:rPr lang="fr-FR" dirty="0"/>
              <a:t>Traitement:</a:t>
            </a:r>
          </a:p>
          <a:p>
            <a:pPr lvl="2"/>
            <a:r>
              <a:rPr lang="fr-FR" dirty="0"/>
              <a:t>Progestatifs locaux (Gel à la </a:t>
            </a:r>
            <a:r>
              <a:rPr lang="fr-FR" dirty="0" err="1"/>
              <a:t>progestérne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Ponction du kyste sous </a:t>
            </a:r>
            <a:r>
              <a:rPr lang="fr-FR" dirty="0" err="1"/>
              <a:t>echographie</a:t>
            </a:r>
            <a:endParaRPr lang="fr-FR" dirty="0"/>
          </a:p>
          <a:p>
            <a:pPr lvl="2"/>
            <a:r>
              <a:rPr lang="fr-FR" dirty="0"/>
              <a:t>Chirurgie qu’en cas de récidive / échec de ponction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5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C38AA-61BC-556C-FC4F-8345A177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tumeurs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00237A-C70A-147E-290D-9B9EE7913B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5102352"/>
          </a:xfrm>
        </p:spPr>
        <p:txBody>
          <a:bodyPr>
            <a:normAutofit/>
          </a:bodyPr>
          <a:lstStyle/>
          <a:p>
            <a:r>
              <a:rPr lang="fr-FR" dirty="0" err="1"/>
              <a:t>Hamartome</a:t>
            </a:r>
            <a:r>
              <a:rPr lang="fr-FR" dirty="0"/>
              <a:t> « le sein dans le sein »</a:t>
            </a:r>
          </a:p>
          <a:p>
            <a:pPr lvl="1"/>
            <a:r>
              <a:rPr lang="fr-FR" dirty="0" err="1"/>
              <a:t>Adénofirbolipome</a:t>
            </a:r>
            <a:r>
              <a:rPr lang="fr-FR" dirty="0"/>
              <a:t> (tissus mammaire normal) entouré de tissus conjonctif</a:t>
            </a:r>
          </a:p>
          <a:p>
            <a:pPr lvl="1"/>
            <a:r>
              <a:rPr lang="fr-FR" dirty="0"/>
              <a:t>Anomalie congénitale du sein</a:t>
            </a:r>
          </a:p>
          <a:p>
            <a:pPr lvl="1"/>
            <a:r>
              <a:rPr lang="fr-FR" dirty="0"/>
              <a:t>2% d’évolution cancéreuse -&gt; surveillance +- chirurgie</a:t>
            </a:r>
          </a:p>
          <a:p>
            <a:r>
              <a:rPr lang="fr-FR" dirty="0"/>
              <a:t>Tumeurs phyllodes</a:t>
            </a:r>
          </a:p>
          <a:p>
            <a:pPr lvl="1"/>
            <a:r>
              <a:rPr lang="fr-FR" dirty="0"/>
              <a:t>Masse ronde ferme et lisse, tissus conjonctif ou glandulaire</a:t>
            </a:r>
          </a:p>
          <a:p>
            <a:pPr lvl="1"/>
            <a:r>
              <a:rPr lang="fr-FR" dirty="0"/>
              <a:t>Tumeurs rare mais à potentiel évolutif</a:t>
            </a:r>
          </a:p>
          <a:p>
            <a:pPr lvl="2"/>
            <a:r>
              <a:rPr lang="fr-FR" dirty="0"/>
              <a:t>Evoluent rapidement en taille</a:t>
            </a:r>
          </a:p>
          <a:p>
            <a:pPr lvl="2"/>
            <a:r>
              <a:rPr lang="fr-FR" dirty="0"/>
              <a:t>50% sont totalement bénignes, </a:t>
            </a:r>
          </a:p>
          <a:p>
            <a:pPr lvl="2"/>
            <a:r>
              <a:rPr lang="fr-FR" dirty="0"/>
              <a:t>10 à 20% évoluent en métastases</a:t>
            </a:r>
          </a:p>
          <a:p>
            <a:pPr lvl="2"/>
            <a:r>
              <a:rPr lang="fr-FR" dirty="0"/>
              <a:t>Traitement chirurgical recommandé +- radiothérapie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0268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676E1-56D8-80BF-F528-7867C098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Tumeurs frontières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41DF1A-26D2-CE0D-FB2F-F26B641C01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Lésions à risque de cancer infiltrant</a:t>
            </a:r>
          </a:p>
          <a:p>
            <a:pPr lvl="1"/>
            <a:r>
              <a:rPr lang="fr-FR" dirty="0"/>
              <a:t>Carcinomes In Situe (CIS) canalaires ou lobulaires</a:t>
            </a:r>
          </a:p>
          <a:p>
            <a:pPr lvl="2"/>
            <a:r>
              <a:rPr lang="fr-FR" dirty="0"/>
              <a:t>Risque de cancer X 10</a:t>
            </a:r>
          </a:p>
          <a:p>
            <a:pPr lvl="1"/>
            <a:r>
              <a:rPr lang="fr-FR" dirty="0"/>
              <a:t>Hyperplasie canalaires ou lobulaires atypiques, métaplasie cylindrique </a:t>
            </a:r>
          </a:p>
          <a:p>
            <a:pPr lvl="2"/>
            <a:r>
              <a:rPr lang="fr-FR" dirty="0"/>
              <a:t>Risque de cancer X 4 à 5</a:t>
            </a:r>
          </a:p>
          <a:p>
            <a:pPr lvl="1"/>
            <a:r>
              <a:rPr lang="fr-FR" dirty="0"/>
              <a:t>Adénofibromes complexes, hyperplasie sans atypie, adénose sclérosante, papillomes </a:t>
            </a:r>
          </a:p>
          <a:p>
            <a:pPr lvl="2"/>
            <a:r>
              <a:rPr lang="fr-FR" dirty="0"/>
              <a:t>Risque X 1,5 à 2</a:t>
            </a:r>
          </a:p>
          <a:p>
            <a:pPr marL="594360" lvl="2" indent="0">
              <a:buNone/>
            </a:pPr>
            <a:endParaRPr lang="fr-FR" dirty="0"/>
          </a:p>
          <a:p>
            <a:r>
              <a:rPr lang="fr-FR" dirty="0"/>
              <a:t>Diagnostic</a:t>
            </a:r>
          </a:p>
          <a:p>
            <a:pPr lvl="1"/>
            <a:r>
              <a:rPr lang="fr-FR" dirty="0"/>
              <a:t>Mammographie +- échographie mammaire +- IRM mammaire</a:t>
            </a:r>
          </a:p>
          <a:p>
            <a:pPr lvl="1"/>
            <a:r>
              <a:rPr lang="fr-FR" dirty="0"/>
              <a:t>BIOPSIE ++</a:t>
            </a:r>
          </a:p>
          <a:p>
            <a:pPr lvl="1"/>
            <a:endParaRPr lang="fr-FR" dirty="0"/>
          </a:p>
          <a:p>
            <a:r>
              <a:rPr lang="fr-FR" dirty="0"/>
              <a:t>Traitement habituellement chirurgical</a:t>
            </a:r>
          </a:p>
          <a:p>
            <a:pPr lvl="1"/>
            <a:r>
              <a:rPr lang="fr-FR" dirty="0"/>
              <a:t>Surveillance seulement pour certaines lésions</a:t>
            </a:r>
          </a:p>
        </p:txBody>
      </p:sp>
    </p:spTree>
    <p:extLst>
      <p:ext uri="{BB962C8B-B14F-4D97-AF65-F5344CB8AC3E}">
        <p14:creationId xmlns:p14="http://schemas.microsoft.com/office/powerpoint/2010/main" val="10146935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BADDD2DF-BBA2-EE79-9580-5886540364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DEPISTAGE</a:t>
            </a:r>
          </a:p>
          <a:p>
            <a:endParaRPr lang="fr-FR" dirty="0"/>
          </a:p>
          <a:p>
            <a:r>
              <a:rPr lang="fr-FR" dirty="0"/>
              <a:t>DIAGNOSTIC</a:t>
            </a:r>
          </a:p>
          <a:p>
            <a:endParaRPr lang="fr-FR" dirty="0"/>
          </a:p>
          <a:p>
            <a:r>
              <a:rPr lang="fr-FR" dirty="0"/>
              <a:t>PRISE EN CHARGE THERAPEUTIQUE</a:t>
            </a:r>
          </a:p>
          <a:p>
            <a:endParaRPr lang="fr-FR" dirty="0"/>
          </a:p>
          <a:p>
            <a:r>
              <a:rPr lang="fr-FR" dirty="0"/>
              <a:t>SURVEILLANCE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57A28F-BB7F-6ADB-5011-430B85251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CANCER DU SEIN</a:t>
            </a:r>
          </a:p>
        </p:txBody>
      </p:sp>
    </p:spTree>
    <p:extLst>
      <p:ext uri="{BB962C8B-B14F-4D97-AF65-F5344CB8AC3E}">
        <p14:creationId xmlns:p14="http://schemas.microsoft.com/office/powerpoint/2010/main" val="25230639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55F9A-AAFA-0C1F-F25F-DABAA5AE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Epidémiologie (INCA 2018)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551644-88EF-3DEB-7876-D384BEEA350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4614D9-3C6A-4E63-8729-793116C2B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600525"/>
            <a:ext cx="4608512" cy="5751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64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Lésions bénignes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condylomes</a:t>
            </a:r>
          </a:p>
          <a:p>
            <a:pPr lvl="1"/>
            <a:r>
              <a:rPr lang="fr-FR" dirty="0"/>
              <a:t>« Verrues génitales » lésion de la muqueuse</a:t>
            </a:r>
          </a:p>
          <a:p>
            <a:pPr lvl="1"/>
            <a:r>
              <a:rPr lang="fr-FR" dirty="0"/>
              <a:t>Souvent asymptomatique, peuvent provoquer des saignements</a:t>
            </a:r>
          </a:p>
          <a:p>
            <a:pPr lvl="1"/>
            <a:r>
              <a:rPr lang="fr-FR" dirty="0"/>
              <a:t>Lésions induite par le virus HPV (HPV 6 et 11 dans 90% des cas)</a:t>
            </a:r>
          </a:p>
          <a:p>
            <a:pPr lvl="1"/>
            <a:r>
              <a:rPr lang="fr-FR" dirty="0"/>
              <a:t>Infection sexuellement transmissible</a:t>
            </a:r>
          </a:p>
          <a:p>
            <a:pPr lvl="1"/>
            <a:r>
              <a:rPr lang="fr-FR" dirty="0"/>
              <a:t>Pas forcément des HPV Oncogènes (donc pas de risque d’évolution en lésions précancéreuse et/ou cancéreuses)</a:t>
            </a:r>
          </a:p>
          <a:p>
            <a:pPr lvl="1"/>
            <a:r>
              <a:rPr lang="fr-FR" dirty="0"/>
              <a:t>Traitement:</a:t>
            </a:r>
          </a:p>
          <a:p>
            <a:pPr lvl="2"/>
            <a:r>
              <a:rPr lang="fr-FR" dirty="0"/>
              <a:t>Préventif: Vaccination HPV</a:t>
            </a:r>
          </a:p>
          <a:p>
            <a:pPr lvl="2"/>
            <a:r>
              <a:rPr lang="fr-FR" dirty="0"/>
              <a:t>Surveillance</a:t>
            </a:r>
          </a:p>
          <a:p>
            <a:pPr lvl="2"/>
            <a:r>
              <a:rPr lang="fr-FR" dirty="0"/>
              <a:t>Chirurgie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97152"/>
            <a:ext cx="3048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887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0F3CF-2D98-C8F9-1CA8-A056B194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936C4-A94E-E343-EB66-9E8EA1B9BC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1125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facteurs de risque :</a:t>
            </a:r>
          </a:p>
          <a:p>
            <a:pPr lvl="1"/>
            <a:r>
              <a:rPr lang="fr-FR" sz="1800" dirty="0"/>
              <a:t>L’âge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La prédisposition génétique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Un antécédent personnel de pathologie mammaire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Un antécédent personnel d’irradiation thoracique médicale à forte dose. 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dépendant des expositions hormonales endogènes </a:t>
            </a:r>
          </a:p>
          <a:p>
            <a:pPr lvl="2"/>
            <a:r>
              <a:rPr lang="fr-FR" sz="1800" dirty="0"/>
              <a:t>âge à la puberté, nombre d’enfants, âge à la première grossesse, allaitement, </a:t>
            </a:r>
            <a:r>
              <a:rPr lang="fr-FR" sz="1800" dirty="0">
                <a:hlinkClick r:id="rId3"/>
              </a:rPr>
              <a:t>surpoids/obésité</a:t>
            </a:r>
            <a:r>
              <a:rPr lang="fr-FR" sz="1800" dirty="0"/>
              <a:t> (10% des cancers!) et exogènes (traitement hormonal de la ménopause).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la consommation </a:t>
            </a:r>
            <a:r>
              <a:rPr lang="fr-FR" sz="1800" dirty="0">
                <a:hlinkClick r:id="rId4"/>
              </a:rPr>
              <a:t>d’alcool</a:t>
            </a:r>
            <a:r>
              <a:rPr lang="fr-FR" sz="1800" dirty="0"/>
              <a:t> (15% des cancers!) et le </a:t>
            </a:r>
            <a:r>
              <a:rPr lang="fr-FR" sz="1800" dirty="0">
                <a:hlinkClick r:id="rId5"/>
              </a:rPr>
              <a:t>tabagisme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4D9894-C86E-10C4-1791-3BBE37FD5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791" y="5089029"/>
            <a:ext cx="7434489" cy="17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36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BA0277E-8C85-9EE7-0FD9-B96CD0E4BA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Dépistage organisé</a:t>
            </a:r>
          </a:p>
          <a:p>
            <a:endParaRPr lang="fr-FR" dirty="0"/>
          </a:p>
          <a:p>
            <a:r>
              <a:rPr lang="fr-FR" dirty="0"/>
              <a:t>Dépistage individuels</a:t>
            </a:r>
          </a:p>
          <a:p>
            <a:endParaRPr lang="fr-FR" dirty="0"/>
          </a:p>
          <a:p>
            <a:r>
              <a:rPr lang="fr-FR" dirty="0"/>
              <a:t>Dépistage adapté aux facteurs de risques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F53546-D86D-71F5-06F2-6CBFEB87B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DEPISTAGE DU CANCER DU SEIN</a:t>
            </a:r>
          </a:p>
        </p:txBody>
      </p:sp>
    </p:spTree>
    <p:extLst>
      <p:ext uri="{BB962C8B-B14F-4D97-AF65-F5344CB8AC3E}">
        <p14:creationId xmlns:p14="http://schemas.microsoft.com/office/powerpoint/2010/main" val="30564280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F9E5B-54DC-8A75-D583-FA06DC18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DEPISTAGE ORGANISE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6D955-A802-F744-6650-F69D7265D8C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9512" y="1981200"/>
            <a:ext cx="2664296" cy="4144963"/>
          </a:xfrm>
        </p:spPr>
        <p:txBody>
          <a:bodyPr>
            <a:normAutofit/>
          </a:bodyPr>
          <a:lstStyle/>
          <a:p>
            <a:r>
              <a:rPr lang="fr-FR" b="1" dirty="0"/>
              <a:t>TOUTES LES FEMMES</a:t>
            </a:r>
          </a:p>
          <a:p>
            <a:pPr lvl="1"/>
            <a:r>
              <a:rPr lang="fr-FR" sz="1600" b="1" dirty="0">
                <a:solidFill>
                  <a:srgbClr val="FFFFFF"/>
                </a:solidFill>
              </a:rPr>
              <a:t>De 50 à 75 ans</a:t>
            </a:r>
          </a:p>
          <a:p>
            <a:pPr lvl="1"/>
            <a:endParaRPr lang="fr-FR" sz="1600" b="1" dirty="0">
              <a:solidFill>
                <a:srgbClr val="FFFFFF"/>
              </a:solidFill>
            </a:endParaRPr>
          </a:p>
          <a:p>
            <a:pPr lvl="1"/>
            <a:r>
              <a:rPr lang="fr-FR" sz="1600" b="1" dirty="0">
                <a:solidFill>
                  <a:srgbClr val="FFFFFF"/>
                </a:solidFill>
              </a:rPr>
              <a:t>Tous les deux ans</a:t>
            </a:r>
          </a:p>
          <a:p>
            <a:pPr lvl="1"/>
            <a:endParaRPr lang="fr-FR" sz="1600" b="1" dirty="0">
              <a:solidFill>
                <a:srgbClr val="FFFFFF"/>
              </a:solidFill>
            </a:endParaRPr>
          </a:p>
          <a:p>
            <a:pPr lvl="1"/>
            <a:r>
              <a:rPr lang="fr-FR" sz="1600" b="1" dirty="0">
                <a:solidFill>
                  <a:srgbClr val="FFFFFF"/>
                </a:solidFill>
              </a:rPr>
              <a:t>Par mammographie</a:t>
            </a:r>
          </a:p>
          <a:p>
            <a:pPr lvl="2"/>
            <a:r>
              <a:rPr lang="fr-FR" sz="1600" b="1" dirty="0">
                <a:solidFill>
                  <a:srgbClr val="FFFFFF"/>
                </a:solidFill>
              </a:rPr>
              <a:t>+- échographie</a:t>
            </a:r>
          </a:p>
          <a:p>
            <a:pPr lvl="2"/>
            <a:endParaRPr lang="fr-FR" sz="1600" b="1" dirty="0">
              <a:solidFill>
                <a:srgbClr val="FFFFFF"/>
              </a:solidFill>
            </a:endParaRPr>
          </a:p>
          <a:p>
            <a:pPr lvl="1"/>
            <a:r>
              <a:rPr lang="fr-FR" sz="1600" b="1" dirty="0">
                <a:solidFill>
                  <a:srgbClr val="FFFFFF"/>
                </a:solidFill>
              </a:rPr>
              <a:t>Double lecture</a:t>
            </a:r>
          </a:p>
          <a:p>
            <a:pPr lvl="1"/>
            <a:endParaRPr lang="fr-FR" sz="1600" b="1" dirty="0">
              <a:solidFill>
                <a:srgbClr val="FFFFFF"/>
              </a:solidFill>
            </a:endParaRPr>
          </a:p>
          <a:p>
            <a:pPr lvl="1"/>
            <a:r>
              <a:rPr lang="fr-FR" sz="1600" b="1" dirty="0">
                <a:solidFill>
                  <a:srgbClr val="FFFFFF"/>
                </a:solidFill>
              </a:rPr>
              <a:t>Organisé : Courriers Gratuité</a:t>
            </a:r>
          </a:p>
        </p:txBody>
      </p:sp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66428A8-1C3F-E3B3-8BCE-26E2D2F921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685800"/>
            <a:ext cx="4057650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39875171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66590-D931-24EA-9C92-4DE83200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Dépistages individuels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7BA5AE-12BE-C28C-1351-FDE71FC2B83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80599"/>
            <a:ext cx="9227562" cy="266429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AF13A3-F5EF-3ADB-0AC6-54BEBB2501A4}"/>
              </a:ext>
            </a:extLst>
          </p:cNvPr>
          <p:cNvSpPr txBox="1"/>
          <p:nvPr/>
        </p:nvSpPr>
        <p:spPr>
          <a:xfrm>
            <a:off x="395536" y="4837942"/>
            <a:ext cx="865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Dépistage en fonction du risque personnel (reco HAS 2018)</a:t>
            </a:r>
          </a:p>
          <a:p>
            <a:r>
              <a:rPr lang="fr-FR" dirty="0"/>
              <a:t>	- Classification par groupes</a:t>
            </a:r>
          </a:p>
          <a:p>
            <a:r>
              <a:rPr lang="fr-FR" dirty="0"/>
              <a:t>	- Score de risques familiaux (BOADICEA)</a:t>
            </a:r>
          </a:p>
          <a:p>
            <a:r>
              <a:rPr lang="fr-FR" dirty="0"/>
              <a:t>	- Stratégie de dépistage en fonction du groupe</a:t>
            </a:r>
          </a:p>
        </p:txBody>
      </p:sp>
    </p:spTree>
    <p:extLst>
      <p:ext uri="{BB962C8B-B14F-4D97-AF65-F5344CB8AC3E}">
        <p14:creationId xmlns:p14="http://schemas.microsoft.com/office/powerpoint/2010/main" val="23140876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ECBAB-B5C4-C931-06D8-9C1FCA47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FR" dirty="0"/>
              <a:t>Palpation et autopalpation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CD420F-DECB-A43B-3B0A-2B437756DEB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r>
              <a:rPr lang="en-US" dirty="0" err="1"/>
              <a:t>Dépistage</a:t>
            </a:r>
            <a:r>
              <a:rPr lang="en-US" dirty="0"/>
              <a:t> </a:t>
            </a:r>
            <a:r>
              <a:rPr lang="en-US" dirty="0" err="1"/>
              <a:t>individuel</a:t>
            </a:r>
            <a:r>
              <a:rPr lang="en-US" dirty="0"/>
              <a:t> simple et </a:t>
            </a:r>
            <a:r>
              <a:rPr lang="en-US" dirty="0" err="1"/>
              <a:t>efficace</a:t>
            </a:r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B94B15-5363-490C-92C2-5B4FC62916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685800"/>
            <a:ext cx="5410200" cy="5410200"/>
          </a:xfrm>
          <a:noFill/>
        </p:spPr>
      </p:pic>
    </p:spTree>
    <p:extLst>
      <p:ext uri="{BB962C8B-B14F-4D97-AF65-F5344CB8AC3E}">
        <p14:creationId xmlns:p14="http://schemas.microsoft.com/office/powerpoint/2010/main" val="20578248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41E4F-8153-C5D1-4EC0-19230BAF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Risque génétique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2E5502C-2796-E5B6-0AD4-F5DB520E40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8034665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6261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19059-E5F7-ECC1-4950-F37DDAA9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Anomalie mammographique</a:t>
            </a:r>
          </a:p>
        </p:txBody>
      </p:sp>
      <p:pic>
        <p:nvPicPr>
          <p:cNvPr id="5" name="Espace réservé du contenu 4" descr="Une image contenant cratère&#10;&#10;Description générée automatiquement">
            <a:extLst>
              <a:ext uri="{FF2B5EF4-FFF2-40B4-BE49-F238E27FC236}">
                <a16:creationId xmlns:a16="http://schemas.microsoft.com/office/drawing/2014/main" id="{406F78BB-957B-9AFD-3DE3-A32255CBD3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1728544" cy="4572000"/>
          </a:xfrm>
        </p:spPr>
      </p:pic>
      <p:pic>
        <p:nvPicPr>
          <p:cNvPr id="7" name="Image 6" descr="Une image contenant texte, satellite, sombre, ciel nocturne&#10;&#10;Description générée automatiquement">
            <a:extLst>
              <a:ext uri="{FF2B5EF4-FFF2-40B4-BE49-F238E27FC236}">
                <a16:creationId xmlns:a16="http://schemas.microsoft.com/office/drawing/2014/main" id="{39D7A15E-759A-E86E-F527-4F3846173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81287"/>
            <a:ext cx="28479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34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5254B-973C-7C1E-CE05-5924048F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 Bi-RADS</a:t>
            </a:r>
          </a:p>
        </p:txBody>
      </p:sp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2B1738E2-8CFF-E7D2-1F91-79B1BA5B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987552"/>
            <a:ext cx="9144000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44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666A9-27EB-FB1C-9F9C-EAD629E7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l’image au diagnostic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3FA42B-0562-5729-6B6E-AE05F22793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BIOPSIE 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 err="1"/>
              <a:t>Microbiopsies</a:t>
            </a:r>
            <a:r>
              <a:rPr lang="fr-FR" dirty="0"/>
              <a:t> (aiguille 14 – 16G)</a:t>
            </a:r>
          </a:p>
          <a:p>
            <a:pPr lvl="2"/>
            <a:r>
              <a:rPr lang="fr-FR" dirty="0"/>
              <a:t>Guidage échographique</a:t>
            </a:r>
          </a:p>
          <a:p>
            <a:pPr lvl="2"/>
            <a:r>
              <a:rPr lang="fr-FR" dirty="0"/>
              <a:t>+- mise en place d’un clip de repérage</a:t>
            </a:r>
          </a:p>
          <a:p>
            <a:pPr marL="594360" lvl="2" indent="0">
              <a:buNone/>
            </a:pPr>
            <a:endParaRPr lang="fr-FR" dirty="0"/>
          </a:p>
          <a:p>
            <a:pPr lvl="1"/>
            <a:r>
              <a:rPr lang="fr-FR" dirty="0" err="1"/>
              <a:t>Macrobiopsie</a:t>
            </a:r>
            <a:endParaRPr lang="fr-FR" dirty="0"/>
          </a:p>
          <a:p>
            <a:pPr lvl="2"/>
            <a:r>
              <a:rPr lang="fr-FR" dirty="0"/>
              <a:t>Foyer de microcalcification</a:t>
            </a:r>
          </a:p>
          <a:p>
            <a:pPr lvl="2"/>
            <a:r>
              <a:rPr lang="fr-FR" dirty="0"/>
              <a:t>Guidage stéréotaxique ou échographique</a:t>
            </a:r>
          </a:p>
          <a:p>
            <a:pPr lvl="2"/>
            <a:r>
              <a:rPr lang="fr-FR" dirty="0"/>
              <a:t>Possible sous guidage IRM</a:t>
            </a:r>
          </a:p>
          <a:p>
            <a:pPr marL="27432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0858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AD939-8173-FDAB-6B84-AF8C0DA8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Résultat de biopsie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A4D4BD1-642D-65D8-C08C-550FF05A9A1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6984948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00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3332</TotalTime>
  <Words>4424</Words>
  <Application>Microsoft Office PowerPoint</Application>
  <PresentationFormat>Affichage à l'écran (4:3)</PresentationFormat>
  <Paragraphs>965</Paragraphs>
  <Slides>110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110</vt:i4>
      </vt:variant>
    </vt:vector>
  </HeadingPairs>
  <TitlesOfParts>
    <vt:vector size="118" baseType="lpstr">
      <vt:lpstr>Arial</vt:lpstr>
      <vt:lpstr>Bodoni MT Poster Compressed</vt:lpstr>
      <vt:lpstr>Calibri</vt:lpstr>
      <vt:lpstr>Courier New</vt:lpstr>
      <vt:lpstr>Georgia</vt:lpstr>
      <vt:lpstr>Wingdings</vt:lpstr>
      <vt:lpstr>Wingdings 2</vt:lpstr>
      <vt:lpstr>Civil</vt:lpstr>
      <vt:lpstr>Tumeurs bénignes et malignes en gynécologie</vt:lpstr>
      <vt:lpstr>Objectifs</vt:lpstr>
      <vt:lpstr>Ressource documentaire</vt:lpstr>
      <vt:lpstr>Introduction aux tumeurs gynécologiques</vt:lpstr>
      <vt:lpstr>Potentiel évolutif des tumeurs</vt:lpstr>
      <vt:lpstr>1. L’UTERUS</vt:lpstr>
      <vt:lpstr>Présentation PowerPoint</vt:lpstr>
      <vt:lpstr>1.1: Tumeurs bénignes et malignes du col de l’utérus</vt:lpstr>
      <vt:lpstr>Lésions bénignes</vt:lpstr>
      <vt:lpstr>Lésions bénignes</vt:lpstr>
      <vt:lpstr>Autres lésions bénignes</vt:lpstr>
      <vt:lpstr>1.1: Tumeurs bénignes et malignes du col de l’utérus</vt:lpstr>
      <vt:lpstr>Cancer du col et virus HPV</vt:lpstr>
      <vt:lpstr>Généralités:</vt:lpstr>
      <vt:lpstr>Présentation PowerPoint</vt:lpstr>
      <vt:lpstr>Facteurs de risques</vt:lpstr>
      <vt:lpstr>Dépistage</vt:lpstr>
      <vt:lpstr>Dépistage</vt:lpstr>
      <vt:lpstr>Traitement des lésions précancéreuses</vt:lpstr>
      <vt:lpstr>1.1: Tumeurs bénignes et malignes du col de l’utérus</vt:lpstr>
      <vt:lpstr>Généralités</vt:lpstr>
      <vt:lpstr>Modalités de diagnostic</vt:lpstr>
      <vt:lpstr>Bilan d’évaluation de la maladie</vt:lpstr>
      <vt:lpstr>Stadification du cancer</vt:lpstr>
      <vt:lpstr>Présentation PowerPoint</vt:lpstr>
      <vt:lpstr>Principes thérapeutiques</vt:lpstr>
      <vt:lpstr>Surveillance après traitement</vt:lpstr>
      <vt:lpstr>1.2: Tumeurs bénignes et malignes de l’utérus</vt:lpstr>
      <vt:lpstr>FIBROMES DE L’UTERUS</vt:lpstr>
      <vt:lpstr>Présentation PowerPoint</vt:lpstr>
      <vt:lpstr>Classification</vt:lpstr>
      <vt:lpstr>Diagnostic</vt:lpstr>
      <vt:lpstr>Traitement</vt:lpstr>
      <vt:lpstr>POLYPE DE L’UTERUS</vt:lpstr>
      <vt:lpstr>Hystéroscopie</vt:lpstr>
      <vt:lpstr>1.2: Tumeurs bénignes et malignes de l’utérus</vt:lpstr>
      <vt:lpstr>Epidémiologie du cancer de l’endomètre</vt:lpstr>
      <vt:lpstr>Cancer de l’endomètre</vt:lpstr>
      <vt:lpstr>Contexte diagnostic</vt:lpstr>
      <vt:lpstr>Pipelle de Cornier</vt:lpstr>
      <vt:lpstr>Classification FIGO</vt:lpstr>
      <vt:lpstr>Principes thérapeutiques</vt:lpstr>
      <vt:lpstr>Prévention</vt:lpstr>
      <vt:lpstr>Sarcome de l’utérus</vt:lpstr>
      <vt:lpstr>Sarcome de l’utérus</vt:lpstr>
      <vt:lpstr>2.ENDOMETRIOSE</vt:lpstr>
      <vt:lpstr>L’endométriose</vt:lpstr>
      <vt:lpstr>Présentation PowerPoint</vt:lpstr>
      <vt:lpstr>Présentation PowerPoint</vt:lpstr>
      <vt:lpstr>Localisation des lésions</vt:lpstr>
      <vt:lpstr>Signaux d’alarme / Les troubles D</vt:lpstr>
      <vt:lpstr>Soins multidisciplinaires</vt:lpstr>
      <vt:lpstr>Stratégie thérapeutique</vt:lpstr>
      <vt:lpstr>Présentation PowerPoint</vt:lpstr>
      <vt:lpstr>TUMEUR OVARIENNES</vt:lpstr>
      <vt:lpstr>Introduction aux tumeurs ovariennes</vt:lpstr>
      <vt:lpstr>Définition</vt:lpstr>
      <vt:lpstr>Présentation PowerPoint</vt:lpstr>
      <vt:lpstr>Circonstance du diagnostique</vt:lpstr>
      <vt:lpstr>Examens complémentaires</vt:lpstr>
      <vt:lpstr>Classification IOTA pour définir une masse:</vt:lpstr>
      <vt:lpstr>Examens complémentaires</vt:lpstr>
      <vt:lpstr>Présentation PowerPoint</vt:lpstr>
      <vt:lpstr>Exemples courants de kystes bénins</vt:lpstr>
      <vt:lpstr>Exemple de kyste fonctionnel</vt:lpstr>
      <vt:lpstr>Exemples courants de kystes bénins</vt:lpstr>
      <vt:lpstr>Exemples courants de kystes bénins</vt:lpstr>
      <vt:lpstr>Prise en charge des lésions bénignes</vt:lpstr>
      <vt:lpstr>Complications</vt:lpstr>
      <vt:lpstr>Coelioscopie de torsion ovariennes</vt:lpstr>
      <vt:lpstr>Complications</vt:lpstr>
      <vt:lpstr>CANCER DE L’OVAIRE</vt:lpstr>
      <vt:lpstr>Facteurs de risques</vt:lpstr>
      <vt:lpstr>Diagnostique</vt:lpstr>
      <vt:lpstr>Classification TNM</vt:lpstr>
      <vt:lpstr>Traitement</vt:lpstr>
      <vt:lpstr>Tumeurs Frontières de l’ovaire</vt:lpstr>
      <vt:lpstr>Stratégie diagnostique</vt:lpstr>
      <vt:lpstr>Stratégie chirurgicale</vt:lpstr>
      <vt:lpstr>TUMEURS DU SEIN</vt:lpstr>
      <vt:lpstr>Rappels anatomiques</vt:lpstr>
      <vt:lpstr>Généralités</vt:lpstr>
      <vt:lpstr>Les lésions bénignes du sein</vt:lpstr>
      <vt:lpstr>Tumeurs bénignes du sein</vt:lpstr>
      <vt:lpstr>Tumeurs bénignes du sein</vt:lpstr>
      <vt:lpstr>Autres tumeurs</vt:lpstr>
      <vt:lpstr>Tumeurs frontières</vt:lpstr>
      <vt:lpstr>CANCER DU SEIN</vt:lpstr>
      <vt:lpstr>Epidémiologie (INCA 2018)</vt:lpstr>
      <vt:lpstr>Facteurs de risques</vt:lpstr>
      <vt:lpstr>DEPISTAGE DU CANCER DU SEIN</vt:lpstr>
      <vt:lpstr>DEPISTAGE ORGANISE</vt:lpstr>
      <vt:lpstr>Dépistages individuels</vt:lpstr>
      <vt:lpstr>Palpation et autopalpation</vt:lpstr>
      <vt:lpstr>Risque génétique</vt:lpstr>
      <vt:lpstr>Anomalie mammographique</vt:lpstr>
      <vt:lpstr>Classification Bi-RADS</vt:lpstr>
      <vt:lpstr>De l’image au diagnostic</vt:lpstr>
      <vt:lpstr>Résultat de biopsie</vt:lpstr>
      <vt:lpstr>Le bilan d’extension</vt:lpstr>
      <vt:lpstr>Présentation PowerPoint</vt:lpstr>
      <vt:lpstr>Cancer du sein</vt:lpstr>
      <vt:lpstr>Parcours des patientes</vt:lpstr>
      <vt:lpstr>Principaux traitements</vt:lpstr>
      <vt:lpstr>Principaux traitements</vt:lpstr>
      <vt:lpstr>Principaux traitements</vt:lpstr>
      <vt:lpstr>Principaux traitements</vt:lpstr>
      <vt:lpstr>Surveillance après cancer</vt:lpstr>
      <vt:lpstr>Soins complémentaires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Dépistage et  Prévention en gynécologie</dc:title>
  <dc:creator>chsaverne</dc:creator>
  <cp:lastModifiedBy>Delerive Celine</cp:lastModifiedBy>
  <cp:revision>129</cp:revision>
  <dcterms:created xsi:type="dcterms:W3CDTF">2019-02-06T08:36:11Z</dcterms:created>
  <dcterms:modified xsi:type="dcterms:W3CDTF">2024-02-21T09:57:09Z</dcterms:modified>
</cp:coreProperties>
</file>