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B0AFB-E0F0-4B06-AB49-F89722E881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77DEC6-5901-4F64-8500-C9E515F03DBF}">
      <dgm:prSet phldrT="[Texte]" custT="1"/>
      <dgm:spPr/>
      <dgm:t>
        <a:bodyPr/>
        <a:lstStyle/>
        <a:p>
          <a:r>
            <a:rPr lang="fr-FR" sz="1800" dirty="0"/>
            <a:t>Le patient se plaignant de brûlures, picotements, douleurs ou autres symptômes au</a:t>
          </a:r>
          <a:br>
            <a:rPr lang="fr-FR" sz="1800" dirty="0"/>
          </a:br>
          <a:r>
            <a:rPr lang="fr-FR" sz="1800" dirty="0"/>
            <a:t>point de ponction.</a:t>
          </a:r>
        </a:p>
      </dgm:t>
    </dgm:pt>
    <dgm:pt modelId="{3750C20B-9401-476E-ABC3-C6C3C57D3E93}" type="parTrans" cxnId="{B559AF9A-C693-44D3-9EDC-59CF37666540}">
      <dgm:prSet/>
      <dgm:spPr/>
      <dgm:t>
        <a:bodyPr/>
        <a:lstStyle/>
        <a:p>
          <a:endParaRPr lang="fr-FR"/>
        </a:p>
      </dgm:t>
    </dgm:pt>
    <dgm:pt modelId="{D3930BC6-FBBF-4224-A895-3C89FB0BF586}" type="sibTrans" cxnId="{B559AF9A-C693-44D3-9EDC-59CF37666540}">
      <dgm:prSet/>
      <dgm:spPr/>
      <dgm:t>
        <a:bodyPr/>
        <a:lstStyle/>
        <a:p>
          <a:endParaRPr lang="fr-FR"/>
        </a:p>
      </dgm:t>
    </dgm:pt>
    <dgm:pt modelId="{1F7F29E5-1C22-4548-A214-297A35A78F60}">
      <dgm:prSet phldrT="[Texte]" custT="1"/>
      <dgm:spPr/>
      <dgm:t>
        <a:bodyPr/>
        <a:lstStyle/>
        <a:p>
          <a:r>
            <a:rPr lang="fr-FR" sz="1800" dirty="0"/>
            <a:t>Induration ou œdème au point d'injection</a:t>
          </a:r>
        </a:p>
      </dgm:t>
    </dgm:pt>
    <dgm:pt modelId="{EDF147A0-6794-46DA-93DA-705E43A4AB92}" type="parTrans" cxnId="{8C00B96E-2D36-4AC2-8814-C6B0598BB3F8}">
      <dgm:prSet/>
      <dgm:spPr/>
      <dgm:t>
        <a:bodyPr/>
        <a:lstStyle/>
        <a:p>
          <a:endParaRPr lang="fr-FR"/>
        </a:p>
      </dgm:t>
    </dgm:pt>
    <dgm:pt modelId="{1A65E697-4752-4755-9E18-726C8A1A49D4}" type="sibTrans" cxnId="{8C00B96E-2D36-4AC2-8814-C6B0598BB3F8}">
      <dgm:prSet/>
      <dgm:spPr/>
      <dgm:t>
        <a:bodyPr/>
        <a:lstStyle/>
        <a:p>
          <a:endParaRPr lang="fr-FR"/>
        </a:p>
      </dgm:t>
    </dgm:pt>
    <dgm:pt modelId="{ACCD98A0-A141-4B04-BE6C-2E5334FCF9AF}">
      <dgm:prSet phldrT="[Texte]" custT="1"/>
      <dgm:spPr/>
      <dgm:t>
        <a:bodyPr/>
        <a:lstStyle/>
        <a:p>
          <a:r>
            <a:rPr lang="fr-FR" sz="1800" dirty="0"/>
            <a:t>Rougeur</a:t>
          </a:r>
        </a:p>
      </dgm:t>
    </dgm:pt>
    <dgm:pt modelId="{AB7586B4-FF53-464C-BAA9-930DFBA9AB57}" type="parTrans" cxnId="{D353F9CB-967D-407E-B72D-41ABBD7E0142}">
      <dgm:prSet/>
      <dgm:spPr/>
      <dgm:t>
        <a:bodyPr/>
        <a:lstStyle/>
        <a:p>
          <a:endParaRPr lang="fr-FR"/>
        </a:p>
      </dgm:t>
    </dgm:pt>
    <dgm:pt modelId="{296C217B-84DD-41B6-AF8C-A15484F35873}" type="sibTrans" cxnId="{D353F9CB-967D-407E-B72D-41ABBD7E0142}">
      <dgm:prSet/>
      <dgm:spPr/>
      <dgm:t>
        <a:bodyPr/>
        <a:lstStyle/>
        <a:p>
          <a:endParaRPr lang="fr-FR"/>
        </a:p>
      </dgm:t>
    </dgm:pt>
    <dgm:pt modelId="{C497BE33-82FC-4CD5-9AC2-FCB3E9B0E4B6}">
      <dgm:prSet phldrT="[Texte]" custT="1"/>
      <dgm:spPr/>
      <dgm:t>
        <a:bodyPr/>
        <a:lstStyle/>
        <a:p>
          <a:r>
            <a:rPr lang="fr-FR" sz="1800" dirty="0"/>
            <a:t>Absence de reflux sanguin après aspiration avec une seringue</a:t>
          </a:r>
        </a:p>
        <a:p>
          <a:r>
            <a:rPr lang="fr-FR" sz="1800" dirty="0"/>
            <a:t> ( pour certains types de CCI pas de reflux!)</a:t>
          </a:r>
        </a:p>
      </dgm:t>
    </dgm:pt>
    <dgm:pt modelId="{E3DB84F1-6F34-40A3-8A4E-13B2175751A9}" type="parTrans" cxnId="{DF9066FE-A4F7-4402-BD59-E3FF314018E3}">
      <dgm:prSet/>
      <dgm:spPr/>
      <dgm:t>
        <a:bodyPr/>
        <a:lstStyle/>
        <a:p>
          <a:endParaRPr lang="fr-FR"/>
        </a:p>
      </dgm:t>
    </dgm:pt>
    <dgm:pt modelId="{F035F48F-115A-4690-9CBA-2E6EE6B20D0C}" type="sibTrans" cxnId="{DF9066FE-A4F7-4402-BD59-E3FF314018E3}">
      <dgm:prSet/>
      <dgm:spPr/>
      <dgm:t>
        <a:bodyPr/>
        <a:lstStyle/>
        <a:p>
          <a:endParaRPr lang="fr-FR"/>
        </a:p>
      </dgm:t>
    </dgm:pt>
    <dgm:pt modelId="{716A857E-0F13-4CA8-8791-3B840DB75569}" type="pres">
      <dgm:prSet presAssocID="{573B0AFB-E0F0-4B06-AB49-F89722E8814A}" presName="diagram" presStyleCnt="0">
        <dgm:presLayoutVars>
          <dgm:dir/>
          <dgm:resizeHandles val="exact"/>
        </dgm:presLayoutVars>
      </dgm:prSet>
      <dgm:spPr/>
    </dgm:pt>
    <dgm:pt modelId="{CEA0F05B-FAF1-405B-BCF0-9148D8F3A0CC}" type="pres">
      <dgm:prSet presAssocID="{F977DEC6-5901-4F64-8500-C9E515F03DBF}" presName="node" presStyleLbl="node1" presStyleIdx="0" presStyleCnt="4" custScaleX="109977" custScaleY="91838">
        <dgm:presLayoutVars>
          <dgm:bulletEnabled val="1"/>
        </dgm:presLayoutVars>
      </dgm:prSet>
      <dgm:spPr/>
    </dgm:pt>
    <dgm:pt modelId="{F9121194-6AFD-4C75-8EFE-EE8CBB73960E}" type="pres">
      <dgm:prSet presAssocID="{D3930BC6-FBBF-4224-A895-3C89FB0BF586}" presName="sibTrans" presStyleCnt="0"/>
      <dgm:spPr/>
    </dgm:pt>
    <dgm:pt modelId="{80F4B05B-C9E6-4265-B284-03D428803AEA}" type="pres">
      <dgm:prSet presAssocID="{1F7F29E5-1C22-4548-A214-297A35A78F60}" presName="node" presStyleLbl="node1" presStyleIdx="1" presStyleCnt="4" custScaleX="103731" custScaleY="88354">
        <dgm:presLayoutVars>
          <dgm:bulletEnabled val="1"/>
        </dgm:presLayoutVars>
      </dgm:prSet>
      <dgm:spPr/>
    </dgm:pt>
    <dgm:pt modelId="{0889C1F8-AB32-4EA9-820C-15D3D530AC1C}" type="pres">
      <dgm:prSet presAssocID="{1A65E697-4752-4755-9E18-726C8A1A49D4}" presName="sibTrans" presStyleCnt="0"/>
      <dgm:spPr/>
    </dgm:pt>
    <dgm:pt modelId="{CC4829BA-C77F-4F28-9F35-2214C598B6F7}" type="pres">
      <dgm:prSet presAssocID="{ACCD98A0-A141-4B04-BE6C-2E5334FCF9AF}" presName="node" presStyleLbl="node1" presStyleIdx="2" presStyleCnt="4" custScaleY="70684" custLinFactNeighborX="-12849" custLinFactNeighborY="-4635">
        <dgm:presLayoutVars>
          <dgm:bulletEnabled val="1"/>
        </dgm:presLayoutVars>
      </dgm:prSet>
      <dgm:spPr/>
    </dgm:pt>
    <dgm:pt modelId="{9A1F139D-7FF8-4961-A9B5-88D11BBC85E9}" type="pres">
      <dgm:prSet presAssocID="{296C217B-84DD-41B6-AF8C-A15484F35873}" presName="sibTrans" presStyleCnt="0"/>
      <dgm:spPr/>
    </dgm:pt>
    <dgm:pt modelId="{275702BA-F5E1-4D8F-B2F0-954187F9E10B}" type="pres">
      <dgm:prSet presAssocID="{C497BE33-82FC-4CD5-9AC2-FCB3E9B0E4B6}" presName="node" presStyleLbl="node1" presStyleIdx="3" presStyleCnt="4" custScaleX="112317" custScaleY="84009" custLinFactNeighborX="15167" custLinFactNeighborY="1325">
        <dgm:presLayoutVars>
          <dgm:bulletEnabled val="1"/>
        </dgm:presLayoutVars>
      </dgm:prSet>
      <dgm:spPr/>
    </dgm:pt>
  </dgm:ptLst>
  <dgm:cxnLst>
    <dgm:cxn modelId="{39B1200C-4489-4ADE-9E2B-2A2339997F42}" type="presOf" srcId="{C497BE33-82FC-4CD5-9AC2-FCB3E9B0E4B6}" destId="{275702BA-F5E1-4D8F-B2F0-954187F9E10B}" srcOrd="0" destOrd="0" presId="urn:microsoft.com/office/officeart/2005/8/layout/default"/>
    <dgm:cxn modelId="{68D2E92F-5F5C-4517-A11A-21075BBE7CCD}" type="presOf" srcId="{ACCD98A0-A141-4B04-BE6C-2E5334FCF9AF}" destId="{CC4829BA-C77F-4F28-9F35-2214C598B6F7}" srcOrd="0" destOrd="0" presId="urn:microsoft.com/office/officeart/2005/8/layout/default"/>
    <dgm:cxn modelId="{8C00B96E-2D36-4AC2-8814-C6B0598BB3F8}" srcId="{573B0AFB-E0F0-4B06-AB49-F89722E8814A}" destId="{1F7F29E5-1C22-4548-A214-297A35A78F60}" srcOrd="1" destOrd="0" parTransId="{EDF147A0-6794-46DA-93DA-705E43A4AB92}" sibTransId="{1A65E697-4752-4755-9E18-726C8A1A49D4}"/>
    <dgm:cxn modelId="{29FD3776-6B7E-47D4-9A9B-8F3FA43145FE}" type="presOf" srcId="{F977DEC6-5901-4F64-8500-C9E515F03DBF}" destId="{CEA0F05B-FAF1-405B-BCF0-9148D8F3A0CC}" srcOrd="0" destOrd="0" presId="urn:microsoft.com/office/officeart/2005/8/layout/default"/>
    <dgm:cxn modelId="{DEF58D8B-4D76-41CD-8CAA-D47F6BD1F2D1}" type="presOf" srcId="{1F7F29E5-1C22-4548-A214-297A35A78F60}" destId="{80F4B05B-C9E6-4265-B284-03D428803AEA}" srcOrd="0" destOrd="0" presId="urn:microsoft.com/office/officeart/2005/8/layout/default"/>
    <dgm:cxn modelId="{B559AF9A-C693-44D3-9EDC-59CF37666540}" srcId="{573B0AFB-E0F0-4B06-AB49-F89722E8814A}" destId="{F977DEC6-5901-4F64-8500-C9E515F03DBF}" srcOrd="0" destOrd="0" parTransId="{3750C20B-9401-476E-ABC3-C6C3C57D3E93}" sibTransId="{D3930BC6-FBBF-4224-A895-3C89FB0BF586}"/>
    <dgm:cxn modelId="{D353F9CB-967D-407E-B72D-41ABBD7E0142}" srcId="{573B0AFB-E0F0-4B06-AB49-F89722E8814A}" destId="{ACCD98A0-A141-4B04-BE6C-2E5334FCF9AF}" srcOrd="2" destOrd="0" parTransId="{AB7586B4-FF53-464C-BAA9-930DFBA9AB57}" sibTransId="{296C217B-84DD-41B6-AF8C-A15484F35873}"/>
    <dgm:cxn modelId="{9FD040EC-4191-42F2-A45E-9249621BED53}" type="presOf" srcId="{573B0AFB-E0F0-4B06-AB49-F89722E8814A}" destId="{716A857E-0F13-4CA8-8791-3B840DB75569}" srcOrd="0" destOrd="0" presId="urn:microsoft.com/office/officeart/2005/8/layout/default"/>
    <dgm:cxn modelId="{DF9066FE-A4F7-4402-BD59-E3FF314018E3}" srcId="{573B0AFB-E0F0-4B06-AB49-F89722E8814A}" destId="{C497BE33-82FC-4CD5-9AC2-FCB3E9B0E4B6}" srcOrd="3" destOrd="0" parTransId="{E3DB84F1-6F34-40A3-8A4E-13B2175751A9}" sibTransId="{F035F48F-115A-4690-9CBA-2E6EE6B20D0C}"/>
    <dgm:cxn modelId="{55C24841-6499-4B95-9E78-9AD771E25AE4}" type="presParOf" srcId="{716A857E-0F13-4CA8-8791-3B840DB75569}" destId="{CEA0F05B-FAF1-405B-BCF0-9148D8F3A0CC}" srcOrd="0" destOrd="0" presId="urn:microsoft.com/office/officeart/2005/8/layout/default"/>
    <dgm:cxn modelId="{B041677B-97D7-4FC0-92FD-44D70D0228BA}" type="presParOf" srcId="{716A857E-0F13-4CA8-8791-3B840DB75569}" destId="{F9121194-6AFD-4C75-8EFE-EE8CBB73960E}" srcOrd="1" destOrd="0" presId="urn:microsoft.com/office/officeart/2005/8/layout/default"/>
    <dgm:cxn modelId="{2C005562-3F11-45D6-B10A-9D20CFC0BF50}" type="presParOf" srcId="{716A857E-0F13-4CA8-8791-3B840DB75569}" destId="{80F4B05B-C9E6-4265-B284-03D428803AEA}" srcOrd="2" destOrd="0" presId="urn:microsoft.com/office/officeart/2005/8/layout/default"/>
    <dgm:cxn modelId="{278D0615-502F-4B5B-AF89-1641017B868F}" type="presParOf" srcId="{716A857E-0F13-4CA8-8791-3B840DB75569}" destId="{0889C1F8-AB32-4EA9-820C-15D3D530AC1C}" srcOrd="3" destOrd="0" presId="urn:microsoft.com/office/officeart/2005/8/layout/default"/>
    <dgm:cxn modelId="{3A43D2C7-2110-4A40-AB4E-034F1ECFAC54}" type="presParOf" srcId="{716A857E-0F13-4CA8-8791-3B840DB75569}" destId="{CC4829BA-C77F-4F28-9F35-2214C598B6F7}" srcOrd="4" destOrd="0" presId="urn:microsoft.com/office/officeart/2005/8/layout/default"/>
    <dgm:cxn modelId="{440C4F7B-0DC3-4264-A4EA-30E77091FE2E}" type="presParOf" srcId="{716A857E-0F13-4CA8-8791-3B840DB75569}" destId="{9A1F139D-7FF8-4961-A9B5-88D11BBC85E9}" srcOrd="5" destOrd="0" presId="urn:microsoft.com/office/officeart/2005/8/layout/default"/>
    <dgm:cxn modelId="{8B07AF2C-A063-49E6-A145-A3D2CDBE3AFE}" type="presParOf" srcId="{716A857E-0F13-4CA8-8791-3B840DB75569}" destId="{275702BA-F5E1-4D8F-B2F0-954187F9E10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321F48-95A0-43D1-9DA9-EC381FD783B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9ACF8B2-8718-47E5-99B4-5291B9890B0B}">
      <dgm:prSet phldrT="[Texte]"/>
      <dgm:spPr/>
      <dgm:t>
        <a:bodyPr/>
        <a:lstStyle/>
        <a:p>
          <a:r>
            <a:rPr lang="fr-FR" dirty="0"/>
            <a:t>1 tube de crème type </a:t>
          </a:r>
          <a:r>
            <a:rPr lang="fr-FR" dirty="0" err="1"/>
            <a:t>Betneval</a:t>
          </a:r>
          <a:endParaRPr lang="fr-FR" dirty="0"/>
        </a:p>
      </dgm:t>
    </dgm:pt>
    <dgm:pt modelId="{90FB5CD7-054D-4C75-97E8-3DE99B92FF55}" type="parTrans" cxnId="{23C3497C-532F-4685-8098-F63B170A9B6D}">
      <dgm:prSet/>
      <dgm:spPr/>
      <dgm:t>
        <a:bodyPr/>
        <a:lstStyle/>
        <a:p>
          <a:endParaRPr lang="fr-FR"/>
        </a:p>
      </dgm:t>
    </dgm:pt>
    <dgm:pt modelId="{E69CB7AB-451C-42C8-851A-93ED27067E6E}" type="sibTrans" cxnId="{23C3497C-532F-4685-8098-F63B170A9B6D}">
      <dgm:prSet/>
      <dgm:spPr/>
      <dgm:t>
        <a:bodyPr/>
        <a:lstStyle/>
        <a:p>
          <a:endParaRPr lang="fr-FR"/>
        </a:p>
      </dgm:t>
    </dgm:pt>
    <dgm:pt modelId="{553BCB2C-78EA-4AFA-BCBD-92A3F33C4141}">
      <dgm:prSet phldrT="[Texte]"/>
      <dgm:spPr/>
      <dgm:t>
        <a:bodyPr/>
        <a:lstStyle/>
        <a:p>
          <a:r>
            <a:rPr lang="fr-FR" dirty="0"/>
            <a:t>2 paires de gants stériles + </a:t>
          </a:r>
          <a:r>
            <a:rPr lang="fr-FR" dirty="0" err="1"/>
            <a:t>surblouse</a:t>
          </a:r>
          <a:r>
            <a:rPr lang="fr-FR" dirty="0"/>
            <a:t> + masque + lunettes</a:t>
          </a:r>
        </a:p>
      </dgm:t>
    </dgm:pt>
    <dgm:pt modelId="{7474E791-074D-4760-B203-23428D83EFB3}" type="parTrans" cxnId="{692F8FCD-2860-44D3-B1C5-759BA04E5237}">
      <dgm:prSet/>
      <dgm:spPr/>
      <dgm:t>
        <a:bodyPr/>
        <a:lstStyle/>
        <a:p>
          <a:endParaRPr lang="fr-FR"/>
        </a:p>
      </dgm:t>
    </dgm:pt>
    <dgm:pt modelId="{A14E7ED3-7DBD-4C2A-89C1-BB4C89F074A2}" type="sibTrans" cxnId="{692F8FCD-2860-44D3-B1C5-759BA04E5237}">
      <dgm:prSet/>
      <dgm:spPr/>
      <dgm:t>
        <a:bodyPr/>
        <a:lstStyle/>
        <a:p>
          <a:endParaRPr lang="fr-FR"/>
        </a:p>
      </dgm:t>
    </dgm:pt>
    <dgm:pt modelId="{672F7C6D-42EC-4166-B229-73CDA37B5343}">
      <dgm:prSet phldrT="[Texte]"/>
      <dgm:spPr/>
      <dgm:t>
        <a:bodyPr/>
        <a:lstStyle/>
        <a:p>
          <a:r>
            <a:rPr lang="fr-FR" dirty="0"/>
            <a:t>2 ampoules 10ml de </a:t>
          </a:r>
          <a:r>
            <a:rPr lang="fr-FR" dirty="0" err="1"/>
            <a:t>Nacl</a:t>
          </a:r>
          <a:r>
            <a:rPr lang="fr-FR" dirty="0"/>
            <a:t> 0,9%</a:t>
          </a:r>
        </a:p>
      </dgm:t>
    </dgm:pt>
    <dgm:pt modelId="{A22E3941-D18F-462B-A2D2-6E6ECC3E9D6F}" type="parTrans" cxnId="{417FBE06-58FD-403A-B298-7D8E82C40718}">
      <dgm:prSet/>
      <dgm:spPr/>
      <dgm:t>
        <a:bodyPr/>
        <a:lstStyle/>
        <a:p>
          <a:endParaRPr lang="fr-FR"/>
        </a:p>
      </dgm:t>
    </dgm:pt>
    <dgm:pt modelId="{30F46109-5FBF-4894-ACAF-ACDCCC643F68}" type="sibTrans" cxnId="{417FBE06-58FD-403A-B298-7D8E82C40718}">
      <dgm:prSet/>
      <dgm:spPr/>
      <dgm:t>
        <a:bodyPr/>
        <a:lstStyle/>
        <a:p>
          <a:endParaRPr lang="fr-FR"/>
        </a:p>
      </dgm:t>
    </dgm:pt>
    <dgm:pt modelId="{55604033-6BC3-43BB-83BB-DEF276D9A6EF}">
      <dgm:prSet phldrT="[Texte]"/>
      <dgm:spPr/>
      <dgm:t>
        <a:bodyPr/>
        <a:lstStyle/>
        <a:p>
          <a:r>
            <a:rPr lang="fr-FR" dirty="0"/>
            <a:t>1 feutre indélébile</a:t>
          </a:r>
        </a:p>
      </dgm:t>
    </dgm:pt>
    <dgm:pt modelId="{1304A3B1-8005-49B7-B7E2-FC1B1747F348}" type="parTrans" cxnId="{4B4F0350-E2DA-4B7D-8E53-0E8289D02D70}">
      <dgm:prSet/>
      <dgm:spPr/>
      <dgm:t>
        <a:bodyPr/>
        <a:lstStyle/>
        <a:p>
          <a:endParaRPr lang="fr-FR"/>
        </a:p>
      </dgm:t>
    </dgm:pt>
    <dgm:pt modelId="{24B63AB6-DAC1-46DE-BFE4-3AA5D3F4D206}" type="sibTrans" cxnId="{4B4F0350-E2DA-4B7D-8E53-0E8289D02D70}">
      <dgm:prSet/>
      <dgm:spPr/>
      <dgm:t>
        <a:bodyPr/>
        <a:lstStyle/>
        <a:p>
          <a:endParaRPr lang="fr-FR"/>
        </a:p>
      </dgm:t>
    </dgm:pt>
    <dgm:pt modelId="{1BE3BB52-542B-4C49-9A2E-675C6B806FC7}">
      <dgm:prSet phldrT="[Texte]"/>
      <dgm:spPr/>
      <dgm:t>
        <a:bodyPr/>
        <a:lstStyle/>
        <a:p>
          <a:r>
            <a:rPr lang="fr-FR" dirty="0"/>
            <a:t>Compresses stériles + aiguilles + seringue LL de 10ml</a:t>
          </a:r>
        </a:p>
      </dgm:t>
    </dgm:pt>
    <dgm:pt modelId="{A603EDAF-06F4-48F0-B0D4-281F32E9D1C5}" type="parTrans" cxnId="{041A8231-D064-42D8-AA31-C474EEFEA04E}">
      <dgm:prSet/>
      <dgm:spPr/>
      <dgm:t>
        <a:bodyPr/>
        <a:lstStyle/>
        <a:p>
          <a:endParaRPr lang="fr-FR"/>
        </a:p>
      </dgm:t>
    </dgm:pt>
    <dgm:pt modelId="{5982A9D1-E060-4616-B843-2FC955374CC5}" type="sibTrans" cxnId="{041A8231-D064-42D8-AA31-C474EEFEA04E}">
      <dgm:prSet/>
      <dgm:spPr/>
      <dgm:t>
        <a:bodyPr/>
        <a:lstStyle/>
        <a:p>
          <a:endParaRPr lang="fr-FR"/>
        </a:p>
      </dgm:t>
    </dgm:pt>
    <dgm:pt modelId="{A19F2D73-835F-4B0E-B453-E6C8D2D050B1}">
      <dgm:prSet phldrT="[Texte]"/>
      <dgm:spPr/>
      <dgm:t>
        <a:bodyPr/>
        <a:lstStyle/>
        <a:p>
          <a:r>
            <a:rPr lang="fr-FR" dirty="0" err="1"/>
            <a:t>Coldhot</a:t>
          </a:r>
          <a:r>
            <a:rPr lang="fr-FR" dirty="0"/>
            <a:t> : 1 stocké dans un congélateur + 1 dans le kit</a:t>
          </a:r>
        </a:p>
      </dgm:t>
    </dgm:pt>
    <dgm:pt modelId="{8A8BCF43-FB89-421B-985D-1DA5386FA759}" type="parTrans" cxnId="{907D3BED-B418-4884-AA51-ABE2414CB6FA}">
      <dgm:prSet/>
      <dgm:spPr/>
      <dgm:t>
        <a:bodyPr/>
        <a:lstStyle/>
        <a:p>
          <a:endParaRPr lang="fr-FR"/>
        </a:p>
      </dgm:t>
    </dgm:pt>
    <dgm:pt modelId="{B2AC927E-6E0C-4092-B2F6-08BEDD76F131}" type="sibTrans" cxnId="{907D3BED-B418-4884-AA51-ABE2414CB6FA}">
      <dgm:prSet/>
      <dgm:spPr/>
      <dgm:t>
        <a:bodyPr/>
        <a:lstStyle/>
        <a:p>
          <a:endParaRPr lang="fr-FR"/>
        </a:p>
      </dgm:t>
    </dgm:pt>
    <dgm:pt modelId="{C3ED633F-2673-482E-A530-46E5BFA5060C}" type="pres">
      <dgm:prSet presAssocID="{DD321F48-95A0-43D1-9DA9-EC381FD783B3}" presName="Name0" presStyleCnt="0">
        <dgm:presLayoutVars>
          <dgm:dir/>
          <dgm:resizeHandles val="exact"/>
        </dgm:presLayoutVars>
      </dgm:prSet>
      <dgm:spPr/>
    </dgm:pt>
    <dgm:pt modelId="{F8547F74-63F7-4837-89D8-E0EE5C2D2313}" type="pres">
      <dgm:prSet presAssocID="{59ACF8B2-8718-47E5-99B4-5291B9890B0B}" presName="composite" presStyleCnt="0"/>
      <dgm:spPr/>
    </dgm:pt>
    <dgm:pt modelId="{4F0C4723-DCA1-45C3-8086-E3AB34F15A8C}" type="pres">
      <dgm:prSet presAssocID="{59ACF8B2-8718-47E5-99B4-5291B9890B0B}" presName="rect1" presStyleLbl="trAlignAcc1" presStyleIdx="0" presStyleCnt="6">
        <dgm:presLayoutVars>
          <dgm:bulletEnabled val="1"/>
        </dgm:presLayoutVars>
      </dgm:prSet>
      <dgm:spPr/>
    </dgm:pt>
    <dgm:pt modelId="{0611CD85-151E-4CA8-9E48-7CAB91EFE0B9}" type="pres">
      <dgm:prSet presAssocID="{59ACF8B2-8718-47E5-99B4-5291B9890B0B}" presName="rect2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E33E3FC-9206-4E3F-926A-BB7C58072A21}" type="pres">
      <dgm:prSet presAssocID="{E69CB7AB-451C-42C8-851A-93ED27067E6E}" presName="sibTrans" presStyleCnt="0"/>
      <dgm:spPr/>
    </dgm:pt>
    <dgm:pt modelId="{5D24BC62-3898-4BA3-BFE6-41C8CAB618F5}" type="pres">
      <dgm:prSet presAssocID="{553BCB2C-78EA-4AFA-BCBD-92A3F33C4141}" presName="composite" presStyleCnt="0"/>
      <dgm:spPr/>
    </dgm:pt>
    <dgm:pt modelId="{E506385B-8C23-4405-B457-C133A6985343}" type="pres">
      <dgm:prSet presAssocID="{553BCB2C-78EA-4AFA-BCBD-92A3F33C4141}" presName="rect1" presStyleLbl="trAlignAcc1" presStyleIdx="1" presStyleCnt="6">
        <dgm:presLayoutVars>
          <dgm:bulletEnabled val="1"/>
        </dgm:presLayoutVars>
      </dgm:prSet>
      <dgm:spPr/>
    </dgm:pt>
    <dgm:pt modelId="{89E5CF55-EB38-49BB-AB8A-90191AF3E1FC}" type="pres">
      <dgm:prSet presAssocID="{553BCB2C-78EA-4AFA-BCBD-92A3F33C4141}" presName="rect2" presStyleLbl="fgImgPlace1" presStyleIdx="1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BE6DDB66-A1DB-4693-9927-883B2337F9F4}" type="pres">
      <dgm:prSet presAssocID="{A14E7ED3-7DBD-4C2A-89C1-BB4C89F074A2}" presName="sibTrans" presStyleCnt="0"/>
      <dgm:spPr/>
    </dgm:pt>
    <dgm:pt modelId="{7E66E84C-C0F0-42EA-BC81-0A3F5FFF1F03}" type="pres">
      <dgm:prSet presAssocID="{672F7C6D-42EC-4166-B229-73CDA37B5343}" presName="composite" presStyleCnt="0"/>
      <dgm:spPr/>
    </dgm:pt>
    <dgm:pt modelId="{8BAEBAF8-567B-4E05-81A5-098088C897FA}" type="pres">
      <dgm:prSet presAssocID="{672F7C6D-42EC-4166-B229-73CDA37B5343}" presName="rect1" presStyleLbl="trAlignAcc1" presStyleIdx="2" presStyleCnt="6">
        <dgm:presLayoutVars>
          <dgm:bulletEnabled val="1"/>
        </dgm:presLayoutVars>
      </dgm:prSet>
      <dgm:spPr/>
    </dgm:pt>
    <dgm:pt modelId="{FDDCB051-770D-4927-8F8A-D4B39D29D776}" type="pres">
      <dgm:prSet presAssocID="{672F7C6D-42EC-4166-B229-73CDA37B5343}" presName="rect2" presStyleLbl="fgImgPlace1" presStyleIdx="2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91428569-661D-41F4-AD2B-050DF25B1AAC}" type="pres">
      <dgm:prSet presAssocID="{30F46109-5FBF-4894-ACAF-ACDCCC643F68}" presName="sibTrans" presStyleCnt="0"/>
      <dgm:spPr/>
    </dgm:pt>
    <dgm:pt modelId="{A40D1D01-7506-44D9-9A5E-A93555F35ADF}" type="pres">
      <dgm:prSet presAssocID="{1BE3BB52-542B-4C49-9A2E-675C6B806FC7}" presName="composite" presStyleCnt="0"/>
      <dgm:spPr/>
    </dgm:pt>
    <dgm:pt modelId="{AFBBE41D-C188-4619-BF14-9D2FAB8B59CF}" type="pres">
      <dgm:prSet presAssocID="{1BE3BB52-542B-4C49-9A2E-675C6B806FC7}" presName="rect1" presStyleLbl="trAlignAcc1" presStyleIdx="3" presStyleCnt="6">
        <dgm:presLayoutVars>
          <dgm:bulletEnabled val="1"/>
        </dgm:presLayoutVars>
      </dgm:prSet>
      <dgm:spPr/>
    </dgm:pt>
    <dgm:pt modelId="{5FA62021-3B30-4195-BA24-B4025E8B306B}" type="pres">
      <dgm:prSet presAssocID="{1BE3BB52-542B-4C49-9A2E-675C6B806FC7}" presName="rect2" presStyleLbl="fgImgPlace1" presStyleIdx="3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E7354EF-A366-4AA9-8A25-8569EFAB14F1}" type="pres">
      <dgm:prSet presAssocID="{5982A9D1-E060-4616-B843-2FC955374CC5}" presName="sibTrans" presStyleCnt="0"/>
      <dgm:spPr/>
    </dgm:pt>
    <dgm:pt modelId="{DA8E4B8E-D33D-474A-976F-938DCF1E0580}" type="pres">
      <dgm:prSet presAssocID="{A19F2D73-835F-4B0E-B453-E6C8D2D050B1}" presName="composite" presStyleCnt="0"/>
      <dgm:spPr/>
    </dgm:pt>
    <dgm:pt modelId="{B9939BBE-9F8B-4B37-B88A-7ED1DC6D222D}" type="pres">
      <dgm:prSet presAssocID="{A19F2D73-835F-4B0E-B453-E6C8D2D050B1}" presName="rect1" presStyleLbl="trAlignAcc1" presStyleIdx="4" presStyleCnt="6">
        <dgm:presLayoutVars>
          <dgm:bulletEnabled val="1"/>
        </dgm:presLayoutVars>
      </dgm:prSet>
      <dgm:spPr/>
    </dgm:pt>
    <dgm:pt modelId="{369B2125-1E0A-412E-9641-9A790448AED5}" type="pres">
      <dgm:prSet presAssocID="{A19F2D73-835F-4B0E-B453-E6C8D2D050B1}" presName="rect2" presStyleLbl="fgImgPlace1" presStyleIdx="4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B514EF23-E959-498B-9B58-4DB17B0E8DDD}" type="pres">
      <dgm:prSet presAssocID="{B2AC927E-6E0C-4092-B2F6-08BEDD76F131}" presName="sibTrans" presStyleCnt="0"/>
      <dgm:spPr/>
    </dgm:pt>
    <dgm:pt modelId="{E9D5A8FC-5962-4663-A68E-502A8C01B4DC}" type="pres">
      <dgm:prSet presAssocID="{55604033-6BC3-43BB-83BB-DEF276D9A6EF}" presName="composite" presStyleCnt="0"/>
      <dgm:spPr/>
    </dgm:pt>
    <dgm:pt modelId="{E94573DC-9EA9-47DD-B144-70CD19488CCC}" type="pres">
      <dgm:prSet presAssocID="{55604033-6BC3-43BB-83BB-DEF276D9A6EF}" presName="rect1" presStyleLbl="trAlignAcc1" presStyleIdx="5" presStyleCnt="6">
        <dgm:presLayoutVars>
          <dgm:bulletEnabled val="1"/>
        </dgm:presLayoutVars>
      </dgm:prSet>
      <dgm:spPr/>
    </dgm:pt>
    <dgm:pt modelId="{F2A03830-B00A-4C81-87E6-55FC9188F3FA}" type="pres">
      <dgm:prSet presAssocID="{55604033-6BC3-43BB-83BB-DEF276D9A6EF}" presName="rect2" presStyleLbl="fgImgPlace1" presStyleIdx="5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</dgm:ptLst>
  <dgm:cxnLst>
    <dgm:cxn modelId="{417FBE06-58FD-403A-B298-7D8E82C40718}" srcId="{DD321F48-95A0-43D1-9DA9-EC381FD783B3}" destId="{672F7C6D-42EC-4166-B229-73CDA37B5343}" srcOrd="2" destOrd="0" parTransId="{A22E3941-D18F-462B-A2D2-6E6ECC3E9D6F}" sibTransId="{30F46109-5FBF-4894-ACAF-ACDCCC643F68}"/>
    <dgm:cxn modelId="{041A8231-D064-42D8-AA31-C474EEFEA04E}" srcId="{DD321F48-95A0-43D1-9DA9-EC381FD783B3}" destId="{1BE3BB52-542B-4C49-9A2E-675C6B806FC7}" srcOrd="3" destOrd="0" parTransId="{A603EDAF-06F4-48F0-B0D4-281F32E9D1C5}" sibTransId="{5982A9D1-E060-4616-B843-2FC955374CC5}"/>
    <dgm:cxn modelId="{91764646-CB63-4885-BE72-30FCA7EC43B8}" type="presOf" srcId="{1BE3BB52-542B-4C49-9A2E-675C6B806FC7}" destId="{AFBBE41D-C188-4619-BF14-9D2FAB8B59CF}" srcOrd="0" destOrd="0" presId="urn:microsoft.com/office/officeart/2008/layout/PictureStrips"/>
    <dgm:cxn modelId="{4B4F0350-E2DA-4B7D-8E53-0E8289D02D70}" srcId="{DD321F48-95A0-43D1-9DA9-EC381FD783B3}" destId="{55604033-6BC3-43BB-83BB-DEF276D9A6EF}" srcOrd="5" destOrd="0" parTransId="{1304A3B1-8005-49B7-B7E2-FC1B1747F348}" sibTransId="{24B63AB6-DAC1-46DE-BFE4-3AA5D3F4D206}"/>
    <dgm:cxn modelId="{B8958C72-0C98-4F4E-AAAA-15C1C1E758C7}" type="presOf" srcId="{672F7C6D-42EC-4166-B229-73CDA37B5343}" destId="{8BAEBAF8-567B-4E05-81A5-098088C897FA}" srcOrd="0" destOrd="0" presId="urn:microsoft.com/office/officeart/2008/layout/PictureStrips"/>
    <dgm:cxn modelId="{23C3497C-532F-4685-8098-F63B170A9B6D}" srcId="{DD321F48-95A0-43D1-9DA9-EC381FD783B3}" destId="{59ACF8B2-8718-47E5-99B4-5291B9890B0B}" srcOrd="0" destOrd="0" parTransId="{90FB5CD7-054D-4C75-97E8-3DE99B92FF55}" sibTransId="{E69CB7AB-451C-42C8-851A-93ED27067E6E}"/>
    <dgm:cxn modelId="{8B74BD80-BA12-4932-BB65-CB59E3A31A15}" type="presOf" srcId="{553BCB2C-78EA-4AFA-BCBD-92A3F33C4141}" destId="{E506385B-8C23-4405-B457-C133A6985343}" srcOrd="0" destOrd="0" presId="urn:microsoft.com/office/officeart/2008/layout/PictureStrips"/>
    <dgm:cxn modelId="{E2E2E7AC-3F54-4F6F-92C0-B2669ECDAE5B}" type="presOf" srcId="{55604033-6BC3-43BB-83BB-DEF276D9A6EF}" destId="{E94573DC-9EA9-47DD-B144-70CD19488CCC}" srcOrd="0" destOrd="0" presId="urn:microsoft.com/office/officeart/2008/layout/PictureStrips"/>
    <dgm:cxn modelId="{692F8FCD-2860-44D3-B1C5-759BA04E5237}" srcId="{DD321F48-95A0-43D1-9DA9-EC381FD783B3}" destId="{553BCB2C-78EA-4AFA-BCBD-92A3F33C4141}" srcOrd="1" destOrd="0" parTransId="{7474E791-074D-4760-B203-23428D83EFB3}" sibTransId="{A14E7ED3-7DBD-4C2A-89C1-BB4C89F074A2}"/>
    <dgm:cxn modelId="{993E5BD2-D7A6-4882-A07E-A5E4B3A8EAA5}" type="presOf" srcId="{59ACF8B2-8718-47E5-99B4-5291B9890B0B}" destId="{4F0C4723-DCA1-45C3-8086-E3AB34F15A8C}" srcOrd="0" destOrd="0" presId="urn:microsoft.com/office/officeart/2008/layout/PictureStrips"/>
    <dgm:cxn modelId="{0FF671E0-4E2D-41CE-97BF-B5475A1A3553}" type="presOf" srcId="{DD321F48-95A0-43D1-9DA9-EC381FD783B3}" destId="{C3ED633F-2673-482E-A530-46E5BFA5060C}" srcOrd="0" destOrd="0" presId="urn:microsoft.com/office/officeart/2008/layout/PictureStrips"/>
    <dgm:cxn modelId="{907D3BED-B418-4884-AA51-ABE2414CB6FA}" srcId="{DD321F48-95A0-43D1-9DA9-EC381FD783B3}" destId="{A19F2D73-835F-4B0E-B453-E6C8D2D050B1}" srcOrd="4" destOrd="0" parTransId="{8A8BCF43-FB89-421B-985D-1DA5386FA759}" sibTransId="{B2AC927E-6E0C-4092-B2F6-08BEDD76F131}"/>
    <dgm:cxn modelId="{A7538FF9-B62F-411E-A7E2-FEF79549E0E4}" type="presOf" srcId="{A19F2D73-835F-4B0E-B453-E6C8D2D050B1}" destId="{B9939BBE-9F8B-4B37-B88A-7ED1DC6D222D}" srcOrd="0" destOrd="0" presId="urn:microsoft.com/office/officeart/2008/layout/PictureStrips"/>
    <dgm:cxn modelId="{6DDC59BA-1CEE-48BF-A8A9-AEACD47DFBAA}" type="presParOf" srcId="{C3ED633F-2673-482E-A530-46E5BFA5060C}" destId="{F8547F74-63F7-4837-89D8-E0EE5C2D2313}" srcOrd="0" destOrd="0" presId="urn:microsoft.com/office/officeart/2008/layout/PictureStrips"/>
    <dgm:cxn modelId="{3C804B2E-0335-4C3C-BEB4-F45A6D37AE0F}" type="presParOf" srcId="{F8547F74-63F7-4837-89D8-E0EE5C2D2313}" destId="{4F0C4723-DCA1-45C3-8086-E3AB34F15A8C}" srcOrd="0" destOrd="0" presId="urn:microsoft.com/office/officeart/2008/layout/PictureStrips"/>
    <dgm:cxn modelId="{02C4E707-CCF4-4AC6-8269-00F06C015417}" type="presParOf" srcId="{F8547F74-63F7-4837-89D8-E0EE5C2D2313}" destId="{0611CD85-151E-4CA8-9E48-7CAB91EFE0B9}" srcOrd="1" destOrd="0" presId="urn:microsoft.com/office/officeart/2008/layout/PictureStrips"/>
    <dgm:cxn modelId="{FF8E9ED5-B684-4895-B7D1-80967E47C9AE}" type="presParOf" srcId="{C3ED633F-2673-482E-A530-46E5BFA5060C}" destId="{4E33E3FC-9206-4E3F-926A-BB7C58072A21}" srcOrd="1" destOrd="0" presId="urn:microsoft.com/office/officeart/2008/layout/PictureStrips"/>
    <dgm:cxn modelId="{3B9AF595-1881-47E3-AB34-4042136888FB}" type="presParOf" srcId="{C3ED633F-2673-482E-A530-46E5BFA5060C}" destId="{5D24BC62-3898-4BA3-BFE6-41C8CAB618F5}" srcOrd="2" destOrd="0" presId="urn:microsoft.com/office/officeart/2008/layout/PictureStrips"/>
    <dgm:cxn modelId="{D9415EFC-B8C5-483F-B907-4A466CA29D34}" type="presParOf" srcId="{5D24BC62-3898-4BA3-BFE6-41C8CAB618F5}" destId="{E506385B-8C23-4405-B457-C133A6985343}" srcOrd="0" destOrd="0" presId="urn:microsoft.com/office/officeart/2008/layout/PictureStrips"/>
    <dgm:cxn modelId="{177F5B46-D0ED-4272-8BA7-A10FE78AB26A}" type="presParOf" srcId="{5D24BC62-3898-4BA3-BFE6-41C8CAB618F5}" destId="{89E5CF55-EB38-49BB-AB8A-90191AF3E1FC}" srcOrd="1" destOrd="0" presId="urn:microsoft.com/office/officeart/2008/layout/PictureStrips"/>
    <dgm:cxn modelId="{561768B0-B4AA-44EB-B5FD-1A6C690CA01A}" type="presParOf" srcId="{C3ED633F-2673-482E-A530-46E5BFA5060C}" destId="{BE6DDB66-A1DB-4693-9927-883B2337F9F4}" srcOrd="3" destOrd="0" presId="urn:microsoft.com/office/officeart/2008/layout/PictureStrips"/>
    <dgm:cxn modelId="{C2027984-4E96-4E15-8618-26E428EE3C23}" type="presParOf" srcId="{C3ED633F-2673-482E-A530-46E5BFA5060C}" destId="{7E66E84C-C0F0-42EA-BC81-0A3F5FFF1F03}" srcOrd="4" destOrd="0" presId="urn:microsoft.com/office/officeart/2008/layout/PictureStrips"/>
    <dgm:cxn modelId="{AF8945FC-279A-4BC4-8170-58F89E102244}" type="presParOf" srcId="{7E66E84C-C0F0-42EA-BC81-0A3F5FFF1F03}" destId="{8BAEBAF8-567B-4E05-81A5-098088C897FA}" srcOrd="0" destOrd="0" presId="urn:microsoft.com/office/officeart/2008/layout/PictureStrips"/>
    <dgm:cxn modelId="{E315A471-1EAF-4E89-8FFC-EC8770FD49D6}" type="presParOf" srcId="{7E66E84C-C0F0-42EA-BC81-0A3F5FFF1F03}" destId="{FDDCB051-770D-4927-8F8A-D4B39D29D776}" srcOrd="1" destOrd="0" presId="urn:microsoft.com/office/officeart/2008/layout/PictureStrips"/>
    <dgm:cxn modelId="{8C863D06-68A1-4527-AF4D-877024007B28}" type="presParOf" srcId="{C3ED633F-2673-482E-A530-46E5BFA5060C}" destId="{91428569-661D-41F4-AD2B-050DF25B1AAC}" srcOrd="5" destOrd="0" presId="urn:microsoft.com/office/officeart/2008/layout/PictureStrips"/>
    <dgm:cxn modelId="{2C6203B5-016F-458D-896C-BF469E0671CF}" type="presParOf" srcId="{C3ED633F-2673-482E-A530-46E5BFA5060C}" destId="{A40D1D01-7506-44D9-9A5E-A93555F35ADF}" srcOrd="6" destOrd="0" presId="urn:microsoft.com/office/officeart/2008/layout/PictureStrips"/>
    <dgm:cxn modelId="{B532B8E3-82B6-4CC8-89EA-122FB5C87876}" type="presParOf" srcId="{A40D1D01-7506-44D9-9A5E-A93555F35ADF}" destId="{AFBBE41D-C188-4619-BF14-9D2FAB8B59CF}" srcOrd="0" destOrd="0" presId="urn:microsoft.com/office/officeart/2008/layout/PictureStrips"/>
    <dgm:cxn modelId="{9D5D72BB-B0FB-4B9F-9DF6-30FDCA664E51}" type="presParOf" srcId="{A40D1D01-7506-44D9-9A5E-A93555F35ADF}" destId="{5FA62021-3B30-4195-BA24-B4025E8B306B}" srcOrd="1" destOrd="0" presId="urn:microsoft.com/office/officeart/2008/layout/PictureStrips"/>
    <dgm:cxn modelId="{C58E41E3-0E96-4F03-9749-2C58FECBB4DE}" type="presParOf" srcId="{C3ED633F-2673-482E-A530-46E5BFA5060C}" destId="{EE7354EF-A366-4AA9-8A25-8569EFAB14F1}" srcOrd="7" destOrd="0" presId="urn:microsoft.com/office/officeart/2008/layout/PictureStrips"/>
    <dgm:cxn modelId="{3904E95C-B344-4358-AA80-5F251E979156}" type="presParOf" srcId="{C3ED633F-2673-482E-A530-46E5BFA5060C}" destId="{DA8E4B8E-D33D-474A-976F-938DCF1E0580}" srcOrd="8" destOrd="0" presId="urn:microsoft.com/office/officeart/2008/layout/PictureStrips"/>
    <dgm:cxn modelId="{FA447CA4-254B-4345-AD77-A852E56E2479}" type="presParOf" srcId="{DA8E4B8E-D33D-474A-976F-938DCF1E0580}" destId="{B9939BBE-9F8B-4B37-B88A-7ED1DC6D222D}" srcOrd="0" destOrd="0" presId="urn:microsoft.com/office/officeart/2008/layout/PictureStrips"/>
    <dgm:cxn modelId="{A3C564C6-4BBE-4911-AF9E-AF758FECF0CD}" type="presParOf" srcId="{DA8E4B8E-D33D-474A-976F-938DCF1E0580}" destId="{369B2125-1E0A-412E-9641-9A790448AED5}" srcOrd="1" destOrd="0" presId="urn:microsoft.com/office/officeart/2008/layout/PictureStrips"/>
    <dgm:cxn modelId="{072B7132-6EEE-4037-B5F1-0B4D4F8B14FE}" type="presParOf" srcId="{C3ED633F-2673-482E-A530-46E5BFA5060C}" destId="{B514EF23-E959-498B-9B58-4DB17B0E8DDD}" srcOrd="9" destOrd="0" presId="urn:microsoft.com/office/officeart/2008/layout/PictureStrips"/>
    <dgm:cxn modelId="{7C22434C-4509-4E53-B9F8-42C4F739CAF4}" type="presParOf" srcId="{C3ED633F-2673-482E-A530-46E5BFA5060C}" destId="{E9D5A8FC-5962-4663-A68E-502A8C01B4DC}" srcOrd="10" destOrd="0" presId="urn:microsoft.com/office/officeart/2008/layout/PictureStrips"/>
    <dgm:cxn modelId="{E31D3592-CA79-4F53-97CE-6C5384BBD445}" type="presParOf" srcId="{E9D5A8FC-5962-4663-A68E-502A8C01B4DC}" destId="{E94573DC-9EA9-47DD-B144-70CD19488CCC}" srcOrd="0" destOrd="0" presId="urn:microsoft.com/office/officeart/2008/layout/PictureStrips"/>
    <dgm:cxn modelId="{02B327A8-3B64-47F0-A122-8F52AD1CEBAE}" type="presParOf" srcId="{E9D5A8FC-5962-4663-A68E-502A8C01B4DC}" destId="{F2A03830-B00A-4C81-87E6-55FC9188F3F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0F05B-FAF1-405B-BCF0-9148D8F3A0CC}">
      <dsp:nvSpPr>
        <dsp:cNvPr id="0" name=""/>
        <dsp:cNvSpPr/>
      </dsp:nvSpPr>
      <dsp:spPr>
        <a:xfrm>
          <a:off x="2091" y="61813"/>
          <a:ext cx="3927324" cy="1967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 patient se plaignant de brûlures, picotements, douleurs ou autres symptômes au</a:t>
          </a:r>
          <a:br>
            <a:rPr lang="fr-FR" sz="1800" kern="1200" dirty="0"/>
          </a:br>
          <a:r>
            <a:rPr lang="fr-FR" sz="1800" kern="1200" dirty="0"/>
            <a:t>point de ponction.</a:t>
          </a:r>
        </a:p>
      </dsp:txBody>
      <dsp:txXfrm>
        <a:off x="2091" y="61813"/>
        <a:ext cx="3927324" cy="1967743"/>
      </dsp:txXfrm>
    </dsp:sp>
    <dsp:sp modelId="{80F4B05B-C9E6-4265-B284-03D428803AEA}">
      <dsp:nvSpPr>
        <dsp:cNvPr id="0" name=""/>
        <dsp:cNvSpPr/>
      </dsp:nvSpPr>
      <dsp:spPr>
        <a:xfrm>
          <a:off x="4286519" y="99137"/>
          <a:ext cx="3704276" cy="189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Induration ou œdème au point d'injection</a:t>
          </a:r>
        </a:p>
      </dsp:txBody>
      <dsp:txXfrm>
        <a:off x="4286519" y="99137"/>
        <a:ext cx="3704276" cy="1893094"/>
      </dsp:txXfrm>
    </dsp:sp>
    <dsp:sp modelId="{CC4829BA-C77F-4F28-9F35-2214C598B6F7}">
      <dsp:nvSpPr>
        <dsp:cNvPr id="0" name=""/>
        <dsp:cNvSpPr/>
      </dsp:nvSpPr>
      <dsp:spPr>
        <a:xfrm>
          <a:off x="0" y="2430102"/>
          <a:ext cx="3571041" cy="1514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Rougeur</a:t>
          </a:r>
        </a:p>
      </dsp:txBody>
      <dsp:txXfrm>
        <a:off x="0" y="2430102"/>
        <a:ext cx="3571041" cy="1514492"/>
      </dsp:txXfrm>
    </dsp:sp>
    <dsp:sp modelId="{275702BA-F5E1-4D8F-B2F0-954187F9E10B}">
      <dsp:nvSpPr>
        <dsp:cNvPr id="0" name=""/>
        <dsp:cNvSpPr/>
      </dsp:nvSpPr>
      <dsp:spPr>
        <a:xfrm>
          <a:off x="3982001" y="2415050"/>
          <a:ext cx="4010886" cy="1799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Absence de reflux sanguin après aspiration avec une seringue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 ( pour certains types de CCI pas de reflux!)</a:t>
          </a:r>
        </a:p>
      </dsp:txBody>
      <dsp:txXfrm>
        <a:off x="3982001" y="2415050"/>
        <a:ext cx="4010886" cy="1799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C4723-DCA1-45C3-8086-E3AB34F15A8C}">
      <dsp:nvSpPr>
        <dsp:cNvPr id="0" name=""/>
        <dsp:cNvSpPr/>
      </dsp:nvSpPr>
      <dsp:spPr>
        <a:xfrm>
          <a:off x="12084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 tube de crème type </a:t>
          </a:r>
          <a:r>
            <a:rPr lang="fr-FR" sz="1800" kern="1200" dirty="0" err="1"/>
            <a:t>Betneval</a:t>
          </a:r>
          <a:endParaRPr lang="fr-FR" sz="1800" kern="1200" dirty="0"/>
        </a:p>
      </dsp:txBody>
      <dsp:txXfrm>
        <a:off x="120848" y="540920"/>
        <a:ext cx="2828925" cy="884039"/>
      </dsp:txXfrm>
    </dsp:sp>
    <dsp:sp modelId="{0611CD85-151E-4CA8-9E48-7CAB91EFE0B9}">
      <dsp:nvSpPr>
        <dsp:cNvPr id="0" name=""/>
        <dsp:cNvSpPr/>
      </dsp:nvSpPr>
      <dsp:spPr>
        <a:xfrm>
          <a:off x="297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6385B-8C23-4405-B457-C133A6985343}">
      <dsp:nvSpPr>
        <dsp:cNvPr id="0" name=""/>
        <dsp:cNvSpPr/>
      </dsp:nvSpPr>
      <dsp:spPr>
        <a:xfrm>
          <a:off x="326409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 paires de gants stériles + </a:t>
          </a:r>
          <a:r>
            <a:rPr lang="fr-FR" sz="1800" kern="1200" dirty="0" err="1"/>
            <a:t>surblouse</a:t>
          </a:r>
          <a:r>
            <a:rPr lang="fr-FR" sz="1800" kern="1200" dirty="0"/>
            <a:t> + masque + lunettes</a:t>
          </a:r>
        </a:p>
      </dsp:txBody>
      <dsp:txXfrm>
        <a:off x="3264098" y="540920"/>
        <a:ext cx="2828925" cy="884039"/>
      </dsp:txXfrm>
    </dsp:sp>
    <dsp:sp modelId="{89E5CF55-EB38-49BB-AB8A-90191AF3E1FC}">
      <dsp:nvSpPr>
        <dsp:cNvPr id="0" name=""/>
        <dsp:cNvSpPr/>
      </dsp:nvSpPr>
      <dsp:spPr>
        <a:xfrm>
          <a:off x="314622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EBAF8-567B-4E05-81A5-098088C897FA}">
      <dsp:nvSpPr>
        <dsp:cNvPr id="0" name=""/>
        <dsp:cNvSpPr/>
      </dsp:nvSpPr>
      <dsp:spPr>
        <a:xfrm>
          <a:off x="12084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 ampoules 10ml de </a:t>
          </a:r>
          <a:r>
            <a:rPr lang="fr-FR" sz="1800" kern="1200" dirty="0" err="1"/>
            <a:t>Nacl</a:t>
          </a:r>
          <a:r>
            <a:rPr lang="fr-FR" sz="1800" kern="1200" dirty="0"/>
            <a:t> 0,9%</a:t>
          </a:r>
        </a:p>
      </dsp:txBody>
      <dsp:txXfrm>
        <a:off x="120848" y="1653827"/>
        <a:ext cx="2828925" cy="884039"/>
      </dsp:txXfrm>
    </dsp:sp>
    <dsp:sp modelId="{FDDCB051-770D-4927-8F8A-D4B39D29D776}">
      <dsp:nvSpPr>
        <dsp:cNvPr id="0" name=""/>
        <dsp:cNvSpPr/>
      </dsp:nvSpPr>
      <dsp:spPr>
        <a:xfrm>
          <a:off x="297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BE41D-C188-4619-BF14-9D2FAB8B59CF}">
      <dsp:nvSpPr>
        <dsp:cNvPr id="0" name=""/>
        <dsp:cNvSpPr/>
      </dsp:nvSpPr>
      <dsp:spPr>
        <a:xfrm>
          <a:off x="326409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Compresses stériles + aiguilles + seringue LL de 10ml</a:t>
          </a:r>
        </a:p>
      </dsp:txBody>
      <dsp:txXfrm>
        <a:off x="3264098" y="1653827"/>
        <a:ext cx="2828925" cy="884039"/>
      </dsp:txXfrm>
    </dsp:sp>
    <dsp:sp modelId="{5FA62021-3B30-4195-BA24-B4025E8B306B}">
      <dsp:nvSpPr>
        <dsp:cNvPr id="0" name=""/>
        <dsp:cNvSpPr/>
      </dsp:nvSpPr>
      <dsp:spPr>
        <a:xfrm>
          <a:off x="314622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39BBE-9F8B-4B37-B88A-7ED1DC6D222D}">
      <dsp:nvSpPr>
        <dsp:cNvPr id="0" name=""/>
        <dsp:cNvSpPr/>
      </dsp:nvSpPr>
      <dsp:spPr>
        <a:xfrm>
          <a:off x="12084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Coldhot</a:t>
          </a:r>
          <a:r>
            <a:rPr lang="fr-FR" sz="1800" kern="1200" dirty="0"/>
            <a:t> : 1 stocké dans un congélateur + 1 dans le kit</a:t>
          </a:r>
        </a:p>
      </dsp:txBody>
      <dsp:txXfrm>
        <a:off x="120848" y="2766734"/>
        <a:ext cx="2828925" cy="884039"/>
      </dsp:txXfrm>
    </dsp:sp>
    <dsp:sp modelId="{369B2125-1E0A-412E-9641-9A790448AED5}">
      <dsp:nvSpPr>
        <dsp:cNvPr id="0" name=""/>
        <dsp:cNvSpPr/>
      </dsp:nvSpPr>
      <dsp:spPr>
        <a:xfrm>
          <a:off x="2976" y="2639040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573DC-9EA9-47DD-B144-70CD19488CCC}">
      <dsp:nvSpPr>
        <dsp:cNvPr id="0" name=""/>
        <dsp:cNvSpPr/>
      </dsp:nvSpPr>
      <dsp:spPr>
        <a:xfrm>
          <a:off x="326409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 feutre indélébile</a:t>
          </a:r>
        </a:p>
      </dsp:txBody>
      <dsp:txXfrm>
        <a:off x="3264098" y="2766734"/>
        <a:ext cx="2828925" cy="884039"/>
      </dsp:txXfrm>
    </dsp:sp>
    <dsp:sp modelId="{F2A03830-B00A-4C81-87E6-55FC9188F3FA}">
      <dsp:nvSpPr>
        <dsp:cNvPr id="0" name=""/>
        <dsp:cNvSpPr/>
      </dsp:nvSpPr>
      <dsp:spPr>
        <a:xfrm>
          <a:off x="3146226" y="2639040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9977-3789-4F36-9A11-EAFBC1051CA6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D3710-CEF5-46DF-B6E0-F68A0BFD0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79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Qu’entend</a:t>
            </a:r>
            <a:r>
              <a:rPr lang="fr-FR" baseline="0" dirty="0"/>
              <a:t> t-on par « extravasation »?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3710-CEF5-46DF-B6E0-F68A0BFD0E7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29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Effet vésicant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Anticancéreux provoquant une ulcération de la peau qui, à défaut de traitement, peut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entrainer une destruction tissulaire et une nécrose. La réaction nécrotique survient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dès la première semaine et peut évoluer sur 3 à 6 semaines.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Effet irritant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Anticancéreux provoquant des réactions inflammatoires locales sans évolution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nécrotique.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Effet non irritant</a:t>
            </a:r>
            <a:br>
              <a:rPr lang="fr-FR" dirty="0"/>
            </a:b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Anticancéreux n’entraînant aucune réaction sévère.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3710-CEF5-46DF-B6E0-F68A0BFD0E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6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A8580E-DD38-4C73-9D93-E7BD398934F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553872-98A8-4DB0-84F8-DC191C30A0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U,E 2.9S5 PROMOTION 2021-2024 </a:t>
            </a:r>
          </a:p>
          <a:p>
            <a:r>
              <a:rPr lang="fr-FR" dirty="0"/>
              <a:t>OUBARHOU Jamila</a:t>
            </a:r>
          </a:p>
          <a:p>
            <a:r>
              <a:rPr lang="fr-FR" dirty="0"/>
              <a:t>HUBER Véronique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7" y="1772817"/>
            <a:ext cx="8280920" cy="2160240"/>
          </a:xfrm>
        </p:spPr>
        <p:txBody>
          <a:bodyPr/>
          <a:lstStyle/>
          <a:p>
            <a:pPr marL="182880" indent="0">
              <a:buNone/>
            </a:pPr>
            <a:r>
              <a:rPr lang="fr-FR" dirty="0">
                <a:effectLst/>
                <a:latin typeface="Arial Black" panose="020B0A04020102020204" pitchFamily="34" charset="0"/>
              </a:rPr>
              <a:t>Extravasation en chimiothérapie</a:t>
            </a:r>
            <a:endParaRPr lang="fr-FR" dirty="0">
              <a:latin typeface="Arial Black" panose="020B0A040201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861048"/>
            <a:ext cx="280575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1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579382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Mesures spécifiques lors de l'extravasation d'anticancéreux :</a:t>
            </a:r>
          </a:p>
          <a:p>
            <a:pPr marL="45720" indent="0" algn="ctr">
              <a:buNone/>
            </a:pPr>
            <a:r>
              <a:rPr lang="fr-F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Surtout : anticancéreux avec effet vésicant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    </a:t>
            </a:r>
            <a:r>
              <a:rPr lang="fr-F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 d'antidote spécifiques</a:t>
            </a:r>
          </a:p>
          <a:p>
            <a:pPr marL="45720" indent="0">
              <a:buNone/>
            </a:pP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Ansatine</a:t>
            </a:r>
            <a:r>
              <a:rPr lang="fr-F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Cisplatine</a:t>
            </a:r>
            <a:r>
              <a:rPr lang="fr-F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Paclitaxel</a:t>
            </a:r>
            <a:r>
              <a:rPr lang="fr-F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Vinorebline</a:t>
            </a:r>
            <a:r>
              <a:rPr lang="fr-F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etc...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→→ contacter le service chirurgie viscérale pour réaliser un lavage aspiration dans les 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heures.</a:t>
            </a:r>
          </a:p>
          <a:p>
            <a:pPr marL="45720" indent="0"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    </a:t>
            </a:r>
            <a:r>
              <a:rPr lang="fr-F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Antidote spécifique pour les </a:t>
            </a:r>
            <a:r>
              <a:rPr lang="fr-FR" sz="18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anthracyclines</a:t>
            </a:r>
            <a:r>
              <a:rPr lang="fr-F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ex : </a:t>
            </a: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Doxorubicine</a:t>
            </a:r>
            <a:r>
              <a:rPr lang="fr-F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Epirubicine,etc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→→ </a:t>
            </a:r>
            <a:r>
              <a:rPr lang="fr-F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Savène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 ( </a:t>
            </a:r>
            <a:r>
              <a:rPr lang="fr-F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Dextrazoxane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à commencer dans les 6 heures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1000 mg/m² à J et J2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500 mg/m² à J3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+++ chirurgie recommandée</a:t>
            </a:r>
          </a:p>
          <a:p>
            <a:pPr marL="45720" indent="0"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   </a:t>
            </a:r>
            <a:r>
              <a:rPr lang="fr-F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du froid 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Immédiatement pendant 30 minutes/8h sauf pour les </a:t>
            </a:r>
            <a:r>
              <a:rPr lang="fr-F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Vinca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alcaloïdes et </a:t>
            </a:r>
            <a:r>
              <a:rPr lang="fr-F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docetaxel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où il faut appliquer du chaud immédiatement 4 fois par jour pendant 20 minutes.</a:t>
            </a:r>
          </a:p>
          <a:p>
            <a:pPr marL="45720" indent="0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6307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  </a:t>
            </a:r>
            <a:r>
              <a:rPr lang="fr-FR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Surélever le bras 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dessus du niveau du cœur si extravasation en périphérique.</a:t>
            </a:r>
          </a:p>
          <a:p>
            <a:pPr marL="45720" indent="0">
              <a:buNone/>
            </a:pPr>
            <a:endParaRPr lang="fr-F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    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Traiter la douleur</a:t>
            </a:r>
          </a:p>
          <a:p>
            <a:pPr marL="45720" indent="0">
              <a:buNone/>
            </a:pPr>
            <a:r>
              <a:rPr lang="fr-FR" sz="1800" dirty="0">
                <a:latin typeface="Arial Black"/>
                <a:cs typeface="Times New Roman" panose="02020603050405020304" pitchFamily="18" charset="0"/>
              </a:rPr>
              <a:t>	■  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Pommade calmante sur zone extravasée ( type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Betneval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coldcream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    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du patient</a:t>
            </a:r>
          </a:p>
          <a:p>
            <a:pPr marL="45720" indent="0">
              <a:buNone/>
            </a:pPr>
            <a:endParaRPr lang="fr-F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Surveiller le patient au bout de 24h, 48h , puis chaque semaine pendant 6 semaines.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Toutes les 8h pendant 3 jours, appliquer du froid (sauf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vinca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alcaloïdes) pendant 1h.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Toute les 24h et pendant 7 jours appliquer de la crème type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Betneval</a:t>
            </a: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Laisser la zone extravasée à l'air libre : </a:t>
            </a:r>
            <a:r>
              <a:rPr lang="fr-FR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 de pansement occlusif !!</a:t>
            </a:r>
          </a:p>
        </p:txBody>
      </p:sp>
    </p:spTree>
    <p:extLst>
      <p:ext uri="{BB962C8B-B14F-4D97-AF65-F5344CB8AC3E}">
        <p14:creationId xmlns:p14="http://schemas.microsoft.com/office/powerpoint/2010/main" val="67231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793824"/>
          </a:xfrm>
        </p:spPr>
        <p:txBody>
          <a:bodyPr/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VI- Kit d'urgence pour extravasation :</a:t>
            </a:r>
          </a:p>
          <a:p>
            <a:pPr marL="45720" indent="0" algn="ctr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du kit d'urgence ( hors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antracyclines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45720" indent="0" algn="ctr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534478892"/>
              </p:ext>
            </p:extLst>
          </p:nvPr>
        </p:nvGraphicFramePr>
        <p:xfrm>
          <a:off x="1547664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23528" y="5768389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protocole de conduite à tenir en cas d'extravasation élaboré par l'établissement.</a:t>
            </a:r>
          </a:p>
        </p:txBody>
      </p:sp>
    </p:spTree>
    <p:extLst>
      <p:ext uri="{BB962C8B-B14F-4D97-AF65-F5344CB8AC3E}">
        <p14:creationId xmlns:p14="http://schemas.microsoft.com/office/powerpoint/2010/main" val="247499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721816"/>
          </a:xfrm>
        </p:spPr>
        <p:txBody>
          <a:bodyPr/>
          <a:lstStyle/>
          <a:p>
            <a:pPr marL="45720" indent="0">
              <a:buNone/>
            </a:pP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: 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/>
              <a:t>La gestion et la prise en charge d'une extravasation de cytostatiques en oncologie est essentielle.</a:t>
            </a:r>
          </a:p>
          <a:p>
            <a:pPr marL="45720" indent="0">
              <a:buNone/>
            </a:pPr>
            <a:br>
              <a:rPr lang="fr-FR" dirty="0"/>
            </a:br>
            <a:r>
              <a:rPr lang="fr-FR" dirty="0"/>
              <a:t>C'est la responsabilité d'une équipe médicale et paramédicale (médecin oncologue, pharmacien, IDE) formée et ayant une connaissance précise du protocole afin d'éviter des gestes inappropriés.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998" y="4437112"/>
            <a:ext cx="4240491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5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1900" dirty="0">
                <a:latin typeface="Arial Black" panose="020B0A04020102020204" pitchFamily="34" charset="0"/>
              </a:rPr>
              <a:t>Administration des cytostatiques et risques pour les soignants</a:t>
            </a:r>
          </a:p>
          <a:p>
            <a:pPr marL="45720" indent="0">
              <a:buNone/>
            </a:pPr>
            <a:endParaRPr lang="fr-FR" sz="1900" dirty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services d'oncologie ou même à domicile, de nombreux professionnels de santé sont amenés à être en contact avec des produits cytostatiques. </a:t>
            </a:r>
          </a:p>
          <a:p>
            <a:pPr>
              <a:buFontTx/>
              <a:buChar char="-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L'exposition à ces produits sans mesures de protection adéquate génère des troubles sévère à plus ou moins long terme ( risques cancérigènes). </a:t>
            </a:r>
          </a:p>
          <a:p>
            <a:pPr>
              <a:buFontTx/>
              <a:buChar char="-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vu des risques importants, les femmes enceintes ou allaitantes ne doivent pas être affectées à la préparation, administration et élimination des cytostatiques.</a:t>
            </a:r>
          </a:p>
          <a:p>
            <a:pPr>
              <a:buFontTx/>
              <a:buChar char="-"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modes de contamination :</a:t>
            </a:r>
          </a:p>
          <a:p>
            <a:pPr marL="1207008" lvl="4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respiratoire (aérosol, liquide, solide)</a:t>
            </a:r>
          </a:p>
          <a:p>
            <a:pPr marL="1207008" lvl="4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7008" lvl="4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cutanée ( passage à travers la peau)</a:t>
            </a:r>
          </a:p>
          <a:p>
            <a:pPr marL="1207008" lvl="4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7008" lvl="4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digestive ( mains souillées portées à la bouche)</a:t>
            </a:r>
          </a:p>
          <a:p>
            <a:pPr marL="1207008" lvl="4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FontTx/>
              <a:buChar char="-"/>
            </a:pPr>
            <a:endParaRPr lang="fr-F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èche droite rayée 5"/>
          <p:cNvSpPr/>
          <p:nvPr/>
        </p:nvSpPr>
        <p:spPr>
          <a:xfrm>
            <a:off x="560626" y="4220928"/>
            <a:ext cx="792000" cy="25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rayée 6"/>
          <p:cNvSpPr/>
          <p:nvPr/>
        </p:nvSpPr>
        <p:spPr>
          <a:xfrm>
            <a:off x="560626" y="4998090"/>
            <a:ext cx="792000" cy="25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rayée 7"/>
          <p:cNvSpPr/>
          <p:nvPr/>
        </p:nvSpPr>
        <p:spPr>
          <a:xfrm>
            <a:off x="560626" y="5691765"/>
            <a:ext cx="792000" cy="25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3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568952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contamination peut se faire à toutes les étapes du traitements.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Manipuler les cytostatiques avec précaution est nécessaire.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l'administration en passant par la gestion des déchets, les risques d'être exposé à des particules toxiques est réel.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L'exposition prolongée que l'on soit IDE, AS, ASH n'est pas dénuée de danger.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Tous doivent observer des mesures préventives individuelles et collectives pour se protéger ( formations!).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dirty="0">
                <a:latin typeface="Arial Black"/>
              </a:rPr>
              <a:t>◙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 la réception des produits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direct avec les flacons, manipulations, rangements ( en pharmacie).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◙ 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 la préparation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reconstitution des produits de chimio ( pharmacien + préparateur) : piques, bris de flacon, projection de produit ,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◙ 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du transport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avec produit fini.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◙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 l'administration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manipulation, pose de tubulures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◙ 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des soins aux patients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entretien de l'environnement 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◙ 	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 de l'élimination des </a:t>
            </a:r>
            <a:r>
              <a:rPr lang="fr-F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excretats</a:t>
            </a:r>
            <a:r>
              <a:rPr lang="fr-F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linges, urines, selles, poubelles ( DASRI)</a:t>
            </a:r>
          </a:p>
          <a:p>
            <a:pPr marL="45720" indent="0">
              <a:buNone/>
            </a:pPr>
            <a:endParaRPr lang="fr-F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Mesures de protection : gants, blouse, lunette, masque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4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cas d'accident :</a:t>
            </a:r>
          </a:p>
          <a:p>
            <a:pPr marL="45720" indent="0" algn="ctr">
              <a:buNone/>
            </a:pP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kit d'urgence : savoir où il se trouve !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Rincer abondamment les zones corporelles touchées</a:t>
            </a: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Déclaration accident de travail : cadre de santé + médecin du travail ( visite annuelle)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259632" y="1628800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r-F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fr-F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fr-F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fr-F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80679785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28" b="25328"/>
          <a:stretch>
            <a:fillRect/>
          </a:stretch>
        </p:blipFill>
        <p:spPr>
          <a:xfrm>
            <a:off x="6300192" y="4581128"/>
            <a:ext cx="2140270" cy="1800000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552" y="1010486"/>
            <a:ext cx="8064896" cy="34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sz="2200" b="1" u="sng" dirty="0">
                <a:latin typeface="Arial Black" panose="020B0A04020102020204" pitchFamily="34" charset="0"/>
                <a:cs typeface="Times New Roman" panose="02020603050405020304" pitchFamily="18" charset="0"/>
              </a:rPr>
              <a:t>Définition</a:t>
            </a:r>
            <a:r>
              <a:rPr lang="fr-FR" sz="2200" dirty="0">
                <a:latin typeface="Arial Black" panose="020B0A04020102020204" pitchFamily="34" charset="0"/>
              </a:rPr>
              <a:t> </a:t>
            </a:r>
            <a:r>
              <a:rPr lang="fr-FR" dirty="0"/>
              <a:t>: </a:t>
            </a:r>
            <a:r>
              <a:rPr lang="fr-FR" sz="1800" dirty="0"/>
              <a:t>Fuite accidentelle d'un liquide de perfusion d'un vaisseau sanguin vers l'espace sous cutané ou péri vasculaire au cours de la chimiothérapie.</a:t>
            </a:r>
          </a:p>
          <a:p>
            <a:pPr marL="0" indent="0">
              <a:buNone/>
            </a:pPr>
            <a:br>
              <a:rPr lang="fr-FR" sz="1800" dirty="0"/>
            </a:br>
            <a:r>
              <a:rPr lang="fr-FR" sz="1800" dirty="0"/>
              <a:t>Le degré de dommage fait au tissu est en relation directe avec la nature du produit cytostatique ainsi que son volume et sa durée d’exposition.</a:t>
            </a:r>
          </a:p>
          <a:p>
            <a:pPr marL="0" indent="0">
              <a:buNone/>
            </a:pPr>
            <a:br>
              <a:rPr lang="fr-FR" sz="1800" dirty="0"/>
            </a:br>
            <a:r>
              <a:rPr lang="fr-FR" sz="1800" dirty="0"/>
              <a:t>L’extravasation ( cauchemar pour les IDE en oncologie) entraîne une réaction allant de l'irritation locale à la névrose tissulaire sévère de la peau, des tissus sous cutanés, du système vasculaire, voire des tendons et ligaments dans le cas de la perfusion périphérique.</a:t>
            </a:r>
          </a:p>
        </p:txBody>
      </p:sp>
    </p:spTree>
    <p:extLst>
      <p:ext uri="{BB962C8B-B14F-4D97-AF65-F5344CB8AC3E}">
        <p14:creationId xmlns:p14="http://schemas.microsoft.com/office/powerpoint/2010/main" val="42305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4176464"/>
          </a:xfrm>
        </p:spPr>
        <p:txBody>
          <a:bodyPr>
            <a:noAutofit/>
          </a:bodyPr>
          <a:lstStyle/>
          <a:p>
            <a:r>
              <a:rPr lang="fr-FR" sz="2000" dirty="0">
                <a:latin typeface="Arial Black" panose="020B0A04020102020204" pitchFamily="34" charset="0"/>
              </a:rPr>
              <a:t>I - </a:t>
            </a:r>
            <a:r>
              <a:rPr lang="fr-FR" sz="1900" dirty="0">
                <a:latin typeface="Arial Black" panose="020B0A04020102020204" pitchFamily="34" charset="0"/>
              </a:rPr>
              <a:t>Classification des anticancéreux en cas d'extravasation</a:t>
            </a:r>
          </a:p>
          <a:p>
            <a:endParaRPr lang="fr-FR" sz="1900" dirty="0">
              <a:latin typeface="Arial Black" panose="020B0A04020102020204" pitchFamily="34" charset="0"/>
            </a:endParaRPr>
          </a:p>
          <a:p>
            <a:r>
              <a:rPr lang="fr-FR" sz="1900" dirty="0">
                <a:latin typeface="Arial Black" panose="020B0A04020102020204" pitchFamily="34" charset="0"/>
              </a:rPr>
              <a:t>II- Étiologie de l'extravasation</a:t>
            </a:r>
          </a:p>
          <a:p>
            <a:endParaRPr lang="fr-FR" sz="1900" dirty="0">
              <a:latin typeface="Arial Black" panose="020B0A04020102020204" pitchFamily="34" charset="0"/>
            </a:endParaRPr>
          </a:p>
          <a:p>
            <a:r>
              <a:rPr lang="fr-FR" sz="1900" dirty="0">
                <a:latin typeface="Arial Black" panose="020B0A04020102020204" pitchFamily="34" charset="0"/>
              </a:rPr>
              <a:t>III- Diagnostic d'une extravasation</a:t>
            </a:r>
          </a:p>
          <a:p>
            <a:endParaRPr lang="fr-FR" sz="1900" dirty="0">
              <a:latin typeface="Arial Black" panose="020B0A04020102020204" pitchFamily="34" charset="0"/>
            </a:endParaRPr>
          </a:p>
          <a:p>
            <a:r>
              <a:rPr lang="fr-FR" sz="1900" dirty="0">
                <a:latin typeface="Arial Black" panose="020B0A04020102020204" pitchFamily="34" charset="0"/>
              </a:rPr>
              <a:t>IV- Classification des anticancéreux selon leur toxicité après extravasation</a:t>
            </a:r>
          </a:p>
          <a:p>
            <a:endParaRPr lang="fr-FR" sz="1900" dirty="0">
              <a:latin typeface="Arial Black" panose="020B0A04020102020204" pitchFamily="34" charset="0"/>
            </a:endParaRPr>
          </a:p>
          <a:p>
            <a:r>
              <a:rPr lang="fr-FR" sz="1900" dirty="0">
                <a:latin typeface="Arial Black" panose="020B0A04020102020204" pitchFamily="34" charset="0"/>
              </a:rPr>
              <a:t>V- Protocole de prise en charge de l'extravasation</a:t>
            </a:r>
          </a:p>
          <a:p>
            <a:endParaRPr lang="fr-FR" sz="1900" dirty="0">
              <a:latin typeface="Arial Black" panose="020B0A04020102020204" pitchFamily="34" charset="0"/>
            </a:endParaRPr>
          </a:p>
          <a:p>
            <a:r>
              <a:rPr lang="fr-FR" sz="1900" dirty="0">
                <a:latin typeface="Arial Black" panose="020B0A04020102020204" pitchFamily="34" charset="0"/>
              </a:rPr>
              <a:t>VI- Kit d'urgence pour extravasation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175351" cy="1368151"/>
          </a:xfrm>
        </p:spPr>
        <p:txBody>
          <a:bodyPr/>
          <a:lstStyle/>
          <a:p>
            <a:pPr marL="182880" indent="0">
              <a:buNone/>
            </a:pPr>
            <a:r>
              <a:rPr lang="fr-FR" sz="2500" dirty="0">
                <a:latin typeface="Arial Black" panose="020B0A04020102020204" pitchFamily="34" charset="0"/>
              </a:rPr>
              <a:t>PLAN: </a:t>
            </a:r>
          </a:p>
        </p:txBody>
      </p:sp>
    </p:spTree>
    <p:extLst>
      <p:ext uri="{BB962C8B-B14F-4D97-AF65-F5344CB8AC3E}">
        <p14:creationId xmlns:p14="http://schemas.microsoft.com/office/powerpoint/2010/main" val="67100689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I - Classification des anticancéreux en cas d'extravasation : </a:t>
            </a: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Effet vésicant</a:t>
            </a:r>
          </a:p>
          <a:p>
            <a:pPr>
              <a:buFont typeface="Arial" charset="0"/>
              <a:buChar char="•"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Effet irritant</a:t>
            </a:r>
          </a:p>
          <a:p>
            <a:pPr>
              <a:buFont typeface="Arial" charset="0"/>
              <a:buChar char="•"/>
            </a:pP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Effet non irritant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12189"/>
            <a:ext cx="141244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02365"/>
            <a:ext cx="17811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73" y="2352189"/>
            <a:ext cx="1289552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199663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II- Étiologie de l'extravasation : </a:t>
            </a: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Cathéter désolidarisé de la CCI ou fissuré</a:t>
            </a:r>
          </a:p>
          <a:p>
            <a:pPr marL="45720" indent="0">
              <a:buNone/>
            </a:pP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Boîtier de la CCI fissuré</a:t>
            </a:r>
          </a:p>
          <a:p>
            <a:pPr marL="45720" indent="0">
              <a:buNone/>
            </a:pP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Aiguille de Huber piquée hors du boîtier de la CCI :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CCI difficile à atteindre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IDE non formée (erreur de repérage du septum...)</a:t>
            </a:r>
          </a:p>
          <a:p>
            <a:pPr marL="45720" indent="0">
              <a:buNone/>
            </a:pP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 Mobilisation secondaire de l'aiguille de Huber initialement bien placée dans le septum</a:t>
            </a:r>
          </a:p>
        </p:txBody>
      </p:sp>
    </p:spTree>
    <p:extLst>
      <p:ext uri="{BB962C8B-B14F-4D97-AF65-F5344CB8AC3E}">
        <p14:creationId xmlns:p14="http://schemas.microsoft.com/office/powerpoint/2010/main" val="118530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649808"/>
          </a:xfrm>
        </p:spPr>
        <p:txBody>
          <a:bodyPr/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III- Diagnostic d'une extravasation :</a:t>
            </a: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doit être suspectée dans les cas suivants :</a:t>
            </a: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167660375"/>
              </p:ext>
            </p:extLst>
          </p:nvPr>
        </p:nvGraphicFramePr>
        <p:xfrm>
          <a:off x="611560" y="2348880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0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865832"/>
          </a:xfrm>
        </p:spPr>
        <p:txBody>
          <a:bodyPr/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IV- Classification des anticancéreux selon leur toxicité après extravasation :</a:t>
            </a:r>
          </a:p>
          <a:p>
            <a:pPr marL="45720" indent="0">
              <a:buNone/>
            </a:pPr>
            <a:endParaRPr lang="fr-FR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72024"/>
              </p:ext>
            </p:extLst>
          </p:nvPr>
        </p:nvGraphicFramePr>
        <p:xfrm>
          <a:off x="467544" y="1556792"/>
          <a:ext cx="8280921" cy="5095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effectLst/>
                        </a:rPr>
                        <a:t>NON VESICANT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IRRITANT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VESICANT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L.ASPARAGINASE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BLEOMYCINE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CARBOPLATINE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CLADRIBINE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CYCLOPHOSPHAMIDE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CYTARABINE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ESTRAMUSTINE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ETOPOSIDE PHOSPHATE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FLUDARABINE</a:t>
                      </a:r>
                      <a:endParaRPr lang="fr-F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BENDAMUSTINE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BORTEZOMIB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BUSULFAN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CARMUSTINE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CISPLATINE &lt;0,4mg/ml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DACARBAZINE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DAUNORUBICINE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DOXORUBICINE</a:t>
                      </a:r>
                    </a:p>
                    <a:p>
                      <a:br>
                        <a:rPr lang="fr-FR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7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DOCETAXEL</a:t>
                      </a:r>
                      <a:endParaRPr lang="fr-F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AMSACRINE</a:t>
                      </a:r>
                    </a:p>
                    <a:p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CISPLATINE ≥ 0,4mg/ml</a:t>
                      </a:r>
                    </a:p>
                    <a:p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DACTINOMYCINE</a:t>
                      </a:r>
                    </a:p>
                    <a:p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DAUNORUBICINE</a:t>
                      </a:r>
                    </a:p>
                    <a:p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EPIRUBICINE</a:t>
                      </a:r>
                    </a:p>
                    <a:p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IDARUBICINE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MITOMYCINE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MITOXATRONE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OXALIPLATINE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PACLITAXEL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VINBLASTINE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VINCRISTINE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VINDESINE</a:t>
                      </a:r>
                      <a:br>
                        <a:rPr lang="fr-FR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VINORELBINE</a:t>
                      </a:r>
                      <a:endParaRPr lang="fr-FR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2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400" dirty="0">
                <a:latin typeface="Arial Black" panose="020B0A04020102020204" pitchFamily="34" charset="0"/>
              </a:rPr>
              <a:t>V- Protocole de prise en charge de l'extravasation :</a:t>
            </a:r>
          </a:p>
          <a:p>
            <a:pPr marL="45720" indent="0">
              <a:buNone/>
            </a:pPr>
            <a:r>
              <a:rPr lang="fr-FR" dirty="0"/>
              <a:t> </a:t>
            </a:r>
          </a:p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Mesures de prévention :</a:t>
            </a:r>
          </a:p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►	</a:t>
            </a:r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Avant injection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Rechercher un reflux veineux : injecter 20ml </a:t>
            </a:r>
            <a:r>
              <a:rPr lang="fr-F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Nail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0,96 ; aucun gonflement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ne doit apparaître. L'injection doit être indolore ; si il y a un doute :</a:t>
            </a:r>
          </a:p>
          <a:p>
            <a:pPr marL="45720" indent="0">
              <a:buNone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radio, opacification...</a:t>
            </a:r>
          </a:p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►	</a:t>
            </a:r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Pendant la perfusion :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◦ Surveiller le patient : douleur / picotement / induration, œdème</a:t>
            </a:r>
          </a:p>
          <a:p>
            <a:pPr marL="45720" indent="0">
              <a:buNone/>
            </a:pP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◦ Informer le patient qu'en cas de brûlures ou de picotements, il doit immédiatement prévenir l'IDE</a:t>
            </a:r>
          </a:p>
          <a:p>
            <a:pPr marL="45720" indent="0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831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352928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Mesures générales si extravasation : </a:t>
            </a:r>
          </a:p>
          <a:p>
            <a:pPr marL="45720" indent="0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immédiatement la perfusion en laissant en place le dispositif veineux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Prévenir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médecin oncologue. 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 blouse de protection + masque+ 2 paires de gants stériles + lunettes.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Remplacer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ligne de perfusion par une seringue de 10ml puis ASPIRER doucement le maximum de produit.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Aspirer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voie sous cutanée avec une aiguille le maximum de produit infiltré.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Retirer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dispositif veineux et délimiter les contours de la zone extravasée avec un crayon dermographique indélébile. Noter date et heure de l'arrêt d'administration et EVALUER le volume extravasé.</a:t>
            </a:r>
          </a:p>
          <a:p>
            <a:pPr marL="388620" indent="-342900">
              <a:buAutoNum type="arabicPeriod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Appliquer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mesures spécifiques en fonction de l'anticancéreux concerné.</a:t>
            </a:r>
          </a:p>
          <a:p>
            <a:pPr marL="45720" indent="0"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25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172</TotalTime>
  <Words>1373</Words>
  <Application>Microsoft Office PowerPoint</Application>
  <PresentationFormat>Affichage à l'écran (4:3)</PresentationFormat>
  <Paragraphs>188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Georgia</vt:lpstr>
      <vt:lpstr>Times New Roman</vt:lpstr>
      <vt:lpstr>Trebuchet MS</vt:lpstr>
      <vt:lpstr>Sillage</vt:lpstr>
      <vt:lpstr>Extravasation en chimiothérapie</vt:lpstr>
      <vt:lpstr>Présentation PowerPoint</vt:lpstr>
      <vt:lpstr>PLAN: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Extravasation en chimiothérapie</dc:title>
  <dc:creator>Nakhonekham</dc:creator>
  <cp:lastModifiedBy>Delerive Celine</cp:lastModifiedBy>
  <cp:revision>23</cp:revision>
  <dcterms:created xsi:type="dcterms:W3CDTF">2023-01-27T13:20:24Z</dcterms:created>
  <dcterms:modified xsi:type="dcterms:W3CDTF">2024-02-21T10:16:33Z</dcterms:modified>
</cp:coreProperties>
</file>