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8" r:id="rId2"/>
    <p:sldId id="299" r:id="rId3"/>
    <p:sldId id="303" r:id="rId4"/>
    <p:sldId id="302" r:id="rId5"/>
    <p:sldId id="310" r:id="rId6"/>
    <p:sldId id="300" r:id="rId7"/>
    <p:sldId id="301" r:id="rId8"/>
    <p:sldId id="304" r:id="rId9"/>
    <p:sldId id="305" r:id="rId10"/>
    <p:sldId id="306" r:id="rId11"/>
    <p:sldId id="307" r:id="rId12"/>
    <p:sldId id="309" r:id="rId13"/>
    <p:sldId id="314" r:id="rId14"/>
    <p:sldId id="311" r:id="rId15"/>
    <p:sldId id="312" r:id="rId16"/>
    <p:sldId id="315" r:id="rId17"/>
    <p:sldId id="313" r:id="rId18"/>
    <p:sldId id="316" r:id="rId19"/>
    <p:sldId id="317" r:id="rId20"/>
    <p:sldId id="31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a EID" userId="51220e53efc9675f" providerId="LiveId" clId="{B8E9B58E-6EAB-4F1A-AB99-EB489E787E7F}"/>
    <pc:docChg chg="custSel modSld">
      <pc:chgData name="Nada EID" userId="51220e53efc9675f" providerId="LiveId" clId="{B8E9B58E-6EAB-4F1A-AB99-EB489E787E7F}" dt="2023-12-06T21:43:08.581" v="23" actId="1076"/>
      <pc:docMkLst>
        <pc:docMk/>
      </pc:docMkLst>
      <pc:sldChg chg="modSp mod">
        <pc:chgData name="Nada EID" userId="51220e53efc9675f" providerId="LiveId" clId="{B8E9B58E-6EAB-4F1A-AB99-EB489E787E7F}" dt="2023-12-06T21:41:41.715" v="14"/>
        <pc:sldMkLst>
          <pc:docMk/>
          <pc:sldMk cId="253519200" sldId="298"/>
        </pc:sldMkLst>
        <pc:spChg chg="mod">
          <ac:chgData name="Nada EID" userId="51220e53efc9675f" providerId="LiveId" clId="{B8E9B58E-6EAB-4F1A-AB99-EB489E787E7F}" dt="2023-12-06T21:41:41.715" v="14"/>
          <ac:spMkLst>
            <pc:docMk/>
            <pc:sldMk cId="253519200" sldId="298"/>
            <ac:spMk id="2" creationId="{00000000-0000-0000-0000-000000000000}"/>
          </ac:spMkLst>
        </pc:spChg>
        <pc:spChg chg="mod">
          <ac:chgData name="Nada EID" userId="51220e53efc9675f" providerId="LiveId" clId="{B8E9B58E-6EAB-4F1A-AB99-EB489E787E7F}" dt="2023-12-06T21:41:41.715" v="14"/>
          <ac:spMkLst>
            <pc:docMk/>
            <pc:sldMk cId="253519200" sldId="298"/>
            <ac:spMk id="3" creationId="{00000000-0000-0000-0000-000000000000}"/>
          </ac:spMkLst>
        </pc:spChg>
      </pc:sldChg>
      <pc:sldChg chg="modSp mod">
        <pc:chgData name="Nada EID" userId="51220e53efc9675f" providerId="LiveId" clId="{B8E9B58E-6EAB-4F1A-AB99-EB489E787E7F}" dt="2023-12-06T21:43:08.581" v="23" actId="1076"/>
        <pc:sldMkLst>
          <pc:docMk/>
          <pc:sldMk cId="1110951636" sldId="303"/>
        </pc:sldMkLst>
        <pc:spChg chg="mod">
          <ac:chgData name="Nada EID" userId="51220e53efc9675f" providerId="LiveId" clId="{B8E9B58E-6EAB-4F1A-AB99-EB489E787E7F}" dt="2023-12-06T21:42:32.501" v="18" actId="1076"/>
          <ac:spMkLst>
            <pc:docMk/>
            <pc:sldMk cId="1110951636" sldId="303"/>
            <ac:spMk id="2" creationId="{00000000-0000-0000-0000-000000000000}"/>
          </ac:spMkLst>
        </pc:spChg>
        <pc:spChg chg="mod">
          <ac:chgData name="Nada EID" userId="51220e53efc9675f" providerId="LiveId" clId="{B8E9B58E-6EAB-4F1A-AB99-EB489E787E7F}" dt="2023-12-06T21:42:37.507" v="19" actId="1076"/>
          <ac:spMkLst>
            <pc:docMk/>
            <pc:sldMk cId="1110951636" sldId="303"/>
            <ac:spMk id="7" creationId="{00000000-0000-0000-0000-000000000000}"/>
          </ac:spMkLst>
        </pc:spChg>
        <pc:spChg chg="mod">
          <ac:chgData name="Nada EID" userId="51220e53efc9675f" providerId="LiveId" clId="{B8E9B58E-6EAB-4F1A-AB99-EB489E787E7F}" dt="2023-12-06T21:43:02.836" v="22" actId="1076"/>
          <ac:spMkLst>
            <pc:docMk/>
            <pc:sldMk cId="1110951636" sldId="303"/>
            <ac:spMk id="10" creationId="{00000000-0000-0000-0000-000000000000}"/>
          </ac:spMkLst>
        </pc:spChg>
        <pc:spChg chg="mod">
          <ac:chgData name="Nada EID" userId="51220e53efc9675f" providerId="LiveId" clId="{B8E9B58E-6EAB-4F1A-AB99-EB489E787E7F}" dt="2023-12-06T21:42:30.304" v="17" actId="1076"/>
          <ac:spMkLst>
            <pc:docMk/>
            <pc:sldMk cId="1110951636" sldId="303"/>
            <ac:spMk id="13" creationId="{00000000-0000-0000-0000-000000000000}"/>
          </ac:spMkLst>
        </pc:spChg>
        <pc:picChg chg="mod">
          <ac:chgData name="Nada EID" userId="51220e53efc9675f" providerId="LiveId" clId="{B8E9B58E-6EAB-4F1A-AB99-EB489E787E7F}" dt="2023-12-06T21:41:41.715" v="14"/>
          <ac:picMkLst>
            <pc:docMk/>
            <pc:sldMk cId="1110951636" sldId="303"/>
            <ac:picMk id="4" creationId="{00000000-0000-0000-0000-000000000000}"/>
          </ac:picMkLst>
        </pc:picChg>
        <pc:cxnChg chg="mod">
          <ac:chgData name="Nada EID" userId="51220e53efc9675f" providerId="LiveId" clId="{B8E9B58E-6EAB-4F1A-AB99-EB489E787E7F}" dt="2023-12-06T21:42:44.001" v="20" actId="1076"/>
          <ac:cxnSpMkLst>
            <pc:docMk/>
            <pc:sldMk cId="1110951636" sldId="303"/>
            <ac:cxnSpMk id="9" creationId="{00000000-0000-0000-0000-000000000000}"/>
          </ac:cxnSpMkLst>
        </pc:cxnChg>
        <pc:cxnChg chg="mod">
          <ac:chgData name="Nada EID" userId="51220e53efc9675f" providerId="LiveId" clId="{B8E9B58E-6EAB-4F1A-AB99-EB489E787E7F}" dt="2023-12-06T21:43:08.581" v="23" actId="1076"/>
          <ac:cxnSpMkLst>
            <pc:docMk/>
            <pc:sldMk cId="1110951636" sldId="303"/>
            <ac:cxnSpMk id="12" creationId="{00000000-0000-0000-0000-000000000000}"/>
          </ac:cxnSpMkLst>
        </pc:cxnChg>
        <pc:cxnChg chg="mod">
          <ac:chgData name="Nada EID" userId="51220e53efc9675f" providerId="LiveId" clId="{B8E9B58E-6EAB-4F1A-AB99-EB489E787E7F}" dt="2023-12-06T21:42:17.099" v="16" actId="1076"/>
          <ac:cxnSpMkLst>
            <pc:docMk/>
            <pc:sldMk cId="1110951636" sldId="303"/>
            <ac:cxnSpMk id="15" creationId="{00000000-0000-0000-0000-000000000000}"/>
          </ac:cxnSpMkLst>
        </pc:cxnChg>
        <pc:cxnChg chg="mod">
          <ac:chgData name="Nada EID" userId="51220e53efc9675f" providerId="LiveId" clId="{B8E9B58E-6EAB-4F1A-AB99-EB489E787E7F}" dt="2023-12-06T21:42:30.304" v="17" actId="1076"/>
          <ac:cxnSpMkLst>
            <pc:docMk/>
            <pc:sldMk cId="1110951636" sldId="303"/>
            <ac:cxnSpMk id="17" creationId="{00000000-0000-0000-0000-000000000000}"/>
          </ac:cxnSpMkLst>
        </pc:cxnChg>
        <pc:cxnChg chg="mod">
          <ac:chgData name="Nada EID" userId="51220e53efc9675f" providerId="LiveId" clId="{B8E9B58E-6EAB-4F1A-AB99-EB489E787E7F}" dt="2023-12-06T21:42:51.949" v="21" actId="1076"/>
          <ac:cxnSpMkLst>
            <pc:docMk/>
            <pc:sldMk cId="1110951636" sldId="303"/>
            <ac:cxnSpMk id="19" creationId="{00000000-0000-0000-0000-000000000000}"/>
          </ac:cxnSpMkLst>
        </pc:cxnChg>
        <pc:cxnChg chg="mod">
          <ac:chgData name="Nada EID" userId="51220e53efc9675f" providerId="LiveId" clId="{B8E9B58E-6EAB-4F1A-AB99-EB489E787E7F}" dt="2023-12-06T21:43:02.836" v="22" actId="1076"/>
          <ac:cxnSpMkLst>
            <pc:docMk/>
            <pc:sldMk cId="1110951636" sldId="303"/>
            <ac:cxnSpMk id="21" creationId="{00000000-0000-0000-0000-000000000000}"/>
          </ac:cxnSpMkLst>
        </pc:cxnChg>
      </pc:sldChg>
      <pc:sldChg chg="modSp mod">
        <pc:chgData name="Nada EID" userId="51220e53efc9675f" providerId="LiveId" clId="{B8E9B58E-6EAB-4F1A-AB99-EB489E787E7F}" dt="2023-12-06T21:41:26.360" v="12" actId="27636"/>
        <pc:sldMkLst>
          <pc:docMk/>
          <pc:sldMk cId="3388000184" sldId="305"/>
        </pc:sldMkLst>
        <pc:spChg chg="mod">
          <ac:chgData name="Nada EID" userId="51220e53efc9675f" providerId="LiveId" clId="{B8E9B58E-6EAB-4F1A-AB99-EB489E787E7F}" dt="2023-12-06T21:41:26.360" v="12" actId="27636"/>
          <ac:spMkLst>
            <pc:docMk/>
            <pc:sldMk cId="3388000184" sldId="305"/>
            <ac:spMk id="3" creationId="{00000000-0000-0000-0000-000000000000}"/>
          </ac:spMkLst>
        </pc:spChg>
      </pc:sldChg>
      <pc:sldChg chg="modSp mod">
        <pc:chgData name="Nada EID" userId="51220e53efc9675f" providerId="LiveId" clId="{B8E9B58E-6EAB-4F1A-AB99-EB489E787E7F}" dt="2023-12-06T21:41:26.376" v="13" actId="27636"/>
        <pc:sldMkLst>
          <pc:docMk/>
          <pc:sldMk cId="4263523828" sldId="311"/>
        </pc:sldMkLst>
        <pc:spChg chg="mod">
          <ac:chgData name="Nada EID" userId="51220e53efc9675f" providerId="LiveId" clId="{B8E9B58E-6EAB-4F1A-AB99-EB489E787E7F}" dt="2023-12-06T21:41:26.376" v="13" actId="27636"/>
          <ac:spMkLst>
            <pc:docMk/>
            <pc:sldMk cId="4263523828" sldId="311"/>
            <ac:spMk id="3" creationId="{0FB514F7-37D5-C990-62E8-85FC9AEBFE6D}"/>
          </ac:spMkLst>
        </pc:spChg>
      </pc:sldChg>
      <pc:sldChg chg="modSp">
        <pc:chgData name="Nada EID" userId="51220e53efc9675f" providerId="LiveId" clId="{B8E9B58E-6EAB-4F1A-AB99-EB489E787E7F}" dt="2023-12-06T21:41:41.715" v="14"/>
        <pc:sldMkLst>
          <pc:docMk/>
          <pc:sldMk cId="2608493081" sldId="313"/>
        </pc:sldMkLst>
        <pc:spChg chg="mod">
          <ac:chgData name="Nada EID" userId="51220e53efc9675f" providerId="LiveId" clId="{B8E9B58E-6EAB-4F1A-AB99-EB489E787E7F}" dt="2023-12-06T21:41:41.715" v="14"/>
          <ac:spMkLst>
            <pc:docMk/>
            <pc:sldMk cId="2608493081" sldId="313"/>
            <ac:spMk id="2" creationId="{CFC17D77-4FA4-C5A6-0B85-51E872C8BD0E}"/>
          </ac:spMkLst>
        </pc:spChg>
      </pc:sldChg>
      <pc:sldChg chg="modSp">
        <pc:chgData name="Nada EID" userId="51220e53efc9675f" providerId="LiveId" clId="{B8E9B58E-6EAB-4F1A-AB99-EB489E787E7F}" dt="2023-12-06T21:41:41.715" v="14"/>
        <pc:sldMkLst>
          <pc:docMk/>
          <pc:sldMk cId="300475919" sldId="314"/>
        </pc:sldMkLst>
        <pc:spChg chg="mod">
          <ac:chgData name="Nada EID" userId="51220e53efc9675f" providerId="LiveId" clId="{B8E9B58E-6EAB-4F1A-AB99-EB489E787E7F}" dt="2023-12-06T21:41:41.715" v="14"/>
          <ac:spMkLst>
            <pc:docMk/>
            <pc:sldMk cId="300475919" sldId="314"/>
            <ac:spMk id="3" creationId="{2137FF64-ADC6-7575-6D11-BB859FFBC6D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0519F50-B06C-47CF-8F8E-B32ADDC8B88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90146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519F50-B06C-47CF-8F8E-B32ADDC8B88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183108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519F50-B06C-47CF-8F8E-B32ADDC8B88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60E66-C4C8-4F90-9B0C-FB7183ACD72D}" type="slidenum">
              <a:rPr lang="en-US" smtClean="0"/>
              <a:t>‹N°›</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53259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519F50-B06C-47CF-8F8E-B32ADDC8B88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1993644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519F50-B06C-47CF-8F8E-B32ADDC8B88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60E66-C4C8-4F90-9B0C-FB7183ACD72D}" type="slidenum">
              <a:rPr lang="en-US" smtClean="0"/>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55487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519F50-B06C-47CF-8F8E-B32ADDC8B88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3887284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519F50-B06C-47CF-8F8E-B32ADDC8B88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3947450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519F50-B06C-47CF-8F8E-B32ADDC8B88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134494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519F50-B06C-47CF-8F8E-B32ADDC8B88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122647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519F50-B06C-47CF-8F8E-B32ADDC8B88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267244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0519F50-B06C-47CF-8F8E-B32ADDC8B88F}"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3989739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0519F50-B06C-47CF-8F8E-B32ADDC8B88F}" type="datetimeFigureOut">
              <a:rPr lang="en-US" smtClean="0"/>
              <a:t>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1634998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0519F50-B06C-47CF-8F8E-B32ADDC8B88F}" type="datetimeFigureOut">
              <a:rPr lang="en-US" smtClean="0"/>
              <a:t>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3041355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19F50-B06C-47CF-8F8E-B32ADDC8B88F}" type="datetimeFigureOut">
              <a:rPr lang="en-US" smtClean="0"/>
              <a:t>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1191795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0519F50-B06C-47CF-8F8E-B32ADDC8B88F}"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2821343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0519F50-B06C-47CF-8F8E-B32ADDC8B88F}"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60E66-C4C8-4F90-9B0C-FB7183ACD72D}" type="slidenum">
              <a:rPr lang="en-US" smtClean="0"/>
              <a:t>‹N°›</a:t>
            </a:fld>
            <a:endParaRPr lang="en-US"/>
          </a:p>
        </p:txBody>
      </p:sp>
    </p:spTree>
    <p:extLst>
      <p:ext uri="{BB962C8B-B14F-4D97-AF65-F5344CB8AC3E}">
        <p14:creationId xmlns:p14="http://schemas.microsoft.com/office/powerpoint/2010/main" val="168446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519F50-B06C-47CF-8F8E-B32ADDC8B88F}" type="datetimeFigureOut">
              <a:rPr lang="en-US" smtClean="0"/>
              <a:t>2/21/2024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C060E66-C4C8-4F90-9B0C-FB7183ACD72D}" type="slidenum">
              <a:rPr lang="en-US" smtClean="0"/>
              <a:t>‹N°›</a:t>
            </a:fld>
            <a:endParaRPr lang="en-US"/>
          </a:p>
        </p:txBody>
      </p:sp>
    </p:spTree>
    <p:extLst>
      <p:ext uri="{BB962C8B-B14F-4D97-AF65-F5344CB8AC3E}">
        <p14:creationId xmlns:p14="http://schemas.microsoft.com/office/powerpoint/2010/main" val="335827203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asseportsante.net/fr/parties-corps/Fiche.aspx?doc=poum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asseportsante.net/fr/Maux/examens-medicaux-operations/Fiche.aspx?doc=ponction-pleural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Cancer du poumon </a:t>
            </a:r>
          </a:p>
        </p:txBody>
      </p:sp>
      <p:sp>
        <p:nvSpPr>
          <p:cNvPr id="3" name="Sous-titre 2"/>
          <p:cNvSpPr>
            <a:spLocks noGrp="1"/>
          </p:cNvSpPr>
          <p:nvPr>
            <p:ph type="subTitle" idx="1"/>
          </p:nvPr>
        </p:nvSpPr>
        <p:spPr>
          <a:xfrm>
            <a:off x="1507067" y="4050833"/>
            <a:ext cx="10181350" cy="2588506"/>
          </a:xfrm>
        </p:spPr>
        <p:txBody>
          <a:bodyPr>
            <a:normAutofit fontScale="77500" lnSpcReduction="20000"/>
          </a:bodyPr>
          <a:lstStyle/>
          <a:p>
            <a:pPr algn="ctr"/>
            <a:r>
              <a:rPr lang="fr-FR" sz="2600" b="1" dirty="0" err="1"/>
              <a:t>u.E</a:t>
            </a:r>
            <a:r>
              <a:rPr lang="fr-FR" sz="2600" b="1" dirty="0"/>
              <a:t> 2.9 S5   </a:t>
            </a:r>
            <a:r>
              <a:rPr lang="fr-FR" sz="2600" dirty="0"/>
              <a:t>Cours IFSI </a:t>
            </a:r>
            <a:br>
              <a:rPr lang="fr-FR" sz="2600" dirty="0"/>
            </a:br>
            <a:r>
              <a:rPr lang="fr-FR" sz="2600" dirty="0"/>
              <a:t>2023 – 2024</a:t>
            </a:r>
            <a:br>
              <a:rPr lang="fr-FR" sz="2600" dirty="0"/>
            </a:br>
            <a:r>
              <a:rPr lang="fr-FR" sz="2600" dirty="0"/>
              <a:t>PROMOTION 2021-2024</a:t>
            </a:r>
            <a:br>
              <a:rPr lang="fr-FR" sz="2600" dirty="0"/>
            </a:br>
            <a:endParaRPr lang="fr-FR" dirty="0"/>
          </a:p>
          <a:p>
            <a:r>
              <a:rPr lang="fr-FR" sz="2900" dirty="0"/>
              <a:t>Dr EID Nada </a:t>
            </a:r>
          </a:p>
          <a:p>
            <a:r>
              <a:rPr lang="fr-FR" sz="2900" dirty="0"/>
              <a:t>Oncologue </a:t>
            </a:r>
          </a:p>
          <a:p>
            <a:r>
              <a:rPr lang="fr-FR" sz="2900" dirty="0"/>
              <a:t>CH Sarrebourg – Saverne </a:t>
            </a:r>
          </a:p>
          <a:p>
            <a:r>
              <a:rPr lang="fr-FR" sz="2900" dirty="0"/>
              <a:t>2023 - 2024</a:t>
            </a:r>
          </a:p>
        </p:txBody>
      </p:sp>
    </p:spTree>
    <p:extLst>
      <p:ext uri="{BB962C8B-B14F-4D97-AF65-F5344CB8AC3E}">
        <p14:creationId xmlns:p14="http://schemas.microsoft.com/office/powerpoint/2010/main" val="25351920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38394" y="629133"/>
            <a:ext cx="10263703" cy="1400530"/>
          </a:xfrm>
          <a:ln w="76200">
            <a:solidFill>
              <a:srgbClr val="0070C0"/>
            </a:solidFill>
          </a:ln>
        </p:spPr>
        <p:txBody>
          <a:bodyPr/>
          <a:lstStyle/>
          <a:p>
            <a:br>
              <a:rPr lang="fr-FR" dirty="0"/>
            </a:br>
            <a:r>
              <a:rPr lang="fr-FR" dirty="0"/>
              <a:t>						</a:t>
            </a:r>
            <a:r>
              <a:rPr lang="fr-FR" dirty="0">
                <a:solidFill>
                  <a:schemeClr val="tx1"/>
                </a:solidFill>
              </a:rPr>
              <a:t>TRAITEMENTS</a:t>
            </a:r>
          </a:p>
        </p:txBody>
      </p:sp>
      <p:sp>
        <p:nvSpPr>
          <p:cNvPr id="3" name="Espace réservé du contenu 2"/>
          <p:cNvSpPr>
            <a:spLocks noGrp="1"/>
          </p:cNvSpPr>
          <p:nvPr>
            <p:ph idx="1"/>
          </p:nvPr>
        </p:nvSpPr>
        <p:spPr>
          <a:xfrm>
            <a:off x="1238394" y="2133600"/>
            <a:ext cx="10266218" cy="4666622"/>
          </a:xfrm>
          <a:ln w="76200">
            <a:solidFill>
              <a:srgbClr val="0070C0"/>
            </a:solidFill>
          </a:ln>
        </p:spPr>
        <p:txBody>
          <a:bodyPr vert="horz" lIns="91440" tIns="45720" rIns="91440" bIns="45720" rtlCol="0" anchor="t">
            <a:normAutofit fontScale="92500" lnSpcReduction="10000"/>
          </a:bodyPr>
          <a:lstStyle/>
          <a:p>
            <a:pPr marL="0" indent="0">
              <a:buNone/>
            </a:pPr>
            <a:r>
              <a:rPr lang="fr-FR" dirty="0"/>
              <a:t>		 </a:t>
            </a:r>
          </a:p>
          <a:p>
            <a:r>
              <a:rPr lang="fr-FR" b="1" dirty="0"/>
              <a:t>1</a:t>
            </a:r>
            <a:r>
              <a:rPr lang="fr-FR" sz="2400" b="1" dirty="0"/>
              <a:t>. Cancer à petites cellules :</a:t>
            </a:r>
          </a:p>
          <a:p>
            <a:pPr lvl="1"/>
            <a:r>
              <a:rPr lang="fr-FR" sz="2400" dirty="0"/>
              <a:t>Chimiothérapie</a:t>
            </a:r>
          </a:p>
          <a:p>
            <a:pPr lvl="1"/>
            <a:r>
              <a:rPr lang="fr-FR" sz="2400" dirty="0"/>
              <a:t>Radiothérapie</a:t>
            </a:r>
          </a:p>
          <a:p>
            <a:pPr lvl="1"/>
            <a:r>
              <a:rPr lang="fr-FR" sz="2400" dirty="0"/>
              <a:t>C’est une urgence thérapeutique compte tenu de la vitesse de développement. </a:t>
            </a:r>
          </a:p>
          <a:p>
            <a:r>
              <a:rPr lang="fr-FR" sz="2400" b="1" dirty="0"/>
              <a:t>2. Cancer non à petites cellules :</a:t>
            </a:r>
          </a:p>
          <a:p>
            <a:pPr lvl="1"/>
            <a:r>
              <a:rPr lang="fr-FR" sz="2400" dirty="0"/>
              <a:t>Chirurgie (seul traitement curatif) avec lobectomie (partielle ou totale) ou pneumonectomie</a:t>
            </a:r>
          </a:p>
          <a:p>
            <a:pPr lvl="1"/>
            <a:r>
              <a:rPr lang="fr-FR" sz="2400" dirty="0"/>
              <a:t>Radiothérapie</a:t>
            </a:r>
          </a:p>
          <a:p>
            <a:pPr lvl="1"/>
            <a:r>
              <a:rPr lang="fr-FR" sz="2400" dirty="0"/>
              <a:t>Chimiothérapie</a:t>
            </a:r>
          </a:p>
          <a:p>
            <a:endParaRPr lang="fr-FR" dirty="0"/>
          </a:p>
        </p:txBody>
      </p:sp>
    </p:spTree>
    <p:extLst>
      <p:ext uri="{BB962C8B-B14F-4D97-AF65-F5344CB8AC3E}">
        <p14:creationId xmlns:p14="http://schemas.microsoft.com/office/powerpoint/2010/main" val="371972804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06272" y="652224"/>
            <a:ext cx="10148249" cy="1400530"/>
          </a:xfrm>
          <a:ln w="76200">
            <a:solidFill>
              <a:srgbClr val="0070C0"/>
            </a:solidFill>
          </a:ln>
        </p:spPr>
        <p:txBody>
          <a:bodyPr/>
          <a:lstStyle/>
          <a:p>
            <a:br>
              <a:rPr lang="fr-FR" dirty="0"/>
            </a:br>
            <a:r>
              <a:rPr lang="fr-FR" dirty="0"/>
              <a:t>						</a:t>
            </a:r>
            <a:r>
              <a:rPr lang="fr-FR" dirty="0">
                <a:solidFill>
                  <a:schemeClr val="tx1"/>
                </a:solidFill>
              </a:rPr>
              <a:t>	pronostic</a:t>
            </a:r>
          </a:p>
        </p:txBody>
      </p:sp>
      <p:sp>
        <p:nvSpPr>
          <p:cNvPr id="3" name="Espace réservé du contenu 2"/>
          <p:cNvSpPr>
            <a:spLocks noGrp="1"/>
          </p:cNvSpPr>
          <p:nvPr>
            <p:ph idx="1"/>
          </p:nvPr>
        </p:nvSpPr>
        <p:spPr>
          <a:xfrm>
            <a:off x="1203758" y="2133600"/>
            <a:ext cx="10300854" cy="4631985"/>
          </a:xfrm>
          <a:ln w="76200">
            <a:solidFill>
              <a:srgbClr val="0070C0"/>
            </a:solidFill>
          </a:ln>
        </p:spPr>
        <p:txBody>
          <a:bodyPr vert="horz" lIns="91440" tIns="45720" rIns="91440" bIns="45720" rtlCol="0" anchor="t">
            <a:normAutofit/>
          </a:bodyPr>
          <a:lstStyle/>
          <a:p>
            <a:r>
              <a:rPr lang="fr-FR" sz="2400" b="1" dirty="0"/>
              <a:t>1. Cancer non à petites cellules :</a:t>
            </a:r>
          </a:p>
          <a:p>
            <a:pPr lvl="1"/>
            <a:r>
              <a:rPr lang="fr-FR" sz="2200" dirty="0"/>
              <a:t>Le pronostic est essentiellement mauvais puisque la tumeur est inopérable dans 2/3 des cancers. </a:t>
            </a:r>
          </a:p>
          <a:p>
            <a:pPr lvl="1"/>
            <a:r>
              <a:rPr lang="fr-FR" sz="2200" dirty="0"/>
              <a:t>La survie a long terme dépend d’une localisation accessible et de la non existence de métastases ganglionnaires. </a:t>
            </a:r>
          </a:p>
          <a:p>
            <a:r>
              <a:rPr lang="fr-FR" sz="2400" b="1" dirty="0"/>
              <a:t>2. Cancer à petites cellules</a:t>
            </a:r>
          </a:p>
          <a:p>
            <a:pPr lvl="1"/>
            <a:r>
              <a:rPr lang="fr-FR" sz="2200" dirty="0"/>
              <a:t>Le pronostic est essentiellement mauvais également, puisqu’une rechute intervient le plus souvent dans les 12 mois après l’arrêt de la chimiothérapie.</a:t>
            </a:r>
          </a:p>
          <a:p>
            <a:endParaRPr lang="fr-FR" dirty="0"/>
          </a:p>
        </p:txBody>
      </p:sp>
    </p:spTree>
    <p:extLst>
      <p:ext uri="{BB962C8B-B14F-4D97-AF65-F5344CB8AC3E}">
        <p14:creationId xmlns:p14="http://schemas.microsoft.com/office/powerpoint/2010/main" val="208440995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99424" y="729809"/>
            <a:ext cx="10252158" cy="1400530"/>
          </a:xfrm>
          <a:ln w="76200">
            <a:solidFill>
              <a:srgbClr val="0070C0"/>
            </a:solidFill>
          </a:ln>
        </p:spPr>
        <p:txBody>
          <a:bodyPr/>
          <a:lstStyle/>
          <a:p>
            <a:br>
              <a:rPr lang="fr-FR" dirty="0"/>
            </a:br>
            <a:r>
              <a:rPr lang="fr-FR" dirty="0"/>
              <a:t>						</a:t>
            </a:r>
            <a:r>
              <a:rPr lang="fr-FR" dirty="0">
                <a:solidFill>
                  <a:schemeClr val="tx1"/>
                </a:solidFill>
              </a:rPr>
              <a:t>PREVENTION </a:t>
            </a:r>
          </a:p>
        </p:txBody>
      </p:sp>
      <p:sp>
        <p:nvSpPr>
          <p:cNvPr id="3" name="Espace réservé du contenu 2"/>
          <p:cNvSpPr>
            <a:spLocks noGrp="1"/>
          </p:cNvSpPr>
          <p:nvPr>
            <p:ph idx="1"/>
          </p:nvPr>
        </p:nvSpPr>
        <p:spPr>
          <a:xfrm>
            <a:off x="1538576" y="2133600"/>
            <a:ext cx="10220036" cy="4377985"/>
          </a:xfrm>
          <a:ln w="76200">
            <a:solidFill>
              <a:srgbClr val="0070C0"/>
            </a:solidFill>
          </a:ln>
        </p:spPr>
        <p:txBody>
          <a:bodyPr vert="horz" lIns="91440" tIns="45720" rIns="91440" bIns="45720" rtlCol="0" anchor="t">
            <a:normAutofit/>
          </a:bodyPr>
          <a:lstStyle/>
          <a:p>
            <a:pPr marL="0" indent="0">
              <a:buNone/>
            </a:pPr>
            <a:endParaRPr lang="fr-FR" dirty="0"/>
          </a:p>
          <a:p>
            <a:r>
              <a:rPr lang="fr-FR" sz="3200" b="1" dirty="0"/>
              <a:t>- Arrêt du tabac</a:t>
            </a:r>
          </a:p>
          <a:p>
            <a:r>
              <a:rPr lang="fr-FR" sz="2400" dirty="0"/>
              <a:t>-</a:t>
            </a:r>
            <a:r>
              <a:rPr lang="fr-FR" sz="2400" b="1" dirty="0"/>
              <a:t> Ne pas enfumer les autres</a:t>
            </a:r>
          </a:p>
          <a:p>
            <a:r>
              <a:rPr lang="fr-FR" sz="2400" b="1" dirty="0"/>
              <a:t>- Aérer les espaces enfumés</a:t>
            </a:r>
          </a:p>
          <a:p>
            <a:r>
              <a:rPr lang="fr-FR" sz="2400" dirty="0"/>
              <a:t>- Eviter l’exposition a des substances cancérogènes au travail</a:t>
            </a:r>
          </a:p>
          <a:p>
            <a:r>
              <a:rPr lang="fr-FR" sz="2400" dirty="0"/>
              <a:t>- Alimentation saine et équilibrée</a:t>
            </a:r>
          </a:p>
          <a:p>
            <a:r>
              <a:rPr lang="fr-FR" sz="2400" dirty="0"/>
              <a:t>- Dépistage précoce</a:t>
            </a:r>
          </a:p>
          <a:p>
            <a:endParaRPr lang="fr-FR" dirty="0"/>
          </a:p>
        </p:txBody>
      </p:sp>
    </p:spTree>
    <p:extLst>
      <p:ext uri="{BB962C8B-B14F-4D97-AF65-F5344CB8AC3E}">
        <p14:creationId xmlns:p14="http://schemas.microsoft.com/office/powerpoint/2010/main" val="125243055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14717E-1B0D-0EF6-866C-09570EE61222}"/>
              </a:ext>
            </a:extLst>
          </p:cNvPr>
          <p:cNvSpPr>
            <a:spLocks noGrp="1"/>
          </p:cNvSpPr>
          <p:nvPr>
            <p:ph type="title"/>
          </p:nvPr>
        </p:nvSpPr>
        <p:spPr>
          <a:xfrm>
            <a:off x="2592925" y="624110"/>
            <a:ext cx="8923232" cy="3740071"/>
          </a:xfrm>
        </p:spPr>
        <p:txBody>
          <a:bodyPr>
            <a:normAutofit fontScale="90000"/>
          </a:bodyPr>
          <a:lstStyle/>
          <a:p>
            <a:br>
              <a:rPr lang="fr-FR" dirty="0"/>
            </a:br>
            <a:br>
              <a:rPr lang="fr-FR" dirty="0"/>
            </a:br>
            <a:br>
              <a:rPr lang="fr-FR" dirty="0"/>
            </a:br>
            <a:br>
              <a:rPr lang="fr-FR" dirty="0"/>
            </a:br>
            <a:br>
              <a:rPr lang="fr-FR" dirty="0"/>
            </a:br>
            <a:br>
              <a:rPr lang="fr-FR" dirty="0"/>
            </a:br>
            <a:r>
              <a:rPr lang="fr-FR" dirty="0"/>
              <a:t>CANCER DE LA PLEVRE </a:t>
            </a:r>
            <a:br>
              <a:rPr lang="fr-FR" dirty="0"/>
            </a:br>
            <a:endParaRPr lang="fr-FR" dirty="0"/>
          </a:p>
        </p:txBody>
      </p:sp>
      <p:sp>
        <p:nvSpPr>
          <p:cNvPr id="3" name="Espace réservé du contenu 2">
            <a:extLst>
              <a:ext uri="{FF2B5EF4-FFF2-40B4-BE49-F238E27FC236}">
                <a16:creationId xmlns:a16="http://schemas.microsoft.com/office/drawing/2014/main" id="{2137FF64-ADC6-7575-6D11-BB859FFBC6D9}"/>
              </a:ext>
            </a:extLst>
          </p:cNvPr>
          <p:cNvSpPr>
            <a:spLocks noGrp="1"/>
          </p:cNvSpPr>
          <p:nvPr>
            <p:ph idx="1"/>
          </p:nvPr>
        </p:nvSpPr>
        <p:spPr/>
        <p:txBody>
          <a:bodyPr vert="horz" lIns="91440" tIns="45720" rIns="91440" bIns="45720" rtlCol="0" anchor="t">
            <a:normAutofit/>
          </a:bodyPr>
          <a:lstStyle/>
          <a:p>
            <a:pPr marL="0" indent="0">
              <a:buNone/>
            </a:pPr>
            <a:endParaRPr lang="fr-FR" dirty="0">
              <a:ea typeface="+mn-lt"/>
              <a:cs typeface="+mn-lt"/>
            </a:endParaRPr>
          </a:p>
          <a:p>
            <a:pPr marL="0" indent="0">
              <a:buNone/>
            </a:pPr>
            <a:endParaRPr lang="fr-FR" dirty="0">
              <a:ea typeface="+mn-lt"/>
              <a:cs typeface="+mn-lt"/>
            </a:endParaRPr>
          </a:p>
          <a:p>
            <a:pPr marL="0" indent="0">
              <a:buNone/>
            </a:pPr>
            <a:endParaRPr lang="fr-FR" dirty="0">
              <a:ea typeface="+mn-lt"/>
              <a:cs typeface="+mn-lt"/>
            </a:endParaRPr>
          </a:p>
          <a:p>
            <a:pPr marL="0" indent="0">
              <a:buNone/>
            </a:pPr>
            <a:endParaRPr lang="fr-FR" dirty="0">
              <a:ea typeface="+mn-lt"/>
              <a:cs typeface="+mn-lt"/>
            </a:endParaRPr>
          </a:p>
          <a:p>
            <a:pPr marL="0" indent="0">
              <a:buNone/>
            </a:pPr>
            <a:endParaRPr lang="fr-FR" dirty="0">
              <a:ea typeface="+mn-lt"/>
              <a:cs typeface="+mn-lt"/>
            </a:endParaRPr>
          </a:p>
          <a:p>
            <a:pPr marL="0" indent="0">
              <a:spcBef>
                <a:spcPts val="100"/>
              </a:spcBef>
              <a:buNone/>
            </a:pPr>
            <a:endParaRPr lang="fr-FR" sz="1400" dirty="0">
              <a:ea typeface="+mn-lt"/>
              <a:cs typeface="+mn-lt"/>
            </a:endParaRPr>
          </a:p>
          <a:p>
            <a:pPr marL="0" indent="0">
              <a:spcBef>
                <a:spcPts val="100"/>
              </a:spcBef>
              <a:buNone/>
            </a:pPr>
            <a:r>
              <a:rPr lang="fr-FR" sz="1400" dirty="0">
                <a:ea typeface="+mn-lt"/>
                <a:cs typeface="+mn-lt"/>
              </a:rPr>
              <a:t>Dr EID Nada </a:t>
            </a:r>
            <a:endParaRPr lang="en-US" sz="1400" dirty="0">
              <a:ea typeface="+mn-lt"/>
              <a:cs typeface="+mn-lt"/>
            </a:endParaRPr>
          </a:p>
          <a:p>
            <a:pPr marL="0" indent="0">
              <a:spcBef>
                <a:spcPts val="100"/>
              </a:spcBef>
              <a:buNone/>
            </a:pPr>
            <a:r>
              <a:rPr lang="fr-FR" sz="1400" dirty="0">
                <a:ea typeface="+mn-lt"/>
                <a:cs typeface="+mn-lt"/>
              </a:rPr>
              <a:t>Oncologue </a:t>
            </a:r>
            <a:endParaRPr lang="en-US" sz="1400" dirty="0">
              <a:ea typeface="+mn-lt"/>
              <a:cs typeface="+mn-lt"/>
            </a:endParaRPr>
          </a:p>
          <a:p>
            <a:pPr marL="0" indent="0">
              <a:spcBef>
                <a:spcPts val="100"/>
              </a:spcBef>
              <a:buNone/>
            </a:pPr>
            <a:r>
              <a:rPr lang="fr-FR" sz="1400" dirty="0">
                <a:ea typeface="+mn-lt"/>
                <a:cs typeface="+mn-lt"/>
              </a:rPr>
              <a:t>CH Sarrebourg – Saverne </a:t>
            </a:r>
            <a:endParaRPr lang="en-US" sz="1400" dirty="0">
              <a:ea typeface="+mn-lt"/>
              <a:cs typeface="+mn-lt"/>
            </a:endParaRPr>
          </a:p>
          <a:p>
            <a:pPr marL="0" indent="0">
              <a:spcBef>
                <a:spcPts val="100"/>
              </a:spcBef>
              <a:buNone/>
            </a:pPr>
            <a:r>
              <a:rPr lang="fr-FR" sz="1400" dirty="0">
                <a:ea typeface="+mn-lt"/>
                <a:cs typeface="+mn-lt"/>
              </a:rPr>
              <a:t>2023 - 2024</a:t>
            </a:r>
            <a:endParaRPr lang="en-US" sz="1400" dirty="0">
              <a:ea typeface="+mn-lt"/>
              <a:cs typeface="+mn-lt"/>
            </a:endParaRPr>
          </a:p>
          <a:p>
            <a:endParaRPr lang="fr-FR" dirty="0"/>
          </a:p>
        </p:txBody>
      </p:sp>
    </p:spTree>
    <p:extLst>
      <p:ext uri="{BB962C8B-B14F-4D97-AF65-F5344CB8AC3E}">
        <p14:creationId xmlns:p14="http://schemas.microsoft.com/office/powerpoint/2010/main" val="300475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0D527C-0A46-7691-7BC1-06D74F4EEF77}"/>
              </a:ext>
            </a:extLst>
          </p:cNvPr>
          <p:cNvSpPr>
            <a:spLocks noGrp="1"/>
          </p:cNvSpPr>
          <p:nvPr>
            <p:ph type="title"/>
          </p:nvPr>
        </p:nvSpPr>
        <p:spPr>
          <a:xfrm>
            <a:off x="2315834" y="139201"/>
            <a:ext cx="8923232" cy="1003800"/>
          </a:xfrm>
        </p:spPr>
        <p:txBody>
          <a:bodyPr>
            <a:normAutofit fontScale="90000"/>
          </a:bodyPr>
          <a:lstStyle/>
          <a:p>
            <a:r>
              <a:rPr lang="fr-FR" dirty="0"/>
              <a:t>            </a:t>
            </a:r>
            <a:br>
              <a:rPr lang="fr-FR" dirty="0"/>
            </a:br>
            <a:r>
              <a:rPr lang="fr-FR" dirty="0"/>
              <a:t>        </a:t>
            </a:r>
            <a:r>
              <a:rPr lang="fr-FR" b="1" dirty="0"/>
              <a:t>CANCER DE LA PLEVRE </a:t>
            </a:r>
          </a:p>
        </p:txBody>
      </p:sp>
      <p:sp>
        <p:nvSpPr>
          <p:cNvPr id="3" name="Espace réservé du contenu 2">
            <a:extLst>
              <a:ext uri="{FF2B5EF4-FFF2-40B4-BE49-F238E27FC236}">
                <a16:creationId xmlns:a16="http://schemas.microsoft.com/office/drawing/2014/main" id="{0FB514F7-37D5-C990-62E8-85FC9AEBFE6D}"/>
              </a:ext>
            </a:extLst>
          </p:cNvPr>
          <p:cNvSpPr>
            <a:spLocks noGrp="1"/>
          </p:cNvSpPr>
          <p:nvPr>
            <p:ph idx="1"/>
          </p:nvPr>
        </p:nvSpPr>
        <p:spPr>
          <a:xfrm>
            <a:off x="984394" y="1313873"/>
            <a:ext cx="10520218" cy="4597349"/>
          </a:xfrm>
        </p:spPr>
        <p:txBody>
          <a:bodyPr vert="horz" lIns="91440" tIns="45720" rIns="91440" bIns="45720" rtlCol="0" anchor="t">
            <a:normAutofit fontScale="92500"/>
          </a:bodyPr>
          <a:lstStyle/>
          <a:p>
            <a:endParaRPr lang="fr-FR" dirty="0">
              <a:ea typeface="+mn-lt"/>
              <a:cs typeface="+mn-lt"/>
            </a:endParaRPr>
          </a:p>
          <a:p>
            <a:r>
              <a:rPr lang="fr-FR" sz="2800" dirty="0">
                <a:solidFill>
                  <a:schemeClr val="tx1"/>
                </a:solidFill>
                <a:ea typeface="+mn-lt"/>
                <a:cs typeface="+mn-lt"/>
              </a:rPr>
              <a:t> le cancer de la plèvre est une tumeur maligne au niveau de la plèvre.</a:t>
            </a:r>
          </a:p>
          <a:p>
            <a:r>
              <a:rPr lang="fr-FR" sz="2800" dirty="0">
                <a:solidFill>
                  <a:schemeClr val="tx1"/>
                </a:solidFill>
                <a:ea typeface="+mn-lt"/>
                <a:cs typeface="+mn-lt"/>
              </a:rPr>
              <a:t> Cette dernière est considérée comme l’enveloppe des </a:t>
            </a:r>
            <a:r>
              <a:rPr lang="fr-FR" sz="2800" dirty="0">
                <a:solidFill>
                  <a:schemeClr val="tx1"/>
                </a:solidFill>
                <a:ea typeface="+mn-lt"/>
                <a:cs typeface="+mn-lt"/>
                <a:hlinkClick r:id="rId2">
                  <a:extLst>
                    <a:ext uri="{A12FA001-AC4F-418D-AE19-62706E023703}">
                      <ahyp:hlinkClr xmlns:ahyp="http://schemas.microsoft.com/office/drawing/2018/hyperlinkcolor" val="tx"/>
                    </a:ext>
                  </a:extLst>
                </a:hlinkClick>
              </a:rPr>
              <a:t>poumons</a:t>
            </a:r>
            <a:r>
              <a:rPr lang="fr-FR" sz="2800" dirty="0">
                <a:solidFill>
                  <a:schemeClr val="tx1"/>
                </a:solidFill>
                <a:ea typeface="+mn-lt"/>
                <a:cs typeface="+mn-lt"/>
              </a:rPr>
              <a:t>. </a:t>
            </a:r>
          </a:p>
          <a:p>
            <a:r>
              <a:rPr lang="fr-FR" sz="2800" dirty="0">
                <a:solidFill>
                  <a:schemeClr val="tx1"/>
                </a:solidFill>
                <a:ea typeface="+mn-lt"/>
                <a:cs typeface="+mn-lt"/>
              </a:rPr>
              <a:t>Elle est composée de deux feuillets : un feuillet viscéral adhérant au poumon et un feuillet pariétal tapissant la paroi thoracique. </a:t>
            </a:r>
          </a:p>
          <a:p>
            <a:r>
              <a:rPr lang="fr-FR" sz="2800" dirty="0">
                <a:solidFill>
                  <a:schemeClr val="tx1"/>
                </a:solidFill>
                <a:ea typeface="+mn-lt"/>
                <a:cs typeface="+mn-lt"/>
              </a:rPr>
              <a:t>Entre ces deux feuillets, on trouve le liquide pleural qui permet notamment de limiter les frottements dus aux mouvements respiratoires.</a:t>
            </a:r>
            <a:endParaRPr lang="fr-FR" sz="2800" dirty="0">
              <a:solidFill>
                <a:schemeClr val="tx1"/>
              </a:solidFill>
            </a:endParaRPr>
          </a:p>
        </p:txBody>
      </p:sp>
    </p:spTree>
    <p:extLst>
      <p:ext uri="{BB962C8B-B14F-4D97-AF65-F5344CB8AC3E}">
        <p14:creationId xmlns:p14="http://schemas.microsoft.com/office/powerpoint/2010/main" val="4263523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1E6EFE-3653-E477-729C-BF7FDDCDE5E8}"/>
              </a:ext>
            </a:extLst>
          </p:cNvPr>
          <p:cNvSpPr>
            <a:spLocks noGrp="1"/>
          </p:cNvSpPr>
          <p:nvPr>
            <p:ph type="title"/>
          </p:nvPr>
        </p:nvSpPr>
        <p:spPr>
          <a:xfrm>
            <a:off x="1172835" y="624110"/>
            <a:ext cx="10331777" cy="611254"/>
          </a:xfrm>
        </p:spPr>
        <p:txBody>
          <a:bodyPr>
            <a:normAutofit fontScale="90000"/>
          </a:bodyPr>
          <a:lstStyle/>
          <a:p>
            <a:r>
              <a:rPr lang="fr-FR" dirty="0"/>
              <a:t>         </a:t>
            </a:r>
            <a:r>
              <a:rPr lang="fr-FR" b="1" dirty="0"/>
              <a:t> Les types du cancer de la plèvre </a:t>
            </a:r>
          </a:p>
        </p:txBody>
      </p:sp>
      <p:sp>
        <p:nvSpPr>
          <p:cNvPr id="3" name="Espace réservé du contenu 2">
            <a:extLst>
              <a:ext uri="{FF2B5EF4-FFF2-40B4-BE49-F238E27FC236}">
                <a16:creationId xmlns:a16="http://schemas.microsoft.com/office/drawing/2014/main" id="{84F33C36-3FC8-E862-14FC-65EDB034C951}"/>
              </a:ext>
            </a:extLst>
          </p:cNvPr>
          <p:cNvSpPr>
            <a:spLocks noGrp="1"/>
          </p:cNvSpPr>
          <p:nvPr>
            <p:ph idx="1"/>
          </p:nvPr>
        </p:nvSpPr>
        <p:spPr>
          <a:xfrm>
            <a:off x="1042122" y="1302328"/>
            <a:ext cx="10450945" cy="4608894"/>
          </a:xfrm>
        </p:spPr>
        <p:txBody>
          <a:bodyPr vert="horz" lIns="91440" tIns="45720" rIns="91440" bIns="45720" rtlCol="0" anchor="t">
            <a:normAutofit/>
          </a:bodyPr>
          <a:lstStyle/>
          <a:p>
            <a:r>
              <a:rPr lang="fr-FR" sz="2400" dirty="0">
                <a:solidFill>
                  <a:schemeClr val="tx1"/>
                </a:solidFill>
                <a:ea typeface="+mn-lt"/>
                <a:cs typeface="+mn-lt"/>
              </a:rPr>
              <a:t>On distingue deux cas :</a:t>
            </a:r>
            <a:endParaRPr lang="fr-FR" sz="2400" dirty="0">
              <a:solidFill>
                <a:schemeClr val="tx1"/>
              </a:solidFill>
            </a:endParaRPr>
          </a:p>
          <a:p>
            <a:pPr lvl="1"/>
            <a:r>
              <a:rPr lang="fr-FR" sz="2200" dirty="0">
                <a:solidFill>
                  <a:schemeClr val="tx1"/>
                </a:solidFill>
                <a:ea typeface="+mn-lt"/>
                <a:cs typeface="+mn-lt"/>
              </a:rPr>
              <a:t>l</a:t>
            </a:r>
            <a:r>
              <a:rPr lang="fr-FR" sz="2400" dirty="0">
                <a:solidFill>
                  <a:schemeClr val="tx1"/>
                </a:solidFill>
                <a:ea typeface="+mn-lt"/>
                <a:cs typeface="+mn-lt"/>
              </a:rPr>
              <a:t>e cancer primitif de la plèvre, ou mésothéliome pleural malin, pour lequel le développement cancéreux débute au niveau de la plèvre ;</a:t>
            </a:r>
            <a:endParaRPr lang="fr-FR" sz="2400">
              <a:solidFill>
                <a:schemeClr val="tx1"/>
              </a:solidFill>
            </a:endParaRPr>
          </a:p>
          <a:p>
            <a:pPr lvl="1"/>
            <a:r>
              <a:rPr lang="fr-FR" sz="2400" dirty="0">
                <a:solidFill>
                  <a:schemeClr val="tx1"/>
                </a:solidFill>
                <a:ea typeface="+mn-lt"/>
                <a:cs typeface="+mn-lt"/>
              </a:rPr>
              <a:t>les cancers secondaires de la plèvre, ou métastases pleurales, qui sont dû à l’extension d’un cancer s’étant développé dans une autre région du corps tel qu’un cancer bronchopulmonaire ou un cancer du sein.</a:t>
            </a:r>
            <a:endParaRPr lang="fr-FR" sz="2400">
              <a:solidFill>
                <a:schemeClr val="tx1"/>
              </a:solidFill>
            </a:endParaRPr>
          </a:p>
          <a:p>
            <a:endParaRPr lang="fr-FR" sz="2400" dirty="0">
              <a:solidFill>
                <a:schemeClr val="tx1"/>
              </a:solidFill>
            </a:endParaRPr>
          </a:p>
        </p:txBody>
      </p:sp>
    </p:spTree>
    <p:extLst>
      <p:ext uri="{BB962C8B-B14F-4D97-AF65-F5344CB8AC3E}">
        <p14:creationId xmlns:p14="http://schemas.microsoft.com/office/powerpoint/2010/main" val="2974054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F6B21B-46EF-D2F2-9640-9C34AAC0A802}"/>
              </a:ext>
            </a:extLst>
          </p:cNvPr>
          <p:cNvSpPr>
            <a:spLocks noGrp="1"/>
          </p:cNvSpPr>
          <p:nvPr>
            <p:ph type="title"/>
          </p:nvPr>
        </p:nvSpPr>
        <p:spPr>
          <a:xfrm>
            <a:off x="930380" y="220020"/>
            <a:ext cx="10574232" cy="934526"/>
          </a:xfrm>
        </p:spPr>
        <p:txBody>
          <a:bodyPr>
            <a:normAutofit/>
          </a:bodyPr>
          <a:lstStyle/>
          <a:p>
            <a:r>
              <a:rPr lang="fr-FR" dirty="0"/>
              <a:t>                             </a:t>
            </a:r>
            <a:r>
              <a:rPr lang="fr-FR" b="1" dirty="0"/>
              <a:t>L'AMIANTE </a:t>
            </a:r>
          </a:p>
        </p:txBody>
      </p:sp>
      <p:sp>
        <p:nvSpPr>
          <p:cNvPr id="3" name="Espace réservé du contenu 2">
            <a:extLst>
              <a:ext uri="{FF2B5EF4-FFF2-40B4-BE49-F238E27FC236}">
                <a16:creationId xmlns:a16="http://schemas.microsoft.com/office/drawing/2014/main" id="{E49B27D8-E731-271F-856D-7845638453FF}"/>
              </a:ext>
            </a:extLst>
          </p:cNvPr>
          <p:cNvSpPr>
            <a:spLocks noGrp="1"/>
          </p:cNvSpPr>
          <p:nvPr>
            <p:ph idx="1"/>
          </p:nvPr>
        </p:nvSpPr>
        <p:spPr>
          <a:xfrm>
            <a:off x="776576" y="1209964"/>
            <a:ext cx="10716491" cy="5209258"/>
          </a:xfrm>
        </p:spPr>
        <p:txBody>
          <a:bodyPr vert="horz" lIns="91440" tIns="45720" rIns="91440" bIns="45720" rtlCol="0" anchor="t">
            <a:normAutofit/>
          </a:bodyPr>
          <a:lstStyle/>
          <a:p>
            <a:pPr algn="just"/>
            <a:r>
              <a:rPr lang="fr-FR" sz="2400" dirty="0">
                <a:solidFill>
                  <a:schemeClr val="tx1"/>
                </a:solidFill>
              </a:rPr>
              <a:t>Pour rappel, l’amiante est un matériau dont l’usage est interdit en France en raison de ses dangers pour la santé. </a:t>
            </a:r>
          </a:p>
          <a:p>
            <a:pPr algn="just"/>
            <a:r>
              <a:rPr lang="fr-FR" sz="2400" dirty="0">
                <a:solidFill>
                  <a:schemeClr val="tx1"/>
                </a:solidFill>
              </a:rPr>
              <a:t>Il est aujourd’hui largement démontré que l’inhalation de fibres d’amiante peut être responsable de maladies respiratoires graves dont des cancers de la plèvre et des fibroses pulmonaires (asbestoses).</a:t>
            </a:r>
            <a:endParaRPr lang="fr-FR" sz="2400">
              <a:solidFill>
                <a:schemeClr val="tx1"/>
              </a:solidFill>
              <a:ea typeface="+mn-lt"/>
              <a:cs typeface="+mn-lt"/>
            </a:endParaRPr>
          </a:p>
          <a:p>
            <a:pPr algn="just"/>
            <a:r>
              <a:rPr lang="fr-FR" sz="2400" dirty="0">
                <a:solidFill>
                  <a:schemeClr val="tx1"/>
                </a:solidFill>
              </a:rPr>
              <a:t>Aujourd’hui interdite, l’amiante reste un problème majeur de santé publique. Il faut en effet savoir que les complications de l’exposition à l’amiante peuvent se manifester plus de 20 ans après. De plus, l’amiante est encore présente dans de nombreux bâtiments construits avant son interdiction en 1997.</a:t>
            </a:r>
            <a:endParaRPr lang="fr-FR" sz="2400">
              <a:solidFill>
                <a:schemeClr val="tx1"/>
              </a:solidFill>
              <a:ea typeface="+mn-lt"/>
              <a:cs typeface="+mn-lt"/>
            </a:endParaRPr>
          </a:p>
          <a:p>
            <a:endParaRPr lang="fr-FR" dirty="0"/>
          </a:p>
        </p:txBody>
      </p:sp>
    </p:spTree>
    <p:extLst>
      <p:ext uri="{BB962C8B-B14F-4D97-AF65-F5344CB8AC3E}">
        <p14:creationId xmlns:p14="http://schemas.microsoft.com/office/powerpoint/2010/main" val="609701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C17D77-4FA4-C5A6-0B85-51E872C8BD0E}"/>
              </a:ext>
            </a:extLst>
          </p:cNvPr>
          <p:cNvSpPr>
            <a:spLocks noGrp="1"/>
          </p:cNvSpPr>
          <p:nvPr>
            <p:ph type="title"/>
          </p:nvPr>
        </p:nvSpPr>
        <p:spPr/>
        <p:txBody>
          <a:bodyPr/>
          <a:lstStyle/>
          <a:p>
            <a:r>
              <a:rPr lang="fr-FR" dirty="0"/>
              <a:t>           </a:t>
            </a:r>
            <a:r>
              <a:rPr lang="fr-FR" b="1" dirty="0"/>
              <a:t>Cancer de la plèvre</a:t>
            </a:r>
          </a:p>
        </p:txBody>
      </p:sp>
      <p:sp>
        <p:nvSpPr>
          <p:cNvPr id="3" name="Espace réservé du contenu 2">
            <a:extLst>
              <a:ext uri="{FF2B5EF4-FFF2-40B4-BE49-F238E27FC236}">
                <a16:creationId xmlns:a16="http://schemas.microsoft.com/office/drawing/2014/main" id="{C07F29B5-0031-CF9F-8BC7-FA4427E853A2}"/>
              </a:ext>
            </a:extLst>
          </p:cNvPr>
          <p:cNvSpPr>
            <a:spLocks noGrp="1"/>
          </p:cNvSpPr>
          <p:nvPr>
            <p:ph idx="1"/>
          </p:nvPr>
        </p:nvSpPr>
        <p:spPr>
          <a:xfrm>
            <a:off x="741940" y="1198419"/>
            <a:ext cx="10751127" cy="4712803"/>
          </a:xfrm>
        </p:spPr>
        <p:txBody>
          <a:bodyPr vert="horz" lIns="91440" tIns="45720" rIns="91440" bIns="45720" rtlCol="0" anchor="t">
            <a:normAutofit/>
          </a:bodyPr>
          <a:lstStyle/>
          <a:p>
            <a:endParaRPr lang="fr-FR" dirty="0">
              <a:ea typeface="+mn-lt"/>
              <a:cs typeface="+mn-lt"/>
            </a:endParaRPr>
          </a:p>
          <a:p>
            <a:r>
              <a:rPr lang="fr-FR" sz="2400" dirty="0">
                <a:ea typeface="+mn-lt"/>
                <a:cs typeface="+mn-lt"/>
              </a:rPr>
              <a:t>Les personnes exposées à l’amiante ont un risque accru de développer un cancer de la plèvre. Le mésothéliome pleural malin est considéré comme un cancer rare. Il représente moins de 1% de l’ensemble des cancers diagnostiqués. Néanmoins, l’incidence du mésothéliome pleural malin est en augmentation depuis les années 1990 en raison de l’utilisation massive de l’amiante entre les années 50 et 80. Certains spécialistes s’inquiètent également de l’exposition à des produits amiantés en provenance de pays dans lesquels l’amiante n’est pas interdite, tels que la Russie et la Chine.</a:t>
            </a:r>
          </a:p>
          <a:p>
            <a:r>
              <a:rPr lang="fr-FR" sz="2400" dirty="0"/>
              <a:t>Cas le plus fréquent, le cancer primitif de la plèvre est généralement la conséquence d’une exposition prolongée à l’amiante. </a:t>
            </a:r>
          </a:p>
        </p:txBody>
      </p:sp>
    </p:spTree>
    <p:extLst>
      <p:ext uri="{BB962C8B-B14F-4D97-AF65-F5344CB8AC3E}">
        <p14:creationId xmlns:p14="http://schemas.microsoft.com/office/powerpoint/2010/main" val="2608493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53ECFD-C4B6-4E1F-DA20-541BA913EECD}"/>
              </a:ext>
            </a:extLst>
          </p:cNvPr>
          <p:cNvSpPr>
            <a:spLocks noGrp="1"/>
          </p:cNvSpPr>
          <p:nvPr>
            <p:ph type="title"/>
          </p:nvPr>
        </p:nvSpPr>
        <p:spPr>
          <a:xfrm>
            <a:off x="1380653" y="624110"/>
            <a:ext cx="10123959" cy="645890"/>
          </a:xfrm>
        </p:spPr>
        <p:txBody>
          <a:bodyPr/>
          <a:lstStyle/>
          <a:p>
            <a:r>
              <a:rPr lang="fr-FR" b="1" dirty="0">
                <a:ea typeface="+mj-lt"/>
                <a:cs typeface="+mj-lt"/>
              </a:rPr>
              <a:t>        Diagnostic du cancer de la plèvre</a:t>
            </a:r>
            <a:endParaRPr lang="fr-FR" dirty="0"/>
          </a:p>
        </p:txBody>
      </p:sp>
      <p:sp>
        <p:nvSpPr>
          <p:cNvPr id="3" name="Espace réservé du contenu 2">
            <a:extLst>
              <a:ext uri="{FF2B5EF4-FFF2-40B4-BE49-F238E27FC236}">
                <a16:creationId xmlns:a16="http://schemas.microsoft.com/office/drawing/2014/main" id="{D52D9CA7-ACFA-1A98-C076-45034BB172AB}"/>
              </a:ext>
            </a:extLst>
          </p:cNvPr>
          <p:cNvSpPr>
            <a:spLocks noGrp="1"/>
          </p:cNvSpPr>
          <p:nvPr>
            <p:ph idx="1"/>
          </p:nvPr>
        </p:nvSpPr>
        <p:spPr>
          <a:xfrm>
            <a:off x="1249940" y="1267691"/>
            <a:ext cx="10243127" cy="4643531"/>
          </a:xfrm>
        </p:spPr>
        <p:txBody>
          <a:bodyPr vert="horz" lIns="91440" tIns="45720" rIns="91440" bIns="45720" rtlCol="0" anchor="t">
            <a:noAutofit/>
          </a:bodyPr>
          <a:lstStyle/>
          <a:p>
            <a:endParaRPr lang="fr-FR" b="1" dirty="0"/>
          </a:p>
          <a:p>
            <a:r>
              <a:rPr lang="fr-FR" dirty="0">
                <a:ea typeface="+mn-lt"/>
                <a:cs typeface="+mn-lt"/>
              </a:rPr>
              <a:t>Le diagnostic du cancer de la plèvre est difficile car ses symptômes sont similaires à de nombreuses autres maladies. Plusieurs examens peuvent être nécessaires :</a:t>
            </a:r>
            <a:endParaRPr lang="fr-FR"/>
          </a:p>
          <a:p>
            <a:pPr lvl="1"/>
            <a:r>
              <a:rPr lang="fr-FR" sz="1800" dirty="0">
                <a:ea typeface="+mn-lt"/>
                <a:cs typeface="+mn-lt"/>
              </a:rPr>
              <a:t>un examen des antécédents d’exposition à l’amiante ;</a:t>
            </a:r>
            <a:endParaRPr lang="fr-FR" sz="1800"/>
          </a:p>
          <a:p>
            <a:pPr lvl="1"/>
            <a:r>
              <a:rPr lang="fr-FR" sz="1800" dirty="0">
                <a:ea typeface="+mn-lt"/>
                <a:cs typeface="+mn-lt"/>
              </a:rPr>
              <a:t>une radiographie pour évaluer l’état de la plèvre ;</a:t>
            </a:r>
            <a:endParaRPr lang="fr-FR" sz="1800"/>
          </a:p>
          <a:p>
            <a:pPr lvl="1"/>
            <a:r>
              <a:rPr lang="fr-FR" sz="1800" dirty="0">
                <a:ea typeface="+mn-lt"/>
                <a:cs typeface="+mn-lt"/>
              </a:rPr>
              <a:t>une </a:t>
            </a:r>
            <a:r>
              <a:rPr lang="fr-FR" sz="1800" dirty="0">
                <a:ea typeface="+mn-lt"/>
                <a:cs typeface="+mn-lt"/>
                <a:hlinkClick r:id="rId2"/>
              </a:rPr>
              <a:t>ponction pleurale</a:t>
            </a:r>
            <a:r>
              <a:rPr lang="fr-FR" sz="1800" dirty="0">
                <a:ea typeface="+mn-lt"/>
                <a:cs typeface="+mn-lt"/>
              </a:rPr>
              <a:t> pour recueillir un échantillon de liquide pleural et l’analyser ;</a:t>
            </a:r>
            <a:endParaRPr lang="fr-FR" sz="1800"/>
          </a:p>
          <a:p>
            <a:pPr lvl="1"/>
            <a:r>
              <a:rPr lang="fr-FR" sz="1800" dirty="0">
                <a:ea typeface="+mn-lt"/>
                <a:cs typeface="+mn-lt"/>
              </a:rPr>
              <a:t>une ponction-biopsie pleurale qui consiste à prélever et analyser un fragment d’un feuillet de la plèvre ;</a:t>
            </a:r>
            <a:endParaRPr lang="fr-FR" sz="1800"/>
          </a:p>
          <a:p>
            <a:pPr lvl="1"/>
            <a:r>
              <a:rPr lang="fr-FR" sz="1800" dirty="0">
                <a:ea typeface="+mn-lt"/>
                <a:cs typeface="+mn-lt"/>
              </a:rPr>
              <a:t>une thoracoscopie qui consiste à réaliser une incision entre deux côtes afin de visualiser la plèvre à l’aide d’un endoscope (instrument optique médical).</a:t>
            </a:r>
            <a:endParaRPr lang="fr-FR" sz="1800"/>
          </a:p>
          <a:p>
            <a:endParaRPr lang="fr-FR" dirty="0"/>
          </a:p>
        </p:txBody>
      </p:sp>
    </p:spTree>
    <p:extLst>
      <p:ext uri="{BB962C8B-B14F-4D97-AF65-F5344CB8AC3E}">
        <p14:creationId xmlns:p14="http://schemas.microsoft.com/office/powerpoint/2010/main" val="2815555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2B3AF2-00C6-B598-CC75-1555A75B3938}"/>
              </a:ext>
            </a:extLst>
          </p:cNvPr>
          <p:cNvSpPr>
            <a:spLocks noGrp="1"/>
          </p:cNvSpPr>
          <p:nvPr>
            <p:ph type="title"/>
          </p:nvPr>
        </p:nvSpPr>
        <p:spPr>
          <a:xfrm>
            <a:off x="1288289" y="173837"/>
            <a:ext cx="10135505" cy="576618"/>
          </a:xfrm>
        </p:spPr>
        <p:txBody>
          <a:bodyPr>
            <a:normAutofit fontScale="90000"/>
          </a:bodyPr>
          <a:lstStyle/>
          <a:p>
            <a:r>
              <a:rPr lang="fr-FR" b="1" dirty="0">
                <a:ea typeface="+mj-lt"/>
                <a:cs typeface="+mj-lt"/>
              </a:rPr>
              <a:t>         Les symptômes du cancer de la plèvre</a:t>
            </a:r>
            <a:endParaRPr lang="fr-FR" dirty="0">
              <a:ea typeface="+mj-lt"/>
              <a:cs typeface="+mj-lt"/>
            </a:endParaRPr>
          </a:p>
        </p:txBody>
      </p:sp>
      <p:sp>
        <p:nvSpPr>
          <p:cNvPr id="3" name="Espace réservé du contenu 2">
            <a:extLst>
              <a:ext uri="{FF2B5EF4-FFF2-40B4-BE49-F238E27FC236}">
                <a16:creationId xmlns:a16="http://schemas.microsoft.com/office/drawing/2014/main" id="{20AFC1FD-B576-DF52-0FA8-39BE8D117791}"/>
              </a:ext>
            </a:extLst>
          </p:cNvPr>
          <p:cNvSpPr>
            <a:spLocks noGrp="1"/>
          </p:cNvSpPr>
          <p:nvPr>
            <p:ph idx="1"/>
          </p:nvPr>
        </p:nvSpPr>
        <p:spPr>
          <a:xfrm>
            <a:off x="1365394" y="748148"/>
            <a:ext cx="10127673" cy="5936619"/>
          </a:xfrm>
        </p:spPr>
        <p:txBody>
          <a:bodyPr vert="horz" lIns="91440" tIns="45720" rIns="91440" bIns="45720" rtlCol="0" anchor="t">
            <a:normAutofit lnSpcReduction="10000"/>
          </a:bodyPr>
          <a:lstStyle/>
          <a:p>
            <a:pPr marL="0" indent="0">
              <a:buNone/>
            </a:pPr>
            <a:endParaRPr lang="fr-FR" b="1" dirty="0"/>
          </a:p>
          <a:p>
            <a:r>
              <a:rPr lang="fr-FR" b="1" dirty="0"/>
              <a:t>Epanchement pleural</a:t>
            </a:r>
            <a:endParaRPr lang="fr-FR" dirty="0"/>
          </a:p>
          <a:p>
            <a:pPr lvl="1"/>
            <a:r>
              <a:rPr lang="fr-FR" dirty="0">
                <a:ea typeface="+mn-lt"/>
                <a:cs typeface="+mn-lt"/>
              </a:rPr>
              <a:t>Les tumeurs de la plèvre peuvent passer inaperçues dans les premiers stades de leur développement. Le premier signe révélateur d’un cancer de la plèvre est un épanchement pleural, c’est-à-dire une accumulation anormale de liquide dans la cavité pleurale (espace entre les deux feuillets de la plèvre). Il se manifeste par :</a:t>
            </a:r>
            <a:endParaRPr lang="fr-FR"/>
          </a:p>
          <a:p>
            <a:r>
              <a:rPr lang="fr-FR" dirty="0">
                <a:ea typeface="+mn-lt"/>
                <a:cs typeface="+mn-lt"/>
              </a:rPr>
              <a:t>une dyspnée, c’est-à-dire un essoufflement ou une respiration sifflante ;</a:t>
            </a:r>
            <a:endParaRPr lang="fr-FR" dirty="0"/>
          </a:p>
          <a:p>
            <a:r>
              <a:rPr lang="fr-FR" dirty="0">
                <a:ea typeface="+mn-lt"/>
                <a:cs typeface="+mn-lt"/>
              </a:rPr>
              <a:t>une douleur thoracique dans certains cas.</a:t>
            </a:r>
            <a:endParaRPr lang="fr-FR" dirty="0"/>
          </a:p>
          <a:p>
            <a:r>
              <a:rPr lang="fr-FR" b="1" dirty="0"/>
              <a:t>Symptômes associés</a:t>
            </a:r>
            <a:endParaRPr lang="fr-FR" dirty="0"/>
          </a:p>
          <a:p>
            <a:pPr lvl="1"/>
            <a:r>
              <a:rPr lang="fr-FR" dirty="0">
                <a:ea typeface="+mn-lt"/>
                <a:cs typeface="+mn-lt"/>
              </a:rPr>
              <a:t>Le cancer de la plèvre peut aussi se traduire par :</a:t>
            </a:r>
            <a:endParaRPr lang="fr-FR"/>
          </a:p>
          <a:p>
            <a:pPr lvl="1"/>
            <a:r>
              <a:rPr lang="fr-FR" dirty="0">
                <a:ea typeface="+mn-lt"/>
                <a:cs typeface="+mn-lt"/>
              </a:rPr>
              <a:t>une toux qui s’aggrave ou persiste ;</a:t>
            </a:r>
            <a:endParaRPr lang="fr-FR"/>
          </a:p>
          <a:p>
            <a:pPr lvl="1"/>
            <a:r>
              <a:rPr lang="fr-FR" dirty="0">
                <a:ea typeface="+mn-lt"/>
                <a:cs typeface="+mn-lt"/>
              </a:rPr>
              <a:t>une voix rauque ;</a:t>
            </a:r>
            <a:endParaRPr lang="fr-FR"/>
          </a:p>
          <a:p>
            <a:pPr lvl="1"/>
            <a:r>
              <a:rPr lang="fr-FR" dirty="0">
                <a:ea typeface="+mn-lt"/>
                <a:cs typeface="+mn-lt"/>
              </a:rPr>
              <a:t>des difficulté à avaler.</a:t>
            </a:r>
            <a:endParaRPr lang="fr-FR"/>
          </a:p>
          <a:p>
            <a:r>
              <a:rPr lang="fr-FR" b="1" dirty="0"/>
              <a:t>Signes non spécifiques</a:t>
            </a:r>
            <a:endParaRPr lang="fr-FR" dirty="0"/>
          </a:p>
          <a:p>
            <a:pPr lvl="1"/>
            <a:r>
              <a:rPr lang="fr-FR" dirty="0">
                <a:ea typeface="+mn-lt"/>
                <a:cs typeface="+mn-lt"/>
              </a:rPr>
              <a:t>Un cancer de la plèvre peut aussi entraîner :</a:t>
            </a:r>
            <a:endParaRPr lang="fr-FR"/>
          </a:p>
          <a:p>
            <a:pPr lvl="1"/>
            <a:r>
              <a:rPr lang="fr-FR" dirty="0">
                <a:ea typeface="+mn-lt"/>
                <a:cs typeface="+mn-lt"/>
              </a:rPr>
              <a:t>des sueurs nocturnes ;</a:t>
            </a:r>
            <a:endParaRPr lang="fr-FR"/>
          </a:p>
          <a:p>
            <a:pPr lvl="1"/>
            <a:r>
              <a:rPr lang="fr-FR" dirty="0">
                <a:ea typeface="+mn-lt"/>
                <a:cs typeface="+mn-lt"/>
              </a:rPr>
              <a:t>une perte de poids inexpliquée.</a:t>
            </a:r>
            <a:endParaRPr lang="fr-FR"/>
          </a:p>
          <a:p>
            <a:endParaRPr lang="fr-FR" dirty="0"/>
          </a:p>
        </p:txBody>
      </p:sp>
    </p:spTree>
    <p:extLst>
      <p:ext uri="{BB962C8B-B14F-4D97-AF65-F5344CB8AC3E}">
        <p14:creationId xmlns:p14="http://schemas.microsoft.com/office/powerpoint/2010/main" val="75399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2" y="452718"/>
            <a:ext cx="8947522" cy="1400530"/>
          </a:xfrm>
          <a:ln w="76200">
            <a:solidFill>
              <a:srgbClr val="0070C0"/>
            </a:solidFill>
          </a:ln>
        </p:spPr>
        <p:txBody>
          <a:bodyPr/>
          <a:lstStyle/>
          <a:p>
            <a:br>
              <a:rPr lang="fr-FR" b="1" dirty="0">
                <a:solidFill>
                  <a:srgbClr val="FFFF00"/>
                </a:solidFill>
              </a:rPr>
            </a:br>
            <a:r>
              <a:rPr lang="fr-FR" sz="2800" b="1" dirty="0">
                <a:solidFill>
                  <a:schemeClr val="tx1"/>
                </a:solidFill>
              </a:rPr>
              <a:t>             GENERALITES SUR LES POUMONS</a:t>
            </a:r>
            <a:endParaRPr lang="fr-FR" sz="2800" dirty="0">
              <a:solidFill>
                <a:schemeClr val="tx1"/>
              </a:solidFill>
            </a:endParaRPr>
          </a:p>
        </p:txBody>
      </p:sp>
      <p:sp>
        <p:nvSpPr>
          <p:cNvPr id="3" name="Espace réservé du contenu 2"/>
          <p:cNvSpPr>
            <a:spLocks noGrp="1"/>
          </p:cNvSpPr>
          <p:nvPr>
            <p:ph idx="1"/>
          </p:nvPr>
        </p:nvSpPr>
        <p:spPr>
          <a:xfrm>
            <a:off x="1135434" y="1975658"/>
            <a:ext cx="8915400" cy="3777622"/>
          </a:xfrm>
          <a:ln w="76200">
            <a:solidFill>
              <a:srgbClr val="0070C0"/>
            </a:solidFill>
          </a:ln>
        </p:spPr>
        <p:txBody>
          <a:bodyPr/>
          <a:lstStyle/>
          <a:p>
            <a:r>
              <a:rPr lang="fr-FR" dirty="0"/>
              <a:t>Organes du système respiratoire intervenant dans les échanges gazeux. </a:t>
            </a:r>
          </a:p>
          <a:p>
            <a:r>
              <a:rPr lang="fr-FR" dirty="0"/>
              <a:t>Ils fournissent l’oxygène et éliminent le dioxyde de carbone.</a:t>
            </a:r>
          </a:p>
          <a:p>
            <a:r>
              <a:rPr lang="fr-FR" dirty="0"/>
              <a:t>Ils sont au nombre de deux et sont situes dans la cage thoracique. </a:t>
            </a:r>
          </a:p>
          <a:p>
            <a:r>
              <a:rPr lang="fr-FR" dirty="0"/>
              <a:t>Le poumon droit possède 3 lobes et le poumon gauche 2. </a:t>
            </a:r>
          </a:p>
          <a:p>
            <a:r>
              <a:rPr lang="fr-FR" dirty="0"/>
              <a:t>Ils sont entoures d’une membrane appelée la plèvre.</a:t>
            </a:r>
          </a:p>
        </p:txBody>
      </p:sp>
    </p:spTree>
    <p:extLst>
      <p:ext uri="{BB962C8B-B14F-4D97-AF65-F5344CB8AC3E}">
        <p14:creationId xmlns:p14="http://schemas.microsoft.com/office/powerpoint/2010/main" val="328014634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7EDE5D-A1A3-F9BF-F2E9-EAB5B01D152F}"/>
              </a:ext>
            </a:extLst>
          </p:cNvPr>
          <p:cNvSpPr>
            <a:spLocks noGrp="1"/>
          </p:cNvSpPr>
          <p:nvPr>
            <p:ph type="title"/>
          </p:nvPr>
        </p:nvSpPr>
        <p:spPr>
          <a:xfrm>
            <a:off x="2546743" y="220019"/>
            <a:ext cx="8923232" cy="599709"/>
          </a:xfrm>
        </p:spPr>
        <p:txBody>
          <a:bodyPr>
            <a:normAutofit fontScale="90000"/>
          </a:bodyPr>
          <a:lstStyle/>
          <a:p>
            <a:r>
              <a:rPr lang="fr-FR" dirty="0"/>
              <a:t>                         </a:t>
            </a:r>
            <a:r>
              <a:rPr lang="fr-FR" b="1" dirty="0"/>
              <a:t>TRAITEMENT </a:t>
            </a:r>
          </a:p>
        </p:txBody>
      </p:sp>
      <p:sp>
        <p:nvSpPr>
          <p:cNvPr id="3" name="Espace réservé du contenu 2">
            <a:extLst>
              <a:ext uri="{FF2B5EF4-FFF2-40B4-BE49-F238E27FC236}">
                <a16:creationId xmlns:a16="http://schemas.microsoft.com/office/drawing/2014/main" id="{E5775F43-3358-54CE-EB3E-10F868717930}"/>
              </a:ext>
            </a:extLst>
          </p:cNvPr>
          <p:cNvSpPr>
            <a:spLocks noGrp="1"/>
          </p:cNvSpPr>
          <p:nvPr>
            <p:ph idx="1"/>
          </p:nvPr>
        </p:nvSpPr>
        <p:spPr>
          <a:xfrm>
            <a:off x="961303" y="713510"/>
            <a:ext cx="10543309" cy="5925075"/>
          </a:xfrm>
        </p:spPr>
        <p:txBody>
          <a:bodyPr vert="horz" lIns="91440" tIns="45720" rIns="91440" bIns="45720" rtlCol="0" anchor="t">
            <a:normAutofit/>
          </a:bodyPr>
          <a:lstStyle/>
          <a:p>
            <a:r>
              <a:rPr lang="fr-FR" b="1" dirty="0"/>
              <a:t>Chimiothérapie</a:t>
            </a:r>
            <a:endParaRPr lang="fr-FR" dirty="0"/>
          </a:p>
          <a:p>
            <a:pPr lvl="1"/>
            <a:r>
              <a:rPr lang="fr-FR" dirty="0">
                <a:ea typeface="+mn-lt"/>
                <a:cs typeface="+mn-lt"/>
              </a:rPr>
              <a:t>Le traitement de référence </a:t>
            </a:r>
          </a:p>
          <a:p>
            <a:r>
              <a:rPr lang="fr-FR" b="1" dirty="0">
                <a:ea typeface="+mn-lt"/>
                <a:cs typeface="+mn-lt"/>
              </a:rPr>
              <a:t>Radiothérapie</a:t>
            </a:r>
            <a:endParaRPr lang="fr-FR">
              <a:ea typeface="+mn-lt"/>
              <a:cs typeface="+mn-lt"/>
            </a:endParaRPr>
          </a:p>
          <a:p>
            <a:pPr lvl="1"/>
            <a:r>
              <a:rPr lang="fr-FR" dirty="0">
                <a:ea typeface="+mn-lt"/>
                <a:cs typeface="+mn-lt"/>
              </a:rPr>
              <a:t>La radiothérapie est parfois employée pour traiter un cancer de la plèvre précoce et/ou localisée. </a:t>
            </a:r>
            <a:endParaRPr lang="fr-FR"/>
          </a:p>
          <a:p>
            <a:r>
              <a:rPr lang="fr-FR" b="1" dirty="0"/>
              <a:t>Chirurgies curatives</a:t>
            </a:r>
            <a:endParaRPr lang="fr-FR" dirty="0"/>
          </a:p>
          <a:p>
            <a:pPr lvl="1"/>
            <a:r>
              <a:rPr lang="fr-FR" dirty="0">
                <a:ea typeface="+mn-lt"/>
                <a:cs typeface="+mn-lt"/>
              </a:rPr>
              <a:t>Le traitement chirurgical du cancer de la plèvre consiste à retirer certaines parties de </a:t>
            </a:r>
            <a:r>
              <a:rPr lang="fr-FR" dirty="0" err="1">
                <a:ea typeface="+mn-lt"/>
                <a:cs typeface="+mn-lt"/>
              </a:rPr>
              <a:t>tissus.</a:t>
            </a:r>
            <a:r>
              <a:rPr lang="fr-FR" sz="1600" dirty="0" err="1">
                <a:ea typeface="+mn-lt"/>
                <a:cs typeface="+mn-lt"/>
              </a:rPr>
              <a:t>Deux</a:t>
            </a:r>
            <a:r>
              <a:rPr lang="fr-FR" sz="1600" dirty="0">
                <a:ea typeface="+mn-lt"/>
                <a:cs typeface="+mn-lt"/>
              </a:rPr>
              <a:t> techniques peuvent être envisagées :</a:t>
            </a:r>
            <a:endParaRPr lang="fr-FR" sz="1600"/>
          </a:p>
          <a:p>
            <a:pPr lvl="2"/>
            <a:r>
              <a:rPr lang="fr-FR" sz="1600" dirty="0">
                <a:ea typeface="+mn-lt"/>
                <a:cs typeface="+mn-lt"/>
              </a:rPr>
              <a:t>la pleurectomie, ou pleurectomie-décortication, qui consiste à retirer une partie plus ou moins importante de la plèvre ;</a:t>
            </a:r>
            <a:endParaRPr lang="fr-FR" sz="1600"/>
          </a:p>
          <a:p>
            <a:pPr lvl="2"/>
            <a:r>
              <a:rPr lang="fr-FR" sz="1600" dirty="0">
                <a:ea typeface="+mn-lt"/>
                <a:cs typeface="+mn-lt"/>
              </a:rPr>
              <a:t>la pneumonectomie </a:t>
            </a:r>
            <a:r>
              <a:rPr lang="fr-FR" sz="1600" dirty="0" err="1">
                <a:ea typeface="+mn-lt"/>
                <a:cs typeface="+mn-lt"/>
              </a:rPr>
              <a:t>extrapleurale</a:t>
            </a:r>
            <a:r>
              <a:rPr lang="fr-FR" sz="1600" dirty="0">
                <a:ea typeface="+mn-lt"/>
                <a:cs typeface="+mn-lt"/>
              </a:rPr>
              <a:t>, ou pleuro-pneumonectomie extra-pleurale, qui consiste à retirer la plèvre, le poumon qu’elle recouvre, une partie du diaphragme, les ganglions lymphatiques du thorax, et parfois le péricarde.</a:t>
            </a:r>
            <a:endParaRPr lang="fr-FR" sz="1600"/>
          </a:p>
          <a:p>
            <a:r>
              <a:rPr lang="fr-FR" b="1" dirty="0"/>
              <a:t>Traitements à l’étude</a:t>
            </a:r>
            <a:endParaRPr lang="fr-FR" dirty="0"/>
          </a:p>
          <a:p>
            <a:pPr lvl="1"/>
            <a:r>
              <a:rPr lang="fr-FR" dirty="0">
                <a:ea typeface="+mn-lt"/>
                <a:cs typeface="+mn-lt"/>
              </a:rPr>
              <a:t>Les recherches se poursuivent sur le traitement du cancer de la plèvre avec des pistes prometteuses comme l’immunothérapie. Son objectif est de restaurer la capacité du système immunitaire face aux cellules cancéreuses</a:t>
            </a:r>
            <a:endParaRPr lang="fr-FR"/>
          </a:p>
          <a:p>
            <a:endParaRPr lang="fr-FR" dirty="0"/>
          </a:p>
        </p:txBody>
      </p:sp>
    </p:spTree>
    <p:extLst>
      <p:ext uri="{BB962C8B-B14F-4D97-AF65-F5344CB8AC3E}">
        <p14:creationId xmlns:p14="http://schemas.microsoft.com/office/powerpoint/2010/main" val="3394734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599975"/>
            <a:ext cx="8596668" cy="1320800"/>
          </a:xfrm>
        </p:spPr>
        <p:txBody>
          <a:bodyPr/>
          <a:lstStyle/>
          <a:p>
            <a:r>
              <a:rPr lang="fr-FR" dirty="0"/>
              <a:t>					</a:t>
            </a:r>
            <a:r>
              <a:rPr lang="fr-FR" dirty="0">
                <a:solidFill>
                  <a:schemeClr val="tx1"/>
                </a:solidFill>
              </a:rPr>
              <a:t>Les poumons</a:t>
            </a:r>
          </a:p>
        </p:txBody>
      </p:sp>
      <p:pic>
        <p:nvPicPr>
          <p:cNvPr id="4" name="Espace réservé du contenu 3"/>
          <p:cNvPicPr>
            <a:picLocks noGrp="1" noChangeAspect="1"/>
          </p:cNvPicPr>
          <p:nvPr>
            <p:ph idx="1"/>
          </p:nvPr>
        </p:nvPicPr>
        <p:blipFill>
          <a:blip r:embed="rId2"/>
          <a:stretch>
            <a:fillRect/>
          </a:stretch>
        </p:blipFill>
        <p:spPr>
          <a:xfrm>
            <a:off x="3120000" y="2160588"/>
            <a:ext cx="3712038" cy="3881437"/>
          </a:xfrm>
          <a:prstGeom prst="rect">
            <a:avLst/>
          </a:prstGeom>
        </p:spPr>
      </p:pic>
      <p:sp>
        <p:nvSpPr>
          <p:cNvPr id="7" name="Rectangle 6"/>
          <p:cNvSpPr/>
          <p:nvPr/>
        </p:nvSpPr>
        <p:spPr>
          <a:xfrm>
            <a:off x="1851724" y="3240619"/>
            <a:ext cx="114562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trachée</a:t>
            </a:r>
          </a:p>
        </p:txBody>
      </p:sp>
      <p:cxnSp>
        <p:nvCxnSpPr>
          <p:cNvPr id="9" name="Connecteur droit avec flèche 8"/>
          <p:cNvCxnSpPr/>
          <p:nvPr/>
        </p:nvCxnSpPr>
        <p:spPr>
          <a:xfrm>
            <a:off x="2027757" y="3557149"/>
            <a:ext cx="3058510" cy="4519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47989" y="4553097"/>
            <a:ext cx="19654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Poumon droit : 3 lobes</a:t>
            </a:r>
          </a:p>
        </p:txBody>
      </p:sp>
      <p:cxnSp>
        <p:nvCxnSpPr>
          <p:cNvPr id="12" name="Connecteur droit avec flèche 11"/>
          <p:cNvCxnSpPr/>
          <p:nvPr/>
        </p:nvCxnSpPr>
        <p:spPr>
          <a:xfrm flipV="1">
            <a:off x="1526613" y="5010297"/>
            <a:ext cx="2638096" cy="273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391698" y="3842659"/>
            <a:ext cx="218615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dirty="0"/>
              <a:t>Poumon gauche</a:t>
            </a:r>
            <a:r>
              <a:rPr lang="fr-FR" dirty="0"/>
              <a:t>: 2 lobes</a:t>
            </a:r>
          </a:p>
        </p:txBody>
      </p:sp>
      <p:cxnSp>
        <p:nvCxnSpPr>
          <p:cNvPr id="15" name="Connecteur droit avec flèche 14"/>
          <p:cNvCxnSpPr/>
          <p:nvPr/>
        </p:nvCxnSpPr>
        <p:spPr>
          <a:xfrm flipH="1">
            <a:off x="5707583" y="4023963"/>
            <a:ext cx="1844036" cy="73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13" idx="1"/>
          </p:cNvCxnSpPr>
          <p:nvPr/>
        </p:nvCxnSpPr>
        <p:spPr>
          <a:xfrm flipH="1">
            <a:off x="5773106" y="4299859"/>
            <a:ext cx="1618592" cy="73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1910737" y="3618991"/>
            <a:ext cx="3237186" cy="536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10" idx="3"/>
          </p:cNvCxnSpPr>
          <p:nvPr/>
        </p:nvCxnSpPr>
        <p:spPr>
          <a:xfrm flipV="1">
            <a:off x="2313423" y="4692360"/>
            <a:ext cx="2395208" cy="317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95163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08691" y="464264"/>
            <a:ext cx="10412324" cy="1400530"/>
          </a:xfrm>
          <a:ln w="76200">
            <a:solidFill>
              <a:srgbClr val="0070C0"/>
            </a:solidFill>
          </a:ln>
        </p:spPr>
        <p:txBody>
          <a:bodyPr/>
          <a:lstStyle/>
          <a:p>
            <a:br>
              <a:rPr lang="fr-FR" dirty="0">
                <a:solidFill>
                  <a:srgbClr val="FFFF00"/>
                </a:solidFill>
              </a:rPr>
            </a:br>
            <a:r>
              <a:rPr lang="fr-FR" dirty="0">
                <a:solidFill>
                  <a:srgbClr val="FFFF00"/>
                </a:solidFill>
              </a:rPr>
              <a:t>            </a:t>
            </a:r>
            <a:r>
              <a:rPr lang="fr-FR" dirty="0">
                <a:solidFill>
                  <a:schemeClr val="tx1"/>
                </a:solidFill>
              </a:rPr>
              <a:t>       </a:t>
            </a:r>
            <a:r>
              <a:rPr lang="fr-FR" b="1" dirty="0">
                <a:solidFill>
                  <a:schemeClr val="tx1"/>
                </a:solidFill>
              </a:rPr>
              <a:t>LE CANCER DU POUMON</a:t>
            </a:r>
          </a:p>
        </p:txBody>
      </p:sp>
      <p:sp>
        <p:nvSpPr>
          <p:cNvPr id="3" name="Espace réservé du contenu 2"/>
          <p:cNvSpPr>
            <a:spLocks noGrp="1"/>
          </p:cNvSpPr>
          <p:nvPr>
            <p:ph idx="1"/>
          </p:nvPr>
        </p:nvSpPr>
        <p:spPr>
          <a:xfrm>
            <a:off x="1208690" y="1942406"/>
            <a:ext cx="10416309" cy="4915593"/>
          </a:xfrm>
          <a:ln w="76200">
            <a:solidFill>
              <a:srgbClr val="0070C0"/>
            </a:solidFill>
          </a:ln>
        </p:spPr>
        <p:txBody>
          <a:bodyPr vert="horz" lIns="91440" tIns="45720" rIns="91440" bIns="45720" rtlCol="0" anchor="t">
            <a:normAutofit/>
          </a:bodyPr>
          <a:lstStyle/>
          <a:p>
            <a:endParaRPr lang="fr-FR" dirty="0"/>
          </a:p>
          <a:p>
            <a:r>
              <a:rPr lang="fr-FR" sz="2400" dirty="0"/>
              <a:t>Appelé aussi cancer bronchique ou cancer broncho-pulmonaire</a:t>
            </a:r>
          </a:p>
          <a:p>
            <a:r>
              <a:rPr lang="fr-FR" sz="2400" dirty="0"/>
              <a:t> il se développe à partir des cellules des bronches.</a:t>
            </a:r>
          </a:p>
          <a:p>
            <a:r>
              <a:rPr lang="fr-FR" sz="2400" dirty="0"/>
              <a:t>C’est le cancer le plus meurtrier (1ere cause de décès dans le monde et en France) car souvent de découverte tardive et qui se propage facilement du fait de la circulation sanguine.</a:t>
            </a:r>
          </a:p>
          <a:p>
            <a:r>
              <a:rPr lang="fr-FR" sz="2400" dirty="0"/>
              <a:t>L'Age moyen de diagnostic est de 60 ans environ, avec 5 hommes pour 1 femme. Ce dernier ratio est en cours de modification : les femmes sont de plus en plus touchées par ce cancer.</a:t>
            </a:r>
          </a:p>
          <a:p>
            <a:endParaRPr lang="fr-FR" sz="2400" dirty="0"/>
          </a:p>
        </p:txBody>
      </p:sp>
    </p:spTree>
    <p:extLst>
      <p:ext uri="{BB962C8B-B14F-4D97-AF65-F5344CB8AC3E}">
        <p14:creationId xmlns:p14="http://schemas.microsoft.com/office/powerpoint/2010/main" val="413879155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E8B72C-548D-039F-001D-A7A0FFA614C5}"/>
              </a:ext>
            </a:extLst>
          </p:cNvPr>
          <p:cNvSpPr>
            <a:spLocks noGrp="1"/>
          </p:cNvSpPr>
          <p:nvPr>
            <p:ph type="title"/>
          </p:nvPr>
        </p:nvSpPr>
        <p:spPr>
          <a:xfrm>
            <a:off x="618653" y="624110"/>
            <a:ext cx="10885959" cy="1280890"/>
          </a:xfrm>
        </p:spPr>
        <p:txBody>
          <a:bodyPr/>
          <a:lstStyle/>
          <a:p>
            <a:r>
              <a:rPr lang="fr-FR" dirty="0">
                <a:solidFill>
                  <a:schemeClr val="tx1"/>
                </a:solidFill>
              </a:rPr>
              <a:t>	</a:t>
            </a:r>
            <a:br>
              <a:rPr lang="fr-FR" dirty="0">
                <a:solidFill>
                  <a:schemeClr val="tx1"/>
                </a:solidFill>
              </a:rPr>
            </a:br>
            <a:r>
              <a:rPr lang="fr-FR" dirty="0">
                <a:solidFill>
                  <a:schemeClr val="tx1"/>
                </a:solidFill>
              </a:rPr>
              <a:t>                                 </a:t>
            </a:r>
            <a:r>
              <a:rPr lang="fr-FR" b="1" dirty="0">
                <a:solidFill>
                  <a:schemeClr val="tx1"/>
                </a:solidFill>
              </a:rPr>
              <a:t>   TYPES</a:t>
            </a:r>
          </a:p>
        </p:txBody>
      </p:sp>
      <p:sp>
        <p:nvSpPr>
          <p:cNvPr id="3" name="Espace réservé du contenu 2">
            <a:extLst>
              <a:ext uri="{FF2B5EF4-FFF2-40B4-BE49-F238E27FC236}">
                <a16:creationId xmlns:a16="http://schemas.microsoft.com/office/drawing/2014/main" id="{CBBD8306-9C5C-CE27-DAD9-E1C0C280A9AD}"/>
              </a:ext>
            </a:extLst>
          </p:cNvPr>
          <p:cNvSpPr>
            <a:spLocks noGrp="1"/>
          </p:cNvSpPr>
          <p:nvPr>
            <p:ph idx="1"/>
          </p:nvPr>
        </p:nvSpPr>
        <p:spPr>
          <a:xfrm>
            <a:off x="614940" y="2283229"/>
            <a:ext cx="11028217" cy="3777622"/>
          </a:xfrm>
        </p:spPr>
        <p:txBody>
          <a:bodyPr vert="horz" lIns="91440" tIns="45720" rIns="91440" bIns="45720" rtlCol="0" anchor="t">
            <a:normAutofit/>
          </a:bodyPr>
          <a:lstStyle/>
          <a:p>
            <a:r>
              <a:rPr lang="fr-FR" sz="2800" b="1" dirty="0"/>
              <a:t>Il en existe deux types :</a:t>
            </a:r>
          </a:p>
          <a:p>
            <a:pPr lvl="2">
              <a:buFont typeface="Wingdings" panose="05000000000000000000" pitchFamily="2" charset="2"/>
              <a:buChar char="v"/>
            </a:pPr>
            <a:r>
              <a:rPr lang="fr-FR" sz="2800" dirty="0"/>
              <a:t> Cancer bronchique non a petites cellules (80%)</a:t>
            </a:r>
          </a:p>
          <a:p>
            <a:pPr lvl="2">
              <a:buFont typeface="Wingdings" panose="05000000000000000000" pitchFamily="2" charset="2"/>
              <a:buChar char="v"/>
            </a:pPr>
            <a:r>
              <a:rPr lang="fr-FR" sz="2800" dirty="0"/>
              <a:t>Cancer bronchique a petites cellules (multiplications de petites 	cellules avec le plus souvent une croissance rapide et une 	extension rapide aux autres organes, 20%)</a:t>
            </a:r>
          </a:p>
          <a:p>
            <a:endParaRPr lang="en-US" dirty="0"/>
          </a:p>
        </p:txBody>
      </p:sp>
    </p:spTree>
    <p:extLst>
      <p:ext uri="{BB962C8B-B14F-4D97-AF65-F5344CB8AC3E}">
        <p14:creationId xmlns:p14="http://schemas.microsoft.com/office/powerpoint/2010/main" val="402200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9222" y="498900"/>
            <a:ext cx="10829430" cy="1400530"/>
          </a:xfrm>
          <a:ln w="76200">
            <a:solidFill>
              <a:srgbClr val="0070C0"/>
            </a:solidFill>
          </a:ln>
        </p:spPr>
        <p:txBody>
          <a:bodyPr>
            <a:normAutofit/>
          </a:bodyPr>
          <a:lstStyle/>
          <a:p>
            <a:br>
              <a:rPr lang="fr-FR" dirty="0"/>
            </a:br>
            <a:r>
              <a:rPr lang="fr-FR" dirty="0"/>
              <a:t>                                   </a:t>
            </a:r>
            <a:r>
              <a:rPr lang="fr-FR" b="1" dirty="0"/>
              <a:t> STADES </a:t>
            </a:r>
          </a:p>
        </p:txBody>
      </p:sp>
      <p:sp>
        <p:nvSpPr>
          <p:cNvPr id="3" name="Espace réservé du contenu 2"/>
          <p:cNvSpPr>
            <a:spLocks noGrp="1"/>
          </p:cNvSpPr>
          <p:nvPr>
            <p:ph idx="1"/>
          </p:nvPr>
        </p:nvSpPr>
        <p:spPr>
          <a:xfrm>
            <a:off x="699222" y="2033847"/>
            <a:ext cx="10831944" cy="3777622"/>
          </a:xfrm>
          <a:ln w="76200">
            <a:solidFill>
              <a:srgbClr val="0070C0"/>
            </a:solidFill>
          </a:ln>
        </p:spPr>
        <p:txBody>
          <a:bodyPr vert="horz" lIns="91440" tIns="45720" rIns="91440" bIns="45720" rtlCol="0" anchor="t">
            <a:normAutofit/>
          </a:bodyPr>
          <a:lstStyle/>
          <a:p>
            <a:r>
              <a:rPr lang="fr-FR" sz="2400" b="1" dirty="0">
                <a:solidFill>
                  <a:schemeClr val="tx1"/>
                </a:solidFill>
              </a:rPr>
              <a:t>	Il y a 4 stades d’évolution :</a:t>
            </a:r>
          </a:p>
          <a:p>
            <a:pPr marL="0" indent="0">
              <a:buNone/>
            </a:pPr>
            <a:endParaRPr lang="fr-FR" sz="2000" dirty="0">
              <a:solidFill>
                <a:schemeClr val="tx1"/>
              </a:solidFill>
            </a:endParaRPr>
          </a:p>
          <a:p>
            <a:pPr lvl="1"/>
            <a:r>
              <a:rPr lang="fr-FR" sz="2400" dirty="0">
                <a:solidFill>
                  <a:schemeClr val="tx1"/>
                </a:solidFill>
              </a:rPr>
              <a:t> I : tumeur inferieure a 3 cm et localisée dans le poumon</a:t>
            </a:r>
          </a:p>
          <a:p>
            <a:pPr lvl="1"/>
            <a:r>
              <a:rPr lang="fr-FR" sz="2400" dirty="0">
                <a:solidFill>
                  <a:schemeClr val="tx1"/>
                </a:solidFill>
              </a:rPr>
              <a:t> II : tumeur propagée aux ganglions lymphatiques des bronches ou du hile</a:t>
            </a:r>
          </a:p>
          <a:p>
            <a:pPr lvl="1"/>
            <a:r>
              <a:rPr lang="fr-FR" sz="2400" dirty="0">
                <a:solidFill>
                  <a:schemeClr val="tx1"/>
                </a:solidFill>
              </a:rPr>
              <a:t>III : tumeur propagée aux ganglions lymphatiques du médiastin</a:t>
            </a:r>
          </a:p>
          <a:p>
            <a:pPr lvl="1"/>
            <a:r>
              <a:rPr lang="fr-FR" sz="2400" dirty="0">
                <a:solidFill>
                  <a:schemeClr val="tx1"/>
                </a:solidFill>
              </a:rPr>
              <a:t> IV : tumeur métastasée jusqu’a la plèvre, l’autre poumon ou un autre organe</a:t>
            </a:r>
          </a:p>
          <a:p>
            <a:endParaRPr lang="fr-FR" dirty="0"/>
          </a:p>
        </p:txBody>
      </p:sp>
    </p:spTree>
    <p:extLst>
      <p:ext uri="{BB962C8B-B14F-4D97-AF65-F5344CB8AC3E}">
        <p14:creationId xmlns:p14="http://schemas.microsoft.com/office/powerpoint/2010/main" val="399208357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6908" y="733070"/>
            <a:ext cx="10517703" cy="1400530"/>
          </a:xfrm>
          <a:ln w="76200">
            <a:solidFill>
              <a:srgbClr val="0070C0"/>
            </a:solidFill>
          </a:ln>
        </p:spPr>
        <p:txBody>
          <a:bodyPr>
            <a:normAutofit fontScale="90000"/>
          </a:bodyPr>
          <a:lstStyle/>
          <a:p>
            <a:r>
              <a:rPr lang="fr-FR" dirty="0"/>
              <a:t>			</a:t>
            </a:r>
            <a:br>
              <a:rPr lang="fr-FR" dirty="0"/>
            </a:br>
            <a:r>
              <a:rPr lang="fr-FR" dirty="0">
                <a:solidFill>
                  <a:srgbClr val="FFFF00"/>
                </a:solidFill>
              </a:rPr>
              <a:t>                          </a:t>
            </a:r>
            <a:r>
              <a:rPr lang="fr-FR" b="1" dirty="0">
                <a:solidFill>
                  <a:schemeClr val="tx1"/>
                </a:solidFill>
              </a:rPr>
              <a:t>FACTEURS DE RISQUE</a:t>
            </a:r>
            <a:br>
              <a:rPr lang="fr-FR" b="1" dirty="0"/>
            </a:br>
            <a:endParaRPr lang="fr-FR" dirty="0">
              <a:solidFill>
                <a:schemeClr val="tx1"/>
              </a:solidFill>
            </a:endParaRPr>
          </a:p>
        </p:txBody>
      </p:sp>
      <p:sp>
        <p:nvSpPr>
          <p:cNvPr id="3" name="Espace réservé du contenu 2"/>
          <p:cNvSpPr>
            <a:spLocks noGrp="1"/>
          </p:cNvSpPr>
          <p:nvPr>
            <p:ph idx="1"/>
          </p:nvPr>
        </p:nvSpPr>
        <p:spPr>
          <a:xfrm>
            <a:off x="984394" y="2145145"/>
            <a:ext cx="10520218" cy="3766077"/>
          </a:xfrm>
          <a:ln w="76200">
            <a:solidFill>
              <a:srgbClr val="0070C0"/>
            </a:solidFill>
          </a:ln>
        </p:spPr>
        <p:txBody>
          <a:bodyPr vert="horz" lIns="91440" tIns="45720" rIns="91440" bIns="45720" rtlCol="0" anchor="t">
            <a:normAutofit/>
          </a:bodyPr>
          <a:lstStyle/>
          <a:p>
            <a:pPr>
              <a:buFont typeface="Wingdings" panose="05000000000000000000" pitchFamily="2" charset="2"/>
              <a:buChar char="Ø"/>
            </a:pPr>
            <a:endParaRPr lang="fr-FR" dirty="0"/>
          </a:p>
          <a:p>
            <a:pPr>
              <a:buFont typeface="Wingdings" panose="05000000000000000000" pitchFamily="2" charset="2"/>
              <a:buChar char="Ø"/>
            </a:pPr>
            <a:r>
              <a:rPr lang="fr-FR" sz="2400" dirty="0">
                <a:solidFill>
                  <a:schemeClr val="tx1"/>
                </a:solidFill>
              </a:rPr>
              <a:t>Tabac (8 cancers sur 10) et exposition a la fumée secondaire (tabagisme passif)</a:t>
            </a:r>
          </a:p>
          <a:p>
            <a:pPr>
              <a:buFont typeface="Wingdings" panose="05000000000000000000" pitchFamily="2" charset="2"/>
              <a:buChar char="Ø"/>
            </a:pPr>
            <a:r>
              <a:rPr lang="fr-FR" sz="2400" dirty="0">
                <a:solidFill>
                  <a:schemeClr val="tx1"/>
                </a:solidFill>
              </a:rPr>
              <a:t> Exposition prolongée a l’amiante, aux gaz d’échappement, a du radon, aux hydrocarbures, aux rayonnements ionisants…</a:t>
            </a:r>
          </a:p>
          <a:p>
            <a:pPr>
              <a:buFont typeface="Wingdings" panose="05000000000000000000" pitchFamily="2" charset="2"/>
              <a:buChar char="Ø"/>
            </a:pPr>
            <a:r>
              <a:rPr lang="it-IT" sz="2400" dirty="0">
                <a:solidFill>
                  <a:schemeClr val="tx1"/>
                </a:solidFill>
              </a:rPr>
              <a:t>Fumer de maniere generale (cannabis, narguile…</a:t>
            </a:r>
            <a:r>
              <a:rPr lang="it-IT" dirty="0"/>
              <a:t>)</a:t>
            </a:r>
            <a:endParaRPr lang="fr-FR" dirty="0"/>
          </a:p>
          <a:p>
            <a:endParaRPr lang="fr-FR" dirty="0"/>
          </a:p>
        </p:txBody>
      </p:sp>
    </p:spTree>
    <p:extLst>
      <p:ext uri="{BB962C8B-B14F-4D97-AF65-F5344CB8AC3E}">
        <p14:creationId xmlns:p14="http://schemas.microsoft.com/office/powerpoint/2010/main" val="283896500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3395" y="660537"/>
            <a:ext cx="10898703" cy="1400530"/>
          </a:xfrm>
          <a:ln w="76200">
            <a:solidFill>
              <a:srgbClr val="0070C0"/>
            </a:solidFill>
          </a:ln>
        </p:spPr>
        <p:txBody>
          <a:bodyPr/>
          <a:lstStyle/>
          <a:p>
            <a:br>
              <a:rPr lang="fr-FR" dirty="0"/>
            </a:br>
            <a:r>
              <a:rPr lang="fr-FR" dirty="0"/>
              <a:t>					</a:t>
            </a:r>
            <a:r>
              <a:rPr lang="fr-FR" dirty="0">
                <a:solidFill>
                  <a:schemeClr val="tx1"/>
                </a:solidFill>
              </a:rPr>
              <a:t>Symptômes</a:t>
            </a:r>
          </a:p>
        </p:txBody>
      </p:sp>
      <p:sp>
        <p:nvSpPr>
          <p:cNvPr id="3" name="Espace réservé du contenu 2"/>
          <p:cNvSpPr>
            <a:spLocks noGrp="1"/>
          </p:cNvSpPr>
          <p:nvPr>
            <p:ph idx="1"/>
          </p:nvPr>
        </p:nvSpPr>
        <p:spPr>
          <a:xfrm>
            <a:off x="603394" y="2133600"/>
            <a:ext cx="10901218" cy="3777622"/>
          </a:xfrm>
          <a:ln w="76200">
            <a:solidFill>
              <a:srgbClr val="0070C0"/>
            </a:solidFill>
          </a:ln>
        </p:spPr>
        <p:txBody>
          <a:bodyPr vert="horz" lIns="91440" tIns="45720" rIns="91440" bIns="45720" rtlCol="0" anchor="t">
            <a:normAutofit fontScale="92500" lnSpcReduction="10000"/>
          </a:bodyPr>
          <a:lstStyle/>
          <a:p>
            <a:pPr>
              <a:buFont typeface="Wingdings" panose="05000000000000000000" pitchFamily="2" charset="2"/>
              <a:buChar char="Ø"/>
            </a:pPr>
            <a:endParaRPr lang="fr-FR" dirty="0"/>
          </a:p>
          <a:p>
            <a:pPr>
              <a:buFont typeface="Wingdings" panose="05000000000000000000" pitchFamily="2" charset="2"/>
              <a:buChar char="Ø"/>
            </a:pPr>
            <a:r>
              <a:rPr lang="fr-FR" b="1" dirty="0"/>
              <a:t>-</a:t>
            </a:r>
            <a:r>
              <a:rPr lang="fr-FR" sz="2400" b="1" dirty="0"/>
              <a:t>Les plus fréquents sont :</a:t>
            </a:r>
          </a:p>
          <a:p>
            <a:pPr lvl="1">
              <a:buFont typeface="Wingdings" panose="05000000000000000000" pitchFamily="2" charset="2"/>
              <a:buChar char="Ø"/>
            </a:pPr>
            <a:r>
              <a:rPr lang="fr-FR" sz="2400" dirty="0"/>
              <a:t>- Une toux persistante sans cause apparente</a:t>
            </a:r>
          </a:p>
          <a:p>
            <a:pPr lvl="1">
              <a:buFont typeface="Wingdings" panose="05000000000000000000" pitchFamily="2" charset="2"/>
              <a:buChar char="Ø"/>
            </a:pPr>
            <a:r>
              <a:rPr lang="fr-FR" sz="2400" dirty="0"/>
              <a:t>- Dyspnée ou respiration sifflante</a:t>
            </a:r>
          </a:p>
          <a:p>
            <a:pPr lvl="1">
              <a:buFont typeface="Wingdings" panose="05000000000000000000" pitchFamily="2" charset="2"/>
              <a:buChar char="Ø"/>
            </a:pPr>
            <a:r>
              <a:rPr lang="fr-FR" sz="2400" dirty="0"/>
              <a:t>- Douleurs dans le thorax ou les épaules</a:t>
            </a:r>
          </a:p>
          <a:p>
            <a:pPr lvl="1">
              <a:buFont typeface="Wingdings" panose="05000000000000000000" pitchFamily="2" charset="2"/>
              <a:buChar char="Ø"/>
            </a:pPr>
            <a:r>
              <a:rPr lang="fr-FR" sz="2400" dirty="0"/>
              <a:t>- Hémoptysie : crachats purulents ou sanguinolents</a:t>
            </a:r>
          </a:p>
          <a:p>
            <a:pPr lvl="1">
              <a:buFont typeface="Wingdings" panose="05000000000000000000" pitchFamily="2" charset="2"/>
              <a:buChar char="Ø"/>
            </a:pPr>
            <a:r>
              <a:rPr lang="fr-FR" sz="2400" dirty="0"/>
              <a:t>- Pneumopathies infectieuses a répétition</a:t>
            </a:r>
          </a:p>
          <a:p>
            <a:pPr lvl="1">
              <a:buFont typeface="Wingdings" panose="05000000000000000000" pitchFamily="2" charset="2"/>
              <a:buChar char="Ø"/>
            </a:pPr>
            <a:r>
              <a:rPr lang="fr-FR" sz="2400" dirty="0"/>
              <a:t>- Voix enrouée depuis plus de 4 semaines</a:t>
            </a:r>
          </a:p>
          <a:p>
            <a:pPr lvl="1">
              <a:buFont typeface="Wingdings" panose="05000000000000000000" pitchFamily="2" charset="2"/>
              <a:buChar char="Ø"/>
            </a:pPr>
            <a:r>
              <a:rPr lang="fr-FR" sz="2400" dirty="0"/>
              <a:t>- Asthénie, anorexie ou dysphagie, amaigrissement</a:t>
            </a:r>
          </a:p>
          <a:p>
            <a:endParaRPr lang="fr-FR" dirty="0"/>
          </a:p>
        </p:txBody>
      </p:sp>
    </p:spTree>
    <p:extLst>
      <p:ext uri="{BB962C8B-B14F-4D97-AF65-F5344CB8AC3E}">
        <p14:creationId xmlns:p14="http://schemas.microsoft.com/office/powerpoint/2010/main" val="64274795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2030" y="733070"/>
            <a:ext cx="10552340" cy="1400530"/>
          </a:xfrm>
          <a:ln w="76200">
            <a:solidFill>
              <a:srgbClr val="0070C0"/>
            </a:solidFill>
          </a:ln>
        </p:spPr>
        <p:txBody>
          <a:bodyPr/>
          <a:lstStyle/>
          <a:p>
            <a:br>
              <a:rPr lang="fr-FR" dirty="0">
                <a:solidFill>
                  <a:srgbClr val="FFFF00"/>
                </a:solidFill>
              </a:rPr>
            </a:br>
            <a:r>
              <a:rPr lang="fr-FR" dirty="0">
                <a:solidFill>
                  <a:srgbClr val="FFFF00"/>
                </a:solidFill>
              </a:rPr>
              <a:t>             </a:t>
            </a:r>
            <a:r>
              <a:rPr lang="fr-FR" b="1" dirty="0">
                <a:solidFill>
                  <a:srgbClr val="FFFF00"/>
                </a:solidFill>
              </a:rPr>
              <a:t>   </a:t>
            </a:r>
            <a:r>
              <a:rPr lang="fr-FR" b="1" dirty="0">
                <a:solidFill>
                  <a:schemeClr val="tx1"/>
                </a:solidFill>
              </a:rPr>
              <a:t>DÉPISTAGE ET DIAGNOSTIC</a:t>
            </a:r>
          </a:p>
        </p:txBody>
      </p:sp>
      <p:sp>
        <p:nvSpPr>
          <p:cNvPr id="3" name="Espace réservé du contenu 2"/>
          <p:cNvSpPr>
            <a:spLocks noGrp="1"/>
          </p:cNvSpPr>
          <p:nvPr>
            <p:ph idx="1"/>
          </p:nvPr>
        </p:nvSpPr>
        <p:spPr>
          <a:xfrm>
            <a:off x="892031" y="2145145"/>
            <a:ext cx="10612581" cy="3766077"/>
          </a:xfrm>
          <a:ln w="76200">
            <a:solidFill>
              <a:srgbClr val="0070C0"/>
            </a:solidFill>
          </a:ln>
        </p:spPr>
        <p:txBody>
          <a:bodyPr vert="horz" lIns="91440" tIns="45720" rIns="91440" bIns="45720" rtlCol="0" anchor="t">
            <a:normAutofit fontScale="92500"/>
          </a:bodyPr>
          <a:lstStyle/>
          <a:p>
            <a:pPr>
              <a:buFont typeface="Wingdings" panose="05000000000000000000" pitchFamily="2" charset="2"/>
              <a:buChar char="Ø"/>
            </a:pPr>
            <a:endParaRPr lang="fr-FR" dirty="0"/>
          </a:p>
          <a:p>
            <a:pPr>
              <a:buFont typeface="Wingdings" panose="05000000000000000000" pitchFamily="2" charset="2"/>
              <a:buChar char="Ø"/>
            </a:pPr>
            <a:endParaRPr lang="fr-FR" dirty="0"/>
          </a:p>
          <a:p>
            <a:pPr>
              <a:buFont typeface="Wingdings" panose="05000000000000000000" pitchFamily="2" charset="2"/>
              <a:buChar char="Ø"/>
            </a:pPr>
            <a:r>
              <a:rPr lang="fr-FR" sz="2800" dirty="0"/>
              <a:t>- Radio du thorax</a:t>
            </a:r>
          </a:p>
          <a:p>
            <a:pPr>
              <a:buFont typeface="Wingdings" panose="05000000000000000000" pitchFamily="2" charset="2"/>
              <a:buChar char="Ø"/>
            </a:pPr>
            <a:r>
              <a:rPr lang="fr-FR" sz="2800" dirty="0"/>
              <a:t>- Scanner ou IRM thoracique (localisation et taille de la tumeur)</a:t>
            </a:r>
          </a:p>
          <a:p>
            <a:pPr>
              <a:buFont typeface="Wingdings" panose="05000000000000000000" pitchFamily="2" charset="2"/>
              <a:buChar char="Ø"/>
            </a:pPr>
            <a:r>
              <a:rPr lang="fr-FR" sz="2800" dirty="0"/>
              <a:t>- Fibroscopie bronchique avec biopsie pour examen histologique</a:t>
            </a:r>
          </a:p>
          <a:p>
            <a:pPr>
              <a:buFont typeface="Wingdings" panose="05000000000000000000" pitchFamily="2" charset="2"/>
              <a:buChar char="Ø"/>
            </a:pPr>
            <a:r>
              <a:rPr lang="fr-FR" sz="2800" dirty="0"/>
              <a:t>- Réalisation d’un bilan d’extension si nécessaire (TEP scan, scintigraphie osseuse...)</a:t>
            </a:r>
          </a:p>
          <a:p>
            <a:endParaRPr lang="fr-FR" dirty="0"/>
          </a:p>
        </p:txBody>
      </p:sp>
    </p:spTree>
    <p:extLst>
      <p:ext uri="{BB962C8B-B14F-4D97-AF65-F5344CB8AC3E}">
        <p14:creationId xmlns:p14="http://schemas.microsoft.com/office/powerpoint/2010/main" val="338800018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2012</TotalTime>
  <Words>1711</Words>
  <Application>Microsoft Office PowerPoint</Application>
  <PresentationFormat>Grand écran</PresentationFormat>
  <Paragraphs>142</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Trebuchet MS</vt:lpstr>
      <vt:lpstr>Wingdings</vt:lpstr>
      <vt:lpstr>Wingdings 3</vt:lpstr>
      <vt:lpstr>Facette</vt:lpstr>
      <vt:lpstr>Cancer du poumon </vt:lpstr>
      <vt:lpstr>              GENERALITES SUR LES POUMONS</vt:lpstr>
      <vt:lpstr>     Les poumons</vt:lpstr>
      <vt:lpstr>                    LE CANCER DU POUMON</vt:lpstr>
      <vt:lpstr>                                      TYPES</vt:lpstr>
      <vt:lpstr>                                     STADES </vt:lpstr>
      <vt:lpstr>                              FACTEURS DE RISQUE </vt:lpstr>
      <vt:lpstr>      Symptômes</vt:lpstr>
      <vt:lpstr>                 DÉPISTAGE ET DIAGNOSTIC</vt:lpstr>
      <vt:lpstr>       TRAITEMENTS</vt:lpstr>
      <vt:lpstr>        pronostic</vt:lpstr>
      <vt:lpstr>       PREVENTION </vt:lpstr>
      <vt:lpstr>      CANCER DE LA PLEVRE  </vt:lpstr>
      <vt:lpstr>                     CANCER DE LA PLEVRE </vt:lpstr>
      <vt:lpstr>          Les types du cancer de la plèvre </vt:lpstr>
      <vt:lpstr>                             L'AMIANTE </vt:lpstr>
      <vt:lpstr>           Cancer de la plèvre</vt:lpstr>
      <vt:lpstr>        Diagnostic du cancer de la plèvre</vt:lpstr>
      <vt:lpstr>         Les symptômes du cancer de la plèvre</vt:lpstr>
      <vt:lpstr>                         TRAITEMENT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du poumon</dc:title>
  <dc:creator>Nada EID</dc:creator>
  <cp:lastModifiedBy>Delerive Celine</cp:lastModifiedBy>
  <cp:revision>204</cp:revision>
  <dcterms:created xsi:type="dcterms:W3CDTF">2022-12-02T09:25:45Z</dcterms:created>
  <dcterms:modified xsi:type="dcterms:W3CDTF">2024-02-21T10:06:50Z</dcterms:modified>
</cp:coreProperties>
</file>