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RV2 jouin" userId="20375049551d5c7f" providerId="LiveId" clId="{05845B85-C091-4083-83D2-8B95815650F9}"/>
    <pc:docChg chg="custSel modSld">
      <pc:chgData name="HERV2 jouin" userId="20375049551d5c7f" providerId="LiveId" clId="{05845B85-C091-4083-83D2-8B95815650F9}" dt="2023-12-29T13:05:52.853" v="155" actId="20577"/>
      <pc:docMkLst>
        <pc:docMk/>
      </pc:docMkLst>
      <pc:sldChg chg="modSp mod">
        <pc:chgData name="HERV2 jouin" userId="20375049551d5c7f" providerId="LiveId" clId="{05845B85-C091-4083-83D2-8B95815650F9}" dt="2023-12-29T12:50:51.102" v="53" actId="20577"/>
        <pc:sldMkLst>
          <pc:docMk/>
          <pc:sldMk cId="279536350" sldId="256"/>
        </pc:sldMkLst>
        <pc:spChg chg="mod">
          <ac:chgData name="HERV2 jouin" userId="20375049551d5c7f" providerId="LiveId" clId="{05845B85-C091-4083-83D2-8B95815650F9}" dt="2023-12-29T12:48:33.198" v="5" actId="20577"/>
          <ac:spMkLst>
            <pc:docMk/>
            <pc:sldMk cId="279536350" sldId="256"/>
            <ac:spMk id="2" creationId="{7E9309F5-E3DE-736F-252C-23F3FB650DA1}"/>
          </ac:spMkLst>
        </pc:spChg>
        <pc:spChg chg="mod">
          <ac:chgData name="HERV2 jouin" userId="20375049551d5c7f" providerId="LiveId" clId="{05845B85-C091-4083-83D2-8B95815650F9}" dt="2023-12-29T12:50:51.102" v="53" actId="20577"/>
          <ac:spMkLst>
            <pc:docMk/>
            <pc:sldMk cId="279536350" sldId="256"/>
            <ac:spMk id="3" creationId="{BD452F33-F24A-1280-BF15-F1F928FCFCE2}"/>
          </ac:spMkLst>
        </pc:spChg>
      </pc:sldChg>
      <pc:sldChg chg="modSp mod">
        <pc:chgData name="HERV2 jouin" userId="20375049551d5c7f" providerId="LiveId" clId="{05845B85-C091-4083-83D2-8B95815650F9}" dt="2023-12-29T12:56:32.124" v="59" actId="14100"/>
        <pc:sldMkLst>
          <pc:docMk/>
          <pc:sldMk cId="3016555922" sldId="257"/>
        </pc:sldMkLst>
        <pc:spChg chg="mod">
          <ac:chgData name="HERV2 jouin" userId="20375049551d5c7f" providerId="LiveId" clId="{05845B85-C091-4083-83D2-8B95815650F9}" dt="2023-12-29T12:56:32.124" v="59" actId="14100"/>
          <ac:spMkLst>
            <pc:docMk/>
            <pc:sldMk cId="3016555922" sldId="257"/>
            <ac:spMk id="2" creationId="{2CA64728-2BF6-7EED-885C-D0BE10DC56BA}"/>
          </ac:spMkLst>
        </pc:spChg>
        <pc:spChg chg="mod">
          <ac:chgData name="HERV2 jouin" userId="20375049551d5c7f" providerId="LiveId" clId="{05845B85-C091-4083-83D2-8B95815650F9}" dt="2023-12-29T12:56:08.740" v="58" actId="5793"/>
          <ac:spMkLst>
            <pc:docMk/>
            <pc:sldMk cId="3016555922" sldId="257"/>
            <ac:spMk id="3" creationId="{DF58F633-75FD-27AA-2A79-136CAE19FABC}"/>
          </ac:spMkLst>
        </pc:spChg>
      </pc:sldChg>
      <pc:sldChg chg="modSp mod">
        <pc:chgData name="HERV2 jouin" userId="20375049551d5c7f" providerId="LiveId" clId="{05845B85-C091-4083-83D2-8B95815650F9}" dt="2023-12-29T13:03:29.380" v="85" actId="20577"/>
        <pc:sldMkLst>
          <pc:docMk/>
          <pc:sldMk cId="1762629134" sldId="258"/>
        </pc:sldMkLst>
        <pc:spChg chg="mod">
          <ac:chgData name="HERV2 jouin" userId="20375049551d5c7f" providerId="LiveId" clId="{05845B85-C091-4083-83D2-8B95815650F9}" dt="2023-12-29T13:03:29.380" v="85" actId="20577"/>
          <ac:spMkLst>
            <pc:docMk/>
            <pc:sldMk cId="1762629134" sldId="258"/>
            <ac:spMk id="2" creationId="{4DB20CC1-AB6F-439B-42AE-491D249823A7}"/>
          </ac:spMkLst>
        </pc:spChg>
        <pc:spChg chg="mod">
          <ac:chgData name="HERV2 jouin" userId="20375049551d5c7f" providerId="LiveId" clId="{05845B85-C091-4083-83D2-8B95815650F9}" dt="2023-12-29T12:57:52.990" v="65" actId="207"/>
          <ac:spMkLst>
            <pc:docMk/>
            <pc:sldMk cId="1762629134" sldId="258"/>
            <ac:spMk id="3" creationId="{445444B7-D8D6-82AA-5635-B41FB5A2E9A7}"/>
          </ac:spMkLst>
        </pc:spChg>
      </pc:sldChg>
      <pc:sldChg chg="modSp mod">
        <pc:chgData name="HERV2 jouin" userId="20375049551d5c7f" providerId="LiveId" clId="{05845B85-C091-4083-83D2-8B95815650F9}" dt="2023-12-29T13:05:52.853" v="155" actId="20577"/>
        <pc:sldMkLst>
          <pc:docMk/>
          <pc:sldMk cId="819862941" sldId="259"/>
        </pc:sldMkLst>
        <pc:spChg chg="mod">
          <ac:chgData name="HERV2 jouin" userId="20375049551d5c7f" providerId="LiveId" clId="{05845B85-C091-4083-83D2-8B95815650F9}" dt="2023-12-29T12:48:56.019" v="6" actId="20577"/>
          <ac:spMkLst>
            <pc:docMk/>
            <pc:sldMk cId="819862941" sldId="259"/>
            <ac:spMk id="2" creationId="{437F9778-6A02-FEE6-85D0-7A4ED9030CD2}"/>
          </ac:spMkLst>
        </pc:spChg>
        <pc:spChg chg="mod">
          <ac:chgData name="HERV2 jouin" userId="20375049551d5c7f" providerId="LiveId" clId="{05845B85-C091-4083-83D2-8B95815650F9}" dt="2023-12-29T13:05:52.853" v="155" actId="20577"/>
          <ac:spMkLst>
            <pc:docMk/>
            <pc:sldMk cId="819862941" sldId="259"/>
            <ac:spMk id="3" creationId="{0E0546F0-1CC0-5296-181B-4C570C23B64F}"/>
          </ac:spMkLst>
        </pc:spChg>
      </pc:sldChg>
      <pc:sldChg chg="modSp mod">
        <pc:chgData name="HERV2 jouin" userId="20375049551d5c7f" providerId="LiveId" clId="{05845B85-C091-4083-83D2-8B95815650F9}" dt="2023-12-29T12:49:02.584" v="8" actId="20577"/>
        <pc:sldMkLst>
          <pc:docMk/>
          <pc:sldMk cId="2225767778" sldId="260"/>
        </pc:sldMkLst>
        <pc:spChg chg="mod">
          <ac:chgData name="HERV2 jouin" userId="20375049551d5c7f" providerId="LiveId" clId="{05845B85-C091-4083-83D2-8B95815650F9}" dt="2023-12-29T12:49:02.584" v="8" actId="20577"/>
          <ac:spMkLst>
            <pc:docMk/>
            <pc:sldMk cId="2225767778" sldId="260"/>
            <ac:spMk id="2" creationId="{0DCC54DA-0C36-068C-F048-BEA633F8305B}"/>
          </ac:spMkLst>
        </pc:spChg>
      </pc:sldChg>
      <pc:sldChg chg="modSp mod">
        <pc:chgData name="HERV2 jouin" userId="20375049551d5c7f" providerId="LiveId" clId="{05845B85-C091-4083-83D2-8B95815650F9}" dt="2023-12-29T12:59:58.123" v="82" actId="313"/>
        <pc:sldMkLst>
          <pc:docMk/>
          <pc:sldMk cId="1341800893" sldId="261"/>
        </pc:sldMkLst>
        <pc:spChg chg="mod">
          <ac:chgData name="HERV2 jouin" userId="20375049551d5c7f" providerId="LiveId" clId="{05845B85-C091-4083-83D2-8B95815650F9}" dt="2023-12-29T12:58:25.955" v="68" actId="207"/>
          <ac:spMkLst>
            <pc:docMk/>
            <pc:sldMk cId="1341800893" sldId="261"/>
            <ac:spMk id="2" creationId="{649F7212-30D5-F753-6A34-6CA31E19A82F}"/>
          </ac:spMkLst>
        </pc:spChg>
        <pc:spChg chg="mod">
          <ac:chgData name="HERV2 jouin" userId="20375049551d5c7f" providerId="LiveId" clId="{05845B85-C091-4083-83D2-8B95815650F9}" dt="2023-12-29T12:59:58.123" v="82" actId="313"/>
          <ac:spMkLst>
            <pc:docMk/>
            <pc:sldMk cId="1341800893" sldId="261"/>
            <ac:spMk id="3" creationId="{3F6B11CA-1363-E740-CCC1-BB39EBACBD08}"/>
          </ac:spMkLst>
        </pc:spChg>
      </pc:sldChg>
      <pc:sldChg chg="modSp mod">
        <pc:chgData name="HERV2 jouin" userId="20375049551d5c7f" providerId="LiveId" clId="{05845B85-C091-4083-83D2-8B95815650F9}" dt="2023-12-29T12:57:24.329" v="62" actId="313"/>
        <pc:sldMkLst>
          <pc:docMk/>
          <pc:sldMk cId="1820153229" sldId="262"/>
        </pc:sldMkLst>
        <pc:spChg chg="mod">
          <ac:chgData name="HERV2 jouin" userId="20375049551d5c7f" providerId="LiveId" clId="{05845B85-C091-4083-83D2-8B95815650F9}" dt="2023-12-29T12:57:24.329" v="62" actId="313"/>
          <ac:spMkLst>
            <pc:docMk/>
            <pc:sldMk cId="1820153229" sldId="262"/>
            <ac:spMk id="3" creationId="{2F7152B6-E3AB-6CA5-8D5A-A8ED3C008CC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102A44-8976-3DD7-8D00-70AE2DA766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93E38AB-ECAE-759D-627B-25BAB62200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D399829-41D3-D1C6-F77A-844CF4B59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C306-5596-411E-999B-9DCBA997572D}" type="datetimeFigureOut">
              <a:rPr lang="fr-FR" smtClean="0"/>
              <a:t>21/02/2024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E18A7FD-D53C-41E2-E20D-547ED35DC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67BB17D-6C86-AB95-5330-3D765560E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2E517-F074-4779-9762-655BEE4CEE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4281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E8FE28-6852-F030-58BD-61CA6CF23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701E6A7-2471-73A5-E34C-39434BE25F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3289F78-0EAF-9B65-D70C-0B011A359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C306-5596-411E-999B-9DCBA997572D}" type="datetimeFigureOut">
              <a:rPr lang="fr-FR" smtClean="0"/>
              <a:t>21/02/2024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91C67B0-7BEC-F784-0A2C-2245D120A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B4C19C2-4F0A-17B0-3FFA-C5CA7E9A2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2E517-F074-4779-9762-655BEE4CEE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878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ED4C74E-9F53-6588-BB1A-496098700D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13DDD24-19B0-F9BA-E17A-B5DA5B180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8525D05-E118-9496-BB20-147CF92A4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C306-5596-411E-999B-9DCBA997572D}" type="datetimeFigureOut">
              <a:rPr lang="fr-FR" smtClean="0"/>
              <a:t>21/02/2024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B68F334-41AC-A9FC-9F43-DA3443B7F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99CF9B8-B06F-6592-EB6F-68B39171F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2E517-F074-4779-9762-655BEE4CEE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8369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548FB6-CEA1-726C-6B32-681011E86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FEE2145-B2B4-5E75-F9FE-B37577687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0494D3F-0181-9DB7-5FAE-9F50F78E9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C306-5596-411E-999B-9DCBA997572D}" type="datetimeFigureOut">
              <a:rPr lang="fr-FR" smtClean="0"/>
              <a:t>21/02/2024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D0CCB7F-9E94-3F20-ACFF-D34823C4E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3A8771C-1D8E-0896-E918-031C3F55D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2E517-F074-4779-9762-655BEE4CEE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107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74BE47-F272-B135-8B76-699C064FB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B2D3DC8-BDAC-8CB3-5720-F082FF0C20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AC79FC7-E97C-D0F0-569B-1F554B743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C306-5596-411E-999B-9DCBA997572D}" type="datetimeFigureOut">
              <a:rPr lang="fr-FR" smtClean="0"/>
              <a:t>21/02/2024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021BFAE-534B-2FD4-061D-281F0F216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B222E71-201D-9DA0-2373-EF74262FF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2E517-F074-4779-9762-655BEE4CEE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7470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4474D7-0266-068E-EBD4-A342EB861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18363E9-A542-EA0E-13EC-165EDA2E32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008A4B5-17A7-25B2-34EF-DBAB020E4E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F4DB954-5C6E-418A-C506-7AD090E10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C306-5596-411E-999B-9DCBA997572D}" type="datetimeFigureOut">
              <a:rPr lang="fr-FR" smtClean="0"/>
              <a:t>21/02/2024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F74A3F2-311B-687D-64D3-2ED07632D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5479A8A-7FCF-E034-6DAC-F4526D577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2E517-F074-4779-9762-655BEE4CEE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3590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7DB2EF-B043-E320-43FF-A118BD6C4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2B60B00-4266-1EE7-A824-565776C2A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961C8C1-2399-B3F0-D9A4-6BF59E4A74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A9C4368-B231-D4D6-2E32-16E4271CF2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DA5FF70-0479-4E94-CBE7-56CE6292A6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80A1C30-2249-C592-800F-84DC498DE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C306-5596-411E-999B-9DCBA997572D}" type="datetimeFigureOut">
              <a:rPr lang="fr-FR" smtClean="0"/>
              <a:t>21/02/2024</a:t>
            </a:fld>
            <a:endParaRPr lang="fr-FR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C28EB40-F768-AE20-8935-45FF05629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0AF2503-6707-C087-6973-F7541E616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2E517-F074-4779-9762-655BEE4CEE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1456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5EF8E0-52DD-B997-A540-BB0930965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6C2B14C-6B37-B4B5-611F-82852E35E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C306-5596-411E-999B-9DCBA997572D}" type="datetimeFigureOut">
              <a:rPr lang="fr-FR" smtClean="0"/>
              <a:t>21/02/2024</a:t>
            </a:fld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D666782-4EA7-235D-8C20-D86A4403D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5122478-41C2-862E-B6E5-3A1F31978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2E517-F074-4779-9762-655BEE4CEE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2852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0158F4C-2ED5-7C4C-16E3-16E04272F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C306-5596-411E-999B-9DCBA997572D}" type="datetimeFigureOut">
              <a:rPr lang="fr-FR" smtClean="0"/>
              <a:t>21/02/2024</a:t>
            </a:fld>
            <a:endParaRPr lang="fr-FR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EC709C0-DF74-15C8-FBE2-E3D829D61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825EA10-8A5B-4A85-A6EB-ABA1FDE08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2E517-F074-4779-9762-655BEE4CEE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4644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7B3FC7-9589-5ADF-32D2-954B58624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C055BF7-0984-CA59-FCBC-E6443B4AE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B6C2905-A93E-1F62-C442-7AF7A1697A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CCB7002-0530-75F0-2340-4D699372E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C306-5596-411E-999B-9DCBA997572D}" type="datetimeFigureOut">
              <a:rPr lang="fr-FR" smtClean="0"/>
              <a:t>21/02/2024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06F1FC4-5547-F16B-9949-F12E46C65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63F674D-6C18-A952-9EAE-86FEC719C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2E517-F074-4779-9762-655BEE4CEE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3739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7A7BE3-A32B-441E-51CF-6ECC97859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84C3C7F-3A14-7FEB-96D0-5CBC6059B3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12B2D0A-7520-472B-86BE-C9B5D527AA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0968F94-CA8B-1BBB-04A5-E931C65A3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C306-5596-411E-999B-9DCBA997572D}" type="datetimeFigureOut">
              <a:rPr lang="fr-FR" smtClean="0"/>
              <a:t>21/02/2024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AED03CF-320E-253D-7971-4B66D1574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1B8A193-15AF-6128-1F02-6084BB68C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2E517-F074-4779-9762-655BEE4CEE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9260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BE54BAE-F323-DD5B-9C1A-D91EE9B8C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CECDEB9-DC28-3B9D-AA61-73ACD88E07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3A4851A-D537-CAEE-41F7-E5D93CA40E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2C306-5596-411E-999B-9DCBA997572D}" type="datetimeFigureOut">
              <a:rPr lang="fr-FR" smtClean="0"/>
              <a:t>21/02/2024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490991A-907E-7F1A-9402-23636B7574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2296850-9542-8BA5-E0D9-318285B8D5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2E517-F074-4779-9762-655BEE4CEE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0078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9309F5-E3DE-736F-252C-23F3FB650D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Cancer du rectum</a:t>
            </a:r>
            <a:br>
              <a:rPr lang="fr-FR" dirty="0"/>
            </a:br>
            <a:br>
              <a:rPr lang="fr-FR" dirty="0"/>
            </a:br>
            <a:br>
              <a:rPr lang="fr-FR" dirty="0"/>
            </a:br>
            <a:br>
              <a:rPr lang="fr-FR" dirty="0"/>
            </a:br>
            <a:br>
              <a:rPr lang="fr-FR" dirty="0"/>
            </a:br>
            <a:endParaRPr lang="fr-FR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D452F33-F24A-1280-BF15-F1F928FCFC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/>
              <a:t>CANCER  DU RECTUM</a:t>
            </a:r>
          </a:p>
          <a:p>
            <a:r>
              <a:rPr lang="fr-FR" dirty="0"/>
              <a:t>U.E 2.9 S5 DR JOUIN</a:t>
            </a:r>
          </a:p>
          <a:p>
            <a:r>
              <a:rPr lang="fr-FR" dirty="0"/>
              <a:t>PROMOTION 2021-2024</a:t>
            </a:r>
          </a:p>
          <a:p>
            <a:endParaRPr lang="fr-FR" dirty="0"/>
          </a:p>
          <a:p>
            <a:r>
              <a:rPr lang="fr-FR" dirty="0"/>
              <a:t>Cours IFSI  01/2024</a:t>
            </a:r>
          </a:p>
        </p:txBody>
      </p:sp>
    </p:spTree>
    <p:extLst>
      <p:ext uri="{BB962C8B-B14F-4D97-AF65-F5344CB8AC3E}">
        <p14:creationId xmlns:p14="http://schemas.microsoft.com/office/powerpoint/2010/main" val="279536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A64728-2BF6-7EED-885C-D0BE10DC5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021496"/>
            <a:ext cx="10717696" cy="1245706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F58F633-75FD-27AA-2A79-136CAE19F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417" y="0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fr-FR" dirty="0"/>
          </a:p>
          <a:p>
            <a:r>
              <a:rPr lang="fr-FR" dirty="0">
                <a:solidFill>
                  <a:srgbClr val="FF0000"/>
                </a:solidFill>
              </a:rPr>
              <a:t>introduction</a:t>
            </a:r>
          </a:p>
          <a:p>
            <a:endParaRPr lang="fr-FR" dirty="0"/>
          </a:p>
          <a:p>
            <a:endParaRPr lang="fr-FR" dirty="0"/>
          </a:p>
          <a:p>
            <a:r>
              <a:rPr lang="fr-FR" sz="2400" dirty="0">
                <a:solidFill>
                  <a:srgbClr val="FF0000"/>
                </a:solidFill>
              </a:rPr>
              <a:t>20 % des cancers colo- rectaux</a:t>
            </a:r>
          </a:p>
          <a:p>
            <a:r>
              <a:rPr lang="fr-FR" dirty="0"/>
              <a:t>Découverte facile souvent tardive</a:t>
            </a:r>
          </a:p>
          <a:p>
            <a:r>
              <a:rPr lang="fr-FR" dirty="0"/>
              <a:t>Importance du TR et endoscopie avec biopsies</a:t>
            </a:r>
          </a:p>
          <a:p>
            <a:r>
              <a:rPr lang="fr-FR" dirty="0" err="1"/>
              <a:t>Adeno-carcinome</a:t>
            </a:r>
            <a:endParaRPr lang="fr-FR" dirty="0"/>
          </a:p>
          <a:p>
            <a:r>
              <a:rPr lang="fr-FR" dirty="0"/>
              <a:t>Prise en charge complexe :RCP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16555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B20CC1-AB6F-439B-42AE-491D24982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Circonstances de découverte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45444B7-D8D6-82AA-5635-B41FB5A2E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Rectorragies</a:t>
            </a:r>
            <a:r>
              <a:rPr lang="fr-FR" dirty="0"/>
              <a:t> +++</a:t>
            </a:r>
          </a:p>
          <a:p>
            <a:pPr marL="0" indent="0">
              <a:buNone/>
            </a:pPr>
            <a:r>
              <a:rPr lang="fr-FR" dirty="0"/>
              <a:t>Trouble du transit :épreintes -faux besoins- glaires</a:t>
            </a:r>
          </a:p>
          <a:p>
            <a:pPr marL="0" indent="0">
              <a:buNone/>
            </a:pPr>
            <a:r>
              <a:rPr lang="fr-FR" dirty="0"/>
              <a:t>Douleurs pelviennes</a:t>
            </a:r>
          </a:p>
          <a:p>
            <a:pPr marL="0" indent="0">
              <a:buNone/>
            </a:pPr>
            <a:r>
              <a:rPr lang="fr-FR" dirty="0"/>
              <a:t>Signes généraux tardifs A E G- métas….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2629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7F9778-6A02-FEE6-85D0-7A4ED9030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Examen clinique et endoscopie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E0546F0-1CC0-5296-181B-4C570C23B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>
                <a:highlight>
                  <a:srgbClr val="FFFF00"/>
                </a:highlight>
              </a:rPr>
              <a:t>TR</a:t>
            </a:r>
            <a:r>
              <a:rPr lang="fr-FR" dirty="0"/>
              <a:t> :taille –circonférence- infiltration fixité -distance marge anale</a:t>
            </a:r>
          </a:p>
          <a:p>
            <a:r>
              <a:rPr lang="fr-FR" dirty="0">
                <a:highlight>
                  <a:srgbClr val="FFFF00"/>
                </a:highlight>
              </a:rPr>
              <a:t>Coloscopie </a:t>
            </a:r>
            <a:r>
              <a:rPr lang="fr-FR" dirty="0"/>
              <a:t>si possible totale et biopsies</a:t>
            </a:r>
          </a:p>
          <a:p>
            <a:r>
              <a:rPr lang="fr-FR" dirty="0">
                <a:solidFill>
                  <a:srgbClr val="FF0000"/>
                </a:solidFill>
              </a:rPr>
              <a:t>Rectoscopie</a:t>
            </a:r>
            <a:r>
              <a:rPr lang="fr-FR" dirty="0"/>
              <a:t> appréciation topographie pour chirurgien</a:t>
            </a:r>
          </a:p>
          <a:p>
            <a:r>
              <a:rPr lang="fr-FR" dirty="0"/>
              <a:t>                                              tumeur charnière recto sigmoïdienne</a:t>
            </a:r>
          </a:p>
          <a:p>
            <a:r>
              <a:rPr lang="fr-FR" dirty="0"/>
              <a:t>                                               tumeur   de l’ ampoule rectale</a:t>
            </a:r>
          </a:p>
          <a:p>
            <a:r>
              <a:rPr lang="fr-FR" dirty="0"/>
              <a:t>                                                tumeur  basse (touchant sphincter anal )</a:t>
            </a:r>
          </a:p>
          <a:p>
            <a:r>
              <a:rPr lang="fr-FR" dirty="0"/>
              <a:t>                                          </a:t>
            </a:r>
          </a:p>
          <a:p>
            <a:endParaRPr lang="fr-FR" dirty="0"/>
          </a:p>
          <a:p>
            <a:r>
              <a:rPr lang="fr-FR" dirty="0">
                <a:highlight>
                  <a:srgbClr val="FFFF00"/>
                </a:highlight>
              </a:rPr>
              <a:t>BILAN D’EXTENSION</a:t>
            </a:r>
          </a:p>
          <a:p>
            <a:r>
              <a:rPr lang="fr-FR" dirty="0">
                <a:solidFill>
                  <a:srgbClr val="FF0000"/>
                </a:solidFill>
              </a:rPr>
              <a:t>IRM pelvienne </a:t>
            </a:r>
            <a:r>
              <a:rPr lang="fr-FR" dirty="0"/>
              <a:t>examen de référence  apprécie infiltration paroi et ADP</a:t>
            </a:r>
          </a:p>
          <a:p>
            <a:r>
              <a:rPr lang="fr-FR" dirty="0">
                <a:solidFill>
                  <a:srgbClr val="FF0000"/>
                </a:solidFill>
              </a:rPr>
              <a:t>TDM TAP </a:t>
            </a:r>
            <a:r>
              <a:rPr lang="fr-FR" dirty="0"/>
              <a:t>:extension -ganglions et métas</a:t>
            </a:r>
          </a:p>
          <a:p>
            <a:r>
              <a:rPr lang="fr-FR" dirty="0"/>
              <a:t>Echo endoscopie : petite tumeur envahissement pariétal et ganglions</a:t>
            </a:r>
          </a:p>
        </p:txBody>
      </p:sp>
    </p:spTree>
    <p:extLst>
      <p:ext uri="{BB962C8B-B14F-4D97-AF65-F5344CB8AC3E}">
        <p14:creationId xmlns:p14="http://schemas.microsoft.com/office/powerpoint/2010/main" val="819862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CC54DA-0C36-068C-F048-BEA633F83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Diagnostic différentiel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11ECD2E-FDFE-539A-78B4-D910DF04D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Hémorroïdes+++ </a:t>
            </a:r>
          </a:p>
          <a:p>
            <a:r>
              <a:rPr lang="fr-FR" dirty="0"/>
              <a:t>Polypes</a:t>
            </a:r>
          </a:p>
          <a:p>
            <a:r>
              <a:rPr lang="fr-FR" dirty="0"/>
              <a:t>RCH</a:t>
            </a:r>
          </a:p>
        </p:txBody>
      </p:sp>
    </p:spTree>
    <p:extLst>
      <p:ext uri="{BB962C8B-B14F-4D97-AF65-F5344CB8AC3E}">
        <p14:creationId xmlns:p14="http://schemas.microsoft.com/office/powerpoint/2010/main" val="2225767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9F7212-30D5-F753-6A34-6CA31E19A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traitement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F6B11CA-1363-E740-CCC1-BB39EBACB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Prise en charge complexe : </a:t>
            </a:r>
            <a:r>
              <a:rPr lang="fr-FR" dirty="0">
                <a:highlight>
                  <a:srgbClr val="FFFF00"/>
                </a:highlight>
              </a:rPr>
              <a:t>RCP</a:t>
            </a:r>
          </a:p>
          <a:p>
            <a:r>
              <a:rPr lang="fr-FR" dirty="0"/>
              <a:t>Différentes modalités: chirurgie radiothérapie chimio ou radio chimio</a:t>
            </a:r>
          </a:p>
          <a:p>
            <a:r>
              <a:rPr lang="fr-FR" dirty="0"/>
              <a:t> </a:t>
            </a:r>
            <a:r>
              <a:rPr lang="fr-FR" dirty="0">
                <a:solidFill>
                  <a:srgbClr val="FF0000"/>
                </a:solidFill>
              </a:rPr>
              <a:t>CHIRURGIE CARCINOLOGIQUE  </a:t>
            </a:r>
            <a:r>
              <a:rPr lang="fr-FR" dirty="0"/>
              <a:t>dépend de la distance % appareil sphinctérien               :2 types  </a:t>
            </a:r>
          </a:p>
          <a:p>
            <a:r>
              <a:rPr lang="fr-FR" dirty="0"/>
              <a:t>        1)conservative: résection antérieur du rectum</a:t>
            </a:r>
          </a:p>
          <a:p>
            <a:r>
              <a:rPr lang="fr-FR" dirty="0"/>
              <a:t>                                   exérèse du rectum avec ou sans rétablissement </a:t>
            </a:r>
          </a:p>
          <a:p>
            <a:r>
              <a:rPr lang="fr-FR" dirty="0"/>
              <a:t>                                    colique</a:t>
            </a:r>
          </a:p>
          <a:p>
            <a:r>
              <a:rPr lang="fr-FR" dirty="0"/>
              <a:t>         2)mutilante :amputation </a:t>
            </a:r>
            <a:r>
              <a:rPr lang="fr-FR" dirty="0" err="1"/>
              <a:t>abdomino</a:t>
            </a:r>
            <a:r>
              <a:rPr lang="fr-FR" dirty="0"/>
              <a:t> pelvienne (tumeur basse  )</a:t>
            </a:r>
          </a:p>
          <a:p>
            <a:r>
              <a:rPr lang="fr-FR" dirty="0">
                <a:solidFill>
                  <a:srgbClr val="FF0000"/>
                </a:solidFill>
              </a:rPr>
              <a:t>RADIOTHERAPIE</a:t>
            </a:r>
            <a:r>
              <a:rPr lang="fr-FR" dirty="0"/>
              <a:t>  pré opératoire couplée a la chimio</a:t>
            </a:r>
          </a:p>
          <a:p>
            <a:r>
              <a:rPr lang="fr-FR" dirty="0"/>
              <a:t>               but   : stérilise la Tumeur et ganglions et diminue les récidives</a:t>
            </a:r>
          </a:p>
          <a:p>
            <a:r>
              <a:rPr lang="fr-FR" dirty="0">
                <a:solidFill>
                  <a:srgbClr val="FF0000"/>
                </a:solidFill>
              </a:rPr>
              <a:t>CHIMIO PRE OP   ( </a:t>
            </a:r>
            <a:r>
              <a:rPr lang="fr-FR" dirty="0"/>
              <a:t>ou post OP si métas)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1800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B1ADDF-AF9D-C7B8-02F9-8EC188D66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pronostic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F7152B6-E3AB-6CA5-8D5A-A8ED3C008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fr-FR" dirty="0"/>
              <a:t>Dépend TNM existence de complications et de l’ expérience du centre </a:t>
            </a:r>
          </a:p>
          <a:p>
            <a:r>
              <a:rPr lang="fr-FR" dirty="0"/>
              <a:t>Cancer non métastatique tout stade confondu ….survie 10 ans  50à 70 %</a:t>
            </a:r>
          </a:p>
          <a:p>
            <a:r>
              <a:rPr lang="fr-FR" dirty="0"/>
              <a:t>              petite tumeur  :65 à  75% survie 10 ans</a:t>
            </a:r>
          </a:p>
          <a:p>
            <a:r>
              <a:rPr lang="fr-FR" dirty="0"/>
              <a:t>              grosse tumeur :35 à 40% à 10 ans</a:t>
            </a:r>
          </a:p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                 </a:t>
            </a:r>
          </a:p>
          <a:p>
            <a:r>
              <a:rPr lang="fr-FR" dirty="0">
                <a:solidFill>
                  <a:srgbClr val="FF0000"/>
                </a:solidFill>
              </a:rPr>
              <a:t> en conclusion </a:t>
            </a:r>
          </a:p>
          <a:p>
            <a:r>
              <a:rPr lang="fr-FR" dirty="0"/>
              <a:t>RCP et traitement en centre spécialisé</a:t>
            </a:r>
          </a:p>
          <a:p>
            <a:r>
              <a:rPr lang="fr-FR" dirty="0"/>
              <a:t>Si possible exérèse chirurgicale avec ablation du méso rectum précédé d une radio-chimiothérapie</a:t>
            </a:r>
          </a:p>
          <a:p>
            <a:r>
              <a:rPr lang="fr-FR" dirty="0"/>
              <a:t>Tenir compte de la distance par rapport au sphincter anal</a:t>
            </a:r>
          </a:p>
          <a:p>
            <a:r>
              <a:rPr lang="fr-FR" dirty="0"/>
              <a:t>Chirurgie  difficile avec risque de séquelles  et de fistule (parfois colostomie temporaire de protection )</a:t>
            </a:r>
          </a:p>
          <a:p>
            <a:r>
              <a:rPr lang="fr-FR" dirty="0"/>
              <a:t>Risques de récidive surtout loco régionale</a:t>
            </a:r>
          </a:p>
          <a:p>
            <a:r>
              <a:rPr lang="fr-FR" dirty="0"/>
              <a:t>Actuellement petite place pour exérèse localisé mais suivi rapproché si toute petite tumeur  superficielle et bonne réponse à radiothérapie</a:t>
            </a:r>
          </a:p>
          <a:p>
            <a:pPr marL="0" indent="0">
              <a:buNone/>
            </a:pPr>
            <a:r>
              <a:rPr lang="fr-FR" dirty="0"/>
              <a:t>            </a:t>
            </a:r>
          </a:p>
        </p:txBody>
      </p:sp>
    </p:spTree>
    <p:extLst>
      <p:ext uri="{BB962C8B-B14F-4D97-AF65-F5344CB8AC3E}">
        <p14:creationId xmlns:p14="http://schemas.microsoft.com/office/powerpoint/2010/main" val="18201532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366</Words>
  <Application>Microsoft Office PowerPoint</Application>
  <PresentationFormat>Grand écran</PresentationFormat>
  <Paragraphs>65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di Office</vt:lpstr>
      <vt:lpstr>Cancer du rectum     </vt:lpstr>
      <vt:lpstr>Présentation PowerPoint</vt:lpstr>
      <vt:lpstr>Circonstances de découverte</vt:lpstr>
      <vt:lpstr>Examen clinique et endoscopie</vt:lpstr>
      <vt:lpstr>Diagnostic différentiel</vt:lpstr>
      <vt:lpstr>traitement</vt:lpstr>
      <vt:lpstr>pronostic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Cancer du rectum</dc:title>
  <dc:creator>HERV2 jouin</dc:creator>
  <cp:lastModifiedBy>Delerive Celine</cp:lastModifiedBy>
  <cp:revision>5</cp:revision>
  <dcterms:created xsi:type="dcterms:W3CDTF">2023-12-29T12:02:17Z</dcterms:created>
  <dcterms:modified xsi:type="dcterms:W3CDTF">2024-02-21T10:08:44Z</dcterms:modified>
</cp:coreProperties>
</file>