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76" r:id="rId4"/>
    <p:sldId id="296" r:id="rId5"/>
    <p:sldId id="283" r:id="rId6"/>
    <p:sldId id="280" r:id="rId7"/>
    <p:sldId id="281" r:id="rId8"/>
    <p:sldId id="282" r:id="rId9"/>
    <p:sldId id="284" r:id="rId10"/>
    <p:sldId id="297" r:id="rId11"/>
    <p:sldId id="285" r:id="rId12"/>
    <p:sldId id="270" r:id="rId13"/>
    <p:sldId id="274" r:id="rId14"/>
    <p:sldId id="272" r:id="rId15"/>
    <p:sldId id="278" r:id="rId16"/>
    <p:sldId id="279" r:id="rId17"/>
    <p:sldId id="273" r:id="rId18"/>
    <p:sldId id="265" r:id="rId19"/>
    <p:sldId id="266" r:id="rId20"/>
    <p:sldId id="267" r:id="rId21"/>
    <p:sldId id="268" r:id="rId22"/>
    <p:sldId id="275" r:id="rId23"/>
    <p:sldId id="271" r:id="rId24"/>
    <p:sldId id="269" r:id="rId25"/>
    <p:sldId id="262" r:id="rId26"/>
    <p:sldId id="295" r:id="rId27"/>
    <p:sldId id="294" r:id="rId28"/>
    <p:sldId id="287" r:id="rId29"/>
    <p:sldId id="288" r:id="rId30"/>
    <p:sldId id="289" r:id="rId31"/>
    <p:sldId id="290"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0" d="100"/>
          <a:sy n="90" d="100"/>
        </p:scale>
        <p:origin x="5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AD966-7A0D-4DFB-86EA-8936253D54E3}"/>
              </a:ext>
            </a:extLst>
          </p:cNvPr>
          <p:cNvSpPr>
            <a:spLocks noGrp="1"/>
          </p:cNvSpPr>
          <p:nvPr>
            <p:ph type="ctrTitle"/>
          </p:nvPr>
        </p:nvSpPr>
        <p:spPr/>
        <p:txBody>
          <a:bodyPr/>
          <a:lstStyle/>
          <a:p>
            <a:r>
              <a:rPr lang="fr-FR" dirty="0"/>
              <a:t>PSL et Transfusions</a:t>
            </a:r>
          </a:p>
        </p:txBody>
      </p:sp>
      <p:sp>
        <p:nvSpPr>
          <p:cNvPr id="3" name="Sous-titre 2">
            <a:extLst>
              <a:ext uri="{FF2B5EF4-FFF2-40B4-BE49-F238E27FC236}">
                <a16:creationId xmlns:a16="http://schemas.microsoft.com/office/drawing/2014/main" id="{7AB08789-F8CD-4011-B413-F6D5586F26E5}"/>
              </a:ext>
            </a:extLst>
          </p:cNvPr>
          <p:cNvSpPr>
            <a:spLocks noGrp="1"/>
          </p:cNvSpPr>
          <p:nvPr>
            <p:ph type="subTitle" idx="1"/>
          </p:nvPr>
        </p:nvSpPr>
        <p:spPr/>
        <p:txBody>
          <a:bodyPr/>
          <a:lstStyle/>
          <a:p>
            <a:r>
              <a:rPr lang="fr-FR" dirty="0"/>
              <a:t>IFSI 2</a:t>
            </a:r>
            <a:r>
              <a:rPr lang="fr-FR" baseline="30000" dirty="0"/>
              <a:t>ème</a:t>
            </a:r>
            <a:r>
              <a:rPr lang="fr-FR" dirty="0"/>
              <a:t> année 2023</a:t>
            </a:r>
          </a:p>
        </p:txBody>
      </p:sp>
    </p:spTree>
    <p:extLst>
      <p:ext uri="{BB962C8B-B14F-4D97-AF65-F5344CB8AC3E}">
        <p14:creationId xmlns:p14="http://schemas.microsoft.com/office/powerpoint/2010/main" val="12818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D0BE6E48-D829-4D3B-B2DC-40CA29AE903B}"/>
              </a:ext>
            </a:extLst>
          </p:cNvPr>
          <p:cNvGraphicFramePr>
            <a:graphicFrameLocks noChangeAspect="1"/>
          </p:cNvGraphicFramePr>
          <p:nvPr>
            <p:extLst>
              <p:ext uri="{D42A27DB-BD31-4B8C-83A1-F6EECF244321}">
                <p14:modId xmlns:p14="http://schemas.microsoft.com/office/powerpoint/2010/main" val="2298677804"/>
              </p:ext>
            </p:extLst>
          </p:nvPr>
        </p:nvGraphicFramePr>
        <p:xfrm>
          <a:off x="677334" y="1976698"/>
          <a:ext cx="7241646" cy="4881302"/>
        </p:xfrm>
        <a:graphic>
          <a:graphicData uri="http://schemas.openxmlformats.org/presentationml/2006/ole">
            <mc:AlternateContent xmlns:mc="http://schemas.openxmlformats.org/markup-compatibility/2006">
              <mc:Choice xmlns:v="urn:schemas-microsoft-com:vml" Requires="v">
                <p:oleObj spid="_x0000_s19463" name="Image bitmap" r:id="rId3" imgW="9877320" imgH="6657840" progId="Paint.Picture.1">
                  <p:embed/>
                </p:oleObj>
              </mc:Choice>
              <mc:Fallback>
                <p:oleObj name="Image bitmap" r:id="rId3" imgW="9877320" imgH="6657840" progId="Paint.Picture.1">
                  <p:embed/>
                  <p:pic>
                    <p:nvPicPr>
                      <p:cNvPr id="0" name=""/>
                      <p:cNvPicPr/>
                      <p:nvPr/>
                    </p:nvPicPr>
                    <p:blipFill>
                      <a:blip r:embed="rId4"/>
                      <a:stretch>
                        <a:fillRect/>
                      </a:stretch>
                    </p:blipFill>
                    <p:spPr>
                      <a:xfrm>
                        <a:off x="677334" y="1976698"/>
                        <a:ext cx="7241646" cy="4881302"/>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3A21DE70-EA15-4C74-8402-86700FA1E516}"/>
              </a:ext>
            </a:extLst>
          </p:cNvPr>
          <p:cNvSpPr>
            <a:spLocks noGrp="1"/>
          </p:cNvSpPr>
          <p:nvPr>
            <p:ph type="title"/>
          </p:nvPr>
        </p:nvSpPr>
        <p:spPr>
          <a:xfrm>
            <a:off x="677863" y="609600"/>
            <a:ext cx="8596312" cy="1320800"/>
          </a:xfrm>
        </p:spPr>
        <p:txBody>
          <a:bodyPr/>
          <a:lstStyle/>
          <a:p>
            <a:r>
              <a:rPr lang="fr-FR" dirty="0"/>
              <a:t>CGR par </a:t>
            </a:r>
            <a:r>
              <a:rPr lang="fr-FR" dirty="0" err="1"/>
              <a:t>déleucocytation</a:t>
            </a:r>
            <a:r>
              <a:rPr lang="fr-FR" dirty="0"/>
              <a:t> du sang total</a:t>
            </a:r>
          </a:p>
        </p:txBody>
      </p:sp>
    </p:spTree>
    <p:extLst>
      <p:ext uri="{BB962C8B-B14F-4D97-AF65-F5344CB8AC3E}">
        <p14:creationId xmlns:p14="http://schemas.microsoft.com/office/powerpoint/2010/main" val="14955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7360B0DF-46EF-4915-8363-82BCA623932F}"/>
              </a:ext>
            </a:extLst>
          </p:cNvPr>
          <p:cNvGraphicFramePr>
            <a:graphicFrameLocks noChangeAspect="1"/>
          </p:cNvGraphicFramePr>
          <p:nvPr>
            <p:extLst>
              <p:ext uri="{D42A27DB-BD31-4B8C-83A1-F6EECF244321}">
                <p14:modId xmlns:p14="http://schemas.microsoft.com/office/powerpoint/2010/main" val="4202904318"/>
              </p:ext>
            </p:extLst>
          </p:nvPr>
        </p:nvGraphicFramePr>
        <p:xfrm>
          <a:off x="976902" y="1903166"/>
          <a:ext cx="8426277" cy="4954834"/>
        </p:xfrm>
        <a:graphic>
          <a:graphicData uri="http://schemas.openxmlformats.org/presentationml/2006/ole">
            <mc:AlternateContent xmlns:mc="http://schemas.openxmlformats.org/markup-compatibility/2006">
              <mc:Choice xmlns:v="urn:schemas-microsoft-com:vml" Requires="v">
                <p:oleObj spid="_x0000_s17420" name="Image bitmap" r:id="rId3" imgW="10496520" imgH="6172200" progId="Paint.Picture.1">
                  <p:embed/>
                </p:oleObj>
              </mc:Choice>
              <mc:Fallback>
                <p:oleObj name="Image bitmap" r:id="rId3" imgW="10496520" imgH="6172200" progId="Paint.Picture.1">
                  <p:embed/>
                  <p:pic>
                    <p:nvPicPr>
                      <p:cNvPr id="0" name=""/>
                      <p:cNvPicPr/>
                      <p:nvPr/>
                    </p:nvPicPr>
                    <p:blipFill>
                      <a:blip r:embed="rId4"/>
                      <a:stretch>
                        <a:fillRect/>
                      </a:stretch>
                    </p:blipFill>
                    <p:spPr>
                      <a:xfrm>
                        <a:off x="976902" y="1903166"/>
                        <a:ext cx="8426277" cy="4954834"/>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07883092-7269-4352-9178-48F32B618A76}"/>
              </a:ext>
            </a:extLst>
          </p:cNvPr>
          <p:cNvSpPr>
            <a:spLocks noGrp="1"/>
          </p:cNvSpPr>
          <p:nvPr>
            <p:ph type="title"/>
          </p:nvPr>
        </p:nvSpPr>
        <p:spPr>
          <a:xfrm>
            <a:off x="693738" y="385763"/>
            <a:ext cx="8596312" cy="1320800"/>
          </a:xfrm>
        </p:spPr>
        <p:txBody>
          <a:bodyPr/>
          <a:lstStyle/>
          <a:p>
            <a:r>
              <a:rPr lang="fr-FR" dirty="0"/>
              <a:t>CGR par </a:t>
            </a:r>
            <a:r>
              <a:rPr lang="fr-FR" dirty="0" err="1"/>
              <a:t>déleucocytation</a:t>
            </a:r>
            <a:r>
              <a:rPr lang="fr-FR" dirty="0"/>
              <a:t> du sang total</a:t>
            </a:r>
          </a:p>
        </p:txBody>
      </p:sp>
    </p:spTree>
    <p:extLst>
      <p:ext uri="{BB962C8B-B14F-4D97-AF65-F5344CB8AC3E}">
        <p14:creationId xmlns:p14="http://schemas.microsoft.com/office/powerpoint/2010/main" val="122614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77164-3221-4B08-AE43-C6617E0C554B}"/>
              </a:ext>
            </a:extLst>
          </p:cNvPr>
          <p:cNvSpPr>
            <a:spLocks noGrp="1"/>
          </p:cNvSpPr>
          <p:nvPr>
            <p:ph type="title"/>
          </p:nvPr>
        </p:nvSpPr>
        <p:spPr/>
        <p:txBody>
          <a:bodyPr>
            <a:normAutofit fontScale="90000"/>
          </a:bodyPr>
          <a:lstStyle/>
          <a:p>
            <a:r>
              <a:rPr lang="fr-FR" b="1" dirty="0"/>
              <a:t>Arrêté du 17 décembre 2019 fixant les critères de sélection des donneurs de sang</a:t>
            </a:r>
            <a:br>
              <a:rPr lang="fr-FR" b="1" dirty="0"/>
            </a:br>
            <a:endParaRPr lang="fr-FR" dirty="0"/>
          </a:p>
        </p:txBody>
      </p:sp>
      <p:sp>
        <p:nvSpPr>
          <p:cNvPr id="3" name="Espace réservé du contenu 2">
            <a:extLst>
              <a:ext uri="{FF2B5EF4-FFF2-40B4-BE49-F238E27FC236}">
                <a16:creationId xmlns:a16="http://schemas.microsoft.com/office/drawing/2014/main" id="{1DAF2D08-BEA9-430D-8461-1599BAF3B88E}"/>
              </a:ext>
            </a:extLst>
          </p:cNvPr>
          <p:cNvSpPr>
            <a:spLocks noGrp="1"/>
          </p:cNvSpPr>
          <p:nvPr>
            <p:ph idx="1"/>
          </p:nvPr>
        </p:nvSpPr>
        <p:spPr/>
        <p:txBody>
          <a:bodyPr>
            <a:normAutofit fontScale="85000" lnSpcReduction="20000"/>
          </a:bodyPr>
          <a:lstStyle/>
          <a:p>
            <a:r>
              <a:rPr lang="fr-FR" dirty="0"/>
              <a:t>Article 1:</a:t>
            </a:r>
          </a:p>
          <a:p>
            <a:pPr lvl="1"/>
            <a:r>
              <a:rPr lang="fr-FR" dirty="0"/>
              <a:t>Limite d’âges des donneurs</a:t>
            </a:r>
          </a:p>
          <a:p>
            <a:pPr lvl="1"/>
            <a:r>
              <a:rPr lang="fr-FR" dirty="0"/>
              <a:t>Intervalle entre les dons</a:t>
            </a:r>
          </a:p>
          <a:p>
            <a:pPr lvl="1"/>
            <a:r>
              <a:rPr lang="fr-FR" dirty="0"/>
              <a:t>Fréquence des prélèvements</a:t>
            </a:r>
          </a:p>
          <a:p>
            <a:pPr lvl="1"/>
            <a:r>
              <a:rPr lang="fr-FR" dirty="0"/>
              <a:t>Volume des prélèvements</a:t>
            </a:r>
          </a:p>
          <a:p>
            <a:pPr lvl="1"/>
            <a:r>
              <a:rPr lang="fr-FR" dirty="0"/>
              <a:t>Caractéristiques cliniques et biologiques du donneur</a:t>
            </a:r>
          </a:p>
          <a:p>
            <a:pPr lvl="1"/>
            <a:r>
              <a:rPr lang="fr-FR" dirty="0"/>
              <a:t>Dispositions spécifiques aux prélèvements de plasma destiné au fractionnement</a:t>
            </a:r>
          </a:p>
          <a:p>
            <a:pPr lvl="1"/>
            <a:r>
              <a:rPr lang="fr-FR" dirty="0"/>
              <a:t>Dispositions spécifiques aux prélèvements de sang rare</a:t>
            </a:r>
          </a:p>
          <a:p>
            <a:pPr lvl="1"/>
            <a:r>
              <a:rPr lang="fr-FR" dirty="0"/>
              <a:t>Dispositions spécifiques aux prélèvements non thérapeutiques</a:t>
            </a:r>
          </a:p>
          <a:p>
            <a:pPr lvl="1"/>
            <a:r>
              <a:rPr lang="fr-FR" dirty="0"/>
              <a:t>Dispositions spécifiques aux prélèvements autologues </a:t>
            </a:r>
          </a:p>
          <a:p>
            <a:pPr lvl="1"/>
            <a:r>
              <a:rPr lang="fr-FR" dirty="0"/>
              <a:t>Dispositions relatives aux donneurs porteurs d'hémochromatose génétique</a:t>
            </a:r>
          </a:p>
          <a:p>
            <a:pPr lvl="1"/>
            <a:r>
              <a:rPr lang="fr-FR" dirty="0"/>
              <a:t>….</a:t>
            </a:r>
            <a:r>
              <a:rPr lang="fr-FR" dirty="0" err="1"/>
              <a:t>etc</a:t>
            </a:r>
            <a:br>
              <a:rPr lang="fr-FR" dirty="0"/>
            </a:br>
            <a:endParaRPr lang="fr-FR" dirty="0"/>
          </a:p>
        </p:txBody>
      </p:sp>
    </p:spTree>
    <p:extLst>
      <p:ext uri="{BB962C8B-B14F-4D97-AF65-F5344CB8AC3E}">
        <p14:creationId xmlns:p14="http://schemas.microsoft.com/office/powerpoint/2010/main" val="242184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463111-81E9-4044-AFA0-96629C52A6C3}"/>
              </a:ext>
            </a:extLst>
          </p:cNvPr>
          <p:cNvSpPr>
            <a:spLocks noGrp="1"/>
          </p:cNvSpPr>
          <p:nvPr>
            <p:ph type="title"/>
          </p:nvPr>
        </p:nvSpPr>
        <p:spPr/>
        <p:txBody>
          <a:bodyPr>
            <a:normAutofit fontScale="90000"/>
          </a:bodyPr>
          <a:lstStyle/>
          <a:p>
            <a:r>
              <a:rPr lang="fr-FR" b="1" dirty="0"/>
              <a:t>Arrêté du 17 décembre 2019 fixant les critères de sélection des donneurs de sang</a:t>
            </a:r>
            <a:endParaRPr lang="fr-FR" dirty="0"/>
          </a:p>
        </p:txBody>
      </p:sp>
      <p:sp>
        <p:nvSpPr>
          <p:cNvPr id="3" name="Espace réservé du contenu 2">
            <a:extLst>
              <a:ext uri="{FF2B5EF4-FFF2-40B4-BE49-F238E27FC236}">
                <a16:creationId xmlns:a16="http://schemas.microsoft.com/office/drawing/2014/main" id="{3D816A51-AC89-4B9A-9884-77685C119811}"/>
              </a:ext>
            </a:extLst>
          </p:cNvPr>
          <p:cNvSpPr>
            <a:spLocks noGrp="1"/>
          </p:cNvSpPr>
          <p:nvPr>
            <p:ph idx="1"/>
          </p:nvPr>
        </p:nvSpPr>
        <p:spPr>
          <a:xfrm>
            <a:off x="677334" y="2160590"/>
            <a:ext cx="8596668" cy="1705558"/>
          </a:xfrm>
        </p:spPr>
        <p:txBody>
          <a:bodyPr/>
          <a:lstStyle/>
          <a:p>
            <a:r>
              <a:rPr lang="fr-FR" dirty="0"/>
              <a:t>Annexe II: TABLEAUX DES CONTRE-INDICATIONS pou le donneur et le receveur:</a:t>
            </a:r>
          </a:p>
          <a:p>
            <a:endParaRPr lang="fr-FR" dirty="0"/>
          </a:p>
          <a:p>
            <a:r>
              <a:rPr lang="fr-FR" b="1" dirty="0">
                <a:solidFill>
                  <a:srgbClr val="FF0000"/>
                </a:solidFill>
              </a:rPr>
              <a:t>https://www.legifrance.gouv.fr/loda/id/JORFTEXT000039667225/</a:t>
            </a:r>
          </a:p>
        </p:txBody>
      </p:sp>
    </p:spTree>
    <p:extLst>
      <p:ext uri="{BB962C8B-B14F-4D97-AF65-F5344CB8AC3E}">
        <p14:creationId xmlns:p14="http://schemas.microsoft.com/office/powerpoint/2010/main" val="103953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79E786-296E-4B08-A287-34E6334EDC9A}"/>
              </a:ext>
            </a:extLst>
          </p:cNvPr>
          <p:cNvSpPr>
            <a:spLocks noGrp="1"/>
          </p:cNvSpPr>
          <p:nvPr>
            <p:ph idx="1"/>
          </p:nvPr>
        </p:nvSpPr>
        <p:spPr/>
        <p:txBody>
          <a:bodyPr/>
          <a:lstStyle/>
          <a:p>
            <a:r>
              <a:rPr lang="fr-FR" dirty="0"/>
              <a:t>Limite d’âge:</a:t>
            </a:r>
          </a:p>
          <a:p>
            <a:pPr lvl="1"/>
            <a:r>
              <a:rPr lang="fr-FR" dirty="0"/>
              <a:t>Tous les types de don: 18-65 ans sauf granulocytes max 50 ans</a:t>
            </a:r>
          </a:p>
          <a:p>
            <a:pPr lvl="1"/>
            <a:r>
              <a:rPr lang="fr-FR" dirty="0"/>
              <a:t>Premier don après 60 ans soumis à l’appréciation d’un médecin</a:t>
            </a:r>
          </a:p>
          <a:p>
            <a:pPr lvl="1"/>
            <a:r>
              <a:rPr lang="fr-FR" dirty="0"/>
              <a:t>Don ST possible</a:t>
            </a:r>
          </a:p>
          <a:p>
            <a:r>
              <a:rPr lang="fr-FR" dirty="0"/>
              <a:t>Intervalles entre les prélèvements:	</a:t>
            </a:r>
          </a:p>
          <a:p>
            <a:pPr lvl="1"/>
            <a:r>
              <a:rPr lang="fr-FR" dirty="0"/>
              <a:t>2 semaines : plasma</a:t>
            </a:r>
          </a:p>
          <a:p>
            <a:pPr lvl="1"/>
            <a:r>
              <a:rPr lang="fr-FR" dirty="0"/>
              <a:t>4 semaines: plaquettes</a:t>
            </a:r>
          </a:p>
          <a:p>
            <a:pPr lvl="1"/>
            <a:r>
              <a:rPr lang="fr-FR" dirty="0"/>
              <a:t>8 semaines: Sang total ou globules rouges….</a:t>
            </a:r>
            <a:r>
              <a:rPr lang="fr-FR" dirty="0" err="1"/>
              <a:t>etc</a:t>
            </a:r>
            <a:endParaRPr lang="fr-FR" dirty="0"/>
          </a:p>
        </p:txBody>
      </p:sp>
      <p:sp>
        <p:nvSpPr>
          <p:cNvPr id="4" name="Titre 1">
            <a:extLst>
              <a:ext uri="{FF2B5EF4-FFF2-40B4-BE49-F238E27FC236}">
                <a16:creationId xmlns:a16="http://schemas.microsoft.com/office/drawing/2014/main" id="{316AB0C4-A620-45E7-A1A5-C1450A28F5B8}"/>
              </a:ext>
            </a:extLst>
          </p:cNvPr>
          <p:cNvSpPr>
            <a:spLocks noGrp="1"/>
          </p:cNvSpPr>
          <p:nvPr>
            <p:ph type="title"/>
          </p:nvPr>
        </p:nvSpPr>
        <p:spPr>
          <a:xfrm>
            <a:off x="677863" y="609600"/>
            <a:ext cx="8596312" cy="1320800"/>
          </a:xfrm>
        </p:spPr>
        <p:txBody>
          <a:bodyPr>
            <a:normAutofit fontScale="90000"/>
          </a:bodyPr>
          <a:lstStyle/>
          <a:p>
            <a:r>
              <a:rPr lang="fr-FR" b="1" dirty="0"/>
              <a:t>Arrêté du 17 décembre 2019 fixant les critères de sélection des donneurs de sang</a:t>
            </a:r>
            <a:br>
              <a:rPr lang="fr-FR" b="1" dirty="0"/>
            </a:br>
            <a:endParaRPr lang="fr-FR" dirty="0"/>
          </a:p>
        </p:txBody>
      </p:sp>
    </p:spTree>
    <p:extLst>
      <p:ext uri="{BB962C8B-B14F-4D97-AF65-F5344CB8AC3E}">
        <p14:creationId xmlns:p14="http://schemas.microsoft.com/office/powerpoint/2010/main" val="12410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8D75E-20B1-42AC-8636-4B58BB25E2EC}"/>
              </a:ext>
            </a:extLst>
          </p:cNvPr>
          <p:cNvSpPr>
            <a:spLocks noGrp="1"/>
          </p:cNvSpPr>
          <p:nvPr>
            <p:ph type="title"/>
          </p:nvPr>
        </p:nvSpPr>
        <p:spPr/>
        <p:txBody>
          <a:bodyPr>
            <a:normAutofit fontScale="90000"/>
          </a:bodyPr>
          <a:lstStyle/>
          <a:p>
            <a:r>
              <a:rPr lang="fr-FR" b="1" dirty="0"/>
              <a:t>Arrêté du 17 décembre 2019 fixant les critères de sélection des donneurs de sang</a:t>
            </a:r>
            <a:endParaRPr lang="fr-FR" dirty="0"/>
          </a:p>
        </p:txBody>
      </p:sp>
      <p:sp>
        <p:nvSpPr>
          <p:cNvPr id="3" name="Espace réservé du contenu 2">
            <a:extLst>
              <a:ext uri="{FF2B5EF4-FFF2-40B4-BE49-F238E27FC236}">
                <a16:creationId xmlns:a16="http://schemas.microsoft.com/office/drawing/2014/main" id="{22066C7B-EEAC-49E0-A498-AA557000BC3E}"/>
              </a:ext>
            </a:extLst>
          </p:cNvPr>
          <p:cNvSpPr>
            <a:spLocks noGrp="1"/>
          </p:cNvSpPr>
          <p:nvPr>
            <p:ph idx="1"/>
          </p:nvPr>
        </p:nvSpPr>
        <p:spPr>
          <a:xfrm>
            <a:off x="677334" y="2160589"/>
            <a:ext cx="4087171" cy="3880773"/>
          </a:xfrm>
        </p:spPr>
        <p:txBody>
          <a:bodyPr/>
          <a:lstStyle/>
          <a:p>
            <a:r>
              <a:rPr lang="fr-FR" dirty="0"/>
              <a:t>Fréquence des dons:</a:t>
            </a:r>
          </a:p>
          <a:p>
            <a:pPr lvl="1"/>
            <a:r>
              <a:rPr lang="fr-FR" dirty="0"/>
              <a:t>Dons : max 24</a:t>
            </a:r>
          </a:p>
          <a:p>
            <a:pPr lvl="1"/>
            <a:r>
              <a:rPr lang="fr-FR" dirty="0"/>
              <a:t>CGR: homme 6, Femme 4</a:t>
            </a:r>
          </a:p>
          <a:p>
            <a:pPr lvl="1"/>
            <a:r>
              <a:rPr lang="fr-FR" dirty="0"/>
              <a:t>CPA : max 12</a:t>
            </a:r>
          </a:p>
          <a:p>
            <a:pPr lvl="1"/>
            <a:r>
              <a:rPr lang="fr-FR" dirty="0"/>
              <a:t>Plasma: max 24….</a:t>
            </a:r>
            <a:r>
              <a:rPr lang="fr-FR" dirty="0" err="1"/>
              <a:t>etc</a:t>
            </a:r>
            <a:endParaRPr lang="fr-FR" dirty="0"/>
          </a:p>
          <a:p>
            <a:r>
              <a:rPr lang="fr-FR" dirty="0"/>
              <a:t>Volume des prélèvements:</a:t>
            </a:r>
          </a:p>
          <a:p>
            <a:pPr lvl="1"/>
            <a:r>
              <a:rPr lang="fr-FR" dirty="0"/>
              <a:t>ST: &lt;13% VST max 500ml</a:t>
            </a:r>
          </a:p>
          <a:p>
            <a:pPr lvl="1"/>
            <a:r>
              <a:rPr lang="fr-FR" dirty="0"/>
              <a:t>Plasma: &lt;16% VST max 750ml </a:t>
            </a:r>
          </a:p>
          <a:p>
            <a:pPr lvl="1"/>
            <a:r>
              <a:rPr lang="fr-FR" dirty="0"/>
              <a:t>…</a:t>
            </a:r>
            <a:r>
              <a:rPr lang="fr-FR" dirty="0" err="1"/>
              <a:t>etc</a:t>
            </a:r>
            <a:endParaRPr lang="fr-FR" dirty="0"/>
          </a:p>
        </p:txBody>
      </p:sp>
      <p:graphicFrame>
        <p:nvGraphicFramePr>
          <p:cNvPr id="4" name="Objet 3">
            <a:extLst>
              <a:ext uri="{FF2B5EF4-FFF2-40B4-BE49-F238E27FC236}">
                <a16:creationId xmlns:a16="http://schemas.microsoft.com/office/drawing/2014/main" id="{C7F9CD31-E794-4461-8C86-479FD0405098}"/>
              </a:ext>
            </a:extLst>
          </p:cNvPr>
          <p:cNvGraphicFramePr>
            <a:graphicFrameLocks noChangeAspect="1"/>
          </p:cNvGraphicFramePr>
          <p:nvPr>
            <p:extLst>
              <p:ext uri="{D42A27DB-BD31-4B8C-83A1-F6EECF244321}">
                <p14:modId xmlns:p14="http://schemas.microsoft.com/office/powerpoint/2010/main" val="2206998916"/>
              </p:ext>
            </p:extLst>
          </p:nvPr>
        </p:nvGraphicFramePr>
        <p:xfrm>
          <a:off x="4383181" y="1832899"/>
          <a:ext cx="7586026" cy="4712280"/>
        </p:xfrm>
        <a:graphic>
          <a:graphicData uri="http://schemas.openxmlformats.org/presentationml/2006/ole">
            <mc:AlternateContent xmlns:mc="http://schemas.openxmlformats.org/markup-compatibility/2006">
              <mc:Choice xmlns:v="urn:schemas-microsoft-com:vml" Requires="v">
                <p:oleObj spid="_x0000_s10251" name="Image bitmap" r:id="rId3" imgW="8724960" imgH="5419800" progId="Paint.Picture.1">
                  <p:embed/>
                </p:oleObj>
              </mc:Choice>
              <mc:Fallback>
                <p:oleObj name="Image bitmap" r:id="rId3" imgW="8724960" imgH="5419800" progId="Paint.Picture.1">
                  <p:embed/>
                  <p:pic>
                    <p:nvPicPr>
                      <p:cNvPr id="0" name=""/>
                      <p:cNvPicPr/>
                      <p:nvPr/>
                    </p:nvPicPr>
                    <p:blipFill>
                      <a:blip r:embed="rId4"/>
                      <a:stretch>
                        <a:fillRect/>
                      </a:stretch>
                    </p:blipFill>
                    <p:spPr>
                      <a:xfrm>
                        <a:off x="4383181" y="1832899"/>
                        <a:ext cx="7586026" cy="4712280"/>
                      </a:xfrm>
                      <a:prstGeom prst="rect">
                        <a:avLst/>
                      </a:prstGeom>
                    </p:spPr>
                  </p:pic>
                </p:oleObj>
              </mc:Fallback>
            </mc:AlternateContent>
          </a:graphicData>
        </a:graphic>
      </p:graphicFrame>
    </p:spTree>
    <p:extLst>
      <p:ext uri="{BB962C8B-B14F-4D97-AF65-F5344CB8AC3E}">
        <p14:creationId xmlns:p14="http://schemas.microsoft.com/office/powerpoint/2010/main" val="23094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0984C-415F-408A-9A9F-37A3145BF419}"/>
              </a:ext>
            </a:extLst>
          </p:cNvPr>
          <p:cNvSpPr>
            <a:spLocks noGrp="1"/>
          </p:cNvSpPr>
          <p:nvPr>
            <p:ph type="title"/>
          </p:nvPr>
        </p:nvSpPr>
        <p:spPr/>
        <p:txBody>
          <a:bodyPr>
            <a:normAutofit fontScale="90000"/>
          </a:bodyPr>
          <a:lstStyle/>
          <a:p>
            <a:r>
              <a:rPr lang="fr-FR" b="1" dirty="0"/>
              <a:t>Arrêté du 17 décembre 2019 fixant les critères de sélection des donneurs de sang</a:t>
            </a:r>
            <a:endParaRPr lang="fr-FR" dirty="0"/>
          </a:p>
        </p:txBody>
      </p:sp>
      <p:sp>
        <p:nvSpPr>
          <p:cNvPr id="3" name="Espace réservé du contenu 2">
            <a:extLst>
              <a:ext uri="{FF2B5EF4-FFF2-40B4-BE49-F238E27FC236}">
                <a16:creationId xmlns:a16="http://schemas.microsoft.com/office/drawing/2014/main" id="{3F28FE4F-11F8-48B4-95FB-EA95E7EE353C}"/>
              </a:ext>
            </a:extLst>
          </p:cNvPr>
          <p:cNvSpPr>
            <a:spLocks noGrp="1"/>
          </p:cNvSpPr>
          <p:nvPr>
            <p:ph idx="1"/>
          </p:nvPr>
        </p:nvSpPr>
        <p:spPr/>
        <p:txBody>
          <a:bodyPr/>
          <a:lstStyle/>
          <a:p>
            <a:r>
              <a:rPr lang="fr-FR" dirty="0"/>
              <a:t>Critères </a:t>
            </a:r>
            <a:r>
              <a:rPr lang="fr-FR" dirty="0" err="1"/>
              <a:t>clinico-biologiques</a:t>
            </a:r>
            <a:r>
              <a:rPr lang="fr-FR" dirty="0"/>
              <a:t>:	</a:t>
            </a:r>
          </a:p>
          <a:p>
            <a:pPr lvl="1"/>
            <a:r>
              <a:rPr lang="fr-FR" dirty="0"/>
              <a:t>Risques événements indésirables liés au </a:t>
            </a:r>
            <a:r>
              <a:rPr lang="fr-FR" dirty="0" err="1"/>
              <a:t>prélevement</a:t>
            </a:r>
            <a:r>
              <a:rPr lang="fr-FR" dirty="0"/>
              <a:t> (poids&gt;50kg, </a:t>
            </a:r>
            <a:r>
              <a:rPr lang="fr-FR" dirty="0" err="1"/>
              <a:t>hydratat</a:t>
            </a:r>
            <a:r>
              <a:rPr lang="fr-FR" dirty="0"/>
              <a:t>°…</a:t>
            </a:r>
            <a:r>
              <a:rPr lang="fr-FR" dirty="0" err="1"/>
              <a:t>etc</a:t>
            </a:r>
            <a:r>
              <a:rPr lang="fr-FR" dirty="0"/>
              <a:t>)</a:t>
            </a:r>
          </a:p>
          <a:p>
            <a:pPr lvl="1"/>
            <a:r>
              <a:rPr lang="fr-FR" dirty="0"/>
              <a:t>Risques cardio-vasculaire (TAS&gt;180mmHg, TAD&gt;100mmHg…</a:t>
            </a:r>
            <a:r>
              <a:rPr lang="fr-FR" dirty="0" err="1"/>
              <a:t>etc</a:t>
            </a:r>
            <a:r>
              <a:rPr lang="fr-FR" dirty="0"/>
              <a:t>)</a:t>
            </a:r>
          </a:p>
          <a:p>
            <a:pPr lvl="1"/>
            <a:r>
              <a:rPr lang="fr-FR" dirty="0"/>
              <a:t>Risque de malaise (HypoTA….</a:t>
            </a:r>
            <a:r>
              <a:rPr lang="fr-FR" dirty="0" err="1"/>
              <a:t>etc</a:t>
            </a:r>
            <a:r>
              <a:rPr lang="fr-FR" dirty="0"/>
              <a:t>)</a:t>
            </a:r>
          </a:p>
          <a:p>
            <a:pPr lvl="1"/>
            <a:r>
              <a:rPr lang="fr-FR" dirty="0"/>
              <a:t>Risque anémie (</a:t>
            </a:r>
            <a:r>
              <a:rPr lang="fr-FR" dirty="0" err="1"/>
              <a:t>Hb</a:t>
            </a:r>
            <a:r>
              <a:rPr lang="fr-FR" dirty="0"/>
              <a:t>&lt;12g ou 13g)</a:t>
            </a:r>
          </a:p>
          <a:p>
            <a:pPr lvl="1"/>
            <a:r>
              <a:rPr lang="fr-FR" dirty="0"/>
              <a:t>Risque thrombopénie (plaquettes&lt;150G/L)</a:t>
            </a:r>
          </a:p>
        </p:txBody>
      </p:sp>
    </p:spTree>
    <p:extLst>
      <p:ext uri="{BB962C8B-B14F-4D97-AF65-F5344CB8AC3E}">
        <p14:creationId xmlns:p14="http://schemas.microsoft.com/office/powerpoint/2010/main" val="53154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5ED1F-FDE0-4CCE-9957-7A88A2F3C1CD}"/>
              </a:ext>
            </a:extLst>
          </p:cNvPr>
          <p:cNvSpPr>
            <a:spLocks noGrp="1"/>
          </p:cNvSpPr>
          <p:nvPr>
            <p:ph type="title"/>
          </p:nvPr>
        </p:nvSpPr>
        <p:spPr/>
        <p:txBody>
          <a:bodyPr>
            <a:normAutofit fontScale="90000"/>
          </a:bodyPr>
          <a:lstStyle/>
          <a:p>
            <a:r>
              <a:rPr lang="fr-FR" b="1" dirty="0"/>
              <a:t>Arrêté du 17 décembre 2019 fixant les critères de sélection des donneurs de sang</a:t>
            </a:r>
            <a:endParaRPr lang="fr-FR" dirty="0"/>
          </a:p>
        </p:txBody>
      </p:sp>
      <p:sp>
        <p:nvSpPr>
          <p:cNvPr id="3" name="Espace réservé du contenu 2">
            <a:extLst>
              <a:ext uri="{FF2B5EF4-FFF2-40B4-BE49-F238E27FC236}">
                <a16:creationId xmlns:a16="http://schemas.microsoft.com/office/drawing/2014/main" id="{E725203B-229F-456E-A3EB-EB0790944898}"/>
              </a:ext>
            </a:extLst>
          </p:cNvPr>
          <p:cNvSpPr>
            <a:spLocks noGrp="1"/>
          </p:cNvSpPr>
          <p:nvPr>
            <p:ph idx="1"/>
          </p:nvPr>
        </p:nvSpPr>
        <p:spPr>
          <a:xfrm>
            <a:off x="677334" y="2160589"/>
            <a:ext cx="9663454" cy="3880773"/>
          </a:xfrm>
        </p:spPr>
        <p:txBody>
          <a:bodyPr/>
          <a:lstStyle/>
          <a:p>
            <a:r>
              <a:rPr lang="fr-FR" dirty="0"/>
              <a:t>Article 2:</a:t>
            </a:r>
          </a:p>
          <a:p>
            <a:pPr marL="0" indent="0">
              <a:buNone/>
            </a:pPr>
            <a:r>
              <a:rPr lang="fr-FR" dirty="0"/>
              <a:t>La mise en œuvre des critères de sélection fixés par le présent arrêté fait l'objet d'un </a:t>
            </a:r>
            <a:r>
              <a:rPr lang="fr-FR" b="1" u="sng" dirty="0"/>
              <a:t>bilan au moins annuel </a:t>
            </a:r>
            <a:r>
              <a:rPr lang="fr-FR" u="sng" dirty="0"/>
              <a:t>du suivi épidémiologique des donneurs de sang </a:t>
            </a:r>
            <a:r>
              <a:rPr lang="fr-FR" dirty="0"/>
              <a:t>réalisé par l'Agence nationale de santé publique et présenté au comité de suivi dont la composition est définie en annexe VIII.</a:t>
            </a:r>
            <a:br>
              <a:rPr lang="fr-FR" dirty="0"/>
            </a:br>
            <a:r>
              <a:rPr lang="fr-FR" dirty="0"/>
              <a:t>Ce bilan est effectué sur la base des données transmises par l’EFS et par le Centre de transfusion sanguine des armées et est adressé au ministre chargé de la santé.</a:t>
            </a:r>
            <a:br>
              <a:rPr lang="fr-FR" dirty="0"/>
            </a:br>
            <a:r>
              <a:rPr lang="fr-FR" dirty="0"/>
              <a:t>En cas d'évolution des risques, les critères de sélection sont adaptés en conséquence.</a:t>
            </a:r>
            <a:br>
              <a:rPr lang="fr-FR" dirty="0"/>
            </a:br>
            <a:r>
              <a:rPr lang="fr-FR" dirty="0"/>
              <a:t>L'Etablissement français du sang et le Centre de transfusion sanguine des armées garantissent la formation de leurs personnels à l'évolution des critères de sélection.</a:t>
            </a:r>
          </a:p>
        </p:txBody>
      </p:sp>
    </p:spTree>
    <p:extLst>
      <p:ext uri="{BB962C8B-B14F-4D97-AF65-F5344CB8AC3E}">
        <p14:creationId xmlns:p14="http://schemas.microsoft.com/office/powerpoint/2010/main" val="724314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5C5AB-27BD-42B7-A1BF-212191E2D50A}"/>
              </a:ext>
            </a:extLst>
          </p:cNvPr>
          <p:cNvSpPr>
            <a:spLocks noGrp="1"/>
          </p:cNvSpPr>
          <p:nvPr>
            <p:ph type="title"/>
          </p:nvPr>
        </p:nvSpPr>
        <p:spPr/>
        <p:txBody>
          <a:bodyPr/>
          <a:lstStyle/>
          <a:p>
            <a:r>
              <a:rPr lang="fr-FR" dirty="0"/>
              <a:t>Risque infectieux</a:t>
            </a:r>
          </a:p>
        </p:txBody>
      </p:sp>
      <p:sp>
        <p:nvSpPr>
          <p:cNvPr id="3" name="Espace réservé du contenu 2">
            <a:extLst>
              <a:ext uri="{FF2B5EF4-FFF2-40B4-BE49-F238E27FC236}">
                <a16:creationId xmlns:a16="http://schemas.microsoft.com/office/drawing/2014/main" id="{E4980BC8-E49C-4BA1-8B1B-49FA74AFC361}"/>
              </a:ext>
            </a:extLst>
          </p:cNvPr>
          <p:cNvSpPr>
            <a:spLocks noGrp="1"/>
          </p:cNvSpPr>
          <p:nvPr>
            <p:ph idx="1"/>
          </p:nvPr>
        </p:nvSpPr>
        <p:spPr>
          <a:xfrm>
            <a:off x="677334" y="1486821"/>
            <a:ext cx="8596668" cy="2347243"/>
          </a:xfrm>
        </p:spPr>
        <p:txBody>
          <a:bodyPr/>
          <a:lstStyle/>
          <a:p>
            <a:r>
              <a:rPr lang="fr-FR" dirty="0"/>
              <a:t>1- Prévention de la transmission d’agents bactériens</a:t>
            </a:r>
          </a:p>
          <a:p>
            <a:r>
              <a:rPr lang="fr-FR" dirty="0"/>
              <a:t>2- Prévention de la transmission d’agents viraux</a:t>
            </a:r>
          </a:p>
          <a:p>
            <a:r>
              <a:rPr lang="fr-FR" dirty="0"/>
              <a:t>3- Prévention de la transmission d’agents parasitaires</a:t>
            </a:r>
          </a:p>
          <a:p>
            <a:r>
              <a:rPr lang="fr-FR" dirty="0"/>
              <a:t>4- Prévention de la transmission d’ATNC</a:t>
            </a:r>
          </a:p>
          <a:p>
            <a:r>
              <a:rPr lang="fr-FR" dirty="0"/>
              <a:t>5- Prévention de la transmission d’agents pathogènes non identifiés</a:t>
            </a:r>
          </a:p>
        </p:txBody>
      </p:sp>
      <p:graphicFrame>
        <p:nvGraphicFramePr>
          <p:cNvPr id="4" name="Objet 3">
            <a:extLst>
              <a:ext uri="{FF2B5EF4-FFF2-40B4-BE49-F238E27FC236}">
                <a16:creationId xmlns:a16="http://schemas.microsoft.com/office/drawing/2014/main" id="{C386C46F-7F53-4B0B-A35A-8CE5DE3FA4E7}"/>
              </a:ext>
            </a:extLst>
          </p:cNvPr>
          <p:cNvGraphicFramePr>
            <a:graphicFrameLocks noChangeAspect="1"/>
          </p:cNvGraphicFramePr>
          <p:nvPr>
            <p:extLst>
              <p:ext uri="{D42A27DB-BD31-4B8C-83A1-F6EECF244321}">
                <p14:modId xmlns:p14="http://schemas.microsoft.com/office/powerpoint/2010/main" val="3277664228"/>
              </p:ext>
            </p:extLst>
          </p:nvPr>
        </p:nvGraphicFramePr>
        <p:xfrm>
          <a:off x="1426383" y="3834064"/>
          <a:ext cx="6581775" cy="2752725"/>
        </p:xfrm>
        <a:graphic>
          <a:graphicData uri="http://schemas.openxmlformats.org/presentationml/2006/ole">
            <mc:AlternateContent xmlns:mc="http://schemas.openxmlformats.org/markup-compatibility/2006">
              <mc:Choice xmlns:v="urn:schemas-microsoft-com:vml" Requires="v">
                <p:oleObj spid="_x0000_s6155" name="Image bitmap" r:id="rId3" imgW="6581880" imgH="2752560" progId="Paint.Picture.1">
                  <p:embed/>
                </p:oleObj>
              </mc:Choice>
              <mc:Fallback>
                <p:oleObj name="Image bitmap" r:id="rId3" imgW="6581880" imgH="2752560" progId="Paint.Picture.1">
                  <p:embed/>
                  <p:pic>
                    <p:nvPicPr>
                      <p:cNvPr id="0" name=""/>
                      <p:cNvPicPr/>
                      <p:nvPr/>
                    </p:nvPicPr>
                    <p:blipFill>
                      <a:blip r:embed="rId4"/>
                      <a:stretch>
                        <a:fillRect/>
                      </a:stretch>
                    </p:blipFill>
                    <p:spPr>
                      <a:xfrm>
                        <a:off x="1426383" y="3834064"/>
                        <a:ext cx="6581775" cy="2752725"/>
                      </a:xfrm>
                      <a:prstGeom prst="rect">
                        <a:avLst/>
                      </a:prstGeom>
                    </p:spPr>
                  </p:pic>
                </p:oleObj>
              </mc:Fallback>
            </mc:AlternateContent>
          </a:graphicData>
        </a:graphic>
      </p:graphicFrame>
    </p:spTree>
    <p:extLst>
      <p:ext uri="{BB962C8B-B14F-4D97-AF65-F5344CB8AC3E}">
        <p14:creationId xmlns:p14="http://schemas.microsoft.com/office/powerpoint/2010/main" val="315811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87241-6C0A-4D7F-90C7-614CBD632E5E}"/>
              </a:ext>
            </a:extLst>
          </p:cNvPr>
          <p:cNvSpPr>
            <a:spLocks noGrp="1"/>
          </p:cNvSpPr>
          <p:nvPr>
            <p:ph type="title"/>
          </p:nvPr>
        </p:nvSpPr>
        <p:spPr/>
        <p:txBody>
          <a:bodyPr/>
          <a:lstStyle/>
          <a:p>
            <a:r>
              <a:rPr lang="fr-FR" dirty="0"/>
              <a:t>Risque infectieux</a:t>
            </a:r>
          </a:p>
        </p:txBody>
      </p:sp>
      <p:sp>
        <p:nvSpPr>
          <p:cNvPr id="3" name="Espace réservé du contenu 2">
            <a:extLst>
              <a:ext uri="{FF2B5EF4-FFF2-40B4-BE49-F238E27FC236}">
                <a16:creationId xmlns:a16="http://schemas.microsoft.com/office/drawing/2014/main" id="{8BFA4889-0666-4F8F-AAFA-AC2C363B3587}"/>
              </a:ext>
            </a:extLst>
          </p:cNvPr>
          <p:cNvSpPr>
            <a:spLocks noGrp="1"/>
          </p:cNvSpPr>
          <p:nvPr>
            <p:ph idx="1"/>
          </p:nvPr>
        </p:nvSpPr>
        <p:spPr>
          <a:xfrm>
            <a:off x="677334" y="2160590"/>
            <a:ext cx="8596668" cy="1721600"/>
          </a:xfrm>
        </p:spPr>
        <p:txBody>
          <a:bodyPr/>
          <a:lstStyle/>
          <a:p>
            <a:r>
              <a:rPr lang="fr-FR" dirty="0"/>
              <a:t>1-Risque bactérien:</a:t>
            </a:r>
          </a:p>
          <a:p>
            <a:pPr lvl="1"/>
            <a:r>
              <a:rPr lang="fr-FR" dirty="0"/>
              <a:t>Bactériémie asymptomatique (donneur)</a:t>
            </a:r>
          </a:p>
          <a:p>
            <a:pPr lvl="1"/>
            <a:r>
              <a:rPr lang="fr-FR" dirty="0"/>
              <a:t>Flore cutanée (donneur, préleveur)</a:t>
            </a:r>
          </a:p>
          <a:p>
            <a:pPr lvl="1"/>
            <a:r>
              <a:rPr lang="fr-FR" dirty="0"/>
              <a:t>environnement</a:t>
            </a:r>
          </a:p>
        </p:txBody>
      </p:sp>
      <p:graphicFrame>
        <p:nvGraphicFramePr>
          <p:cNvPr id="5" name="Objet 4">
            <a:extLst>
              <a:ext uri="{FF2B5EF4-FFF2-40B4-BE49-F238E27FC236}">
                <a16:creationId xmlns:a16="http://schemas.microsoft.com/office/drawing/2014/main" id="{32AF1C98-64DE-4CF6-A5AF-F6CF2684874D}"/>
              </a:ext>
            </a:extLst>
          </p:cNvPr>
          <p:cNvGraphicFramePr>
            <a:graphicFrameLocks noChangeAspect="1"/>
          </p:cNvGraphicFramePr>
          <p:nvPr>
            <p:extLst>
              <p:ext uri="{D42A27DB-BD31-4B8C-83A1-F6EECF244321}">
                <p14:modId xmlns:p14="http://schemas.microsoft.com/office/powerpoint/2010/main" val="880286716"/>
              </p:ext>
            </p:extLst>
          </p:nvPr>
        </p:nvGraphicFramePr>
        <p:xfrm>
          <a:off x="516312" y="4032251"/>
          <a:ext cx="10487025" cy="1790700"/>
        </p:xfrm>
        <a:graphic>
          <a:graphicData uri="http://schemas.openxmlformats.org/presentationml/2006/ole">
            <mc:AlternateContent xmlns:mc="http://schemas.openxmlformats.org/markup-compatibility/2006">
              <mc:Choice xmlns:v="urn:schemas-microsoft-com:vml" Requires="v">
                <p:oleObj spid="_x0000_s8203" name="Image bitmap" r:id="rId3" imgW="10487160" imgH="1790640" progId="Paint.Picture.1">
                  <p:embed/>
                </p:oleObj>
              </mc:Choice>
              <mc:Fallback>
                <p:oleObj name="Image bitmap" r:id="rId3" imgW="10487160" imgH="1790640" progId="Paint.Picture.1">
                  <p:embed/>
                  <p:pic>
                    <p:nvPicPr>
                      <p:cNvPr id="0" name=""/>
                      <p:cNvPicPr/>
                      <p:nvPr/>
                    </p:nvPicPr>
                    <p:blipFill>
                      <a:blip r:embed="rId4"/>
                      <a:stretch>
                        <a:fillRect/>
                      </a:stretch>
                    </p:blipFill>
                    <p:spPr>
                      <a:xfrm>
                        <a:off x="516312" y="4032251"/>
                        <a:ext cx="10487025" cy="1790700"/>
                      </a:xfrm>
                      <a:prstGeom prst="rect">
                        <a:avLst/>
                      </a:prstGeom>
                    </p:spPr>
                  </p:pic>
                </p:oleObj>
              </mc:Fallback>
            </mc:AlternateContent>
          </a:graphicData>
        </a:graphic>
      </p:graphicFrame>
    </p:spTree>
    <p:extLst>
      <p:ext uri="{BB962C8B-B14F-4D97-AF65-F5344CB8AC3E}">
        <p14:creationId xmlns:p14="http://schemas.microsoft.com/office/powerpoint/2010/main" val="18075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119E2-C6BD-4FD6-B1A9-6A616EF6226B}"/>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93C5E9B6-CBA6-4563-A378-AAB7A74CB8D2}"/>
              </a:ext>
            </a:extLst>
          </p:cNvPr>
          <p:cNvSpPr>
            <a:spLocks noGrp="1"/>
          </p:cNvSpPr>
          <p:nvPr>
            <p:ph idx="1"/>
          </p:nvPr>
        </p:nvSpPr>
        <p:spPr/>
        <p:txBody>
          <a:bodyPr/>
          <a:lstStyle/>
          <a:p>
            <a:r>
              <a:rPr lang="fr-FR" dirty="0"/>
              <a:t>Différents types de PSL</a:t>
            </a:r>
          </a:p>
          <a:p>
            <a:endParaRPr lang="fr-FR" dirty="0"/>
          </a:p>
          <a:p>
            <a:r>
              <a:rPr lang="fr-FR" dirty="0"/>
              <a:t>Critères de sélection des donneurs (</a:t>
            </a:r>
            <a:r>
              <a:rPr lang="fr-FR" b="1" dirty="0"/>
              <a:t>Arrêté du 17 décembre 2019 )</a:t>
            </a:r>
            <a:endParaRPr lang="fr-FR" dirty="0"/>
          </a:p>
          <a:p>
            <a:endParaRPr lang="fr-FR" dirty="0"/>
          </a:p>
          <a:p>
            <a:r>
              <a:rPr lang="fr-FR" dirty="0"/>
              <a:t>Acte transfusionnel et ses contrôles (Circulaire DGS_DHOS_AFSSAPS n° 2003-582 du 15 décembre 2003 relative à la réalisation de l'acte transfusionnel)</a:t>
            </a:r>
          </a:p>
        </p:txBody>
      </p:sp>
    </p:spTree>
    <p:extLst>
      <p:ext uri="{BB962C8B-B14F-4D97-AF65-F5344CB8AC3E}">
        <p14:creationId xmlns:p14="http://schemas.microsoft.com/office/powerpoint/2010/main" val="182143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FA7C8-911A-4993-9E07-DE368C151759}"/>
              </a:ext>
            </a:extLst>
          </p:cNvPr>
          <p:cNvSpPr>
            <a:spLocks noGrp="1"/>
          </p:cNvSpPr>
          <p:nvPr>
            <p:ph type="title"/>
          </p:nvPr>
        </p:nvSpPr>
        <p:spPr>
          <a:xfrm>
            <a:off x="677334" y="338443"/>
            <a:ext cx="8596668" cy="1320800"/>
          </a:xfrm>
        </p:spPr>
        <p:txBody>
          <a:bodyPr/>
          <a:lstStyle/>
          <a:p>
            <a:r>
              <a:rPr lang="fr-FR" dirty="0"/>
              <a:t>Risque bactérien</a:t>
            </a:r>
          </a:p>
        </p:txBody>
      </p:sp>
      <p:graphicFrame>
        <p:nvGraphicFramePr>
          <p:cNvPr id="4" name="Objet 3">
            <a:extLst>
              <a:ext uri="{FF2B5EF4-FFF2-40B4-BE49-F238E27FC236}">
                <a16:creationId xmlns:a16="http://schemas.microsoft.com/office/drawing/2014/main" id="{0054FD82-F3C4-4159-9524-CCC2931E2ACB}"/>
              </a:ext>
            </a:extLst>
          </p:cNvPr>
          <p:cNvGraphicFramePr>
            <a:graphicFrameLocks noChangeAspect="1"/>
          </p:cNvGraphicFramePr>
          <p:nvPr>
            <p:extLst>
              <p:ext uri="{D42A27DB-BD31-4B8C-83A1-F6EECF244321}">
                <p14:modId xmlns:p14="http://schemas.microsoft.com/office/powerpoint/2010/main" val="2458474045"/>
              </p:ext>
            </p:extLst>
          </p:nvPr>
        </p:nvGraphicFramePr>
        <p:xfrm>
          <a:off x="677334" y="1464009"/>
          <a:ext cx="8161866" cy="5119716"/>
        </p:xfrm>
        <a:graphic>
          <a:graphicData uri="http://schemas.openxmlformats.org/presentationml/2006/ole">
            <mc:AlternateContent xmlns:mc="http://schemas.openxmlformats.org/markup-compatibility/2006">
              <mc:Choice xmlns:v="urn:schemas-microsoft-com:vml" Requires="v">
                <p:oleObj spid="_x0000_s7180" name="Image bitmap" r:id="rId3" imgW="7334280" imgH="4600440" progId="Paint.Picture.1">
                  <p:embed/>
                </p:oleObj>
              </mc:Choice>
              <mc:Fallback>
                <p:oleObj name="Image bitmap" r:id="rId3" imgW="7334280" imgH="4600440" progId="Paint.Picture.1">
                  <p:embed/>
                  <p:pic>
                    <p:nvPicPr>
                      <p:cNvPr id="0" name=""/>
                      <p:cNvPicPr/>
                      <p:nvPr/>
                    </p:nvPicPr>
                    <p:blipFill>
                      <a:blip r:embed="rId4"/>
                      <a:stretch>
                        <a:fillRect/>
                      </a:stretch>
                    </p:blipFill>
                    <p:spPr>
                      <a:xfrm>
                        <a:off x="677334" y="1464009"/>
                        <a:ext cx="8161866" cy="5119716"/>
                      </a:xfrm>
                      <a:prstGeom prst="rect">
                        <a:avLst/>
                      </a:prstGeom>
                    </p:spPr>
                  </p:pic>
                </p:oleObj>
              </mc:Fallback>
            </mc:AlternateContent>
          </a:graphicData>
        </a:graphic>
      </p:graphicFrame>
    </p:spTree>
    <p:extLst>
      <p:ext uri="{BB962C8B-B14F-4D97-AF65-F5344CB8AC3E}">
        <p14:creationId xmlns:p14="http://schemas.microsoft.com/office/powerpoint/2010/main" val="135971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8201D-8AE1-4D3D-863D-3EFDF51167AD}"/>
              </a:ext>
            </a:extLst>
          </p:cNvPr>
          <p:cNvSpPr>
            <a:spLocks noGrp="1"/>
          </p:cNvSpPr>
          <p:nvPr>
            <p:ph type="title"/>
          </p:nvPr>
        </p:nvSpPr>
        <p:spPr/>
        <p:txBody>
          <a:bodyPr/>
          <a:lstStyle/>
          <a:p>
            <a:r>
              <a:rPr lang="fr-FR" dirty="0"/>
              <a:t>Risque viral</a:t>
            </a:r>
          </a:p>
        </p:txBody>
      </p:sp>
      <p:graphicFrame>
        <p:nvGraphicFramePr>
          <p:cNvPr id="4" name="Objet 3">
            <a:extLst>
              <a:ext uri="{FF2B5EF4-FFF2-40B4-BE49-F238E27FC236}">
                <a16:creationId xmlns:a16="http://schemas.microsoft.com/office/drawing/2014/main" id="{20C0F8E7-5C57-4DF4-BBB8-5AAD58BA4D95}"/>
              </a:ext>
            </a:extLst>
          </p:cNvPr>
          <p:cNvGraphicFramePr>
            <a:graphicFrameLocks noChangeAspect="1"/>
          </p:cNvGraphicFramePr>
          <p:nvPr>
            <p:extLst>
              <p:ext uri="{D42A27DB-BD31-4B8C-83A1-F6EECF244321}">
                <p14:modId xmlns:p14="http://schemas.microsoft.com/office/powerpoint/2010/main" val="2871201523"/>
              </p:ext>
            </p:extLst>
          </p:nvPr>
        </p:nvGraphicFramePr>
        <p:xfrm>
          <a:off x="967909" y="1930400"/>
          <a:ext cx="8064014" cy="4551082"/>
        </p:xfrm>
        <a:graphic>
          <a:graphicData uri="http://schemas.openxmlformats.org/presentationml/2006/ole">
            <mc:AlternateContent xmlns:mc="http://schemas.openxmlformats.org/markup-compatibility/2006">
              <mc:Choice xmlns:v="urn:schemas-microsoft-com:vml" Requires="v">
                <p:oleObj spid="_x0000_s9227" name="Image bitmap" r:id="rId3" imgW="7324560" imgH="4133880" progId="Paint.Picture.1">
                  <p:embed/>
                </p:oleObj>
              </mc:Choice>
              <mc:Fallback>
                <p:oleObj name="Image bitmap" r:id="rId3" imgW="7324560" imgH="4133880" progId="Paint.Picture.1">
                  <p:embed/>
                  <p:pic>
                    <p:nvPicPr>
                      <p:cNvPr id="0" name=""/>
                      <p:cNvPicPr/>
                      <p:nvPr/>
                    </p:nvPicPr>
                    <p:blipFill>
                      <a:blip r:embed="rId4"/>
                      <a:stretch>
                        <a:fillRect/>
                      </a:stretch>
                    </p:blipFill>
                    <p:spPr>
                      <a:xfrm>
                        <a:off x="967909" y="1930400"/>
                        <a:ext cx="8064014" cy="4551082"/>
                      </a:xfrm>
                      <a:prstGeom prst="rect">
                        <a:avLst/>
                      </a:prstGeom>
                    </p:spPr>
                  </p:pic>
                </p:oleObj>
              </mc:Fallback>
            </mc:AlternateContent>
          </a:graphicData>
        </a:graphic>
      </p:graphicFrame>
    </p:spTree>
    <p:extLst>
      <p:ext uri="{BB962C8B-B14F-4D97-AF65-F5344CB8AC3E}">
        <p14:creationId xmlns:p14="http://schemas.microsoft.com/office/powerpoint/2010/main" val="200003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65A2C-57D6-47BA-8902-A91648971F72}"/>
              </a:ext>
            </a:extLst>
          </p:cNvPr>
          <p:cNvSpPr>
            <a:spLocks noGrp="1"/>
          </p:cNvSpPr>
          <p:nvPr>
            <p:ph type="title"/>
          </p:nvPr>
        </p:nvSpPr>
        <p:spPr>
          <a:xfrm>
            <a:off x="677334" y="609600"/>
            <a:ext cx="8596668" cy="657726"/>
          </a:xfrm>
        </p:spPr>
        <p:txBody>
          <a:bodyPr/>
          <a:lstStyle/>
          <a:p>
            <a:r>
              <a:rPr lang="fr-FR" dirty="0"/>
              <a:t>Risque parasitaire</a:t>
            </a:r>
          </a:p>
        </p:txBody>
      </p:sp>
      <p:pic>
        <p:nvPicPr>
          <p:cNvPr id="4" name="Image 3">
            <a:extLst>
              <a:ext uri="{FF2B5EF4-FFF2-40B4-BE49-F238E27FC236}">
                <a16:creationId xmlns:a16="http://schemas.microsoft.com/office/drawing/2014/main" id="{75A83462-F4C2-4F16-94E5-8E4C7E3E1729}"/>
              </a:ext>
            </a:extLst>
          </p:cNvPr>
          <p:cNvPicPr>
            <a:picLocks noChangeAspect="1"/>
          </p:cNvPicPr>
          <p:nvPr/>
        </p:nvPicPr>
        <p:blipFill>
          <a:blip r:embed="rId2"/>
          <a:stretch>
            <a:fillRect/>
          </a:stretch>
        </p:blipFill>
        <p:spPr>
          <a:xfrm>
            <a:off x="677334" y="1541722"/>
            <a:ext cx="10247340" cy="5225984"/>
          </a:xfrm>
          <a:prstGeom prst="rect">
            <a:avLst/>
          </a:prstGeom>
        </p:spPr>
      </p:pic>
    </p:spTree>
    <p:extLst>
      <p:ext uri="{BB962C8B-B14F-4D97-AF65-F5344CB8AC3E}">
        <p14:creationId xmlns:p14="http://schemas.microsoft.com/office/powerpoint/2010/main" val="1914781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50FBA-9306-4DA7-8044-A9857BA8AFE8}"/>
              </a:ext>
            </a:extLst>
          </p:cNvPr>
          <p:cNvSpPr>
            <a:spLocks noGrp="1"/>
          </p:cNvSpPr>
          <p:nvPr>
            <p:ph type="title"/>
          </p:nvPr>
        </p:nvSpPr>
        <p:spPr/>
        <p:txBody>
          <a:bodyPr/>
          <a:lstStyle/>
          <a:p>
            <a:r>
              <a:rPr lang="fr-FR" dirty="0"/>
              <a:t>L’ACTE TRANSFUSIONNEL ET SES CONTROLES</a:t>
            </a:r>
          </a:p>
        </p:txBody>
      </p:sp>
      <p:sp>
        <p:nvSpPr>
          <p:cNvPr id="3" name="Espace réservé du contenu 2">
            <a:extLst>
              <a:ext uri="{FF2B5EF4-FFF2-40B4-BE49-F238E27FC236}">
                <a16:creationId xmlns:a16="http://schemas.microsoft.com/office/drawing/2014/main" id="{A663AE0B-9CD5-4E2E-AC30-0F937960170A}"/>
              </a:ext>
            </a:extLst>
          </p:cNvPr>
          <p:cNvSpPr>
            <a:spLocks noGrp="1"/>
          </p:cNvSpPr>
          <p:nvPr>
            <p:ph idx="1"/>
          </p:nvPr>
        </p:nvSpPr>
        <p:spPr>
          <a:xfrm>
            <a:off x="677333" y="2160588"/>
            <a:ext cx="10102961" cy="1641391"/>
          </a:xfrm>
        </p:spPr>
        <p:txBody>
          <a:bodyPr>
            <a:normAutofit/>
          </a:bodyPr>
          <a:lstStyle/>
          <a:p>
            <a:r>
              <a:rPr lang="fr-FR" b="1" dirty="0">
                <a:solidFill>
                  <a:srgbClr val="FF0000"/>
                </a:solidFill>
              </a:rPr>
              <a:t>Circulaire DGS_DHOS_AFSSAPS n° 2003-582 du 15 décembre 2003 relative à la réalisation de l'acte transfusionnel</a:t>
            </a:r>
          </a:p>
          <a:p>
            <a:r>
              <a:rPr lang="fr-FR" dirty="0"/>
              <a:t>Lien pour le document complet: http://affairesjuridiques.aphp.fr/textes/circulaire-dgsdhosafssaps-n-2003-582-du-15-decembre-2003-relative-a-la-realisation-de-lacte-transfusionnel/</a:t>
            </a:r>
          </a:p>
        </p:txBody>
      </p:sp>
    </p:spTree>
    <p:extLst>
      <p:ext uri="{BB962C8B-B14F-4D97-AF65-F5344CB8AC3E}">
        <p14:creationId xmlns:p14="http://schemas.microsoft.com/office/powerpoint/2010/main" val="350682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995F7-9E14-4297-AC63-EE975C0CBDF2}"/>
              </a:ext>
            </a:extLst>
          </p:cNvPr>
          <p:cNvSpPr>
            <a:spLocks noGrp="1"/>
          </p:cNvSpPr>
          <p:nvPr>
            <p:ph type="title"/>
          </p:nvPr>
        </p:nvSpPr>
        <p:spPr>
          <a:xfrm>
            <a:off x="677333" y="609600"/>
            <a:ext cx="9300855" cy="1320800"/>
          </a:xfrm>
        </p:spPr>
        <p:txBody>
          <a:bodyPr>
            <a:normAutofit fontScale="90000"/>
          </a:bodyPr>
          <a:lstStyle/>
          <a:p>
            <a:r>
              <a:rPr lang="fr-FR" b="1" dirty="0">
                <a:solidFill>
                  <a:srgbClr val="0070C0"/>
                </a:solidFill>
              </a:rPr>
              <a:t>Circulaire DGS_DHOS_AFSSAPS n° 2003-582 du 15 décembre 2003 relative à la réalisation de l'acte transfusionnel</a:t>
            </a:r>
            <a:br>
              <a:rPr lang="fr-FR" b="1" dirty="0">
                <a:solidFill>
                  <a:srgbClr val="FF0000"/>
                </a:solidFill>
              </a:rPr>
            </a:br>
            <a:endParaRPr lang="fr-FR" dirty="0"/>
          </a:p>
        </p:txBody>
      </p:sp>
      <p:sp>
        <p:nvSpPr>
          <p:cNvPr id="3" name="Espace réservé du contenu 2">
            <a:extLst>
              <a:ext uri="{FF2B5EF4-FFF2-40B4-BE49-F238E27FC236}">
                <a16:creationId xmlns:a16="http://schemas.microsoft.com/office/drawing/2014/main" id="{DF48E400-6AF1-4E52-9C8A-367A56CE79C1}"/>
              </a:ext>
            </a:extLst>
          </p:cNvPr>
          <p:cNvSpPr>
            <a:spLocks noGrp="1"/>
          </p:cNvSpPr>
          <p:nvPr>
            <p:ph idx="1"/>
          </p:nvPr>
        </p:nvSpPr>
        <p:spPr>
          <a:xfrm>
            <a:off x="677333" y="2481432"/>
            <a:ext cx="8596668" cy="2683236"/>
          </a:xfrm>
        </p:spPr>
        <p:txBody>
          <a:bodyPr/>
          <a:lstStyle/>
          <a:p>
            <a:r>
              <a:rPr lang="fr-FR" dirty="0"/>
              <a:t>5 étapes:</a:t>
            </a:r>
          </a:p>
          <a:p>
            <a:pPr lvl="1"/>
            <a:r>
              <a:rPr lang="fr-FR" dirty="0"/>
              <a:t>1-Demande d’examens pré-transfusionnels</a:t>
            </a:r>
          </a:p>
          <a:p>
            <a:pPr lvl="1"/>
            <a:r>
              <a:rPr lang="fr-FR" dirty="0"/>
              <a:t>2-Demande de produits sanguins labiles</a:t>
            </a:r>
          </a:p>
          <a:p>
            <a:pPr lvl="1"/>
            <a:r>
              <a:rPr lang="fr-FR" dirty="0"/>
              <a:t>3-Réception des produits sanguins labiles</a:t>
            </a:r>
          </a:p>
          <a:p>
            <a:pPr lvl="1"/>
            <a:r>
              <a:rPr lang="fr-FR" dirty="0"/>
              <a:t>4-L’acte transfusionnel, préparation, contrôles et surveillance</a:t>
            </a:r>
          </a:p>
          <a:p>
            <a:pPr lvl="1"/>
            <a:r>
              <a:rPr lang="fr-FR" dirty="0"/>
              <a:t>5-Traçabilité et gestion de l’information</a:t>
            </a:r>
          </a:p>
        </p:txBody>
      </p:sp>
    </p:spTree>
    <p:extLst>
      <p:ext uri="{BB962C8B-B14F-4D97-AF65-F5344CB8AC3E}">
        <p14:creationId xmlns:p14="http://schemas.microsoft.com/office/powerpoint/2010/main" val="122463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94FF3-CF04-4D46-980E-8B4E9A53FB3D}"/>
              </a:ext>
            </a:extLst>
          </p:cNvPr>
          <p:cNvSpPr>
            <a:spLocks noGrp="1"/>
          </p:cNvSpPr>
          <p:nvPr>
            <p:ph type="title"/>
          </p:nvPr>
        </p:nvSpPr>
        <p:spPr/>
        <p:txBody>
          <a:bodyPr>
            <a:normAutofit fontScale="90000"/>
          </a:bodyPr>
          <a:lstStyle/>
          <a:p>
            <a:r>
              <a:rPr lang="fr-FR" dirty="0"/>
              <a:t>1-Demande d’examens pré-transfusionnels</a:t>
            </a:r>
            <a:br>
              <a:rPr lang="fr-FR" dirty="0"/>
            </a:br>
            <a:r>
              <a:rPr lang="fr-FR" dirty="0"/>
              <a:t>Points clés</a:t>
            </a:r>
            <a:br>
              <a:rPr lang="fr-FR" dirty="0"/>
            </a:br>
            <a:endParaRPr lang="fr-FR" dirty="0"/>
          </a:p>
        </p:txBody>
      </p:sp>
      <p:sp>
        <p:nvSpPr>
          <p:cNvPr id="3" name="Espace réservé du contenu 2">
            <a:extLst>
              <a:ext uri="{FF2B5EF4-FFF2-40B4-BE49-F238E27FC236}">
                <a16:creationId xmlns:a16="http://schemas.microsoft.com/office/drawing/2014/main" id="{6A21779E-8338-4C17-8D3E-477D016F4CBC}"/>
              </a:ext>
            </a:extLst>
          </p:cNvPr>
          <p:cNvSpPr>
            <a:spLocks noGrp="1"/>
          </p:cNvSpPr>
          <p:nvPr>
            <p:ph idx="1"/>
          </p:nvPr>
        </p:nvSpPr>
        <p:spPr>
          <a:xfrm>
            <a:off x="260238" y="2112463"/>
            <a:ext cx="11274035" cy="3880773"/>
          </a:xfrm>
        </p:spPr>
        <p:txBody>
          <a:bodyPr>
            <a:normAutofit fontScale="92500" lnSpcReduction="10000"/>
          </a:bodyPr>
          <a:lstStyle/>
          <a:p>
            <a:r>
              <a:rPr lang="fr-FR" sz="2400" b="1" dirty="0">
                <a:solidFill>
                  <a:srgbClr val="0070C0"/>
                </a:solidFill>
              </a:rPr>
              <a:t>En pré-transfusionnel disposer de 2 déterminations de phénotype ABO RH KEL1</a:t>
            </a:r>
          </a:p>
          <a:p>
            <a:pPr lvl="1"/>
            <a:r>
              <a:rPr lang="fr-FR" dirty="0">
                <a:effectLst>
                  <a:outerShdw blurRad="38100" dist="38100" dir="2700000" algn="tl">
                    <a:srgbClr val="000000">
                      <a:alpha val="43137"/>
                    </a:srgbClr>
                  </a:outerShdw>
                </a:effectLst>
              </a:rPr>
              <a:t>Prélevées de manière distincte</a:t>
            </a:r>
          </a:p>
          <a:p>
            <a:pPr lvl="1"/>
            <a:r>
              <a:rPr lang="fr-FR" dirty="0"/>
              <a:t>Si possible par 2 professionnels différents</a:t>
            </a:r>
          </a:p>
          <a:p>
            <a:pPr lvl="1"/>
            <a:r>
              <a:rPr lang="fr-FR" dirty="0">
                <a:effectLst>
                  <a:outerShdw blurRad="38100" dist="38100" dir="2700000" algn="tl">
                    <a:srgbClr val="000000">
                      <a:alpha val="43137"/>
                    </a:srgbClr>
                  </a:outerShdw>
                </a:effectLst>
              </a:rPr>
              <a:t>En vérifiant </a:t>
            </a:r>
            <a:r>
              <a:rPr lang="fr-FR" dirty="0"/>
              <a:t>à chaque fois l’identité du patient et la concordance avec les étiquettes</a:t>
            </a:r>
          </a:p>
          <a:p>
            <a:endParaRPr lang="fr-FR" dirty="0"/>
          </a:p>
          <a:p>
            <a:r>
              <a:rPr lang="fr-FR" sz="2400" b="1" dirty="0">
                <a:solidFill>
                  <a:srgbClr val="0070C0"/>
                </a:solidFill>
              </a:rPr>
              <a:t>Bonne pratique d’étiquetage des prélèvements</a:t>
            </a:r>
          </a:p>
          <a:p>
            <a:pPr lvl="4"/>
            <a:r>
              <a:rPr lang="fr-FR" sz="2600" b="1" dirty="0"/>
              <a:t>AU CHEVET DU PATIENT</a:t>
            </a:r>
          </a:p>
          <a:p>
            <a:pPr marL="0" indent="0">
              <a:buNone/>
            </a:pPr>
            <a:r>
              <a:rPr lang="fr-FR" dirty="0"/>
              <a:t>1- S’assurer de l’identité du patient et vérifier la concordance avec les étiquettes</a:t>
            </a:r>
          </a:p>
          <a:p>
            <a:pPr marL="0" indent="0">
              <a:buNone/>
            </a:pPr>
            <a:r>
              <a:rPr lang="fr-FR" dirty="0"/>
              <a:t>2- Prélever le sang</a:t>
            </a:r>
          </a:p>
          <a:p>
            <a:pPr marL="0" indent="0">
              <a:buNone/>
            </a:pPr>
            <a:r>
              <a:rPr lang="fr-FR" dirty="0"/>
              <a:t>3- Poser les étiquettes vérifiées juste après, en présence du patient </a:t>
            </a:r>
          </a:p>
          <a:p>
            <a:endParaRPr lang="fr-FR" dirty="0"/>
          </a:p>
        </p:txBody>
      </p:sp>
      <p:sp>
        <p:nvSpPr>
          <p:cNvPr id="4" name="ZoneTexte 3">
            <a:extLst>
              <a:ext uri="{FF2B5EF4-FFF2-40B4-BE49-F238E27FC236}">
                <a16:creationId xmlns:a16="http://schemas.microsoft.com/office/drawing/2014/main" id="{476C5B88-F4AB-4A94-862C-12E5C682E6CE}"/>
              </a:ext>
            </a:extLst>
          </p:cNvPr>
          <p:cNvSpPr txBox="1"/>
          <p:nvPr/>
        </p:nvSpPr>
        <p:spPr>
          <a:xfrm>
            <a:off x="1024466" y="6124499"/>
            <a:ext cx="8822426" cy="646331"/>
          </a:xfrm>
          <a:prstGeom prst="rect">
            <a:avLst/>
          </a:prstGeom>
          <a:noFill/>
        </p:spPr>
        <p:txBody>
          <a:bodyPr wrap="square" rtlCol="0">
            <a:spAutoFit/>
          </a:bodyPr>
          <a:lstStyle/>
          <a:p>
            <a:r>
              <a:rPr lang="fr-FR" dirty="0">
                <a:solidFill>
                  <a:srgbClr val="FF0000"/>
                </a:solidFill>
              </a:rPr>
              <a:t>Arrêté du 15 mai 2018 fixant les conditions de réalisation des examens de biologie médicale d'</a:t>
            </a:r>
            <a:r>
              <a:rPr lang="fr-FR" dirty="0" err="1">
                <a:solidFill>
                  <a:srgbClr val="FF0000"/>
                </a:solidFill>
              </a:rPr>
              <a:t>immuno-hématologie</a:t>
            </a:r>
            <a:r>
              <a:rPr lang="fr-FR" dirty="0">
                <a:solidFill>
                  <a:srgbClr val="FF0000"/>
                </a:solidFill>
              </a:rPr>
              <a:t> érythrocytaire</a:t>
            </a:r>
          </a:p>
        </p:txBody>
      </p:sp>
    </p:spTree>
    <p:extLst>
      <p:ext uri="{BB962C8B-B14F-4D97-AF65-F5344CB8AC3E}">
        <p14:creationId xmlns:p14="http://schemas.microsoft.com/office/powerpoint/2010/main" val="12711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CF5B0-3E77-40C4-97FA-F709336EB35E}"/>
              </a:ext>
            </a:extLst>
          </p:cNvPr>
          <p:cNvSpPr>
            <a:spLocks noGrp="1"/>
          </p:cNvSpPr>
          <p:nvPr>
            <p:ph type="title"/>
          </p:nvPr>
        </p:nvSpPr>
        <p:spPr>
          <a:xfrm>
            <a:off x="677333" y="156238"/>
            <a:ext cx="9347199" cy="1320800"/>
          </a:xfrm>
        </p:spPr>
        <p:txBody>
          <a:bodyPr>
            <a:normAutofit fontScale="90000"/>
          </a:bodyPr>
          <a:lstStyle/>
          <a:p>
            <a:r>
              <a:rPr lang="fr-FR" dirty="0"/>
              <a:t>Arrêté du 15 mai 2018 fixant les conditions de réalisation des examens de biologie médicale d'</a:t>
            </a:r>
            <a:r>
              <a:rPr lang="fr-FR" dirty="0" err="1"/>
              <a:t>immuno-hématologie</a:t>
            </a:r>
            <a:r>
              <a:rPr lang="fr-FR" dirty="0"/>
              <a:t> érythrocytaire</a:t>
            </a:r>
          </a:p>
        </p:txBody>
      </p:sp>
      <p:sp>
        <p:nvSpPr>
          <p:cNvPr id="3" name="Espace réservé du contenu 2">
            <a:extLst>
              <a:ext uri="{FF2B5EF4-FFF2-40B4-BE49-F238E27FC236}">
                <a16:creationId xmlns:a16="http://schemas.microsoft.com/office/drawing/2014/main" id="{03296F7D-E3AE-403C-9338-85B0A648E6F5}"/>
              </a:ext>
            </a:extLst>
          </p:cNvPr>
          <p:cNvSpPr>
            <a:spLocks noGrp="1"/>
          </p:cNvSpPr>
          <p:nvPr>
            <p:ph idx="1"/>
          </p:nvPr>
        </p:nvSpPr>
        <p:spPr/>
        <p:txBody>
          <a:bodyPr/>
          <a:lstStyle/>
          <a:p>
            <a:r>
              <a:rPr lang="fr-FR" dirty="0"/>
              <a:t>Article 2:</a:t>
            </a:r>
          </a:p>
          <a:p>
            <a:pPr marL="0" indent="0">
              <a:buNone/>
            </a:pPr>
            <a:r>
              <a:rPr lang="fr-FR" b="1" dirty="0">
                <a:solidFill>
                  <a:srgbClr val="0070C0"/>
                </a:solidFill>
              </a:rPr>
              <a:t>Avant tout prélèvement</a:t>
            </a:r>
            <a:r>
              <a:rPr lang="fr-FR" dirty="0"/>
              <a:t>, pour l'application de l'article D. 6211-2 (1°), l'identité du patient est saisie, </a:t>
            </a:r>
            <a:r>
              <a:rPr lang="fr-FR" b="1" dirty="0">
                <a:solidFill>
                  <a:srgbClr val="0070C0"/>
                </a:solidFill>
              </a:rPr>
              <a:t>à partir d'un document officiel d'identité </a:t>
            </a:r>
            <a:r>
              <a:rPr lang="fr-FR" dirty="0"/>
              <a:t>qui indique le </a:t>
            </a:r>
            <a:r>
              <a:rPr lang="fr-FR" b="1" dirty="0">
                <a:solidFill>
                  <a:srgbClr val="0070C0"/>
                </a:solidFill>
              </a:rPr>
              <a:t>nom de naissance, le premier prénom d'état civil, la date de naissance et le sexe</a:t>
            </a:r>
            <a:r>
              <a:rPr lang="fr-FR" dirty="0"/>
              <a:t> et qui comporte une photographie. </a:t>
            </a:r>
            <a:r>
              <a:rPr lang="fr-FR" b="1" dirty="0">
                <a:solidFill>
                  <a:srgbClr val="0070C0"/>
                </a:solidFill>
              </a:rPr>
              <a:t>Au moment du prélèvement</a:t>
            </a:r>
            <a:r>
              <a:rPr lang="fr-FR" dirty="0"/>
              <a:t>, </a:t>
            </a:r>
            <a:r>
              <a:rPr lang="fr-FR" b="1" dirty="0">
                <a:solidFill>
                  <a:srgbClr val="0070C0"/>
                </a:solidFill>
              </a:rPr>
              <a:t>le professionnel vérifie que l'identité déclinée par le patient </a:t>
            </a:r>
            <a:r>
              <a:rPr lang="fr-FR" dirty="0"/>
              <a:t>correspond à celle figurant sur la prescription et, le cas échéant, à celle figurant sur le bracelet d'identification si le patient est hospitalisé. </a:t>
            </a:r>
            <a:r>
              <a:rPr lang="fr-FR" b="1" dirty="0">
                <a:solidFill>
                  <a:srgbClr val="0070C0"/>
                </a:solidFill>
              </a:rPr>
              <a:t>En l'absence de concordance stricte </a:t>
            </a:r>
            <a:r>
              <a:rPr lang="fr-FR" dirty="0"/>
              <a:t>entre les données d'identité, </a:t>
            </a:r>
            <a:r>
              <a:rPr lang="fr-FR" b="1" dirty="0">
                <a:solidFill>
                  <a:srgbClr val="0070C0"/>
                </a:solidFill>
              </a:rPr>
              <a:t>l'examen est arrêté jusqu'à la résolution de l'erreur.</a:t>
            </a:r>
          </a:p>
        </p:txBody>
      </p:sp>
    </p:spTree>
    <p:extLst>
      <p:ext uri="{BB962C8B-B14F-4D97-AF65-F5344CB8AC3E}">
        <p14:creationId xmlns:p14="http://schemas.microsoft.com/office/powerpoint/2010/main" val="3441459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63CD75-3215-424D-B928-18C4C7DE8B3A}"/>
              </a:ext>
            </a:extLst>
          </p:cNvPr>
          <p:cNvSpPr>
            <a:spLocks noGrp="1"/>
          </p:cNvSpPr>
          <p:nvPr>
            <p:ph type="title"/>
          </p:nvPr>
        </p:nvSpPr>
        <p:spPr>
          <a:xfrm>
            <a:off x="474827" y="457200"/>
            <a:ext cx="8799175" cy="1320800"/>
          </a:xfrm>
        </p:spPr>
        <p:txBody>
          <a:bodyPr>
            <a:normAutofit fontScale="90000"/>
          </a:bodyPr>
          <a:lstStyle/>
          <a:p>
            <a:r>
              <a:rPr lang="fr-FR" dirty="0"/>
              <a:t>Arrêté du 15 mai 2018 fixant les conditions de réalisation des examens de biologie médicale d'</a:t>
            </a:r>
            <a:r>
              <a:rPr lang="fr-FR" dirty="0" err="1"/>
              <a:t>immuno-hématologie</a:t>
            </a:r>
            <a:r>
              <a:rPr lang="fr-FR" dirty="0"/>
              <a:t> érythrocytaire</a:t>
            </a:r>
          </a:p>
        </p:txBody>
      </p:sp>
      <p:sp>
        <p:nvSpPr>
          <p:cNvPr id="3" name="Espace réservé du contenu 2">
            <a:extLst>
              <a:ext uri="{FF2B5EF4-FFF2-40B4-BE49-F238E27FC236}">
                <a16:creationId xmlns:a16="http://schemas.microsoft.com/office/drawing/2014/main" id="{DED47C66-B78A-41A3-9F3D-8162C1A1EA9D}"/>
              </a:ext>
            </a:extLst>
          </p:cNvPr>
          <p:cNvSpPr>
            <a:spLocks noGrp="1"/>
          </p:cNvSpPr>
          <p:nvPr>
            <p:ph idx="1"/>
          </p:nvPr>
        </p:nvSpPr>
        <p:spPr/>
        <p:txBody>
          <a:bodyPr>
            <a:normAutofit fontScale="85000" lnSpcReduction="10000"/>
          </a:bodyPr>
          <a:lstStyle/>
          <a:p>
            <a:r>
              <a:rPr lang="fr-FR" dirty="0"/>
              <a:t>Article 4:</a:t>
            </a:r>
          </a:p>
          <a:p>
            <a:pPr marL="0" indent="0">
              <a:buNone/>
            </a:pPr>
            <a:r>
              <a:rPr lang="fr-FR" dirty="0"/>
              <a:t>La détermination du phénotypage érythrocytaire est effectuée sur la base d'une seule réalisation sur un seul échantillon sanguin.</a:t>
            </a:r>
          </a:p>
          <a:p>
            <a:pPr marL="0" indent="0">
              <a:buNone/>
            </a:pPr>
            <a:r>
              <a:rPr lang="fr-FR" dirty="0"/>
              <a:t>Par dérogation, dans le cadre d'un contexte transfusionnel avéré, une seconde détermination est faite par le laboratoire de biologie médicale du site présumé de délivrance ou par un laboratoire de biologie médicale dont le système permet une transmission électronique des données d'identification du patient et des résultats au site de délivrance.</a:t>
            </a:r>
          </a:p>
          <a:p>
            <a:pPr marL="0" indent="0">
              <a:buNone/>
            </a:pPr>
            <a:r>
              <a:rPr lang="fr-FR" b="1" dirty="0">
                <a:solidFill>
                  <a:srgbClr val="0070C0"/>
                </a:solidFill>
              </a:rPr>
              <a:t>Lorsqu'une seconde détermination est effectuée</a:t>
            </a:r>
            <a:r>
              <a:rPr lang="fr-FR" dirty="0"/>
              <a:t>, l'échantillon sanguin est prélevé </a:t>
            </a:r>
            <a:r>
              <a:rPr lang="fr-FR" b="1" dirty="0">
                <a:solidFill>
                  <a:srgbClr val="0070C0"/>
                </a:solidFill>
              </a:rPr>
              <a:t>par un professionnel différent de celui de la première détermination</a:t>
            </a:r>
            <a:r>
              <a:rPr lang="fr-FR" dirty="0"/>
              <a:t>. L'échantillon sanguin peut aussi être </a:t>
            </a:r>
            <a:r>
              <a:rPr lang="fr-FR" b="1" dirty="0">
                <a:solidFill>
                  <a:srgbClr val="0070C0"/>
                </a:solidFill>
              </a:rPr>
              <a:t>prélevé par le même professionnel</a:t>
            </a:r>
            <a:r>
              <a:rPr lang="fr-FR" dirty="0"/>
              <a:t> que celui qui a effectué la première détermination dès lors qu'il l'effectue lors d'un deuxième acte de prélèvement, </a:t>
            </a:r>
            <a:r>
              <a:rPr lang="fr-FR" b="1" dirty="0">
                <a:solidFill>
                  <a:srgbClr val="0070C0"/>
                </a:solidFill>
              </a:rPr>
              <a:t>impérativement indépendant du premier</a:t>
            </a:r>
            <a:r>
              <a:rPr lang="fr-FR" dirty="0"/>
              <a:t> et comprenant une </a:t>
            </a:r>
            <a:r>
              <a:rPr lang="fr-FR" b="1" dirty="0">
                <a:solidFill>
                  <a:srgbClr val="0070C0"/>
                </a:solidFill>
              </a:rPr>
              <a:t>nouvelle vérification de l'identification du patient</a:t>
            </a:r>
            <a:r>
              <a:rPr lang="fr-FR" dirty="0"/>
              <a:t>.</a:t>
            </a:r>
          </a:p>
          <a:p>
            <a:pPr marL="0" indent="0">
              <a:buNone/>
            </a:pPr>
            <a:r>
              <a:rPr lang="fr-FR" dirty="0"/>
              <a:t>Les conditions de réalisation des examens de biologie d'</a:t>
            </a:r>
            <a:r>
              <a:rPr lang="fr-FR" dirty="0" err="1"/>
              <a:t>immuno-hématologie</a:t>
            </a:r>
            <a:r>
              <a:rPr lang="fr-FR" dirty="0"/>
              <a:t> érythrocytaires figurent dans l'annexe du présent arrêté.</a:t>
            </a:r>
          </a:p>
        </p:txBody>
      </p:sp>
    </p:spTree>
    <p:extLst>
      <p:ext uri="{BB962C8B-B14F-4D97-AF65-F5344CB8AC3E}">
        <p14:creationId xmlns:p14="http://schemas.microsoft.com/office/powerpoint/2010/main" val="2818159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BD695-AC49-4270-88C3-ECD778675F9F}"/>
              </a:ext>
            </a:extLst>
          </p:cNvPr>
          <p:cNvSpPr>
            <a:spLocks noGrp="1"/>
          </p:cNvSpPr>
          <p:nvPr>
            <p:ph type="title"/>
          </p:nvPr>
        </p:nvSpPr>
        <p:spPr/>
        <p:txBody>
          <a:bodyPr>
            <a:normAutofit fontScale="90000"/>
          </a:bodyPr>
          <a:lstStyle/>
          <a:p>
            <a:r>
              <a:rPr lang="fr-FR" dirty="0"/>
              <a:t>2-Demande de produits sanguins labiles Points clés</a:t>
            </a:r>
            <a:br>
              <a:rPr lang="fr-FR" dirty="0"/>
            </a:br>
            <a:endParaRPr lang="fr-FR" dirty="0"/>
          </a:p>
        </p:txBody>
      </p:sp>
      <p:sp>
        <p:nvSpPr>
          <p:cNvPr id="3" name="Espace réservé du contenu 2">
            <a:extLst>
              <a:ext uri="{FF2B5EF4-FFF2-40B4-BE49-F238E27FC236}">
                <a16:creationId xmlns:a16="http://schemas.microsoft.com/office/drawing/2014/main" id="{8E9F66FB-3DA0-483E-9138-02A0B687C578}"/>
              </a:ext>
            </a:extLst>
          </p:cNvPr>
          <p:cNvSpPr>
            <a:spLocks noGrp="1"/>
          </p:cNvSpPr>
          <p:nvPr>
            <p:ph idx="1"/>
          </p:nvPr>
        </p:nvSpPr>
        <p:spPr>
          <a:xfrm>
            <a:off x="677333" y="2160589"/>
            <a:ext cx="9300855" cy="4320422"/>
          </a:xfrm>
        </p:spPr>
        <p:txBody>
          <a:bodyPr>
            <a:normAutofit/>
          </a:bodyPr>
          <a:lstStyle/>
          <a:p>
            <a:r>
              <a:rPr lang="fr-FR" sz="2400" b="1" dirty="0">
                <a:solidFill>
                  <a:srgbClr val="0070C0"/>
                </a:solidFill>
              </a:rPr>
              <a:t>La prescription de PSL est un acte médical qui engage la responsabilité du prescripteur</a:t>
            </a:r>
          </a:p>
          <a:p>
            <a:endParaRPr lang="fr-FR" sz="2400" b="1" dirty="0">
              <a:solidFill>
                <a:srgbClr val="0070C0"/>
              </a:solidFill>
              <a:effectLst>
                <a:outerShdw blurRad="38100" dist="38100" dir="2700000" algn="tl">
                  <a:srgbClr val="000000">
                    <a:alpha val="43137"/>
                  </a:srgbClr>
                </a:outerShdw>
              </a:effectLst>
            </a:endParaRPr>
          </a:p>
          <a:p>
            <a:r>
              <a:rPr lang="fr-FR" sz="2000" b="1" dirty="0">
                <a:solidFill>
                  <a:srgbClr val="0070C0"/>
                </a:solidFill>
              </a:rPr>
              <a:t>Eléments à vérifier avant envoi de la prescription à l’unité de délivrance:</a:t>
            </a:r>
          </a:p>
          <a:p>
            <a:pPr lvl="1"/>
            <a:r>
              <a:rPr lang="fr-FR" sz="1800" dirty="0">
                <a:solidFill>
                  <a:schemeClr val="tx1"/>
                </a:solidFill>
              </a:rPr>
              <a:t>Conformité de l’ordonnance: remplissage complet – identification du patient OK</a:t>
            </a:r>
          </a:p>
          <a:p>
            <a:pPr lvl="1"/>
            <a:r>
              <a:rPr lang="fr-FR" sz="1800" dirty="0">
                <a:solidFill>
                  <a:schemeClr val="tx1"/>
                </a:solidFill>
              </a:rPr>
              <a:t>Document(s) de groupe sanguin joint(s) à la demande</a:t>
            </a:r>
          </a:p>
          <a:p>
            <a:pPr lvl="1"/>
            <a:r>
              <a:rPr lang="fr-FR" sz="1800" dirty="0">
                <a:solidFill>
                  <a:schemeClr val="tx1"/>
                </a:solidFill>
              </a:rPr>
              <a:t>Concordance d’identité entre l’ordonnance et le document de groupe sanguin</a:t>
            </a:r>
          </a:p>
          <a:p>
            <a:pPr lvl="1"/>
            <a:endParaRPr lang="fr-FR" sz="1800" dirty="0">
              <a:solidFill>
                <a:schemeClr val="tx1"/>
              </a:solidFill>
            </a:endParaRPr>
          </a:p>
          <a:p>
            <a:r>
              <a:rPr lang="fr-FR" sz="2000" b="1" dirty="0">
                <a:solidFill>
                  <a:srgbClr val="0070C0"/>
                </a:solidFill>
              </a:rPr>
              <a:t>Le degré d’urgence doit être précisé, le cas échéant.</a:t>
            </a:r>
          </a:p>
        </p:txBody>
      </p:sp>
    </p:spTree>
    <p:extLst>
      <p:ext uri="{BB962C8B-B14F-4D97-AF65-F5344CB8AC3E}">
        <p14:creationId xmlns:p14="http://schemas.microsoft.com/office/powerpoint/2010/main" val="327284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28FF9-1CE7-4CFD-BF21-055B4398676D}"/>
              </a:ext>
            </a:extLst>
          </p:cNvPr>
          <p:cNvSpPr>
            <a:spLocks noGrp="1"/>
          </p:cNvSpPr>
          <p:nvPr>
            <p:ph type="title"/>
          </p:nvPr>
        </p:nvSpPr>
        <p:spPr/>
        <p:txBody>
          <a:bodyPr>
            <a:normAutofit fontScale="90000"/>
          </a:bodyPr>
          <a:lstStyle/>
          <a:p>
            <a:r>
              <a:rPr lang="fr-FR" dirty="0"/>
              <a:t>3-Réception des produits sanguins labiles</a:t>
            </a:r>
            <a:br>
              <a:rPr lang="fr-FR" dirty="0"/>
            </a:br>
            <a:r>
              <a:rPr lang="fr-FR" dirty="0"/>
              <a:t>Points clés</a:t>
            </a:r>
          </a:p>
        </p:txBody>
      </p:sp>
      <p:sp>
        <p:nvSpPr>
          <p:cNvPr id="3" name="Espace réservé du contenu 2">
            <a:extLst>
              <a:ext uri="{FF2B5EF4-FFF2-40B4-BE49-F238E27FC236}">
                <a16:creationId xmlns:a16="http://schemas.microsoft.com/office/drawing/2014/main" id="{81DFBFB6-96DC-497F-A2D9-19114EBCAE2C}"/>
              </a:ext>
            </a:extLst>
          </p:cNvPr>
          <p:cNvSpPr>
            <a:spLocks noGrp="1"/>
          </p:cNvSpPr>
          <p:nvPr>
            <p:ph idx="1"/>
          </p:nvPr>
        </p:nvSpPr>
        <p:spPr>
          <a:xfrm>
            <a:off x="677334" y="1719430"/>
            <a:ext cx="8596668" cy="5138569"/>
          </a:xfrm>
        </p:spPr>
        <p:txBody>
          <a:bodyPr>
            <a:normAutofit/>
          </a:bodyPr>
          <a:lstStyle/>
          <a:p>
            <a:r>
              <a:rPr lang="fr-FR" sz="2000" b="1" dirty="0">
                <a:solidFill>
                  <a:srgbClr val="0070C0"/>
                </a:solidFill>
              </a:rPr>
              <a:t>Effectué en présence du coursier</a:t>
            </a:r>
            <a:r>
              <a:rPr lang="fr-FR" sz="2000" dirty="0">
                <a:solidFill>
                  <a:srgbClr val="0070C0"/>
                </a:solidFill>
              </a:rPr>
              <a:t>, le contrôle à réception permet de repérer dès l’arrivée dans l’unité de soins une erreur de destinataire.</a:t>
            </a:r>
          </a:p>
          <a:p>
            <a:endParaRPr lang="fr-FR" sz="2000" dirty="0">
              <a:solidFill>
                <a:srgbClr val="0070C0"/>
              </a:solidFill>
            </a:endParaRPr>
          </a:p>
          <a:p>
            <a:r>
              <a:rPr lang="fr-FR" sz="2000" dirty="0">
                <a:solidFill>
                  <a:srgbClr val="0070C0"/>
                </a:solidFill>
              </a:rPr>
              <a:t>L’IDE vérifie:</a:t>
            </a:r>
          </a:p>
          <a:p>
            <a:pPr lvl="1"/>
            <a:r>
              <a:rPr lang="fr-FR" sz="1800" dirty="0">
                <a:solidFill>
                  <a:schemeClr val="tx1"/>
                </a:solidFill>
              </a:rPr>
              <a:t>Le service destinataire du colis</a:t>
            </a:r>
          </a:p>
          <a:p>
            <a:pPr lvl="1"/>
            <a:r>
              <a:rPr lang="fr-FR" sz="1800" dirty="0">
                <a:solidFill>
                  <a:schemeClr val="tx1"/>
                </a:solidFill>
              </a:rPr>
              <a:t>La conformité du colis et des conditions de transport</a:t>
            </a:r>
          </a:p>
          <a:p>
            <a:pPr lvl="1"/>
            <a:r>
              <a:rPr lang="fr-FR" sz="1800" dirty="0">
                <a:solidFill>
                  <a:schemeClr val="tx1"/>
                </a:solidFill>
              </a:rPr>
              <a:t>La conformité du PSL livré: concordance du PSL avec la prescription et concordance avec le PSL inscrit sur la fiche de délivrance (FD)</a:t>
            </a:r>
          </a:p>
          <a:p>
            <a:pPr lvl="1"/>
            <a:r>
              <a:rPr lang="fr-FR" sz="1800" dirty="0">
                <a:solidFill>
                  <a:schemeClr val="tx1"/>
                </a:solidFill>
              </a:rPr>
              <a:t>Concordance d’identité entre prescription, document de groupe sanguin et FD.</a:t>
            </a:r>
          </a:p>
          <a:p>
            <a:r>
              <a:rPr lang="fr-FR" sz="2000" dirty="0">
                <a:solidFill>
                  <a:srgbClr val="0070C0"/>
                </a:solidFill>
              </a:rPr>
              <a:t>Le contrôle est tracé sur la fiche de délivrance</a:t>
            </a:r>
          </a:p>
          <a:p>
            <a:pPr marL="0" indent="0">
              <a:buNone/>
            </a:pPr>
            <a:endParaRPr lang="fr-FR" sz="2000" dirty="0">
              <a:solidFill>
                <a:srgbClr val="0070C0"/>
              </a:solidFill>
            </a:endParaRPr>
          </a:p>
          <a:p>
            <a:pPr marL="0" indent="0">
              <a:buNone/>
            </a:pPr>
            <a:r>
              <a:rPr lang="fr-FR" sz="2000" dirty="0">
                <a:solidFill>
                  <a:srgbClr val="0070C0"/>
                </a:solidFill>
              </a:rPr>
              <a:t>                  BON SERVICE - BON PATIENT - BON PRODUIT</a:t>
            </a:r>
          </a:p>
        </p:txBody>
      </p:sp>
    </p:spTree>
    <p:extLst>
      <p:ext uri="{BB962C8B-B14F-4D97-AF65-F5344CB8AC3E}">
        <p14:creationId xmlns:p14="http://schemas.microsoft.com/office/powerpoint/2010/main" val="15471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40239-4E64-42E8-9B8A-F43D57CAF18B}"/>
              </a:ext>
            </a:extLst>
          </p:cNvPr>
          <p:cNvSpPr>
            <a:spLocks noGrp="1"/>
          </p:cNvSpPr>
          <p:nvPr>
            <p:ph type="title"/>
          </p:nvPr>
        </p:nvSpPr>
        <p:spPr>
          <a:xfrm>
            <a:off x="677334" y="304800"/>
            <a:ext cx="8596668" cy="1320800"/>
          </a:xfrm>
        </p:spPr>
        <p:txBody>
          <a:bodyPr/>
          <a:lstStyle/>
          <a:p>
            <a:r>
              <a:rPr lang="fr-FR" dirty="0"/>
              <a:t>Différents types de Dons</a:t>
            </a:r>
          </a:p>
        </p:txBody>
      </p:sp>
      <p:graphicFrame>
        <p:nvGraphicFramePr>
          <p:cNvPr id="4" name="Objet 3">
            <a:extLst>
              <a:ext uri="{FF2B5EF4-FFF2-40B4-BE49-F238E27FC236}">
                <a16:creationId xmlns:a16="http://schemas.microsoft.com/office/drawing/2014/main" id="{C1844E7B-2EDC-4522-8791-634DBC56AC44}"/>
              </a:ext>
            </a:extLst>
          </p:cNvPr>
          <p:cNvGraphicFramePr>
            <a:graphicFrameLocks noChangeAspect="1"/>
          </p:cNvGraphicFramePr>
          <p:nvPr>
            <p:extLst>
              <p:ext uri="{D42A27DB-BD31-4B8C-83A1-F6EECF244321}">
                <p14:modId xmlns:p14="http://schemas.microsoft.com/office/powerpoint/2010/main" val="44950477"/>
              </p:ext>
            </p:extLst>
          </p:nvPr>
        </p:nvGraphicFramePr>
        <p:xfrm>
          <a:off x="516913" y="1047750"/>
          <a:ext cx="10306050" cy="5505450"/>
        </p:xfrm>
        <a:graphic>
          <a:graphicData uri="http://schemas.openxmlformats.org/presentationml/2006/ole">
            <mc:AlternateContent xmlns:mc="http://schemas.openxmlformats.org/markup-compatibility/2006">
              <mc:Choice xmlns:v="urn:schemas-microsoft-com:vml" Requires="v">
                <p:oleObj spid="_x0000_s11275" name="Image bitmap" r:id="rId3" imgW="10306080" imgH="5505480" progId="Paint.Picture.1">
                  <p:embed/>
                </p:oleObj>
              </mc:Choice>
              <mc:Fallback>
                <p:oleObj name="Image bitmap" r:id="rId3" imgW="10306080" imgH="5505480" progId="Paint.Picture.1">
                  <p:embed/>
                  <p:pic>
                    <p:nvPicPr>
                      <p:cNvPr id="0" name=""/>
                      <p:cNvPicPr/>
                      <p:nvPr/>
                    </p:nvPicPr>
                    <p:blipFill>
                      <a:blip r:embed="rId4"/>
                      <a:stretch>
                        <a:fillRect/>
                      </a:stretch>
                    </p:blipFill>
                    <p:spPr>
                      <a:xfrm>
                        <a:off x="516913" y="1047750"/>
                        <a:ext cx="10306050" cy="5505450"/>
                      </a:xfrm>
                      <a:prstGeom prst="rect">
                        <a:avLst/>
                      </a:prstGeom>
                    </p:spPr>
                  </p:pic>
                </p:oleObj>
              </mc:Fallback>
            </mc:AlternateContent>
          </a:graphicData>
        </a:graphic>
      </p:graphicFrame>
    </p:spTree>
    <p:extLst>
      <p:ext uri="{BB962C8B-B14F-4D97-AF65-F5344CB8AC3E}">
        <p14:creationId xmlns:p14="http://schemas.microsoft.com/office/powerpoint/2010/main" val="415553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CB43F-C4AE-48B9-B03E-590BDEA30D86}"/>
              </a:ext>
            </a:extLst>
          </p:cNvPr>
          <p:cNvSpPr>
            <a:spLocks noGrp="1"/>
          </p:cNvSpPr>
          <p:nvPr>
            <p:ph type="title"/>
          </p:nvPr>
        </p:nvSpPr>
        <p:spPr/>
        <p:txBody>
          <a:bodyPr>
            <a:normAutofit fontScale="90000"/>
          </a:bodyPr>
          <a:lstStyle/>
          <a:p>
            <a:r>
              <a:rPr lang="fr-FR" dirty="0"/>
              <a:t>4-L’acte transfusionnel, préparation, contrôles et surveillance</a:t>
            </a:r>
            <a:br>
              <a:rPr lang="fr-FR" dirty="0"/>
            </a:br>
            <a:endParaRPr lang="fr-FR" dirty="0"/>
          </a:p>
        </p:txBody>
      </p:sp>
      <p:sp>
        <p:nvSpPr>
          <p:cNvPr id="3" name="Espace réservé du contenu 2">
            <a:extLst>
              <a:ext uri="{FF2B5EF4-FFF2-40B4-BE49-F238E27FC236}">
                <a16:creationId xmlns:a16="http://schemas.microsoft.com/office/drawing/2014/main" id="{9AD25D04-DB50-4031-BE2E-F1DB98537B0A}"/>
              </a:ext>
            </a:extLst>
          </p:cNvPr>
          <p:cNvSpPr>
            <a:spLocks noGrp="1"/>
          </p:cNvSpPr>
          <p:nvPr>
            <p:ph idx="1"/>
          </p:nvPr>
        </p:nvSpPr>
        <p:spPr/>
        <p:txBody>
          <a:bodyPr>
            <a:normAutofit/>
          </a:bodyPr>
          <a:lstStyle/>
          <a:p>
            <a:r>
              <a:rPr lang="fr-FR" sz="2400" b="1" u="sng" dirty="0">
                <a:solidFill>
                  <a:srgbClr val="0070C0"/>
                </a:solidFill>
              </a:rPr>
              <a:t>3 Règles de sécurité:</a:t>
            </a:r>
          </a:p>
          <a:p>
            <a:pPr lvl="1"/>
            <a:r>
              <a:rPr lang="fr-FR" sz="2200" b="1" dirty="0">
                <a:solidFill>
                  <a:srgbClr val="0070C0"/>
                </a:solidFill>
              </a:rPr>
              <a:t>Unité de lieu: </a:t>
            </a:r>
            <a:r>
              <a:rPr lang="fr-FR" sz="2000" dirty="0">
                <a:solidFill>
                  <a:schemeClr val="tx1"/>
                </a:solidFill>
              </a:rPr>
              <a:t>Ensemble des contrôles pré-transfusionnels doit se dérouler en présence du patient.</a:t>
            </a:r>
            <a:endParaRPr lang="fr-FR" sz="2000" dirty="0">
              <a:solidFill>
                <a:srgbClr val="0070C0"/>
              </a:solidFill>
            </a:endParaRPr>
          </a:p>
          <a:p>
            <a:pPr lvl="1"/>
            <a:r>
              <a:rPr lang="fr-FR" sz="2200" b="1" dirty="0">
                <a:solidFill>
                  <a:srgbClr val="0070C0"/>
                </a:solidFill>
              </a:rPr>
              <a:t>Unité de temps: </a:t>
            </a:r>
            <a:r>
              <a:rPr lang="fr-FR" sz="2000" dirty="0">
                <a:solidFill>
                  <a:schemeClr val="tx1"/>
                </a:solidFill>
              </a:rPr>
              <a:t>Les contrôles doivent être effectués juste avant de poser la transfusion.</a:t>
            </a:r>
            <a:endParaRPr lang="fr-FR" sz="2000" b="1" dirty="0">
              <a:solidFill>
                <a:srgbClr val="0070C0"/>
              </a:solidFill>
            </a:endParaRPr>
          </a:p>
          <a:p>
            <a:pPr lvl="1"/>
            <a:r>
              <a:rPr lang="fr-FR" sz="2200" b="1" dirty="0">
                <a:solidFill>
                  <a:srgbClr val="0070C0"/>
                </a:solidFill>
              </a:rPr>
              <a:t>Unité d’action: </a:t>
            </a:r>
            <a:r>
              <a:rPr lang="fr-FR" sz="2000" dirty="0">
                <a:solidFill>
                  <a:schemeClr val="tx1"/>
                </a:solidFill>
              </a:rPr>
              <a:t>Les contrôles et la pose de la transfusion sont réalisés par la même personne.</a:t>
            </a:r>
            <a:endParaRPr lang="fr-FR" sz="2200" b="1" dirty="0">
              <a:solidFill>
                <a:srgbClr val="0070C0"/>
              </a:solidFill>
            </a:endParaRPr>
          </a:p>
        </p:txBody>
      </p:sp>
    </p:spTree>
    <p:extLst>
      <p:ext uri="{BB962C8B-B14F-4D97-AF65-F5344CB8AC3E}">
        <p14:creationId xmlns:p14="http://schemas.microsoft.com/office/powerpoint/2010/main" val="23973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1C12A-8251-430E-AC57-807ADAE3D88D}"/>
              </a:ext>
            </a:extLst>
          </p:cNvPr>
          <p:cNvSpPr>
            <a:spLocks noGrp="1"/>
          </p:cNvSpPr>
          <p:nvPr>
            <p:ph type="title"/>
          </p:nvPr>
        </p:nvSpPr>
        <p:spPr>
          <a:xfrm>
            <a:off x="677334" y="609600"/>
            <a:ext cx="8596668" cy="946484"/>
          </a:xfrm>
        </p:spPr>
        <p:txBody>
          <a:bodyPr>
            <a:normAutofit fontScale="90000"/>
          </a:bodyPr>
          <a:lstStyle/>
          <a:p>
            <a:r>
              <a:rPr lang="fr-FR" dirty="0"/>
              <a:t>5-Traçabilité et gestion de l’information</a:t>
            </a:r>
            <a:br>
              <a:rPr lang="fr-FR" dirty="0"/>
            </a:br>
            <a:endParaRPr lang="fr-FR" dirty="0"/>
          </a:p>
        </p:txBody>
      </p:sp>
      <p:sp>
        <p:nvSpPr>
          <p:cNvPr id="3" name="Espace réservé du contenu 2">
            <a:extLst>
              <a:ext uri="{FF2B5EF4-FFF2-40B4-BE49-F238E27FC236}">
                <a16:creationId xmlns:a16="http://schemas.microsoft.com/office/drawing/2014/main" id="{62A70C5B-CDC4-4607-95C7-16368D5FB506}"/>
              </a:ext>
            </a:extLst>
          </p:cNvPr>
          <p:cNvSpPr>
            <a:spLocks noGrp="1"/>
          </p:cNvSpPr>
          <p:nvPr>
            <p:ph idx="1"/>
          </p:nvPr>
        </p:nvSpPr>
        <p:spPr>
          <a:xfrm>
            <a:off x="677334" y="1556084"/>
            <a:ext cx="9012098" cy="5165558"/>
          </a:xfrm>
        </p:spPr>
        <p:txBody>
          <a:bodyPr>
            <a:normAutofit lnSpcReduction="10000"/>
          </a:bodyPr>
          <a:lstStyle/>
          <a:p>
            <a:r>
              <a:rPr lang="fr-FR" sz="2000" b="1" dirty="0">
                <a:solidFill>
                  <a:srgbClr val="0070C0"/>
                </a:solidFill>
              </a:rPr>
              <a:t>Pourquoi la traçabilité ? </a:t>
            </a:r>
            <a:r>
              <a:rPr lang="fr-FR" sz="2000" dirty="0">
                <a:solidFill>
                  <a:srgbClr val="0070C0"/>
                </a:solidFill>
              </a:rPr>
              <a:t>Qui a donné quoi ! Qui a reçu quoi!</a:t>
            </a:r>
          </a:p>
          <a:p>
            <a:r>
              <a:rPr lang="fr-FR" sz="2000" b="1" dirty="0">
                <a:solidFill>
                  <a:srgbClr val="0070C0"/>
                </a:solidFill>
              </a:rPr>
              <a:t>Intérêt en cas d’enquêtes transfusionnelles (ascendantes et descendantes)</a:t>
            </a:r>
          </a:p>
          <a:p>
            <a:r>
              <a:rPr lang="fr-FR" sz="2000" b="1" dirty="0">
                <a:solidFill>
                  <a:srgbClr val="0070C0"/>
                </a:solidFill>
              </a:rPr>
              <a:t>Le Dossier Transfusionnel (DT) regroupe tous les éléments relatifs au parcours transfusionnel du patient:</a:t>
            </a:r>
          </a:p>
          <a:p>
            <a:pPr lvl="1"/>
            <a:r>
              <a:rPr lang="fr-FR" sz="1800" dirty="0">
                <a:solidFill>
                  <a:schemeClr val="tx1"/>
                </a:solidFill>
              </a:rPr>
              <a:t>Documents IH, protocoles transfusionnels</a:t>
            </a:r>
          </a:p>
          <a:p>
            <a:pPr lvl="1"/>
            <a:r>
              <a:rPr lang="fr-FR" sz="1800" dirty="0">
                <a:solidFill>
                  <a:schemeClr val="tx1"/>
                </a:solidFill>
              </a:rPr>
              <a:t>Double des documents de chaque transfusion (prescriptions, fiches de délivrance…</a:t>
            </a:r>
            <a:r>
              <a:rPr lang="fr-FR" sz="1800" dirty="0" err="1">
                <a:solidFill>
                  <a:schemeClr val="tx1"/>
                </a:solidFill>
              </a:rPr>
              <a:t>etc</a:t>
            </a:r>
            <a:r>
              <a:rPr lang="fr-FR" sz="1800" dirty="0">
                <a:solidFill>
                  <a:schemeClr val="tx1"/>
                </a:solidFill>
              </a:rPr>
              <a:t>)</a:t>
            </a:r>
          </a:p>
          <a:p>
            <a:pPr lvl="1"/>
            <a:r>
              <a:rPr lang="fr-FR" sz="1800" dirty="0">
                <a:solidFill>
                  <a:schemeClr val="tx1"/>
                </a:solidFill>
              </a:rPr>
              <a:t>Trace de chaque transfusion complétée par l’IDE qui transfuse</a:t>
            </a:r>
          </a:p>
          <a:p>
            <a:r>
              <a:rPr lang="fr-FR" sz="2000" b="1" dirty="0">
                <a:solidFill>
                  <a:srgbClr val="0070C0"/>
                </a:solidFill>
              </a:rPr>
              <a:t>LA FICHE DE DELIVRANCE:</a:t>
            </a:r>
          </a:p>
          <a:p>
            <a:pPr lvl="1"/>
            <a:r>
              <a:rPr lang="fr-FR" sz="1800" dirty="0">
                <a:solidFill>
                  <a:schemeClr val="tx1"/>
                </a:solidFill>
              </a:rPr>
              <a:t>Complétée par la personne qui pose la transfusion, elle atteste que le PSL a bien été transfusé au patient destinataire ou qu’il n’a pas été transfusé</a:t>
            </a:r>
          </a:p>
          <a:p>
            <a:pPr lvl="1"/>
            <a:r>
              <a:rPr lang="fr-FR" sz="1800" dirty="0">
                <a:solidFill>
                  <a:schemeClr val="tx1"/>
                </a:solidFill>
              </a:rPr>
              <a:t>Un exemplaire archivé dans le DT</a:t>
            </a:r>
          </a:p>
          <a:p>
            <a:pPr lvl="1"/>
            <a:r>
              <a:rPr lang="fr-FR" sz="1800" dirty="0">
                <a:solidFill>
                  <a:schemeClr val="tx1"/>
                </a:solidFill>
              </a:rPr>
              <a:t>Un exemplaire retourné à l’unité de délivrance pour confirmer le devenir du PSL</a:t>
            </a:r>
          </a:p>
        </p:txBody>
      </p:sp>
    </p:spTree>
    <p:extLst>
      <p:ext uri="{BB962C8B-B14F-4D97-AF65-F5344CB8AC3E}">
        <p14:creationId xmlns:p14="http://schemas.microsoft.com/office/powerpoint/2010/main" val="29736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4BBD2-C077-4B7E-9228-148DE7A26DF6}"/>
              </a:ext>
            </a:extLst>
          </p:cNvPr>
          <p:cNvSpPr>
            <a:spLocks noGrp="1"/>
          </p:cNvSpPr>
          <p:nvPr>
            <p:ph type="title"/>
          </p:nvPr>
        </p:nvSpPr>
        <p:spPr/>
        <p:txBody>
          <a:bodyPr/>
          <a:lstStyle/>
          <a:p>
            <a:r>
              <a:rPr lang="fr-FR" dirty="0"/>
              <a:t>Information et suivi du patient</a:t>
            </a:r>
          </a:p>
        </p:txBody>
      </p:sp>
      <p:sp>
        <p:nvSpPr>
          <p:cNvPr id="3" name="Espace réservé du contenu 2">
            <a:extLst>
              <a:ext uri="{FF2B5EF4-FFF2-40B4-BE49-F238E27FC236}">
                <a16:creationId xmlns:a16="http://schemas.microsoft.com/office/drawing/2014/main" id="{AED9BC13-2256-432D-80B3-6BE7356AD234}"/>
              </a:ext>
            </a:extLst>
          </p:cNvPr>
          <p:cNvSpPr>
            <a:spLocks noGrp="1"/>
          </p:cNvSpPr>
          <p:nvPr>
            <p:ph idx="1"/>
          </p:nvPr>
        </p:nvSpPr>
        <p:spPr/>
        <p:txBody>
          <a:bodyPr/>
          <a:lstStyle/>
          <a:p>
            <a:r>
              <a:rPr lang="fr-FR" sz="2000" b="1" dirty="0">
                <a:solidFill>
                  <a:srgbClr val="0070C0"/>
                </a:solidFill>
              </a:rPr>
              <a:t>Information post-transfusionnelle</a:t>
            </a:r>
          </a:p>
          <a:p>
            <a:pPr lvl="1"/>
            <a:r>
              <a:rPr lang="fr-FR" dirty="0"/>
              <a:t>Document récapitulatif des transfusions remis au patient lors de la sortie</a:t>
            </a:r>
          </a:p>
          <a:p>
            <a:pPr lvl="1"/>
            <a:r>
              <a:rPr lang="fr-FR" dirty="0"/>
              <a:t>Mention des transfusions dans le CR d’hospitalisation destiné au médecin</a:t>
            </a:r>
          </a:p>
          <a:p>
            <a:endParaRPr lang="fr-FR" dirty="0"/>
          </a:p>
          <a:p>
            <a:r>
              <a:rPr lang="fr-FR" sz="2000" b="1" dirty="0">
                <a:solidFill>
                  <a:srgbClr val="0070C0"/>
                </a:solidFill>
              </a:rPr>
              <a:t>Suivi post transfusionnel</a:t>
            </a:r>
          </a:p>
          <a:p>
            <a:pPr lvl="1"/>
            <a:r>
              <a:rPr lang="fr-FR" dirty="0"/>
              <a:t>Remise au patient d’une ordonnance pour RAI post transfusionnelle à réaliser entre 1 et 3 mois après transfusion.</a:t>
            </a:r>
          </a:p>
        </p:txBody>
      </p:sp>
    </p:spTree>
    <p:extLst>
      <p:ext uri="{BB962C8B-B14F-4D97-AF65-F5344CB8AC3E}">
        <p14:creationId xmlns:p14="http://schemas.microsoft.com/office/powerpoint/2010/main" val="88788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B5A1E-12D2-4BE7-822D-71861069EB29}"/>
              </a:ext>
            </a:extLst>
          </p:cNvPr>
          <p:cNvSpPr>
            <a:spLocks noGrp="1"/>
          </p:cNvSpPr>
          <p:nvPr>
            <p:ph type="title"/>
          </p:nvPr>
        </p:nvSpPr>
        <p:spPr/>
        <p:txBody>
          <a:bodyPr/>
          <a:lstStyle/>
          <a:p>
            <a:r>
              <a:rPr lang="fr-FR" dirty="0"/>
              <a:t>Différents type de PSL</a:t>
            </a:r>
          </a:p>
        </p:txBody>
      </p:sp>
      <p:graphicFrame>
        <p:nvGraphicFramePr>
          <p:cNvPr id="4" name="Objet 3">
            <a:extLst>
              <a:ext uri="{FF2B5EF4-FFF2-40B4-BE49-F238E27FC236}">
                <a16:creationId xmlns:a16="http://schemas.microsoft.com/office/drawing/2014/main" id="{4285B932-43B9-4860-998C-CC038D1102D5}"/>
              </a:ext>
            </a:extLst>
          </p:cNvPr>
          <p:cNvGraphicFramePr>
            <a:graphicFrameLocks noChangeAspect="1"/>
          </p:cNvGraphicFramePr>
          <p:nvPr>
            <p:extLst>
              <p:ext uri="{D42A27DB-BD31-4B8C-83A1-F6EECF244321}">
                <p14:modId xmlns:p14="http://schemas.microsoft.com/office/powerpoint/2010/main" val="1941018795"/>
              </p:ext>
            </p:extLst>
          </p:nvPr>
        </p:nvGraphicFramePr>
        <p:xfrm>
          <a:off x="203200" y="1930400"/>
          <a:ext cx="6917267" cy="4791075"/>
        </p:xfrm>
        <a:graphic>
          <a:graphicData uri="http://schemas.openxmlformats.org/presentationml/2006/ole">
            <mc:AlternateContent xmlns:mc="http://schemas.openxmlformats.org/markup-compatibility/2006">
              <mc:Choice xmlns:v="urn:schemas-microsoft-com:vml" Requires="v">
                <p:oleObj spid="_x0000_s18441" name="Image bitmap" r:id="rId3" imgW="8553600" imgH="4791240" progId="Paint.Picture.1">
                  <p:embed/>
                </p:oleObj>
              </mc:Choice>
              <mc:Fallback>
                <p:oleObj name="Image bitmap" r:id="rId3" imgW="8553600" imgH="4791240" progId="Paint.Picture.1">
                  <p:embed/>
                  <p:pic>
                    <p:nvPicPr>
                      <p:cNvPr id="0" name=""/>
                      <p:cNvPicPr/>
                      <p:nvPr/>
                    </p:nvPicPr>
                    <p:blipFill>
                      <a:blip r:embed="rId4"/>
                      <a:stretch>
                        <a:fillRect/>
                      </a:stretch>
                    </p:blipFill>
                    <p:spPr>
                      <a:xfrm>
                        <a:off x="203200" y="1930400"/>
                        <a:ext cx="6917267" cy="4791075"/>
                      </a:xfrm>
                      <a:prstGeom prst="rect">
                        <a:avLst/>
                      </a:prstGeom>
                    </p:spPr>
                  </p:pic>
                </p:oleObj>
              </mc:Fallback>
            </mc:AlternateContent>
          </a:graphicData>
        </a:graphic>
      </p:graphicFrame>
      <p:sp>
        <p:nvSpPr>
          <p:cNvPr id="5" name="ZoneTexte 4">
            <a:extLst>
              <a:ext uri="{FF2B5EF4-FFF2-40B4-BE49-F238E27FC236}">
                <a16:creationId xmlns:a16="http://schemas.microsoft.com/office/drawing/2014/main" id="{D7A8C5E6-2C31-492D-81CE-271C02F7BC49}"/>
              </a:ext>
            </a:extLst>
          </p:cNvPr>
          <p:cNvSpPr txBox="1"/>
          <p:nvPr/>
        </p:nvSpPr>
        <p:spPr>
          <a:xfrm>
            <a:off x="7518400" y="5740400"/>
            <a:ext cx="3671454" cy="369332"/>
          </a:xfrm>
          <a:prstGeom prst="rect">
            <a:avLst/>
          </a:prstGeom>
          <a:noFill/>
        </p:spPr>
        <p:txBody>
          <a:bodyPr wrap="none" rtlCol="0">
            <a:spAutoFit/>
          </a:bodyPr>
          <a:lstStyle/>
          <a:p>
            <a:r>
              <a:rPr lang="fr-FR" dirty="0"/>
              <a:t>CGR = Concentré Globules Rouges</a:t>
            </a:r>
          </a:p>
        </p:txBody>
      </p:sp>
      <p:sp>
        <p:nvSpPr>
          <p:cNvPr id="6" name="ZoneTexte 5">
            <a:extLst>
              <a:ext uri="{FF2B5EF4-FFF2-40B4-BE49-F238E27FC236}">
                <a16:creationId xmlns:a16="http://schemas.microsoft.com/office/drawing/2014/main" id="{45BD4C29-3F9F-4004-8CEE-209791704CDC}"/>
              </a:ext>
            </a:extLst>
          </p:cNvPr>
          <p:cNvSpPr txBox="1"/>
          <p:nvPr/>
        </p:nvSpPr>
        <p:spPr>
          <a:xfrm>
            <a:off x="7120160" y="4433669"/>
            <a:ext cx="4616970" cy="646331"/>
          </a:xfrm>
          <a:prstGeom prst="rect">
            <a:avLst/>
          </a:prstGeom>
          <a:noFill/>
        </p:spPr>
        <p:txBody>
          <a:bodyPr wrap="none" rtlCol="0">
            <a:spAutoFit/>
          </a:bodyPr>
          <a:lstStyle/>
          <a:p>
            <a:r>
              <a:rPr lang="fr-FR" dirty="0"/>
              <a:t>CP = Concentré plaquettaire Aphérèse</a:t>
            </a:r>
          </a:p>
          <a:p>
            <a:r>
              <a:rPr lang="fr-FR" dirty="0"/>
              <a:t>MCP = Mélange de Concentré Plaquettaire</a:t>
            </a:r>
          </a:p>
        </p:txBody>
      </p:sp>
      <p:sp>
        <p:nvSpPr>
          <p:cNvPr id="7" name="ZoneTexte 6">
            <a:extLst>
              <a:ext uri="{FF2B5EF4-FFF2-40B4-BE49-F238E27FC236}">
                <a16:creationId xmlns:a16="http://schemas.microsoft.com/office/drawing/2014/main" id="{83519BFE-C50F-4AF9-82DC-6190F957F276}"/>
              </a:ext>
            </a:extLst>
          </p:cNvPr>
          <p:cNvSpPr txBox="1"/>
          <p:nvPr/>
        </p:nvSpPr>
        <p:spPr>
          <a:xfrm>
            <a:off x="7518400" y="2997368"/>
            <a:ext cx="3033203" cy="369332"/>
          </a:xfrm>
          <a:prstGeom prst="rect">
            <a:avLst/>
          </a:prstGeom>
          <a:noFill/>
        </p:spPr>
        <p:txBody>
          <a:bodyPr wrap="none" rtlCol="0">
            <a:spAutoFit/>
          </a:bodyPr>
          <a:lstStyle/>
          <a:p>
            <a:r>
              <a:rPr lang="fr-FR" dirty="0"/>
              <a:t>PFC = Plasma Frais Congelé</a:t>
            </a:r>
          </a:p>
        </p:txBody>
      </p:sp>
    </p:spTree>
    <p:extLst>
      <p:ext uri="{BB962C8B-B14F-4D97-AF65-F5344CB8AC3E}">
        <p14:creationId xmlns:p14="http://schemas.microsoft.com/office/powerpoint/2010/main" val="25349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D33CD-90AD-401E-A7F4-1FD9FBDB5AAB}"/>
              </a:ext>
            </a:extLst>
          </p:cNvPr>
          <p:cNvSpPr>
            <a:spLocks noGrp="1"/>
          </p:cNvSpPr>
          <p:nvPr>
            <p:ph type="title"/>
          </p:nvPr>
        </p:nvSpPr>
        <p:spPr>
          <a:xfrm>
            <a:off x="677334" y="288757"/>
            <a:ext cx="8596668" cy="1320800"/>
          </a:xfrm>
        </p:spPr>
        <p:txBody>
          <a:bodyPr/>
          <a:lstStyle/>
          <a:p>
            <a:r>
              <a:rPr lang="fr-FR" dirty="0"/>
              <a:t>CGR déleucocyté</a:t>
            </a:r>
          </a:p>
        </p:txBody>
      </p:sp>
      <p:graphicFrame>
        <p:nvGraphicFramePr>
          <p:cNvPr id="4" name="Objet 3">
            <a:extLst>
              <a:ext uri="{FF2B5EF4-FFF2-40B4-BE49-F238E27FC236}">
                <a16:creationId xmlns:a16="http://schemas.microsoft.com/office/drawing/2014/main" id="{0463BE8A-DB9E-468B-8BFA-27D45FECB05F}"/>
              </a:ext>
            </a:extLst>
          </p:cNvPr>
          <p:cNvGraphicFramePr>
            <a:graphicFrameLocks noChangeAspect="1"/>
          </p:cNvGraphicFramePr>
          <p:nvPr>
            <p:extLst>
              <p:ext uri="{D42A27DB-BD31-4B8C-83A1-F6EECF244321}">
                <p14:modId xmlns:p14="http://schemas.microsoft.com/office/powerpoint/2010/main" val="2060119159"/>
              </p:ext>
            </p:extLst>
          </p:nvPr>
        </p:nvGraphicFramePr>
        <p:xfrm>
          <a:off x="677334" y="1154601"/>
          <a:ext cx="9332940" cy="5703399"/>
        </p:xfrm>
        <a:graphic>
          <a:graphicData uri="http://schemas.openxmlformats.org/presentationml/2006/ole">
            <mc:AlternateContent xmlns:mc="http://schemas.openxmlformats.org/markup-compatibility/2006">
              <mc:Choice xmlns:v="urn:schemas-microsoft-com:vml" Requires="v">
                <p:oleObj spid="_x0000_s12299" name="Image bitmap" r:id="rId3" imgW="9848880" imgH="6534000" progId="Paint.Picture.1">
                  <p:embed/>
                </p:oleObj>
              </mc:Choice>
              <mc:Fallback>
                <p:oleObj name="Image bitmap" r:id="rId3" imgW="9848880" imgH="6534000" progId="Paint.Picture.1">
                  <p:embed/>
                  <p:pic>
                    <p:nvPicPr>
                      <p:cNvPr id="0" name=""/>
                      <p:cNvPicPr/>
                      <p:nvPr/>
                    </p:nvPicPr>
                    <p:blipFill>
                      <a:blip r:embed="rId4"/>
                      <a:stretch>
                        <a:fillRect/>
                      </a:stretch>
                    </p:blipFill>
                    <p:spPr>
                      <a:xfrm>
                        <a:off x="677334" y="1154601"/>
                        <a:ext cx="9332940" cy="5703399"/>
                      </a:xfrm>
                      <a:prstGeom prst="rect">
                        <a:avLst/>
                      </a:prstGeom>
                    </p:spPr>
                  </p:pic>
                </p:oleObj>
              </mc:Fallback>
            </mc:AlternateContent>
          </a:graphicData>
        </a:graphic>
      </p:graphicFrame>
    </p:spTree>
    <p:extLst>
      <p:ext uri="{BB962C8B-B14F-4D97-AF65-F5344CB8AC3E}">
        <p14:creationId xmlns:p14="http://schemas.microsoft.com/office/powerpoint/2010/main" val="151108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164C2-45B1-47DC-B0C0-910BAC48AC27}"/>
              </a:ext>
            </a:extLst>
          </p:cNvPr>
          <p:cNvSpPr>
            <a:spLocks noGrp="1"/>
          </p:cNvSpPr>
          <p:nvPr>
            <p:ph type="title"/>
          </p:nvPr>
        </p:nvSpPr>
        <p:spPr>
          <a:xfrm>
            <a:off x="677334" y="203200"/>
            <a:ext cx="8596668" cy="1320800"/>
          </a:xfrm>
        </p:spPr>
        <p:txBody>
          <a:bodyPr/>
          <a:lstStyle/>
          <a:p>
            <a:r>
              <a:rPr lang="fr-FR" dirty="0"/>
              <a:t>CGR par </a:t>
            </a:r>
            <a:r>
              <a:rPr lang="fr-FR" dirty="0" err="1"/>
              <a:t>déleucocytation</a:t>
            </a:r>
            <a:r>
              <a:rPr lang="fr-FR" dirty="0"/>
              <a:t> du sang total</a:t>
            </a:r>
          </a:p>
        </p:txBody>
      </p:sp>
      <p:graphicFrame>
        <p:nvGraphicFramePr>
          <p:cNvPr id="4" name="Objet 3">
            <a:extLst>
              <a:ext uri="{FF2B5EF4-FFF2-40B4-BE49-F238E27FC236}">
                <a16:creationId xmlns:a16="http://schemas.microsoft.com/office/drawing/2014/main" id="{31E7EEDC-F1F2-4350-AFE9-20021ECACD08}"/>
              </a:ext>
            </a:extLst>
          </p:cNvPr>
          <p:cNvGraphicFramePr>
            <a:graphicFrameLocks noChangeAspect="1"/>
          </p:cNvGraphicFramePr>
          <p:nvPr>
            <p:extLst>
              <p:ext uri="{D42A27DB-BD31-4B8C-83A1-F6EECF244321}">
                <p14:modId xmlns:p14="http://schemas.microsoft.com/office/powerpoint/2010/main" val="3524484467"/>
              </p:ext>
            </p:extLst>
          </p:nvPr>
        </p:nvGraphicFramePr>
        <p:xfrm>
          <a:off x="677334" y="1524000"/>
          <a:ext cx="9601833" cy="5182854"/>
        </p:xfrm>
        <a:graphic>
          <a:graphicData uri="http://schemas.openxmlformats.org/presentationml/2006/ole">
            <mc:AlternateContent xmlns:mc="http://schemas.openxmlformats.org/markup-compatibility/2006">
              <mc:Choice xmlns:v="urn:schemas-microsoft-com:vml" Requires="v">
                <p:oleObj spid="_x0000_s13323" name="Image bitmap" r:id="rId3" imgW="11134800" imgH="6010200" progId="Paint.Picture.1">
                  <p:embed/>
                </p:oleObj>
              </mc:Choice>
              <mc:Fallback>
                <p:oleObj name="Image bitmap" r:id="rId3" imgW="11134800" imgH="6010200" progId="Paint.Picture.1">
                  <p:embed/>
                  <p:pic>
                    <p:nvPicPr>
                      <p:cNvPr id="0" name=""/>
                      <p:cNvPicPr/>
                      <p:nvPr/>
                    </p:nvPicPr>
                    <p:blipFill>
                      <a:blip r:embed="rId4"/>
                      <a:stretch>
                        <a:fillRect/>
                      </a:stretch>
                    </p:blipFill>
                    <p:spPr>
                      <a:xfrm>
                        <a:off x="677334" y="1524000"/>
                        <a:ext cx="9601833" cy="5182854"/>
                      </a:xfrm>
                      <a:prstGeom prst="rect">
                        <a:avLst/>
                      </a:prstGeom>
                    </p:spPr>
                  </p:pic>
                </p:oleObj>
              </mc:Fallback>
            </mc:AlternateContent>
          </a:graphicData>
        </a:graphic>
      </p:graphicFrame>
    </p:spTree>
    <p:extLst>
      <p:ext uri="{BB962C8B-B14F-4D97-AF65-F5344CB8AC3E}">
        <p14:creationId xmlns:p14="http://schemas.microsoft.com/office/powerpoint/2010/main" val="158147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D1CDC-D811-4CE7-8AF3-AEBC59D866AB}"/>
              </a:ext>
            </a:extLst>
          </p:cNvPr>
          <p:cNvSpPr>
            <a:spLocks noGrp="1"/>
          </p:cNvSpPr>
          <p:nvPr>
            <p:ph type="title"/>
          </p:nvPr>
        </p:nvSpPr>
        <p:spPr>
          <a:xfrm>
            <a:off x="677334" y="288758"/>
            <a:ext cx="8596668" cy="1320800"/>
          </a:xfrm>
        </p:spPr>
        <p:txBody>
          <a:bodyPr/>
          <a:lstStyle/>
          <a:p>
            <a:r>
              <a:rPr lang="fr-FR" dirty="0"/>
              <a:t>CGR par </a:t>
            </a:r>
            <a:r>
              <a:rPr lang="fr-FR" dirty="0" err="1"/>
              <a:t>déleucocytation</a:t>
            </a:r>
            <a:r>
              <a:rPr lang="fr-FR" dirty="0"/>
              <a:t> du sang total</a:t>
            </a:r>
          </a:p>
        </p:txBody>
      </p:sp>
      <p:graphicFrame>
        <p:nvGraphicFramePr>
          <p:cNvPr id="4" name="Objet 3">
            <a:extLst>
              <a:ext uri="{FF2B5EF4-FFF2-40B4-BE49-F238E27FC236}">
                <a16:creationId xmlns:a16="http://schemas.microsoft.com/office/drawing/2014/main" id="{64799BF0-61F3-40DB-8B61-39B4EE4C5360}"/>
              </a:ext>
            </a:extLst>
          </p:cNvPr>
          <p:cNvGraphicFramePr>
            <a:graphicFrameLocks noChangeAspect="1"/>
          </p:cNvGraphicFramePr>
          <p:nvPr>
            <p:extLst>
              <p:ext uri="{D42A27DB-BD31-4B8C-83A1-F6EECF244321}">
                <p14:modId xmlns:p14="http://schemas.microsoft.com/office/powerpoint/2010/main" val="3952832423"/>
              </p:ext>
            </p:extLst>
          </p:nvPr>
        </p:nvGraphicFramePr>
        <p:xfrm>
          <a:off x="677334" y="1464411"/>
          <a:ext cx="9899734" cy="5393589"/>
        </p:xfrm>
        <a:graphic>
          <a:graphicData uri="http://schemas.openxmlformats.org/presentationml/2006/ole">
            <mc:AlternateContent xmlns:mc="http://schemas.openxmlformats.org/markup-compatibility/2006">
              <mc:Choice xmlns:v="urn:schemas-microsoft-com:vml" Requires="v">
                <p:oleObj spid="_x0000_s14348" name="Image bitmap" r:id="rId3" imgW="10944360" imgH="5962680" progId="Paint.Picture.1">
                  <p:embed/>
                </p:oleObj>
              </mc:Choice>
              <mc:Fallback>
                <p:oleObj name="Image bitmap" r:id="rId3" imgW="10944360" imgH="5962680" progId="Paint.Picture.1">
                  <p:embed/>
                  <p:pic>
                    <p:nvPicPr>
                      <p:cNvPr id="0" name=""/>
                      <p:cNvPicPr/>
                      <p:nvPr/>
                    </p:nvPicPr>
                    <p:blipFill>
                      <a:blip r:embed="rId4"/>
                      <a:stretch>
                        <a:fillRect/>
                      </a:stretch>
                    </p:blipFill>
                    <p:spPr>
                      <a:xfrm>
                        <a:off x="677334" y="1464411"/>
                        <a:ext cx="9899734" cy="5393589"/>
                      </a:xfrm>
                      <a:prstGeom prst="rect">
                        <a:avLst/>
                      </a:prstGeom>
                    </p:spPr>
                  </p:pic>
                </p:oleObj>
              </mc:Fallback>
            </mc:AlternateContent>
          </a:graphicData>
        </a:graphic>
      </p:graphicFrame>
    </p:spTree>
    <p:extLst>
      <p:ext uri="{BB962C8B-B14F-4D97-AF65-F5344CB8AC3E}">
        <p14:creationId xmlns:p14="http://schemas.microsoft.com/office/powerpoint/2010/main" val="275525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B3115E91-A1D7-4E22-BEE2-5334AC8BFF3D}"/>
              </a:ext>
            </a:extLst>
          </p:cNvPr>
          <p:cNvGraphicFramePr>
            <a:graphicFrameLocks noChangeAspect="1"/>
          </p:cNvGraphicFramePr>
          <p:nvPr>
            <p:extLst>
              <p:ext uri="{D42A27DB-BD31-4B8C-83A1-F6EECF244321}">
                <p14:modId xmlns:p14="http://schemas.microsoft.com/office/powerpoint/2010/main" val="3594846472"/>
              </p:ext>
            </p:extLst>
          </p:nvPr>
        </p:nvGraphicFramePr>
        <p:xfrm>
          <a:off x="677334" y="1930400"/>
          <a:ext cx="4733925" cy="4743450"/>
        </p:xfrm>
        <a:graphic>
          <a:graphicData uri="http://schemas.openxmlformats.org/presentationml/2006/ole">
            <mc:AlternateContent xmlns:mc="http://schemas.openxmlformats.org/markup-compatibility/2006">
              <mc:Choice xmlns:v="urn:schemas-microsoft-com:vml" Requires="v">
                <p:oleObj spid="_x0000_s15382" name="Image bitmap" r:id="rId3" imgW="4734000" imgH="4743360" progId="Paint.Picture.1">
                  <p:embed/>
                </p:oleObj>
              </mc:Choice>
              <mc:Fallback>
                <p:oleObj name="Image bitmap" r:id="rId3" imgW="4734000" imgH="4743360" progId="Paint.Picture.1">
                  <p:embed/>
                  <p:pic>
                    <p:nvPicPr>
                      <p:cNvPr id="0" name=""/>
                      <p:cNvPicPr/>
                      <p:nvPr/>
                    </p:nvPicPr>
                    <p:blipFill>
                      <a:blip r:embed="rId4"/>
                      <a:stretch>
                        <a:fillRect/>
                      </a:stretch>
                    </p:blipFill>
                    <p:spPr>
                      <a:xfrm>
                        <a:off x="677334" y="1930400"/>
                        <a:ext cx="4733925" cy="4743450"/>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7E5BCE1F-4DE9-4A55-8A1E-5BCDA88CEBE4}"/>
              </a:ext>
            </a:extLst>
          </p:cNvPr>
          <p:cNvGraphicFramePr>
            <a:graphicFrameLocks noChangeAspect="1"/>
          </p:cNvGraphicFramePr>
          <p:nvPr>
            <p:extLst>
              <p:ext uri="{D42A27DB-BD31-4B8C-83A1-F6EECF244321}">
                <p14:modId xmlns:p14="http://schemas.microsoft.com/office/powerpoint/2010/main" val="2093890196"/>
              </p:ext>
            </p:extLst>
          </p:nvPr>
        </p:nvGraphicFramePr>
        <p:xfrm>
          <a:off x="5411259" y="1930400"/>
          <a:ext cx="6320948" cy="4743450"/>
        </p:xfrm>
        <a:graphic>
          <a:graphicData uri="http://schemas.openxmlformats.org/presentationml/2006/ole">
            <mc:AlternateContent xmlns:mc="http://schemas.openxmlformats.org/markup-compatibility/2006">
              <mc:Choice xmlns:v="urn:schemas-microsoft-com:vml" Requires="v">
                <p:oleObj spid="_x0000_s15383" name="Image bitmap" r:id="rId5" imgW="5495760" imgH="4124160" progId="Paint.Picture.1">
                  <p:embed/>
                </p:oleObj>
              </mc:Choice>
              <mc:Fallback>
                <p:oleObj name="Image bitmap" r:id="rId5" imgW="5495760" imgH="4124160" progId="Paint.Picture.1">
                  <p:embed/>
                  <p:pic>
                    <p:nvPicPr>
                      <p:cNvPr id="0" name=""/>
                      <p:cNvPicPr/>
                      <p:nvPr/>
                    </p:nvPicPr>
                    <p:blipFill>
                      <a:blip r:embed="rId6"/>
                      <a:stretch>
                        <a:fillRect/>
                      </a:stretch>
                    </p:blipFill>
                    <p:spPr>
                      <a:xfrm>
                        <a:off x="5411259" y="1930400"/>
                        <a:ext cx="6320948" cy="4743450"/>
                      </a:xfrm>
                      <a:prstGeom prst="rect">
                        <a:avLst/>
                      </a:prstGeom>
                    </p:spPr>
                  </p:pic>
                </p:oleObj>
              </mc:Fallback>
            </mc:AlternateContent>
          </a:graphicData>
        </a:graphic>
      </p:graphicFrame>
    </p:spTree>
    <p:extLst>
      <p:ext uri="{BB962C8B-B14F-4D97-AF65-F5344CB8AC3E}">
        <p14:creationId xmlns:p14="http://schemas.microsoft.com/office/powerpoint/2010/main" val="77562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6733031F-C2A8-4FDA-B3B3-66CDE07B5E7F}"/>
              </a:ext>
            </a:extLst>
          </p:cNvPr>
          <p:cNvGraphicFramePr>
            <a:graphicFrameLocks noChangeAspect="1"/>
          </p:cNvGraphicFramePr>
          <p:nvPr>
            <p:extLst>
              <p:ext uri="{D42A27DB-BD31-4B8C-83A1-F6EECF244321}">
                <p14:modId xmlns:p14="http://schemas.microsoft.com/office/powerpoint/2010/main" val="386695245"/>
              </p:ext>
            </p:extLst>
          </p:nvPr>
        </p:nvGraphicFramePr>
        <p:xfrm>
          <a:off x="677334" y="2114550"/>
          <a:ext cx="10201275" cy="4743450"/>
        </p:xfrm>
        <a:graphic>
          <a:graphicData uri="http://schemas.openxmlformats.org/presentationml/2006/ole">
            <mc:AlternateContent xmlns:mc="http://schemas.openxmlformats.org/markup-compatibility/2006">
              <mc:Choice xmlns:v="urn:schemas-microsoft-com:vml" Requires="v">
                <p:oleObj spid="_x0000_s16396" name="Image bitmap" r:id="rId3" imgW="10201320" imgH="4743360" progId="Paint.Picture.1">
                  <p:embed/>
                </p:oleObj>
              </mc:Choice>
              <mc:Fallback>
                <p:oleObj name="Image bitmap" r:id="rId3" imgW="10201320" imgH="4743360" progId="Paint.Picture.1">
                  <p:embed/>
                  <p:pic>
                    <p:nvPicPr>
                      <p:cNvPr id="0" name=""/>
                      <p:cNvPicPr/>
                      <p:nvPr/>
                    </p:nvPicPr>
                    <p:blipFill>
                      <a:blip r:embed="rId4"/>
                      <a:stretch>
                        <a:fillRect/>
                      </a:stretch>
                    </p:blipFill>
                    <p:spPr>
                      <a:xfrm>
                        <a:off x="677334" y="2114550"/>
                        <a:ext cx="10201275" cy="4743450"/>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025AAFC5-699F-4FA5-834C-15D8579B6652}"/>
              </a:ext>
            </a:extLst>
          </p:cNvPr>
          <p:cNvSpPr>
            <a:spLocks noGrp="1"/>
          </p:cNvSpPr>
          <p:nvPr>
            <p:ph type="title"/>
          </p:nvPr>
        </p:nvSpPr>
        <p:spPr>
          <a:xfrm>
            <a:off x="677334" y="272716"/>
            <a:ext cx="8596312" cy="1320800"/>
          </a:xfrm>
        </p:spPr>
        <p:txBody>
          <a:bodyPr/>
          <a:lstStyle/>
          <a:p>
            <a:r>
              <a:rPr lang="fr-FR" dirty="0"/>
              <a:t>CGR par </a:t>
            </a:r>
            <a:r>
              <a:rPr lang="fr-FR" dirty="0" err="1"/>
              <a:t>déleucocytation</a:t>
            </a:r>
            <a:r>
              <a:rPr lang="fr-FR" dirty="0"/>
              <a:t> du sang total</a:t>
            </a:r>
          </a:p>
        </p:txBody>
      </p:sp>
    </p:spTree>
    <p:extLst>
      <p:ext uri="{BB962C8B-B14F-4D97-AF65-F5344CB8AC3E}">
        <p14:creationId xmlns:p14="http://schemas.microsoft.com/office/powerpoint/2010/main" val="973817524"/>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13459</TotalTime>
  <Words>1555</Words>
  <Application>Microsoft Office PowerPoint</Application>
  <PresentationFormat>Grand écran</PresentationFormat>
  <Paragraphs>154</Paragraphs>
  <Slides>32</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7" baseType="lpstr">
      <vt:lpstr>Arial</vt:lpstr>
      <vt:lpstr>Trebuchet MS</vt:lpstr>
      <vt:lpstr>Wingdings 3</vt:lpstr>
      <vt:lpstr>Facette</vt:lpstr>
      <vt:lpstr>Image bitmap</vt:lpstr>
      <vt:lpstr>PSL et Transfusions</vt:lpstr>
      <vt:lpstr>PLAN</vt:lpstr>
      <vt:lpstr>Différents types de Dons</vt:lpstr>
      <vt:lpstr>Différents type de PSL</vt:lpstr>
      <vt:lpstr>CGR déleucocyté</vt:lpstr>
      <vt:lpstr>CGR par déleucocytation du sang total</vt:lpstr>
      <vt:lpstr>CGR par déleucocytation du sang total</vt:lpstr>
      <vt:lpstr>Présentation PowerPoint</vt:lpstr>
      <vt:lpstr>CGR par déleucocytation du sang total</vt:lpstr>
      <vt:lpstr>CGR par déleucocytation du sang total</vt:lpstr>
      <vt:lpstr>CGR par déleucocytation du sang total</vt:lpstr>
      <vt:lpstr>Arrêté du 17 décembre 2019 fixant les critères de sélection des donneurs de sang </vt:lpstr>
      <vt:lpstr>Arrêté du 17 décembre 2019 fixant les critères de sélection des donneurs de sang</vt:lpstr>
      <vt:lpstr>Arrêté du 17 décembre 2019 fixant les critères de sélection des donneurs de sang </vt:lpstr>
      <vt:lpstr>Arrêté du 17 décembre 2019 fixant les critères de sélection des donneurs de sang</vt:lpstr>
      <vt:lpstr>Arrêté du 17 décembre 2019 fixant les critères de sélection des donneurs de sang</vt:lpstr>
      <vt:lpstr>Arrêté du 17 décembre 2019 fixant les critères de sélection des donneurs de sang</vt:lpstr>
      <vt:lpstr>Risque infectieux</vt:lpstr>
      <vt:lpstr>Risque infectieux</vt:lpstr>
      <vt:lpstr>Risque bactérien</vt:lpstr>
      <vt:lpstr>Risque viral</vt:lpstr>
      <vt:lpstr>Risque parasitaire</vt:lpstr>
      <vt:lpstr>L’ACTE TRANSFUSIONNEL ET SES CONTROLES</vt:lpstr>
      <vt:lpstr>Circulaire DGS_DHOS_AFSSAPS n° 2003-582 du 15 décembre 2003 relative à la réalisation de l'acte transfusionnel </vt:lpstr>
      <vt:lpstr>1-Demande d’examens pré-transfusionnels Points clés </vt:lpstr>
      <vt:lpstr>Arrêté du 15 mai 2018 fixant les conditions de réalisation des examens de biologie médicale d'immuno-hématologie érythrocytaire</vt:lpstr>
      <vt:lpstr>Arrêté du 15 mai 2018 fixant les conditions de réalisation des examens de biologie médicale d'immuno-hématologie érythrocytaire</vt:lpstr>
      <vt:lpstr>2-Demande de produits sanguins labiles Points clés </vt:lpstr>
      <vt:lpstr>3-Réception des produits sanguins labiles Points clés</vt:lpstr>
      <vt:lpstr>4-L’acte transfusionnel, préparation, contrôles et surveillance </vt:lpstr>
      <vt:lpstr>5-Traçabilité et gestion de l’information </vt:lpstr>
      <vt:lpstr>Information et suivi du patient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Mehalaine Adel</dc:creator>
  <cp:lastModifiedBy>Mehalaine Adel</cp:lastModifiedBy>
  <cp:revision>30</cp:revision>
  <dcterms:created xsi:type="dcterms:W3CDTF">2023-05-22T13:11:03Z</dcterms:created>
  <dcterms:modified xsi:type="dcterms:W3CDTF">2024-02-28T15:00:01Z</dcterms:modified>
</cp:coreProperties>
</file>