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2"/>
  </p:notesMasterIdLst>
  <p:sldIdLst>
    <p:sldId id="275" r:id="rId2"/>
    <p:sldId id="283" r:id="rId3"/>
    <p:sldId id="313" r:id="rId4"/>
    <p:sldId id="285" r:id="rId5"/>
    <p:sldId id="286" r:id="rId6"/>
    <p:sldId id="287" r:id="rId7"/>
    <p:sldId id="289" r:id="rId8"/>
    <p:sldId id="290" r:id="rId9"/>
    <p:sldId id="291" r:id="rId10"/>
    <p:sldId id="294" r:id="rId11"/>
    <p:sldId id="292" r:id="rId12"/>
    <p:sldId id="295" r:id="rId13"/>
    <p:sldId id="297" r:id="rId14"/>
    <p:sldId id="296" r:id="rId15"/>
    <p:sldId id="276" r:id="rId16"/>
    <p:sldId id="298" r:id="rId17"/>
    <p:sldId id="299" r:id="rId18"/>
    <p:sldId id="300" r:id="rId19"/>
    <p:sldId id="301" r:id="rId20"/>
    <p:sldId id="302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282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A8A223-F088-42B1-93D6-52BF0D58E804}" type="doc">
      <dgm:prSet loTypeId="urn:microsoft.com/office/officeart/2005/8/layout/hList2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FCD3B3B-C29D-4FA6-8EBE-AE84FF222735}">
      <dgm:prSet phldrT="[Texte]"/>
      <dgm:spPr/>
      <dgm:t>
        <a:bodyPr/>
        <a:lstStyle/>
        <a:p>
          <a:r>
            <a:rPr lang="fr-FR" dirty="0"/>
            <a:t>palier1</a:t>
          </a:r>
        </a:p>
      </dgm:t>
    </dgm:pt>
    <dgm:pt modelId="{7A7EE9F7-D26E-4C7A-AE4A-99D8E6F0DF94}" type="parTrans" cxnId="{1A989BFF-C9B4-46ED-93CA-3F4A9A2E4338}">
      <dgm:prSet/>
      <dgm:spPr/>
      <dgm:t>
        <a:bodyPr/>
        <a:lstStyle/>
        <a:p>
          <a:endParaRPr lang="fr-FR"/>
        </a:p>
      </dgm:t>
    </dgm:pt>
    <dgm:pt modelId="{608682E5-378D-4235-A8D6-95C1F5A28FD9}" type="sibTrans" cxnId="{1A989BFF-C9B4-46ED-93CA-3F4A9A2E4338}">
      <dgm:prSet/>
      <dgm:spPr/>
      <dgm:t>
        <a:bodyPr/>
        <a:lstStyle/>
        <a:p>
          <a:endParaRPr lang="fr-FR"/>
        </a:p>
      </dgm:t>
    </dgm:pt>
    <dgm:pt modelId="{08DF2B4F-22CF-46C2-A46C-C7FC76B31CC8}">
      <dgm:prSet phldrT="[Texte]" custT="1"/>
      <dgm:spPr/>
      <dgm:t>
        <a:bodyPr/>
        <a:lstStyle/>
        <a:p>
          <a:r>
            <a:rPr lang="fr-FR" sz="2000" u="sng" dirty="0">
              <a:ea typeface="Arial Unicode MS" panose="020B0604020202020204"/>
            </a:rPr>
            <a:t>Non opioïdes</a:t>
          </a:r>
          <a:endParaRPr lang="fr-FR" sz="3800" u="sng" dirty="0">
            <a:ea typeface="Arial Unicode MS" panose="020B0604020202020204"/>
          </a:endParaRPr>
        </a:p>
      </dgm:t>
    </dgm:pt>
    <dgm:pt modelId="{6676E752-65C1-4C25-87C0-169D53FD6D91}" type="parTrans" cxnId="{EB3356BF-9B46-4936-9CCA-27842E833D15}">
      <dgm:prSet/>
      <dgm:spPr/>
      <dgm:t>
        <a:bodyPr/>
        <a:lstStyle/>
        <a:p>
          <a:endParaRPr lang="fr-FR"/>
        </a:p>
      </dgm:t>
    </dgm:pt>
    <dgm:pt modelId="{74EAC0CA-ECBE-42D5-8C39-D52B58A66931}" type="sibTrans" cxnId="{EB3356BF-9B46-4936-9CCA-27842E833D15}">
      <dgm:prSet/>
      <dgm:spPr/>
      <dgm:t>
        <a:bodyPr/>
        <a:lstStyle/>
        <a:p>
          <a:endParaRPr lang="fr-FR"/>
        </a:p>
      </dgm:t>
    </dgm:pt>
    <dgm:pt modelId="{BF1B49E5-51BC-42F1-9C1C-AC0A448590C8}">
      <dgm:prSet phldrT="[Texte]"/>
      <dgm:spPr/>
      <dgm:t>
        <a:bodyPr/>
        <a:lstStyle/>
        <a:p>
          <a:r>
            <a:rPr lang="fr-FR" dirty="0"/>
            <a:t>Palier 2</a:t>
          </a:r>
        </a:p>
      </dgm:t>
    </dgm:pt>
    <dgm:pt modelId="{D960C6E3-B59A-4D33-9F1F-EC751F3C739A}" type="parTrans" cxnId="{6B6155DF-69EE-4653-9AD2-73A360A3E960}">
      <dgm:prSet/>
      <dgm:spPr/>
      <dgm:t>
        <a:bodyPr/>
        <a:lstStyle/>
        <a:p>
          <a:endParaRPr lang="fr-FR"/>
        </a:p>
      </dgm:t>
    </dgm:pt>
    <dgm:pt modelId="{ECB4683E-A84D-40D4-8B67-67613307BA4D}" type="sibTrans" cxnId="{6B6155DF-69EE-4653-9AD2-73A360A3E960}">
      <dgm:prSet/>
      <dgm:spPr/>
      <dgm:t>
        <a:bodyPr/>
        <a:lstStyle/>
        <a:p>
          <a:endParaRPr lang="fr-FR"/>
        </a:p>
      </dgm:t>
    </dgm:pt>
    <dgm:pt modelId="{410A2482-AEA9-49CB-9089-3AA94CD94746}">
      <dgm:prSet phldrT="[Texte]" custT="1"/>
      <dgm:spPr/>
      <dgm:t>
        <a:bodyPr/>
        <a:lstStyle/>
        <a:p>
          <a:r>
            <a:rPr lang="fr-FR" sz="2000" u="sng" dirty="0">
              <a:ea typeface="Arial Unicode MS" panose="020B0604020202020204"/>
            </a:rPr>
            <a:t>Opioïdes faibles</a:t>
          </a:r>
        </a:p>
      </dgm:t>
    </dgm:pt>
    <dgm:pt modelId="{53A6C59A-B8BB-48E7-AD55-147D147E158F}" type="parTrans" cxnId="{6D56E88E-55A6-4985-A1A7-82327F23741C}">
      <dgm:prSet/>
      <dgm:spPr/>
      <dgm:t>
        <a:bodyPr/>
        <a:lstStyle/>
        <a:p>
          <a:endParaRPr lang="fr-FR"/>
        </a:p>
      </dgm:t>
    </dgm:pt>
    <dgm:pt modelId="{6C551EED-B78C-4FE7-BC65-CC40BB99822D}" type="sibTrans" cxnId="{6D56E88E-55A6-4985-A1A7-82327F23741C}">
      <dgm:prSet/>
      <dgm:spPr/>
      <dgm:t>
        <a:bodyPr/>
        <a:lstStyle/>
        <a:p>
          <a:endParaRPr lang="fr-FR"/>
        </a:p>
      </dgm:t>
    </dgm:pt>
    <dgm:pt modelId="{22F5C5BF-8200-46B4-B573-D639FB9B3F94}">
      <dgm:prSet phldrT="[Texte]" custT="1"/>
      <dgm:spPr/>
      <dgm:t>
        <a:bodyPr/>
        <a:lstStyle/>
        <a:p>
          <a:r>
            <a:rPr lang="fr-FR" sz="1800" dirty="0" err="1"/>
            <a:t>Tramadol</a:t>
          </a:r>
          <a:endParaRPr lang="fr-FR" sz="1800" dirty="0"/>
        </a:p>
      </dgm:t>
    </dgm:pt>
    <dgm:pt modelId="{C5B43738-33EC-413B-91FD-31FC6BBEA94F}" type="parTrans" cxnId="{F5022104-4F66-465F-95DA-A97C7FD6F136}">
      <dgm:prSet/>
      <dgm:spPr/>
      <dgm:t>
        <a:bodyPr/>
        <a:lstStyle/>
        <a:p>
          <a:endParaRPr lang="fr-FR"/>
        </a:p>
      </dgm:t>
    </dgm:pt>
    <dgm:pt modelId="{D71CC6AF-DC30-49B3-8563-87DB4AF77378}" type="sibTrans" cxnId="{F5022104-4F66-465F-95DA-A97C7FD6F136}">
      <dgm:prSet/>
      <dgm:spPr/>
      <dgm:t>
        <a:bodyPr/>
        <a:lstStyle/>
        <a:p>
          <a:endParaRPr lang="fr-FR"/>
        </a:p>
      </dgm:t>
    </dgm:pt>
    <dgm:pt modelId="{F166B692-AA54-4A9A-9752-97610D23BB79}">
      <dgm:prSet phldrT="[Texte]"/>
      <dgm:spPr/>
      <dgm:t>
        <a:bodyPr/>
        <a:lstStyle/>
        <a:p>
          <a:r>
            <a:rPr lang="fr-FR" dirty="0"/>
            <a:t>Palier 3</a:t>
          </a:r>
        </a:p>
      </dgm:t>
    </dgm:pt>
    <dgm:pt modelId="{65738E08-03D4-457A-95E2-0301AB761E73}" type="parTrans" cxnId="{54CCD73A-311C-43D0-9736-77E08982E2DD}">
      <dgm:prSet/>
      <dgm:spPr/>
      <dgm:t>
        <a:bodyPr/>
        <a:lstStyle/>
        <a:p>
          <a:endParaRPr lang="fr-FR"/>
        </a:p>
      </dgm:t>
    </dgm:pt>
    <dgm:pt modelId="{0103A2EA-B936-4004-8758-EF1FD144EA1F}" type="sibTrans" cxnId="{54CCD73A-311C-43D0-9736-77E08982E2DD}">
      <dgm:prSet/>
      <dgm:spPr/>
      <dgm:t>
        <a:bodyPr/>
        <a:lstStyle/>
        <a:p>
          <a:endParaRPr lang="fr-FR"/>
        </a:p>
      </dgm:t>
    </dgm:pt>
    <dgm:pt modelId="{A580A16D-684A-4232-A3B3-463CC19D619F}">
      <dgm:prSet phldrT="[Texte]" custT="1"/>
      <dgm:spPr/>
      <dgm:t>
        <a:bodyPr/>
        <a:lstStyle/>
        <a:p>
          <a:r>
            <a:rPr lang="fr-FR" sz="2000" u="sng" dirty="0">
              <a:ea typeface="Arial Unicode MS" panose="020B0604020202020204"/>
            </a:rPr>
            <a:t>Opioïdes forts</a:t>
          </a:r>
        </a:p>
      </dgm:t>
    </dgm:pt>
    <dgm:pt modelId="{FBD74797-1161-44D6-98DC-3016B74CA11C}" type="parTrans" cxnId="{12CEEBB1-51AD-4675-AF4F-4D5DAB93020F}">
      <dgm:prSet/>
      <dgm:spPr/>
      <dgm:t>
        <a:bodyPr/>
        <a:lstStyle/>
        <a:p>
          <a:endParaRPr lang="fr-FR"/>
        </a:p>
      </dgm:t>
    </dgm:pt>
    <dgm:pt modelId="{14204992-2E5D-45F3-901C-D0028D969CA6}" type="sibTrans" cxnId="{12CEEBB1-51AD-4675-AF4F-4D5DAB93020F}">
      <dgm:prSet/>
      <dgm:spPr/>
      <dgm:t>
        <a:bodyPr/>
        <a:lstStyle/>
        <a:p>
          <a:endParaRPr lang="fr-FR"/>
        </a:p>
      </dgm:t>
    </dgm:pt>
    <dgm:pt modelId="{B58B0149-8185-4239-9F28-98C5E74E9289}">
      <dgm:prSet phldrT="[Texte]" custT="1"/>
      <dgm:spPr/>
      <dgm:t>
        <a:bodyPr/>
        <a:lstStyle/>
        <a:p>
          <a:r>
            <a:rPr lang="fr-FR" sz="1800" dirty="0">
              <a:ea typeface="Arial Unicode MS" panose="020B0604020202020204"/>
            </a:rPr>
            <a:t>Morphine</a:t>
          </a:r>
        </a:p>
      </dgm:t>
    </dgm:pt>
    <dgm:pt modelId="{0E4BF612-33D5-4AA2-93FD-C90A00C013EA}" type="parTrans" cxnId="{53F0B1D6-F9A3-40C9-B034-47A527F2EF2C}">
      <dgm:prSet/>
      <dgm:spPr/>
      <dgm:t>
        <a:bodyPr/>
        <a:lstStyle/>
        <a:p>
          <a:endParaRPr lang="fr-FR"/>
        </a:p>
      </dgm:t>
    </dgm:pt>
    <dgm:pt modelId="{C54C247A-ABBE-4317-AA50-42632D4E9210}" type="sibTrans" cxnId="{53F0B1D6-F9A3-40C9-B034-47A527F2EF2C}">
      <dgm:prSet/>
      <dgm:spPr/>
      <dgm:t>
        <a:bodyPr/>
        <a:lstStyle/>
        <a:p>
          <a:endParaRPr lang="fr-FR"/>
        </a:p>
      </dgm:t>
    </dgm:pt>
    <dgm:pt modelId="{5B9F1D55-26C6-49FC-BB8C-CB6A7167913E}">
      <dgm:prSet phldrT="[Texte]" custT="1"/>
      <dgm:spPr/>
      <dgm:t>
        <a:bodyPr/>
        <a:lstStyle/>
        <a:p>
          <a:r>
            <a:rPr lang="fr-FR" sz="1800" dirty="0">
              <a:ea typeface="Arial Unicode MS" panose="020B0604020202020204"/>
            </a:rPr>
            <a:t>Paracétamol</a:t>
          </a:r>
        </a:p>
      </dgm:t>
    </dgm:pt>
    <dgm:pt modelId="{1E1BB20A-6B0A-4DDD-A5F6-D0DC78C51901}" type="parTrans" cxnId="{BF91A595-A66B-4371-8731-5DA2BFA8A02F}">
      <dgm:prSet/>
      <dgm:spPr/>
      <dgm:t>
        <a:bodyPr/>
        <a:lstStyle/>
        <a:p>
          <a:endParaRPr lang="fr-FR"/>
        </a:p>
      </dgm:t>
    </dgm:pt>
    <dgm:pt modelId="{1701622E-8F58-47A5-8917-C400A7A850A4}" type="sibTrans" cxnId="{BF91A595-A66B-4371-8731-5DA2BFA8A02F}">
      <dgm:prSet/>
      <dgm:spPr/>
      <dgm:t>
        <a:bodyPr/>
        <a:lstStyle/>
        <a:p>
          <a:endParaRPr lang="fr-FR"/>
        </a:p>
      </dgm:t>
    </dgm:pt>
    <dgm:pt modelId="{19DC72A6-21E7-4375-B379-B6C71838597F}">
      <dgm:prSet phldrT="[Texte]" custT="1"/>
      <dgm:spPr/>
      <dgm:t>
        <a:bodyPr/>
        <a:lstStyle/>
        <a:p>
          <a:r>
            <a:rPr lang="fr-FR" sz="1800" dirty="0">
              <a:ea typeface="Arial Unicode MS" panose="020B0604020202020204"/>
            </a:rPr>
            <a:t>AINS </a:t>
          </a:r>
        </a:p>
      </dgm:t>
    </dgm:pt>
    <dgm:pt modelId="{FA162CCB-19FB-4D64-9AE6-B2866DACE0A4}" type="parTrans" cxnId="{E48E6C31-72D1-4062-80DA-99B8084B8D2E}">
      <dgm:prSet/>
      <dgm:spPr/>
      <dgm:t>
        <a:bodyPr/>
        <a:lstStyle/>
        <a:p>
          <a:endParaRPr lang="fr-FR"/>
        </a:p>
      </dgm:t>
    </dgm:pt>
    <dgm:pt modelId="{B5F4D3B5-CD18-468E-90A6-57688BAA19F0}" type="sibTrans" cxnId="{E48E6C31-72D1-4062-80DA-99B8084B8D2E}">
      <dgm:prSet/>
      <dgm:spPr/>
      <dgm:t>
        <a:bodyPr/>
        <a:lstStyle/>
        <a:p>
          <a:endParaRPr lang="fr-FR"/>
        </a:p>
      </dgm:t>
    </dgm:pt>
    <dgm:pt modelId="{2355DC7C-DE6E-4155-932D-F1CCB0A96CC9}">
      <dgm:prSet phldrT="[Texte]" custT="1"/>
      <dgm:spPr/>
      <dgm:t>
        <a:bodyPr/>
        <a:lstStyle/>
        <a:p>
          <a:r>
            <a:rPr lang="fr-FR" sz="1800" dirty="0">
              <a:ea typeface="Arial Unicode MS" panose="020B0604020202020204"/>
            </a:rPr>
            <a:t>Néfopam (</a:t>
          </a:r>
          <a:r>
            <a:rPr lang="fr-FR" sz="1800" dirty="0" err="1">
              <a:ea typeface="Arial Unicode MS" panose="020B0604020202020204"/>
            </a:rPr>
            <a:t>Acupan</a:t>
          </a:r>
          <a:r>
            <a:rPr lang="fr-FR" sz="1800" dirty="0"/>
            <a:t>®</a:t>
          </a:r>
          <a:r>
            <a:rPr lang="fr-FR" sz="1800" dirty="0">
              <a:ea typeface="Arial Unicode MS" panose="020B0604020202020204"/>
            </a:rPr>
            <a:t>)</a:t>
          </a:r>
        </a:p>
      </dgm:t>
    </dgm:pt>
    <dgm:pt modelId="{626518C6-B9DB-4899-86A4-415F59A3951E}" type="parTrans" cxnId="{340E2009-9C7F-4B37-B60F-465590B4BE37}">
      <dgm:prSet/>
      <dgm:spPr/>
      <dgm:t>
        <a:bodyPr/>
        <a:lstStyle/>
        <a:p>
          <a:endParaRPr lang="fr-FR"/>
        </a:p>
      </dgm:t>
    </dgm:pt>
    <dgm:pt modelId="{96C4AD48-2379-4BC6-9D95-424CCC4DEE40}" type="sibTrans" cxnId="{340E2009-9C7F-4B37-B60F-465590B4BE37}">
      <dgm:prSet/>
      <dgm:spPr/>
      <dgm:t>
        <a:bodyPr/>
        <a:lstStyle/>
        <a:p>
          <a:endParaRPr lang="fr-FR"/>
        </a:p>
      </dgm:t>
    </dgm:pt>
    <dgm:pt modelId="{64A27BD9-5D32-4489-91AF-64A5C1F22468}">
      <dgm:prSet phldrT="[Texte]" custT="1"/>
      <dgm:spPr/>
      <dgm:t>
        <a:bodyPr/>
        <a:lstStyle/>
        <a:p>
          <a:r>
            <a:rPr lang="fr-FR" sz="1800" dirty="0" err="1"/>
            <a:t>Nalbuphine</a:t>
          </a:r>
          <a:r>
            <a:rPr lang="fr-FR" sz="1800" dirty="0"/>
            <a:t> (</a:t>
          </a:r>
          <a:r>
            <a:rPr lang="fr-FR" sz="1800" dirty="0" err="1"/>
            <a:t>Nubain</a:t>
          </a:r>
          <a:r>
            <a:rPr lang="fr-FR" sz="1800" dirty="0"/>
            <a:t>®)</a:t>
          </a:r>
        </a:p>
      </dgm:t>
    </dgm:pt>
    <dgm:pt modelId="{623DFF73-399A-4405-B9DD-40E7852B5F6F}" type="parTrans" cxnId="{AA86DE31-35C1-4446-8768-2DE973D832BA}">
      <dgm:prSet/>
      <dgm:spPr/>
      <dgm:t>
        <a:bodyPr/>
        <a:lstStyle/>
        <a:p>
          <a:endParaRPr lang="fr-FR"/>
        </a:p>
      </dgm:t>
    </dgm:pt>
    <dgm:pt modelId="{A59CE533-7A6A-4EBF-B827-89A12A155986}" type="sibTrans" cxnId="{AA86DE31-35C1-4446-8768-2DE973D832BA}">
      <dgm:prSet/>
      <dgm:spPr/>
      <dgm:t>
        <a:bodyPr/>
        <a:lstStyle/>
        <a:p>
          <a:endParaRPr lang="fr-FR"/>
        </a:p>
      </dgm:t>
    </dgm:pt>
    <dgm:pt modelId="{1324D4F8-0A09-4D0A-8B91-17AAF04AA9AA}">
      <dgm:prSet phldrT="[Texte]"/>
      <dgm:spPr/>
      <dgm:t>
        <a:bodyPr/>
        <a:lstStyle/>
        <a:p>
          <a:endParaRPr lang="fr-FR" sz="2300" dirty="0"/>
        </a:p>
      </dgm:t>
    </dgm:pt>
    <dgm:pt modelId="{891D355A-A986-48AC-BC5D-AE2B11D0D22F}" type="parTrans" cxnId="{CA702B68-C81A-4A17-876F-5E9644590EA0}">
      <dgm:prSet/>
      <dgm:spPr/>
      <dgm:t>
        <a:bodyPr/>
        <a:lstStyle/>
        <a:p>
          <a:endParaRPr lang="fr-FR"/>
        </a:p>
      </dgm:t>
    </dgm:pt>
    <dgm:pt modelId="{D69D2381-BD5D-4A2D-A867-4EA6F948F9E9}" type="sibTrans" cxnId="{CA702B68-C81A-4A17-876F-5E9644590EA0}">
      <dgm:prSet/>
      <dgm:spPr/>
      <dgm:t>
        <a:bodyPr/>
        <a:lstStyle/>
        <a:p>
          <a:endParaRPr lang="fr-FR"/>
        </a:p>
      </dgm:t>
    </dgm:pt>
    <dgm:pt modelId="{37C5B306-EB40-4732-A49B-44D72F31F18A}">
      <dgm:prSet phldrT="[Texte]" custT="1"/>
      <dgm:spPr/>
      <dgm:t>
        <a:bodyPr/>
        <a:lstStyle/>
        <a:p>
          <a:r>
            <a:rPr lang="fr-FR" sz="1800" dirty="0"/>
            <a:t>Paracétamol +</a:t>
          </a:r>
          <a:r>
            <a:rPr lang="fr-FR" sz="1800" dirty="0" err="1"/>
            <a:t>codeine</a:t>
          </a:r>
          <a:endParaRPr lang="fr-FR" sz="1800" dirty="0"/>
        </a:p>
      </dgm:t>
    </dgm:pt>
    <dgm:pt modelId="{B8AB017F-2520-40D1-92CD-8AA1C8A04524}" type="parTrans" cxnId="{85691F0D-D40A-48FC-868A-C650EA64ABF4}">
      <dgm:prSet/>
      <dgm:spPr/>
      <dgm:t>
        <a:bodyPr/>
        <a:lstStyle/>
        <a:p>
          <a:endParaRPr lang="fr-FR"/>
        </a:p>
      </dgm:t>
    </dgm:pt>
    <dgm:pt modelId="{28810250-CFC8-4952-8CD7-8383FCA56CCF}" type="sibTrans" cxnId="{85691F0D-D40A-48FC-868A-C650EA64ABF4}">
      <dgm:prSet/>
      <dgm:spPr/>
      <dgm:t>
        <a:bodyPr/>
        <a:lstStyle/>
        <a:p>
          <a:endParaRPr lang="fr-FR"/>
        </a:p>
      </dgm:t>
    </dgm:pt>
    <dgm:pt modelId="{63C8EAF5-FCB9-4B70-8FE5-1A2A5AA2A2FB}">
      <dgm:prSet phldrT="[Texte]" custT="1"/>
      <dgm:spPr/>
      <dgm:t>
        <a:bodyPr/>
        <a:lstStyle/>
        <a:p>
          <a:r>
            <a:rPr lang="fr-FR" sz="1800" dirty="0">
              <a:ea typeface="Arial Unicode MS" panose="020B0604020202020204"/>
            </a:rPr>
            <a:t>Fentanyl</a:t>
          </a:r>
        </a:p>
      </dgm:t>
    </dgm:pt>
    <dgm:pt modelId="{72E5F324-4DB5-4A30-B047-957B4B1B411E}" type="parTrans" cxnId="{1FDF894F-9E32-4987-9816-8361F89A1885}">
      <dgm:prSet/>
      <dgm:spPr/>
      <dgm:t>
        <a:bodyPr/>
        <a:lstStyle/>
        <a:p>
          <a:endParaRPr lang="fr-FR"/>
        </a:p>
      </dgm:t>
    </dgm:pt>
    <dgm:pt modelId="{67146868-A95E-4AFC-962F-BE56C8494055}" type="sibTrans" cxnId="{1FDF894F-9E32-4987-9816-8361F89A1885}">
      <dgm:prSet/>
      <dgm:spPr/>
      <dgm:t>
        <a:bodyPr/>
        <a:lstStyle/>
        <a:p>
          <a:endParaRPr lang="fr-FR"/>
        </a:p>
      </dgm:t>
    </dgm:pt>
    <dgm:pt modelId="{57741406-C6EE-4F5B-BB9B-E6C912F31DD3}">
      <dgm:prSet phldrT="[Texte]" custT="1"/>
      <dgm:spPr/>
      <dgm:t>
        <a:bodyPr/>
        <a:lstStyle/>
        <a:p>
          <a:r>
            <a:rPr lang="fr-FR" sz="1800" dirty="0">
              <a:ea typeface="Arial Unicode MS" panose="020B0604020202020204"/>
            </a:rPr>
            <a:t>Oxycodone</a:t>
          </a:r>
        </a:p>
      </dgm:t>
    </dgm:pt>
    <dgm:pt modelId="{B790FFEB-53F5-495C-BB01-9EEB013B6924}" type="parTrans" cxnId="{884FEA7A-F310-4C90-9E48-7758D8C1351A}">
      <dgm:prSet/>
      <dgm:spPr/>
      <dgm:t>
        <a:bodyPr/>
        <a:lstStyle/>
        <a:p>
          <a:endParaRPr lang="fr-FR"/>
        </a:p>
      </dgm:t>
    </dgm:pt>
    <dgm:pt modelId="{4AE608C5-9CFC-4224-AC7C-39F2B15F65AB}" type="sibTrans" cxnId="{884FEA7A-F310-4C90-9E48-7758D8C1351A}">
      <dgm:prSet/>
      <dgm:spPr/>
      <dgm:t>
        <a:bodyPr/>
        <a:lstStyle/>
        <a:p>
          <a:endParaRPr lang="fr-FR"/>
        </a:p>
      </dgm:t>
    </dgm:pt>
    <dgm:pt modelId="{DEDAD867-8701-4A89-82EE-29E0E5D19A13}">
      <dgm:prSet phldrT="[Texte]"/>
      <dgm:spPr/>
      <dgm:t>
        <a:bodyPr/>
        <a:lstStyle/>
        <a:p>
          <a:endParaRPr lang="fr-FR" sz="2300" dirty="0"/>
        </a:p>
      </dgm:t>
    </dgm:pt>
    <dgm:pt modelId="{17EB1EAB-C118-4170-AC48-B2DADD292388}" type="parTrans" cxnId="{19F08CE5-7015-4A8E-A85C-B49B08ED4E19}">
      <dgm:prSet/>
      <dgm:spPr/>
      <dgm:t>
        <a:bodyPr/>
        <a:lstStyle/>
        <a:p>
          <a:endParaRPr lang="fr-FR"/>
        </a:p>
      </dgm:t>
    </dgm:pt>
    <dgm:pt modelId="{8B9F0806-375A-4EC8-802A-E39AFF56B165}" type="sibTrans" cxnId="{19F08CE5-7015-4A8E-A85C-B49B08ED4E19}">
      <dgm:prSet/>
      <dgm:spPr/>
      <dgm:t>
        <a:bodyPr/>
        <a:lstStyle/>
        <a:p>
          <a:endParaRPr lang="fr-FR"/>
        </a:p>
      </dgm:t>
    </dgm:pt>
    <dgm:pt modelId="{43A144F3-95F9-4CB1-B9B2-5F792B6DDE85}" type="pres">
      <dgm:prSet presAssocID="{A7A8A223-F088-42B1-93D6-52BF0D58E804}" presName="linearFlow" presStyleCnt="0">
        <dgm:presLayoutVars>
          <dgm:dir/>
          <dgm:animLvl val="lvl"/>
          <dgm:resizeHandles/>
        </dgm:presLayoutVars>
      </dgm:prSet>
      <dgm:spPr/>
    </dgm:pt>
    <dgm:pt modelId="{A6F4F57D-7843-4333-BB8D-9E73475A8E5B}" type="pres">
      <dgm:prSet presAssocID="{6FCD3B3B-C29D-4FA6-8EBE-AE84FF222735}" presName="compositeNode" presStyleCnt="0">
        <dgm:presLayoutVars>
          <dgm:bulletEnabled val="1"/>
        </dgm:presLayoutVars>
      </dgm:prSet>
      <dgm:spPr/>
    </dgm:pt>
    <dgm:pt modelId="{1A11AF8A-AC15-44FD-B5FD-3EBC11EFDCEF}" type="pres">
      <dgm:prSet presAssocID="{6FCD3B3B-C29D-4FA6-8EBE-AE84FF222735}" presName="image" presStyleLbl="fgImgPlace1" presStyleIdx="0" presStyleCnt="3" custFlipVert="1" custFlipHor="0" custScaleX="5772" custScaleY="5772"/>
      <dgm:spPr/>
    </dgm:pt>
    <dgm:pt modelId="{A68468D6-C687-4961-8B69-B4F2DA907703}" type="pres">
      <dgm:prSet presAssocID="{6FCD3B3B-C29D-4FA6-8EBE-AE84FF222735}" presName="childNode" presStyleLbl="node1" presStyleIdx="0" presStyleCnt="3" custScaleX="124487" custScaleY="101101" custLinFactNeighborX="9402" custLinFactNeighborY="-103">
        <dgm:presLayoutVars>
          <dgm:bulletEnabled val="1"/>
        </dgm:presLayoutVars>
      </dgm:prSet>
      <dgm:spPr/>
    </dgm:pt>
    <dgm:pt modelId="{0FD4C15F-8531-4B5E-BE67-E66213CF127B}" type="pres">
      <dgm:prSet presAssocID="{6FCD3B3B-C29D-4FA6-8EBE-AE84FF222735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BA59B61C-D34B-4ECD-9612-42D820038DAC}" type="pres">
      <dgm:prSet presAssocID="{608682E5-378D-4235-A8D6-95C1F5A28FD9}" presName="sibTrans" presStyleCnt="0"/>
      <dgm:spPr/>
    </dgm:pt>
    <dgm:pt modelId="{3F901042-4364-4701-AE4A-3E3D7DE29474}" type="pres">
      <dgm:prSet presAssocID="{BF1B49E5-51BC-42F1-9C1C-AC0A448590C8}" presName="compositeNode" presStyleCnt="0">
        <dgm:presLayoutVars>
          <dgm:bulletEnabled val="1"/>
        </dgm:presLayoutVars>
      </dgm:prSet>
      <dgm:spPr/>
    </dgm:pt>
    <dgm:pt modelId="{342A9F2E-C44E-4010-95A4-73E092869F6A}" type="pres">
      <dgm:prSet presAssocID="{BF1B49E5-51BC-42F1-9C1C-AC0A448590C8}" presName="image" presStyleLbl="fgImgPlace1" presStyleIdx="1" presStyleCnt="3" custScaleX="17249" custScaleY="5772"/>
      <dgm:spPr/>
    </dgm:pt>
    <dgm:pt modelId="{77F342D7-8310-42F0-9A9F-4D15B5C4EC8B}" type="pres">
      <dgm:prSet presAssocID="{BF1B49E5-51BC-42F1-9C1C-AC0A448590C8}" presName="childNode" presStyleLbl="node1" presStyleIdx="1" presStyleCnt="3" custScaleX="127077" custScaleY="101113" custLinFactNeighborX="12669" custLinFactNeighborY="-63">
        <dgm:presLayoutVars>
          <dgm:bulletEnabled val="1"/>
        </dgm:presLayoutVars>
      </dgm:prSet>
      <dgm:spPr/>
    </dgm:pt>
    <dgm:pt modelId="{C22D99CE-7B3F-4F06-ADA6-7A4EF640339A}" type="pres">
      <dgm:prSet presAssocID="{BF1B49E5-51BC-42F1-9C1C-AC0A448590C8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9DCD5998-CB75-4DC2-AE27-57D7A2677FD3}" type="pres">
      <dgm:prSet presAssocID="{ECB4683E-A84D-40D4-8B67-67613307BA4D}" presName="sibTrans" presStyleCnt="0"/>
      <dgm:spPr/>
    </dgm:pt>
    <dgm:pt modelId="{B35ADA27-C263-438F-96EA-C374740A6A29}" type="pres">
      <dgm:prSet presAssocID="{F166B692-AA54-4A9A-9752-97610D23BB79}" presName="compositeNode" presStyleCnt="0">
        <dgm:presLayoutVars>
          <dgm:bulletEnabled val="1"/>
        </dgm:presLayoutVars>
      </dgm:prSet>
      <dgm:spPr/>
    </dgm:pt>
    <dgm:pt modelId="{0AFCC312-2071-4FD8-A7F9-14AC64B5BFBE}" type="pres">
      <dgm:prSet presAssocID="{F166B692-AA54-4A9A-9752-97610D23BB79}" presName="image" presStyleLbl="fgImgPlace1" presStyleIdx="2" presStyleCnt="3" custScaleX="9083" custScaleY="9083" custLinFactNeighborX="-4876" custLinFactNeighborY="6972"/>
      <dgm:spPr/>
    </dgm:pt>
    <dgm:pt modelId="{8AF192BB-AE56-4313-B412-E58AD89A49AD}" type="pres">
      <dgm:prSet presAssocID="{F166B692-AA54-4A9A-9752-97610D23BB79}" presName="childNode" presStyleLbl="node1" presStyleIdx="2" presStyleCnt="3" custScaleX="110570" custScaleY="102623" custLinFactNeighborX="2507" custLinFactNeighborY="375">
        <dgm:presLayoutVars>
          <dgm:bulletEnabled val="1"/>
        </dgm:presLayoutVars>
      </dgm:prSet>
      <dgm:spPr/>
    </dgm:pt>
    <dgm:pt modelId="{8416541E-D700-48AA-90DA-C5FD3CBC6B79}" type="pres">
      <dgm:prSet presAssocID="{F166B692-AA54-4A9A-9752-97610D23BB79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F5022104-4F66-465F-95DA-A97C7FD6F136}" srcId="{BF1B49E5-51BC-42F1-9C1C-AC0A448590C8}" destId="{22F5C5BF-8200-46B4-B573-D639FB9B3F94}" srcOrd="1" destOrd="0" parTransId="{C5B43738-33EC-413B-91FD-31FC6BBEA94F}" sibTransId="{D71CC6AF-DC30-49B3-8563-87DB4AF77378}"/>
    <dgm:cxn modelId="{340E2009-9C7F-4B37-B60F-465590B4BE37}" srcId="{6FCD3B3B-C29D-4FA6-8EBE-AE84FF222735}" destId="{2355DC7C-DE6E-4155-932D-F1CCB0A96CC9}" srcOrd="3" destOrd="0" parTransId="{626518C6-B9DB-4899-86A4-415F59A3951E}" sibTransId="{96C4AD48-2379-4BC6-9D95-424CCC4DEE40}"/>
    <dgm:cxn modelId="{197FE40C-0675-46FA-A292-A5E2972BD19A}" type="presOf" srcId="{57741406-C6EE-4F5B-BB9B-E6C912F31DD3}" destId="{8AF192BB-AE56-4313-B412-E58AD89A49AD}" srcOrd="0" destOrd="3" presId="urn:microsoft.com/office/officeart/2005/8/layout/hList2"/>
    <dgm:cxn modelId="{85691F0D-D40A-48FC-868A-C650EA64ABF4}" srcId="{BF1B49E5-51BC-42F1-9C1C-AC0A448590C8}" destId="{37C5B306-EB40-4732-A49B-44D72F31F18A}" srcOrd="3" destOrd="0" parTransId="{B8AB017F-2520-40D1-92CD-8AA1C8A04524}" sibTransId="{28810250-CFC8-4952-8CD7-8383FCA56CCF}"/>
    <dgm:cxn modelId="{E9160120-D6AF-4DA1-B791-B9D1A5A443C7}" type="presOf" srcId="{F166B692-AA54-4A9A-9752-97610D23BB79}" destId="{8416541E-D700-48AA-90DA-C5FD3CBC6B79}" srcOrd="0" destOrd="0" presId="urn:microsoft.com/office/officeart/2005/8/layout/hList2"/>
    <dgm:cxn modelId="{3175F922-14EC-4581-BF4C-D9ECEEED72E8}" type="presOf" srcId="{DEDAD867-8701-4A89-82EE-29E0E5D19A13}" destId="{8AF192BB-AE56-4313-B412-E58AD89A49AD}" srcOrd="0" destOrd="4" presId="urn:microsoft.com/office/officeart/2005/8/layout/hList2"/>
    <dgm:cxn modelId="{2D48A324-F68F-454A-B310-80AAF7A179E4}" type="presOf" srcId="{08DF2B4F-22CF-46C2-A46C-C7FC76B31CC8}" destId="{A68468D6-C687-4961-8B69-B4F2DA907703}" srcOrd="0" destOrd="0" presId="urn:microsoft.com/office/officeart/2005/8/layout/hList2"/>
    <dgm:cxn modelId="{E48E6C31-72D1-4062-80DA-99B8084B8D2E}" srcId="{6FCD3B3B-C29D-4FA6-8EBE-AE84FF222735}" destId="{19DC72A6-21E7-4375-B379-B6C71838597F}" srcOrd="2" destOrd="0" parTransId="{FA162CCB-19FB-4D64-9AE6-B2866DACE0A4}" sibTransId="{B5F4D3B5-CD18-468E-90A6-57688BAA19F0}"/>
    <dgm:cxn modelId="{AA86DE31-35C1-4446-8768-2DE973D832BA}" srcId="{BF1B49E5-51BC-42F1-9C1C-AC0A448590C8}" destId="{64A27BD9-5D32-4489-91AF-64A5C1F22468}" srcOrd="2" destOrd="0" parTransId="{623DFF73-399A-4405-B9DD-40E7852B5F6F}" sibTransId="{A59CE533-7A6A-4EBF-B827-89A12A155986}"/>
    <dgm:cxn modelId="{54CCD73A-311C-43D0-9736-77E08982E2DD}" srcId="{A7A8A223-F088-42B1-93D6-52BF0D58E804}" destId="{F166B692-AA54-4A9A-9752-97610D23BB79}" srcOrd="2" destOrd="0" parTransId="{65738E08-03D4-457A-95E2-0301AB761E73}" sibTransId="{0103A2EA-B936-4004-8758-EF1FD144EA1F}"/>
    <dgm:cxn modelId="{4780FD3A-909A-45A9-A628-E8EBC3E5B791}" type="presOf" srcId="{22F5C5BF-8200-46B4-B573-D639FB9B3F94}" destId="{77F342D7-8310-42F0-9A9F-4D15B5C4EC8B}" srcOrd="0" destOrd="1" presId="urn:microsoft.com/office/officeart/2005/8/layout/hList2"/>
    <dgm:cxn modelId="{0964F43E-7335-4679-90B2-57D5301B7948}" type="presOf" srcId="{A580A16D-684A-4232-A3B3-463CC19D619F}" destId="{8AF192BB-AE56-4313-B412-E58AD89A49AD}" srcOrd="0" destOrd="0" presId="urn:microsoft.com/office/officeart/2005/8/layout/hList2"/>
    <dgm:cxn modelId="{45BC7843-B6A7-4F8A-9FCE-2313B0A1D4B9}" type="presOf" srcId="{64A27BD9-5D32-4489-91AF-64A5C1F22468}" destId="{77F342D7-8310-42F0-9A9F-4D15B5C4EC8B}" srcOrd="0" destOrd="2" presId="urn:microsoft.com/office/officeart/2005/8/layout/hList2"/>
    <dgm:cxn modelId="{1F7C6844-2F81-4ABC-BF3A-C65BBAA24EB7}" type="presOf" srcId="{B58B0149-8185-4239-9F28-98C5E74E9289}" destId="{8AF192BB-AE56-4313-B412-E58AD89A49AD}" srcOrd="0" destOrd="1" presId="urn:microsoft.com/office/officeart/2005/8/layout/hList2"/>
    <dgm:cxn modelId="{CA702B68-C81A-4A17-876F-5E9644590EA0}" srcId="{BF1B49E5-51BC-42F1-9C1C-AC0A448590C8}" destId="{1324D4F8-0A09-4D0A-8B91-17AAF04AA9AA}" srcOrd="4" destOrd="0" parTransId="{891D355A-A986-48AC-BC5D-AE2B11D0D22F}" sibTransId="{D69D2381-BD5D-4A2D-A867-4EA6F948F9E9}"/>
    <dgm:cxn modelId="{1FDF894F-9E32-4987-9816-8361F89A1885}" srcId="{F166B692-AA54-4A9A-9752-97610D23BB79}" destId="{63C8EAF5-FCB9-4B70-8FE5-1A2A5AA2A2FB}" srcOrd="2" destOrd="0" parTransId="{72E5F324-4DB5-4A30-B047-957B4B1B411E}" sibTransId="{67146868-A95E-4AFC-962F-BE56C8494055}"/>
    <dgm:cxn modelId="{AD67A54F-BACF-4733-A5B2-9D0A832F2DE4}" type="presOf" srcId="{BF1B49E5-51BC-42F1-9C1C-AC0A448590C8}" destId="{C22D99CE-7B3F-4F06-ADA6-7A4EF640339A}" srcOrd="0" destOrd="0" presId="urn:microsoft.com/office/officeart/2005/8/layout/hList2"/>
    <dgm:cxn modelId="{0849E270-8F18-4ADF-B843-A83E0D010F42}" type="presOf" srcId="{410A2482-AEA9-49CB-9089-3AA94CD94746}" destId="{77F342D7-8310-42F0-9A9F-4D15B5C4EC8B}" srcOrd="0" destOrd="0" presId="urn:microsoft.com/office/officeart/2005/8/layout/hList2"/>
    <dgm:cxn modelId="{884FEA7A-F310-4C90-9E48-7758D8C1351A}" srcId="{F166B692-AA54-4A9A-9752-97610D23BB79}" destId="{57741406-C6EE-4F5B-BB9B-E6C912F31DD3}" srcOrd="3" destOrd="0" parTransId="{B790FFEB-53F5-495C-BB01-9EEB013B6924}" sibTransId="{4AE608C5-9CFC-4224-AC7C-39F2B15F65AB}"/>
    <dgm:cxn modelId="{0F37377C-A960-49B0-8EAC-EBBEF7235EEA}" type="presOf" srcId="{2355DC7C-DE6E-4155-932D-F1CCB0A96CC9}" destId="{A68468D6-C687-4961-8B69-B4F2DA907703}" srcOrd="0" destOrd="3" presId="urn:microsoft.com/office/officeart/2005/8/layout/hList2"/>
    <dgm:cxn modelId="{8E638482-93D3-4115-A202-578EA1AB2786}" type="presOf" srcId="{A7A8A223-F088-42B1-93D6-52BF0D58E804}" destId="{43A144F3-95F9-4CB1-B9B2-5F792B6DDE85}" srcOrd="0" destOrd="0" presId="urn:microsoft.com/office/officeart/2005/8/layout/hList2"/>
    <dgm:cxn modelId="{9956B786-2C75-4991-856B-EFB62A7C3CA1}" type="presOf" srcId="{37C5B306-EB40-4732-A49B-44D72F31F18A}" destId="{77F342D7-8310-42F0-9A9F-4D15B5C4EC8B}" srcOrd="0" destOrd="3" presId="urn:microsoft.com/office/officeart/2005/8/layout/hList2"/>
    <dgm:cxn modelId="{6D56E88E-55A6-4985-A1A7-82327F23741C}" srcId="{BF1B49E5-51BC-42F1-9C1C-AC0A448590C8}" destId="{410A2482-AEA9-49CB-9089-3AA94CD94746}" srcOrd="0" destOrd="0" parTransId="{53A6C59A-B8BB-48E7-AD55-147D147E158F}" sibTransId="{6C551EED-B78C-4FE7-BC65-CC40BB99822D}"/>
    <dgm:cxn modelId="{0B375792-2BF8-42B4-B46E-2CA74C0B4DEF}" type="presOf" srcId="{63C8EAF5-FCB9-4B70-8FE5-1A2A5AA2A2FB}" destId="{8AF192BB-AE56-4313-B412-E58AD89A49AD}" srcOrd="0" destOrd="2" presId="urn:microsoft.com/office/officeart/2005/8/layout/hList2"/>
    <dgm:cxn modelId="{BF91A595-A66B-4371-8731-5DA2BFA8A02F}" srcId="{6FCD3B3B-C29D-4FA6-8EBE-AE84FF222735}" destId="{5B9F1D55-26C6-49FC-BB8C-CB6A7167913E}" srcOrd="1" destOrd="0" parTransId="{1E1BB20A-6B0A-4DDD-A5F6-D0DC78C51901}" sibTransId="{1701622E-8F58-47A5-8917-C400A7A850A4}"/>
    <dgm:cxn modelId="{EC02D4A4-FBBC-46CC-8B6A-3057B17E85DD}" type="presOf" srcId="{1324D4F8-0A09-4D0A-8B91-17AAF04AA9AA}" destId="{77F342D7-8310-42F0-9A9F-4D15B5C4EC8B}" srcOrd="0" destOrd="4" presId="urn:microsoft.com/office/officeart/2005/8/layout/hList2"/>
    <dgm:cxn modelId="{12CEEBB1-51AD-4675-AF4F-4D5DAB93020F}" srcId="{F166B692-AA54-4A9A-9752-97610D23BB79}" destId="{A580A16D-684A-4232-A3B3-463CC19D619F}" srcOrd="0" destOrd="0" parTransId="{FBD74797-1161-44D6-98DC-3016B74CA11C}" sibTransId="{14204992-2E5D-45F3-901C-D0028D969CA6}"/>
    <dgm:cxn modelId="{EB3356BF-9B46-4936-9CCA-27842E833D15}" srcId="{6FCD3B3B-C29D-4FA6-8EBE-AE84FF222735}" destId="{08DF2B4F-22CF-46C2-A46C-C7FC76B31CC8}" srcOrd="0" destOrd="0" parTransId="{6676E752-65C1-4C25-87C0-169D53FD6D91}" sibTransId="{74EAC0CA-ECBE-42D5-8C39-D52B58A66931}"/>
    <dgm:cxn modelId="{C054B1C9-89F7-4420-88B8-7650EEF43855}" type="presOf" srcId="{19DC72A6-21E7-4375-B379-B6C71838597F}" destId="{A68468D6-C687-4961-8B69-B4F2DA907703}" srcOrd="0" destOrd="2" presId="urn:microsoft.com/office/officeart/2005/8/layout/hList2"/>
    <dgm:cxn modelId="{53F0B1D6-F9A3-40C9-B034-47A527F2EF2C}" srcId="{F166B692-AA54-4A9A-9752-97610D23BB79}" destId="{B58B0149-8185-4239-9F28-98C5E74E9289}" srcOrd="1" destOrd="0" parTransId="{0E4BF612-33D5-4AA2-93FD-C90A00C013EA}" sibTransId="{C54C247A-ABBE-4317-AA50-42632D4E9210}"/>
    <dgm:cxn modelId="{6B6155DF-69EE-4653-9AD2-73A360A3E960}" srcId="{A7A8A223-F088-42B1-93D6-52BF0D58E804}" destId="{BF1B49E5-51BC-42F1-9C1C-AC0A448590C8}" srcOrd="1" destOrd="0" parTransId="{D960C6E3-B59A-4D33-9F1F-EC751F3C739A}" sibTransId="{ECB4683E-A84D-40D4-8B67-67613307BA4D}"/>
    <dgm:cxn modelId="{19F08CE5-7015-4A8E-A85C-B49B08ED4E19}" srcId="{F166B692-AA54-4A9A-9752-97610D23BB79}" destId="{DEDAD867-8701-4A89-82EE-29E0E5D19A13}" srcOrd="4" destOrd="0" parTransId="{17EB1EAB-C118-4170-AC48-B2DADD292388}" sibTransId="{8B9F0806-375A-4EC8-802A-E39AFF56B165}"/>
    <dgm:cxn modelId="{195E6BF7-F074-4613-A393-30A4714EF176}" type="presOf" srcId="{6FCD3B3B-C29D-4FA6-8EBE-AE84FF222735}" destId="{0FD4C15F-8531-4B5E-BE67-E66213CF127B}" srcOrd="0" destOrd="0" presId="urn:microsoft.com/office/officeart/2005/8/layout/hList2"/>
    <dgm:cxn modelId="{B1BE4BFE-8ED0-48C1-B652-AAF3ADE0F9B3}" type="presOf" srcId="{5B9F1D55-26C6-49FC-BB8C-CB6A7167913E}" destId="{A68468D6-C687-4961-8B69-B4F2DA907703}" srcOrd="0" destOrd="1" presId="urn:microsoft.com/office/officeart/2005/8/layout/hList2"/>
    <dgm:cxn modelId="{1A989BFF-C9B4-46ED-93CA-3F4A9A2E4338}" srcId="{A7A8A223-F088-42B1-93D6-52BF0D58E804}" destId="{6FCD3B3B-C29D-4FA6-8EBE-AE84FF222735}" srcOrd="0" destOrd="0" parTransId="{7A7EE9F7-D26E-4C7A-AE4A-99D8E6F0DF94}" sibTransId="{608682E5-378D-4235-A8D6-95C1F5A28FD9}"/>
    <dgm:cxn modelId="{06461041-C5DB-47AE-9041-4DF8FF24F320}" type="presParOf" srcId="{43A144F3-95F9-4CB1-B9B2-5F792B6DDE85}" destId="{A6F4F57D-7843-4333-BB8D-9E73475A8E5B}" srcOrd="0" destOrd="0" presId="urn:microsoft.com/office/officeart/2005/8/layout/hList2"/>
    <dgm:cxn modelId="{7E93E53E-4365-4C1A-9A77-3EB86AE72B29}" type="presParOf" srcId="{A6F4F57D-7843-4333-BB8D-9E73475A8E5B}" destId="{1A11AF8A-AC15-44FD-B5FD-3EBC11EFDCEF}" srcOrd="0" destOrd="0" presId="urn:microsoft.com/office/officeart/2005/8/layout/hList2"/>
    <dgm:cxn modelId="{47C97682-EC49-4CBE-BA80-C83E5E8F1330}" type="presParOf" srcId="{A6F4F57D-7843-4333-BB8D-9E73475A8E5B}" destId="{A68468D6-C687-4961-8B69-B4F2DA907703}" srcOrd="1" destOrd="0" presId="urn:microsoft.com/office/officeart/2005/8/layout/hList2"/>
    <dgm:cxn modelId="{16BE6816-1727-4394-81F5-8951E352D932}" type="presParOf" srcId="{A6F4F57D-7843-4333-BB8D-9E73475A8E5B}" destId="{0FD4C15F-8531-4B5E-BE67-E66213CF127B}" srcOrd="2" destOrd="0" presId="urn:microsoft.com/office/officeart/2005/8/layout/hList2"/>
    <dgm:cxn modelId="{DD295EC9-C424-4754-9CE5-CA4B5845BD8F}" type="presParOf" srcId="{43A144F3-95F9-4CB1-B9B2-5F792B6DDE85}" destId="{BA59B61C-D34B-4ECD-9612-42D820038DAC}" srcOrd="1" destOrd="0" presId="urn:microsoft.com/office/officeart/2005/8/layout/hList2"/>
    <dgm:cxn modelId="{8370FF49-9F90-4A6A-9D2E-D40F43A4354F}" type="presParOf" srcId="{43A144F3-95F9-4CB1-B9B2-5F792B6DDE85}" destId="{3F901042-4364-4701-AE4A-3E3D7DE29474}" srcOrd="2" destOrd="0" presId="urn:microsoft.com/office/officeart/2005/8/layout/hList2"/>
    <dgm:cxn modelId="{89760F93-4F03-4783-92FA-FE24A82823A1}" type="presParOf" srcId="{3F901042-4364-4701-AE4A-3E3D7DE29474}" destId="{342A9F2E-C44E-4010-95A4-73E092869F6A}" srcOrd="0" destOrd="0" presId="urn:microsoft.com/office/officeart/2005/8/layout/hList2"/>
    <dgm:cxn modelId="{DB86F9B7-3AA2-4ABC-8D75-CA6727AB854F}" type="presParOf" srcId="{3F901042-4364-4701-AE4A-3E3D7DE29474}" destId="{77F342D7-8310-42F0-9A9F-4D15B5C4EC8B}" srcOrd="1" destOrd="0" presId="urn:microsoft.com/office/officeart/2005/8/layout/hList2"/>
    <dgm:cxn modelId="{EBA6FDC1-2C6B-41BA-B7E7-E11E0BBE24A0}" type="presParOf" srcId="{3F901042-4364-4701-AE4A-3E3D7DE29474}" destId="{C22D99CE-7B3F-4F06-ADA6-7A4EF640339A}" srcOrd="2" destOrd="0" presId="urn:microsoft.com/office/officeart/2005/8/layout/hList2"/>
    <dgm:cxn modelId="{764C4C7F-65E9-4348-BB03-2B64D03FEA8E}" type="presParOf" srcId="{43A144F3-95F9-4CB1-B9B2-5F792B6DDE85}" destId="{9DCD5998-CB75-4DC2-AE27-57D7A2677FD3}" srcOrd="3" destOrd="0" presId="urn:microsoft.com/office/officeart/2005/8/layout/hList2"/>
    <dgm:cxn modelId="{2582EDF2-365D-4D60-9AAC-85180A4EC201}" type="presParOf" srcId="{43A144F3-95F9-4CB1-B9B2-5F792B6DDE85}" destId="{B35ADA27-C263-438F-96EA-C374740A6A29}" srcOrd="4" destOrd="0" presId="urn:microsoft.com/office/officeart/2005/8/layout/hList2"/>
    <dgm:cxn modelId="{47B50400-11FF-488E-B771-6FF9707C1D57}" type="presParOf" srcId="{B35ADA27-C263-438F-96EA-C374740A6A29}" destId="{0AFCC312-2071-4FD8-A7F9-14AC64B5BFBE}" srcOrd="0" destOrd="0" presId="urn:microsoft.com/office/officeart/2005/8/layout/hList2"/>
    <dgm:cxn modelId="{60288DDA-912F-4C88-81AF-F9CF96E1AA78}" type="presParOf" srcId="{B35ADA27-C263-438F-96EA-C374740A6A29}" destId="{8AF192BB-AE56-4313-B412-E58AD89A49AD}" srcOrd="1" destOrd="0" presId="urn:microsoft.com/office/officeart/2005/8/layout/hList2"/>
    <dgm:cxn modelId="{87CE4FC7-CC46-41CA-BE77-76CF977BBFD0}" type="presParOf" srcId="{B35ADA27-C263-438F-96EA-C374740A6A29}" destId="{8416541E-D700-48AA-90DA-C5FD3CBC6B79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D4C15F-8531-4B5E-BE67-E66213CF127B}">
      <dsp:nvSpPr>
        <dsp:cNvPr id="0" name=""/>
        <dsp:cNvSpPr/>
      </dsp:nvSpPr>
      <dsp:spPr>
        <a:xfrm rot="16200000">
          <a:off x="-1173830" y="1765415"/>
          <a:ext cx="2956263" cy="3364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96694" bIns="0" numCol="1" spcCol="1270" anchor="t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palier1</a:t>
          </a:r>
        </a:p>
      </dsp:txBody>
      <dsp:txXfrm>
        <a:off x="-1173830" y="1765415"/>
        <a:ext cx="2956263" cy="336409"/>
      </dsp:txXfrm>
    </dsp:sp>
    <dsp:sp modelId="{A68468D6-C687-4961-8B69-B4F2DA907703}">
      <dsp:nvSpPr>
        <dsp:cNvPr id="0" name=""/>
        <dsp:cNvSpPr/>
      </dsp:nvSpPr>
      <dsp:spPr>
        <a:xfrm>
          <a:off x="424892" y="436169"/>
          <a:ext cx="2085998" cy="29888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296694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u="sng" kern="1200" dirty="0">
              <a:ea typeface="Arial Unicode MS" panose="020B0604020202020204"/>
            </a:rPr>
            <a:t>Non opioïdes</a:t>
          </a:r>
          <a:endParaRPr lang="fr-FR" sz="3800" u="sng" kern="1200" dirty="0">
            <a:ea typeface="Arial Unicode MS" panose="020B0604020202020204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>
              <a:ea typeface="Arial Unicode MS" panose="020B0604020202020204"/>
            </a:rPr>
            <a:t>Paracétamol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>
              <a:ea typeface="Arial Unicode MS" panose="020B0604020202020204"/>
            </a:rPr>
            <a:t>AINS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>
              <a:ea typeface="Arial Unicode MS" panose="020B0604020202020204"/>
            </a:rPr>
            <a:t>Néfopam (</a:t>
          </a:r>
          <a:r>
            <a:rPr lang="fr-FR" sz="1800" kern="1200" dirty="0" err="1">
              <a:ea typeface="Arial Unicode MS" panose="020B0604020202020204"/>
            </a:rPr>
            <a:t>Acupan</a:t>
          </a:r>
          <a:r>
            <a:rPr lang="fr-FR" sz="1800" kern="1200" dirty="0"/>
            <a:t>®</a:t>
          </a:r>
          <a:r>
            <a:rPr lang="fr-FR" sz="1800" kern="1200" dirty="0">
              <a:ea typeface="Arial Unicode MS" panose="020B0604020202020204"/>
            </a:rPr>
            <a:t>)</a:t>
          </a:r>
        </a:p>
      </dsp:txBody>
      <dsp:txXfrm>
        <a:off x="424892" y="436169"/>
        <a:ext cx="2085998" cy="2988812"/>
      </dsp:txXfrm>
    </dsp:sp>
    <dsp:sp modelId="{1A11AF8A-AC15-44FD-B5FD-3EBC11EFDCEF}">
      <dsp:nvSpPr>
        <dsp:cNvPr id="0" name=""/>
        <dsp:cNvSpPr/>
      </dsp:nvSpPr>
      <dsp:spPr>
        <a:xfrm flipV="1">
          <a:off x="453088" y="328419"/>
          <a:ext cx="38835" cy="3883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2D99CE-7B3F-4F06-ADA6-7A4EF640339A}">
      <dsp:nvSpPr>
        <dsp:cNvPr id="0" name=""/>
        <dsp:cNvSpPr/>
      </dsp:nvSpPr>
      <dsp:spPr>
        <a:xfrm rot="16200000">
          <a:off x="1481328" y="1765415"/>
          <a:ext cx="2956263" cy="3364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96694" bIns="0" numCol="1" spcCol="1270" anchor="t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Palier 2</a:t>
          </a:r>
        </a:p>
      </dsp:txBody>
      <dsp:txXfrm>
        <a:off x="1481328" y="1765415"/>
        <a:ext cx="2956263" cy="336409"/>
      </dsp:txXfrm>
    </dsp:sp>
    <dsp:sp modelId="{77F342D7-8310-42F0-9A9F-4D15B5C4EC8B}">
      <dsp:nvSpPr>
        <dsp:cNvPr id="0" name=""/>
        <dsp:cNvSpPr/>
      </dsp:nvSpPr>
      <dsp:spPr>
        <a:xfrm>
          <a:off x="3113095" y="437174"/>
          <a:ext cx="2129398" cy="29891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296694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u="sng" kern="1200" dirty="0">
              <a:ea typeface="Arial Unicode MS" panose="020B0604020202020204"/>
            </a:rPr>
            <a:t>Opioïdes faibles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 err="1"/>
            <a:t>Tramadol</a:t>
          </a: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 err="1"/>
            <a:t>Nalbuphine</a:t>
          </a:r>
          <a:r>
            <a:rPr lang="fr-FR" sz="1800" kern="1200" dirty="0"/>
            <a:t> (</a:t>
          </a:r>
          <a:r>
            <a:rPr lang="fr-FR" sz="1800" kern="1200" dirty="0" err="1"/>
            <a:t>Nubain</a:t>
          </a:r>
          <a:r>
            <a:rPr lang="fr-FR" sz="1800" kern="1200" dirty="0"/>
            <a:t>®)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Paracétamol +</a:t>
          </a:r>
          <a:r>
            <a:rPr lang="fr-FR" sz="1800" kern="1200" dirty="0" err="1"/>
            <a:t>codeine</a:t>
          </a:r>
          <a:endParaRPr lang="fr-FR" sz="18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2300" kern="1200" dirty="0"/>
        </a:p>
      </dsp:txBody>
      <dsp:txXfrm>
        <a:off x="3113095" y="437174"/>
        <a:ext cx="2129398" cy="2989167"/>
      </dsp:txXfrm>
    </dsp:sp>
    <dsp:sp modelId="{342A9F2E-C44E-4010-95A4-73E092869F6A}">
      <dsp:nvSpPr>
        <dsp:cNvPr id="0" name=""/>
        <dsp:cNvSpPr/>
      </dsp:nvSpPr>
      <dsp:spPr>
        <a:xfrm>
          <a:off x="3069637" y="328419"/>
          <a:ext cx="116054" cy="3883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6541E-D700-48AA-90DA-C5FD3CBC6B79}">
      <dsp:nvSpPr>
        <dsp:cNvPr id="0" name=""/>
        <dsp:cNvSpPr/>
      </dsp:nvSpPr>
      <dsp:spPr>
        <a:xfrm rot="16200000">
          <a:off x="4158187" y="1776554"/>
          <a:ext cx="2956263" cy="3364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96694" bIns="0" numCol="1" spcCol="1270" anchor="t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Palier 3</a:t>
          </a:r>
        </a:p>
      </dsp:txBody>
      <dsp:txXfrm>
        <a:off x="4158187" y="1776554"/>
        <a:ext cx="2956263" cy="336409"/>
      </dsp:txXfrm>
    </dsp:sp>
    <dsp:sp modelId="{8AF192BB-AE56-4313-B412-E58AD89A49AD}">
      <dsp:nvSpPr>
        <dsp:cNvPr id="0" name=""/>
        <dsp:cNvSpPr/>
      </dsp:nvSpPr>
      <dsp:spPr>
        <a:xfrm>
          <a:off x="5757973" y="438941"/>
          <a:ext cx="1852794" cy="3033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296694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u="sng" kern="1200" dirty="0">
              <a:ea typeface="Arial Unicode MS" panose="020B0604020202020204"/>
            </a:rPr>
            <a:t>Opioïdes forts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>
              <a:ea typeface="Arial Unicode MS" panose="020B0604020202020204"/>
            </a:rPr>
            <a:t>Morphine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>
              <a:ea typeface="Arial Unicode MS" panose="020B0604020202020204"/>
            </a:rPr>
            <a:t>Fentanyl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>
              <a:ea typeface="Arial Unicode MS" panose="020B0604020202020204"/>
            </a:rPr>
            <a:t>Oxycodone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2300" kern="1200" dirty="0"/>
        </a:p>
      </dsp:txBody>
      <dsp:txXfrm>
        <a:off x="5757973" y="438941"/>
        <a:ext cx="1852794" cy="3033806"/>
      </dsp:txXfrm>
    </dsp:sp>
    <dsp:sp modelId="{0AFCC312-2071-4FD8-A7F9-14AC64B5BFBE}">
      <dsp:nvSpPr>
        <dsp:cNvPr id="0" name=""/>
        <dsp:cNvSpPr/>
      </dsp:nvSpPr>
      <dsp:spPr>
        <a:xfrm>
          <a:off x="5741161" y="375328"/>
          <a:ext cx="61112" cy="61112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1B9AB-0705-405D-B537-97CEB37CA0A8}" type="datetimeFigureOut">
              <a:rPr lang="fr-FR" smtClean="0"/>
              <a:pPr/>
              <a:t>16/11/2023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0F563-F038-4AF1-8EB6-618B16DD6A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 </a:t>
            </a:r>
            <a:endParaRPr lang="fr-FR" baseline="0" dirty="0"/>
          </a:p>
          <a:p>
            <a:r>
              <a:rPr lang="fr-FR" baseline="0" dirty="0"/>
              <a:t>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0F563-F038-4AF1-8EB6-618B16DD6A2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0F563-F038-4AF1-8EB6-618B16DD6A22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505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0F563-F038-4AF1-8EB6-618B16DD6A22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 </a:t>
            </a:r>
            <a:endParaRPr lang="fr-FR" baseline="0" dirty="0"/>
          </a:p>
          <a:p>
            <a:r>
              <a:rPr lang="fr-FR" baseline="0" dirty="0"/>
              <a:t>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0F563-F038-4AF1-8EB6-618B16DD6A22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192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DEA4A-AD1B-4354-8F13-862B08CF91BF}" type="datetime1">
              <a:rPr lang="fr-FR" smtClean="0"/>
              <a:pPr/>
              <a:t>16/11/2023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BF9545B-C355-4114-8CF0-9AFBD9D2A7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14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FA2E-0BD4-4FB5-AC32-F43772568C7A}" type="datetime1">
              <a:rPr lang="fr-FR" smtClean="0"/>
              <a:pPr/>
              <a:t>16/11/2023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BF9545B-C355-4114-8CF0-9AFBD9D2A7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59152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FA2E-0BD4-4FB5-AC32-F43772568C7A}" type="datetime1">
              <a:rPr lang="fr-FR" smtClean="0"/>
              <a:pPr/>
              <a:t>16/11/2023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BF9545B-C355-4114-8CF0-9AFBD9D2A76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821244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FA2E-0BD4-4FB5-AC32-F43772568C7A}" type="datetime1">
              <a:rPr lang="fr-FR" smtClean="0"/>
              <a:pPr/>
              <a:t>16/11/2023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BF9545B-C355-4114-8CF0-9AFBD9D2A7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20152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FA2E-0BD4-4FB5-AC32-F43772568C7A}" type="datetime1">
              <a:rPr lang="fr-FR" smtClean="0"/>
              <a:pPr/>
              <a:t>16/11/2023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BF9545B-C355-4114-8CF0-9AFBD9D2A76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059721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FA2E-0BD4-4FB5-AC32-F43772568C7A}" type="datetime1">
              <a:rPr lang="fr-FR" smtClean="0"/>
              <a:pPr/>
              <a:t>16/11/2023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BF9545B-C355-4114-8CF0-9AFBD9D2A7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81993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5CC95-AAE2-4A43-9F7A-4129629244DE}" type="datetime1">
              <a:rPr lang="fr-FR" smtClean="0"/>
              <a:pPr/>
              <a:t>16/11/2023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902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8067-5EB3-4A0A-83FF-9C0963EF6993}" type="datetime1">
              <a:rPr lang="fr-FR" smtClean="0"/>
              <a:pPr/>
              <a:t>16/11/2023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70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FC25-B79B-4262-9CF2-DB4265206EEA}" type="datetime1">
              <a:rPr lang="fr-FR" smtClean="0"/>
              <a:pPr/>
              <a:t>16/11/2023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26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7ACF-C89A-4E41-96D5-8DD84EAF6C5A}" type="datetime1">
              <a:rPr lang="fr-FR" smtClean="0"/>
              <a:pPr/>
              <a:t>16/11/2023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BF9545B-C355-4114-8CF0-9AFBD9D2A7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84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F55D-7A51-473D-AD23-6AC902C5D231}" type="datetime1">
              <a:rPr lang="fr-FR" smtClean="0"/>
              <a:pPr/>
              <a:t>16/11/2023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BF9545B-C355-4114-8CF0-9AFBD9D2A7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8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5A18-9B98-488A-916E-47DF77D93831}" type="datetime1">
              <a:rPr lang="fr-FR" smtClean="0"/>
              <a:pPr/>
              <a:t>16/11/2023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BF9545B-C355-4114-8CF0-9AFBD9D2A7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18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948A7-59E1-4EAF-88DA-AD8A87C46D48}" type="datetime1">
              <a:rPr lang="fr-FR" smtClean="0"/>
              <a:pPr/>
              <a:t>16/11/2023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350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849CE-CD97-4EB1-87A6-69A57D5E1070}" type="datetime1">
              <a:rPr lang="fr-FR" smtClean="0"/>
              <a:pPr/>
              <a:t>16/11/2023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18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4220-682D-45DE-9279-CD1BF3519639}" type="datetime1">
              <a:rPr lang="fr-FR" smtClean="0"/>
              <a:pPr/>
              <a:t>16/11/2023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24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9E98-95EB-47EF-B8B0-D672164C5D40}" type="datetime1">
              <a:rPr lang="fr-FR" smtClean="0"/>
              <a:pPr/>
              <a:t>16/11/2023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BF9545B-C355-4114-8CF0-9AFBD9D2A7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58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2FA2E-0BD4-4FB5-AC32-F43772568C7A}" type="datetime1">
              <a:rPr lang="fr-FR" smtClean="0"/>
              <a:pPr/>
              <a:t>16/11/2023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BF9545B-C355-4114-8CF0-9AFBD9D2A7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37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fr/url?sa=i&amp;rct=j&amp;q=&amp;esrc=s&amp;source=images&amp;cd=&amp;cad=rja&amp;uact=8&amp;ved=&amp;url=https://www.sciencedirect.com/science/article/pii/S0003448715001080&amp;psig=AOvVaw0mvkRa43xHqKzlwyRZvq5b&amp;ust=1573284749351799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2454913" y="1412776"/>
            <a:ext cx="7772400" cy="2468487"/>
          </a:xfrm>
        </p:spPr>
        <p:txBody>
          <a:bodyPr>
            <a:normAutofit/>
          </a:bodyPr>
          <a:lstStyle/>
          <a:p>
            <a:r>
              <a:rPr lang="fr-FR" sz="6000" b="0" dirty="0"/>
              <a:t>La douleur    </a:t>
            </a: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1008312" y="5661248"/>
            <a:ext cx="8352928" cy="782742"/>
          </a:xfrm>
        </p:spPr>
        <p:txBody>
          <a:bodyPr>
            <a:norm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U,E 4.7 S5  PROMO 2021-2024</a:t>
            </a:r>
          </a:p>
          <a:p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</a:rPr>
              <a:t>Dr A. MECHKOUR   </a:t>
            </a:r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</a:rPr>
              <a:t>EMSP   CH Sarrebourg                                                                                                23/11/2023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27659"/>
            <a:ext cx="1999219" cy="132494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 flipV="1">
            <a:off x="457200" y="227331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fr-FR" dirty="0"/>
              <a:t>   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type="body" idx="1"/>
          </p:nvPr>
        </p:nvSpPr>
        <p:spPr>
          <a:xfrm>
            <a:off x="1907704" y="1138967"/>
            <a:ext cx="2874596" cy="576262"/>
          </a:xfrm>
        </p:spPr>
        <p:txBody>
          <a:bodyPr>
            <a:normAutofit fontScale="55000" lnSpcReduction="20000"/>
          </a:bodyPr>
          <a:lstStyle/>
          <a:p>
            <a:r>
              <a:rPr lang="fr-FR" dirty="0"/>
              <a:t>Echelle EDAAP : échelle de la douleur chez l’adolescent ou adulte polyhandicapé</a:t>
            </a:r>
          </a:p>
        </p:txBody>
      </p:sp>
      <p:pic>
        <p:nvPicPr>
          <p:cNvPr id="9" name="Picture 2" descr="Résultat de recherche d'images pour &quot;echelle edaap&quot;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0060" y="1844824"/>
            <a:ext cx="3184248" cy="486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 flipH="1" flipV="1">
            <a:off x="4599307" y="61721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000" dirty="0"/>
              <a:t>Permet de mesurer l’écart entre l’expression habituelle du patient et l’expression perturbée dans l’hypothèse d’une douleur</a:t>
            </a:r>
          </a:p>
          <a:p>
            <a:endParaRPr lang="fr-FR" sz="2000" dirty="0"/>
          </a:p>
          <a:p>
            <a:r>
              <a:rPr lang="fr-FR" sz="2000" dirty="0"/>
              <a:t>Douleur si sup ou égal à 7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359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Evaluation douleur neuropathique</a:t>
            </a:r>
            <a:br>
              <a:rPr lang="fr-FR" dirty="0"/>
            </a:br>
            <a:r>
              <a:rPr lang="fr-FR" dirty="0"/>
              <a:t>DN4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060848"/>
            <a:ext cx="4968552" cy="4466349"/>
          </a:xfr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254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difficultés de l’évaluation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fr-FR" sz="2200" dirty="0">
                <a:ea typeface="Arial Unicode MS" panose="020B0604020202020204"/>
              </a:rPr>
              <a:t>Douleurs souvent sous estimées </a:t>
            </a:r>
          </a:p>
          <a:p>
            <a:pPr marL="109728" indent="0">
              <a:buNone/>
            </a:pPr>
            <a:endParaRPr lang="fr-FR" sz="2200" dirty="0">
              <a:ea typeface="Arial Unicode MS" panose="020B0604020202020204"/>
            </a:endParaRPr>
          </a:p>
          <a:p>
            <a:r>
              <a:rPr lang="fr-FR" sz="2200" dirty="0">
                <a:ea typeface="Arial Unicode MS" panose="020B0604020202020204"/>
              </a:rPr>
              <a:t>Manque de réaction émotionnelle des patients en lien avec la pathologie psychiatrique et/ou le traitement</a:t>
            </a:r>
          </a:p>
          <a:p>
            <a:pPr marL="109728" indent="0">
              <a:buNone/>
            </a:pPr>
            <a:endParaRPr lang="fr-FR" sz="2200" dirty="0">
              <a:ea typeface="Arial Unicode MS" panose="020B0604020202020204"/>
            </a:endParaRPr>
          </a:p>
          <a:p>
            <a:r>
              <a:rPr lang="fr-FR" sz="2200" dirty="0">
                <a:ea typeface="Arial Unicode MS" panose="020B0604020202020204"/>
              </a:rPr>
              <a:t>Paroles et comportements difficiles à interpréter par les soignants</a:t>
            </a:r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624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fr-FR" sz="2200" dirty="0">
                <a:ea typeface="Arial Unicode MS" panose="020B0604020202020204"/>
              </a:rPr>
              <a:t>Pour la dépister , il faut observer le patient en dehors et pendant les soins.</a:t>
            </a:r>
          </a:p>
          <a:p>
            <a:pPr marL="109728" indent="0">
              <a:buNone/>
            </a:pPr>
            <a:endParaRPr lang="fr-FR" sz="2200" dirty="0">
              <a:ea typeface="Arial Unicode MS" panose="020B0604020202020204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200" dirty="0">
                <a:ea typeface="Arial Unicode MS" panose="020B0604020202020204"/>
              </a:rPr>
              <a:t>Changement de comportements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200" dirty="0">
                <a:ea typeface="Arial Unicode MS" panose="020B0604020202020204"/>
              </a:rPr>
              <a:t>Automutilation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200" dirty="0">
                <a:ea typeface="Arial Unicode MS" panose="020B0604020202020204"/>
              </a:rPr>
              <a:t>Changement de posture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200" dirty="0">
                <a:ea typeface="Arial Unicode MS" panose="020B0604020202020204"/>
              </a:rPr>
              <a:t>Plaintes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200" dirty="0">
                <a:ea typeface="Arial Unicode MS" panose="020B0604020202020204"/>
              </a:rPr>
              <a:t>Apathie, repli sur soi…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716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Traitement de la douleur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fr-FR" sz="2400" dirty="0">
                <a:ea typeface="Arial Unicode MS" panose="020B0604020202020204"/>
              </a:rPr>
              <a:t>Principes en soins palliatifs:</a:t>
            </a:r>
          </a:p>
          <a:p>
            <a:pPr marL="109728" indent="0">
              <a:buNone/>
            </a:pPr>
            <a:endParaRPr lang="fr-FR" sz="2400" dirty="0">
              <a:ea typeface="Arial Unicode MS" panose="020B0604020202020204"/>
            </a:endParaRPr>
          </a:p>
          <a:p>
            <a:pPr algn="just">
              <a:buFontTx/>
              <a:buChar char="•"/>
              <a:defRPr/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/>
                <a:cs typeface="Arial Unicode MS" panose="020B0604020202020204" pitchFamily="34" charset="-128"/>
              </a:rPr>
              <a:t>Privilégier la voie orale</a:t>
            </a:r>
          </a:p>
          <a:p>
            <a:pPr algn="just">
              <a:buFontTx/>
              <a:buChar char="•"/>
              <a:defRPr/>
            </a:pPr>
            <a:endParaRPr lang="fr-FR" sz="2400" dirty="0">
              <a:latin typeface="Arial Unicode MS" panose="020B0604020202020204" pitchFamily="34" charset="-128"/>
              <a:ea typeface="Arial Unicode MS" panose="020B0604020202020204"/>
              <a:cs typeface="Arial Unicode MS" panose="020B0604020202020204" pitchFamily="34" charset="-128"/>
            </a:endParaRPr>
          </a:p>
          <a:p>
            <a:pPr algn="just">
              <a:buFontTx/>
              <a:buChar char="•"/>
              <a:defRPr/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/>
                <a:cs typeface="Arial Unicode MS" panose="020B0604020202020204" pitchFamily="34" charset="-128"/>
              </a:rPr>
              <a:t>Administration à intervalles réguliers</a:t>
            </a:r>
          </a:p>
          <a:p>
            <a:pPr algn="just">
              <a:buFontTx/>
              <a:buChar char="•"/>
              <a:defRPr/>
            </a:pPr>
            <a:endParaRPr lang="fr-FR" sz="2400" dirty="0">
              <a:latin typeface="Arial Unicode MS" panose="020B0604020202020204" pitchFamily="34" charset="-128"/>
              <a:ea typeface="Arial Unicode MS" panose="020B0604020202020204"/>
              <a:cs typeface="Arial Unicode MS" panose="020B0604020202020204" pitchFamily="34" charset="-128"/>
            </a:endParaRPr>
          </a:p>
          <a:p>
            <a:pPr algn="just">
              <a:buFontTx/>
              <a:buChar char="•"/>
              <a:defRPr/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/>
                <a:cs typeface="Arial Unicode MS" panose="020B0604020202020204" pitchFamily="34" charset="-128"/>
              </a:rPr>
              <a:t>Prescription respectant l’échelle de l’OMS (palier 1-2-3)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958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3</a:t>
            </a:r>
            <a:r>
              <a:rPr lang="fr-FR" dirty="0"/>
              <a:t> </a:t>
            </a:r>
            <a:r>
              <a:rPr lang="fr-FR" sz="2800" dirty="0"/>
              <a:t>paliers de l’OMS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797403"/>
              </p:ext>
            </p:extLst>
          </p:nvPr>
        </p:nvGraphicFramePr>
        <p:xfrm>
          <a:off x="1259632" y="2121768"/>
          <a:ext cx="7704856" cy="3790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9" name="Flèche courbée vers le bas 8"/>
          <p:cNvSpPr/>
          <p:nvPr/>
        </p:nvSpPr>
        <p:spPr>
          <a:xfrm>
            <a:off x="3635896" y="2121768"/>
            <a:ext cx="1296144" cy="4431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Flèche courbée vers le bas 10"/>
          <p:cNvSpPr/>
          <p:nvPr/>
        </p:nvSpPr>
        <p:spPr>
          <a:xfrm>
            <a:off x="6012160" y="2093739"/>
            <a:ext cx="1224136" cy="47116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0" u="sng" dirty="0">
                <a:latin typeface="Arial Unicode MS" panose="020B0604020202020204"/>
                <a:ea typeface="Arial Unicode MS" panose="020B0604020202020204"/>
              </a:rPr>
              <a:t>Traitement des douleurs neuropathiques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942415" y="2133600"/>
            <a:ext cx="6806049" cy="3959696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fr-FR" sz="2800" dirty="0">
                <a:ea typeface="Arial Unicode MS" panose="020B0604020202020204"/>
              </a:rPr>
              <a:t> </a:t>
            </a:r>
            <a:r>
              <a:rPr lang="fr-FR" sz="2800" dirty="0" err="1">
                <a:ea typeface="Arial Unicode MS" panose="020B0604020202020204"/>
              </a:rPr>
              <a:t>Gabapentine</a:t>
            </a:r>
            <a:r>
              <a:rPr lang="fr-FR" sz="2800" dirty="0">
                <a:ea typeface="Arial Unicode MS" panose="020B0604020202020204"/>
              </a:rPr>
              <a:t> (</a:t>
            </a:r>
            <a:r>
              <a:rPr lang="fr-FR" sz="2800" dirty="0" err="1">
                <a:ea typeface="Arial Unicode MS" panose="020B0604020202020204"/>
              </a:rPr>
              <a:t>neurontin</a:t>
            </a:r>
            <a:r>
              <a:rPr lang="fr-FR" sz="2800" dirty="0"/>
              <a:t>®</a:t>
            </a:r>
            <a:r>
              <a:rPr lang="fr-FR" sz="2800" dirty="0">
                <a:ea typeface="Arial Unicode MS" panose="020B0604020202020204"/>
              </a:rPr>
              <a:t>) anti épileptique</a:t>
            </a:r>
          </a:p>
          <a:p>
            <a:pPr marL="109728" indent="0">
              <a:buNone/>
              <a:defRPr/>
            </a:pPr>
            <a:endParaRPr lang="fr-FR" sz="2800" dirty="0">
              <a:ea typeface="Arial Unicode MS" panose="020B0604020202020204"/>
            </a:endParaRPr>
          </a:p>
          <a:p>
            <a:pPr>
              <a:defRPr/>
            </a:pPr>
            <a:r>
              <a:rPr lang="fr-FR" sz="2800" dirty="0">
                <a:ea typeface="Arial Unicode MS" panose="020B0604020202020204"/>
              </a:rPr>
              <a:t>  </a:t>
            </a:r>
            <a:r>
              <a:rPr lang="fr-FR" sz="2800" dirty="0" err="1">
                <a:ea typeface="Arial Unicode MS" panose="020B0604020202020204"/>
              </a:rPr>
              <a:t>Prégabaline</a:t>
            </a:r>
            <a:r>
              <a:rPr lang="fr-FR" sz="2800" dirty="0">
                <a:ea typeface="Arial Unicode MS" panose="020B0604020202020204"/>
              </a:rPr>
              <a:t> (</a:t>
            </a:r>
            <a:r>
              <a:rPr lang="fr-FR" sz="2800" dirty="0" err="1">
                <a:ea typeface="Arial Unicode MS" panose="020B0604020202020204"/>
              </a:rPr>
              <a:t>lyrica</a:t>
            </a:r>
            <a:r>
              <a:rPr lang="fr-FR" sz="2800" dirty="0"/>
              <a:t>®</a:t>
            </a:r>
            <a:r>
              <a:rPr lang="fr-FR" sz="2800" dirty="0">
                <a:ea typeface="Arial Unicode MS" panose="020B0604020202020204"/>
              </a:rPr>
              <a:t>)</a:t>
            </a:r>
          </a:p>
          <a:p>
            <a:pPr>
              <a:defRPr/>
            </a:pPr>
            <a:endParaRPr lang="fr-FR" sz="2800" dirty="0">
              <a:ea typeface="Arial Unicode MS" panose="020B0604020202020204"/>
            </a:endParaRPr>
          </a:p>
          <a:p>
            <a:pPr>
              <a:defRPr/>
            </a:pPr>
            <a:r>
              <a:rPr lang="fr-FR" sz="2800" dirty="0">
                <a:ea typeface="Arial Unicode MS" panose="020B0604020202020204"/>
              </a:rPr>
              <a:t>  Antidépresseurs tricycliques (</a:t>
            </a:r>
            <a:r>
              <a:rPr lang="fr-FR" sz="2800" dirty="0" err="1">
                <a:ea typeface="Arial Unicode MS" panose="020B0604020202020204"/>
              </a:rPr>
              <a:t>laroxyl</a:t>
            </a:r>
            <a:r>
              <a:rPr lang="fr-FR" sz="2800" dirty="0"/>
              <a:t>®</a:t>
            </a:r>
            <a:r>
              <a:rPr lang="fr-FR" sz="2800" dirty="0">
                <a:ea typeface="Arial Unicode MS" panose="020B0604020202020204"/>
              </a:rPr>
              <a:t>)</a:t>
            </a:r>
          </a:p>
          <a:p>
            <a:pPr marL="0" indent="0">
              <a:buNone/>
              <a:defRPr/>
            </a:pPr>
            <a:r>
              <a:rPr lang="fr-FR" sz="2800" dirty="0">
                <a:ea typeface="Arial Unicode MS" panose="020B0604020202020204"/>
              </a:rPr>
              <a:t>           </a:t>
            </a:r>
            <a:r>
              <a:rPr lang="fr-FR" sz="2800" dirty="0" err="1">
                <a:ea typeface="Arial Unicode MS" panose="020B0604020202020204"/>
              </a:rPr>
              <a:t>Duloxetine</a:t>
            </a:r>
            <a:r>
              <a:rPr lang="fr-FR" sz="2800" dirty="0">
                <a:ea typeface="Arial Unicode MS" panose="020B0604020202020204"/>
              </a:rPr>
              <a:t> ( </a:t>
            </a:r>
            <a:r>
              <a:rPr lang="fr-FR" sz="2800" dirty="0" err="1">
                <a:ea typeface="Arial Unicode MS" panose="020B0604020202020204"/>
              </a:rPr>
              <a:t>Cymbalta</a:t>
            </a:r>
            <a:r>
              <a:rPr lang="fr-FR" sz="2800" dirty="0">
                <a:ea typeface="Arial Unicode MS" panose="020B0604020202020204"/>
              </a:rPr>
              <a:t> </a:t>
            </a:r>
            <a:r>
              <a:rPr lang="fr-FR" sz="2800" dirty="0"/>
              <a:t>®</a:t>
            </a:r>
            <a:r>
              <a:rPr lang="fr-FR" sz="2800" dirty="0">
                <a:ea typeface="Arial Unicode MS" panose="020B0604020202020204"/>
              </a:rPr>
              <a:t>) </a:t>
            </a:r>
          </a:p>
          <a:p>
            <a:pPr marL="0" indent="0">
              <a:buNone/>
              <a:defRPr/>
            </a:pPr>
            <a:endParaRPr lang="fr-FR" sz="2800" dirty="0">
              <a:ea typeface="Arial Unicode MS" panose="020B0604020202020204"/>
            </a:endParaRPr>
          </a:p>
          <a:p>
            <a:pPr>
              <a:defRPr/>
            </a:pPr>
            <a:r>
              <a:rPr lang="fr-FR" sz="2800" dirty="0">
                <a:ea typeface="Arial Unicode MS" panose="020B0604020202020204"/>
              </a:rPr>
              <a:t>  neuro stimulation électrique  ( kiné )</a:t>
            </a:r>
          </a:p>
          <a:p>
            <a:pPr>
              <a:defRPr/>
            </a:pPr>
            <a:endParaRPr lang="fr-FR" sz="2800" dirty="0">
              <a:ea typeface="Arial Unicode MS" panose="020B0604020202020204"/>
            </a:endParaRPr>
          </a:p>
          <a:p>
            <a:pPr>
              <a:defRPr/>
            </a:pPr>
            <a:r>
              <a:rPr lang="fr-FR" sz="2800" dirty="0">
                <a:ea typeface="Arial Unicode MS" panose="020B0604020202020204"/>
              </a:rPr>
              <a:t>  lidocaïne patch ( </a:t>
            </a:r>
            <a:r>
              <a:rPr lang="fr-FR" sz="2800" dirty="0" err="1">
                <a:ea typeface="Arial Unicode MS" panose="020B0604020202020204"/>
              </a:rPr>
              <a:t>versatis</a:t>
            </a:r>
            <a:r>
              <a:rPr lang="fr-FR" sz="2800" dirty="0"/>
              <a:t>®</a:t>
            </a:r>
            <a:r>
              <a:rPr lang="fr-FR" sz="2800" dirty="0">
                <a:ea typeface="Arial Unicode MS" panose="020B0604020202020204"/>
              </a:rPr>
              <a:t>)</a:t>
            </a:r>
          </a:p>
          <a:p>
            <a:pPr marL="0" indent="0">
              <a:buNone/>
              <a:defRPr/>
            </a:pPr>
            <a:r>
              <a:rPr lang="fr-FR" sz="2800" dirty="0">
                <a:ea typeface="Arial Unicode MS" panose="020B0604020202020204"/>
              </a:rPr>
              <a:t>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371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/>
              </a:rPr>
              <a:t>Traitement des douleurs induites par les soins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400" dirty="0">
              <a:ea typeface="Arial Unicode MS" panose="020B0604020202020204"/>
            </a:endParaRPr>
          </a:p>
          <a:p>
            <a:r>
              <a:rPr lang="fr-FR" sz="2400" dirty="0">
                <a:ea typeface="Arial Unicode MS" panose="020B0604020202020204"/>
              </a:rPr>
              <a:t>Anesthésiques locaux: EMLA</a:t>
            </a:r>
            <a:r>
              <a:rPr lang="fr-FR" sz="2400" dirty="0"/>
              <a:t>®</a:t>
            </a:r>
            <a:r>
              <a:rPr lang="fr-FR" sz="2400" dirty="0">
                <a:ea typeface="Arial Unicode MS" panose="020B0604020202020204"/>
              </a:rPr>
              <a:t>,…</a:t>
            </a:r>
          </a:p>
          <a:p>
            <a:endParaRPr lang="fr-FR" sz="2400" dirty="0">
              <a:ea typeface="Arial Unicode MS" panose="020B0604020202020204"/>
            </a:endParaRPr>
          </a:p>
          <a:p>
            <a:r>
              <a:rPr lang="fr-FR" sz="2400" dirty="0" err="1">
                <a:ea typeface="Arial Unicode MS" panose="020B0604020202020204"/>
              </a:rPr>
              <a:t>Méopa,Kalinox</a:t>
            </a:r>
            <a:endParaRPr lang="fr-FR" sz="2400" dirty="0">
              <a:ea typeface="Arial Unicode MS" panose="020B0604020202020204"/>
            </a:endParaRPr>
          </a:p>
          <a:p>
            <a:endParaRPr lang="fr-FR" sz="2400" dirty="0">
              <a:ea typeface="Arial Unicode MS" panose="020B0604020202020204"/>
            </a:endParaRPr>
          </a:p>
          <a:p>
            <a:r>
              <a:rPr lang="fr-FR" sz="2400" dirty="0">
                <a:ea typeface="Arial Unicode MS" panose="020B0604020202020204"/>
              </a:rPr>
              <a:t>Prescription anticipée d’opioïdes forts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53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u="sng" dirty="0">
                <a:latin typeface="Arial Unicode MS"/>
              </a:rPr>
              <a:t>Effets indésirables de la morphine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134253" y="2420888"/>
            <a:ext cx="6984776" cy="31683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  <a:defRPr/>
            </a:pPr>
            <a:r>
              <a:rPr lang="fr-FR" sz="22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Constipation</a:t>
            </a:r>
          </a:p>
          <a:p>
            <a:pPr>
              <a:lnSpc>
                <a:spcPct val="90000"/>
              </a:lnSpc>
              <a:buFontTx/>
              <a:buChar char="•"/>
              <a:defRPr/>
            </a:pPr>
            <a:r>
              <a:rPr lang="fr-FR" sz="22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Nausées, vomissements</a:t>
            </a:r>
          </a:p>
          <a:p>
            <a:pPr>
              <a:lnSpc>
                <a:spcPct val="90000"/>
              </a:lnSpc>
              <a:buFontTx/>
              <a:buChar char="•"/>
              <a:defRPr/>
            </a:pPr>
            <a:r>
              <a:rPr lang="fr-FR" sz="22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Somnolence et baisse de la vigilance</a:t>
            </a:r>
          </a:p>
          <a:p>
            <a:pPr>
              <a:lnSpc>
                <a:spcPct val="90000"/>
              </a:lnSpc>
              <a:buFontTx/>
              <a:buChar char="•"/>
              <a:defRPr/>
            </a:pPr>
            <a:r>
              <a:rPr lang="fr-FR" sz="22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Troubles psychiques</a:t>
            </a:r>
          </a:p>
          <a:p>
            <a:pPr>
              <a:lnSpc>
                <a:spcPct val="90000"/>
              </a:lnSpc>
              <a:buFontTx/>
              <a:buChar char="•"/>
              <a:defRPr/>
            </a:pPr>
            <a:r>
              <a:rPr lang="fr-FR" sz="22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Rétention urinaire</a:t>
            </a:r>
          </a:p>
          <a:p>
            <a:pPr>
              <a:lnSpc>
                <a:spcPct val="90000"/>
              </a:lnSpc>
              <a:buFontTx/>
              <a:buChar char="•"/>
              <a:defRPr/>
            </a:pPr>
            <a:r>
              <a:rPr lang="fr-FR" sz="22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Sueurs, prurit, hypotension orthostatique</a:t>
            </a:r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750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u="sng" dirty="0">
                <a:ea typeface="Arial Unicode MS" panose="020B0604020202020204"/>
              </a:rPr>
              <a:t>Traitement non médicamenteux de la douleur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915236" y="1920298"/>
            <a:ext cx="6591985" cy="3777622"/>
          </a:xfrm>
        </p:spPr>
        <p:txBody>
          <a:bodyPr>
            <a:normAutofit/>
          </a:bodyPr>
          <a:lstStyle/>
          <a:p>
            <a:endParaRPr lang="fr-FR" sz="2400" dirty="0">
              <a:ea typeface="Arial Unicode MS" panose="020B0604020202020204"/>
            </a:endParaRPr>
          </a:p>
          <a:p>
            <a:endParaRPr lang="fr-FR" sz="2200" dirty="0">
              <a:ea typeface="Arial Unicode MS" panose="020B0604020202020204"/>
            </a:endParaRPr>
          </a:p>
          <a:p>
            <a:r>
              <a:rPr lang="fr-FR" sz="2200" dirty="0">
                <a:ea typeface="Arial Unicode MS" panose="020B0604020202020204"/>
              </a:rPr>
              <a:t>Moyens physiques (chaud, froid, toucher massage, kinésithérapie,…)</a:t>
            </a:r>
          </a:p>
          <a:p>
            <a:endParaRPr lang="fr-FR" sz="2200" dirty="0">
              <a:ea typeface="Arial Unicode MS" panose="020B0604020202020204"/>
            </a:endParaRPr>
          </a:p>
          <a:p>
            <a:r>
              <a:rPr lang="fr-FR" sz="2200" dirty="0">
                <a:ea typeface="Arial Unicode MS" panose="020B0604020202020204"/>
              </a:rPr>
              <a:t>Méthodes psychocorporelles ( relaxation,  hypnose, sophrologie, musicothérapie, distraction,…)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670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 de la douleur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  <a:defRPr/>
            </a:pPr>
            <a:r>
              <a:rPr lang="fr-FR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« La douleur est une expérience sensorielle et émotionnelle désagréable, associée à un dommage tissulaire réel ou potentiel ou décrit en termes d’un tel dommage ».               </a:t>
            </a:r>
            <a:r>
              <a:rPr lang="fr-FR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IASP (International Association for the </a:t>
            </a:r>
            <a:r>
              <a:rPr lang="fr-FR" sz="1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study</a:t>
            </a:r>
            <a:r>
              <a:rPr lang="fr-FR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of pain)</a:t>
            </a:r>
          </a:p>
          <a:p>
            <a:pPr algn="just">
              <a:buNone/>
              <a:defRPr/>
            </a:pPr>
            <a:endParaRPr lang="fr-FR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None/>
              <a:defRPr/>
            </a:pPr>
            <a:endParaRPr lang="fr-FR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fr-F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Sensations physiques et émotionnelles associées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fr-F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Lésion visible ou non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fr-F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Pas toujours cause organique</a:t>
            </a:r>
          </a:p>
          <a:p>
            <a:pPr marL="109728" indent="0" algn="just">
              <a:buNone/>
              <a:defRPr/>
            </a:pPr>
            <a:endParaRPr lang="fr-FR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09728" indent="0" algn="just">
              <a:buNone/>
              <a:defRPr/>
            </a:pPr>
            <a:r>
              <a:rPr lang="fr-FR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         </a:t>
            </a: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Phénomène complexe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2195736" y="5589240"/>
            <a:ext cx="720080" cy="124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580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>
              <a:lnSpc>
                <a:spcPct val="90000"/>
              </a:lnSpc>
              <a:buFontTx/>
              <a:buChar char="•"/>
              <a:defRPr/>
            </a:pPr>
            <a:r>
              <a:rPr lang="fr-FR" sz="55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Soulager la douleur  est  </a:t>
            </a:r>
            <a:r>
              <a:rPr lang="fr-FR" sz="5500" b="1" u="sng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un impératif </a:t>
            </a:r>
            <a:r>
              <a:rPr lang="fr-FR" sz="55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!</a:t>
            </a:r>
          </a:p>
          <a:p>
            <a:pPr marL="109728" indent="0" algn="just">
              <a:lnSpc>
                <a:spcPct val="90000"/>
              </a:lnSpc>
              <a:buNone/>
              <a:defRPr/>
            </a:pPr>
            <a:endParaRPr lang="fr-FR" sz="5500" dirty="0"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lnSpc>
                <a:spcPct val="90000"/>
              </a:lnSpc>
              <a:buFontTx/>
              <a:buChar char="•"/>
              <a:defRPr/>
            </a:pPr>
            <a:endParaRPr lang="fr-FR" sz="5500" dirty="0"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lnSpc>
                <a:spcPct val="90000"/>
              </a:lnSpc>
              <a:buFontTx/>
              <a:buChar char="•"/>
              <a:defRPr/>
            </a:pPr>
            <a:r>
              <a:rPr lang="fr-FR" sz="55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Prise en charge interdisciplinaire</a:t>
            </a:r>
          </a:p>
          <a:p>
            <a:pPr algn="just">
              <a:lnSpc>
                <a:spcPct val="90000"/>
              </a:lnSpc>
              <a:buFontTx/>
              <a:buChar char="•"/>
              <a:defRPr/>
            </a:pPr>
            <a:endParaRPr lang="fr-FR" sz="5500" dirty="0"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lnSpc>
                <a:spcPct val="90000"/>
              </a:lnSpc>
              <a:buFontTx/>
              <a:buChar char="•"/>
              <a:defRPr/>
            </a:pPr>
            <a:r>
              <a:rPr lang="fr-FR" sz="55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Rôle important des soignants dans le dépistage et l’évaluation de la douleur; connaissance des différentes échelles et des protocoles de service  Prévenir les douleurs induites par les soins (1h avant antalgique, </a:t>
            </a:r>
            <a:r>
              <a:rPr lang="fr-FR" sz="5500" dirty="0" err="1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emla</a:t>
            </a:r>
            <a:r>
              <a:rPr lang="fr-FR" sz="55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,</a:t>
            </a:r>
            <a:r>
              <a:rPr lang="fr-FR" sz="5500" dirty="0" err="1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kalinox</a:t>
            </a:r>
            <a:r>
              <a:rPr lang="fr-FR" sz="55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,morphine à libération immédiate  )</a:t>
            </a:r>
          </a:p>
          <a:p>
            <a:pPr algn="just">
              <a:lnSpc>
                <a:spcPct val="90000"/>
              </a:lnSpc>
              <a:buFontTx/>
              <a:buChar char="•"/>
              <a:defRPr/>
            </a:pPr>
            <a:endParaRPr lang="fr-FR" sz="5500" dirty="0"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fr-FR" sz="55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   Apport des consultations d’évaluation et de traitement de la douleur peut être utile pour les cas plus délicats.</a:t>
            </a:r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7944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2483768" y="1752601"/>
            <a:ext cx="5688632" cy="2468487"/>
          </a:xfrm>
        </p:spPr>
        <p:txBody>
          <a:bodyPr>
            <a:normAutofit/>
          </a:bodyPr>
          <a:lstStyle/>
          <a:p>
            <a:r>
              <a:rPr lang="fr-FR" sz="6000" b="0" dirty="0"/>
              <a:t>La  sédation    </a:t>
            </a: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1259632" y="5805264"/>
            <a:ext cx="7488832" cy="782742"/>
          </a:xfrm>
        </p:spPr>
        <p:txBody>
          <a:bodyPr>
            <a:normAutofit fontScale="92500"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U,E 4.7 S5  PROMO 2021-2024</a:t>
            </a:r>
            <a:endParaRPr lang="fr-FR" sz="1600" dirty="0">
              <a:solidFill>
                <a:schemeClr val="bg1"/>
              </a:solidFill>
            </a:endParaRPr>
          </a:p>
          <a:p>
            <a:r>
              <a:rPr lang="fr-FR" sz="1600" dirty="0">
                <a:solidFill>
                  <a:schemeClr val="tx1"/>
                </a:solidFill>
                <a:latin typeface="Calibri" panose="020F0502020204030204" pitchFamily="34" charset="0"/>
              </a:rPr>
              <a:t>Dr A. MECHKOUR   </a:t>
            </a:r>
            <a:r>
              <a:rPr lang="fr-FR" sz="1400" dirty="0">
                <a:solidFill>
                  <a:schemeClr val="tx1"/>
                </a:solidFill>
                <a:latin typeface="Calibri" panose="020F0502020204030204" pitchFamily="34" charset="0"/>
              </a:rPr>
              <a:t>EMSP    CH </a:t>
            </a:r>
            <a:r>
              <a:rPr lang="fr-FR" sz="1400">
                <a:solidFill>
                  <a:schemeClr val="tx1"/>
                </a:solidFill>
                <a:latin typeface="Calibri" panose="020F0502020204030204" pitchFamily="34" charset="0"/>
              </a:rPr>
              <a:t>Sarrebourg                                                                                   23/11/2023                     </a:t>
            </a:r>
            <a:endParaRPr lang="fr-FR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21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27659"/>
            <a:ext cx="1999219" cy="132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290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63688" y="1700808"/>
            <a:ext cx="7200799" cy="489654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fr-FR" dirty="0"/>
          </a:p>
          <a:p>
            <a:pPr marL="109728" indent="0">
              <a:buNone/>
            </a:pPr>
            <a:endParaRPr lang="fr-FR" dirty="0"/>
          </a:p>
          <a:p>
            <a:pPr marL="109728" indent="0">
              <a:buNone/>
            </a:pPr>
            <a:r>
              <a:rPr lang="fr-FR" dirty="0"/>
              <a:t> </a:t>
            </a:r>
            <a:r>
              <a:rPr lang="fr-FR" sz="2400" dirty="0">
                <a:latin typeface="Arial Unicode MS"/>
              </a:rPr>
              <a:t>« </a:t>
            </a:r>
            <a:r>
              <a:rPr lang="fr-FR" sz="2200" dirty="0">
                <a:latin typeface="Arial Unicode MS"/>
              </a:rPr>
              <a:t>utilisation de traitements médicamenteux sédatifs afin de soulager une souffrance intolérable due à des symptômes réfractaires par une réduction de l’état de conscience du patient </a:t>
            </a:r>
            <a:r>
              <a:rPr lang="fr-FR" sz="2200" dirty="0"/>
              <a:t>» </a:t>
            </a:r>
          </a:p>
          <a:p>
            <a:pPr marL="109728" indent="0">
              <a:buNone/>
            </a:pPr>
            <a:r>
              <a:rPr lang="fr-FR" dirty="0"/>
              <a:t> </a:t>
            </a:r>
            <a:endParaRPr lang="fr-FR" sz="2000" dirty="0"/>
          </a:p>
          <a:p>
            <a:pPr marL="109728" indent="0">
              <a:buNone/>
            </a:pPr>
            <a:r>
              <a:rPr lang="fr-FR" sz="2000" dirty="0"/>
              <a:t>  SFAP (</a:t>
            </a:r>
            <a:r>
              <a:rPr lang="fr-FR" sz="1800" dirty="0"/>
              <a:t>Société française d’accompagnement et de soins palliatifs)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55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400" dirty="0"/>
              <a:t>Objectifs</a:t>
            </a:r>
            <a:br>
              <a:rPr lang="fr-FR" dirty="0"/>
            </a:b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547664" y="2492896"/>
            <a:ext cx="6840760" cy="2304256"/>
          </a:xfrm>
        </p:spPr>
        <p:txBody>
          <a:bodyPr>
            <a:normAutofit/>
          </a:bodyPr>
          <a:lstStyle/>
          <a:p>
            <a:r>
              <a:rPr lang="fr-FR" sz="2200" dirty="0"/>
              <a:t> Faire diminuer ou disparaître la perception d’une situation vécue comme </a:t>
            </a:r>
            <a:r>
              <a:rPr lang="fr-FR" sz="2200" b="1" dirty="0"/>
              <a:t>insupportable </a:t>
            </a:r>
            <a:r>
              <a:rPr lang="fr-FR" sz="2200" dirty="0"/>
              <a:t>par le </a:t>
            </a:r>
            <a:r>
              <a:rPr lang="fr-FR" sz="2200" b="1" dirty="0"/>
              <a:t>patient</a:t>
            </a:r>
            <a:r>
              <a:rPr lang="fr-FR" sz="2200" dirty="0"/>
              <a:t>…alors que tous les moyens disponibles et adaptés ont pu lui être proposés et mis en œuvre, sans succès.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7809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Circonstances de mise en route d’une sédation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r-FR" sz="2400" dirty="0">
              <a:latin typeface="+mj-lt"/>
            </a:endParaRPr>
          </a:p>
          <a:p>
            <a:r>
              <a:rPr lang="fr-FR" sz="2400" dirty="0">
                <a:latin typeface="+mj-lt"/>
              </a:rPr>
              <a:t> En phase terminale : sédation le plus souvent continue</a:t>
            </a:r>
          </a:p>
          <a:p>
            <a:pPr marL="109728" indent="0">
              <a:buNone/>
            </a:pPr>
            <a:endParaRPr lang="fr-FR" sz="2400" dirty="0">
              <a:latin typeface="+mj-lt"/>
            </a:endParaRPr>
          </a:p>
          <a:p>
            <a:pPr marL="109728" indent="0">
              <a:buNone/>
            </a:pPr>
            <a:r>
              <a:rPr lang="fr-FR" sz="2400" dirty="0">
                <a:latin typeface="+mj-lt"/>
              </a:rPr>
              <a:t>- hémorragie cataclysmique</a:t>
            </a:r>
          </a:p>
          <a:p>
            <a:pPr marL="109728" indent="0">
              <a:buNone/>
            </a:pPr>
            <a:r>
              <a:rPr lang="fr-FR" sz="2400" dirty="0">
                <a:latin typeface="+mj-lt"/>
              </a:rPr>
              <a:t>- détresse respiratoire asphyxique</a:t>
            </a:r>
          </a:p>
          <a:p>
            <a:pPr marL="109728" indent="0">
              <a:buNone/>
            </a:pPr>
            <a:r>
              <a:rPr lang="fr-FR" sz="2400" dirty="0">
                <a:latin typeface="+mj-lt"/>
              </a:rPr>
              <a:t>-tout autre symptôme réfractaire en phase terminale</a:t>
            </a:r>
          </a:p>
          <a:p>
            <a:pPr marL="109728" indent="0">
              <a:buNone/>
            </a:pPr>
            <a:r>
              <a:rPr lang="fr-FR" sz="2400" dirty="0">
                <a:latin typeface="+mj-lt"/>
              </a:rPr>
              <a:t>-perception insupportable pour le patient</a:t>
            </a:r>
          </a:p>
          <a:p>
            <a:pPr marL="109728" indent="0">
              <a:buNone/>
            </a:pPr>
            <a:r>
              <a:rPr lang="fr-FR" sz="2400" dirty="0">
                <a:latin typeface="+mj-lt"/>
              </a:rPr>
              <a:t> malgré la recherche d’un traitement adapté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3969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945201" y="624107"/>
            <a:ext cx="6589199" cy="68588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945201" y="1484784"/>
            <a:ext cx="6878057" cy="4607768"/>
          </a:xfrm>
        </p:spPr>
        <p:txBody>
          <a:bodyPr>
            <a:noAutofit/>
          </a:bodyPr>
          <a:lstStyle/>
          <a:p>
            <a:r>
              <a:rPr lang="fr-FR" sz="2200" b="1" dirty="0"/>
              <a:t>3 règles pour aider à la prise de décision</a:t>
            </a:r>
          </a:p>
          <a:p>
            <a:pPr marL="109728" indent="0">
              <a:buNone/>
            </a:pPr>
            <a:r>
              <a:rPr lang="fr-FR" sz="2200" dirty="0"/>
              <a:t>- Caractère réfractaire des symptômes</a:t>
            </a:r>
          </a:p>
          <a:p>
            <a:pPr marL="109728" indent="0">
              <a:buNone/>
            </a:pPr>
            <a:r>
              <a:rPr lang="fr-FR" sz="2200" dirty="0"/>
              <a:t>- Evaluation pluridisciplinaire</a:t>
            </a:r>
          </a:p>
          <a:p>
            <a:pPr marL="0" indent="0">
              <a:buNone/>
            </a:pPr>
            <a:r>
              <a:rPr lang="fr-FR" sz="2200" dirty="0"/>
              <a:t>  - Si sédation « de répit » : durée déterminée</a:t>
            </a:r>
          </a:p>
          <a:p>
            <a:pPr>
              <a:buFontTx/>
              <a:buChar char="-"/>
            </a:pPr>
            <a:endParaRPr lang="fr-FR" sz="2200" dirty="0"/>
          </a:p>
          <a:p>
            <a:r>
              <a:rPr lang="fr-FR" sz="2200" dirty="0"/>
              <a:t> </a:t>
            </a:r>
            <a:r>
              <a:rPr lang="fr-FR" sz="2200" b="1" dirty="0"/>
              <a:t>Limites de la sédation pour souffrance existentielle…</a:t>
            </a:r>
          </a:p>
          <a:p>
            <a:pPr marL="109728" indent="0">
              <a:buNone/>
            </a:pPr>
            <a:r>
              <a:rPr lang="fr-FR" sz="2200" dirty="0"/>
              <a:t>-Place du relationnel ?</a:t>
            </a:r>
          </a:p>
          <a:p>
            <a:pPr marL="109728" indent="0">
              <a:buNone/>
            </a:pPr>
            <a:r>
              <a:rPr lang="fr-FR" sz="2200" dirty="0"/>
              <a:t>-Euthanasie psychique ?</a:t>
            </a:r>
          </a:p>
          <a:p>
            <a:pPr marL="109728" indent="0">
              <a:buNone/>
            </a:pPr>
            <a:r>
              <a:rPr lang="fr-FR" sz="2200" dirty="0"/>
              <a:t>-Caution d’une médecine omnipotente ?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0177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589199" cy="1280890"/>
          </a:xfrm>
        </p:spPr>
        <p:txBody>
          <a:bodyPr/>
          <a:lstStyle/>
          <a:p>
            <a:r>
              <a:rPr lang="fr-FR" dirty="0"/>
              <a:t>Recommandations  SFAP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547664" y="1988840"/>
            <a:ext cx="7488832" cy="4968552"/>
          </a:xfrm>
        </p:spPr>
        <p:txBody>
          <a:bodyPr>
            <a:noAutofit/>
          </a:bodyPr>
          <a:lstStyle/>
          <a:p>
            <a:r>
              <a:rPr lang="fr-FR" dirty="0"/>
              <a:t> Situation singulière, exceptionnelle, complexe</a:t>
            </a:r>
          </a:p>
          <a:p>
            <a:r>
              <a:rPr lang="fr-FR" dirty="0"/>
              <a:t> Symptôme réfractaire en phase palliative</a:t>
            </a:r>
          </a:p>
          <a:p>
            <a:r>
              <a:rPr lang="fr-FR" dirty="0"/>
              <a:t> Lors d’un arrêt de ventilation assistée</a:t>
            </a:r>
          </a:p>
          <a:p>
            <a:r>
              <a:rPr lang="fr-FR" dirty="0"/>
              <a:t> Lors de l’arrêt de suppléances vitales (EVC)</a:t>
            </a:r>
          </a:p>
          <a:p>
            <a:r>
              <a:rPr lang="fr-FR" dirty="0"/>
              <a:t> Souffrance psychologique ou existentielle réfractaire</a:t>
            </a:r>
          </a:p>
          <a:p>
            <a:r>
              <a:rPr lang="fr-FR" dirty="0"/>
              <a:t> Sédation transitoire après évaluations pluridisciplinaires répétées</a:t>
            </a:r>
          </a:p>
          <a:p>
            <a:r>
              <a:rPr lang="fr-FR" dirty="0"/>
              <a:t> Pas de réponse obligée à une demande de sédation</a:t>
            </a:r>
          </a:p>
          <a:p>
            <a:r>
              <a:rPr lang="fr-FR" dirty="0"/>
              <a:t> Pas une réponse à la souffrance des proches, de l’équipe</a:t>
            </a:r>
          </a:p>
          <a:p>
            <a:r>
              <a:rPr lang="fr-FR" dirty="0"/>
              <a:t> Pas une réponse à une demande des proches/équipe lors d’une phase terminale qui se prolonge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5107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Sédation / Euthanasie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942415" y="2133600"/>
            <a:ext cx="6806049" cy="424772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 </a:t>
            </a:r>
            <a:r>
              <a:rPr lang="fr-FR" sz="2200" u="sng" dirty="0"/>
              <a:t>Critères de distinction</a:t>
            </a:r>
          </a:p>
          <a:p>
            <a:pPr marL="109728" indent="0">
              <a:buNone/>
            </a:pPr>
            <a:r>
              <a:rPr lang="fr-FR" sz="2200" dirty="0"/>
              <a:t>- </a:t>
            </a:r>
            <a:r>
              <a:rPr lang="fr-FR" sz="2200" b="1" dirty="0"/>
              <a:t>Intentionnalité </a:t>
            </a:r>
            <a:r>
              <a:rPr lang="fr-FR" sz="2200" dirty="0"/>
              <a:t>: intention du prescripteur</a:t>
            </a:r>
          </a:p>
          <a:p>
            <a:pPr marL="109728" indent="0">
              <a:buNone/>
            </a:pPr>
            <a:r>
              <a:rPr lang="fr-FR" sz="2200" dirty="0"/>
              <a:t>-Respect de </a:t>
            </a:r>
            <a:r>
              <a:rPr lang="fr-FR" sz="2200" b="1" dirty="0"/>
              <a:t>l’autonomie </a:t>
            </a:r>
            <a:r>
              <a:rPr lang="fr-FR" sz="2200" dirty="0"/>
              <a:t>du patient car réversibilité de la sédation</a:t>
            </a:r>
          </a:p>
          <a:p>
            <a:pPr marL="109728" indent="0">
              <a:buNone/>
            </a:pPr>
            <a:r>
              <a:rPr lang="fr-FR" sz="2200" dirty="0"/>
              <a:t>-Règle du </a:t>
            </a:r>
            <a:r>
              <a:rPr lang="fr-FR" sz="2200" b="1" dirty="0"/>
              <a:t>double effet</a:t>
            </a:r>
          </a:p>
          <a:p>
            <a:pPr marL="109728" indent="0">
              <a:buNone/>
            </a:pPr>
            <a:r>
              <a:rPr lang="fr-FR" sz="2200" dirty="0"/>
              <a:t>-Bénéfice attendu &gt; maléfice</a:t>
            </a:r>
          </a:p>
          <a:p>
            <a:pPr>
              <a:buFontTx/>
              <a:buChar char="-"/>
            </a:pPr>
            <a:endParaRPr lang="fr-FR" sz="2200" dirty="0"/>
          </a:p>
          <a:p>
            <a:r>
              <a:rPr lang="fr-FR" sz="2200" dirty="0"/>
              <a:t> Décès = conséquence involontaire</a:t>
            </a:r>
          </a:p>
          <a:p>
            <a:r>
              <a:rPr lang="fr-FR" sz="2200" dirty="0"/>
              <a:t>Absence d’autre moyen de soulager le patient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0932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200" dirty="0"/>
              <a:t>Respect des procédures</a:t>
            </a:r>
          </a:p>
          <a:p>
            <a:endParaRPr lang="fr-FR" sz="2200" dirty="0"/>
          </a:p>
          <a:p>
            <a:pPr marL="109728" indent="0">
              <a:buNone/>
            </a:pPr>
            <a:r>
              <a:rPr lang="fr-FR" sz="2200" dirty="0"/>
              <a:t>- Délibération collégiale (2 médecins + équipe)</a:t>
            </a:r>
          </a:p>
          <a:p>
            <a:pPr marL="109728" indent="0">
              <a:buNone/>
            </a:pPr>
            <a:r>
              <a:rPr lang="fr-FR" sz="2200" dirty="0"/>
              <a:t> -Respect de l’avis du patient (DA, PC)</a:t>
            </a:r>
          </a:p>
          <a:p>
            <a:pPr marL="109728" indent="0">
              <a:buNone/>
            </a:pPr>
            <a:r>
              <a:rPr lang="fr-FR" sz="2200" dirty="0"/>
              <a:t>- Visibilité de la décision (traçabilité)</a:t>
            </a:r>
          </a:p>
          <a:p>
            <a:pPr marL="109728" indent="0">
              <a:buNone/>
            </a:pPr>
            <a:r>
              <a:rPr lang="fr-FR" sz="2200" dirty="0"/>
              <a:t> NB : valide uniquement la réflexion éthique</a:t>
            </a:r>
            <a:r>
              <a:rPr lang="fr-FR" dirty="0"/>
              <a:t>…</a:t>
            </a:r>
          </a:p>
          <a:p>
            <a:endParaRPr lang="fr-FR" dirty="0"/>
          </a:p>
          <a:p>
            <a:pPr marL="109728" indent="0">
              <a:buNone/>
            </a:pPr>
            <a:r>
              <a:rPr lang="fr-FR" dirty="0"/>
              <a:t> Loi Léonetti  </a:t>
            </a:r>
            <a:r>
              <a:rPr lang="fr-FR" dirty="0" err="1"/>
              <a:t>Claeys</a:t>
            </a:r>
            <a:r>
              <a:rPr lang="fr-FR" dirty="0"/>
              <a:t> du 02/02/2016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233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Score de </a:t>
            </a:r>
            <a:r>
              <a:rPr lang="fr-FR" dirty="0" err="1"/>
              <a:t>Rudkin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fr-FR" sz="2400" dirty="0"/>
              <a:t> 1. patient totalement éveillé et orienté</a:t>
            </a:r>
          </a:p>
          <a:p>
            <a:pPr marL="109728" indent="0">
              <a:buNone/>
            </a:pPr>
            <a:r>
              <a:rPr lang="fr-FR" sz="2400" dirty="0"/>
              <a:t> 2. patient somnolent</a:t>
            </a:r>
          </a:p>
          <a:p>
            <a:pPr marL="109728" indent="0">
              <a:buNone/>
            </a:pPr>
            <a:r>
              <a:rPr lang="fr-FR" sz="2400" dirty="0"/>
              <a:t> 3. patients yeux fermés répondant à l’appel</a:t>
            </a:r>
          </a:p>
          <a:p>
            <a:pPr marL="109728" indent="0">
              <a:buNone/>
            </a:pPr>
            <a:endParaRPr lang="fr-FR" sz="2400" dirty="0"/>
          </a:p>
          <a:p>
            <a:pPr marL="109728" indent="0">
              <a:buNone/>
            </a:pPr>
            <a:r>
              <a:rPr lang="fr-FR" sz="2800" dirty="0"/>
              <a:t> </a:t>
            </a:r>
            <a:r>
              <a:rPr lang="fr-FR" sz="2800" b="1" dirty="0"/>
              <a:t>4. patients yeux fermés répondant à un stimulus léger</a:t>
            </a:r>
          </a:p>
          <a:p>
            <a:pPr marL="109728" indent="0">
              <a:buNone/>
            </a:pPr>
            <a:endParaRPr lang="fr-FR" sz="2400" b="1" dirty="0"/>
          </a:p>
          <a:p>
            <a:pPr marL="109728" indent="0">
              <a:buNone/>
            </a:pPr>
            <a:r>
              <a:rPr lang="fr-FR" sz="2400" dirty="0"/>
              <a:t> 5. patient yeux fermés ne répondant pas à un stimulus léger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042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130" y="645356"/>
            <a:ext cx="6974341" cy="5598040"/>
          </a:xfr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1020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sz="4000" dirty="0">
              <a:solidFill>
                <a:schemeClr val="bg2">
                  <a:lumMod val="50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>
              <a:buNone/>
            </a:pPr>
            <a:r>
              <a:rPr lang="fr-FR" sz="4000" dirty="0">
                <a:solidFill>
                  <a:schemeClr val="bg2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   Merci de votre attention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différentes douleurs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837904"/>
              </p:ext>
            </p:extLst>
          </p:nvPr>
        </p:nvGraphicFramePr>
        <p:xfrm>
          <a:off x="395536" y="1738264"/>
          <a:ext cx="8291264" cy="3540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4864">
                  <a:extLst>
                    <a:ext uri="{9D8B030D-6E8A-4147-A177-3AD203B41FA5}">
                      <a16:colId xmlns:a16="http://schemas.microsoft.com/office/drawing/2014/main" val="274944921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69599814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379907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dirty="0"/>
                        <a:t>Caractéristiques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Douleur aigue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Douleur</a:t>
                      </a:r>
                      <a:r>
                        <a:rPr lang="fr-FR" baseline="0" dirty="0"/>
                        <a:t> chronique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238272"/>
                  </a:ext>
                </a:extLst>
              </a:tr>
              <a:tr h="370319">
                <a:tc>
                  <a:txBody>
                    <a:bodyPr/>
                    <a:lstStyle/>
                    <a:p>
                      <a:r>
                        <a:rPr lang="fr-FR" sz="1600" b="1" dirty="0"/>
                        <a:t>fonction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Signal d’alarme, utile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« douleur maladie », inutile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888539"/>
                  </a:ext>
                </a:extLst>
              </a:tr>
              <a:tr h="370319">
                <a:tc>
                  <a:txBody>
                    <a:bodyPr/>
                    <a:lstStyle/>
                    <a:p>
                      <a:r>
                        <a:rPr lang="fr-FR" sz="1600" b="1" dirty="0"/>
                        <a:t>durée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Évoluant depuis moins de 3mois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Persiste au delà de 3à 6 mois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947061"/>
                  </a:ext>
                </a:extLst>
              </a:tr>
              <a:tr h="370319">
                <a:tc>
                  <a:txBody>
                    <a:bodyPr/>
                    <a:lstStyle/>
                    <a:p>
                      <a:r>
                        <a:rPr lang="fr-FR" sz="1600" b="1" dirty="0"/>
                        <a:t>mécanisme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unique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Différents mécanismes associés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373780"/>
                  </a:ext>
                </a:extLst>
              </a:tr>
              <a:tr h="370319">
                <a:tc>
                  <a:txBody>
                    <a:bodyPr/>
                    <a:lstStyle/>
                    <a:p>
                      <a:r>
                        <a:rPr lang="fr-FR" sz="1600" b="1" dirty="0"/>
                        <a:t>soulagement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Lié au traitement de la 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Douleur</a:t>
                      </a:r>
                      <a:r>
                        <a:rPr lang="fr-FR" sz="1400" baseline="0" dirty="0"/>
                        <a:t> qui persiste au delà du traitement de la cause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569213"/>
                  </a:ext>
                </a:extLst>
              </a:tr>
              <a:tr h="407128">
                <a:tc>
                  <a:txBody>
                    <a:bodyPr/>
                    <a:lstStyle/>
                    <a:p>
                      <a:r>
                        <a:rPr lang="fr-FR" sz="1600" b="1" dirty="0"/>
                        <a:t>traitement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Antalgiques classiques efficaces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Antalgiques et traitements plus spécifiques (</a:t>
                      </a:r>
                      <a:r>
                        <a:rPr lang="fr-FR" sz="1400" dirty="0" err="1"/>
                        <a:t>co</a:t>
                      </a:r>
                      <a:r>
                        <a:rPr lang="fr-FR" sz="1400" dirty="0"/>
                        <a:t>-analgésie)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644208"/>
                  </a:ext>
                </a:extLst>
              </a:tr>
              <a:tr h="370319">
                <a:tc>
                  <a:txBody>
                    <a:bodyPr/>
                    <a:lstStyle/>
                    <a:p>
                      <a:r>
                        <a:rPr lang="fr-FR" sz="1600" b="1" dirty="0"/>
                        <a:t>exemple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Douleur post-opératoire</a:t>
                      </a:r>
                      <a:r>
                        <a:rPr lang="fr-FR" sz="1400" baseline="0" dirty="0"/>
                        <a:t> ou traumatisme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Lombalgies, céphalées, douleurs osseuses,…(cancers)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943105"/>
                  </a:ext>
                </a:extLst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967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différents types de douleur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2194" y="1988840"/>
            <a:ext cx="8229600" cy="4525963"/>
          </a:xfrm>
        </p:spPr>
        <p:txBody>
          <a:bodyPr/>
          <a:lstStyle/>
          <a:p>
            <a:pPr algn="just">
              <a:buFontTx/>
              <a:buChar char="•"/>
              <a:defRPr/>
            </a:pPr>
            <a:r>
              <a:rPr lang="fr-FR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Douleurs par excès de nociception ( 5 à 10%)                                                                 </a:t>
            </a:r>
          </a:p>
          <a:p>
            <a:pPr algn="just">
              <a:buNone/>
              <a:defRPr/>
            </a:pPr>
            <a:r>
              <a:rPr lang="fr-FR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 (stimulation persistante et excessive des récepteurs périphériques de la    douleur : les nocicepteurs ) </a:t>
            </a:r>
          </a:p>
          <a:p>
            <a:pPr algn="just">
              <a:buNone/>
              <a:defRPr/>
            </a:pPr>
            <a:endParaRPr lang="fr-FR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Tx/>
              <a:buChar char="•"/>
              <a:defRPr/>
            </a:pPr>
            <a:r>
              <a:rPr lang="fr-FR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Douleurs neuropathiques(15 à 20%)</a:t>
            </a:r>
          </a:p>
          <a:p>
            <a:pPr algn="just">
              <a:buNone/>
              <a:defRPr/>
            </a:pPr>
            <a:endParaRPr lang="fr-FR" sz="2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Tx/>
              <a:buChar char="•"/>
              <a:defRPr/>
            </a:pPr>
            <a:r>
              <a:rPr lang="fr-FR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Douleurs mixtes (75 à 85%) dans ¾ des cas!!</a:t>
            </a:r>
          </a:p>
          <a:p>
            <a:pPr marL="109728" indent="0" algn="just">
              <a:buNone/>
              <a:defRPr/>
            </a:pPr>
            <a:endParaRPr lang="fr-FR" sz="2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Tx/>
              <a:buChar char="•"/>
              <a:defRPr/>
            </a:pPr>
            <a:r>
              <a:rPr lang="fr-FR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Douleurs induites par les soins</a:t>
            </a:r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355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L’évaluation de la douleur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200" dirty="0">
                <a:latin typeface="Arial Unicode MS"/>
              </a:rPr>
              <a:t>Elle doit être </a:t>
            </a:r>
            <a:r>
              <a:rPr lang="fr-FR" sz="2200" b="1" dirty="0">
                <a:latin typeface="Arial Unicode MS"/>
              </a:rPr>
              <a:t>systématique</a:t>
            </a:r>
          </a:p>
          <a:p>
            <a:pPr marL="109728" indent="0">
              <a:buNone/>
            </a:pPr>
            <a:endParaRPr lang="fr-FR" sz="2200" b="1" dirty="0">
              <a:latin typeface="Arial Unicode MS"/>
            </a:endParaRPr>
          </a:p>
          <a:p>
            <a:r>
              <a:rPr lang="fr-FR" sz="2200" dirty="0">
                <a:latin typeface="Arial Unicode MS"/>
              </a:rPr>
              <a:t>Il faut privilégier l’</a:t>
            </a:r>
            <a:r>
              <a:rPr lang="fr-FR" sz="2200" b="1" dirty="0">
                <a:latin typeface="Arial Unicode MS"/>
              </a:rPr>
              <a:t>auto évaluation</a:t>
            </a:r>
          </a:p>
          <a:p>
            <a:endParaRPr lang="fr-FR" sz="2200" b="1" dirty="0">
              <a:latin typeface="Arial Unicode MS"/>
            </a:endParaRPr>
          </a:p>
          <a:p>
            <a:r>
              <a:rPr lang="fr-FR" sz="2200" dirty="0">
                <a:latin typeface="Arial Unicode MS"/>
              </a:rPr>
              <a:t>Il</a:t>
            </a:r>
            <a:r>
              <a:rPr lang="fr-FR" sz="2200" b="1" dirty="0">
                <a:latin typeface="Arial Unicode MS"/>
              </a:rPr>
              <a:t> </a:t>
            </a:r>
            <a:r>
              <a:rPr lang="fr-FR" sz="2200" dirty="0">
                <a:latin typeface="Arial Unicode MS"/>
              </a:rPr>
              <a:t>faut recourir à l’hétéro évaluation lorsque la personne est incapable de s’exprimer</a:t>
            </a:r>
            <a:endParaRPr lang="fr-FR" sz="2200" b="1" dirty="0">
              <a:latin typeface="Arial Unicode MS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895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Echelles d’auto évaluation</a:t>
            </a: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148755"/>
            <a:ext cx="3678375" cy="2764036"/>
          </a:xfr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293096"/>
            <a:ext cx="3226027" cy="219417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857" y="4581128"/>
            <a:ext cx="365760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99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Echelles d’hétéro évaluation</a:t>
            </a:r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387" y="2133600"/>
            <a:ext cx="5330726" cy="3778250"/>
          </a:xfr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48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66079"/>
            <a:ext cx="3762448" cy="6324427"/>
          </a:xfr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545B-C355-4114-8CF0-9AFBD9D2A761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17" y="1772816"/>
            <a:ext cx="4091947" cy="306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294591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1627</TotalTime>
  <Words>1067</Words>
  <Application>Microsoft Office PowerPoint</Application>
  <PresentationFormat>Affichage à l'écran (4:3)</PresentationFormat>
  <Paragraphs>246</Paragraphs>
  <Slides>30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7" baseType="lpstr">
      <vt:lpstr>Arial</vt:lpstr>
      <vt:lpstr>Arial Unicode MS</vt:lpstr>
      <vt:lpstr>Calibri</vt:lpstr>
      <vt:lpstr>Century Gothic</vt:lpstr>
      <vt:lpstr>Wingdings</vt:lpstr>
      <vt:lpstr>Wingdings 3</vt:lpstr>
      <vt:lpstr>Brin</vt:lpstr>
      <vt:lpstr>La douleur    </vt:lpstr>
      <vt:lpstr>Définition de la douleur</vt:lpstr>
      <vt:lpstr>Présentation PowerPoint</vt:lpstr>
      <vt:lpstr>Les différentes douleurs</vt:lpstr>
      <vt:lpstr>Les différents types de douleur</vt:lpstr>
      <vt:lpstr>L’évaluation de la douleur</vt:lpstr>
      <vt:lpstr>Echelles d’auto évaluation</vt:lpstr>
      <vt:lpstr>Echelles d’hétéro évaluation</vt:lpstr>
      <vt:lpstr> </vt:lpstr>
      <vt:lpstr>   </vt:lpstr>
      <vt:lpstr>Evaluation douleur neuropathique DN4</vt:lpstr>
      <vt:lpstr>Les difficultés de l’évaluation</vt:lpstr>
      <vt:lpstr> </vt:lpstr>
      <vt:lpstr>Traitement de la douleur</vt:lpstr>
      <vt:lpstr>3 paliers de l’OMS</vt:lpstr>
      <vt:lpstr>Traitement des douleurs neuropathiques</vt:lpstr>
      <vt:lpstr>Traitement des douleurs induites par les soins</vt:lpstr>
      <vt:lpstr>Effets indésirables de la morphine</vt:lpstr>
      <vt:lpstr>Traitement non médicamenteux de la douleur</vt:lpstr>
      <vt:lpstr>Conclusion</vt:lpstr>
      <vt:lpstr>La  sédation    </vt:lpstr>
      <vt:lpstr>Définition</vt:lpstr>
      <vt:lpstr>Objectifs </vt:lpstr>
      <vt:lpstr>Circonstances de mise en route d’une sédation</vt:lpstr>
      <vt:lpstr> </vt:lpstr>
      <vt:lpstr>Recommandations  SFAP</vt:lpstr>
      <vt:lpstr>Sédation / Euthanasie</vt:lpstr>
      <vt:lpstr> </vt:lpstr>
      <vt:lpstr>Score de Rudkin</vt:lpstr>
      <vt:lpstr> 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à l’éthique médicale</dc:title>
  <dc:creator>m.bourissai</dc:creator>
  <cp:lastModifiedBy>Delerive Celine</cp:lastModifiedBy>
  <cp:revision>138</cp:revision>
  <dcterms:created xsi:type="dcterms:W3CDTF">2016-09-09T12:52:20Z</dcterms:created>
  <dcterms:modified xsi:type="dcterms:W3CDTF">2023-11-16T07:48:04Z</dcterms:modified>
</cp:coreProperties>
</file>