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112"/>
  </p:notesMasterIdLst>
  <p:sldIdLst>
    <p:sldId id="256" r:id="rId2"/>
    <p:sldId id="347" r:id="rId3"/>
    <p:sldId id="265" r:id="rId4"/>
    <p:sldId id="257" r:id="rId5"/>
    <p:sldId id="260" r:id="rId6"/>
    <p:sldId id="363" r:id="rId7"/>
    <p:sldId id="261" r:id="rId8"/>
    <p:sldId id="262" r:id="rId9"/>
    <p:sldId id="263" r:id="rId10"/>
    <p:sldId id="385" r:id="rId11"/>
    <p:sldId id="300" r:id="rId12"/>
    <p:sldId id="270" r:id="rId13"/>
    <p:sldId id="301" r:id="rId14"/>
    <p:sldId id="302" r:id="rId15"/>
    <p:sldId id="303" r:id="rId16"/>
    <p:sldId id="271" r:id="rId17"/>
    <p:sldId id="272" r:id="rId18"/>
    <p:sldId id="273" r:id="rId19"/>
    <p:sldId id="274" r:id="rId20"/>
    <p:sldId id="275" r:id="rId21"/>
    <p:sldId id="276" r:id="rId22"/>
    <p:sldId id="364" r:id="rId23"/>
    <p:sldId id="377" r:id="rId24"/>
    <p:sldId id="350" r:id="rId25"/>
    <p:sldId id="349" r:id="rId26"/>
    <p:sldId id="351" r:id="rId27"/>
    <p:sldId id="375" r:id="rId28"/>
    <p:sldId id="378" r:id="rId29"/>
    <p:sldId id="374" r:id="rId30"/>
    <p:sldId id="353" r:id="rId31"/>
    <p:sldId id="379" r:id="rId32"/>
    <p:sldId id="297" r:id="rId33"/>
    <p:sldId id="266" r:id="rId34"/>
    <p:sldId id="334" r:id="rId35"/>
    <p:sldId id="337" r:id="rId36"/>
    <p:sldId id="356" r:id="rId37"/>
    <p:sldId id="294" r:id="rId38"/>
    <p:sldId id="332" r:id="rId39"/>
    <p:sldId id="333" r:id="rId40"/>
    <p:sldId id="338" r:id="rId41"/>
    <p:sldId id="335" r:id="rId42"/>
    <p:sldId id="336" r:id="rId43"/>
    <p:sldId id="339" r:id="rId44"/>
    <p:sldId id="295" r:id="rId45"/>
    <p:sldId id="278" r:id="rId46"/>
    <p:sldId id="279" r:id="rId47"/>
    <p:sldId id="280" r:id="rId48"/>
    <p:sldId id="281" r:id="rId49"/>
    <p:sldId id="282" r:id="rId50"/>
    <p:sldId id="283" r:id="rId51"/>
    <p:sldId id="380" r:id="rId52"/>
    <p:sldId id="284" r:id="rId53"/>
    <p:sldId id="285" r:id="rId54"/>
    <p:sldId id="286" r:id="rId55"/>
    <p:sldId id="287" r:id="rId56"/>
    <p:sldId id="288" r:id="rId57"/>
    <p:sldId id="289" r:id="rId58"/>
    <p:sldId id="290" r:id="rId59"/>
    <p:sldId id="291" r:id="rId60"/>
    <p:sldId id="292" r:id="rId61"/>
    <p:sldId id="305" r:id="rId62"/>
    <p:sldId id="293" r:id="rId63"/>
    <p:sldId id="381" r:id="rId64"/>
    <p:sldId id="383" r:id="rId65"/>
    <p:sldId id="384" r:id="rId66"/>
    <p:sldId id="382" r:id="rId67"/>
    <p:sldId id="371" r:id="rId68"/>
    <p:sldId id="306" r:id="rId69"/>
    <p:sldId id="304" r:id="rId70"/>
    <p:sldId id="307" r:id="rId71"/>
    <p:sldId id="308" r:id="rId72"/>
    <p:sldId id="310" r:id="rId73"/>
    <p:sldId id="309" r:id="rId74"/>
    <p:sldId id="312" r:id="rId75"/>
    <p:sldId id="311" r:id="rId76"/>
    <p:sldId id="313" r:id="rId77"/>
    <p:sldId id="315" r:id="rId78"/>
    <p:sldId id="314" r:id="rId79"/>
    <p:sldId id="329" r:id="rId80"/>
    <p:sldId id="317" r:id="rId81"/>
    <p:sldId id="316" r:id="rId82"/>
    <p:sldId id="319" r:id="rId83"/>
    <p:sldId id="320" r:id="rId84"/>
    <p:sldId id="318" r:id="rId85"/>
    <p:sldId id="321" r:id="rId86"/>
    <p:sldId id="322" r:id="rId87"/>
    <p:sldId id="323" r:id="rId88"/>
    <p:sldId id="328" r:id="rId89"/>
    <p:sldId id="357" r:id="rId90"/>
    <p:sldId id="358" r:id="rId91"/>
    <p:sldId id="359" r:id="rId92"/>
    <p:sldId id="360" r:id="rId93"/>
    <p:sldId id="361" r:id="rId94"/>
    <p:sldId id="362" r:id="rId95"/>
    <p:sldId id="343" r:id="rId96"/>
    <p:sldId id="348" r:id="rId97"/>
    <p:sldId id="340" r:id="rId98"/>
    <p:sldId id="325" r:id="rId99"/>
    <p:sldId id="368" r:id="rId100"/>
    <p:sldId id="369" r:id="rId101"/>
    <p:sldId id="365" r:id="rId102"/>
    <p:sldId id="366" r:id="rId103"/>
    <p:sldId id="354" r:id="rId104"/>
    <p:sldId id="299" r:id="rId105"/>
    <p:sldId id="344" r:id="rId106"/>
    <p:sldId id="345" r:id="rId107"/>
    <p:sldId id="346" r:id="rId108"/>
    <p:sldId id="324" r:id="rId109"/>
    <p:sldId id="267" r:id="rId110"/>
    <p:sldId id="327" r:id="rId11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21" autoAdjust="0"/>
    <p:restoredTop sz="94660"/>
  </p:normalViewPr>
  <p:slideViewPr>
    <p:cSldViewPr snapToGrid="0">
      <p:cViewPr varScale="1">
        <p:scale>
          <a:sx n="72" d="100"/>
          <a:sy n="72" d="100"/>
        </p:scale>
        <p:origin x="582" y="102"/>
      </p:cViewPr>
      <p:guideLst/>
    </p:cSldViewPr>
  </p:slideViewPr>
  <p:notesTextViewPr>
    <p:cViewPr>
      <p:scale>
        <a:sx n="1" d="1"/>
        <a:sy n="1" d="1"/>
      </p:scale>
      <p:origin x="0" y="0"/>
    </p:cViewPr>
  </p:notesTextViewPr>
  <p:sorterViewPr>
    <p:cViewPr>
      <p:scale>
        <a:sx n="100" d="100"/>
        <a:sy n="100" d="100"/>
      </p:scale>
      <p:origin x="0" y="-79229"/>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microsoft.com/office/2016/11/relationships/changesInfo" Target="changesInfos/changesInfo1.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notesMaster" Target="notesMasters/notesMaster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presProps" Target="presProp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c Dietrich" userId="8739445d05ae27c2" providerId="LiveId" clId="{D0250209-2908-43AA-9948-FDE79E51509B}"/>
    <pc:docChg chg="custSel modSld">
      <pc:chgData name="Marc Dietrich" userId="8739445d05ae27c2" providerId="LiveId" clId="{D0250209-2908-43AA-9948-FDE79E51509B}" dt="2023-10-13T16:04:44.239" v="38" actId="5793"/>
      <pc:docMkLst>
        <pc:docMk/>
      </pc:docMkLst>
      <pc:sldChg chg="modSp mod">
        <pc:chgData name="Marc Dietrich" userId="8739445d05ae27c2" providerId="LiveId" clId="{D0250209-2908-43AA-9948-FDE79E51509B}" dt="2023-10-13T16:04:44.239" v="38" actId="5793"/>
        <pc:sldMkLst>
          <pc:docMk/>
          <pc:sldMk cId="2474858254" sldId="260"/>
        </pc:sldMkLst>
        <pc:spChg chg="mod">
          <ac:chgData name="Marc Dietrich" userId="8739445d05ae27c2" providerId="LiveId" clId="{D0250209-2908-43AA-9948-FDE79E51509B}" dt="2023-10-13T16:04:44.239" v="38" actId="5793"/>
          <ac:spMkLst>
            <pc:docMk/>
            <pc:sldMk cId="2474858254" sldId="260"/>
            <ac:spMk id="3" creationId="{4545E02E-6531-6F24-2338-A7E77F3B153B}"/>
          </ac:spMkLst>
        </pc:spChg>
      </pc:sldChg>
    </pc:docChg>
  </pc:docChgLst>
  <pc:docChgLst>
    <pc:chgData name="Marc Dietrich" userId="8739445d05ae27c2" providerId="LiveId" clId="{7A80A8C3-C522-455D-A8A6-863BC978FB1F}"/>
    <pc:docChg chg="custSel addSld delSld modSld sldOrd">
      <pc:chgData name="Marc Dietrich" userId="8739445d05ae27c2" providerId="LiveId" clId="{7A80A8C3-C522-455D-A8A6-863BC978FB1F}" dt="2023-11-20T09:11:37.004" v="1452" actId="20577"/>
      <pc:docMkLst>
        <pc:docMk/>
      </pc:docMkLst>
      <pc:sldChg chg="modSp mod">
        <pc:chgData name="Marc Dietrich" userId="8739445d05ae27c2" providerId="LiveId" clId="{7A80A8C3-C522-455D-A8A6-863BC978FB1F}" dt="2023-11-20T09:11:37.004" v="1452" actId="20577"/>
        <pc:sldMkLst>
          <pc:docMk/>
          <pc:sldMk cId="2954990210" sldId="256"/>
        </pc:sldMkLst>
        <pc:spChg chg="mod">
          <ac:chgData name="Marc Dietrich" userId="8739445d05ae27c2" providerId="LiveId" clId="{7A80A8C3-C522-455D-A8A6-863BC978FB1F}" dt="2023-11-20T09:11:37.004" v="1452" actId="20577"/>
          <ac:spMkLst>
            <pc:docMk/>
            <pc:sldMk cId="2954990210" sldId="256"/>
            <ac:spMk id="3" creationId="{5C089D42-447F-E154-A3B3-1787ECE0EE67}"/>
          </ac:spMkLst>
        </pc:spChg>
      </pc:sldChg>
      <pc:sldChg chg="modSp mod">
        <pc:chgData name="Marc Dietrich" userId="8739445d05ae27c2" providerId="LiveId" clId="{7A80A8C3-C522-455D-A8A6-863BC978FB1F}" dt="2023-11-10T17:19:13.735" v="204"/>
        <pc:sldMkLst>
          <pc:docMk/>
          <pc:sldMk cId="2690045972" sldId="261"/>
        </pc:sldMkLst>
        <pc:spChg chg="mod">
          <ac:chgData name="Marc Dietrich" userId="8739445d05ae27c2" providerId="LiveId" clId="{7A80A8C3-C522-455D-A8A6-863BC978FB1F}" dt="2023-11-10T17:19:13.735" v="204"/>
          <ac:spMkLst>
            <pc:docMk/>
            <pc:sldMk cId="2690045972" sldId="261"/>
            <ac:spMk id="2" creationId="{CCB99F15-8F11-2D18-1DB4-13F64BA43F79}"/>
          </ac:spMkLst>
        </pc:spChg>
      </pc:sldChg>
      <pc:sldChg chg="modSp mod">
        <pc:chgData name="Marc Dietrich" userId="8739445d05ae27c2" providerId="LiveId" clId="{7A80A8C3-C522-455D-A8A6-863BC978FB1F}" dt="2023-11-10T17:15:20.906" v="197" actId="20577"/>
        <pc:sldMkLst>
          <pc:docMk/>
          <pc:sldMk cId="4106128400" sldId="262"/>
        </pc:sldMkLst>
        <pc:spChg chg="mod">
          <ac:chgData name="Marc Dietrich" userId="8739445d05ae27c2" providerId="LiveId" clId="{7A80A8C3-C522-455D-A8A6-863BC978FB1F}" dt="2023-11-10T17:15:20.906" v="197" actId="20577"/>
          <ac:spMkLst>
            <pc:docMk/>
            <pc:sldMk cId="4106128400" sldId="262"/>
            <ac:spMk id="3" creationId="{F52C014C-E4A2-4AB8-57E7-5DA7BFFC2800}"/>
          </ac:spMkLst>
        </pc:spChg>
      </pc:sldChg>
      <pc:sldChg chg="modSp mod">
        <pc:chgData name="Marc Dietrich" userId="8739445d05ae27c2" providerId="LiveId" clId="{7A80A8C3-C522-455D-A8A6-863BC978FB1F}" dt="2023-11-10T17:12:51.806" v="58" actId="207"/>
        <pc:sldMkLst>
          <pc:docMk/>
          <pc:sldMk cId="256705888" sldId="270"/>
        </pc:sldMkLst>
        <pc:spChg chg="mod">
          <ac:chgData name="Marc Dietrich" userId="8739445d05ae27c2" providerId="LiveId" clId="{7A80A8C3-C522-455D-A8A6-863BC978FB1F}" dt="2023-11-10T17:12:51.806" v="58" actId="207"/>
          <ac:spMkLst>
            <pc:docMk/>
            <pc:sldMk cId="256705888" sldId="270"/>
            <ac:spMk id="3" creationId="{D947F96A-B8AA-4CEA-EF37-B14911A5A95E}"/>
          </ac:spMkLst>
        </pc:spChg>
      </pc:sldChg>
      <pc:sldChg chg="modSp mod">
        <pc:chgData name="Marc Dietrich" userId="8739445d05ae27c2" providerId="LiveId" clId="{7A80A8C3-C522-455D-A8A6-863BC978FB1F}" dt="2023-11-10T17:40:51.139" v="267" actId="20577"/>
        <pc:sldMkLst>
          <pc:docMk/>
          <pc:sldMk cId="4143678393" sldId="273"/>
        </pc:sldMkLst>
        <pc:spChg chg="mod">
          <ac:chgData name="Marc Dietrich" userId="8739445d05ae27c2" providerId="LiveId" clId="{7A80A8C3-C522-455D-A8A6-863BC978FB1F}" dt="2023-11-10T17:40:51.139" v="267" actId="20577"/>
          <ac:spMkLst>
            <pc:docMk/>
            <pc:sldMk cId="4143678393" sldId="273"/>
            <ac:spMk id="3" creationId="{6CB9FC1B-8747-8D1A-B650-317F87B37864}"/>
          </ac:spMkLst>
        </pc:spChg>
      </pc:sldChg>
      <pc:sldChg chg="modSp mod">
        <pc:chgData name="Marc Dietrich" userId="8739445d05ae27c2" providerId="LiveId" clId="{7A80A8C3-C522-455D-A8A6-863BC978FB1F}" dt="2023-11-10T17:41:32.549" v="278" actId="20577"/>
        <pc:sldMkLst>
          <pc:docMk/>
          <pc:sldMk cId="2205441956" sldId="274"/>
        </pc:sldMkLst>
        <pc:spChg chg="mod">
          <ac:chgData name="Marc Dietrich" userId="8739445d05ae27c2" providerId="LiveId" clId="{7A80A8C3-C522-455D-A8A6-863BC978FB1F}" dt="2023-11-10T17:41:32.549" v="278" actId="20577"/>
          <ac:spMkLst>
            <pc:docMk/>
            <pc:sldMk cId="2205441956" sldId="274"/>
            <ac:spMk id="3" creationId="{B10FA4C9-44D5-BAF1-A5E0-05DA1E45F1D8}"/>
          </ac:spMkLst>
        </pc:spChg>
      </pc:sldChg>
      <pc:sldChg chg="modSp mod">
        <pc:chgData name="Marc Dietrich" userId="8739445d05ae27c2" providerId="LiveId" clId="{7A80A8C3-C522-455D-A8A6-863BC978FB1F}" dt="2023-11-12T07:28:34.456" v="280" actId="313"/>
        <pc:sldMkLst>
          <pc:docMk/>
          <pc:sldMk cId="3681466314" sldId="294"/>
        </pc:sldMkLst>
        <pc:spChg chg="mod">
          <ac:chgData name="Marc Dietrich" userId="8739445d05ae27c2" providerId="LiveId" clId="{7A80A8C3-C522-455D-A8A6-863BC978FB1F}" dt="2023-11-12T07:28:34.456" v="280" actId="313"/>
          <ac:spMkLst>
            <pc:docMk/>
            <pc:sldMk cId="3681466314" sldId="294"/>
            <ac:spMk id="3" creationId="{33A52BBB-8938-5DF0-2569-BFB6B99BF376}"/>
          </ac:spMkLst>
        </pc:spChg>
      </pc:sldChg>
      <pc:sldChg chg="addSp modSp mod">
        <pc:chgData name="Marc Dietrich" userId="8739445d05ae27c2" providerId="LiveId" clId="{7A80A8C3-C522-455D-A8A6-863BC978FB1F}" dt="2023-11-10T17:29:15.272" v="266" actId="14100"/>
        <pc:sldMkLst>
          <pc:docMk/>
          <pc:sldMk cId="1860815651" sldId="300"/>
        </pc:sldMkLst>
        <pc:spChg chg="mod">
          <ac:chgData name="Marc Dietrich" userId="8739445d05ae27c2" providerId="LiveId" clId="{7A80A8C3-C522-455D-A8A6-863BC978FB1F}" dt="2023-11-10T17:19:19.263" v="205"/>
          <ac:spMkLst>
            <pc:docMk/>
            <pc:sldMk cId="1860815651" sldId="300"/>
            <ac:spMk id="2" creationId="{1ABD800B-EC6F-F183-6BA8-B036D79192FD}"/>
          </ac:spMkLst>
        </pc:spChg>
        <pc:spChg chg="mod">
          <ac:chgData name="Marc Dietrich" userId="8739445d05ae27c2" providerId="LiveId" clId="{7A80A8C3-C522-455D-A8A6-863BC978FB1F}" dt="2023-11-10T17:12:17.385" v="44" actId="122"/>
          <ac:spMkLst>
            <pc:docMk/>
            <pc:sldMk cId="1860815651" sldId="300"/>
            <ac:spMk id="3" creationId="{143740FD-638B-8D07-04CD-1EDFC3F76993}"/>
          </ac:spMkLst>
        </pc:spChg>
        <pc:picChg chg="add mod">
          <ac:chgData name="Marc Dietrich" userId="8739445d05ae27c2" providerId="LiveId" clId="{7A80A8C3-C522-455D-A8A6-863BC978FB1F}" dt="2023-11-10T17:29:15.272" v="266" actId="14100"/>
          <ac:picMkLst>
            <pc:docMk/>
            <pc:sldMk cId="1860815651" sldId="300"/>
            <ac:picMk id="1026" creationId="{34541AF0-55E2-2967-B75D-A65371479A21}"/>
          </ac:picMkLst>
        </pc:picChg>
      </pc:sldChg>
      <pc:sldChg chg="ord">
        <pc:chgData name="Marc Dietrich" userId="8739445d05ae27c2" providerId="LiveId" clId="{7A80A8C3-C522-455D-A8A6-863BC978FB1F}" dt="2023-11-12T07:33:19.881" v="288"/>
        <pc:sldMkLst>
          <pc:docMk/>
          <pc:sldMk cId="3874495829" sldId="312"/>
        </pc:sldMkLst>
      </pc:sldChg>
      <pc:sldChg chg="modSp mod">
        <pc:chgData name="Marc Dietrich" userId="8739445d05ae27c2" providerId="LiveId" clId="{7A80A8C3-C522-455D-A8A6-863BC978FB1F}" dt="2023-11-10T17:19:02.006" v="203"/>
        <pc:sldMkLst>
          <pc:docMk/>
          <pc:sldMk cId="3879579781" sldId="347"/>
        </pc:sldMkLst>
        <pc:spChg chg="mod">
          <ac:chgData name="Marc Dietrich" userId="8739445d05ae27c2" providerId="LiveId" clId="{7A80A8C3-C522-455D-A8A6-863BC978FB1F}" dt="2023-11-10T17:19:02.006" v="203"/>
          <ac:spMkLst>
            <pc:docMk/>
            <pc:sldMk cId="3879579781" sldId="347"/>
            <ac:spMk id="2" creationId="{BED6A0F0-DA1C-9A7C-EB30-155C5D6AB0BD}"/>
          </ac:spMkLst>
        </pc:spChg>
      </pc:sldChg>
      <pc:sldChg chg="modSp mod">
        <pc:chgData name="Marc Dietrich" userId="8739445d05ae27c2" providerId="LiveId" clId="{7A80A8C3-C522-455D-A8A6-863BC978FB1F}" dt="2023-11-10T17:24:08.522" v="265" actId="20577"/>
        <pc:sldMkLst>
          <pc:docMk/>
          <pc:sldMk cId="2821648413" sldId="363"/>
        </pc:sldMkLst>
        <pc:spChg chg="mod">
          <ac:chgData name="Marc Dietrich" userId="8739445d05ae27c2" providerId="LiveId" clId="{7A80A8C3-C522-455D-A8A6-863BC978FB1F}" dt="2023-11-10T17:24:08.522" v="265" actId="20577"/>
          <ac:spMkLst>
            <pc:docMk/>
            <pc:sldMk cId="2821648413" sldId="363"/>
            <ac:spMk id="3" creationId="{5E76227E-248F-3A80-49EE-5C6A5EBC1E88}"/>
          </ac:spMkLst>
        </pc:spChg>
      </pc:sldChg>
      <pc:sldChg chg="modSp mod">
        <pc:chgData name="Marc Dietrich" userId="8739445d05ae27c2" providerId="LiveId" clId="{7A80A8C3-C522-455D-A8A6-863BC978FB1F}" dt="2023-11-12T07:26:48.414" v="279" actId="20577"/>
        <pc:sldMkLst>
          <pc:docMk/>
          <pc:sldMk cId="3828293156" sldId="374"/>
        </pc:sldMkLst>
        <pc:spChg chg="mod">
          <ac:chgData name="Marc Dietrich" userId="8739445d05ae27c2" providerId="LiveId" clId="{7A80A8C3-C522-455D-A8A6-863BC978FB1F}" dt="2023-11-12T07:26:48.414" v="279" actId="20577"/>
          <ac:spMkLst>
            <pc:docMk/>
            <pc:sldMk cId="3828293156" sldId="374"/>
            <ac:spMk id="4" creationId="{B9CA994B-0EEC-CA03-4E74-E2BC75403FA8}"/>
          </ac:spMkLst>
        </pc:spChg>
      </pc:sldChg>
      <pc:sldChg chg="new del">
        <pc:chgData name="Marc Dietrich" userId="8739445d05ae27c2" providerId="LiveId" clId="{7A80A8C3-C522-455D-A8A6-863BC978FB1F}" dt="2023-11-12T07:30:36.176" v="282" actId="47"/>
        <pc:sldMkLst>
          <pc:docMk/>
          <pc:sldMk cId="2304877976" sldId="381"/>
        </pc:sldMkLst>
      </pc:sldChg>
      <pc:sldChg chg="modSp new mod">
        <pc:chgData name="Marc Dietrich" userId="8739445d05ae27c2" providerId="LiveId" clId="{7A80A8C3-C522-455D-A8A6-863BC978FB1F}" dt="2023-11-12T07:30:58.871" v="286"/>
        <pc:sldMkLst>
          <pc:docMk/>
          <pc:sldMk cId="4139214606" sldId="381"/>
        </pc:sldMkLst>
        <pc:spChg chg="mod">
          <ac:chgData name="Marc Dietrich" userId="8739445d05ae27c2" providerId="LiveId" clId="{7A80A8C3-C522-455D-A8A6-863BC978FB1F}" dt="2023-11-12T07:30:58.871" v="286"/>
          <ac:spMkLst>
            <pc:docMk/>
            <pc:sldMk cId="4139214606" sldId="381"/>
            <ac:spMk id="2" creationId="{D672D1FA-D3E6-B25B-F4B4-F70021C54C65}"/>
          </ac:spMkLst>
        </pc:spChg>
        <pc:spChg chg="mod">
          <ac:chgData name="Marc Dietrich" userId="8739445d05ae27c2" providerId="LiveId" clId="{7A80A8C3-C522-455D-A8A6-863BC978FB1F}" dt="2023-11-12T07:30:45.419" v="285" actId="27636"/>
          <ac:spMkLst>
            <pc:docMk/>
            <pc:sldMk cId="4139214606" sldId="381"/>
            <ac:spMk id="3" creationId="{5D3B1BEE-BAE5-105B-2D70-742D0D4828DB}"/>
          </ac:spMkLst>
        </pc:spChg>
      </pc:sldChg>
      <pc:sldChg chg="modSp new mod ord">
        <pc:chgData name="Marc Dietrich" userId="8739445d05ae27c2" providerId="LiveId" clId="{7A80A8C3-C522-455D-A8A6-863BC978FB1F}" dt="2023-11-12T07:37:56.218" v="297"/>
        <pc:sldMkLst>
          <pc:docMk/>
          <pc:sldMk cId="3081483860" sldId="382"/>
        </pc:sldMkLst>
        <pc:spChg chg="mod">
          <ac:chgData name="Marc Dietrich" userId="8739445d05ae27c2" providerId="LiveId" clId="{7A80A8C3-C522-455D-A8A6-863BC978FB1F}" dt="2023-11-12T07:37:56.218" v="297"/>
          <ac:spMkLst>
            <pc:docMk/>
            <pc:sldMk cId="3081483860" sldId="382"/>
            <ac:spMk id="2" creationId="{8033D780-CF3C-A041-C5EA-65CC61C964A7}"/>
          </ac:spMkLst>
        </pc:spChg>
        <pc:spChg chg="mod">
          <ac:chgData name="Marc Dietrich" userId="8739445d05ae27c2" providerId="LiveId" clId="{7A80A8C3-C522-455D-A8A6-863BC978FB1F}" dt="2023-11-12T07:34:58.947" v="291" actId="5793"/>
          <ac:spMkLst>
            <pc:docMk/>
            <pc:sldMk cId="3081483860" sldId="382"/>
            <ac:spMk id="3" creationId="{A5778DB0-4B13-1BC9-7CBB-3DBD77C81484}"/>
          </ac:spMkLst>
        </pc:spChg>
      </pc:sldChg>
      <pc:sldChg chg="modSp new mod ord">
        <pc:chgData name="Marc Dietrich" userId="8739445d05ae27c2" providerId="LiveId" clId="{7A80A8C3-C522-455D-A8A6-863BC978FB1F}" dt="2023-11-12T07:58:12.746" v="1443"/>
        <pc:sldMkLst>
          <pc:docMk/>
          <pc:sldMk cId="4227897547" sldId="383"/>
        </pc:sldMkLst>
        <pc:spChg chg="mod">
          <ac:chgData name="Marc Dietrich" userId="8739445d05ae27c2" providerId="LiveId" clId="{7A80A8C3-C522-455D-A8A6-863BC978FB1F}" dt="2023-11-12T07:38:03.003" v="298"/>
          <ac:spMkLst>
            <pc:docMk/>
            <pc:sldMk cId="4227897547" sldId="383"/>
            <ac:spMk id="2" creationId="{B0DCEFE5-A7FD-E6D7-7E18-545EE0F8BD98}"/>
          </ac:spMkLst>
        </pc:spChg>
        <pc:spChg chg="mod">
          <ac:chgData name="Marc Dietrich" userId="8739445d05ae27c2" providerId="LiveId" clId="{7A80A8C3-C522-455D-A8A6-863BC978FB1F}" dt="2023-11-12T07:36:02.476" v="295"/>
          <ac:spMkLst>
            <pc:docMk/>
            <pc:sldMk cId="4227897547" sldId="383"/>
            <ac:spMk id="3" creationId="{1919EDA1-4A39-BA00-2091-1C7EF4AFEE99}"/>
          </ac:spMkLst>
        </pc:spChg>
      </pc:sldChg>
      <pc:sldChg chg="modSp new mod">
        <pc:chgData name="Marc Dietrich" userId="8739445d05ae27c2" providerId="LiveId" clId="{7A80A8C3-C522-455D-A8A6-863BC978FB1F}" dt="2023-11-12T07:57:24.525" v="1441" actId="20577"/>
        <pc:sldMkLst>
          <pc:docMk/>
          <pc:sldMk cId="639582676" sldId="384"/>
        </pc:sldMkLst>
        <pc:spChg chg="mod">
          <ac:chgData name="Marc Dietrich" userId="8739445d05ae27c2" providerId="LiveId" clId="{7A80A8C3-C522-455D-A8A6-863BC978FB1F}" dt="2023-11-12T07:50:30.309" v="967" actId="14100"/>
          <ac:spMkLst>
            <pc:docMk/>
            <pc:sldMk cId="639582676" sldId="384"/>
            <ac:spMk id="2" creationId="{3F17DD4B-0477-CB64-5CC6-CB89C5996487}"/>
          </ac:spMkLst>
        </pc:spChg>
        <pc:spChg chg="mod">
          <ac:chgData name="Marc Dietrich" userId="8739445d05ae27c2" providerId="LiveId" clId="{7A80A8C3-C522-455D-A8A6-863BC978FB1F}" dt="2023-11-12T07:57:24.525" v="1441" actId="20577"/>
          <ac:spMkLst>
            <pc:docMk/>
            <pc:sldMk cId="639582676" sldId="384"/>
            <ac:spMk id="3" creationId="{0E05D511-7C52-8940-818E-ED8EE1E15D0B}"/>
          </ac:spMkLst>
        </pc:spChg>
      </pc:sldChg>
    </pc:docChg>
  </pc:docChgLst>
</pc:chgInfo>
</file>

<file path=ppt/drawings/_rels/vmlDrawing1.vml.rels><?xml version="1.0" encoding="UTF-8" standalone="yes"?>
<Relationships xmlns="http://schemas.openxmlformats.org/package/2006/relationships"><Relationship Id="rId1" Type="http://schemas.openxmlformats.org/officeDocument/2006/relationships/image" Target="../media/image37.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A27E0F4-7035-489A-B93F-1ABC0ADEB856}" type="datetimeFigureOut">
              <a:rPr lang="fr-FR" smtClean="0"/>
              <a:t>06/03/2024</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8331E24-3891-4D9A-B237-8D858E79A4F1}" type="slidenum">
              <a:rPr lang="fr-FR" smtClean="0"/>
              <a:t>‹N°›</a:t>
            </a:fld>
            <a:endParaRPr lang="fr-FR"/>
          </a:p>
        </p:txBody>
      </p:sp>
    </p:spTree>
    <p:extLst>
      <p:ext uri="{BB962C8B-B14F-4D97-AF65-F5344CB8AC3E}">
        <p14:creationId xmlns:p14="http://schemas.microsoft.com/office/powerpoint/2010/main" val="20433394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6562" name="Rectangle 3">
            <a:extLst>
              <a:ext uri="{FF2B5EF4-FFF2-40B4-BE49-F238E27FC236}">
                <a16:creationId xmlns:a16="http://schemas.microsoft.com/office/drawing/2014/main" id="{3A01238C-6E04-1737-01E7-60DD9201FD01}"/>
              </a:ext>
            </a:extLst>
          </p:cNvPr>
          <p:cNvSpPr>
            <a:spLocks noGrp="1" noChangeArrowheads="1"/>
          </p:cNvSpPr>
          <p:nvPr>
            <p:ph type="dt"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Verdana" panose="020B0604030504040204" pitchFamily="34" charset="0"/>
                <a:ea typeface="ＭＳ Ｐゴシック" panose="020B0600070205080204" pitchFamily="34"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Verdana" panose="020B0604030504040204" pitchFamily="34" charset="0"/>
                <a:ea typeface="ＭＳ Ｐゴシック" panose="020B0600070205080204" pitchFamily="34"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Verdana" panose="020B0604030504040204" pitchFamily="34" charset="0"/>
                <a:ea typeface="ＭＳ Ｐゴシック" panose="020B0600070205080204" pitchFamily="34"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Verdana" panose="020B0604030504040204" pitchFamily="34" charset="0"/>
                <a:ea typeface="ＭＳ Ｐゴシック" panose="020B0600070205080204" pitchFamily="34"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Verdana" panose="020B0604030504040204" pitchFamily="34"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Verdana" panose="020B0604030504040204" pitchFamily="34"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Verdana" panose="020B0604030504040204" pitchFamily="34"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Verdana" panose="020B0604030504040204" pitchFamily="34"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Verdana" panose="020B0604030504040204" pitchFamily="34" charset="0"/>
                <a:ea typeface="ＭＳ Ｐゴシック" panose="020B0600070205080204" pitchFamily="34" charset="-128"/>
              </a:defRPr>
            </a:lvl9pPr>
          </a:lstStyle>
          <a:p>
            <a:pPr eaLnBrk="1" hangingPunct="1"/>
            <a:r>
              <a:rPr lang="fr-FR" altLang="fr-FR" sz="1200">
                <a:solidFill>
                  <a:srgbClr val="000000"/>
                </a:solidFill>
                <a:cs typeface="Times New Roman" panose="02020603050405020304" pitchFamily="18" charset="0"/>
              </a:rPr>
              <a:t>01/06/15</a:t>
            </a:r>
          </a:p>
        </p:txBody>
      </p:sp>
      <p:sp>
        <p:nvSpPr>
          <p:cNvPr id="66563" name="Rectangle 7">
            <a:extLst>
              <a:ext uri="{FF2B5EF4-FFF2-40B4-BE49-F238E27FC236}">
                <a16:creationId xmlns:a16="http://schemas.microsoft.com/office/drawing/2014/main" id="{015FA54A-5F8C-4824-3241-0CB152AE9F96}"/>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Verdana" panose="020B0604030504040204" pitchFamily="34" charset="0"/>
                <a:ea typeface="ＭＳ Ｐゴシック" panose="020B0600070205080204" pitchFamily="34"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Verdana" panose="020B0604030504040204" pitchFamily="34" charset="0"/>
                <a:ea typeface="ＭＳ Ｐゴシック" panose="020B0600070205080204" pitchFamily="34"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Verdana" panose="020B0604030504040204" pitchFamily="34" charset="0"/>
                <a:ea typeface="ＭＳ Ｐゴシック" panose="020B0600070205080204" pitchFamily="34"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Verdana" panose="020B0604030504040204" pitchFamily="34" charset="0"/>
                <a:ea typeface="ＭＳ Ｐゴシック" panose="020B0600070205080204" pitchFamily="34"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Verdana" panose="020B0604030504040204" pitchFamily="34"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Verdana" panose="020B0604030504040204" pitchFamily="34"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Verdana" panose="020B0604030504040204" pitchFamily="34"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Verdana" panose="020B0604030504040204" pitchFamily="34"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Verdana" panose="020B0604030504040204" pitchFamily="34" charset="0"/>
                <a:ea typeface="ＭＳ Ｐゴシック" panose="020B0600070205080204" pitchFamily="34" charset="-128"/>
              </a:defRPr>
            </a:lvl9pPr>
          </a:lstStyle>
          <a:p>
            <a:pPr eaLnBrk="1" hangingPunct="1"/>
            <a:fld id="{3C5BA394-875D-4F76-8F0B-9198CA2BD7D5}" type="slidenum">
              <a:rPr lang="fr-FR" altLang="fr-FR" sz="1200">
                <a:solidFill>
                  <a:srgbClr val="000000"/>
                </a:solidFill>
              </a:rPr>
              <a:pPr eaLnBrk="1" hangingPunct="1"/>
              <a:t>32</a:t>
            </a:fld>
            <a:endParaRPr lang="fr-FR" altLang="fr-FR" sz="1200">
              <a:solidFill>
                <a:srgbClr val="000000"/>
              </a:solidFill>
            </a:endParaRPr>
          </a:p>
        </p:txBody>
      </p:sp>
      <p:sp>
        <p:nvSpPr>
          <p:cNvPr id="66564" name="Rectangle 1">
            <a:extLst>
              <a:ext uri="{FF2B5EF4-FFF2-40B4-BE49-F238E27FC236}">
                <a16:creationId xmlns:a16="http://schemas.microsoft.com/office/drawing/2014/main" id="{18B9ACA0-EB8C-2461-C1DF-0F654031FE0B}"/>
              </a:ext>
            </a:extLst>
          </p:cNvPr>
          <p:cNvSpPr>
            <a:spLocks noGrp="1" noRot="1" noChangeAspect="1" noChangeArrowheads="1" noTextEdit="1"/>
          </p:cNvSpPr>
          <p:nvPr>
            <p:ph type="sldImg"/>
          </p:nvPr>
        </p:nvSpPr>
        <p:spPr>
          <a:xfrm>
            <a:off x="92075" y="744538"/>
            <a:ext cx="6615113" cy="3722687"/>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6565" name="Rectangle 2">
            <a:extLst>
              <a:ext uri="{FF2B5EF4-FFF2-40B4-BE49-F238E27FC236}">
                <a16:creationId xmlns:a16="http://schemas.microsoft.com/office/drawing/2014/main" id="{B67FCB93-176B-15E8-C85D-6B3689C75F4F}"/>
              </a:ext>
            </a:extLst>
          </p:cNvPr>
          <p:cNvSpPr>
            <a:spLocks noGrp="1" noChangeArrowheads="1"/>
          </p:cNvSpPr>
          <p:nvPr>
            <p:ph type="body" idx="1"/>
          </p:nvPr>
        </p:nvSpPr>
        <p:spPr>
          <a:xfrm>
            <a:off x="679450" y="4714875"/>
            <a:ext cx="5438775" cy="4467225"/>
          </a:xfrm>
          <a:noFill/>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latin typeface="Times New Roman" panose="02020603050405020304" pitchFamily="18"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pic>
        <p:nvPicPr>
          <p:cNvPr id="7" name="Picture 6" descr="Droplets-H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751012" y="1300785"/>
            <a:ext cx="8689976" cy="2509213"/>
          </a:xfrm>
        </p:spPr>
        <p:txBody>
          <a:bodyPr anchor="b">
            <a:normAutofit/>
          </a:bodyPr>
          <a:lstStyle>
            <a:lvl1pPr algn="ctr">
              <a:defRPr sz="4800"/>
            </a:lvl1pPr>
          </a:lstStyle>
          <a:p>
            <a:r>
              <a:rPr lang="fr-FR"/>
              <a:t>Modifiez le style du titre</a:t>
            </a:r>
            <a:endParaRPr lang="en-US" dirty="0"/>
          </a:p>
        </p:txBody>
      </p:sp>
      <p:sp>
        <p:nvSpPr>
          <p:cNvPr id="3" name="Subtitle 2"/>
          <p:cNvSpPr>
            <a:spLocks noGrp="1"/>
          </p:cNvSpPr>
          <p:nvPr>
            <p:ph type="subTitle" idx="1"/>
          </p:nvPr>
        </p:nvSpPr>
        <p:spPr>
          <a:xfrm>
            <a:off x="1751012" y="3886200"/>
            <a:ext cx="8689976" cy="1371599"/>
          </a:xfrm>
        </p:spPr>
        <p:txBody>
          <a:bodyPr>
            <a:normAutofit/>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3/6/2024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 panoramique avec légende">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94" y="4289374"/>
            <a:ext cx="10364432" cy="811610"/>
          </a:xfrm>
        </p:spPr>
        <p:txBody>
          <a:bodyPr anchor="b"/>
          <a:lstStyle>
            <a:lvl1pPr>
              <a:defRPr sz="3200"/>
            </a:lvl1pPr>
          </a:lstStyle>
          <a:p>
            <a:r>
              <a:rPr lang="fr-FR"/>
              <a:t>Modifiez le style du titre</a:t>
            </a:r>
            <a:endParaRPr lang="en-US" dirty="0"/>
          </a:p>
        </p:txBody>
      </p:sp>
      <p:sp>
        <p:nvSpPr>
          <p:cNvPr id="3" name="Picture Placeholder 2"/>
          <p:cNvSpPr>
            <a:spLocks noGrp="1" noChangeAspect="1"/>
          </p:cNvSpPr>
          <p:nvPr>
            <p:ph type="pic" idx="1"/>
          </p:nvPr>
        </p:nvSpPr>
        <p:spPr>
          <a:xfrm>
            <a:off x="1184744" y="698261"/>
            <a:ext cx="9822532" cy="3214136"/>
          </a:xfrm>
          <a:prstGeom prst="roundRect">
            <a:avLst>
              <a:gd name="adj" fmla="val 4944"/>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4" name="Text Placeholder 3"/>
          <p:cNvSpPr>
            <a:spLocks noGrp="1"/>
          </p:cNvSpPr>
          <p:nvPr>
            <p:ph type="body" sz="half" idx="2"/>
          </p:nvPr>
        </p:nvSpPr>
        <p:spPr>
          <a:xfrm>
            <a:off x="913774" y="5108728"/>
            <a:ext cx="10364452"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48A87A34-81AB-432B-8DAE-1953F412C126}" type="datetimeFigureOut">
              <a:rPr lang="en-US" dirty="0"/>
              <a:t>3/6/2024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re et légende">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599"/>
            <a:ext cx="10364452" cy="3427245"/>
          </a:xfrm>
        </p:spPr>
        <p:txBody>
          <a:bodyPr anchor="ctr"/>
          <a:lstStyle>
            <a:lvl1pPr algn="ctr">
              <a:defRPr sz="3200"/>
            </a:lvl1pPr>
          </a:lstStyle>
          <a:p>
            <a:r>
              <a:rPr lang="fr-FR"/>
              <a:t>Modifiez le style du titre</a:t>
            </a:r>
            <a:endParaRPr lang="en-US" dirty="0"/>
          </a:p>
        </p:txBody>
      </p:sp>
      <p:sp>
        <p:nvSpPr>
          <p:cNvPr id="4" name="Text Placeholder 3"/>
          <p:cNvSpPr>
            <a:spLocks noGrp="1"/>
          </p:cNvSpPr>
          <p:nvPr>
            <p:ph type="body" sz="half" idx="2"/>
          </p:nvPr>
        </p:nvSpPr>
        <p:spPr>
          <a:xfrm>
            <a:off x="913775" y="4204821"/>
            <a:ext cx="10364452"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48A87A34-81AB-432B-8DAE-1953F412C126}" type="datetimeFigureOut">
              <a:rPr lang="en-US" dirty="0"/>
              <a:t>3/6/2024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tion avec légende">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1446212" y="609600"/>
            <a:ext cx="9302752" cy="2992904"/>
          </a:xfrm>
        </p:spPr>
        <p:txBody>
          <a:bodyPr anchor="ctr"/>
          <a:lstStyle>
            <a:lvl1pPr>
              <a:defRPr sz="3200"/>
            </a:lvl1pPr>
          </a:lstStyle>
          <a:p>
            <a:r>
              <a:rPr lang="fr-FR"/>
              <a:t>Modifiez le style du titre</a:t>
            </a:r>
            <a:endParaRPr lang="en-US" dirty="0"/>
          </a:p>
        </p:txBody>
      </p:sp>
      <p:sp>
        <p:nvSpPr>
          <p:cNvPr id="12" name="Text Placeholder 3"/>
          <p:cNvSpPr>
            <a:spLocks noGrp="1"/>
          </p:cNvSpPr>
          <p:nvPr>
            <p:ph type="body" sz="half" idx="13"/>
          </p:nvPr>
        </p:nvSpPr>
        <p:spPr>
          <a:xfrm>
            <a:off x="1720644" y="3610032"/>
            <a:ext cx="8752299" cy="59478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4" name="Text Placeholder 3"/>
          <p:cNvSpPr>
            <a:spLocks noGrp="1"/>
          </p:cNvSpPr>
          <p:nvPr>
            <p:ph type="body" sz="half" idx="2"/>
          </p:nvPr>
        </p:nvSpPr>
        <p:spPr>
          <a:xfrm>
            <a:off x="913774" y="4372796"/>
            <a:ext cx="10364452" cy="1421053"/>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48A87A34-81AB-432B-8DAE-1953F412C126}" type="datetimeFigureOut">
              <a:rPr lang="en-US" dirty="0"/>
              <a:t>3/6/2024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a:t>
            </a:fld>
            <a:endParaRPr lang="en-US" dirty="0"/>
          </a:p>
        </p:txBody>
      </p:sp>
      <p:sp>
        <p:nvSpPr>
          <p:cNvPr id="13" name="TextBox 12"/>
          <p:cNvSpPr txBox="1"/>
          <p:nvPr/>
        </p:nvSpPr>
        <p:spPr>
          <a:xfrm>
            <a:off x="1001488" y="75416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557558" y="299357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arte nom">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2138721"/>
            <a:ext cx="10364452" cy="2511835"/>
          </a:xfrm>
        </p:spPr>
        <p:txBody>
          <a:bodyPr anchor="b"/>
          <a:lstStyle>
            <a:lvl1pPr algn="ctr">
              <a:defRPr sz="3200"/>
            </a:lvl1pPr>
          </a:lstStyle>
          <a:p>
            <a:r>
              <a:rPr lang="fr-FR"/>
              <a:t>Modifiez le style du titre</a:t>
            </a:r>
            <a:endParaRPr lang="en-US" dirty="0"/>
          </a:p>
        </p:txBody>
      </p:sp>
      <p:sp>
        <p:nvSpPr>
          <p:cNvPr id="4" name="Text Placeholder 3"/>
          <p:cNvSpPr>
            <a:spLocks noGrp="1"/>
          </p:cNvSpPr>
          <p:nvPr>
            <p:ph type="body" sz="half" idx="2"/>
          </p:nvPr>
        </p:nvSpPr>
        <p:spPr>
          <a:xfrm>
            <a:off x="913775" y="4662335"/>
            <a:ext cx="10364452"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48A87A34-81AB-432B-8DAE-1953F412C126}" type="datetimeFigureOut">
              <a:rPr lang="en-US" dirty="0"/>
              <a:t>3/6/2024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onnes">
    <p:spTree>
      <p:nvGrpSpPr>
        <p:cNvPr id="1" name=""/>
        <p:cNvGrpSpPr/>
        <p:nvPr/>
      </p:nvGrpSpPr>
      <p:grpSpPr>
        <a:xfrm>
          <a:off x="0" y="0"/>
          <a:ext cx="0" cy="0"/>
          <a:chOff x="0" y="0"/>
          <a:chExt cx="0" cy="0"/>
        </a:xfrm>
      </p:grpSpPr>
      <p:pic>
        <p:nvPicPr>
          <p:cNvPr id="13" name="Picture 1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Title 1"/>
          <p:cNvSpPr>
            <a:spLocks noGrp="1"/>
          </p:cNvSpPr>
          <p:nvPr>
            <p:ph type="title"/>
          </p:nvPr>
        </p:nvSpPr>
        <p:spPr>
          <a:xfrm>
            <a:off x="913774" y="609600"/>
            <a:ext cx="10364452" cy="1605094"/>
          </a:xfrm>
        </p:spPr>
        <p:txBody>
          <a:bodyPr/>
          <a:lstStyle/>
          <a:p>
            <a:r>
              <a:rPr lang="fr-FR"/>
              <a:t>Modifiez le style du titre</a:t>
            </a:r>
            <a:endParaRPr lang="en-US" dirty="0"/>
          </a:p>
        </p:txBody>
      </p:sp>
      <p:sp>
        <p:nvSpPr>
          <p:cNvPr id="7" name="Text Placeholder 2"/>
          <p:cNvSpPr>
            <a:spLocks noGrp="1"/>
          </p:cNvSpPr>
          <p:nvPr>
            <p:ph type="body" idx="1"/>
          </p:nvPr>
        </p:nvSpPr>
        <p:spPr>
          <a:xfrm>
            <a:off x="913774" y="2367093"/>
            <a:ext cx="3298976"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8" name="Text Placeholder 3"/>
          <p:cNvSpPr>
            <a:spLocks noGrp="1"/>
          </p:cNvSpPr>
          <p:nvPr>
            <p:ph type="body" sz="half" idx="15"/>
          </p:nvPr>
        </p:nvSpPr>
        <p:spPr>
          <a:xfrm>
            <a:off x="913774" y="2943355"/>
            <a:ext cx="3298976"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9" name="Text Placeholder 4"/>
          <p:cNvSpPr>
            <a:spLocks noGrp="1"/>
          </p:cNvSpPr>
          <p:nvPr>
            <p:ph type="body" sz="quarter" idx="3"/>
          </p:nvPr>
        </p:nvSpPr>
        <p:spPr>
          <a:xfrm>
            <a:off x="4452389" y="2367093"/>
            <a:ext cx="3291521"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10" name="Text Placeholder 3"/>
          <p:cNvSpPr>
            <a:spLocks noGrp="1"/>
          </p:cNvSpPr>
          <p:nvPr>
            <p:ph type="body" sz="half" idx="16"/>
          </p:nvPr>
        </p:nvSpPr>
        <p:spPr>
          <a:xfrm>
            <a:off x="4441348" y="2943355"/>
            <a:ext cx="3303351"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11" name="Text Placeholder 4"/>
          <p:cNvSpPr>
            <a:spLocks noGrp="1"/>
          </p:cNvSpPr>
          <p:nvPr>
            <p:ph type="body" sz="quarter" idx="13"/>
          </p:nvPr>
        </p:nvSpPr>
        <p:spPr>
          <a:xfrm>
            <a:off x="7973298" y="2367093"/>
            <a:ext cx="3304928"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12" name="Text Placeholder 3"/>
          <p:cNvSpPr>
            <a:spLocks noGrp="1"/>
          </p:cNvSpPr>
          <p:nvPr>
            <p:ph type="body" sz="half" idx="17"/>
          </p:nvPr>
        </p:nvSpPr>
        <p:spPr>
          <a:xfrm>
            <a:off x="7973298" y="2943355"/>
            <a:ext cx="3304928"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3" name="Date Placeholder 2"/>
          <p:cNvSpPr>
            <a:spLocks noGrp="1"/>
          </p:cNvSpPr>
          <p:nvPr>
            <p:ph type="dt" sz="half" idx="10"/>
          </p:nvPr>
        </p:nvSpPr>
        <p:spPr/>
        <p:txBody>
          <a:bodyPr/>
          <a:lstStyle/>
          <a:p>
            <a:fld id="{48A87A34-81AB-432B-8DAE-1953F412C126}" type="datetimeFigureOut">
              <a:rPr lang="en-US" dirty="0"/>
              <a:t>3/6/2024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colonnes d’image">
    <p:spTree>
      <p:nvGrpSpPr>
        <p:cNvPr id="1" name=""/>
        <p:cNvGrpSpPr/>
        <p:nvPr/>
      </p:nvGrpSpPr>
      <p:grpSpPr>
        <a:xfrm>
          <a:off x="0" y="0"/>
          <a:ext cx="0" cy="0"/>
          <a:chOff x="0" y="0"/>
          <a:chExt cx="0" cy="0"/>
        </a:xfrm>
      </p:grpSpPr>
      <p:pic>
        <p:nvPicPr>
          <p:cNvPr id="16" name="Picture 15"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0" name="Title 1"/>
          <p:cNvSpPr>
            <a:spLocks noGrp="1"/>
          </p:cNvSpPr>
          <p:nvPr>
            <p:ph type="title"/>
          </p:nvPr>
        </p:nvSpPr>
        <p:spPr>
          <a:xfrm>
            <a:off x="913774" y="610772"/>
            <a:ext cx="10364452" cy="1603922"/>
          </a:xfrm>
        </p:spPr>
        <p:txBody>
          <a:bodyPr/>
          <a:lstStyle/>
          <a:p>
            <a:r>
              <a:rPr lang="fr-FR"/>
              <a:t>Modifiez le style du titre</a:t>
            </a:r>
            <a:endParaRPr lang="en-US" dirty="0"/>
          </a:p>
        </p:txBody>
      </p:sp>
      <p:sp>
        <p:nvSpPr>
          <p:cNvPr id="19" name="Text Placeholder 2"/>
          <p:cNvSpPr>
            <a:spLocks noGrp="1"/>
          </p:cNvSpPr>
          <p:nvPr>
            <p:ph type="body" idx="1"/>
          </p:nvPr>
        </p:nvSpPr>
        <p:spPr>
          <a:xfrm>
            <a:off x="913774" y="4204820"/>
            <a:ext cx="3296409"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20" name="Picture Placeholder 2"/>
          <p:cNvSpPr>
            <a:spLocks noGrp="1" noChangeAspect="1"/>
          </p:cNvSpPr>
          <p:nvPr>
            <p:ph type="pic" idx="15"/>
          </p:nvPr>
        </p:nvSpPr>
        <p:spPr>
          <a:xfrm>
            <a:off x="913774" y="2367093"/>
            <a:ext cx="3296409" cy="1524000"/>
          </a:xfrm>
          <a:prstGeom prst="roundRect">
            <a:avLst>
              <a:gd name="adj" fmla="val 936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21" name="Text Placeholder 3"/>
          <p:cNvSpPr>
            <a:spLocks noGrp="1"/>
          </p:cNvSpPr>
          <p:nvPr>
            <p:ph type="body" sz="half" idx="18"/>
          </p:nvPr>
        </p:nvSpPr>
        <p:spPr>
          <a:xfrm>
            <a:off x="913774" y="4781082"/>
            <a:ext cx="3296409" cy="101011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22" name="Text Placeholder 4"/>
          <p:cNvSpPr>
            <a:spLocks noGrp="1"/>
          </p:cNvSpPr>
          <p:nvPr>
            <p:ph type="body" sz="quarter" idx="3"/>
          </p:nvPr>
        </p:nvSpPr>
        <p:spPr>
          <a:xfrm>
            <a:off x="4442759" y="4204820"/>
            <a:ext cx="3301828"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23" name="Picture Placeholder 2"/>
          <p:cNvSpPr>
            <a:spLocks noGrp="1" noChangeAspect="1"/>
          </p:cNvSpPr>
          <p:nvPr>
            <p:ph type="pic" idx="21"/>
          </p:nvPr>
        </p:nvSpPr>
        <p:spPr>
          <a:xfrm>
            <a:off x="4441348" y="2367093"/>
            <a:ext cx="3303352"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24" name="Text Placeholder 3"/>
          <p:cNvSpPr>
            <a:spLocks noGrp="1"/>
          </p:cNvSpPr>
          <p:nvPr>
            <p:ph type="body" sz="half" idx="19"/>
          </p:nvPr>
        </p:nvSpPr>
        <p:spPr>
          <a:xfrm>
            <a:off x="4441348" y="4781080"/>
            <a:ext cx="3303352" cy="101011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25" name="Text Placeholder 4"/>
          <p:cNvSpPr>
            <a:spLocks noGrp="1"/>
          </p:cNvSpPr>
          <p:nvPr>
            <p:ph type="body" sz="quarter" idx="13"/>
          </p:nvPr>
        </p:nvSpPr>
        <p:spPr>
          <a:xfrm>
            <a:off x="7973298" y="4204820"/>
            <a:ext cx="3300681"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26" name="Picture Placeholder 2"/>
          <p:cNvSpPr>
            <a:spLocks noGrp="1" noChangeAspect="1"/>
          </p:cNvSpPr>
          <p:nvPr>
            <p:ph type="pic" idx="22"/>
          </p:nvPr>
        </p:nvSpPr>
        <p:spPr>
          <a:xfrm>
            <a:off x="7973298" y="2367093"/>
            <a:ext cx="3304928"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27" name="Text Placeholder 3"/>
          <p:cNvSpPr>
            <a:spLocks noGrp="1"/>
          </p:cNvSpPr>
          <p:nvPr>
            <p:ph type="body" sz="half" idx="20"/>
          </p:nvPr>
        </p:nvSpPr>
        <p:spPr>
          <a:xfrm>
            <a:off x="7973173" y="4781078"/>
            <a:ext cx="3305053" cy="1010121"/>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3" name="Date Placeholder 2"/>
          <p:cNvSpPr>
            <a:spLocks noGrp="1"/>
          </p:cNvSpPr>
          <p:nvPr>
            <p:ph type="dt" sz="half" idx="10"/>
          </p:nvPr>
        </p:nvSpPr>
        <p:spPr/>
        <p:txBody>
          <a:bodyPr/>
          <a:lstStyle/>
          <a:p>
            <a:fld id="{48A87A34-81AB-432B-8DAE-1953F412C126}" type="datetimeFigureOut">
              <a:rPr lang="en-US" dirty="0"/>
              <a:t>3/6/2024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fr-FR"/>
              <a:t>Modifiez le style du titre</a:t>
            </a:r>
            <a:endParaRPr lang="en-US" dirty="0"/>
          </a:p>
        </p:txBody>
      </p:sp>
      <p:sp>
        <p:nvSpPr>
          <p:cNvPr id="11" name="Vertical Text Placeholder 2"/>
          <p:cNvSpPr>
            <a:spLocks noGrp="1"/>
          </p:cNvSpPr>
          <p:nvPr>
            <p:ph type="body" orient="vert" sz="quarter" idx="13"/>
          </p:nvPr>
        </p:nvSpPr>
        <p:spPr>
          <a:xfrm>
            <a:off x="913775" y="2367093"/>
            <a:ext cx="10364452" cy="3424107"/>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3/6/2024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Vertical Title 1"/>
          <p:cNvSpPr>
            <a:spLocks noGrp="1"/>
          </p:cNvSpPr>
          <p:nvPr>
            <p:ph type="title" orient="vert"/>
          </p:nvPr>
        </p:nvSpPr>
        <p:spPr>
          <a:xfrm>
            <a:off x="8724900" y="609601"/>
            <a:ext cx="2553326" cy="5181599"/>
          </a:xfrm>
        </p:spPr>
        <p:txBody>
          <a:bodyPr vert="eaVert"/>
          <a:lstStyle>
            <a:lvl1pPr algn="l">
              <a:defRPr/>
            </a:lvl1pPr>
          </a:lstStyle>
          <a:p>
            <a:r>
              <a:rPr lang="fr-FR"/>
              <a:t>Modifiez le style du titre</a:t>
            </a:r>
            <a:endParaRPr lang="en-US" dirty="0"/>
          </a:p>
        </p:txBody>
      </p:sp>
      <p:sp>
        <p:nvSpPr>
          <p:cNvPr id="8" name="Vertical Text Placeholder 2"/>
          <p:cNvSpPr>
            <a:spLocks noGrp="1"/>
          </p:cNvSpPr>
          <p:nvPr>
            <p:ph type="body" orient="vert" sz="quarter" idx="13"/>
          </p:nvPr>
        </p:nvSpPr>
        <p:spPr>
          <a:xfrm>
            <a:off x="913775" y="609601"/>
            <a:ext cx="7658724" cy="5181599"/>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3/6/2024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fr-FR"/>
              <a:t>Modifiez le style du titre</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3/6/2024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828563"/>
            <a:ext cx="10351752" cy="2736819"/>
          </a:xfrm>
        </p:spPr>
        <p:txBody>
          <a:bodyPr anchor="b">
            <a:normAutofit/>
          </a:bodyPr>
          <a:lstStyle>
            <a:lvl1pPr>
              <a:defRPr sz="4000"/>
            </a:lvl1pPr>
          </a:lstStyle>
          <a:p>
            <a:r>
              <a:rPr lang="fr-FR"/>
              <a:t>Modifiez le style du titre</a:t>
            </a:r>
            <a:endParaRPr lang="en-US" dirty="0"/>
          </a:p>
        </p:txBody>
      </p:sp>
      <p:sp>
        <p:nvSpPr>
          <p:cNvPr id="3" name="Text Placeholder 2"/>
          <p:cNvSpPr>
            <a:spLocks noGrp="1"/>
          </p:cNvSpPr>
          <p:nvPr>
            <p:ph type="body" idx="1"/>
          </p:nvPr>
        </p:nvSpPr>
        <p:spPr>
          <a:xfrm>
            <a:off x="913774" y="3657457"/>
            <a:ext cx="10351752" cy="1368183"/>
          </a:xfrm>
        </p:spPr>
        <p:txBody>
          <a:bodyPr>
            <a:normAutofit/>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48A87A34-81AB-432B-8DAE-1953F412C126}" type="datetimeFigureOut">
              <a:rPr lang="en-US" dirty="0"/>
              <a:t>3/6/2024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fr-FR"/>
              <a:t>Modifiez le style du titre</a:t>
            </a:r>
            <a:endParaRPr lang="en-US" dirty="0"/>
          </a:p>
        </p:txBody>
      </p:sp>
      <p:sp>
        <p:nvSpPr>
          <p:cNvPr id="12" name="Content Placeholder 2"/>
          <p:cNvSpPr>
            <a:spLocks noGrp="1"/>
          </p:cNvSpPr>
          <p:nvPr>
            <p:ph sz="quarter" idx="13"/>
          </p:nvPr>
        </p:nvSpPr>
        <p:spPr>
          <a:xfrm>
            <a:off x="913774" y="2367092"/>
            <a:ext cx="5106026" cy="3424107"/>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13" name="Content Placeholder 3"/>
          <p:cNvSpPr>
            <a:spLocks noGrp="1"/>
          </p:cNvSpPr>
          <p:nvPr>
            <p:ph sz="quarter" idx="14"/>
          </p:nvPr>
        </p:nvSpPr>
        <p:spPr>
          <a:xfrm>
            <a:off x="6172200" y="2367092"/>
            <a:ext cx="5105400" cy="3424107"/>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3/6/2024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pic>
        <p:nvPicPr>
          <p:cNvPr id="15" name="Picture 14"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fr-FR"/>
              <a:t>Modifiez le style du titre</a:t>
            </a:r>
            <a:endParaRPr lang="en-US" dirty="0"/>
          </a:p>
        </p:txBody>
      </p:sp>
      <p:sp>
        <p:nvSpPr>
          <p:cNvPr id="3" name="Text Placeholder 2"/>
          <p:cNvSpPr>
            <a:spLocks noGrp="1"/>
          </p:cNvSpPr>
          <p:nvPr>
            <p:ph type="body" idx="1"/>
          </p:nvPr>
        </p:nvSpPr>
        <p:spPr>
          <a:xfrm>
            <a:off x="1146328" y="2371018"/>
            <a:ext cx="487347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12" name="Content Placeholder 3"/>
          <p:cNvSpPr>
            <a:spLocks noGrp="1"/>
          </p:cNvSpPr>
          <p:nvPr>
            <p:ph sz="quarter" idx="13"/>
          </p:nvPr>
        </p:nvSpPr>
        <p:spPr>
          <a:xfrm>
            <a:off x="913774" y="3051012"/>
            <a:ext cx="5106027" cy="2740187"/>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6396423" y="2371018"/>
            <a:ext cx="488180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13" name="Content Placeholder 5"/>
          <p:cNvSpPr>
            <a:spLocks noGrp="1"/>
          </p:cNvSpPr>
          <p:nvPr>
            <p:ph sz="quarter" idx="14"/>
          </p:nvPr>
        </p:nvSpPr>
        <p:spPr>
          <a:xfrm>
            <a:off x="6172200" y="3051012"/>
            <a:ext cx="5105401" cy="2740187"/>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3/6/2024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3/6/2024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Date Placeholder 1"/>
          <p:cNvSpPr>
            <a:spLocks noGrp="1"/>
          </p:cNvSpPr>
          <p:nvPr>
            <p:ph type="dt" sz="half" idx="10"/>
          </p:nvPr>
        </p:nvSpPr>
        <p:spPr/>
        <p:txBody>
          <a:bodyPr/>
          <a:lstStyle/>
          <a:p>
            <a:fld id="{48A87A34-81AB-432B-8DAE-1953F412C126}" type="datetimeFigureOut">
              <a:rPr lang="en-US" dirty="0"/>
              <a:t>3/6/2024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609600"/>
            <a:ext cx="3935688" cy="2023252"/>
          </a:xfrm>
        </p:spPr>
        <p:txBody>
          <a:bodyPr anchor="b"/>
          <a:lstStyle>
            <a:lvl1pPr algn="ctr">
              <a:defRPr sz="3200"/>
            </a:lvl1pPr>
          </a:lstStyle>
          <a:p>
            <a:r>
              <a:rPr lang="fr-FR"/>
              <a:t>Modifiez le style du titre</a:t>
            </a:r>
            <a:endParaRPr lang="en-US" dirty="0"/>
          </a:p>
        </p:txBody>
      </p:sp>
      <p:sp>
        <p:nvSpPr>
          <p:cNvPr id="10" name="Content Placeholder 2"/>
          <p:cNvSpPr>
            <a:spLocks noGrp="1"/>
          </p:cNvSpPr>
          <p:nvPr>
            <p:ph sz="quarter" idx="13"/>
          </p:nvPr>
        </p:nvSpPr>
        <p:spPr>
          <a:xfrm>
            <a:off x="5078062" y="609600"/>
            <a:ext cx="6200163" cy="5181599"/>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913774" y="2632852"/>
            <a:ext cx="3935689"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48A87A34-81AB-432B-8DAE-1953F412C126}" type="datetimeFigureOut">
              <a:rPr lang="en-US" dirty="0"/>
              <a:t>3/6/2024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600"/>
            <a:ext cx="5934969" cy="2023254"/>
          </a:xfrm>
        </p:spPr>
        <p:txBody>
          <a:bodyPr anchor="b"/>
          <a:lstStyle>
            <a:lvl1pPr algn="ctr">
              <a:defRPr sz="3200"/>
            </a:lvl1pPr>
          </a:lstStyle>
          <a:p>
            <a:r>
              <a:rPr lang="fr-FR"/>
              <a:t>Modifiez le style du titre</a:t>
            </a:r>
            <a:endParaRPr lang="en-US" dirty="0"/>
          </a:p>
        </p:txBody>
      </p:sp>
      <p:sp>
        <p:nvSpPr>
          <p:cNvPr id="3" name="Picture Placeholder 2"/>
          <p:cNvSpPr>
            <a:spLocks noGrp="1" noChangeAspect="1"/>
          </p:cNvSpPr>
          <p:nvPr>
            <p:ph type="pic" idx="1"/>
          </p:nvPr>
        </p:nvSpPr>
        <p:spPr>
          <a:xfrm>
            <a:off x="7424803" y="609601"/>
            <a:ext cx="3255358" cy="5181600"/>
          </a:xfrm>
          <a:prstGeom prst="roundRect">
            <a:avLst>
              <a:gd name="adj" fmla="val 494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4" name="Text Placeholder 3"/>
          <p:cNvSpPr>
            <a:spLocks noGrp="1"/>
          </p:cNvSpPr>
          <p:nvPr>
            <p:ph type="body" sz="half" idx="2"/>
          </p:nvPr>
        </p:nvSpPr>
        <p:spPr>
          <a:xfrm>
            <a:off x="913794" y="2632852"/>
            <a:ext cx="5934949"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48A87A34-81AB-432B-8DAE-1953F412C126}" type="datetimeFigureOut">
              <a:rPr lang="en-US" dirty="0"/>
              <a:t>3/6/2024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19">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913775" y="618517"/>
            <a:ext cx="10364451" cy="1596177"/>
          </a:xfrm>
          <a:prstGeom prst="rect">
            <a:avLst/>
          </a:prstGeom>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913775" y="2367093"/>
            <a:ext cx="10364452" cy="3424107"/>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7678737" y="5883275"/>
            <a:ext cx="2743200" cy="365125"/>
          </a:xfrm>
          <a:prstGeom prst="rect">
            <a:avLst/>
          </a:prstGeom>
        </p:spPr>
        <p:txBody>
          <a:bodyPr vert="horz" lIns="91440" tIns="45720" rIns="91440" bIns="45720" rtlCol="0" anchor="ctr"/>
          <a:lstStyle>
            <a:lvl1pPr algn="r">
              <a:defRPr sz="1000">
                <a:solidFill>
                  <a:schemeClr val="tx1"/>
                </a:solidFill>
              </a:defRPr>
            </a:lvl1pPr>
          </a:lstStyle>
          <a:p>
            <a:fld id="{48A87A34-81AB-432B-8DAE-1953F412C126}" type="datetimeFigureOut">
              <a:rPr lang="en-US" dirty="0"/>
              <a:pPr/>
              <a:t>3/6/2024</a:t>
            </a:fld>
            <a:endParaRPr lang="en-US" dirty="0"/>
          </a:p>
        </p:txBody>
      </p:sp>
      <p:sp>
        <p:nvSpPr>
          <p:cNvPr id="5" name="Footer Placeholder 4"/>
          <p:cNvSpPr>
            <a:spLocks noGrp="1"/>
          </p:cNvSpPr>
          <p:nvPr>
            <p:ph type="ftr" sz="quarter" idx="3"/>
          </p:nvPr>
        </p:nvSpPr>
        <p:spPr>
          <a:xfrm>
            <a:off x="913774" y="5883275"/>
            <a:ext cx="6672887" cy="365125"/>
          </a:xfrm>
          <a:prstGeom prst="rect">
            <a:avLst/>
          </a:prstGeom>
        </p:spPr>
        <p:txBody>
          <a:bodyPr vert="horz" lIns="91440" tIns="45720" rIns="91440" bIns="45720" rtlCol="0" anchor="ctr"/>
          <a:lstStyle>
            <a:lvl1pPr algn="l">
              <a:defRPr sz="1000">
                <a:solidFill>
                  <a:schemeClr val="tx1"/>
                </a:solidFill>
              </a:defRPr>
            </a:lvl1pPr>
          </a:lstStyle>
          <a:p>
            <a:endParaRPr lang="en-US" dirty="0"/>
          </a:p>
        </p:txBody>
      </p:sp>
      <p:sp>
        <p:nvSpPr>
          <p:cNvPr id="6" name="Slide Number Placeholder 5"/>
          <p:cNvSpPr>
            <a:spLocks noGrp="1"/>
          </p:cNvSpPr>
          <p:nvPr>
            <p:ph type="sldNum" sz="quarter" idx="4"/>
          </p:nvPr>
        </p:nvSpPr>
        <p:spPr>
          <a:xfrm>
            <a:off x="10514011" y="5883275"/>
            <a:ext cx="764215" cy="365125"/>
          </a:xfrm>
          <a:prstGeom prst="rect">
            <a:avLst/>
          </a:prstGeom>
        </p:spPr>
        <p:txBody>
          <a:bodyPr vert="horz" lIns="91440" tIns="45720" rIns="91440" bIns="45720" rtlCol="0" anchor="ctr"/>
          <a:lstStyle>
            <a:lvl1pPr algn="r">
              <a:defRPr sz="1000">
                <a:solidFill>
                  <a:schemeClr val="tx1"/>
                </a:solidFill>
              </a:defRPr>
            </a:lvl1pPr>
          </a:lstStyle>
          <a:p>
            <a:fld id="{6D22F896-40B5-4ADD-8801-0D06FADFA095}" type="slidenum">
              <a:rPr lang="en-US" dirty="0"/>
              <a:pPr/>
              <a:t>‹N°›</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txStyles>
    <p:title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37.emf"/></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gi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hyperlink" Target="https://www.legifrance.gouv.fr/codes/article_lc/LEGIARTI000006913889/2022-03-16" TargetMode="Externa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3.wmf"/><Relationship Id="rId5" Type="http://schemas.openxmlformats.org/officeDocument/2006/relationships/image" Target="../media/image22.png"/><Relationship Id="rId4" Type="http://schemas.openxmlformats.org/officeDocument/2006/relationships/image" Target="../media/image21.jpe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496AB0B-021D-C64A-DF95-9B41EAADD172}"/>
              </a:ext>
            </a:extLst>
          </p:cNvPr>
          <p:cNvSpPr>
            <a:spLocks noGrp="1"/>
          </p:cNvSpPr>
          <p:nvPr>
            <p:ph type="ctrTitle"/>
          </p:nvPr>
        </p:nvSpPr>
        <p:spPr>
          <a:xfrm>
            <a:off x="1957746" y="-512112"/>
            <a:ext cx="8689976" cy="2509213"/>
          </a:xfrm>
        </p:spPr>
        <p:txBody>
          <a:bodyPr/>
          <a:lstStyle/>
          <a:p>
            <a:r>
              <a:rPr lang="fr-FR" dirty="0">
                <a:solidFill>
                  <a:srgbClr val="FF0000"/>
                </a:solidFill>
              </a:rPr>
              <a:t>U.E 4.7 S5</a:t>
            </a:r>
            <a:br>
              <a:rPr lang="fr-FR" dirty="0">
                <a:solidFill>
                  <a:srgbClr val="FF0000"/>
                </a:solidFill>
              </a:rPr>
            </a:br>
            <a:r>
              <a:rPr lang="fr-FR" dirty="0">
                <a:solidFill>
                  <a:srgbClr val="FF0000"/>
                </a:solidFill>
              </a:rPr>
              <a:t>Douleur et </a:t>
            </a:r>
            <a:r>
              <a:rPr lang="fr-FR" dirty="0" err="1">
                <a:solidFill>
                  <a:srgbClr val="FF0000"/>
                </a:solidFill>
              </a:rPr>
              <a:t>evaluation</a:t>
            </a:r>
            <a:r>
              <a:rPr lang="fr-FR" dirty="0">
                <a:solidFill>
                  <a:srgbClr val="FF0000"/>
                </a:solidFill>
              </a:rPr>
              <a:t> </a:t>
            </a:r>
          </a:p>
        </p:txBody>
      </p:sp>
      <p:sp>
        <p:nvSpPr>
          <p:cNvPr id="3" name="Sous-titre 2">
            <a:extLst>
              <a:ext uri="{FF2B5EF4-FFF2-40B4-BE49-F238E27FC236}">
                <a16:creationId xmlns:a16="http://schemas.microsoft.com/office/drawing/2014/main" id="{5C089D42-447F-E154-A3B3-1787ECE0EE67}"/>
              </a:ext>
            </a:extLst>
          </p:cNvPr>
          <p:cNvSpPr>
            <a:spLocks noGrp="1"/>
          </p:cNvSpPr>
          <p:nvPr>
            <p:ph type="subTitle" idx="1"/>
          </p:nvPr>
        </p:nvSpPr>
        <p:spPr>
          <a:xfrm>
            <a:off x="1456814" y="5214935"/>
            <a:ext cx="8689976" cy="1371599"/>
          </a:xfrm>
        </p:spPr>
        <p:txBody>
          <a:bodyPr>
            <a:normAutofit fontScale="92500" lnSpcReduction="10000"/>
          </a:bodyPr>
          <a:lstStyle/>
          <a:p>
            <a:r>
              <a:rPr lang="fr-FR" sz="1600" b="1" dirty="0"/>
              <a:t>IFSI SARREBOURG </a:t>
            </a:r>
          </a:p>
          <a:p>
            <a:r>
              <a:rPr lang="fr-FR" sz="1600" b="1" dirty="0"/>
              <a:t>PROMOTION 2021-2024</a:t>
            </a:r>
          </a:p>
          <a:p>
            <a:endParaRPr lang="fr-FR" sz="1200" dirty="0"/>
          </a:p>
          <a:p>
            <a:r>
              <a:rPr lang="fr-FR" sz="1200" dirty="0"/>
              <a:t>Marc Dietrich Novembre 2023</a:t>
            </a:r>
          </a:p>
        </p:txBody>
      </p:sp>
      <p:pic>
        <p:nvPicPr>
          <p:cNvPr id="1026" name="Picture 2" descr="Pour sourire… | Psychothérapie &amp; Hypnothérapie depuis octobre 1988">
            <a:extLst>
              <a:ext uri="{FF2B5EF4-FFF2-40B4-BE49-F238E27FC236}">
                <a16:creationId xmlns:a16="http://schemas.microsoft.com/office/drawing/2014/main" id="{0ECB21E1-1C7D-EF3C-DE3D-002214B7FD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08675" y="2362861"/>
            <a:ext cx="4094922" cy="28520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49902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B9554FC-6B71-8051-DB3E-16D3B72076D9}"/>
              </a:ext>
            </a:extLst>
          </p:cNvPr>
          <p:cNvSpPr>
            <a:spLocks noGrp="1"/>
          </p:cNvSpPr>
          <p:nvPr>
            <p:ph type="title"/>
          </p:nvPr>
        </p:nvSpPr>
        <p:spPr/>
        <p:txBody>
          <a:bodyPr/>
          <a:lstStyle/>
          <a:p>
            <a:r>
              <a:rPr lang="fr-FR" dirty="0"/>
              <a:t>Quelques réflexions </a:t>
            </a:r>
          </a:p>
        </p:txBody>
      </p:sp>
      <p:sp>
        <p:nvSpPr>
          <p:cNvPr id="3" name="Espace réservé du contenu 2">
            <a:extLst>
              <a:ext uri="{FF2B5EF4-FFF2-40B4-BE49-F238E27FC236}">
                <a16:creationId xmlns:a16="http://schemas.microsoft.com/office/drawing/2014/main" id="{8522534F-5A42-CAA4-97DA-2411E6EF0DBB}"/>
              </a:ext>
            </a:extLst>
          </p:cNvPr>
          <p:cNvSpPr>
            <a:spLocks noGrp="1"/>
          </p:cNvSpPr>
          <p:nvPr>
            <p:ph sz="quarter" idx="13"/>
          </p:nvPr>
        </p:nvSpPr>
        <p:spPr/>
        <p:txBody>
          <a:bodyPr/>
          <a:lstStyle/>
          <a:p>
            <a:pPr marL="0" indent="0">
              <a:buNone/>
            </a:pPr>
            <a:r>
              <a:rPr lang="fr-FR" b="1" dirty="0"/>
              <a:t>Les mots utilisés </a:t>
            </a:r>
            <a:r>
              <a:rPr lang="fr-FR" dirty="0"/>
              <a:t>( les maux) :</a:t>
            </a:r>
          </a:p>
          <a:p>
            <a:r>
              <a:rPr lang="fr-FR" dirty="0"/>
              <a:t>« Ca va ? »… « comment vous sentez-vous aujourd’hui ? Ce matin… »</a:t>
            </a:r>
          </a:p>
          <a:p>
            <a:r>
              <a:rPr lang="fr-FR" dirty="0"/>
              <a:t>« vous avez mal ? » </a:t>
            </a:r>
          </a:p>
          <a:p>
            <a:r>
              <a:rPr lang="fr-FR" dirty="0"/>
              <a:t>« Je me mets a votre place ! » </a:t>
            </a:r>
          </a:p>
          <a:p>
            <a:r>
              <a:rPr lang="fr-FR" dirty="0"/>
              <a:t>« ça va passer, ça va aller, mieux ! »</a:t>
            </a:r>
          </a:p>
          <a:p>
            <a:r>
              <a:rPr lang="fr-FR" dirty="0"/>
              <a:t>« vous avez bien dormi ? »</a:t>
            </a:r>
          </a:p>
          <a:p>
            <a:endParaRPr lang="fr-FR" dirty="0"/>
          </a:p>
        </p:txBody>
      </p:sp>
    </p:spTree>
    <p:extLst>
      <p:ext uri="{BB962C8B-B14F-4D97-AF65-F5344CB8AC3E}">
        <p14:creationId xmlns:p14="http://schemas.microsoft.com/office/powerpoint/2010/main" val="3822870146"/>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0E15BB9-B61B-0842-CC54-C5BCCE5C382C}"/>
              </a:ext>
            </a:extLst>
          </p:cNvPr>
          <p:cNvSpPr>
            <a:spLocks noGrp="1"/>
          </p:cNvSpPr>
          <p:nvPr>
            <p:ph type="title"/>
          </p:nvPr>
        </p:nvSpPr>
        <p:spPr/>
        <p:txBody>
          <a:bodyPr/>
          <a:lstStyle/>
          <a:p>
            <a:endParaRPr lang="fr-FR"/>
          </a:p>
        </p:txBody>
      </p:sp>
      <p:graphicFrame>
        <p:nvGraphicFramePr>
          <p:cNvPr id="4" name="Objet 2">
            <a:extLst>
              <a:ext uri="{FF2B5EF4-FFF2-40B4-BE49-F238E27FC236}">
                <a16:creationId xmlns:a16="http://schemas.microsoft.com/office/drawing/2014/main" id="{F562A416-6AA0-E28E-2D4E-874406B5DB2E}"/>
              </a:ext>
            </a:extLst>
          </p:cNvPr>
          <p:cNvGraphicFramePr>
            <a:graphicFrameLocks noGrp="1" noChangeAspect="1"/>
          </p:cNvGraphicFramePr>
          <p:nvPr>
            <p:ph sz="quarter" idx="13"/>
            <p:extLst>
              <p:ext uri="{D42A27DB-BD31-4B8C-83A1-F6EECF244321}">
                <p14:modId xmlns:p14="http://schemas.microsoft.com/office/powerpoint/2010/main" val="785819957"/>
              </p:ext>
            </p:extLst>
          </p:nvPr>
        </p:nvGraphicFramePr>
        <p:xfrm>
          <a:off x="1316038" y="252413"/>
          <a:ext cx="9656762" cy="6073775"/>
        </p:xfrm>
        <a:graphic>
          <a:graphicData uri="http://schemas.openxmlformats.org/presentationml/2006/ole">
            <mc:AlternateContent xmlns:mc="http://schemas.openxmlformats.org/markup-compatibility/2006">
              <mc:Choice xmlns:v="urn:schemas-microsoft-com:vml" Requires="v">
                <p:oleObj spid="_x0000_s1026" name="Acrobat Document" r:id="rId3" imgW="8019943" imgH="5667255" progId="AcroExch.Document.11">
                  <p:embed/>
                </p:oleObj>
              </mc:Choice>
              <mc:Fallback>
                <p:oleObj name="Acrobat Document" r:id="rId3" imgW="8019943" imgH="5667255" progId="AcroExch.Document.11">
                  <p:embed/>
                  <p:pic>
                    <p:nvPicPr>
                      <p:cNvPr id="4" name="Objet 2">
                        <a:extLst>
                          <a:ext uri="{FF2B5EF4-FFF2-40B4-BE49-F238E27FC236}">
                            <a16:creationId xmlns:a16="http://schemas.microsoft.com/office/drawing/2014/main" id="{F562A416-6AA0-E28E-2D4E-874406B5DB2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16038" y="252413"/>
                        <a:ext cx="9656762" cy="6073775"/>
                      </a:xfrm>
                      <a:prstGeom prst="rect">
                        <a:avLst/>
                      </a:prstGeom>
                      <a:noFill/>
                      <a:ln>
                        <a:noFill/>
                      </a:ln>
                    </p:spPr>
                  </p:pic>
                </p:oleObj>
              </mc:Fallback>
            </mc:AlternateContent>
          </a:graphicData>
        </a:graphic>
      </p:graphicFrame>
    </p:spTree>
    <p:extLst>
      <p:ext uri="{BB962C8B-B14F-4D97-AF65-F5344CB8AC3E}">
        <p14:creationId xmlns:p14="http://schemas.microsoft.com/office/powerpoint/2010/main" val="374405150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A0448A7-78EA-DA60-9BC2-793DFDEE66D1}"/>
              </a:ext>
            </a:extLst>
          </p:cNvPr>
          <p:cNvSpPr>
            <a:spLocks noGrp="1"/>
          </p:cNvSpPr>
          <p:nvPr>
            <p:ph type="title"/>
          </p:nvPr>
        </p:nvSpPr>
        <p:spPr>
          <a:xfrm>
            <a:off x="913775" y="102637"/>
            <a:ext cx="10364451" cy="964163"/>
          </a:xfrm>
        </p:spPr>
        <p:txBody>
          <a:bodyPr>
            <a:normAutofit/>
          </a:bodyPr>
          <a:lstStyle/>
          <a:p>
            <a:r>
              <a:rPr lang="fr-FR" sz="3600" dirty="0">
                <a:solidFill>
                  <a:srgbClr val="FF0000"/>
                </a:solidFill>
              </a:rPr>
              <a:t>Et en soins palliatifs</a:t>
            </a:r>
            <a:endParaRPr lang="fr-FR" dirty="0"/>
          </a:p>
        </p:txBody>
      </p:sp>
      <p:sp>
        <p:nvSpPr>
          <p:cNvPr id="3" name="Espace réservé du contenu 2">
            <a:extLst>
              <a:ext uri="{FF2B5EF4-FFF2-40B4-BE49-F238E27FC236}">
                <a16:creationId xmlns:a16="http://schemas.microsoft.com/office/drawing/2014/main" id="{99CA245F-1A07-D905-15D8-EF9439F80C31}"/>
              </a:ext>
            </a:extLst>
          </p:cNvPr>
          <p:cNvSpPr>
            <a:spLocks noGrp="1"/>
          </p:cNvSpPr>
          <p:nvPr>
            <p:ph sz="quarter" idx="13"/>
          </p:nvPr>
        </p:nvSpPr>
        <p:spPr>
          <a:xfrm>
            <a:off x="913774" y="1268964"/>
            <a:ext cx="10363826" cy="4522236"/>
          </a:xfrm>
        </p:spPr>
        <p:txBody>
          <a:bodyPr>
            <a:normAutofit fontScale="55000" lnSpcReduction="20000"/>
          </a:bodyPr>
          <a:lstStyle/>
          <a:p>
            <a:pPr marL="0" indent="0" algn="just" eaLnBrk="1" hangingPunct="1">
              <a:defRPr/>
            </a:pPr>
            <a:r>
              <a:rPr lang="fr-FR" altLang="fr-FR" sz="2600" dirty="0">
                <a:latin typeface="Arial" panose="020B0604020202020204" pitchFamily="34" charset="0"/>
                <a:cs typeface="Arial" panose="020B0604020202020204" pitchFamily="34" charset="0"/>
              </a:rPr>
              <a:t> 90% des personnes en fin de vie présentent des douleurs.</a:t>
            </a:r>
          </a:p>
          <a:p>
            <a:pPr marL="0" indent="0" algn="just" eaLnBrk="1" hangingPunct="1">
              <a:defRPr/>
            </a:pPr>
            <a:r>
              <a:rPr lang="fr-FR" altLang="fr-FR" sz="2600" dirty="0">
                <a:latin typeface="Arial" panose="020B0604020202020204" pitchFamily="34" charset="0"/>
                <a:cs typeface="Arial" panose="020B0604020202020204" pitchFamily="34" charset="0"/>
              </a:rPr>
              <a:t> Le repérage de la douleur chez les personnes âgées, surtout si elles ont des troubles de la communication verbale, nécessite une vigilance accrue.</a:t>
            </a:r>
          </a:p>
          <a:p>
            <a:pPr marL="0" indent="0" algn="just" eaLnBrk="1" hangingPunct="1">
              <a:buNone/>
              <a:defRPr/>
            </a:pPr>
            <a:r>
              <a:rPr lang="fr-FR" altLang="fr-FR" sz="2600" b="1" dirty="0">
                <a:solidFill>
                  <a:srgbClr val="FF0000"/>
                </a:solidFill>
                <a:latin typeface="Arial" panose="020B0604020202020204" pitchFamily="34" charset="0"/>
                <a:cs typeface="Arial" panose="020B0604020202020204" pitchFamily="34" charset="0"/>
              </a:rPr>
              <a:t>Les causes des douleurs induites sont nombreuses et variées en fin de vie  </a:t>
            </a:r>
            <a:endParaRPr lang="fr-FR" altLang="fr-FR" sz="2600" dirty="0">
              <a:solidFill>
                <a:srgbClr val="FF0000"/>
              </a:solidFill>
              <a:latin typeface="Arial" panose="020B0604020202020204" pitchFamily="34" charset="0"/>
              <a:cs typeface="Arial" panose="020B0604020202020204" pitchFamily="34" charset="0"/>
            </a:endParaRPr>
          </a:p>
          <a:p>
            <a:pPr eaLnBrk="1" hangingPunct="1">
              <a:lnSpc>
                <a:spcPct val="80000"/>
              </a:lnSpc>
              <a:buFont typeface="Wingdings" panose="05000000000000000000" pitchFamily="2" charset="2"/>
              <a:buNone/>
              <a:defRPr/>
            </a:pPr>
            <a:endParaRPr lang="fr-FR" altLang="fr-FR" sz="2600" dirty="0">
              <a:solidFill>
                <a:srgbClr val="FF9900"/>
              </a:solidFill>
              <a:latin typeface="Arial" panose="020B0604020202020204" pitchFamily="34" charset="0"/>
              <a:cs typeface="Arial" panose="020B0604020202020204" pitchFamily="34" charset="0"/>
            </a:endParaRPr>
          </a:p>
          <a:p>
            <a:pPr eaLnBrk="1" hangingPunct="1">
              <a:lnSpc>
                <a:spcPct val="80000"/>
              </a:lnSpc>
              <a:buClr>
                <a:schemeClr val="tx1"/>
              </a:buClr>
              <a:defRPr/>
            </a:pPr>
            <a:r>
              <a:rPr lang="fr-FR" altLang="fr-FR" sz="2600" b="1" dirty="0">
                <a:solidFill>
                  <a:srgbClr val="009CDA"/>
                </a:solidFill>
                <a:latin typeface="Arial" panose="020B0604020202020204" pitchFamily="34" charset="0"/>
                <a:cs typeface="Arial" panose="020B0604020202020204" pitchFamily="34" charset="0"/>
              </a:rPr>
              <a:t>Les actes de soins diagnostics et thérapeutiques</a:t>
            </a:r>
            <a:r>
              <a:rPr lang="fr-FR" altLang="fr-FR" sz="2600" dirty="0">
                <a:solidFill>
                  <a:srgbClr val="009CDA"/>
                </a:solidFill>
                <a:latin typeface="Arial" panose="020B0604020202020204" pitchFamily="34" charset="0"/>
                <a:cs typeface="Arial" panose="020B0604020202020204" pitchFamily="34" charset="0"/>
              </a:rPr>
              <a:t> </a:t>
            </a:r>
          </a:p>
          <a:p>
            <a:pPr eaLnBrk="1" hangingPunct="1">
              <a:lnSpc>
                <a:spcPct val="80000"/>
              </a:lnSpc>
              <a:buClr>
                <a:schemeClr val="tx1"/>
              </a:buClr>
              <a:defRPr/>
            </a:pPr>
            <a:r>
              <a:rPr lang="fr-FR" altLang="fr-FR" sz="2600" dirty="0">
                <a:latin typeface="Arial" panose="020B0604020202020204" pitchFamily="34" charset="0"/>
                <a:cs typeface="Arial" panose="020B0604020202020204" pitchFamily="34" charset="0"/>
              </a:rPr>
              <a:t>(prise de sang artérielle, prise de sang, ponction lombaire, ponction d’ascite…).</a:t>
            </a:r>
          </a:p>
          <a:p>
            <a:pPr eaLnBrk="1" hangingPunct="1">
              <a:lnSpc>
                <a:spcPct val="80000"/>
              </a:lnSpc>
              <a:buClr>
                <a:schemeClr val="tx1"/>
              </a:buClr>
              <a:buFont typeface="Wingdings" panose="05000000000000000000" pitchFamily="2" charset="2"/>
              <a:buNone/>
              <a:defRPr/>
            </a:pPr>
            <a:endParaRPr lang="fr-FR" altLang="fr-FR" sz="2600" dirty="0">
              <a:latin typeface="Arial" panose="020B0604020202020204" pitchFamily="34" charset="0"/>
              <a:cs typeface="Arial" panose="020B0604020202020204" pitchFamily="34" charset="0"/>
            </a:endParaRPr>
          </a:p>
          <a:p>
            <a:pPr eaLnBrk="1" hangingPunct="1">
              <a:lnSpc>
                <a:spcPct val="80000"/>
              </a:lnSpc>
              <a:buClr>
                <a:schemeClr val="tx1"/>
              </a:buClr>
              <a:defRPr/>
            </a:pPr>
            <a:r>
              <a:rPr lang="fr-FR" altLang="fr-FR" sz="2600" b="1" dirty="0">
                <a:solidFill>
                  <a:srgbClr val="009CDA"/>
                </a:solidFill>
                <a:latin typeface="Arial" panose="020B0604020202020204" pitchFamily="34" charset="0"/>
                <a:cs typeface="Arial" panose="020B0604020202020204" pitchFamily="34" charset="0"/>
              </a:rPr>
              <a:t>Les actes sur prescription</a:t>
            </a:r>
            <a:r>
              <a:rPr lang="fr-FR" altLang="fr-FR" sz="2600" dirty="0">
                <a:solidFill>
                  <a:srgbClr val="009CDA"/>
                </a:solidFill>
                <a:latin typeface="Arial" panose="020B0604020202020204" pitchFamily="34" charset="0"/>
                <a:cs typeface="Arial" panose="020B0604020202020204" pitchFamily="34" charset="0"/>
              </a:rPr>
              <a:t> </a:t>
            </a:r>
          </a:p>
          <a:p>
            <a:pPr eaLnBrk="1" hangingPunct="1">
              <a:lnSpc>
                <a:spcPct val="80000"/>
              </a:lnSpc>
              <a:buClr>
                <a:schemeClr val="tx1"/>
              </a:buClr>
              <a:defRPr/>
            </a:pPr>
            <a:r>
              <a:rPr lang="fr-FR" altLang="fr-FR" sz="2600" dirty="0">
                <a:latin typeface="Arial" panose="020B0604020202020204" pitchFamily="34" charset="0"/>
                <a:cs typeface="Arial" panose="020B0604020202020204" pitchFamily="34" charset="0"/>
              </a:rPr>
              <a:t>(, injections, IV, pose de sonde, aspiration bronchique, pansements, </a:t>
            </a:r>
          </a:p>
          <a:p>
            <a:pPr eaLnBrk="1" hangingPunct="1">
              <a:lnSpc>
                <a:spcPct val="80000"/>
              </a:lnSpc>
              <a:buClr>
                <a:schemeClr val="tx1"/>
              </a:buClr>
              <a:defRPr/>
            </a:pPr>
            <a:r>
              <a:rPr lang="fr-FR" altLang="fr-FR" sz="2600" dirty="0">
                <a:latin typeface="Arial" panose="020B0604020202020204" pitchFamily="34" charset="0"/>
                <a:cs typeface="Arial" panose="020B0604020202020204" pitchFamily="34" charset="0"/>
              </a:rPr>
              <a:t>glycémie, lavements…)</a:t>
            </a:r>
          </a:p>
          <a:p>
            <a:pPr eaLnBrk="1" hangingPunct="1">
              <a:lnSpc>
                <a:spcPct val="80000"/>
              </a:lnSpc>
              <a:buClr>
                <a:schemeClr val="tx1"/>
              </a:buClr>
              <a:buFont typeface="Wingdings" panose="05000000000000000000" pitchFamily="2" charset="2"/>
              <a:buNone/>
              <a:defRPr/>
            </a:pPr>
            <a:endParaRPr lang="fr-FR" altLang="fr-FR" sz="2600" dirty="0">
              <a:latin typeface="Arial" panose="020B0604020202020204" pitchFamily="34" charset="0"/>
              <a:cs typeface="Arial" panose="020B0604020202020204" pitchFamily="34" charset="0"/>
            </a:endParaRPr>
          </a:p>
          <a:p>
            <a:pPr eaLnBrk="1" hangingPunct="1">
              <a:lnSpc>
                <a:spcPct val="80000"/>
              </a:lnSpc>
              <a:buClr>
                <a:schemeClr val="tx1"/>
              </a:buClr>
              <a:defRPr/>
            </a:pPr>
            <a:r>
              <a:rPr lang="fr-FR" altLang="fr-FR" sz="2600" b="1" dirty="0">
                <a:solidFill>
                  <a:srgbClr val="009CDA"/>
                </a:solidFill>
                <a:latin typeface="Arial" panose="020B0604020202020204" pitchFamily="34" charset="0"/>
                <a:cs typeface="Arial" panose="020B0604020202020204" pitchFamily="34" charset="0"/>
              </a:rPr>
              <a:t>Les actes de soins quotidiens</a:t>
            </a:r>
            <a:r>
              <a:rPr lang="fr-FR" altLang="fr-FR" sz="2600" dirty="0">
                <a:solidFill>
                  <a:srgbClr val="009CDA"/>
                </a:solidFill>
                <a:latin typeface="Arial" panose="020B0604020202020204" pitchFamily="34" charset="0"/>
                <a:cs typeface="Arial" panose="020B0604020202020204" pitchFamily="34" charset="0"/>
              </a:rPr>
              <a:t> </a:t>
            </a:r>
            <a:r>
              <a:rPr lang="fr-FR" altLang="fr-FR" sz="2600" dirty="0">
                <a:latin typeface="Arial" panose="020B0604020202020204" pitchFamily="34" charset="0"/>
                <a:cs typeface="Arial" panose="020B0604020202020204" pitchFamily="34" charset="0"/>
              </a:rPr>
              <a:t>(toilette, mobilisations, soin de bouche, soulève-</a:t>
            </a:r>
          </a:p>
          <a:p>
            <a:pPr eaLnBrk="1" hangingPunct="1">
              <a:lnSpc>
                <a:spcPct val="80000"/>
              </a:lnSpc>
              <a:buClr>
                <a:schemeClr val="tx1"/>
              </a:buClr>
              <a:defRPr/>
            </a:pPr>
            <a:r>
              <a:rPr lang="fr-FR" altLang="fr-FR" sz="2600" dirty="0">
                <a:latin typeface="Arial" panose="020B0604020202020204" pitchFamily="34" charset="0"/>
                <a:cs typeface="Arial" panose="020B0604020202020204" pitchFamily="34" charset="0"/>
              </a:rPr>
              <a:t>malade…).</a:t>
            </a:r>
          </a:p>
          <a:p>
            <a:pPr eaLnBrk="1" hangingPunct="1">
              <a:lnSpc>
                <a:spcPct val="80000"/>
              </a:lnSpc>
              <a:buClr>
                <a:schemeClr val="tx1"/>
              </a:buClr>
              <a:defRPr/>
            </a:pPr>
            <a:endParaRPr lang="fr-FR" altLang="fr-FR" sz="2600" b="1" dirty="0">
              <a:solidFill>
                <a:srgbClr val="C00000"/>
              </a:solidFill>
              <a:latin typeface="Arial" panose="020B0604020202020204" pitchFamily="34" charset="0"/>
              <a:cs typeface="Arial" panose="020B0604020202020204" pitchFamily="34" charset="0"/>
            </a:endParaRPr>
          </a:p>
          <a:p>
            <a:pPr eaLnBrk="1" hangingPunct="1">
              <a:lnSpc>
                <a:spcPct val="80000"/>
              </a:lnSpc>
              <a:buClr>
                <a:schemeClr val="tx1"/>
              </a:buClr>
              <a:defRPr/>
            </a:pPr>
            <a:r>
              <a:rPr lang="fr-FR" altLang="fr-FR" sz="2600" b="1" dirty="0">
                <a:solidFill>
                  <a:srgbClr val="C00000"/>
                </a:solidFill>
                <a:latin typeface="Arial" panose="020B0604020202020204" pitchFamily="34" charset="0"/>
                <a:cs typeface="Arial" panose="020B0604020202020204" pitchFamily="34" charset="0"/>
              </a:rPr>
              <a:t>Tous les soins de pratique courante sont potentiellement douloureux, pour qui sont ils </a:t>
            </a:r>
          </a:p>
          <a:p>
            <a:pPr marL="0" indent="0" eaLnBrk="1" hangingPunct="1">
              <a:lnSpc>
                <a:spcPct val="80000"/>
              </a:lnSpc>
              <a:buClr>
                <a:schemeClr val="tx1"/>
              </a:buClr>
              <a:buNone/>
              <a:defRPr/>
            </a:pPr>
            <a:r>
              <a:rPr lang="fr-FR" altLang="fr-FR" sz="2600" b="1" dirty="0">
                <a:solidFill>
                  <a:srgbClr val="C00000"/>
                </a:solidFill>
                <a:latin typeface="Arial" panose="020B0604020202020204" pitchFamily="34" charset="0"/>
                <a:cs typeface="Arial" panose="020B0604020202020204" pitchFamily="34" charset="0"/>
              </a:rPr>
              <a:t>    pratiqués ?</a:t>
            </a:r>
          </a:p>
          <a:p>
            <a:endParaRPr lang="fr-FR" dirty="0"/>
          </a:p>
        </p:txBody>
      </p:sp>
    </p:spTree>
    <p:extLst>
      <p:ext uri="{BB962C8B-B14F-4D97-AF65-F5344CB8AC3E}">
        <p14:creationId xmlns:p14="http://schemas.microsoft.com/office/powerpoint/2010/main" val="1329966245"/>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CDE45A1-0F9D-148A-5452-B30AB8422D20}"/>
              </a:ext>
            </a:extLst>
          </p:cNvPr>
          <p:cNvSpPr>
            <a:spLocks noGrp="1"/>
          </p:cNvSpPr>
          <p:nvPr>
            <p:ph type="title"/>
          </p:nvPr>
        </p:nvSpPr>
        <p:spPr/>
        <p:txBody>
          <a:bodyPr/>
          <a:lstStyle/>
          <a:p>
            <a:r>
              <a:rPr lang="fr-FR" sz="3600" dirty="0">
                <a:solidFill>
                  <a:srgbClr val="FF0000"/>
                </a:solidFill>
              </a:rPr>
              <a:t>Et en soins palliatifs</a:t>
            </a:r>
            <a:endParaRPr lang="fr-FR" dirty="0"/>
          </a:p>
        </p:txBody>
      </p:sp>
      <p:sp>
        <p:nvSpPr>
          <p:cNvPr id="3" name="Espace réservé du contenu 2">
            <a:extLst>
              <a:ext uri="{FF2B5EF4-FFF2-40B4-BE49-F238E27FC236}">
                <a16:creationId xmlns:a16="http://schemas.microsoft.com/office/drawing/2014/main" id="{0688F01B-A01B-2064-306A-321A884D00B7}"/>
              </a:ext>
            </a:extLst>
          </p:cNvPr>
          <p:cNvSpPr>
            <a:spLocks noGrp="1"/>
          </p:cNvSpPr>
          <p:nvPr>
            <p:ph sz="quarter" idx="13"/>
          </p:nvPr>
        </p:nvSpPr>
        <p:spPr>
          <a:xfrm>
            <a:off x="913774" y="1978090"/>
            <a:ext cx="10363826" cy="3813110"/>
          </a:xfrm>
        </p:spPr>
        <p:txBody>
          <a:bodyPr>
            <a:normAutofit/>
          </a:bodyPr>
          <a:lstStyle/>
          <a:p>
            <a:pPr algn="ctr" eaLnBrk="1" hangingPunct="1">
              <a:lnSpc>
                <a:spcPct val="80000"/>
              </a:lnSpc>
              <a:buFont typeface="Wingdings" panose="05000000000000000000" pitchFamily="2" charset="2"/>
              <a:buNone/>
              <a:defRPr/>
            </a:pPr>
            <a:r>
              <a:rPr lang="fr-FR" altLang="fr-FR" sz="2000" b="1" dirty="0">
                <a:solidFill>
                  <a:srgbClr val="FF0000"/>
                </a:solidFill>
                <a:latin typeface="Arial" panose="020B0604020202020204" pitchFamily="34" charset="0"/>
                <a:cs typeface="Arial" panose="020B0604020202020204" pitchFamily="34" charset="0"/>
              </a:rPr>
              <a:t>Les douleurs induites peuvent être prévenues et pour beaucoup, soulagées  </a:t>
            </a:r>
          </a:p>
          <a:p>
            <a:pPr eaLnBrk="1" hangingPunct="1">
              <a:lnSpc>
                <a:spcPct val="80000"/>
              </a:lnSpc>
              <a:buFont typeface="Wingdings" panose="05000000000000000000" pitchFamily="2" charset="2"/>
              <a:buNone/>
              <a:defRPr/>
            </a:pPr>
            <a:endParaRPr lang="fr-FR" altLang="fr-FR" sz="2000" b="1" dirty="0">
              <a:solidFill>
                <a:schemeClr val="tx2"/>
              </a:solidFill>
            </a:endParaRPr>
          </a:p>
          <a:p>
            <a:pPr algn="just" eaLnBrk="1" hangingPunct="1">
              <a:lnSpc>
                <a:spcPct val="80000"/>
              </a:lnSpc>
              <a:buClr>
                <a:schemeClr val="tx1"/>
              </a:buClr>
              <a:defRPr/>
            </a:pPr>
            <a:r>
              <a:rPr lang="fr-FR" altLang="fr-FR" sz="2000" b="1" dirty="0">
                <a:solidFill>
                  <a:srgbClr val="FF0000"/>
                </a:solidFill>
              </a:rPr>
              <a:t>Par des soins relationnels </a:t>
            </a:r>
            <a:r>
              <a:rPr lang="fr-FR" altLang="fr-FR" sz="2000" b="1" dirty="0"/>
              <a:t>:</a:t>
            </a:r>
            <a:r>
              <a:rPr lang="fr-FR" altLang="fr-FR" sz="2000" dirty="0"/>
              <a:t> prévenir l’avant, le pendant et l’après soin, discuter, rassurer, expliquer.</a:t>
            </a:r>
          </a:p>
          <a:p>
            <a:pPr eaLnBrk="1" hangingPunct="1">
              <a:lnSpc>
                <a:spcPct val="80000"/>
              </a:lnSpc>
              <a:buFont typeface="Wingdings" panose="05000000000000000000" pitchFamily="2" charset="2"/>
              <a:buNone/>
              <a:defRPr/>
            </a:pPr>
            <a:endParaRPr lang="fr-FR" altLang="fr-FR" sz="2000" dirty="0">
              <a:solidFill>
                <a:srgbClr val="FF0000"/>
              </a:solidFill>
            </a:endParaRPr>
          </a:p>
          <a:p>
            <a:pPr algn="just" eaLnBrk="1" hangingPunct="1">
              <a:lnSpc>
                <a:spcPct val="80000"/>
              </a:lnSpc>
              <a:buClr>
                <a:schemeClr val="tx1"/>
              </a:buClr>
              <a:defRPr/>
            </a:pPr>
            <a:r>
              <a:rPr lang="fr-FR" altLang="fr-FR" sz="2000" b="1" dirty="0">
                <a:solidFill>
                  <a:srgbClr val="FF0000"/>
                </a:solidFill>
              </a:rPr>
              <a:t>Par une organisation réfléchie des soins </a:t>
            </a:r>
            <a:r>
              <a:rPr lang="fr-FR" altLang="fr-FR" sz="2000" b="1" dirty="0"/>
              <a:t>: </a:t>
            </a:r>
            <a:r>
              <a:rPr lang="fr-FR" altLang="fr-FR" sz="2000" dirty="0"/>
              <a:t>les rassembler et les limiter au maximum, voir les diminuer (pansement d’escarre tous les 2/3 jours, repiquer s/c tous les 3 jours, rassembler la toilette et les pansements en 1 soin),</a:t>
            </a:r>
          </a:p>
          <a:p>
            <a:pPr eaLnBrk="1" hangingPunct="1">
              <a:lnSpc>
                <a:spcPct val="80000"/>
              </a:lnSpc>
              <a:buFontTx/>
              <a:buNone/>
              <a:defRPr/>
            </a:pPr>
            <a:endParaRPr lang="fr-FR" altLang="fr-FR" sz="2000" dirty="0">
              <a:solidFill>
                <a:srgbClr val="FF0000"/>
              </a:solidFill>
            </a:endParaRPr>
          </a:p>
          <a:p>
            <a:pPr algn="just" eaLnBrk="1" hangingPunct="1">
              <a:lnSpc>
                <a:spcPct val="80000"/>
              </a:lnSpc>
              <a:buClr>
                <a:schemeClr val="tx1"/>
              </a:buClr>
              <a:defRPr/>
            </a:pPr>
            <a:r>
              <a:rPr lang="fr-FR" altLang="fr-FR" sz="2000" b="1" dirty="0">
                <a:solidFill>
                  <a:srgbClr val="FF0000"/>
                </a:solidFill>
              </a:rPr>
              <a:t>Par un traitement antalgique adapté </a:t>
            </a:r>
            <a:r>
              <a:rPr lang="fr-FR" altLang="fr-FR" sz="2000" dirty="0"/>
              <a:t>avec une réévaluation quotidienne des douleurs.</a:t>
            </a:r>
          </a:p>
          <a:p>
            <a:endParaRPr lang="fr-FR" dirty="0"/>
          </a:p>
        </p:txBody>
      </p:sp>
    </p:spTree>
    <p:extLst>
      <p:ext uri="{BB962C8B-B14F-4D97-AF65-F5344CB8AC3E}">
        <p14:creationId xmlns:p14="http://schemas.microsoft.com/office/powerpoint/2010/main" val="1803552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7C0D8AF-D6FC-47F0-8EDD-D6C1D47DB478}"/>
              </a:ext>
            </a:extLst>
          </p:cNvPr>
          <p:cNvSpPr>
            <a:spLocks noGrp="1"/>
          </p:cNvSpPr>
          <p:nvPr>
            <p:ph type="title"/>
          </p:nvPr>
        </p:nvSpPr>
        <p:spPr/>
        <p:txBody>
          <a:bodyPr/>
          <a:lstStyle/>
          <a:p>
            <a:r>
              <a:rPr lang="fr-FR" dirty="0">
                <a:solidFill>
                  <a:srgbClr val="FF0000"/>
                </a:solidFill>
              </a:rPr>
              <a:t>Soins palliatifs</a:t>
            </a:r>
          </a:p>
        </p:txBody>
      </p:sp>
      <p:sp>
        <p:nvSpPr>
          <p:cNvPr id="3" name="Espace réservé du contenu 2">
            <a:extLst>
              <a:ext uri="{FF2B5EF4-FFF2-40B4-BE49-F238E27FC236}">
                <a16:creationId xmlns:a16="http://schemas.microsoft.com/office/drawing/2014/main" id="{6E8A0030-214B-01FC-D99A-EEE0C4921BE8}"/>
              </a:ext>
            </a:extLst>
          </p:cNvPr>
          <p:cNvSpPr>
            <a:spLocks noGrp="1"/>
          </p:cNvSpPr>
          <p:nvPr>
            <p:ph sz="quarter" idx="13"/>
          </p:nvPr>
        </p:nvSpPr>
        <p:spPr>
          <a:xfrm>
            <a:off x="913774" y="1892410"/>
            <a:ext cx="10363826" cy="4347073"/>
          </a:xfrm>
        </p:spPr>
        <p:txBody>
          <a:bodyPr/>
          <a:lstStyle/>
          <a:p>
            <a:pPr>
              <a:buFontTx/>
              <a:buChar char="-"/>
            </a:pPr>
            <a:r>
              <a:rPr lang="fr-FR" dirty="0"/>
              <a:t>Pour certains patients j’ai mal donc je suis vivant d’ou refus pour certains de… </a:t>
            </a:r>
          </a:p>
          <a:p>
            <a:pPr>
              <a:buFontTx/>
              <a:buChar char="-"/>
            </a:pPr>
            <a:r>
              <a:rPr lang="fr-FR" dirty="0"/>
              <a:t>Les échelles…comme l’IMC…décision d’équipe</a:t>
            </a:r>
          </a:p>
          <a:p>
            <a:pPr>
              <a:buFontTx/>
              <a:buChar char="-"/>
            </a:pPr>
            <a:r>
              <a:rPr lang="fr-FR" dirty="0"/>
              <a:t>Les examens exploratoires penser au PSE…</a:t>
            </a:r>
          </a:p>
          <a:p>
            <a:pPr>
              <a:buFontTx/>
              <a:buChar char="-"/>
            </a:pPr>
            <a:r>
              <a:rPr lang="fr-FR" dirty="0"/>
              <a:t>Les transferts d’EPHAD, MR…vers CHU …ambulance, brancard etc…</a:t>
            </a:r>
          </a:p>
          <a:p>
            <a:pPr>
              <a:buFontTx/>
              <a:buChar char="-"/>
            </a:pPr>
            <a:r>
              <a:rPr lang="fr-FR" dirty="0"/>
              <a:t>Protocoles écrits anticipées… pour la nuit notamment… </a:t>
            </a:r>
          </a:p>
          <a:p>
            <a:pPr>
              <a:buFontTx/>
              <a:buChar char="-"/>
            </a:pPr>
            <a:r>
              <a:rPr lang="fr-FR" dirty="0"/>
              <a:t>« Je vous ai tout donné je ne peux rien faire de plus »ou alors pour le suivant demander un </a:t>
            </a:r>
            <a:r>
              <a:rPr lang="fr-FR" dirty="0" err="1"/>
              <a:t>crex</a:t>
            </a:r>
            <a:r>
              <a:rPr lang="fr-FR" dirty="0"/>
              <a:t>... »</a:t>
            </a:r>
          </a:p>
          <a:p>
            <a:pPr>
              <a:buFontTx/>
              <a:buChar char="-"/>
            </a:pPr>
            <a:r>
              <a:rPr lang="fr-FR" dirty="0"/>
              <a:t>Reconnaitre ses limites, ses échecs…on a tous un jour …pas bon…</a:t>
            </a:r>
          </a:p>
          <a:p>
            <a:pPr marL="0" indent="0">
              <a:buNone/>
            </a:pPr>
            <a:endParaRPr lang="fr-FR" dirty="0"/>
          </a:p>
          <a:p>
            <a:pPr>
              <a:buFontTx/>
              <a:buChar char="-"/>
            </a:pPr>
            <a:endParaRPr lang="fr-FR" dirty="0"/>
          </a:p>
        </p:txBody>
      </p:sp>
    </p:spTree>
    <p:extLst>
      <p:ext uri="{BB962C8B-B14F-4D97-AF65-F5344CB8AC3E}">
        <p14:creationId xmlns:p14="http://schemas.microsoft.com/office/powerpoint/2010/main" val="1099651666"/>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E601110-C7FD-4DF5-8ADC-D9C043297285}"/>
              </a:ext>
            </a:extLst>
          </p:cNvPr>
          <p:cNvSpPr>
            <a:spLocks noGrp="1"/>
          </p:cNvSpPr>
          <p:nvPr>
            <p:ph type="title"/>
          </p:nvPr>
        </p:nvSpPr>
        <p:spPr>
          <a:xfrm>
            <a:off x="913775" y="0"/>
            <a:ext cx="10364451" cy="1227221"/>
          </a:xfrm>
        </p:spPr>
        <p:txBody>
          <a:bodyPr/>
          <a:lstStyle/>
          <a:p>
            <a:r>
              <a:rPr lang="fr-FR" dirty="0">
                <a:solidFill>
                  <a:srgbClr val="FF0000"/>
                </a:solidFill>
              </a:rPr>
              <a:t>De la douleur à la souffrance globale </a:t>
            </a:r>
          </a:p>
        </p:txBody>
      </p:sp>
      <p:pic>
        <p:nvPicPr>
          <p:cNvPr id="6" name="Picture 2" descr="http://www.igr.fr/doc/disspo/cetd/souff_totale.jpg">
            <a:extLst>
              <a:ext uri="{FF2B5EF4-FFF2-40B4-BE49-F238E27FC236}">
                <a16:creationId xmlns:a16="http://schemas.microsoft.com/office/drawing/2014/main" id="{6E66F2F6-D135-98EA-1139-646F849349C3}"/>
              </a:ext>
            </a:extLst>
          </p:cNvPr>
          <p:cNvPicPr>
            <a:picLocks noGrp="1" noChangeAspect="1" noChangeArrowheads="1"/>
          </p:cNvPicPr>
          <p:nvPr>
            <p:ph sz="quarter" idx="13"/>
          </p:nvPr>
        </p:nvPicPr>
        <p:blipFill>
          <a:blip r:embed="rId2">
            <a:extLst>
              <a:ext uri="{28A0092B-C50C-407E-A947-70E740481C1C}">
                <a14:useLocalDpi xmlns:a14="http://schemas.microsoft.com/office/drawing/2010/main" val="0"/>
              </a:ext>
            </a:extLst>
          </a:blip>
          <a:srcRect/>
          <a:stretch>
            <a:fillRect/>
          </a:stretch>
        </p:blipFill>
        <p:spPr bwMode="auto">
          <a:xfrm>
            <a:off x="345233" y="697342"/>
            <a:ext cx="12192000" cy="58714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02079241"/>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F747A8A-F807-1E65-3088-A4FB2536DB15}"/>
              </a:ext>
            </a:extLst>
          </p:cNvPr>
          <p:cNvSpPr>
            <a:spLocks noGrp="1"/>
          </p:cNvSpPr>
          <p:nvPr>
            <p:ph type="title"/>
          </p:nvPr>
        </p:nvSpPr>
        <p:spPr/>
        <p:txBody>
          <a:bodyPr/>
          <a:lstStyle/>
          <a:p>
            <a:r>
              <a:rPr lang="fr-FR" dirty="0">
                <a:solidFill>
                  <a:srgbClr val="FF0000"/>
                </a:solidFill>
              </a:rPr>
              <a:t>Douleur provoquée par les soins </a:t>
            </a:r>
            <a:br>
              <a:rPr lang="fr-FR" dirty="0">
                <a:solidFill>
                  <a:srgbClr val="FF0000"/>
                </a:solidFill>
              </a:rPr>
            </a:br>
            <a:endParaRPr lang="fr-FR" dirty="0">
              <a:solidFill>
                <a:srgbClr val="FF0000"/>
              </a:solidFill>
            </a:endParaRPr>
          </a:p>
        </p:txBody>
      </p:sp>
      <p:sp>
        <p:nvSpPr>
          <p:cNvPr id="3" name="Espace réservé du contenu 2">
            <a:extLst>
              <a:ext uri="{FF2B5EF4-FFF2-40B4-BE49-F238E27FC236}">
                <a16:creationId xmlns:a16="http://schemas.microsoft.com/office/drawing/2014/main" id="{6FD945FE-6652-61C8-5964-596CABE250BA}"/>
              </a:ext>
            </a:extLst>
          </p:cNvPr>
          <p:cNvSpPr>
            <a:spLocks noGrp="1"/>
          </p:cNvSpPr>
          <p:nvPr>
            <p:ph sz="quarter" idx="13"/>
          </p:nvPr>
        </p:nvSpPr>
        <p:spPr>
          <a:xfrm>
            <a:off x="913774" y="2367092"/>
            <a:ext cx="10363826" cy="4224208"/>
          </a:xfrm>
        </p:spPr>
        <p:txBody>
          <a:bodyPr>
            <a:normAutofit fontScale="25000" lnSpcReduction="20000"/>
          </a:bodyPr>
          <a:lstStyle/>
          <a:p>
            <a:r>
              <a:rPr lang="fr-FR" sz="1800" b="1" dirty="0">
                <a:effectLst/>
                <a:latin typeface="Times New Roman" panose="02020603050405020304" pitchFamily="18" charset="0"/>
                <a:ea typeface="Times New Roman" panose="02020603050405020304" pitchFamily="18" charset="0"/>
              </a:rPr>
              <a:t> </a:t>
            </a:r>
            <a:endParaRPr lang="fr-FR" sz="1800" dirty="0">
              <a:effectLst/>
              <a:latin typeface="Times New Roman" panose="02020603050405020304" pitchFamily="18" charset="0"/>
              <a:ea typeface="Times New Roman" panose="02020603050405020304" pitchFamily="18" charset="0"/>
            </a:endParaRPr>
          </a:p>
          <a:p>
            <a:r>
              <a:rPr lang="fr-FR" sz="5600" b="1" dirty="0">
                <a:effectLst/>
                <a:latin typeface="Arial" panose="020B0604020202020204" pitchFamily="34" charset="0"/>
                <a:ea typeface="Times New Roman" panose="02020603050405020304" pitchFamily="18" charset="0"/>
                <a:cs typeface="Arial" panose="020B0604020202020204" pitchFamily="34" charset="0"/>
              </a:rPr>
              <a:t>Reconnaître</a:t>
            </a:r>
            <a:r>
              <a:rPr lang="fr-FR" sz="5600" dirty="0">
                <a:effectLst/>
                <a:latin typeface="Arial" panose="020B0604020202020204" pitchFamily="34" charset="0"/>
                <a:ea typeface="Times New Roman" panose="02020603050405020304" pitchFamily="18" charset="0"/>
                <a:cs typeface="Arial" panose="020B0604020202020204" pitchFamily="34" charset="0"/>
              </a:rPr>
              <a:t> que soigner peut provoquer des douleurs donc regrouper, anticiper…</a:t>
            </a:r>
            <a:endParaRPr lang="fr-FR" sz="4300" dirty="0">
              <a:effectLst/>
              <a:latin typeface="Arial" panose="020B0604020202020204" pitchFamily="34" charset="0"/>
              <a:ea typeface="Times New Roman" panose="02020603050405020304" pitchFamily="18" charset="0"/>
              <a:cs typeface="Arial" panose="020B0604020202020204" pitchFamily="34" charset="0"/>
            </a:endParaRPr>
          </a:p>
          <a:p>
            <a:r>
              <a:rPr lang="fr-FR" sz="4900" b="1" dirty="0">
                <a:effectLst/>
                <a:latin typeface="Arial" panose="020B0604020202020204" pitchFamily="34" charset="0"/>
                <a:ea typeface="Times New Roman" panose="02020603050405020304" pitchFamily="18" charset="0"/>
                <a:cs typeface="Arial" panose="020B0604020202020204" pitchFamily="34" charset="0"/>
              </a:rPr>
              <a:t>Accepter</a:t>
            </a:r>
            <a:r>
              <a:rPr lang="fr-FR" sz="4900" dirty="0">
                <a:effectLst/>
                <a:latin typeface="Arial" panose="020B0604020202020204" pitchFamily="34" charset="0"/>
                <a:ea typeface="Times New Roman" panose="02020603050405020304" pitchFamily="18" charset="0"/>
                <a:cs typeface="Arial" panose="020B0604020202020204" pitchFamily="34" charset="0"/>
              </a:rPr>
              <a:t> que le patient manifeste ce qu'il ressent Ne pas se sentir agressé si un patient exprime le sentiment qu’il supporte mieux le soin lorsque </a:t>
            </a:r>
            <a:r>
              <a:rPr lang="fr-FR" sz="49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c’est  un tel  </a:t>
            </a:r>
            <a:r>
              <a:rPr lang="fr-FR" sz="4900" dirty="0">
                <a:effectLst/>
                <a:latin typeface="Arial" panose="020B0604020202020204" pitchFamily="34" charset="0"/>
                <a:ea typeface="Times New Roman" panose="02020603050405020304" pitchFamily="18" charset="0"/>
                <a:cs typeface="Arial" panose="020B0604020202020204" pitchFamily="34" charset="0"/>
              </a:rPr>
              <a:t>qui réalise le soin</a:t>
            </a:r>
          </a:p>
          <a:p>
            <a:r>
              <a:rPr lang="fr-FR" sz="4900" b="1" dirty="0">
                <a:effectLst/>
                <a:latin typeface="Arial" panose="020B0604020202020204" pitchFamily="34" charset="0"/>
                <a:ea typeface="Times New Roman" panose="02020603050405020304" pitchFamily="18" charset="0"/>
                <a:cs typeface="Arial" panose="020B0604020202020204" pitchFamily="34" charset="0"/>
              </a:rPr>
              <a:t>Interroger </a:t>
            </a:r>
            <a:r>
              <a:rPr lang="fr-FR" sz="4900" dirty="0">
                <a:effectLst/>
                <a:latin typeface="Arial" panose="020B0604020202020204" pitchFamily="34" charset="0"/>
                <a:ea typeface="Times New Roman" panose="02020603050405020304" pitchFamily="18" charset="0"/>
                <a:cs typeface="Arial" panose="020B0604020202020204" pitchFamily="34" charset="0"/>
              </a:rPr>
              <a:t>les habitudes du service : c’est s’interroger sur l’utilité l’opportunité et la systématisation des soins : ex nursing</a:t>
            </a:r>
          </a:p>
          <a:p>
            <a:r>
              <a:rPr lang="fr-FR" sz="4900" b="1" dirty="0">
                <a:effectLst/>
                <a:latin typeface="Arial" panose="020B0604020202020204" pitchFamily="34" charset="0"/>
                <a:ea typeface="Times New Roman" panose="02020603050405020304" pitchFamily="18" charset="0"/>
                <a:cs typeface="Arial" panose="020B0604020202020204" pitchFamily="34" charset="0"/>
              </a:rPr>
              <a:t>Réfléchir </a:t>
            </a:r>
            <a:r>
              <a:rPr lang="fr-FR" sz="4900" dirty="0">
                <a:effectLst/>
                <a:latin typeface="Arial" panose="020B0604020202020204" pitchFamily="34" charset="0"/>
                <a:ea typeface="Times New Roman" panose="02020603050405020304" pitchFamily="18" charset="0"/>
                <a:cs typeface="Arial" panose="020B0604020202020204" pitchFamily="34" charset="0"/>
              </a:rPr>
              <a:t>à chaque geste de soin car la douleur provoquée résulte de l’accumulation de nombreuses petites agressions du corps qui  prises de façon isolée ne constituent pas une douleur insupportable mais qui additionnées jour après jour sont très pénibles à supporter pour le patient(</a:t>
            </a:r>
            <a:r>
              <a:rPr lang="fr-FR" sz="4900" dirty="0" err="1">
                <a:effectLst/>
                <a:latin typeface="Arial" panose="020B0604020202020204" pitchFamily="34" charset="0"/>
                <a:ea typeface="Times New Roman" panose="02020603050405020304" pitchFamily="18" charset="0"/>
                <a:cs typeface="Arial" panose="020B0604020202020204" pitchFamily="34" charset="0"/>
              </a:rPr>
              <a:t>PS,gazo</a:t>
            </a:r>
            <a:r>
              <a:rPr lang="fr-FR" sz="4900" dirty="0">
                <a:effectLst/>
                <a:latin typeface="Arial" panose="020B0604020202020204" pitchFamily="34" charset="0"/>
                <a:ea typeface="Times New Roman" panose="02020603050405020304" pitchFamily="18" charset="0"/>
                <a:cs typeface="Arial" panose="020B0604020202020204" pitchFamily="34" charset="0"/>
              </a:rPr>
              <a:t> voir une glycémie capillaire</a:t>
            </a:r>
            <a:r>
              <a:rPr lang="fr-FR" sz="4900" dirty="0">
                <a:latin typeface="Arial" panose="020B0604020202020204" pitchFamily="34" charset="0"/>
                <a:ea typeface="Times New Roman" panose="02020603050405020304" pitchFamily="18" charset="0"/>
                <a:cs typeface="Arial" panose="020B0604020202020204" pitchFamily="34" charset="0"/>
              </a:rPr>
              <a:t>…</a:t>
            </a:r>
            <a:r>
              <a:rPr lang="fr-FR" sz="4900" dirty="0">
                <a:effectLst/>
                <a:latin typeface="Arial" panose="020B0604020202020204" pitchFamily="34" charset="0"/>
                <a:ea typeface="Times New Roman" panose="02020603050405020304" pitchFamily="18" charset="0"/>
                <a:cs typeface="Arial" panose="020B0604020202020204" pitchFamily="34" charset="0"/>
              </a:rPr>
              <a:t>)</a:t>
            </a:r>
          </a:p>
          <a:p>
            <a:r>
              <a:rPr lang="fr-FR" sz="4900" b="1" dirty="0">
                <a:effectLst/>
                <a:latin typeface="Arial" panose="020B0604020202020204" pitchFamily="34" charset="0"/>
                <a:ea typeface="Times New Roman" panose="02020603050405020304" pitchFamily="18" charset="0"/>
                <a:cs typeface="Arial" panose="020B0604020202020204" pitchFamily="34" charset="0"/>
              </a:rPr>
              <a:t>Informer avec tact…</a:t>
            </a:r>
            <a:r>
              <a:rPr lang="fr-FR" sz="4900" dirty="0">
                <a:effectLst/>
                <a:latin typeface="Arial" panose="020B0604020202020204" pitchFamily="34" charset="0"/>
                <a:ea typeface="Times New Roman" panose="02020603050405020304" pitchFamily="18" charset="0"/>
                <a:cs typeface="Arial" panose="020B0604020202020204" pitchFamily="34" charset="0"/>
              </a:rPr>
              <a:t> le patient cela diminue le stress et l’inquiétude liés à l’inconnu C’est aussi un moyen de développer un climat de confiance. Cela donne sens à ce que vit le patient</a:t>
            </a:r>
          </a:p>
          <a:p>
            <a:endParaRPr lang="fr-FR" dirty="0"/>
          </a:p>
        </p:txBody>
      </p:sp>
    </p:spTree>
    <p:extLst>
      <p:ext uri="{BB962C8B-B14F-4D97-AF65-F5344CB8AC3E}">
        <p14:creationId xmlns:p14="http://schemas.microsoft.com/office/powerpoint/2010/main" val="2620202572"/>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2D003A7-A0C1-59EB-B6A1-E2ABC78F5A1C}"/>
              </a:ext>
            </a:extLst>
          </p:cNvPr>
          <p:cNvSpPr>
            <a:spLocks noGrp="1"/>
          </p:cNvSpPr>
          <p:nvPr>
            <p:ph type="title"/>
          </p:nvPr>
        </p:nvSpPr>
        <p:spPr/>
        <p:txBody>
          <a:bodyPr/>
          <a:lstStyle/>
          <a:p>
            <a:r>
              <a:rPr lang="fr-FR" dirty="0">
                <a:solidFill>
                  <a:srgbClr val="FF0000"/>
                </a:solidFill>
              </a:rPr>
              <a:t>Douleur provoquée par les soins </a:t>
            </a:r>
            <a:endParaRPr lang="fr-FR" dirty="0"/>
          </a:p>
        </p:txBody>
      </p:sp>
      <p:sp>
        <p:nvSpPr>
          <p:cNvPr id="3" name="Espace réservé du contenu 2">
            <a:extLst>
              <a:ext uri="{FF2B5EF4-FFF2-40B4-BE49-F238E27FC236}">
                <a16:creationId xmlns:a16="http://schemas.microsoft.com/office/drawing/2014/main" id="{08832268-A5D9-9EEB-D5C3-FE3ADD45BD27}"/>
              </a:ext>
            </a:extLst>
          </p:cNvPr>
          <p:cNvSpPr>
            <a:spLocks noGrp="1"/>
          </p:cNvSpPr>
          <p:nvPr>
            <p:ph sz="quarter" idx="13"/>
          </p:nvPr>
        </p:nvSpPr>
        <p:spPr>
          <a:xfrm>
            <a:off x="913774" y="1725432"/>
            <a:ext cx="10363826" cy="4647375"/>
          </a:xfrm>
        </p:spPr>
        <p:txBody>
          <a:bodyPr>
            <a:normAutofit fontScale="25000" lnSpcReduction="20000"/>
          </a:bodyPr>
          <a:lstStyle/>
          <a:p>
            <a:r>
              <a:rPr lang="fr-FR" sz="5600" b="1" dirty="0">
                <a:effectLst/>
                <a:latin typeface="Arial" panose="020B0604020202020204" pitchFamily="34" charset="0"/>
                <a:ea typeface="Times New Roman" panose="02020603050405020304" pitchFamily="18" charset="0"/>
                <a:cs typeface="Arial" panose="020B0604020202020204" pitchFamily="34" charset="0"/>
              </a:rPr>
              <a:t>V</a:t>
            </a:r>
            <a:r>
              <a:rPr lang="fr-FR" sz="5600" dirty="0">
                <a:effectLst/>
                <a:latin typeface="Arial" panose="020B0604020202020204" pitchFamily="34" charset="0"/>
                <a:ea typeface="Times New Roman" panose="02020603050405020304" pitchFamily="18" charset="0"/>
                <a:cs typeface="Arial" panose="020B0604020202020204" pitchFamily="34" charset="0"/>
              </a:rPr>
              <a:t>eiller à demander une </a:t>
            </a:r>
            <a:r>
              <a:rPr lang="fr-FR" sz="5600" b="1" dirty="0">
                <a:effectLst/>
                <a:latin typeface="Arial" panose="020B0604020202020204" pitchFamily="34" charset="0"/>
                <a:ea typeface="Times New Roman" panose="02020603050405020304" pitchFamily="18" charset="0"/>
                <a:cs typeface="Arial" panose="020B0604020202020204" pitchFamily="34" charset="0"/>
              </a:rPr>
              <a:t>prescription d’antalgique</a:t>
            </a:r>
            <a:r>
              <a:rPr lang="fr-FR" sz="5600" dirty="0">
                <a:effectLst/>
                <a:latin typeface="Arial" panose="020B0604020202020204" pitchFamily="34" charset="0"/>
                <a:ea typeface="Times New Roman" panose="02020603050405020304" pitchFamily="18" charset="0"/>
                <a:cs typeface="Arial" panose="020B0604020202020204" pitchFamily="34" charset="0"/>
              </a:rPr>
              <a:t> avant d’effectuer des soins douloureux</a:t>
            </a:r>
          </a:p>
          <a:p>
            <a:pPr marL="0" indent="0">
              <a:buNone/>
            </a:pPr>
            <a:r>
              <a:rPr lang="fr-FR" sz="5600" dirty="0">
                <a:solidFill>
                  <a:srgbClr val="FF0000"/>
                </a:solidFill>
                <a:latin typeface="Arial" panose="020B0604020202020204" pitchFamily="34" charset="0"/>
                <a:ea typeface="Times New Roman" panose="02020603050405020304" pitchFamily="18" charset="0"/>
                <a:cs typeface="Arial" panose="020B0604020202020204" pitchFamily="34" charset="0"/>
              </a:rPr>
              <a:t>(</a:t>
            </a:r>
            <a:r>
              <a:rPr lang="fr-FR" sz="56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meopa</a:t>
            </a:r>
            <a:r>
              <a:rPr lang="fr-FR" sz="5600" dirty="0">
                <a:solidFill>
                  <a:srgbClr val="FF0000"/>
                </a:solidFill>
                <a:latin typeface="Arial" panose="020B0604020202020204" pitchFamily="34" charset="0"/>
                <a:ea typeface="Times New Roman" panose="02020603050405020304" pitchFamily="18" charset="0"/>
                <a:cs typeface="Arial" panose="020B0604020202020204" pitchFamily="34" charset="0"/>
              </a:rPr>
              <a:t>)</a:t>
            </a:r>
            <a:endParaRPr lang="fr-FR" sz="56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a:p>
            <a:r>
              <a:rPr lang="fr-FR" sz="5600" b="1" dirty="0">
                <a:effectLst/>
                <a:latin typeface="Arial" panose="020B0604020202020204" pitchFamily="34" charset="0"/>
                <a:ea typeface="Times New Roman" panose="02020603050405020304" pitchFamily="18" charset="0"/>
                <a:cs typeface="Arial" panose="020B0604020202020204" pitchFamily="34" charset="0"/>
              </a:rPr>
              <a:t>R</a:t>
            </a:r>
            <a:r>
              <a:rPr lang="fr-FR" sz="5600" dirty="0">
                <a:effectLst/>
                <a:latin typeface="Arial" panose="020B0604020202020204" pitchFamily="34" charset="0"/>
                <a:ea typeface="Times New Roman" panose="02020603050405020304" pitchFamily="18" charset="0"/>
                <a:cs typeface="Arial" panose="020B0604020202020204" pitchFamily="34" charset="0"/>
              </a:rPr>
              <a:t>especter </a:t>
            </a:r>
            <a:r>
              <a:rPr lang="fr-FR" sz="5600" b="1" dirty="0">
                <a:effectLst/>
                <a:latin typeface="Arial" panose="020B0604020202020204" pitchFamily="34" charset="0"/>
                <a:ea typeface="Times New Roman" panose="02020603050405020304" pitchFamily="18" charset="0"/>
                <a:cs typeface="Arial" panose="020B0604020202020204" pitchFamily="34" charset="0"/>
              </a:rPr>
              <a:t>le délai d’action</a:t>
            </a:r>
            <a:r>
              <a:rPr lang="fr-FR" sz="5600" dirty="0">
                <a:effectLst/>
                <a:latin typeface="Arial" panose="020B0604020202020204" pitchFamily="34" charset="0"/>
                <a:ea typeface="Times New Roman" panose="02020603050405020304" pitchFamily="18" charset="0"/>
                <a:cs typeface="Arial" panose="020B0604020202020204" pitchFamily="34" charset="0"/>
              </a:rPr>
              <a:t> du produit administré </a:t>
            </a:r>
            <a:r>
              <a:rPr lang="fr-FR" sz="56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(dentiste)</a:t>
            </a:r>
          </a:p>
          <a:p>
            <a:r>
              <a:rPr lang="fr-FR" sz="5600" b="1" dirty="0">
                <a:effectLst/>
                <a:latin typeface="Arial" panose="020B0604020202020204" pitchFamily="34" charset="0"/>
                <a:ea typeface="Times New Roman" panose="02020603050405020304" pitchFamily="18" charset="0"/>
                <a:cs typeface="Arial" panose="020B0604020202020204" pitchFamily="34" charset="0"/>
              </a:rPr>
              <a:t>Regrouper</a:t>
            </a:r>
            <a:r>
              <a:rPr lang="fr-FR" sz="5600" dirty="0">
                <a:effectLst/>
                <a:latin typeface="Arial" panose="020B0604020202020204" pitchFamily="34" charset="0"/>
                <a:ea typeface="Times New Roman" panose="02020603050405020304" pitchFamily="18" charset="0"/>
                <a:cs typeface="Arial" panose="020B0604020202020204" pitchFamily="34" charset="0"/>
              </a:rPr>
              <a:t> les soins </a:t>
            </a:r>
            <a:r>
              <a:rPr lang="fr-FR" sz="56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(penser avant de panser)</a:t>
            </a:r>
          </a:p>
          <a:p>
            <a:r>
              <a:rPr lang="fr-FR" sz="5600" b="1" dirty="0">
                <a:effectLst/>
                <a:latin typeface="Arial" panose="020B0604020202020204" pitchFamily="34" charset="0"/>
                <a:ea typeface="Times New Roman" panose="02020603050405020304" pitchFamily="18" charset="0"/>
                <a:cs typeface="Arial" panose="020B0604020202020204" pitchFamily="34" charset="0"/>
              </a:rPr>
              <a:t>Solliciter la participation du patient</a:t>
            </a:r>
            <a:r>
              <a:rPr lang="fr-FR" sz="5600" dirty="0">
                <a:effectLst/>
                <a:latin typeface="Arial" panose="020B0604020202020204" pitchFamily="34" charset="0"/>
                <a:ea typeface="Times New Roman" panose="02020603050405020304" pitchFamily="18" charset="0"/>
                <a:cs typeface="Arial" panose="020B0604020202020204" pitchFamily="34" charset="0"/>
              </a:rPr>
              <a:t> un patient bien informé actif dans la réalisation du soin supportera mieux la douleur liée au soin</a:t>
            </a:r>
          </a:p>
          <a:p>
            <a:r>
              <a:rPr lang="fr-FR" sz="5600" b="1" dirty="0">
                <a:effectLst/>
                <a:latin typeface="Arial" panose="020B0604020202020204" pitchFamily="34" charset="0"/>
                <a:ea typeface="Times New Roman" panose="02020603050405020304" pitchFamily="18" charset="0"/>
                <a:cs typeface="Arial" panose="020B0604020202020204" pitchFamily="34" charset="0"/>
              </a:rPr>
              <a:t>Utiliser les moyens</a:t>
            </a:r>
            <a:r>
              <a:rPr lang="fr-FR" sz="5600" dirty="0">
                <a:effectLst/>
                <a:latin typeface="Arial" panose="020B0604020202020204" pitchFamily="34" charset="0"/>
                <a:ea typeface="Times New Roman" panose="02020603050405020304" pitchFamily="18" charset="0"/>
                <a:cs typeface="Arial" panose="020B0604020202020204" pitchFamily="34" charset="0"/>
              </a:rPr>
              <a:t> pour diminuer le stress (respiration, visualisation positive , faire parler le patient sur un thème qui le passionne, chanter, pleurer)…hypnose…</a:t>
            </a:r>
          </a:p>
          <a:p>
            <a:r>
              <a:rPr lang="fr-FR" sz="5600" b="1" dirty="0">
                <a:effectLst/>
                <a:latin typeface="Arial" panose="020B0604020202020204" pitchFamily="34" charset="0"/>
                <a:ea typeface="Times New Roman" panose="02020603050405020304" pitchFamily="18" charset="0"/>
                <a:cs typeface="Arial" panose="020B0604020202020204" pitchFamily="34" charset="0"/>
              </a:rPr>
              <a:t>Être</a:t>
            </a:r>
            <a:r>
              <a:rPr lang="fr-FR" sz="5600" dirty="0">
                <a:effectLst/>
                <a:latin typeface="Arial" panose="020B0604020202020204" pitchFamily="34" charset="0"/>
                <a:ea typeface="Times New Roman" panose="02020603050405020304" pitchFamily="18" charset="0"/>
                <a:cs typeface="Arial" panose="020B0604020202020204" pitchFamily="34" charset="0"/>
              </a:rPr>
              <a:t> très attentif à </a:t>
            </a:r>
            <a:r>
              <a:rPr lang="fr-FR" sz="5600" b="1" dirty="0">
                <a:effectLst/>
                <a:latin typeface="Arial" panose="020B0604020202020204" pitchFamily="34" charset="0"/>
                <a:ea typeface="Times New Roman" panose="02020603050405020304" pitchFamily="18" charset="0"/>
                <a:cs typeface="Arial" panose="020B0604020202020204" pitchFamily="34" charset="0"/>
              </a:rPr>
              <a:t>l’installation du patient</a:t>
            </a:r>
            <a:r>
              <a:rPr lang="fr-FR" sz="5600" dirty="0">
                <a:effectLst/>
                <a:latin typeface="Arial" panose="020B0604020202020204" pitchFamily="34" charset="0"/>
                <a:ea typeface="Times New Roman" panose="02020603050405020304" pitchFamily="18" charset="0"/>
                <a:cs typeface="Arial" panose="020B0604020202020204" pitchFamily="34" charset="0"/>
              </a:rPr>
              <a:t> pendant le soin</a:t>
            </a:r>
          </a:p>
          <a:p>
            <a:r>
              <a:rPr lang="fr-FR" sz="5600" b="1" dirty="0">
                <a:effectLst/>
                <a:latin typeface="Arial" panose="020B0604020202020204" pitchFamily="34" charset="0"/>
                <a:ea typeface="Times New Roman" panose="02020603050405020304" pitchFamily="18" charset="0"/>
                <a:cs typeface="Arial" panose="020B0604020202020204" pitchFamily="34" charset="0"/>
              </a:rPr>
              <a:t>Evaluer</a:t>
            </a:r>
            <a:r>
              <a:rPr lang="fr-FR" sz="5600" dirty="0">
                <a:effectLst/>
                <a:latin typeface="Arial" panose="020B0604020202020204" pitchFamily="34" charset="0"/>
                <a:ea typeface="Times New Roman" panose="02020603050405020304" pitchFamily="18" charset="0"/>
                <a:cs typeface="Arial" panose="020B0604020202020204" pitchFamily="34" charset="0"/>
              </a:rPr>
              <a:t> systématiquement la douleur avant et après le soin à l’aide de l’outil le mieux adapté au patient assurer la traçabilité de cette évaluation dans le dossier</a:t>
            </a:r>
          </a:p>
          <a:p>
            <a:r>
              <a:rPr lang="fr-FR" sz="5600" b="1" dirty="0">
                <a:effectLst/>
                <a:latin typeface="Arial" panose="020B0604020202020204" pitchFamily="34" charset="0"/>
                <a:ea typeface="Times New Roman" panose="02020603050405020304" pitchFamily="18" charset="0"/>
                <a:cs typeface="Arial" panose="020B0604020202020204" pitchFamily="34" charset="0"/>
              </a:rPr>
              <a:t>P</a:t>
            </a:r>
            <a:r>
              <a:rPr lang="fr-FR" sz="5600" dirty="0">
                <a:effectLst/>
                <a:latin typeface="Arial" panose="020B0604020202020204" pitchFamily="34" charset="0"/>
                <a:ea typeface="Times New Roman" panose="02020603050405020304" pitchFamily="18" charset="0"/>
                <a:cs typeface="Arial" panose="020B0604020202020204" pitchFamily="34" charset="0"/>
              </a:rPr>
              <a:t>rivilégier </a:t>
            </a:r>
            <a:r>
              <a:rPr lang="fr-FR" sz="5600" b="1" dirty="0">
                <a:effectLst/>
                <a:latin typeface="Arial" panose="020B0604020202020204" pitchFamily="34" charset="0"/>
                <a:ea typeface="Times New Roman" panose="02020603050405020304" pitchFamily="18" charset="0"/>
                <a:cs typeface="Arial" panose="020B0604020202020204" pitchFamily="34" charset="0"/>
              </a:rPr>
              <a:t>l’auto évaluation</a:t>
            </a:r>
            <a:r>
              <a:rPr lang="fr-FR" sz="5600" dirty="0">
                <a:effectLst/>
                <a:latin typeface="Arial" panose="020B0604020202020204" pitchFamily="34" charset="0"/>
                <a:ea typeface="Times New Roman" panose="02020603050405020304" pitchFamily="18" charset="0"/>
                <a:cs typeface="Arial" panose="020B0604020202020204" pitchFamily="34" charset="0"/>
              </a:rPr>
              <a:t> tenir compte de toutes les remarques du patient les noter</a:t>
            </a:r>
          </a:p>
          <a:p>
            <a:r>
              <a:rPr lang="fr-FR" sz="5600" b="1" dirty="0">
                <a:effectLst/>
                <a:latin typeface="Arial" panose="020B0604020202020204" pitchFamily="34" charset="0"/>
                <a:ea typeface="Times New Roman" panose="02020603050405020304" pitchFamily="18" charset="0"/>
                <a:cs typeface="Arial" panose="020B0604020202020204" pitchFamily="34" charset="0"/>
              </a:rPr>
              <a:t>A</a:t>
            </a:r>
            <a:r>
              <a:rPr lang="fr-FR" sz="5600" dirty="0">
                <a:effectLst/>
                <a:latin typeface="Arial" panose="020B0604020202020204" pitchFamily="34" charset="0"/>
                <a:ea typeface="Times New Roman" panose="02020603050405020304" pitchFamily="18" charset="0"/>
                <a:cs typeface="Arial" panose="020B0604020202020204" pitchFamily="34" charset="0"/>
              </a:rPr>
              <a:t> l’issue du soin </a:t>
            </a:r>
            <a:r>
              <a:rPr lang="fr-FR" sz="5600" b="1" dirty="0">
                <a:effectLst/>
                <a:latin typeface="Arial" panose="020B0604020202020204" pitchFamily="34" charset="0"/>
                <a:ea typeface="Times New Roman" panose="02020603050405020304" pitchFamily="18" charset="0"/>
                <a:cs typeface="Arial" panose="020B0604020202020204" pitchFamily="34" charset="0"/>
              </a:rPr>
              <a:t>lister les améliorations possibles</a:t>
            </a:r>
            <a:r>
              <a:rPr lang="fr-FR" sz="5600" dirty="0">
                <a:effectLst/>
                <a:latin typeface="Arial" panose="020B0604020202020204" pitchFamily="34" charset="0"/>
                <a:ea typeface="Times New Roman" panose="02020603050405020304" pitchFamily="18" charset="0"/>
                <a:cs typeface="Arial" panose="020B0604020202020204" pitchFamily="34" charset="0"/>
              </a:rPr>
              <a:t>, les noter dans une procédure cela permet la mise en commun d’idées et une pratique consensuelle pour un même patient</a:t>
            </a:r>
          </a:p>
          <a:p>
            <a:r>
              <a:rPr lang="fr-FR" sz="1800" dirty="0">
                <a:effectLst/>
                <a:latin typeface="Arial" panose="020B0604020202020204" pitchFamily="34" charset="0"/>
                <a:ea typeface="Times New Roman" panose="02020603050405020304" pitchFamily="18" charset="0"/>
              </a:rPr>
              <a:t> </a:t>
            </a:r>
            <a:endParaRPr lang="fr-FR" sz="1800" dirty="0">
              <a:effectLst/>
              <a:latin typeface="Times New Roman" panose="02020603050405020304" pitchFamily="18" charset="0"/>
              <a:ea typeface="Times New Roman" panose="02020603050405020304" pitchFamily="18" charset="0"/>
            </a:endParaRPr>
          </a:p>
          <a:p>
            <a:endParaRPr lang="fr-FR" dirty="0"/>
          </a:p>
        </p:txBody>
      </p:sp>
    </p:spTree>
    <p:extLst>
      <p:ext uri="{BB962C8B-B14F-4D97-AF65-F5344CB8AC3E}">
        <p14:creationId xmlns:p14="http://schemas.microsoft.com/office/powerpoint/2010/main" val="2347503535"/>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A65D09A-E07B-65FC-8BE3-33B28EB8CA6B}"/>
              </a:ext>
            </a:extLst>
          </p:cNvPr>
          <p:cNvSpPr>
            <a:spLocks noGrp="1"/>
          </p:cNvSpPr>
          <p:nvPr>
            <p:ph type="title"/>
          </p:nvPr>
        </p:nvSpPr>
        <p:spPr/>
        <p:txBody>
          <a:bodyPr/>
          <a:lstStyle/>
          <a:p>
            <a:r>
              <a:rPr lang="fr-FR" dirty="0">
                <a:solidFill>
                  <a:srgbClr val="FF0000"/>
                </a:solidFill>
              </a:rPr>
              <a:t>Douleur provoquée par les soins </a:t>
            </a:r>
            <a:endParaRPr lang="fr-FR" dirty="0"/>
          </a:p>
        </p:txBody>
      </p:sp>
      <p:sp>
        <p:nvSpPr>
          <p:cNvPr id="3" name="Espace réservé du contenu 2">
            <a:extLst>
              <a:ext uri="{FF2B5EF4-FFF2-40B4-BE49-F238E27FC236}">
                <a16:creationId xmlns:a16="http://schemas.microsoft.com/office/drawing/2014/main" id="{B62BA7AB-FF29-D39F-31A8-BD1518200F50}"/>
              </a:ext>
            </a:extLst>
          </p:cNvPr>
          <p:cNvSpPr>
            <a:spLocks noGrp="1"/>
          </p:cNvSpPr>
          <p:nvPr>
            <p:ph sz="quarter" idx="13"/>
          </p:nvPr>
        </p:nvSpPr>
        <p:spPr/>
        <p:txBody>
          <a:bodyPr>
            <a:normAutofit fontScale="85000" lnSpcReduction="20000"/>
          </a:bodyPr>
          <a:lstStyle/>
          <a:p>
            <a:r>
              <a:rPr lang="fr-FR" sz="1800" b="1" dirty="0">
                <a:effectLst/>
                <a:latin typeface="Arial" panose="020B0604020202020204" pitchFamily="34" charset="0"/>
                <a:ea typeface="Times New Roman" panose="02020603050405020304" pitchFamily="18" charset="0"/>
              </a:rPr>
              <a:t>U</a:t>
            </a:r>
            <a:r>
              <a:rPr lang="fr-FR" sz="1800" dirty="0">
                <a:effectLst/>
                <a:latin typeface="Arial" panose="020B0604020202020204" pitchFamily="34" charset="0"/>
                <a:ea typeface="Times New Roman" panose="02020603050405020304" pitchFamily="18" charset="0"/>
              </a:rPr>
              <a:t>tiliser le </a:t>
            </a:r>
            <a:r>
              <a:rPr lang="fr-FR" sz="1800" b="1" dirty="0">
                <a:effectLst/>
                <a:latin typeface="Arial" panose="020B0604020202020204" pitchFamily="34" charset="0"/>
                <a:ea typeface="Times New Roman" panose="02020603050405020304" pitchFamily="18" charset="0"/>
              </a:rPr>
              <a:t>matériel le mieux adapté</a:t>
            </a:r>
            <a:r>
              <a:rPr lang="fr-FR" sz="1800" dirty="0">
                <a:effectLst/>
                <a:latin typeface="Arial" panose="020B0604020202020204" pitchFamily="34" charset="0"/>
                <a:ea typeface="Times New Roman" panose="02020603050405020304" pitchFamily="18" charset="0"/>
              </a:rPr>
              <a:t> : taille et calibre de sonde d’aiguilles, aides techniques, etc… </a:t>
            </a:r>
            <a:endParaRPr lang="fr-FR" sz="1800" dirty="0">
              <a:effectLst/>
              <a:latin typeface="Times New Roman" panose="02020603050405020304" pitchFamily="18" charset="0"/>
              <a:ea typeface="Times New Roman" panose="02020603050405020304" pitchFamily="18" charset="0"/>
            </a:endParaRPr>
          </a:p>
          <a:p>
            <a:r>
              <a:rPr lang="fr-FR" sz="1800" b="1" dirty="0">
                <a:effectLst/>
                <a:latin typeface="Arial" panose="020B0604020202020204" pitchFamily="34" charset="0"/>
                <a:ea typeface="Times New Roman" panose="02020603050405020304" pitchFamily="18" charset="0"/>
              </a:rPr>
              <a:t>Ne pas s’obstiner</a:t>
            </a:r>
            <a:r>
              <a:rPr lang="fr-FR" sz="1800" dirty="0">
                <a:effectLst/>
                <a:latin typeface="Arial" panose="020B0604020202020204" pitchFamily="34" charset="0"/>
                <a:ea typeface="Times New Roman" panose="02020603050405020304" pitchFamily="18" charset="0"/>
              </a:rPr>
              <a:t> lors de l’échec dans la réalisation d’un soin savoir passer la main en toute simplicité </a:t>
            </a:r>
            <a:r>
              <a:rPr lang="fr-FR" sz="1800" dirty="0">
                <a:solidFill>
                  <a:srgbClr val="FF0000"/>
                </a:solidFill>
                <a:effectLst/>
                <a:latin typeface="Arial" panose="020B0604020202020204" pitchFamily="34" charset="0"/>
                <a:ea typeface="Times New Roman" panose="02020603050405020304" pitchFamily="18" charset="0"/>
              </a:rPr>
              <a:t>(l’orgueil en prendra un coup et alors…)</a:t>
            </a:r>
            <a:endParaRPr lang="fr-FR" sz="1800" dirty="0">
              <a:solidFill>
                <a:srgbClr val="FF0000"/>
              </a:solidFill>
              <a:effectLst/>
              <a:latin typeface="Times New Roman" panose="02020603050405020304" pitchFamily="18" charset="0"/>
              <a:ea typeface="Times New Roman" panose="02020603050405020304" pitchFamily="18" charset="0"/>
            </a:endParaRPr>
          </a:p>
          <a:p>
            <a:r>
              <a:rPr lang="fr-FR" sz="1800" b="1" dirty="0">
                <a:effectLst/>
                <a:latin typeface="Arial" panose="020B0604020202020204" pitchFamily="34" charset="0"/>
                <a:ea typeface="Times New Roman" panose="02020603050405020304" pitchFamily="18" charset="0"/>
              </a:rPr>
              <a:t>D</a:t>
            </a:r>
            <a:r>
              <a:rPr lang="fr-FR" sz="1800" dirty="0">
                <a:effectLst/>
                <a:latin typeface="Arial" panose="020B0604020202020204" pitchFamily="34" charset="0"/>
                <a:ea typeface="Times New Roman" panose="02020603050405020304" pitchFamily="18" charset="0"/>
              </a:rPr>
              <a:t>évelopper et parfaire  ses </a:t>
            </a:r>
            <a:r>
              <a:rPr lang="fr-FR" sz="1800" b="1" dirty="0">
                <a:effectLst/>
                <a:latin typeface="Arial" panose="020B0604020202020204" pitchFamily="34" charset="0"/>
                <a:ea typeface="Times New Roman" panose="02020603050405020304" pitchFamily="18" charset="0"/>
              </a:rPr>
              <a:t>compétences techniques </a:t>
            </a:r>
            <a:r>
              <a:rPr lang="fr-FR" sz="1800" dirty="0">
                <a:solidFill>
                  <a:srgbClr val="FF0000"/>
                </a:solidFill>
                <a:effectLst/>
                <a:latin typeface="Arial" panose="020B0604020202020204" pitchFamily="34" charset="0"/>
                <a:ea typeface="Times New Roman" panose="02020603050405020304" pitchFamily="18" charset="0"/>
              </a:rPr>
              <a:t>(demander des </a:t>
            </a:r>
            <a:r>
              <a:rPr lang="fr-FR" sz="1800" dirty="0" err="1">
                <a:solidFill>
                  <a:srgbClr val="FF0000"/>
                </a:solidFill>
                <a:effectLst/>
                <a:latin typeface="Arial" panose="020B0604020202020204" pitchFamily="34" charset="0"/>
                <a:ea typeface="Times New Roman" panose="02020603050405020304" pitchFamily="18" charset="0"/>
              </a:rPr>
              <a:t>fo</a:t>
            </a:r>
            <a:r>
              <a:rPr lang="fr-FR" sz="1800" dirty="0">
                <a:solidFill>
                  <a:srgbClr val="FF0000"/>
                </a:solidFill>
                <a:effectLst/>
                <a:latin typeface="Arial" panose="020B0604020202020204" pitchFamily="34" charset="0"/>
                <a:ea typeface="Times New Roman" panose="02020603050405020304" pitchFamily="18" charset="0"/>
              </a:rPr>
              <a:t>) </a:t>
            </a:r>
            <a:endParaRPr lang="fr-FR" sz="1800" dirty="0">
              <a:solidFill>
                <a:srgbClr val="FF0000"/>
              </a:solidFill>
              <a:effectLst/>
              <a:latin typeface="Times New Roman" panose="02020603050405020304" pitchFamily="18" charset="0"/>
              <a:ea typeface="Times New Roman" panose="02020603050405020304" pitchFamily="18" charset="0"/>
            </a:endParaRPr>
          </a:p>
          <a:p>
            <a:r>
              <a:rPr lang="fr-FR" sz="1800" b="1" dirty="0">
                <a:effectLst/>
                <a:latin typeface="Arial" panose="020B0604020202020204" pitchFamily="34" charset="0"/>
                <a:ea typeface="Times New Roman" panose="02020603050405020304" pitchFamily="18" charset="0"/>
              </a:rPr>
              <a:t>I</a:t>
            </a:r>
            <a:r>
              <a:rPr lang="fr-FR" sz="1800" dirty="0">
                <a:effectLst/>
                <a:latin typeface="Arial" panose="020B0604020202020204" pitchFamily="34" charset="0"/>
                <a:ea typeface="Times New Roman" panose="02020603050405020304" pitchFamily="18" charset="0"/>
              </a:rPr>
              <a:t>nstituer </a:t>
            </a:r>
            <a:r>
              <a:rPr lang="fr-FR" sz="1800" b="1" dirty="0">
                <a:effectLst/>
                <a:latin typeface="Arial" panose="020B0604020202020204" pitchFamily="34" charset="0"/>
                <a:ea typeface="Times New Roman" panose="02020603050405020304" pitchFamily="18" charset="0"/>
              </a:rPr>
              <a:t>un groupe de travail</a:t>
            </a:r>
            <a:r>
              <a:rPr lang="fr-FR" sz="1800" dirty="0">
                <a:effectLst/>
                <a:latin typeface="Arial" panose="020B0604020202020204" pitchFamily="34" charset="0"/>
                <a:ea typeface="Times New Roman" panose="02020603050405020304" pitchFamily="18" charset="0"/>
              </a:rPr>
              <a:t> avec un référent chargé de recueillir toutes les améliorations possibles proposées par les membres de l’équipe le patient la famille les stagiaires </a:t>
            </a:r>
            <a:r>
              <a:rPr lang="fr-FR" sz="1800" dirty="0" err="1">
                <a:effectLst/>
                <a:latin typeface="Arial" panose="020B0604020202020204" pitchFamily="34" charset="0"/>
                <a:ea typeface="Times New Roman" panose="02020603050405020304" pitchFamily="18" charset="0"/>
              </a:rPr>
              <a:t>etc</a:t>
            </a:r>
            <a:r>
              <a:rPr lang="fr-FR" sz="1800" dirty="0">
                <a:effectLst/>
                <a:latin typeface="Arial" panose="020B0604020202020204" pitchFamily="34" charset="0"/>
                <a:ea typeface="Times New Roman" panose="02020603050405020304" pitchFamily="18" charset="0"/>
              </a:rPr>
              <a:t> </a:t>
            </a:r>
          </a:p>
          <a:p>
            <a:r>
              <a:rPr lang="fr-FR" sz="1800" b="1" dirty="0">
                <a:effectLst/>
                <a:latin typeface="Arial" panose="020B0604020202020204" pitchFamily="34" charset="0"/>
                <a:ea typeface="Times New Roman" panose="02020603050405020304" pitchFamily="18" charset="0"/>
              </a:rPr>
              <a:t>Actualiser</a:t>
            </a:r>
            <a:r>
              <a:rPr lang="fr-FR" sz="1800" dirty="0">
                <a:effectLst/>
                <a:latin typeface="Arial" panose="020B0604020202020204" pitchFamily="34" charset="0"/>
                <a:ea typeface="Times New Roman" panose="02020603050405020304" pitchFamily="18" charset="0"/>
              </a:rPr>
              <a:t> les procédures et les protocoles assurer régulièrement la diffusion de ces</a:t>
            </a:r>
            <a:r>
              <a:rPr lang="fr-FR" sz="1800" dirty="0">
                <a:effectLst/>
                <a:latin typeface="Times New Roman" panose="02020603050405020304" pitchFamily="18" charset="0"/>
                <a:ea typeface="Times New Roman" panose="02020603050405020304" pitchFamily="18" charset="0"/>
              </a:rPr>
              <a:t> </a:t>
            </a:r>
            <a:r>
              <a:rPr lang="fr-FR" sz="1800" dirty="0">
                <a:effectLst/>
                <a:latin typeface="Arial" panose="020B0604020202020204" pitchFamily="34" charset="0"/>
                <a:ea typeface="Times New Roman" panose="02020603050405020304" pitchFamily="18" charset="0"/>
              </a:rPr>
              <a:t>informations </a:t>
            </a:r>
            <a:r>
              <a:rPr lang="fr-FR" sz="1800" dirty="0">
                <a:solidFill>
                  <a:srgbClr val="FF0000"/>
                </a:solidFill>
                <a:effectLst/>
                <a:latin typeface="Arial" panose="020B0604020202020204" pitchFamily="34" charset="0"/>
                <a:ea typeface="Times New Roman" panose="02020603050405020304" pitchFamily="18" charset="0"/>
              </a:rPr>
              <a:t>(le référent douleur est </a:t>
            </a:r>
            <a:r>
              <a:rPr lang="fr-FR" sz="1800">
                <a:solidFill>
                  <a:srgbClr val="FF0000"/>
                </a:solidFill>
                <a:effectLst/>
                <a:latin typeface="Arial" panose="020B0604020202020204" pitchFamily="34" charset="0"/>
                <a:ea typeface="Times New Roman" panose="02020603050405020304" pitchFamily="18" charset="0"/>
              </a:rPr>
              <a:t>à solliciter mais il ne fait pas tout)</a:t>
            </a:r>
            <a:endParaRPr lang="fr-FR" sz="1800" dirty="0">
              <a:effectLst/>
              <a:latin typeface="Times New Roman" panose="02020603050405020304" pitchFamily="18" charset="0"/>
              <a:ea typeface="Times New Roman" panose="02020603050405020304" pitchFamily="18" charset="0"/>
            </a:endParaRPr>
          </a:p>
          <a:p>
            <a:r>
              <a:rPr lang="fr-FR" sz="1800" b="1" dirty="0">
                <a:effectLst/>
                <a:latin typeface="Arial" panose="020B0604020202020204" pitchFamily="34" charset="0"/>
                <a:ea typeface="Times New Roman" panose="02020603050405020304" pitchFamily="18" charset="0"/>
              </a:rPr>
              <a:t>T</a:t>
            </a:r>
            <a:r>
              <a:rPr lang="fr-FR" sz="1800" dirty="0">
                <a:effectLst/>
                <a:latin typeface="Arial" panose="020B0604020202020204" pitchFamily="34" charset="0"/>
                <a:ea typeface="Times New Roman" panose="02020603050405020304" pitchFamily="18" charset="0"/>
              </a:rPr>
              <a:t>ravailler en </a:t>
            </a:r>
            <a:r>
              <a:rPr lang="fr-FR" sz="1800" b="1" dirty="0">
                <a:effectLst/>
                <a:latin typeface="Arial" panose="020B0604020202020204" pitchFamily="34" charset="0"/>
                <a:ea typeface="Times New Roman" panose="02020603050405020304" pitchFamily="18" charset="0"/>
              </a:rPr>
              <a:t>réseau</a:t>
            </a:r>
            <a:r>
              <a:rPr lang="fr-FR" sz="1800" dirty="0">
                <a:effectLst/>
                <a:latin typeface="Arial" panose="020B0604020202020204" pitchFamily="34" charset="0"/>
                <a:ea typeface="Times New Roman" panose="02020603050405020304" pitchFamily="18" charset="0"/>
              </a:rPr>
              <a:t> aller à la rencontre des autres professionnels de la santé</a:t>
            </a:r>
            <a:endParaRPr lang="fr-FR" sz="1800" dirty="0">
              <a:effectLst/>
              <a:latin typeface="Times New Roman" panose="02020603050405020304" pitchFamily="18" charset="0"/>
              <a:ea typeface="Times New Roman" panose="02020603050405020304" pitchFamily="18" charset="0"/>
            </a:endParaRPr>
          </a:p>
          <a:p>
            <a:endParaRPr lang="fr-FR" dirty="0"/>
          </a:p>
        </p:txBody>
      </p:sp>
    </p:spTree>
    <p:extLst>
      <p:ext uri="{BB962C8B-B14F-4D97-AF65-F5344CB8AC3E}">
        <p14:creationId xmlns:p14="http://schemas.microsoft.com/office/powerpoint/2010/main" val="3812713193"/>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59E54E9-75D5-5760-541B-DB46A9914EA7}"/>
              </a:ext>
            </a:extLst>
          </p:cNvPr>
          <p:cNvSpPr>
            <a:spLocks noGrp="1"/>
          </p:cNvSpPr>
          <p:nvPr>
            <p:ph type="title"/>
          </p:nvPr>
        </p:nvSpPr>
        <p:spPr/>
        <p:txBody>
          <a:bodyPr/>
          <a:lstStyle/>
          <a:p>
            <a:endParaRPr lang="fr-FR" dirty="0"/>
          </a:p>
        </p:txBody>
      </p:sp>
      <p:sp>
        <p:nvSpPr>
          <p:cNvPr id="3" name="Espace réservé du contenu 2">
            <a:extLst>
              <a:ext uri="{FF2B5EF4-FFF2-40B4-BE49-F238E27FC236}">
                <a16:creationId xmlns:a16="http://schemas.microsoft.com/office/drawing/2014/main" id="{4834E95B-0669-96BE-CD31-45D31C84F22C}"/>
              </a:ext>
            </a:extLst>
          </p:cNvPr>
          <p:cNvSpPr>
            <a:spLocks noGrp="1"/>
          </p:cNvSpPr>
          <p:nvPr>
            <p:ph sz="quarter" idx="13"/>
          </p:nvPr>
        </p:nvSpPr>
        <p:spPr>
          <a:xfrm>
            <a:off x="913774" y="2367092"/>
            <a:ext cx="10363826" cy="6055013"/>
          </a:xfrm>
        </p:spPr>
        <p:txBody>
          <a:bodyPr/>
          <a:lstStyle/>
          <a:p>
            <a:r>
              <a:rPr lang="fr-FR" altLang="fr-FR" sz="2400" dirty="0">
                <a:solidFill>
                  <a:srgbClr val="FF0000"/>
                </a:solidFill>
              </a:rPr>
              <a:t>Peu de temps </a:t>
            </a:r>
          </a:p>
          <a:p>
            <a:r>
              <a:rPr lang="fr-FR" altLang="fr-FR" sz="2400" dirty="0">
                <a:solidFill>
                  <a:srgbClr val="FF0000"/>
                </a:solidFill>
              </a:rPr>
              <a:t>pour une approche complète</a:t>
            </a:r>
            <a:r>
              <a:rPr lang="fr-FR" altLang="fr-FR" sz="2000" dirty="0">
                <a:solidFill>
                  <a:srgbClr val="FF0000"/>
                </a:solidFill>
              </a:rPr>
              <a:t>!</a:t>
            </a:r>
            <a:br>
              <a:rPr lang="fr-FR" altLang="fr-FR" sz="2000" dirty="0">
                <a:solidFill>
                  <a:srgbClr val="FF0000"/>
                </a:solidFill>
              </a:rPr>
            </a:br>
            <a:endParaRPr lang="fr-FR" altLang="fr-FR" sz="2000" dirty="0">
              <a:solidFill>
                <a:srgbClr val="FF0000"/>
              </a:solidFill>
            </a:endParaRPr>
          </a:p>
        </p:txBody>
      </p:sp>
      <p:pic>
        <p:nvPicPr>
          <p:cNvPr id="4" name="Picture 4">
            <a:extLst>
              <a:ext uri="{FF2B5EF4-FFF2-40B4-BE49-F238E27FC236}">
                <a16:creationId xmlns:a16="http://schemas.microsoft.com/office/drawing/2014/main" id="{51901FBC-652C-25D6-BC67-7844484B56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6813550" y="1343633"/>
            <a:ext cx="4464050" cy="4895850"/>
          </a:xfrm>
          <a:prstGeom prst="rect">
            <a:avLst/>
          </a:prstGeom>
        </p:spPr>
      </p:pic>
    </p:spTree>
    <p:extLst>
      <p:ext uri="{BB962C8B-B14F-4D97-AF65-F5344CB8AC3E}">
        <p14:creationId xmlns:p14="http://schemas.microsoft.com/office/powerpoint/2010/main" val="617628489"/>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072D7EB-FF93-CCDE-D748-AC0B546F12B4}"/>
              </a:ext>
            </a:extLst>
          </p:cNvPr>
          <p:cNvSpPr>
            <a:spLocks noGrp="1"/>
          </p:cNvSpPr>
          <p:nvPr>
            <p:ph type="title"/>
          </p:nvPr>
        </p:nvSpPr>
        <p:spPr/>
        <p:txBody>
          <a:bodyPr/>
          <a:lstStyle/>
          <a:p>
            <a:r>
              <a:rPr lang="fr-FR" dirty="0">
                <a:solidFill>
                  <a:srgbClr val="FF0000"/>
                </a:solidFill>
              </a:rPr>
              <a:t>BIBLIOGRAPHIE</a:t>
            </a:r>
          </a:p>
        </p:txBody>
      </p:sp>
      <p:sp>
        <p:nvSpPr>
          <p:cNvPr id="3" name="Espace réservé du contenu 2">
            <a:extLst>
              <a:ext uri="{FF2B5EF4-FFF2-40B4-BE49-F238E27FC236}">
                <a16:creationId xmlns:a16="http://schemas.microsoft.com/office/drawing/2014/main" id="{EF8372A7-87DB-D43D-D10D-ABFC39BADE40}"/>
              </a:ext>
            </a:extLst>
          </p:cNvPr>
          <p:cNvSpPr>
            <a:spLocks noGrp="1"/>
          </p:cNvSpPr>
          <p:nvPr>
            <p:ph sz="quarter" idx="13"/>
          </p:nvPr>
        </p:nvSpPr>
        <p:spPr/>
        <p:txBody>
          <a:bodyPr>
            <a:normAutofit/>
          </a:bodyPr>
          <a:lstStyle/>
          <a:p>
            <a:r>
              <a:rPr lang="fr-FR" sz="1200" dirty="0"/>
              <a:t>SOINS INFIRMIERS ET DOULEURS, EVALUATION DE LA DOULEUR, Modalités Du traitement, psychologie du patient,  DE CHRISTIANE METZGER/ ANDRE MULLER/ MARTINE </a:t>
            </a:r>
            <a:r>
              <a:rPr lang="fr-FR" sz="1200" dirty="0" err="1"/>
              <a:t>SCHWETTa</a:t>
            </a:r>
            <a:r>
              <a:rPr lang="fr-FR" sz="1200" dirty="0"/>
              <a:t>/Christiane WALTER AUX  EDITIONS MASSON 2000</a:t>
            </a:r>
          </a:p>
          <a:p>
            <a:r>
              <a:rPr lang="fr-FR" sz="1200" dirty="0"/>
              <a:t>Au nom de la dignité de l’être humain </a:t>
            </a:r>
            <a:r>
              <a:rPr lang="fr-FR" sz="1200" dirty="0" err="1"/>
              <a:t>marie-jo</a:t>
            </a:r>
            <a:r>
              <a:rPr lang="fr-FR" sz="1200" dirty="0"/>
              <a:t> </a:t>
            </a:r>
            <a:r>
              <a:rPr lang="fr-FR" sz="1200" dirty="0" err="1"/>
              <a:t>thiem</a:t>
            </a:r>
            <a:r>
              <a:rPr lang="fr-FR" sz="1200" dirty="0"/>
              <a:t>  aux Editions </a:t>
            </a:r>
            <a:r>
              <a:rPr lang="fr-FR" sz="1200" dirty="0" err="1"/>
              <a:t>bayard</a:t>
            </a:r>
            <a:r>
              <a:rPr lang="fr-FR" sz="1200" dirty="0"/>
              <a:t> 2013</a:t>
            </a:r>
          </a:p>
          <a:p>
            <a:r>
              <a:rPr lang="fr-FR" sz="1200" dirty="0"/>
              <a:t>GRANDEUR ET </a:t>
            </a:r>
            <a:r>
              <a:rPr lang="fr-FR" sz="1200" dirty="0" err="1"/>
              <a:t>MISèRES</a:t>
            </a:r>
            <a:r>
              <a:rPr lang="fr-FR" sz="1200" dirty="0"/>
              <a:t> DES HOMMES PETIT Traité DE Dignité Éric fiat aux éditions philosopher Larousse 2011</a:t>
            </a:r>
          </a:p>
        </p:txBody>
      </p:sp>
    </p:spTree>
    <p:extLst>
      <p:ext uri="{BB962C8B-B14F-4D97-AF65-F5344CB8AC3E}">
        <p14:creationId xmlns:p14="http://schemas.microsoft.com/office/powerpoint/2010/main" val="1964366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ABD800B-EC6F-F183-6BA8-B036D79192FD}"/>
              </a:ext>
            </a:extLst>
          </p:cNvPr>
          <p:cNvSpPr>
            <a:spLocks noGrp="1"/>
          </p:cNvSpPr>
          <p:nvPr>
            <p:ph type="title"/>
          </p:nvPr>
        </p:nvSpPr>
        <p:spPr/>
        <p:txBody>
          <a:bodyPr/>
          <a:lstStyle/>
          <a:p>
            <a:r>
              <a:rPr lang="fr-FR" dirty="0">
                <a:solidFill>
                  <a:srgbClr val="FF0000"/>
                </a:solidFill>
              </a:rPr>
              <a:t>Douleur et </a:t>
            </a:r>
            <a:r>
              <a:rPr lang="fr-FR" dirty="0" err="1">
                <a:solidFill>
                  <a:srgbClr val="FF0000"/>
                </a:solidFill>
              </a:rPr>
              <a:t>evaluation</a:t>
            </a:r>
            <a:r>
              <a:rPr lang="fr-FR" dirty="0">
                <a:solidFill>
                  <a:srgbClr val="FF0000"/>
                </a:solidFill>
              </a:rPr>
              <a:t> </a:t>
            </a:r>
            <a:endParaRPr lang="fr-FR" dirty="0"/>
          </a:p>
        </p:txBody>
      </p:sp>
      <p:sp>
        <p:nvSpPr>
          <p:cNvPr id="3" name="Espace réservé du contenu 2">
            <a:extLst>
              <a:ext uri="{FF2B5EF4-FFF2-40B4-BE49-F238E27FC236}">
                <a16:creationId xmlns:a16="http://schemas.microsoft.com/office/drawing/2014/main" id="{143740FD-638B-8D07-04CD-1EDFC3F76993}"/>
              </a:ext>
            </a:extLst>
          </p:cNvPr>
          <p:cNvSpPr>
            <a:spLocks noGrp="1"/>
          </p:cNvSpPr>
          <p:nvPr>
            <p:ph sz="quarter" idx="13"/>
          </p:nvPr>
        </p:nvSpPr>
        <p:spPr/>
        <p:txBody>
          <a:bodyPr/>
          <a:lstStyle/>
          <a:p>
            <a:endParaRPr lang="fr-FR" dirty="0"/>
          </a:p>
          <a:p>
            <a:endParaRPr lang="fr-FR" dirty="0"/>
          </a:p>
          <a:p>
            <a:pPr marL="0" indent="0">
              <a:buNone/>
            </a:pPr>
            <a:r>
              <a:rPr lang="fr-FR" dirty="0">
                <a:solidFill>
                  <a:schemeClr val="accent5"/>
                </a:solidFill>
              </a:rPr>
              <a:t>                                             </a:t>
            </a:r>
            <a:r>
              <a:rPr lang="fr-FR" sz="2400" dirty="0">
                <a:solidFill>
                  <a:schemeClr val="accent5"/>
                </a:solidFill>
              </a:rPr>
              <a:t>Une définition de la douleur ?</a:t>
            </a:r>
          </a:p>
          <a:p>
            <a:pPr marL="0" indent="0" algn="ctr">
              <a:buNone/>
            </a:pPr>
            <a:r>
              <a:rPr lang="fr-FR" sz="2400" dirty="0">
                <a:solidFill>
                  <a:schemeClr val="accent5"/>
                </a:solidFill>
              </a:rPr>
              <a:t>Douleur aigue et chronique différence ? </a:t>
            </a:r>
          </a:p>
        </p:txBody>
      </p:sp>
      <p:pic>
        <p:nvPicPr>
          <p:cNvPr id="1026" name="Picture 2" descr="Sous pression – Dessins d'urgence">
            <a:extLst>
              <a:ext uri="{FF2B5EF4-FFF2-40B4-BE49-F238E27FC236}">
                <a16:creationId xmlns:a16="http://schemas.microsoft.com/office/drawing/2014/main" id="{34541AF0-55E2-2967-B75D-A65371479A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2007322"/>
            <a:ext cx="3082586" cy="26359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0815651"/>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BEF9BAF-2D82-617C-BFCB-1F1218EBEA41}"/>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98709C60-87E6-9EEC-E004-2704A583CCA9}"/>
              </a:ext>
            </a:extLst>
          </p:cNvPr>
          <p:cNvSpPr>
            <a:spLocks noGrp="1"/>
          </p:cNvSpPr>
          <p:nvPr>
            <p:ph sz="quarter" idx="13"/>
          </p:nvPr>
        </p:nvSpPr>
        <p:spPr/>
        <p:txBody>
          <a:bodyPr/>
          <a:lstStyle/>
          <a:p>
            <a:pPr marL="0" indent="0">
              <a:buNone/>
            </a:pPr>
            <a:endParaRPr lang="fr-FR" dirty="0"/>
          </a:p>
          <a:p>
            <a:pPr marL="0" indent="0">
              <a:buNone/>
            </a:pPr>
            <a:endParaRPr lang="fr-FR" dirty="0"/>
          </a:p>
          <a:p>
            <a:pPr marL="0" indent="0">
              <a:buNone/>
            </a:pPr>
            <a:endParaRPr lang="fr-FR" dirty="0"/>
          </a:p>
          <a:p>
            <a:pPr marL="0" indent="0" algn="ctr">
              <a:buNone/>
            </a:pPr>
            <a:r>
              <a:rPr lang="fr-FR" dirty="0">
                <a:solidFill>
                  <a:srgbClr val="FF0000"/>
                </a:solidFill>
              </a:rPr>
              <a:t>Merci pour votre attention. </a:t>
            </a:r>
          </a:p>
        </p:txBody>
      </p:sp>
    </p:spTree>
    <p:extLst>
      <p:ext uri="{BB962C8B-B14F-4D97-AF65-F5344CB8AC3E}">
        <p14:creationId xmlns:p14="http://schemas.microsoft.com/office/powerpoint/2010/main" val="9153574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464CD2D-080E-47C6-E596-7400D55D06A2}"/>
              </a:ext>
            </a:extLst>
          </p:cNvPr>
          <p:cNvSpPr>
            <a:spLocks noGrp="1"/>
          </p:cNvSpPr>
          <p:nvPr>
            <p:ph type="title"/>
          </p:nvPr>
        </p:nvSpPr>
        <p:spPr/>
        <p:txBody>
          <a:bodyPr/>
          <a:lstStyle/>
          <a:p>
            <a:r>
              <a:rPr lang="fr-FR" dirty="0"/>
              <a:t>De quoi parle t’on ?</a:t>
            </a:r>
          </a:p>
        </p:txBody>
      </p:sp>
      <p:sp>
        <p:nvSpPr>
          <p:cNvPr id="3" name="Espace réservé du contenu 2">
            <a:extLst>
              <a:ext uri="{FF2B5EF4-FFF2-40B4-BE49-F238E27FC236}">
                <a16:creationId xmlns:a16="http://schemas.microsoft.com/office/drawing/2014/main" id="{D947F96A-B8AA-4CEA-EF37-B14911A5A95E}"/>
              </a:ext>
            </a:extLst>
          </p:cNvPr>
          <p:cNvSpPr>
            <a:spLocks noGrp="1"/>
          </p:cNvSpPr>
          <p:nvPr>
            <p:ph sz="quarter" idx="13"/>
          </p:nvPr>
        </p:nvSpPr>
        <p:spPr>
          <a:xfrm>
            <a:off x="913774" y="2367092"/>
            <a:ext cx="10363826" cy="3872391"/>
          </a:xfrm>
        </p:spPr>
        <p:txBody>
          <a:bodyPr>
            <a:normAutofit fontScale="92500" lnSpcReduction="20000"/>
          </a:bodyPr>
          <a:lstStyle/>
          <a:p>
            <a:pPr marL="0" indent="0" eaLnBrk="1" fontAlgn="auto" hangingPunct="1">
              <a:lnSpc>
                <a:spcPct val="90000"/>
              </a:lnSpc>
              <a:spcBef>
                <a:spcPct val="20000"/>
              </a:spcBef>
              <a:spcAft>
                <a:spcPts val="0"/>
              </a:spcAft>
              <a:buClr>
                <a:schemeClr val="hlink"/>
              </a:buClr>
              <a:buSzPct val="120000"/>
              <a:buNone/>
              <a:defRPr/>
            </a:pPr>
            <a:r>
              <a:rPr lang="fr-FR" sz="3200" dirty="0">
                <a:solidFill>
                  <a:srgbClr val="FF0000"/>
                </a:solidFill>
                <a:effectLst>
                  <a:outerShdw blurRad="38100" dist="38100" dir="2700000" algn="tl">
                    <a:srgbClr val="000000"/>
                  </a:outerShdw>
                </a:effectLst>
                <a:latin typeface="+mn-lt"/>
                <a:cs typeface="+mn-cs"/>
              </a:rPr>
              <a:t>DOULEUR </a:t>
            </a:r>
            <a:r>
              <a:rPr lang="fr-FR" sz="3200" dirty="0">
                <a:effectLst>
                  <a:outerShdw blurRad="38100" dist="38100" dir="2700000" algn="tl">
                    <a:srgbClr val="000000"/>
                  </a:outerShdw>
                </a:effectLst>
                <a:latin typeface="+mn-lt"/>
                <a:cs typeface="+mn-cs"/>
              </a:rPr>
              <a:t>:</a:t>
            </a:r>
            <a:r>
              <a:rPr lang="fr-FR" sz="2000" dirty="0">
                <a:effectLst>
                  <a:outerShdw blurRad="38100" dist="38100" dir="2700000" algn="tl">
                    <a:srgbClr val="000000"/>
                  </a:outerShdw>
                </a:effectLst>
                <a:latin typeface="+mn-lt"/>
                <a:cs typeface="+mn-cs"/>
              </a:rPr>
              <a:t> </a:t>
            </a:r>
            <a:r>
              <a:rPr lang="fr-FR" dirty="0">
                <a:latin typeface="Arial" panose="020B0604020202020204" pitchFamily="34" charset="0"/>
                <a:cs typeface="Arial" panose="020B0604020202020204" pitchFamily="34" charset="0"/>
              </a:rPr>
              <a:t>Expérience sensorielle et émotionnelle désagréable due à une lésion tissulaire potentielle ou réelle, ou décrite en les termes d’une telle lésion.</a:t>
            </a:r>
          </a:p>
          <a:p>
            <a:pPr marL="0" indent="0" eaLnBrk="1" fontAlgn="auto" hangingPunct="1">
              <a:lnSpc>
                <a:spcPct val="90000"/>
              </a:lnSpc>
              <a:spcBef>
                <a:spcPct val="20000"/>
              </a:spcBef>
              <a:spcAft>
                <a:spcPts val="0"/>
              </a:spcAft>
              <a:buClr>
                <a:schemeClr val="hlink"/>
              </a:buClr>
              <a:buSzPct val="120000"/>
              <a:buNone/>
              <a:defRPr/>
            </a:pPr>
            <a:endParaRPr lang="fr-FR" dirty="0">
              <a:solidFill>
                <a:schemeClr val="tx1">
                  <a:lumMod val="50000"/>
                  <a:lumOff val="50000"/>
                </a:schemeClr>
              </a:solidFill>
              <a:effectLst>
                <a:outerShdw blurRad="38100" dist="38100" dir="2700000" algn="tl">
                  <a:srgbClr val="000000"/>
                </a:outerShdw>
              </a:effectLst>
              <a:latin typeface="+mj-lt"/>
              <a:cs typeface="Arial" panose="020B0604020202020204" pitchFamily="34" charset="0"/>
            </a:endParaRPr>
          </a:p>
          <a:p>
            <a:pPr marL="0" indent="0" eaLnBrk="1" fontAlgn="auto" hangingPunct="1">
              <a:lnSpc>
                <a:spcPct val="90000"/>
              </a:lnSpc>
              <a:spcBef>
                <a:spcPct val="20000"/>
              </a:spcBef>
              <a:spcAft>
                <a:spcPts val="0"/>
              </a:spcAft>
              <a:buClr>
                <a:schemeClr val="hlink"/>
              </a:buClr>
              <a:buSzPct val="120000"/>
              <a:buNone/>
              <a:defRPr/>
            </a:pPr>
            <a:r>
              <a:rPr lang="fr-FR" dirty="0">
                <a:latin typeface="+mj-lt"/>
                <a:cs typeface="Arial" panose="020B0604020202020204" pitchFamily="34" charset="0"/>
              </a:rPr>
              <a:t>Ne préjuge ni de la cause, ni du mécanisme, ni de la durée </a:t>
            </a:r>
            <a:r>
              <a:rPr lang="fr-FR" dirty="0">
                <a:solidFill>
                  <a:schemeClr val="tx1">
                    <a:lumMod val="50000"/>
                    <a:lumOff val="50000"/>
                  </a:schemeClr>
                </a:solidFill>
                <a:effectLst>
                  <a:outerShdw blurRad="38100" dist="38100" dir="2700000" algn="tl">
                    <a:srgbClr val="000000"/>
                  </a:outerShdw>
                </a:effectLst>
                <a:latin typeface="+mj-lt"/>
                <a:cs typeface="Arial" panose="020B0604020202020204" pitchFamily="34" charset="0"/>
              </a:rPr>
              <a:t>: </a:t>
            </a:r>
            <a:r>
              <a:rPr lang="fr-FR" u="sng" dirty="0">
                <a:solidFill>
                  <a:srgbClr val="FF0000"/>
                </a:solidFill>
                <a:effectLst>
                  <a:outerShdw blurRad="38100" dist="38100" dir="2700000" algn="tl">
                    <a:srgbClr val="000000"/>
                  </a:outerShdw>
                </a:effectLst>
                <a:latin typeface="+mj-lt"/>
                <a:cs typeface="Arial" panose="020B0604020202020204" pitchFamily="34" charset="0"/>
              </a:rPr>
              <a:t>Est douleur ce que le patient dit être une douleur</a:t>
            </a:r>
            <a:r>
              <a:rPr lang="fr-FR" sz="2400" u="sng" dirty="0">
                <a:solidFill>
                  <a:srgbClr val="FF0000"/>
                </a:solidFill>
                <a:effectLst>
                  <a:outerShdw blurRad="38100" dist="38100" dir="2700000" algn="tl">
                    <a:srgbClr val="000000"/>
                  </a:outerShdw>
                </a:effectLst>
                <a:latin typeface="+mj-lt"/>
                <a:cs typeface="Arial" panose="020B0604020202020204" pitchFamily="34" charset="0"/>
              </a:rPr>
              <a:t>.</a:t>
            </a:r>
          </a:p>
          <a:p>
            <a:pPr marL="0" indent="0" eaLnBrk="1" fontAlgn="auto" hangingPunct="1">
              <a:lnSpc>
                <a:spcPct val="90000"/>
              </a:lnSpc>
              <a:spcBef>
                <a:spcPct val="20000"/>
              </a:spcBef>
              <a:spcAft>
                <a:spcPts val="0"/>
              </a:spcAft>
              <a:buClr>
                <a:schemeClr val="hlink"/>
              </a:buClr>
              <a:buSzPct val="120000"/>
              <a:buNone/>
              <a:defRPr/>
            </a:pPr>
            <a:endParaRPr lang="fr-FR" sz="3200" dirty="0">
              <a:solidFill>
                <a:srgbClr val="FF0000"/>
              </a:solidFill>
              <a:effectLst>
                <a:outerShdw blurRad="38100" dist="38100" dir="2700000" algn="tl">
                  <a:srgbClr val="000000"/>
                </a:outerShdw>
              </a:effectLst>
              <a:latin typeface="+mn-lt"/>
              <a:cs typeface="+mn-cs"/>
            </a:endParaRPr>
          </a:p>
          <a:p>
            <a:pPr marL="0" indent="0" eaLnBrk="1" fontAlgn="auto" hangingPunct="1">
              <a:lnSpc>
                <a:spcPct val="90000"/>
              </a:lnSpc>
              <a:spcBef>
                <a:spcPct val="20000"/>
              </a:spcBef>
              <a:spcAft>
                <a:spcPts val="0"/>
              </a:spcAft>
              <a:buClr>
                <a:schemeClr val="hlink"/>
              </a:buClr>
              <a:buSzPct val="120000"/>
              <a:buNone/>
              <a:defRPr/>
            </a:pPr>
            <a:r>
              <a:rPr lang="fr-FR" sz="3200" dirty="0">
                <a:solidFill>
                  <a:srgbClr val="FF0000"/>
                </a:solidFill>
                <a:effectLst>
                  <a:outerShdw blurRad="38100" dist="38100" dir="2700000" algn="tl">
                    <a:srgbClr val="000000"/>
                  </a:outerShdw>
                </a:effectLst>
                <a:latin typeface="+mn-lt"/>
                <a:cs typeface="+mn-cs"/>
              </a:rPr>
              <a:t>CHRONICITE </a:t>
            </a:r>
            <a:r>
              <a:rPr lang="fr-FR" sz="3600" dirty="0">
                <a:effectLst>
                  <a:outerShdw blurRad="38100" dist="38100" dir="2700000" algn="tl">
                    <a:srgbClr val="000000"/>
                  </a:outerShdw>
                </a:effectLst>
                <a:latin typeface="+mn-lt"/>
                <a:cs typeface="+mn-cs"/>
              </a:rPr>
              <a:t>: </a:t>
            </a:r>
            <a:r>
              <a:rPr lang="fr-FR" sz="2000" dirty="0">
                <a:latin typeface="Arial" panose="020B0604020202020204" pitchFamily="34" charset="0"/>
                <a:cs typeface="Arial" panose="020B0604020202020204" pitchFamily="34" charset="0"/>
              </a:rPr>
              <a:t>Une douleur est chronique lorsqu’elle dure depuis plus de 3 à 6 mois, et lorsqu’elle affecte la personnalité et le rapport au monde du patient</a:t>
            </a:r>
            <a:r>
              <a:rPr lang="fr-FR" sz="2000" dirty="0">
                <a:latin typeface="+mn-lt"/>
                <a:cs typeface="+mn-cs"/>
              </a:rPr>
              <a:t>. </a:t>
            </a:r>
            <a:r>
              <a:rPr lang="fr-FR" sz="2000" b="1" dirty="0">
                <a:solidFill>
                  <a:srgbClr val="FF0000"/>
                </a:solidFill>
                <a:latin typeface="+mn-lt"/>
                <a:cs typeface="+mn-cs"/>
              </a:rPr>
              <a:t>Exemple ? </a:t>
            </a:r>
          </a:p>
          <a:p>
            <a:pPr marL="0" indent="0" eaLnBrk="1" fontAlgn="auto" hangingPunct="1">
              <a:lnSpc>
                <a:spcPct val="90000"/>
              </a:lnSpc>
              <a:spcBef>
                <a:spcPct val="20000"/>
              </a:spcBef>
              <a:spcAft>
                <a:spcPts val="0"/>
              </a:spcAft>
              <a:buClr>
                <a:schemeClr val="hlink"/>
              </a:buClr>
              <a:buSzPct val="120000"/>
              <a:buNone/>
              <a:defRPr/>
            </a:pPr>
            <a:endParaRPr lang="fr-FR" sz="3200" dirty="0">
              <a:solidFill>
                <a:schemeClr val="tx1">
                  <a:lumMod val="65000"/>
                  <a:lumOff val="35000"/>
                </a:schemeClr>
              </a:solidFill>
              <a:effectLst>
                <a:outerShdw blurRad="38100" dist="38100" dir="2700000" algn="tl">
                  <a:srgbClr val="000000"/>
                </a:outerShdw>
              </a:effectLst>
            </a:endParaRPr>
          </a:p>
          <a:p>
            <a:pPr marL="0" indent="0" eaLnBrk="1" fontAlgn="auto" hangingPunct="1">
              <a:lnSpc>
                <a:spcPct val="90000"/>
              </a:lnSpc>
              <a:spcBef>
                <a:spcPct val="20000"/>
              </a:spcBef>
              <a:spcAft>
                <a:spcPts val="0"/>
              </a:spcAft>
              <a:buClr>
                <a:schemeClr val="hlink"/>
              </a:buClr>
              <a:buSzPct val="120000"/>
              <a:buNone/>
              <a:defRPr/>
            </a:pPr>
            <a:r>
              <a:rPr lang="fr-FR" sz="2400" dirty="0">
                <a:solidFill>
                  <a:schemeClr val="tx1">
                    <a:lumMod val="50000"/>
                    <a:lumOff val="50000"/>
                  </a:schemeClr>
                </a:solidFill>
                <a:effectLst>
                  <a:outerShdw blurRad="38100" dist="38100" dir="2700000" algn="tl">
                    <a:srgbClr val="000000"/>
                  </a:outerShdw>
                </a:effectLst>
                <a:latin typeface="+mn-lt"/>
                <a:cs typeface="+mn-cs"/>
              </a:rPr>
              <a:t>C’est l’altération du comportement qui signe le mieux la chronicité</a:t>
            </a:r>
            <a:endParaRPr lang="fr-FR" dirty="0">
              <a:solidFill>
                <a:schemeClr val="tx1">
                  <a:lumMod val="50000"/>
                  <a:lumOff val="50000"/>
                </a:schemeClr>
              </a:solidFill>
            </a:endParaRPr>
          </a:p>
        </p:txBody>
      </p:sp>
    </p:spTree>
    <p:extLst>
      <p:ext uri="{BB962C8B-B14F-4D97-AF65-F5344CB8AC3E}">
        <p14:creationId xmlns:p14="http://schemas.microsoft.com/office/powerpoint/2010/main" val="2567058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387F502-7BC9-F945-C8A9-7FFF195797D3}"/>
              </a:ext>
            </a:extLst>
          </p:cNvPr>
          <p:cNvSpPr>
            <a:spLocks noGrp="1"/>
          </p:cNvSpPr>
          <p:nvPr>
            <p:ph type="title"/>
          </p:nvPr>
        </p:nvSpPr>
        <p:spPr/>
        <p:txBody>
          <a:bodyPr/>
          <a:lstStyle/>
          <a:p>
            <a:r>
              <a:rPr lang="fr-FR" dirty="0">
                <a:solidFill>
                  <a:schemeClr val="accent5"/>
                </a:solidFill>
              </a:rPr>
              <a:t>Quelle différence entre douleur et souffrance?</a:t>
            </a:r>
          </a:p>
        </p:txBody>
      </p:sp>
      <p:sp>
        <p:nvSpPr>
          <p:cNvPr id="3" name="Espace réservé du contenu 2">
            <a:extLst>
              <a:ext uri="{FF2B5EF4-FFF2-40B4-BE49-F238E27FC236}">
                <a16:creationId xmlns:a16="http://schemas.microsoft.com/office/drawing/2014/main" id="{5387E439-0D00-94DA-C281-9EB8706D9740}"/>
              </a:ext>
            </a:extLst>
          </p:cNvPr>
          <p:cNvSpPr>
            <a:spLocks noGrp="1"/>
          </p:cNvSpPr>
          <p:nvPr>
            <p:ph sz="quarter" idx="13"/>
          </p:nvPr>
        </p:nvSpPr>
        <p:spPr/>
        <p:txBody>
          <a:bodyPr/>
          <a:lstStyle/>
          <a:p>
            <a:pPr marL="265176" indent="-265176" eaLnBrk="1" fontAlgn="auto" hangingPunct="1">
              <a:lnSpc>
                <a:spcPct val="90000"/>
              </a:lnSpc>
              <a:spcAft>
                <a:spcPts val="0"/>
              </a:spcAft>
              <a:buFont typeface="Wingdings 2"/>
              <a:buChar char=""/>
              <a:defRPr/>
            </a:pPr>
            <a:r>
              <a:rPr lang="fr-FR" sz="2000" dirty="0">
                <a:solidFill>
                  <a:schemeClr val="accent5"/>
                </a:solidFill>
              </a:rPr>
              <a:t>Pour le philosophe Ricoeur:</a:t>
            </a:r>
          </a:p>
          <a:p>
            <a:pPr marL="265176" indent="-265176" eaLnBrk="1" fontAlgn="auto" hangingPunct="1">
              <a:lnSpc>
                <a:spcPct val="90000"/>
              </a:lnSpc>
              <a:spcAft>
                <a:spcPts val="0"/>
              </a:spcAft>
              <a:buFontTx/>
              <a:buChar char="-"/>
              <a:defRPr/>
            </a:pPr>
            <a:r>
              <a:rPr lang="fr-FR" sz="2000" dirty="0"/>
              <a:t>La douleur est un affect localisé</a:t>
            </a:r>
          </a:p>
          <a:p>
            <a:pPr marL="265176" indent="-265176" eaLnBrk="1" fontAlgn="auto" hangingPunct="1">
              <a:lnSpc>
                <a:spcPct val="90000"/>
              </a:lnSpc>
              <a:spcAft>
                <a:spcPts val="0"/>
              </a:spcAft>
              <a:buFontTx/>
              <a:buChar char="-"/>
              <a:defRPr/>
            </a:pPr>
            <a:r>
              <a:rPr lang="fr-FR" sz="2000" dirty="0"/>
              <a:t>La souffrance est un affect généralisé qui envahit tout l’individu </a:t>
            </a:r>
            <a:r>
              <a:rPr lang="fr-FR" sz="2000" dirty="0">
                <a:solidFill>
                  <a:srgbClr val="FF0000"/>
                </a:solidFill>
              </a:rPr>
              <a:t>EXEMPLE ?</a:t>
            </a:r>
          </a:p>
          <a:p>
            <a:pPr marL="265176" indent="-265176" eaLnBrk="1" fontAlgn="auto" hangingPunct="1">
              <a:lnSpc>
                <a:spcPct val="90000"/>
              </a:lnSpc>
              <a:spcAft>
                <a:spcPts val="0"/>
              </a:spcAft>
              <a:buFont typeface="Wingdings 2"/>
              <a:buChar char=""/>
              <a:defRPr/>
            </a:pPr>
            <a:r>
              <a:rPr lang="fr-FR" sz="2000" dirty="0"/>
              <a:t>La douleur, ce n’est pas seulement ce qu’on sent, mais aussi la façon dont on le ressent et dont cela influe sur notre rapport au monde (</a:t>
            </a:r>
            <a:r>
              <a:rPr lang="fr-FR" sz="2000" dirty="0">
                <a:solidFill>
                  <a:srgbClr val="FF0000"/>
                </a:solidFill>
              </a:rPr>
              <a:t>rage de dent) </a:t>
            </a:r>
          </a:p>
          <a:p>
            <a:pPr marL="265176" indent="-265176" eaLnBrk="1" fontAlgn="auto" hangingPunct="1">
              <a:lnSpc>
                <a:spcPct val="90000"/>
              </a:lnSpc>
              <a:spcAft>
                <a:spcPts val="0"/>
              </a:spcAft>
              <a:buFont typeface="Wingdings 2"/>
              <a:buChar char=""/>
              <a:defRPr/>
            </a:pPr>
            <a:r>
              <a:rPr lang="fr-FR" sz="2000" dirty="0"/>
              <a:t>Toute douleur est un composite: expériences passées, expérience actuelles, appréhensions futures </a:t>
            </a:r>
            <a:r>
              <a:rPr lang="fr-FR" sz="2000" dirty="0">
                <a:solidFill>
                  <a:srgbClr val="FF0000"/>
                </a:solidFill>
              </a:rPr>
              <a:t>(méditation)</a:t>
            </a:r>
          </a:p>
          <a:p>
            <a:endParaRPr lang="fr-FR" dirty="0"/>
          </a:p>
        </p:txBody>
      </p:sp>
    </p:spTree>
    <p:extLst>
      <p:ext uri="{BB962C8B-B14F-4D97-AF65-F5344CB8AC3E}">
        <p14:creationId xmlns:p14="http://schemas.microsoft.com/office/powerpoint/2010/main" val="635054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62D3987-5A15-7631-2098-9E3C215A2479}"/>
              </a:ext>
            </a:extLst>
          </p:cNvPr>
          <p:cNvSpPr>
            <a:spLocks noGrp="1"/>
          </p:cNvSpPr>
          <p:nvPr>
            <p:ph type="title"/>
          </p:nvPr>
        </p:nvSpPr>
        <p:spPr/>
        <p:txBody>
          <a:bodyPr/>
          <a:lstStyle/>
          <a:p>
            <a:endParaRPr lang="fr-FR"/>
          </a:p>
        </p:txBody>
      </p:sp>
      <p:pic>
        <p:nvPicPr>
          <p:cNvPr id="4" name="Picture 8" descr="DL Chron">
            <a:extLst>
              <a:ext uri="{FF2B5EF4-FFF2-40B4-BE49-F238E27FC236}">
                <a16:creationId xmlns:a16="http://schemas.microsoft.com/office/drawing/2014/main" id="{B6E92CA7-11D7-59C8-17A3-A7692BDEFF4D}"/>
              </a:ext>
            </a:extLst>
          </p:cNvPr>
          <p:cNvPicPr>
            <a:picLocks noGrp="1" noChangeAspect="1" noChangeArrowheads="1"/>
          </p:cNvPicPr>
          <p:nvPr>
            <p:ph sz="quarter" idx="13"/>
          </p:nvPr>
        </p:nvPicPr>
        <p:blipFill>
          <a:blip r:embed="rId2">
            <a:extLst>
              <a:ext uri="{28A0092B-C50C-407E-A947-70E740481C1C}">
                <a14:useLocalDpi xmlns:a14="http://schemas.microsoft.com/office/drawing/2010/main" val="0"/>
              </a:ext>
            </a:extLst>
          </a:blip>
          <a:srcRect/>
          <a:stretch>
            <a:fillRect/>
          </a:stretch>
        </p:blipFill>
        <p:spPr>
          <a:xfrm>
            <a:off x="913774" y="0"/>
            <a:ext cx="10034963" cy="6239483"/>
          </a:xfrm>
        </p:spPr>
      </p:pic>
    </p:spTree>
    <p:extLst>
      <p:ext uri="{BB962C8B-B14F-4D97-AF65-F5344CB8AC3E}">
        <p14:creationId xmlns:p14="http://schemas.microsoft.com/office/powerpoint/2010/main" val="25086458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4F0E484-BCD0-91BC-D839-B49403D43275}"/>
              </a:ext>
            </a:extLst>
          </p:cNvPr>
          <p:cNvSpPr>
            <a:spLocks noGrp="1"/>
          </p:cNvSpPr>
          <p:nvPr>
            <p:ph type="title"/>
          </p:nvPr>
        </p:nvSpPr>
        <p:spPr/>
        <p:txBody>
          <a:bodyPr/>
          <a:lstStyle/>
          <a:p>
            <a:r>
              <a:rPr lang="fr-FR" dirty="0">
                <a:solidFill>
                  <a:schemeClr val="accent5"/>
                </a:solidFill>
              </a:rPr>
              <a:t>Douleur et souffrance </a:t>
            </a:r>
            <a:br>
              <a:rPr lang="fr-FR" dirty="0">
                <a:solidFill>
                  <a:schemeClr val="accent5"/>
                </a:solidFill>
              </a:rPr>
            </a:br>
            <a:r>
              <a:rPr lang="fr-FR" sz="2000" dirty="0">
                <a:solidFill>
                  <a:srgbClr val="00B050"/>
                </a:solidFill>
              </a:rPr>
              <a:t>il parait que l’art de la pédagogie est la répétition </a:t>
            </a:r>
          </a:p>
        </p:txBody>
      </p:sp>
      <p:sp>
        <p:nvSpPr>
          <p:cNvPr id="3" name="Espace réservé du contenu 2">
            <a:extLst>
              <a:ext uri="{FF2B5EF4-FFF2-40B4-BE49-F238E27FC236}">
                <a16:creationId xmlns:a16="http://schemas.microsoft.com/office/drawing/2014/main" id="{793CCD73-592B-47C3-A707-E923D50C7D7D}"/>
              </a:ext>
            </a:extLst>
          </p:cNvPr>
          <p:cNvSpPr>
            <a:spLocks noGrp="1"/>
          </p:cNvSpPr>
          <p:nvPr>
            <p:ph sz="quarter" idx="13"/>
          </p:nvPr>
        </p:nvSpPr>
        <p:spPr/>
        <p:txBody>
          <a:bodyPr>
            <a:normAutofit/>
          </a:bodyPr>
          <a:lstStyle/>
          <a:p>
            <a:pPr marL="0" indent="0" eaLnBrk="1" fontAlgn="auto" hangingPunct="1">
              <a:lnSpc>
                <a:spcPct val="90000"/>
              </a:lnSpc>
              <a:spcBef>
                <a:spcPct val="20000"/>
              </a:spcBef>
              <a:spcAft>
                <a:spcPts val="0"/>
              </a:spcAft>
              <a:buClr>
                <a:schemeClr val="hlink"/>
              </a:buClr>
              <a:buSzPct val="120000"/>
              <a:buNone/>
              <a:defRPr/>
            </a:pPr>
            <a:r>
              <a:rPr lang="fr-FR" sz="2000" dirty="0">
                <a:solidFill>
                  <a:schemeClr val="accent5"/>
                </a:solidFill>
                <a:effectLst>
                  <a:outerShdw blurRad="38100" dist="38100" dir="2700000" algn="tl">
                    <a:srgbClr val="000000"/>
                  </a:outerShdw>
                </a:effectLst>
                <a:latin typeface="+mn-lt"/>
                <a:cs typeface="+mn-cs"/>
              </a:rPr>
              <a:t>DOULEUR: </a:t>
            </a:r>
          </a:p>
          <a:p>
            <a:pPr eaLnBrk="1" fontAlgn="auto" hangingPunct="1">
              <a:lnSpc>
                <a:spcPct val="90000"/>
              </a:lnSpc>
              <a:spcBef>
                <a:spcPct val="20000"/>
              </a:spcBef>
              <a:spcAft>
                <a:spcPts val="0"/>
              </a:spcAft>
              <a:buClr>
                <a:schemeClr val="hlink"/>
              </a:buClr>
              <a:buSzPct val="120000"/>
              <a:buFontTx/>
              <a:buChar char="-"/>
              <a:defRPr/>
            </a:pPr>
            <a:r>
              <a:rPr lang="fr-FR" sz="2000" dirty="0">
                <a:latin typeface="+mn-lt"/>
                <a:cs typeface="+mn-cs"/>
              </a:rPr>
              <a:t>Terme à réserver à des affects localisés n’altérant pas fondamentalement le rapport au monde</a:t>
            </a:r>
          </a:p>
          <a:p>
            <a:pPr marL="0" indent="0" eaLnBrk="1" fontAlgn="auto" hangingPunct="1">
              <a:lnSpc>
                <a:spcPct val="90000"/>
              </a:lnSpc>
              <a:spcBef>
                <a:spcPct val="20000"/>
              </a:spcBef>
              <a:spcAft>
                <a:spcPts val="0"/>
              </a:spcAft>
              <a:buClr>
                <a:schemeClr val="hlink"/>
              </a:buClr>
              <a:buSzPct val="120000"/>
              <a:buNone/>
              <a:defRPr/>
            </a:pPr>
            <a:r>
              <a:rPr lang="fr-FR" sz="2000" dirty="0">
                <a:solidFill>
                  <a:schemeClr val="accent5"/>
                </a:solidFill>
                <a:effectLst>
                  <a:outerShdw blurRad="38100" dist="38100" dir="2700000" algn="tl">
                    <a:srgbClr val="000000"/>
                  </a:outerShdw>
                </a:effectLst>
                <a:latin typeface="+mn-lt"/>
                <a:cs typeface="+mn-cs"/>
              </a:rPr>
              <a:t>SOUFFRANCE:</a:t>
            </a:r>
          </a:p>
          <a:p>
            <a:pPr marL="0" indent="0" eaLnBrk="1" fontAlgn="auto" hangingPunct="1">
              <a:lnSpc>
                <a:spcPct val="90000"/>
              </a:lnSpc>
              <a:spcBef>
                <a:spcPct val="20000"/>
              </a:spcBef>
              <a:spcAft>
                <a:spcPts val="0"/>
              </a:spcAft>
              <a:buClr>
                <a:schemeClr val="hlink"/>
              </a:buClr>
              <a:buSzPct val="120000"/>
              <a:buNone/>
              <a:defRPr/>
            </a:pPr>
            <a:r>
              <a:rPr lang="fr-FR" sz="2000" dirty="0">
                <a:latin typeface="+mn-lt"/>
                <a:cs typeface="+mn-cs"/>
              </a:rPr>
              <a:t>- Affect généralisé accompagné ou non de douleur, mais interrogeant le rapport au monde</a:t>
            </a:r>
          </a:p>
          <a:p>
            <a:pPr marL="0" indent="0" eaLnBrk="1" fontAlgn="auto" hangingPunct="1">
              <a:lnSpc>
                <a:spcPct val="90000"/>
              </a:lnSpc>
              <a:spcBef>
                <a:spcPct val="20000"/>
              </a:spcBef>
              <a:spcAft>
                <a:spcPts val="0"/>
              </a:spcAft>
              <a:buClr>
                <a:schemeClr val="hlink"/>
              </a:buClr>
              <a:buSzPct val="120000"/>
              <a:buNone/>
              <a:defRPr/>
            </a:pPr>
            <a:r>
              <a:rPr lang="fr-FR" sz="2000" dirty="0">
                <a:latin typeface="+mn-lt"/>
                <a:cs typeface="+mn-cs"/>
              </a:rPr>
              <a:t>- Il est des douleurs sans souffrance et des souffrances sans douleur, même si les       deux sont souvent mêlées! </a:t>
            </a:r>
            <a:r>
              <a:rPr lang="fr-FR" dirty="0"/>
              <a:t>(</a:t>
            </a:r>
            <a:r>
              <a:rPr lang="fr-FR" sz="2000" dirty="0">
                <a:latin typeface="+mn-lt"/>
                <a:cs typeface="+mn-cs"/>
              </a:rPr>
              <a:t>psychiatrie)</a:t>
            </a:r>
          </a:p>
          <a:p>
            <a:pPr marL="0" indent="0" eaLnBrk="1" fontAlgn="auto" hangingPunct="1">
              <a:lnSpc>
                <a:spcPct val="90000"/>
              </a:lnSpc>
              <a:spcBef>
                <a:spcPct val="20000"/>
              </a:spcBef>
              <a:spcAft>
                <a:spcPts val="0"/>
              </a:spcAft>
              <a:buClr>
                <a:schemeClr val="hlink"/>
              </a:buClr>
              <a:buSzPct val="120000"/>
              <a:buNone/>
              <a:defRPr/>
            </a:pPr>
            <a:r>
              <a:rPr lang="fr-FR" sz="2000" dirty="0">
                <a:latin typeface="+mn-lt"/>
                <a:cs typeface="+mn-cs"/>
              </a:rPr>
              <a:t>- La douleur chronique comporte toujours une part de souffrance</a:t>
            </a:r>
          </a:p>
          <a:p>
            <a:pPr marL="0" indent="0" eaLnBrk="1" fontAlgn="auto" hangingPunct="1">
              <a:lnSpc>
                <a:spcPct val="90000"/>
              </a:lnSpc>
              <a:spcBef>
                <a:spcPct val="20000"/>
              </a:spcBef>
              <a:spcAft>
                <a:spcPts val="0"/>
              </a:spcAft>
              <a:buClr>
                <a:schemeClr val="hlink"/>
              </a:buClr>
              <a:buSzPct val="120000"/>
              <a:buNone/>
              <a:defRPr/>
            </a:pPr>
            <a:r>
              <a:rPr lang="fr-FR" dirty="0"/>
              <a:t>- Verbe…</a:t>
            </a:r>
            <a:endParaRPr lang="fr-FR" sz="2000" dirty="0"/>
          </a:p>
          <a:p>
            <a:endParaRPr lang="fr-FR" dirty="0"/>
          </a:p>
        </p:txBody>
      </p:sp>
    </p:spTree>
    <p:extLst>
      <p:ext uri="{BB962C8B-B14F-4D97-AF65-F5344CB8AC3E}">
        <p14:creationId xmlns:p14="http://schemas.microsoft.com/office/powerpoint/2010/main" val="36988888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759036-CBF7-6C2C-13E8-1546166E29C4}"/>
              </a:ext>
            </a:extLst>
          </p:cNvPr>
          <p:cNvSpPr>
            <a:spLocks noGrp="1"/>
          </p:cNvSpPr>
          <p:nvPr>
            <p:ph type="title"/>
          </p:nvPr>
        </p:nvSpPr>
        <p:spPr/>
        <p:txBody>
          <a:bodyPr/>
          <a:lstStyle/>
          <a:p>
            <a:r>
              <a:rPr lang="fr-FR" dirty="0"/>
              <a:t>Points communs </a:t>
            </a:r>
          </a:p>
        </p:txBody>
      </p:sp>
      <p:sp>
        <p:nvSpPr>
          <p:cNvPr id="3" name="Espace réservé du contenu 2">
            <a:extLst>
              <a:ext uri="{FF2B5EF4-FFF2-40B4-BE49-F238E27FC236}">
                <a16:creationId xmlns:a16="http://schemas.microsoft.com/office/drawing/2014/main" id="{337E5D01-79C7-EFE6-7E91-D05E55C1BBB7}"/>
              </a:ext>
            </a:extLst>
          </p:cNvPr>
          <p:cNvSpPr>
            <a:spLocks noGrp="1"/>
          </p:cNvSpPr>
          <p:nvPr>
            <p:ph sz="quarter" idx="13"/>
          </p:nvPr>
        </p:nvSpPr>
        <p:spPr/>
        <p:txBody>
          <a:bodyPr>
            <a:normAutofit fontScale="77500" lnSpcReduction="20000"/>
          </a:bodyPr>
          <a:lstStyle/>
          <a:p>
            <a:pPr marL="0" indent="0" eaLnBrk="1" fontAlgn="auto" hangingPunct="1">
              <a:spcBef>
                <a:spcPct val="20000"/>
              </a:spcBef>
              <a:spcAft>
                <a:spcPts val="0"/>
              </a:spcAft>
              <a:buClr>
                <a:schemeClr val="hlink"/>
              </a:buClr>
              <a:buSzPct val="120000"/>
              <a:buNone/>
              <a:defRPr/>
            </a:pPr>
            <a:r>
              <a:rPr lang="fr-FR" sz="3200" dirty="0">
                <a:solidFill>
                  <a:srgbClr val="FF0000"/>
                </a:solidFill>
                <a:effectLst>
                  <a:outerShdw blurRad="38100" dist="38100" dir="2700000" algn="tl">
                    <a:srgbClr val="000000"/>
                  </a:outerShdw>
                </a:effectLst>
                <a:latin typeface="+mn-lt"/>
                <a:cs typeface="+mn-cs"/>
              </a:rPr>
              <a:t>QUATRE COMPOSANTES :</a:t>
            </a:r>
          </a:p>
          <a:p>
            <a:pPr marL="0" indent="0" eaLnBrk="1" fontAlgn="auto" hangingPunct="1">
              <a:spcBef>
                <a:spcPct val="20000"/>
              </a:spcBef>
              <a:spcAft>
                <a:spcPts val="0"/>
              </a:spcAft>
              <a:buClr>
                <a:schemeClr val="hlink"/>
              </a:buClr>
              <a:buSzPct val="120000"/>
              <a:buNone/>
              <a:defRPr/>
            </a:pPr>
            <a:r>
              <a:rPr lang="fr-FR" sz="2000" dirty="0">
                <a:effectLst>
                  <a:outerShdw blurRad="38100" dist="38100" dir="2700000" algn="tl">
                    <a:srgbClr val="000000"/>
                  </a:outerShdw>
                </a:effectLst>
                <a:latin typeface="+mn-lt"/>
                <a:cs typeface="+mn-cs"/>
              </a:rPr>
              <a:t>- </a:t>
            </a:r>
            <a:r>
              <a:rPr lang="fr-FR" sz="2000" b="1" dirty="0">
                <a:latin typeface="+mn-lt"/>
                <a:cs typeface="+mn-cs"/>
              </a:rPr>
              <a:t>SENSORI-DISCRIMINATIVE</a:t>
            </a:r>
          </a:p>
          <a:p>
            <a:pPr marL="0" indent="0" eaLnBrk="1" fontAlgn="auto" hangingPunct="1">
              <a:spcBef>
                <a:spcPct val="20000"/>
              </a:spcBef>
              <a:spcAft>
                <a:spcPts val="0"/>
              </a:spcAft>
              <a:buClr>
                <a:schemeClr val="hlink"/>
              </a:buClr>
              <a:buSzPct val="120000"/>
              <a:buNone/>
              <a:defRPr/>
            </a:pPr>
            <a:r>
              <a:rPr lang="fr-FR" sz="2000" b="1" dirty="0">
                <a:latin typeface="+mn-lt"/>
                <a:cs typeface="+mn-cs"/>
              </a:rPr>
              <a:t>- AFFECTIVE ET </a:t>
            </a:r>
            <a:r>
              <a:rPr lang="fr-FR" sz="2000" b="1" dirty="0" err="1">
                <a:latin typeface="+mn-lt"/>
                <a:cs typeface="+mn-cs"/>
              </a:rPr>
              <a:t>EMOTIONNElle</a:t>
            </a:r>
            <a:r>
              <a:rPr lang="fr-FR" sz="2000" b="1" dirty="0">
                <a:latin typeface="+mn-lt"/>
                <a:cs typeface="+mn-cs"/>
              </a:rPr>
              <a:t> </a:t>
            </a:r>
          </a:p>
          <a:p>
            <a:pPr marL="0" indent="0" eaLnBrk="1" fontAlgn="auto" hangingPunct="1">
              <a:spcBef>
                <a:spcPct val="20000"/>
              </a:spcBef>
              <a:spcAft>
                <a:spcPts val="0"/>
              </a:spcAft>
              <a:buClr>
                <a:schemeClr val="hlink"/>
              </a:buClr>
              <a:buSzPct val="120000"/>
              <a:buNone/>
              <a:defRPr/>
            </a:pPr>
            <a:r>
              <a:rPr lang="fr-FR" sz="2000" b="1" dirty="0">
                <a:latin typeface="+mn-lt"/>
                <a:cs typeface="+mn-cs"/>
              </a:rPr>
              <a:t>- COGNITIVE</a:t>
            </a:r>
          </a:p>
          <a:p>
            <a:pPr marL="0" indent="0" eaLnBrk="1" fontAlgn="auto" hangingPunct="1">
              <a:spcBef>
                <a:spcPct val="20000"/>
              </a:spcBef>
              <a:spcAft>
                <a:spcPts val="0"/>
              </a:spcAft>
              <a:buClr>
                <a:schemeClr val="hlink"/>
              </a:buClr>
              <a:buSzPct val="120000"/>
              <a:buNone/>
              <a:defRPr/>
            </a:pPr>
            <a:r>
              <a:rPr lang="fr-FR" sz="2000" b="1" dirty="0">
                <a:latin typeface="+mn-lt"/>
                <a:cs typeface="+mn-cs"/>
              </a:rPr>
              <a:t>- COMPORTEMENTALE</a:t>
            </a:r>
          </a:p>
          <a:p>
            <a:pPr marL="342900" indent="-342900" eaLnBrk="1" fontAlgn="auto" hangingPunct="1">
              <a:spcBef>
                <a:spcPct val="20000"/>
              </a:spcBef>
              <a:spcAft>
                <a:spcPts val="0"/>
              </a:spcAft>
              <a:buClr>
                <a:schemeClr val="hlink"/>
              </a:buClr>
              <a:buSzPct val="120000"/>
              <a:defRPr/>
            </a:pPr>
            <a:endParaRPr lang="fr-FR" sz="2000" dirty="0">
              <a:effectLst>
                <a:outerShdw blurRad="38100" dist="38100" dir="2700000" algn="tl">
                  <a:srgbClr val="000000"/>
                </a:outerShdw>
              </a:effectLst>
              <a:latin typeface="+mn-lt"/>
              <a:cs typeface="+mn-cs"/>
            </a:endParaRPr>
          </a:p>
          <a:p>
            <a:pPr marL="342900" indent="-342900" eaLnBrk="1" fontAlgn="auto" hangingPunct="1">
              <a:spcBef>
                <a:spcPct val="20000"/>
              </a:spcBef>
              <a:spcAft>
                <a:spcPts val="0"/>
              </a:spcAft>
              <a:buClr>
                <a:schemeClr val="hlink"/>
              </a:buClr>
              <a:buSzPct val="120000"/>
              <a:defRPr/>
            </a:pPr>
            <a:endParaRPr lang="fr-FR" sz="2000" dirty="0">
              <a:effectLst>
                <a:outerShdw blurRad="38100" dist="38100" dir="2700000" algn="tl">
                  <a:srgbClr val="000000"/>
                </a:outerShdw>
              </a:effectLst>
              <a:latin typeface="+mn-lt"/>
              <a:cs typeface="+mn-cs"/>
            </a:endParaRPr>
          </a:p>
          <a:p>
            <a:pPr marL="0" indent="0" eaLnBrk="1" fontAlgn="auto" hangingPunct="1">
              <a:spcBef>
                <a:spcPct val="20000"/>
              </a:spcBef>
              <a:spcAft>
                <a:spcPts val="0"/>
              </a:spcAft>
              <a:buClr>
                <a:schemeClr val="hlink"/>
              </a:buClr>
              <a:buSzPct val="120000"/>
              <a:buNone/>
              <a:defRPr/>
            </a:pPr>
            <a:r>
              <a:rPr lang="fr-FR" sz="3200" dirty="0">
                <a:solidFill>
                  <a:srgbClr val="FF0000"/>
                </a:solidFill>
                <a:effectLst>
                  <a:outerShdw blurRad="38100" dist="38100" dir="2700000" algn="tl">
                    <a:srgbClr val="000000"/>
                  </a:outerShdw>
                </a:effectLst>
                <a:latin typeface="+mn-lt"/>
                <a:cs typeface="+mn-cs"/>
              </a:rPr>
              <a:t>LIMITATION DES POSSIBLES :</a:t>
            </a:r>
          </a:p>
          <a:p>
            <a:pPr marL="0" indent="0" eaLnBrk="1" fontAlgn="auto" hangingPunct="1">
              <a:spcBef>
                <a:spcPct val="20000"/>
              </a:spcBef>
              <a:spcAft>
                <a:spcPts val="0"/>
              </a:spcAft>
              <a:buClr>
                <a:schemeClr val="hlink"/>
              </a:buClr>
              <a:buSzPct val="120000"/>
              <a:buNone/>
              <a:defRPr/>
            </a:pPr>
            <a:r>
              <a:rPr lang="fr-FR" sz="2000" dirty="0">
                <a:effectLst>
                  <a:outerShdw blurRad="38100" dist="38100" dir="2700000" algn="tl">
                    <a:srgbClr val="000000"/>
                  </a:outerShdw>
                </a:effectLst>
                <a:latin typeface="+mn-lt"/>
                <a:cs typeface="+mn-cs"/>
              </a:rPr>
              <a:t>- </a:t>
            </a:r>
            <a:r>
              <a:rPr lang="fr-FR" sz="2000" b="1" dirty="0">
                <a:latin typeface="+mn-lt"/>
                <a:cs typeface="+mn-cs"/>
              </a:rPr>
              <a:t>LIMITATION DANS LA JOUISSANCE DE LA VIE</a:t>
            </a:r>
          </a:p>
          <a:p>
            <a:pPr marL="0" indent="0" eaLnBrk="1" fontAlgn="auto" hangingPunct="1">
              <a:spcBef>
                <a:spcPct val="20000"/>
              </a:spcBef>
              <a:spcAft>
                <a:spcPts val="0"/>
              </a:spcAft>
              <a:buClr>
                <a:schemeClr val="hlink"/>
              </a:buClr>
              <a:buSzPct val="120000"/>
              <a:buNone/>
              <a:defRPr/>
            </a:pPr>
            <a:r>
              <a:rPr lang="fr-FR" sz="2000" b="1" dirty="0">
                <a:latin typeface="+mn-lt"/>
                <a:cs typeface="+mn-cs"/>
              </a:rPr>
              <a:t>- « ON SE FAIT AVOIR PAR SON CORPS »</a:t>
            </a:r>
          </a:p>
          <a:p>
            <a:endParaRPr lang="fr-FR" dirty="0"/>
          </a:p>
        </p:txBody>
      </p:sp>
    </p:spTree>
    <p:extLst>
      <p:ext uri="{BB962C8B-B14F-4D97-AF65-F5344CB8AC3E}">
        <p14:creationId xmlns:p14="http://schemas.microsoft.com/office/powerpoint/2010/main" val="19274701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C9C6139-FCA7-FDB9-DB09-1EC268F2937E}"/>
              </a:ext>
            </a:extLst>
          </p:cNvPr>
          <p:cNvSpPr>
            <a:spLocks noGrp="1"/>
          </p:cNvSpPr>
          <p:nvPr>
            <p:ph type="title"/>
          </p:nvPr>
        </p:nvSpPr>
        <p:spPr/>
        <p:txBody>
          <a:bodyPr/>
          <a:lstStyle/>
          <a:p>
            <a:r>
              <a:rPr lang="fr-FR" dirty="0"/>
              <a:t>Aspect sensori-discriminatif </a:t>
            </a:r>
          </a:p>
        </p:txBody>
      </p:sp>
      <p:sp>
        <p:nvSpPr>
          <p:cNvPr id="3" name="Espace réservé du contenu 2">
            <a:extLst>
              <a:ext uri="{FF2B5EF4-FFF2-40B4-BE49-F238E27FC236}">
                <a16:creationId xmlns:a16="http://schemas.microsoft.com/office/drawing/2014/main" id="{BF3B97F3-6694-87CA-936E-89E7DE147E0E}"/>
              </a:ext>
            </a:extLst>
          </p:cNvPr>
          <p:cNvSpPr>
            <a:spLocks noGrp="1"/>
          </p:cNvSpPr>
          <p:nvPr>
            <p:ph sz="quarter" idx="13"/>
          </p:nvPr>
        </p:nvSpPr>
        <p:spPr/>
        <p:txBody>
          <a:bodyPr/>
          <a:lstStyle/>
          <a:p>
            <a:pPr marL="0" indent="0" eaLnBrk="1" fontAlgn="auto" hangingPunct="1">
              <a:spcBef>
                <a:spcPct val="20000"/>
              </a:spcBef>
              <a:spcAft>
                <a:spcPts val="0"/>
              </a:spcAft>
              <a:buClr>
                <a:schemeClr val="hlink"/>
              </a:buClr>
              <a:buSzPct val="120000"/>
              <a:buNone/>
              <a:defRPr/>
            </a:pPr>
            <a:r>
              <a:rPr lang="fr-FR" sz="2000" u="sng" dirty="0">
                <a:solidFill>
                  <a:srgbClr val="FF0000"/>
                </a:solidFill>
                <a:latin typeface="+mn-lt"/>
                <a:cs typeface="+mn-cs"/>
              </a:rPr>
              <a:t>CE QUE LE MALADE Ressent PHYSIQUEMENT !</a:t>
            </a:r>
          </a:p>
          <a:p>
            <a:pPr marL="0" indent="0" eaLnBrk="1" fontAlgn="auto" hangingPunct="1">
              <a:spcBef>
                <a:spcPct val="20000"/>
              </a:spcBef>
              <a:spcAft>
                <a:spcPts val="0"/>
              </a:spcAft>
              <a:buClr>
                <a:schemeClr val="hlink"/>
              </a:buClr>
              <a:buSzPct val="120000"/>
              <a:buNone/>
              <a:defRPr/>
            </a:pPr>
            <a:r>
              <a:rPr lang="fr-FR" sz="2000" dirty="0">
                <a:latin typeface="+mn-lt"/>
                <a:cs typeface="+mn-cs"/>
              </a:rPr>
              <a:t>Où est la douleur? Départ, irradiations ?</a:t>
            </a:r>
          </a:p>
          <a:p>
            <a:pPr marL="0" indent="0" eaLnBrk="1" fontAlgn="auto" hangingPunct="1">
              <a:spcBef>
                <a:spcPct val="20000"/>
              </a:spcBef>
              <a:spcAft>
                <a:spcPts val="0"/>
              </a:spcAft>
              <a:buClr>
                <a:schemeClr val="hlink"/>
              </a:buClr>
              <a:buSzPct val="120000"/>
              <a:buNone/>
              <a:defRPr/>
            </a:pPr>
            <a:r>
              <a:rPr lang="fr-FR" sz="2000" dirty="0"/>
              <a:t>- A quoi ressemble-t-elle ?</a:t>
            </a:r>
            <a:endParaRPr lang="fr-FR" dirty="0"/>
          </a:p>
          <a:p>
            <a:pPr eaLnBrk="1" fontAlgn="auto" hangingPunct="1">
              <a:spcBef>
                <a:spcPct val="20000"/>
              </a:spcBef>
              <a:spcAft>
                <a:spcPts val="0"/>
              </a:spcAft>
              <a:buClr>
                <a:schemeClr val="hlink"/>
              </a:buClr>
              <a:buSzPct val="120000"/>
              <a:buFontTx/>
              <a:buChar char="-"/>
              <a:defRPr/>
            </a:pPr>
            <a:r>
              <a:rPr lang="fr-FR" sz="2000" dirty="0">
                <a:latin typeface="+mn-lt"/>
                <a:cs typeface="+mn-cs"/>
              </a:rPr>
              <a:t>Qu’est-ce qui aggrave, soulage ?</a:t>
            </a:r>
          </a:p>
          <a:p>
            <a:pPr marL="0" indent="0" eaLnBrk="1" fontAlgn="auto" hangingPunct="1">
              <a:spcBef>
                <a:spcPct val="20000"/>
              </a:spcBef>
              <a:spcAft>
                <a:spcPts val="0"/>
              </a:spcAft>
              <a:buClr>
                <a:schemeClr val="hlink"/>
              </a:buClr>
              <a:buSzPct val="120000"/>
              <a:buNone/>
              <a:defRPr/>
            </a:pPr>
            <a:r>
              <a:rPr lang="fr-FR" sz="2000" dirty="0">
                <a:solidFill>
                  <a:srgbClr val="FF0000"/>
                </a:solidFill>
                <a:latin typeface="+mn-lt"/>
                <a:cs typeface="+mn-cs"/>
              </a:rPr>
              <a:t>Cet aspect dépend des expériences antérieures et a valeur </a:t>
            </a:r>
          </a:p>
          <a:p>
            <a:pPr marL="0" indent="0" eaLnBrk="1" fontAlgn="auto" hangingPunct="1">
              <a:spcBef>
                <a:spcPct val="20000"/>
              </a:spcBef>
              <a:spcAft>
                <a:spcPts val="0"/>
              </a:spcAft>
              <a:buClr>
                <a:schemeClr val="hlink"/>
              </a:buClr>
              <a:buSzPct val="120000"/>
              <a:buNone/>
              <a:defRPr/>
            </a:pPr>
            <a:r>
              <a:rPr lang="fr-FR" sz="2000" dirty="0">
                <a:solidFill>
                  <a:srgbClr val="FF0000"/>
                </a:solidFill>
                <a:latin typeface="+mn-lt"/>
                <a:cs typeface="+mn-cs"/>
              </a:rPr>
              <a:t>séméiologique</a:t>
            </a:r>
          </a:p>
          <a:p>
            <a:endParaRPr lang="fr-FR" dirty="0"/>
          </a:p>
        </p:txBody>
      </p:sp>
      <p:pic>
        <p:nvPicPr>
          <p:cNvPr id="4" name="Picture 6" descr="Sensoriel">
            <a:extLst>
              <a:ext uri="{FF2B5EF4-FFF2-40B4-BE49-F238E27FC236}">
                <a16:creationId xmlns:a16="http://schemas.microsoft.com/office/drawing/2014/main" id="{6DEEFECD-2E0B-E923-C2BC-56D0EA2FA8A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91337" y="1717738"/>
            <a:ext cx="2865438" cy="472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638230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401A65D-0F9A-2C27-3D62-D604D72C903D}"/>
              </a:ext>
            </a:extLst>
          </p:cNvPr>
          <p:cNvSpPr>
            <a:spLocks noGrp="1"/>
          </p:cNvSpPr>
          <p:nvPr>
            <p:ph type="title"/>
          </p:nvPr>
        </p:nvSpPr>
        <p:spPr/>
        <p:txBody>
          <a:bodyPr/>
          <a:lstStyle/>
          <a:p>
            <a:r>
              <a:rPr lang="fr-FR" dirty="0">
                <a:solidFill>
                  <a:srgbClr val="FF0000"/>
                </a:solidFill>
              </a:rPr>
              <a:t>Aspect affectif et émotionnel </a:t>
            </a:r>
          </a:p>
        </p:txBody>
      </p:sp>
      <p:sp>
        <p:nvSpPr>
          <p:cNvPr id="3" name="Espace réservé du contenu 2">
            <a:extLst>
              <a:ext uri="{FF2B5EF4-FFF2-40B4-BE49-F238E27FC236}">
                <a16:creationId xmlns:a16="http://schemas.microsoft.com/office/drawing/2014/main" id="{6CB9FC1B-8747-8D1A-B650-317F87B37864}"/>
              </a:ext>
            </a:extLst>
          </p:cNvPr>
          <p:cNvSpPr>
            <a:spLocks noGrp="1"/>
          </p:cNvSpPr>
          <p:nvPr>
            <p:ph sz="quarter" idx="13"/>
          </p:nvPr>
        </p:nvSpPr>
        <p:spPr/>
        <p:txBody>
          <a:bodyPr/>
          <a:lstStyle/>
          <a:p>
            <a:pPr marL="0" indent="0" eaLnBrk="1" fontAlgn="auto" hangingPunct="1">
              <a:spcBef>
                <a:spcPct val="20000"/>
              </a:spcBef>
              <a:spcAft>
                <a:spcPts val="0"/>
              </a:spcAft>
              <a:buClr>
                <a:schemeClr val="hlink"/>
              </a:buClr>
              <a:buSzPct val="120000"/>
              <a:buNone/>
              <a:defRPr/>
            </a:pPr>
            <a:r>
              <a:rPr lang="fr-FR" sz="2000" i="1" u="sng" dirty="0">
                <a:solidFill>
                  <a:srgbClr val="FF0000"/>
                </a:solidFill>
                <a:latin typeface="+mn-lt"/>
                <a:cs typeface="+mn-cs"/>
              </a:rPr>
              <a:t>Ce que le malade ressent émotionnellement </a:t>
            </a:r>
          </a:p>
          <a:p>
            <a:pPr marL="0" indent="0" eaLnBrk="1" fontAlgn="auto" hangingPunct="1">
              <a:spcBef>
                <a:spcPct val="20000"/>
              </a:spcBef>
              <a:spcAft>
                <a:spcPts val="0"/>
              </a:spcAft>
              <a:buClr>
                <a:schemeClr val="hlink"/>
              </a:buClr>
              <a:buSzPct val="120000"/>
              <a:buNone/>
              <a:defRPr/>
            </a:pPr>
            <a:r>
              <a:rPr lang="fr-FR" dirty="0"/>
              <a:t>C</a:t>
            </a:r>
            <a:r>
              <a:rPr lang="fr-FR" sz="2000" dirty="0">
                <a:latin typeface="+mn-lt"/>
                <a:cs typeface="+mn-cs"/>
              </a:rPr>
              <a:t>ôté désagréable et pénible de l’expérience</a:t>
            </a:r>
          </a:p>
          <a:p>
            <a:pPr marL="0" indent="0" eaLnBrk="1" fontAlgn="auto" hangingPunct="1">
              <a:spcBef>
                <a:spcPct val="20000"/>
              </a:spcBef>
              <a:spcAft>
                <a:spcPts val="0"/>
              </a:spcAft>
              <a:buClr>
                <a:schemeClr val="hlink"/>
              </a:buClr>
              <a:buSzPct val="120000"/>
              <a:buNone/>
              <a:defRPr/>
            </a:pPr>
            <a:r>
              <a:rPr lang="fr-FR" sz="2000" dirty="0">
                <a:latin typeface="+mn-lt"/>
                <a:cs typeface="+mn-cs"/>
              </a:rPr>
              <a:t>Dépend de:</a:t>
            </a:r>
          </a:p>
          <a:p>
            <a:pPr marL="0" indent="0" eaLnBrk="1" fontAlgn="auto" hangingPunct="1">
              <a:spcBef>
                <a:spcPct val="20000"/>
              </a:spcBef>
              <a:spcAft>
                <a:spcPts val="0"/>
              </a:spcAft>
              <a:buClr>
                <a:schemeClr val="hlink"/>
              </a:buClr>
              <a:buSzPct val="120000"/>
              <a:buNone/>
              <a:defRPr/>
            </a:pPr>
            <a:r>
              <a:rPr lang="fr-FR" sz="2000" dirty="0">
                <a:latin typeface="+mn-lt"/>
                <a:cs typeface="+mn-cs"/>
              </a:rPr>
              <a:t>- intensité sensorielle++</a:t>
            </a:r>
          </a:p>
          <a:p>
            <a:pPr marL="0" indent="0" eaLnBrk="1" fontAlgn="auto" hangingPunct="1">
              <a:spcBef>
                <a:spcPct val="20000"/>
              </a:spcBef>
              <a:spcAft>
                <a:spcPts val="0"/>
              </a:spcAft>
              <a:buClr>
                <a:schemeClr val="hlink"/>
              </a:buClr>
              <a:buSzPct val="120000"/>
              <a:buNone/>
              <a:defRPr/>
            </a:pPr>
            <a:r>
              <a:rPr lang="fr-FR" sz="2000" dirty="0">
                <a:latin typeface="+mn-lt"/>
                <a:cs typeface="+mn-cs"/>
              </a:rPr>
              <a:t>- contexte </a:t>
            </a:r>
          </a:p>
          <a:p>
            <a:pPr marL="0" indent="0" eaLnBrk="1" fontAlgn="auto" hangingPunct="1">
              <a:spcBef>
                <a:spcPct val="20000"/>
              </a:spcBef>
              <a:spcAft>
                <a:spcPts val="0"/>
              </a:spcAft>
              <a:buClr>
                <a:schemeClr val="hlink"/>
              </a:buClr>
              <a:buSzPct val="120000"/>
              <a:buNone/>
              <a:defRPr/>
            </a:pPr>
            <a:r>
              <a:rPr lang="fr-FR" sz="2000" dirty="0">
                <a:latin typeface="+mn-lt"/>
                <a:cs typeface="+mn-cs"/>
              </a:rPr>
              <a:t>- expériences passées </a:t>
            </a:r>
            <a:r>
              <a:rPr lang="fr-FR" sz="2000" dirty="0">
                <a:solidFill>
                  <a:srgbClr val="FF0000"/>
                </a:solidFill>
                <a:latin typeface="+mn-lt"/>
                <a:cs typeface="+mn-cs"/>
              </a:rPr>
              <a:t>(mon cousin) </a:t>
            </a:r>
          </a:p>
          <a:p>
            <a:pPr marL="0" indent="0" eaLnBrk="1" fontAlgn="auto" hangingPunct="1">
              <a:spcBef>
                <a:spcPct val="20000"/>
              </a:spcBef>
              <a:spcAft>
                <a:spcPts val="0"/>
              </a:spcAft>
              <a:buClr>
                <a:schemeClr val="hlink"/>
              </a:buClr>
              <a:buSzPct val="120000"/>
              <a:buNone/>
              <a:defRPr/>
            </a:pPr>
            <a:r>
              <a:rPr lang="fr-FR" sz="2000" dirty="0">
                <a:latin typeface="+mn-lt"/>
                <a:cs typeface="+mn-cs"/>
              </a:rPr>
              <a:t>- affection causale</a:t>
            </a:r>
          </a:p>
          <a:p>
            <a:pPr marL="0" indent="0" eaLnBrk="1" fontAlgn="auto" hangingPunct="1">
              <a:spcBef>
                <a:spcPct val="20000"/>
              </a:spcBef>
              <a:spcAft>
                <a:spcPts val="0"/>
              </a:spcAft>
              <a:buClr>
                <a:schemeClr val="hlink"/>
              </a:buClr>
              <a:buSzPct val="120000"/>
              <a:buNone/>
              <a:defRPr/>
            </a:pPr>
            <a:r>
              <a:rPr lang="fr-FR" sz="2000" dirty="0"/>
              <a:t>- espoir de guérison</a:t>
            </a:r>
            <a:endParaRPr lang="fr-FR" dirty="0">
              <a:solidFill>
                <a:srgbClr val="FF0000"/>
              </a:solidFill>
            </a:endParaRPr>
          </a:p>
        </p:txBody>
      </p:sp>
      <p:pic>
        <p:nvPicPr>
          <p:cNvPr id="4" name="Picture 4" descr="Affectif">
            <a:extLst>
              <a:ext uri="{FF2B5EF4-FFF2-40B4-BE49-F238E27FC236}">
                <a16:creationId xmlns:a16="http://schemas.microsoft.com/office/drawing/2014/main" id="{E0FCBE77-886E-F1E5-3408-AB05E65736E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83379" y="1880457"/>
            <a:ext cx="2979738" cy="439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436783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2A7F77A-465A-89CF-530F-D1DD9E2B0B04}"/>
              </a:ext>
            </a:extLst>
          </p:cNvPr>
          <p:cNvSpPr>
            <a:spLocks noGrp="1"/>
          </p:cNvSpPr>
          <p:nvPr>
            <p:ph type="title"/>
          </p:nvPr>
        </p:nvSpPr>
        <p:spPr/>
        <p:txBody>
          <a:bodyPr/>
          <a:lstStyle/>
          <a:p>
            <a:r>
              <a:rPr lang="fr-FR" dirty="0">
                <a:solidFill>
                  <a:srgbClr val="FF0000"/>
                </a:solidFill>
              </a:rPr>
              <a:t>Aspect cognitif</a:t>
            </a:r>
          </a:p>
        </p:txBody>
      </p:sp>
      <p:sp>
        <p:nvSpPr>
          <p:cNvPr id="3" name="Espace réservé du contenu 2">
            <a:extLst>
              <a:ext uri="{FF2B5EF4-FFF2-40B4-BE49-F238E27FC236}">
                <a16:creationId xmlns:a16="http://schemas.microsoft.com/office/drawing/2014/main" id="{B10FA4C9-44D5-BAF1-A5E0-05DA1E45F1D8}"/>
              </a:ext>
            </a:extLst>
          </p:cNvPr>
          <p:cNvSpPr>
            <a:spLocks noGrp="1"/>
          </p:cNvSpPr>
          <p:nvPr>
            <p:ph sz="quarter" idx="13"/>
          </p:nvPr>
        </p:nvSpPr>
        <p:spPr/>
        <p:txBody>
          <a:bodyPr/>
          <a:lstStyle/>
          <a:p>
            <a:pPr marL="0" indent="0" eaLnBrk="1" fontAlgn="auto" hangingPunct="1">
              <a:spcBef>
                <a:spcPct val="20000"/>
              </a:spcBef>
              <a:spcAft>
                <a:spcPts val="0"/>
              </a:spcAft>
              <a:buClr>
                <a:schemeClr val="hlink"/>
              </a:buClr>
              <a:buSzPct val="120000"/>
              <a:buNone/>
              <a:defRPr/>
            </a:pPr>
            <a:r>
              <a:rPr lang="fr-FR" sz="2000" u="sng" dirty="0">
                <a:solidFill>
                  <a:srgbClr val="FF0000"/>
                </a:solidFill>
                <a:latin typeface="+mn-lt"/>
                <a:cs typeface="+mn-cs"/>
              </a:rPr>
              <a:t>Ce que le malade pense, le sens qui lui donne </a:t>
            </a:r>
          </a:p>
          <a:p>
            <a:pPr marL="0" indent="0" eaLnBrk="1" fontAlgn="auto" hangingPunct="1">
              <a:spcBef>
                <a:spcPct val="20000"/>
              </a:spcBef>
              <a:spcAft>
                <a:spcPts val="0"/>
              </a:spcAft>
              <a:buClr>
                <a:schemeClr val="hlink"/>
              </a:buClr>
              <a:buSzPct val="120000"/>
              <a:buNone/>
              <a:defRPr/>
            </a:pPr>
            <a:r>
              <a:rPr lang="fr-FR" sz="2000" dirty="0">
                <a:latin typeface="+mn-lt"/>
                <a:cs typeface="+mn-cs"/>
              </a:rPr>
              <a:t>Signification accordée à la douleur (vivant)</a:t>
            </a:r>
          </a:p>
          <a:p>
            <a:pPr marL="0" indent="0" eaLnBrk="1" fontAlgn="auto" hangingPunct="1">
              <a:spcBef>
                <a:spcPct val="20000"/>
              </a:spcBef>
              <a:spcAft>
                <a:spcPts val="0"/>
              </a:spcAft>
              <a:buClr>
                <a:schemeClr val="hlink"/>
              </a:buClr>
              <a:buSzPct val="120000"/>
              <a:buNone/>
              <a:defRPr/>
            </a:pPr>
            <a:r>
              <a:rPr lang="fr-FR" sz="2000" dirty="0">
                <a:latin typeface="+mn-lt"/>
                <a:cs typeface="+mn-cs"/>
              </a:rPr>
              <a:t>Dépend de :</a:t>
            </a:r>
          </a:p>
          <a:p>
            <a:pPr marL="0" indent="0" eaLnBrk="1" fontAlgn="auto" hangingPunct="1">
              <a:spcBef>
                <a:spcPct val="20000"/>
              </a:spcBef>
              <a:spcAft>
                <a:spcPts val="0"/>
              </a:spcAft>
              <a:buClr>
                <a:schemeClr val="hlink"/>
              </a:buClr>
              <a:buSzPct val="120000"/>
              <a:buNone/>
              <a:defRPr/>
            </a:pPr>
            <a:r>
              <a:rPr lang="fr-FR" sz="2000" dirty="0">
                <a:latin typeface="+mn-lt"/>
                <a:cs typeface="+mn-cs"/>
              </a:rPr>
              <a:t>- éducation</a:t>
            </a:r>
          </a:p>
          <a:p>
            <a:pPr marL="0" indent="0" eaLnBrk="1" fontAlgn="auto" hangingPunct="1">
              <a:spcBef>
                <a:spcPct val="20000"/>
              </a:spcBef>
              <a:spcAft>
                <a:spcPts val="0"/>
              </a:spcAft>
              <a:buClr>
                <a:schemeClr val="hlink"/>
              </a:buClr>
              <a:buSzPct val="120000"/>
              <a:buNone/>
              <a:defRPr/>
            </a:pPr>
            <a:r>
              <a:rPr lang="fr-FR" sz="2000" dirty="0"/>
              <a:t>- Culture</a:t>
            </a:r>
            <a:endParaRPr lang="fr-FR" dirty="0"/>
          </a:p>
          <a:p>
            <a:pPr marL="0" indent="0" eaLnBrk="1" fontAlgn="auto" hangingPunct="1">
              <a:spcBef>
                <a:spcPct val="20000"/>
              </a:spcBef>
              <a:spcAft>
                <a:spcPts val="0"/>
              </a:spcAft>
              <a:buClr>
                <a:schemeClr val="hlink"/>
              </a:buClr>
              <a:buSzPct val="120000"/>
              <a:buNone/>
              <a:defRPr/>
            </a:pPr>
            <a:r>
              <a:rPr lang="fr-FR" sz="2000" dirty="0">
                <a:latin typeface="+mn-lt"/>
                <a:cs typeface="+mn-cs"/>
              </a:rPr>
              <a:t>- contexte familial</a:t>
            </a:r>
          </a:p>
          <a:p>
            <a:pPr marL="0" indent="0" eaLnBrk="1" fontAlgn="auto" hangingPunct="1">
              <a:spcBef>
                <a:spcPct val="20000"/>
              </a:spcBef>
              <a:spcAft>
                <a:spcPts val="0"/>
              </a:spcAft>
              <a:buClr>
                <a:schemeClr val="hlink"/>
              </a:buClr>
              <a:buSzPct val="120000"/>
              <a:buNone/>
              <a:defRPr/>
            </a:pPr>
            <a:r>
              <a:rPr lang="fr-FR" sz="2000" dirty="0">
                <a:latin typeface="+mn-lt"/>
                <a:cs typeface="+mn-cs"/>
              </a:rPr>
              <a:t>- contexte social</a:t>
            </a:r>
          </a:p>
          <a:p>
            <a:pPr marL="0" indent="0" eaLnBrk="1" fontAlgn="auto" hangingPunct="1">
              <a:spcBef>
                <a:spcPct val="20000"/>
              </a:spcBef>
              <a:spcAft>
                <a:spcPts val="0"/>
              </a:spcAft>
              <a:buClr>
                <a:schemeClr val="hlink"/>
              </a:buClr>
              <a:buSzPct val="120000"/>
              <a:buNone/>
              <a:defRPr/>
            </a:pPr>
            <a:r>
              <a:rPr lang="fr-FR" sz="2000" dirty="0"/>
              <a:t>- cause et futur attendu</a:t>
            </a:r>
            <a:endParaRPr lang="fr-FR" dirty="0"/>
          </a:p>
        </p:txBody>
      </p:sp>
      <p:pic>
        <p:nvPicPr>
          <p:cNvPr id="4" name="Picture 4" descr="Cognitif">
            <a:extLst>
              <a:ext uri="{FF2B5EF4-FFF2-40B4-BE49-F238E27FC236}">
                <a16:creationId xmlns:a16="http://schemas.microsoft.com/office/drawing/2014/main" id="{0207D8DA-C6C2-4F3E-4B06-5CD37A6634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75776" y="1512020"/>
            <a:ext cx="3292475" cy="479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054419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ED6A0F0-DA1C-9A7C-EB30-155C5D6AB0BD}"/>
              </a:ext>
            </a:extLst>
          </p:cNvPr>
          <p:cNvSpPr>
            <a:spLocks noGrp="1"/>
          </p:cNvSpPr>
          <p:nvPr>
            <p:ph type="title"/>
          </p:nvPr>
        </p:nvSpPr>
        <p:spPr/>
        <p:txBody>
          <a:bodyPr/>
          <a:lstStyle/>
          <a:p>
            <a:r>
              <a:rPr lang="fr-FR" dirty="0">
                <a:solidFill>
                  <a:srgbClr val="FF0000"/>
                </a:solidFill>
              </a:rPr>
              <a:t>Douleur et </a:t>
            </a:r>
            <a:r>
              <a:rPr lang="fr-FR" dirty="0" err="1">
                <a:solidFill>
                  <a:srgbClr val="FF0000"/>
                </a:solidFill>
              </a:rPr>
              <a:t>evaluation</a:t>
            </a:r>
            <a:r>
              <a:rPr lang="fr-FR" dirty="0">
                <a:solidFill>
                  <a:srgbClr val="FF0000"/>
                </a:solidFill>
              </a:rPr>
              <a:t> </a:t>
            </a:r>
            <a:endParaRPr lang="fr-FR" dirty="0"/>
          </a:p>
        </p:txBody>
      </p:sp>
      <p:sp>
        <p:nvSpPr>
          <p:cNvPr id="3" name="Espace réservé du contenu 2">
            <a:extLst>
              <a:ext uri="{FF2B5EF4-FFF2-40B4-BE49-F238E27FC236}">
                <a16:creationId xmlns:a16="http://schemas.microsoft.com/office/drawing/2014/main" id="{26C1743C-26FB-822B-9FCF-35DC608053CA}"/>
              </a:ext>
            </a:extLst>
          </p:cNvPr>
          <p:cNvSpPr>
            <a:spLocks noGrp="1"/>
          </p:cNvSpPr>
          <p:nvPr>
            <p:ph sz="quarter" idx="13"/>
          </p:nvPr>
        </p:nvSpPr>
        <p:spPr/>
        <p:txBody>
          <a:bodyPr>
            <a:normAutofit/>
          </a:bodyPr>
          <a:lstStyle/>
          <a:p>
            <a:pPr marL="0" indent="0">
              <a:buNone/>
            </a:pPr>
            <a:r>
              <a:rPr lang="fr-FR" sz="2800" dirty="0">
                <a:solidFill>
                  <a:srgbClr val="FF0000"/>
                </a:solidFill>
                <a:latin typeface="Arial" panose="020B0604020202020204" pitchFamily="34" charset="0"/>
                <a:cs typeface="Arial" panose="020B0604020202020204" pitchFamily="34" charset="0"/>
              </a:rPr>
              <a:t>D’abord pardon pour des redites lors de la présentation  ….Vertus andragogiques …et mes </a:t>
            </a:r>
          </a:p>
          <a:p>
            <a:pPr marL="0" indent="0">
              <a:buNone/>
            </a:pPr>
            <a:r>
              <a:rPr lang="fr-FR" sz="2800" dirty="0">
                <a:solidFill>
                  <a:srgbClr val="FF0000"/>
                </a:solidFill>
                <a:latin typeface="Arial" panose="020B0604020202020204" pitchFamily="34" charset="0"/>
                <a:cs typeface="Arial" panose="020B0604020202020204" pitchFamily="34" charset="0"/>
              </a:rPr>
              <a:t>Penses bêtes…début MA…</a:t>
            </a:r>
          </a:p>
        </p:txBody>
      </p:sp>
    </p:spTree>
    <p:extLst>
      <p:ext uri="{BB962C8B-B14F-4D97-AF65-F5344CB8AC3E}">
        <p14:creationId xmlns:p14="http://schemas.microsoft.com/office/powerpoint/2010/main" val="38795797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C3CE15B-B712-0EDE-E318-791110D34B5D}"/>
              </a:ext>
            </a:extLst>
          </p:cNvPr>
          <p:cNvSpPr>
            <a:spLocks noGrp="1"/>
          </p:cNvSpPr>
          <p:nvPr>
            <p:ph type="title"/>
          </p:nvPr>
        </p:nvSpPr>
        <p:spPr/>
        <p:txBody>
          <a:bodyPr/>
          <a:lstStyle/>
          <a:p>
            <a:r>
              <a:rPr lang="fr-FR" dirty="0">
                <a:solidFill>
                  <a:srgbClr val="FF0000"/>
                </a:solidFill>
              </a:rPr>
              <a:t>Aspect comportemental </a:t>
            </a:r>
          </a:p>
        </p:txBody>
      </p:sp>
      <p:sp>
        <p:nvSpPr>
          <p:cNvPr id="3" name="Espace réservé du contenu 2">
            <a:extLst>
              <a:ext uri="{FF2B5EF4-FFF2-40B4-BE49-F238E27FC236}">
                <a16:creationId xmlns:a16="http://schemas.microsoft.com/office/drawing/2014/main" id="{802DE936-D3FA-C827-3AA8-06FE7061EDD7}"/>
              </a:ext>
            </a:extLst>
          </p:cNvPr>
          <p:cNvSpPr>
            <a:spLocks noGrp="1"/>
          </p:cNvSpPr>
          <p:nvPr>
            <p:ph sz="quarter" idx="13"/>
          </p:nvPr>
        </p:nvSpPr>
        <p:spPr>
          <a:xfrm>
            <a:off x="913774" y="1940118"/>
            <a:ext cx="10363826" cy="3851081"/>
          </a:xfrm>
        </p:spPr>
        <p:txBody>
          <a:bodyPr/>
          <a:lstStyle/>
          <a:p>
            <a:pPr marL="0" indent="0" eaLnBrk="1" fontAlgn="auto" hangingPunct="1">
              <a:lnSpc>
                <a:spcPct val="90000"/>
              </a:lnSpc>
              <a:spcBef>
                <a:spcPct val="20000"/>
              </a:spcBef>
              <a:spcAft>
                <a:spcPts val="0"/>
              </a:spcAft>
              <a:buClr>
                <a:schemeClr val="hlink"/>
              </a:buClr>
              <a:buSzPct val="120000"/>
              <a:buNone/>
              <a:defRPr/>
            </a:pPr>
            <a:endParaRPr lang="fr-FR" sz="2000" dirty="0">
              <a:solidFill>
                <a:srgbClr val="FF0000"/>
              </a:solidFill>
              <a:effectLst>
                <a:outerShdw blurRad="38100" dist="38100" dir="2700000" algn="tl">
                  <a:srgbClr val="000000"/>
                </a:outerShdw>
              </a:effectLst>
              <a:latin typeface="+mn-lt"/>
              <a:cs typeface="+mn-cs"/>
            </a:endParaRPr>
          </a:p>
          <a:p>
            <a:pPr marL="0" indent="0" eaLnBrk="1" fontAlgn="auto" hangingPunct="1">
              <a:lnSpc>
                <a:spcPct val="90000"/>
              </a:lnSpc>
              <a:spcBef>
                <a:spcPct val="20000"/>
              </a:spcBef>
              <a:spcAft>
                <a:spcPts val="0"/>
              </a:spcAft>
              <a:buClr>
                <a:schemeClr val="hlink"/>
              </a:buClr>
              <a:buSzPct val="120000"/>
              <a:buNone/>
              <a:defRPr/>
            </a:pPr>
            <a:r>
              <a:rPr lang="fr-FR" sz="2000" u="sng" dirty="0">
                <a:solidFill>
                  <a:srgbClr val="FF0000"/>
                </a:solidFill>
                <a:latin typeface="+mn-lt"/>
                <a:cs typeface="+mn-cs"/>
              </a:rPr>
              <a:t>La manière dont le malade exprime sa douleur </a:t>
            </a:r>
          </a:p>
          <a:p>
            <a:pPr marL="0" indent="0" eaLnBrk="1" fontAlgn="auto" hangingPunct="1">
              <a:lnSpc>
                <a:spcPct val="90000"/>
              </a:lnSpc>
              <a:spcBef>
                <a:spcPct val="20000"/>
              </a:spcBef>
              <a:spcAft>
                <a:spcPts val="0"/>
              </a:spcAft>
              <a:buClr>
                <a:schemeClr val="hlink"/>
              </a:buClr>
              <a:buSzPct val="120000"/>
              <a:buNone/>
              <a:defRPr/>
            </a:pPr>
            <a:endParaRPr lang="fr-FR" sz="2000" dirty="0">
              <a:latin typeface="+mn-lt"/>
              <a:cs typeface="+mn-cs"/>
            </a:endParaRPr>
          </a:p>
          <a:p>
            <a:pPr marL="0" indent="0" eaLnBrk="1" fontAlgn="auto" hangingPunct="1">
              <a:lnSpc>
                <a:spcPct val="90000"/>
              </a:lnSpc>
              <a:spcBef>
                <a:spcPct val="20000"/>
              </a:spcBef>
              <a:spcAft>
                <a:spcPts val="0"/>
              </a:spcAft>
              <a:buClr>
                <a:schemeClr val="hlink"/>
              </a:buClr>
              <a:buSzPct val="120000"/>
              <a:buNone/>
              <a:defRPr/>
            </a:pPr>
            <a:r>
              <a:rPr lang="fr-FR" sz="2000" dirty="0">
                <a:latin typeface="+mn-lt"/>
                <a:cs typeface="+mn-cs"/>
              </a:rPr>
              <a:t>Ce qui est donné à voir et à entendre,</a:t>
            </a:r>
          </a:p>
          <a:p>
            <a:pPr marL="0" indent="0">
              <a:lnSpc>
                <a:spcPct val="90000"/>
              </a:lnSpc>
              <a:spcBef>
                <a:spcPct val="20000"/>
              </a:spcBef>
              <a:buClr>
                <a:schemeClr val="hlink"/>
              </a:buClr>
              <a:buSzPct val="120000"/>
              <a:buNone/>
              <a:defRPr/>
            </a:pPr>
            <a:r>
              <a:rPr lang="fr-FR" sz="2000" dirty="0">
                <a:latin typeface="+mn-lt"/>
                <a:cs typeface="+mn-cs"/>
              </a:rPr>
              <a:t>Manifestations conscientes ou non</a:t>
            </a:r>
          </a:p>
          <a:p>
            <a:pPr marL="0" indent="0">
              <a:lnSpc>
                <a:spcPct val="90000"/>
              </a:lnSpc>
              <a:spcBef>
                <a:spcPct val="20000"/>
              </a:spcBef>
              <a:buClr>
                <a:schemeClr val="hlink"/>
              </a:buClr>
              <a:buSzPct val="120000"/>
              <a:buNone/>
              <a:defRPr/>
            </a:pPr>
            <a:r>
              <a:rPr lang="fr-FR" sz="2000" dirty="0">
                <a:latin typeface="+mn-lt"/>
                <a:cs typeface="+mn-cs"/>
              </a:rPr>
              <a:t>Dépendent de culture, passé, appréhensions, </a:t>
            </a:r>
          </a:p>
          <a:p>
            <a:pPr marL="0" indent="0">
              <a:lnSpc>
                <a:spcPct val="90000"/>
              </a:lnSpc>
              <a:spcBef>
                <a:spcPct val="20000"/>
              </a:spcBef>
              <a:buClr>
                <a:schemeClr val="hlink"/>
              </a:buClr>
              <a:buSzPct val="120000"/>
              <a:buNone/>
              <a:defRPr/>
            </a:pPr>
            <a:r>
              <a:rPr lang="fr-FR" sz="2000" dirty="0">
                <a:latin typeface="+mn-lt"/>
                <a:cs typeface="+mn-cs"/>
              </a:rPr>
              <a:t>bénéfices potentiels, destinataires</a:t>
            </a:r>
          </a:p>
          <a:p>
            <a:endParaRPr lang="fr-FR" dirty="0"/>
          </a:p>
        </p:txBody>
      </p:sp>
      <p:pic>
        <p:nvPicPr>
          <p:cNvPr id="4" name="Picture 4" descr="Comportemental">
            <a:extLst>
              <a:ext uri="{FF2B5EF4-FFF2-40B4-BE49-F238E27FC236}">
                <a16:creationId xmlns:a16="http://schemas.microsoft.com/office/drawing/2014/main" id="{3625086A-B14E-0BFA-7159-039F7AE287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66125" y="1676399"/>
            <a:ext cx="2911475"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147830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692D9EA-18F9-BEDB-4FF2-81D6CE49EAFE}"/>
              </a:ext>
            </a:extLst>
          </p:cNvPr>
          <p:cNvSpPr>
            <a:spLocks noGrp="1"/>
          </p:cNvSpPr>
          <p:nvPr>
            <p:ph type="title"/>
          </p:nvPr>
        </p:nvSpPr>
        <p:spPr/>
        <p:txBody>
          <a:bodyPr/>
          <a:lstStyle/>
          <a:p>
            <a:r>
              <a:rPr lang="fr-FR" dirty="0">
                <a:solidFill>
                  <a:srgbClr val="FF0000"/>
                </a:solidFill>
              </a:rPr>
              <a:t>DOULEUR AIGUE / douleur CHRONIQUE</a:t>
            </a:r>
          </a:p>
        </p:txBody>
      </p:sp>
      <p:pic>
        <p:nvPicPr>
          <p:cNvPr id="4" name="Picture 3">
            <a:extLst>
              <a:ext uri="{FF2B5EF4-FFF2-40B4-BE49-F238E27FC236}">
                <a16:creationId xmlns:a16="http://schemas.microsoft.com/office/drawing/2014/main" id="{1D0CF603-668F-AEC5-6C68-D73E86D93C94}"/>
              </a:ext>
            </a:extLst>
          </p:cNvPr>
          <p:cNvPicPr>
            <a:picLocks noGrp="1" noChangeArrowheads="1"/>
          </p:cNvPicPr>
          <p:nvPr>
            <p:ph sz="quarter" idx="13"/>
          </p:nvPr>
        </p:nvPicPr>
        <p:blipFill>
          <a:blip r:embed="rId2">
            <a:extLst>
              <a:ext uri="{28A0092B-C50C-407E-A947-70E740481C1C}">
                <a14:useLocalDpi xmlns:a14="http://schemas.microsoft.com/office/drawing/2010/main" val="0"/>
              </a:ext>
            </a:extLst>
          </a:blip>
          <a:srcRect/>
          <a:stretch>
            <a:fillRect/>
          </a:stretch>
        </p:blipFill>
        <p:spPr>
          <a:xfrm>
            <a:off x="2321781" y="1804946"/>
            <a:ext cx="7100515" cy="4643562"/>
          </a:xfrm>
          <a:noFill/>
        </p:spPr>
      </p:pic>
    </p:spTree>
    <p:extLst>
      <p:ext uri="{BB962C8B-B14F-4D97-AF65-F5344CB8AC3E}">
        <p14:creationId xmlns:p14="http://schemas.microsoft.com/office/powerpoint/2010/main" val="15563234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59E4FDD-6398-3751-7077-0B2B7FDB47DF}"/>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B533685C-7534-C47B-93D7-8B85D04E7393}"/>
              </a:ext>
            </a:extLst>
          </p:cNvPr>
          <p:cNvSpPr>
            <a:spLocks noGrp="1"/>
          </p:cNvSpPr>
          <p:nvPr>
            <p:ph sz="quarter" idx="13"/>
          </p:nvPr>
        </p:nvSpPr>
        <p:spPr/>
        <p:txBody>
          <a:bodyPr>
            <a:normAutofit/>
          </a:bodyPr>
          <a:lstStyle/>
          <a:p>
            <a:pPr marL="0" indent="0">
              <a:buNone/>
            </a:pPr>
            <a:endParaRPr lang="fr-FR" sz="3200" dirty="0">
              <a:solidFill>
                <a:srgbClr val="FF0000"/>
              </a:solidFill>
            </a:endParaRPr>
          </a:p>
          <a:p>
            <a:pPr marL="0" indent="0" algn="ctr">
              <a:buNone/>
            </a:pPr>
            <a:r>
              <a:rPr lang="fr-FR" sz="3200" dirty="0">
                <a:solidFill>
                  <a:srgbClr val="FF0000"/>
                </a:solidFill>
              </a:rPr>
              <a:t>Différents types de douleurs ?</a:t>
            </a:r>
          </a:p>
        </p:txBody>
      </p:sp>
    </p:spTree>
    <p:extLst>
      <p:ext uri="{BB962C8B-B14F-4D97-AF65-F5344CB8AC3E}">
        <p14:creationId xmlns:p14="http://schemas.microsoft.com/office/powerpoint/2010/main" val="1917940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B09020B-3B1A-584D-EB50-E36F503C2B33}"/>
              </a:ext>
            </a:extLst>
          </p:cNvPr>
          <p:cNvSpPr>
            <a:spLocks noGrp="1"/>
          </p:cNvSpPr>
          <p:nvPr>
            <p:ph type="title"/>
          </p:nvPr>
        </p:nvSpPr>
        <p:spPr/>
        <p:txBody>
          <a:bodyPr/>
          <a:lstStyle/>
          <a:p>
            <a:r>
              <a:rPr lang="fr-FR" sz="3600" b="1" dirty="0">
                <a:solidFill>
                  <a:srgbClr val="FF0000"/>
                </a:solidFill>
                <a:effectLst/>
                <a:latin typeface="Arial" panose="020B0604020202020204" pitchFamily="34" charset="0"/>
                <a:ea typeface="Arial MT"/>
                <a:cs typeface="Arial MT"/>
              </a:rPr>
              <a:t>Douleurs</a:t>
            </a:r>
            <a:r>
              <a:rPr lang="fr-FR" sz="3600" b="1" spc="-10" dirty="0">
                <a:solidFill>
                  <a:srgbClr val="FF0000"/>
                </a:solidFill>
                <a:effectLst/>
                <a:latin typeface="Arial" panose="020B0604020202020204" pitchFamily="34" charset="0"/>
                <a:ea typeface="Arial MT"/>
                <a:cs typeface="Arial MT"/>
              </a:rPr>
              <a:t> </a:t>
            </a:r>
            <a:r>
              <a:rPr lang="fr-FR" sz="3600" b="1" dirty="0">
                <a:solidFill>
                  <a:srgbClr val="FF0000"/>
                </a:solidFill>
                <a:effectLst/>
                <a:latin typeface="Arial" panose="020B0604020202020204" pitchFamily="34" charset="0"/>
                <a:ea typeface="Arial MT"/>
                <a:cs typeface="Arial MT"/>
              </a:rPr>
              <a:t>par</a:t>
            </a:r>
            <a:r>
              <a:rPr lang="fr-FR" sz="3600" b="1" spc="-5" dirty="0">
                <a:solidFill>
                  <a:srgbClr val="FF0000"/>
                </a:solidFill>
                <a:effectLst/>
                <a:latin typeface="Arial" panose="020B0604020202020204" pitchFamily="34" charset="0"/>
                <a:ea typeface="Arial MT"/>
                <a:cs typeface="Arial MT"/>
              </a:rPr>
              <a:t> </a:t>
            </a:r>
            <a:r>
              <a:rPr lang="fr-FR" sz="3600" b="1" dirty="0">
                <a:solidFill>
                  <a:srgbClr val="FF0000"/>
                </a:solidFill>
                <a:effectLst/>
                <a:latin typeface="Arial" panose="020B0604020202020204" pitchFamily="34" charset="0"/>
                <a:ea typeface="Arial MT"/>
                <a:cs typeface="Arial MT"/>
              </a:rPr>
              <a:t>excès</a:t>
            </a:r>
            <a:r>
              <a:rPr lang="fr-FR" sz="3600" b="1" spc="-10" dirty="0">
                <a:solidFill>
                  <a:srgbClr val="FF0000"/>
                </a:solidFill>
                <a:effectLst/>
                <a:latin typeface="Arial" panose="020B0604020202020204" pitchFamily="34" charset="0"/>
                <a:ea typeface="Arial MT"/>
                <a:cs typeface="Arial MT"/>
              </a:rPr>
              <a:t> </a:t>
            </a:r>
            <a:r>
              <a:rPr lang="fr-FR" sz="3600" b="1" dirty="0">
                <a:solidFill>
                  <a:srgbClr val="FF0000"/>
                </a:solidFill>
                <a:effectLst/>
                <a:latin typeface="Arial" panose="020B0604020202020204" pitchFamily="34" charset="0"/>
                <a:ea typeface="Arial MT"/>
                <a:cs typeface="Arial MT"/>
              </a:rPr>
              <a:t>de</a:t>
            </a:r>
            <a:r>
              <a:rPr lang="fr-FR" sz="3600" b="1" spc="-5" dirty="0">
                <a:solidFill>
                  <a:srgbClr val="FF0000"/>
                </a:solidFill>
                <a:effectLst/>
                <a:latin typeface="Arial" panose="020B0604020202020204" pitchFamily="34" charset="0"/>
                <a:ea typeface="Arial MT"/>
                <a:cs typeface="Arial MT"/>
              </a:rPr>
              <a:t> </a:t>
            </a:r>
            <a:r>
              <a:rPr lang="fr-FR" sz="3600" b="1" dirty="0">
                <a:solidFill>
                  <a:srgbClr val="FF0000"/>
                </a:solidFill>
                <a:effectLst/>
                <a:latin typeface="Arial" panose="020B0604020202020204" pitchFamily="34" charset="0"/>
                <a:ea typeface="Arial MT"/>
                <a:cs typeface="Arial MT"/>
              </a:rPr>
              <a:t>nociception</a:t>
            </a:r>
            <a:br>
              <a:rPr lang="fr-FR" sz="1400" dirty="0">
                <a:effectLst/>
                <a:latin typeface="Arial MT"/>
                <a:ea typeface="Arial MT"/>
                <a:cs typeface="Arial MT"/>
              </a:rPr>
            </a:br>
            <a:endParaRPr lang="fr-FR" dirty="0"/>
          </a:p>
        </p:txBody>
      </p:sp>
      <p:sp>
        <p:nvSpPr>
          <p:cNvPr id="3" name="Espace réservé du contenu 2">
            <a:extLst>
              <a:ext uri="{FF2B5EF4-FFF2-40B4-BE49-F238E27FC236}">
                <a16:creationId xmlns:a16="http://schemas.microsoft.com/office/drawing/2014/main" id="{B0BC291E-9640-2963-61D6-DDBB2062CF12}"/>
              </a:ext>
            </a:extLst>
          </p:cNvPr>
          <p:cNvSpPr>
            <a:spLocks noGrp="1"/>
          </p:cNvSpPr>
          <p:nvPr>
            <p:ph sz="quarter" idx="13"/>
          </p:nvPr>
        </p:nvSpPr>
        <p:spPr/>
        <p:txBody>
          <a:bodyPr>
            <a:normAutofit lnSpcReduction="10000"/>
          </a:bodyPr>
          <a:lstStyle/>
          <a:p>
            <a:pPr marL="1029335" marR="554355" indent="0">
              <a:lnSpc>
                <a:spcPct val="103000"/>
              </a:lnSpc>
              <a:spcAft>
                <a:spcPts val="0"/>
              </a:spcAft>
              <a:buNone/>
            </a:pPr>
            <a:r>
              <a:rPr lang="fr-FR" dirty="0">
                <a:solidFill>
                  <a:srgbClr val="FF0000"/>
                </a:solidFill>
                <a:latin typeface="Arial MT"/>
                <a:ea typeface="Arial MT"/>
                <a:cs typeface="Arial MT"/>
              </a:rPr>
              <a:t>C</a:t>
            </a:r>
            <a:r>
              <a:rPr lang="fr-FR" sz="2000" dirty="0">
                <a:solidFill>
                  <a:srgbClr val="FF0000"/>
                </a:solidFill>
                <a:effectLst/>
                <a:latin typeface="Arial MT"/>
                <a:ea typeface="Arial MT"/>
                <a:cs typeface="Arial MT"/>
              </a:rPr>
              <a:t>es douleurs correspondent à une activation des voies de la</a:t>
            </a:r>
            <a:r>
              <a:rPr lang="fr-FR" sz="2000" spc="5" dirty="0">
                <a:solidFill>
                  <a:srgbClr val="FF0000"/>
                </a:solidFill>
                <a:effectLst/>
                <a:latin typeface="Arial MT"/>
                <a:ea typeface="Arial MT"/>
                <a:cs typeface="Arial MT"/>
              </a:rPr>
              <a:t> </a:t>
            </a:r>
            <a:r>
              <a:rPr lang="fr-FR" sz="2000" dirty="0">
                <a:solidFill>
                  <a:srgbClr val="FF0000"/>
                </a:solidFill>
                <a:effectLst/>
                <a:latin typeface="Arial MT"/>
                <a:ea typeface="Arial MT"/>
                <a:cs typeface="Arial MT"/>
              </a:rPr>
              <a:t>douleur</a:t>
            </a:r>
            <a:r>
              <a:rPr lang="fr-FR" sz="2000" spc="-20" dirty="0">
                <a:solidFill>
                  <a:srgbClr val="FF0000"/>
                </a:solidFill>
                <a:effectLst/>
                <a:latin typeface="Arial MT"/>
                <a:ea typeface="Arial MT"/>
                <a:cs typeface="Arial MT"/>
              </a:rPr>
              <a:t> </a:t>
            </a:r>
            <a:r>
              <a:rPr lang="fr-FR" sz="2000" dirty="0">
                <a:solidFill>
                  <a:srgbClr val="FF0000"/>
                </a:solidFill>
                <a:effectLst/>
                <a:latin typeface="Arial MT"/>
                <a:ea typeface="Arial MT"/>
                <a:cs typeface="Arial MT"/>
              </a:rPr>
              <a:t>à</a:t>
            </a:r>
            <a:r>
              <a:rPr lang="fr-FR" sz="2000" spc="-30" dirty="0">
                <a:solidFill>
                  <a:srgbClr val="FF0000"/>
                </a:solidFill>
                <a:effectLst/>
                <a:latin typeface="Arial MT"/>
                <a:ea typeface="Arial MT"/>
                <a:cs typeface="Arial MT"/>
              </a:rPr>
              <a:t> </a:t>
            </a:r>
            <a:r>
              <a:rPr lang="fr-FR" sz="2000" dirty="0">
                <a:solidFill>
                  <a:srgbClr val="FF0000"/>
                </a:solidFill>
                <a:effectLst/>
                <a:latin typeface="Arial MT"/>
                <a:ea typeface="Arial MT"/>
                <a:cs typeface="Arial MT"/>
              </a:rPr>
              <a:t>partir</a:t>
            </a:r>
            <a:r>
              <a:rPr lang="fr-FR" sz="2000" spc="-15" dirty="0">
                <a:solidFill>
                  <a:srgbClr val="FF0000"/>
                </a:solidFill>
                <a:effectLst/>
                <a:latin typeface="Arial MT"/>
                <a:ea typeface="Arial MT"/>
                <a:cs typeface="Arial MT"/>
              </a:rPr>
              <a:t> </a:t>
            </a:r>
            <a:r>
              <a:rPr lang="fr-FR" sz="2000" dirty="0">
                <a:solidFill>
                  <a:srgbClr val="FF0000"/>
                </a:solidFill>
                <a:effectLst/>
                <a:latin typeface="Arial MT"/>
                <a:ea typeface="Arial MT"/>
                <a:cs typeface="Arial MT"/>
              </a:rPr>
              <a:t>des</a:t>
            </a:r>
            <a:r>
              <a:rPr lang="fr-FR" sz="2000" spc="-20" dirty="0">
                <a:solidFill>
                  <a:srgbClr val="FF0000"/>
                </a:solidFill>
                <a:effectLst/>
                <a:latin typeface="Arial MT"/>
                <a:ea typeface="Arial MT"/>
                <a:cs typeface="Arial MT"/>
              </a:rPr>
              <a:t> </a:t>
            </a:r>
            <a:r>
              <a:rPr lang="fr-FR" sz="2000" dirty="0">
                <a:solidFill>
                  <a:srgbClr val="FF0000"/>
                </a:solidFill>
                <a:effectLst/>
                <a:latin typeface="Arial MT"/>
                <a:ea typeface="Arial MT"/>
                <a:cs typeface="Arial MT"/>
              </a:rPr>
              <a:t>nocicepteurs</a:t>
            </a:r>
            <a:r>
              <a:rPr lang="fr-FR" sz="2000" spc="-15" dirty="0">
                <a:solidFill>
                  <a:srgbClr val="FF0000"/>
                </a:solidFill>
                <a:effectLst/>
                <a:latin typeface="Arial MT"/>
                <a:ea typeface="Arial MT"/>
                <a:cs typeface="Arial MT"/>
              </a:rPr>
              <a:t> </a:t>
            </a:r>
            <a:r>
              <a:rPr lang="fr-FR" sz="2000" dirty="0">
                <a:solidFill>
                  <a:srgbClr val="FF0000"/>
                </a:solidFill>
                <a:effectLst/>
                <a:latin typeface="Arial MT"/>
                <a:ea typeface="Arial MT"/>
                <a:cs typeface="Arial MT"/>
              </a:rPr>
              <a:t>par</a:t>
            </a:r>
            <a:r>
              <a:rPr lang="fr-FR" sz="2000" spc="-30" dirty="0">
                <a:solidFill>
                  <a:srgbClr val="FF0000"/>
                </a:solidFill>
                <a:effectLst/>
                <a:latin typeface="Arial MT"/>
                <a:ea typeface="Arial MT"/>
                <a:cs typeface="Arial MT"/>
              </a:rPr>
              <a:t> </a:t>
            </a:r>
            <a:r>
              <a:rPr lang="fr-FR" sz="2000" dirty="0">
                <a:solidFill>
                  <a:srgbClr val="FF0000"/>
                </a:solidFill>
                <a:effectLst/>
                <a:latin typeface="Arial MT"/>
                <a:ea typeface="Arial MT"/>
                <a:cs typeface="Arial MT"/>
              </a:rPr>
              <a:t>une</a:t>
            </a:r>
            <a:r>
              <a:rPr lang="fr-FR" sz="2000" spc="-20" dirty="0">
                <a:solidFill>
                  <a:srgbClr val="FF0000"/>
                </a:solidFill>
                <a:effectLst/>
                <a:latin typeface="Arial MT"/>
                <a:ea typeface="Arial MT"/>
                <a:cs typeface="Arial MT"/>
              </a:rPr>
              <a:t> </a:t>
            </a:r>
            <a:r>
              <a:rPr lang="fr-FR" sz="2000" dirty="0">
                <a:solidFill>
                  <a:srgbClr val="FF0000"/>
                </a:solidFill>
                <a:effectLst/>
                <a:latin typeface="Arial MT"/>
                <a:ea typeface="Arial MT"/>
                <a:cs typeface="Arial MT"/>
              </a:rPr>
              <a:t>stimulation</a:t>
            </a:r>
            <a:r>
              <a:rPr lang="fr-FR" sz="2000" spc="-35" dirty="0">
                <a:solidFill>
                  <a:srgbClr val="FF0000"/>
                </a:solidFill>
                <a:effectLst/>
                <a:latin typeface="Arial MT"/>
                <a:ea typeface="Arial MT"/>
                <a:cs typeface="Arial MT"/>
              </a:rPr>
              <a:t> </a:t>
            </a:r>
            <a:r>
              <a:rPr lang="fr-FR" sz="2000" dirty="0">
                <a:solidFill>
                  <a:srgbClr val="FF0000"/>
                </a:solidFill>
                <a:effectLst/>
                <a:latin typeface="Arial MT"/>
                <a:ea typeface="Arial MT"/>
                <a:cs typeface="Arial MT"/>
              </a:rPr>
              <a:t>nociceptive</a:t>
            </a:r>
            <a:r>
              <a:rPr lang="fr-FR" sz="2000" spc="-540" dirty="0">
                <a:solidFill>
                  <a:srgbClr val="FF0000"/>
                </a:solidFill>
                <a:effectLst/>
                <a:latin typeface="Arial MT"/>
                <a:ea typeface="Arial MT"/>
                <a:cs typeface="Arial MT"/>
              </a:rPr>
              <a:t> </a:t>
            </a:r>
            <a:r>
              <a:rPr lang="fr-FR" sz="2000" dirty="0">
                <a:solidFill>
                  <a:srgbClr val="FF0000"/>
                </a:solidFill>
                <a:effectLst/>
                <a:latin typeface="Arial MT"/>
                <a:ea typeface="Arial MT"/>
                <a:cs typeface="Arial MT"/>
              </a:rPr>
              <a:t>(lésion tissulaire). </a:t>
            </a:r>
          </a:p>
          <a:p>
            <a:pPr marL="1029335" marR="554355" indent="0">
              <a:lnSpc>
                <a:spcPct val="103000"/>
              </a:lnSpc>
              <a:spcAft>
                <a:spcPts val="0"/>
              </a:spcAft>
              <a:buNone/>
            </a:pPr>
            <a:r>
              <a:rPr lang="fr-FR" sz="2000" dirty="0">
                <a:effectLst/>
                <a:latin typeface="Arial MT"/>
                <a:ea typeface="Arial MT"/>
                <a:cs typeface="Arial MT"/>
              </a:rPr>
              <a:t>Le fonctionnement du système nerveux reste</a:t>
            </a:r>
            <a:r>
              <a:rPr lang="fr-FR" sz="2000" spc="5" dirty="0">
                <a:effectLst/>
                <a:latin typeface="Arial MT"/>
                <a:ea typeface="Arial MT"/>
                <a:cs typeface="Arial MT"/>
              </a:rPr>
              <a:t> </a:t>
            </a:r>
            <a:r>
              <a:rPr lang="fr-FR" sz="2000" dirty="0">
                <a:effectLst/>
                <a:latin typeface="Arial MT"/>
                <a:ea typeface="Arial MT"/>
                <a:cs typeface="Arial MT"/>
              </a:rPr>
              <a:t>intact. Elles correspondent à un excès de stimulation des</a:t>
            </a:r>
            <a:r>
              <a:rPr lang="fr-FR" sz="2000" spc="5" dirty="0">
                <a:effectLst/>
                <a:latin typeface="Arial MT"/>
                <a:ea typeface="Arial MT"/>
                <a:cs typeface="Arial MT"/>
              </a:rPr>
              <a:t> </a:t>
            </a:r>
            <a:r>
              <a:rPr lang="fr-FR" sz="2000" dirty="0">
                <a:effectLst/>
                <a:latin typeface="Arial MT"/>
                <a:ea typeface="Arial MT"/>
                <a:cs typeface="Arial MT"/>
              </a:rPr>
              <a:t>terminaisons libres ou des récepteurs. Ces douleurs répondent</a:t>
            </a:r>
            <a:r>
              <a:rPr lang="fr-FR" sz="2000" spc="5" dirty="0">
                <a:effectLst/>
                <a:latin typeface="Arial MT"/>
                <a:ea typeface="Arial MT"/>
                <a:cs typeface="Arial MT"/>
              </a:rPr>
              <a:t> </a:t>
            </a:r>
            <a:r>
              <a:rPr lang="fr-FR" sz="2000" dirty="0">
                <a:effectLst/>
                <a:latin typeface="Arial MT"/>
                <a:ea typeface="Arial MT"/>
                <a:cs typeface="Arial MT"/>
              </a:rPr>
              <a:t>habituellement</a:t>
            </a:r>
            <a:r>
              <a:rPr lang="fr-FR" sz="2000" spc="-15" dirty="0">
                <a:effectLst/>
                <a:latin typeface="Arial MT"/>
                <a:ea typeface="Arial MT"/>
                <a:cs typeface="Arial MT"/>
              </a:rPr>
              <a:t> </a:t>
            </a:r>
            <a:r>
              <a:rPr lang="fr-FR" sz="2000" dirty="0">
                <a:effectLst/>
                <a:latin typeface="Arial MT"/>
                <a:ea typeface="Arial MT"/>
                <a:cs typeface="Arial MT"/>
              </a:rPr>
              <a:t>aux</a:t>
            </a:r>
            <a:r>
              <a:rPr lang="fr-FR" sz="2000" spc="-15" dirty="0">
                <a:effectLst/>
                <a:latin typeface="Arial MT"/>
                <a:ea typeface="Arial MT"/>
                <a:cs typeface="Arial MT"/>
              </a:rPr>
              <a:t> </a:t>
            </a:r>
            <a:r>
              <a:rPr lang="fr-FR" sz="2000" dirty="0">
                <a:effectLst/>
                <a:latin typeface="Arial MT"/>
                <a:ea typeface="Arial MT"/>
                <a:cs typeface="Arial MT"/>
              </a:rPr>
              <a:t>antalgiques.</a:t>
            </a:r>
          </a:p>
          <a:p>
            <a:pPr marL="1029335" marR="193040" indent="0">
              <a:lnSpc>
                <a:spcPct val="103000"/>
              </a:lnSpc>
              <a:spcBef>
                <a:spcPts val="745"/>
              </a:spcBef>
              <a:spcAft>
                <a:spcPts val="0"/>
              </a:spcAft>
              <a:buNone/>
            </a:pPr>
            <a:r>
              <a:rPr lang="fr-FR" sz="2000" dirty="0">
                <a:solidFill>
                  <a:srgbClr val="FF0000"/>
                </a:solidFill>
                <a:effectLst/>
                <a:latin typeface="Arial MT"/>
                <a:ea typeface="Arial MT"/>
                <a:cs typeface="Arial MT"/>
              </a:rPr>
              <a:t>Exemples</a:t>
            </a:r>
            <a:r>
              <a:rPr lang="fr-FR" sz="2000" spc="-15" dirty="0">
                <a:solidFill>
                  <a:srgbClr val="FF0000"/>
                </a:solidFill>
                <a:effectLst/>
                <a:latin typeface="Arial MT"/>
                <a:ea typeface="Arial MT"/>
                <a:cs typeface="Arial MT"/>
              </a:rPr>
              <a:t> </a:t>
            </a:r>
            <a:r>
              <a:rPr lang="fr-FR" sz="2000" dirty="0">
                <a:solidFill>
                  <a:srgbClr val="FF0000"/>
                </a:solidFill>
                <a:effectLst/>
                <a:latin typeface="Arial MT"/>
                <a:ea typeface="Arial MT"/>
                <a:cs typeface="Arial MT"/>
              </a:rPr>
              <a:t>:</a:t>
            </a:r>
            <a:r>
              <a:rPr lang="fr-FR" sz="2000" spc="-30" dirty="0">
                <a:solidFill>
                  <a:srgbClr val="FF0000"/>
                </a:solidFill>
                <a:effectLst/>
                <a:latin typeface="Arial MT"/>
                <a:ea typeface="Arial MT"/>
                <a:cs typeface="Arial MT"/>
              </a:rPr>
              <a:t> </a:t>
            </a:r>
            <a:r>
              <a:rPr lang="fr-FR" sz="2000" dirty="0">
                <a:effectLst/>
                <a:latin typeface="Arial MT"/>
                <a:ea typeface="Arial MT"/>
                <a:cs typeface="Arial MT"/>
              </a:rPr>
              <a:t>coliques</a:t>
            </a:r>
            <a:r>
              <a:rPr lang="fr-FR" sz="2000" spc="-10" dirty="0">
                <a:effectLst/>
                <a:latin typeface="Arial MT"/>
                <a:ea typeface="Arial MT"/>
                <a:cs typeface="Arial MT"/>
              </a:rPr>
              <a:t> </a:t>
            </a:r>
            <a:r>
              <a:rPr lang="fr-FR" sz="2000" dirty="0">
                <a:effectLst/>
                <a:latin typeface="Arial MT"/>
                <a:ea typeface="Arial MT"/>
                <a:cs typeface="Arial MT"/>
              </a:rPr>
              <a:t>néphrétiques,</a:t>
            </a:r>
            <a:r>
              <a:rPr lang="fr-FR" sz="2000" spc="-35" dirty="0">
                <a:effectLst/>
                <a:latin typeface="Arial MT"/>
                <a:ea typeface="Arial MT"/>
                <a:cs typeface="Arial MT"/>
              </a:rPr>
              <a:t> </a:t>
            </a:r>
            <a:r>
              <a:rPr lang="fr-FR" sz="2000" dirty="0">
                <a:effectLst/>
                <a:latin typeface="Arial MT"/>
                <a:ea typeface="Arial MT"/>
                <a:cs typeface="Arial MT"/>
              </a:rPr>
              <a:t>sciatique</a:t>
            </a:r>
            <a:r>
              <a:rPr lang="fr-FR" sz="2000" spc="-15" dirty="0">
                <a:effectLst/>
                <a:latin typeface="Arial MT"/>
                <a:ea typeface="Arial MT"/>
                <a:cs typeface="Arial MT"/>
              </a:rPr>
              <a:t> </a:t>
            </a:r>
            <a:r>
              <a:rPr lang="fr-FR" sz="2000" dirty="0">
                <a:effectLst/>
                <a:latin typeface="Arial MT"/>
                <a:ea typeface="Arial MT"/>
                <a:cs typeface="Arial MT"/>
              </a:rPr>
              <a:t>aiguë</a:t>
            </a:r>
            <a:r>
              <a:rPr lang="fr-FR" sz="2000" spc="-15" dirty="0">
                <a:effectLst/>
                <a:latin typeface="Arial MT"/>
                <a:ea typeface="Arial MT"/>
                <a:cs typeface="Arial MT"/>
              </a:rPr>
              <a:t> </a:t>
            </a:r>
            <a:r>
              <a:rPr lang="fr-FR" sz="2000" dirty="0">
                <a:effectLst/>
                <a:latin typeface="Arial MT"/>
                <a:ea typeface="Arial MT"/>
                <a:cs typeface="Arial MT"/>
              </a:rPr>
              <a:t>par</a:t>
            </a:r>
            <a:r>
              <a:rPr lang="fr-FR" sz="2000" spc="-25" dirty="0">
                <a:effectLst/>
                <a:latin typeface="Arial MT"/>
                <a:ea typeface="Arial MT"/>
                <a:cs typeface="Arial MT"/>
              </a:rPr>
              <a:t> </a:t>
            </a:r>
            <a:r>
              <a:rPr lang="fr-FR" sz="2000" dirty="0">
                <a:effectLst/>
                <a:latin typeface="Arial MT"/>
                <a:ea typeface="Arial MT"/>
                <a:cs typeface="Arial MT"/>
              </a:rPr>
              <a:t>compression</a:t>
            </a:r>
            <a:r>
              <a:rPr lang="fr-FR" sz="2000" spc="-540" dirty="0">
                <a:effectLst/>
                <a:latin typeface="Arial MT"/>
                <a:ea typeface="Arial MT"/>
                <a:cs typeface="Arial MT"/>
              </a:rPr>
              <a:t> </a:t>
            </a:r>
            <a:r>
              <a:rPr lang="fr-FR" sz="2000" dirty="0">
                <a:effectLst/>
                <a:latin typeface="Arial MT"/>
                <a:ea typeface="Arial MT"/>
                <a:cs typeface="Arial MT"/>
              </a:rPr>
              <a:t>discale,</a:t>
            </a:r>
            <a:r>
              <a:rPr lang="fr-FR" sz="2000" spc="-30" dirty="0">
                <a:effectLst/>
                <a:latin typeface="Arial MT"/>
                <a:ea typeface="Arial MT"/>
                <a:cs typeface="Arial MT"/>
              </a:rPr>
              <a:t> </a:t>
            </a:r>
            <a:r>
              <a:rPr lang="fr-FR" sz="2000" dirty="0">
                <a:effectLst/>
                <a:latin typeface="Arial MT"/>
                <a:ea typeface="Arial MT"/>
                <a:cs typeface="Arial MT"/>
              </a:rPr>
              <a:t>fracture,</a:t>
            </a:r>
            <a:r>
              <a:rPr lang="fr-FR" sz="2000" spc="-15" dirty="0">
                <a:effectLst/>
                <a:latin typeface="Arial MT"/>
                <a:ea typeface="Arial MT"/>
                <a:cs typeface="Arial MT"/>
              </a:rPr>
              <a:t> </a:t>
            </a:r>
            <a:r>
              <a:rPr lang="fr-FR" sz="2000" dirty="0">
                <a:effectLst/>
                <a:latin typeface="Arial MT"/>
                <a:ea typeface="Arial MT"/>
                <a:cs typeface="Arial MT"/>
              </a:rPr>
              <a:t>brûlure,</a:t>
            </a:r>
            <a:r>
              <a:rPr lang="fr-FR" sz="2000" spc="-25" dirty="0">
                <a:effectLst/>
                <a:latin typeface="Arial MT"/>
                <a:ea typeface="Arial MT"/>
                <a:cs typeface="Arial MT"/>
              </a:rPr>
              <a:t> </a:t>
            </a:r>
            <a:r>
              <a:rPr lang="fr-FR" sz="2000" dirty="0">
                <a:effectLst/>
                <a:latin typeface="Arial MT"/>
                <a:ea typeface="Arial MT"/>
                <a:cs typeface="Arial MT"/>
              </a:rPr>
              <a:t>métastases</a:t>
            </a:r>
            <a:r>
              <a:rPr lang="fr-FR" sz="2000" spc="-5" dirty="0">
                <a:effectLst/>
                <a:latin typeface="Arial MT"/>
                <a:ea typeface="Arial MT"/>
                <a:cs typeface="Arial MT"/>
              </a:rPr>
              <a:t> </a:t>
            </a:r>
            <a:r>
              <a:rPr lang="fr-FR" sz="2000" dirty="0">
                <a:effectLst/>
                <a:latin typeface="Arial MT"/>
                <a:ea typeface="Arial MT"/>
                <a:cs typeface="Arial MT"/>
              </a:rPr>
              <a:t>osseuses…</a:t>
            </a:r>
          </a:p>
          <a:p>
            <a:endParaRPr lang="fr-FR" dirty="0"/>
          </a:p>
        </p:txBody>
      </p:sp>
    </p:spTree>
    <p:extLst>
      <p:ext uri="{BB962C8B-B14F-4D97-AF65-F5344CB8AC3E}">
        <p14:creationId xmlns:p14="http://schemas.microsoft.com/office/powerpoint/2010/main" val="36714650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967297C-8502-96FE-3DDE-F787BD476246}"/>
              </a:ext>
            </a:extLst>
          </p:cNvPr>
          <p:cNvSpPr>
            <a:spLocks noGrp="1"/>
          </p:cNvSpPr>
          <p:nvPr>
            <p:ph type="title"/>
          </p:nvPr>
        </p:nvSpPr>
        <p:spPr/>
        <p:txBody>
          <a:bodyPr/>
          <a:lstStyle/>
          <a:p>
            <a:endParaRPr lang="fr-FR"/>
          </a:p>
        </p:txBody>
      </p:sp>
      <p:pic>
        <p:nvPicPr>
          <p:cNvPr id="4" name="Picture 2" descr="http://svt.ac-dijon.fr/schemassvt/IMG/nociceptif.gif">
            <a:extLst>
              <a:ext uri="{FF2B5EF4-FFF2-40B4-BE49-F238E27FC236}">
                <a16:creationId xmlns:a16="http://schemas.microsoft.com/office/drawing/2014/main" id="{B0C3C326-5B6B-B9FE-A92A-58B5AB2E050E}"/>
              </a:ext>
            </a:extLst>
          </p:cNvPr>
          <p:cNvPicPr>
            <a:picLocks noGrp="1" noChangeAspect="1" noChangeArrowheads="1"/>
          </p:cNvPicPr>
          <p:nvPr>
            <p:ph sz="quarter" idx="13"/>
          </p:nvPr>
        </p:nvPicPr>
        <p:blipFill>
          <a:blip r:embed="rId2" cstate="print"/>
          <a:srcRect/>
          <a:stretch>
            <a:fillRect/>
          </a:stretch>
        </p:blipFill>
        <p:spPr bwMode="auto">
          <a:xfrm>
            <a:off x="1200646" y="1816240"/>
            <a:ext cx="4190337" cy="4202897"/>
          </a:xfrm>
          <a:prstGeom prst="rect">
            <a:avLst/>
          </a:prstGeom>
          <a:noFill/>
        </p:spPr>
      </p:pic>
      <p:pic>
        <p:nvPicPr>
          <p:cNvPr id="5" name="Picture 4" descr="http://brulures.chez.com/images/1.3.3.jpg">
            <a:extLst>
              <a:ext uri="{FF2B5EF4-FFF2-40B4-BE49-F238E27FC236}">
                <a16:creationId xmlns:a16="http://schemas.microsoft.com/office/drawing/2014/main" id="{C27746FE-7510-96CF-86F9-CD56BAA64789}"/>
              </a:ext>
            </a:extLst>
          </p:cNvPr>
          <p:cNvPicPr>
            <a:picLocks noChangeAspect="1" noChangeArrowheads="1"/>
          </p:cNvPicPr>
          <p:nvPr/>
        </p:nvPicPr>
        <p:blipFill>
          <a:blip r:embed="rId3" cstate="print"/>
          <a:srcRect/>
          <a:stretch>
            <a:fillRect/>
          </a:stretch>
        </p:blipFill>
        <p:spPr bwMode="auto">
          <a:xfrm>
            <a:off x="6154310" y="1614115"/>
            <a:ext cx="3625794" cy="4071068"/>
          </a:xfrm>
          <a:prstGeom prst="rect">
            <a:avLst/>
          </a:prstGeom>
          <a:noFill/>
        </p:spPr>
      </p:pic>
    </p:spTree>
    <p:extLst>
      <p:ext uri="{BB962C8B-B14F-4D97-AF65-F5344CB8AC3E}">
        <p14:creationId xmlns:p14="http://schemas.microsoft.com/office/powerpoint/2010/main" val="34815193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pic>
        <p:nvPicPr>
          <p:cNvPr id="9" name="Picture 2">
            <a:extLst>
              <a:ext uri="{FF2B5EF4-FFF2-40B4-BE49-F238E27FC236}">
                <a16:creationId xmlns:a16="http://schemas.microsoft.com/office/drawing/2014/main" id="{93274B0C-1CB3-4AA4-A183-20B7FE5DB1D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2E640319-3BB6-49BF-BAF4-D63FEC73E14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2" descr="http://img.xooimage.com/files47/8/1/4/douleur_416-14cc0fc.jpg">
            <a:extLst>
              <a:ext uri="{FF2B5EF4-FFF2-40B4-BE49-F238E27FC236}">
                <a16:creationId xmlns:a16="http://schemas.microsoft.com/office/drawing/2014/main" id="{C1A4D6C3-3BBE-4E43-F7D5-ECD93E88C20C}"/>
              </a:ext>
            </a:extLst>
          </p:cNvPr>
          <p:cNvPicPr>
            <a:picLocks noGrp="1" noChangeAspect="1" noChangeArrowheads="1"/>
          </p:cNvPicPr>
          <p:nvPr>
            <p:ph sz="quarter" idx="13"/>
          </p:nvPr>
        </p:nvPicPr>
        <p:blipFill rotWithShape="1">
          <a:blip r:embed="rId4" cstate="print"/>
          <a:srcRect t="923" b="824"/>
          <a:stretch/>
        </p:blipFill>
        <p:spPr bwMode="auto">
          <a:xfrm>
            <a:off x="-3" y="1504661"/>
            <a:ext cx="12191980" cy="5122506"/>
          </a:xfrm>
          <a:prstGeom prst="rect">
            <a:avLst/>
          </a:prstGeom>
          <a:noFill/>
        </p:spPr>
      </p:pic>
      <p:sp>
        <p:nvSpPr>
          <p:cNvPr id="6" name="ZoneTexte 5">
            <a:extLst>
              <a:ext uri="{FF2B5EF4-FFF2-40B4-BE49-F238E27FC236}">
                <a16:creationId xmlns:a16="http://schemas.microsoft.com/office/drawing/2014/main" id="{9477A516-D9CD-85D4-5923-F1A8ED8C5ECF}"/>
              </a:ext>
            </a:extLst>
          </p:cNvPr>
          <p:cNvSpPr txBox="1"/>
          <p:nvPr/>
        </p:nvSpPr>
        <p:spPr>
          <a:xfrm>
            <a:off x="3831771" y="406077"/>
            <a:ext cx="7794172" cy="584775"/>
          </a:xfrm>
          <a:prstGeom prst="rect">
            <a:avLst/>
          </a:prstGeom>
          <a:noFill/>
        </p:spPr>
        <p:txBody>
          <a:bodyPr wrap="square">
            <a:spAutoFit/>
          </a:bodyPr>
          <a:lstStyle/>
          <a:p>
            <a:r>
              <a:rPr lang="fr-FR" sz="3200" dirty="0"/>
              <a:t>La douleur par excès de nociception</a:t>
            </a:r>
          </a:p>
        </p:txBody>
      </p:sp>
      <p:sp>
        <p:nvSpPr>
          <p:cNvPr id="8" name="ZoneTexte 7">
            <a:extLst>
              <a:ext uri="{FF2B5EF4-FFF2-40B4-BE49-F238E27FC236}">
                <a16:creationId xmlns:a16="http://schemas.microsoft.com/office/drawing/2014/main" id="{07012E29-47DB-5500-E3B9-EC5201EE6B24}"/>
              </a:ext>
            </a:extLst>
          </p:cNvPr>
          <p:cNvSpPr txBox="1"/>
          <p:nvPr/>
        </p:nvSpPr>
        <p:spPr>
          <a:xfrm>
            <a:off x="533400" y="1042996"/>
            <a:ext cx="6204856" cy="461665"/>
          </a:xfrm>
          <a:prstGeom prst="rect">
            <a:avLst/>
          </a:prstGeom>
          <a:noFill/>
        </p:spPr>
        <p:txBody>
          <a:bodyPr wrap="square">
            <a:spAutoFit/>
          </a:bodyPr>
          <a:lstStyle/>
          <a:p>
            <a:r>
              <a:rPr lang="fr-FR" sz="2400" dirty="0">
                <a:solidFill>
                  <a:srgbClr val="FF0000"/>
                </a:solidFill>
              </a:rPr>
              <a:t>Elle est liée à une lésion tissulaire </a:t>
            </a:r>
          </a:p>
        </p:txBody>
      </p:sp>
    </p:spTree>
    <p:extLst>
      <p:ext uri="{BB962C8B-B14F-4D97-AF65-F5344CB8AC3E}">
        <p14:creationId xmlns:p14="http://schemas.microsoft.com/office/powerpoint/2010/main" val="888061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E84437F-DC2F-DB03-7EE7-2D4B28C91B72}"/>
              </a:ext>
            </a:extLst>
          </p:cNvPr>
          <p:cNvSpPr>
            <a:spLocks noGrp="1"/>
          </p:cNvSpPr>
          <p:nvPr>
            <p:ph type="title"/>
          </p:nvPr>
        </p:nvSpPr>
        <p:spPr/>
        <p:txBody>
          <a:bodyPr/>
          <a:lstStyle/>
          <a:p>
            <a:r>
              <a:rPr lang="fr-FR" dirty="0">
                <a:solidFill>
                  <a:srgbClr val="FF0000"/>
                </a:solidFill>
              </a:rPr>
              <a:t>La douleur </a:t>
            </a:r>
          </a:p>
        </p:txBody>
      </p:sp>
      <p:sp>
        <p:nvSpPr>
          <p:cNvPr id="3" name="Espace réservé du contenu 2">
            <a:extLst>
              <a:ext uri="{FF2B5EF4-FFF2-40B4-BE49-F238E27FC236}">
                <a16:creationId xmlns:a16="http://schemas.microsoft.com/office/drawing/2014/main" id="{022D47C2-85DF-FC5C-37BC-C5188BAE7614}"/>
              </a:ext>
            </a:extLst>
          </p:cNvPr>
          <p:cNvSpPr>
            <a:spLocks noGrp="1"/>
          </p:cNvSpPr>
          <p:nvPr>
            <p:ph sz="quarter" idx="13"/>
          </p:nvPr>
        </p:nvSpPr>
        <p:spPr/>
        <p:txBody>
          <a:bodyPr/>
          <a:lstStyle/>
          <a:p>
            <a:r>
              <a:rPr lang="fr-FR" dirty="0"/>
              <a:t>Pour une zone donnée, il y a compétition entre les messages douloureux et les autres sensations (la voie de la douleur inhibe le tact, la proprioception, etc. et inversement). </a:t>
            </a:r>
          </a:p>
          <a:p>
            <a:r>
              <a:rPr lang="fr-FR" dirty="0"/>
              <a:t>Par conséquent, on peut lutter contre la douleur par des stimulations non douloureuses adaptées : chaud, froid, électricité, vibrations...</a:t>
            </a:r>
          </a:p>
          <a:p>
            <a:r>
              <a:rPr lang="fr-FR" dirty="0"/>
              <a:t>En fait tout le monde le fait instinctivement depuis des siècles : quand on se coince un doigt ou une main, le premier réflexe est de souffler dessus, de frotter, de se masser....</a:t>
            </a:r>
          </a:p>
          <a:p>
            <a:endParaRPr lang="fr-FR" dirty="0"/>
          </a:p>
        </p:txBody>
      </p:sp>
    </p:spTree>
    <p:extLst>
      <p:ext uri="{BB962C8B-B14F-4D97-AF65-F5344CB8AC3E}">
        <p14:creationId xmlns:p14="http://schemas.microsoft.com/office/powerpoint/2010/main" val="24053911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DF0070B-FFC9-DB15-F4BF-EA7D42BB4533}"/>
              </a:ext>
            </a:extLst>
          </p:cNvPr>
          <p:cNvSpPr>
            <a:spLocks noGrp="1"/>
          </p:cNvSpPr>
          <p:nvPr>
            <p:ph type="title"/>
          </p:nvPr>
        </p:nvSpPr>
        <p:spPr/>
        <p:txBody>
          <a:bodyPr/>
          <a:lstStyle/>
          <a:p>
            <a:r>
              <a:rPr lang="fr-FR" sz="3600" b="1" dirty="0">
                <a:solidFill>
                  <a:srgbClr val="FF0000"/>
                </a:solidFill>
                <a:effectLst/>
                <a:latin typeface="Arial" panose="020B0604020202020204" pitchFamily="34" charset="0"/>
                <a:ea typeface="Arial" panose="020B0604020202020204" pitchFamily="34" charset="0"/>
              </a:rPr>
              <a:t>Douleurs</a:t>
            </a:r>
            <a:r>
              <a:rPr lang="fr-FR" sz="3600" b="1" spc="-25" dirty="0">
                <a:solidFill>
                  <a:srgbClr val="FF0000"/>
                </a:solidFill>
                <a:effectLst/>
                <a:latin typeface="Arial" panose="020B0604020202020204" pitchFamily="34" charset="0"/>
                <a:ea typeface="Arial" panose="020B0604020202020204" pitchFamily="34" charset="0"/>
              </a:rPr>
              <a:t> </a:t>
            </a:r>
            <a:r>
              <a:rPr lang="fr-FR" sz="3600" b="1" dirty="0">
                <a:solidFill>
                  <a:srgbClr val="FF0000"/>
                </a:solidFill>
                <a:effectLst/>
                <a:latin typeface="Arial" panose="020B0604020202020204" pitchFamily="34" charset="0"/>
                <a:ea typeface="Arial" panose="020B0604020202020204" pitchFamily="34" charset="0"/>
              </a:rPr>
              <a:t>neuropathiques</a:t>
            </a:r>
            <a:br>
              <a:rPr lang="fr-FR" sz="3600" b="1" dirty="0">
                <a:effectLst/>
                <a:latin typeface="Arial" panose="020B0604020202020204" pitchFamily="34" charset="0"/>
                <a:ea typeface="Arial" panose="020B0604020202020204" pitchFamily="34" charset="0"/>
              </a:rPr>
            </a:br>
            <a:endParaRPr lang="fr-FR" dirty="0"/>
          </a:p>
        </p:txBody>
      </p:sp>
      <p:sp>
        <p:nvSpPr>
          <p:cNvPr id="3" name="Espace réservé du contenu 2">
            <a:extLst>
              <a:ext uri="{FF2B5EF4-FFF2-40B4-BE49-F238E27FC236}">
                <a16:creationId xmlns:a16="http://schemas.microsoft.com/office/drawing/2014/main" id="{8817F82A-A116-5257-27F8-EA38E03F2EA2}"/>
              </a:ext>
            </a:extLst>
          </p:cNvPr>
          <p:cNvSpPr>
            <a:spLocks noGrp="1"/>
          </p:cNvSpPr>
          <p:nvPr>
            <p:ph sz="quarter" idx="13"/>
          </p:nvPr>
        </p:nvSpPr>
        <p:spPr/>
        <p:txBody>
          <a:bodyPr>
            <a:normAutofit/>
          </a:bodyPr>
          <a:lstStyle/>
          <a:p>
            <a:pPr marL="0" indent="0">
              <a:spcBef>
                <a:spcPts val="35"/>
              </a:spcBef>
              <a:buNone/>
            </a:pPr>
            <a:r>
              <a:rPr lang="fr-FR" sz="1800" dirty="0">
                <a:solidFill>
                  <a:srgbClr val="FF0000"/>
                </a:solidFill>
                <a:effectLst/>
                <a:latin typeface="Arial MT"/>
                <a:ea typeface="Arial MT"/>
                <a:cs typeface="Arial MT"/>
              </a:rPr>
              <a:t>Ces douleurs correspondent à une hyperactivité spontanée des voies</a:t>
            </a:r>
            <a:r>
              <a:rPr lang="fr-FR" sz="1800" spc="-545" dirty="0">
                <a:solidFill>
                  <a:srgbClr val="FF0000"/>
                </a:solidFill>
                <a:effectLst/>
                <a:latin typeface="Arial MT"/>
                <a:ea typeface="Arial MT"/>
                <a:cs typeface="Arial MT"/>
              </a:rPr>
              <a:t>  </a:t>
            </a:r>
          </a:p>
          <a:p>
            <a:pPr marL="0" indent="0">
              <a:spcBef>
                <a:spcPts val="35"/>
              </a:spcBef>
              <a:buNone/>
            </a:pPr>
            <a:r>
              <a:rPr lang="fr-FR" sz="1800" dirty="0">
                <a:solidFill>
                  <a:srgbClr val="FF0000"/>
                </a:solidFill>
                <a:effectLst/>
                <a:latin typeface="Arial MT"/>
                <a:ea typeface="Arial MT"/>
                <a:cs typeface="Arial MT"/>
              </a:rPr>
              <a:t>de la douleur, sans stimulation nociceptive, consécutive à une</a:t>
            </a:r>
            <a:r>
              <a:rPr lang="fr-FR" sz="1800" spc="5" dirty="0">
                <a:solidFill>
                  <a:srgbClr val="FF0000"/>
                </a:solidFill>
                <a:effectLst/>
                <a:latin typeface="Arial MT"/>
                <a:ea typeface="Arial MT"/>
                <a:cs typeface="Arial MT"/>
              </a:rPr>
              <a:t> </a:t>
            </a:r>
            <a:r>
              <a:rPr lang="fr-FR" sz="1800" dirty="0">
                <a:solidFill>
                  <a:srgbClr val="FF0000"/>
                </a:solidFill>
                <a:effectLst/>
                <a:latin typeface="Arial MT"/>
                <a:ea typeface="Arial MT"/>
                <a:cs typeface="Arial MT"/>
              </a:rPr>
              <a:t>lésion des voies de la sensibilité que ce soit au niveau du système</a:t>
            </a:r>
            <a:r>
              <a:rPr lang="fr-FR" sz="1800" spc="-545" dirty="0">
                <a:solidFill>
                  <a:srgbClr val="FF0000"/>
                </a:solidFill>
                <a:effectLst/>
                <a:latin typeface="Arial MT"/>
                <a:ea typeface="Arial MT"/>
                <a:cs typeface="Arial MT"/>
              </a:rPr>
              <a:t> </a:t>
            </a:r>
            <a:r>
              <a:rPr lang="fr-FR" sz="1800" dirty="0">
                <a:solidFill>
                  <a:srgbClr val="FF0000"/>
                </a:solidFill>
                <a:effectLst/>
                <a:latin typeface="Arial MT"/>
                <a:ea typeface="Arial MT"/>
                <a:cs typeface="Arial MT"/>
              </a:rPr>
              <a:t>nerveux périphérique ou central</a:t>
            </a:r>
            <a:r>
              <a:rPr lang="fr-FR" sz="1800" dirty="0">
                <a:effectLst/>
                <a:latin typeface="Arial MT"/>
                <a:ea typeface="Arial MT"/>
                <a:cs typeface="Arial MT"/>
              </a:rPr>
              <a:t>. L’altération des voies de la</a:t>
            </a:r>
            <a:r>
              <a:rPr lang="fr-FR" sz="1800" spc="5" dirty="0">
                <a:effectLst/>
                <a:latin typeface="Arial MT"/>
                <a:ea typeface="Arial MT"/>
                <a:cs typeface="Arial MT"/>
              </a:rPr>
              <a:t> </a:t>
            </a:r>
            <a:r>
              <a:rPr lang="fr-FR" sz="1800" dirty="0">
                <a:effectLst/>
                <a:latin typeface="Arial MT"/>
                <a:ea typeface="Arial MT"/>
                <a:cs typeface="Arial MT"/>
              </a:rPr>
              <a:t>sensibilité entraîne des perturbations complexes de l’ensemble du</a:t>
            </a:r>
            <a:r>
              <a:rPr lang="fr-FR" sz="1800" spc="5" dirty="0">
                <a:effectLst/>
                <a:latin typeface="Arial MT"/>
                <a:ea typeface="Arial MT"/>
                <a:cs typeface="Arial MT"/>
              </a:rPr>
              <a:t> </a:t>
            </a:r>
            <a:r>
              <a:rPr lang="fr-FR" sz="1800" dirty="0">
                <a:effectLst/>
                <a:latin typeface="Arial MT"/>
                <a:ea typeface="Arial MT"/>
                <a:cs typeface="Arial MT"/>
              </a:rPr>
              <a:t>système</a:t>
            </a:r>
            <a:r>
              <a:rPr lang="fr-FR" sz="1800" spc="-30" dirty="0">
                <a:effectLst/>
                <a:latin typeface="Arial MT"/>
                <a:ea typeface="Arial MT"/>
                <a:cs typeface="Arial MT"/>
              </a:rPr>
              <a:t> </a:t>
            </a:r>
            <a:r>
              <a:rPr lang="fr-FR" sz="1800" dirty="0">
                <a:effectLst/>
                <a:latin typeface="Arial MT"/>
                <a:ea typeface="Arial MT"/>
                <a:cs typeface="Arial MT"/>
              </a:rPr>
              <a:t>nociceptif</a:t>
            </a:r>
            <a:r>
              <a:rPr lang="fr-FR" sz="1800" spc="-25" dirty="0">
                <a:effectLst/>
                <a:latin typeface="Arial MT"/>
                <a:ea typeface="Arial MT"/>
                <a:cs typeface="Arial MT"/>
              </a:rPr>
              <a:t> </a:t>
            </a:r>
            <a:r>
              <a:rPr lang="fr-FR" sz="1800" dirty="0">
                <a:effectLst/>
                <a:latin typeface="Arial MT"/>
                <a:ea typeface="Arial MT"/>
                <a:cs typeface="Arial MT"/>
              </a:rPr>
              <a:t>:</a:t>
            </a:r>
            <a:r>
              <a:rPr lang="fr-FR" sz="1800" spc="-40" dirty="0">
                <a:effectLst/>
                <a:latin typeface="Arial MT"/>
                <a:ea typeface="Arial MT"/>
                <a:cs typeface="Arial MT"/>
              </a:rPr>
              <a:t> </a:t>
            </a:r>
            <a:r>
              <a:rPr lang="fr-FR" sz="1800" dirty="0">
                <a:effectLst/>
                <a:latin typeface="Arial MT"/>
                <a:ea typeface="Arial MT"/>
                <a:cs typeface="Arial MT"/>
              </a:rPr>
              <a:t>hypersensibilité,</a:t>
            </a:r>
            <a:r>
              <a:rPr lang="fr-FR" sz="1800" spc="-25" dirty="0">
                <a:effectLst/>
                <a:latin typeface="Arial MT"/>
                <a:ea typeface="Arial MT"/>
                <a:cs typeface="Arial MT"/>
              </a:rPr>
              <a:t> </a:t>
            </a:r>
            <a:r>
              <a:rPr lang="fr-FR" sz="1800" dirty="0">
                <a:effectLst/>
                <a:latin typeface="Arial MT"/>
                <a:ea typeface="Arial MT"/>
                <a:cs typeface="Arial MT"/>
              </a:rPr>
              <a:t>perte</a:t>
            </a:r>
            <a:r>
              <a:rPr lang="fr-FR" sz="1800" spc="-30" dirty="0">
                <a:effectLst/>
                <a:latin typeface="Arial MT"/>
                <a:ea typeface="Arial MT"/>
                <a:cs typeface="Arial MT"/>
              </a:rPr>
              <a:t> </a:t>
            </a:r>
            <a:r>
              <a:rPr lang="fr-FR" sz="1800" dirty="0">
                <a:effectLst/>
                <a:latin typeface="Arial MT"/>
                <a:ea typeface="Arial MT"/>
                <a:cs typeface="Arial MT"/>
              </a:rPr>
              <a:t>de</a:t>
            </a:r>
            <a:r>
              <a:rPr lang="fr-FR" sz="1800" spc="-25" dirty="0">
                <a:effectLst/>
                <a:latin typeface="Arial MT"/>
                <a:ea typeface="Arial MT"/>
                <a:cs typeface="Arial MT"/>
              </a:rPr>
              <a:t> </a:t>
            </a:r>
            <a:r>
              <a:rPr lang="fr-FR" sz="1800" dirty="0">
                <a:effectLst/>
                <a:latin typeface="Arial MT"/>
                <a:ea typeface="Arial MT"/>
                <a:cs typeface="Arial MT"/>
              </a:rPr>
              <a:t>spécificité,</a:t>
            </a:r>
            <a:r>
              <a:rPr lang="fr-FR" sz="1800" spc="-25" dirty="0">
                <a:effectLst/>
                <a:latin typeface="Arial MT"/>
                <a:ea typeface="Arial MT"/>
                <a:cs typeface="Arial MT"/>
              </a:rPr>
              <a:t> </a:t>
            </a:r>
            <a:r>
              <a:rPr lang="fr-FR" sz="1800" dirty="0">
                <a:effectLst/>
                <a:latin typeface="Arial MT"/>
                <a:ea typeface="Arial MT"/>
                <a:cs typeface="Arial MT"/>
              </a:rPr>
              <a:t>décharge</a:t>
            </a:r>
            <a:r>
              <a:rPr lang="fr-FR" sz="1800" spc="-540" dirty="0">
                <a:effectLst/>
                <a:latin typeface="Arial MT"/>
                <a:ea typeface="Arial MT"/>
                <a:cs typeface="Arial MT"/>
              </a:rPr>
              <a:t> </a:t>
            </a:r>
            <a:r>
              <a:rPr lang="fr-FR" sz="1800" dirty="0">
                <a:effectLst/>
                <a:latin typeface="Arial MT"/>
                <a:ea typeface="Arial MT"/>
                <a:cs typeface="Arial MT"/>
              </a:rPr>
              <a:t>spontanée, perte des contrôles inhibiteurs, hyperactivité du</a:t>
            </a:r>
            <a:r>
              <a:rPr lang="fr-FR" sz="1800" spc="5" dirty="0">
                <a:effectLst/>
                <a:latin typeface="Arial MT"/>
                <a:ea typeface="Arial MT"/>
                <a:cs typeface="Arial MT"/>
              </a:rPr>
              <a:t> </a:t>
            </a:r>
            <a:r>
              <a:rPr lang="fr-FR" sz="1800" dirty="0">
                <a:effectLst/>
                <a:latin typeface="Arial MT"/>
                <a:ea typeface="Arial MT"/>
                <a:cs typeface="Arial MT"/>
              </a:rPr>
              <a:t>sympathique. Ces douleurs sont habituellement peu sensibles aux</a:t>
            </a:r>
            <a:r>
              <a:rPr lang="fr-FR" sz="1800" spc="-545" dirty="0">
                <a:effectLst/>
                <a:latin typeface="Arial MT"/>
                <a:ea typeface="Arial MT"/>
                <a:cs typeface="Arial MT"/>
              </a:rPr>
              <a:t> </a:t>
            </a:r>
            <a:r>
              <a:rPr lang="fr-FR" sz="1800" dirty="0">
                <a:effectLst/>
                <a:latin typeface="Arial MT"/>
                <a:ea typeface="Arial MT"/>
                <a:cs typeface="Arial MT"/>
              </a:rPr>
              <a:t>antalgiques et fréquemment à l’origine de douleurs chroniques car </a:t>
            </a:r>
            <a:r>
              <a:rPr lang="fr-FR" sz="1800" spc="-545" dirty="0">
                <a:effectLst/>
                <a:latin typeface="Arial MT"/>
                <a:ea typeface="Arial MT"/>
                <a:cs typeface="Arial MT"/>
              </a:rPr>
              <a:t> </a:t>
            </a:r>
            <a:r>
              <a:rPr lang="fr-FR" sz="1800" dirty="0">
                <a:effectLst/>
                <a:latin typeface="Arial MT"/>
                <a:ea typeface="Arial MT"/>
                <a:cs typeface="Arial MT"/>
              </a:rPr>
              <a:t>la</a:t>
            </a:r>
            <a:r>
              <a:rPr lang="fr-FR" sz="1800" spc="-10" dirty="0">
                <a:effectLst/>
                <a:latin typeface="Arial MT"/>
                <a:ea typeface="Arial MT"/>
                <a:cs typeface="Arial MT"/>
              </a:rPr>
              <a:t> </a:t>
            </a:r>
            <a:r>
              <a:rPr lang="fr-FR" sz="1800" dirty="0">
                <a:effectLst/>
                <a:latin typeface="Arial MT"/>
                <a:ea typeface="Arial MT"/>
                <a:cs typeface="Arial MT"/>
              </a:rPr>
              <a:t>lésion</a:t>
            </a:r>
            <a:r>
              <a:rPr lang="fr-FR" sz="1800" spc="-5" dirty="0">
                <a:effectLst/>
                <a:latin typeface="Arial MT"/>
                <a:ea typeface="Arial MT"/>
                <a:cs typeface="Arial MT"/>
              </a:rPr>
              <a:t> </a:t>
            </a:r>
            <a:r>
              <a:rPr lang="fr-FR" sz="1800" dirty="0">
                <a:effectLst/>
                <a:latin typeface="Arial MT"/>
                <a:ea typeface="Arial MT"/>
                <a:cs typeface="Arial MT"/>
              </a:rPr>
              <a:t>neurologique</a:t>
            </a:r>
            <a:r>
              <a:rPr lang="fr-FR" sz="1800" spc="-5" dirty="0">
                <a:effectLst/>
                <a:latin typeface="Arial MT"/>
                <a:ea typeface="Arial MT"/>
                <a:cs typeface="Arial MT"/>
              </a:rPr>
              <a:t> </a:t>
            </a:r>
            <a:r>
              <a:rPr lang="fr-FR" sz="1800" dirty="0">
                <a:effectLst/>
                <a:latin typeface="Arial MT"/>
                <a:ea typeface="Arial MT"/>
                <a:cs typeface="Arial MT"/>
              </a:rPr>
              <a:t>est</a:t>
            </a:r>
            <a:r>
              <a:rPr lang="fr-FR" sz="1800" spc="-25" dirty="0">
                <a:effectLst/>
                <a:latin typeface="Arial MT"/>
                <a:ea typeface="Arial MT"/>
                <a:cs typeface="Arial MT"/>
              </a:rPr>
              <a:t> </a:t>
            </a:r>
            <a:r>
              <a:rPr lang="fr-FR" sz="1800" dirty="0">
                <a:effectLst/>
                <a:latin typeface="Arial MT"/>
                <a:ea typeface="Arial MT"/>
                <a:cs typeface="Arial MT"/>
              </a:rPr>
              <a:t>souvent</a:t>
            </a:r>
            <a:r>
              <a:rPr lang="fr-FR" sz="1800" spc="-10" dirty="0">
                <a:effectLst/>
                <a:latin typeface="Arial MT"/>
                <a:ea typeface="Arial MT"/>
                <a:cs typeface="Arial MT"/>
              </a:rPr>
              <a:t> </a:t>
            </a:r>
            <a:r>
              <a:rPr lang="fr-FR" sz="1800" dirty="0">
                <a:effectLst/>
                <a:latin typeface="Arial MT"/>
                <a:ea typeface="Arial MT"/>
                <a:cs typeface="Arial MT"/>
              </a:rPr>
              <a:t>définitive.</a:t>
            </a:r>
          </a:p>
          <a:p>
            <a:endParaRPr lang="fr-FR" dirty="0"/>
          </a:p>
        </p:txBody>
      </p:sp>
    </p:spTree>
    <p:extLst>
      <p:ext uri="{BB962C8B-B14F-4D97-AF65-F5344CB8AC3E}">
        <p14:creationId xmlns:p14="http://schemas.microsoft.com/office/powerpoint/2010/main" val="277534514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40C1590-FE00-FA70-4567-EA4FA9276923}"/>
              </a:ext>
            </a:extLst>
          </p:cNvPr>
          <p:cNvSpPr>
            <a:spLocks noGrp="1"/>
          </p:cNvSpPr>
          <p:nvPr>
            <p:ph type="title"/>
          </p:nvPr>
        </p:nvSpPr>
        <p:spPr/>
        <p:txBody>
          <a:bodyPr>
            <a:normAutofit/>
          </a:bodyPr>
          <a:lstStyle/>
          <a:p>
            <a:r>
              <a:rPr lang="fr-FR" dirty="0">
                <a:solidFill>
                  <a:srgbClr val="FF0000"/>
                </a:solidFill>
                <a:effectLst/>
                <a:latin typeface="Arial MT"/>
                <a:ea typeface="Arial MT"/>
                <a:cs typeface="Arial MT"/>
              </a:rPr>
              <a:t>Signes</a:t>
            </a:r>
            <a:r>
              <a:rPr lang="fr-FR" spc="-70" dirty="0">
                <a:solidFill>
                  <a:srgbClr val="FF0000"/>
                </a:solidFill>
                <a:effectLst/>
                <a:latin typeface="Arial MT"/>
                <a:ea typeface="Arial MT"/>
                <a:cs typeface="Arial MT"/>
              </a:rPr>
              <a:t> </a:t>
            </a:r>
            <a:r>
              <a:rPr lang="fr-FR" dirty="0">
                <a:solidFill>
                  <a:srgbClr val="FF0000"/>
                </a:solidFill>
                <a:effectLst/>
                <a:latin typeface="Arial MT"/>
                <a:ea typeface="Arial MT"/>
                <a:cs typeface="Arial MT"/>
              </a:rPr>
              <a:t>cliniques</a:t>
            </a:r>
            <a:r>
              <a:rPr lang="fr-FR" spc="-55" dirty="0">
                <a:solidFill>
                  <a:srgbClr val="FF0000"/>
                </a:solidFill>
                <a:effectLst/>
                <a:latin typeface="Arial MT"/>
                <a:ea typeface="Arial MT"/>
                <a:cs typeface="Arial MT"/>
              </a:rPr>
              <a:t> </a:t>
            </a:r>
            <a:r>
              <a:rPr lang="fr-FR" dirty="0">
                <a:solidFill>
                  <a:srgbClr val="FF0000"/>
                </a:solidFill>
                <a:effectLst/>
                <a:latin typeface="Arial MT"/>
                <a:ea typeface="Arial MT"/>
                <a:cs typeface="Arial MT"/>
              </a:rPr>
              <a:t>caractéristiques</a:t>
            </a:r>
            <a:br>
              <a:rPr lang="fr-FR" dirty="0">
                <a:solidFill>
                  <a:srgbClr val="FF0000"/>
                </a:solidFill>
                <a:effectLst/>
                <a:latin typeface="Arial MT"/>
                <a:ea typeface="Arial MT"/>
                <a:cs typeface="Arial MT"/>
              </a:rPr>
            </a:br>
            <a:r>
              <a:rPr lang="fr-FR" spc="-55" dirty="0">
                <a:solidFill>
                  <a:srgbClr val="FF0000"/>
                </a:solidFill>
                <a:effectLst/>
                <a:latin typeface="Arial MT"/>
                <a:ea typeface="Arial MT"/>
                <a:cs typeface="Arial MT"/>
              </a:rPr>
              <a:t> </a:t>
            </a:r>
            <a:r>
              <a:rPr lang="fr-FR" dirty="0">
                <a:solidFill>
                  <a:srgbClr val="FF0000"/>
                </a:solidFill>
                <a:effectLst/>
                <a:latin typeface="Arial MT"/>
                <a:ea typeface="Arial MT"/>
                <a:cs typeface="Arial MT"/>
              </a:rPr>
              <a:t>des</a:t>
            </a:r>
            <a:r>
              <a:rPr lang="fr-FR" spc="-875" dirty="0">
                <a:solidFill>
                  <a:srgbClr val="FF0000"/>
                </a:solidFill>
                <a:effectLst/>
                <a:latin typeface="Arial MT"/>
                <a:ea typeface="Arial MT"/>
                <a:cs typeface="Arial MT"/>
              </a:rPr>
              <a:t>  </a:t>
            </a:r>
            <a:r>
              <a:rPr lang="fr-FR" dirty="0">
                <a:solidFill>
                  <a:srgbClr val="FF0000"/>
                </a:solidFill>
                <a:effectLst/>
                <a:latin typeface="Arial MT"/>
                <a:ea typeface="Arial MT"/>
                <a:cs typeface="Arial MT"/>
              </a:rPr>
              <a:t>douleurs</a:t>
            </a:r>
            <a:r>
              <a:rPr lang="fr-FR" spc="-20" dirty="0">
                <a:solidFill>
                  <a:srgbClr val="FF0000"/>
                </a:solidFill>
                <a:effectLst/>
                <a:latin typeface="Arial MT"/>
                <a:ea typeface="Arial MT"/>
                <a:cs typeface="Arial MT"/>
              </a:rPr>
              <a:t> </a:t>
            </a:r>
            <a:r>
              <a:rPr lang="fr-FR" dirty="0">
                <a:solidFill>
                  <a:srgbClr val="FF0000"/>
                </a:solidFill>
                <a:effectLst/>
                <a:latin typeface="Arial MT"/>
                <a:ea typeface="Arial MT"/>
                <a:cs typeface="Arial MT"/>
              </a:rPr>
              <a:t>neuropathiques</a:t>
            </a:r>
            <a:r>
              <a:rPr lang="fr-FR" spc="-10" dirty="0">
                <a:solidFill>
                  <a:srgbClr val="FF0000"/>
                </a:solidFill>
                <a:effectLst/>
                <a:latin typeface="Arial MT"/>
                <a:ea typeface="Arial MT"/>
                <a:cs typeface="Arial MT"/>
              </a:rPr>
              <a:t> </a:t>
            </a:r>
            <a:endParaRPr lang="fr-FR" dirty="0">
              <a:solidFill>
                <a:srgbClr val="FF0000"/>
              </a:solidFill>
            </a:endParaRPr>
          </a:p>
        </p:txBody>
      </p:sp>
      <p:sp>
        <p:nvSpPr>
          <p:cNvPr id="3" name="Espace réservé du contenu 2">
            <a:extLst>
              <a:ext uri="{FF2B5EF4-FFF2-40B4-BE49-F238E27FC236}">
                <a16:creationId xmlns:a16="http://schemas.microsoft.com/office/drawing/2014/main" id="{70CE3F40-3ED5-ADE5-3604-9A6356E3A225}"/>
              </a:ext>
            </a:extLst>
          </p:cNvPr>
          <p:cNvSpPr>
            <a:spLocks noGrp="1"/>
          </p:cNvSpPr>
          <p:nvPr>
            <p:ph sz="quarter" idx="13"/>
          </p:nvPr>
        </p:nvSpPr>
        <p:spPr/>
        <p:txBody>
          <a:bodyPr>
            <a:normAutofit fontScale="85000" lnSpcReduction="10000"/>
          </a:bodyPr>
          <a:lstStyle/>
          <a:p>
            <a:pPr marL="742950" marR="1864360" lvl="1" indent="-285750">
              <a:lnSpc>
                <a:spcPct val="103000"/>
              </a:lnSpc>
              <a:spcAft>
                <a:spcPts val="0"/>
              </a:spcAft>
              <a:buClr>
                <a:srgbClr val="DD7F46"/>
              </a:buClr>
              <a:buSzPts val="2400"/>
              <a:buFont typeface="Wingdings" panose="05000000000000000000" pitchFamily="2" charset="2"/>
              <a:buChar char=""/>
              <a:tabLst>
                <a:tab pos="1033780" algn="l"/>
              </a:tabLst>
            </a:pPr>
            <a:r>
              <a:rPr lang="fr-FR" sz="2400" dirty="0">
                <a:solidFill>
                  <a:srgbClr val="FF0000"/>
                </a:solidFill>
                <a:effectLst/>
                <a:latin typeface="Arial MT"/>
                <a:ea typeface="Wingdings" panose="05000000000000000000" pitchFamily="2" charset="2"/>
                <a:cs typeface="Wingdings" panose="05000000000000000000" pitchFamily="2" charset="2"/>
              </a:rPr>
              <a:t>Expression de la douleur spontanée </a:t>
            </a:r>
            <a:r>
              <a:rPr lang="fr-FR" sz="2400" dirty="0">
                <a:effectLst/>
                <a:latin typeface="Arial MT"/>
                <a:ea typeface="Wingdings" panose="05000000000000000000" pitchFamily="2" charset="2"/>
                <a:cs typeface="Wingdings" panose="05000000000000000000" pitchFamily="2" charset="2"/>
              </a:rPr>
              <a:t>: </a:t>
            </a:r>
            <a:r>
              <a:rPr lang="fr-FR" sz="2400" dirty="0">
                <a:solidFill>
                  <a:srgbClr val="FF0000"/>
                </a:solidFill>
                <a:effectLst/>
                <a:latin typeface="Arial MT"/>
                <a:ea typeface="Wingdings" panose="05000000000000000000" pitchFamily="2" charset="2"/>
                <a:cs typeface="Wingdings" panose="05000000000000000000" pitchFamily="2" charset="2"/>
              </a:rPr>
              <a:t>brûlure,</a:t>
            </a:r>
            <a:r>
              <a:rPr lang="fr-FR" sz="2400" spc="5" dirty="0">
                <a:solidFill>
                  <a:srgbClr val="FF0000"/>
                </a:solidFill>
                <a:effectLst/>
                <a:latin typeface="Arial MT"/>
                <a:ea typeface="Wingdings" panose="05000000000000000000" pitchFamily="2" charset="2"/>
                <a:cs typeface="Wingdings" panose="05000000000000000000" pitchFamily="2" charset="2"/>
              </a:rPr>
              <a:t> </a:t>
            </a:r>
            <a:r>
              <a:rPr lang="fr-FR" sz="2400" dirty="0">
                <a:solidFill>
                  <a:srgbClr val="FF0000"/>
                </a:solidFill>
                <a:effectLst/>
                <a:latin typeface="Arial MT"/>
                <a:ea typeface="Wingdings" panose="05000000000000000000" pitchFamily="2" charset="2"/>
                <a:cs typeface="Wingdings" panose="05000000000000000000" pitchFamily="2" charset="2"/>
              </a:rPr>
              <a:t>picotement,</a:t>
            </a:r>
            <a:r>
              <a:rPr lang="fr-FR" sz="2400" spc="-25" dirty="0">
                <a:solidFill>
                  <a:srgbClr val="FF0000"/>
                </a:solidFill>
                <a:effectLst/>
                <a:latin typeface="Arial MT"/>
                <a:ea typeface="Wingdings" panose="05000000000000000000" pitchFamily="2" charset="2"/>
                <a:cs typeface="Wingdings" panose="05000000000000000000" pitchFamily="2" charset="2"/>
              </a:rPr>
              <a:t> </a:t>
            </a:r>
            <a:r>
              <a:rPr lang="fr-FR" sz="2400" dirty="0">
                <a:solidFill>
                  <a:srgbClr val="FF0000"/>
                </a:solidFill>
                <a:effectLst/>
                <a:latin typeface="Arial MT"/>
                <a:ea typeface="Wingdings" panose="05000000000000000000" pitchFamily="2" charset="2"/>
                <a:cs typeface="Wingdings" panose="05000000000000000000" pitchFamily="2" charset="2"/>
              </a:rPr>
              <a:t>décharge</a:t>
            </a:r>
            <a:r>
              <a:rPr lang="fr-FR" sz="2400" spc="-15" dirty="0">
                <a:solidFill>
                  <a:srgbClr val="FF0000"/>
                </a:solidFill>
                <a:effectLst/>
                <a:latin typeface="Arial MT"/>
                <a:ea typeface="Wingdings" panose="05000000000000000000" pitchFamily="2" charset="2"/>
                <a:cs typeface="Wingdings" panose="05000000000000000000" pitchFamily="2" charset="2"/>
              </a:rPr>
              <a:t> </a:t>
            </a:r>
            <a:r>
              <a:rPr lang="fr-FR" sz="2400" dirty="0">
                <a:solidFill>
                  <a:srgbClr val="FF0000"/>
                </a:solidFill>
                <a:effectLst/>
                <a:latin typeface="Arial MT"/>
                <a:ea typeface="Wingdings" panose="05000000000000000000" pitchFamily="2" charset="2"/>
                <a:cs typeface="Wingdings" panose="05000000000000000000" pitchFamily="2" charset="2"/>
              </a:rPr>
              <a:t>électrique,</a:t>
            </a:r>
            <a:r>
              <a:rPr lang="fr-FR" sz="2400" spc="-25" dirty="0">
                <a:solidFill>
                  <a:srgbClr val="FF0000"/>
                </a:solidFill>
                <a:effectLst/>
                <a:latin typeface="Arial MT"/>
                <a:ea typeface="Wingdings" panose="05000000000000000000" pitchFamily="2" charset="2"/>
                <a:cs typeface="Wingdings" panose="05000000000000000000" pitchFamily="2" charset="2"/>
              </a:rPr>
              <a:t> </a:t>
            </a:r>
            <a:r>
              <a:rPr lang="fr-FR" sz="2400" dirty="0">
                <a:solidFill>
                  <a:srgbClr val="FF0000"/>
                </a:solidFill>
                <a:effectLst/>
                <a:latin typeface="Arial MT"/>
                <a:ea typeface="Wingdings" panose="05000000000000000000" pitchFamily="2" charset="2"/>
                <a:cs typeface="Wingdings" panose="05000000000000000000" pitchFamily="2" charset="2"/>
              </a:rPr>
              <a:t>broiement….</a:t>
            </a:r>
            <a:endParaRPr lang="fr-FR" sz="1100" dirty="0">
              <a:solidFill>
                <a:srgbClr val="FF0000"/>
              </a:solidFill>
              <a:effectLst/>
              <a:latin typeface="Arial MT"/>
              <a:ea typeface="Wingdings" panose="05000000000000000000" pitchFamily="2" charset="2"/>
              <a:cs typeface="Wingdings" panose="05000000000000000000" pitchFamily="2" charset="2"/>
            </a:endParaRPr>
          </a:p>
          <a:p>
            <a:pPr marL="742950" marR="999490" lvl="1" indent="-285750">
              <a:lnSpc>
                <a:spcPct val="103000"/>
              </a:lnSpc>
              <a:spcBef>
                <a:spcPts val="705"/>
              </a:spcBef>
              <a:spcAft>
                <a:spcPts val="0"/>
              </a:spcAft>
              <a:buClr>
                <a:srgbClr val="DD7F46"/>
              </a:buClr>
              <a:buSzPts val="2400"/>
              <a:buFont typeface="Wingdings" panose="05000000000000000000" pitchFamily="2" charset="2"/>
              <a:buChar char=""/>
              <a:tabLst>
                <a:tab pos="1033780" algn="l"/>
              </a:tabLst>
            </a:pPr>
            <a:r>
              <a:rPr lang="fr-FR" sz="2400" dirty="0">
                <a:solidFill>
                  <a:srgbClr val="FF0000"/>
                </a:solidFill>
                <a:effectLst/>
                <a:latin typeface="Arial MT"/>
                <a:ea typeface="Wingdings" panose="05000000000000000000" pitchFamily="2" charset="2"/>
                <a:cs typeface="Wingdings" panose="05000000000000000000" pitchFamily="2" charset="2"/>
              </a:rPr>
              <a:t>Modification de la sensibilité lors de l’examen </a:t>
            </a:r>
            <a:r>
              <a:rPr lang="fr-FR" sz="2400" dirty="0">
                <a:effectLst/>
                <a:latin typeface="Arial MT"/>
                <a:ea typeface="Wingdings" panose="05000000000000000000" pitchFamily="2" charset="2"/>
                <a:cs typeface="Wingdings" panose="05000000000000000000" pitchFamily="2" charset="2"/>
              </a:rPr>
              <a:t>: hypo-</a:t>
            </a:r>
            <a:r>
              <a:rPr lang="fr-FR" sz="2400" spc="-655" dirty="0">
                <a:effectLst/>
                <a:latin typeface="Arial MT"/>
                <a:ea typeface="Wingdings" panose="05000000000000000000" pitchFamily="2" charset="2"/>
                <a:cs typeface="Wingdings" panose="05000000000000000000" pitchFamily="2" charset="2"/>
              </a:rPr>
              <a:t> </a:t>
            </a:r>
            <a:r>
              <a:rPr lang="fr-FR" sz="2400" dirty="0">
                <a:effectLst/>
                <a:latin typeface="Arial MT"/>
                <a:ea typeface="Wingdings" panose="05000000000000000000" pitchFamily="2" charset="2"/>
                <a:cs typeface="Wingdings" panose="05000000000000000000" pitchFamily="2" charset="2"/>
              </a:rPr>
              <a:t>esthésie</a:t>
            </a:r>
            <a:r>
              <a:rPr lang="fr-FR" sz="2400" spc="-5" dirty="0">
                <a:effectLst/>
                <a:latin typeface="Arial MT"/>
                <a:ea typeface="Wingdings" panose="05000000000000000000" pitchFamily="2" charset="2"/>
                <a:cs typeface="Wingdings" panose="05000000000000000000" pitchFamily="2" charset="2"/>
              </a:rPr>
              <a:t> </a:t>
            </a:r>
            <a:r>
              <a:rPr lang="fr-FR" sz="2400" dirty="0">
                <a:effectLst/>
                <a:latin typeface="Arial MT"/>
                <a:ea typeface="Wingdings" panose="05000000000000000000" pitchFamily="2" charset="2"/>
                <a:cs typeface="Wingdings" panose="05000000000000000000" pitchFamily="2" charset="2"/>
              </a:rPr>
              <a:t>ou anesthésie;</a:t>
            </a:r>
            <a:endParaRPr lang="fr-FR" sz="1100" dirty="0">
              <a:effectLst/>
              <a:latin typeface="Arial MT"/>
              <a:ea typeface="Wingdings" panose="05000000000000000000" pitchFamily="2" charset="2"/>
              <a:cs typeface="Wingdings" panose="05000000000000000000" pitchFamily="2" charset="2"/>
            </a:endParaRPr>
          </a:p>
          <a:p>
            <a:pPr marL="1354455" marR="1530985" indent="-273050">
              <a:lnSpc>
                <a:spcPct val="103000"/>
              </a:lnSpc>
              <a:spcBef>
                <a:spcPts val="565"/>
              </a:spcBef>
              <a:spcAft>
                <a:spcPts val="0"/>
              </a:spcAft>
            </a:pPr>
            <a:r>
              <a:rPr lang="fr-FR" sz="2000" dirty="0">
                <a:solidFill>
                  <a:srgbClr val="FF0000"/>
                </a:solidFill>
                <a:effectLst/>
                <a:latin typeface="Arial MT"/>
                <a:ea typeface="Arial MT"/>
                <a:cs typeface="Arial MT"/>
              </a:rPr>
              <a:t>Allodynie</a:t>
            </a:r>
            <a:r>
              <a:rPr lang="fr-FR" sz="2000" dirty="0">
                <a:effectLst/>
                <a:latin typeface="Arial MT"/>
                <a:ea typeface="Arial MT"/>
                <a:cs typeface="Arial MT"/>
              </a:rPr>
              <a:t>: réponse douloureuse à une stimulation</a:t>
            </a:r>
            <a:r>
              <a:rPr lang="fr-FR" sz="2000" spc="5" dirty="0">
                <a:effectLst/>
                <a:latin typeface="Arial MT"/>
                <a:ea typeface="Arial MT"/>
                <a:cs typeface="Arial MT"/>
              </a:rPr>
              <a:t> </a:t>
            </a:r>
            <a:r>
              <a:rPr lang="fr-FR" sz="2000" dirty="0">
                <a:effectLst/>
                <a:latin typeface="Arial MT"/>
                <a:ea typeface="Arial MT"/>
                <a:cs typeface="Arial MT"/>
              </a:rPr>
              <a:t>normalement</a:t>
            </a:r>
            <a:r>
              <a:rPr lang="fr-FR" sz="2000" spc="-25" dirty="0">
                <a:effectLst/>
                <a:latin typeface="Arial MT"/>
                <a:ea typeface="Arial MT"/>
                <a:cs typeface="Arial MT"/>
              </a:rPr>
              <a:t> </a:t>
            </a:r>
            <a:r>
              <a:rPr lang="fr-FR" sz="2000" dirty="0">
                <a:effectLst/>
                <a:latin typeface="Arial MT"/>
                <a:ea typeface="Arial MT"/>
                <a:cs typeface="Arial MT"/>
              </a:rPr>
              <a:t>indolore.</a:t>
            </a:r>
          </a:p>
          <a:p>
            <a:pPr marL="1354455" marR="1804035" indent="-273050">
              <a:lnSpc>
                <a:spcPct val="103000"/>
              </a:lnSpc>
              <a:spcBef>
                <a:spcPts val="565"/>
              </a:spcBef>
              <a:spcAft>
                <a:spcPts val="0"/>
              </a:spcAft>
              <a:tabLst>
                <a:tab pos="1424305" algn="l"/>
              </a:tabLst>
            </a:pPr>
            <a:r>
              <a:rPr lang="fr-FR" sz="2000" dirty="0">
                <a:effectLst/>
                <a:latin typeface="Arial MT"/>
                <a:ea typeface="Arial MT"/>
                <a:cs typeface="Arial MT"/>
              </a:rPr>
              <a:t>hyperesthésie:</a:t>
            </a:r>
            <a:r>
              <a:rPr lang="fr-FR" sz="2000" spc="-30" dirty="0">
                <a:effectLst/>
                <a:latin typeface="Arial MT"/>
                <a:ea typeface="Arial MT"/>
                <a:cs typeface="Arial MT"/>
              </a:rPr>
              <a:t> </a:t>
            </a:r>
            <a:r>
              <a:rPr lang="fr-FR" sz="2000" dirty="0">
                <a:effectLst/>
                <a:latin typeface="Arial MT"/>
                <a:ea typeface="Arial MT"/>
                <a:cs typeface="Arial MT"/>
              </a:rPr>
              <a:t>réponse</a:t>
            </a:r>
            <a:r>
              <a:rPr lang="fr-FR" sz="2000" spc="-20" dirty="0">
                <a:effectLst/>
                <a:latin typeface="Arial MT"/>
                <a:ea typeface="Arial MT"/>
                <a:cs typeface="Arial MT"/>
              </a:rPr>
              <a:t> </a:t>
            </a:r>
            <a:r>
              <a:rPr lang="fr-FR" sz="2000" dirty="0">
                <a:effectLst/>
                <a:latin typeface="Arial MT"/>
                <a:ea typeface="Arial MT"/>
                <a:cs typeface="Arial MT"/>
              </a:rPr>
              <a:t>anormalement</a:t>
            </a:r>
            <a:r>
              <a:rPr lang="fr-FR" sz="2000" spc="-30" dirty="0">
                <a:effectLst/>
                <a:latin typeface="Arial MT"/>
                <a:ea typeface="Arial MT"/>
                <a:cs typeface="Arial MT"/>
              </a:rPr>
              <a:t> </a:t>
            </a:r>
            <a:r>
              <a:rPr lang="fr-FR" sz="2000" dirty="0">
                <a:effectLst/>
                <a:latin typeface="Arial MT"/>
                <a:ea typeface="Arial MT"/>
                <a:cs typeface="Arial MT"/>
              </a:rPr>
              <a:t>intense</a:t>
            </a:r>
            <a:r>
              <a:rPr lang="fr-FR" sz="2000" spc="-20" dirty="0">
                <a:effectLst/>
                <a:latin typeface="Arial MT"/>
                <a:ea typeface="Arial MT"/>
                <a:cs typeface="Arial MT"/>
              </a:rPr>
              <a:t> </a:t>
            </a:r>
            <a:r>
              <a:rPr lang="fr-FR" sz="2000" dirty="0">
                <a:effectLst/>
                <a:latin typeface="Arial MT"/>
                <a:ea typeface="Arial MT"/>
                <a:cs typeface="Arial MT"/>
              </a:rPr>
              <a:t>à</a:t>
            </a:r>
            <a:r>
              <a:rPr lang="fr-FR" sz="2000" spc="-30" dirty="0">
                <a:effectLst/>
                <a:latin typeface="Arial MT"/>
                <a:ea typeface="Arial MT"/>
                <a:cs typeface="Arial MT"/>
              </a:rPr>
              <a:t> </a:t>
            </a:r>
            <a:r>
              <a:rPr lang="fr-FR" sz="2000" dirty="0">
                <a:effectLst/>
                <a:latin typeface="Arial MT"/>
                <a:ea typeface="Arial MT"/>
                <a:cs typeface="Arial MT"/>
              </a:rPr>
              <a:t>une</a:t>
            </a:r>
            <a:r>
              <a:rPr lang="fr-FR" sz="2000" spc="-540" dirty="0">
                <a:effectLst/>
                <a:latin typeface="Arial MT"/>
                <a:ea typeface="Arial MT"/>
                <a:cs typeface="Arial MT"/>
              </a:rPr>
              <a:t> </a:t>
            </a:r>
            <a:r>
              <a:rPr lang="fr-FR" sz="2000" dirty="0">
                <a:effectLst/>
                <a:latin typeface="Arial MT"/>
                <a:ea typeface="Arial MT"/>
                <a:cs typeface="Arial MT"/>
              </a:rPr>
              <a:t>stimulation</a:t>
            </a:r>
            <a:r>
              <a:rPr lang="fr-FR" sz="2000" spc="-20" dirty="0">
                <a:effectLst/>
                <a:latin typeface="Arial MT"/>
                <a:ea typeface="Arial MT"/>
                <a:cs typeface="Arial MT"/>
              </a:rPr>
              <a:t> </a:t>
            </a:r>
            <a:r>
              <a:rPr lang="fr-FR" sz="2000" dirty="0">
                <a:effectLst/>
                <a:latin typeface="Arial MT"/>
                <a:ea typeface="Arial MT"/>
                <a:cs typeface="Arial MT"/>
              </a:rPr>
              <a:t>douloureuse.</a:t>
            </a:r>
          </a:p>
          <a:p>
            <a:pPr marL="1354455" marR="1120775" indent="-273050">
              <a:lnSpc>
                <a:spcPct val="103000"/>
              </a:lnSpc>
              <a:spcBef>
                <a:spcPts val="560"/>
              </a:spcBef>
              <a:spcAft>
                <a:spcPts val="0"/>
              </a:spcAft>
            </a:pPr>
            <a:r>
              <a:rPr lang="fr-FR" sz="1400" spc="5" dirty="0">
                <a:solidFill>
                  <a:srgbClr val="94B6D2"/>
                </a:solidFill>
                <a:effectLst/>
                <a:latin typeface="Microsoft Sans Serif" panose="020B0604020202020204" pitchFamily="34" charset="0"/>
                <a:ea typeface="Microsoft Sans Serif" panose="020B0604020202020204" pitchFamily="34" charset="0"/>
                <a:cs typeface="Arial MT"/>
              </a:rPr>
              <a:t> </a:t>
            </a:r>
            <a:r>
              <a:rPr lang="fr-FR" sz="2000" dirty="0">
                <a:effectLst/>
                <a:latin typeface="Arial MT"/>
                <a:ea typeface="Arial MT"/>
                <a:cs typeface="Arial MT"/>
              </a:rPr>
              <a:t>Hyperpathie: réponse douloureuse extrêmement intense, qui</a:t>
            </a:r>
            <a:r>
              <a:rPr lang="fr-FR" sz="2000" spc="5" dirty="0">
                <a:effectLst/>
                <a:latin typeface="Arial MT"/>
                <a:ea typeface="Arial MT"/>
                <a:cs typeface="Arial MT"/>
              </a:rPr>
              <a:t> </a:t>
            </a:r>
            <a:r>
              <a:rPr lang="fr-FR" sz="2000" dirty="0">
                <a:effectLst/>
                <a:latin typeface="Arial MT"/>
                <a:ea typeface="Arial MT"/>
                <a:cs typeface="Arial MT"/>
              </a:rPr>
              <a:t>se prolonge après l’arrêt du stimulus et qui implique un</a:t>
            </a:r>
            <a:r>
              <a:rPr lang="fr-FR" sz="2000" spc="5" dirty="0">
                <a:effectLst/>
                <a:latin typeface="Arial MT"/>
                <a:ea typeface="Arial MT"/>
                <a:cs typeface="Arial MT"/>
              </a:rPr>
              <a:t> </a:t>
            </a:r>
            <a:r>
              <a:rPr lang="fr-FR" sz="2000" dirty="0">
                <a:effectLst/>
                <a:latin typeface="Arial MT"/>
                <a:ea typeface="Arial MT"/>
                <a:cs typeface="Arial MT"/>
              </a:rPr>
              <a:t>territoire</a:t>
            </a:r>
            <a:r>
              <a:rPr lang="fr-FR" sz="2000" spc="-10" dirty="0">
                <a:effectLst/>
                <a:latin typeface="Arial MT"/>
                <a:ea typeface="Arial MT"/>
                <a:cs typeface="Arial MT"/>
              </a:rPr>
              <a:t> </a:t>
            </a:r>
            <a:r>
              <a:rPr lang="fr-FR" sz="2000" dirty="0">
                <a:effectLst/>
                <a:latin typeface="Arial MT"/>
                <a:ea typeface="Arial MT"/>
                <a:cs typeface="Arial MT"/>
              </a:rPr>
              <a:t>débordant</a:t>
            </a:r>
            <a:r>
              <a:rPr lang="fr-FR" sz="2000" spc="-15" dirty="0">
                <a:effectLst/>
                <a:latin typeface="Arial MT"/>
                <a:ea typeface="Arial MT"/>
                <a:cs typeface="Arial MT"/>
              </a:rPr>
              <a:t> </a:t>
            </a:r>
            <a:r>
              <a:rPr lang="fr-FR" sz="2000" dirty="0">
                <a:effectLst/>
                <a:latin typeface="Arial MT"/>
                <a:ea typeface="Arial MT"/>
                <a:cs typeface="Arial MT"/>
              </a:rPr>
              <a:t>largement</a:t>
            </a:r>
            <a:r>
              <a:rPr lang="fr-FR" sz="2000" spc="-10" dirty="0">
                <a:effectLst/>
                <a:latin typeface="Arial MT"/>
                <a:ea typeface="Arial MT"/>
                <a:cs typeface="Arial MT"/>
              </a:rPr>
              <a:t> </a:t>
            </a:r>
            <a:r>
              <a:rPr lang="fr-FR" sz="2000" dirty="0">
                <a:effectLst/>
                <a:latin typeface="Arial MT"/>
                <a:ea typeface="Arial MT"/>
                <a:cs typeface="Arial MT"/>
              </a:rPr>
              <a:t>la</a:t>
            </a:r>
            <a:r>
              <a:rPr lang="fr-FR" sz="2000" spc="-20" dirty="0">
                <a:effectLst/>
                <a:latin typeface="Arial MT"/>
                <a:ea typeface="Arial MT"/>
                <a:cs typeface="Arial MT"/>
              </a:rPr>
              <a:t> </a:t>
            </a:r>
            <a:r>
              <a:rPr lang="fr-FR" sz="2000" dirty="0">
                <a:effectLst/>
                <a:latin typeface="Arial MT"/>
                <a:ea typeface="Arial MT"/>
                <a:cs typeface="Arial MT"/>
              </a:rPr>
              <a:t>zone</a:t>
            </a:r>
            <a:r>
              <a:rPr lang="fr-FR" sz="2000" spc="-15" dirty="0">
                <a:effectLst/>
                <a:latin typeface="Arial MT"/>
                <a:ea typeface="Arial MT"/>
                <a:cs typeface="Arial MT"/>
              </a:rPr>
              <a:t> </a:t>
            </a:r>
            <a:r>
              <a:rPr lang="fr-FR" sz="2000" dirty="0">
                <a:effectLst/>
                <a:latin typeface="Arial MT"/>
                <a:ea typeface="Arial MT"/>
                <a:cs typeface="Arial MT"/>
              </a:rPr>
              <a:t>stimulée.</a:t>
            </a:r>
          </a:p>
          <a:p>
            <a:endParaRPr lang="fr-FR" dirty="0"/>
          </a:p>
        </p:txBody>
      </p:sp>
    </p:spTree>
    <p:extLst>
      <p:ext uri="{BB962C8B-B14F-4D97-AF65-F5344CB8AC3E}">
        <p14:creationId xmlns:p14="http://schemas.microsoft.com/office/powerpoint/2010/main" val="33311037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A79FE46-CB0E-22A9-A4E4-AE96485A46AB}"/>
              </a:ext>
            </a:extLst>
          </p:cNvPr>
          <p:cNvSpPr>
            <a:spLocks noGrp="1"/>
          </p:cNvSpPr>
          <p:nvPr>
            <p:ph type="title"/>
          </p:nvPr>
        </p:nvSpPr>
        <p:spPr/>
        <p:txBody>
          <a:bodyPr/>
          <a:lstStyle/>
          <a:p>
            <a:r>
              <a:rPr lang="fr-FR" dirty="0">
                <a:solidFill>
                  <a:srgbClr val="FF0000"/>
                </a:solidFill>
              </a:rPr>
              <a:t>Exemples douleurs neuropathiques </a:t>
            </a:r>
          </a:p>
        </p:txBody>
      </p:sp>
      <p:sp>
        <p:nvSpPr>
          <p:cNvPr id="4" name="Espace réservé du contenu 3">
            <a:extLst>
              <a:ext uri="{FF2B5EF4-FFF2-40B4-BE49-F238E27FC236}">
                <a16:creationId xmlns:a16="http://schemas.microsoft.com/office/drawing/2014/main" id="{B9CA994B-0EEC-CA03-4E74-E2BC75403FA8}"/>
              </a:ext>
            </a:extLst>
          </p:cNvPr>
          <p:cNvSpPr txBox="1">
            <a:spLocks noGrp="1"/>
          </p:cNvSpPr>
          <p:nvPr>
            <p:ph sz="quarter" idx="13"/>
          </p:nvPr>
        </p:nvSpPr>
        <p:spPr>
          <a:xfrm>
            <a:off x="914400" y="2366963"/>
            <a:ext cx="10363200" cy="2759345"/>
          </a:xfrm>
          <a:prstGeom prst="rect">
            <a:avLst/>
          </a:prstGeom>
          <a:noFill/>
        </p:spPr>
        <p:txBody>
          <a:bodyPr wrap="square">
            <a:spAutoFit/>
          </a:bodyPr>
          <a:lstStyle/>
          <a:p>
            <a:pPr marL="342900" lvl="0" indent="-342900">
              <a:spcBef>
                <a:spcPts val="925"/>
              </a:spcBef>
              <a:buClr>
                <a:srgbClr val="DD7F46"/>
              </a:buClr>
              <a:buSzPts val="2400"/>
              <a:buFont typeface="Wingdings" panose="05000000000000000000" pitchFamily="2" charset="2"/>
              <a:buChar char=""/>
              <a:tabLst>
                <a:tab pos="962025" algn="l"/>
              </a:tabLst>
            </a:pPr>
            <a:r>
              <a:rPr lang="fr-FR" sz="1800" dirty="0">
                <a:effectLst/>
                <a:latin typeface="Arial MT"/>
                <a:ea typeface="Wingdings" panose="05000000000000000000" pitchFamily="2" charset="2"/>
                <a:cs typeface="Wingdings" panose="05000000000000000000" pitchFamily="2" charset="2"/>
              </a:rPr>
              <a:t>polynévrites,</a:t>
            </a:r>
            <a:endParaRPr lang="fr-FR" sz="1000" dirty="0">
              <a:effectLst/>
              <a:latin typeface="Arial MT"/>
              <a:ea typeface="Wingdings" panose="05000000000000000000" pitchFamily="2" charset="2"/>
              <a:cs typeface="Wingdings" panose="05000000000000000000" pitchFamily="2" charset="2"/>
            </a:endParaRPr>
          </a:p>
          <a:p>
            <a:pPr marL="342900" lvl="0" indent="-342900">
              <a:spcBef>
                <a:spcPts val="820"/>
              </a:spcBef>
              <a:buClr>
                <a:srgbClr val="DD7F46"/>
              </a:buClr>
              <a:buSzPts val="2400"/>
              <a:buFont typeface="Wingdings" panose="05000000000000000000" pitchFamily="2" charset="2"/>
              <a:buChar char=""/>
              <a:tabLst>
                <a:tab pos="962025" algn="l"/>
              </a:tabLst>
            </a:pPr>
            <a:r>
              <a:rPr lang="fr-FR" sz="1800" dirty="0">
                <a:effectLst/>
                <a:latin typeface="Arial MT"/>
                <a:ea typeface="Wingdings" panose="05000000000000000000" pitchFamily="2" charset="2"/>
                <a:cs typeface="Wingdings" panose="05000000000000000000" pitchFamily="2" charset="2"/>
              </a:rPr>
              <a:t>membres</a:t>
            </a:r>
            <a:r>
              <a:rPr lang="fr-FR" sz="1800" spc="-20" dirty="0">
                <a:effectLst/>
                <a:latin typeface="Arial MT"/>
                <a:ea typeface="Wingdings" panose="05000000000000000000" pitchFamily="2" charset="2"/>
                <a:cs typeface="Wingdings" panose="05000000000000000000" pitchFamily="2" charset="2"/>
              </a:rPr>
              <a:t> </a:t>
            </a:r>
            <a:r>
              <a:rPr lang="fr-FR" sz="1800" dirty="0">
                <a:effectLst/>
                <a:latin typeface="Arial MT"/>
                <a:ea typeface="Wingdings" panose="05000000000000000000" pitchFamily="2" charset="2"/>
                <a:cs typeface="Wingdings" panose="05000000000000000000" pitchFamily="2" charset="2"/>
              </a:rPr>
              <a:t>fantômes,</a:t>
            </a:r>
            <a:endParaRPr lang="fr-FR" sz="1000" dirty="0">
              <a:effectLst/>
              <a:latin typeface="Arial MT"/>
              <a:ea typeface="Wingdings" panose="05000000000000000000" pitchFamily="2" charset="2"/>
              <a:cs typeface="Wingdings" panose="05000000000000000000" pitchFamily="2" charset="2"/>
            </a:endParaRPr>
          </a:p>
          <a:p>
            <a:pPr marL="342900" marR="1275080" lvl="0" indent="-342900">
              <a:lnSpc>
                <a:spcPct val="103000"/>
              </a:lnSpc>
              <a:spcBef>
                <a:spcPts val="815"/>
              </a:spcBef>
              <a:spcAft>
                <a:spcPts val="0"/>
              </a:spcAft>
              <a:buClr>
                <a:srgbClr val="DD7F46"/>
              </a:buClr>
              <a:buSzPts val="2400"/>
              <a:buFont typeface="Wingdings" panose="05000000000000000000" pitchFamily="2" charset="2"/>
              <a:buChar char=""/>
              <a:tabLst>
                <a:tab pos="962025" algn="l"/>
              </a:tabLst>
            </a:pPr>
            <a:r>
              <a:rPr lang="fr-FR" sz="1800" dirty="0">
                <a:effectLst/>
                <a:latin typeface="Arial MT"/>
                <a:ea typeface="Wingdings" panose="05000000000000000000" pitchFamily="2" charset="2"/>
                <a:cs typeface="Wingdings" panose="05000000000000000000" pitchFamily="2" charset="2"/>
              </a:rPr>
              <a:t>arrachements ou envahissement tumoral du plexus </a:t>
            </a:r>
            <a:r>
              <a:rPr lang="fr-FR" sz="1800" spc="-655" dirty="0">
                <a:effectLst/>
                <a:latin typeface="Arial MT"/>
                <a:ea typeface="Wingdings" panose="05000000000000000000" pitchFamily="2" charset="2"/>
                <a:cs typeface="Wingdings" panose="05000000000000000000" pitchFamily="2" charset="2"/>
              </a:rPr>
              <a:t> </a:t>
            </a:r>
            <a:r>
              <a:rPr lang="fr-FR" sz="1800" dirty="0">
                <a:effectLst/>
                <a:latin typeface="Arial MT"/>
                <a:ea typeface="Wingdings" panose="05000000000000000000" pitchFamily="2" charset="2"/>
                <a:cs typeface="Wingdings" panose="05000000000000000000" pitchFamily="2" charset="2"/>
              </a:rPr>
              <a:t>brachial,</a:t>
            </a:r>
            <a:endParaRPr lang="fr-FR" sz="1000" dirty="0">
              <a:effectLst/>
              <a:latin typeface="Arial MT"/>
              <a:ea typeface="Wingdings" panose="05000000000000000000" pitchFamily="2" charset="2"/>
              <a:cs typeface="Wingdings" panose="05000000000000000000" pitchFamily="2" charset="2"/>
            </a:endParaRPr>
          </a:p>
          <a:p>
            <a:pPr marL="342900" lvl="0" indent="-342900">
              <a:spcBef>
                <a:spcPts val="705"/>
              </a:spcBef>
              <a:buClr>
                <a:srgbClr val="DD7F46"/>
              </a:buClr>
              <a:buSzPts val="2400"/>
              <a:buFont typeface="Wingdings" panose="05000000000000000000" pitchFamily="2" charset="2"/>
              <a:buChar char=""/>
              <a:tabLst>
                <a:tab pos="962025" algn="l"/>
              </a:tabLst>
            </a:pPr>
            <a:r>
              <a:rPr lang="fr-FR" sz="1800" dirty="0">
                <a:effectLst/>
                <a:latin typeface="Arial MT"/>
                <a:ea typeface="Wingdings" panose="05000000000000000000" pitchFamily="2" charset="2"/>
                <a:cs typeface="Wingdings" panose="05000000000000000000" pitchFamily="2" charset="2"/>
              </a:rPr>
              <a:t>certaines</a:t>
            </a:r>
            <a:r>
              <a:rPr lang="fr-FR" sz="1800" spc="-20" dirty="0">
                <a:effectLst/>
                <a:latin typeface="Arial MT"/>
                <a:ea typeface="Wingdings" panose="05000000000000000000" pitchFamily="2" charset="2"/>
                <a:cs typeface="Wingdings" panose="05000000000000000000" pitchFamily="2" charset="2"/>
              </a:rPr>
              <a:t> </a:t>
            </a:r>
            <a:r>
              <a:rPr lang="fr-FR" sz="1800" dirty="0">
                <a:effectLst/>
                <a:latin typeface="Arial MT"/>
                <a:ea typeface="Wingdings" panose="05000000000000000000" pitchFamily="2" charset="2"/>
                <a:cs typeface="Wingdings" panose="05000000000000000000" pitchFamily="2" charset="2"/>
              </a:rPr>
              <a:t>douleurs</a:t>
            </a:r>
            <a:r>
              <a:rPr lang="fr-FR" sz="1800" spc="-20" dirty="0">
                <a:effectLst/>
                <a:latin typeface="Arial MT"/>
                <a:ea typeface="Wingdings" panose="05000000000000000000" pitchFamily="2" charset="2"/>
                <a:cs typeface="Wingdings" panose="05000000000000000000" pitchFamily="2" charset="2"/>
              </a:rPr>
              <a:t> </a:t>
            </a:r>
            <a:r>
              <a:rPr lang="fr-FR" sz="1800" dirty="0">
                <a:effectLst/>
                <a:latin typeface="Arial MT"/>
                <a:ea typeface="Wingdings" panose="05000000000000000000" pitchFamily="2" charset="2"/>
                <a:cs typeface="Wingdings" panose="05000000000000000000" pitchFamily="2" charset="2"/>
              </a:rPr>
              <a:t>de</a:t>
            </a:r>
            <a:r>
              <a:rPr lang="fr-FR" sz="1800" spc="-20" dirty="0">
                <a:effectLst/>
                <a:latin typeface="Arial MT"/>
                <a:ea typeface="Wingdings" panose="05000000000000000000" pitchFamily="2" charset="2"/>
                <a:cs typeface="Wingdings" panose="05000000000000000000" pitchFamily="2" charset="2"/>
              </a:rPr>
              <a:t> </a:t>
            </a:r>
            <a:r>
              <a:rPr lang="fr-FR" sz="1800" dirty="0">
                <a:effectLst/>
                <a:latin typeface="Arial MT"/>
                <a:ea typeface="Wingdings" panose="05000000000000000000" pitchFamily="2" charset="2"/>
                <a:cs typeface="Wingdings" panose="05000000000000000000" pitchFamily="2" charset="2"/>
              </a:rPr>
              <a:t>cicatrices</a:t>
            </a:r>
            <a:r>
              <a:rPr lang="fr-FR" sz="1800" spc="-20" dirty="0">
                <a:effectLst/>
                <a:latin typeface="Arial MT"/>
                <a:ea typeface="Wingdings" panose="05000000000000000000" pitchFamily="2" charset="2"/>
                <a:cs typeface="Wingdings" panose="05000000000000000000" pitchFamily="2" charset="2"/>
              </a:rPr>
              <a:t> </a:t>
            </a:r>
            <a:r>
              <a:rPr lang="fr-FR" sz="1800" dirty="0">
                <a:effectLst/>
                <a:latin typeface="Arial MT"/>
                <a:ea typeface="Wingdings" panose="05000000000000000000" pitchFamily="2" charset="2"/>
                <a:cs typeface="Wingdings" panose="05000000000000000000" pitchFamily="2" charset="2"/>
              </a:rPr>
              <a:t>ou</a:t>
            </a:r>
            <a:r>
              <a:rPr lang="fr-FR" sz="1800" spc="-20" dirty="0">
                <a:effectLst/>
                <a:latin typeface="Arial MT"/>
                <a:ea typeface="Wingdings" panose="05000000000000000000" pitchFamily="2" charset="2"/>
                <a:cs typeface="Wingdings" panose="05000000000000000000" pitchFamily="2" charset="2"/>
              </a:rPr>
              <a:t> </a:t>
            </a:r>
            <a:r>
              <a:rPr lang="fr-FR" sz="1800" dirty="0">
                <a:effectLst/>
                <a:latin typeface="Arial MT"/>
                <a:ea typeface="Wingdings" panose="05000000000000000000" pitchFamily="2" charset="2"/>
                <a:cs typeface="Wingdings" panose="05000000000000000000" pitchFamily="2" charset="2"/>
              </a:rPr>
              <a:t>post-opératoires,</a:t>
            </a:r>
            <a:endParaRPr lang="fr-FR" sz="1000" dirty="0">
              <a:effectLst/>
              <a:latin typeface="Arial MT"/>
              <a:ea typeface="Wingdings" panose="05000000000000000000" pitchFamily="2" charset="2"/>
              <a:cs typeface="Wingdings" panose="05000000000000000000" pitchFamily="2" charset="2"/>
            </a:endParaRPr>
          </a:p>
          <a:p>
            <a:pPr marL="342900" lvl="0" indent="-342900">
              <a:spcBef>
                <a:spcPts val="815"/>
              </a:spcBef>
              <a:buClr>
                <a:srgbClr val="DD7F46"/>
              </a:buClr>
              <a:buSzPts val="2400"/>
              <a:buFont typeface="Wingdings" panose="05000000000000000000" pitchFamily="2" charset="2"/>
              <a:buChar char=""/>
              <a:tabLst>
                <a:tab pos="962025" algn="l"/>
              </a:tabLst>
            </a:pPr>
            <a:r>
              <a:rPr lang="fr-FR" sz="1800" dirty="0">
                <a:effectLst/>
                <a:latin typeface="Arial MT"/>
                <a:ea typeface="Wingdings" panose="05000000000000000000" pitchFamily="2" charset="2"/>
                <a:cs typeface="Wingdings" panose="05000000000000000000" pitchFamily="2" charset="2"/>
              </a:rPr>
              <a:t>douleurs</a:t>
            </a:r>
            <a:r>
              <a:rPr lang="fr-FR" sz="1800" spc="-10" dirty="0">
                <a:effectLst/>
                <a:latin typeface="Arial MT"/>
                <a:ea typeface="Wingdings" panose="05000000000000000000" pitchFamily="2" charset="2"/>
                <a:cs typeface="Wingdings" panose="05000000000000000000" pitchFamily="2" charset="2"/>
              </a:rPr>
              <a:t> </a:t>
            </a:r>
            <a:r>
              <a:rPr lang="fr-FR" sz="1800" dirty="0">
                <a:effectLst/>
                <a:latin typeface="Arial MT"/>
                <a:ea typeface="Wingdings" panose="05000000000000000000" pitchFamily="2" charset="2"/>
                <a:cs typeface="Wingdings" panose="05000000000000000000" pitchFamily="2" charset="2"/>
              </a:rPr>
              <a:t>centrales</a:t>
            </a:r>
            <a:r>
              <a:rPr lang="fr-FR" sz="1800" spc="-10" dirty="0">
                <a:effectLst/>
                <a:latin typeface="Arial MT"/>
                <a:ea typeface="Wingdings" panose="05000000000000000000" pitchFamily="2" charset="2"/>
                <a:cs typeface="Wingdings" panose="05000000000000000000" pitchFamily="2" charset="2"/>
              </a:rPr>
              <a:t> </a:t>
            </a:r>
            <a:r>
              <a:rPr lang="fr-FR" sz="1800" dirty="0">
                <a:effectLst/>
                <a:latin typeface="Arial MT"/>
                <a:ea typeface="Wingdings" panose="05000000000000000000" pitchFamily="2" charset="2"/>
                <a:cs typeface="Wingdings" panose="05000000000000000000" pitchFamily="2" charset="2"/>
              </a:rPr>
              <a:t>après</a:t>
            </a:r>
            <a:r>
              <a:rPr lang="fr-FR" sz="1800" spc="-5" dirty="0">
                <a:effectLst/>
                <a:latin typeface="Arial MT"/>
                <a:ea typeface="Wingdings" panose="05000000000000000000" pitchFamily="2" charset="2"/>
                <a:cs typeface="Wingdings" panose="05000000000000000000" pitchFamily="2" charset="2"/>
              </a:rPr>
              <a:t> </a:t>
            </a:r>
            <a:r>
              <a:rPr lang="fr-FR" sz="1800" dirty="0">
                <a:effectLst/>
                <a:latin typeface="Arial MT"/>
                <a:ea typeface="Wingdings" panose="05000000000000000000" pitchFamily="2" charset="2"/>
                <a:cs typeface="Wingdings" panose="05000000000000000000" pitchFamily="2" charset="2"/>
              </a:rPr>
              <a:t>un</a:t>
            </a:r>
            <a:r>
              <a:rPr lang="fr-FR" sz="1800" spc="-10" dirty="0">
                <a:effectLst/>
                <a:latin typeface="Arial MT"/>
                <a:ea typeface="Wingdings" panose="05000000000000000000" pitchFamily="2" charset="2"/>
                <a:cs typeface="Wingdings" panose="05000000000000000000" pitchFamily="2" charset="2"/>
              </a:rPr>
              <a:t> </a:t>
            </a:r>
            <a:r>
              <a:rPr lang="fr-FR" sz="1800" dirty="0">
                <a:effectLst/>
                <a:latin typeface="Arial MT"/>
                <a:ea typeface="Wingdings" panose="05000000000000000000" pitchFamily="2" charset="2"/>
                <a:cs typeface="Wingdings" panose="05000000000000000000" pitchFamily="2" charset="2"/>
              </a:rPr>
              <a:t>AVC.</a:t>
            </a:r>
            <a:endParaRPr lang="fr-FR" sz="1000" dirty="0">
              <a:effectLst/>
              <a:latin typeface="Arial MT"/>
              <a:ea typeface="Wingdings" panose="05000000000000000000" pitchFamily="2" charset="2"/>
              <a:cs typeface="Wingdings" panose="05000000000000000000" pitchFamily="2" charset="2"/>
            </a:endParaRPr>
          </a:p>
          <a:p>
            <a:pPr marL="342900" marR="563245" lvl="0" indent="-342900">
              <a:lnSpc>
                <a:spcPct val="103000"/>
              </a:lnSpc>
              <a:spcBef>
                <a:spcPts val="815"/>
              </a:spcBef>
              <a:spcAft>
                <a:spcPts val="0"/>
              </a:spcAft>
              <a:buClr>
                <a:srgbClr val="DD7F46"/>
              </a:buClr>
              <a:buSzPts val="2400"/>
              <a:buFont typeface="Wingdings" panose="05000000000000000000" pitchFamily="2" charset="2"/>
              <a:buChar char=""/>
              <a:tabLst>
                <a:tab pos="962025" algn="l"/>
              </a:tabLst>
            </a:pPr>
            <a:r>
              <a:rPr lang="fr-FR" sz="1800" dirty="0">
                <a:effectLst/>
                <a:latin typeface="Arial MT"/>
                <a:ea typeface="Wingdings" panose="05000000000000000000" pitchFamily="2" charset="2"/>
                <a:cs typeface="Wingdings" panose="05000000000000000000" pitchFamily="2" charset="2"/>
              </a:rPr>
              <a:t>Certains syndromes canalaires (méralgie </a:t>
            </a:r>
            <a:r>
              <a:rPr lang="fr-FR" sz="1800" dirty="0" err="1">
                <a:effectLst/>
                <a:latin typeface="Arial MT"/>
                <a:ea typeface="Wingdings" panose="05000000000000000000" pitchFamily="2" charset="2"/>
                <a:cs typeface="Wingdings" panose="05000000000000000000" pitchFamily="2" charset="2"/>
              </a:rPr>
              <a:t>paresthésique</a:t>
            </a:r>
            <a:r>
              <a:rPr lang="fr-FR" sz="1800" dirty="0">
                <a:effectLst/>
                <a:latin typeface="Arial MT"/>
                <a:ea typeface="Wingdings" panose="05000000000000000000" pitchFamily="2" charset="2"/>
                <a:cs typeface="Wingdings" panose="05000000000000000000" pitchFamily="2" charset="2"/>
              </a:rPr>
              <a:t>,</a:t>
            </a:r>
            <a:r>
              <a:rPr lang="fr-FR" sz="1800" spc="-655" dirty="0">
                <a:effectLst/>
                <a:latin typeface="Arial MT"/>
                <a:ea typeface="Wingdings" panose="05000000000000000000" pitchFamily="2" charset="2"/>
                <a:cs typeface="Wingdings" panose="05000000000000000000" pitchFamily="2" charset="2"/>
              </a:rPr>
              <a:t> </a:t>
            </a:r>
            <a:r>
              <a:rPr lang="fr-FR" sz="1800" dirty="0">
                <a:effectLst/>
                <a:latin typeface="Arial MT"/>
                <a:ea typeface="Wingdings" panose="05000000000000000000" pitchFamily="2" charset="2"/>
                <a:cs typeface="Wingdings" panose="05000000000000000000" pitchFamily="2" charset="2"/>
              </a:rPr>
              <a:t>syndrome</a:t>
            </a:r>
            <a:r>
              <a:rPr lang="fr-FR" sz="1800" spc="-5" dirty="0">
                <a:effectLst/>
                <a:latin typeface="Arial MT"/>
                <a:ea typeface="Wingdings" panose="05000000000000000000" pitchFamily="2" charset="2"/>
                <a:cs typeface="Wingdings" panose="05000000000000000000" pitchFamily="2" charset="2"/>
              </a:rPr>
              <a:t> </a:t>
            </a:r>
            <a:r>
              <a:rPr lang="fr-FR" sz="1800" dirty="0">
                <a:effectLst/>
                <a:latin typeface="Arial MT"/>
                <a:ea typeface="Wingdings" panose="05000000000000000000" pitchFamily="2" charset="2"/>
                <a:cs typeface="Wingdings" panose="05000000000000000000" pitchFamily="2" charset="2"/>
              </a:rPr>
              <a:t>du canal</a:t>
            </a:r>
            <a:r>
              <a:rPr lang="fr-FR" sz="1800" spc="-5" dirty="0">
                <a:effectLst/>
                <a:latin typeface="Arial MT"/>
                <a:ea typeface="Wingdings" panose="05000000000000000000" pitchFamily="2" charset="2"/>
                <a:cs typeface="Wingdings" panose="05000000000000000000" pitchFamily="2" charset="2"/>
              </a:rPr>
              <a:t> </a:t>
            </a:r>
            <a:r>
              <a:rPr lang="fr-FR" sz="1800" dirty="0">
                <a:effectLst/>
                <a:latin typeface="Arial MT"/>
                <a:ea typeface="Wingdings" panose="05000000000000000000" pitchFamily="2" charset="2"/>
                <a:cs typeface="Wingdings" panose="05000000000000000000" pitchFamily="2" charset="2"/>
              </a:rPr>
              <a:t>carpien…)</a:t>
            </a:r>
            <a:endParaRPr lang="fr-FR" sz="1000" dirty="0">
              <a:effectLst/>
              <a:latin typeface="Arial MT"/>
              <a:ea typeface="Wingdings" panose="05000000000000000000" pitchFamily="2" charset="2"/>
              <a:cs typeface="Wingdings" panose="05000000000000000000" pitchFamily="2" charset="2"/>
            </a:endParaRPr>
          </a:p>
        </p:txBody>
      </p:sp>
    </p:spTree>
    <p:extLst>
      <p:ext uri="{BB962C8B-B14F-4D97-AF65-F5344CB8AC3E}">
        <p14:creationId xmlns:p14="http://schemas.microsoft.com/office/powerpoint/2010/main" val="38282931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2DDC888-8EF0-D352-3C99-8B1019D89AC7}"/>
              </a:ext>
            </a:extLst>
          </p:cNvPr>
          <p:cNvSpPr>
            <a:spLocks noGrp="1"/>
          </p:cNvSpPr>
          <p:nvPr>
            <p:ph type="title"/>
          </p:nvPr>
        </p:nvSpPr>
        <p:spPr/>
        <p:txBody>
          <a:bodyPr/>
          <a:lstStyle/>
          <a:p>
            <a:r>
              <a:rPr lang="fr-FR" dirty="0">
                <a:solidFill>
                  <a:srgbClr val="FF0000"/>
                </a:solidFill>
              </a:rPr>
              <a:t>PLAN de l’intervention </a:t>
            </a:r>
          </a:p>
        </p:txBody>
      </p:sp>
      <p:sp>
        <p:nvSpPr>
          <p:cNvPr id="3" name="Espace réservé du contenu 2">
            <a:extLst>
              <a:ext uri="{FF2B5EF4-FFF2-40B4-BE49-F238E27FC236}">
                <a16:creationId xmlns:a16="http://schemas.microsoft.com/office/drawing/2014/main" id="{B063B726-DBAE-FFC2-478B-555E338A262C}"/>
              </a:ext>
            </a:extLst>
          </p:cNvPr>
          <p:cNvSpPr>
            <a:spLocks noGrp="1"/>
          </p:cNvSpPr>
          <p:nvPr>
            <p:ph sz="quarter" idx="13"/>
          </p:nvPr>
        </p:nvSpPr>
        <p:spPr>
          <a:xfrm>
            <a:off x="913774" y="1812898"/>
            <a:ext cx="10363826" cy="3978302"/>
          </a:xfrm>
        </p:spPr>
        <p:txBody>
          <a:bodyPr>
            <a:normAutofit lnSpcReduction="10000"/>
          </a:bodyPr>
          <a:lstStyle/>
          <a:p>
            <a:r>
              <a:rPr lang="fr-FR" sz="1400" dirty="0"/>
              <a:t>Quizz                                                                                                </a:t>
            </a:r>
          </a:p>
          <a:p>
            <a:r>
              <a:rPr lang="fr-FR" sz="1400" dirty="0"/>
              <a:t>Quelques réflexions</a:t>
            </a:r>
          </a:p>
          <a:p>
            <a:r>
              <a:rPr lang="fr-FR" sz="1400" dirty="0"/>
              <a:t>DOULEUR ET SOUFFRANCE</a:t>
            </a:r>
          </a:p>
          <a:p>
            <a:r>
              <a:rPr lang="fr-FR" sz="1400" dirty="0"/>
              <a:t>FOCUS DOULEUR   </a:t>
            </a:r>
          </a:p>
          <a:p>
            <a:r>
              <a:rPr lang="fr-FR" sz="1400" dirty="0"/>
              <a:t>POURQUOI EVALUER LA DOULEUR</a:t>
            </a:r>
          </a:p>
          <a:p>
            <a:r>
              <a:rPr lang="fr-FR" sz="1400" dirty="0"/>
              <a:t>OBJECTIFS DE L’évaluation</a:t>
            </a:r>
          </a:p>
          <a:p>
            <a:r>
              <a:rPr lang="fr-FR" sz="1400" dirty="0"/>
              <a:t>Les moyens thérapeutiques</a:t>
            </a:r>
          </a:p>
          <a:p>
            <a:r>
              <a:rPr lang="fr-FR" sz="1400" dirty="0"/>
              <a:t>La démarche d’ équipe</a:t>
            </a:r>
          </a:p>
          <a:p>
            <a:r>
              <a:rPr lang="fr-FR" sz="1400" dirty="0"/>
              <a:t>L’entretien d’évaluation </a:t>
            </a:r>
          </a:p>
          <a:p>
            <a:r>
              <a:rPr lang="fr-FR" sz="1400" dirty="0"/>
              <a:t>Les outils</a:t>
            </a:r>
          </a:p>
          <a:p>
            <a:r>
              <a:rPr lang="fr-FR" sz="1400" dirty="0"/>
              <a:t>Évaluation de la douleur et soins palliatifs  </a:t>
            </a:r>
          </a:p>
          <a:p>
            <a:endParaRPr lang="fr-FR" sz="1400" dirty="0"/>
          </a:p>
          <a:p>
            <a:endParaRPr lang="fr-FR" dirty="0"/>
          </a:p>
          <a:p>
            <a:endParaRPr lang="fr-FR" dirty="0"/>
          </a:p>
          <a:p>
            <a:endParaRPr lang="fr-FR" dirty="0"/>
          </a:p>
        </p:txBody>
      </p:sp>
    </p:spTree>
    <p:extLst>
      <p:ext uri="{BB962C8B-B14F-4D97-AF65-F5344CB8AC3E}">
        <p14:creationId xmlns:p14="http://schemas.microsoft.com/office/powerpoint/2010/main" val="390088155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8C9C327F-4176-65B4-B315-6F03A5D80575}"/>
              </a:ext>
            </a:extLst>
          </p:cNvPr>
          <p:cNvSpPr txBox="1"/>
          <p:nvPr/>
        </p:nvSpPr>
        <p:spPr>
          <a:xfrm>
            <a:off x="2821618" y="891193"/>
            <a:ext cx="6094674" cy="646331"/>
          </a:xfrm>
          <a:prstGeom prst="rect">
            <a:avLst/>
          </a:prstGeom>
          <a:noFill/>
        </p:spPr>
        <p:txBody>
          <a:bodyPr wrap="square">
            <a:spAutoFit/>
          </a:bodyPr>
          <a:lstStyle/>
          <a:p>
            <a:r>
              <a:rPr lang="fr-FR" sz="3600" dirty="0">
                <a:solidFill>
                  <a:srgbClr val="FF0000"/>
                </a:solidFill>
              </a:rPr>
              <a:t>DOULEURS PHYCHOGENES </a:t>
            </a:r>
          </a:p>
        </p:txBody>
      </p:sp>
      <p:sp>
        <p:nvSpPr>
          <p:cNvPr id="5" name="ZoneTexte 4">
            <a:extLst>
              <a:ext uri="{FF2B5EF4-FFF2-40B4-BE49-F238E27FC236}">
                <a16:creationId xmlns:a16="http://schemas.microsoft.com/office/drawing/2014/main" id="{0BF0E348-4563-86FD-EC8F-60D4F7883700}"/>
              </a:ext>
            </a:extLst>
          </p:cNvPr>
          <p:cNvSpPr txBox="1"/>
          <p:nvPr/>
        </p:nvSpPr>
        <p:spPr>
          <a:xfrm>
            <a:off x="326572" y="1743037"/>
            <a:ext cx="11084767" cy="7348999"/>
          </a:xfrm>
          <a:prstGeom prst="rect">
            <a:avLst/>
          </a:prstGeom>
          <a:noFill/>
        </p:spPr>
        <p:txBody>
          <a:bodyPr wrap="square">
            <a:spAutoFit/>
          </a:bodyPr>
          <a:lstStyle/>
          <a:p>
            <a:pPr marL="989965" marR="521970" indent="-318770">
              <a:lnSpc>
                <a:spcPct val="93000"/>
              </a:lnSpc>
              <a:spcBef>
                <a:spcPts val="2370"/>
              </a:spcBef>
              <a:spcAft>
                <a:spcPts val="0"/>
              </a:spcAft>
            </a:pPr>
            <a:r>
              <a:rPr lang="fr-FR" sz="1800" dirty="0">
                <a:effectLst/>
                <a:latin typeface="Times New Roman" panose="02020603050405020304" pitchFamily="18" charset="0"/>
                <a:ea typeface="Arial MT"/>
                <a:cs typeface="Arial MT"/>
              </a:rPr>
              <a:t>      </a:t>
            </a:r>
          </a:p>
          <a:p>
            <a:pPr marL="989965" marR="521970" indent="-318770">
              <a:lnSpc>
                <a:spcPct val="93000"/>
              </a:lnSpc>
              <a:spcBef>
                <a:spcPts val="2370"/>
              </a:spcBef>
              <a:spcAft>
                <a:spcPts val="0"/>
              </a:spcAft>
            </a:pPr>
            <a:r>
              <a:rPr lang="fr-FR" dirty="0">
                <a:solidFill>
                  <a:srgbClr val="FF0000"/>
                </a:solidFill>
                <a:latin typeface="Times New Roman" panose="02020603050405020304" pitchFamily="18" charset="0"/>
                <a:ea typeface="Arial MT"/>
                <a:cs typeface="Arial MT"/>
              </a:rPr>
              <a:t>      </a:t>
            </a:r>
            <a:r>
              <a:rPr lang="fr-FR" sz="2400" dirty="0">
                <a:solidFill>
                  <a:srgbClr val="FF0000"/>
                </a:solidFill>
                <a:effectLst/>
                <a:latin typeface="Times New Roman" panose="02020603050405020304" pitchFamily="18" charset="0"/>
                <a:ea typeface="Arial MT"/>
                <a:cs typeface="Arial MT"/>
              </a:rPr>
              <a:t>Les douleurs psychogènes </a:t>
            </a:r>
            <a:r>
              <a:rPr lang="fr-FR" sz="2400" dirty="0">
                <a:effectLst/>
                <a:latin typeface="Times New Roman" panose="02020603050405020304" pitchFamily="18" charset="0"/>
                <a:ea typeface="Arial MT"/>
                <a:cs typeface="Arial MT"/>
              </a:rPr>
              <a:t>sont en rapport avec une problématique psychologique (suite de</a:t>
            </a:r>
            <a:r>
              <a:rPr lang="fr-FR" sz="2400" spc="5" dirty="0">
                <a:effectLst/>
                <a:latin typeface="Times New Roman" panose="02020603050405020304" pitchFamily="18" charset="0"/>
                <a:ea typeface="Arial MT"/>
                <a:cs typeface="Arial MT"/>
              </a:rPr>
              <a:t> </a:t>
            </a:r>
            <a:r>
              <a:rPr lang="fr-FR" sz="2400" dirty="0">
                <a:effectLst/>
                <a:latin typeface="Times New Roman" panose="02020603050405020304" pitchFamily="18" charset="0"/>
                <a:ea typeface="Arial MT"/>
                <a:cs typeface="Arial MT"/>
              </a:rPr>
              <a:t>deuil…)</a:t>
            </a:r>
            <a:r>
              <a:rPr lang="fr-FR" sz="2400" spc="55" dirty="0">
                <a:effectLst/>
                <a:latin typeface="Times New Roman" panose="02020603050405020304" pitchFamily="18" charset="0"/>
                <a:ea typeface="Arial MT"/>
                <a:cs typeface="Arial MT"/>
              </a:rPr>
              <a:t> </a:t>
            </a:r>
            <a:r>
              <a:rPr lang="fr-FR" sz="2400" dirty="0">
                <a:effectLst/>
                <a:latin typeface="Times New Roman" panose="02020603050405020304" pitchFamily="18" charset="0"/>
                <a:ea typeface="Arial MT"/>
                <a:cs typeface="Arial MT"/>
              </a:rPr>
              <a:t>ou</a:t>
            </a:r>
            <a:r>
              <a:rPr lang="fr-FR" sz="2400" spc="60" dirty="0">
                <a:effectLst/>
                <a:latin typeface="Times New Roman" panose="02020603050405020304" pitchFamily="18" charset="0"/>
                <a:ea typeface="Arial MT"/>
                <a:cs typeface="Arial MT"/>
              </a:rPr>
              <a:t> </a:t>
            </a:r>
            <a:r>
              <a:rPr lang="fr-FR" sz="2400" dirty="0">
                <a:effectLst/>
                <a:latin typeface="Times New Roman" panose="02020603050405020304" pitchFamily="18" charset="0"/>
                <a:ea typeface="Arial MT"/>
                <a:cs typeface="Arial MT"/>
              </a:rPr>
              <a:t>psychopathologique</a:t>
            </a:r>
            <a:r>
              <a:rPr lang="fr-FR" sz="2400" spc="40" dirty="0">
                <a:effectLst/>
                <a:latin typeface="Times New Roman" panose="02020603050405020304" pitchFamily="18" charset="0"/>
                <a:ea typeface="Arial MT"/>
                <a:cs typeface="Arial MT"/>
              </a:rPr>
              <a:t> </a:t>
            </a:r>
            <a:r>
              <a:rPr lang="fr-FR" sz="2400" dirty="0">
                <a:effectLst/>
                <a:latin typeface="Times New Roman" panose="02020603050405020304" pitchFamily="18" charset="0"/>
                <a:ea typeface="Arial MT"/>
                <a:cs typeface="Arial MT"/>
              </a:rPr>
              <a:t>(angoisse…)</a:t>
            </a:r>
            <a:r>
              <a:rPr lang="fr-FR" sz="2400" spc="55" dirty="0">
                <a:effectLst/>
                <a:latin typeface="Times New Roman" panose="02020603050405020304" pitchFamily="18" charset="0"/>
                <a:ea typeface="Arial MT"/>
                <a:cs typeface="Arial MT"/>
              </a:rPr>
              <a:t> </a:t>
            </a:r>
            <a:r>
              <a:rPr lang="fr-FR" sz="2400" dirty="0">
                <a:effectLst/>
                <a:latin typeface="Times New Roman" panose="02020603050405020304" pitchFamily="18" charset="0"/>
                <a:ea typeface="Arial MT"/>
                <a:cs typeface="Arial MT"/>
              </a:rPr>
              <a:t>caractérisée</a:t>
            </a:r>
            <a:r>
              <a:rPr lang="fr-FR" sz="2400" spc="65" dirty="0">
                <a:effectLst/>
                <a:latin typeface="Times New Roman" panose="02020603050405020304" pitchFamily="18" charset="0"/>
                <a:ea typeface="Arial MT"/>
                <a:cs typeface="Arial MT"/>
              </a:rPr>
              <a:t> </a:t>
            </a:r>
            <a:r>
              <a:rPr lang="fr-FR" sz="2400" dirty="0">
                <a:effectLst/>
                <a:latin typeface="Times New Roman" panose="02020603050405020304" pitchFamily="18" charset="0"/>
                <a:ea typeface="Arial MT"/>
                <a:cs typeface="Arial MT"/>
              </a:rPr>
              <a:t>qui</a:t>
            </a:r>
            <a:r>
              <a:rPr lang="fr-FR" sz="2400" spc="50" dirty="0">
                <a:effectLst/>
                <a:latin typeface="Times New Roman" panose="02020603050405020304" pitchFamily="18" charset="0"/>
                <a:ea typeface="Arial MT"/>
                <a:cs typeface="Arial MT"/>
              </a:rPr>
              <a:t> </a:t>
            </a:r>
            <a:r>
              <a:rPr lang="fr-FR" sz="2400" dirty="0">
                <a:effectLst/>
                <a:latin typeface="Times New Roman" panose="02020603050405020304" pitchFamily="18" charset="0"/>
                <a:ea typeface="Arial MT"/>
                <a:cs typeface="Arial MT"/>
              </a:rPr>
              <a:t>s’exprime</a:t>
            </a:r>
            <a:r>
              <a:rPr lang="fr-FR" sz="2400" spc="5" dirty="0">
                <a:effectLst/>
                <a:latin typeface="Times New Roman" panose="02020603050405020304" pitchFamily="18" charset="0"/>
                <a:ea typeface="Arial MT"/>
                <a:cs typeface="Arial MT"/>
              </a:rPr>
              <a:t> </a:t>
            </a:r>
            <a:r>
              <a:rPr lang="fr-FR" sz="2400" dirty="0">
                <a:effectLst/>
                <a:latin typeface="Times New Roman" panose="02020603050405020304" pitchFamily="18" charset="0"/>
                <a:ea typeface="Arial MT"/>
                <a:cs typeface="Arial MT"/>
              </a:rPr>
              <a:t>au travers du corps et dont le diagnostic repose avant tout sur les signes</a:t>
            </a:r>
            <a:r>
              <a:rPr lang="fr-FR" sz="2400" spc="5" dirty="0">
                <a:effectLst/>
                <a:latin typeface="Times New Roman" panose="02020603050405020304" pitchFamily="18" charset="0"/>
                <a:ea typeface="Arial MT"/>
                <a:cs typeface="Arial MT"/>
              </a:rPr>
              <a:t> </a:t>
            </a:r>
            <a:r>
              <a:rPr lang="fr-FR" sz="2400" dirty="0">
                <a:effectLst/>
                <a:latin typeface="Times New Roman" panose="02020603050405020304" pitchFamily="18" charset="0"/>
                <a:ea typeface="Arial MT"/>
                <a:cs typeface="Arial MT"/>
              </a:rPr>
              <a:t>suivants</a:t>
            </a:r>
            <a:r>
              <a:rPr lang="fr-FR" sz="2400" spc="-35" dirty="0">
                <a:effectLst/>
                <a:latin typeface="Times New Roman" panose="02020603050405020304" pitchFamily="18" charset="0"/>
                <a:ea typeface="Arial MT"/>
                <a:cs typeface="Arial MT"/>
              </a:rPr>
              <a:t> </a:t>
            </a:r>
            <a:r>
              <a:rPr lang="fr-FR" sz="2400" dirty="0">
                <a:effectLst/>
                <a:latin typeface="Times New Roman" panose="02020603050405020304" pitchFamily="18" charset="0"/>
                <a:ea typeface="Arial MT"/>
                <a:cs typeface="Arial MT"/>
              </a:rPr>
              <a:t>:</a:t>
            </a:r>
            <a:r>
              <a:rPr lang="fr-FR" sz="2400" spc="-30" dirty="0">
                <a:effectLst/>
                <a:latin typeface="Times New Roman" panose="02020603050405020304" pitchFamily="18" charset="0"/>
                <a:ea typeface="Arial MT"/>
                <a:cs typeface="Arial MT"/>
              </a:rPr>
              <a:t> </a:t>
            </a:r>
            <a:r>
              <a:rPr lang="fr-FR" sz="2400" dirty="0">
                <a:effectLst/>
                <a:latin typeface="Times New Roman" panose="02020603050405020304" pitchFamily="18" charset="0"/>
                <a:ea typeface="Arial MT"/>
                <a:cs typeface="Arial MT"/>
              </a:rPr>
              <a:t>éléments</a:t>
            </a:r>
            <a:r>
              <a:rPr lang="fr-FR" sz="2400" spc="-35" dirty="0">
                <a:effectLst/>
                <a:latin typeface="Times New Roman" panose="02020603050405020304" pitchFamily="18" charset="0"/>
                <a:ea typeface="Arial MT"/>
                <a:cs typeface="Arial MT"/>
              </a:rPr>
              <a:t> </a:t>
            </a:r>
            <a:r>
              <a:rPr lang="fr-FR" sz="2400" dirty="0">
                <a:effectLst/>
                <a:latin typeface="Times New Roman" panose="02020603050405020304" pitchFamily="18" charset="0"/>
                <a:ea typeface="Arial MT"/>
                <a:cs typeface="Arial MT"/>
              </a:rPr>
              <a:t>du</a:t>
            </a:r>
            <a:r>
              <a:rPr lang="fr-FR" sz="2400" spc="-30" dirty="0">
                <a:effectLst/>
                <a:latin typeface="Times New Roman" panose="02020603050405020304" pitchFamily="18" charset="0"/>
                <a:ea typeface="Arial MT"/>
                <a:cs typeface="Arial MT"/>
              </a:rPr>
              <a:t> </a:t>
            </a:r>
            <a:r>
              <a:rPr lang="fr-FR" sz="2400" dirty="0">
                <a:effectLst/>
                <a:latin typeface="Times New Roman" panose="02020603050405020304" pitchFamily="18" charset="0"/>
                <a:ea typeface="Arial MT"/>
                <a:cs typeface="Arial MT"/>
              </a:rPr>
              <a:t>discours,</a:t>
            </a:r>
            <a:r>
              <a:rPr lang="fr-FR" sz="2400" spc="-30" dirty="0">
                <a:effectLst/>
                <a:latin typeface="Times New Roman" panose="02020603050405020304" pitchFamily="18" charset="0"/>
                <a:ea typeface="Arial MT"/>
                <a:cs typeface="Arial MT"/>
              </a:rPr>
              <a:t> </a:t>
            </a:r>
            <a:r>
              <a:rPr lang="fr-FR" sz="2400" dirty="0">
                <a:effectLst/>
                <a:latin typeface="Times New Roman" panose="02020603050405020304" pitchFamily="18" charset="0"/>
                <a:ea typeface="Arial MT"/>
                <a:cs typeface="Arial MT"/>
              </a:rPr>
              <a:t>personnalités</a:t>
            </a:r>
            <a:r>
              <a:rPr lang="fr-FR" sz="2400" spc="-25" dirty="0">
                <a:effectLst/>
                <a:latin typeface="Times New Roman" panose="02020603050405020304" pitchFamily="18" charset="0"/>
                <a:ea typeface="Arial MT"/>
                <a:cs typeface="Arial MT"/>
              </a:rPr>
              <a:t> </a:t>
            </a:r>
            <a:r>
              <a:rPr lang="fr-FR" sz="2400" dirty="0">
                <a:effectLst/>
                <a:latin typeface="Times New Roman" panose="02020603050405020304" pitchFamily="18" charset="0"/>
                <a:ea typeface="Arial MT"/>
                <a:cs typeface="Arial MT"/>
              </a:rPr>
              <a:t>pathologiques</a:t>
            </a:r>
            <a:r>
              <a:rPr lang="fr-FR" sz="2400" spc="-25" dirty="0">
                <a:effectLst/>
                <a:latin typeface="Times New Roman" panose="02020603050405020304" pitchFamily="18" charset="0"/>
                <a:ea typeface="Arial MT"/>
                <a:cs typeface="Arial MT"/>
              </a:rPr>
              <a:t> </a:t>
            </a:r>
            <a:r>
              <a:rPr lang="fr-FR" sz="2400" dirty="0">
                <a:effectLst/>
                <a:latin typeface="Times New Roman" panose="02020603050405020304" pitchFamily="18" charset="0"/>
                <a:ea typeface="Arial MT"/>
                <a:cs typeface="Arial MT"/>
              </a:rPr>
              <a:t>entrant</a:t>
            </a:r>
            <a:r>
              <a:rPr lang="fr-FR" sz="2400" spc="-40" dirty="0">
                <a:effectLst/>
                <a:latin typeface="Times New Roman" panose="02020603050405020304" pitchFamily="18" charset="0"/>
                <a:ea typeface="Arial MT"/>
                <a:cs typeface="Arial MT"/>
              </a:rPr>
              <a:t> </a:t>
            </a:r>
            <a:r>
              <a:rPr lang="fr-FR" sz="2400" dirty="0">
                <a:effectLst/>
                <a:latin typeface="Times New Roman" panose="02020603050405020304" pitchFamily="18" charset="0"/>
                <a:ea typeface="Arial MT"/>
                <a:cs typeface="Arial MT"/>
              </a:rPr>
              <a:t>dans</a:t>
            </a:r>
            <a:r>
              <a:rPr lang="fr-FR" sz="2400" spc="-30" dirty="0">
                <a:effectLst/>
                <a:latin typeface="Times New Roman" panose="02020603050405020304" pitchFamily="18" charset="0"/>
                <a:ea typeface="Arial MT"/>
                <a:cs typeface="Arial MT"/>
              </a:rPr>
              <a:t> </a:t>
            </a:r>
            <a:r>
              <a:rPr lang="fr-FR" sz="2400" dirty="0">
                <a:effectLst/>
                <a:latin typeface="Times New Roman" panose="02020603050405020304" pitchFamily="18" charset="0"/>
                <a:ea typeface="Arial MT"/>
                <a:cs typeface="Arial MT"/>
              </a:rPr>
              <a:t>le </a:t>
            </a:r>
            <a:r>
              <a:rPr lang="fr-FR" sz="2400" spc="-485" dirty="0">
                <a:effectLst/>
                <a:latin typeface="Times New Roman" panose="02020603050405020304" pitchFamily="18" charset="0"/>
                <a:ea typeface="Arial MT"/>
                <a:cs typeface="Arial MT"/>
              </a:rPr>
              <a:t> </a:t>
            </a:r>
            <a:r>
              <a:rPr lang="fr-FR" sz="2400" dirty="0">
                <a:effectLst/>
                <a:latin typeface="Times New Roman" panose="02020603050405020304" pitchFamily="18" charset="0"/>
                <a:ea typeface="Arial MT"/>
                <a:cs typeface="Arial MT"/>
              </a:rPr>
              <a:t>cadre</a:t>
            </a:r>
            <a:r>
              <a:rPr lang="fr-FR" sz="2400" spc="-20" dirty="0">
                <a:effectLst/>
                <a:latin typeface="Times New Roman" panose="02020603050405020304" pitchFamily="18" charset="0"/>
                <a:ea typeface="Arial MT"/>
                <a:cs typeface="Arial MT"/>
              </a:rPr>
              <a:t> </a:t>
            </a:r>
            <a:r>
              <a:rPr lang="fr-FR" sz="2400" dirty="0">
                <a:effectLst/>
                <a:latin typeface="Times New Roman" panose="02020603050405020304" pitchFamily="18" charset="0"/>
                <a:ea typeface="Arial MT"/>
                <a:cs typeface="Arial MT"/>
              </a:rPr>
              <a:t>d’une</a:t>
            </a:r>
            <a:r>
              <a:rPr lang="fr-FR" sz="2400" spc="-15" dirty="0">
                <a:effectLst/>
                <a:latin typeface="Times New Roman" panose="02020603050405020304" pitchFamily="18" charset="0"/>
                <a:ea typeface="Arial MT"/>
                <a:cs typeface="Arial MT"/>
              </a:rPr>
              <a:t> </a:t>
            </a:r>
            <a:r>
              <a:rPr lang="fr-FR" sz="2400" dirty="0">
                <a:effectLst/>
                <a:latin typeface="Times New Roman" panose="02020603050405020304" pitchFamily="18" charset="0"/>
                <a:ea typeface="Arial MT"/>
                <a:cs typeface="Arial MT"/>
              </a:rPr>
              <a:t>névrose</a:t>
            </a:r>
            <a:r>
              <a:rPr lang="fr-FR" sz="2400" spc="-20" dirty="0">
                <a:effectLst/>
                <a:latin typeface="Times New Roman" panose="02020603050405020304" pitchFamily="18" charset="0"/>
                <a:ea typeface="Arial MT"/>
                <a:cs typeface="Arial MT"/>
              </a:rPr>
              <a:t> </a:t>
            </a:r>
            <a:r>
              <a:rPr lang="fr-FR" sz="2400" dirty="0">
                <a:effectLst/>
                <a:latin typeface="Times New Roman" panose="02020603050405020304" pitchFamily="18" charset="0"/>
                <a:ea typeface="Arial MT"/>
                <a:cs typeface="Arial MT"/>
              </a:rPr>
              <a:t>hystérique,</a:t>
            </a:r>
            <a:r>
              <a:rPr lang="fr-FR" sz="2400" spc="5" dirty="0">
                <a:effectLst/>
                <a:latin typeface="Times New Roman" panose="02020603050405020304" pitchFamily="18" charset="0"/>
                <a:ea typeface="Arial MT"/>
                <a:cs typeface="Arial MT"/>
              </a:rPr>
              <a:t> </a:t>
            </a:r>
            <a:r>
              <a:rPr lang="fr-FR" sz="2400" dirty="0">
                <a:effectLst/>
                <a:latin typeface="Times New Roman" panose="02020603050405020304" pitchFamily="18" charset="0"/>
                <a:ea typeface="Arial MT"/>
                <a:cs typeface="Arial MT"/>
              </a:rPr>
              <a:t>d’une</a:t>
            </a:r>
            <a:r>
              <a:rPr lang="fr-FR" sz="2400" spc="-20" dirty="0">
                <a:effectLst/>
                <a:latin typeface="Times New Roman" panose="02020603050405020304" pitchFamily="18" charset="0"/>
                <a:ea typeface="Arial MT"/>
                <a:cs typeface="Arial MT"/>
              </a:rPr>
              <a:t> </a:t>
            </a:r>
            <a:r>
              <a:rPr lang="fr-FR" sz="2400" dirty="0">
                <a:effectLst/>
                <a:latin typeface="Times New Roman" panose="02020603050405020304" pitchFamily="18" charset="0"/>
                <a:ea typeface="Arial MT"/>
                <a:cs typeface="Arial MT"/>
              </a:rPr>
              <a:t>hypocondrie.</a:t>
            </a:r>
          </a:p>
          <a:p>
            <a:pPr marL="989965" marR="521970" indent="-318770">
              <a:lnSpc>
                <a:spcPct val="93000"/>
              </a:lnSpc>
              <a:spcBef>
                <a:spcPts val="2370"/>
              </a:spcBef>
            </a:pPr>
            <a:r>
              <a:rPr lang="fr-FR" sz="2400" dirty="0">
                <a:effectLst/>
                <a:latin typeface="Times New Roman" panose="02020603050405020304" pitchFamily="18" charset="0"/>
                <a:ea typeface="Arial MT"/>
                <a:cs typeface="Arial MT"/>
              </a:rPr>
              <a:t>    </a:t>
            </a:r>
            <a:r>
              <a:rPr lang="fr-FR" sz="2400" dirty="0">
                <a:solidFill>
                  <a:srgbClr val="FF0000"/>
                </a:solidFill>
                <a:effectLst/>
                <a:latin typeface="Times New Roman" panose="02020603050405020304" pitchFamily="18" charset="0"/>
                <a:ea typeface="Arial MT"/>
                <a:cs typeface="Arial MT"/>
              </a:rPr>
              <a:t>La douleur “refuge” décrite comme invalidante</a:t>
            </a:r>
            <a:r>
              <a:rPr lang="fr-FR" sz="2400" dirty="0">
                <a:effectLst/>
                <a:latin typeface="Times New Roman" panose="02020603050405020304" pitchFamily="18" charset="0"/>
                <a:ea typeface="Arial MT"/>
                <a:cs typeface="Arial MT"/>
              </a:rPr>
              <a:t>, représente en fait un mode de</a:t>
            </a:r>
            <a:r>
              <a:rPr lang="fr-FR" sz="2400" spc="-485" dirty="0">
                <a:effectLst/>
                <a:latin typeface="Times New Roman" panose="02020603050405020304" pitchFamily="18" charset="0"/>
                <a:ea typeface="Arial MT"/>
                <a:cs typeface="Arial MT"/>
              </a:rPr>
              <a:t>  </a:t>
            </a:r>
            <a:r>
              <a:rPr lang="fr-FR" sz="2400" dirty="0">
                <a:effectLst/>
                <a:latin typeface="Times New Roman" panose="02020603050405020304" pitchFamily="18" charset="0"/>
                <a:ea typeface="Arial MT"/>
                <a:cs typeface="Arial MT"/>
              </a:rPr>
              <a:t>résolution</a:t>
            </a:r>
            <a:r>
              <a:rPr lang="fr-FR" sz="2400" spc="-25" dirty="0">
                <a:effectLst/>
                <a:latin typeface="Times New Roman" panose="02020603050405020304" pitchFamily="18" charset="0"/>
                <a:ea typeface="Arial MT"/>
                <a:cs typeface="Arial MT"/>
              </a:rPr>
              <a:t> </a:t>
            </a:r>
            <a:r>
              <a:rPr lang="fr-FR" sz="2400" dirty="0">
                <a:effectLst/>
                <a:latin typeface="Times New Roman" panose="02020603050405020304" pitchFamily="18" charset="0"/>
                <a:ea typeface="Arial MT"/>
                <a:cs typeface="Arial MT"/>
              </a:rPr>
              <a:t>inconscient</a:t>
            </a:r>
            <a:r>
              <a:rPr lang="fr-FR" sz="2400" spc="-30" dirty="0">
                <a:effectLst/>
                <a:latin typeface="Times New Roman" panose="02020603050405020304" pitchFamily="18" charset="0"/>
                <a:ea typeface="Arial MT"/>
                <a:cs typeface="Arial MT"/>
              </a:rPr>
              <a:t> </a:t>
            </a:r>
            <a:r>
              <a:rPr lang="fr-FR" sz="2400" dirty="0">
                <a:effectLst/>
                <a:latin typeface="Times New Roman" panose="02020603050405020304" pitchFamily="18" charset="0"/>
                <a:ea typeface="Arial MT"/>
                <a:cs typeface="Arial MT"/>
              </a:rPr>
              <a:t>de</a:t>
            </a:r>
            <a:r>
              <a:rPr lang="fr-FR" sz="2400" spc="-35" dirty="0">
                <a:effectLst/>
                <a:latin typeface="Times New Roman" panose="02020603050405020304" pitchFamily="18" charset="0"/>
                <a:ea typeface="Arial MT"/>
                <a:cs typeface="Arial MT"/>
              </a:rPr>
              <a:t> </a:t>
            </a:r>
            <a:r>
              <a:rPr lang="fr-FR" sz="2400" dirty="0">
                <a:effectLst/>
                <a:latin typeface="Times New Roman" panose="02020603050405020304" pitchFamily="18" charset="0"/>
                <a:ea typeface="Arial MT"/>
                <a:cs typeface="Arial MT"/>
              </a:rPr>
              <a:t>certains</a:t>
            </a:r>
            <a:r>
              <a:rPr lang="fr-FR" sz="2400" spc="-25" dirty="0">
                <a:effectLst/>
                <a:latin typeface="Times New Roman" panose="02020603050405020304" pitchFamily="18" charset="0"/>
                <a:ea typeface="Arial MT"/>
                <a:cs typeface="Arial MT"/>
              </a:rPr>
              <a:t> </a:t>
            </a:r>
            <a:r>
              <a:rPr lang="fr-FR" sz="2400" dirty="0">
                <a:effectLst/>
                <a:latin typeface="Times New Roman" panose="02020603050405020304" pitchFamily="18" charset="0"/>
                <a:ea typeface="Arial MT"/>
                <a:cs typeface="Arial MT"/>
              </a:rPr>
              <a:t>conflits,</a:t>
            </a:r>
            <a:r>
              <a:rPr lang="fr-FR" sz="2400" spc="-30" dirty="0">
                <a:effectLst/>
                <a:latin typeface="Times New Roman" panose="02020603050405020304" pitchFamily="18" charset="0"/>
                <a:ea typeface="Arial MT"/>
                <a:cs typeface="Arial MT"/>
              </a:rPr>
              <a:t> </a:t>
            </a:r>
            <a:r>
              <a:rPr lang="fr-FR" sz="2400" dirty="0">
                <a:effectLst/>
                <a:latin typeface="Times New Roman" panose="02020603050405020304" pitchFamily="18" charset="0"/>
                <a:ea typeface="Arial MT"/>
                <a:cs typeface="Arial MT"/>
              </a:rPr>
              <a:t>organisant</a:t>
            </a:r>
            <a:r>
              <a:rPr lang="fr-FR" sz="2400" spc="-20" dirty="0">
                <a:effectLst/>
                <a:latin typeface="Times New Roman" panose="02020603050405020304" pitchFamily="18" charset="0"/>
                <a:ea typeface="Arial MT"/>
                <a:cs typeface="Arial MT"/>
              </a:rPr>
              <a:t> </a:t>
            </a:r>
            <a:r>
              <a:rPr lang="fr-FR" sz="2400" dirty="0">
                <a:effectLst/>
                <a:latin typeface="Times New Roman" panose="02020603050405020304" pitchFamily="18" charset="0"/>
                <a:ea typeface="Arial MT"/>
                <a:cs typeface="Arial MT"/>
              </a:rPr>
              <a:t>la</a:t>
            </a:r>
            <a:r>
              <a:rPr lang="fr-FR" sz="2400" spc="-30" dirty="0">
                <a:effectLst/>
                <a:latin typeface="Times New Roman" panose="02020603050405020304" pitchFamily="18" charset="0"/>
                <a:ea typeface="Arial MT"/>
                <a:cs typeface="Arial MT"/>
              </a:rPr>
              <a:t> </a:t>
            </a:r>
            <a:r>
              <a:rPr lang="fr-FR" sz="2400" dirty="0">
                <a:effectLst/>
                <a:latin typeface="Times New Roman" panose="02020603050405020304" pitchFamily="18" charset="0"/>
                <a:ea typeface="Arial MT"/>
                <a:cs typeface="Arial MT"/>
              </a:rPr>
              <a:t>vie</a:t>
            </a:r>
            <a:r>
              <a:rPr lang="fr-FR" sz="2400" spc="-35" dirty="0">
                <a:effectLst/>
                <a:latin typeface="Times New Roman" panose="02020603050405020304" pitchFamily="18" charset="0"/>
                <a:ea typeface="Arial MT"/>
                <a:cs typeface="Arial MT"/>
              </a:rPr>
              <a:t> </a:t>
            </a:r>
            <a:r>
              <a:rPr lang="fr-FR" sz="2400" dirty="0">
                <a:effectLst/>
                <a:latin typeface="Times New Roman" panose="02020603050405020304" pitchFamily="18" charset="0"/>
                <a:ea typeface="Arial MT"/>
                <a:cs typeface="Arial MT"/>
              </a:rPr>
              <a:t>du</a:t>
            </a:r>
            <a:r>
              <a:rPr lang="fr-FR" sz="2400" spc="-20" dirty="0">
                <a:effectLst/>
                <a:latin typeface="Times New Roman" panose="02020603050405020304" pitchFamily="18" charset="0"/>
                <a:ea typeface="Arial MT"/>
                <a:cs typeface="Arial MT"/>
              </a:rPr>
              <a:t> </a:t>
            </a:r>
            <a:r>
              <a:rPr lang="fr-FR" sz="2400" dirty="0">
                <a:effectLst/>
                <a:latin typeface="Times New Roman" panose="02020603050405020304" pitchFamily="18" charset="0"/>
                <a:ea typeface="Arial MT"/>
                <a:cs typeface="Arial MT"/>
              </a:rPr>
              <a:t>patient</a:t>
            </a:r>
            <a:r>
              <a:rPr lang="fr-FR" sz="2400" spc="-25" dirty="0">
                <a:effectLst/>
                <a:latin typeface="Times New Roman" panose="02020603050405020304" pitchFamily="18" charset="0"/>
                <a:ea typeface="Arial MT"/>
                <a:cs typeface="Arial MT"/>
              </a:rPr>
              <a:t> </a:t>
            </a:r>
            <a:r>
              <a:rPr lang="fr-FR" sz="2400" dirty="0">
                <a:effectLst/>
                <a:latin typeface="Times New Roman" panose="02020603050405020304" pitchFamily="18" charset="0"/>
                <a:ea typeface="Arial MT"/>
                <a:cs typeface="Arial MT"/>
              </a:rPr>
              <a:t>et</a:t>
            </a:r>
            <a:r>
              <a:rPr lang="fr-FR" sz="2400" spc="-30" dirty="0">
                <a:effectLst/>
                <a:latin typeface="Times New Roman" panose="02020603050405020304" pitchFamily="18" charset="0"/>
                <a:ea typeface="Arial MT"/>
                <a:cs typeface="Arial MT"/>
              </a:rPr>
              <a:t> </a:t>
            </a:r>
            <a:r>
              <a:rPr lang="fr-FR" sz="2400" dirty="0">
                <a:effectLst/>
                <a:latin typeface="Times New Roman" panose="02020603050405020304" pitchFamily="18" charset="0"/>
                <a:ea typeface="Arial MT"/>
                <a:cs typeface="Arial MT"/>
              </a:rPr>
              <a:t>de </a:t>
            </a:r>
            <a:r>
              <a:rPr lang="fr-FR" sz="2400" spc="-485" dirty="0">
                <a:effectLst/>
                <a:latin typeface="Times New Roman" panose="02020603050405020304" pitchFamily="18" charset="0"/>
                <a:ea typeface="Arial MT"/>
                <a:cs typeface="Arial MT"/>
              </a:rPr>
              <a:t> </a:t>
            </a:r>
            <a:r>
              <a:rPr lang="fr-FR" sz="2400" dirty="0">
                <a:effectLst/>
                <a:latin typeface="Times New Roman" panose="02020603050405020304" pitchFamily="18" charset="0"/>
                <a:ea typeface="Arial MT"/>
                <a:cs typeface="Arial MT"/>
              </a:rPr>
              <a:t>son entourage autour du symptôme. Il est parfois préférable de laisser les</a:t>
            </a:r>
            <a:r>
              <a:rPr lang="fr-FR" sz="2400" spc="5" dirty="0">
                <a:effectLst/>
                <a:latin typeface="Times New Roman" panose="02020603050405020304" pitchFamily="18" charset="0"/>
                <a:ea typeface="Arial MT"/>
                <a:cs typeface="Arial MT"/>
              </a:rPr>
              <a:t> </a:t>
            </a:r>
            <a:r>
              <a:rPr lang="fr-FR" sz="2400" dirty="0">
                <a:effectLst/>
                <a:latin typeface="Times New Roman" panose="02020603050405020304" pitchFamily="18" charset="0"/>
                <a:ea typeface="Arial MT"/>
                <a:cs typeface="Arial MT"/>
              </a:rPr>
              <a:t>choses</a:t>
            </a:r>
            <a:r>
              <a:rPr lang="fr-FR" sz="2400" spc="-15" dirty="0">
                <a:effectLst/>
                <a:latin typeface="Times New Roman" panose="02020603050405020304" pitchFamily="18" charset="0"/>
                <a:ea typeface="Arial MT"/>
                <a:cs typeface="Arial MT"/>
              </a:rPr>
              <a:t> </a:t>
            </a:r>
            <a:r>
              <a:rPr lang="fr-FR" sz="2400" dirty="0">
                <a:effectLst/>
                <a:latin typeface="Times New Roman" panose="02020603050405020304" pitchFamily="18" charset="0"/>
                <a:ea typeface="Arial MT"/>
                <a:cs typeface="Arial MT"/>
              </a:rPr>
              <a:t>en</a:t>
            </a:r>
            <a:r>
              <a:rPr lang="fr-FR" sz="2400" spc="-10" dirty="0">
                <a:effectLst/>
                <a:latin typeface="Times New Roman" panose="02020603050405020304" pitchFamily="18" charset="0"/>
                <a:ea typeface="Arial MT"/>
                <a:cs typeface="Arial MT"/>
              </a:rPr>
              <a:t> </a:t>
            </a:r>
            <a:r>
              <a:rPr lang="fr-FR" sz="2400" dirty="0">
                <a:effectLst/>
                <a:latin typeface="Times New Roman" panose="02020603050405020304" pitchFamily="18" charset="0"/>
                <a:ea typeface="Arial MT"/>
                <a:cs typeface="Arial MT"/>
              </a:rPr>
              <a:t>l’état</a:t>
            </a:r>
            <a:r>
              <a:rPr lang="fr-FR" sz="2400" spc="-5" dirty="0">
                <a:effectLst/>
                <a:latin typeface="Times New Roman" panose="02020603050405020304" pitchFamily="18" charset="0"/>
                <a:ea typeface="Arial MT"/>
                <a:cs typeface="Arial MT"/>
              </a:rPr>
              <a:t> </a:t>
            </a:r>
            <a:r>
              <a:rPr lang="fr-FR" sz="2400" dirty="0">
                <a:effectLst/>
                <a:latin typeface="Times New Roman" panose="02020603050405020304" pitchFamily="18" charset="0"/>
                <a:ea typeface="Arial MT"/>
                <a:cs typeface="Arial MT"/>
              </a:rPr>
              <a:t>plutôt</a:t>
            </a:r>
            <a:r>
              <a:rPr lang="fr-FR" sz="2400" spc="-20" dirty="0">
                <a:effectLst/>
                <a:latin typeface="Times New Roman" panose="02020603050405020304" pitchFamily="18" charset="0"/>
                <a:ea typeface="Arial MT"/>
                <a:cs typeface="Arial MT"/>
              </a:rPr>
              <a:t> </a:t>
            </a:r>
            <a:r>
              <a:rPr lang="fr-FR" sz="2400" dirty="0">
                <a:effectLst/>
                <a:latin typeface="Times New Roman" panose="02020603050405020304" pitchFamily="18" charset="0"/>
                <a:ea typeface="Arial MT"/>
                <a:cs typeface="Arial MT"/>
              </a:rPr>
              <a:t>que</a:t>
            </a:r>
            <a:r>
              <a:rPr lang="fr-FR" sz="2400" spc="-15" dirty="0">
                <a:effectLst/>
                <a:latin typeface="Times New Roman" panose="02020603050405020304" pitchFamily="18" charset="0"/>
                <a:ea typeface="Arial MT"/>
                <a:cs typeface="Arial MT"/>
              </a:rPr>
              <a:t> </a:t>
            </a:r>
            <a:r>
              <a:rPr lang="fr-FR" sz="2400" dirty="0">
                <a:effectLst/>
                <a:latin typeface="Times New Roman" panose="02020603050405020304" pitchFamily="18" charset="0"/>
                <a:ea typeface="Arial MT"/>
                <a:cs typeface="Arial MT"/>
              </a:rPr>
              <a:t>de</a:t>
            </a:r>
            <a:r>
              <a:rPr lang="fr-FR" sz="2400" spc="-20" dirty="0">
                <a:effectLst/>
                <a:latin typeface="Times New Roman" panose="02020603050405020304" pitchFamily="18" charset="0"/>
                <a:ea typeface="Arial MT"/>
                <a:cs typeface="Arial MT"/>
              </a:rPr>
              <a:t> </a:t>
            </a:r>
            <a:r>
              <a:rPr lang="fr-FR" sz="2400" dirty="0">
                <a:effectLst/>
                <a:latin typeface="Times New Roman" panose="02020603050405020304" pitchFamily="18" charset="0"/>
                <a:ea typeface="Arial MT"/>
                <a:cs typeface="Arial MT"/>
              </a:rPr>
              <a:t>rompre</a:t>
            </a:r>
            <a:r>
              <a:rPr lang="fr-FR" sz="2400" spc="-15" dirty="0">
                <a:effectLst/>
                <a:latin typeface="Times New Roman" panose="02020603050405020304" pitchFamily="18" charset="0"/>
                <a:ea typeface="Arial MT"/>
                <a:cs typeface="Arial MT"/>
              </a:rPr>
              <a:t> </a:t>
            </a:r>
            <a:r>
              <a:rPr lang="fr-FR" sz="2400" dirty="0">
                <a:effectLst/>
                <a:latin typeface="Times New Roman" panose="02020603050405020304" pitchFamily="18" charset="0"/>
                <a:ea typeface="Arial MT"/>
                <a:cs typeface="Arial MT"/>
              </a:rPr>
              <a:t>un</a:t>
            </a:r>
            <a:r>
              <a:rPr lang="fr-FR" sz="2400" spc="-10" dirty="0">
                <a:effectLst/>
                <a:latin typeface="Times New Roman" panose="02020603050405020304" pitchFamily="18" charset="0"/>
                <a:ea typeface="Arial MT"/>
                <a:cs typeface="Arial MT"/>
              </a:rPr>
              <a:t> </a:t>
            </a:r>
            <a:r>
              <a:rPr lang="fr-FR" sz="2400" dirty="0">
                <a:effectLst/>
                <a:latin typeface="Times New Roman" panose="02020603050405020304" pitchFamily="18" charset="0"/>
                <a:ea typeface="Arial MT"/>
                <a:cs typeface="Arial MT"/>
              </a:rPr>
              <a:t>équilibre</a:t>
            </a:r>
            <a:r>
              <a:rPr lang="fr-FR" sz="2400" spc="-20" dirty="0">
                <a:effectLst/>
                <a:latin typeface="Times New Roman" panose="02020603050405020304" pitchFamily="18" charset="0"/>
                <a:ea typeface="Arial MT"/>
                <a:cs typeface="Arial MT"/>
              </a:rPr>
              <a:t> </a:t>
            </a:r>
            <a:r>
              <a:rPr lang="fr-FR" sz="2400" dirty="0">
                <a:effectLst/>
                <a:latin typeface="Times New Roman" panose="02020603050405020304" pitchFamily="18" charset="0"/>
                <a:ea typeface="Arial MT"/>
                <a:cs typeface="Arial MT"/>
              </a:rPr>
              <a:t>organisé.</a:t>
            </a:r>
            <a:r>
              <a:rPr lang="fr-FR" sz="2400" dirty="0">
                <a:solidFill>
                  <a:srgbClr val="FF0000"/>
                </a:solidFill>
                <a:effectLst/>
                <a:latin typeface="Times New Roman" panose="02020603050405020304" pitchFamily="18" charset="0"/>
                <a:ea typeface="Arial MT"/>
                <a:cs typeface="Arial MT"/>
              </a:rPr>
              <a:t>(BERTHE et son homme)</a:t>
            </a:r>
            <a:endParaRPr lang="fr-FR" sz="2400" dirty="0">
              <a:solidFill>
                <a:srgbClr val="FF0000"/>
              </a:solidFill>
              <a:effectLst/>
              <a:latin typeface="Arial MT"/>
              <a:ea typeface="Arial MT"/>
              <a:cs typeface="Arial MT"/>
            </a:endParaRPr>
          </a:p>
          <a:p>
            <a:pPr marL="989965" marR="521970" indent="-318770">
              <a:lnSpc>
                <a:spcPct val="93000"/>
              </a:lnSpc>
              <a:spcBef>
                <a:spcPts val="2370"/>
              </a:spcBef>
              <a:spcAft>
                <a:spcPts val="0"/>
              </a:spcAft>
            </a:pPr>
            <a:endParaRPr lang="fr-FR" sz="2400" dirty="0">
              <a:latin typeface="Times New Roman" panose="02020603050405020304" pitchFamily="18" charset="0"/>
              <a:ea typeface="Arial MT"/>
              <a:cs typeface="Arial MT"/>
            </a:endParaRPr>
          </a:p>
          <a:p>
            <a:pPr marL="989965" marR="521970" indent="-318770">
              <a:lnSpc>
                <a:spcPct val="93000"/>
              </a:lnSpc>
              <a:spcBef>
                <a:spcPts val="2370"/>
              </a:spcBef>
              <a:spcAft>
                <a:spcPts val="0"/>
              </a:spcAft>
            </a:pPr>
            <a:endParaRPr lang="fr-FR" sz="2400" dirty="0">
              <a:effectLst/>
              <a:latin typeface="Times New Roman" panose="02020603050405020304" pitchFamily="18" charset="0"/>
              <a:ea typeface="Arial MT"/>
              <a:cs typeface="Arial MT"/>
            </a:endParaRPr>
          </a:p>
          <a:p>
            <a:pPr marL="989965" marR="521970" indent="-318770">
              <a:lnSpc>
                <a:spcPct val="93000"/>
              </a:lnSpc>
              <a:spcBef>
                <a:spcPts val="2370"/>
              </a:spcBef>
              <a:spcAft>
                <a:spcPts val="0"/>
              </a:spcAft>
            </a:pPr>
            <a:endParaRPr lang="fr-FR" sz="2400" dirty="0">
              <a:latin typeface="Times New Roman" panose="02020603050405020304" pitchFamily="18" charset="0"/>
              <a:ea typeface="Arial MT"/>
              <a:cs typeface="Arial MT"/>
            </a:endParaRPr>
          </a:p>
          <a:p>
            <a:pPr marL="989965" marR="521970" indent="-318770">
              <a:lnSpc>
                <a:spcPct val="93000"/>
              </a:lnSpc>
              <a:spcBef>
                <a:spcPts val="2370"/>
              </a:spcBef>
              <a:spcAft>
                <a:spcPts val="0"/>
              </a:spcAft>
            </a:pPr>
            <a:endParaRPr lang="fr-FR" sz="2400" dirty="0">
              <a:effectLst/>
              <a:latin typeface="Arial MT"/>
              <a:ea typeface="Arial MT"/>
              <a:cs typeface="Arial MT"/>
            </a:endParaRPr>
          </a:p>
        </p:txBody>
      </p:sp>
    </p:spTree>
    <p:extLst>
      <p:ext uri="{BB962C8B-B14F-4D97-AF65-F5344CB8AC3E}">
        <p14:creationId xmlns:p14="http://schemas.microsoft.com/office/powerpoint/2010/main" val="407667014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05">
            <a:extLst>
              <a:ext uri="{FF2B5EF4-FFF2-40B4-BE49-F238E27FC236}">
                <a16:creationId xmlns:a16="http://schemas.microsoft.com/office/drawing/2014/main" id="{D6C77134-A2B6-BFE9-7122-42C8DDCAD185}"/>
              </a:ext>
            </a:extLst>
          </p:cNvPr>
          <p:cNvSpPr txBox="1">
            <a:spLocks noChangeArrowheads="1"/>
          </p:cNvSpPr>
          <p:nvPr/>
        </p:nvSpPr>
        <p:spPr bwMode="auto">
          <a:xfrm>
            <a:off x="1308735" y="1450997"/>
            <a:ext cx="2438400" cy="457200"/>
          </a:xfrm>
          <a:prstGeom prst="rect">
            <a:avLst/>
          </a:prstGeom>
          <a:solidFill>
            <a:srgbClr val="CCFFFF"/>
          </a:solidFill>
          <a:ln w="9144">
            <a:solidFill>
              <a:srgbClr val="000000"/>
            </a:solidFill>
            <a:miter lim="800000"/>
            <a:headEnd/>
            <a:tailEnd/>
          </a:ln>
        </p:spPr>
        <p:txBody>
          <a:bodyPr vert="horz" wrap="square" lIns="0" tIns="0" rIns="0" bIns="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600" b="1" i="0" u="none" strike="noStrike" cap="none" normalizeH="0" baseline="0">
                <a:ln>
                  <a:noFill/>
                </a:ln>
                <a:solidFill>
                  <a:srgbClr val="CC3200"/>
                </a:solidFill>
                <a:effectLst/>
                <a:latin typeface="Times New Roman" panose="02020603050405020304" pitchFamily="18" charset="0"/>
                <a:ea typeface="Arial MT"/>
                <a:cs typeface="Times New Roman" panose="02020603050405020304" pitchFamily="18" charset="0"/>
              </a:rPr>
              <a:t>Mécanismes générateurs</a:t>
            </a:r>
            <a:endParaRPr kumimoji="0" lang="fr-FR" altLang="fr-FR" sz="1800" b="0" i="0" u="none" strike="noStrike" cap="none" normalizeH="0" baseline="0">
              <a:ln>
                <a:noFill/>
              </a:ln>
              <a:solidFill>
                <a:schemeClr val="tx1"/>
              </a:solidFill>
              <a:effectLst/>
              <a:latin typeface="Arial" panose="020B0604020202020204" pitchFamily="34" charset="0"/>
            </a:endParaRPr>
          </a:p>
        </p:txBody>
      </p:sp>
      <p:grpSp>
        <p:nvGrpSpPr>
          <p:cNvPr id="3" name="Group 195">
            <a:extLst>
              <a:ext uri="{FF2B5EF4-FFF2-40B4-BE49-F238E27FC236}">
                <a16:creationId xmlns:a16="http://schemas.microsoft.com/office/drawing/2014/main" id="{9D3A7478-05A8-F261-D2F9-DCF88B7F1344}"/>
              </a:ext>
            </a:extLst>
          </p:cNvPr>
          <p:cNvGrpSpPr>
            <a:grpSpLocks/>
          </p:cNvGrpSpPr>
          <p:nvPr/>
        </p:nvGrpSpPr>
        <p:grpSpPr bwMode="auto">
          <a:xfrm>
            <a:off x="1119013" y="2308771"/>
            <a:ext cx="2748280" cy="1685925"/>
            <a:chOff x="2054" y="1788"/>
            <a:chExt cx="4328" cy="2655"/>
          </a:xfrm>
        </p:grpSpPr>
        <p:cxnSp>
          <p:nvCxnSpPr>
            <p:cNvPr id="4" name="Line 204">
              <a:extLst>
                <a:ext uri="{FF2B5EF4-FFF2-40B4-BE49-F238E27FC236}">
                  <a16:creationId xmlns:a16="http://schemas.microsoft.com/office/drawing/2014/main" id="{65EF4969-300E-5585-85AB-BEA7EE740D2E}"/>
                </a:ext>
              </a:extLst>
            </p:cNvPr>
            <p:cNvCxnSpPr>
              <a:cxnSpLocks noChangeShapeType="1"/>
            </p:cNvCxnSpPr>
            <p:nvPr/>
          </p:nvCxnSpPr>
          <p:spPr bwMode="auto">
            <a:xfrm>
              <a:off x="5301" y="2155"/>
              <a:ext cx="896" cy="895"/>
            </a:xfrm>
            <a:prstGeom prst="line">
              <a:avLst/>
            </a:prstGeom>
            <a:noFill/>
            <a:ln w="38100">
              <a:solidFill>
                <a:srgbClr val="000000"/>
              </a:solidFill>
              <a:prstDash val="solid"/>
              <a:round/>
              <a:headEnd/>
              <a:tailEnd/>
            </a:ln>
            <a:extLst>
              <a:ext uri="{909E8E84-426E-40DD-AFC4-6F175D3DCCD1}">
                <a14:hiddenFill xmlns:a14="http://schemas.microsoft.com/office/drawing/2010/main">
                  <a:noFill/>
                </a14:hiddenFill>
              </a:ext>
            </a:extLst>
          </p:spPr>
        </p:cxnSp>
        <p:sp>
          <p:nvSpPr>
            <p:cNvPr id="5" name="Freeform 203">
              <a:extLst>
                <a:ext uri="{FF2B5EF4-FFF2-40B4-BE49-F238E27FC236}">
                  <a16:creationId xmlns:a16="http://schemas.microsoft.com/office/drawing/2014/main" id="{4E7BF413-26BC-1F24-B27A-1A61CB6396D8}"/>
                </a:ext>
              </a:extLst>
            </p:cNvPr>
            <p:cNvSpPr>
              <a:spLocks/>
            </p:cNvSpPr>
            <p:nvPr/>
          </p:nvSpPr>
          <p:spPr bwMode="auto">
            <a:xfrm>
              <a:off x="6095" y="2949"/>
              <a:ext cx="286" cy="286"/>
            </a:xfrm>
            <a:custGeom>
              <a:avLst/>
              <a:gdLst>
                <a:gd name="T0" fmla="+- 0 6381 6096"/>
                <a:gd name="T1" fmla="*/ T0 w 286"/>
                <a:gd name="T2" fmla="+- 0 3235 2949"/>
                <a:gd name="T3" fmla="*/ 3235 h 286"/>
                <a:gd name="T4" fmla="+- 0 6288 6096"/>
                <a:gd name="T5" fmla="*/ T4 w 286"/>
                <a:gd name="T6" fmla="+- 0 2949 2949"/>
                <a:gd name="T7" fmla="*/ 2949 h 286"/>
                <a:gd name="T8" fmla="+- 0 6096 6096"/>
                <a:gd name="T9" fmla="*/ T8 w 286"/>
                <a:gd name="T10" fmla="+- 0 3141 2949"/>
                <a:gd name="T11" fmla="*/ 3141 h 286"/>
                <a:gd name="T12" fmla="+- 0 6381 6096"/>
                <a:gd name="T13" fmla="*/ T12 w 286"/>
                <a:gd name="T14" fmla="+- 0 3235 2949"/>
                <a:gd name="T15" fmla="*/ 3235 h 286"/>
              </a:gdLst>
              <a:ahLst/>
              <a:cxnLst>
                <a:cxn ang="0">
                  <a:pos x="T1" y="T3"/>
                </a:cxn>
                <a:cxn ang="0">
                  <a:pos x="T5" y="T7"/>
                </a:cxn>
                <a:cxn ang="0">
                  <a:pos x="T9" y="T11"/>
                </a:cxn>
                <a:cxn ang="0">
                  <a:pos x="T13" y="T15"/>
                </a:cxn>
              </a:cxnLst>
              <a:rect l="0" t="0" r="r" b="b"/>
              <a:pathLst>
                <a:path w="286" h="286">
                  <a:moveTo>
                    <a:pt x="285" y="286"/>
                  </a:moveTo>
                  <a:lnTo>
                    <a:pt x="192" y="0"/>
                  </a:lnTo>
                  <a:lnTo>
                    <a:pt x="0" y="192"/>
                  </a:lnTo>
                  <a:lnTo>
                    <a:pt x="285" y="28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fr-FR"/>
            </a:p>
          </p:txBody>
        </p:sp>
        <p:cxnSp>
          <p:nvCxnSpPr>
            <p:cNvPr id="6" name="Line 202">
              <a:extLst>
                <a:ext uri="{FF2B5EF4-FFF2-40B4-BE49-F238E27FC236}">
                  <a16:creationId xmlns:a16="http://schemas.microsoft.com/office/drawing/2014/main" id="{91282F98-A0A3-9E4B-077A-F2F27E67D2E1}"/>
                </a:ext>
              </a:extLst>
            </p:cNvPr>
            <p:cNvCxnSpPr>
              <a:cxnSpLocks noChangeShapeType="1"/>
            </p:cNvCxnSpPr>
            <p:nvPr/>
          </p:nvCxnSpPr>
          <p:spPr bwMode="auto">
            <a:xfrm>
              <a:off x="5301" y="3235"/>
              <a:ext cx="576" cy="0"/>
            </a:xfrm>
            <a:prstGeom prst="line">
              <a:avLst/>
            </a:prstGeom>
            <a:noFill/>
            <a:ln w="38100">
              <a:solidFill>
                <a:srgbClr val="000000"/>
              </a:solidFill>
              <a:prstDash val="solid"/>
              <a:round/>
              <a:headEnd/>
              <a:tailEnd/>
            </a:ln>
            <a:extLst>
              <a:ext uri="{909E8E84-426E-40DD-AFC4-6F175D3DCCD1}">
                <a14:hiddenFill xmlns:a14="http://schemas.microsoft.com/office/drawing/2010/main">
                  <a:noFill/>
                </a14:hiddenFill>
              </a:ext>
            </a:extLst>
          </p:spPr>
        </p:cxnSp>
        <p:sp>
          <p:nvSpPr>
            <p:cNvPr id="7" name="Freeform 201">
              <a:extLst>
                <a:ext uri="{FF2B5EF4-FFF2-40B4-BE49-F238E27FC236}">
                  <a16:creationId xmlns:a16="http://schemas.microsoft.com/office/drawing/2014/main" id="{20D1B628-83C2-EB9C-D6EA-D3AF56166A20}"/>
                </a:ext>
              </a:extLst>
            </p:cNvPr>
            <p:cNvSpPr>
              <a:spLocks/>
            </p:cNvSpPr>
            <p:nvPr/>
          </p:nvSpPr>
          <p:spPr bwMode="auto">
            <a:xfrm>
              <a:off x="5872" y="3100"/>
              <a:ext cx="269" cy="272"/>
            </a:xfrm>
            <a:custGeom>
              <a:avLst/>
              <a:gdLst>
                <a:gd name="T0" fmla="+- 0 6141 5873"/>
                <a:gd name="T1" fmla="*/ T0 w 269"/>
                <a:gd name="T2" fmla="+- 0 3235 3101"/>
                <a:gd name="T3" fmla="*/ 3235 h 272"/>
                <a:gd name="T4" fmla="+- 0 5873 5873"/>
                <a:gd name="T5" fmla="*/ T4 w 269"/>
                <a:gd name="T6" fmla="+- 0 3101 3101"/>
                <a:gd name="T7" fmla="*/ 3101 h 272"/>
                <a:gd name="T8" fmla="+- 0 5873 5873"/>
                <a:gd name="T9" fmla="*/ T8 w 269"/>
                <a:gd name="T10" fmla="+- 0 3372 3101"/>
                <a:gd name="T11" fmla="*/ 3372 h 272"/>
                <a:gd name="T12" fmla="+- 0 6141 5873"/>
                <a:gd name="T13" fmla="*/ T12 w 269"/>
                <a:gd name="T14" fmla="+- 0 3235 3101"/>
                <a:gd name="T15" fmla="*/ 3235 h 272"/>
              </a:gdLst>
              <a:ahLst/>
              <a:cxnLst>
                <a:cxn ang="0">
                  <a:pos x="T1" y="T3"/>
                </a:cxn>
                <a:cxn ang="0">
                  <a:pos x="T5" y="T7"/>
                </a:cxn>
                <a:cxn ang="0">
                  <a:pos x="T9" y="T11"/>
                </a:cxn>
                <a:cxn ang="0">
                  <a:pos x="T13" y="T15"/>
                </a:cxn>
              </a:cxnLst>
              <a:rect l="0" t="0" r="r" b="b"/>
              <a:pathLst>
                <a:path w="269" h="272">
                  <a:moveTo>
                    <a:pt x="268" y="134"/>
                  </a:moveTo>
                  <a:lnTo>
                    <a:pt x="0" y="0"/>
                  </a:lnTo>
                  <a:lnTo>
                    <a:pt x="0" y="271"/>
                  </a:lnTo>
                  <a:lnTo>
                    <a:pt x="268" y="13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fr-FR"/>
            </a:p>
          </p:txBody>
        </p:sp>
        <p:cxnSp>
          <p:nvCxnSpPr>
            <p:cNvPr id="8" name="Line 200">
              <a:extLst>
                <a:ext uri="{FF2B5EF4-FFF2-40B4-BE49-F238E27FC236}">
                  <a16:creationId xmlns:a16="http://schemas.microsoft.com/office/drawing/2014/main" id="{68598C20-DAF4-38A9-699D-7B74DD3657FD}"/>
                </a:ext>
              </a:extLst>
            </p:cNvPr>
            <p:cNvCxnSpPr>
              <a:cxnSpLocks noChangeShapeType="1"/>
            </p:cNvCxnSpPr>
            <p:nvPr/>
          </p:nvCxnSpPr>
          <p:spPr bwMode="auto">
            <a:xfrm>
              <a:off x="5301" y="4195"/>
              <a:ext cx="776" cy="0"/>
            </a:xfrm>
            <a:prstGeom prst="line">
              <a:avLst/>
            </a:prstGeom>
            <a:noFill/>
            <a:ln w="38100">
              <a:solidFill>
                <a:srgbClr val="000000"/>
              </a:solidFill>
              <a:prstDash val="solid"/>
              <a:round/>
              <a:headEnd/>
              <a:tailEnd/>
            </a:ln>
            <a:extLst>
              <a:ext uri="{909E8E84-426E-40DD-AFC4-6F175D3DCCD1}">
                <a14:hiddenFill xmlns:a14="http://schemas.microsoft.com/office/drawing/2010/main">
                  <a:noFill/>
                </a14:hiddenFill>
              </a:ext>
            </a:extLst>
          </p:spPr>
        </p:cxnSp>
        <p:sp>
          <p:nvSpPr>
            <p:cNvPr id="9" name="Freeform 199">
              <a:extLst>
                <a:ext uri="{FF2B5EF4-FFF2-40B4-BE49-F238E27FC236}">
                  <a16:creationId xmlns:a16="http://schemas.microsoft.com/office/drawing/2014/main" id="{557BC1E4-E31D-43F0-2618-C538FE9FED3F}"/>
                </a:ext>
              </a:extLst>
            </p:cNvPr>
            <p:cNvSpPr>
              <a:spLocks/>
            </p:cNvSpPr>
            <p:nvPr/>
          </p:nvSpPr>
          <p:spPr bwMode="auto">
            <a:xfrm>
              <a:off x="5975" y="3235"/>
              <a:ext cx="286" cy="288"/>
            </a:xfrm>
            <a:custGeom>
              <a:avLst/>
              <a:gdLst>
                <a:gd name="T0" fmla="+- 0 6261 5976"/>
                <a:gd name="T1" fmla="*/ T0 w 286"/>
                <a:gd name="T2" fmla="+- 0 3235 3235"/>
                <a:gd name="T3" fmla="*/ 3235 h 288"/>
                <a:gd name="T4" fmla="+- 0 5976 5976"/>
                <a:gd name="T5" fmla="*/ T4 w 286"/>
                <a:gd name="T6" fmla="+- 0 3331 3235"/>
                <a:gd name="T7" fmla="*/ 3331 h 288"/>
                <a:gd name="T8" fmla="+- 0 6168 5976"/>
                <a:gd name="T9" fmla="*/ T8 w 286"/>
                <a:gd name="T10" fmla="+- 0 3523 3235"/>
                <a:gd name="T11" fmla="*/ 3523 h 288"/>
                <a:gd name="T12" fmla="+- 0 6261 5976"/>
                <a:gd name="T13" fmla="*/ T12 w 286"/>
                <a:gd name="T14" fmla="+- 0 3235 3235"/>
                <a:gd name="T15" fmla="*/ 3235 h 288"/>
              </a:gdLst>
              <a:ahLst/>
              <a:cxnLst>
                <a:cxn ang="0">
                  <a:pos x="T1" y="T3"/>
                </a:cxn>
                <a:cxn ang="0">
                  <a:pos x="T5" y="T7"/>
                </a:cxn>
                <a:cxn ang="0">
                  <a:pos x="T9" y="T11"/>
                </a:cxn>
                <a:cxn ang="0">
                  <a:pos x="T13" y="T15"/>
                </a:cxn>
              </a:cxnLst>
              <a:rect l="0" t="0" r="r" b="b"/>
              <a:pathLst>
                <a:path w="286" h="288">
                  <a:moveTo>
                    <a:pt x="285" y="0"/>
                  </a:moveTo>
                  <a:lnTo>
                    <a:pt x="0" y="96"/>
                  </a:lnTo>
                  <a:lnTo>
                    <a:pt x="192" y="288"/>
                  </a:lnTo>
                  <a:lnTo>
                    <a:pt x="28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fr-FR"/>
            </a:p>
          </p:txBody>
        </p:sp>
        <p:sp>
          <p:nvSpPr>
            <p:cNvPr id="10" name="Text Box 198">
              <a:extLst>
                <a:ext uri="{FF2B5EF4-FFF2-40B4-BE49-F238E27FC236}">
                  <a16:creationId xmlns:a16="http://schemas.microsoft.com/office/drawing/2014/main" id="{2C8387F6-4241-EA72-2E59-F460518EC616}"/>
                </a:ext>
              </a:extLst>
            </p:cNvPr>
            <p:cNvSpPr txBox="1">
              <a:spLocks noChangeArrowheads="1"/>
            </p:cNvSpPr>
            <p:nvPr/>
          </p:nvSpPr>
          <p:spPr bwMode="auto">
            <a:xfrm>
              <a:off x="2061" y="2875"/>
              <a:ext cx="3240" cy="600"/>
            </a:xfrm>
            <a:prstGeom prst="rect">
              <a:avLst/>
            </a:prstGeom>
            <a:solidFill>
              <a:srgbClr val="CCFFFF"/>
            </a:solidFill>
            <a:ln w="9144">
              <a:solidFill>
                <a:srgbClr val="000000"/>
              </a:solidFill>
              <a:prstDash val="solid"/>
              <a:miter lim="800000"/>
              <a:headEnd/>
              <a:tailEnd/>
            </a:ln>
          </p:spPr>
          <p:txBody>
            <a:bodyPr rot="0" vert="horz" wrap="square" lIns="0" tIns="0" rIns="0" bIns="0" anchor="t" anchorCtr="0" upright="1">
              <a:noAutofit/>
            </a:bodyPr>
            <a:lstStyle/>
            <a:p>
              <a:pPr marL="368300">
                <a:spcBef>
                  <a:spcPts val="555"/>
                </a:spcBef>
                <a:spcAft>
                  <a:spcPts val="0"/>
                </a:spcAft>
              </a:pPr>
              <a:r>
                <a:rPr lang="fr-FR" sz="1600" b="1">
                  <a:solidFill>
                    <a:srgbClr val="0032CC"/>
                  </a:solidFill>
                  <a:effectLst/>
                  <a:latin typeface="Times New Roman" panose="02020603050405020304" pitchFamily="18" charset="0"/>
                  <a:ea typeface="Arial MT"/>
                  <a:cs typeface="Arial MT"/>
                </a:rPr>
                <a:t>Neuropathique</a:t>
              </a:r>
              <a:endParaRPr lang="fr-FR" sz="1100">
                <a:effectLst/>
                <a:latin typeface="Arial MT"/>
                <a:ea typeface="Arial MT"/>
                <a:cs typeface="Arial MT"/>
              </a:endParaRPr>
            </a:p>
          </p:txBody>
        </p:sp>
        <p:sp>
          <p:nvSpPr>
            <p:cNvPr id="11" name="Text Box 197">
              <a:extLst>
                <a:ext uri="{FF2B5EF4-FFF2-40B4-BE49-F238E27FC236}">
                  <a16:creationId xmlns:a16="http://schemas.microsoft.com/office/drawing/2014/main" id="{DA2AFBC1-725C-B31E-EB4B-696B17A7A7C9}"/>
                </a:ext>
              </a:extLst>
            </p:cNvPr>
            <p:cNvSpPr txBox="1">
              <a:spLocks noChangeArrowheads="1"/>
            </p:cNvSpPr>
            <p:nvPr/>
          </p:nvSpPr>
          <p:spPr bwMode="auto">
            <a:xfrm>
              <a:off x="2061" y="3835"/>
              <a:ext cx="3240" cy="600"/>
            </a:xfrm>
            <a:prstGeom prst="rect">
              <a:avLst/>
            </a:prstGeom>
            <a:solidFill>
              <a:srgbClr val="CCFFFF"/>
            </a:solidFill>
            <a:ln w="9144">
              <a:solidFill>
                <a:srgbClr val="000000"/>
              </a:solidFill>
              <a:prstDash val="solid"/>
              <a:miter lim="800000"/>
              <a:headEnd/>
              <a:tailEnd/>
            </a:ln>
          </p:spPr>
          <p:txBody>
            <a:bodyPr rot="0" vert="horz" wrap="square" lIns="0" tIns="0" rIns="0" bIns="0" anchor="t" anchorCtr="0" upright="1">
              <a:noAutofit/>
            </a:bodyPr>
            <a:lstStyle/>
            <a:p>
              <a:pPr marL="520700">
                <a:spcBef>
                  <a:spcPts val="555"/>
                </a:spcBef>
                <a:spcAft>
                  <a:spcPts val="0"/>
                </a:spcAft>
              </a:pPr>
              <a:r>
                <a:rPr lang="fr-FR" sz="1600" b="1">
                  <a:solidFill>
                    <a:srgbClr val="0032CC"/>
                  </a:solidFill>
                  <a:effectLst/>
                  <a:latin typeface="Times New Roman" panose="02020603050405020304" pitchFamily="18" charset="0"/>
                  <a:ea typeface="Arial MT"/>
                  <a:cs typeface="Arial MT"/>
                </a:rPr>
                <a:t>Psychogène</a:t>
              </a:r>
              <a:endParaRPr lang="fr-FR" sz="1100">
                <a:effectLst/>
                <a:latin typeface="Arial MT"/>
                <a:ea typeface="Arial MT"/>
                <a:cs typeface="Arial MT"/>
              </a:endParaRPr>
            </a:p>
          </p:txBody>
        </p:sp>
        <p:sp>
          <p:nvSpPr>
            <p:cNvPr id="12" name="Text Box 196">
              <a:extLst>
                <a:ext uri="{FF2B5EF4-FFF2-40B4-BE49-F238E27FC236}">
                  <a16:creationId xmlns:a16="http://schemas.microsoft.com/office/drawing/2014/main" id="{510F9CC3-8EE0-8368-F082-1AA72708C1A0}"/>
                </a:ext>
              </a:extLst>
            </p:cNvPr>
            <p:cNvSpPr txBox="1">
              <a:spLocks noChangeArrowheads="1"/>
            </p:cNvSpPr>
            <p:nvPr/>
          </p:nvSpPr>
          <p:spPr bwMode="auto">
            <a:xfrm>
              <a:off x="2061" y="1795"/>
              <a:ext cx="3240" cy="600"/>
            </a:xfrm>
            <a:prstGeom prst="rect">
              <a:avLst/>
            </a:prstGeom>
            <a:solidFill>
              <a:srgbClr val="CCFFFF"/>
            </a:solidFill>
            <a:ln w="9144">
              <a:solidFill>
                <a:srgbClr val="000000"/>
              </a:solidFill>
              <a:prstDash val="solid"/>
              <a:miter lim="800000"/>
              <a:headEnd/>
              <a:tailEnd/>
            </a:ln>
          </p:spPr>
          <p:txBody>
            <a:bodyPr rot="0" vert="horz" wrap="square" lIns="0" tIns="0" rIns="0" bIns="0" anchor="t" anchorCtr="0" upright="1">
              <a:noAutofit/>
            </a:bodyPr>
            <a:lstStyle/>
            <a:p>
              <a:pPr marL="124460">
                <a:spcBef>
                  <a:spcPts val="555"/>
                </a:spcBef>
                <a:spcAft>
                  <a:spcPts val="0"/>
                </a:spcAft>
              </a:pPr>
              <a:r>
                <a:rPr lang="fr-FR" sz="1600" b="1">
                  <a:solidFill>
                    <a:srgbClr val="0032CC"/>
                  </a:solidFill>
                  <a:effectLst/>
                  <a:latin typeface="Times New Roman" panose="02020603050405020304" pitchFamily="18" charset="0"/>
                  <a:ea typeface="Arial MT"/>
                  <a:cs typeface="Arial MT"/>
                </a:rPr>
                <a:t>Excès</a:t>
              </a:r>
              <a:r>
                <a:rPr lang="fr-FR" sz="1600" b="1" spc="-10">
                  <a:solidFill>
                    <a:srgbClr val="0032CC"/>
                  </a:solidFill>
                  <a:effectLst/>
                  <a:latin typeface="Times New Roman" panose="02020603050405020304" pitchFamily="18" charset="0"/>
                  <a:ea typeface="Arial MT"/>
                  <a:cs typeface="Arial MT"/>
                </a:rPr>
                <a:t> </a:t>
              </a:r>
              <a:r>
                <a:rPr lang="fr-FR" sz="1600" b="1">
                  <a:solidFill>
                    <a:srgbClr val="0032CC"/>
                  </a:solidFill>
                  <a:effectLst/>
                  <a:latin typeface="Times New Roman" panose="02020603050405020304" pitchFamily="18" charset="0"/>
                  <a:ea typeface="Arial MT"/>
                  <a:cs typeface="Arial MT"/>
                </a:rPr>
                <a:t>de</a:t>
              </a:r>
              <a:r>
                <a:rPr lang="fr-FR" sz="1600" b="1" spc="-5">
                  <a:solidFill>
                    <a:srgbClr val="0032CC"/>
                  </a:solidFill>
                  <a:effectLst/>
                  <a:latin typeface="Times New Roman" panose="02020603050405020304" pitchFamily="18" charset="0"/>
                  <a:ea typeface="Arial MT"/>
                  <a:cs typeface="Arial MT"/>
                </a:rPr>
                <a:t> </a:t>
              </a:r>
              <a:r>
                <a:rPr lang="fr-FR" sz="1600" b="1">
                  <a:solidFill>
                    <a:srgbClr val="0032CC"/>
                  </a:solidFill>
                  <a:effectLst/>
                  <a:latin typeface="Times New Roman" panose="02020603050405020304" pitchFamily="18" charset="0"/>
                  <a:ea typeface="Arial MT"/>
                  <a:cs typeface="Arial MT"/>
                </a:rPr>
                <a:t>nociception</a:t>
              </a:r>
              <a:endParaRPr lang="fr-FR" sz="1100">
                <a:effectLst/>
                <a:latin typeface="Arial MT"/>
                <a:ea typeface="Arial MT"/>
                <a:cs typeface="Arial MT"/>
              </a:endParaRPr>
            </a:p>
          </p:txBody>
        </p:sp>
      </p:grpSp>
      <p:grpSp>
        <p:nvGrpSpPr>
          <p:cNvPr id="13" name="Group 180">
            <a:extLst>
              <a:ext uri="{FF2B5EF4-FFF2-40B4-BE49-F238E27FC236}">
                <a16:creationId xmlns:a16="http://schemas.microsoft.com/office/drawing/2014/main" id="{D1B73101-6A5C-5881-80DE-392B89F0D84F}"/>
              </a:ext>
            </a:extLst>
          </p:cNvPr>
          <p:cNvGrpSpPr>
            <a:grpSpLocks/>
          </p:cNvGrpSpPr>
          <p:nvPr/>
        </p:nvGrpSpPr>
        <p:grpSpPr bwMode="auto">
          <a:xfrm>
            <a:off x="3836353" y="2224067"/>
            <a:ext cx="2295525" cy="2291080"/>
            <a:chOff x="6614" y="1428"/>
            <a:chExt cx="3615" cy="3608"/>
          </a:xfrm>
        </p:grpSpPr>
        <p:sp>
          <p:nvSpPr>
            <p:cNvPr id="14" name="Rectangle 13">
              <a:extLst>
                <a:ext uri="{FF2B5EF4-FFF2-40B4-BE49-F238E27FC236}">
                  <a16:creationId xmlns:a16="http://schemas.microsoft.com/office/drawing/2014/main" id="{BE64F1F1-0780-9E86-41CB-8379109F2122}"/>
                </a:ext>
              </a:extLst>
            </p:cNvPr>
            <p:cNvSpPr>
              <a:spLocks noChangeArrowheads="1"/>
            </p:cNvSpPr>
            <p:nvPr/>
          </p:nvSpPr>
          <p:spPr bwMode="auto">
            <a:xfrm>
              <a:off x="6621" y="1435"/>
              <a:ext cx="3600" cy="3120"/>
            </a:xfrm>
            <a:prstGeom prst="rect">
              <a:avLst/>
            </a:prstGeom>
            <a:solidFill>
              <a:srgbClr val="CCFFFF"/>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fr-FR"/>
            </a:p>
          </p:txBody>
        </p:sp>
        <p:sp>
          <p:nvSpPr>
            <p:cNvPr id="15" name="Rectangle 14">
              <a:extLst>
                <a:ext uri="{FF2B5EF4-FFF2-40B4-BE49-F238E27FC236}">
                  <a16:creationId xmlns:a16="http://schemas.microsoft.com/office/drawing/2014/main" id="{AF6C814E-9B1D-1C0B-6030-19EF728A4414}"/>
                </a:ext>
              </a:extLst>
            </p:cNvPr>
            <p:cNvSpPr>
              <a:spLocks noChangeArrowheads="1"/>
            </p:cNvSpPr>
            <p:nvPr/>
          </p:nvSpPr>
          <p:spPr bwMode="auto">
            <a:xfrm>
              <a:off x="6621" y="1435"/>
              <a:ext cx="3600" cy="3120"/>
            </a:xfrm>
            <a:prstGeom prst="rect">
              <a:avLst/>
            </a:prstGeom>
            <a:noFill/>
            <a:ln w="9144">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fr-FR"/>
            </a:p>
          </p:txBody>
        </p:sp>
        <p:cxnSp>
          <p:nvCxnSpPr>
            <p:cNvPr id="16" name="Line 192">
              <a:extLst>
                <a:ext uri="{FF2B5EF4-FFF2-40B4-BE49-F238E27FC236}">
                  <a16:creationId xmlns:a16="http://schemas.microsoft.com/office/drawing/2014/main" id="{FEAE2540-06CE-8958-C7B9-36703BB02DB3}"/>
                </a:ext>
              </a:extLst>
            </p:cNvPr>
            <p:cNvCxnSpPr>
              <a:cxnSpLocks noChangeShapeType="1"/>
            </p:cNvCxnSpPr>
            <p:nvPr/>
          </p:nvCxnSpPr>
          <p:spPr bwMode="auto">
            <a:xfrm>
              <a:off x="7581" y="2666"/>
              <a:ext cx="0" cy="658"/>
            </a:xfrm>
            <a:prstGeom prst="line">
              <a:avLst/>
            </a:prstGeom>
            <a:noFill/>
            <a:ln w="9144">
              <a:solidFill>
                <a:srgbClr val="000000"/>
              </a:solidFill>
              <a:prstDash val="solid"/>
              <a:round/>
              <a:headEnd/>
              <a:tailEnd/>
            </a:ln>
            <a:extLst>
              <a:ext uri="{909E8E84-426E-40DD-AFC4-6F175D3DCCD1}">
                <a14:hiddenFill xmlns:a14="http://schemas.microsoft.com/office/drawing/2010/main">
                  <a:noFill/>
                </a14:hiddenFill>
              </a:ext>
            </a:extLst>
          </p:spPr>
        </p:cxnSp>
        <p:sp>
          <p:nvSpPr>
            <p:cNvPr id="17" name="AutoShape 191">
              <a:extLst>
                <a:ext uri="{FF2B5EF4-FFF2-40B4-BE49-F238E27FC236}">
                  <a16:creationId xmlns:a16="http://schemas.microsoft.com/office/drawing/2014/main" id="{EDEC925E-9ECE-B6CF-02B7-0FABB7393084}"/>
                </a:ext>
              </a:extLst>
            </p:cNvPr>
            <p:cNvSpPr>
              <a:spLocks/>
            </p:cNvSpPr>
            <p:nvPr/>
          </p:nvSpPr>
          <p:spPr bwMode="auto">
            <a:xfrm>
              <a:off x="7504" y="2515"/>
              <a:ext cx="156" cy="960"/>
            </a:xfrm>
            <a:custGeom>
              <a:avLst/>
              <a:gdLst>
                <a:gd name="T0" fmla="+- 0 7661 7505"/>
                <a:gd name="T1" fmla="*/ T0 w 156"/>
                <a:gd name="T2" fmla="+- 0 3319 2515"/>
                <a:gd name="T3" fmla="*/ 3319 h 960"/>
                <a:gd name="T4" fmla="+- 0 7505 7505"/>
                <a:gd name="T5" fmla="*/ T4 w 156"/>
                <a:gd name="T6" fmla="+- 0 3319 2515"/>
                <a:gd name="T7" fmla="*/ 3319 h 960"/>
                <a:gd name="T8" fmla="+- 0 7581 7505"/>
                <a:gd name="T9" fmla="*/ T8 w 156"/>
                <a:gd name="T10" fmla="+- 0 3475 2515"/>
                <a:gd name="T11" fmla="*/ 3475 h 960"/>
                <a:gd name="T12" fmla="+- 0 7661 7505"/>
                <a:gd name="T13" fmla="*/ T12 w 156"/>
                <a:gd name="T14" fmla="+- 0 3319 2515"/>
                <a:gd name="T15" fmla="*/ 3319 h 960"/>
                <a:gd name="T16" fmla="+- 0 7661 7505"/>
                <a:gd name="T17" fmla="*/ T16 w 156"/>
                <a:gd name="T18" fmla="+- 0 2673 2515"/>
                <a:gd name="T19" fmla="*/ 2673 h 960"/>
                <a:gd name="T20" fmla="+- 0 7581 7505"/>
                <a:gd name="T21" fmla="*/ T20 w 156"/>
                <a:gd name="T22" fmla="+- 0 2515 2515"/>
                <a:gd name="T23" fmla="*/ 2515 h 960"/>
                <a:gd name="T24" fmla="+- 0 7505 7505"/>
                <a:gd name="T25" fmla="*/ T24 w 156"/>
                <a:gd name="T26" fmla="+- 0 2673 2515"/>
                <a:gd name="T27" fmla="*/ 2673 h 960"/>
                <a:gd name="T28" fmla="+- 0 7661 7505"/>
                <a:gd name="T29" fmla="*/ T28 w 156"/>
                <a:gd name="T30" fmla="+- 0 2673 2515"/>
                <a:gd name="T31" fmla="*/ 2673 h 960"/>
              </a:gdLst>
              <a:ahLst/>
              <a:cxnLst>
                <a:cxn ang="0">
                  <a:pos x="T1" y="T3"/>
                </a:cxn>
                <a:cxn ang="0">
                  <a:pos x="T5" y="T7"/>
                </a:cxn>
                <a:cxn ang="0">
                  <a:pos x="T9" y="T11"/>
                </a:cxn>
                <a:cxn ang="0">
                  <a:pos x="T13" y="T15"/>
                </a:cxn>
                <a:cxn ang="0">
                  <a:pos x="T17" y="T19"/>
                </a:cxn>
                <a:cxn ang="0">
                  <a:pos x="T21" y="T23"/>
                </a:cxn>
                <a:cxn ang="0">
                  <a:pos x="T25" y="T27"/>
                </a:cxn>
                <a:cxn ang="0">
                  <a:pos x="T29" y="T31"/>
                </a:cxn>
              </a:cxnLst>
              <a:rect l="0" t="0" r="r" b="b"/>
              <a:pathLst>
                <a:path w="156" h="960">
                  <a:moveTo>
                    <a:pt x="156" y="804"/>
                  </a:moveTo>
                  <a:lnTo>
                    <a:pt x="0" y="804"/>
                  </a:lnTo>
                  <a:lnTo>
                    <a:pt x="76" y="960"/>
                  </a:lnTo>
                  <a:lnTo>
                    <a:pt x="156" y="804"/>
                  </a:lnTo>
                  <a:close/>
                  <a:moveTo>
                    <a:pt x="156" y="158"/>
                  </a:moveTo>
                  <a:lnTo>
                    <a:pt x="76" y="0"/>
                  </a:lnTo>
                  <a:lnTo>
                    <a:pt x="0" y="158"/>
                  </a:lnTo>
                  <a:lnTo>
                    <a:pt x="156" y="15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fr-FR"/>
            </a:p>
          </p:txBody>
        </p:sp>
        <p:pic>
          <p:nvPicPr>
            <p:cNvPr id="18" name="Picture 190">
              <a:extLst>
                <a:ext uri="{FF2B5EF4-FFF2-40B4-BE49-F238E27FC236}">
                  <a16:creationId xmlns:a16="http://schemas.microsoft.com/office/drawing/2014/main" id="{FF75EFBC-FEBB-EA4A-F2C3-1C068582DC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21" y="2155"/>
              <a:ext cx="480" cy="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9" name="Line 189">
              <a:extLst>
                <a:ext uri="{FF2B5EF4-FFF2-40B4-BE49-F238E27FC236}">
                  <a16:creationId xmlns:a16="http://schemas.microsoft.com/office/drawing/2014/main" id="{AD241E28-3EC9-8F7D-6B63-53D3F786011E}"/>
                </a:ext>
              </a:extLst>
            </p:cNvPr>
            <p:cNvCxnSpPr>
              <a:cxnSpLocks noChangeShapeType="1"/>
            </p:cNvCxnSpPr>
            <p:nvPr/>
          </p:nvCxnSpPr>
          <p:spPr bwMode="auto">
            <a:xfrm>
              <a:off x="8546" y="3753"/>
              <a:ext cx="471" cy="0"/>
            </a:xfrm>
            <a:prstGeom prst="line">
              <a:avLst/>
            </a:prstGeom>
            <a:noFill/>
            <a:ln w="9144">
              <a:solidFill>
                <a:srgbClr val="000000"/>
              </a:solidFill>
              <a:prstDash val="solid"/>
              <a:round/>
              <a:headEnd/>
              <a:tailEnd/>
            </a:ln>
            <a:extLst>
              <a:ext uri="{909E8E84-426E-40DD-AFC4-6F175D3DCCD1}">
                <a14:hiddenFill xmlns:a14="http://schemas.microsoft.com/office/drawing/2010/main">
                  <a:noFill/>
                </a14:hiddenFill>
              </a:ext>
            </a:extLst>
          </p:spPr>
        </p:cxnSp>
        <p:sp>
          <p:nvSpPr>
            <p:cNvPr id="20" name="AutoShape 188">
              <a:extLst>
                <a:ext uri="{FF2B5EF4-FFF2-40B4-BE49-F238E27FC236}">
                  <a16:creationId xmlns:a16="http://schemas.microsoft.com/office/drawing/2014/main" id="{FB159BF2-A079-7B3E-84BC-9E7A72438C51}"/>
                </a:ext>
              </a:extLst>
            </p:cNvPr>
            <p:cNvSpPr>
              <a:spLocks/>
            </p:cNvSpPr>
            <p:nvPr/>
          </p:nvSpPr>
          <p:spPr bwMode="auto">
            <a:xfrm>
              <a:off x="8421" y="3355"/>
              <a:ext cx="720" cy="480"/>
            </a:xfrm>
            <a:custGeom>
              <a:avLst/>
              <a:gdLst>
                <a:gd name="T0" fmla="+- 0 8597 8421"/>
                <a:gd name="T1" fmla="*/ T0 w 720"/>
                <a:gd name="T2" fmla="+- 0 3813 3355"/>
                <a:gd name="T3" fmla="*/ 3813 h 480"/>
                <a:gd name="T4" fmla="+- 0 8510 8421"/>
                <a:gd name="T5" fmla="*/ T4 w 720"/>
                <a:gd name="T6" fmla="+- 0 3684 3355"/>
                <a:gd name="T7" fmla="*/ 3684 h 480"/>
                <a:gd name="T8" fmla="+- 0 8421 8421"/>
                <a:gd name="T9" fmla="*/ T8 w 720"/>
                <a:gd name="T10" fmla="+- 0 3835 3355"/>
                <a:gd name="T11" fmla="*/ 3835 h 480"/>
                <a:gd name="T12" fmla="+- 0 8597 8421"/>
                <a:gd name="T13" fmla="*/ T12 w 720"/>
                <a:gd name="T14" fmla="+- 0 3813 3355"/>
                <a:gd name="T15" fmla="*/ 3813 h 480"/>
                <a:gd name="T16" fmla="+- 0 9141 8421"/>
                <a:gd name="T17" fmla="*/ T16 w 720"/>
                <a:gd name="T18" fmla="+- 0 3355 3355"/>
                <a:gd name="T19" fmla="*/ 3355 h 480"/>
                <a:gd name="T20" fmla="+- 0 8969 8421"/>
                <a:gd name="T21" fmla="*/ T20 w 720"/>
                <a:gd name="T22" fmla="+- 0 3379 3355"/>
                <a:gd name="T23" fmla="*/ 3379 h 480"/>
                <a:gd name="T24" fmla="+- 0 9055 8421"/>
                <a:gd name="T25" fmla="*/ T24 w 720"/>
                <a:gd name="T26" fmla="+- 0 3509 3355"/>
                <a:gd name="T27" fmla="*/ 3509 h 480"/>
                <a:gd name="T28" fmla="+- 0 9141 8421"/>
                <a:gd name="T29" fmla="*/ T28 w 720"/>
                <a:gd name="T30" fmla="+- 0 3355 3355"/>
                <a:gd name="T31" fmla="*/ 3355 h 480"/>
              </a:gdLst>
              <a:ahLst/>
              <a:cxnLst>
                <a:cxn ang="0">
                  <a:pos x="T1" y="T3"/>
                </a:cxn>
                <a:cxn ang="0">
                  <a:pos x="T5" y="T7"/>
                </a:cxn>
                <a:cxn ang="0">
                  <a:pos x="T9" y="T11"/>
                </a:cxn>
                <a:cxn ang="0">
                  <a:pos x="T13" y="T15"/>
                </a:cxn>
                <a:cxn ang="0">
                  <a:pos x="T17" y="T19"/>
                </a:cxn>
                <a:cxn ang="0">
                  <a:pos x="T21" y="T23"/>
                </a:cxn>
                <a:cxn ang="0">
                  <a:pos x="T25" y="T27"/>
                </a:cxn>
                <a:cxn ang="0">
                  <a:pos x="T29" y="T31"/>
                </a:cxn>
              </a:cxnLst>
              <a:rect l="0" t="0" r="r" b="b"/>
              <a:pathLst>
                <a:path w="720" h="480">
                  <a:moveTo>
                    <a:pt x="176" y="458"/>
                  </a:moveTo>
                  <a:lnTo>
                    <a:pt x="89" y="329"/>
                  </a:lnTo>
                  <a:lnTo>
                    <a:pt x="0" y="480"/>
                  </a:lnTo>
                  <a:lnTo>
                    <a:pt x="176" y="458"/>
                  </a:lnTo>
                  <a:close/>
                  <a:moveTo>
                    <a:pt x="720" y="0"/>
                  </a:moveTo>
                  <a:lnTo>
                    <a:pt x="548" y="24"/>
                  </a:lnTo>
                  <a:lnTo>
                    <a:pt x="634" y="154"/>
                  </a:lnTo>
                  <a:lnTo>
                    <a:pt x="72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fr-FR"/>
            </a:p>
          </p:txBody>
        </p:sp>
        <p:cxnSp>
          <p:nvCxnSpPr>
            <p:cNvPr id="21" name="Line 187">
              <a:extLst>
                <a:ext uri="{FF2B5EF4-FFF2-40B4-BE49-F238E27FC236}">
                  <a16:creationId xmlns:a16="http://schemas.microsoft.com/office/drawing/2014/main" id="{B8E83A37-0F31-B2EC-9FEE-D5F0B4746983}"/>
                </a:ext>
              </a:extLst>
            </p:cNvPr>
            <p:cNvCxnSpPr>
              <a:cxnSpLocks noChangeShapeType="1"/>
            </p:cNvCxnSpPr>
            <p:nvPr/>
          </p:nvCxnSpPr>
          <p:spPr bwMode="auto">
            <a:xfrm>
              <a:off x="7461" y="5035"/>
              <a:ext cx="0" cy="0"/>
            </a:xfrm>
            <a:prstGeom prst="line">
              <a:avLst/>
            </a:prstGeom>
            <a:noFill/>
            <a:ln w="38100">
              <a:solidFill>
                <a:srgbClr val="000000"/>
              </a:solidFill>
              <a:prstDash val="solid"/>
              <a:round/>
              <a:headEnd/>
              <a:tailEnd/>
            </a:ln>
            <a:extLst>
              <a:ext uri="{909E8E84-426E-40DD-AFC4-6F175D3DCCD1}">
                <a14:hiddenFill xmlns:a14="http://schemas.microsoft.com/office/drawing/2010/main">
                  <a:noFill/>
                </a14:hiddenFill>
              </a:ext>
            </a:extLst>
          </p:spPr>
        </p:cxnSp>
        <p:sp>
          <p:nvSpPr>
            <p:cNvPr id="22" name="Freeform 186">
              <a:extLst>
                <a:ext uri="{FF2B5EF4-FFF2-40B4-BE49-F238E27FC236}">
                  <a16:creationId xmlns:a16="http://schemas.microsoft.com/office/drawing/2014/main" id="{9B935A1C-9DE3-B20F-C8A4-C057B87AF9EF}"/>
                </a:ext>
              </a:extLst>
            </p:cNvPr>
            <p:cNvSpPr>
              <a:spLocks/>
            </p:cNvSpPr>
            <p:nvPr/>
          </p:nvSpPr>
          <p:spPr bwMode="auto">
            <a:xfrm>
              <a:off x="7327" y="4555"/>
              <a:ext cx="272" cy="272"/>
            </a:xfrm>
            <a:custGeom>
              <a:avLst/>
              <a:gdLst>
                <a:gd name="T0" fmla="+- 0 7598 7327"/>
                <a:gd name="T1" fmla="*/ T0 w 272"/>
                <a:gd name="T2" fmla="+- 0 4826 4555"/>
                <a:gd name="T3" fmla="*/ 4826 h 272"/>
                <a:gd name="T4" fmla="+- 0 7461 7327"/>
                <a:gd name="T5" fmla="*/ T4 w 272"/>
                <a:gd name="T6" fmla="+- 0 4555 4555"/>
                <a:gd name="T7" fmla="*/ 4555 h 272"/>
                <a:gd name="T8" fmla="+- 0 7327 7327"/>
                <a:gd name="T9" fmla="*/ T8 w 272"/>
                <a:gd name="T10" fmla="+- 0 4826 4555"/>
                <a:gd name="T11" fmla="*/ 4826 h 272"/>
                <a:gd name="T12" fmla="+- 0 7598 7327"/>
                <a:gd name="T13" fmla="*/ T12 w 272"/>
                <a:gd name="T14" fmla="+- 0 4826 4555"/>
                <a:gd name="T15" fmla="*/ 4826 h 272"/>
              </a:gdLst>
              <a:ahLst/>
              <a:cxnLst>
                <a:cxn ang="0">
                  <a:pos x="T1" y="T3"/>
                </a:cxn>
                <a:cxn ang="0">
                  <a:pos x="T5" y="T7"/>
                </a:cxn>
                <a:cxn ang="0">
                  <a:pos x="T9" y="T11"/>
                </a:cxn>
                <a:cxn ang="0">
                  <a:pos x="T13" y="T15"/>
                </a:cxn>
              </a:cxnLst>
              <a:rect l="0" t="0" r="r" b="b"/>
              <a:pathLst>
                <a:path w="272" h="272">
                  <a:moveTo>
                    <a:pt x="271" y="271"/>
                  </a:moveTo>
                  <a:lnTo>
                    <a:pt x="134" y="0"/>
                  </a:lnTo>
                  <a:lnTo>
                    <a:pt x="0" y="271"/>
                  </a:lnTo>
                  <a:lnTo>
                    <a:pt x="271" y="27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fr-FR"/>
            </a:p>
          </p:txBody>
        </p:sp>
        <p:cxnSp>
          <p:nvCxnSpPr>
            <p:cNvPr id="23" name="Line 185">
              <a:extLst>
                <a:ext uri="{FF2B5EF4-FFF2-40B4-BE49-F238E27FC236}">
                  <a16:creationId xmlns:a16="http://schemas.microsoft.com/office/drawing/2014/main" id="{F0BF55FF-C382-CF9C-7376-E84BBC2C550E}"/>
                </a:ext>
              </a:extLst>
            </p:cNvPr>
            <p:cNvCxnSpPr>
              <a:cxnSpLocks noChangeShapeType="1"/>
            </p:cNvCxnSpPr>
            <p:nvPr/>
          </p:nvCxnSpPr>
          <p:spPr bwMode="auto">
            <a:xfrm>
              <a:off x="9861" y="5035"/>
              <a:ext cx="0" cy="0"/>
            </a:xfrm>
            <a:prstGeom prst="line">
              <a:avLst/>
            </a:prstGeom>
            <a:noFill/>
            <a:ln w="38100">
              <a:solidFill>
                <a:srgbClr val="000000"/>
              </a:solidFill>
              <a:prstDash val="solid"/>
              <a:round/>
              <a:headEnd/>
              <a:tailEnd/>
            </a:ln>
            <a:extLst>
              <a:ext uri="{909E8E84-426E-40DD-AFC4-6F175D3DCCD1}">
                <a14:hiddenFill xmlns:a14="http://schemas.microsoft.com/office/drawing/2010/main">
                  <a:noFill/>
                </a14:hiddenFill>
              </a:ext>
            </a:extLst>
          </p:spPr>
        </p:cxnSp>
        <p:sp>
          <p:nvSpPr>
            <p:cNvPr id="24" name="Freeform 184">
              <a:extLst>
                <a:ext uri="{FF2B5EF4-FFF2-40B4-BE49-F238E27FC236}">
                  <a16:creationId xmlns:a16="http://schemas.microsoft.com/office/drawing/2014/main" id="{C2AF85C8-C3FC-7657-6E13-27D6DFE7F6F8}"/>
                </a:ext>
              </a:extLst>
            </p:cNvPr>
            <p:cNvSpPr>
              <a:spLocks/>
            </p:cNvSpPr>
            <p:nvPr/>
          </p:nvSpPr>
          <p:spPr bwMode="auto">
            <a:xfrm>
              <a:off x="9727" y="4555"/>
              <a:ext cx="272" cy="272"/>
            </a:xfrm>
            <a:custGeom>
              <a:avLst/>
              <a:gdLst>
                <a:gd name="T0" fmla="+- 0 9998 9727"/>
                <a:gd name="T1" fmla="*/ T0 w 272"/>
                <a:gd name="T2" fmla="+- 0 4826 4555"/>
                <a:gd name="T3" fmla="*/ 4826 h 272"/>
                <a:gd name="T4" fmla="+- 0 9861 9727"/>
                <a:gd name="T5" fmla="*/ T4 w 272"/>
                <a:gd name="T6" fmla="+- 0 4555 4555"/>
                <a:gd name="T7" fmla="*/ 4555 h 272"/>
                <a:gd name="T8" fmla="+- 0 9727 9727"/>
                <a:gd name="T9" fmla="*/ T8 w 272"/>
                <a:gd name="T10" fmla="+- 0 4826 4555"/>
                <a:gd name="T11" fmla="*/ 4826 h 272"/>
                <a:gd name="T12" fmla="+- 0 9998 9727"/>
                <a:gd name="T13" fmla="*/ T12 w 272"/>
                <a:gd name="T14" fmla="+- 0 4826 4555"/>
                <a:gd name="T15" fmla="*/ 4826 h 272"/>
              </a:gdLst>
              <a:ahLst/>
              <a:cxnLst>
                <a:cxn ang="0">
                  <a:pos x="T1" y="T3"/>
                </a:cxn>
                <a:cxn ang="0">
                  <a:pos x="T5" y="T7"/>
                </a:cxn>
                <a:cxn ang="0">
                  <a:pos x="T9" y="T11"/>
                </a:cxn>
                <a:cxn ang="0">
                  <a:pos x="T13" y="T15"/>
                </a:cxn>
              </a:cxnLst>
              <a:rect l="0" t="0" r="r" b="b"/>
              <a:pathLst>
                <a:path w="272" h="272">
                  <a:moveTo>
                    <a:pt x="271" y="271"/>
                  </a:moveTo>
                  <a:lnTo>
                    <a:pt x="134" y="0"/>
                  </a:lnTo>
                  <a:lnTo>
                    <a:pt x="0" y="271"/>
                  </a:lnTo>
                  <a:lnTo>
                    <a:pt x="271" y="27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fr-FR"/>
            </a:p>
          </p:txBody>
        </p:sp>
        <p:sp>
          <p:nvSpPr>
            <p:cNvPr id="25" name="Text Box 183">
              <a:extLst>
                <a:ext uri="{FF2B5EF4-FFF2-40B4-BE49-F238E27FC236}">
                  <a16:creationId xmlns:a16="http://schemas.microsoft.com/office/drawing/2014/main" id="{9EC049C9-7E8E-63E4-7B09-24B0AFE87F6C}"/>
                </a:ext>
              </a:extLst>
            </p:cNvPr>
            <p:cNvSpPr txBox="1">
              <a:spLocks noChangeArrowheads="1"/>
            </p:cNvSpPr>
            <p:nvPr/>
          </p:nvSpPr>
          <p:spPr bwMode="auto">
            <a:xfrm>
              <a:off x="6981" y="3595"/>
              <a:ext cx="1320" cy="480"/>
            </a:xfrm>
            <a:prstGeom prst="rect">
              <a:avLst/>
            </a:prstGeom>
            <a:solidFill>
              <a:srgbClr val="94B6D2"/>
            </a:solidFill>
            <a:ln w="9144">
              <a:solidFill>
                <a:srgbClr val="000000"/>
              </a:solidFill>
              <a:prstDash val="solid"/>
              <a:miter lim="800000"/>
              <a:headEnd/>
              <a:tailEnd/>
            </a:ln>
          </p:spPr>
          <p:txBody>
            <a:bodyPr rot="0" vert="horz" wrap="square" lIns="0" tIns="0" rIns="0" bIns="0" anchor="t" anchorCtr="0" upright="1">
              <a:noAutofit/>
            </a:bodyPr>
            <a:lstStyle/>
            <a:p>
              <a:pPr marL="88265">
                <a:spcBef>
                  <a:spcPts val="370"/>
                </a:spcBef>
                <a:spcAft>
                  <a:spcPts val="0"/>
                </a:spcAft>
              </a:pPr>
              <a:r>
                <a:rPr lang="fr-FR" sz="1400">
                  <a:effectLst/>
                  <a:latin typeface="Times New Roman" panose="02020603050405020304" pitchFamily="18" charset="0"/>
                  <a:ea typeface="Arial MT"/>
                  <a:cs typeface="Arial MT"/>
                </a:rPr>
                <a:t>émotions</a:t>
              </a:r>
              <a:endParaRPr lang="fr-FR" sz="1100">
                <a:effectLst/>
                <a:latin typeface="Arial MT"/>
                <a:ea typeface="Arial MT"/>
                <a:cs typeface="Arial MT"/>
              </a:endParaRPr>
            </a:p>
          </p:txBody>
        </p:sp>
        <p:sp>
          <p:nvSpPr>
            <p:cNvPr id="26" name="Text Box 182">
              <a:extLst>
                <a:ext uri="{FF2B5EF4-FFF2-40B4-BE49-F238E27FC236}">
                  <a16:creationId xmlns:a16="http://schemas.microsoft.com/office/drawing/2014/main" id="{93602E4C-E17D-CE59-E366-410B8B6D59F1}"/>
                </a:ext>
              </a:extLst>
            </p:cNvPr>
            <p:cNvSpPr txBox="1">
              <a:spLocks noChangeArrowheads="1"/>
            </p:cNvSpPr>
            <p:nvPr/>
          </p:nvSpPr>
          <p:spPr bwMode="auto">
            <a:xfrm>
              <a:off x="8781" y="2755"/>
              <a:ext cx="1320" cy="480"/>
            </a:xfrm>
            <a:prstGeom prst="rect">
              <a:avLst/>
            </a:prstGeom>
            <a:solidFill>
              <a:srgbClr val="94B6D2"/>
            </a:solidFill>
            <a:ln w="9144">
              <a:solidFill>
                <a:srgbClr val="000000"/>
              </a:solidFill>
              <a:prstDash val="solid"/>
              <a:miter lim="800000"/>
              <a:headEnd/>
              <a:tailEnd/>
            </a:ln>
          </p:spPr>
          <p:txBody>
            <a:bodyPr rot="0" vert="horz" wrap="square" lIns="0" tIns="0" rIns="0" bIns="0" anchor="t" anchorCtr="0" upright="1">
              <a:noAutofit/>
            </a:bodyPr>
            <a:lstStyle/>
            <a:p>
              <a:pPr marL="78740">
                <a:spcBef>
                  <a:spcPts val="370"/>
                </a:spcBef>
                <a:spcAft>
                  <a:spcPts val="0"/>
                </a:spcAft>
              </a:pPr>
              <a:r>
                <a:rPr lang="fr-FR" sz="1400">
                  <a:effectLst/>
                  <a:latin typeface="Times New Roman" panose="02020603050405020304" pitchFamily="18" charset="0"/>
                  <a:ea typeface="Arial MT"/>
                  <a:cs typeface="Arial MT"/>
                </a:rPr>
                <a:t>cognition</a:t>
              </a:r>
              <a:endParaRPr lang="fr-FR" sz="1100">
                <a:effectLst/>
                <a:latin typeface="Arial MT"/>
                <a:ea typeface="Arial MT"/>
                <a:cs typeface="Arial MT"/>
              </a:endParaRPr>
            </a:p>
          </p:txBody>
        </p:sp>
        <p:sp>
          <p:nvSpPr>
            <p:cNvPr id="27" name="Text Box 181">
              <a:extLst>
                <a:ext uri="{FF2B5EF4-FFF2-40B4-BE49-F238E27FC236}">
                  <a16:creationId xmlns:a16="http://schemas.microsoft.com/office/drawing/2014/main" id="{BC876A6A-E280-B143-8630-47F65388FF70}"/>
                </a:ext>
              </a:extLst>
            </p:cNvPr>
            <p:cNvSpPr txBox="1">
              <a:spLocks noChangeArrowheads="1"/>
            </p:cNvSpPr>
            <p:nvPr/>
          </p:nvSpPr>
          <p:spPr bwMode="auto">
            <a:xfrm>
              <a:off x="6861" y="1915"/>
              <a:ext cx="1440" cy="480"/>
            </a:xfrm>
            <a:prstGeom prst="rect">
              <a:avLst/>
            </a:prstGeom>
            <a:solidFill>
              <a:srgbClr val="94B6D2"/>
            </a:solidFill>
            <a:ln w="9144">
              <a:solidFill>
                <a:srgbClr val="000000"/>
              </a:solidFill>
              <a:prstDash val="solid"/>
              <a:miter lim="800000"/>
              <a:headEnd/>
              <a:tailEnd/>
            </a:ln>
          </p:spPr>
          <p:txBody>
            <a:bodyPr rot="0" vert="horz" wrap="square" lIns="0" tIns="0" rIns="0" bIns="0" anchor="t" anchorCtr="0" upright="1">
              <a:noAutofit/>
            </a:bodyPr>
            <a:lstStyle/>
            <a:p>
              <a:pPr marL="85090">
                <a:spcBef>
                  <a:spcPts val="370"/>
                </a:spcBef>
                <a:spcAft>
                  <a:spcPts val="0"/>
                </a:spcAft>
              </a:pPr>
              <a:r>
                <a:rPr lang="fr-FR" sz="1400">
                  <a:effectLst/>
                  <a:latin typeface="Times New Roman" panose="02020603050405020304" pitchFamily="18" charset="0"/>
                  <a:ea typeface="Arial MT"/>
                  <a:cs typeface="Arial MT"/>
                </a:rPr>
                <a:t>sensations</a:t>
              </a:r>
              <a:endParaRPr lang="fr-FR" sz="1100">
                <a:effectLst/>
                <a:latin typeface="Arial MT"/>
                <a:ea typeface="Arial MT"/>
                <a:cs typeface="Arial MT"/>
              </a:endParaRPr>
            </a:p>
          </p:txBody>
        </p:sp>
      </p:grpSp>
      <p:grpSp>
        <p:nvGrpSpPr>
          <p:cNvPr id="28" name="Group 177">
            <a:extLst>
              <a:ext uri="{FF2B5EF4-FFF2-40B4-BE49-F238E27FC236}">
                <a16:creationId xmlns:a16="http://schemas.microsoft.com/office/drawing/2014/main" id="{86B5DAAD-B488-FE31-A993-5219B6C8D42C}"/>
              </a:ext>
            </a:extLst>
          </p:cNvPr>
          <p:cNvGrpSpPr>
            <a:grpSpLocks/>
          </p:cNvGrpSpPr>
          <p:nvPr/>
        </p:nvGrpSpPr>
        <p:grpSpPr bwMode="auto">
          <a:xfrm>
            <a:off x="6062838" y="3151734"/>
            <a:ext cx="381000" cy="172720"/>
            <a:chOff x="10341" y="2861"/>
            <a:chExt cx="600" cy="272"/>
          </a:xfrm>
        </p:grpSpPr>
        <p:cxnSp>
          <p:nvCxnSpPr>
            <p:cNvPr id="29" name="Line 179">
              <a:extLst>
                <a:ext uri="{FF2B5EF4-FFF2-40B4-BE49-F238E27FC236}">
                  <a16:creationId xmlns:a16="http://schemas.microsoft.com/office/drawing/2014/main" id="{EE409C95-E77C-656F-85AC-CA356F06F2B6}"/>
                </a:ext>
              </a:extLst>
            </p:cNvPr>
            <p:cNvCxnSpPr>
              <a:cxnSpLocks noChangeShapeType="1"/>
            </p:cNvCxnSpPr>
            <p:nvPr/>
          </p:nvCxnSpPr>
          <p:spPr bwMode="auto">
            <a:xfrm>
              <a:off x="10341" y="2995"/>
              <a:ext cx="336" cy="0"/>
            </a:xfrm>
            <a:prstGeom prst="line">
              <a:avLst/>
            </a:prstGeom>
            <a:noFill/>
            <a:ln w="38100">
              <a:solidFill>
                <a:srgbClr val="000000"/>
              </a:solidFill>
              <a:prstDash val="solid"/>
              <a:round/>
              <a:headEnd/>
              <a:tailEnd/>
            </a:ln>
            <a:extLst>
              <a:ext uri="{909E8E84-426E-40DD-AFC4-6F175D3DCCD1}">
                <a14:hiddenFill xmlns:a14="http://schemas.microsoft.com/office/drawing/2010/main">
                  <a:noFill/>
                </a14:hiddenFill>
              </a:ext>
            </a:extLst>
          </p:spPr>
        </p:cxnSp>
        <p:sp>
          <p:nvSpPr>
            <p:cNvPr id="30" name="Freeform 178">
              <a:extLst>
                <a:ext uri="{FF2B5EF4-FFF2-40B4-BE49-F238E27FC236}">
                  <a16:creationId xmlns:a16="http://schemas.microsoft.com/office/drawing/2014/main" id="{464EB44F-579A-D67B-ADF3-837D9ADBC5BC}"/>
                </a:ext>
              </a:extLst>
            </p:cNvPr>
            <p:cNvSpPr>
              <a:spLocks/>
            </p:cNvSpPr>
            <p:nvPr/>
          </p:nvSpPr>
          <p:spPr bwMode="auto">
            <a:xfrm>
              <a:off x="10672" y="2860"/>
              <a:ext cx="269" cy="272"/>
            </a:xfrm>
            <a:custGeom>
              <a:avLst/>
              <a:gdLst>
                <a:gd name="T0" fmla="+- 0 10941 10673"/>
                <a:gd name="T1" fmla="*/ T0 w 269"/>
                <a:gd name="T2" fmla="+- 0 2995 2861"/>
                <a:gd name="T3" fmla="*/ 2995 h 272"/>
                <a:gd name="T4" fmla="+- 0 10673 10673"/>
                <a:gd name="T5" fmla="*/ T4 w 269"/>
                <a:gd name="T6" fmla="+- 0 2861 2861"/>
                <a:gd name="T7" fmla="*/ 2861 h 272"/>
                <a:gd name="T8" fmla="+- 0 10673 10673"/>
                <a:gd name="T9" fmla="*/ T8 w 269"/>
                <a:gd name="T10" fmla="+- 0 3132 2861"/>
                <a:gd name="T11" fmla="*/ 3132 h 272"/>
                <a:gd name="T12" fmla="+- 0 10941 10673"/>
                <a:gd name="T13" fmla="*/ T12 w 269"/>
                <a:gd name="T14" fmla="+- 0 2995 2861"/>
                <a:gd name="T15" fmla="*/ 2995 h 272"/>
              </a:gdLst>
              <a:ahLst/>
              <a:cxnLst>
                <a:cxn ang="0">
                  <a:pos x="T1" y="T3"/>
                </a:cxn>
                <a:cxn ang="0">
                  <a:pos x="T5" y="T7"/>
                </a:cxn>
                <a:cxn ang="0">
                  <a:pos x="T9" y="T11"/>
                </a:cxn>
                <a:cxn ang="0">
                  <a:pos x="T13" y="T15"/>
                </a:cxn>
              </a:cxnLst>
              <a:rect l="0" t="0" r="r" b="b"/>
              <a:pathLst>
                <a:path w="269" h="272">
                  <a:moveTo>
                    <a:pt x="268" y="134"/>
                  </a:moveTo>
                  <a:lnTo>
                    <a:pt x="0" y="0"/>
                  </a:lnTo>
                  <a:lnTo>
                    <a:pt x="0" y="271"/>
                  </a:lnTo>
                  <a:lnTo>
                    <a:pt x="268" y="13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fr-FR"/>
            </a:p>
          </p:txBody>
        </p:sp>
      </p:grpSp>
      <p:grpSp>
        <p:nvGrpSpPr>
          <p:cNvPr id="31" name="Group 167">
            <a:extLst>
              <a:ext uri="{FF2B5EF4-FFF2-40B4-BE49-F238E27FC236}">
                <a16:creationId xmlns:a16="http://schemas.microsoft.com/office/drawing/2014/main" id="{7AFFEF64-E585-12A6-0BEE-5AB410145974}"/>
              </a:ext>
            </a:extLst>
          </p:cNvPr>
          <p:cNvGrpSpPr>
            <a:grpSpLocks/>
          </p:cNvGrpSpPr>
          <p:nvPr/>
        </p:nvGrpSpPr>
        <p:grpSpPr bwMode="auto">
          <a:xfrm>
            <a:off x="6404610" y="2250006"/>
            <a:ext cx="2295525" cy="2291080"/>
            <a:chOff x="11174" y="1428"/>
            <a:chExt cx="3615" cy="3608"/>
          </a:xfrm>
        </p:grpSpPr>
        <p:sp>
          <p:nvSpPr>
            <p:cNvPr id="32" name="Rectangle 31">
              <a:extLst>
                <a:ext uri="{FF2B5EF4-FFF2-40B4-BE49-F238E27FC236}">
                  <a16:creationId xmlns:a16="http://schemas.microsoft.com/office/drawing/2014/main" id="{AB92C45B-0F6C-9C6E-DF57-987176573D20}"/>
                </a:ext>
              </a:extLst>
            </p:cNvPr>
            <p:cNvSpPr>
              <a:spLocks noChangeArrowheads="1"/>
            </p:cNvSpPr>
            <p:nvPr/>
          </p:nvSpPr>
          <p:spPr bwMode="auto">
            <a:xfrm>
              <a:off x="11181" y="1435"/>
              <a:ext cx="3600" cy="3120"/>
            </a:xfrm>
            <a:prstGeom prst="rect">
              <a:avLst/>
            </a:prstGeom>
            <a:solidFill>
              <a:srgbClr val="CCFFFF"/>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fr-FR"/>
            </a:p>
          </p:txBody>
        </p:sp>
        <p:sp>
          <p:nvSpPr>
            <p:cNvPr id="33" name="Rectangle 32">
              <a:extLst>
                <a:ext uri="{FF2B5EF4-FFF2-40B4-BE49-F238E27FC236}">
                  <a16:creationId xmlns:a16="http://schemas.microsoft.com/office/drawing/2014/main" id="{C5575A96-A9BA-8E01-FEF1-79DFA5DB6E9D}"/>
                </a:ext>
              </a:extLst>
            </p:cNvPr>
            <p:cNvSpPr>
              <a:spLocks noChangeArrowheads="1"/>
            </p:cNvSpPr>
            <p:nvPr/>
          </p:nvSpPr>
          <p:spPr bwMode="auto">
            <a:xfrm>
              <a:off x="11181" y="1435"/>
              <a:ext cx="3600" cy="3120"/>
            </a:xfrm>
            <a:prstGeom prst="rect">
              <a:avLst/>
            </a:prstGeom>
            <a:noFill/>
            <a:ln w="9144">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fr-FR"/>
            </a:p>
          </p:txBody>
        </p:sp>
        <p:cxnSp>
          <p:nvCxnSpPr>
            <p:cNvPr id="34" name="Line 174">
              <a:extLst>
                <a:ext uri="{FF2B5EF4-FFF2-40B4-BE49-F238E27FC236}">
                  <a16:creationId xmlns:a16="http://schemas.microsoft.com/office/drawing/2014/main" id="{0CCA3628-1B94-249B-D9E0-42734D1A7E60}"/>
                </a:ext>
              </a:extLst>
            </p:cNvPr>
            <p:cNvCxnSpPr>
              <a:cxnSpLocks noChangeShapeType="1"/>
            </p:cNvCxnSpPr>
            <p:nvPr/>
          </p:nvCxnSpPr>
          <p:spPr bwMode="auto">
            <a:xfrm>
              <a:off x="14181" y="5035"/>
              <a:ext cx="0" cy="0"/>
            </a:xfrm>
            <a:prstGeom prst="line">
              <a:avLst/>
            </a:prstGeom>
            <a:noFill/>
            <a:ln w="38100">
              <a:solidFill>
                <a:srgbClr val="000000"/>
              </a:solidFill>
              <a:prstDash val="solid"/>
              <a:round/>
              <a:headEnd/>
              <a:tailEnd/>
            </a:ln>
            <a:extLst>
              <a:ext uri="{909E8E84-426E-40DD-AFC4-6F175D3DCCD1}">
                <a14:hiddenFill xmlns:a14="http://schemas.microsoft.com/office/drawing/2010/main">
                  <a:noFill/>
                </a14:hiddenFill>
              </a:ext>
            </a:extLst>
          </p:spPr>
        </p:cxnSp>
        <p:sp>
          <p:nvSpPr>
            <p:cNvPr id="35" name="Freeform 173">
              <a:extLst>
                <a:ext uri="{FF2B5EF4-FFF2-40B4-BE49-F238E27FC236}">
                  <a16:creationId xmlns:a16="http://schemas.microsoft.com/office/drawing/2014/main" id="{A44A1A1E-DB7A-A0B9-EAED-79704EE337C2}"/>
                </a:ext>
              </a:extLst>
            </p:cNvPr>
            <p:cNvSpPr>
              <a:spLocks/>
            </p:cNvSpPr>
            <p:nvPr/>
          </p:nvSpPr>
          <p:spPr bwMode="auto">
            <a:xfrm>
              <a:off x="14047" y="4555"/>
              <a:ext cx="272" cy="272"/>
            </a:xfrm>
            <a:custGeom>
              <a:avLst/>
              <a:gdLst>
                <a:gd name="T0" fmla="+- 0 14318 14047"/>
                <a:gd name="T1" fmla="*/ T0 w 272"/>
                <a:gd name="T2" fmla="+- 0 4826 4555"/>
                <a:gd name="T3" fmla="*/ 4826 h 272"/>
                <a:gd name="T4" fmla="+- 0 14181 14047"/>
                <a:gd name="T5" fmla="*/ T4 w 272"/>
                <a:gd name="T6" fmla="+- 0 4555 4555"/>
                <a:gd name="T7" fmla="*/ 4555 h 272"/>
                <a:gd name="T8" fmla="+- 0 14047 14047"/>
                <a:gd name="T9" fmla="*/ T8 w 272"/>
                <a:gd name="T10" fmla="+- 0 4826 4555"/>
                <a:gd name="T11" fmla="*/ 4826 h 272"/>
                <a:gd name="T12" fmla="+- 0 14318 14047"/>
                <a:gd name="T13" fmla="*/ T12 w 272"/>
                <a:gd name="T14" fmla="+- 0 4826 4555"/>
                <a:gd name="T15" fmla="*/ 4826 h 272"/>
              </a:gdLst>
              <a:ahLst/>
              <a:cxnLst>
                <a:cxn ang="0">
                  <a:pos x="T1" y="T3"/>
                </a:cxn>
                <a:cxn ang="0">
                  <a:pos x="T5" y="T7"/>
                </a:cxn>
                <a:cxn ang="0">
                  <a:pos x="T9" y="T11"/>
                </a:cxn>
                <a:cxn ang="0">
                  <a:pos x="T13" y="T15"/>
                </a:cxn>
              </a:cxnLst>
              <a:rect l="0" t="0" r="r" b="b"/>
              <a:pathLst>
                <a:path w="272" h="272">
                  <a:moveTo>
                    <a:pt x="271" y="271"/>
                  </a:moveTo>
                  <a:lnTo>
                    <a:pt x="134" y="0"/>
                  </a:lnTo>
                  <a:lnTo>
                    <a:pt x="0" y="271"/>
                  </a:lnTo>
                  <a:lnTo>
                    <a:pt x="271" y="27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fr-FR"/>
            </a:p>
          </p:txBody>
        </p:sp>
        <p:cxnSp>
          <p:nvCxnSpPr>
            <p:cNvPr id="36" name="Line 172">
              <a:extLst>
                <a:ext uri="{FF2B5EF4-FFF2-40B4-BE49-F238E27FC236}">
                  <a16:creationId xmlns:a16="http://schemas.microsoft.com/office/drawing/2014/main" id="{F8CD3693-3608-6744-88C0-EB2DC8AFA79D}"/>
                </a:ext>
              </a:extLst>
            </p:cNvPr>
            <p:cNvCxnSpPr>
              <a:cxnSpLocks noChangeShapeType="1"/>
            </p:cNvCxnSpPr>
            <p:nvPr/>
          </p:nvCxnSpPr>
          <p:spPr bwMode="auto">
            <a:xfrm>
              <a:off x="11901" y="5035"/>
              <a:ext cx="0" cy="0"/>
            </a:xfrm>
            <a:prstGeom prst="line">
              <a:avLst/>
            </a:prstGeom>
            <a:noFill/>
            <a:ln w="38100">
              <a:solidFill>
                <a:srgbClr val="000000"/>
              </a:solidFill>
              <a:prstDash val="solid"/>
              <a:round/>
              <a:headEnd/>
              <a:tailEnd/>
            </a:ln>
            <a:extLst>
              <a:ext uri="{909E8E84-426E-40DD-AFC4-6F175D3DCCD1}">
                <a14:hiddenFill xmlns:a14="http://schemas.microsoft.com/office/drawing/2010/main">
                  <a:noFill/>
                </a14:hiddenFill>
              </a:ext>
            </a:extLst>
          </p:spPr>
        </p:cxnSp>
        <p:sp>
          <p:nvSpPr>
            <p:cNvPr id="37" name="Freeform 171">
              <a:extLst>
                <a:ext uri="{FF2B5EF4-FFF2-40B4-BE49-F238E27FC236}">
                  <a16:creationId xmlns:a16="http://schemas.microsoft.com/office/drawing/2014/main" id="{04933D40-2ADA-13CB-A0B6-5035DBAFA7E0}"/>
                </a:ext>
              </a:extLst>
            </p:cNvPr>
            <p:cNvSpPr>
              <a:spLocks/>
            </p:cNvSpPr>
            <p:nvPr/>
          </p:nvSpPr>
          <p:spPr bwMode="auto">
            <a:xfrm>
              <a:off x="11767" y="4555"/>
              <a:ext cx="272" cy="272"/>
            </a:xfrm>
            <a:custGeom>
              <a:avLst/>
              <a:gdLst>
                <a:gd name="T0" fmla="+- 0 12038 11767"/>
                <a:gd name="T1" fmla="*/ T0 w 272"/>
                <a:gd name="T2" fmla="+- 0 4826 4555"/>
                <a:gd name="T3" fmla="*/ 4826 h 272"/>
                <a:gd name="T4" fmla="+- 0 11901 11767"/>
                <a:gd name="T5" fmla="*/ T4 w 272"/>
                <a:gd name="T6" fmla="+- 0 4555 4555"/>
                <a:gd name="T7" fmla="*/ 4555 h 272"/>
                <a:gd name="T8" fmla="+- 0 11767 11767"/>
                <a:gd name="T9" fmla="*/ T8 w 272"/>
                <a:gd name="T10" fmla="+- 0 4826 4555"/>
                <a:gd name="T11" fmla="*/ 4826 h 272"/>
                <a:gd name="T12" fmla="+- 0 12038 11767"/>
                <a:gd name="T13" fmla="*/ T12 w 272"/>
                <a:gd name="T14" fmla="+- 0 4826 4555"/>
                <a:gd name="T15" fmla="*/ 4826 h 272"/>
              </a:gdLst>
              <a:ahLst/>
              <a:cxnLst>
                <a:cxn ang="0">
                  <a:pos x="T1" y="T3"/>
                </a:cxn>
                <a:cxn ang="0">
                  <a:pos x="T5" y="T7"/>
                </a:cxn>
                <a:cxn ang="0">
                  <a:pos x="T9" y="T11"/>
                </a:cxn>
                <a:cxn ang="0">
                  <a:pos x="T13" y="T15"/>
                </a:cxn>
              </a:cxnLst>
              <a:rect l="0" t="0" r="r" b="b"/>
              <a:pathLst>
                <a:path w="272" h="272">
                  <a:moveTo>
                    <a:pt x="271" y="271"/>
                  </a:moveTo>
                  <a:lnTo>
                    <a:pt x="134" y="0"/>
                  </a:lnTo>
                  <a:lnTo>
                    <a:pt x="0" y="271"/>
                  </a:lnTo>
                  <a:lnTo>
                    <a:pt x="271" y="27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fr-FR"/>
            </a:p>
          </p:txBody>
        </p:sp>
        <p:sp>
          <p:nvSpPr>
            <p:cNvPr id="38" name="Text Box 170">
              <a:extLst>
                <a:ext uri="{FF2B5EF4-FFF2-40B4-BE49-F238E27FC236}">
                  <a16:creationId xmlns:a16="http://schemas.microsoft.com/office/drawing/2014/main" id="{014098C3-B403-E4CB-84C7-D7D97CC8B0AB}"/>
                </a:ext>
              </a:extLst>
            </p:cNvPr>
            <p:cNvSpPr txBox="1">
              <a:spLocks noChangeArrowheads="1"/>
            </p:cNvSpPr>
            <p:nvPr/>
          </p:nvSpPr>
          <p:spPr bwMode="auto">
            <a:xfrm>
              <a:off x="12021" y="3595"/>
              <a:ext cx="2040" cy="480"/>
            </a:xfrm>
            <a:prstGeom prst="rect">
              <a:avLst/>
            </a:prstGeom>
            <a:solidFill>
              <a:srgbClr val="94B6D2"/>
            </a:solidFill>
            <a:ln w="9144">
              <a:solidFill>
                <a:srgbClr val="000000"/>
              </a:solidFill>
              <a:prstDash val="solid"/>
              <a:miter lim="800000"/>
              <a:headEnd/>
              <a:tailEnd/>
            </a:ln>
          </p:spPr>
          <p:txBody>
            <a:bodyPr rot="0" vert="horz" wrap="square" lIns="0" tIns="0" rIns="0" bIns="0" anchor="t" anchorCtr="0" upright="1">
              <a:noAutofit/>
            </a:bodyPr>
            <a:lstStyle/>
            <a:p>
              <a:pPr marL="103505">
                <a:spcBef>
                  <a:spcPts val="370"/>
                </a:spcBef>
                <a:spcAft>
                  <a:spcPts val="0"/>
                </a:spcAft>
              </a:pPr>
              <a:r>
                <a:rPr lang="fr-FR" sz="1400">
                  <a:effectLst/>
                  <a:latin typeface="Times New Roman" panose="02020603050405020304" pitchFamily="18" charset="0"/>
                  <a:ea typeface="Arial MT"/>
                  <a:cs typeface="Arial MT"/>
                </a:rPr>
                <a:t>physiologiques</a:t>
              </a:r>
              <a:endParaRPr lang="fr-FR" sz="1100">
                <a:effectLst/>
                <a:latin typeface="Arial MT"/>
                <a:ea typeface="Arial MT"/>
                <a:cs typeface="Arial MT"/>
              </a:endParaRPr>
            </a:p>
          </p:txBody>
        </p:sp>
        <p:sp>
          <p:nvSpPr>
            <p:cNvPr id="39" name="Text Box 169">
              <a:extLst>
                <a:ext uri="{FF2B5EF4-FFF2-40B4-BE49-F238E27FC236}">
                  <a16:creationId xmlns:a16="http://schemas.microsoft.com/office/drawing/2014/main" id="{9DDF80CB-C1C4-6B5B-56E5-C7FC719A8FBA}"/>
                </a:ext>
              </a:extLst>
            </p:cNvPr>
            <p:cNvSpPr txBox="1">
              <a:spLocks noChangeArrowheads="1"/>
            </p:cNvSpPr>
            <p:nvPr/>
          </p:nvSpPr>
          <p:spPr bwMode="auto">
            <a:xfrm>
              <a:off x="12381" y="2635"/>
              <a:ext cx="1320" cy="480"/>
            </a:xfrm>
            <a:prstGeom prst="rect">
              <a:avLst/>
            </a:prstGeom>
            <a:solidFill>
              <a:srgbClr val="94B6D2"/>
            </a:solidFill>
            <a:ln w="9144">
              <a:solidFill>
                <a:srgbClr val="000000"/>
              </a:solidFill>
              <a:prstDash val="solid"/>
              <a:miter lim="800000"/>
              <a:headEnd/>
              <a:tailEnd/>
            </a:ln>
          </p:spPr>
          <p:txBody>
            <a:bodyPr rot="0" vert="horz" wrap="square" lIns="0" tIns="0" rIns="0" bIns="0" anchor="t" anchorCtr="0" upright="1">
              <a:noAutofit/>
            </a:bodyPr>
            <a:lstStyle/>
            <a:p>
              <a:pPr marL="126365">
                <a:spcBef>
                  <a:spcPts val="370"/>
                </a:spcBef>
                <a:spcAft>
                  <a:spcPts val="0"/>
                </a:spcAft>
              </a:pPr>
              <a:r>
                <a:rPr lang="fr-FR" sz="1400">
                  <a:effectLst/>
                  <a:latin typeface="Times New Roman" panose="02020603050405020304" pitchFamily="18" charset="0"/>
                  <a:ea typeface="Arial MT"/>
                  <a:cs typeface="Arial MT"/>
                </a:rPr>
                <a:t>verbaux</a:t>
              </a:r>
              <a:endParaRPr lang="fr-FR" sz="1100">
                <a:effectLst/>
                <a:latin typeface="Arial MT"/>
                <a:ea typeface="Arial MT"/>
                <a:cs typeface="Arial MT"/>
              </a:endParaRPr>
            </a:p>
          </p:txBody>
        </p:sp>
        <p:sp>
          <p:nvSpPr>
            <p:cNvPr id="40" name="Text Box 168">
              <a:extLst>
                <a:ext uri="{FF2B5EF4-FFF2-40B4-BE49-F238E27FC236}">
                  <a16:creationId xmlns:a16="http://schemas.microsoft.com/office/drawing/2014/main" id="{509A81EA-B937-903B-C885-089D2F7274AC}"/>
                </a:ext>
              </a:extLst>
            </p:cNvPr>
            <p:cNvSpPr txBox="1">
              <a:spLocks noChangeArrowheads="1"/>
            </p:cNvSpPr>
            <p:nvPr/>
          </p:nvSpPr>
          <p:spPr bwMode="auto">
            <a:xfrm>
              <a:off x="12261" y="1795"/>
              <a:ext cx="1440" cy="480"/>
            </a:xfrm>
            <a:prstGeom prst="rect">
              <a:avLst/>
            </a:prstGeom>
            <a:solidFill>
              <a:srgbClr val="94B6D2"/>
            </a:solidFill>
            <a:ln w="9144">
              <a:solidFill>
                <a:srgbClr val="000000"/>
              </a:solidFill>
              <a:prstDash val="solid"/>
              <a:miter lim="800000"/>
              <a:headEnd/>
              <a:tailEnd/>
            </a:ln>
          </p:spPr>
          <p:txBody>
            <a:bodyPr rot="0" vert="horz" wrap="square" lIns="0" tIns="0" rIns="0" bIns="0" anchor="t" anchorCtr="0" upright="1">
              <a:noAutofit/>
            </a:bodyPr>
            <a:lstStyle/>
            <a:p>
              <a:pPr marL="164465">
                <a:spcBef>
                  <a:spcPts val="370"/>
                </a:spcBef>
                <a:spcAft>
                  <a:spcPts val="0"/>
                </a:spcAft>
              </a:pPr>
              <a:r>
                <a:rPr lang="fr-FR" sz="1400">
                  <a:effectLst/>
                  <a:latin typeface="Times New Roman" panose="02020603050405020304" pitchFamily="18" charset="0"/>
                  <a:ea typeface="Arial MT"/>
                  <a:cs typeface="Arial MT"/>
                </a:rPr>
                <a:t>moteurs</a:t>
              </a:r>
              <a:endParaRPr lang="fr-FR" sz="1100">
                <a:effectLst/>
                <a:latin typeface="Arial MT"/>
                <a:ea typeface="Arial MT"/>
                <a:cs typeface="Arial MT"/>
              </a:endParaRPr>
            </a:p>
          </p:txBody>
        </p:sp>
      </p:grpSp>
      <p:grpSp>
        <p:nvGrpSpPr>
          <p:cNvPr id="41" name="Group 159">
            <a:extLst>
              <a:ext uri="{FF2B5EF4-FFF2-40B4-BE49-F238E27FC236}">
                <a16:creationId xmlns:a16="http://schemas.microsoft.com/office/drawing/2014/main" id="{40D260A0-E912-6F74-4F93-CD518295D709}"/>
              </a:ext>
            </a:extLst>
          </p:cNvPr>
          <p:cNvGrpSpPr>
            <a:grpSpLocks/>
          </p:cNvGrpSpPr>
          <p:nvPr/>
        </p:nvGrpSpPr>
        <p:grpSpPr bwMode="auto">
          <a:xfrm>
            <a:off x="3352165" y="4405424"/>
            <a:ext cx="5267325" cy="1076325"/>
            <a:chOff x="0" y="0"/>
            <a:chExt cx="8295" cy="1695"/>
          </a:xfrm>
        </p:grpSpPr>
        <p:sp>
          <p:nvSpPr>
            <p:cNvPr id="42" name="Rectangle 41">
              <a:extLst>
                <a:ext uri="{FF2B5EF4-FFF2-40B4-BE49-F238E27FC236}">
                  <a16:creationId xmlns:a16="http://schemas.microsoft.com/office/drawing/2014/main" id="{89539457-1194-416E-4375-F0FFBE7E4F0C}"/>
                </a:ext>
              </a:extLst>
            </p:cNvPr>
            <p:cNvSpPr>
              <a:spLocks noChangeArrowheads="1"/>
            </p:cNvSpPr>
            <p:nvPr/>
          </p:nvSpPr>
          <p:spPr bwMode="auto">
            <a:xfrm>
              <a:off x="7" y="7"/>
              <a:ext cx="8280" cy="1680"/>
            </a:xfrm>
            <a:prstGeom prst="rect">
              <a:avLst/>
            </a:prstGeom>
            <a:solidFill>
              <a:srgbClr val="CCFFFF"/>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fr-FR"/>
            </a:p>
          </p:txBody>
        </p:sp>
        <p:sp>
          <p:nvSpPr>
            <p:cNvPr id="43" name="Rectangle 42">
              <a:extLst>
                <a:ext uri="{FF2B5EF4-FFF2-40B4-BE49-F238E27FC236}">
                  <a16:creationId xmlns:a16="http://schemas.microsoft.com/office/drawing/2014/main" id="{C95FFB62-CD4F-8BC5-0E3C-92711D6BF4A6}"/>
                </a:ext>
              </a:extLst>
            </p:cNvPr>
            <p:cNvSpPr>
              <a:spLocks noChangeArrowheads="1"/>
            </p:cNvSpPr>
            <p:nvPr/>
          </p:nvSpPr>
          <p:spPr bwMode="auto">
            <a:xfrm>
              <a:off x="7" y="7"/>
              <a:ext cx="8280" cy="1680"/>
            </a:xfrm>
            <a:prstGeom prst="rect">
              <a:avLst/>
            </a:prstGeom>
            <a:noFill/>
            <a:ln w="9144">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fr-FR"/>
            </a:p>
          </p:txBody>
        </p:sp>
        <p:sp>
          <p:nvSpPr>
            <p:cNvPr id="44" name="Text Box 164">
              <a:extLst>
                <a:ext uri="{FF2B5EF4-FFF2-40B4-BE49-F238E27FC236}">
                  <a16:creationId xmlns:a16="http://schemas.microsoft.com/office/drawing/2014/main" id="{E9C1F7EC-9043-2B29-8885-37D741AAE300}"/>
                </a:ext>
              </a:extLst>
            </p:cNvPr>
            <p:cNvSpPr txBox="1">
              <a:spLocks noChangeArrowheads="1"/>
            </p:cNvSpPr>
            <p:nvPr/>
          </p:nvSpPr>
          <p:spPr bwMode="auto">
            <a:xfrm>
              <a:off x="5767" y="967"/>
              <a:ext cx="1320" cy="480"/>
            </a:xfrm>
            <a:prstGeom prst="rect">
              <a:avLst/>
            </a:prstGeom>
            <a:solidFill>
              <a:srgbClr val="94B6D2"/>
            </a:solidFill>
            <a:ln w="9144">
              <a:solidFill>
                <a:srgbClr val="000000"/>
              </a:solidFill>
              <a:prstDash val="solid"/>
              <a:miter lim="800000"/>
              <a:headEnd/>
              <a:tailEnd/>
            </a:ln>
          </p:spPr>
          <p:txBody>
            <a:bodyPr rot="0" vert="horz" wrap="square" lIns="0" tIns="0" rIns="0" bIns="0" anchor="t" anchorCtr="0" upright="1">
              <a:noAutofit/>
            </a:bodyPr>
            <a:lstStyle/>
            <a:p>
              <a:pPr marL="107950">
                <a:spcBef>
                  <a:spcPts val="370"/>
                </a:spcBef>
                <a:spcAft>
                  <a:spcPts val="0"/>
                </a:spcAft>
              </a:pPr>
              <a:r>
                <a:rPr lang="fr-FR" sz="1400">
                  <a:effectLst/>
                  <a:latin typeface="Times New Roman" panose="02020603050405020304" pitchFamily="18" charset="0"/>
                  <a:ea typeface="Arial MT"/>
                  <a:cs typeface="Arial MT"/>
                </a:rPr>
                <a:t>culturels</a:t>
              </a:r>
              <a:endParaRPr lang="fr-FR" sz="1100">
                <a:effectLst/>
                <a:latin typeface="Arial MT"/>
                <a:ea typeface="Arial MT"/>
                <a:cs typeface="Arial MT"/>
              </a:endParaRPr>
            </a:p>
          </p:txBody>
        </p:sp>
        <p:sp>
          <p:nvSpPr>
            <p:cNvPr id="45" name="Text Box 163">
              <a:extLst>
                <a:ext uri="{FF2B5EF4-FFF2-40B4-BE49-F238E27FC236}">
                  <a16:creationId xmlns:a16="http://schemas.microsoft.com/office/drawing/2014/main" id="{2B19024D-E139-3090-41D9-CD50D420DDBE}"/>
                </a:ext>
              </a:extLst>
            </p:cNvPr>
            <p:cNvSpPr txBox="1">
              <a:spLocks noChangeArrowheads="1"/>
            </p:cNvSpPr>
            <p:nvPr/>
          </p:nvSpPr>
          <p:spPr bwMode="auto">
            <a:xfrm>
              <a:off x="3487" y="967"/>
              <a:ext cx="1320" cy="480"/>
            </a:xfrm>
            <a:prstGeom prst="rect">
              <a:avLst/>
            </a:prstGeom>
            <a:solidFill>
              <a:srgbClr val="94B6D2"/>
            </a:solidFill>
            <a:ln w="9144">
              <a:solidFill>
                <a:srgbClr val="000000"/>
              </a:solidFill>
              <a:prstDash val="solid"/>
              <a:miter lim="800000"/>
              <a:headEnd/>
              <a:tailEnd/>
            </a:ln>
          </p:spPr>
          <p:txBody>
            <a:bodyPr rot="0" vert="horz" wrap="square" lIns="0" tIns="0" rIns="0" bIns="0" anchor="t" anchorCtr="0" upright="1">
              <a:noAutofit/>
            </a:bodyPr>
            <a:lstStyle/>
            <a:p>
              <a:pPr marL="141605">
                <a:spcBef>
                  <a:spcPts val="370"/>
                </a:spcBef>
                <a:spcAft>
                  <a:spcPts val="0"/>
                </a:spcAft>
              </a:pPr>
              <a:r>
                <a:rPr lang="fr-FR" sz="1400">
                  <a:effectLst/>
                  <a:latin typeface="Times New Roman" panose="02020603050405020304" pitchFamily="18" charset="0"/>
                  <a:ea typeface="Arial MT"/>
                  <a:cs typeface="Arial MT"/>
                </a:rPr>
                <a:t>sociaux</a:t>
              </a:r>
              <a:endParaRPr lang="fr-FR" sz="1100">
                <a:effectLst/>
                <a:latin typeface="Arial MT"/>
                <a:ea typeface="Arial MT"/>
                <a:cs typeface="Arial MT"/>
              </a:endParaRPr>
            </a:p>
          </p:txBody>
        </p:sp>
        <p:sp>
          <p:nvSpPr>
            <p:cNvPr id="46" name="Text Box 162">
              <a:extLst>
                <a:ext uri="{FF2B5EF4-FFF2-40B4-BE49-F238E27FC236}">
                  <a16:creationId xmlns:a16="http://schemas.microsoft.com/office/drawing/2014/main" id="{7174C62F-BD6B-FFCD-FD0C-E7CF1614C131}"/>
                </a:ext>
              </a:extLst>
            </p:cNvPr>
            <p:cNvSpPr txBox="1">
              <a:spLocks noChangeArrowheads="1"/>
            </p:cNvSpPr>
            <p:nvPr/>
          </p:nvSpPr>
          <p:spPr bwMode="auto">
            <a:xfrm>
              <a:off x="967" y="967"/>
              <a:ext cx="1320" cy="480"/>
            </a:xfrm>
            <a:prstGeom prst="rect">
              <a:avLst/>
            </a:prstGeom>
            <a:solidFill>
              <a:srgbClr val="94B6D2"/>
            </a:solidFill>
            <a:ln w="9144">
              <a:solidFill>
                <a:srgbClr val="000000"/>
              </a:solidFill>
              <a:prstDash val="solid"/>
              <a:miter lim="800000"/>
              <a:headEnd/>
              <a:tailEnd/>
            </a:ln>
          </p:spPr>
          <p:txBody>
            <a:bodyPr rot="0" vert="horz" wrap="square" lIns="0" tIns="0" rIns="0" bIns="0" anchor="t" anchorCtr="0" upright="1">
              <a:noAutofit/>
            </a:bodyPr>
            <a:lstStyle/>
            <a:p>
              <a:pPr marL="74295">
                <a:spcBef>
                  <a:spcPts val="370"/>
                </a:spcBef>
                <a:spcAft>
                  <a:spcPts val="0"/>
                </a:spcAft>
              </a:pPr>
              <a:r>
                <a:rPr lang="fr-FR" sz="1400">
                  <a:effectLst/>
                  <a:latin typeface="Times New Roman" panose="02020603050405020304" pitchFamily="18" charset="0"/>
                  <a:ea typeface="Arial MT"/>
                  <a:cs typeface="Arial MT"/>
                </a:rPr>
                <a:t>familiaux</a:t>
              </a:r>
              <a:endParaRPr lang="fr-FR" sz="1100">
                <a:effectLst/>
                <a:latin typeface="Arial MT"/>
                <a:ea typeface="Arial MT"/>
                <a:cs typeface="Arial MT"/>
              </a:endParaRPr>
            </a:p>
          </p:txBody>
        </p:sp>
        <p:sp>
          <p:nvSpPr>
            <p:cNvPr id="47" name="Text Box 161">
              <a:extLst>
                <a:ext uri="{FF2B5EF4-FFF2-40B4-BE49-F238E27FC236}">
                  <a16:creationId xmlns:a16="http://schemas.microsoft.com/office/drawing/2014/main" id="{9EC03405-059E-6AD8-70EE-04DA6D61F426}"/>
                </a:ext>
              </a:extLst>
            </p:cNvPr>
            <p:cNvSpPr txBox="1">
              <a:spLocks noChangeArrowheads="1"/>
            </p:cNvSpPr>
            <p:nvPr/>
          </p:nvSpPr>
          <p:spPr bwMode="auto">
            <a:xfrm>
              <a:off x="5527" y="247"/>
              <a:ext cx="2400" cy="480"/>
            </a:xfrm>
            <a:prstGeom prst="rect">
              <a:avLst/>
            </a:prstGeom>
            <a:solidFill>
              <a:srgbClr val="94B6D2"/>
            </a:solidFill>
            <a:ln w="9144">
              <a:solidFill>
                <a:srgbClr val="000000"/>
              </a:solidFill>
              <a:prstDash val="solid"/>
              <a:miter lim="800000"/>
              <a:headEnd/>
              <a:tailEnd/>
            </a:ln>
          </p:spPr>
          <p:txBody>
            <a:bodyPr rot="0" vert="horz" wrap="square" lIns="0" tIns="0" rIns="0" bIns="0" anchor="t" anchorCtr="0" upright="1">
              <a:noAutofit/>
            </a:bodyPr>
            <a:lstStyle/>
            <a:p>
              <a:pPr marL="91440">
                <a:spcBef>
                  <a:spcPts val="155"/>
                </a:spcBef>
                <a:spcAft>
                  <a:spcPts val="0"/>
                </a:spcAft>
              </a:pPr>
              <a:r>
                <a:rPr lang="fr-FR" sz="1800" b="1">
                  <a:effectLst/>
                  <a:latin typeface="Times New Roman" panose="02020603050405020304" pitchFamily="18" charset="0"/>
                  <a:ea typeface="Arial MT"/>
                  <a:cs typeface="Arial MT"/>
                </a:rPr>
                <a:t>Passé/Présent</a:t>
              </a:r>
              <a:endParaRPr lang="fr-FR" sz="1100">
                <a:effectLst/>
                <a:latin typeface="Arial MT"/>
                <a:ea typeface="Arial MT"/>
                <a:cs typeface="Arial MT"/>
              </a:endParaRPr>
            </a:p>
          </p:txBody>
        </p:sp>
        <p:sp>
          <p:nvSpPr>
            <p:cNvPr id="48" name="Text Box 160">
              <a:extLst>
                <a:ext uri="{FF2B5EF4-FFF2-40B4-BE49-F238E27FC236}">
                  <a16:creationId xmlns:a16="http://schemas.microsoft.com/office/drawing/2014/main" id="{8EDBF22E-AD8D-1C8C-889C-F7DCC69B0E33}"/>
                </a:ext>
              </a:extLst>
            </p:cNvPr>
            <p:cNvSpPr txBox="1">
              <a:spLocks noChangeArrowheads="1"/>
            </p:cNvSpPr>
            <p:nvPr/>
          </p:nvSpPr>
          <p:spPr bwMode="auto">
            <a:xfrm>
              <a:off x="247" y="247"/>
              <a:ext cx="4680" cy="480"/>
            </a:xfrm>
            <a:prstGeom prst="rect">
              <a:avLst/>
            </a:prstGeom>
            <a:solidFill>
              <a:srgbClr val="94B6D2"/>
            </a:solidFill>
            <a:ln w="9144">
              <a:solidFill>
                <a:srgbClr val="000000"/>
              </a:solidFill>
              <a:prstDash val="solid"/>
              <a:miter lim="800000"/>
              <a:headEnd/>
              <a:tailEnd/>
            </a:ln>
          </p:spPr>
          <p:txBody>
            <a:bodyPr rot="0" vert="horz" wrap="square" lIns="0" tIns="0" rIns="0" bIns="0" anchor="t" anchorCtr="0" upright="1">
              <a:noAutofit/>
            </a:bodyPr>
            <a:lstStyle/>
            <a:p>
              <a:pPr marL="112395">
                <a:spcBef>
                  <a:spcPts val="155"/>
                </a:spcBef>
                <a:spcAft>
                  <a:spcPts val="0"/>
                </a:spcAft>
              </a:pPr>
              <a:r>
                <a:rPr lang="fr-FR" sz="1800" b="1">
                  <a:effectLst/>
                  <a:latin typeface="Times New Roman" panose="02020603050405020304" pitchFamily="18" charset="0"/>
                  <a:ea typeface="Arial MT"/>
                  <a:cs typeface="Arial MT"/>
                </a:rPr>
                <a:t>Facteurs</a:t>
              </a:r>
              <a:r>
                <a:rPr lang="fr-FR" sz="1800" b="1" spc="-55">
                  <a:effectLst/>
                  <a:latin typeface="Times New Roman" panose="02020603050405020304" pitchFamily="18" charset="0"/>
                  <a:ea typeface="Arial MT"/>
                  <a:cs typeface="Arial MT"/>
                </a:rPr>
                <a:t> </a:t>
              </a:r>
              <a:r>
                <a:rPr lang="fr-FR" sz="1800" b="1">
                  <a:effectLst/>
                  <a:latin typeface="Times New Roman" panose="02020603050405020304" pitchFamily="18" charset="0"/>
                  <a:ea typeface="Arial MT"/>
                  <a:cs typeface="Arial MT"/>
                </a:rPr>
                <a:t>environnementaux</a:t>
              </a:r>
              <a:endParaRPr lang="fr-FR" sz="1100">
                <a:effectLst/>
                <a:latin typeface="Arial MT"/>
                <a:ea typeface="Arial MT"/>
                <a:cs typeface="Arial MT"/>
              </a:endParaRPr>
            </a:p>
          </p:txBody>
        </p:sp>
      </p:grpSp>
      <p:grpSp>
        <p:nvGrpSpPr>
          <p:cNvPr id="49" name="Group 209">
            <a:extLst>
              <a:ext uri="{FF2B5EF4-FFF2-40B4-BE49-F238E27FC236}">
                <a16:creationId xmlns:a16="http://schemas.microsoft.com/office/drawing/2014/main" id="{DD7A182A-F5CF-4CDD-9F3D-E58FF1B9EB36}"/>
              </a:ext>
            </a:extLst>
          </p:cNvPr>
          <p:cNvGrpSpPr>
            <a:grpSpLocks/>
          </p:cNvGrpSpPr>
          <p:nvPr/>
        </p:nvGrpSpPr>
        <p:grpSpPr bwMode="auto">
          <a:xfrm>
            <a:off x="6776720" y="860627"/>
            <a:ext cx="1529080" cy="1076325"/>
            <a:chOff x="11661" y="456"/>
            <a:chExt cx="2408" cy="1695"/>
          </a:xfrm>
        </p:grpSpPr>
        <p:sp>
          <p:nvSpPr>
            <p:cNvPr id="50" name="AutoShape 211">
              <a:extLst>
                <a:ext uri="{FF2B5EF4-FFF2-40B4-BE49-F238E27FC236}">
                  <a16:creationId xmlns:a16="http://schemas.microsoft.com/office/drawing/2014/main" id="{BE0609DF-7384-84C6-0EEB-0FBC25700128}"/>
                </a:ext>
              </a:extLst>
            </p:cNvPr>
            <p:cNvSpPr>
              <a:spLocks/>
            </p:cNvSpPr>
            <p:nvPr/>
          </p:nvSpPr>
          <p:spPr bwMode="auto">
            <a:xfrm>
              <a:off x="11661" y="463"/>
              <a:ext cx="1320" cy="720"/>
            </a:xfrm>
            <a:custGeom>
              <a:avLst/>
              <a:gdLst>
                <a:gd name="T0" fmla="+- 0 12981 11661"/>
                <a:gd name="T1" fmla="*/ T0 w 1320"/>
                <a:gd name="T2" fmla="+- 0 463 463"/>
                <a:gd name="T3" fmla="*/ 463 h 720"/>
                <a:gd name="T4" fmla="+- 0 11661 11661"/>
                <a:gd name="T5" fmla="*/ T4 w 1320"/>
                <a:gd name="T6" fmla="+- 0 463 463"/>
                <a:gd name="T7" fmla="*/ 463 h 720"/>
                <a:gd name="T8" fmla="+- 0 12981 11661"/>
                <a:gd name="T9" fmla="*/ T8 w 1320"/>
                <a:gd name="T10" fmla="+- 0 1183 463"/>
                <a:gd name="T11" fmla="*/ 1183 h 720"/>
                <a:gd name="T12" fmla="+- 0 12981 11661"/>
                <a:gd name="T13" fmla="*/ T12 w 1320"/>
                <a:gd name="T14" fmla="+- 0 463 463"/>
                <a:gd name="T15" fmla="*/ 463 h 720"/>
              </a:gdLst>
              <a:ahLst/>
              <a:cxnLst>
                <a:cxn ang="0">
                  <a:pos x="T1" y="T3"/>
                </a:cxn>
                <a:cxn ang="0">
                  <a:pos x="T5" y="T7"/>
                </a:cxn>
                <a:cxn ang="0">
                  <a:pos x="T9" y="T11"/>
                </a:cxn>
                <a:cxn ang="0">
                  <a:pos x="T13" y="T15"/>
                </a:cxn>
              </a:cxnLst>
              <a:rect l="0" t="0" r="r" b="b"/>
              <a:pathLst>
                <a:path w="1320" h="720">
                  <a:moveTo>
                    <a:pt x="1320" y="0"/>
                  </a:moveTo>
                  <a:lnTo>
                    <a:pt x="0" y="0"/>
                  </a:lnTo>
                  <a:moveTo>
                    <a:pt x="1320" y="720"/>
                  </a:moveTo>
                  <a:lnTo>
                    <a:pt x="1320" y="0"/>
                  </a:lnTo>
                </a:path>
              </a:pathLst>
            </a:custGeom>
            <a:noFill/>
            <a:ln w="9144">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fr-FR"/>
            </a:p>
          </p:txBody>
        </p:sp>
        <p:sp>
          <p:nvSpPr>
            <p:cNvPr id="51" name="Text Box 210">
              <a:extLst>
                <a:ext uri="{FF2B5EF4-FFF2-40B4-BE49-F238E27FC236}">
                  <a16:creationId xmlns:a16="http://schemas.microsoft.com/office/drawing/2014/main" id="{5B5B7F96-2DF1-2836-BAEF-137BBCFA6E09}"/>
                </a:ext>
              </a:extLst>
            </p:cNvPr>
            <p:cNvSpPr txBox="1">
              <a:spLocks noChangeArrowheads="1"/>
            </p:cNvSpPr>
            <p:nvPr/>
          </p:nvSpPr>
          <p:spPr bwMode="auto">
            <a:xfrm>
              <a:off x="11781" y="1183"/>
              <a:ext cx="2280" cy="960"/>
            </a:xfrm>
            <a:prstGeom prst="rect">
              <a:avLst/>
            </a:prstGeom>
            <a:solidFill>
              <a:srgbClr val="CCFFFF"/>
            </a:solidFill>
            <a:ln w="9144">
              <a:solidFill>
                <a:srgbClr val="000000"/>
              </a:solidFill>
              <a:prstDash val="solid"/>
              <a:miter lim="800000"/>
              <a:headEnd/>
              <a:tailEnd/>
            </a:ln>
          </p:spPr>
          <p:txBody>
            <a:bodyPr rot="0" vert="horz" wrap="square" lIns="0" tIns="0" rIns="0" bIns="0" anchor="t" anchorCtr="0" upright="1">
              <a:noAutofit/>
            </a:bodyPr>
            <a:lstStyle/>
            <a:p>
              <a:pPr marL="234315" marR="6985" indent="-215265">
                <a:lnSpc>
                  <a:spcPct val="103000"/>
                </a:lnSpc>
                <a:spcBef>
                  <a:spcPts val="495"/>
                </a:spcBef>
                <a:spcAft>
                  <a:spcPts val="0"/>
                </a:spcAft>
              </a:pPr>
              <a:r>
                <a:rPr lang="fr-FR" sz="1600" b="1">
                  <a:solidFill>
                    <a:srgbClr val="CC3200"/>
                  </a:solidFill>
                  <a:effectLst/>
                  <a:latin typeface="Times New Roman" panose="02020603050405020304" pitchFamily="18" charset="0"/>
                  <a:ea typeface="Arial MT"/>
                  <a:cs typeface="Arial MT"/>
                </a:rPr>
                <a:t>Comportements</a:t>
              </a:r>
              <a:r>
                <a:rPr lang="fr-FR" sz="1600" b="1" spc="-385">
                  <a:solidFill>
                    <a:srgbClr val="CC3200"/>
                  </a:solidFill>
                  <a:effectLst/>
                  <a:latin typeface="Times New Roman" panose="02020603050405020304" pitchFamily="18" charset="0"/>
                  <a:ea typeface="Arial MT"/>
                  <a:cs typeface="Arial MT"/>
                </a:rPr>
                <a:t> </a:t>
              </a:r>
              <a:r>
                <a:rPr lang="fr-FR" sz="1600" b="1">
                  <a:solidFill>
                    <a:srgbClr val="CC3200"/>
                  </a:solidFill>
                  <a:effectLst/>
                  <a:latin typeface="Times New Roman" panose="02020603050405020304" pitchFamily="18" charset="0"/>
                  <a:ea typeface="Arial MT"/>
                  <a:cs typeface="Arial MT"/>
                </a:rPr>
                <a:t>observables</a:t>
              </a:r>
              <a:endParaRPr lang="fr-FR" sz="1100">
                <a:effectLst/>
                <a:latin typeface="Arial MT"/>
                <a:ea typeface="Arial MT"/>
                <a:cs typeface="Arial MT"/>
              </a:endParaRPr>
            </a:p>
          </p:txBody>
        </p:sp>
      </p:grpSp>
      <p:grpSp>
        <p:nvGrpSpPr>
          <p:cNvPr id="52" name="Group 206">
            <a:extLst>
              <a:ext uri="{FF2B5EF4-FFF2-40B4-BE49-F238E27FC236}">
                <a16:creationId xmlns:a16="http://schemas.microsoft.com/office/drawing/2014/main" id="{EBAE39B4-2885-FDFC-C7B5-DAD009AC5EA6}"/>
              </a:ext>
            </a:extLst>
          </p:cNvPr>
          <p:cNvGrpSpPr>
            <a:grpSpLocks/>
          </p:cNvGrpSpPr>
          <p:nvPr/>
        </p:nvGrpSpPr>
        <p:grpSpPr bwMode="auto">
          <a:xfrm>
            <a:off x="4135437" y="850440"/>
            <a:ext cx="1457325" cy="1076325"/>
            <a:chOff x="7454" y="456"/>
            <a:chExt cx="2295" cy="1695"/>
          </a:xfrm>
        </p:grpSpPr>
        <p:sp>
          <p:nvSpPr>
            <p:cNvPr id="53" name="AutoShape 208">
              <a:extLst>
                <a:ext uri="{FF2B5EF4-FFF2-40B4-BE49-F238E27FC236}">
                  <a16:creationId xmlns:a16="http://schemas.microsoft.com/office/drawing/2014/main" id="{8C9951FC-687B-352B-50A3-665F4115CBB9}"/>
                </a:ext>
              </a:extLst>
            </p:cNvPr>
            <p:cNvSpPr>
              <a:spLocks/>
            </p:cNvSpPr>
            <p:nvPr/>
          </p:nvSpPr>
          <p:spPr bwMode="auto">
            <a:xfrm>
              <a:off x="8541" y="463"/>
              <a:ext cx="1080" cy="720"/>
            </a:xfrm>
            <a:custGeom>
              <a:avLst/>
              <a:gdLst>
                <a:gd name="T0" fmla="+- 0 8541 8541"/>
                <a:gd name="T1" fmla="*/ T0 w 1080"/>
                <a:gd name="T2" fmla="+- 0 463 463"/>
                <a:gd name="T3" fmla="*/ 463 h 720"/>
                <a:gd name="T4" fmla="+- 0 9621 8541"/>
                <a:gd name="T5" fmla="*/ T4 w 1080"/>
                <a:gd name="T6" fmla="+- 0 463 463"/>
                <a:gd name="T7" fmla="*/ 463 h 720"/>
                <a:gd name="T8" fmla="+- 0 8541 8541"/>
                <a:gd name="T9" fmla="*/ T8 w 1080"/>
                <a:gd name="T10" fmla="+- 0 1183 463"/>
                <a:gd name="T11" fmla="*/ 1183 h 720"/>
                <a:gd name="T12" fmla="+- 0 8541 8541"/>
                <a:gd name="T13" fmla="*/ T12 w 1080"/>
                <a:gd name="T14" fmla="+- 0 463 463"/>
                <a:gd name="T15" fmla="*/ 463 h 720"/>
              </a:gdLst>
              <a:ahLst/>
              <a:cxnLst>
                <a:cxn ang="0">
                  <a:pos x="T1" y="T3"/>
                </a:cxn>
                <a:cxn ang="0">
                  <a:pos x="T5" y="T7"/>
                </a:cxn>
                <a:cxn ang="0">
                  <a:pos x="T9" y="T11"/>
                </a:cxn>
                <a:cxn ang="0">
                  <a:pos x="T13" y="T15"/>
                </a:cxn>
              </a:cxnLst>
              <a:rect l="0" t="0" r="r" b="b"/>
              <a:pathLst>
                <a:path w="1080" h="720">
                  <a:moveTo>
                    <a:pt x="0" y="0"/>
                  </a:moveTo>
                  <a:lnTo>
                    <a:pt x="1080" y="0"/>
                  </a:lnTo>
                  <a:moveTo>
                    <a:pt x="0" y="720"/>
                  </a:moveTo>
                  <a:lnTo>
                    <a:pt x="0" y="0"/>
                  </a:lnTo>
                </a:path>
              </a:pathLst>
            </a:custGeom>
            <a:noFill/>
            <a:ln w="9144">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fr-FR"/>
            </a:p>
          </p:txBody>
        </p:sp>
        <p:sp>
          <p:nvSpPr>
            <p:cNvPr id="54" name="Text Box 207">
              <a:extLst>
                <a:ext uri="{FF2B5EF4-FFF2-40B4-BE49-F238E27FC236}">
                  <a16:creationId xmlns:a16="http://schemas.microsoft.com/office/drawing/2014/main" id="{EC6C4D91-0F0C-BAEE-1BBF-C782A343AEE8}"/>
                </a:ext>
              </a:extLst>
            </p:cNvPr>
            <p:cNvSpPr txBox="1">
              <a:spLocks noChangeArrowheads="1"/>
            </p:cNvSpPr>
            <p:nvPr/>
          </p:nvSpPr>
          <p:spPr bwMode="auto">
            <a:xfrm>
              <a:off x="7461" y="1183"/>
              <a:ext cx="2280" cy="960"/>
            </a:xfrm>
            <a:prstGeom prst="rect">
              <a:avLst/>
            </a:prstGeom>
            <a:solidFill>
              <a:srgbClr val="CCFFFF"/>
            </a:solidFill>
            <a:ln w="9144">
              <a:solidFill>
                <a:srgbClr val="000000"/>
              </a:solidFill>
              <a:prstDash val="solid"/>
              <a:miter lim="800000"/>
              <a:headEnd/>
              <a:tailEnd/>
            </a:ln>
          </p:spPr>
          <p:txBody>
            <a:bodyPr rot="0" vert="horz" wrap="square" lIns="0" tIns="0" rIns="0" bIns="0" anchor="t" anchorCtr="0" upright="1">
              <a:noAutofit/>
            </a:bodyPr>
            <a:lstStyle/>
            <a:p>
              <a:pPr marL="283210" marR="229235" indent="-50800">
                <a:lnSpc>
                  <a:spcPct val="103000"/>
                </a:lnSpc>
                <a:spcBef>
                  <a:spcPts val="495"/>
                </a:spcBef>
                <a:spcAft>
                  <a:spcPts val="0"/>
                </a:spcAft>
              </a:pPr>
              <a:r>
                <a:rPr lang="fr-FR" sz="1600" b="1" spc="-5" dirty="0">
                  <a:solidFill>
                    <a:srgbClr val="CC3200"/>
                  </a:solidFill>
                  <a:effectLst/>
                  <a:latin typeface="Times New Roman" panose="02020603050405020304" pitchFamily="18" charset="0"/>
                  <a:ea typeface="Arial MT"/>
                  <a:cs typeface="Arial MT"/>
                </a:rPr>
                <a:t>Expérience</a:t>
              </a:r>
              <a:r>
                <a:rPr lang="fr-FR" sz="1600" b="1" spc="-385" dirty="0">
                  <a:solidFill>
                    <a:srgbClr val="CC3200"/>
                  </a:solidFill>
                  <a:effectLst/>
                  <a:latin typeface="Times New Roman" panose="02020603050405020304" pitchFamily="18" charset="0"/>
                  <a:ea typeface="Arial MT"/>
                  <a:cs typeface="Arial MT"/>
                </a:rPr>
                <a:t> </a:t>
              </a:r>
              <a:r>
                <a:rPr lang="fr-FR" sz="1600" b="1" dirty="0">
                  <a:solidFill>
                    <a:srgbClr val="CC3200"/>
                  </a:solidFill>
                  <a:effectLst/>
                  <a:latin typeface="Times New Roman" panose="02020603050405020304" pitchFamily="18" charset="0"/>
                  <a:ea typeface="Arial MT"/>
                  <a:cs typeface="Arial MT"/>
                </a:rPr>
                <a:t>subjective</a:t>
              </a:r>
              <a:endParaRPr lang="fr-FR" sz="1100" dirty="0">
                <a:effectLst/>
                <a:latin typeface="Arial MT"/>
                <a:ea typeface="Arial MT"/>
                <a:cs typeface="Arial MT"/>
              </a:endParaRPr>
            </a:p>
          </p:txBody>
        </p:sp>
      </p:grpSp>
      <p:sp>
        <p:nvSpPr>
          <p:cNvPr id="55" name="Rectangle 54">
            <a:extLst>
              <a:ext uri="{FF2B5EF4-FFF2-40B4-BE49-F238E27FC236}">
                <a16:creationId xmlns:a16="http://schemas.microsoft.com/office/drawing/2014/main" id="{7A73079E-456E-68EC-317F-1029976F64C3}"/>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sp>
        <p:nvSpPr>
          <p:cNvPr id="56" name="Rectangle 57">
            <a:extLst>
              <a:ext uri="{FF2B5EF4-FFF2-40B4-BE49-F238E27FC236}">
                <a16:creationId xmlns:a16="http://schemas.microsoft.com/office/drawing/2014/main" id="{982EC33E-30BC-D051-3AB2-A0817E939B70}"/>
              </a:ext>
            </a:extLst>
          </p:cNvPr>
          <p:cNvSpPr>
            <a:spLocks noChangeArrowheads="1"/>
          </p:cNvSpPr>
          <p:nvPr/>
        </p:nvSpPr>
        <p:spPr bwMode="auto">
          <a:xfrm>
            <a:off x="5362575" y="50482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2800" b="1" i="1" u="none" strike="noStrike" cap="none" normalizeH="0" baseline="0">
              <a:ln>
                <a:noFill/>
              </a:ln>
              <a:solidFill>
                <a:srgbClr val="FF0000"/>
              </a:solidFill>
              <a:effectLst/>
              <a:latin typeface="Times New Roman" panose="02020603050405020304" pitchFamily="18" charset="0"/>
              <a:ea typeface="Arial MT"/>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2800" b="1" i="1" u="none" strike="noStrike" cap="none" normalizeH="0" baseline="0">
                <a:ln>
                  <a:noFill/>
                </a:ln>
                <a:solidFill>
                  <a:srgbClr val="FF0000"/>
                </a:solidFill>
                <a:effectLst/>
                <a:latin typeface="Times New Roman" panose="02020603050405020304" pitchFamily="18" charset="0"/>
                <a:ea typeface="Arial MT"/>
                <a:cs typeface="Times New Roman" panose="02020603050405020304" pitchFamily="18" charset="0"/>
              </a:rPr>
              <a:t>Douleur</a:t>
            </a:r>
            <a:endParaRPr kumimoji="0" lang="fr-FR" altLang="fr-FR" sz="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800" b="0" i="0" u="none" strike="noStrike" cap="none" normalizeH="0" baseline="0">
              <a:ln>
                <a:noFill/>
              </a:ln>
              <a:solidFill>
                <a:schemeClr val="tx1"/>
              </a:solidFill>
              <a:effectLst/>
              <a:latin typeface="Arial" panose="020B0604020202020204" pitchFamily="34" charset="0"/>
            </a:endParaRPr>
          </a:p>
        </p:txBody>
      </p:sp>
      <p:sp>
        <p:nvSpPr>
          <p:cNvPr id="57" name="Rectangle 68">
            <a:extLst>
              <a:ext uri="{FF2B5EF4-FFF2-40B4-BE49-F238E27FC236}">
                <a16:creationId xmlns:a16="http://schemas.microsoft.com/office/drawing/2014/main" id="{FE61716D-64D5-37EE-7B23-1C4255B053BF}"/>
              </a:ext>
            </a:extLst>
          </p:cNvPr>
          <p:cNvSpPr>
            <a:spLocks noChangeArrowheads="1"/>
          </p:cNvSpPr>
          <p:nvPr/>
        </p:nvSpPr>
        <p:spPr bwMode="auto">
          <a:xfrm>
            <a:off x="0" y="92075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2000" b="0" i="0" u="none" strike="noStrike" cap="none" normalizeH="0" baseline="0">
              <a:ln>
                <a:noFill/>
              </a:ln>
              <a:solidFill>
                <a:schemeClr val="tx1"/>
              </a:solidFill>
              <a:effectLst/>
              <a:ea typeface="Arial MT"/>
              <a:cs typeface="Arial MT"/>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fr-FR" altLang="fr-FR" sz="2000" b="0" i="0" u="none" strike="noStrike" cap="none" normalizeH="0" baseline="0">
                <a:ln>
                  <a:noFill/>
                </a:ln>
                <a:solidFill>
                  <a:schemeClr val="tx1"/>
                </a:solidFill>
                <a:effectLst/>
                <a:latin typeface="Arial" panose="020B0604020202020204" pitchFamily="34" charset="0"/>
                <a:ea typeface="Arial MT"/>
                <a:cs typeface="Arial MT"/>
              </a:rPr>
            </a:br>
            <a:endParaRPr kumimoji="0" lang="fr-FR" altLang="fr-FR" sz="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800" b="0" i="0" u="none" strike="noStrike" cap="none" normalizeH="0" baseline="0">
              <a:ln>
                <a:noFill/>
              </a:ln>
              <a:solidFill>
                <a:schemeClr val="tx1"/>
              </a:solidFill>
              <a:effectLst/>
              <a:latin typeface="Arial" panose="020B0604020202020204" pitchFamily="34" charset="0"/>
            </a:endParaRPr>
          </a:p>
        </p:txBody>
      </p:sp>
      <p:sp>
        <p:nvSpPr>
          <p:cNvPr id="58" name="Rectangle 74">
            <a:extLst>
              <a:ext uri="{FF2B5EF4-FFF2-40B4-BE49-F238E27FC236}">
                <a16:creationId xmlns:a16="http://schemas.microsoft.com/office/drawing/2014/main" id="{0A4DBF60-D990-C4DF-D614-458C764C88A1}"/>
              </a:ext>
            </a:extLst>
          </p:cNvPr>
          <p:cNvSpPr>
            <a:spLocks noChangeArrowheads="1"/>
          </p:cNvSpPr>
          <p:nvPr/>
        </p:nvSpPr>
        <p:spPr bwMode="auto">
          <a:xfrm>
            <a:off x="3360738" y="199072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spTree>
    <p:extLst>
      <p:ext uri="{BB962C8B-B14F-4D97-AF65-F5344CB8AC3E}">
        <p14:creationId xmlns:p14="http://schemas.microsoft.com/office/powerpoint/2010/main" val="187373728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 Box 1">
            <a:extLst>
              <a:ext uri="{FF2B5EF4-FFF2-40B4-BE49-F238E27FC236}">
                <a16:creationId xmlns:a16="http://schemas.microsoft.com/office/drawing/2014/main" id="{88B4571F-3887-F5E2-2E3E-DBB608B54CEF}"/>
              </a:ext>
            </a:extLst>
          </p:cNvPr>
          <p:cNvSpPr txBox="1">
            <a:spLocks noChangeArrowheads="1"/>
          </p:cNvSpPr>
          <p:nvPr/>
        </p:nvSpPr>
        <p:spPr bwMode="auto">
          <a:xfrm>
            <a:off x="2424114" y="671513"/>
            <a:ext cx="8162925" cy="6461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Verdana" panose="020B0604030504040204" pitchFamily="34" charset="0"/>
                <a:ea typeface="ＭＳ Ｐゴシック" panose="020B0600070205080204" pitchFamily="34"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Verdana" panose="020B0604030504040204" pitchFamily="34" charset="0"/>
                <a:ea typeface="ＭＳ Ｐゴシック" panose="020B0600070205080204" pitchFamily="34"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Verdana" panose="020B0604030504040204" pitchFamily="34" charset="0"/>
                <a:ea typeface="ＭＳ Ｐゴシック" panose="020B0600070205080204" pitchFamily="34"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Verdana" panose="020B0604030504040204" pitchFamily="34" charset="0"/>
                <a:ea typeface="ＭＳ Ｐゴシック" panose="020B0600070205080204" pitchFamily="34"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Verdana" panose="020B0604030504040204" pitchFamily="34"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Verdana" panose="020B0604030504040204" pitchFamily="34"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Verdana" panose="020B0604030504040204" pitchFamily="34"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Verdana" panose="020B0604030504040204" pitchFamily="34"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Verdana" panose="020B0604030504040204" pitchFamily="34" charset="0"/>
                <a:ea typeface="ＭＳ Ｐゴシック" panose="020B0600070205080204" pitchFamily="34" charset="-128"/>
              </a:defRPr>
            </a:lvl9pPr>
          </a:lstStyle>
          <a:p>
            <a:pPr algn="ctr" eaLnBrk="1" hangingPunct="1">
              <a:buClrTx/>
              <a:buFontTx/>
              <a:buNone/>
            </a:pPr>
            <a:r>
              <a:rPr lang="fr-FR" altLang="fr-FR" sz="3600" b="1">
                <a:solidFill>
                  <a:srgbClr val="000000"/>
                </a:solidFill>
                <a:latin typeface="Arial" panose="020B0604020202020204" pitchFamily="34" charset="0"/>
                <a:cs typeface="Arial" panose="020B0604020202020204" pitchFamily="34" charset="0"/>
              </a:rPr>
              <a:t> </a:t>
            </a:r>
          </a:p>
        </p:txBody>
      </p:sp>
      <p:graphicFrame>
        <p:nvGraphicFramePr>
          <p:cNvPr id="2" name="Group 3">
            <a:extLst>
              <a:ext uri="{FF2B5EF4-FFF2-40B4-BE49-F238E27FC236}">
                <a16:creationId xmlns:a16="http://schemas.microsoft.com/office/drawing/2014/main" id="{2C345CD3-CF9D-4DB8-EED3-F4E0AA24C70B}"/>
              </a:ext>
            </a:extLst>
          </p:cNvPr>
          <p:cNvGraphicFramePr>
            <a:graphicFrameLocks noGrp="1"/>
          </p:cNvGraphicFramePr>
          <p:nvPr/>
        </p:nvGraphicFramePr>
        <p:xfrm>
          <a:off x="2293938" y="188913"/>
          <a:ext cx="7835900" cy="6048376"/>
        </p:xfrm>
        <a:graphic>
          <a:graphicData uri="http://schemas.openxmlformats.org/drawingml/2006/table">
            <a:tbl>
              <a:tblPr/>
              <a:tblGrid>
                <a:gridCol w="2016125">
                  <a:extLst>
                    <a:ext uri="{9D8B030D-6E8A-4147-A177-3AD203B41FA5}">
                      <a16:colId xmlns:a16="http://schemas.microsoft.com/office/drawing/2014/main" val="20000"/>
                    </a:ext>
                  </a:extLst>
                </a:gridCol>
                <a:gridCol w="2665412">
                  <a:extLst>
                    <a:ext uri="{9D8B030D-6E8A-4147-A177-3AD203B41FA5}">
                      <a16:colId xmlns:a16="http://schemas.microsoft.com/office/drawing/2014/main" val="20001"/>
                    </a:ext>
                  </a:extLst>
                </a:gridCol>
                <a:gridCol w="3154363">
                  <a:extLst>
                    <a:ext uri="{9D8B030D-6E8A-4147-A177-3AD203B41FA5}">
                      <a16:colId xmlns:a16="http://schemas.microsoft.com/office/drawing/2014/main" val="20002"/>
                    </a:ext>
                  </a:extLst>
                </a:gridCol>
              </a:tblGrid>
              <a:tr h="569913">
                <a:tc>
                  <a:txBody>
                    <a:bodyPr/>
                    <a:lstStyle/>
                    <a:p>
                      <a:pPr marL="0" marR="0" lvl="0" indent="0" algn="l" defTabSz="449263" rtl="0" eaLnBrk="1" fontAlgn="base" latinLnBrk="0" hangingPunct="1">
                        <a:lnSpc>
                          <a:spcPct val="93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kumimoji="0" lang="fr-FR" sz="1800" b="1" i="0" u="none" strike="noStrike" cap="none" normalizeH="0" baseline="0">
                        <a:ln>
                          <a:noFill/>
                        </a:ln>
                        <a:solidFill>
                          <a:srgbClr val="000000"/>
                        </a:solidFill>
                        <a:effectLst/>
                        <a:latin typeface="Arial" charset="0"/>
                        <a:cs typeface="Arial" charset="0"/>
                      </a:endParaRPr>
                    </a:p>
                  </a:txBody>
                  <a:tcPr marT="62676" marB="46800" horzOverflow="overflow">
                    <a:lnL>
                      <a:noFill/>
                    </a:lnL>
                    <a:lnR w="11520" cap="flat" cmpd="sng" algn="ctr">
                      <a:solidFill>
                        <a:srgbClr val="000000"/>
                      </a:solidFill>
                      <a:prstDash val="solid"/>
                      <a:round/>
                      <a:headEnd type="none" w="med" len="med"/>
                      <a:tailEnd type="none" w="med" len="med"/>
                    </a:lnR>
                    <a:lnT>
                      <a:noFill/>
                    </a:lnT>
                    <a:lnB w="11520" cap="flat" cmpd="sng" algn="ctr">
                      <a:solidFill>
                        <a:srgbClr val="000000"/>
                      </a:solidFill>
                      <a:prstDash val="solid"/>
                      <a:round/>
                      <a:headEnd type="none" w="med" len="med"/>
                      <a:tailEnd type="none" w="med" len="med"/>
                    </a:lnB>
                    <a:lnTlToBr>
                      <a:noFill/>
                    </a:lnTlToBr>
                    <a:lnBlToTr>
                      <a:noFill/>
                    </a:lnBlToTr>
                    <a:solidFill>
                      <a:srgbClr val="4F81BD"/>
                    </a:solidFill>
                  </a:tcPr>
                </a:tc>
                <a:tc>
                  <a:txBody>
                    <a:bodyPr/>
                    <a:lstStyle/>
                    <a:p>
                      <a:pPr marL="0" marR="0" lvl="0" indent="0" algn="l" defTabSz="449263" rtl="0" eaLnBrk="1" fontAlgn="base" latinLnBrk="0" hangingPunct="1">
                        <a:lnSpc>
                          <a:spcPct val="93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fr-FR" sz="1400" b="1" i="0" u="none" strike="noStrike" cap="none" normalizeH="0" baseline="0">
                          <a:ln>
                            <a:noFill/>
                          </a:ln>
                          <a:solidFill>
                            <a:srgbClr val="000000"/>
                          </a:solidFill>
                          <a:effectLst/>
                          <a:latin typeface="Arial" charset="0"/>
                          <a:cs typeface="Arial" charset="0"/>
                        </a:rPr>
                        <a:t>Douleurs nociceptives</a:t>
                      </a:r>
                    </a:p>
                  </a:txBody>
                  <a:tcPr marT="59147" marB="46800" horzOverflow="overflow">
                    <a:lnL w="11520" cap="flat" cmpd="sng" algn="ctr">
                      <a:solidFill>
                        <a:srgbClr val="000000"/>
                      </a:solidFill>
                      <a:prstDash val="solid"/>
                      <a:round/>
                      <a:headEnd type="none" w="med" len="med"/>
                      <a:tailEnd type="none" w="med" len="med"/>
                    </a:lnL>
                    <a:lnR w="11520" cap="flat" cmpd="sng" algn="ctr">
                      <a:solidFill>
                        <a:srgbClr val="000000"/>
                      </a:solidFill>
                      <a:prstDash val="solid"/>
                      <a:round/>
                      <a:headEnd type="none" w="med" len="med"/>
                      <a:tailEnd type="none" w="med" len="med"/>
                    </a:lnR>
                    <a:lnT w="11520" cap="flat" cmpd="sng" algn="ctr">
                      <a:solidFill>
                        <a:srgbClr val="000000"/>
                      </a:solidFill>
                      <a:prstDash val="solid"/>
                      <a:round/>
                      <a:headEnd type="none" w="med" len="med"/>
                      <a:tailEnd type="none" w="med" len="med"/>
                    </a:lnT>
                    <a:lnB w="11520" cap="flat" cmpd="sng" algn="ctr">
                      <a:solidFill>
                        <a:srgbClr val="000000"/>
                      </a:solidFill>
                      <a:prstDash val="solid"/>
                      <a:round/>
                      <a:headEnd type="none" w="med" len="med"/>
                      <a:tailEnd type="none" w="med" len="med"/>
                    </a:lnB>
                    <a:lnTlToBr>
                      <a:noFill/>
                    </a:lnTlToBr>
                    <a:lnBlToTr>
                      <a:noFill/>
                    </a:lnBlToTr>
                    <a:solidFill>
                      <a:srgbClr val="4F81BD"/>
                    </a:solidFill>
                  </a:tcPr>
                </a:tc>
                <a:tc>
                  <a:txBody>
                    <a:bodyPr/>
                    <a:lstStyle/>
                    <a:p>
                      <a:pPr marL="0" marR="0" lvl="0" indent="0" algn="l" defTabSz="449263" rtl="0" eaLnBrk="1" fontAlgn="base" latinLnBrk="0" hangingPunct="1">
                        <a:lnSpc>
                          <a:spcPct val="93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fr-FR" sz="1400" b="1" i="0" u="none" strike="noStrike" cap="none" normalizeH="0" baseline="0">
                          <a:ln>
                            <a:noFill/>
                          </a:ln>
                          <a:solidFill>
                            <a:srgbClr val="000000"/>
                          </a:solidFill>
                          <a:effectLst/>
                          <a:latin typeface="Arial" charset="0"/>
                          <a:cs typeface="Arial" charset="0"/>
                        </a:rPr>
                        <a:t>Douleurs neuropathiques</a:t>
                      </a:r>
                    </a:p>
                  </a:txBody>
                  <a:tcPr marT="59147" marB="46800" horzOverflow="overflow">
                    <a:lnL w="11520" cap="flat" cmpd="sng" algn="ctr">
                      <a:solidFill>
                        <a:srgbClr val="000000"/>
                      </a:solidFill>
                      <a:prstDash val="solid"/>
                      <a:round/>
                      <a:headEnd type="none" w="med" len="med"/>
                      <a:tailEnd type="none" w="med" len="med"/>
                    </a:lnL>
                    <a:lnR w="11520" cap="flat" cmpd="sng" algn="ctr">
                      <a:solidFill>
                        <a:srgbClr val="000000"/>
                      </a:solidFill>
                      <a:prstDash val="solid"/>
                      <a:round/>
                      <a:headEnd type="none" w="med" len="med"/>
                      <a:tailEnd type="none" w="med" len="med"/>
                    </a:lnR>
                    <a:lnT w="11520" cap="flat" cmpd="sng" algn="ctr">
                      <a:solidFill>
                        <a:srgbClr val="000000"/>
                      </a:solidFill>
                      <a:prstDash val="solid"/>
                      <a:round/>
                      <a:headEnd type="none" w="med" len="med"/>
                      <a:tailEnd type="none" w="med" len="med"/>
                    </a:lnT>
                    <a:lnB w="11520" cap="flat" cmpd="sng" algn="ctr">
                      <a:solidFill>
                        <a:srgbClr val="000000"/>
                      </a:solidFill>
                      <a:prstDash val="solid"/>
                      <a:round/>
                      <a:headEnd type="none" w="med" len="med"/>
                      <a:tailEnd type="none" w="med" len="med"/>
                    </a:lnB>
                    <a:lnTlToBr>
                      <a:noFill/>
                    </a:lnTlToBr>
                    <a:lnBlToTr>
                      <a:noFill/>
                    </a:lnBlToTr>
                    <a:solidFill>
                      <a:srgbClr val="4F81BD"/>
                    </a:solidFill>
                  </a:tcPr>
                </a:tc>
                <a:extLst>
                  <a:ext uri="{0D108BD9-81ED-4DB2-BD59-A6C34878D82A}">
                    <a16:rowId xmlns:a16="http://schemas.microsoft.com/office/drawing/2014/main" val="10000"/>
                  </a:ext>
                </a:extLst>
              </a:tr>
              <a:tr h="796925">
                <a:tc>
                  <a:txBody>
                    <a:bodyPr/>
                    <a:lstStyle/>
                    <a:p>
                      <a:pPr marL="0" marR="0" lvl="0" indent="0" algn="l" defTabSz="449263" rtl="0" eaLnBrk="1" fontAlgn="base" latinLnBrk="0" hangingPunct="1">
                        <a:lnSpc>
                          <a:spcPct val="93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fr-FR" sz="1400" b="1" i="0" u="none" strike="noStrike" cap="none" normalizeH="0" baseline="0">
                          <a:ln>
                            <a:noFill/>
                          </a:ln>
                          <a:solidFill>
                            <a:srgbClr val="000000"/>
                          </a:solidFill>
                          <a:effectLst/>
                          <a:latin typeface="Arial" charset="0"/>
                          <a:cs typeface="Arial" charset="0"/>
                        </a:rPr>
                        <a:t>Physiopathologie</a:t>
                      </a:r>
                    </a:p>
                  </a:txBody>
                  <a:tcPr marT="59147" marB="46800" horzOverflow="overflow">
                    <a:lnL w="11520" cap="flat" cmpd="sng" algn="ctr">
                      <a:solidFill>
                        <a:srgbClr val="000000"/>
                      </a:solidFill>
                      <a:prstDash val="solid"/>
                      <a:round/>
                      <a:headEnd type="none" w="med" len="med"/>
                      <a:tailEnd type="none" w="med" len="med"/>
                    </a:lnL>
                    <a:lnR w="11520" cap="flat" cmpd="sng" algn="ctr">
                      <a:solidFill>
                        <a:srgbClr val="000000"/>
                      </a:solidFill>
                      <a:prstDash val="solid"/>
                      <a:round/>
                      <a:headEnd type="none" w="med" len="med"/>
                      <a:tailEnd type="none" w="med" len="med"/>
                    </a:lnR>
                    <a:lnT w="11520" cap="flat" cmpd="sng" algn="ctr">
                      <a:solidFill>
                        <a:srgbClr val="000000"/>
                      </a:solidFill>
                      <a:prstDash val="solid"/>
                      <a:round/>
                      <a:headEnd type="none" w="med" len="med"/>
                      <a:tailEnd type="none" w="med" len="med"/>
                    </a:lnT>
                    <a:lnB w="1152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49263" rtl="0" eaLnBrk="1" fontAlgn="base" latinLnBrk="0" hangingPunct="1">
                        <a:lnSpc>
                          <a:spcPct val="93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fr-FR" sz="1400" b="0" i="0" u="none" strike="noStrike" cap="none" normalizeH="0" baseline="0">
                          <a:ln>
                            <a:noFill/>
                          </a:ln>
                          <a:solidFill>
                            <a:srgbClr val="E46C0A"/>
                          </a:solidFill>
                          <a:effectLst/>
                          <a:latin typeface="Arial" charset="0"/>
                          <a:cs typeface="Arial" charset="0"/>
                        </a:rPr>
                        <a:t>Stimulation des nocicepteurs</a:t>
                      </a:r>
                    </a:p>
                  </a:txBody>
                  <a:tcPr marT="59147" marB="46800" horzOverflow="overflow">
                    <a:lnL w="11520" cap="flat" cmpd="sng" algn="ctr">
                      <a:solidFill>
                        <a:srgbClr val="000000"/>
                      </a:solidFill>
                      <a:prstDash val="solid"/>
                      <a:round/>
                      <a:headEnd type="none" w="med" len="med"/>
                      <a:tailEnd type="none" w="med" len="med"/>
                    </a:lnL>
                    <a:lnR w="11520" cap="flat" cmpd="sng" algn="ctr">
                      <a:solidFill>
                        <a:srgbClr val="000000"/>
                      </a:solidFill>
                      <a:prstDash val="solid"/>
                      <a:round/>
                      <a:headEnd type="none" w="med" len="med"/>
                      <a:tailEnd type="none" w="med" len="med"/>
                    </a:lnR>
                    <a:lnT w="11520" cap="flat" cmpd="sng" algn="ctr">
                      <a:solidFill>
                        <a:srgbClr val="000000"/>
                      </a:solidFill>
                      <a:prstDash val="solid"/>
                      <a:round/>
                      <a:headEnd type="none" w="med" len="med"/>
                      <a:tailEnd type="none" w="med" len="med"/>
                    </a:lnT>
                    <a:lnB w="1152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49263" rtl="0" eaLnBrk="1" fontAlgn="base" latinLnBrk="0" hangingPunct="1">
                        <a:lnSpc>
                          <a:spcPct val="93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fr-FR" sz="1400" b="0" i="0" u="none" strike="noStrike" cap="none" normalizeH="0" baseline="0">
                          <a:ln>
                            <a:noFill/>
                          </a:ln>
                          <a:solidFill>
                            <a:srgbClr val="E46C0A"/>
                          </a:solidFill>
                          <a:effectLst/>
                          <a:latin typeface="Arial" charset="0"/>
                          <a:cs typeface="Arial" charset="0"/>
                        </a:rPr>
                        <a:t>Lésion nerveuse périphérique ou centrale</a:t>
                      </a:r>
                    </a:p>
                  </a:txBody>
                  <a:tcPr marT="59147" marB="46800" horzOverflow="overflow">
                    <a:lnL w="11520" cap="flat" cmpd="sng" algn="ctr">
                      <a:solidFill>
                        <a:srgbClr val="000000"/>
                      </a:solidFill>
                      <a:prstDash val="solid"/>
                      <a:round/>
                      <a:headEnd type="none" w="med" len="med"/>
                      <a:tailEnd type="none" w="med" len="med"/>
                    </a:lnL>
                    <a:lnR w="11520" cap="flat" cmpd="sng" algn="ctr">
                      <a:solidFill>
                        <a:srgbClr val="000000"/>
                      </a:solidFill>
                      <a:prstDash val="solid"/>
                      <a:round/>
                      <a:headEnd type="none" w="med" len="med"/>
                      <a:tailEnd type="none" w="med" len="med"/>
                    </a:lnR>
                    <a:lnT w="11520" cap="flat" cmpd="sng" algn="ctr">
                      <a:solidFill>
                        <a:srgbClr val="000000"/>
                      </a:solidFill>
                      <a:prstDash val="solid"/>
                      <a:round/>
                      <a:headEnd type="none" w="med" len="med"/>
                      <a:tailEnd type="none" w="med" len="med"/>
                    </a:lnT>
                    <a:lnB w="11520" cap="flat" cmpd="sng" algn="ctr">
                      <a:solidFill>
                        <a:srgbClr val="000000"/>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0001"/>
                  </a:ext>
                </a:extLst>
              </a:tr>
              <a:tr h="2106613">
                <a:tc>
                  <a:txBody>
                    <a:bodyPr/>
                    <a:lstStyle/>
                    <a:p>
                      <a:pPr marL="0" marR="0" lvl="0" indent="0" algn="l" defTabSz="449263" rtl="0" eaLnBrk="1" fontAlgn="base" latinLnBrk="0" hangingPunct="1">
                        <a:lnSpc>
                          <a:spcPct val="93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fr-FR" sz="1400" b="1" i="0" u="none" strike="noStrike" cap="none" normalizeH="0" baseline="0">
                          <a:ln>
                            <a:noFill/>
                          </a:ln>
                          <a:solidFill>
                            <a:srgbClr val="000000"/>
                          </a:solidFill>
                          <a:effectLst/>
                          <a:latin typeface="Arial" charset="0"/>
                          <a:cs typeface="Arial" charset="0"/>
                        </a:rPr>
                        <a:t>Sémiologie</a:t>
                      </a:r>
                    </a:p>
                  </a:txBody>
                  <a:tcPr marT="59147" marB="46800" horzOverflow="overflow">
                    <a:lnL w="11520" cap="flat" cmpd="sng" algn="ctr">
                      <a:solidFill>
                        <a:srgbClr val="000000"/>
                      </a:solidFill>
                      <a:prstDash val="solid"/>
                      <a:round/>
                      <a:headEnd type="none" w="med" len="med"/>
                      <a:tailEnd type="none" w="med" len="med"/>
                    </a:lnL>
                    <a:lnR w="11520" cap="flat" cmpd="sng" algn="ctr">
                      <a:solidFill>
                        <a:srgbClr val="000000"/>
                      </a:solidFill>
                      <a:prstDash val="solid"/>
                      <a:round/>
                      <a:headEnd type="none" w="med" len="med"/>
                      <a:tailEnd type="none" w="med" len="med"/>
                    </a:lnR>
                    <a:lnT w="11520" cap="flat" cmpd="sng" algn="ctr">
                      <a:solidFill>
                        <a:srgbClr val="000000"/>
                      </a:solidFill>
                      <a:prstDash val="solid"/>
                      <a:round/>
                      <a:headEnd type="none" w="med" len="med"/>
                      <a:tailEnd type="none" w="med" len="med"/>
                    </a:lnT>
                    <a:lnB w="1152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49263" rtl="0" eaLnBrk="1" fontAlgn="base" latinLnBrk="0" hangingPunct="1">
                        <a:lnSpc>
                          <a:spcPct val="93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fr-FR" sz="1400" b="0" i="0" u="none" strike="noStrike" cap="none" normalizeH="0" baseline="0">
                          <a:ln>
                            <a:noFill/>
                          </a:ln>
                          <a:solidFill>
                            <a:srgbClr val="E46C0A"/>
                          </a:solidFill>
                          <a:effectLst/>
                          <a:latin typeface="Arial" charset="0"/>
                          <a:cs typeface="Arial" charset="0"/>
                        </a:rPr>
                        <a:t>Rythme mécanique ou inflammatoire</a:t>
                      </a:r>
                    </a:p>
                  </a:txBody>
                  <a:tcPr marT="59147" marB="46800" horzOverflow="overflow">
                    <a:lnL w="11520" cap="flat" cmpd="sng" algn="ctr">
                      <a:solidFill>
                        <a:srgbClr val="000000"/>
                      </a:solidFill>
                      <a:prstDash val="solid"/>
                      <a:round/>
                      <a:headEnd type="none" w="med" len="med"/>
                      <a:tailEnd type="none" w="med" len="med"/>
                    </a:lnL>
                    <a:lnR w="11520" cap="flat" cmpd="sng" algn="ctr">
                      <a:solidFill>
                        <a:srgbClr val="000000"/>
                      </a:solidFill>
                      <a:prstDash val="solid"/>
                      <a:round/>
                      <a:headEnd type="none" w="med" len="med"/>
                      <a:tailEnd type="none" w="med" len="med"/>
                    </a:lnR>
                    <a:lnT w="11520" cap="flat" cmpd="sng" algn="ctr">
                      <a:solidFill>
                        <a:srgbClr val="000000"/>
                      </a:solidFill>
                      <a:prstDash val="solid"/>
                      <a:round/>
                      <a:headEnd type="none" w="med" len="med"/>
                      <a:tailEnd type="none" w="med" len="med"/>
                    </a:lnT>
                    <a:lnB w="1152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284163" marR="0" lvl="0" indent="-284163" algn="l" defTabSz="449263" rtl="0" eaLnBrk="1" fontAlgn="base" latinLnBrk="0" hangingPunct="1">
                        <a:lnSpc>
                          <a:spcPct val="93000"/>
                        </a:lnSpc>
                        <a:spcBef>
                          <a:spcPct val="0"/>
                        </a:spcBef>
                        <a:spcAft>
                          <a:spcPct val="0"/>
                        </a:spcAft>
                        <a:buClr>
                          <a:srgbClr val="E46C0A"/>
                        </a:buClr>
                        <a:buSzPct val="100000"/>
                        <a:buFont typeface="Arial" charset="0"/>
                        <a:buChar char="•"/>
                        <a:tabLst>
                          <a:tab pos="284163" algn="l"/>
                          <a:tab pos="1198563" algn="l"/>
                          <a:tab pos="2112963" algn="l"/>
                          <a:tab pos="3027363" algn="l"/>
                          <a:tab pos="3941763" algn="l"/>
                          <a:tab pos="4856163" algn="l"/>
                          <a:tab pos="5770563" algn="l"/>
                          <a:tab pos="6684963" algn="l"/>
                          <a:tab pos="7599363" algn="l"/>
                          <a:tab pos="8513763" algn="l"/>
                          <a:tab pos="9428163" algn="l"/>
                          <a:tab pos="10342563" algn="l"/>
                        </a:tabLst>
                      </a:pPr>
                      <a:r>
                        <a:rPr kumimoji="0" lang="fr-FR" sz="1400" b="0" i="0" u="none" strike="noStrike" cap="none" normalizeH="0" baseline="0">
                          <a:ln>
                            <a:noFill/>
                          </a:ln>
                          <a:solidFill>
                            <a:srgbClr val="E46C0A"/>
                          </a:solidFill>
                          <a:effectLst/>
                          <a:latin typeface="Arial" charset="0"/>
                          <a:cs typeface="Arial" charset="0"/>
                        </a:rPr>
                        <a:t>Composante continue (brûlure)</a:t>
                      </a:r>
                    </a:p>
                    <a:p>
                      <a:pPr marL="284163" marR="0" lvl="0" indent="-284163" algn="l" defTabSz="449263" rtl="0" eaLnBrk="1" fontAlgn="base" latinLnBrk="0" hangingPunct="1">
                        <a:lnSpc>
                          <a:spcPct val="93000"/>
                        </a:lnSpc>
                        <a:spcBef>
                          <a:spcPct val="0"/>
                        </a:spcBef>
                        <a:spcAft>
                          <a:spcPct val="0"/>
                        </a:spcAft>
                        <a:buClr>
                          <a:srgbClr val="E46C0A"/>
                        </a:buClr>
                        <a:buSzPct val="100000"/>
                        <a:buFont typeface="Arial" charset="0"/>
                        <a:buChar char="•"/>
                        <a:tabLst>
                          <a:tab pos="284163" algn="l"/>
                          <a:tab pos="1198563" algn="l"/>
                          <a:tab pos="2112963" algn="l"/>
                          <a:tab pos="3027363" algn="l"/>
                          <a:tab pos="3941763" algn="l"/>
                          <a:tab pos="4856163" algn="l"/>
                          <a:tab pos="5770563" algn="l"/>
                          <a:tab pos="6684963" algn="l"/>
                          <a:tab pos="7599363" algn="l"/>
                          <a:tab pos="8513763" algn="l"/>
                          <a:tab pos="9428163" algn="l"/>
                          <a:tab pos="10342563" algn="l"/>
                        </a:tabLst>
                      </a:pPr>
                      <a:r>
                        <a:rPr kumimoji="0" lang="fr-FR" sz="1400" b="0" i="0" u="none" strike="noStrike" cap="none" normalizeH="0" baseline="0">
                          <a:ln>
                            <a:noFill/>
                          </a:ln>
                          <a:solidFill>
                            <a:srgbClr val="E46C0A"/>
                          </a:solidFill>
                          <a:effectLst/>
                          <a:latin typeface="Arial" charset="0"/>
                          <a:cs typeface="Arial" charset="0"/>
                        </a:rPr>
                        <a:t>Composante intermittente fulgurante (décharges électriques)</a:t>
                      </a:r>
                    </a:p>
                    <a:p>
                      <a:pPr marL="284163" marR="0" lvl="0" indent="-284163" algn="l" defTabSz="449263" rtl="0" eaLnBrk="1" fontAlgn="base" latinLnBrk="0" hangingPunct="1">
                        <a:lnSpc>
                          <a:spcPct val="93000"/>
                        </a:lnSpc>
                        <a:spcBef>
                          <a:spcPct val="0"/>
                        </a:spcBef>
                        <a:spcAft>
                          <a:spcPct val="0"/>
                        </a:spcAft>
                        <a:buClr>
                          <a:srgbClr val="E46C0A"/>
                        </a:buClr>
                        <a:buSzPct val="100000"/>
                        <a:buFont typeface="Arial" charset="0"/>
                        <a:buChar char="•"/>
                        <a:tabLst>
                          <a:tab pos="284163" algn="l"/>
                          <a:tab pos="1198563" algn="l"/>
                          <a:tab pos="2112963" algn="l"/>
                          <a:tab pos="3027363" algn="l"/>
                          <a:tab pos="3941763" algn="l"/>
                          <a:tab pos="4856163" algn="l"/>
                          <a:tab pos="5770563" algn="l"/>
                          <a:tab pos="6684963" algn="l"/>
                          <a:tab pos="7599363" algn="l"/>
                          <a:tab pos="8513763" algn="l"/>
                          <a:tab pos="9428163" algn="l"/>
                          <a:tab pos="10342563" algn="l"/>
                        </a:tabLst>
                      </a:pPr>
                      <a:r>
                        <a:rPr kumimoji="0" lang="fr-FR" sz="1400" b="0" i="0" u="none" strike="noStrike" cap="none" normalizeH="0" baseline="0">
                          <a:ln>
                            <a:noFill/>
                          </a:ln>
                          <a:solidFill>
                            <a:srgbClr val="E46C0A"/>
                          </a:solidFill>
                          <a:effectLst/>
                          <a:latin typeface="Arial" charset="0"/>
                          <a:cs typeface="Arial" charset="0"/>
                        </a:rPr>
                        <a:t>Dysesthésies (fourmillements, picotements)</a:t>
                      </a:r>
                    </a:p>
                  </a:txBody>
                  <a:tcPr marT="59147" marB="46800" horzOverflow="overflow">
                    <a:lnL w="11520" cap="flat" cmpd="sng" algn="ctr">
                      <a:solidFill>
                        <a:srgbClr val="000000"/>
                      </a:solidFill>
                      <a:prstDash val="solid"/>
                      <a:round/>
                      <a:headEnd type="none" w="med" len="med"/>
                      <a:tailEnd type="none" w="med" len="med"/>
                    </a:lnL>
                    <a:lnR w="11520" cap="flat" cmpd="sng" algn="ctr">
                      <a:solidFill>
                        <a:srgbClr val="000000"/>
                      </a:solidFill>
                      <a:prstDash val="solid"/>
                      <a:round/>
                      <a:headEnd type="none" w="med" len="med"/>
                      <a:tailEnd type="none" w="med" len="med"/>
                    </a:lnR>
                    <a:lnT w="11520" cap="flat" cmpd="sng" algn="ctr">
                      <a:solidFill>
                        <a:srgbClr val="000000"/>
                      </a:solidFill>
                      <a:prstDash val="solid"/>
                      <a:round/>
                      <a:headEnd type="none" w="med" len="med"/>
                      <a:tailEnd type="none" w="med" len="med"/>
                    </a:lnT>
                    <a:lnB w="11520" cap="flat" cmpd="sng" algn="ctr">
                      <a:solidFill>
                        <a:srgbClr val="000000"/>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2"/>
                  </a:ext>
                </a:extLst>
              </a:tr>
              <a:tr h="1450975">
                <a:tc>
                  <a:txBody>
                    <a:bodyPr/>
                    <a:lstStyle/>
                    <a:p>
                      <a:pPr marL="0" marR="0" lvl="0" indent="0" algn="l" defTabSz="449263" rtl="0" eaLnBrk="1" fontAlgn="base" latinLnBrk="0" hangingPunct="1">
                        <a:lnSpc>
                          <a:spcPct val="93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fr-FR" sz="1400" b="1" i="0" u="none" strike="noStrike" cap="none" normalizeH="0" baseline="0">
                          <a:ln>
                            <a:noFill/>
                          </a:ln>
                          <a:solidFill>
                            <a:srgbClr val="000000"/>
                          </a:solidFill>
                          <a:effectLst/>
                          <a:latin typeface="Arial" charset="0"/>
                          <a:cs typeface="Arial" charset="0"/>
                        </a:rPr>
                        <a:t>Topographie</a:t>
                      </a:r>
                    </a:p>
                  </a:txBody>
                  <a:tcPr marT="59147" marB="46800" horzOverflow="overflow">
                    <a:lnL w="11520" cap="flat" cmpd="sng" algn="ctr">
                      <a:solidFill>
                        <a:srgbClr val="000000"/>
                      </a:solidFill>
                      <a:prstDash val="solid"/>
                      <a:round/>
                      <a:headEnd type="none" w="med" len="med"/>
                      <a:tailEnd type="none" w="med" len="med"/>
                    </a:lnL>
                    <a:lnR w="11520" cap="flat" cmpd="sng" algn="ctr">
                      <a:solidFill>
                        <a:srgbClr val="000000"/>
                      </a:solidFill>
                      <a:prstDash val="solid"/>
                      <a:round/>
                      <a:headEnd type="none" w="med" len="med"/>
                      <a:tailEnd type="none" w="med" len="med"/>
                    </a:lnR>
                    <a:lnT w="11520" cap="flat" cmpd="sng" algn="ctr">
                      <a:solidFill>
                        <a:srgbClr val="000000"/>
                      </a:solidFill>
                      <a:prstDash val="solid"/>
                      <a:round/>
                      <a:headEnd type="none" w="med" len="med"/>
                      <a:tailEnd type="none" w="med" len="med"/>
                    </a:lnT>
                    <a:lnB w="1152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49263" rtl="0" eaLnBrk="1" fontAlgn="base" latinLnBrk="0" hangingPunct="1">
                        <a:lnSpc>
                          <a:spcPct val="93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fr-FR" sz="1400" b="0" i="0" u="none" strike="noStrike" cap="none" normalizeH="0" baseline="0">
                          <a:ln>
                            <a:noFill/>
                          </a:ln>
                          <a:solidFill>
                            <a:srgbClr val="E46C0A"/>
                          </a:solidFill>
                          <a:effectLst/>
                          <a:latin typeface="Arial" charset="0"/>
                          <a:cs typeface="Arial" charset="0"/>
                        </a:rPr>
                        <a:t>Régionale, sans topologie neurologique</a:t>
                      </a:r>
                    </a:p>
                  </a:txBody>
                  <a:tcPr marT="59147" marB="46800" horzOverflow="overflow">
                    <a:lnL w="11520" cap="flat" cmpd="sng" algn="ctr">
                      <a:solidFill>
                        <a:srgbClr val="000000"/>
                      </a:solidFill>
                      <a:prstDash val="solid"/>
                      <a:round/>
                      <a:headEnd type="none" w="med" len="med"/>
                      <a:tailEnd type="none" w="med" len="med"/>
                    </a:lnL>
                    <a:lnR w="11520" cap="flat" cmpd="sng" algn="ctr">
                      <a:solidFill>
                        <a:srgbClr val="000000"/>
                      </a:solidFill>
                      <a:prstDash val="solid"/>
                      <a:round/>
                      <a:headEnd type="none" w="med" len="med"/>
                      <a:tailEnd type="none" w="med" len="med"/>
                    </a:lnR>
                    <a:lnT w="11520" cap="flat" cmpd="sng" algn="ctr">
                      <a:solidFill>
                        <a:srgbClr val="000000"/>
                      </a:solidFill>
                      <a:prstDash val="solid"/>
                      <a:round/>
                      <a:headEnd type="none" w="med" len="med"/>
                      <a:tailEnd type="none" w="med" len="med"/>
                    </a:lnT>
                    <a:lnB w="1152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284163" marR="0" lvl="0" indent="-284163" algn="l" defTabSz="449263" rtl="0" eaLnBrk="1" fontAlgn="base" latinLnBrk="0" hangingPunct="1">
                        <a:lnSpc>
                          <a:spcPct val="93000"/>
                        </a:lnSpc>
                        <a:spcBef>
                          <a:spcPct val="0"/>
                        </a:spcBef>
                        <a:spcAft>
                          <a:spcPct val="0"/>
                        </a:spcAft>
                        <a:buClr>
                          <a:srgbClr val="E46C0A"/>
                        </a:buClr>
                        <a:buSzPct val="100000"/>
                        <a:buFont typeface="Arial" charset="0"/>
                        <a:buChar char="•"/>
                        <a:tabLst>
                          <a:tab pos="284163" algn="l"/>
                          <a:tab pos="1198563" algn="l"/>
                          <a:tab pos="2112963" algn="l"/>
                          <a:tab pos="3027363" algn="l"/>
                          <a:tab pos="3941763" algn="l"/>
                          <a:tab pos="4856163" algn="l"/>
                          <a:tab pos="5770563" algn="l"/>
                          <a:tab pos="6684963" algn="l"/>
                          <a:tab pos="7599363" algn="l"/>
                          <a:tab pos="8513763" algn="l"/>
                          <a:tab pos="9428163" algn="l"/>
                          <a:tab pos="10342563" algn="l"/>
                        </a:tabLst>
                      </a:pPr>
                      <a:r>
                        <a:rPr kumimoji="0" lang="fr-FR" sz="1400" b="0" i="0" u="none" strike="noStrike" cap="none" normalizeH="0" baseline="0">
                          <a:ln>
                            <a:noFill/>
                          </a:ln>
                          <a:solidFill>
                            <a:srgbClr val="E46C0A"/>
                          </a:solidFill>
                          <a:effectLst/>
                          <a:latin typeface="Arial" charset="0"/>
                          <a:cs typeface="Arial" charset="0"/>
                        </a:rPr>
                        <a:t>Topographie neurologique périphérique (tronc, racine) ou centrale (hémicorps)</a:t>
                      </a:r>
                    </a:p>
                    <a:p>
                      <a:pPr marL="284163" marR="0" lvl="0" indent="-284163" algn="l" defTabSz="449263" rtl="0" eaLnBrk="1" fontAlgn="base" latinLnBrk="0" hangingPunct="1">
                        <a:lnSpc>
                          <a:spcPct val="93000"/>
                        </a:lnSpc>
                        <a:spcBef>
                          <a:spcPct val="0"/>
                        </a:spcBef>
                        <a:spcAft>
                          <a:spcPct val="0"/>
                        </a:spcAft>
                        <a:buClr>
                          <a:srgbClr val="E46C0A"/>
                        </a:buClr>
                        <a:buSzPct val="100000"/>
                        <a:buFont typeface="Arial" charset="0"/>
                        <a:buChar char="•"/>
                        <a:tabLst>
                          <a:tab pos="284163" algn="l"/>
                          <a:tab pos="1198563" algn="l"/>
                          <a:tab pos="2112963" algn="l"/>
                          <a:tab pos="3027363" algn="l"/>
                          <a:tab pos="3941763" algn="l"/>
                          <a:tab pos="4856163" algn="l"/>
                          <a:tab pos="5770563" algn="l"/>
                          <a:tab pos="6684963" algn="l"/>
                          <a:tab pos="7599363" algn="l"/>
                          <a:tab pos="8513763" algn="l"/>
                          <a:tab pos="9428163" algn="l"/>
                          <a:tab pos="10342563" algn="l"/>
                        </a:tabLst>
                      </a:pPr>
                      <a:r>
                        <a:rPr kumimoji="0" lang="fr-FR" sz="1400" b="0" i="0" u="none" strike="noStrike" cap="none" normalizeH="0" baseline="0">
                          <a:ln>
                            <a:noFill/>
                          </a:ln>
                          <a:solidFill>
                            <a:srgbClr val="E46C0A"/>
                          </a:solidFill>
                          <a:effectLst/>
                          <a:latin typeface="Arial" charset="0"/>
                          <a:cs typeface="Arial" charset="0"/>
                        </a:rPr>
                        <a:t>Neurologique systématisée</a:t>
                      </a:r>
                    </a:p>
                  </a:txBody>
                  <a:tcPr marT="59147" marB="46800" horzOverflow="overflow">
                    <a:lnL w="11520" cap="flat" cmpd="sng" algn="ctr">
                      <a:solidFill>
                        <a:srgbClr val="000000"/>
                      </a:solidFill>
                      <a:prstDash val="solid"/>
                      <a:round/>
                      <a:headEnd type="none" w="med" len="med"/>
                      <a:tailEnd type="none" w="med" len="med"/>
                    </a:lnL>
                    <a:lnR w="11520" cap="flat" cmpd="sng" algn="ctr">
                      <a:solidFill>
                        <a:srgbClr val="000000"/>
                      </a:solidFill>
                      <a:prstDash val="solid"/>
                      <a:round/>
                      <a:headEnd type="none" w="med" len="med"/>
                      <a:tailEnd type="none" w="med" len="med"/>
                    </a:lnR>
                    <a:lnT w="11520" cap="flat" cmpd="sng" algn="ctr">
                      <a:solidFill>
                        <a:srgbClr val="000000"/>
                      </a:solidFill>
                      <a:prstDash val="solid"/>
                      <a:round/>
                      <a:headEnd type="none" w="med" len="med"/>
                      <a:tailEnd type="none" w="med" len="med"/>
                    </a:lnT>
                    <a:lnB w="11520" cap="flat" cmpd="sng" algn="ctr">
                      <a:solidFill>
                        <a:srgbClr val="000000"/>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0003"/>
                  </a:ext>
                </a:extLst>
              </a:tr>
              <a:tr h="1123950">
                <a:tc>
                  <a:txBody>
                    <a:bodyPr/>
                    <a:lstStyle/>
                    <a:p>
                      <a:pPr marL="0" marR="0" lvl="0" indent="0" algn="l" defTabSz="449263" rtl="0" eaLnBrk="1" fontAlgn="base" latinLnBrk="0" hangingPunct="1">
                        <a:lnSpc>
                          <a:spcPct val="93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fr-FR" sz="1400" b="1" i="0" u="none" strike="noStrike" cap="none" normalizeH="0" baseline="0">
                          <a:ln>
                            <a:noFill/>
                          </a:ln>
                          <a:solidFill>
                            <a:srgbClr val="000000"/>
                          </a:solidFill>
                          <a:effectLst/>
                          <a:latin typeface="Arial" charset="0"/>
                          <a:cs typeface="Arial" charset="0"/>
                        </a:rPr>
                        <a:t>Examen clinique</a:t>
                      </a:r>
                    </a:p>
                  </a:txBody>
                  <a:tcPr marT="59147" marB="46800" horzOverflow="overflow">
                    <a:lnL w="11520" cap="flat" cmpd="sng" algn="ctr">
                      <a:solidFill>
                        <a:srgbClr val="000000"/>
                      </a:solidFill>
                      <a:prstDash val="solid"/>
                      <a:round/>
                      <a:headEnd type="none" w="med" len="med"/>
                      <a:tailEnd type="none" w="med" len="med"/>
                    </a:lnL>
                    <a:lnR w="11520" cap="flat" cmpd="sng" algn="ctr">
                      <a:solidFill>
                        <a:srgbClr val="000000"/>
                      </a:solidFill>
                      <a:prstDash val="solid"/>
                      <a:round/>
                      <a:headEnd type="none" w="med" len="med"/>
                      <a:tailEnd type="none" w="med" len="med"/>
                    </a:lnR>
                    <a:lnT w="11520" cap="flat" cmpd="sng" algn="ctr">
                      <a:solidFill>
                        <a:srgbClr val="000000"/>
                      </a:solidFill>
                      <a:prstDash val="solid"/>
                      <a:round/>
                      <a:headEnd type="none" w="med" len="med"/>
                      <a:tailEnd type="none" w="med" len="med"/>
                    </a:lnT>
                    <a:lnB w="1152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49263" rtl="0" eaLnBrk="1" fontAlgn="base" latinLnBrk="0" hangingPunct="1">
                        <a:lnSpc>
                          <a:spcPct val="93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fr-FR" sz="1400" b="0" i="0" u="none" strike="noStrike" cap="none" normalizeH="0" baseline="0">
                          <a:ln>
                            <a:noFill/>
                          </a:ln>
                          <a:solidFill>
                            <a:srgbClr val="E46C0A"/>
                          </a:solidFill>
                          <a:effectLst/>
                          <a:latin typeface="Arial" charset="0"/>
                          <a:cs typeface="Arial" charset="0"/>
                        </a:rPr>
                        <a:t>Examen neurologique normal</a:t>
                      </a:r>
                    </a:p>
                  </a:txBody>
                  <a:tcPr marT="59147" marB="46800" horzOverflow="overflow">
                    <a:lnL w="11520" cap="flat" cmpd="sng" algn="ctr">
                      <a:solidFill>
                        <a:srgbClr val="000000"/>
                      </a:solidFill>
                      <a:prstDash val="solid"/>
                      <a:round/>
                      <a:headEnd type="none" w="med" len="med"/>
                      <a:tailEnd type="none" w="med" len="med"/>
                    </a:lnL>
                    <a:lnR w="11520" cap="flat" cmpd="sng" algn="ctr">
                      <a:solidFill>
                        <a:srgbClr val="000000"/>
                      </a:solidFill>
                      <a:prstDash val="solid"/>
                      <a:round/>
                      <a:headEnd type="none" w="med" len="med"/>
                      <a:tailEnd type="none" w="med" len="med"/>
                    </a:lnR>
                    <a:lnT w="11520" cap="flat" cmpd="sng" algn="ctr">
                      <a:solidFill>
                        <a:srgbClr val="000000"/>
                      </a:solidFill>
                      <a:prstDash val="solid"/>
                      <a:round/>
                      <a:headEnd type="none" w="med" len="med"/>
                      <a:tailEnd type="none" w="med" len="med"/>
                    </a:lnT>
                    <a:lnB w="1152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284163" marR="0" lvl="0" indent="-284163" algn="l" defTabSz="449263" rtl="0" eaLnBrk="1" fontAlgn="base" latinLnBrk="0" hangingPunct="1">
                        <a:lnSpc>
                          <a:spcPct val="93000"/>
                        </a:lnSpc>
                        <a:spcBef>
                          <a:spcPct val="0"/>
                        </a:spcBef>
                        <a:spcAft>
                          <a:spcPct val="0"/>
                        </a:spcAft>
                        <a:buClr>
                          <a:srgbClr val="E46C0A"/>
                        </a:buClr>
                        <a:buSzPct val="100000"/>
                        <a:buFont typeface="Arial" charset="0"/>
                        <a:buChar char="•"/>
                        <a:tabLst>
                          <a:tab pos="284163" algn="l"/>
                          <a:tab pos="1198563" algn="l"/>
                          <a:tab pos="2112963" algn="l"/>
                          <a:tab pos="3027363" algn="l"/>
                          <a:tab pos="3941763" algn="l"/>
                          <a:tab pos="4856163" algn="l"/>
                          <a:tab pos="5770563" algn="l"/>
                          <a:tab pos="6684963" algn="l"/>
                          <a:tab pos="7599363" algn="l"/>
                          <a:tab pos="8513763" algn="l"/>
                          <a:tab pos="9428163" algn="l"/>
                          <a:tab pos="10342563" algn="l"/>
                        </a:tabLst>
                      </a:pPr>
                      <a:r>
                        <a:rPr kumimoji="0" lang="fr-FR" sz="1400" b="0" i="0" u="none" strike="noStrike" cap="none" normalizeH="0" baseline="0">
                          <a:ln>
                            <a:noFill/>
                          </a:ln>
                          <a:solidFill>
                            <a:srgbClr val="E46C0A"/>
                          </a:solidFill>
                          <a:effectLst/>
                          <a:latin typeface="Arial" charset="0"/>
                          <a:cs typeface="Arial" charset="0"/>
                        </a:rPr>
                        <a:t>Zones d’hypoesthésie, d’anesthésie</a:t>
                      </a:r>
                    </a:p>
                    <a:p>
                      <a:pPr marL="284163" marR="0" lvl="0" indent="-284163" algn="l" defTabSz="449263" rtl="0" eaLnBrk="1" fontAlgn="base" latinLnBrk="0" hangingPunct="1">
                        <a:lnSpc>
                          <a:spcPct val="93000"/>
                        </a:lnSpc>
                        <a:spcBef>
                          <a:spcPct val="0"/>
                        </a:spcBef>
                        <a:spcAft>
                          <a:spcPct val="0"/>
                        </a:spcAft>
                        <a:buClr>
                          <a:srgbClr val="E46C0A"/>
                        </a:buClr>
                        <a:buSzPct val="100000"/>
                        <a:buFont typeface="Arial" charset="0"/>
                        <a:buChar char="•"/>
                        <a:tabLst>
                          <a:tab pos="284163" algn="l"/>
                          <a:tab pos="1198563" algn="l"/>
                          <a:tab pos="2112963" algn="l"/>
                          <a:tab pos="3027363" algn="l"/>
                          <a:tab pos="3941763" algn="l"/>
                          <a:tab pos="4856163" algn="l"/>
                          <a:tab pos="5770563" algn="l"/>
                          <a:tab pos="6684963" algn="l"/>
                          <a:tab pos="7599363" algn="l"/>
                          <a:tab pos="8513763" algn="l"/>
                          <a:tab pos="9428163" algn="l"/>
                          <a:tab pos="10342563" algn="l"/>
                        </a:tabLst>
                      </a:pPr>
                      <a:r>
                        <a:rPr kumimoji="0" lang="fr-FR" sz="1400" b="0" i="0" u="none" strike="noStrike" cap="none" normalizeH="0" baseline="0">
                          <a:ln>
                            <a:noFill/>
                          </a:ln>
                          <a:solidFill>
                            <a:srgbClr val="E46C0A"/>
                          </a:solidFill>
                          <a:effectLst/>
                          <a:latin typeface="Arial" charset="0"/>
                          <a:cs typeface="Arial" charset="0"/>
                        </a:rPr>
                        <a:t>Hyperesthésie, allodynie</a:t>
                      </a:r>
                    </a:p>
                  </a:txBody>
                  <a:tcPr marT="59147" marB="46800" horzOverflow="overflow">
                    <a:lnL w="11520" cap="flat" cmpd="sng" algn="ctr">
                      <a:solidFill>
                        <a:srgbClr val="000000"/>
                      </a:solidFill>
                      <a:prstDash val="solid"/>
                      <a:round/>
                      <a:headEnd type="none" w="med" len="med"/>
                      <a:tailEnd type="none" w="med" len="med"/>
                    </a:lnL>
                    <a:lnR w="11520" cap="flat" cmpd="sng" algn="ctr">
                      <a:solidFill>
                        <a:srgbClr val="000000"/>
                      </a:solidFill>
                      <a:prstDash val="solid"/>
                      <a:round/>
                      <a:headEnd type="none" w="med" len="med"/>
                      <a:tailEnd type="none" w="med" len="med"/>
                    </a:lnR>
                    <a:lnT w="11520" cap="flat" cmpd="sng" algn="ctr">
                      <a:solidFill>
                        <a:srgbClr val="000000"/>
                      </a:solidFill>
                      <a:prstDash val="solid"/>
                      <a:round/>
                      <a:headEnd type="none" w="med" len="med"/>
                      <a:tailEnd type="none" w="med" len="med"/>
                    </a:lnT>
                    <a:lnB w="11520" cap="flat" cmpd="sng" algn="ctr">
                      <a:solidFill>
                        <a:srgbClr val="000000"/>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4"/>
                  </a:ext>
                </a:extLst>
              </a:tr>
            </a:tbl>
          </a:graphicData>
        </a:graphic>
      </p:graphicFrame>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B6FB128-9446-6074-9E56-1D57A833C487}"/>
              </a:ext>
            </a:extLst>
          </p:cNvPr>
          <p:cNvSpPr>
            <a:spLocks noGrp="1"/>
          </p:cNvSpPr>
          <p:nvPr>
            <p:ph type="title"/>
          </p:nvPr>
        </p:nvSpPr>
        <p:spPr/>
        <p:txBody>
          <a:bodyPr/>
          <a:lstStyle/>
          <a:p>
            <a:r>
              <a:rPr lang="fr-FR" dirty="0"/>
              <a:t> </a:t>
            </a:r>
          </a:p>
        </p:txBody>
      </p:sp>
      <p:sp>
        <p:nvSpPr>
          <p:cNvPr id="3" name="Espace réservé du contenu 2">
            <a:extLst>
              <a:ext uri="{FF2B5EF4-FFF2-40B4-BE49-F238E27FC236}">
                <a16:creationId xmlns:a16="http://schemas.microsoft.com/office/drawing/2014/main" id="{0152F68C-D261-C97A-4F0D-E74F0202C294}"/>
              </a:ext>
            </a:extLst>
          </p:cNvPr>
          <p:cNvSpPr>
            <a:spLocks noGrp="1"/>
          </p:cNvSpPr>
          <p:nvPr>
            <p:ph sz="quarter" idx="13"/>
          </p:nvPr>
        </p:nvSpPr>
        <p:spPr>
          <a:xfrm>
            <a:off x="913774" y="906450"/>
            <a:ext cx="10363826" cy="4884750"/>
          </a:xfrm>
        </p:spPr>
        <p:txBody>
          <a:bodyPr/>
          <a:lstStyle/>
          <a:p>
            <a:pPr marL="0" indent="0" algn="ctr">
              <a:buNone/>
            </a:pPr>
            <a:r>
              <a:rPr lang="fr-FR" sz="2400" dirty="0"/>
              <a:t>Pourquoi évaluer la douleur ? </a:t>
            </a:r>
            <a:r>
              <a:rPr lang="fr-FR" sz="2400" dirty="0">
                <a:solidFill>
                  <a:srgbClr val="FF0000"/>
                </a:solidFill>
              </a:rPr>
              <a:t>Alors ? </a:t>
            </a:r>
          </a:p>
        </p:txBody>
      </p:sp>
      <p:pic>
        <p:nvPicPr>
          <p:cNvPr id="4" name="Image 3">
            <a:extLst>
              <a:ext uri="{FF2B5EF4-FFF2-40B4-BE49-F238E27FC236}">
                <a16:creationId xmlns:a16="http://schemas.microsoft.com/office/drawing/2014/main" id="{37F3D7DD-7287-E4BE-55E2-52A275E9695D}"/>
              </a:ext>
            </a:extLst>
          </p:cNvPr>
          <p:cNvPicPr>
            <a:picLocks noChangeAspect="1"/>
          </p:cNvPicPr>
          <p:nvPr/>
        </p:nvPicPr>
        <p:blipFill>
          <a:blip r:embed="rId2"/>
          <a:stretch>
            <a:fillRect/>
          </a:stretch>
        </p:blipFill>
        <p:spPr>
          <a:xfrm>
            <a:off x="2896662" y="1908313"/>
            <a:ext cx="6096528" cy="3814335"/>
          </a:xfrm>
          <a:prstGeom prst="rect">
            <a:avLst/>
          </a:prstGeom>
        </p:spPr>
      </p:pic>
    </p:spTree>
    <p:extLst>
      <p:ext uri="{BB962C8B-B14F-4D97-AF65-F5344CB8AC3E}">
        <p14:creationId xmlns:p14="http://schemas.microsoft.com/office/powerpoint/2010/main" val="54596465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9548B6C-FE55-D0CB-6B66-AB1C3200989B}"/>
              </a:ext>
            </a:extLst>
          </p:cNvPr>
          <p:cNvSpPr>
            <a:spLocks noGrp="1"/>
          </p:cNvSpPr>
          <p:nvPr>
            <p:ph type="title"/>
          </p:nvPr>
        </p:nvSpPr>
        <p:spPr/>
        <p:txBody>
          <a:bodyPr/>
          <a:lstStyle/>
          <a:p>
            <a:r>
              <a:rPr lang="fr-FR" sz="3600" dirty="0">
                <a:solidFill>
                  <a:schemeClr val="accent5"/>
                </a:solidFill>
              </a:rPr>
              <a:t>POURQUOI EVALUER LA DOULEUR ?</a:t>
            </a:r>
            <a:endParaRPr lang="fr-FR" dirty="0"/>
          </a:p>
        </p:txBody>
      </p:sp>
      <p:sp>
        <p:nvSpPr>
          <p:cNvPr id="3" name="Espace réservé du contenu 2">
            <a:extLst>
              <a:ext uri="{FF2B5EF4-FFF2-40B4-BE49-F238E27FC236}">
                <a16:creationId xmlns:a16="http://schemas.microsoft.com/office/drawing/2014/main" id="{7160A451-764E-56E8-F799-C4773154A870}"/>
              </a:ext>
            </a:extLst>
          </p:cNvPr>
          <p:cNvSpPr>
            <a:spLocks noGrp="1"/>
          </p:cNvSpPr>
          <p:nvPr>
            <p:ph sz="quarter" idx="13"/>
          </p:nvPr>
        </p:nvSpPr>
        <p:spPr/>
        <p:txBody>
          <a:bodyPr>
            <a:normAutofit fontScale="55000" lnSpcReduction="20000"/>
          </a:bodyPr>
          <a:lstStyle/>
          <a:p>
            <a:pPr marL="0" indent="0">
              <a:buNone/>
            </a:pPr>
            <a:r>
              <a:rPr lang="fr-FR" sz="2800" b="1" dirty="0">
                <a:latin typeface="Arial" pitchFamily="34" charset="0"/>
                <a:ea typeface="MS PGothic" pitchFamily="34" charset="-128"/>
              </a:rPr>
              <a:t>        . Par obligation morale </a:t>
            </a:r>
          </a:p>
          <a:p>
            <a:pPr marL="0" indent="0">
              <a:buNone/>
            </a:pPr>
            <a:r>
              <a:rPr lang="fr-FR" sz="2800" b="1" dirty="0">
                <a:latin typeface="Arial" pitchFamily="34" charset="0"/>
                <a:ea typeface="MS PGothic" pitchFamily="34" charset="-128"/>
              </a:rPr>
              <a:t>        . Par obligation réglementaire :</a:t>
            </a:r>
          </a:p>
          <a:p>
            <a:pPr marL="0" indent="0">
              <a:buNone/>
            </a:pPr>
            <a:r>
              <a:rPr lang="fr-FR" sz="2800" b="1" dirty="0">
                <a:latin typeface="Arial" pitchFamily="34" charset="0"/>
                <a:ea typeface="MS PGothic" pitchFamily="34" charset="-128"/>
              </a:rPr>
              <a:t>            - </a:t>
            </a:r>
            <a:r>
              <a:rPr lang="fr-FR" sz="2800" dirty="0">
                <a:latin typeface="Arial" pitchFamily="34" charset="0"/>
                <a:ea typeface="MS PGothic" pitchFamily="34" charset="-128"/>
              </a:rPr>
              <a:t>LOI</a:t>
            </a:r>
          </a:p>
          <a:p>
            <a:pPr marL="603504" lvl="2" indent="0" eaLnBrk="1" fontAlgn="auto" hangingPunct="1">
              <a:spcAft>
                <a:spcPts val="0"/>
              </a:spcAft>
              <a:buClr>
                <a:schemeClr val="accent2">
                  <a:tint val="85000"/>
                  <a:satMod val="285000"/>
                </a:schemeClr>
              </a:buClr>
              <a:buNone/>
              <a:defRPr/>
            </a:pPr>
            <a:r>
              <a:rPr lang="fr-FR" sz="2800" dirty="0">
                <a:latin typeface="Arial" pitchFamily="34" charset="0"/>
                <a:ea typeface="MS PGothic" pitchFamily="34" charset="-128"/>
              </a:rPr>
              <a:t>- DECRETS INFIRMIERS</a:t>
            </a:r>
          </a:p>
          <a:p>
            <a:pPr marL="603504" lvl="2" indent="0" eaLnBrk="1" fontAlgn="auto" hangingPunct="1">
              <a:spcAft>
                <a:spcPts val="0"/>
              </a:spcAft>
              <a:buClr>
                <a:schemeClr val="accent2">
                  <a:tint val="85000"/>
                  <a:satMod val="285000"/>
                </a:schemeClr>
              </a:buClr>
              <a:buNone/>
              <a:defRPr/>
            </a:pPr>
            <a:r>
              <a:rPr lang="fr-FR" sz="2800" dirty="0">
                <a:latin typeface="Arial" pitchFamily="34" charset="0"/>
                <a:ea typeface="MS PGothic" pitchFamily="34" charset="-128"/>
              </a:rPr>
              <a:t>- CODE DE </a:t>
            </a:r>
            <a:r>
              <a:rPr lang="fr-FR" sz="2800" dirty="0" err="1">
                <a:latin typeface="Arial" pitchFamily="34" charset="0"/>
                <a:ea typeface="MS PGothic" pitchFamily="34" charset="-128"/>
              </a:rPr>
              <a:t>DéONTOLOGIE</a:t>
            </a:r>
            <a:endParaRPr lang="fr-FR" sz="2800" dirty="0">
              <a:latin typeface="Arial" pitchFamily="34" charset="0"/>
              <a:ea typeface="MS PGothic" pitchFamily="34" charset="-128"/>
            </a:endParaRPr>
          </a:p>
          <a:p>
            <a:pPr marL="603504" lvl="2" indent="0" eaLnBrk="1" fontAlgn="auto" hangingPunct="1">
              <a:spcAft>
                <a:spcPts val="0"/>
              </a:spcAft>
              <a:buClr>
                <a:schemeClr val="accent2">
                  <a:tint val="85000"/>
                  <a:satMod val="285000"/>
                </a:schemeClr>
              </a:buClr>
              <a:buNone/>
              <a:defRPr/>
            </a:pPr>
            <a:r>
              <a:rPr lang="fr-FR" sz="2800" dirty="0">
                <a:latin typeface="Arial" pitchFamily="34" charset="0"/>
                <a:ea typeface="MS PGothic" pitchFamily="34" charset="-128"/>
              </a:rPr>
              <a:t>- Charte du patient hospitalisé</a:t>
            </a:r>
          </a:p>
          <a:p>
            <a:pPr marL="603504" lvl="2" indent="0" eaLnBrk="1" fontAlgn="auto" hangingPunct="1">
              <a:spcAft>
                <a:spcPts val="0"/>
              </a:spcAft>
              <a:buClr>
                <a:schemeClr val="accent2">
                  <a:tint val="85000"/>
                  <a:satMod val="285000"/>
                </a:schemeClr>
              </a:buClr>
              <a:buNone/>
              <a:defRPr/>
            </a:pPr>
            <a:r>
              <a:rPr lang="fr-FR" sz="2800" dirty="0">
                <a:latin typeface="Arial" pitchFamily="34" charset="0"/>
                <a:ea typeface="MS PGothic" pitchFamily="34" charset="-128"/>
              </a:rPr>
              <a:t>- Certification</a:t>
            </a:r>
            <a:r>
              <a:rPr lang="fr-FR" sz="2800" b="1" dirty="0">
                <a:latin typeface="Arial" pitchFamily="34" charset="0"/>
                <a:ea typeface="MS PGothic" pitchFamily="34" charset="-128"/>
              </a:rPr>
              <a:t>. </a:t>
            </a:r>
          </a:p>
          <a:p>
            <a:pPr marL="603504" lvl="2" indent="0" eaLnBrk="1" fontAlgn="auto" hangingPunct="1">
              <a:spcAft>
                <a:spcPts val="0"/>
              </a:spcAft>
              <a:buClr>
                <a:schemeClr val="accent2">
                  <a:tint val="85000"/>
                  <a:satMod val="285000"/>
                </a:schemeClr>
              </a:buClr>
              <a:buNone/>
              <a:defRPr/>
            </a:pPr>
            <a:r>
              <a:rPr lang="fr-FR" sz="2800" b="1" dirty="0">
                <a:latin typeface="Arial" pitchFamily="34" charset="0"/>
                <a:ea typeface="MS PGothic" pitchFamily="34" charset="-128"/>
              </a:rPr>
              <a:t>- </a:t>
            </a:r>
            <a:r>
              <a:rPr lang="fr-FR" sz="2800" dirty="0">
                <a:latin typeface="Arial" pitchFamily="34" charset="0"/>
                <a:ea typeface="MS PGothic" pitchFamily="34" charset="-128"/>
              </a:rPr>
              <a:t>loi</a:t>
            </a:r>
          </a:p>
          <a:p>
            <a:pPr marL="603504" lvl="2" indent="0" eaLnBrk="1" fontAlgn="auto" hangingPunct="1">
              <a:spcAft>
                <a:spcPts val="0"/>
              </a:spcAft>
              <a:buClr>
                <a:schemeClr val="accent2">
                  <a:tint val="85000"/>
                  <a:satMod val="285000"/>
                </a:schemeClr>
              </a:buClr>
              <a:buNone/>
              <a:defRPr/>
            </a:pPr>
            <a:r>
              <a:rPr lang="fr-FR" sz="2800" b="1" dirty="0">
                <a:latin typeface="Arial" pitchFamily="34" charset="0"/>
                <a:ea typeface="MS PGothic" pitchFamily="34" charset="-128"/>
              </a:rPr>
              <a:t> . Pour prendre en compte la plainte du patient</a:t>
            </a:r>
          </a:p>
          <a:p>
            <a:pPr marL="603504" lvl="2" indent="0" eaLnBrk="1" fontAlgn="auto" hangingPunct="1">
              <a:spcAft>
                <a:spcPts val="0"/>
              </a:spcAft>
              <a:buClr>
                <a:schemeClr val="accent2">
                  <a:tint val="85000"/>
                  <a:satMod val="285000"/>
                </a:schemeClr>
              </a:buClr>
              <a:buNone/>
              <a:defRPr/>
            </a:pPr>
            <a:r>
              <a:rPr lang="fr-FR" sz="2800" b="1" dirty="0">
                <a:latin typeface="Arial" pitchFamily="34" charset="0"/>
                <a:ea typeface="MS PGothic" pitchFamily="34" charset="-128"/>
              </a:rPr>
              <a:t> . Pour soulager sa douleur</a:t>
            </a:r>
          </a:p>
          <a:p>
            <a:endParaRPr lang="fr-FR" dirty="0"/>
          </a:p>
        </p:txBody>
      </p:sp>
    </p:spTree>
    <p:extLst>
      <p:ext uri="{BB962C8B-B14F-4D97-AF65-F5344CB8AC3E}">
        <p14:creationId xmlns:p14="http://schemas.microsoft.com/office/powerpoint/2010/main" val="113406798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A62DFD-180B-9CA1-01CA-6079B9DE3A84}"/>
              </a:ext>
            </a:extLst>
          </p:cNvPr>
          <p:cNvSpPr>
            <a:spLocks noGrp="1"/>
          </p:cNvSpPr>
          <p:nvPr>
            <p:ph type="title"/>
          </p:nvPr>
        </p:nvSpPr>
        <p:spPr/>
        <p:txBody>
          <a:bodyPr/>
          <a:lstStyle/>
          <a:p>
            <a:r>
              <a:rPr lang="fr-FR" sz="3600" dirty="0">
                <a:solidFill>
                  <a:schemeClr val="accent5"/>
                </a:solidFill>
              </a:rPr>
              <a:t>POURQUOI EVALUER LA DOULEUR ?</a:t>
            </a:r>
            <a:endParaRPr lang="fr-FR" dirty="0"/>
          </a:p>
        </p:txBody>
      </p:sp>
      <p:sp>
        <p:nvSpPr>
          <p:cNvPr id="3" name="Espace réservé du contenu 2">
            <a:extLst>
              <a:ext uri="{FF2B5EF4-FFF2-40B4-BE49-F238E27FC236}">
                <a16:creationId xmlns:a16="http://schemas.microsoft.com/office/drawing/2014/main" id="{851E64ED-F9B9-6E2C-284A-7B25ED0199E4}"/>
              </a:ext>
            </a:extLst>
          </p:cNvPr>
          <p:cNvSpPr>
            <a:spLocks noGrp="1"/>
          </p:cNvSpPr>
          <p:nvPr>
            <p:ph sz="quarter" idx="13"/>
          </p:nvPr>
        </p:nvSpPr>
        <p:spPr>
          <a:xfrm>
            <a:off x="514279" y="1744824"/>
            <a:ext cx="10363826" cy="4064131"/>
          </a:xfrm>
        </p:spPr>
        <p:txBody>
          <a:bodyPr>
            <a:normAutofit fontScale="92500" lnSpcReduction="20000"/>
          </a:bodyPr>
          <a:lstStyle/>
          <a:p>
            <a:pPr marL="0" indent="0">
              <a:buNone/>
            </a:pPr>
            <a:r>
              <a:rPr lang="fr-FR" b="1" u="sng" dirty="0"/>
              <a:t>LOI :</a:t>
            </a:r>
          </a:p>
          <a:p>
            <a:pPr marL="0" indent="0">
              <a:buNone/>
            </a:pPr>
            <a:r>
              <a:rPr lang="fr-FR" sz="1800" dirty="0">
                <a:effectLst/>
                <a:latin typeface="Calibri" panose="020F0502020204030204" pitchFamily="34" charset="0"/>
                <a:ea typeface="Calibri" panose="020F0502020204030204" pitchFamily="34" charset="0"/>
                <a:cs typeface="Times New Roman" panose="02020603050405020304" pitchFamily="18" charset="0"/>
              </a:rPr>
              <a:t> </a:t>
            </a:r>
            <a:r>
              <a:rPr lang="fr-FR" sz="1800" b="1" dirty="0">
                <a:effectLst/>
                <a:latin typeface="Calibri" panose="020F0502020204030204" pitchFamily="34" charset="0"/>
                <a:ea typeface="Calibri" panose="020F0502020204030204" pitchFamily="34" charset="0"/>
                <a:cs typeface="Times New Roman" panose="02020603050405020304" pitchFamily="18" charset="0"/>
              </a:rPr>
              <a:t>Depuis 1998, </a:t>
            </a:r>
            <a:r>
              <a:rPr lang="fr-FR" sz="1800" dirty="0">
                <a:effectLst/>
                <a:latin typeface="Calibri" panose="020F0502020204030204" pitchFamily="34" charset="0"/>
                <a:ea typeface="Calibri" panose="020F0502020204030204" pitchFamily="34" charset="0"/>
                <a:cs typeface="Times New Roman" panose="02020603050405020304" pitchFamily="18" charset="0"/>
              </a:rPr>
              <a:t>la prise en charge de la douleur est une priorité de santé publique en France qui s’est traduite par un premier plan ministériel défini en 3 axes [1] : i) le développement de la lutte contre la douleur dans les structures de santé et réseaux de soins ; ii) le développement de la formation et de l'information des professionnels de santé </a:t>
            </a:r>
            <a:r>
              <a:rPr lang="fr-FR" sz="1800" b="1" dirty="0">
                <a:effectLst/>
                <a:latin typeface="Calibri" panose="020F0502020204030204" pitchFamily="34" charset="0"/>
                <a:ea typeface="Calibri" panose="020F0502020204030204" pitchFamily="34" charset="0"/>
                <a:cs typeface="Times New Roman" panose="02020603050405020304" pitchFamily="18" charset="0"/>
              </a:rPr>
              <a:t>sur l'évaluation et le traitement de la douleur </a:t>
            </a:r>
            <a:r>
              <a:rPr lang="fr-FR" sz="1800" dirty="0">
                <a:effectLst/>
                <a:latin typeface="Calibri" panose="020F0502020204030204" pitchFamily="34" charset="0"/>
                <a:ea typeface="Calibri" panose="020F0502020204030204" pitchFamily="34" charset="0"/>
                <a:cs typeface="Times New Roman" panose="02020603050405020304" pitchFamily="18" charset="0"/>
              </a:rPr>
              <a:t>; iii) la prise en compte de la demande du patient et l'information du public. </a:t>
            </a:r>
            <a:endParaRPr lang="fr-FR" b="1" dirty="0"/>
          </a:p>
          <a:p>
            <a:pPr marL="0" indent="0">
              <a:lnSpc>
                <a:spcPct val="107000"/>
              </a:lnSpc>
              <a:spcAft>
                <a:spcPts val="800"/>
              </a:spcAft>
              <a:buNone/>
            </a:pPr>
            <a:r>
              <a:rPr lang="fr-FR" sz="1800" b="1" dirty="0">
                <a:effectLst/>
                <a:latin typeface="Calibri" panose="020F0502020204030204" pitchFamily="34" charset="0"/>
                <a:ea typeface="Calibri" panose="020F0502020204030204" pitchFamily="34" charset="0"/>
                <a:cs typeface="Times New Roman" panose="02020603050405020304" pitchFamily="18" charset="0"/>
              </a:rPr>
              <a:t>La loi n° 2002-303 du 4 mars 2002 </a:t>
            </a:r>
            <a:r>
              <a:rPr lang="fr-FR" sz="1800" dirty="0">
                <a:effectLst/>
                <a:latin typeface="Calibri" panose="020F0502020204030204" pitchFamily="34" charset="0"/>
                <a:ea typeface="Calibri" panose="020F0502020204030204" pitchFamily="34" charset="0"/>
                <a:cs typeface="Times New Roman" panose="02020603050405020304" pitchFamily="18" charset="0"/>
              </a:rPr>
              <a:t>relative aux droits des malades et à la qualité du système de santé a consacré </a:t>
            </a:r>
          </a:p>
          <a:p>
            <a:pPr marL="0" indent="0">
              <a:lnSpc>
                <a:spcPct val="107000"/>
              </a:lnSpc>
              <a:spcAft>
                <a:spcPts val="800"/>
              </a:spcAft>
              <a:buNone/>
            </a:pPr>
            <a:r>
              <a:rPr lang="fr-FR" sz="1800" dirty="0">
                <a:effectLst/>
                <a:latin typeface="Calibri" panose="020F0502020204030204" pitchFamily="34" charset="0"/>
                <a:ea typeface="Calibri" panose="020F0502020204030204" pitchFamily="34" charset="0"/>
                <a:cs typeface="Times New Roman" panose="02020603050405020304" pitchFamily="18" charset="0"/>
              </a:rPr>
              <a:t>la prise en charge de la douleur </a:t>
            </a:r>
            <a:r>
              <a:rPr lang="fr-FR"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comme un droit </a:t>
            </a:r>
            <a:r>
              <a:rPr lang="fr-FR" sz="1800" dirty="0">
                <a:effectLst/>
                <a:latin typeface="Calibri" panose="020F0502020204030204" pitchFamily="34" charset="0"/>
                <a:ea typeface="Calibri" panose="020F0502020204030204" pitchFamily="34" charset="0"/>
                <a:cs typeface="Times New Roman" panose="02020603050405020304" pitchFamily="18" charset="0"/>
              </a:rPr>
              <a:t>: « </a:t>
            </a:r>
            <a:r>
              <a:rPr lang="fr-FR" sz="1800" b="1" dirty="0">
                <a:effectLst/>
                <a:latin typeface="Calibri" panose="020F0502020204030204" pitchFamily="34" charset="0"/>
                <a:ea typeface="Calibri" panose="020F0502020204030204" pitchFamily="34" charset="0"/>
                <a:cs typeface="Times New Roman" panose="02020603050405020304" pitchFamily="18" charset="0"/>
              </a:rPr>
              <a:t>Toute personne a le droit de recevoir des soins visant à soulager sa douleur</a:t>
            </a:r>
            <a:r>
              <a:rPr lang="fr-FR" sz="1800" dirty="0">
                <a:effectLst/>
                <a:latin typeface="Calibri" panose="020F0502020204030204" pitchFamily="34" charset="0"/>
                <a:ea typeface="Calibri" panose="020F0502020204030204" pitchFamily="34" charset="0"/>
                <a:cs typeface="Times New Roman" panose="02020603050405020304" pitchFamily="18" charset="0"/>
              </a:rPr>
              <a:t>. Celle-ci doit être en toute circonstance prévenue, </a:t>
            </a:r>
            <a:r>
              <a:rPr lang="fr-FR" sz="1800" b="1" u="sng" dirty="0">
                <a:effectLst/>
                <a:latin typeface="Calibri" panose="020F0502020204030204" pitchFamily="34" charset="0"/>
                <a:ea typeface="Calibri" panose="020F0502020204030204" pitchFamily="34" charset="0"/>
                <a:cs typeface="Times New Roman" panose="02020603050405020304" pitchFamily="18" charset="0"/>
              </a:rPr>
              <a:t>évaluée, </a:t>
            </a:r>
            <a:r>
              <a:rPr lang="fr-FR" sz="1800" dirty="0">
                <a:effectLst/>
                <a:latin typeface="Calibri" panose="020F0502020204030204" pitchFamily="34" charset="0"/>
                <a:ea typeface="Calibri" panose="020F0502020204030204" pitchFamily="34" charset="0"/>
                <a:cs typeface="Times New Roman" panose="02020603050405020304" pitchFamily="18" charset="0"/>
              </a:rPr>
              <a:t>prise en compte et traitée » </a:t>
            </a:r>
          </a:p>
          <a:p>
            <a:pPr marL="0" indent="0">
              <a:lnSpc>
                <a:spcPct val="107000"/>
              </a:lnSpc>
              <a:spcAft>
                <a:spcPts val="800"/>
              </a:spcAft>
              <a:buNone/>
            </a:pPr>
            <a:r>
              <a:rPr lang="fr-FR" sz="1800" dirty="0">
                <a:latin typeface="Calibri" panose="020F0502020204030204" pitchFamily="34" charset="0"/>
                <a:ea typeface="Calibri" panose="020F0502020204030204" pitchFamily="34" charset="0"/>
                <a:cs typeface="Times New Roman" panose="02020603050405020304" pitchFamily="18" charset="0"/>
              </a:rPr>
              <a:t>Etc..</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4595235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9DFFCC0-8B7D-8FD6-BAC5-A286E6D4864D}"/>
              </a:ext>
            </a:extLst>
          </p:cNvPr>
          <p:cNvSpPr>
            <a:spLocks noGrp="1"/>
          </p:cNvSpPr>
          <p:nvPr>
            <p:ph type="title"/>
          </p:nvPr>
        </p:nvSpPr>
        <p:spPr/>
        <p:txBody>
          <a:bodyPr/>
          <a:lstStyle/>
          <a:p>
            <a:r>
              <a:rPr lang="fr-FR" sz="3600" dirty="0">
                <a:solidFill>
                  <a:schemeClr val="accent5"/>
                </a:solidFill>
              </a:rPr>
              <a:t>POURQUOI EVALUER LA DOULEUR ?</a:t>
            </a:r>
            <a:endParaRPr lang="fr-FR" dirty="0"/>
          </a:p>
        </p:txBody>
      </p:sp>
      <p:sp>
        <p:nvSpPr>
          <p:cNvPr id="3" name="Espace réservé du contenu 2">
            <a:extLst>
              <a:ext uri="{FF2B5EF4-FFF2-40B4-BE49-F238E27FC236}">
                <a16:creationId xmlns:a16="http://schemas.microsoft.com/office/drawing/2014/main" id="{54BCD5C2-3B48-E4D3-01EA-9A087DE7CE83}"/>
              </a:ext>
            </a:extLst>
          </p:cNvPr>
          <p:cNvSpPr>
            <a:spLocks noGrp="1"/>
          </p:cNvSpPr>
          <p:nvPr>
            <p:ph sz="quarter" idx="13"/>
          </p:nvPr>
        </p:nvSpPr>
        <p:spPr/>
        <p:txBody>
          <a:bodyPr>
            <a:normAutofit fontScale="92500" lnSpcReduction="20000"/>
          </a:bodyPr>
          <a:lstStyle/>
          <a:p>
            <a:pPr marL="0" indent="0">
              <a:buNone/>
            </a:pPr>
            <a:r>
              <a:rPr lang="fr-FR" dirty="0">
                <a:solidFill>
                  <a:srgbClr val="FF0000"/>
                </a:solidFill>
                <a:latin typeface="Arial" panose="020B0604020202020204" pitchFamily="34" charset="0"/>
                <a:cs typeface="Arial" panose="020B0604020202020204" pitchFamily="34" charset="0"/>
              </a:rPr>
              <a:t>LOI du 04 Mars  2002 (</a:t>
            </a:r>
            <a:r>
              <a:rPr lang="fr-FR" dirty="0">
                <a:solidFill>
                  <a:srgbClr val="FF0000"/>
                </a:solidFill>
                <a:effectLst/>
                <a:latin typeface="Arial" panose="020B0604020202020204" pitchFamily="34" charset="0"/>
                <a:ea typeface="Arial MT"/>
                <a:cs typeface="Arial" panose="020B0604020202020204" pitchFamily="34" charset="0"/>
              </a:rPr>
              <a:t>loi</a:t>
            </a:r>
            <a:r>
              <a:rPr lang="fr-FR" spc="-30" dirty="0">
                <a:solidFill>
                  <a:srgbClr val="FF0000"/>
                </a:solidFill>
                <a:effectLst/>
                <a:latin typeface="Arial" panose="020B0604020202020204" pitchFamily="34" charset="0"/>
                <a:ea typeface="Arial MT"/>
                <a:cs typeface="Arial" panose="020B0604020202020204" pitchFamily="34" charset="0"/>
              </a:rPr>
              <a:t> </a:t>
            </a:r>
            <a:r>
              <a:rPr lang="fr-FR" dirty="0">
                <a:solidFill>
                  <a:srgbClr val="FF0000"/>
                </a:solidFill>
                <a:effectLst/>
                <a:latin typeface="Arial" panose="020B0604020202020204" pitchFamily="34" charset="0"/>
                <a:ea typeface="Arial MT"/>
                <a:cs typeface="Arial" panose="020B0604020202020204" pitchFamily="34" charset="0"/>
              </a:rPr>
              <a:t>Kouchner)</a:t>
            </a:r>
            <a:r>
              <a:rPr lang="fr-FR" spc="-10" dirty="0">
                <a:solidFill>
                  <a:srgbClr val="FF0000"/>
                </a:solidFill>
                <a:effectLst/>
                <a:latin typeface="Arial" panose="020B0604020202020204" pitchFamily="34" charset="0"/>
                <a:ea typeface="Arial MT"/>
                <a:cs typeface="Arial" panose="020B0604020202020204" pitchFamily="34" charset="0"/>
              </a:rPr>
              <a:t> </a:t>
            </a:r>
            <a:r>
              <a:rPr lang="fr-FR" dirty="0">
                <a:solidFill>
                  <a:srgbClr val="FF0000"/>
                </a:solidFill>
                <a:effectLst/>
                <a:latin typeface="Arial" panose="020B0604020202020204" pitchFamily="34" charset="0"/>
                <a:ea typeface="Arial MT"/>
                <a:cs typeface="Arial" panose="020B0604020202020204" pitchFamily="34" charset="0"/>
              </a:rPr>
              <a:t>:</a:t>
            </a:r>
            <a:endParaRPr lang="fr-FR" dirty="0">
              <a:solidFill>
                <a:srgbClr val="FF0000"/>
              </a:solidFill>
              <a:latin typeface="Arial" panose="020B0604020202020204" pitchFamily="34" charset="0"/>
              <a:ea typeface="Arial MT"/>
              <a:cs typeface="Arial" panose="020B0604020202020204" pitchFamily="34" charset="0"/>
            </a:endParaRPr>
          </a:p>
          <a:p>
            <a:pPr marL="0" indent="0">
              <a:buNone/>
            </a:pPr>
            <a:r>
              <a:rPr lang="fr-FR" dirty="0">
                <a:effectLst/>
                <a:latin typeface="Arial" panose="020B0604020202020204" pitchFamily="34" charset="0"/>
                <a:ea typeface="Arial MT"/>
                <a:cs typeface="Arial" panose="020B0604020202020204" pitchFamily="34" charset="0"/>
              </a:rPr>
              <a:t>le</a:t>
            </a:r>
            <a:r>
              <a:rPr lang="fr-FR" spc="-15" dirty="0">
                <a:effectLst/>
                <a:latin typeface="Arial" panose="020B0604020202020204" pitchFamily="34" charset="0"/>
                <a:ea typeface="Arial MT"/>
                <a:cs typeface="Arial" panose="020B0604020202020204" pitchFamily="34" charset="0"/>
              </a:rPr>
              <a:t> </a:t>
            </a:r>
            <a:r>
              <a:rPr lang="fr-FR" dirty="0">
                <a:effectLst/>
                <a:latin typeface="Arial" panose="020B0604020202020204" pitchFamily="34" charset="0"/>
                <a:ea typeface="Arial MT"/>
                <a:cs typeface="Arial" panose="020B0604020202020204" pitchFamily="34" charset="0"/>
              </a:rPr>
              <a:t>soulagement</a:t>
            </a:r>
            <a:r>
              <a:rPr lang="fr-FR" spc="-20" dirty="0">
                <a:effectLst/>
                <a:latin typeface="Arial" panose="020B0604020202020204" pitchFamily="34" charset="0"/>
                <a:ea typeface="Arial MT"/>
                <a:cs typeface="Arial" panose="020B0604020202020204" pitchFamily="34" charset="0"/>
              </a:rPr>
              <a:t> </a:t>
            </a:r>
            <a:r>
              <a:rPr lang="fr-FR" dirty="0">
                <a:effectLst/>
                <a:latin typeface="Arial" panose="020B0604020202020204" pitchFamily="34" charset="0"/>
                <a:ea typeface="Arial MT"/>
                <a:cs typeface="Arial" panose="020B0604020202020204" pitchFamily="34" charset="0"/>
              </a:rPr>
              <a:t>de</a:t>
            </a:r>
            <a:r>
              <a:rPr lang="fr-FR" spc="-15" dirty="0">
                <a:effectLst/>
                <a:latin typeface="Arial" panose="020B0604020202020204" pitchFamily="34" charset="0"/>
                <a:ea typeface="Arial MT"/>
                <a:cs typeface="Arial" panose="020B0604020202020204" pitchFamily="34" charset="0"/>
              </a:rPr>
              <a:t> </a:t>
            </a:r>
            <a:r>
              <a:rPr lang="fr-FR" dirty="0">
                <a:effectLst/>
                <a:latin typeface="Arial" panose="020B0604020202020204" pitchFamily="34" charset="0"/>
                <a:ea typeface="Arial MT"/>
                <a:cs typeface="Arial" panose="020B0604020202020204" pitchFamily="34" charset="0"/>
              </a:rPr>
              <a:t>la</a:t>
            </a:r>
            <a:r>
              <a:rPr lang="fr-FR" spc="-5" dirty="0">
                <a:effectLst/>
                <a:latin typeface="Arial" panose="020B0604020202020204" pitchFamily="34" charset="0"/>
                <a:ea typeface="Arial MT"/>
                <a:cs typeface="Arial" panose="020B0604020202020204" pitchFamily="34" charset="0"/>
              </a:rPr>
              <a:t> </a:t>
            </a:r>
            <a:r>
              <a:rPr lang="fr-FR" dirty="0">
                <a:effectLst/>
                <a:latin typeface="Arial" panose="020B0604020202020204" pitchFamily="34" charset="0"/>
                <a:ea typeface="Arial MT"/>
                <a:cs typeface="Arial" panose="020B0604020202020204" pitchFamily="34" charset="0"/>
              </a:rPr>
              <a:t>douleur</a:t>
            </a:r>
            <a:r>
              <a:rPr lang="fr-FR" spc="-15" dirty="0">
                <a:effectLst/>
                <a:latin typeface="Arial" panose="020B0604020202020204" pitchFamily="34" charset="0"/>
                <a:ea typeface="Arial MT"/>
                <a:cs typeface="Arial" panose="020B0604020202020204" pitchFamily="34" charset="0"/>
              </a:rPr>
              <a:t> </a:t>
            </a:r>
            <a:r>
              <a:rPr lang="fr-FR" dirty="0">
                <a:effectLst/>
                <a:latin typeface="Arial" panose="020B0604020202020204" pitchFamily="34" charset="0"/>
                <a:ea typeface="Arial MT"/>
                <a:cs typeface="Arial" panose="020B0604020202020204" pitchFamily="34" charset="0"/>
              </a:rPr>
              <a:t>est</a:t>
            </a:r>
            <a:r>
              <a:rPr lang="fr-FR" spc="-20" dirty="0">
                <a:effectLst/>
                <a:latin typeface="Arial" panose="020B0604020202020204" pitchFamily="34" charset="0"/>
                <a:ea typeface="Arial MT"/>
                <a:cs typeface="Arial" panose="020B0604020202020204" pitchFamily="34" charset="0"/>
              </a:rPr>
              <a:t> </a:t>
            </a:r>
            <a:r>
              <a:rPr lang="fr-FR" dirty="0">
                <a:effectLst/>
                <a:latin typeface="Arial" panose="020B0604020202020204" pitchFamily="34" charset="0"/>
                <a:ea typeface="Arial MT"/>
                <a:cs typeface="Arial" panose="020B0604020202020204" pitchFamily="34" charset="0"/>
              </a:rPr>
              <a:t>un</a:t>
            </a:r>
            <a:r>
              <a:rPr lang="fr-FR" spc="-10" dirty="0">
                <a:effectLst/>
                <a:latin typeface="Arial" panose="020B0604020202020204" pitchFamily="34" charset="0"/>
                <a:ea typeface="Arial MT"/>
                <a:cs typeface="Arial" panose="020B0604020202020204" pitchFamily="34" charset="0"/>
              </a:rPr>
              <a:t> </a:t>
            </a:r>
            <a:r>
              <a:rPr lang="fr-FR" dirty="0">
                <a:effectLst/>
                <a:latin typeface="Arial" panose="020B0604020202020204" pitchFamily="34" charset="0"/>
                <a:ea typeface="Arial MT"/>
                <a:cs typeface="Arial" panose="020B0604020202020204" pitchFamily="34" charset="0"/>
              </a:rPr>
              <a:t>droit fondamental </a:t>
            </a:r>
          </a:p>
          <a:p>
            <a:pPr marL="0" indent="0">
              <a:buNone/>
            </a:pPr>
            <a:r>
              <a:rPr lang="fr-FR" dirty="0">
                <a:solidFill>
                  <a:srgbClr val="FF0000"/>
                </a:solidFill>
                <a:effectLst/>
                <a:latin typeface="Arial" panose="020B0604020202020204" pitchFamily="34" charset="0"/>
                <a:ea typeface="Arial MT"/>
                <a:cs typeface="Arial" panose="020B0604020202020204" pitchFamily="34" charset="0"/>
              </a:rPr>
              <a:t>Plan de lutte contre la douleur :</a:t>
            </a:r>
          </a:p>
          <a:p>
            <a:pPr marL="342900" lvl="0" indent="-342900">
              <a:spcBef>
                <a:spcPts val="4035"/>
              </a:spcBef>
              <a:buSzPts val="1450"/>
              <a:buFont typeface="Trebuchet MS" panose="020B0603020202020204" pitchFamily="34" charset="0"/>
              <a:buChar char="●"/>
              <a:tabLst>
                <a:tab pos="935355" algn="l"/>
                <a:tab pos="935990" algn="l"/>
              </a:tabLst>
            </a:pPr>
            <a:r>
              <a:rPr lang="fr-FR" sz="1800" dirty="0">
                <a:effectLst/>
                <a:latin typeface="Arial MT"/>
                <a:ea typeface="Trebuchet MS" panose="020B0603020202020204" pitchFamily="34" charset="0"/>
                <a:cs typeface="Trebuchet MS" panose="020B0603020202020204" pitchFamily="34" charset="0"/>
              </a:rPr>
              <a:t>Plan</a:t>
            </a:r>
            <a:r>
              <a:rPr lang="fr-FR" sz="1800" spc="-55" dirty="0">
                <a:effectLst/>
                <a:latin typeface="Arial MT"/>
                <a:ea typeface="Trebuchet MS" panose="020B0603020202020204" pitchFamily="34" charset="0"/>
                <a:cs typeface="Trebuchet MS" panose="020B0603020202020204" pitchFamily="34" charset="0"/>
              </a:rPr>
              <a:t> </a:t>
            </a:r>
            <a:r>
              <a:rPr lang="fr-FR" sz="1800" dirty="0">
                <a:effectLst/>
                <a:latin typeface="Arial MT"/>
                <a:ea typeface="Trebuchet MS" panose="020B0603020202020204" pitchFamily="34" charset="0"/>
                <a:cs typeface="Trebuchet MS" panose="020B0603020202020204" pitchFamily="34" charset="0"/>
              </a:rPr>
              <a:t>de</a:t>
            </a:r>
            <a:r>
              <a:rPr lang="fr-FR" sz="1800" spc="-50" dirty="0">
                <a:effectLst/>
                <a:latin typeface="Arial MT"/>
                <a:ea typeface="Trebuchet MS" panose="020B0603020202020204" pitchFamily="34" charset="0"/>
                <a:cs typeface="Trebuchet MS" panose="020B0603020202020204" pitchFamily="34" charset="0"/>
              </a:rPr>
              <a:t> </a:t>
            </a:r>
            <a:r>
              <a:rPr lang="fr-FR" sz="1800" dirty="0">
                <a:effectLst/>
                <a:latin typeface="Arial MT"/>
                <a:ea typeface="Trebuchet MS" panose="020B0603020202020204" pitchFamily="34" charset="0"/>
                <a:cs typeface="Trebuchet MS" panose="020B0603020202020204" pitchFamily="34" charset="0"/>
              </a:rPr>
              <a:t>lutte</a:t>
            </a:r>
            <a:r>
              <a:rPr lang="fr-FR" sz="1800" spc="-50" dirty="0">
                <a:effectLst/>
                <a:latin typeface="Arial MT"/>
                <a:ea typeface="Trebuchet MS" panose="020B0603020202020204" pitchFamily="34" charset="0"/>
                <a:cs typeface="Trebuchet MS" panose="020B0603020202020204" pitchFamily="34" charset="0"/>
              </a:rPr>
              <a:t> </a:t>
            </a:r>
            <a:r>
              <a:rPr lang="fr-FR" sz="1800" dirty="0">
                <a:effectLst/>
                <a:latin typeface="Arial MT"/>
                <a:ea typeface="Trebuchet MS" panose="020B0603020202020204" pitchFamily="34" charset="0"/>
                <a:cs typeface="Trebuchet MS" panose="020B0603020202020204" pitchFamily="34" charset="0"/>
              </a:rPr>
              <a:t>1998/2001</a:t>
            </a:r>
          </a:p>
          <a:p>
            <a:pPr marL="342900" lvl="0" indent="-342900">
              <a:spcBef>
                <a:spcPts val="1335"/>
              </a:spcBef>
              <a:buSzPts val="1450"/>
              <a:buFont typeface="Trebuchet MS" panose="020B0603020202020204" pitchFamily="34" charset="0"/>
              <a:buChar char="●"/>
              <a:tabLst>
                <a:tab pos="935355" algn="l"/>
                <a:tab pos="935990" algn="l"/>
              </a:tabLst>
            </a:pPr>
            <a:r>
              <a:rPr lang="fr-FR" sz="1800" dirty="0">
                <a:effectLst/>
                <a:latin typeface="Arial MT"/>
                <a:ea typeface="Trebuchet MS" panose="020B0603020202020204" pitchFamily="34" charset="0"/>
                <a:cs typeface="Trebuchet MS" panose="020B0603020202020204" pitchFamily="34" charset="0"/>
              </a:rPr>
              <a:t>Plan</a:t>
            </a:r>
            <a:r>
              <a:rPr lang="fr-FR" sz="1800" spc="-55" dirty="0">
                <a:effectLst/>
                <a:latin typeface="Arial MT"/>
                <a:ea typeface="Trebuchet MS" panose="020B0603020202020204" pitchFamily="34" charset="0"/>
                <a:cs typeface="Trebuchet MS" panose="020B0603020202020204" pitchFamily="34" charset="0"/>
              </a:rPr>
              <a:t> </a:t>
            </a:r>
            <a:r>
              <a:rPr lang="fr-FR" sz="1800" dirty="0">
                <a:effectLst/>
                <a:latin typeface="Arial MT"/>
                <a:ea typeface="Trebuchet MS" panose="020B0603020202020204" pitchFamily="34" charset="0"/>
                <a:cs typeface="Trebuchet MS" panose="020B0603020202020204" pitchFamily="34" charset="0"/>
              </a:rPr>
              <a:t>de</a:t>
            </a:r>
            <a:r>
              <a:rPr lang="fr-FR" sz="1800" spc="-50" dirty="0">
                <a:effectLst/>
                <a:latin typeface="Arial MT"/>
                <a:ea typeface="Trebuchet MS" panose="020B0603020202020204" pitchFamily="34" charset="0"/>
                <a:cs typeface="Trebuchet MS" panose="020B0603020202020204" pitchFamily="34" charset="0"/>
              </a:rPr>
              <a:t> </a:t>
            </a:r>
            <a:r>
              <a:rPr lang="fr-FR" sz="1800" dirty="0">
                <a:effectLst/>
                <a:latin typeface="Arial MT"/>
                <a:ea typeface="Trebuchet MS" panose="020B0603020202020204" pitchFamily="34" charset="0"/>
                <a:cs typeface="Trebuchet MS" panose="020B0603020202020204" pitchFamily="34" charset="0"/>
              </a:rPr>
              <a:t>lutte</a:t>
            </a:r>
            <a:r>
              <a:rPr lang="fr-FR" sz="1800" spc="-50" dirty="0">
                <a:effectLst/>
                <a:latin typeface="Arial MT"/>
                <a:ea typeface="Trebuchet MS" panose="020B0603020202020204" pitchFamily="34" charset="0"/>
                <a:cs typeface="Trebuchet MS" panose="020B0603020202020204" pitchFamily="34" charset="0"/>
              </a:rPr>
              <a:t> </a:t>
            </a:r>
            <a:r>
              <a:rPr lang="fr-FR" sz="1800" dirty="0">
                <a:effectLst/>
                <a:latin typeface="Arial MT"/>
                <a:ea typeface="Trebuchet MS" panose="020B0603020202020204" pitchFamily="34" charset="0"/>
                <a:cs typeface="Trebuchet MS" panose="020B0603020202020204" pitchFamily="34" charset="0"/>
              </a:rPr>
              <a:t>2002/2005</a:t>
            </a:r>
          </a:p>
          <a:p>
            <a:pPr marL="342900" lvl="0" indent="-342900">
              <a:spcBef>
                <a:spcPts val="1320"/>
              </a:spcBef>
              <a:buSzPts val="1450"/>
              <a:buFont typeface="Trebuchet MS" panose="020B0603020202020204" pitchFamily="34" charset="0"/>
              <a:buChar char="●"/>
              <a:tabLst>
                <a:tab pos="935355" algn="l"/>
                <a:tab pos="935990" algn="l"/>
              </a:tabLst>
            </a:pPr>
            <a:r>
              <a:rPr lang="fr-FR" sz="1800" dirty="0">
                <a:effectLst/>
                <a:latin typeface="Arial MT"/>
                <a:ea typeface="Trebuchet MS" panose="020B0603020202020204" pitchFamily="34" charset="0"/>
                <a:cs typeface="Trebuchet MS" panose="020B0603020202020204" pitchFamily="34" charset="0"/>
              </a:rPr>
              <a:t>Plan</a:t>
            </a:r>
            <a:r>
              <a:rPr lang="fr-FR" sz="1800" spc="-55" dirty="0">
                <a:effectLst/>
                <a:latin typeface="Arial MT"/>
                <a:ea typeface="Trebuchet MS" panose="020B0603020202020204" pitchFamily="34" charset="0"/>
                <a:cs typeface="Trebuchet MS" panose="020B0603020202020204" pitchFamily="34" charset="0"/>
              </a:rPr>
              <a:t> </a:t>
            </a:r>
            <a:r>
              <a:rPr lang="fr-FR" sz="1800" dirty="0">
                <a:effectLst/>
                <a:latin typeface="Arial MT"/>
                <a:ea typeface="Trebuchet MS" panose="020B0603020202020204" pitchFamily="34" charset="0"/>
                <a:cs typeface="Trebuchet MS" panose="020B0603020202020204" pitchFamily="34" charset="0"/>
              </a:rPr>
              <a:t>de</a:t>
            </a:r>
            <a:r>
              <a:rPr lang="fr-FR" sz="1800" spc="-50" dirty="0">
                <a:effectLst/>
                <a:latin typeface="Arial MT"/>
                <a:ea typeface="Trebuchet MS" panose="020B0603020202020204" pitchFamily="34" charset="0"/>
                <a:cs typeface="Trebuchet MS" panose="020B0603020202020204" pitchFamily="34" charset="0"/>
              </a:rPr>
              <a:t> </a:t>
            </a:r>
            <a:r>
              <a:rPr lang="fr-FR" sz="1800" dirty="0">
                <a:effectLst/>
                <a:latin typeface="Arial MT"/>
                <a:ea typeface="Trebuchet MS" panose="020B0603020202020204" pitchFamily="34" charset="0"/>
                <a:cs typeface="Trebuchet MS" panose="020B0603020202020204" pitchFamily="34" charset="0"/>
              </a:rPr>
              <a:t>lutte</a:t>
            </a:r>
            <a:r>
              <a:rPr lang="fr-FR" sz="1800" spc="-50" dirty="0">
                <a:effectLst/>
                <a:latin typeface="Arial MT"/>
                <a:ea typeface="Trebuchet MS" panose="020B0603020202020204" pitchFamily="34" charset="0"/>
                <a:cs typeface="Trebuchet MS" panose="020B0603020202020204" pitchFamily="34" charset="0"/>
              </a:rPr>
              <a:t> </a:t>
            </a:r>
            <a:r>
              <a:rPr lang="fr-FR" sz="1800" dirty="0">
                <a:effectLst/>
                <a:latin typeface="Arial MT"/>
                <a:ea typeface="Trebuchet MS" panose="020B0603020202020204" pitchFamily="34" charset="0"/>
                <a:cs typeface="Trebuchet MS" panose="020B0603020202020204" pitchFamily="34" charset="0"/>
              </a:rPr>
              <a:t>2006/2010</a:t>
            </a:r>
          </a:p>
          <a:p>
            <a:pPr marL="342900" lvl="0" indent="-342900">
              <a:spcBef>
                <a:spcPts val="1320"/>
              </a:spcBef>
              <a:buSzPts val="1450"/>
              <a:buFont typeface="Trebuchet MS" panose="020B0603020202020204" pitchFamily="34" charset="0"/>
              <a:buChar char="●"/>
              <a:tabLst>
                <a:tab pos="935355" algn="l"/>
                <a:tab pos="935990" algn="l"/>
              </a:tabLst>
            </a:pPr>
            <a:r>
              <a:rPr lang="fr-FR" sz="1800" dirty="0">
                <a:effectLst/>
                <a:latin typeface="Arial MT"/>
                <a:ea typeface="Trebuchet MS" panose="020B0603020202020204" pitchFamily="34" charset="0"/>
                <a:cs typeface="Trebuchet MS" panose="020B0603020202020204" pitchFamily="34" charset="0"/>
              </a:rPr>
              <a:t>Bilan,</a:t>
            </a:r>
            <a:r>
              <a:rPr lang="fr-FR" sz="1800" spc="-40" dirty="0">
                <a:effectLst/>
                <a:latin typeface="Arial MT"/>
                <a:ea typeface="Trebuchet MS" panose="020B0603020202020204" pitchFamily="34" charset="0"/>
                <a:cs typeface="Trebuchet MS" panose="020B0603020202020204" pitchFamily="34" charset="0"/>
              </a:rPr>
              <a:t> </a:t>
            </a:r>
            <a:r>
              <a:rPr lang="fr-FR" sz="1800" dirty="0">
                <a:effectLst/>
                <a:latin typeface="Arial MT"/>
                <a:ea typeface="Trebuchet MS" panose="020B0603020202020204" pitchFamily="34" charset="0"/>
                <a:cs typeface="Trebuchet MS" panose="020B0603020202020204" pitchFamily="34" charset="0"/>
              </a:rPr>
              <a:t>nouveau</a:t>
            </a:r>
            <a:r>
              <a:rPr lang="fr-FR" sz="1800" spc="-45" dirty="0">
                <a:effectLst/>
                <a:latin typeface="Arial MT"/>
                <a:ea typeface="Trebuchet MS" panose="020B0603020202020204" pitchFamily="34" charset="0"/>
                <a:cs typeface="Trebuchet MS" panose="020B0603020202020204" pitchFamily="34" charset="0"/>
              </a:rPr>
              <a:t> </a:t>
            </a:r>
            <a:r>
              <a:rPr lang="fr-FR" sz="1800" dirty="0">
                <a:effectLst/>
                <a:latin typeface="Arial MT"/>
                <a:ea typeface="Trebuchet MS" panose="020B0603020202020204" pitchFamily="34" charset="0"/>
                <a:cs typeface="Trebuchet MS" panose="020B0603020202020204" pitchFamily="34" charset="0"/>
              </a:rPr>
              <a:t>plan</a:t>
            </a:r>
            <a:r>
              <a:rPr lang="fr-FR" sz="1800" spc="-35" dirty="0">
                <a:effectLst/>
                <a:latin typeface="Arial MT"/>
                <a:ea typeface="Trebuchet MS" panose="020B0603020202020204" pitchFamily="34" charset="0"/>
                <a:cs typeface="Trebuchet MS" panose="020B0603020202020204" pitchFamily="34" charset="0"/>
              </a:rPr>
              <a:t> </a:t>
            </a:r>
            <a:r>
              <a:rPr lang="fr-FR" sz="1800" dirty="0">
                <a:effectLst/>
                <a:latin typeface="Arial MT"/>
                <a:ea typeface="Trebuchet MS" panose="020B0603020202020204" pitchFamily="34" charset="0"/>
                <a:cs typeface="Trebuchet MS" panose="020B0603020202020204" pitchFamily="34" charset="0"/>
              </a:rPr>
              <a:t>??</a:t>
            </a:r>
          </a:p>
          <a:p>
            <a:pPr marL="0" indent="0">
              <a:buNone/>
            </a:pPr>
            <a:endParaRPr lang="fr-FR"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7038471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F7846D8-0EAF-00A6-E997-23A5EE8E8073}"/>
              </a:ext>
            </a:extLst>
          </p:cNvPr>
          <p:cNvSpPr>
            <a:spLocks noGrp="1"/>
          </p:cNvSpPr>
          <p:nvPr>
            <p:ph type="title"/>
          </p:nvPr>
        </p:nvSpPr>
        <p:spPr/>
        <p:txBody>
          <a:bodyPr/>
          <a:lstStyle/>
          <a:p>
            <a:r>
              <a:rPr lang="fr-FR" sz="3600" dirty="0">
                <a:solidFill>
                  <a:schemeClr val="accent5"/>
                </a:solidFill>
              </a:rPr>
              <a:t>POURQUOI EVALUER LA DOULEUR ?</a:t>
            </a:r>
            <a:endParaRPr lang="fr-FR" dirty="0">
              <a:solidFill>
                <a:schemeClr val="accent5"/>
              </a:solidFill>
            </a:endParaRPr>
          </a:p>
        </p:txBody>
      </p:sp>
      <p:sp>
        <p:nvSpPr>
          <p:cNvPr id="3" name="Espace réservé du contenu 2">
            <a:extLst>
              <a:ext uri="{FF2B5EF4-FFF2-40B4-BE49-F238E27FC236}">
                <a16:creationId xmlns:a16="http://schemas.microsoft.com/office/drawing/2014/main" id="{33A52BBB-8938-5DF0-2569-BFB6B99BF376}"/>
              </a:ext>
            </a:extLst>
          </p:cNvPr>
          <p:cNvSpPr>
            <a:spLocks noGrp="1"/>
          </p:cNvSpPr>
          <p:nvPr>
            <p:ph sz="quarter" idx="13"/>
          </p:nvPr>
        </p:nvSpPr>
        <p:spPr/>
        <p:txBody>
          <a:bodyPr>
            <a:normAutofit/>
          </a:bodyPr>
          <a:lstStyle/>
          <a:p>
            <a:pPr marL="347472" lvl="1" indent="0" eaLnBrk="1" fontAlgn="auto" hangingPunct="1">
              <a:spcAft>
                <a:spcPts val="0"/>
              </a:spcAft>
              <a:buNone/>
              <a:defRPr/>
            </a:pPr>
            <a:r>
              <a:rPr lang="fr-FR" sz="2400" b="1" u="sng" dirty="0">
                <a:latin typeface="Arial" pitchFamily="34" charset="0"/>
                <a:ea typeface="MS PGothic" pitchFamily="34" charset="-128"/>
              </a:rPr>
              <a:t>Par obligation morale :</a:t>
            </a:r>
          </a:p>
          <a:p>
            <a:pPr marL="548640" lvl="1" indent="-201168" eaLnBrk="1" fontAlgn="auto" hangingPunct="1">
              <a:spcAft>
                <a:spcPts val="0"/>
              </a:spcAft>
              <a:buFont typeface="Wingdings" pitchFamily="2" charset="2"/>
              <a:buNone/>
              <a:defRPr/>
            </a:pPr>
            <a:endParaRPr lang="fr-FR" sz="2800" b="1" dirty="0">
              <a:latin typeface="Arial" pitchFamily="34" charset="0"/>
              <a:ea typeface="MS PGothic" pitchFamily="34" charset="-128"/>
            </a:endParaRPr>
          </a:p>
          <a:p>
            <a:pPr marL="548640" lvl="1" indent="-201168" eaLnBrk="1" fontAlgn="auto" hangingPunct="1">
              <a:spcAft>
                <a:spcPts val="0"/>
              </a:spcAft>
              <a:buFont typeface="Wingdings" pitchFamily="2" charset="2"/>
              <a:buNone/>
              <a:defRPr/>
            </a:pPr>
            <a:r>
              <a:rPr lang="fr-FR" sz="2800" b="1" dirty="0">
                <a:latin typeface="Arial" pitchFamily="34" charset="0"/>
                <a:ea typeface="MS PGothic" pitchFamily="34" charset="-128"/>
              </a:rPr>
              <a:t>	</a:t>
            </a:r>
            <a:r>
              <a:rPr lang="fr-FR" sz="2800" dirty="0">
                <a:latin typeface="Arial" pitchFamily="34" charset="0"/>
                <a:ea typeface="MS PGothic" pitchFamily="34" charset="-128"/>
              </a:rPr>
              <a:t>Se sent-bon réellement soignant devant un patient douloureux négligé?…</a:t>
            </a:r>
          </a:p>
          <a:p>
            <a:endParaRPr lang="fr-FR" dirty="0"/>
          </a:p>
        </p:txBody>
      </p:sp>
    </p:spTree>
    <p:extLst>
      <p:ext uri="{BB962C8B-B14F-4D97-AF65-F5344CB8AC3E}">
        <p14:creationId xmlns:p14="http://schemas.microsoft.com/office/powerpoint/2010/main" val="368146631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E5A3DCD-1B63-685A-6DF1-3D760A9313D6}"/>
              </a:ext>
            </a:extLst>
          </p:cNvPr>
          <p:cNvSpPr>
            <a:spLocks noGrp="1"/>
          </p:cNvSpPr>
          <p:nvPr>
            <p:ph type="title"/>
          </p:nvPr>
        </p:nvSpPr>
        <p:spPr/>
        <p:txBody>
          <a:bodyPr/>
          <a:lstStyle/>
          <a:p>
            <a:r>
              <a:rPr lang="fr-FR" sz="3600" dirty="0">
                <a:solidFill>
                  <a:schemeClr val="accent5"/>
                </a:solidFill>
              </a:rPr>
              <a:t>POURQUOI EVALUER LA DOULEUR ?</a:t>
            </a:r>
            <a:endParaRPr lang="fr-FR" dirty="0"/>
          </a:p>
        </p:txBody>
      </p:sp>
      <p:sp>
        <p:nvSpPr>
          <p:cNvPr id="3" name="Espace réservé du contenu 2">
            <a:extLst>
              <a:ext uri="{FF2B5EF4-FFF2-40B4-BE49-F238E27FC236}">
                <a16:creationId xmlns:a16="http://schemas.microsoft.com/office/drawing/2014/main" id="{336D60F4-2112-4E9F-482E-5267A70443A0}"/>
              </a:ext>
            </a:extLst>
          </p:cNvPr>
          <p:cNvSpPr>
            <a:spLocks noGrp="1"/>
          </p:cNvSpPr>
          <p:nvPr>
            <p:ph sz="quarter" idx="13"/>
          </p:nvPr>
        </p:nvSpPr>
        <p:spPr/>
        <p:txBody>
          <a:bodyPr>
            <a:normAutofit fontScale="47500" lnSpcReduction="20000"/>
          </a:bodyPr>
          <a:lstStyle/>
          <a:p>
            <a:pPr marL="0" indent="0">
              <a:spcAft>
                <a:spcPts val="1200"/>
              </a:spcAft>
              <a:buNone/>
            </a:pPr>
            <a:r>
              <a:rPr lang="fr-FR" sz="3800" b="1" dirty="0">
                <a:latin typeface="Arial" pitchFamily="34" charset="0"/>
                <a:ea typeface="MS PGothic" pitchFamily="34" charset="-128"/>
              </a:rPr>
              <a:t>Par obligation réglementaire :</a:t>
            </a:r>
          </a:p>
          <a:p>
            <a:pPr marL="0" indent="0">
              <a:spcAft>
                <a:spcPts val="1200"/>
              </a:spcAft>
              <a:buNone/>
            </a:pPr>
            <a:r>
              <a:rPr lang="fr-FR" sz="3100" b="1" dirty="0">
                <a:effectLst/>
                <a:latin typeface="Arial" panose="020B0604020202020204" pitchFamily="34" charset="0"/>
                <a:ea typeface="Times New Roman" panose="02020603050405020304" pitchFamily="18" charset="0"/>
                <a:hlinkClick r:id="rId2">
                  <a:extLst>
                    <a:ext uri="{A12FA001-AC4F-418D-AE19-62706E023703}">
                      <ahyp:hlinkClr xmlns:ahyp="http://schemas.microsoft.com/office/drawing/2018/hyperlinkcolor" val="tx"/>
                    </a:ext>
                  </a:extLst>
                </a:hlinkClick>
              </a:rPr>
              <a:t>Décrets infirmiers</a:t>
            </a:r>
          </a:p>
          <a:p>
            <a:pPr marL="0" indent="0">
              <a:spcAft>
                <a:spcPts val="1200"/>
              </a:spcAft>
              <a:buNone/>
            </a:pPr>
            <a:r>
              <a:rPr lang="fr-FR" sz="2900" b="1" u="sng" dirty="0">
                <a:solidFill>
                  <a:srgbClr val="FF0000"/>
                </a:solidFill>
                <a:effectLst/>
                <a:latin typeface="Arial" panose="020B0604020202020204" pitchFamily="34" charset="0"/>
                <a:ea typeface="Times New Roman" panose="02020603050405020304" pitchFamily="18" charset="0"/>
                <a:hlinkClick r:id="rId2">
                  <a:extLst>
                    <a:ext uri="{A12FA001-AC4F-418D-AE19-62706E023703}">
                      <ahyp:hlinkClr xmlns:ahyp="http://schemas.microsoft.com/office/drawing/2018/hyperlinkcolor" val="tx"/>
                    </a:ext>
                  </a:extLst>
                </a:hlinkClick>
              </a:rPr>
              <a:t>Article R4311-2</a:t>
            </a:r>
            <a:r>
              <a:rPr lang="fr-FR" sz="2900" b="1" u="sng" dirty="0">
                <a:solidFill>
                  <a:srgbClr val="FF0000"/>
                </a:solidFill>
                <a:effectLst/>
                <a:latin typeface="Arial" panose="020B0604020202020204" pitchFamily="34" charset="0"/>
                <a:ea typeface="Times New Roman" panose="02020603050405020304" pitchFamily="18" charset="0"/>
              </a:rPr>
              <a:t> détaillé en 5 points. </a:t>
            </a:r>
            <a:endParaRPr lang="fr-FR" sz="2900" dirty="0">
              <a:solidFill>
                <a:srgbClr val="FF0000"/>
              </a:solidFill>
              <a:effectLst/>
              <a:latin typeface="Times New Roman" panose="02020603050405020304" pitchFamily="18" charset="0"/>
              <a:ea typeface="Times New Roman" panose="02020603050405020304" pitchFamily="18" charset="0"/>
            </a:endParaRPr>
          </a:p>
          <a:p>
            <a:pPr>
              <a:spcAft>
                <a:spcPts val="1200"/>
              </a:spcAft>
            </a:pPr>
            <a:r>
              <a:rPr lang="fr-FR" sz="29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Les soins infirmiers, préventifs, curatifs ou palliatifs, intègrent qualité technique et qualité des relations avec le malade. Ils sont réalisés en tenant compte de l'évolution des sciences et des techniques……</a:t>
            </a:r>
          </a:p>
          <a:p>
            <a:pPr marL="0" indent="0">
              <a:spcAft>
                <a:spcPts val="1200"/>
              </a:spcAft>
              <a:buNone/>
            </a:pPr>
            <a:r>
              <a:rPr lang="fr-FR" sz="29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5° </a:t>
            </a:r>
            <a:r>
              <a:rPr lang="fr-FR" sz="29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De participer à la prévention, à l'évaluation et au soulagement de la douleur et de la détresse physique et psychique des personnes, </a:t>
            </a:r>
            <a:r>
              <a:rPr lang="fr-FR" sz="29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particulièrement en fin de vie au moyen des soins palliatifs, et d'accompagner, en tant que de besoin, leur entourage.</a:t>
            </a:r>
            <a:endParaRPr lang="fr-FR" sz="2900" dirty="0">
              <a:effectLst/>
              <a:latin typeface="Arial" panose="020B0604020202020204" pitchFamily="34" charset="0"/>
              <a:ea typeface="Times New Roman" panose="02020603050405020304" pitchFamily="18" charset="0"/>
              <a:cs typeface="Arial" panose="020B0604020202020204" pitchFamily="34" charset="0"/>
            </a:endParaRPr>
          </a:p>
          <a:p>
            <a:pPr marL="0" indent="0">
              <a:spcAft>
                <a:spcPts val="1200"/>
              </a:spcAft>
              <a:buNone/>
            </a:pPr>
            <a:endParaRPr lang="fr-FR" dirty="0"/>
          </a:p>
        </p:txBody>
      </p:sp>
    </p:spTree>
    <p:extLst>
      <p:ext uri="{BB962C8B-B14F-4D97-AF65-F5344CB8AC3E}">
        <p14:creationId xmlns:p14="http://schemas.microsoft.com/office/powerpoint/2010/main" val="203206399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A446AA1-E706-E78F-6048-5659D61FB51E}"/>
              </a:ext>
            </a:extLst>
          </p:cNvPr>
          <p:cNvSpPr>
            <a:spLocks noGrp="1"/>
          </p:cNvSpPr>
          <p:nvPr>
            <p:ph type="title"/>
          </p:nvPr>
        </p:nvSpPr>
        <p:spPr/>
        <p:txBody>
          <a:bodyPr/>
          <a:lstStyle/>
          <a:p>
            <a:r>
              <a:rPr lang="fr-FR" sz="3600" dirty="0">
                <a:solidFill>
                  <a:schemeClr val="accent5"/>
                </a:solidFill>
              </a:rPr>
              <a:t>POURQUOI EVALUER LA DOULEUR ?</a:t>
            </a:r>
            <a:br>
              <a:rPr lang="fr-FR" sz="3600" dirty="0">
                <a:solidFill>
                  <a:schemeClr val="accent5"/>
                </a:solidFill>
              </a:rPr>
            </a:br>
            <a:r>
              <a:rPr lang="fr-FR" sz="2000" b="1" dirty="0">
                <a:latin typeface="Arial" pitchFamily="34" charset="0"/>
                <a:ea typeface="MS PGothic" pitchFamily="34" charset="-128"/>
              </a:rPr>
              <a:t>Par obligation réglementaire :</a:t>
            </a:r>
            <a:br>
              <a:rPr lang="fr-FR" sz="2000" b="1" dirty="0">
                <a:latin typeface="Arial" pitchFamily="34" charset="0"/>
                <a:ea typeface="MS PGothic" pitchFamily="34" charset="-128"/>
              </a:rPr>
            </a:br>
            <a:endParaRPr lang="fr-FR" sz="2000" dirty="0"/>
          </a:p>
        </p:txBody>
      </p:sp>
      <p:sp>
        <p:nvSpPr>
          <p:cNvPr id="3" name="Espace réservé du contenu 2">
            <a:extLst>
              <a:ext uri="{FF2B5EF4-FFF2-40B4-BE49-F238E27FC236}">
                <a16:creationId xmlns:a16="http://schemas.microsoft.com/office/drawing/2014/main" id="{B72A68C9-0962-9047-E24B-4B58AC36DF9B}"/>
              </a:ext>
            </a:extLst>
          </p:cNvPr>
          <p:cNvSpPr>
            <a:spLocks noGrp="1"/>
          </p:cNvSpPr>
          <p:nvPr>
            <p:ph sz="quarter" idx="13"/>
          </p:nvPr>
        </p:nvSpPr>
        <p:spPr/>
        <p:txBody>
          <a:bodyPr>
            <a:normAutofit/>
          </a:bodyPr>
          <a:lstStyle/>
          <a:p>
            <a:pPr marL="0" indent="0">
              <a:buNone/>
            </a:pPr>
            <a:r>
              <a:rPr lang="fr-FR" sz="2400" b="1" u="sng" dirty="0"/>
              <a:t>Code de déontologie  :</a:t>
            </a:r>
          </a:p>
          <a:p>
            <a:pPr marL="0" indent="0">
              <a:buNone/>
            </a:pPr>
            <a:r>
              <a:rPr lang="fr-FR" sz="1800" b="1" u="sng" dirty="0">
                <a:solidFill>
                  <a:srgbClr val="FF0000"/>
                </a:solidFill>
              </a:rPr>
              <a:t>Art.r.4312-19 :</a:t>
            </a:r>
          </a:p>
          <a:p>
            <a:pPr marL="0" indent="0">
              <a:buNone/>
            </a:pPr>
            <a:r>
              <a:rPr lang="fr-FR" sz="1800" dirty="0"/>
              <a:t>« En toute circonstance, l’infirmier s’efforce par son action professionnelle, de soulager les souffrances du patient par des moyens appropriés à son état et l’accompagne moralement… » </a:t>
            </a:r>
          </a:p>
        </p:txBody>
      </p:sp>
    </p:spTree>
    <p:extLst>
      <p:ext uri="{BB962C8B-B14F-4D97-AF65-F5344CB8AC3E}">
        <p14:creationId xmlns:p14="http://schemas.microsoft.com/office/powerpoint/2010/main" val="20136572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3AB495B-ECEB-9ADF-1B5B-B00765F6DBC6}"/>
              </a:ext>
            </a:extLst>
          </p:cNvPr>
          <p:cNvSpPr>
            <a:spLocks noGrp="1"/>
          </p:cNvSpPr>
          <p:nvPr>
            <p:ph type="title"/>
          </p:nvPr>
        </p:nvSpPr>
        <p:spPr/>
        <p:txBody>
          <a:bodyPr/>
          <a:lstStyle/>
          <a:p>
            <a:r>
              <a:rPr lang="fr-FR" dirty="0">
                <a:solidFill>
                  <a:srgbClr val="FF0000"/>
                </a:solidFill>
              </a:rPr>
              <a:t>QUIZZ pour ouvrir l’appétit </a:t>
            </a:r>
          </a:p>
        </p:txBody>
      </p:sp>
      <p:sp>
        <p:nvSpPr>
          <p:cNvPr id="3" name="Espace réservé du contenu 2">
            <a:extLst>
              <a:ext uri="{FF2B5EF4-FFF2-40B4-BE49-F238E27FC236}">
                <a16:creationId xmlns:a16="http://schemas.microsoft.com/office/drawing/2014/main" id="{1E68E6E3-9BAB-3FBB-4BD0-27F843982C03}"/>
              </a:ext>
            </a:extLst>
          </p:cNvPr>
          <p:cNvSpPr>
            <a:spLocks noGrp="1"/>
          </p:cNvSpPr>
          <p:nvPr>
            <p:ph sz="quarter" idx="13"/>
          </p:nvPr>
        </p:nvSpPr>
        <p:spPr/>
        <p:txBody>
          <a:bodyPr>
            <a:normAutofit fontScale="92500" lnSpcReduction="20000"/>
          </a:bodyPr>
          <a:lstStyle/>
          <a:p>
            <a:r>
              <a:rPr lang="fr-FR" dirty="0"/>
              <a:t>DU FAIT D’UNE IMMATURITE NEUROLOGIQUE LES ENFANTS RESSENTENT MOINS LA DOULEUR QUE LES ADULTES ? </a:t>
            </a:r>
          </a:p>
          <a:p>
            <a:r>
              <a:rPr lang="fr-FR" dirty="0"/>
              <a:t>DANS LE CADRE DE LA DOULEUR LE SYNDROME dit « méditerranéen » existe bien ? </a:t>
            </a:r>
          </a:p>
          <a:p>
            <a:r>
              <a:rPr lang="fr-FR" dirty="0"/>
              <a:t>En soins palliatifs, pour un cancer pulmonaire et en cas de dyspnée, l’un des premiers médicaments que l’on peut donner est la morphine ? </a:t>
            </a:r>
          </a:p>
          <a:p>
            <a:r>
              <a:rPr lang="fr-FR" dirty="0"/>
              <a:t> Lorsque l’on initie un antalgique, il faut respecter les trois paliers ?</a:t>
            </a:r>
          </a:p>
          <a:p>
            <a:r>
              <a:rPr lang="fr-FR" dirty="0"/>
              <a:t>Accepter ce que le patient dit de sa douleur; parole vraie, parole à croire ?</a:t>
            </a:r>
          </a:p>
          <a:p>
            <a:r>
              <a:rPr lang="fr-FR" dirty="0"/>
              <a:t>Nous savons mieux que les patients car nous connaissons mieux qu’eux la pathologie et ses conséquences ? </a:t>
            </a:r>
          </a:p>
          <a:p>
            <a:endParaRPr lang="fr-FR" dirty="0"/>
          </a:p>
          <a:p>
            <a:endParaRPr lang="fr-FR" dirty="0"/>
          </a:p>
          <a:p>
            <a:endParaRPr lang="fr-FR" dirty="0"/>
          </a:p>
          <a:p>
            <a:endParaRPr lang="fr-FR" dirty="0"/>
          </a:p>
        </p:txBody>
      </p:sp>
    </p:spTree>
    <p:extLst>
      <p:ext uri="{BB962C8B-B14F-4D97-AF65-F5344CB8AC3E}">
        <p14:creationId xmlns:p14="http://schemas.microsoft.com/office/powerpoint/2010/main" val="54681090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90443EC-32DC-6A76-FFD7-FEA43BA2F176}"/>
              </a:ext>
            </a:extLst>
          </p:cNvPr>
          <p:cNvSpPr>
            <a:spLocks noGrp="1"/>
          </p:cNvSpPr>
          <p:nvPr>
            <p:ph type="title"/>
          </p:nvPr>
        </p:nvSpPr>
        <p:spPr/>
        <p:txBody>
          <a:bodyPr/>
          <a:lstStyle/>
          <a:p>
            <a:r>
              <a:rPr lang="fr-FR" sz="3600" dirty="0">
                <a:solidFill>
                  <a:schemeClr val="accent5"/>
                </a:solidFill>
              </a:rPr>
              <a:t>POURQUOI EVALUER LA DOULEUR ?</a:t>
            </a:r>
            <a:endParaRPr lang="fr-FR" dirty="0"/>
          </a:p>
        </p:txBody>
      </p:sp>
      <p:sp>
        <p:nvSpPr>
          <p:cNvPr id="3" name="Espace réservé du contenu 2">
            <a:extLst>
              <a:ext uri="{FF2B5EF4-FFF2-40B4-BE49-F238E27FC236}">
                <a16:creationId xmlns:a16="http://schemas.microsoft.com/office/drawing/2014/main" id="{F4994C64-721B-673B-FFC8-E5C9815DFE7C}"/>
              </a:ext>
            </a:extLst>
          </p:cNvPr>
          <p:cNvSpPr>
            <a:spLocks noGrp="1"/>
          </p:cNvSpPr>
          <p:nvPr>
            <p:ph sz="quarter" idx="13"/>
          </p:nvPr>
        </p:nvSpPr>
        <p:spPr/>
        <p:txBody>
          <a:bodyPr>
            <a:normAutofit/>
          </a:bodyPr>
          <a:lstStyle/>
          <a:p>
            <a:pPr marL="0" indent="0">
              <a:buNone/>
            </a:pPr>
            <a:r>
              <a:rPr lang="fr-FR" sz="2400" b="1" u="sng" dirty="0"/>
              <a:t>Charte du patient hospitalisé :</a:t>
            </a:r>
          </a:p>
          <a:p>
            <a:pPr marL="0" indent="0">
              <a:buNone/>
            </a:pPr>
            <a:endParaRPr lang="fr-FR" sz="2400" b="1" u="sng" dirty="0"/>
          </a:p>
        </p:txBody>
      </p:sp>
      <p:pic>
        <p:nvPicPr>
          <p:cNvPr id="1026" name="Picture 2">
            <a:extLst>
              <a:ext uri="{FF2B5EF4-FFF2-40B4-BE49-F238E27FC236}">
                <a16:creationId xmlns:a16="http://schemas.microsoft.com/office/drawing/2014/main" id="{84AE0E2A-88A0-CCFE-DCEB-2981523710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93251" y="2810483"/>
            <a:ext cx="48514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336041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8C62C90-107F-7E95-59C4-3609011FEC30}"/>
              </a:ext>
            </a:extLst>
          </p:cNvPr>
          <p:cNvSpPr>
            <a:spLocks noGrp="1"/>
          </p:cNvSpPr>
          <p:nvPr>
            <p:ph type="title"/>
          </p:nvPr>
        </p:nvSpPr>
        <p:spPr/>
        <p:txBody>
          <a:bodyPr/>
          <a:lstStyle/>
          <a:p>
            <a:r>
              <a:rPr lang="fr-FR" sz="3600" dirty="0">
                <a:solidFill>
                  <a:schemeClr val="accent5"/>
                </a:solidFill>
              </a:rPr>
              <a:t>POURQUOI EVALUER LA DOULEUR ?</a:t>
            </a:r>
            <a:br>
              <a:rPr lang="fr-FR" sz="3600" dirty="0">
                <a:solidFill>
                  <a:schemeClr val="accent5"/>
                </a:solidFill>
              </a:rPr>
            </a:br>
            <a:r>
              <a:rPr lang="fr-FR" sz="2400" b="1" dirty="0">
                <a:latin typeface="Arial" pitchFamily="34" charset="0"/>
                <a:ea typeface="MS PGothic" pitchFamily="34" charset="-128"/>
              </a:rPr>
              <a:t>Par obligation réglementaire :</a:t>
            </a:r>
            <a:br>
              <a:rPr lang="fr-FR" sz="3600" b="1" dirty="0">
                <a:latin typeface="Arial" pitchFamily="34" charset="0"/>
                <a:ea typeface="MS PGothic" pitchFamily="34" charset="-128"/>
              </a:rPr>
            </a:br>
            <a:endParaRPr lang="fr-FR" dirty="0"/>
          </a:p>
        </p:txBody>
      </p:sp>
      <p:sp>
        <p:nvSpPr>
          <p:cNvPr id="3" name="Espace réservé du contenu 2">
            <a:extLst>
              <a:ext uri="{FF2B5EF4-FFF2-40B4-BE49-F238E27FC236}">
                <a16:creationId xmlns:a16="http://schemas.microsoft.com/office/drawing/2014/main" id="{F09B59F9-68EB-EAB7-08BD-32B10CA41BBE}"/>
              </a:ext>
            </a:extLst>
          </p:cNvPr>
          <p:cNvSpPr>
            <a:spLocks noGrp="1"/>
          </p:cNvSpPr>
          <p:nvPr>
            <p:ph sz="quarter" idx="13"/>
          </p:nvPr>
        </p:nvSpPr>
        <p:spPr>
          <a:xfrm>
            <a:off x="913774" y="2214694"/>
            <a:ext cx="10363826" cy="4643306"/>
          </a:xfrm>
        </p:spPr>
        <p:txBody>
          <a:bodyPr>
            <a:normAutofit/>
          </a:bodyPr>
          <a:lstStyle/>
          <a:p>
            <a:pPr marL="0" indent="0">
              <a:buNone/>
            </a:pPr>
            <a:r>
              <a:rPr lang="fr-FR" sz="2000" dirty="0">
                <a:solidFill>
                  <a:schemeClr val="accent5"/>
                </a:solidFill>
                <a:latin typeface="Arial" pitchFamily="34" charset="0"/>
                <a:ea typeface="MS PGothic" pitchFamily="34" charset="-128"/>
              </a:rPr>
              <a:t>Certification</a:t>
            </a:r>
            <a:r>
              <a:rPr lang="fr-FR" sz="2000" dirty="0">
                <a:latin typeface="Arial" pitchFamily="34" charset="0"/>
                <a:ea typeface="MS PGothic" pitchFamily="34" charset="-128"/>
              </a:rPr>
              <a:t> ( plus de discussion pour la prise en charge de la douleur  ) :</a:t>
            </a:r>
          </a:p>
          <a:p>
            <a:pPr marL="0" indent="0">
              <a:buNone/>
            </a:pPr>
            <a:r>
              <a:rPr lang="fr-FR" dirty="0">
                <a:solidFill>
                  <a:schemeClr val="accent5"/>
                </a:solidFill>
              </a:rPr>
              <a:t>Has</a:t>
            </a:r>
            <a:r>
              <a:rPr lang="fr-FR" dirty="0"/>
              <a:t> : mesure et améliorer la qualité                  certification des établissements de santé pour la qualité des soins               patient traceur             dossier par tirage au sort. </a:t>
            </a:r>
          </a:p>
          <a:p>
            <a:pPr marL="0" indent="0">
              <a:buNone/>
            </a:pPr>
            <a:r>
              <a:rPr lang="fr-FR" dirty="0"/>
              <a:t>A l’aide d’indicateurs : </a:t>
            </a:r>
          </a:p>
          <a:p>
            <a:pPr>
              <a:buFontTx/>
              <a:buChar char="-"/>
            </a:pPr>
            <a:r>
              <a:rPr lang="fr-FR" dirty="0"/>
              <a:t>la prise en charge de la douleur est un indicateur</a:t>
            </a:r>
          </a:p>
          <a:p>
            <a:pPr marL="0" indent="0">
              <a:buNone/>
            </a:pPr>
            <a:r>
              <a:rPr lang="fr-FR" dirty="0">
                <a:solidFill>
                  <a:schemeClr val="accent5"/>
                </a:solidFill>
              </a:rPr>
              <a:t>Critère n° 2.3-04 Les équipes respectent les bonnes pratiques d’administration des médicaments. </a:t>
            </a:r>
          </a:p>
          <a:p>
            <a:pPr marL="0" indent="0">
              <a:buNone/>
            </a:pPr>
            <a:r>
              <a:rPr lang="fr-FR" dirty="0">
                <a:solidFill>
                  <a:schemeClr val="accent5"/>
                </a:solidFill>
              </a:rPr>
              <a:t>Has 2022               Publie une liste des échelles acceptées pour mesurer la douleur </a:t>
            </a:r>
          </a:p>
          <a:p>
            <a:pPr marL="0" indent="0">
              <a:buNone/>
            </a:pPr>
            <a:endParaRPr lang="fr-FR" dirty="0"/>
          </a:p>
        </p:txBody>
      </p:sp>
      <p:cxnSp>
        <p:nvCxnSpPr>
          <p:cNvPr id="5" name="Connecteur droit avec flèche 4">
            <a:extLst>
              <a:ext uri="{FF2B5EF4-FFF2-40B4-BE49-F238E27FC236}">
                <a16:creationId xmlns:a16="http://schemas.microsoft.com/office/drawing/2014/main" id="{01B193D3-FCAB-1154-ED06-AF6515DCC7CB}"/>
              </a:ext>
            </a:extLst>
          </p:cNvPr>
          <p:cNvCxnSpPr>
            <a:cxnSpLocks/>
          </p:cNvCxnSpPr>
          <p:nvPr/>
        </p:nvCxnSpPr>
        <p:spPr>
          <a:xfrm>
            <a:off x="5332520" y="3295833"/>
            <a:ext cx="76348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 name="Connecteur droit avec flèche 7">
            <a:extLst>
              <a:ext uri="{FF2B5EF4-FFF2-40B4-BE49-F238E27FC236}">
                <a16:creationId xmlns:a16="http://schemas.microsoft.com/office/drawing/2014/main" id="{02F1A115-71B8-88B4-D9FC-E351382965C0}"/>
              </a:ext>
            </a:extLst>
          </p:cNvPr>
          <p:cNvCxnSpPr>
            <a:cxnSpLocks/>
          </p:cNvCxnSpPr>
          <p:nvPr/>
        </p:nvCxnSpPr>
        <p:spPr>
          <a:xfrm>
            <a:off x="4891595" y="3692369"/>
            <a:ext cx="76348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 name="Connecteur droit avec flèche 8">
            <a:extLst>
              <a:ext uri="{FF2B5EF4-FFF2-40B4-BE49-F238E27FC236}">
                <a16:creationId xmlns:a16="http://schemas.microsoft.com/office/drawing/2014/main" id="{DE9A074C-3022-051D-85BB-617FCF7DF32B}"/>
              </a:ext>
            </a:extLst>
          </p:cNvPr>
          <p:cNvCxnSpPr>
            <a:cxnSpLocks/>
          </p:cNvCxnSpPr>
          <p:nvPr/>
        </p:nvCxnSpPr>
        <p:spPr>
          <a:xfrm>
            <a:off x="7769441" y="3685711"/>
            <a:ext cx="76348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Connecteur droit avec flèche 9">
            <a:extLst>
              <a:ext uri="{FF2B5EF4-FFF2-40B4-BE49-F238E27FC236}">
                <a16:creationId xmlns:a16="http://schemas.microsoft.com/office/drawing/2014/main" id="{F3096E07-C8E0-39A4-AB3B-B40078994416}"/>
              </a:ext>
            </a:extLst>
          </p:cNvPr>
          <p:cNvCxnSpPr>
            <a:cxnSpLocks/>
          </p:cNvCxnSpPr>
          <p:nvPr/>
        </p:nvCxnSpPr>
        <p:spPr>
          <a:xfrm>
            <a:off x="2265284" y="6419294"/>
            <a:ext cx="76348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3381351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D987070-67E3-E5A8-D9D6-30FCAC42B461}"/>
              </a:ext>
            </a:extLst>
          </p:cNvPr>
          <p:cNvSpPr>
            <a:spLocks noGrp="1"/>
          </p:cNvSpPr>
          <p:nvPr>
            <p:ph type="title"/>
          </p:nvPr>
        </p:nvSpPr>
        <p:spPr/>
        <p:txBody>
          <a:bodyPr/>
          <a:lstStyle/>
          <a:p>
            <a:r>
              <a:rPr lang="fr-FR" sz="3600" dirty="0">
                <a:solidFill>
                  <a:schemeClr val="accent5"/>
                </a:solidFill>
              </a:rPr>
              <a:t>POURQUOI EVALUER LA DOULEUR ?</a:t>
            </a:r>
            <a:endParaRPr lang="fr-FR" dirty="0"/>
          </a:p>
        </p:txBody>
      </p:sp>
      <p:sp>
        <p:nvSpPr>
          <p:cNvPr id="3" name="Espace réservé du contenu 2">
            <a:extLst>
              <a:ext uri="{FF2B5EF4-FFF2-40B4-BE49-F238E27FC236}">
                <a16:creationId xmlns:a16="http://schemas.microsoft.com/office/drawing/2014/main" id="{10F2740F-4430-CF0A-20F3-AB69396B3AD1}"/>
              </a:ext>
            </a:extLst>
          </p:cNvPr>
          <p:cNvSpPr>
            <a:spLocks noGrp="1"/>
          </p:cNvSpPr>
          <p:nvPr>
            <p:ph sz="quarter" idx="13"/>
          </p:nvPr>
        </p:nvSpPr>
        <p:spPr/>
        <p:txBody>
          <a:bodyPr/>
          <a:lstStyle/>
          <a:p>
            <a:pPr marL="0" indent="0" algn="ctr">
              <a:buNone/>
            </a:pPr>
            <a:endParaRPr lang="fr-FR" sz="2000" b="1" dirty="0">
              <a:latin typeface="Arial" pitchFamily="34" charset="0"/>
              <a:ea typeface="MS PGothic" pitchFamily="34" charset="-128"/>
            </a:endParaRPr>
          </a:p>
          <a:p>
            <a:pPr marL="0" indent="0" algn="ctr">
              <a:buNone/>
            </a:pPr>
            <a:r>
              <a:rPr lang="fr-FR" sz="2000" b="1" dirty="0">
                <a:latin typeface="Arial" pitchFamily="34" charset="0"/>
                <a:ea typeface="MS PGothic" pitchFamily="34" charset="-128"/>
              </a:rPr>
              <a:t>Pour prendre en compte la plainte du patient :</a:t>
            </a:r>
          </a:p>
          <a:p>
            <a:pPr marL="0" indent="0" algn="ctr">
              <a:buNone/>
            </a:pPr>
            <a:r>
              <a:rPr lang="fr-FR" sz="2000" b="1" dirty="0">
                <a:latin typeface="Arial" pitchFamily="34" charset="0"/>
                <a:ea typeface="MS PGothic" pitchFamily="34" charset="-128"/>
              </a:rPr>
              <a:t>DE L'Unité DE SOINS…</a:t>
            </a:r>
            <a:r>
              <a:rPr lang="fr-FR" b="1" dirty="0">
                <a:latin typeface="Arial" pitchFamily="34" charset="0"/>
                <a:ea typeface="MS PGothic" pitchFamily="34" charset="-128"/>
              </a:rPr>
              <a:t>a la pharmacie ….</a:t>
            </a:r>
            <a:r>
              <a:rPr lang="fr-FR" sz="2000" b="1" dirty="0">
                <a:latin typeface="Arial" pitchFamily="34" charset="0"/>
                <a:ea typeface="MS PGothic" pitchFamily="34" charset="-128"/>
              </a:rPr>
              <a:t>AU CLUD…</a:t>
            </a:r>
            <a:endParaRPr lang="fr-FR" dirty="0"/>
          </a:p>
        </p:txBody>
      </p:sp>
    </p:spTree>
    <p:extLst>
      <p:ext uri="{BB962C8B-B14F-4D97-AF65-F5344CB8AC3E}">
        <p14:creationId xmlns:p14="http://schemas.microsoft.com/office/powerpoint/2010/main" val="36346383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CF419B1-F1A0-9E6E-34D8-885D5A1BC59D}"/>
              </a:ext>
            </a:extLst>
          </p:cNvPr>
          <p:cNvSpPr>
            <a:spLocks noGrp="1"/>
          </p:cNvSpPr>
          <p:nvPr>
            <p:ph type="title"/>
          </p:nvPr>
        </p:nvSpPr>
        <p:spPr/>
        <p:txBody>
          <a:bodyPr/>
          <a:lstStyle/>
          <a:p>
            <a:r>
              <a:rPr lang="fr-FR" sz="3600" dirty="0">
                <a:solidFill>
                  <a:schemeClr val="accent5"/>
                </a:solidFill>
              </a:rPr>
              <a:t>POURQUOI EVALUER LA DOULEUR ?</a:t>
            </a:r>
            <a:endParaRPr lang="fr-FR" dirty="0"/>
          </a:p>
        </p:txBody>
      </p:sp>
      <p:sp>
        <p:nvSpPr>
          <p:cNvPr id="3" name="Espace réservé du contenu 2">
            <a:extLst>
              <a:ext uri="{FF2B5EF4-FFF2-40B4-BE49-F238E27FC236}">
                <a16:creationId xmlns:a16="http://schemas.microsoft.com/office/drawing/2014/main" id="{3B2FEBE2-1D7C-9239-68EE-1ED28932513C}"/>
              </a:ext>
            </a:extLst>
          </p:cNvPr>
          <p:cNvSpPr>
            <a:spLocks noGrp="1"/>
          </p:cNvSpPr>
          <p:nvPr>
            <p:ph sz="quarter" idx="13"/>
          </p:nvPr>
        </p:nvSpPr>
        <p:spPr/>
        <p:txBody>
          <a:bodyPr/>
          <a:lstStyle/>
          <a:p>
            <a:pPr marL="0" indent="0" algn="ctr">
              <a:buNone/>
            </a:pPr>
            <a:endParaRPr lang="fr-FR" sz="2000" b="1" dirty="0">
              <a:latin typeface="Arial" pitchFamily="34" charset="0"/>
              <a:ea typeface="MS PGothic" pitchFamily="34" charset="-128"/>
            </a:endParaRPr>
          </a:p>
          <a:p>
            <a:pPr marL="0" indent="0" algn="ctr">
              <a:buNone/>
            </a:pPr>
            <a:endParaRPr lang="fr-FR" b="1" dirty="0">
              <a:latin typeface="Arial" pitchFamily="34" charset="0"/>
              <a:ea typeface="MS PGothic" pitchFamily="34" charset="-128"/>
            </a:endParaRPr>
          </a:p>
          <a:p>
            <a:pPr marL="0" indent="0" algn="ctr">
              <a:buNone/>
            </a:pPr>
            <a:r>
              <a:rPr lang="fr-FR" sz="2000" b="1" dirty="0">
                <a:latin typeface="Arial" pitchFamily="34" charset="0"/>
                <a:ea typeface="MS PGothic" pitchFamily="34" charset="-128"/>
              </a:rPr>
              <a:t>Pour soulager sa douleur  </a:t>
            </a:r>
          </a:p>
          <a:p>
            <a:pPr marL="0" indent="0">
              <a:buNone/>
            </a:pPr>
            <a:endParaRPr lang="fr-FR" dirty="0"/>
          </a:p>
        </p:txBody>
      </p:sp>
      <p:pic>
        <p:nvPicPr>
          <p:cNvPr id="1026" name="Picture 2">
            <a:extLst>
              <a:ext uri="{FF2B5EF4-FFF2-40B4-BE49-F238E27FC236}">
                <a16:creationId xmlns:a16="http://schemas.microsoft.com/office/drawing/2014/main" id="{89DEA47A-CD4C-E75B-A3AB-B9560E2B31D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3851" y="2367092"/>
            <a:ext cx="2904588" cy="39845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355116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40148DE-9BBC-34FF-08F0-1F4648A659AE}"/>
              </a:ext>
            </a:extLst>
          </p:cNvPr>
          <p:cNvSpPr>
            <a:spLocks noGrp="1"/>
          </p:cNvSpPr>
          <p:nvPr>
            <p:ph type="title"/>
          </p:nvPr>
        </p:nvSpPr>
        <p:spPr/>
        <p:txBody>
          <a:bodyPr/>
          <a:lstStyle/>
          <a:p>
            <a:r>
              <a:rPr lang="fr-FR" dirty="0">
                <a:solidFill>
                  <a:schemeClr val="accent5"/>
                </a:solidFill>
              </a:rPr>
              <a:t>Pourquoi évaluer la douleur </a:t>
            </a:r>
          </a:p>
        </p:txBody>
      </p:sp>
      <p:sp>
        <p:nvSpPr>
          <p:cNvPr id="3" name="Espace réservé du contenu 2">
            <a:extLst>
              <a:ext uri="{FF2B5EF4-FFF2-40B4-BE49-F238E27FC236}">
                <a16:creationId xmlns:a16="http://schemas.microsoft.com/office/drawing/2014/main" id="{086471CE-1850-C6C9-CCFB-5C8FAEB47583}"/>
              </a:ext>
            </a:extLst>
          </p:cNvPr>
          <p:cNvSpPr>
            <a:spLocks noGrp="1"/>
          </p:cNvSpPr>
          <p:nvPr>
            <p:ph sz="quarter" idx="13"/>
          </p:nvPr>
        </p:nvSpPr>
        <p:spPr/>
        <p:txBody>
          <a:bodyPr/>
          <a:lstStyle/>
          <a:p>
            <a:pPr eaLnBrk="1" hangingPunct="1">
              <a:buFontTx/>
              <a:buNone/>
            </a:pPr>
            <a:r>
              <a:rPr lang="fr-FR" altLang="fr-FR" dirty="0"/>
              <a:t>Penser qu’il n’y a pas de :</a:t>
            </a:r>
          </a:p>
          <a:p>
            <a:pPr eaLnBrk="1" hangingPunct="1"/>
            <a:r>
              <a:rPr lang="fr-FR" altLang="fr-FR" sz="2000" dirty="0"/>
              <a:t>Pas de relation proportionnelle entre l’importance de la lésion et la douleur</a:t>
            </a:r>
          </a:p>
          <a:p>
            <a:pPr eaLnBrk="1" hangingPunct="1"/>
            <a:r>
              <a:rPr lang="fr-FR" altLang="fr-FR" sz="2000" dirty="0"/>
              <a:t>Pas de marqueurs biologiques spécifiques à la douleur</a:t>
            </a:r>
          </a:p>
          <a:p>
            <a:endParaRPr lang="fr-FR" dirty="0"/>
          </a:p>
        </p:txBody>
      </p:sp>
    </p:spTree>
    <p:extLst>
      <p:ext uri="{BB962C8B-B14F-4D97-AF65-F5344CB8AC3E}">
        <p14:creationId xmlns:p14="http://schemas.microsoft.com/office/powerpoint/2010/main" val="197238724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72FF507-EDFE-B3AC-8ED4-2BE122D069A0}"/>
              </a:ext>
            </a:extLst>
          </p:cNvPr>
          <p:cNvSpPr>
            <a:spLocks noGrp="1"/>
          </p:cNvSpPr>
          <p:nvPr>
            <p:ph type="title"/>
          </p:nvPr>
        </p:nvSpPr>
        <p:spPr/>
        <p:txBody>
          <a:bodyPr/>
          <a:lstStyle/>
          <a:p>
            <a:r>
              <a:rPr lang="fr-FR" dirty="0"/>
              <a:t>LES OBECTIFS DE l’évaluation </a:t>
            </a:r>
          </a:p>
        </p:txBody>
      </p:sp>
      <p:sp>
        <p:nvSpPr>
          <p:cNvPr id="3" name="Espace réservé du contenu 2">
            <a:extLst>
              <a:ext uri="{FF2B5EF4-FFF2-40B4-BE49-F238E27FC236}">
                <a16:creationId xmlns:a16="http://schemas.microsoft.com/office/drawing/2014/main" id="{E619BAC2-01F3-9935-4922-70E2F328E6AF}"/>
              </a:ext>
            </a:extLst>
          </p:cNvPr>
          <p:cNvSpPr>
            <a:spLocks noGrp="1"/>
          </p:cNvSpPr>
          <p:nvPr>
            <p:ph sz="quarter" idx="13"/>
          </p:nvPr>
        </p:nvSpPr>
        <p:spPr/>
        <p:txBody>
          <a:bodyPr/>
          <a:lstStyle/>
          <a:p>
            <a:pPr marL="265176" indent="-265176" eaLnBrk="1" fontAlgn="auto" hangingPunct="1">
              <a:spcAft>
                <a:spcPts val="0"/>
              </a:spcAft>
              <a:buFont typeface="Wingdings 2"/>
              <a:buChar char=""/>
              <a:defRPr/>
            </a:pPr>
            <a:r>
              <a:rPr lang="fr-FR" dirty="0"/>
              <a:t>Une démarche d’évaluation  de la douleur doit comporter des critères précis, utilisables, connus de tous et reproductibles.</a:t>
            </a:r>
            <a:br>
              <a:rPr lang="fr-FR" dirty="0"/>
            </a:br>
            <a:r>
              <a:rPr lang="fr-FR" dirty="0"/>
              <a:t> Dans la pratique </a:t>
            </a:r>
            <a:r>
              <a:rPr lang="fr-FR" dirty="0">
                <a:solidFill>
                  <a:srgbClr val="FF0000"/>
                </a:solidFill>
              </a:rPr>
              <a:t>elle permet :</a:t>
            </a:r>
          </a:p>
          <a:p>
            <a:pPr marL="265176" indent="-265176" eaLnBrk="1" fontAlgn="auto" hangingPunct="1">
              <a:spcAft>
                <a:spcPts val="0"/>
              </a:spcAft>
              <a:buFont typeface="Wingdings" pitchFamily="2" charset="2"/>
              <a:buChar char="Ø"/>
              <a:defRPr/>
            </a:pPr>
            <a:r>
              <a:rPr lang="fr-FR" dirty="0"/>
              <a:t>D’identifier et de reconnaître des  patients présentant une douleur, grâce à une procédure structurée</a:t>
            </a:r>
          </a:p>
          <a:p>
            <a:pPr marL="0" indent="0">
              <a:buNone/>
            </a:pPr>
            <a:endParaRPr lang="fr-FR" dirty="0"/>
          </a:p>
        </p:txBody>
      </p:sp>
    </p:spTree>
    <p:extLst>
      <p:ext uri="{BB962C8B-B14F-4D97-AF65-F5344CB8AC3E}">
        <p14:creationId xmlns:p14="http://schemas.microsoft.com/office/powerpoint/2010/main" val="86466788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9E26E31-AE84-3B69-DB1A-73903D5B04A5}"/>
              </a:ext>
            </a:extLst>
          </p:cNvPr>
          <p:cNvSpPr>
            <a:spLocks noGrp="1"/>
          </p:cNvSpPr>
          <p:nvPr>
            <p:ph type="title"/>
          </p:nvPr>
        </p:nvSpPr>
        <p:spPr/>
        <p:txBody>
          <a:bodyPr/>
          <a:lstStyle/>
          <a:p>
            <a:r>
              <a:rPr lang="fr-FR" dirty="0"/>
              <a:t>LES OBECTIFS DE l’évaluation </a:t>
            </a:r>
          </a:p>
        </p:txBody>
      </p:sp>
      <p:sp>
        <p:nvSpPr>
          <p:cNvPr id="3" name="Espace réservé du contenu 2">
            <a:extLst>
              <a:ext uri="{FF2B5EF4-FFF2-40B4-BE49-F238E27FC236}">
                <a16:creationId xmlns:a16="http://schemas.microsoft.com/office/drawing/2014/main" id="{D92640B1-5050-71CE-1B32-B0942C068DBF}"/>
              </a:ext>
            </a:extLst>
          </p:cNvPr>
          <p:cNvSpPr>
            <a:spLocks noGrp="1"/>
          </p:cNvSpPr>
          <p:nvPr>
            <p:ph sz="quarter" idx="13"/>
          </p:nvPr>
        </p:nvSpPr>
        <p:spPr>
          <a:xfrm>
            <a:off x="913774" y="1912776"/>
            <a:ext cx="10363826" cy="4413379"/>
          </a:xfrm>
        </p:spPr>
        <p:txBody>
          <a:bodyPr/>
          <a:lstStyle/>
          <a:p>
            <a:pPr marL="0" indent="0" eaLnBrk="1" fontAlgn="auto" hangingPunct="1">
              <a:spcAft>
                <a:spcPts val="0"/>
              </a:spcAft>
              <a:buClr>
                <a:srgbClr val="FFC000"/>
              </a:buClr>
              <a:buNone/>
              <a:defRPr/>
            </a:pPr>
            <a:r>
              <a:rPr lang="fr-FR" dirty="0">
                <a:solidFill>
                  <a:srgbClr val="FF0000"/>
                </a:solidFill>
              </a:rPr>
              <a:t>ELLE PERMET :</a:t>
            </a:r>
          </a:p>
          <a:p>
            <a:pPr marL="265176" indent="-265176" eaLnBrk="1" fontAlgn="auto" hangingPunct="1">
              <a:spcAft>
                <a:spcPts val="0"/>
              </a:spcAft>
              <a:buClr>
                <a:srgbClr val="FFC000"/>
              </a:buClr>
              <a:buFont typeface="Wingdings" pitchFamily="2" charset="2"/>
              <a:buChar char="Ø"/>
              <a:defRPr/>
            </a:pPr>
            <a:r>
              <a:rPr lang="fr-FR" dirty="0"/>
              <a:t>De transmettre plus facilement l’information entre le malade et les soignants mais aussi entre les différents membres d’une équipe </a:t>
            </a:r>
            <a:r>
              <a:rPr lang="fr-FR" dirty="0">
                <a:solidFill>
                  <a:srgbClr val="FF0000"/>
                </a:solidFill>
              </a:rPr>
              <a:t>(sécurité et continuité des soins / démarche de soins / transmissions ciblées )</a:t>
            </a:r>
          </a:p>
          <a:p>
            <a:pPr marL="265176" indent="-265176" eaLnBrk="1" fontAlgn="auto" hangingPunct="1">
              <a:lnSpc>
                <a:spcPct val="90000"/>
              </a:lnSpc>
              <a:spcAft>
                <a:spcPts val="0"/>
              </a:spcAft>
              <a:buClr>
                <a:srgbClr val="FFC000"/>
              </a:buClr>
              <a:buFont typeface="Wingdings" pitchFamily="2" charset="2"/>
              <a:buChar char="Ø"/>
              <a:defRPr/>
            </a:pPr>
            <a:endParaRPr lang="fr-FR" dirty="0"/>
          </a:p>
          <a:p>
            <a:pPr marL="265176" indent="-265176" eaLnBrk="1" fontAlgn="auto" hangingPunct="1">
              <a:lnSpc>
                <a:spcPct val="90000"/>
              </a:lnSpc>
              <a:spcAft>
                <a:spcPts val="0"/>
              </a:spcAft>
              <a:buClr>
                <a:srgbClr val="FFC000"/>
              </a:buClr>
              <a:buFont typeface="Wingdings" pitchFamily="2" charset="2"/>
              <a:buChar char="Ø"/>
              <a:defRPr/>
            </a:pPr>
            <a:r>
              <a:rPr lang="fr-FR" dirty="0"/>
              <a:t>D’avoir un langage commun facilitant  des prises de décisions homogènes au sein de l’équipe </a:t>
            </a:r>
            <a:r>
              <a:rPr lang="fr-FR" dirty="0">
                <a:solidFill>
                  <a:srgbClr val="FF0000"/>
                </a:solidFill>
              </a:rPr>
              <a:t>(électron libre)</a:t>
            </a:r>
          </a:p>
          <a:p>
            <a:pPr marL="265176" indent="-265176" eaLnBrk="1" fontAlgn="auto" hangingPunct="1">
              <a:lnSpc>
                <a:spcPct val="90000"/>
              </a:lnSpc>
              <a:spcAft>
                <a:spcPts val="0"/>
              </a:spcAft>
              <a:buClr>
                <a:schemeClr val="bg2"/>
              </a:buClr>
              <a:buFont typeface="Wingdings" pitchFamily="2" charset="2"/>
              <a:buNone/>
              <a:defRPr/>
            </a:pPr>
            <a:endParaRPr lang="fr-FR" dirty="0"/>
          </a:p>
          <a:p>
            <a:pPr marL="265176" indent="-265176" eaLnBrk="1" fontAlgn="auto" hangingPunct="1">
              <a:lnSpc>
                <a:spcPct val="90000"/>
              </a:lnSpc>
              <a:spcAft>
                <a:spcPts val="0"/>
              </a:spcAft>
              <a:buClr>
                <a:srgbClr val="FFC000"/>
              </a:buClr>
              <a:buFont typeface="Wingdings" pitchFamily="2" charset="2"/>
              <a:buChar char="Ø"/>
              <a:defRPr/>
            </a:pPr>
            <a:r>
              <a:rPr lang="fr-FR" dirty="0"/>
              <a:t>De se fixer des objectifs réalisables - il n’est pas toujours possible de « contrôler complètement » ou de « faire disparaître une douleur », mais son atténuation est déjà très appréciée par le malade.</a:t>
            </a:r>
          </a:p>
          <a:p>
            <a:pPr marL="265176" indent="-265176" eaLnBrk="1" fontAlgn="auto" hangingPunct="1">
              <a:spcAft>
                <a:spcPts val="0"/>
              </a:spcAft>
              <a:buClr>
                <a:srgbClr val="FFC000"/>
              </a:buClr>
              <a:buFont typeface="Wingdings" pitchFamily="2" charset="2"/>
              <a:buChar char="Ø"/>
              <a:defRPr/>
            </a:pPr>
            <a:endParaRPr lang="fr-FR" dirty="0"/>
          </a:p>
          <a:p>
            <a:endParaRPr lang="fr-FR" dirty="0"/>
          </a:p>
        </p:txBody>
      </p:sp>
    </p:spTree>
    <p:extLst>
      <p:ext uri="{BB962C8B-B14F-4D97-AF65-F5344CB8AC3E}">
        <p14:creationId xmlns:p14="http://schemas.microsoft.com/office/powerpoint/2010/main" val="131878472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0C581EE-9ABB-CC25-42A5-1DE2841E0DAA}"/>
              </a:ext>
            </a:extLst>
          </p:cNvPr>
          <p:cNvSpPr>
            <a:spLocks noGrp="1"/>
          </p:cNvSpPr>
          <p:nvPr>
            <p:ph type="title"/>
          </p:nvPr>
        </p:nvSpPr>
        <p:spPr/>
        <p:txBody>
          <a:bodyPr/>
          <a:lstStyle/>
          <a:p>
            <a:r>
              <a:rPr lang="fr-FR" dirty="0"/>
              <a:t>LES OBECTIFS DE l’évaluation </a:t>
            </a:r>
          </a:p>
        </p:txBody>
      </p:sp>
      <p:sp>
        <p:nvSpPr>
          <p:cNvPr id="3" name="Espace réservé du contenu 2">
            <a:extLst>
              <a:ext uri="{FF2B5EF4-FFF2-40B4-BE49-F238E27FC236}">
                <a16:creationId xmlns:a16="http://schemas.microsoft.com/office/drawing/2014/main" id="{4C153072-95DA-E4A4-7BCA-43E04E6001FD}"/>
              </a:ext>
            </a:extLst>
          </p:cNvPr>
          <p:cNvSpPr>
            <a:spLocks noGrp="1"/>
          </p:cNvSpPr>
          <p:nvPr>
            <p:ph sz="quarter" idx="13"/>
          </p:nvPr>
        </p:nvSpPr>
        <p:spPr>
          <a:xfrm>
            <a:off x="913774" y="1922106"/>
            <a:ext cx="10363826" cy="3869093"/>
          </a:xfrm>
        </p:spPr>
        <p:txBody>
          <a:bodyPr/>
          <a:lstStyle/>
          <a:p>
            <a:pPr marL="0" indent="0" eaLnBrk="1" hangingPunct="1">
              <a:buClr>
                <a:srgbClr val="FFC000"/>
              </a:buClr>
              <a:buNone/>
            </a:pPr>
            <a:r>
              <a:rPr lang="fr-FR" altLang="fr-FR" dirty="0">
                <a:solidFill>
                  <a:srgbClr val="FF0000"/>
                </a:solidFill>
              </a:rPr>
              <a:t>Elle permet de  :</a:t>
            </a:r>
          </a:p>
          <a:p>
            <a:pPr marL="0" indent="0" eaLnBrk="1" hangingPunct="1">
              <a:buClr>
                <a:srgbClr val="FFC000"/>
              </a:buClr>
              <a:buNone/>
            </a:pPr>
            <a:endParaRPr lang="fr-FR" altLang="fr-FR" dirty="0">
              <a:solidFill>
                <a:srgbClr val="FF0000"/>
              </a:solidFill>
            </a:endParaRPr>
          </a:p>
          <a:p>
            <a:pPr eaLnBrk="1" hangingPunct="1">
              <a:buClr>
                <a:srgbClr val="FFC000"/>
              </a:buClr>
              <a:buFont typeface="Wingdings" panose="05000000000000000000" pitchFamily="2" charset="2"/>
              <a:buChar char="Ø"/>
            </a:pPr>
            <a:r>
              <a:rPr lang="fr-FR" altLang="fr-FR" dirty="0"/>
              <a:t>D’améliorer la qualité et l’efficacité de la prise en charge du patient douloureux </a:t>
            </a:r>
            <a:r>
              <a:rPr lang="fr-FR" altLang="fr-FR" dirty="0">
                <a:solidFill>
                  <a:srgbClr val="FF0000"/>
                </a:solidFill>
              </a:rPr>
              <a:t>(temps de réponse par rapport à l’évaluation )</a:t>
            </a:r>
            <a:endParaRPr lang="fr-FR" altLang="fr-FR" sz="2800" dirty="0">
              <a:solidFill>
                <a:srgbClr val="FF0000"/>
              </a:solidFill>
            </a:endParaRPr>
          </a:p>
          <a:p>
            <a:pPr eaLnBrk="1" hangingPunct="1">
              <a:buClr>
                <a:srgbClr val="FFC000"/>
              </a:buClr>
              <a:buFont typeface="Wingdings" panose="05000000000000000000" pitchFamily="2" charset="2"/>
              <a:buChar char="Ø"/>
            </a:pPr>
            <a:r>
              <a:rPr lang="fr-FR" altLang="fr-FR" dirty="0"/>
              <a:t>D’identifier les différents facteurs responsables de la douleur, de son entretien et de ses variations, et de répondre au plus près de l’étiologie parfois complexe de la douleur</a:t>
            </a:r>
          </a:p>
          <a:p>
            <a:endParaRPr lang="fr-FR" dirty="0"/>
          </a:p>
        </p:txBody>
      </p:sp>
    </p:spTree>
    <p:extLst>
      <p:ext uri="{BB962C8B-B14F-4D97-AF65-F5344CB8AC3E}">
        <p14:creationId xmlns:p14="http://schemas.microsoft.com/office/powerpoint/2010/main" val="427173179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FFA9CA5-C313-67D3-3174-CB05B89D2230}"/>
              </a:ext>
            </a:extLst>
          </p:cNvPr>
          <p:cNvSpPr>
            <a:spLocks noGrp="1"/>
          </p:cNvSpPr>
          <p:nvPr>
            <p:ph type="title"/>
          </p:nvPr>
        </p:nvSpPr>
        <p:spPr/>
        <p:txBody>
          <a:bodyPr/>
          <a:lstStyle/>
          <a:p>
            <a:r>
              <a:rPr lang="fr-FR" dirty="0"/>
              <a:t>Une démarche d’équipe</a:t>
            </a:r>
          </a:p>
        </p:txBody>
      </p:sp>
      <p:sp>
        <p:nvSpPr>
          <p:cNvPr id="3" name="Espace réservé du contenu 2">
            <a:extLst>
              <a:ext uri="{FF2B5EF4-FFF2-40B4-BE49-F238E27FC236}">
                <a16:creationId xmlns:a16="http://schemas.microsoft.com/office/drawing/2014/main" id="{399251C7-3E27-DEA4-EB64-E7EF0A375436}"/>
              </a:ext>
            </a:extLst>
          </p:cNvPr>
          <p:cNvSpPr>
            <a:spLocks noGrp="1"/>
          </p:cNvSpPr>
          <p:nvPr>
            <p:ph sz="quarter" idx="13"/>
          </p:nvPr>
        </p:nvSpPr>
        <p:spPr/>
        <p:txBody>
          <a:bodyPr/>
          <a:lstStyle/>
          <a:p>
            <a:r>
              <a:rPr lang="fr-FR" altLang="fr-FR" dirty="0"/>
              <a:t> </a:t>
            </a:r>
            <a:r>
              <a:rPr lang="fr-FR" altLang="fr-FR" sz="2000" dirty="0"/>
              <a:t>La qualité de l’évaluation de la douleur dépend de la richesse des informations recueillies auprès du patient.</a:t>
            </a:r>
            <a:endParaRPr lang="fr-FR" dirty="0"/>
          </a:p>
        </p:txBody>
      </p:sp>
    </p:spTree>
    <p:extLst>
      <p:ext uri="{BB962C8B-B14F-4D97-AF65-F5344CB8AC3E}">
        <p14:creationId xmlns:p14="http://schemas.microsoft.com/office/powerpoint/2010/main" val="263188421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CA098EF-DA81-BEBA-1C4A-B9BE48D5F25B}"/>
              </a:ext>
            </a:extLst>
          </p:cNvPr>
          <p:cNvSpPr>
            <a:spLocks noGrp="1"/>
          </p:cNvSpPr>
          <p:nvPr>
            <p:ph type="title"/>
          </p:nvPr>
        </p:nvSpPr>
        <p:spPr/>
        <p:txBody>
          <a:bodyPr/>
          <a:lstStyle/>
          <a:p>
            <a:r>
              <a:rPr lang="fr-FR" dirty="0"/>
              <a:t>Une démarche d’équipe/démarche de soins </a:t>
            </a:r>
          </a:p>
        </p:txBody>
      </p:sp>
      <p:sp>
        <p:nvSpPr>
          <p:cNvPr id="3" name="Espace réservé du contenu 2">
            <a:extLst>
              <a:ext uri="{FF2B5EF4-FFF2-40B4-BE49-F238E27FC236}">
                <a16:creationId xmlns:a16="http://schemas.microsoft.com/office/drawing/2014/main" id="{BFF978FB-D7E3-18B3-FB16-02359029CB80}"/>
              </a:ext>
            </a:extLst>
          </p:cNvPr>
          <p:cNvSpPr>
            <a:spLocks noGrp="1"/>
          </p:cNvSpPr>
          <p:nvPr>
            <p:ph sz="quarter" idx="13"/>
          </p:nvPr>
        </p:nvSpPr>
        <p:spPr/>
        <p:txBody>
          <a:bodyPr/>
          <a:lstStyle/>
          <a:p>
            <a:r>
              <a:rPr lang="fr-FR" altLang="fr-FR" dirty="0"/>
              <a:t>L’intervenant, qui mène l’entretien d’évaluation, sollicite les autres membres de l’équipe pour approfondir la connaissance que l’on peut avoir de la situation du patient.</a:t>
            </a:r>
            <a:r>
              <a:rPr lang="fr-FR" altLang="fr-FR" dirty="0">
                <a:solidFill>
                  <a:srgbClr val="FF0000"/>
                </a:solidFill>
              </a:rPr>
              <a:t>(lors des transmissions ou de la réunion pluridisciplinaire)</a:t>
            </a:r>
          </a:p>
          <a:p>
            <a:r>
              <a:rPr lang="fr-FR" altLang="fr-FR" dirty="0"/>
              <a:t> Chaque  soignant participe au recueil des données et écrit ses observations dans le dossier de soins ou sur la grille d’évaluation.</a:t>
            </a:r>
          </a:p>
          <a:p>
            <a:r>
              <a:rPr lang="fr-FR" altLang="fr-FR" dirty="0"/>
              <a:t>(dar)</a:t>
            </a:r>
          </a:p>
          <a:p>
            <a:r>
              <a:rPr lang="fr-FR" altLang="fr-FR" dirty="0"/>
              <a:t>Qui fait partie de l’équipe ? (60/40…</a:t>
            </a:r>
            <a:r>
              <a:rPr lang="fr-FR" altLang="fr-FR" dirty="0" err="1"/>
              <a:t>med</a:t>
            </a:r>
            <a:r>
              <a:rPr lang="fr-FR" altLang="fr-FR" dirty="0"/>
              <a:t>, psy, ASH, kiné,  pluridisciplinaire)</a:t>
            </a:r>
          </a:p>
          <a:p>
            <a:endParaRPr lang="fr-FR" dirty="0"/>
          </a:p>
        </p:txBody>
      </p:sp>
    </p:spTree>
    <p:extLst>
      <p:ext uri="{BB962C8B-B14F-4D97-AF65-F5344CB8AC3E}">
        <p14:creationId xmlns:p14="http://schemas.microsoft.com/office/powerpoint/2010/main" val="19564720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64CE025-91A9-C410-0421-4CF9D385CAD1}"/>
              </a:ext>
            </a:extLst>
          </p:cNvPr>
          <p:cNvSpPr>
            <a:spLocks noGrp="1"/>
          </p:cNvSpPr>
          <p:nvPr>
            <p:ph type="title"/>
          </p:nvPr>
        </p:nvSpPr>
        <p:spPr/>
        <p:txBody>
          <a:bodyPr/>
          <a:lstStyle/>
          <a:p>
            <a:r>
              <a:rPr lang="fr-FR" dirty="0">
                <a:solidFill>
                  <a:srgbClr val="FF0000"/>
                </a:solidFill>
              </a:rPr>
              <a:t>QUIZZ</a:t>
            </a:r>
          </a:p>
        </p:txBody>
      </p:sp>
      <p:sp>
        <p:nvSpPr>
          <p:cNvPr id="3" name="Espace réservé du contenu 2">
            <a:extLst>
              <a:ext uri="{FF2B5EF4-FFF2-40B4-BE49-F238E27FC236}">
                <a16:creationId xmlns:a16="http://schemas.microsoft.com/office/drawing/2014/main" id="{4545E02E-6531-6F24-2338-A7E77F3B153B}"/>
              </a:ext>
            </a:extLst>
          </p:cNvPr>
          <p:cNvSpPr>
            <a:spLocks noGrp="1"/>
          </p:cNvSpPr>
          <p:nvPr>
            <p:ph sz="quarter" idx="13"/>
          </p:nvPr>
        </p:nvSpPr>
        <p:spPr>
          <a:xfrm>
            <a:off x="993912" y="2367092"/>
            <a:ext cx="10283687" cy="3424107"/>
          </a:xfrm>
        </p:spPr>
        <p:txBody>
          <a:bodyPr/>
          <a:lstStyle/>
          <a:p>
            <a:r>
              <a:rPr lang="fr-FR" dirty="0"/>
              <a:t>Connaissances</a:t>
            </a:r>
          </a:p>
          <a:p>
            <a:r>
              <a:rPr lang="fr-FR" dirty="0"/>
              <a:t>Représentations  (Mort fine)</a:t>
            </a:r>
          </a:p>
          <a:p>
            <a:r>
              <a:rPr lang="fr-FR" dirty="0"/>
              <a:t>Croyances MAIS AUSSI…………</a:t>
            </a:r>
          </a:p>
          <a:p>
            <a:r>
              <a:rPr lang="fr-FR" dirty="0"/>
              <a:t>Poids de l’Institution …</a:t>
            </a:r>
          </a:p>
          <a:p>
            <a:r>
              <a:rPr lang="fr-FR" dirty="0"/>
              <a:t>Sens…</a:t>
            </a:r>
          </a:p>
        </p:txBody>
      </p:sp>
    </p:spTree>
    <p:extLst>
      <p:ext uri="{BB962C8B-B14F-4D97-AF65-F5344CB8AC3E}">
        <p14:creationId xmlns:p14="http://schemas.microsoft.com/office/powerpoint/2010/main" val="247485825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1FA4C5D-17BA-7197-5B66-0DB23A87D45C}"/>
              </a:ext>
            </a:extLst>
          </p:cNvPr>
          <p:cNvSpPr>
            <a:spLocks noGrp="1"/>
          </p:cNvSpPr>
          <p:nvPr>
            <p:ph type="title"/>
          </p:nvPr>
        </p:nvSpPr>
        <p:spPr/>
        <p:txBody>
          <a:bodyPr/>
          <a:lstStyle/>
          <a:p>
            <a:r>
              <a:rPr lang="fr-FR" dirty="0"/>
              <a:t>Une démarche d’équipe</a:t>
            </a:r>
          </a:p>
        </p:txBody>
      </p:sp>
      <p:sp>
        <p:nvSpPr>
          <p:cNvPr id="3" name="Espace réservé du contenu 2">
            <a:extLst>
              <a:ext uri="{FF2B5EF4-FFF2-40B4-BE49-F238E27FC236}">
                <a16:creationId xmlns:a16="http://schemas.microsoft.com/office/drawing/2014/main" id="{7099429C-F5ED-43C5-0894-CE1F984AC823}"/>
              </a:ext>
            </a:extLst>
          </p:cNvPr>
          <p:cNvSpPr>
            <a:spLocks noGrp="1"/>
          </p:cNvSpPr>
          <p:nvPr>
            <p:ph sz="quarter" idx="13"/>
          </p:nvPr>
        </p:nvSpPr>
        <p:spPr/>
        <p:txBody>
          <a:bodyPr>
            <a:normAutofit fontScale="92500" lnSpcReduction="10000"/>
          </a:bodyPr>
          <a:lstStyle/>
          <a:p>
            <a:pPr eaLnBrk="1" hangingPunct="1"/>
            <a:r>
              <a:rPr lang="fr-FR" altLang="fr-FR" sz="2000" dirty="0"/>
              <a:t>Le suivi de l’évaluation de la douleur se fait dans une continuité de soins, 24 h 00 sur 24. ( </a:t>
            </a:r>
            <a:r>
              <a:rPr lang="fr-FR" altLang="fr-FR" sz="2000" dirty="0">
                <a:solidFill>
                  <a:srgbClr val="FF0000"/>
                </a:solidFill>
              </a:rPr>
              <a:t>après s’il dort la nuit…comme le change…Mais pour le traitement s’il dort = décalage = alors comment on fait ? )</a:t>
            </a:r>
          </a:p>
          <a:p>
            <a:pPr eaLnBrk="1" hangingPunct="1"/>
            <a:r>
              <a:rPr lang="fr-FR" altLang="fr-FR" sz="2000" dirty="0"/>
              <a:t> Le nombre d’évaluations effectuées dans la journée dépend de l’intensité de la douleur et des besoins du patient sans pour autant le « harceler » sur le sujet…!</a:t>
            </a:r>
          </a:p>
          <a:p>
            <a:pPr marL="0" indent="0" eaLnBrk="1" hangingPunct="1">
              <a:buNone/>
            </a:pPr>
            <a:r>
              <a:rPr lang="fr-FR" b="0" i="0" dirty="0">
                <a:solidFill>
                  <a:srgbClr val="FF0000"/>
                </a:solidFill>
                <a:effectLst/>
                <a:latin typeface="arial" panose="020B0604020202020204" pitchFamily="34" charset="0"/>
              </a:rPr>
              <a:t> </a:t>
            </a:r>
            <a:r>
              <a:rPr lang="fr-FR" b="1" i="0" dirty="0">
                <a:solidFill>
                  <a:srgbClr val="FF0000"/>
                </a:solidFill>
                <a:effectLst/>
                <a:latin typeface="arial" panose="020B0604020202020204" pitchFamily="34" charset="0"/>
              </a:rPr>
              <a:t>Pompe</a:t>
            </a:r>
            <a:r>
              <a:rPr lang="fr-FR" b="0" i="0" dirty="0">
                <a:solidFill>
                  <a:srgbClr val="FF0000"/>
                </a:solidFill>
                <a:effectLst/>
                <a:latin typeface="arial" panose="020B0604020202020204" pitchFamily="34" charset="0"/>
              </a:rPr>
              <a:t> PCA (Analgésie Contrôlée par le Patient)</a:t>
            </a:r>
            <a:endParaRPr lang="fr-FR" altLang="fr-FR" sz="2000" dirty="0">
              <a:solidFill>
                <a:srgbClr val="FF0000"/>
              </a:solidFill>
            </a:endParaRPr>
          </a:p>
          <a:p>
            <a:pPr eaLnBrk="1" hangingPunct="1"/>
            <a:r>
              <a:rPr lang="fr-FR" altLang="fr-FR" sz="2000" dirty="0"/>
              <a:t>Pour une prise en charge optimale, l’équipe doit avoir à sa disposition un support écrit (fiche d’évaluation) et des transmissions personnalisées concernant le patient. (</a:t>
            </a:r>
            <a:r>
              <a:rPr lang="fr-FR" altLang="fr-FR" sz="2000" dirty="0" err="1"/>
              <a:t>dxcare</a:t>
            </a:r>
            <a:r>
              <a:rPr lang="fr-FR" altLang="fr-FR" sz="2000" dirty="0"/>
              <a:t>)</a:t>
            </a:r>
          </a:p>
          <a:p>
            <a:pPr eaLnBrk="1" hangingPunct="1">
              <a:buFontTx/>
              <a:buNone/>
            </a:pPr>
            <a:endParaRPr lang="fr-FR" altLang="fr-FR" dirty="0"/>
          </a:p>
          <a:p>
            <a:endParaRPr lang="fr-FR" dirty="0"/>
          </a:p>
        </p:txBody>
      </p:sp>
    </p:spTree>
    <p:extLst>
      <p:ext uri="{BB962C8B-B14F-4D97-AF65-F5344CB8AC3E}">
        <p14:creationId xmlns:p14="http://schemas.microsoft.com/office/powerpoint/2010/main" val="233758929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B80D75F-D94C-5DCA-4D09-2426C1803518}"/>
              </a:ext>
            </a:extLst>
          </p:cNvPr>
          <p:cNvSpPr>
            <a:spLocks noGrp="1"/>
          </p:cNvSpPr>
          <p:nvPr>
            <p:ph type="title"/>
          </p:nvPr>
        </p:nvSpPr>
        <p:spPr/>
        <p:txBody>
          <a:bodyPr/>
          <a:lstStyle/>
          <a:p>
            <a:r>
              <a:rPr lang="fr-FR"/>
              <a:t>Une démarche d’équipe</a:t>
            </a:r>
          </a:p>
        </p:txBody>
      </p:sp>
      <p:sp>
        <p:nvSpPr>
          <p:cNvPr id="3" name="Espace réservé du contenu 2">
            <a:extLst>
              <a:ext uri="{FF2B5EF4-FFF2-40B4-BE49-F238E27FC236}">
                <a16:creationId xmlns:a16="http://schemas.microsoft.com/office/drawing/2014/main" id="{3A424A9E-5C46-84AE-2000-58EA5CE56DE6}"/>
              </a:ext>
            </a:extLst>
          </p:cNvPr>
          <p:cNvSpPr>
            <a:spLocks noGrp="1"/>
          </p:cNvSpPr>
          <p:nvPr>
            <p:ph sz="quarter" idx="13"/>
          </p:nvPr>
        </p:nvSpPr>
        <p:spPr/>
        <p:txBody>
          <a:bodyPr/>
          <a:lstStyle/>
          <a:p>
            <a:pPr marL="0" indent="0">
              <a:buNone/>
            </a:pPr>
            <a:r>
              <a:rPr lang="fr-FR" dirty="0"/>
              <a:t>L’évaluation permet aussi  : </a:t>
            </a:r>
          </a:p>
          <a:p>
            <a:r>
              <a:rPr lang="fr-FR" dirty="0"/>
              <a:t>De chercher une amélioration même minime ( douleurs réfractaires)</a:t>
            </a:r>
          </a:p>
          <a:p>
            <a:r>
              <a:rPr lang="fr-FR" dirty="0"/>
              <a:t>de partager en équipe / D'Acquérir DE Nouvelles Compétences/CREX</a:t>
            </a:r>
          </a:p>
          <a:p>
            <a:endParaRPr lang="fr-FR" dirty="0"/>
          </a:p>
        </p:txBody>
      </p:sp>
    </p:spTree>
    <p:extLst>
      <p:ext uri="{BB962C8B-B14F-4D97-AF65-F5344CB8AC3E}">
        <p14:creationId xmlns:p14="http://schemas.microsoft.com/office/powerpoint/2010/main" val="141106090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3A80157-0C6B-DA80-46B8-AA9E912D6E0C}"/>
              </a:ext>
            </a:extLst>
          </p:cNvPr>
          <p:cNvSpPr>
            <a:spLocks noGrp="1"/>
          </p:cNvSpPr>
          <p:nvPr>
            <p:ph type="title"/>
          </p:nvPr>
        </p:nvSpPr>
        <p:spPr/>
        <p:txBody>
          <a:bodyPr/>
          <a:lstStyle/>
          <a:p>
            <a:r>
              <a:rPr lang="fr-FR" dirty="0"/>
              <a:t>Le cadre de l’évaluation </a:t>
            </a:r>
            <a:br>
              <a:rPr lang="fr-FR" dirty="0"/>
            </a:br>
            <a:r>
              <a:rPr lang="fr-FR" dirty="0"/>
              <a:t>la démarche s’acquiert progressivement. Elle repose sur 3 points essentiels </a:t>
            </a:r>
          </a:p>
        </p:txBody>
      </p:sp>
      <p:sp>
        <p:nvSpPr>
          <p:cNvPr id="3" name="Espace réservé du contenu 2">
            <a:extLst>
              <a:ext uri="{FF2B5EF4-FFF2-40B4-BE49-F238E27FC236}">
                <a16:creationId xmlns:a16="http://schemas.microsoft.com/office/drawing/2014/main" id="{55417785-51C0-2812-4644-30045F227A73}"/>
              </a:ext>
            </a:extLst>
          </p:cNvPr>
          <p:cNvSpPr>
            <a:spLocks noGrp="1"/>
          </p:cNvSpPr>
          <p:nvPr>
            <p:ph sz="quarter" idx="13"/>
          </p:nvPr>
        </p:nvSpPr>
        <p:spPr/>
        <p:txBody>
          <a:bodyPr/>
          <a:lstStyle/>
          <a:p>
            <a:pPr marL="609600" indent="-609600" eaLnBrk="1" fontAlgn="auto" hangingPunct="1">
              <a:spcBef>
                <a:spcPts val="580"/>
              </a:spcBef>
              <a:spcAft>
                <a:spcPts val="0"/>
              </a:spcAft>
              <a:buClr>
                <a:schemeClr val="bg2"/>
              </a:buClr>
              <a:buFontTx/>
              <a:buAutoNum type="arabicPeriod"/>
              <a:defRPr/>
            </a:pPr>
            <a:r>
              <a:rPr lang="fr-FR" u="sng" dirty="0">
                <a:solidFill>
                  <a:schemeClr val="accent5"/>
                </a:solidFill>
              </a:rPr>
              <a:t>La notion du temps</a:t>
            </a:r>
            <a:r>
              <a:rPr lang="fr-FR" dirty="0"/>
              <a:t> : une évaluation de la douleur nécessite un temps de disponibilité minimum à consacrer au patient.</a:t>
            </a:r>
          </a:p>
          <a:p>
            <a:pPr marL="609600" indent="-609600" eaLnBrk="1" fontAlgn="auto" hangingPunct="1">
              <a:lnSpc>
                <a:spcPct val="80000"/>
              </a:lnSpc>
              <a:spcBef>
                <a:spcPts val="580"/>
              </a:spcBef>
              <a:spcAft>
                <a:spcPts val="0"/>
              </a:spcAft>
              <a:buClr>
                <a:schemeClr val="bg2"/>
              </a:buClr>
              <a:buFontTx/>
              <a:buAutoNum type="arabicPeriod" startAt="2"/>
              <a:defRPr/>
            </a:pPr>
            <a:r>
              <a:rPr lang="fr-FR" u="sng" dirty="0">
                <a:solidFill>
                  <a:schemeClr val="accent5"/>
                </a:solidFill>
              </a:rPr>
              <a:t>La planification de l’évaluation</a:t>
            </a:r>
            <a:r>
              <a:rPr lang="fr-FR" dirty="0">
                <a:solidFill>
                  <a:schemeClr val="accent5"/>
                </a:solidFill>
              </a:rPr>
              <a:t> </a:t>
            </a:r>
            <a:r>
              <a:rPr lang="fr-FR" dirty="0"/>
              <a:t>: elle doit s’inscrire dans une démarche de soins et trouver sa place au même titre que d’autres actes de soins </a:t>
            </a:r>
            <a:r>
              <a:rPr lang="fr-FR" dirty="0">
                <a:solidFill>
                  <a:srgbClr val="FF0000"/>
                </a:solidFill>
              </a:rPr>
              <a:t>/ (SOIN à PART Entière).</a:t>
            </a:r>
          </a:p>
          <a:p>
            <a:pPr marL="609600" indent="-609600" eaLnBrk="1" fontAlgn="auto" hangingPunct="1">
              <a:lnSpc>
                <a:spcPct val="80000"/>
              </a:lnSpc>
              <a:spcBef>
                <a:spcPts val="580"/>
              </a:spcBef>
              <a:spcAft>
                <a:spcPts val="0"/>
              </a:spcAft>
              <a:buFontTx/>
              <a:buNone/>
              <a:defRPr/>
            </a:pPr>
            <a:endParaRPr lang="fr-FR" dirty="0"/>
          </a:p>
          <a:p>
            <a:pPr marL="609600" indent="-609600" eaLnBrk="1" fontAlgn="auto" hangingPunct="1">
              <a:lnSpc>
                <a:spcPct val="80000"/>
              </a:lnSpc>
              <a:spcBef>
                <a:spcPts val="580"/>
              </a:spcBef>
              <a:spcAft>
                <a:spcPts val="0"/>
              </a:spcAft>
              <a:buClr>
                <a:schemeClr val="bg2"/>
              </a:buClr>
              <a:buFontTx/>
              <a:buAutoNum type="arabicPeriod" startAt="3"/>
              <a:defRPr/>
            </a:pPr>
            <a:r>
              <a:rPr lang="fr-FR" u="sng" dirty="0">
                <a:solidFill>
                  <a:schemeClr val="accent5"/>
                </a:solidFill>
              </a:rPr>
              <a:t>L’implication du patient chaque fois que possible</a:t>
            </a:r>
            <a:r>
              <a:rPr lang="fr-FR" dirty="0">
                <a:solidFill>
                  <a:schemeClr val="accent5"/>
                </a:solidFill>
              </a:rPr>
              <a:t> </a:t>
            </a:r>
            <a:r>
              <a:rPr lang="fr-FR" dirty="0"/>
              <a:t>: avant de débuter l’évaluation, il est nécessaire d’expliquer les objectifs et les modalités de cette démarche au patient. </a:t>
            </a:r>
          </a:p>
          <a:p>
            <a:pPr marL="609600" indent="-609600" eaLnBrk="1" fontAlgn="auto" hangingPunct="1">
              <a:lnSpc>
                <a:spcPct val="80000"/>
              </a:lnSpc>
              <a:spcBef>
                <a:spcPts val="580"/>
              </a:spcBef>
              <a:spcAft>
                <a:spcPts val="0"/>
              </a:spcAft>
              <a:buFontTx/>
              <a:buNone/>
              <a:defRPr/>
            </a:pPr>
            <a:r>
              <a:rPr lang="fr-FR" dirty="0"/>
              <a:t>     </a:t>
            </a:r>
          </a:p>
          <a:p>
            <a:pPr marL="609600" indent="-609600" eaLnBrk="1" fontAlgn="auto" hangingPunct="1">
              <a:lnSpc>
                <a:spcPct val="80000"/>
              </a:lnSpc>
              <a:spcBef>
                <a:spcPts val="580"/>
              </a:spcBef>
              <a:spcAft>
                <a:spcPts val="0"/>
              </a:spcAft>
              <a:buFontTx/>
              <a:buNone/>
              <a:defRPr/>
            </a:pPr>
            <a:r>
              <a:rPr lang="fr-FR" dirty="0"/>
              <a:t>Rappelons que </a:t>
            </a:r>
            <a:r>
              <a:rPr lang="fr-FR" b="1" dirty="0">
                <a:solidFill>
                  <a:schemeClr val="accent5"/>
                </a:solidFill>
              </a:rPr>
              <a:t>l’auto-évaluation est toujours à privilégier</a:t>
            </a:r>
            <a:endParaRPr lang="fr-FR" dirty="0">
              <a:solidFill>
                <a:schemeClr val="accent5"/>
              </a:solidFill>
            </a:endParaRPr>
          </a:p>
        </p:txBody>
      </p:sp>
    </p:spTree>
    <p:extLst>
      <p:ext uri="{BB962C8B-B14F-4D97-AF65-F5344CB8AC3E}">
        <p14:creationId xmlns:p14="http://schemas.microsoft.com/office/powerpoint/2010/main" val="59017387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F215208-5DBE-B7D8-6469-D854A9067C4D}"/>
              </a:ext>
            </a:extLst>
          </p:cNvPr>
          <p:cNvSpPr>
            <a:spLocks noGrp="1"/>
          </p:cNvSpPr>
          <p:nvPr>
            <p:ph type="title"/>
          </p:nvPr>
        </p:nvSpPr>
        <p:spPr/>
        <p:txBody>
          <a:bodyPr/>
          <a:lstStyle/>
          <a:p>
            <a:r>
              <a:rPr lang="fr-FR" dirty="0"/>
              <a:t>L’entretien d’évaluation </a:t>
            </a:r>
          </a:p>
        </p:txBody>
      </p:sp>
      <p:sp>
        <p:nvSpPr>
          <p:cNvPr id="3" name="Espace réservé du contenu 2">
            <a:extLst>
              <a:ext uri="{FF2B5EF4-FFF2-40B4-BE49-F238E27FC236}">
                <a16:creationId xmlns:a16="http://schemas.microsoft.com/office/drawing/2014/main" id="{9E6AD235-5E35-8B51-A3DE-F9742716C071}"/>
              </a:ext>
            </a:extLst>
          </p:cNvPr>
          <p:cNvSpPr>
            <a:spLocks noGrp="1"/>
          </p:cNvSpPr>
          <p:nvPr>
            <p:ph sz="quarter" idx="13"/>
          </p:nvPr>
        </p:nvSpPr>
        <p:spPr/>
        <p:txBody>
          <a:bodyPr/>
          <a:lstStyle/>
          <a:p>
            <a:pPr eaLnBrk="1" hangingPunct="1">
              <a:lnSpc>
                <a:spcPct val="90000"/>
              </a:lnSpc>
              <a:defRPr/>
            </a:pPr>
            <a:r>
              <a:rPr lang="fr-FR" sz="2000" dirty="0"/>
              <a:t>Il s’appuie sur l’histoire de la douleur vécue par le patient. Le recueil de données doit contenir les informations suivants :</a:t>
            </a:r>
          </a:p>
          <a:p>
            <a:pPr eaLnBrk="1" hangingPunct="1">
              <a:lnSpc>
                <a:spcPct val="90000"/>
              </a:lnSpc>
              <a:buFontTx/>
              <a:buNone/>
              <a:defRPr/>
            </a:pPr>
            <a:endParaRPr lang="fr-FR" dirty="0"/>
          </a:p>
          <a:p>
            <a:pPr eaLnBrk="1" hangingPunct="1">
              <a:lnSpc>
                <a:spcPct val="90000"/>
              </a:lnSpc>
              <a:buClr>
                <a:schemeClr val="bg2"/>
              </a:buClr>
              <a:buFont typeface="Wingdings" pitchFamily="2" charset="2"/>
              <a:buChar char="ü"/>
              <a:defRPr/>
            </a:pPr>
            <a:r>
              <a:rPr lang="fr-FR" dirty="0"/>
              <a:t> </a:t>
            </a:r>
            <a:r>
              <a:rPr lang="fr-FR" b="1" u="sng" dirty="0">
                <a:solidFill>
                  <a:schemeClr val="accent5"/>
                </a:solidFill>
              </a:rPr>
              <a:t>Circonstances d’apparition de la douleur</a:t>
            </a:r>
            <a:r>
              <a:rPr lang="fr-FR" b="1" dirty="0">
                <a:solidFill>
                  <a:schemeClr val="accent5"/>
                </a:solidFill>
              </a:rPr>
              <a:t> </a:t>
            </a:r>
            <a:r>
              <a:rPr lang="fr-FR" dirty="0">
                <a:solidFill>
                  <a:schemeClr val="accent5"/>
                </a:solidFill>
              </a:rPr>
              <a:t>: </a:t>
            </a:r>
          </a:p>
          <a:p>
            <a:pPr eaLnBrk="1" hangingPunct="1">
              <a:lnSpc>
                <a:spcPct val="90000"/>
              </a:lnSpc>
              <a:buFont typeface="Wingdings" pitchFamily="2" charset="2"/>
              <a:buNone/>
              <a:defRPr/>
            </a:pPr>
            <a:r>
              <a:rPr lang="fr-FR" dirty="0"/>
              <a:t>   Depuis combien de temps existe-t-elle ? Comment est-elle apparue ?</a:t>
            </a:r>
          </a:p>
          <a:p>
            <a:endParaRPr lang="fr-FR" dirty="0"/>
          </a:p>
        </p:txBody>
      </p:sp>
    </p:spTree>
    <p:extLst>
      <p:ext uri="{BB962C8B-B14F-4D97-AF65-F5344CB8AC3E}">
        <p14:creationId xmlns:p14="http://schemas.microsoft.com/office/powerpoint/2010/main" val="132379915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C21AD9A-DA7B-9E49-5663-395ACA6D3E10}"/>
              </a:ext>
            </a:extLst>
          </p:cNvPr>
          <p:cNvSpPr>
            <a:spLocks noGrp="1"/>
          </p:cNvSpPr>
          <p:nvPr>
            <p:ph type="title"/>
          </p:nvPr>
        </p:nvSpPr>
        <p:spPr/>
        <p:txBody>
          <a:bodyPr/>
          <a:lstStyle/>
          <a:p>
            <a:r>
              <a:rPr lang="fr-FR" dirty="0"/>
              <a:t>L’entretien d’évaluation </a:t>
            </a:r>
          </a:p>
        </p:txBody>
      </p:sp>
      <p:sp>
        <p:nvSpPr>
          <p:cNvPr id="3" name="Espace réservé du contenu 2">
            <a:extLst>
              <a:ext uri="{FF2B5EF4-FFF2-40B4-BE49-F238E27FC236}">
                <a16:creationId xmlns:a16="http://schemas.microsoft.com/office/drawing/2014/main" id="{C49ED592-30C1-CB59-8734-4D2356708938}"/>
              </a:ext>
            </a:extLst>
          </p:cNvPr>
          <p:cNvSpPr>
            <a:spLocks noGrp="1"/>
          </p:cNvSpPr>
          <p:nvPr>
            <p:ph sz="quarter" idx="13"/>
          </p:nvPr>
        </p:nvSpPr>
        <p:spPr/>
        <p:txBody>
          <a:bodyPr/>
          <a:lstStyle/>
          <a:p>
            <a:pPr eaLnBrk="1" hangingPunct="1">
              <a:buClr>
                <a:schemeClr val="bg2"/>
              </a:buClr>
              <a:buFont typeface="Wingdings" panose="05000000000000000000" pitchFamily="2" charset="2"/>
              <a:buChar char="ü"/>
            </a:pPr>
            <a:r>
              <a:rPr lang="fr-FR" altLang="fr-FR" b="1" u="sng" dirty="0">
                <a:solidFill>
                  <a:schemeClr val="accent5"/>
                </a:solidFill>
              </a:rPr>
              <a:t>Histoire de la douleur</a:t>
            </a:r>
            <a:r>
              <a:rPr lang="fr-FR" altLang="fr-FR" b="1" dirty="0">
                <a:solidFill>
                  <a:schemeClr val="accent5"/>
                </a:solidFill>
              </a:rPr>
              <a:t> </a:t>
            </a:r>
            <a:r>
              <a:rPr lang="fr-FR" altLang="fr-FR" dirty="0">
                <a:solidFill>
                  <a:schemeClr val="accent5"/>
                </a:solidFill>
              </a:rPr>
              <a:t>:</a:t>
            </a:r>
          </a:p>
          <a:p>
            <a:pPr eaLnBrk="1" hangingPunct="1">
              <a:buFont typeface="Wingdings" panose="05000000000000000000" pitchFamily="2" charset="2"/>
              <a:buNone/>
            </a:pPr>
            <a:r>
              <a:rPr lang="fr-FR" altLang="fr-FR" dirty="0"/>
              <a:t>   Le patient a-t-il déjà souffert de cette douleur ou d’autres douleurs ?</a:t>
            </a:r>
          </a:p>
          <a:p>
            <a:pPr eaLnBrk="1" hangingPunct="1">
              <a:buFont typeface="Wingdings" panose="05000000000000000000" pitchFamily="2" charset="2"/>
              <a:buNone/>
            </a:pPr>
            <a:r>
              <a:rPr lang="fr-FR" altLang="fr-FR" dirty="0"/>
              <a:t>   A-t-il reçu un traitement antalgique ?</a:t>
            </a:r>
          </a:p>
          <a:p>
            <a:pPr eaLnBrk="1" hangingPunct="1">
              <a:buFont typeface="Wingdings" panose="05000000000000000000" pitchFamily="2" charset="2"/>
              <a:buNone/>
            </a:pPr>
            <a:r>
              <a:rPr lang="fr-FR" altLang="fr-FR" dirty="0"/>
              <a:t>		durée,</a:t>
            </a:r>
          </a:p>
          <a:p>
            <a:pPr eaLnBrk="1" hangingPunct="1">
              <a:buFont typeface="Wingdings" panose="05000000000000000000" pitchFamily="2" charset="2"/>
              <a:buNone/>
            </a:pPr>
            <a:r>
              <a:rPr lang="fr-FR" altLang="fr-FR" dirty="0"/>
              <a:t>		efficacité,</a:t>
            </a:r>
          </a:p>
          <a:p>
            <a:pPr eaLnBrk="1" hangingPunct="1">
              <a:buFont typeface="Wingdings" panose="05000000000000000000" pitchFamily="2" charset="2"/>
              <a:buNone/>
            </a:pPr>
            <a:r>
              <a:rPr lang="fr-FR" altLang="fr-FR" dirty="0"/>
              <a:t>		effets secondaires,</a:t>
            </a:r>
          </a:p>
          <a:p>
            <a:pPr eaLnBrk="1" hangingPunct="1">
              <a:buFont typeface="Wingdings" panose="05000000000000000000" pitchFamily="2" charset="2"/>
              <a:buNone/>
            </a:pPr>
            <a:r>
              <a:rPr lang="fr-FR" altLang="fr-FR" dirty="0"/>
              <a:t>       « ressenti » concernant le traitement</a:t>
            </a:r>
          </a:p>
          <a:p>
            <a:endParaRPr lang="fr-FR" dirty="0"/>
          </a:p>
        </p:txBody>
      </p:sp>
    </p:spTree>
    <p:extLst>
      <p:ext uri="{BB962C8B-B14F-4D97-AF65-F5344CB8AC3E}">
        <p14:creationId xmlns:p14="http://schemas.microsoft.com/office/powerpoint/2010/main" val="254596988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5A05A3F-7B46-FE54-DB18-D53C221E9193}"/>
              </a:ext>
            </a:extLst>
          </p:cNvPr>
          <p:cNvSpPr>
            <a:spLocks noGrp="1"/>
          </p:cNvSpPr>
          <p:nvPr>
            <p:ph type="title"/>
          </p:nvPr>
        </p:nvSpPr>
        <p:spPr/>
        <p:txBody>
          <a:bodyPr/>
          <a:lstStyle/>
          <a:p>
            <a:r>
              <a:rPr lang="fr-FR" dirty="0"/>
              <a:t>L’entretien d’évaluation </a:t>
            </a:r>
          </a:p>
        </p:txBody>
      </p:sp>
      <p:sp>
        <p:nvSpPr>
          <p:cNvPr id="3" name="Espace réservé du contenu 2">
            <a:extLst>
              <a:ext uri="{FF2B5EF4-FFF2-40B4-BE49-F238E27FC236}">
                <a16:creationId xmlns:a16="http://schemas.microsoft.com/office/drawing/2014/main" id="{7509163F-1C6E-EB1A-4AA8-D6BE70F37F64}"/>
              </a:ext>
            </a:extLst>
          </p:cNvPr>
          <p:cNvSpPr>
            <a:spLocks noGrp="1"/>
          </p:cNvSpPr>
          <p:nvPr>
            <p:ph sz="quarter" idx="13"/>
          </p:nvPr>
        </p:nvSpPr>
        <p:spPr>
          <a:xfrm>
            <a:off x="914400" y="1800808"/>
            <a:ext cx="10363826" cy="4749282"/>
          </a:xfrm>
        </p:spPr>
        <p:txBody>
          <a:bodyPr>
            <a:normAutofit fontScale="85000" lnSpcReduction="20000"/>
          </a:bodyPr>
          <a:lstStyle/>
          <a:p>
            <a:pPr marL="274320" indent="-274320" eaLnBrk="1" fontAlgn="auto" hangingPunct="1">
              <a:spcBef>
                <a:spcPts val="580"/>
              </a:spcBef>
              <a:spcAft>
                <a:spcPts val="0"/>
              </a:spcAft>
              <a:buClr>
                <a:schemeClr val="bg2"/>
              </a:buClr>
              <a:buFont typeface="Wingdings" pitchFamily="2" charset="2"/>
              <a:buChar char="ü"/>
              <a:defRPr/>
            </a:pPr>
            <a:r>
              <a:rPr lang="fr-FR" sz="2300" dirty="0"/>
              <a:t> </a:t>
            </a:r>
            <a:r>
              <a:rPr lang="fr-FR" sz="2300" b="1" u="sng" dirty="0">
                <a:solidFill>
                  <a:schemeClr val="accent5"/>
                </a:solidFill>
              </a:rPr>
              <a:t>Localisation de la douleur</a:t>
            </a:r>
            <a:r>
              <a:rPr lang="fr-FR" sz="2300" b="1" dirty="0">
                <a:solidFill>
                  <a:schemeClr val="accent5"/>
                </a:solidFill>
              </a:rPr>
              <a:t> </a:t>
            </a:r>
            <a:r>
              <a:rPr lang="fr-FR" sz="2300" dirty="0">
                <a:solidFill>
                  <a:schemeClr val="accent5"/>
                </a:solidFill>
              </a:rPr>
              <a:t>:</a:t>
            </a:r>
          </a:p>
          <a:p>
            <a:pPr marL="274320" indent="-274320" eaLnBrk="1" fontAlgn="auto" hangingPunct="1">
              <a:spcBef>
                <a:spcPts val="580"/>
              </a:spcBef>
              <a:spcAft>
                <a:spcPts val="0"/>
              </a:spcAft>
              <a:buFont typeface="Wingdings" pitchFamily="2" charset="2"/>
              <a:buNone/>
              <a:defRPr/>
            </a:pPr>
            <a:r>
              <a:rPr lang="fr-FR" sz="2300" dirty="0"/>
              <a:t>   Le patient peut-il préciser le lieu de sa douleur ? </a:t>
            </a:r>
          </a:p>
          <a:p>
            <a:pPr marL="274320" indent="-274320" eaLnBrk="1" fontAlgn="auto" hangingPunct="1">
              <a:spcBef>
                <a:spcPts val="580"/>
              </a:spcBef>
              <a:spcAft>
                <a:spcPts val="0"/>
              </a:spcAft>
              <a:buFont typeface="Wingdings" pitchFamily="2" charset="2"/>
              <a:buNone/>
              <a:defRPr/>
            </a:pPr>
            <a:r>
              <a:rPr lang="fr-FR" sz="2300" dirty="0"/>
              <a:t>   Un schéma corporel peut être mis à la  disposition du patient afin de l’aider à bien localiser sa douleur.</a:t>
            </a:r>
          </a:p>
          <a:p>
            <a:pPr marL="274320" indent="-274320" eaLnBrk="1" fontAlgn="auto" hangingPunct="1">
              <a:spcBef>
                <a:spcPts val="580"/>
              </a:spcBef>
              <a:spcAft>
                <a:spcPts val="0"/>
              </a:spcAft>
              <a:buClr>
                <a:schemeClr val="bg2"/>
              </a:buClr>
              <a:buFont typeface="Wingdings" pitchFamily="2" charset="2"/>
              <a:buChar char="ü"/>
              <a:defRPr/>
            </a:pPr>
            <a:r>
              <a:rPr lang="fr-FR" sz="2300" b="1" u="sng" dirty="0">
                <a:solidFill>
                  <a:schemeClr val="accent5"/>
                </a:solidFill>
              </a:rPr>
              <a:t>Qualification de la douleur</a:t>
            </a:r>
            <a:r>
              <a:rPr lang="fr-FR" sz="2300" b="1" dirty="0">
                <a:solidFill>
                  <a:schemeClr val="accent5"/>
                </a:solidFill>
              </a:rPr>
              <a:t> </a:t>
            </a:r>
            <a:r>
              <a:rPr lang="fr-FR" sz="2300" dirty="0">
                <a:solidFill>
                  <a:schemeClr val="accent5"/>
                </a:solidFill>
              </a:rPr>
              <a:t>: </a:t>
            </a:r>
          </a:p>
          <a:p>
            <a:pPr marL="274320" indent="-274320" eaLnBrk="1" fontAlgn="auto" hangingPunct="1">
              <a:spcBef>
                <a:spcPts val="580"/>
              </a:spcBef>
              <a:spcAft>
                <a:spcPts val="0"/>
              </a:spcAft>
              <a:buFont typeface="Wingdings" pitchFamily="2" charset="2"/>
              <a:buNone/>
              <a:defRPr/>
            </a:pPr>
            <a:r>
              <a:rPr lang="fr-FR" sz="2300" dirty="0"/>
              <a:t>   Le patient peut-il décrire le type de douleur qu’il ressent ? </a:t>
            </a:r>
          </a:p>
          <a:p>
            <a:pPr marL="274320" indent="-274320" eaLnBrk="1" fontAlgn="auto" hangingPunct="1">
              <a:spcBef>
                <a:spcPts val="580"/>
              </a:spcBef>
              <a:spcAft>
                <a:spcPts val="0"/>
              </a:spcAft>
              <a:buFont typeface="Wingdings" pitchFamily="2" charset="2"/>
              <a:buNone/>
              <a:defRPr/>
            </a:pPr>
            <a:r>
              <a:rPr lang="fr-FR" sz="2300" dirty="0"/>
              <a:t>   Aider le patient en lui suggérant des qualificatifs : brûlure, décharges électriques, torsion, pression, etc…</a:t>
            </a:r>
          </a:p>
          <a:p>
            <a:pPr marL="274320" indent="-274320" eaLnBrk="1" fontAlgn="auto" hangingPunct="1">
              <a:spcBef>
                <a:spcPts val="580"/>
              </a:spcBef>
              <a:spcAft>
                <a:spcPts val="0"/>
              </a:spcAft>
              <a:buClr>
                <a:schemeClr val="bg2"/>
              </a:buClr>
              <a:buFont typeface="Wingdings" pitchFamily="2" charset="2"/>
              <a:buChar char="ü"/>
              <a:defRPr/>
            </a:pPr>
            <a:r>
              <a:rPr lang="fr-FR" sz="2300" b="1" u="sng" dirty="0">
                <a:solidFill>
                  <a:schemeClr val="accent5"/>
                </a:solidFill>
              </a:rPr>
              <a:t>Périodicité de la douleur</a:t>
            </a:r>
            <a:r>
              <a:rPr lang="fr-FR" sz="2300" b="1" dirty="0">
                <a:solidFill>
                  <a:schemeClr val="accent5"/>
                </a:solidFill>
              </a:rPr>
              <a:t> </a:t>
            </a:r>
            <a:r>
              <a:rPr lang="fr-FR" sz="2300" dirty="0">
                <a:solidFill>
                  <a:schemeClr val="accent5"/>
                </a:solidFill>
              </a:rPr>
              <a:t>: </a:t>
            </a:r>
          </a:p>
          <a:p>
            <a:pPr marL="274320" indent="-274320" eaLnBrk="1" fontAlgn="auto" hangingPunct="1">
              <a:spcBef>
                <a:spcPts val="580"/>
              </a:spcBef>
              <a:spcAft>
                <a:spcPts val="0"/>
              </a:spcAft>
              <a:buFont typeface="Wingdings" pitchFamily="2" charset="2"/>
              <a:buNone/>
              <a:defRPr/>
            </a:pPr>
            <a:r>
              <a:rPr lang="fr-FR" sz="2300" dirty="0"/>
              <a:t>    La douleur est-elle permanente ou intermittente ? </a:t>
            </a:r>
          </a:p>
          <a:p>
            <a:pPr marL="274320" indent="-274320" eaLnBrk="1" fontAlgn="auto" hangingPunct="1">
              <a:spcBef>
                <a:spcPts val="580"/>
              </a:spcBef>
              <a:spcAft>
                <a:spcPts val="0"/>
              </a:spcAft>
              <a:buFont typeface="Wingdings" pitchFamily="2" charset="2"/>
              <a:buNone/>
              <a:defRPr/>
            </a:pPr>
            <a:r>
              <a:rPr lang="fr-FR" sz="2300" dirty="0"/>
              <a:t>    Quels sont les horaires ? </a:t>
            </a:r>
            <a:r>
              <a:rPr lang="fr-FR" sz="2300" dirty="0">
                <a:solidFill>
                  <a:srgbClr val="FF0000"/>
                </a:solidFill>
              </a:rPr>
              <a:t>( la tombée de la nuit / l’angoisse est une fleur du soir )</a:t>
            </a:r>
          </a:p>
          <a:p>
            <a:pPr marL="274320" indent="-274320" eaLnBrk="1" fontAlgn="auto" hangingPunct="1">
              <a:spcBef>
                <a:spcPts val="580"/>
              </a:spcBef>
              <a:spcAft>
                <a:spcPts val="0"/>
              </a:spcAft>
              <a:buFont typeface="Wingdings" pitchFamily="2" charset="2"/>
              <a:buNone/>
              <a:defRPr/>
            </a:pPr>
            <a:r>
              <a:rPr lang="fr-FR" sz="2300" dirty="0"/>
              <a:t>    Existe-il des crises paroxystiques ?</a:t>
            </a:r>
          </a:p>
          <a:p>
            <a:endParaRPr lang="fr-FR" dirty="0">
              <a:solidFill>
                <a:schemeClr val="accent5"/>
              </a:solidFill>
            </a:endParaRPr>
          </a:p>
        </p:txBody>
      </p:sp>
    </p:spTree>
    <p:extLst>
      <p:ext uri="{BB962C8B-B14F-4D97-AF65-F5344CB8AC3E}">
        <p14:creationId xmlns:p14="http://schemas.microsoft.com/office/powerpoint/2010/main" val="323058291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874CB3C-A235-397A-4E1B-1CEADE134734}"/>
              </a:ext>
            </a:extLst>
          </p:cNvPr>
          <p:cNvSpPr>
            <a:spLocks noGrp="1"/>
          </p:cNvSpPr>
          <p:nvPr>
            <p:ph type="title"/>
          </p:nvPr>
        </p:nvSpPr>
        <p:spPr/>
        <p:txBody>
          <a:bodyPr/>
          <a:lstStyle/>
          <a:p>
            <a:r>
              <a:rPr lang="fr-FR" dirty="0"/>
              <a:t>L’entretien d’évaluation </a:t>
            </a:r>
          </a:p>
        </p:txBody>
      </p:sp>
      <p:sp>
        <p:nvSpPr>
          <p:cNvPr id="3" name="Espace réservé du contenu 2">
            <a:extLst>
              <a:ext uri="{FF2B5EF4-FFF2-40B4-BE49-F238E27FC236}">
                <a16:creationId xmlns:a16="http://schemas.microsoft.com/office/drawing/2014/main" id="{ECB2E0BC-6721-AC25-7C98-09F80D083F29}"/>
              </a:ext>
            </a:extLst>
          </p:cNvPr>
          <p:cNvSpPr>
            <a:spLocks noGrp="1"/>
          </p:cNvSpPr>
          <p:nvPr>
            <p:ph sz="quarter" idx="13"/>
          </p:nvPr>
        </p:nvSpPr>
        <p:spPr/>
        <p:txBody>
          <a:bodyPr>
            <a:normAutofit lnSpcReduction="10000"/>
          </a:bodyPr>
          <a:lstStyle/>
          <a:p>
            <a:pPr eaLnBrk="1" hangingPunct="1">
              <a:lnSpc>
                <a:spcPct val="90000"/>
              </a:lnSpc>
              <a:buClr>
                <a:schemeClr val="bg2"/>
              </a:buClr>
              <a:buFont typeface="Wingdings" panose="05000000000000000000" pitchFamily="2" charset="2"/>
              <a:buChar char="ü"/>
            </a:pPr>
            <a:r>
              <a:rPr lang="fr-FR" altLang="fr-FR" dirty="0"/>
              <a:t> </a:t>
            </a:r>
            <a:r>
              <a:rPr lang="fr-FR" altLang="fr-FR" sz="2000" b="1" u="sng" dirty="0">
                <a:solidFill>
                  <a:schemeClr val="accent5"/>
                </a:solidFill>
              </a:rPr>
              <a:t>Retentissement sur les activités de la vie   </a:t>
            </a:r>
          </a:p>
          <a:p>
            <a:pPr eaLnBrk="1" hangingPunct="1">
              <a:lnSpc>
                <a:spcPct val="90000"/>
              </a:lnSpc>
              <a:buClr>
                <a:schemeClr val="bg2"/>
              </a:buClr>
              <a:buFont typeface="Wingdings 2" panose="05020102010507070707" pitchFamily="18" charset="2"/>
              <a:buNone/>
            </a:pPr>
            <a:r>
              <a:rPr lang="fr-FR" altLang="fr-FR" sz="2000" b="1" dirty="0">
                <a:solidFill>
                  <a:schemeClr val="accent5"/>
                </a:solidFill>
              </a:rPr>
              <a:t>    </a:t>
            </a:r>
            <a:r>
              <a:rPr lang="fr-FR" altLang="fr-FR" sz="2000" b="1" u="sng" dirty="0">
                <a:solidFill>
                  <a:schemeClr val="accent5"/>
                </a:solidFill>
              </a:rPr>
              <a:t>quotidienne et la qualité de vie</a:t>
            </a:r>
            <a:r>
              <a:rPr lang="fr-FR" altLang="fr-FR" sz="2000" b="1" dirty="0">
                <a:solidFill>
                  <a:schemeClr val="accent5"/>
                </a:solidFill>
              </a:rPr>
              <a:t> </a:t>
            </a:r>
            <a:r>
              <a:rPr lang="fr-FR" altLang="fr-FR" sz="2000" dirty="0">
                <a:solidFill>
                  <a:schemeClr val="accent5"/>
                </a:solidFill>
              </a:rPr>
              <a:t>: </a:t>
            </a:r>
          </a:p>
          <a:p>
            <a:pPr eaLnBrk="1" hangingPunct="1">
              <a:lnSpc>
                <a:spcPct val="90000"/>
              </a:lnSpc>
              <a:buFont typeface="Wingdings" panose="05000000000000000000" pitchFamily="2" charset="2"/>
              <a:buNone/>
            </a:pPr>
            <a:r>
              <a:rPr lang="fr-FR" altLang="fr-FR" dirty="0"/>
              <a:t>La douleur a-t-elle une répercussion sur :</a:t>
            </a:r>
          </a:p>
          <a:p>
            <a:pPr eaLnBrk="1" hangingPunct="1">
              <a:lnSpc>
                <a:spcPct val="90000"/>
              </a:lnSpc>
              <a:buFontTx/>
              <a:buNone/>
            </a:pPr>
            <a:r>
              <a:rPr lang="fr-FR" altLang="fr-FR" dirty="0"/>
              <a:t>- le sommeil</a:t>
            </a:r>
          </a:p>
          <a:p>
            <a:pPr eaLnBrk="1" hangingPunct="1">
              <a:lnSpc>
                <a:spcPct val="90000"/>
              </a:lnSpc>
              <a:buFontTx/>
              <a:buNone/>
            </a:pPr>
            <a:r>
              <a:rPr lang="fr-FR" altLang="fr-FR" dirty="0"/>
              <a:t>- l’alimentation</a:t>
            </a:r>
          </a:p>
          <a:p>
            <a:pPr eaLnBrk="1" hangingPunct="1">
              <a:lnSpc>
                <a:spcPct val="90000"/>
              </a:lnSpc>
              <a:buFontTx/>
              <a:buNone/>
            </a:pPr>
            <a:r>
              <a:rPr lang="fr-FR" altLang="fr-FR" dirty="0"/>
              <a:t>- la mobilisation</a:t>
            </a:r>
          </a:p>
          <a:p>
            <a:pPr eaLnBrk="1" hangingPunct="1">
              <a:lnSpc>
                <a:spcPct val="90000"/>
              </a:lnSpc>
              <a:buFontTx/>
              <a:buNone/>
            </a:pPr>
            <a:r>
              <a:rPr lang="fr-FR" altLang="fr-FR" dirty="0"/>
              <a:t>- les distractions</a:t>
            </a:r>
          </a:p>
          <a:p>
            <a:pPr eaLnBrk="1" hangingPunct="1">
              <a:lnSpc>
                <a:spcPct val="90000"/>
              </a:lnSpc>
              <a:buFontTx/>
              <a:buNone/>
            </a:pPr>
            <a:r>
              <a:rPr lang="fr-FR" altLang="fr-FR" dirty="0"/>
              <a:t>- le travail</a:t>
            </a:r>
          </a:p>
          <a:p>
            <a:pPr eaLnBrk="1" hangingPunct="1">
              <a:lnSpc>
                <a:spcPct val="90000"/>
              </a:lnSpc>
              <a:buFontTx/>
              <a:buNone/>
            </a:pPr>
            <a:r>
              <a:rPr lang="fr-FR" altLang="fr-FR" dirty="0"/>
              <a:t>- sa vie familiale et sociale</a:t>
            </a:r>
          </a:p>
          <a:p>
            <a:endParaRPr lang="fr-FR" dirty="0"/>
          </a:p>
        </p:txBody>
      </p:sp>
    </p:spTree>
    <p:extLst>
      <p:ext uri="{BB962C8B-B14F-4D97-AF65-F5344CB8AC3E}">
        <p14:creationId xmlns:p14="http://schemas.microsoft.com/office/powerpoint/2010/main" val="398994988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56DF585-60F8-1FAA-C7B6-BA169A1C5C62}"/>
              </a:ext>
            </a:extLst>
          </p:cNvPr>
          <p:cNvSpPr>
            <a:spLocks noGrp="1"/>
          </p:cNvSpPr>
          <p:nvPr>
            <p:ph type="title"/>
          </p:nvPr>
        </p:nvSpPr>
        <p:spPr/>
        <p:txBody>
          <a:bodyPr/>
          <a:lstStyle/>
          <a:p>
            <a:r>
              <a:rPr lang="fr-FR" altLang="fr-FR" b="1" u="sng" dirty="0">
                <a:solidFill>
                  <a:schemeClr val="accent5"/>
                </a:solidFill>
              </a:rPr>
              <a:t>Recueil d’informations auprès de l’entourage</a:t>
            </a:r>
            <a:r>
              <a:rPr lang="fr-FR" altLang="fr-FR" b="1" dirty="0">
                <a:solidFill>
                  <a:schemeClr val="accent5"/>
                </a:solidFill>
              </a:rPr>
              <a:t> </a:t>
            </a:r>
            <a:r>
              <a:rPr lang="fr-FR" altLang="fr-FR" dirty="0">
                <a:solidFill>
                  <a:schemeClr val="accent5"/>
                </a:solidFill>
              </a:rPr>
              <a:t>: </a:t>
            </a:r>
            <a:br>
              <a:rPr lang="fr-FR" altLang="fr-FR" dirty="0"/>
            </a:br>
            <a:endParaRPr lang="fr-FR" dirty="0"/>
          </a:p>
        </p:txBody>
      </p:sp>
      <p:sp>
        <p:nvSpPr>
          <p:cNvPr id="3" name="Espace réservé du contenu 2">
            <a:extLst>
              <a:ext uri="{FF2B5EF4-FFF2-40B4-BE49-F238E27FC236}">
                <a16:creationId xmlns:a16="http://schemas.microsoft.com/office/drawing/2014/main" id="{F8AD2A83-3D9F-0376-0066-4398F444E166}"/>
              </a:ext>
            </a:extLst>
          </p:cNvPr>
          <p:cNvSpPr>
            <a:spLocks noGrp="1"/>
          </p:cNvSpPr>
          <p:nvPr>
            <p:ph sz="quarter" idx="13"/>
          </p:nvPr>
        </p:nvSpPr>
        <p:spPr/>
        <p:txBody>
          <a:bodyPr/>
          <a:lstStyle/>
          <a:p>
            <a:r>
              <a:rPr lang="fr-FR" altLang="fr-FR" dirty="0"/>
              <a:t>Que dit le patient de sa douleur à son entourage ? </a:t>
            </a:r>
          </a:p>
          <a:p>
            <a:r>
              <a:rPr lang="fr-FR" altLang="fr-FR" dirty="0"/>
              <a:t>Les proches ont-ils pu observer une modification du</a:t>
            </a:r>
          </a:p>
          <a:p>
            <a:pPr eaLnBrk="1" hangingPunct="1">
              <a:buFont typeface="Wingdings" panose="05000000000000000000" pitchFamily="2" charset="2"/>
              <a:buNone/>
            </a:pPr>
            <a:r>
              <a:rPr lang="fr-FR" altLang="fr-FR" dirty="0"/>
              <a:t>comportement du patient ou de la relation qu’ils ont habituellement avec lui ?</a:t>
            </a:r>
          </a:p>
          <a:p>
            <a:endParaRPr lang="fr-FR" dirty="0"/>
          </a:p>
        </p:txBody>
      </p:sp>
    </p:spTree>
    <p:extLst>
      <p:ext uri="{BB962C8B-B14F-4D97-AF65-F5344CB8AC3E}">
        <p14:creationId xmlns:p14="http://schemas.microsoft.com/office/powerpoint/2010/main" val="165045019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EFAFA3B-9645-9866-6C4E-05E780234847}"/>
              </a:ext>
            </a:extLst>
          </p:cNvPr>
          <p:cNvSpPr>
            <a:spLocks noGrp="1"/>
          </p:cNvSpPr>
          <p:nvPr>
            <p:ph type="title"/>
          </p:nvPr>
        </p:nvSpPr>
        <p:spPr/>
        <p:txBody>
          <a:bodyPr/>
          <a:lstStyle/>
          <a:p>
            <a:r>
              <a:rPr lang="fr-FR" dirty="0">
                <a:solidFill>
                  <a:schemeClr val="accent5"/>
                </a:solidFill>
              </a:rPr>
              <a:t>MISE EN COMMUN DES INFORMATIONS RECUEILLIES</a:t>
            </a:r>
          </a:p>
        </p:txBody>
      </p:sp>
      <p:sp>
        <p:nvSpPr>
          <p:cNvPr id="3" name="Espace réservé du contenu 2">
            <a:extLst>
              <a:ext uri="{FF2B5EF4-FFF2-40B4-BE49-F238E27FC236}">
                <a16:creationId xmlns:a16="http://schemas.microsoft.com/office/drawing/2014/main" id="{37ECCC6B-4A95-FE7B-5A81-B7AA5226DFA2}"/>
              </a:ext>
            </a:extLst>
          </p:cNvPr>
          <p:cNvSpPr>
            <a:spLocks noGrp="1"/>
          </p:cNvSpPr>
          <p:nvPr>
            <p:ph sz="quarter" idx="13"/>
          </p:nvPr>
        </p:nvSpPr>
        <p:spPr>
          <a:xfrm>
            <a:off x="336258" y="2647817"/>
            <a:ext cx="10363826" cy="3424107"/>
          </a:xfrm>
        </p:spPr>
        <p:txBody>
          <a:bodyPr/>
          <a:lstStyle/>
          <a:p>
            <a:pPr marL="609600" indent="-609600" eaLnBrk="1" hangingPunct="1">
              <a:buClr>
                <a:schemeClr val="bg2"/>
              </a:buClr>
              <a:buFontTx/>
              <a:buAutoNum type="arabicPeriod"/>
              <a:defRPr/>
            </a:pPr>
            <a:r>
              <a:rPr lang="fr-FR" u="sng" dirty="0">
                <a:solidFill>
                  <a:schemeClr val="accent5"/>
                </a:solidFill>
              </a:rPr>
              <a:t>Les transmissions dans l’équipe</a:t>
            </a:r>
          </a:p>
          <a:p>
            <a:pPr marL="609600" indent="-609600" eaLnBrk="1" hangingPunct="1">
              <a:buFontTx/>
              <a:buNone/>
              <a:defRPr/>
            </a:pPr>
            <a:r>
              <a:rPr lang="fr-FR" sz="1800" dirty="0"/>
              <a:t>          </a:t>
            </a:r>
            <a:r>
              <a:rPr lang="fr-FR" dirty="0"/>
              <a:t>Elles sont faites oralement et par écrit dans le dossier infirmier et médical. </a:t>
            </a:r>
          </a:p>
          <a:p>
            <a:pPr marL="609600" indent="-609600" eaLnBrk="1" hangingPunct="1">
              <a:buFontTx/>
              <a:buNone/>
              <a:defRPr/>
            </a:pPr>
            <a:r>
              <a:rPr lang="fr-FR" dirty="0"/>
              <a:t>         Ces transmissions sont indispensables à une véritable démarche d’équipe. </a:t>
            </a:r>
          </a:p>
          <a:p>
            <a:pPr marL="609600" indent="-609600" eaLnBrk="1" hangingPunct="1">
              <a:buFontTx/>
              <a:buNone/>
              <a:defRPr/>
            </a:pPr>
            <a:r>
              <a:rPr lang="fr-FR" dirty="0"/>
              <a:t>         Elles permettent aussi une meilleure compréhension de l’évolution de la situation (efficacité du traitement, apparition d’effets secondaires, réticence du patient face à son traitement…)</a:t>
            </a:r>
          </a:p>
          <a:p>
            <a:pPr marL="609600" indent="-609600" eaLnBrk="1" hangingPunct="1">
              <a:buFontTx/>
              <a:buNone/>
              <a:defRPr/>
            </a:pPr>
            <a:endParaRPr lang="fr-FR" dirty="0"/>
          </a:p>
          <a:p>
            <a:pPr marL="609600" indent="-609600" eaLnBrk="1" hangingPunct="1">
              <a:buFontTx/>
              <a:buNone/>
              <a:defRPr/>
            </a:pPr>
            <a:endParaRPr lang="fr-FR" dirty="0"/>
          </a:p>
          <a:p>
            <a:pPr marL="609600" indent="-609600" eaLnBrk="1" hangingPunct="1">
              <a:buFontTx/>
              <a:buNone/>
              <a:defRPr/>
            </a:pPr>
            <a:endParaRPr lang="fr-FR" dirty="0"/>
          </a:p>
          <a:p>
            <a:endParaRPr lang="fr-FR" dirty="0"/>
          </a:p>
        </p:txBody>
      </p:sp>
    </p:spTree>
    <p:extLst>
      <p:ext uri="{BB962C8B-B14F-4D97-AF65-F5344CB8AC3E}">
        <p14:creationId xmlns:p14="http://schemas.microsoft.com/office/powerpoint/2010/main" val="236732458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3B22287-69C6-3B06-EAEB-E32D4C9E5683}"/>
              </a:ext>
            </a:extLst>
          </p:cNvPr>
          <p:cNvSpPr>
            <a:spLocks noGrp="1"/>
          </p:cNvSpPr>
          <p:nvPr>
            <p:ph type="title"/>
          </p:nvPr>
        </p:nvSpPr>
        <p:spPr/>
        <p:txBody>
          <a:bodyPr/>
          <a:lstStyle/>
          <a:p>
            <a:r>
              <a:rPr lang="fr-FR" altLang="fr-FR" u="sng" dirty="0">
                <a:solidFill>
                  <a:schemeClr val="accent5"/>
                </a:solidFill>
              </a:rPr>
              <a:t>Le choix d’une grille d’évaluation</a:t>
            </a:r>
            <a:r>
              <a:rPr lang="fr-FR" altLang="fr-FR" dirty="0">
                <a:solidFill>
                  <a:schemeClr val="accent5"/>
                </a:solidFill>
              </a:rPr>
              <a:t>  :</a:t>
            </a:r>
            <a:r>
              <a:rPr lang="fr-FR" altLang="fr-FR" u="sng" dirty="0">
                <a:solidFill>
                  <a:schemeClr val="accent5"/>
                </a:solidFill>
              </a:rPr>
              <a:t> une démarche d’équipe</a:t>
            </a:r>
            <a:br>
              <a:rPr lang="fr-FR" altLang="fr-FR" u="sng" dirty="0">
                <a:solidFill>
                  <a:schemeClr val="accent5"/>
                </a:solidFill>
              </a:rPr>
            </a:br>
            <a:endParaRPr lang="fr-FR" dirty="0">
              <a:solidFill>
                <a:schemeClr val="accent5"/>
              </a:solidFill>
            </a:endParaRPr>
          </a:p>
        </p:txBody>
      </p:sp>
      <p:sp>
        <p:nvSpPr>
          <p:cNvPr id="3" name="Espace réservé du contenu 2">
            <a:extLst>
              <a:ext uri="{FF2B5EF4-FFF2-40B4-BE49-F238E27FC236}">
                <a16:creationId xmlns:a16="http://schemas.microsoft.com/office/drawing/2014/main" id="{06B4DEA1-9BD5-2A99-6C49-22B710C9721F}"/>
              </a:ext>
            </a:extLst>
          </p:cNvPr>
          <p:cNvSpPr>
            <a:spLocks noGrp="1"/>
          </p:cNvSpPr>
          <p:nvPr>
            <p:ph sz="quarter" idx="13"/>
          </p:nvPr>
        </p:nvSpPr>
        <p:spPr/>
        <p:txBody>
          <a:bodyPr/>
          <a:lstStyle/>
          <a:p>
            <a:r>
              <a:rPr lang="fr-FR" altLang="fr-FR" dirty="0"/>
              <a:t>En fonction du mécanisme et de</a:t>
            </a:r>
            <a:r>
              <a:rPr lang="fr-FR" altLang="fr-FR" u="sng" dirty="0"/>
              <a:t> </a:t>
            </a:r>
            <a:r>
              <a:rPr lang="fr-FR" altLang="fr-FR" dirty="0"/>
              <a:t>l’étiologie de la douleur, choisir en collaboration avec l’équipe médicale la grille d’évaluation adaptée à la situation du patient.</a:t>
            </a:r>
          </a:p>
          <a:p>
            <a:endParaRPr lang="fr-FR" dirty="0"/>
          </a:p>
        </p:txBody>
      </p:sp>
    </p:spTree>
    <p:extLst>
      <p:ext uri="{BB962C8B-B14F-4D97-AF65-F5344CB8AC3E}">
        <p14:creationId xmlns:p14="http://schemas.microsoft.com/office/powerpoint/2010/main" val="1203230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F63176B-01BC-BE80-CF1F-28711644F86C}"/>
              </a:ext>
            </a:extLst>
          </p:cNvPr>
          <p:cNvSpPr>
            <a:spLocks noGrp="1"/>
          </p:cNvSpPr>
          <p:nvPr>
            <p:ph type="title"/>
          </p:nvPr>
        </p:nvSpPr>
        <p:spPr/>
        <p:txBody>
          <a:bodyPr/>
          <a:lstStyle/>
          <a:p>
            <a:r>
              <a:rPr lang="fr-FR" dirty="0">
                <a:solidFill>
                  <a:srgbClr val="FF0000"/>
                </a:solidFill>
              </a:rPr>
              <a:t>QUIZZ</a:t>
            </a:r>
            <a:endParaRPr lang="fr-FR" dirty="0"/>
          </a:p>
        </p:txBody>
      </p:sp>
      <p:sp>
        <p:nvSpPr>
          <p:cNvPr id="3" name="Espace réservé du contenu 2">
            <a:extLst>
              <a:ext uri="{FF2B5EF4-FFF2-40B4-BE49-F238E27FC236}">
                <a16:creationId xmlns:a16="http://schemas.microsoft.com/office/drawing/2014/main" id="{5E76227E-248F-3A80-49EE-5C6A5EBC1E88}"/>
              </a:ext>
            </a:extLst>
          </p:cNvPr>
          <p:cNvSpPr>
            <a:spLocks noGrp="1"/>
          </p:cNvSpPr>
          <p:nvPr>
            <p:ph sz="quarter" idx="13"/>
          </p:nvPr>
        </p:nvSpPr>
        <p:spPr/>
        <p:txBody>
          <a:bodyPr/>
          <a:lstStyle/>
          <a:p>
            <a:pPr marL="0" indent="0">
              <a:buNone/>
            </a:pPr>
            <a:endParaRPr lang="fr-FR" dirty="0"/>
          </a:p>
          <a:p>
            <a:pPr marL="0" indent="0">
              <a:buNone/>
            </a:pPr>
            <a:endParaRPr lang="fr-FR" dirty="0"/>
          </a:p>
          <a:p>
            <a:pPr marL="0" indent="0" algn="ctr">
              <a:buNone/>
            </a:pPr>
            <a:r>
              <a:rPr lang="fr-FR" sz="4000" dirty="0">
                <a:solidFill>
                  <a:srgbClr val="FF0000"/>
                </a:solidFill>
                <a:latin typeface="Arial" panose="020B0604020202020204" pitchFamily="34" charset="0"/>
                <a:cs typeface="Arial" panose="020B0604020202020204" pitchFamily="34" charset="0"/>
              </a:rPr>
              <a:t>LE BON SENS ET… PARFOIS OUBLIER TOUT CE QUE L’ON NOUS A APPRIS  </a:t>
            </a:r>
          </a:p>
        </p:txBody>
      </p:sp>
    </p:spTree>
    <p:extLst>
      <p:ext uri="{BB962C8B-B14F-4D97-AF65-F5344CB8AC3E}">
        <p14:creationId xmlns:p14="http://schemas.microsoft.com/office/powerpoint/2010/main" val="282164841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917452F-A948-4295-FCC7-2F28D4F937C6}"/>
              </a:ext>
            </a:extLst>
          </p:cNvPr>
          <p:cNvSpPr>
            <a:spLocks noGrp="1"/>
          </p:cNvSpPr>
          <p:nvPr>
            <p:ph type="title"/>
          </p:nvPr>
        </p:nvSpPr>
        <p:spPr/>
        <p:txBody>
          <a:bodyPr/>
          <a:lstStyle/>
          <a:p>
            <a:r>
              <a:rPr lang="fr-FR" altLang="fr-FR" u="sng" dirty="0">
                <a:solidFill>
                  <a:schemeClr val="accent5"/>
                </a:solidFill>
              </a:rPr>
              <a:t>Le choix d’une grille d’évaluation</a:t>
            </a:r>
            <a:r>
              <a:rPr lang="fr-FR" altLang="fr-FR" dirty="0">
                <a:solidFill>
                  <a:schemeClr val="accent5"/>
                </a:solidFill>
              </a:rPr>
              <a:t>  :</a:t>
            </a:r>
            <a:r>
              <a:rPr lang="fr-FR" altLang="fr-FR" u="sng" dirty="0">
                <a:solidFill>
                  <a:schemeClr val="accent5"/>
                </a:solidFill>
              </a:rPr>
              <a:t> une démarche d’équipe</a:t>
            </a:r>
            <a:br>
              <a:rPr lang="fr-FR" altLang="fr-FR" u="sng" dirty="0">
                <a:solidFill>
                  <a:schemeClr val="accent5"/>
                </a:solidFill>
              </a:rPr>
            </a:br>
            <a:endParaRPr lang="fr-FR" dirty="0"/>
          </a:p>
        </p:txBody>
      </p:sp>
      <p:sp>
        <p:nvSpPr>
          <p:cNvPr id="3" name="Espace réservé du contenu 2">
            <a:extLst>
              <a:ext uri="{FF2B5EF4-FFF2-40B4-BE49-F238E27FC236}">
                <a16:creationId xmlns:a16="http://schemas.microsoft.com/office/drawing/2014/main" id="{D08EA8AA-4F33-03E6-1390-D6FB27BBC4DD}"/>
              </a:ext>
            </a:extLst>
          </p:cNvPr>
          <p:cNvSpPr>
            <a:spLocks noGrp="1"/>
          </p:cNvSpPr>
          <p:nvPr>
            <p:ph sz="quarter" idx="13"/>
          </p:nvPr>
        </p:nvSpPr>
        <p:spPr/>
        <p:txBody>
          <a:bodyPr/>
          <a:lstStyle/>
          <a:p>
            <a:pPr eaLnBrk="1" hangingPunct="1">
              <a:lnSpc>
                <a:spcPct val="90000"/>
              </a:lnSpc>
              <a:buClr>
                <a:schemeClr val="bg2"/>
              </a:buClr>
              <a:buFont typeface="Wingdings" panose="05000000000000000000" pitchFamily="2" charset="2"/>
              <a:buChar char="ü"/>
            </a:pPr>
            <a:r>
              <a:rPr lang="fr-FR" altLang="fr-FR" u="sng" dirty="0">
                <a:solidFill>
                  <a:schemeClr val="accent5"/>
                </a:solidFill>
              </a:rPr>
              <a:t>Le mécanisme de la douleur</a:t>
            </a:r>
            <a:r>
              <a:rPr lang="fr-FR" altLang="fr-FR" dirty="0">
                <a:solidFill>
                  <a:schemeClr val="accent5"/>
                </a:solidFill>
              </a:rPr>
              <a:t> </a:t>
            </a:r>
            <a:r>
              <a:rPr lang="fr-FR" altLang="fr-FR" dirty="0"/>
              <a:t>: douleurs neurogène ou nociceptive qui nécessiteront des types d’évaluations différentes.</a:t>
            </a:r>
          </a:p>
          <a:p>
            <a:pPr eaLnBrk="1" hangingPunct="1">
              <a:lnSpc>
                <a:spcPct val="90000"/>
              </a:lnSpc>
              <a:buClr>
                <a:schemeClr val="bg2"/>
              </a:buClr>
              <a:buFont typeface="Wingdings" panose="05000000000000000000" pitchFamily="2" charset="2"/>
              <a:buNone/>
            </a:pPr>
            <a:endParaRPr lang="fr-FR" altLang="fr-FR" dirty="0"/>
          </a:p>
          <a:p>
            <a:pPr eaLnBrk="1" hangingPunct="1">
              <a:lnSpc>
                <a:spcPct val="90000"/>
              </a:lnSpc>
              <a:buFont typeface="Wingdings" panose="05000000000000000000" pitchFamily="2" charset="2"/>
              <a:buChar char="ü"/>
            </a:pPr>
            <a:r>
              <a:rPr lang="fr-FR" altLang="fr-FR" dirty="0">
                <a:solidFill>
                  <a:schemeClr val="accent5"/>
                </a:solidFill>
              </a:rPr>
              <a:t> </a:t>
            </a:r>
            <a:r>
              <a:rPr lang="fr-FR" altLang="fr-FR" u="sng" dirty="0">
                <a:solidFill>
                  <a:schemeClr val="accent5"/>
                </a:solidFill>
              </a:rPr>
              <a:t>L’étiologie de la douleur</a:t>
            </a:r>
            <a:r>
              <a:rPr lang="fr-FR" altLang="fr-FR" dirty="0">
                <a:solidFill>
                  <a:schemeClr val="accent5"/>
                </a:solidFill>
              </a:rPr>
              <a:t> : </a:t>
            </a:r>
            <a:r>
              <a:rPr lang="fr-FR" altLang="fr-FR" dirty="0"/>
              <a:t>comprendre l’étiologie permettra d’adapter plus justement les réponses.</a:t>
            </a:r>
          </a:p>
          <a:p>
            <a:pPr eaLnBrk="1" hangingPunct="1">
              <a:lnSpc>
                <a:spcPct val="90000"/>
              </a:lnSpc>
            </a:pPr>
            <a:endParaRPr lang="fr-FR" altLang="fr-FR" dirty="0"/>
          </a:p>
          <a:p>
            <a:pPr eaLnBrk="1" hangingPunct="1">
              <a:lnSpc>
                <a:spcPct val="90000"/>
              </a:lnSpc>
              <a:buFont typeface="Wingdings" panose="05000000000000000000" pitchFamily="2" charset="2"/>
              <a:buNone/>
            </a:pPr>
            <a:endParaRPr lang="fr-FR" altLang="fr-FR" sz="1800" dirty="0"/>
          </a:p>
          <a:p>
            <a:pPr eaLnBrk="1" hangingPunct="1">
              <a:lnSpc>
                <a:spcPct val="90000"/>
              </a:lnSpc>
              <a:buFont typeface="Wingdings" panose="05000000000000000000" pitchFamily="2" charset="2"/>
              <a:buNone/>
            </a:pPr>
            <a:r>
              <a:rPr lang="fr-FR" altLang="fr-FR" sz="1800" b="1" dirty="0"/>
              <a:t>Ces grilles d’évaluation de la douleur doivent être insérées dans le dossier infirmier.</a:t>
            </a:r>
          </a:p>
          <a:p>
            <a:endParaRPr lang="fr-FR" dirty="0"/>
          </a:p>
        </p:txBody>
      </p:sp>
    </p:spTree>
    <p:extLst>
      <p:ext uri="{BB962C8B-B14F-4D97-AF65-F5344CB8AC3E}">
        <p14:creationId xmlns:p14="http://schemas.microsoft.com/office/powerpoint/2010/main" val="6987698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0616F87-E3DA-436A-31B3-4C842ED02518}"/>
              </a:ext>
            </a:extLst>
          </p:cNvPr>
          <p:cNvSpPr>
            <a:spLocks noGrp="1"/>
          </p:cNvSpPr>
          <p:nvPr>
            <p:ph type="title"/>
          </p:nvPr>
        </p:nvSpPr>
        <p:spPr/>
        <p:txBody>
          <a:bodyPr/>
          <a:lstStyle/>
          <a:p>
            <a:r>
              <a:rPr lang="fr-FR" dirty="0">
                <a:solidFill>
                  <a:schemeClr val="accent5"/>
                </a:solidFill>
              </a:rPr>
              <a:t>L’évaluation</a:t>
            </a:r>
          </a:p>
        </p:txBody>
      </p:sp>
      <p:sp>
        <p:nvSpPr>
          <p:cNvPr id="3" name="Espace réservé du contenu 2">
            <a:extLst>
              <a:ext uri="{FF2B5EF4-FFF2-40B4-BE49-F238E27FC236}">
                <a16:creationId xmlns:a16="http://schemas.microsoft.com/office/drawing/2014/main" id="{D5A75084-53BF-5700-E314-1EA2B3F69BF7}"/>
              </a:ext>
            </a:extLst>
          </p:cNvPr>
          <p:cNvSpPr>
            <a:spLocks noGrp="1"/>
          </p:cNvSpPr>
          <p:nvPr>
            <p:ph sz="quarter" idx="13"/>
          </p:nvPr>
        </p:nvSpPr>
        <p:spPr>
          <a:xfrm>
            <a:off x="914400" y="2439282"/>
            <a:ext cx="10363826" cy="3424107"/>
          </a:xfrm>
        </p:spPr>
        <p:txBody>
          <a:bodyPr/>
          <a:lstStyle/>
          <a:p>
            <a:pPr eaLnBrk="1" hangingPunct="1"/>
            <a:r>
              <a:rPr lang="fr-FR" altLang="fr-FR" dirty="0"/>
              <a:t>Auto-évaluation</a:t>
            </a:r>
          </a:p>
          <a:p>
            <a:pPr eaLnBrk="1" hangingPunct="1">
              <a:buFontTx/>
              <a:buNone/>
            </a:pPr>
            <a:endParaRPr lang="fr-FR" altLang="fr-FR" dirty="0"/>
          </a:p>
          <a:p>
            <a:pPr eaLnBrk="1" hangingPunct="1"/>
            <a:r>
              <a:rPr lang="fr-FR" altLang="fr-FR" dirty="0" err="1"/>
              <a:t>Hétéro-évaluation</a:t>
            </a:r>
            <a:endParaRPr lang="fr-FR" altLang="fr-FR" dirty="0"/>
          </a:p>
          <a:p>
            <a:pPr eaLnBrk="1" hangingPunct="1">
              <a:buFontTx/>
              <a:buNone/>
            </a:pPr>
            <a:endParaRPr lang="fr-FR" altLang="fr-FR" dirty="0"/>
          </a:p>
          <a:p>
            <a:pPr eaLnBrk="1" hangingPunct="1"/>
            <a:r>
              <a:rPr lang="fr-FR" altLang="fr-FR" dirty="0"/>
              <a:t>Les outils </a:t>
            </a:r>
          </a:p>
          <a:p>
            <a:endParaRPr lang="fr-FR" dirty="0"/>
          </a:p>
        </p:txBody>
      </p:sp>
    </p:spTree>
    <p:extLst>
      <p:ext uri="{BB962C8B-B14F-4D97-AF65-F5344CB8AC3E}">
        <p14:creationId xmlns:p14="http://schemas.microsoft.com/office/powerpoint/2010/main" val="248458942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5206535-4790-DA40-AA6D-AEEFAC8602B9}"/>
              </a:ext>
            </a:extLst>
          </p:cNvPr>
          <p:cNvSpPr>
            <a:spLocks noGrp="1"/>
          </p:cNvSpPr>
          <p:nvPr>
            <p:ph type="title"/>
          </p:nvPr>
        </p:nvSpPr>
        <p:spPr/>
        <p:txBody>
          <a:bodyPr/>
          <a:lstStyle/>
          <a:p>
            <a:r>
              <a:rPr lang="fr-FR" dirty="0"/>
              <a:t>Les outils d’évaluation : trois types </a:t>
            </a:r>
          </a:p>
        </p:txBody>
      </p:sp>
      <p:sp>
        <p:nvSpPr>
          <p:cNvPr id="3" name="Espace réservé du contenu 2">
            <a:extLst>
              <a:ext uri="{FF2B5EF4-FFF2-40B4-BE49-F238E27FC236}">
                <a16:creationId xmlns:a16="http://schemas.microsoft.com/office/drawing/2014/main" id="{1AF767F8-F928-0A4F-E891-D046E248523B}"/>
              </a:ext>
            </a:extLst>
          </p:cNvPr>
          <p:cNvSpPr>
            <a:spLocks noGrp="1"/>
          </p:cNvSpPr>
          <p:nvPr>
            <p:ph sz="quarter" idx="13"/>
          </p:nvPr>
        </p:nvSpPr>
        <p:spPr/>
        <p:txBody>
          <a:bodyPr/>
          <a:lstStyle/>
          <a:p>
            <a:pPr eaLnBrk="1" hangingPunct="1"/>
            <a:r>
              <a:rPr lang="fr-FR" altLang="fr-FR" dirty="0"/>
              <a:t>Unidimensionnel</a:t>
            </a:r>
          </a:p>
          <a:p>
            <a:pPr marL="0" indent="0" eaLnBrk="1" hangingPunct="1">
              <a:buNone/>
            </a:pPr>
            <a:endParaRPr lang="fr-FR" altLang="fr-FR" dirty="0"/>
          </a:p>
          <a:p>
            <a:pPr eaLnBrk="1" hangingPunct="1"/>
            <a:r>
              <a:rPr lang="fr-FR" altLang="fr-FR" dirty="0"/>
              <a:t>Pluridimensionnel</a:t>
            </a:r>
          </a:p>
          <a:p>
            <a:pPr eaLnBrk="1" hangingPunct="1"/>
            <a:endParaRPr lang="fr-FR" altLang="fr-FR" dirty="0"/>
          </a:p>
          <a:p>
            <a:pPr eaLnBrk="1" hangingPunct="1"/>
            <a:r>
              <a:rPr lang="fr-FR" altLang="fr-FR" dirty="0"/>
              <a:t>Comportemental</a:t>
            </a:r>
          </a:p>
          <a:p>
            <a:endParaRPr lang="fr-FR" dirty="0"/>
          </a:p>
        </p:txBody>
      </p:sp>
    </p:spTree>
    <p:extLst>
      <p:ext uri="{BB962C8B-B14F-4D97-AF65-F5344CB8AC3E}">
        <p14:creationId xmlns:p14="http://schemas.microsoft.com/office/powerpoint/2010/main" val="266630478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672D1FA-D3E6-B25B-F4B4-F70021C54C65}"/>
              </a:ext>
            </a:extLst>
          </p:cNvPr>
          <p:cNvSpPr>
            <a:spLocks noGrp="1"/>
          </p:cNvSpPr>
          <p:nvPr>
            <p:ph type="title"/>
          </p:nvPr>
        </p:nvSpPr>
        <p:spPr/>
        <p:txBody>
          <a:bodyPr/>
          <a:lstStyle/>
          <a:p>
            <a:r>
              <a:rPr lang="fr-FR" dirty="0"/>
              <a:t>Les outils d’évaluation : trois types </a:t>
            </a:r>
          </a:p>
        </p:txBody>
      </p:sp>
      <p:sp>
        <p:nvSpPr>
          <p:cNvPr id="3" name="Espace réservé du contenu 2">
            <a:extLst>
              <a:ext uri="{FF2B5EF4-FFF2-40B4-BE49-F238E27FC236}">
                <a16:creationId xmlns:a16="http://schemas.microsoft.com/office/drawing/2014/main" id="{5D3B1BEE-BAE5-105B-2D70-742D0D4828DB}"/>
              </a:ext>
            </a:extLst>
          </p:cNvPr>
          <p:cNvSpPr>
            <a:spLocks noGrp="1"/>
          </p:cNvSpPr>
          <p:nvPr>
            <p:ph sz="quarter" idx="13"/>
          </p:nvPr>
        </p:nvSpPr>
        <p:spPr/>
        <p:txBody>
          <a:bodyPr>
            <a:normAutofit fontScale="62500" lnSpcReduction="20000"/>
          </a:bodyPr>
          <a:lstStyle/>
          <a:p>
            <a:pPr marL="0" indent="0" eaLnBrk="1" hangingPunct="1">
              <a:buNone/>
            </a:pPr>
            <a:r>
              <a:rPr lang="fr-FR" altLang="fr-FR" dirty="0">
                <a:solidFill>
                  <a:srgbClr val="FF0000"/>
                </a:solidFill>
              </a:rPr>
              <a:t>Unidimensionnel (EVA, EN, EVS)</a:t>
            </a:r>
          </a:p>
          <a:p>
            <a:pPr eaLnBrk="1" hangingPunct="1">
              <a:lnSpc>
                <a:spcPct val="90000"/>
              </a:lnSpc>
              <a:buFont typeface="Wingdings" panose="05000000000000000000" pitchFamily="2" charset="2"/>
              <a:buChar char="Ø"/>
            </a:pPr>
            <a:r>
              <a:rPr lang="fr-FR" altLang="fr-FR" dirty="0"/>
              <a:t>Apprécient globalement la douleur en l’assimilant à une sensation d’intensité</a:t>
            </a:r>
          </a:p>
          <a:p>
            <a:pPr eaLnBrk="1" hangingPunct="1">
              <a:lnSpc>
                <a:spcPct val="90000"/>
              </a:lnSpc>
              <a:buFont typeface="Wingdings" panose="05000000000000000000" pitchFamily="2" charset="2"/>
              <a:buChar char="Ø"/>
            </a:pPr>
            <a:r>
              <a:rPr lang="fr-FR" altLang="fr-FR" dirty="0"/>
              <a:t>Importance de la façon d’expliquer et de présenter l’échelle au patient</a:t>
            </a:r>
          </a:p>
          <a:p>
            <a:pPr eaLnBrk="1" hangingPunct="1">
              <a:lnSpc>
                <a:spcPct val="90000"/>
              </a:lnSpc>
              <a:buFont typeface="Wingdings" panose="05000000000000000000" pitchFamily="2" charset="2"/>
              <a:buChar char="Ø"/>
            </a:pPr>
            <a:r>
              <a:rPr lang="fr-FR" altLang="fr-FR" dirty="0"/>
              <a:t>Importance des moments de l’évaluation</a:t>
            </a:r>
          </a:p>
          <a:p>
            <a:pPr marL="0" indent="0" eaLnBrk="1" hangingPunct="1">
              <a:buNone/>
            </a:pPr>
            <a:r>
              <a:rPr lang="fr-FR" altLang="fr-FR" dirty="0">
                <a:solidFill>
                  <a:srgbClr val="FF0000"/>
                </a:solidFill>
              </a:rPr>
              <a:t>Pluridimensionnel (questionnaire  de saint Antoine, dn4)</a:t>
            </a:r>
          </a:p>
          <a:p>
            <a:pPr eaLnBrk="1" hangingPunct="1">
              <a:lnSpc>
                <a:spcPct val="100000"/>
              </a:lnSpc>
              <a:buFont typeface="Wingdings" panose="05000000000000000000" pitchFamily="2" charset="2"/>
              <a:buChar char="Ø"/>
            </a:pPr>
            <a:r>
              <a:rPr lang="fr-FR" altLang="fr-FR" dirty="0"/>
              <a:t>Questionnaires d’adjectifs (composantes sensorielles et affectives)</a:t>
            </a:r>
          </a:p>
          <a:p>
            <a:pPr eaLnBrk="1" hangingPunct="1">
              <a:lnSpc>
                <a:spcPct val="100000"/>
              </a:lnSpc>
              <a:buFont typeface="Wingdings" panose="05000000000000000000" pitchFamily="2" charset="2"/>
              <a:buChar char="Ø"/>
            </a:pPr>
            <a:r>
              <a:rPr lang="fr-FR" altLang="fr-FR" dirty="0"/>
              <a:t>Nécessitent le calcul de scores</a:t>
            </a:r>
          </a:p>
          <a:p>
            <a:pPr marL="0" indent="0" eaLnBrk="1" hangingPunct="1">
              <a:buNone/>
            </a:pPr>
            <a:r>
              <a:rPr lang="fr-FR" altLang="fr-FR" dirty="0">
                <a:solidFill>
                  <a:srgbClr val="FF0000"/>
                </a:solidFill>
              </a:rPr>
              <a:t>Comportemental (algo plus, dolo plus, évaluation de la douleur chez la personne âgée )</a:t>
            </a:r>
          </a:p>
          <a:p>
            <a:pPr>
              <a:buFont typeface="Wingdings" panose="05000000000000000000" pitchFamily="2" charset="2"/>
              <a:buChar char="Ø"/>
            </a:pPr>
            <a:r>
              <a:rPr lang="fr-FR" altLang="fr-FR" sz="2000" dirty="0"/>
              <a:t>Analyse des répercussions de la douleur </a:t>
            </a:r>
          </a:p>
          <a:p>
            <a:pPr>
              <a:buFont typeface="Wingdings" panose="05000000000000000000" pitchFamily="2" charset="2"/>
              <a:buChar char="Ø"/>
            </a:pPr>
            <a:r>
              <a:rPr lang="fr-FR" altLang="fr-FR" sz="2000" dirty="0"/>
              <a:t>sur les comportements </a:t>
            </a:r>
          </a:p>
          <a:p>
            <a:pPr>
              <a:buFont typeface="Wingdings" panose="05000000000000000000" pitchFamily="2" charset="2"/>
              <a:buChar char="Ø"/>
            </a:pPr>
            <a:r>
              <a:rPr lang="fr-FR" altLang="fr-FR" sz="2000" dirty="0"/>
              <a:t>ou la qualité de vie du patient</a:t>
            </a:r>
          </a:p>
          <a:p>
            <a:endParaRPr lang="fr-FR" dirty="0"/>
          </a:p>
        </p:txBody>
      </p:sp>
    </p:spTree>
    <p:extLst>
      <p:ext uri="{BB962C8B-B14F-4D97-AF65-F5344CB8AC3E}">
        <p14:creationId xmlns:p14="http://schemas.microsoft.com/office/powerpoint/2010/main" val="413921460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0DCEFE5-A7FD-E6D7-7E18-545EE0F8BD98}"/>
              </a:ext>
            </a:extLst>
          </p:cNvPr>
          <p:cNvSpPr>
            <a:spLocks noGrp="1"/>
          </p:cNvSpPr>
          <p:nvPr>
            <p:ph type="title"/>
          </p:nvPr>
        </p:nvSpPr>
        <p:spPr/>
        <p:txBody>
          <a:bodyPr/>
          <a:lstStyle/>
          <a:p>
            <a:r>
              <a:rPr lang="fr-FR" dirty="0"/>
              <a:t>Les outils d’évaluation</a:t>
            </a:r>
          </a:p>
        </p:txBody>
      </p:sp>
      <p:sp>
        <p:nvSpPr>
          <p:cNvPr id="3" name="Espace réservé du contenu 2">
            <a:extLst>
              <a:ext uri="{FF2B5EF4-FFF2-40B4-BE49-F238E27FC236}">
                <a16:creationId xmlns:a16="http://schemas.microsoft.com/office/drawing/2014/main" id="{1919EDA1-4A39-BA00-2091-1C7EF4AFEE99}"/>
              </a:ext>
            </a:extLst>
          </p:cNvPr>
          <p:cNvSpPr>
            <a:spLocks noGrp="1"/>
          </p:cNvSpPr>
          <p:nvPr>
            <p:ph sz="quarter" idx="13"/>
          </p:nvPr>
        </p:nvSpPr>
        <p:spPr/>
        <p:txBody>
          <a:bodyPr/>
          <a:lstStyle/>
          <a:p>
            <a:r>
              <a:rPr lang="fr-FR" dirty="0"/>
              <a:t>Mme hima âgée de 88 ANS EST ATTEINTE De la maladie d'Alzheimer. Elle est alitée, ne s’exprime plus verbalement. A chaque mobilisation elle grimace et vous agrippe le bras. Afin d’affiner votre cible douleur qu’elle échelle allez vous utilisez ? </a:t>
            </a:r>
          </a:p>
          <a:p>
            <a:endParaRPr lang="fr-FR" dirty="0"/>
          </a:p>
        </p:txBody>
      </p:sp>
    </p:spTree>
    <p:extLst>
      <p:ext uri="{BB962C8B-B14F-4D97-AF65-F5344CB8AC3E}">
        <p14:creationId xmlns:p14="http://schemas.microsoft.com/office/powerpoint/2010/main" val="422789754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F17DD4B-0477-CB64-5CC6-CB89C5996487}"/>
              </a:ext>
            </a:extLst>
          </p:cNvPr>
          <p:cNvSpPr>
            <a:spLocks noGrp="1"/>
          </p:cNvSpPr>
          <p:nvPr>
            <p:ph type="title"/>
          </p:nvPr>
        </p:nvSpPr>
        <p:spPr>
          <a:xfrm>
            <a:off x="913775" y="1"/>
            <a:ext cx="10364451" cy="942108"/>
          </a:xfrm>
        </p:spPr>
        <p:txBody>
          <a:bodyPr/>
          <a:lstStyle/>
          <a:p>
            <a:r>
              <a:rPr lang="fr-FR" dirty="0"/>
              <a:t>Les outils d’évaluation</a:t>
            </a:r>
          </a:p>
        </p:txBody>
      </p:sp>
      <p:sp>
        <p:nvSpPr>
          <p:cNvPr id="3" name="Espace réservé du contenu 2">
            <a:extLst>
              <a:ext uri="{FF2B5EF4-FFF2-40B4-BE49-F238E27FC236}">
                <a16:creationId xmlns:a16="http://schemas.microsoft.com/office/drawing/2014/main" id="{0E05D511-7C52-8940-818E-ED8EE1E15D0B}"/>
              </a:ext>
            </a:extLst>
          </p:cNvPr>
          <p:cNvSpPr>
            <a:spLocks noGrp="1"/>
          </p:cNvSpPr>
          <p:nvPr>
            <p:ph sz="quarter" idx="13"/>
          </p:nvPr>
        </p:nvSpPr>
        <p:spPr>
          <a:xfrm>
            <a:off x="913774" y="748146"/>
            <a:ext cx="10363826" cy="5791200"/>
          </a:xfrm>
        </p:spPr>
        <p:txBody>
          <a:bodyPr>
            <a:normAutofit fontScale="92500" lnSpcReduction="10000"/>
          </a:bodyPr>
          <a:lstStyle/>
          <a:p>
            <a:pPr marL="0" indent="0">
              <a:buNone/>
            </a:pPr>
            <a:r>
              <a:rPr lang="fr-FR" dirty="0"/>
              <a:t>Mr M va aux urgences d’un </a:t>
            </a:r>
            <a:r>
              <a:rPr lang="fr-FR" dirty="0" err="1"/>
              <a:t>c.h</a:t>
            </a:r>
            <a:r>
              <a:rPr lang="fr-FR" dirty="0"/>
              <a:t> a 7 heures du matin pour une douleur sous maxillaire droite, conséquence d’une infection des glandes salivaires. La veille, il a vu son mt qui a prescrit des ATB mais la couverture antalgique ne suffit pas.</a:t>
            </a:r>
          </a:p>
          <a:p>
            <a:pPr marL="0" indent="0">
              <a:buNone/>
            </a:pPr>
            <a:r>
              <a:rPr lang="fr-FR" dirty="0"/>
              <a:t>L’ide lui demande pourquoi il vient et a combien il évalue sa douleur entre 0 et dix ?</a:t>
            </a:r>
          </a:p>
          <a:p>
            <a:pPr marL="0" indent="0">
              <a:buNone/>
            </a:pPr>
            <a:r>
              <a:rPr lang="fr-FR" dirty="0"/>
              <a:t>Mr M lui dit 8. L’ide lui dit que le médecin viendra a 8 H 30.</a:t>
            </a:r>
          </a:p>
          <a:p>
            <a:pPr marL="0" indent="0">
              <a:buNone/>
            </a:pPr>
            <a:r>
              <a:rPr lang="fr-FR" dirty="0"/>
              <a:t>9 H 30 le médecin le voit (</a:t>
            </a:r>
            <a:r>
              <a:rPr lang="fr-FR" dirty="0" err="1"/>
              <a:t>cslt</a:t>
            </a:r>
            <a:r>
              <a:rPr lang="fr-FR" dirty="0"/>
              <a:t> ORL par téléphone) et contre la douleur, il lui donne un Actiskenan 5 MG. Puis le médecin lui dit de retourner en salle d’ATTENTE.</a:t>
            </a:r>
          </a:p>
          <a:p>
            <a:pPr marL="0" indent="0">
              <a:buNone/>
            </a:pPr>
            <a:r>
              <a:rPr lang="fr-FR" dirty="0"/>
              <a:t>Au bout de 10 minutes Mr M ne se sent pas bien, le sol vacille sous ses pieds. L’ide l’allonge sur un brancard . </a:t>
            </a:r>
          </a:p>
          <a:p>
            <a:pPr marL="0" indent="0">
              <a:buNone/>
            </a:pPr>
            <a:r>
              <a:rPr lang="fr-FR" dirty="0"/>
              <a:t>Ordonnance de sortie : Lamaline, néfopam (Acupan), paracétamol… </a:t>
            </a:r>
          </a:p>
          <a:p>
            <a:pPr marL="0" indent="0">
              <a:buNone/>
            </a:pPr>
            <a:r>
              <a:rPr lang="fr-FR" dirty="0"/>
              <a:t>Le soir Mr M fait un début de globe vésicale.</a:t>
            </a:r>
          </a:p>
          <a:p>
            <a:pPr marL="0" indent="0">
              <a:buNone/>
            </a:pPr>
            <a:r>
              <a:rPr lang="fr-FR" dirty="0"/>
              <a:t>Questions :</a:t>
            </a:r>
          </a:p>
          <a:p>
            <a:pPr marL="0" indent="0">
              <a:buNone/>
            </a:pPr>
            <a:r>
              <a:rPr lang="fr-FR" dirty="0"/>
              <a:t>Quelle échelle utilisée par l’ide, adaptée ? </a:t>
            </a:r>
          </a:p>
          <a:p>
            <a:pPr marL="0" indent="0">
              <a:buNone/>
            </a:pPr>
            <a:r>
              <a:rPr lang="fr-FR" dirty="0"/>
              <a:t>Que pensez vous de la suite ? </a:t>
            </a:r>
          </a:p>
        </p:txBody>
      </p:sp>
    </p:spTree>
    <p:extLst>
      <p:ext uri="{BB962C8B-B14F-4D97-AF65-F5344CB8AC3E}">
        <p14:creationId xmlns:p14="http://schemas.microsoft.com/office/powerpoint/2010/main" val="63958267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033D780-CF3C-A041-C5EA-65CC61C964A7}"/>
              </a:ext>
            </a:extLst>
          </p:cNvPr>
          <p:cNvSpPr>
            <a:spLocks noGrp="1"/>
          </p:cNvSpPr>
          <p:nvPr>
            <p:ph type="title"/>
          </p:nvPr>
        </p:nvSpPr>
        <p:spPr/>
        <p:txBody>
          <a:bodyPr/>
          <a:lstStyle/>
          <a:p>
            <a:r>
              <a:rPr lang="fr-FR" dirty="0"/>
              <a:t>Les outils d’évaluation</a:t>
            </a:r>
          </a:p>
        </p:txBody>
      </p:sp>
      <p:sp>
        <p:nvSpPr>
          <p:cNvPr id="3" name="Espace réservé du contenu 2">
            <a:extLst>
              <a:ext uri="{FF2B5EF4-FFF2-40B4-BE49-F238E27FC236}">
                <a16:creationId xmlns:a16="http://schemas.microsoft.com/office/drawing/2014/main" id="{A5778DB0-4B13-1BC9-7CBB-3DBD77C81484}"/>
              </a:ext>
            </a:extLst>
          </p:cNvPr>
          <p:cNvSpPr>
            <a:spLocks noGrp="1"/>
          </p:cNvSpPr>
          <p:nvPr>
            <p:ph sz="quarter" idx="13"/>
          </p:nvPr>
        </p:nvSpPr>
        <p:spPr/>
        <p:txBody>
          <a:bodyPr/>
          <a:lstStyle/>
          <a:p>
            <a:pPr marL="0" indent="0">
              <a:buNone/>
            </a:pPr>
            <a:r>
              <a:rPr lang="fr-FR" dirty="0"/>
              <a:t>Mme Nathalie a bénéficié de trois cures de chimiothérapie et elle se plaint d’une douleur à type de fourmillements dans les doigts. Comment qualifiez vous cette douleur ? Qu’elle échelle pouvez- vous utiliser ? </a:t>
            </a:r>
          </a:p>
          <a:p>
            <a:endParaRPr lang="fr-FR" dirty="0"/>
          </a:p>
        </p:txBody>
      </p:sp>
    </p:spTree>
    <p:extLst>
      <p:ext uri="{BB962C8B-B14F-4D97-AF65-F5344CB8AC3E}">
        <p14:creationId xmlns:p14="http://schemas.microsoft.com/office/powerpoint/2010/main" val="308148386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3">
            <a:extLst>
              <a:ext uri="{FF2B5EF4-FFF2-40B4-BE49-F238E27FC236}">
                <a16:creationId xmlns:a16="http://schemas.microsoft.com/office/drawing/2014/main" id="{29E9ACEE-130D-E3D6-59C5-209541AFD12D}"/>
              </a:ext>
            </a:extLst>
          </p:cNvPr>
          <p:cNvSpPr>
            <a:spLocks noGrp="1" noChangeArrowheads="1"/>
          </p:cNvSpPr>
          <p:nvPr>
            <p:ph type="sldNum" sz="quarter" idx="10"/>
          </p:nvPr>
        </p:nvSpPr>
        <p:spPr/>
        <p:txBody>
          <a:bodyPr/>
          <a:lstStyle>
            <a:lvl1pPr eaLnBrk="0" hangingPunct="0">
              <a:defRPr kumimoji="1">
                <a:solidFill>
                  <a:schemeClr val="tx1"/>
                </a:solidFill>
                <a:latin typeface="Times New Roman" panose="02020603050405020304" pitchFamily="18" charset="0"/>
                <a:ea typeface="MS PGothic" panose="020B0600070205080204" pitchFamily="34" charset="-128"/>
              </a:defRPr>
            </a:lvl1pPr>
            <a:lvl2pPr marL="742950" indent="-285750" eaLnBrk="0" hangingPunct="0">
              <a:defRPr kumimoji="1">
                <a:solidFill>
                  <a:schemeClr val="tx1"/>
                </a:solidFill>
                <a:latin typeface="Times New Roman" panose="02020603050405020304" pitchFamily="18" charset="0"/>
                <a:ea typeface="MS PGothic" panose="020B0600070205080204" pitchFamily="34" charset="-128"/>
              </a:defRPr>
            </a:lvl2pPr>
            <a:lvl3pPr marL="1143000" indent="-228600" eaLnBrk="0" hangingPunct="0">
              <a:defRPr kumimoji="1">
                <a:solidFill>
                  <a:schemeClr val="tx1"/>
                </a:solidFill>
                <a:latin typeface="Times New Roman" panose="02020603050405020304" pitchFamily="18" charset="0"/>
                <a:ea typeface="MS PGothic" panose="020B0600070205080204" pitchFamily="34" charset="-128"/>
              </a:defRPr>
            </a:lvl3pPr>
            <a:lvl4pPr marL="1600200" indent="-228600" eaLnBrk="0" hangingPunct="0">
              <a:defRPr kumimoji="1">
                <a:solidFill>
                  <a:schemeClr val="tx1"/>
                </a:solidFill>
                <a:latin typeface="Times New Roman" panose="02020603050405020304" pitchFamily="18" charset="0"/>
                <a:ea typeface="MS PGothic" panose="020B0600070205080204" pitchFamily="34" charset="-128"/>
              </a:defRPr>
            </a:lvl4pPr>
            <a:lvl5pPr marL="2057400" indent="-228600" eaLnBrk="0" hangingPunct="0">
              <a:defRPr kumimoji="1">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kumimoji="1">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kumimoji="1">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kumimoji="1">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kumimoji="1">
                <a:solidFill>
                  <a:schemeClr val="tx1"/>
                </a:solidFill>
                <a:latin typeface="Times New Roman" panose="02020603050405020304" pitchFamily="18" charset="0"/>
                <a:ea typeface="MS PGothic" panose="020B0600070205080204" pitchFamily="34" charset="-128"/>
              </a:defRPr>
            </a:lvl9pPr>
          </a:lstStyle>
          <a:p>
            <a:pPr eaLnBrk="1" hangingPunct="1"/>
            <a:fld id="{5B0D771D-048A-4EA7-B948-AD6ABD867FA8}" type="slidenum">
              <a:rPr kumimoji="0" lang="fr-FR" altLang="fr-FR">
                <a:solidFill>
                  <a:schemeClr val="tx2"/>
                </a:solidFill>
                <a:latin typeface="Arial" panose="020B0604020202020204" pitchFamily="34" charset="0"/>
              </a:rPr>
              <a:pPr eaLnBrk="1" hangingPunct="1"/>
              <a:t>67</a:t>
            </a:fld>
            <a:endParaRPr kumimoji="0" lang="fr-FR" altLang="fr-FR">
              <a:solidFill>
                <a:schemeClr val="tx2"/>
              </a:solidFill>
              <a:latin typeface="Arial" panose="020B0604020202020204" pitchFamily="34" charset="0"/>
            </a:endParaRPr>
          </a:p>
        </p:txBody>
      </p:sp>
      <p:grpSp>
        <p:nvGrpSpPr>
          <p:cNvPr id="55301" name="Group 29">
            <a:extLst>
              <a:ext uri="{FF2B5EF4-FFF2-40B4-BE49-F238E27FC236}">
                <a16:creationId xmlns:a16="http://schemas.microsoft.com/office/drawing/2014/main" id="{652037A3-0CDE-31AD-9385-96F7CDB0AEFF}"/>
              </a:ext>
            </a:extLst>
          </p:cNvPr>
          <p:cNvGrpSpPr>
            <a:grpSpLocks/>
          </p:cNvGrpSpPr>
          <p:nvPr/>
        </p:nvGrpSpPr>
        <p:grpSpPr bwMode="auto">
          <a:xfrm>
            <a:off x="12660313" y="6619875"/>
            <a:ext cx="46037" cy="46038"/>
            <a:chOff x="539" y="3840"/>
            <a:chExt cx="2166" cy="1794"/>
          </a:xfrm>
        </p:grpSpPr>
        <p:pic>
          <p:nvPicPr>
            <p:cNvPr id="55318" name="Picture 30">
              <a:extLst>
                <a:ext uri="{FF2B5EF4-FFF2-40B4-BE49-F238E27FC236}">
                  <a16:creationId xmlns:a16="http://schemas.microsoft.com/office/drawing/2014/main" id="{C089CBAE-E344-178C-396C-BF414078215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 y="3840"/>
              <a:ext cx="2166" cy="17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19" name="Picture 31">
              <a:extLst>
                <a:ext uri="{FF2B5EF4-FFF2-40B4-BE49-F238E27FC236}">
                  <a16:creationId xmlns:a16="http://schemas.microsoft.com/office/drawing/2014/main" id="{D5D58412-F0B9-0DC6-7509-4533BB4DA2CF}"/>
                </a:ext>
              </a:extLst>
            </p:cNvPr>
            <p:cNvPicPr>
              <a:picLocks noChangeAspect="1" noChangeArrowheads="1"/>
            </p:cNvPicPr>
            <p:nvPr/>
          </p:nvPicPr>
          <p:blipFill>
            <a:blip r:embed="rId3">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rot="-1810150">
              <a:off x="1180" y="4259"/>
              <a:ext cx="844" cy="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5302" name="Picture 32">
            <a:extLst>
              <a:ext uri="{FF2B5EF4-FFF2-40B4-BE49-F238E27FC236}">
                <a16:creationId xmlns:a16="http://schemas.microsoft.com/office/drawing/2014/main" id="{5166996C-3D9B-E533-4859-3B2736C36F0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r="2940"/>
          <a:stretch>
            <a:fillRect/>
          </a:stretch>
        </p:blipFill>
        <p:spPr bwMode="auto">
          <a:xfrm>
            <a:off x="4733926" y="3378200"/>
            <a:ext cx="2544763" cy="163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3" name="Text Box 33">
            <a:extLst>
              <a:ext uri="{FF2B5EF4-FFF2-40B4-BE49-F238E27FC236}">
                <a16:creationId xmlns:a16="http://schemas.microsoft.com/office/drawing/2014/main" id="{328593C9-7C5F-7B85-BA16-2016CBECCEA0}"/>
              </a:ext>
            </a:extLst>
          </p:cNvPr>
          <p:cNvSpPr txBox="1">
            <a:spLocks noChangeArrowheads="1"/>
          </p:cNvSpPr>
          <p:nvPr/>
        </p:nvSpPr>
        <p:spPr bwMode="auto">
          <a:xfrm>
            <a:off x="1631950" y="5094288"/>
            <a:ext cx="4273550" cy="81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5298" tIns="32649" rIns="65298" bIns="32649">
            <a:spAutoFit/>
          </a:bodyPr>
          <a:lstStyle>
            <a:lvl1pPr defTabSz="1279525" eaLnBrk="0" hangingPunct="0">
              <a:spcBef>
                <a:spcPct val="20000"/>
              </a:spcBef>
              <a:buClr>
                <a:schemeClr val="tx2"/>
              </a:buClr>
              <a:buSzPct val="75000"/>
              <a:buFont typeface="Wingdings" panose="05000000000000000000" pitchFamily="2" charset="2"/>
              <a:buChar char="n"/>
              <a:defRPr sz="26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defTabSz="1279525" eaLnBrk="0" hangingPunct="0">
              <a:spcBef>
                <a:spcPct val="20000"/>
              </a:spcBef>
              <a:buClr>
                <a:schemeClr val="accent1"/>
              </a:buClr>
              <a:buSzPct val="75000"/>
              <a:buFont typeface="Wingdings" panose="05000000000000000000" pitchFamily="2" charset="2"/>
              <a:buChar char="n"/>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defTabSz="1279525" eaLnBrk="0" hangingPunct="0">
              <a:spcBef>
                <a:spcPct val="20000"/>
              </a:spcBef>
              <a:buClr>
                <a:schemeClr val="bg2"/>
              </a:buClr>
              <a:buSzPct val="75000"/>
              <a:buFont typeface="Wingdings" panose="05000000000000000000" pitchFamily="2" charset="2"/>
              <a:buChar char="n"/>
              <a:defRPr sz="2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defTabSz="1279525" eaLnBrk="0" hangingPunct="0">
              <a:spcBef>
                <a:spcPct val="20000"/>
              </a:spcBef>
              <a:buClr>
                <a:schemeClr val="accent2"/>
              </a:buClr>
              <a:buSzPct val="75000"/>
              <a:buFont typeface="Wingdings" panose="05000000000000000000" pitchFamily="2" charset="2"/>
              <a:buChar char="n"/>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defTabSz="1279525" eaLnBrk="0" hangingPunct="0">
              <a:spcBef>
                <a:spcPct val="20000"/>
              </a:spcBef>
              <a:buClr>
                <a:schemeClr val="accent1"/>
              </a:buClr>
              <a:buSzPct val="75000"/>
              <a:buFont typeface="Wingdings" panose="05000000000000000000" pitchFamily="2" charset="2"/>
              <a:buChar char="n"/>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defTabSz="1279525" eaLnBrk="0" fontAlgn="base" hangingPunct="0">
              <a:spcBef>
                <a:spcPct val="20000"/>
              </a:spcBef>
              <a:spcAft>
                <a:spcPct val="0"/>
              </a:spcAft>
              <a:buClr>
                <a:schemeClr val="accent1"/>
              </a:buClr>
              <a:buSzPct val="75000"/>
              <a:buFont typeface="Wingdings" panose="05000000000000000000" pitchFamily="2" charset="2"/>
              <a:buChar char="n"/>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defTabSz="1279525" eaLnBrk="0" fontAlgn="base" hangingPunct="0">
              <a:spcBef>
                <a:spcPct val="20000"/>
              </a:spcBef>
              <a:spcAft>
                <a:spcPct val="0"/>
              </a:spcAft>
              <a:buClr>
                <a:schemeClr val="accent1"/>
              </a:buClr>
              <a:buSzPct val="75000"/>
              <a:buFont typeface="Wingdings" panose="05000000000000000000" pitchFamily="2" charset="2"/>
              <a:buChar char="n"/>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defTabSz="1279525" eaLnBrk="0" fontAlgn="base" hangingPunct="0">
              <a:spcBef>
                <a:spcPct val="20000"/>
              </a:spcBef>
              <a:spcAft>
                <a:spcPct val="0"/>
              </a:spcAft>
              <a:buClr>
                <a:schemeClr val="accent1"/>
              </a:buClr>
              <a:buSzPct val="75000"/>
              <a:buFont typeface="Wingdings" panose="05000000000000000000" pitchFamily="2" charset="2"/>
              <a:buChar char="n"/>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defTabSz="1279525" eaLnBrk="0" fontAlgn="base" hangingPunct="0">
              <a:spcBef>
                <a:spcPct val="20000"/>
              </a:spcBef>
              <a:spcAft>
                <a:spcPct val="0"/>
              </a:spcAft>
              <a:buClr>
                <a:schemeClr val="accent1"/>
              </a:buClr>
              <a:buSzPct val="75000"/>
              <a:buFont typeface="Wingdings" panose="05000000000000000000" pitchFamily="2" charset="2"/>
              <a:buChar char="n"/>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ClrTx/>
              <a:buSzTx/>
              <a:buFontTx/>
              <a:buNone/>
            </a:pPr>
            <a:r>
              <a:rPr lang="fr-FR" altLang="fr-FR" sz="1600" dirty="0">
                <a:solidFill>
                  <a:srgbClr val="0075D6"/>
                </a:solidFill>
              </a:rPr>
              <a:t>Échelle Numérique - EN</a:t>
            </a:r>
            <a:r>
              <a:rPr lang="fr-FR" altLang="fr-FR" sz="1600" dirty="0">
                <a:solidFill>
                  <a:srgbClr val="000000"/>
                </a:solidFill>
              </a:rPr>
              <a:t> </a:t>
            </a:r>
          </a:p>
          <a:p>
            <a:pPr eaLnBrk="1" hangingPunct="1">
              <a:spcBef>
                <a:spcPct val="0"/>
              </a:spcBef>
              <a:buClrTx/>
              <a:buSzTx/>
              <a:buFontTx/>
              <a:buNone/>
            </a:pPr>
            <a:r>
              <a:rPr lang="fr-FR" altLang="fr-FR" sz="1100" dirty="0">
                <a:solidFill>
                  <a:srgbClr val="000000"/>
                </a:solidFill>
              </a:rPr>
              <a:t>La personne donne une note à sa douleur. le soignant demande au patient de quantifier sa douleur sur une échelle virtuelle allant de 0 </a:t>
            </a:r>
            <a:r>
              <a:rPr lang="fr-FR" altLang="fr-FR" sz="1100" dirty="0">
                <a:solidFill>
                  <a:srgbClr val="000000"/>
                </a:solidFill>
                <a:latin typeface="Tahoma" panose="020B0604030504040204" pitchFamily="34" charset="0"/>
              </a:rPr>
              <a:t>« </a:t>
            </a:r>
            <a:r>
              <a:rPr lang="fr-FR" altLang="fr-FR" sz="1100" dirty="0">
                <a:solidFill>
                  <a:srgbClr val="000000"/>
                </a:solidFill>
              </a:rPr>
              <a:t>Douleur absente</a:t>
            </a:r>
            <a:r>
              <a:rPr lang="fr-FR" altLang="fr-FR" sz="1100" dirty="0">
                <a:solidFill>
                  <a:srgbClr val="000000"/>
                </a:solidFill>
                <a:latin typeface="Tahoma" panose="020B0604030504040204" pitchFamily="34" charset="0"/>
              </a:rPr>
              <a:t> », à 10 « Douleur maximale imaginable ».</a:t>
            </a:r>
          </a:p>
        </p:txBody>
      </p:sp>
      <p:sp>
        <p:nvSpPr>
          <p:cNvPr id="55304" name="Text Box 34">
            <a:extLst>
              <a:ext uri="{FF2B5EF4-FFF2-40B4-BE49-F238E27FC236}">
                <a16:creationId xmlns:a16="http://schemas.microsoft.com/office/drawing/2014/main" id="{AB8BE598-C255-39E6-6DBD-406AF0C0D280}"/>
              </a:ext>
            </a:extLst>
          </p:cNvPr>
          <p:cNvSpPr txBox="1">
            <a:spLocks noChangeArrowheads="1"/>
          </p:cNvSpPr>
          <p:nvPr/>
        </p:nvSpPr>
        <p:spPr bwMode="auto">
          <a:xfrm>
            <a:off x="1631951" y="3248026"/>
            <a:ext cx="2828925" cy="1497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5298" tIns="32649" rIns="65298" bIns="32649">
            <a:spAutoFit/>
          </a:bodyPr>
          <a:lstStyle>
            <a:lvl1pPr defTabSz="1279525" eaLnBrk="0" hangingPunct="0">
              <a:spcBef>
                <a:spcPct val="20000"/>
              </a:spcBef>
              <a:buClr>
                <a:schemeClr val="tx2"/>
              </a:buClr>
              <a:buSzPct val="75000"/>
              <a:buFont typeface="Wingdings" panose="05000000000000000000" pitchFamily="2" charset="2"/>
              <a:buChar char="n"/>
              <a:defRPr sz="26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defTabSz="1279525" eaLnBrk="0" hangingPunct="0">
              <a:spcBef>
                <a:spcPct val="20000"/>
              </a:spcBef>
              <a:buClr>
                <a:schemeClr val="accent1"/>
              </a:buClr>
              <a:buSzPct val="75000"/>
              <a:buFont typeface="Wingdings" panose="05000000000000000000" pitchFamily="2" charset="2"/>
              <a:buChar char="n"/>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defTabSz="1279525" eaLnBrk="0" hangingPunct="0">
              <a:spcBef>
                <a:spcPct val="20000"/>
              </a:spcBef>
              <a:buClr>
                <a:schemeClr val="bg2"/>
              </a:buClr>
              <a:buSzPct val="75000"/>
              <a:buFont typeface="Wingdings" panose="05000000000000000000" pitchFamily="2" charset="2"/>
              <a:buChar char="n"/>
              <a:defRPr sz="2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defTabSz="1279525" eaLnBrk="0" hangingPunct="0">
              <a:spcBef>
                <a:spcPct val="20000"/>
              </a:spcBef>
              <a:buClr>
                <a:schemeClr val="accent2"/>
              </a:buClr>
              <a:buSzPct val="75000"/>
              <a:buFont typeface="Wingdings" panose="05000000000000000000" pitchFamily="2" charset="2"/>
              <a:buChar char="n"/>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defTabSz="1279525" eaLnBrk="0" hangingPunct="0">
              <a:spcBef>
                <a:spcPct val="20000"/>
              </a:spcBef>
              <a:buClr>
                <a:schemeClr val="accent1"/>
              </a:buClr>
              <a:buSzPct val="75000"/>
              <a:buFont typeface="Wingdings" panose="05000000000000000000" pitchFamily="2" charset="2"/>
              <a:buChar char="n"/>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defTabSz="1279525" eaLnBrk="0" fontAlgn="base" hangingPunct="0">
              <a:spcBef>
                <a:spcPct val="20000"/>
              </a:spcBef>
              <a:spcAft>
                <a:spcPct val="0"/>
              </a:spcAft>
              <a:buClr>
                <a:schemeClr val="accent1"/>
              </a:buClr>
              <a:buSzPct val="75000"/>
              <a:buFont typeface="Wingdings" panose="05000000000000000000" pitchFamily="2" charset="2"/>
              <a:buChar char="n"/>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defTabSz="1279525" eaLnBrk="0" fontAlgn="base" hangingPunct="0">
              <a:spcBef>
                <a:spcPct val="20000"/>
              </a:spcBef>
              <a:spcAft>
                <a:spcPct val="0"/>
              </a:spcAft>
              <a:buClr>
                <a:schemeClr val="accent1"/>
              </a:buClr>
              <a:buSzPct val="75000"/>
              <a:buFont typeface="Wingdings" panose="05000000000000000000" pitchFamily="2" charset="2"/>
              <a:buChar char="n"/>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defTabSz="1279525" eaLnBrk="0" fontAlgn="base" hangingPunct="0">
              <a:spcBef>
                <a:spcPct val="20000"/>
              </a:spcBef>
              <a:spcAft>
                <a:spcPct val="0"/>
              </a:spcAft>
              <a:buClr>
                <a:schemeClr val="accent1"/>
              </a:buClr>
              <a:buSzPct val="75000"/>
              <a:buFont typeface="Wingdings" panose="05000000000000000000" pitchFamily="2" charset="2"/>
              <a:buChar char="n"/>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defTabSz="1279525" eaLnBrk="0" fontAlgn="base" hangingPunct="0">
              <a:spcBef>
                <a:spcPct val="20000"/>
              </a:spcBef>
              <a:spcAft>
                <a:spcPct val="0"/>
              </a:spcAft>
              <a:buClr>
                <a:schemeClr val="accent1"/>
              </a:buClr>
              <a:buSzPct val="75000"/>
              <a:buFont typeface="Wingdings" panose="05000000000000000000" pitchFamily="2" charset="2"/>
              <a:buChar char="n"/>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ClrTx/>
              <a:buSzTx/>
              <a:buFontTx/>
              <a:buNone/>
            </a:pPr>
            <a:r>
              <a:rPr lang="fr-FR" altLang="fr-FR" sz="1600">
                <a:solidFill>
                  <a:srgbClr val="0075D6"/>
                </a:solidFill>
              </a:rPr>
              <a:t>Échelle Verbale Simple - EVS</a:t>
            </a:r>
          </a:p>
          <a:p>
            <a:pPr eaLnBrk="1" hangingPunct="1">
              <a:spcBef>
                <a:spcPct val="0"/>
              </a:spcBef>
              <a:buClrTx/>
              <a:buSzTx/>
              <a:buFontTx/>
              <a:buNone/>
            </a:pPr>
            <a:r>
              <a:rPr lang="fr-FR" altLang="fr-FR" sz="1100">
                <a:solidFill>
                  <a:srgbClr val="000000"/>
                </a:solidFill>
              </a:rPr>
              <a:t>5 critères simples sont proposés à la personne pour évaluer la douleur : </a:t>
            </a:r>
          </a:p>
          <a:p>
            <a:pPr eaLnBrk="1" hangingPunct="1">
              <a:spcBef>
                <a:spcPct val="0"/>
              </a:spcBef>
              <a:buClrTx/>
              <a:buSzTx/>
              <a:buFontTx/>
              <a:buNone/>
            </a:pPr>
            <a:r>
              <a:rPr lang="fr-FR" altLang="fr-FR" sz="1100">
                <a:solidFill>
                  <a:srgbClr val="000000"/>
                </a:solidFill>
              </a:rPr>
              <a:t>   </a:t>
            </a:r>
            <a:r>
              <a:rPr lang="fr-FR" altLang="fr-FR" sz="1100">
                <a:solidFill>
                  <a:srgbClr val="000000"/>
                </a:solidFill>
                <a:sym typeface="Wingdings" panose="05000000000000000000" pitchFamily="2" charset="2"/>
              </a:rPr>
              <a:t> </a:t>
            </a:r>
            <a:r>
              <a:rPr lang="fr-FR" altLang="fr-FR" sz="1100">
                <a:solidFill>
                  <a:srgbClr val="000000"/>
                </a:solidFill>
              </a:rPr>
              <a:t>Pas de douleur : 0 </a:t>
            </a:r>
          </a:p>
          <a:p>
            <a:pPr eaLnBrk="1" hangingPunct="1">
              <a:spcBef>
                <a:spcPct val="0"/>
              </a:spcBef>
              <a:buClrTx/>
              <a:buSzTx/>
              <a:buFontTx/>
              <a:buNone/>
            </a:pPr>
            <a:r>
              <a:rPr lang="fr-FR" altLang="fr-FR" sz="1100">
                <a:solidFill>
                  <a:srgbClr val="000000"/>
                </a:solidFill>
              </a:rPr>
              <a:t>   </a:t>
            </a:r>
            <a:r>
              <a:rPr lang="fr-FR" altLang="fr-FR" sz="1100">
                <a:solidFill>
                  <a:srgbClr val="000000"/>
                </a:solidFill>
                <a:sym typeface="Wingdings" panose="05000000000000000000" pitchFamily="2" charset="2"/>
              </a:rPr>
              <a:t> </a:t>
            </a:r>
            <a:r>
              <a:rPr lang="fr-FR" altLang="fr-FR" sz="1100">
                <a:solidFill>
                  <a:srgbClr val="000000"/>
                </a:solidFill>
              </a:rPr>
              <a:t>Douleur faible : 1 </a:t>
            </a:r>
          </a:p>
          <a:p>
            <a:pPr eaLnBrk="1" hangingPunct="1">
              <a:spcBef>
                <a:spcPct val="0"/>
              </a:spcBef>
              <a:buClrTx/>
              <a:buSzTx/>
              <a:buFontTx/>
              <a:buNone/>
            </a:pPr>
            <a:r>
              <a:rPr lang="fr-FR" altLang="fr-FR" sz="1100">
                <a:solidFill>
                  <a:srgbClr val="000000"/>
                </a:solidFill>
              </a:rPr>
              <a:t>   </a:t>
            </a:r>
            <a:r>
              <a:rPr lang="fr-FR" altLang="fr-FR" sz="1100">
                <a:solidFill>
                  <a:srgbClr val="000000"/>
                </a:solidFill>
                <a:sym typeface="Wingdings" panose="05000000000000000000" pitchFamily="2" charset="2"/>
              </a:rPr>
              <a:t> </a:t>
            </a:r>
            <a:r>
              <a:rPr lang="fr-FR" altLang="fr-FR" sz="1100">
                <a:solidFill>
                  <a:srgbClr val="000000"/>
                </a:solidFill>
              </a:rPr>
              <a:t>Douleur modérée : 2 </a:t>
            </a:r>
          </a:p>
          <a:p>
            <a:pPr eaLnBrk="1" hangingPunct="1">
              <a:spcBef>
                <a:spcPct val="0"/>
              </a:spcBef>
              <a:buClrTx/>
              <a:buSzTx/>
              <a:buFontTx/>
              <a:buNone/>
            </a:pPr>
            <a:r>
              <a:rPr lang="fr-FR" altLang="fr-FR" sz="1100">
                <a:solidFill>
                  <a:srgbClr val="000000"/>
                </a:solidFill>
              </a:rPr>
              <a:t>   </a:t>
            </a:r>
            <a:r>
              <a:rPr lang="fr-FR" altLang="fr-FR" sz="1100">
                <a:solidFill>
                  <a:srgbClr val="000000"/>
                </a:solidFill>
                <a:sym typeface="Wingdings" panose="05000000000000000000" pitchFamily="2" charset="2"/>
              </a:rPr>
              <a:t> </a:t>
            </a:r>
            <a:r>
              <a:rPr lang="fr-FR" altLang="fr-FR" sz="1100">
                <a:solidFill>
                  <a:srgbClr val="000000"/>
                </a:solidFill>
              </a:rPr>
              <a:t>Douleur intense : 3 </a:t>
            </a:r>
          </a:p>
          <a:p>
            <a:pPr eaLnBrk="1" hangingPunct="1">
              <a:spcBef>
                <a:spcPct val="0"/>
              </a:spcBef>
              <a:buClrTx/>
              <a:buSzTx/>
              <a:buFontTx/>
              <a:buNone/>
            </a:pPr>
            <a:r>
              <a:rPr lang="fr-FR" altLang="fr-FR" sz="1100">
                <a:solidFill>
                  <a:srgbClr val="000000"/>
                </a:solidFill>
              </a:rPr>
              <a:t>   </a:t>
            </a:r>
            <a:r>
              <a:rPr lang="fr-FR" altLang="fr-FR" sz="1100">
                <a:solidFill>
                  <a:srgbClr val="000000"/>
                </a:solidFill>
                <a:sym typeface="Wingdings" panose="05000000000000000000" pitchFamily="2" charset="2"/>
              </a:rPr>
              <a:t> </a:t>
            </a:r>
            <a:r>
              <a:rPr lang="fr-FR" altLang="fr-FR" sz="1100">
                <a:solidFill>
                  <a:srgbClr val="000000"/>
                </a:solidFill>
              </a:rPr>
              <a:t>Douleur très intense : 4.</a:t>
            </a:r>
          </a:p>
        </p:txBody>
      </p:sp>
      <p:sp>
        <p:nvSpPr>
          <p:cNvPr id="55305" name="Text Box 35">
            <a:extLst>
              <a:ext uri="{FF2B5EF4-FFF2-40B4-BE49-F238E27FC236}">
                <a16:creationId xmlns:a16="http://schemas.microsoft.com/office/drawing/2014/main" id="{104F9356-76CC-B486-59A5-2C0E028FC979}"/>
              </a:ext>
            </a:extLst>
          </p:cNvPr>
          <p:cNvSpPr txBox="1">
            <a:spLocks noChangeArrowheads="1"/>
          </p:cNvSpPr>
          <p:nvPr/>
        </p:nvSpPr>
        <p:spPr bwMode="auto">
          <a:xfrm>
            <a:off x="1973264" y="1711325"/>
            <a:ext cx="3806825" cy="100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5298" tIns="32649" rIns="65298" bIns="32649">
            <a:spAutoFit/>
          </a:bodyPr>
          <a:lstStyle>
            <a:lvl1pPr defTabSz="1279525" eaLnBrk="0" hangingPunct="0">
              <a:spcBef>
                <a:spcPct val="20000"/>
              </a:spcBef>
              <a:buClr>
                <a:schemeClr val="tx2"/>
              </a:buClr>
              <a:buSzPct val="75000"/>
              <a:buFont typeface="Wingdings" panose="05000000000000000000" pitchFamily="2" charset="2"/>
              <a:buChar char="n"/>
              <a:defRPr sz="26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defTabSz="1279525" eaLnBrk="0" hangingPunct="0">
              <a:spcBef>
                <a:spcPct val="20000"/>
              </a:spcBef>
              <a:buClr>
                <a:schemeClr val="accent1"/>
              </a:buClr>
              <a:buSzPct val="75000"/>
              <a:buFont typeface="Wingdings" panose="05000000000000000000" pitchFamily="2" charset="2"/>
              <a:buChar char="n"/>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defTabSz="1279525" eaLnBrk="0" hangingPunct="0">
              <a:spcBef>
                <a:spcPct val="20000"/>
              </a:spcBef>
              <a:buClr>
                <a:schemeClr val="bg2"/>
              </a:buClr>
              <a:buSzPct val="75000"/>
              <a:buFont typeface="Wingdings" panose="05000000000000000000" pitchFamily="2" charset="2"/>
              <a:buChar char="n"/>
              <a:defRPr sz="2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defTabSz="1279525" eaLnBrk="0" hangingPunct="0">
              <a:spcBef>
                <a:spcPct val="20000"/>
              </a:spcBef>
              <a:buClr>
                <a:schemeClr val="accent2"/>
              </a:buClr>
              <a:buSzPct val="75000"/>
              <a:buFont typeface="Wingdings" panose="05000000000000000000" pitchFamily="2" charset="2"/>
              <a:buChar char="n"/>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defTabSz="1279525" eaLnBrk="0" hangingPunct="0">
              <a:spcBef>
                <a:spcPct val="20000"/>
              </a:spcBef>
              <a:buClr>
                <a:schemeClr val="accent1"/>
              </a:buClr>
              <a:buSzPct val="75000"/>
              <a:buFont typeface="Wingdings" panose="05000000000000000000" pitchFamily="2" charset="2"/>
              <a:buChar char="n"/>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defTabSz="1279525" eaLnBrk="0" fontAlgn="base" hangingPunct="0">
              <a:spcBef>
                <a:spcPct val="20000"/>
              </a:spcBef>
              <a:spcAft>
                <a:spcPct val="0"/>
              </a:spcAft>
              <a:buClr>
                <a:schemeClr val="accent1"/>
              </a:buClr>
              <a:buSzPct val="75000"/>
              <a:buFont typeface="Wingdings" panose="05000000000000000000" pitchFamily="2" charset="2"/>
              <a:buChar char="n"/>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defTabSz="1279525" eaLnBrk="0" fontAlgn="base" hangingPunct="0">
              <a:spcBef>
                <a:spcPct val="20000"/>
              </a:spcBef>
              <a:spcAft>
                <a:spcPct val="0"/>
              </a:spcAft>
              <a:buClr>
                <a:schemeClr val="accent1"/>
              </a:buClr>
              <a:buSzPct val="75000"/>
              <a:buFont typeface="Wingdings" panose="05000000000000000000" pitchFamily="2" charset="2"/>
              <a:buChar char="n"/>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defTabSz="1279525" eaLnBrk="0" fontAlgn="base" hangingPunct="0">
              <a:spcBef>
                <a:spcPct val="20000"/>
              </a:spcBef>
              <a:spcAft>
                <a:spcPct val="0"/>
              </a:spcAft>
              <a:buClr>
                <a:schemeClr val="accent1"/>
              </a:buClr>
              <a:buSzPct val="75000"/>
              <a:buFont typeface="Wingdings" panose="05000000000000000000" pitchFamily="2" charset="2"/>
              <a:buChar char="n"/>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defTabSz="1279525" eaLnBrk="0" fontAlgn="base" hangingPunct="0">
              <a:spcBef>
                <a:spcPct val="20000"/>
              </a:spcBef>
              <a:spcAft>
                <a:spcPct val="0"/>
              </a:spcAft>
              <a:buClr>
                <a:schemeClr val="accent1"/>
              </a:buClr>
              <a:buSzPct val="75000"/>
              <a:buFont typeface="Wingdings" panose="05000000000000000000" pitchFamily="2" charset="2"/>
              <a:buChar char="n"/>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ClrTx/>
              <a:buSzTx/>
              <a:buFontTx/>
              <a:buNone/>
            </a:pPr>
            <a:r>
              <a:rPr lang="fr-FR" altLang="fr-FR" sz="1600">
                <a:solidFill>
                  <a:srgbClr val="0075D6"/>
                </a:solidFill>
              </a:rPr>
              <a:t>Échelle Verbale Analogique - EVA</a:t>
            </a:r>
          </a:p>
          <a:p>
            <a:pPr eaLnBrk="1" hangingPunct="1">
              <a:spcBef>
                <a:spcPct val="0"/>
              </a:spcBef>
              <a:buClrTx/>
              <a:buSzTx/>
              <a:buFontTx/>
              <a:buNone/>
            </a:pPr>
            <a:r>
              <a:rPr lang="fr-FR" altLang="fr-FR" sz="1100">
                <a:solidFill>
                  <a:srgbClr val="000000"/>
                </a:solidFill>
              </a:rPr>
              <a:t>Réglette avec un curseur à placer par la personne. </a:t>
            </a:r>
          </a:p>
          <a:p>
            <a:pPr eaLnBrk="1" hangingPunct="1">
              <a:spcBef>
                <a:spcPct val="0"/>
              </a:spcBef>
              <a:buClrTx/>
              <a:buSzTx/>
              <a:buFontTx/>
              <a:buNone/>
            </a:pPr>
            <a:r>
              <a:rPr lang="fr-FR" altLang="fr-FR" sz="1100">
                <a:solidFill>
                  <a:srgbClr val="000000"/>
                </a:solidFill>
              </a:rPr>
              <a:t>Cette échelle est la moins utilisée auprès des personnes âgées car elles ont souvent des difficultés à l’utiliser ou à positionner le curseur.</a:t>
            </a:r>
          </a:p>
        </p:txBody>
      </p:sp>
      <p:sp>
        <p:nvSpPr>
          <p:cNvPr id="55306" name="Text Box 36">
            <a:extLst>
              <a:ext uri="{FF2B5EF4-FFF2-40B4-BE49-F238E27FC236}">
                <a16:creationId xmlns:a16="http://schemas.microsoft.com/office/drawing/2014/main" id="{A578F948-75F8-7DB3-3D9F-260AFA02FB2B}"/>
              </a:ext>
            </a:extLst>
          </p:cNvPr>
          <p:cNvSpPr txBox="1">
            <a:spLocks noChangeArrowheads="1"/>
          </p:cNvSpPr>
          <p:nvPr/>
        </p:nvSpPr>
        <p:spPr bwMode="auto">
          <a:xfrm>
            <a:off x="6481763" y="1598614"/>
            <a:ext cx="4011612" cy="122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5298" tIns="32649" rIns="65298" bIns="32649">
            <a:spAutoFit/>
          </a:bodyPr>
          <a:lstStyle>
            <a:lvl1pPr defTabSz="1279525" eaLnBrk="0" hangingPunct="0">
              <a:spcBef>
                <a:spcPct val="20000"/>
              </a:spcBef>
              <a:buClr>
                <a:schemeClr val="tx2"/>
              </a:buClr>
              <a:buSzPct val="75000"/>
              <a:buFont typeface="Wingdings" panose="05000000000000000000" pitchFamily="2" charset="2"/>
              <a:buChar char="n"/>
              <a:defRPr sz="26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defTabSz="1279525" eaLnBrk="0" hangingPunct="0">
              <a:spcBef>
                <a:spcPct val="20000"/>
              </a:spcBef>
              <a:buClr>
                <a:schemeClr val="accent1"/>
              </a:buClr>
              <a:buSzPct val="75000"/>
              <a:buFont typeface="Wingdings" panose="05000000000000000000" pitchFamily="2" charset="2"/>
              <a:buChar char="n"/>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defTabSz="1279525" eaLnBrk="0" hangingPunct="0">
              <a:spcBef>
                <a:spcPct val="20000"/>
              </a:spcBef>
              <a:buClr>
                <a:schemeClr val="bg2"/>
              </a:buClr>
              <a:buSzPct val="75000"/>
              <a:buFont typeface="Wingdings" panose="05000000000000000000" pitchFamily="2" charset="2"/>
              <a:buChar char="n"/>
              <a:defRPr sz="2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defTabSz="1279525" eaLnBrk="0" hangingPunct="0">
              <a:spcBef>
                <a:spcPct val="20000"/>
              </a:spcBef>
              <a:buClr>
                <a:schemeClr val="accent2"/>
              </a:buClr>
              <a:buSzPct val="75000"/>
              <a:buFont typeface="Wingdings" panose="05000000000000000000" pitchFamily="2" charset="2"/>
              <a:buChar char="n"/>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defTabSz="1279525" eaLnBrk="0" hangingPunct="0">
              <a:spcBef>
                <a:spcPct val="20000"/>
              </a:spcBef>
              <a:buClr>
                <a:schemeClr val="accent1"/>
              </a:buClr>
              <a:buSzPct val="75000"/>
              <a:buFont typeface="Wingdings" panose="05000000000000000000" pitchFamily="2" charset="2"/>
              <a:buChar char="n"/>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defTabSz="1279525" eaLnBrk="0" fontAlgn="base" hangingPunct="0">
              <a:spcBef>
                <a:spcPct val="20000"/>
              </a:spcBef>
              <a:spcAft>
                <a:spcPct val="0"/>
              </a:spcAft>
              <a:buClr>
                <a:schemeClr val="accent1"/>
              </a:buClr>
              <a:buSzPct val="75000"/>
              <a:buFont typeface="Wingdings" panose="05000000000000000000" pitchFamily="2" charset="2"/>
              <a:buChar char="n"/>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defTabSz="1279525" eaLnBrk="0" fontAlgn="base" hangingPunct="0">
              <a:spcBef>
                <a:spcPct val="20000"/>
              </a:spcBef>
              <a:spcAft>
                <a:spcPct val="0"/>
              </a:spcAft>
              <a:buClr>
                <a:schemeClr val="accent1"/>
              </a:buClr>
              <a:buSzPct val="75000"/>
              <a:buFont typeface="Wingdings" panose="05000000000000000000" pitchFamily="2" charset="2"/>
              <a:buChar char="n"/>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defTabSz="1279525" eaLnBrk="0" fontAlgn="base" hangingPunct="0">
              <a:spcBef>
                <a:spcPct val="20000"/>
              </a:spcBef>
              <a:spcAft>
                <a:spcPct val="0"/>
              </a:spcAft>
              <a:buClr>
                <a:schemeClr val="accent1"/>
              </a:buClr>
              <a:buSzPct val="75000"/>
              <a:buFont typeface="Wingdings" panose="05000000000000000000" pitchFamily="2" charset="2"/>
              <a:buChar char="n"/>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defTabSz="1279525" eaLnBrk="0" fontAlgn="base" hangingPunct="0">
              <a:spcBef>
                <a:spcPct val="20000"/>
              </a:spcBef>
              <a:spcAft>
                <a:spcPct val="0"/>
              </a:spcAft>
              <a:buClr>
                <a:schemeClr val="accent1"/>
              </a:buClr>
              <a:buSzPct val="75000"/>
              <a:buFont typeface="Wingdings" panose="05000000000000000000" pitchFamily="2" charset="2"/>
              <a:buChar char="n"/>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ClrTx/>
              <a:buSzTx/>
              <a:buFontTx/>
              <a:buNone/>
            </a:pPr>
            <a:r>
              <a:rPr lang="fr-FR" altLang="fr-FR" sz="1600">
                <a:solidFill>
                  <a:srgbClr val="99CC00"/>
                </a:solidFill>
              </a:rPr>
              <a:t>Échelle Comportementale d’évaluation de la douleur chez la Personne Âgée - ECPA</a:t>
            </a:r>
          </a:p>
          <a:p>
            <a:pPr eaLnBrk="1" hangingPunct="1">
              <a:spcBef>
                <a:spcPct val="0"/>
              </a:spcBef>
              <a:buClrTx/>
              <a:buSzTx/>
              <a:buFontTx/>
              <a:buNone/>
            </a:pPr>
            <a:r>
              <a:rPr lang="fr-FR" altLang="fr-FR" sz="1100">
                <a:solidFill>
                  <a:srgbClr val="000000"/>
                </a:solidFill>
              </a:rPr>
              <a:t>Basée sur l’observation du comportement de la personne âgée pendant un soin : pansement, toilette, … </a:t>
            </a:r>
            <a:r>
              <a:rPr lang="fr-FR" altLang="fr-FR" sz="1100">
                <a:solidFill>
                  <a:srgbClr val="CC0000"/>
                </a:solidFill>
              </a:rPr>
              <a:t>Cette échelle a 8 critères d’évaluation. Score en 2 chiffres. Un score ≥ à 2 signe une douleur</a:t>
            </a:r>
          </a:p>
        </p:txBody>
      </p:sp>
      <p:sp>
        <p:nvSpPr>
          <p:cNvPr id="55307" name="Line 39">
            <a:extLst>
              <a:ext uri="{FF2B5EF4-FFF2-40B4-BE49-F238E27FC236}">
                <a16:creationId xmlns:a16="http://schemas.microsoft.com/office/drawing/2014/main" id="{FD221FEA-510F-1720-7F09-672E44386BB0}"/>
              </a:ext>
            </a:extLst>
          </p:cNvPr>
          <p:cNvSpPr>
            <a:spLocks noChangeShapeType="1"/>
          </p:cNvSpPr>
          <p:nvPr/>
        </p:nvSpPr>
        <p:spPr bwMode="auto">
          <a:xfrm flipH="1">
            <a:off x="4281489" y="5118100"/>
            <a:ext cx="358775" cy="103188"/>
          </a:xfrm>
          <a:prstGeom prst="line">
            <a:avLst/>
          </a:prstGeom>
          <a:noFill/>
          <a:ln w="38100">
            <a:solidFill>
              <a:srgbClr val="0075D6"/>
            </a:solidFill>
            <a:round/>
            <a:headEnd/>
            <a:tailEnd type="triangle" w="med" len="med"/>
          </a:ln>
          <a:extLst>
            <a:ext uri="{909E8E84-426E-40DD-AFC4-6F175D3DCCD1}">
              <a14:hiddenFill xmlns:a14="http://schemas.microsoft.com/office/drawing/2010/main">
                <a:noFill/>
              </a14:hiddenFill>
            </a:ext>
          </a:extLst>
        </p:spPr>
        <p:txBody>
          <a:bodyPr lIns="65298" tIns="32649" rIns="65298" bIns="32649"/>
          <a:lstStyle/>
          <a:p>
            <a:endParaRPr lang="fr-FR"/>
          </a:p>
        </p:txBody>
      </p:sp>
      <p:sp>
        <p:nvSpPr>
          <p:cNvPr id="55308" name="Line 40">
            <a:extLst>
              <a:ext uri="{FF2B5EF4-FFF2-40B4-BE49-F238E27FC236}">
                <a16:creationId xmlns:a16="http://schemas.microsoft.com/office/drawing/2014/main" id="{0424E182-A9FA-DF76-9000-2EABF0226392}"/>
              </a:ext>
            </a:extLst>
          </p:cNvPr>
          <p:cNvSpPr>
            <a:spLocks noChangeShapeType="1"/>
          </p:cNvSpPr>
          <p:nvPr/>
        </p:nvSpPr>
        <p:spPr bwMode="auto">
          <a:xfrm flipH="1" flipV="1">
            <a:off x="3876676" y="4160838"/>
            <a:ext cx="720725" cy="0"/>
          </a:xfrm>
          <a:prstGeom prst="line">
            <a:avLst/>
          </a:prstGeom>
          <a:noFill/>
          <a:ln w="38100">
            <a:solidFill>
              <a:srgbClr val="0075D6"/>
            </a:solidFill>
            <a:round/>
            <a:headEnd/>
            <a:tailEnd type="triangle" w="med" len="med"/>
          </a:ln>
          <a:extLst>
            <a:ext uri="{909E8E84-426E-40DD-AFC4-6F175D3DCCD1}">
              <a14:hiddenFill xmlns:a14="http://schemas.microsoft.com/office/drawing/2010/main">
                <a:noFill/>
              </a14:hiddenFill>
            </a:ext>
          </a:extLst>
        </p:spPr>
        <p:txBody>
          <a:bodyPr lIns="65298" tIns="32649" rIns="65298" bIns="32649"/>
          <a:lstStyle/>
          <a:p>
            <a:endParaRPr lang="fr-FR"/>
          </a:p>
        </p:txBody>
      </p:sp>
      <p:sp>
        <p:nvSpPr>
          <p:cNvPr id="55309" name="Line 41">
            <a:extLst>
              <a:ext uri="{FF2B5EF4-FFF2-40B4-BE49-F238E27FC236}">
                <a16:creationId xmlns:a16="http://schemas.microsoft.com/office/drawing/2014/main" id="{3CD75045-D320-9857-24E6-EADF6BA4DA69}"/>
              </a:ext>
            </a:extLst>
          </p:cNvPr>
          <p:cNvSpPr>
            <a:spLocks noChangeShapeType="1"/>
          </p:cNvSpPr>
          <p:nvPr/>
        </p:nvSpPr>
        <p:spPr bwMode="auto">
          <a:xfrm flipH="1" flipV="1">
            <a:off x="4805364" y="2827339"/>
            <a:ext cx="153987" cy="358775"/>
          </a:xfrm>
          <a:prstGeom prst="line">
            <a:avLst/>
          </a:prstGeom>
          <a:noFill/>
          <a:ln w="38100">
            <a:solidFill>
              <a:srgbClr val="0075D6"/>
            </a:solidFill>
            <a:round/>
            <a:headEnd/>
            <a:tailEnd type="triangle" w="med" len="med"/>
          </a:ln>
          <a:extLst>
            <a:ext uri="{909E8E84-426E-40DD-AFC4-6F175D3DCCD1}">
              <a14:hiddenFill xmlns:a14="http://schemas.microsoft.com/office/drawing/2010/main">
                <a:noFill/>
              </a14:hiddenFill>
            </a:ext>
          </a:extLst>
        </p:spPr>
        <p:txBody>
          <a:bodyPr lIns="65298" tIns="32649" rIns="65298" bIns="32649"/>
          <a:lstStyle/>
          <a:p>
            <a:endParaRPr lang="fr-FR"/>
          </a:p>
        </p:txBody>
      </p:sp>
      <p:sp>
        <p:nvSpPr>
          <p:cNvPr id="55310" name="Line 42">
            <a:extLst>
              <a:ext uri="{FF2B5EF4-FFF2-40B4-BE49-F238E27FC236}">
                <a16:creationId xmlns:a16="http://schemas.microsoft.com/office/drawing/2014/main" id="{8FDD9B7C-111A-6587-BF15-0044CF22250C}"/>
              </a:ext>
            </a:extLst>
          </p:cNvPr>
          <p:cNvSpPr>
            <a:spLocks noChangeShapeType="1"/>
          </p:cNvSpPr>
          <p:nvPr/>
        </p:nvSpPr>
        <p:spPr bwMode="auto">
          <a:xfrm>
            <a:off x="7143751" y="5348288"/>
            <a:ext cx="309563" cy="50800"/>
          </a:xfrm>
          <a:prstGeom prst="line">
            <a:avLst/>
          </a:prstGeom>
          <a:noFill/>
          <a:ln w="38100">
            <a:solidFill>
              <a:schemeClr val="folHlink"/>
            </a:solidFill>
            <a:round/>
            <a:headEnd/>
            <a:tailEnd type="triangle" w="med" len="med"/>
          </a:ln>
          <a:extLst>
            <a:ext uri="{909E8E84-426E-40DD-AFC4-6F175D3DCCD1}">
              <a14:hiddenFill xmlns:a14="http://schemas.microsoft.com/office/drawing/2010/main">
                <a:noFill/>
              </a14:hiddenFill>
            </a:ext>
          </a:extLst>
        </p:spPr>
        <p:txBody>
          <a:bodyPr lIns="65298" tIns="32649" rIns="65298" bIns="32649"/>
          <a:lstStyle/>
          <a:p>
            <a:endParaRPr lang="fr-FR"/>
          </a:p>
        </p:txBody>
      </p:sp>
      <p:sp>
        <p:nvSpPr>
          <p:cNvPr id="55311" name="Line 43">
            <a:extLst>
              <a:ext uri="{FF2B5EF4-FFF2-40B4-BE49-F238E27FC236}">
                <a16:creationId xmlns:a16="http://schemas.microsoft.com/office/drawing/2014/main" id="{B77835F2-2CE3-77B9-B59D-2E99EAEC26E2}"/>
              </a:ext>
            </a:extLst>
          </p:cNvPr>
          <p:cNvSpPr>
            <a:spLocks noChangeShapeType="1"/>
          </p:cNvSpPr>
          <p:nvPr/>
        </p:nvSpPr>
        <p:spPr bwMode="auto">
          <a:xfrm flipV="1">
            <a:off x="7278689" y="4149726"/>
            <a:ext cx="307975" cy="206375"/>
          </a:xfrm>
          <a:prstGeom prst="line">
            <a:avLst/>
          </a:prstGeom>
          <a:noFill/>
          <a:ln w="38100">
            <a:solidFill>
              <a:schemeClr val="folHlink"/>
            </a:solidFill>
            <a:round/>
            <a:headEnd/>
            <a:tailEnd type="triangle" w="med" len="med"/>
          </a:ln>
          <a:extLst>
            <a:ext uri="{909E8E84-426E-40DD-AFC4-6F175D3DCCD1}">
              <a14:hiddenFill xmlns:a14="http://schemas.microsoft.com/office/drawing/2010/main">
                <a:noFill/>
              </a14:hiddenFill>
            </a:ext>
          </a:extLst>
        </p:spPr>
        <p:txBody>
          <a:bodyPr lIns="65298" tIns="32649" rIns="65298" bIns="32649"/>
          <a:lstStyle/>
          <a:p>
            <a:endParaRPr lang="fr-FR"/>
          </a:p>
        </p:txBody>
      </p:sp>
      <p:sp>
        <p:nvSpPr>
          <p:cNvPr id="55312" name="Line 44">
            <a:extLst>
              <a:ext uri="{FF2B5EF4-FFF2-40B4-BE49-F238E27FC236}">
                <a16:creationId xmlns:a16="http://schemas.microsoft.com/office/drawing/2014/main" id="{72666D4E-81E7-0D12-8F6E-8B6E472804FA}"/>
              </a:ext>
            </a:extLst>
          </p:cNvPr>
          <p:cNvSpPr>
            <a:spLocks noChangeShapeType="1"/>
          </p:cNvSpPr>
          <p:nvPr/>
        </p:nvSpPr>
        <p:spPr bwMode="auto">
          <a:xfrm flipV="1">
            <a:off x="6842126" y="2932114"/>
            <a:ext cx="155575" cy="358775"/>
          </a:xfrm>
          <a:prstGeom prst="line">
            <a:avLst/>
          </a:prstGeom>
          <a:noFill/>
          <a:ln w="38100">
            <a:solidFill>
              <a:schemeClr val="folHlink"/>
            </a:solidFill>
            <a:round/>
            <a:headEnd/>
            <a:tailEnd type="triangle" w="med" len="med"/>
          </a:ln>
          <a:extLst>
            <a:ext uri="{909E8E84-426E-40DD-AFC4-6F175D3DCCD1}">
              <a14:hiddenFill xmlns:a14="http://schemas.microsoft.com/office/drawing/2010/main">
                <a:noFill/>
              </a14:hiddenFill>
            </a:ext>
          </a:extLst>
        </p:spPr>
        <p:txBody>
          <a:bodyPr lIns="65298" tIns="32649" rIns="65298" bIns="32649"/>
          <a:lstStyle/>
          <a:p>
            <a:endParaRPr lang="fr-FR"/>
          </a:p>
        </p:txBody>
      </p:sp>
      <p:pic>
        <p:nvPicPr>
          <p:cNvPr id="55313" name="Picture 53">
            <a:extLst>
              <a:ext uri="{FF2B5EF4-FFF2-40B4-BE49-F238E27FC236}">
                <a16:creationId xmlns:a16="http://schemas.microsoft.com/office/drawing/2014/main" id="{F9D1B91F-FB63-B765-A13C-D16C36E683F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53314" y="3003551"/>
            <a:ext cx="1131887"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14" name="Rectangle 55">
            <a:extLst>
              <a:ext uri="{FF2B5EF4-FFF2-40B4-BE49-F238E27FC236}">
                <a16:creationId xmlns:a16="http://schemas.microsoft.com/office/drawing/2014/main" id="{51F4FC81-BED9-FF89-FD42-D5B59E4EBF79}"/>
              </a:ext>
            </a:extLst>
          </p:cNvPr>
          <p:cNvSpPr>
            <a:spLocks noChangeArrowheads="1"/>
          </p:cNvSpPr>
          <p:nvPr/>
        </p:nvSpPr>
        <p:spPr bwMode="auto">
          <a:xfrm>
            <a:off x="7712076" y="3636964"/>
            <a:ext cx="2881313" cy="743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5298" tIns="32649" rIns="65298" bIns="32649">
            <a:spAutoFit/>
          </a:bodyPr>
          <a:lstStyle>
            <a:lvl1pPr defTabSz="912813" eaLnBrk="0" hangingPunct="0">
              <a:spcBef>
                <a:spcPct val="20000"/>
              </a:spcBef>
              <a:buClr>
                <a:schemeClr val="tx2"/>
              </a:buClr>
              <a:buSzPct val="75000"/>
              <a:buFont typeface="Wingdings" panose="05000000000000000000" pitchFamily="2" charset="2"/>
              <a:buChar char="n"/>
              <a:defRPr sz="26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defTabSz="912813" eaLnBrk="0" hangingPunct="0">
              <a:spcBef>
                <a:spcPct val="20000"/>
              </a:spcBef>
              <a:buClr>
                <a:schemeClr val="accent1"/>
              </a:buClr>
              <a:buSzPct val="75000"/>
              <a:buFont typeface="Wingdings" panose="05000000000000000000" pitchFamily="2" charset="2"/>
              <a:buChar char="n"/>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defTabSz="912813" eaLnBrk="0" hangingPunct="0">
              <a:spcBef>
                <a:spcPct val="20000"/>
              </a:spcBef>
              <a:buClr>
                <a:schemeClr val="bg2"/>
              </a:buClr>
              <a:buSzPct val="75000"/>
              <a:buFont typeface="Wingdings" panose="05000000000000000000" pitchFamily="2" charset="2"/>
              <a:buChar char="n"/>
              <a:defRPr sz="2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defTabSz="912813" eaLnBrk="0" hangingPunct="0">
              <a:spcBef>
                <a:spcPct val="20000"/>
              </a:spcBef>
              <a:buClr>
                <a:schemeClr val="accent2"/>
              </a:buClr>
              <a:buSzPct val="75000"/>
              <a:buFont typeface="Wingdings" panose="05000000000000000000" pitchFamily="2" charset="2"/>
              <a:buChar char="n"/>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defTabSz="912813" eaLnBrk="0" hangingPunct="0">
              <a:spcBef>
                <a:spcPct val="20000"/>
              </a:spcBef>
              <a:buClr>
                <a:schemeClr val="accent1"/>
              </a:buClr>
              <a:buSzPct val="75000"/>
              <a:buFont typeface="Wingdings" panose="05000000000000000000" pitchFamily="2" charset="2"/>
              <a:buChar char="n"/>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defTabSz="912813" eaLnBrk="0" fontAlgn="base" hangingPunct="0">
              <a:spcBef>
                <a:spcPct val="20000"/>
              </a:spcBef>
              <a:spcAft>
                <a:spcPct val="0"/>
              </a:spcAft>
              <a:buClr>
                <a:schemeClr val="accent1"/>
              </a:buClr>
              <a:buSzPct val="75000"/>
              <a:buFont typeface="Wingdings" panose="05000000000000000000" pitchFamily="2" charset="2"/>
              <a:buChar char="n"/>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defTabSz="912813" eaLnBrk="0" fontAlgn="base" hangingPunct="0">
              <a:spcBef>
                <a:spcPct val="20000"/>
              </a:spcBef>
              <a:spcAft>
                <a:spcPct val="0"/>
              </a:spcAft>
              <a:buClr>
                <a:schemeClr val="accent1"/>
              </a:buClr>
              <a:buSzPct val="75000"/>
              <a:buFont typeface="Wingdings" panose="05000000000000000000" pitchFamily="2" charset="2"/>
              <a:buChar char="n"/>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defTabSz="912813" eaLnBrk="0" fontAlgn="base" hangingPunct="0">
              <a:spcBef>
                <a:spcPct val="20000"/>
              </a:spcBef>
              <a:spcAft>
                <a:spcPct val="0"/>
              </a:spcAft>
              <a:buClr>
                <a:schemeClr val="accent1"/>
              </a:buClr>
              <a:buSzPct val="75000"/>
              <a:buFont typeface="Wingdings" panose="05000000000000000000" pitchFamily="2" charset="2"/>
              <a:buChar char="n"/>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defTabSz="912813" eaLnBrk="0" fontAlgn="base" hangingPunct="0">
              <a:spcBef>
                <a:spcPct val="20000"/>
              </a:spcBef>
              <a:spcAft>
                <a:spcPct val="0"/>
              </a:spcAft>
              <a:buClr>
                <a:schemeClr val="accent1"/>
              </a:buClr>
              <a:buSzPct val="75000"/>
              <a:buFont typeface="Wingdings" panose="05000000000000000000" pitchFamily="2" charset="2"/>
              <a:buChar char="n"/>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ClrTx/>
              <a:buSzTx/>
              <a:buFontTx/>
              <a:buNone/>
            </a:pPr>
            <a:r>
              <a:rPr lang="fr-FR" altLang="fr-FR" sz="1100" dirty="0">
                <a:solidFill>
                  <a:srgbClr val="000000"/>
                </a:solidFill>
                <a:latin typeface="Times New Roman" panose="02020603050405020304" pitchFamily="18" charset="0"/>
              </a:rPr>
              <a:t>Basée sur l’observation du comportement de la personne sur 24h. Personne non communicante </a:t>
            </a:r>
            <a:r>
              <a:rPr lang="fr-FR" altLang="fr-FR" sz="1100" dirty="0">
                <a:solidFill>
                  <a:srgbClr val="CC0000"/>
                </a:solidFill>
                <a:latin typeface="Times New Roman" panose="02020603050405020304" pitchFamily="18" charset="0"/>
              </a:rPr>
              <a:t>Cette échelle évalue 10 critères. Un score ≥ à 5 signe une douleur</a:t>
            </a:r>
          </a:p>
        </p:txBody>
      </p:sp>
      <p:sp>
        <p:nvSpPr>
          <p:cNvPr id="55315" name="Rectangle 56">
            <a:extLst>
              <a:ext uri="{FF2B5EF4-FFF2-40B4-BE49-F238E27FC236}">
                <a16:creationId xmlns:a16="http://schemas.microsoft.com/office/drawing/2014/main" id="{43A6EADB-15A8-A9F3-4482-EB2A606F5B29}"/>
              </a:ext>
            </a:extLst>
          </p:cNvPr>
          <p:cNvSpPr>
            <a:spLocks noChangeArrowheads="1"/>
          </p:cNvSpPr>
          <p:nvPr/>
        </p:nvSpPr>
        <p:spPr bwMode="auto">
          <a:xfrm>
            <a:off x="7651751" y="5202238"/>
            <a:ext cx="2874963"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5298" tIns="32649" rIns="65298" bIns="32649">
            <a:spAutoFit/>
          </a:bodyPr>
          <a:lstStyle>
            <a:lvl1pPr defTabSz="912813" eaLnBrk="0" hangingPunct="0">
              <a:spcBef>
                <a:spcPct val="20000"/>
              </a:spcBef>
              <a:buClr>
                <a:schemeClr val="tx2"/>
              </a:buClr>
              <a:buSzPct val="75000"/>
              <a:buFont typeface="Wingdings" panose="05000000000000000000" pitchFamily="2" charset="2"/>
              <a:buChar char="n"/>
              <a:defRPr sz="26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defTabSz="912813" eaLnBrk="0" hangingPunct="0">
              <a:spcBef>
                <a:spcPct val="20000"/>
              </a:spcBef>
              <a:buClr>
                <a:schemeClr val="accent1"/>
              </a:buClr>
              <a:buSzPct val="75000"/>
              <a:buFont typeface="Wingdings" panose="05000000000000000000" pitchFamily="2" charset="2"/>
              <a:buChar char="n"/>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defTabSz="912813" eaLnBrk="0" hangingPunct="0">
              <a:spcBef>
                <a:spcPct val="20000"/>
              </a:spcBef>
              <a:buClr>
                <a:schemeClr val="bg2"/>
              </a:buClr>
              <a:buSzPct val="75000"/>
              <a:buFont typeface="Wingdings" panose="05000000000000000000" pitchFamily="2" charset="2"/>
              <a:buChar char="n"/>
              <a:defRPr sz="2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defTabSz="912813" eaLnBrk="0" hangingPunct="0">
              <a:spcBef>
                <a:spcPct val="20000"/>
              </a:spcBef>
              <a:buClr>
                <a:schemeClr val="accent2"/>
              </a:buClr>
              <a:buSzPct val="75000"/>
              <a:buFont typeface="Wingdings" panose="05000000000000000000" pitchFamily="2" charset="2"/>
              <a:buChar char="n"/>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defTabSz="912813" eaLnBrk="0" hangingPunct="0">
              <a:spcBef>
                <a:spcPct val="20000"/>
              </a:spcBef>
              <a:buClr>
                <a:schemeClr val="accent1"/>
              </a:buClr>
              <a:buSzPct val="75000"/>
              <a:buFont typeface="Wingdings" panose="05000000000000000000" pitchFamily="2" charset="2"/>
              <a:buChar char="n"/>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defTabSz="912813" eaLnBrk="0" fontAlgn="base" hangingPunct="0">
              <a:spcBef>
                <a:spcPct val="20000"/>
              </a:spcBef>
              <a:spcAft>
                <a:spcPct val="0"/>
              </a:spcAft>
              <a:buClr>
                <a:schemeClr val="accent1"/>
              </a:buClr>
              <a:buSzPct val="75000"/>
              <a:buFont typeface="Wingdings" panose="05000000000000000000" pitchFamily="2" charset="2"/>
              <a:buChar char="n"/>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defTabSz="912813" eaLnBrk="0" fontAlgn="base" hangingPunct="0">
              <a:spcBef>
                <a:spcPct val="20000"/>
              </a:spcBef>
              <a:spcAft>
                <a:spcPct val="0"/>
              </a:spcAft>
              <a:buClr>
                <a:schemeClr val="accent1"/>
              </a:buClr>
              <a:buSzPct val="75000"/>
              <a:buFont typeface="Wingdings" panose="05000000000000000000" pitchFamily="2" charset="2"/>
              <a:buChar char="n"/>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defTabSz="912813" eaLnBrk="0" fontAlgn="base" hangingPunct="0">
              <a:spcBef>
                <a:spcPct val="20000"/>
              </a:spcBef>
              <a:spcAft>
                <a:spcPct val="0"/>
              </a:spcAft>
              <a:buClr>
                <a:schemeClr val="accent1"/>
              </a:buClr>
              <a:buSzPct val="75000"/>
              <a:buFont typeface="Wingdings" panose="05000000000000000000" pitchFamily="2" charset="2"/>
              <a:buChar char="n"/>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defTabSz="912813" eaLnBrk="0" fontAlgn="base" hangingPunct="0">
              <a:spcBef>
                <a:spcPct val="20000"/>
              </a:spcBef>
              <a:spcAft>
                <a:spcPct val="0"/>
              </a:spcAft>
              <a:buClr>
                <a:schemeClr val="accent1"/>
              </a:buClr>
              <a:buSzPct val="75000"/>
              <a:buFont typeface="Wingdings" panose="05000000000000000000" pitchFamily="2" charset="2"/>
              <a:buChar char="n"/>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ClrTx/>
              <a:buSzTx/>
              <a:buFontTx/>
              <a:buNone/>
            </a:pPr>
            <a:r>
              <a:rPr lang="fr-FR" altLang="fr-FR" sz="1100">
                <a:solidFill>
                  <a:srgbClr val="000000"/>
                </a:solidFill>
                <a:latin typeface="Times New Roman" panose="02020603050405020304" pitchFamily="18" charset="0"/>
              </a:rPr>
              <a:t>Basée sur l’observation du comportement et destinée prioritairement à évaluer une douleur aiguë. </a:t>
            </a:r>
            <a:r>
              <a:rPr lang="fr-FR" altLang="fr-FR" sz="1100">
                <a:solidFill>
                  <a:srgbClr val="CC0000"/>
                </a:solidFill>
                <a:latin typeface="Times New Roman" panose="02020603050405020304" pitchFamily="18" charset="0"/>
              </a:rPr>
              <a:t>Cette échelle évalue 5 critères. Un score ≥ à 2 signe une douleur</a:t>
            </a:r>
          </a:p>
          <a:p>
            <a:pPr eaLnBrk="1" hangingPunct="1">
              <a:spcBef>
                <a:spcPct val="0"/>
              </a:spcBef>
              <a:buClrTx/>
              <a:buSzTx/>
              <a:buFontTx/>
              <a:buNone/>
            </a:pPr>
            <a:r>
              <a:rPr lang="fr-FR" altLang="fr-FR" sz="1100">
                <a:solidFill>
                  <a:srgbClr val="000000"/>
                </a:solidFill>
                <a:latin typeface="Times New Roman" panose="02020603050405020304" pitchFamily="18" charset="0"/>
              </a:rPr>
              <a:t>Elle est rapide d’utilisation..</a:t>
            </a:r>
          </a:p>
        </p:txBody>
      </p:sp>
      <p:pic>
        <p:nvPicPr>
          <p:cNvPr id="55316" name="Picture 57">
            <a:extLst>
              <a:ext uri="{FF2B5EF4-FFF2-40B4-BE49-F238E27FC236}">
                <a16:creationId xmlns:a16="http://schemas.microsoft.com/office/drawing/2014/main" id="{74EA441E-22E0-58DA-235E-2557F26A994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2229" t="1599" r="73386" b="80254"/>
          <a:stretch>
            <a:fillRect/>
          </a:stretch>
        </p:blipFill>
        <p:spPr bwMode="auto">
          <a:xfrm>
            <a:off x="7881938" y="4616451"/>
            <a:ext cx="977900" cy="50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6AE7AA4-DE47-016C-17D1-209FBA05B3A7}"/>
              </a:ext>
            </a:extLst>
          </p:cNvPr>
          <p:cNvSpPr>
            <a:spLocks noGrp="1"/>
          </p:cNvSpPr>
          <p:nvPr>
            <p:ph type="title"/>
          </p:nvPr>
        </p:nvSpPr>
        <p:spPr/>
        <p:txBody>
          <a:bodyPr/>
          <a:lstStyle/>
          <a:p>
            <a:r>
              <a:rPr lang="fr-FR" dirty="0">
                <a:solidFill>
                  <a:schemeClr val="accent5"/>
                </a:solidFill>
              </a:rPr>
              <a:t>LES ECHELLES UNIDIMENSIONNELLES</a:t>
            </a:r>
          </a:p>
        </p:txBody>
      </p:sp>
      <p:sp>
        <p:nvSpPr>
          <p:cNvPr id="3" name="Espace réservé du contenu 2">
            <a:extLst>
              <a:ext uri="{FF2B5EF4-FFF2-40B4-BE49-F238E27FC236}">
                <a16:creationId xmlns:a16="http://schemas.microsoft.com/office/drawing/2014/main" id="{7856AEA6-E768-FE20-B34E-CF583C09439D}"/>
              </a:ext>
            </a:extLst>
          </p:cNvPr>
          <p:cNvSpPr>
            <a:spLocks noGrp="1"/>
          </p:cNvSpPr>
          <p:nvPr>
            <p:ph sz="quarter" idx="13"/>
          </p:nvPr>
        </p:nvSpPr>
        <p:spPr/>
        <p:txBody>
          <a:bodyPr/>
          <a:lstStyle/>
          <a:p>
            <a:pPr eaLnBrk="1" hangingPunct="1">
              <a:lnSpc>
                <a:spcPct val="90000"/>
              </a:lnSpc>
            </a:pPr>
            <a:r>
              <a:rPr lang="fr-FR" altLang="fr-FR" dirty="0"/>
              <a:t>Apprécient globalement la douleur en l’assimilant à une sensation d’intensité</a:t>
            </a:r>
          </a:p>
          <a:p>
            <a:pPr eaLnBrk="1" hangingPunct="1">
              <a:lnSpc>
                <a:spcPct val="90000"/>
              </a:lnSpc>
            </a:pPr>
            <a:endParaRPr lang="fr-FR" altLang="fr-FR" dirty="0"/>
          </a:p>
          <a:p>
            <a:pPr eaLnBrk="1" hangingPunct="1">
              <a:lnSpc>
                <a:spcPct val="90000"/>
              </a:lnSpc>
            </a:pPr>
            <a:r>
              <a:rPr lang="fr-FR" altLang="fr-FR" dirty="0"/>
              <a:t>Importance de la façon d’expliquer et de présenter l’échelle au patient</a:t>
            </a:r>
          </a:p>
          <a:p>
            <a:pPr marL="0" indent="0" eaLnBrk="1" hangingPunct="1">
              <a:lnSpc>
                <a:spcPct val="90000"/>
              </a:lnSpc>
              <a:buNone/>
            </a:pPr>
            <a:endParaRPr lang="fr-FR" altLang="fr-FR" dirty="0"/>
          </a:p>
          <a:p>
            <a:pPr eaLnBrk="1" hangingPunct="1">
              <a:lnSpc>
                <a:spcPct val="90000"/>
              </a:lnSpc>
            </a:pPr>
            <a:r>
              <a:rPr lang="fr-FR" altLang="fr-FR" dirty="0"/>
              <a:t>Importance des moments de l’évaluation</a:t>
            </a:r>
          </a:p>
          <a:p>
            <a:endParaRPr lang="fr-FR" dirty="0"/>
          </a:p>
        </p:txBody>
      </p:sp>
    </p:spTree>
    <p:extLst>
      <p:ext uri="{BB962C8B-B14F-4D97-AF65-F5344CB8AC3E}">
        <p14:creationId xmlns:p14="http://schemas.microsoft.com/office/powerpoint/2010/main" val="295172035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B962234-8615-E77C-513E-ECB2168D3FAE}"/>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FA057F25-B208-F37E-444C-47EF7D1C3166}"/>
              </a:ext>
            </a:extLst>
          </p:cNvPr>
          <p:cNvSpPr>
            <a:spLocks noGrp="1"/>
          </p:cNvSpPr>
          <p:nvPr>
            <p:ph sz="quarter" idx="13"/>
          </p:nvPr>
        </p:nvSpPr>
        <p:spPr>
          <a:xfrm>
            <a:off x="913774" y="-580446"/>
            <a:ext cx="11278226" cy="6371645"/>
          </a:xfrm>
        </p:spPr>
        <p:txBody>
          <a:bodyPr>
            <a:normAutofit/>
          </a:bodyPr>
          <a:lstStyle/>
          <a:p>
            <a:pPr eaLnBrk="1" hangingPunct="1">
              <a:spcBef>
                <a:spcPct val="0"/>
              </a:spcBef>
              <a:spcAft>
                <a:spcPts val="1200"/>
              </a:spcAft>
              <a:buClrTx/>
              <a:buFontTx/>
              <a:buNone/>
            </a:pPr>
            <a:endParaRPr lang="fr-FR" altLang="fr-FR" sz="2800" dirty="0">
              <a:latin typeface="Arial" panose="020B0604020202020204" pitchFamily="34" charset="0"/>
              <a:cs typeface="Times New Roman" panose="02020603050405020304" pitchFamily="18" charset="0"/>
            </a:endParaRPr>
          </a:p>
          <a:p>
            <a:pPr lvl="1" eaLnBrk="1" hangingPunct="1">
              <a:spcBef>
                <a:spcPct val="0"/>
              </a:spcBef>
              <a:spcAft>
                <a:spcPts val="1200"/>
              </a:spcAft>
              <a:buClr>
                <a:srgbClr val="C0504D"/>
              </a:buClr>
              <a:buFont typeface="Wingdings" panose="05000000000000000000" pitchFamily="2" charset="2"/>
              <a:buChar char=""/>
            </a:pPr>
            <a:r>
              <a:rPr lang="fr-FR" altLang="fr-FR" sz="2000" b="1" dirty="0">
                <a:solidFill>
                  <a:srgbClr val="C0504D"/>
                </a:solidFill>
                <a:latin typeface="Arial" panose="020B0604020202020204" pitchFamily="34" charset="0"/>
                <a:cs typeface="Times New Roman" panose="02020603050405020304" pitchFamily="18" charset="0"/>
              </a:rPr>
              <a:t>Échelles d’auto évaluation (unidimensionnelles)</a:t>
            </a:r>
          </a:p>
          <a:p>
            <a:pPr lvl="2" eaLnBrk="1" hangingPunct="1">
              <a:spcBef>
                <a:spcPct val="0"/>
              </a:spcBef>
              <a:spcAft>
                <a:spcPts val="1200"/>
              </a:spcAft>
              <a:buClrTx/>
              <a:buFontTx/>
              <a:buNone/>
            </a:pPr>
            <a:r>
              <a:rPr lang="fr-FR" altLang="fr-FR" sz="1600" dirty="0">
                <a:solidFill>
                  <a:srgbClr val="1F497D"/>
                </a:solidFill>
                <a:latin typeface="Arial" panose="020B0604020202020204" pitchFamily="34" charset="0"/>
                <a:cs typeface="Times New Roman" panose="02020603050405020304" pitchFamily="18" charset="0"/>
              </a:rPr>
              <a:t>→ Mesures rapides, répétées, régulières</a:t>
            </a:r>
          </a:p>
          <a:p>
            <a:pPr eaLnBrk="1" hangingPunct="1">
              <a:spcBef>
                <a:spcPct val="0"/>
              </a:spcBef>
              <a:buClrTx/>
              <a:buFontTx/>
              <a:buNone/>
            </a:pPr>
            <a:r>
              <a:rPr lang="fr-FR" altLang="fr-FR" sz="1200" b="1" dirty="0">
                <a:latin typeface="Arial" panose="020B0604020202020204" pitchFamily="34" charset="0"/>
                <a:cs typeface="Arial" panose="020B0604020202020204" pitchFamily="34" charset="0"/>
              </a:rPr>
              <a:t>Échelle visuelle analogique (EVA)</a:t>
            </a:r>
          </a:p>
          <a:p>
            <a:pPr eaLnBrk="1" hangingPunct="1">
              <a:spcBef>
                <a:spcPct val="0"/>
              </a:spcBef>
              <a:buClrTx/>
              <a:buFontTx/>
              <a:buNone/>
            </a:pPr>
            <a:endParaRPr lang="fr-FR" altLang="fr-FR" sz="1200" dirty="0">
              <a:latin typeface="Arial" panose="020B0604020202020204" pitchFamily="34" charset="0"/>
              <a:cs typeface="Arial" panose="020B0604020202020204" pitchFamily="34" charset="0"/>
            </a:endParaRPr>
          </a:p>
          <a:p>
            <a:pPr eaLnBrk="1" hangingPunct="1">
              <a:spcBef>
                <a:spcPct val="0"/>
              </a:spcBef>
              <a:buClrTx/>
              <a:buFontTx/>
              <a:buNone/>
            </a:pPr>
            <a:r>
              <a:rPr lang="fr-FR" altLang="fr-FR" sz="1200" dirty="0">
                <a:latin typeface="Arial" panose="020B0604020202020204" pitchFamily="34" charset="0"/>
                <a:cs typeface="Arial" panose="020B0604020202020204" pitchFamily="34" charset="0"/>
              </a:rPr>
              <a:t>Pas de douleur _______________________________________________________________  Pire douleur possible</a:t>
            </a:r>
          </a:p>
          <a:p>
            <a:pPr eaLnBrk="1" hangingPunct="1">
              <a:spcBef>
                <a:spcPct val="0"/>
              </a:spcBef>
              <a:buClrTx/>
              <a:buFontTx/>
              <a:buNone/>
            </a:pPr>
            <a:endParaRPr lang="fr-FR" altLang="fr-FR" sz="1200" b="1" dirty="0">
              <a:latin typeface="Arial" panose="020B0604020202020204" pitchFamily="34" charset="0"/>
              <a:cs typeface="Arial" panose="020B0604020202020204" pitchFamily="34" charset="0"/>
            </a:endParaRPr>
          </a:p>
          <a:p>
            <a:pPr eaLnBrk="1" hangingPunct="1">
              <a:spcBef>
                <a:spcPct val="0"/>
              </a:spcBef>
              <a:buClrTx/>
              <a:buFontTx/>
              <a:buNone/>
            </a:pPr>
            <a:endParaRPr lang="fr-FR" altLang="fr-FR" sz="1200" b="1" dirty="0">
              <a:latin typeface="Arial" panose="020B0604020202020204" pitchFamily="34" charset="0"/>
              <a:cs typeface="Arial" panose="020B0604020202020204" pitchFamily="34" charset="0"/>
            </a:endParaRPr>
          </a:p>
          <a:p>
            <a:pPr eaLnBrk="1" hangingPunct="1">
              <a:spcBef>
                <a:spcPct val="0"/>
              </a:spcBef>
              <a:buClrTx/>
              <a:buFontTx/>
              <a:buNone/>
            </a:pPr>
            <a:r>
              <a:rPr lang="fr-FR" altLang="fr-FR" sz="1200" b="1" dirty="0">
                <a:latin typeface="Arial" panose="020B0604020202020204" pitchFamily="34" charset="0"/>
                <a:cs typeface="Arial" panose="020B0604020202020204" pitchFamily="34" charset="0"/>
              </a:rPr>
              <a:t>Échelle numérique (EN)</a:t>
            </a:r>
          </a:p>
          <a:p>
            <a:pPr eaLnBrk="1" hangingPunct="1">
              <a:spcBef>
                <a:spcPct val="0"/>
              </a:spcBef>
              <a:buClrTx/>
              <a:buFontTx/>
              <a:buNone/>
            </a:pPr>
            <a:endParaRPr lang="fr-FR" altLang="fr-FR" sz="1200" dirty="0">
              <a:latin typeface="Arial" panose="020B0604020202020204" pitchFamily="34" charset="0"/>
              <a:cs typeface="Arial" panose="020B0604020202020204" pitchFamily="34" charset="0"/>
            </a:endParaRPr>
          </a:p>
          <a:p>
            <a:pPr eaLnBrk="1" hangingPunct="1">
              <a:spcBef>
                <a:spcPct val="0"/>
              </a:spcBef>
              <a:buClrTx/>
              <a:buFontTx/>
              <a:buNone/>
            </a:pPr>
            <a:r>
              <a:rPr lang="fr-FR" altLang="fr-FR" sz="1200" dirty="0">
                <a:latin typeface="Arial" panose="020B0604020202020204" pitchFamily="34" charset="0"/>
                <a:cs typeface="Arial" panose="020B0604020202020204" pitchFamily="34" charset="0"/>
              </a:rPr>
              <a:t>Pas de douleur        0        1         2         3         4         5         6         7         8         9         10      Pire douleur possible</a:t>
            </a:r>
          </a:p>
          <a:p>
            <a:pPr eaLnBrk="1" hangingPunct="1">
              <a:spcBef>
                <a:spcPct val="0"/>
              </a:spcBef>
              <a:buClrTx/>
              <a:buFontTx/>
              <a:buNone/>
            </a:pPr>
            <a:endParaRPr lang="fr-FR" altLang="fr-FR" sz="1200" b="1" dirty="0">
              <a:latin typeface="Arial" panose="020B0604020202020204" pitchFamily="34" charset="0"/>
              <a:cs typeface="Arial" panose="020B0604020202020204" pitchFamily="34" charset="0"/>
            </a:endParaRPr>
          </a:p>
          <a:p>
            <a:pPr eaLnBrk="1" hangingPunct="1">
              <a:spcBef>
                <a:spcPct val="0"/>
              </a:spcBef>
              <a:buClrTx/>
              <a:buFontTx/>
              <a:buNone/>
            </a:pPr>
            <a:endParaRPr lang="fr-FR" altLang="fr-FR" sz="1200" b="1" dirty="0">
              <a:latin typeface="Arial" panose="020B0604020202020204" pitchFamily="34" charset="0"/>
              <a:cs typeface="Arial" panose="020B0604020202020204" pitchFamily="34" charset="0"/>
            </a:endParaRPr>
          </a:p>
          <a:p>
            <a:pPr eaLnBrk="1" hangingPunct="1">
              <a:spcBef>
                <a:spcPct val="0"/>
              </a:spcBef>
              <a:buClrTx/>
              <a:buFontTx/>
              <a:buNone/>
            </a:pPr>
            <a:r>
              <a:rPr lang="fr-FR" altLang="fr-FR" sz="1200" b="1" dirty="0">
                <a:latin typeface="Arial" panose="020B0604020202020204" pitchFamily="34" charset="0"/>
                <a:cs typeface="Arial" panose="020B0604020202020204" pitchFamily="34" charset="0"/>
              </a:rPr>
              <a:t>Échelle verbale  simple (EVS)</a:t>
            </a:r>
          </a:p>
          <a:p>
            <a:pPr eaLnBrk="1" hangingPunct="1">
              <a:spcBef>
                <a:spcPct val="0"/>
              </a:spcBef>
              <a:buClrTx/>
              <a:buFontTx/>
              <a:buNone/>
            </a:pPr>
            <a:endParaRPr lang="fr-FR" altLang="fr-FR" sz="1200" dirty="0">
              <a:latin typeface="Arial" panose="020B0604020202020204" pitchFamily="34" charset="0"/>
              <a:cs typeface="Arial" panose="020B0604020202020204" pitchFamily="34" charset="0"/>
            </a:endParaRPr>
          </a:p>
          <a:p>
            <a:pPr eaLnBrk="1" hangingPunct="1">
              <a:spcBef>
                <a:spcPct val="0"/>
              </a:spcBef>
              <a:buClrTx/>
              <a:buFontTx/>
              <a:buNone/>
            </a:pPr>
            <a:r>
              <a:rPr lang="fr-FR" altLang="fr-FR" sz="1200" dirty="0">
                <a:latin typeface="Arial" panose="020B0604020202020204" pitchFamily="34" charset="0"/>
                <a:cs typeface="Arial" panose="020B0604020202020204" pitchFamily="34" charset="0"/>
              </a:rPr>
              <a:t>       0                         1                               2                              3                           4</a:t>
            </a:r>
          </a:p>
          <a:p>
            <a:pPr eaLnBrk="1" hangingPunct="1">
              <a:spcBef>
                <a:spcPct val="0"/>
              </a:spcBef>
              <a:buClrTx/>
              <a:buFontTx/>
              <a:buNone/>
            </a:pPr>
            <a:r>
              <a:rPr lang="fr-FR" altLang="fr-FR" sz="1200" dirty="0">
                <a:latin typeface="Arial" panose="020B0604020202020204" pitchFamily="34" charset="0"/>
                <a:cs typeface="Arial" panose="020B0604020202020204" pitchFamily="34" charset="0"/>
              </a:rPr>
              <a:t>    </a:t>
            </a:r>
          </a:p>
          <a:p>
            <a:pPr eaLnBrk="1" hangingPunct="1">
              <a:spcBef>
                <a:spcPct val="0"/>
              </a:spcBef>
              <a:buClrTx/>
              <a:buFontTx/>
              <a:buNone/>
            </a:pPr>
            <a:r>
              <a:rPr lang="fr-FR" altLang="fr-FR" sz="1200" dirty="0">
                <a:latin typeface="Arial" panose="020B0604020202020204" pitchFamily="34" charset="0"/>
                <a:cs typeface="Arial" panose="020B0604020202020204" pitchFamily="34" charset="0"/>
              </a:rPr>
              <a:t>    Pas                   Douleur                    </a:t>
            </a:r>
            <a:r>
              <a:rPr lang="fr-FR" altLang="fr-FR" sz="1200" dirty="0" err="1">
                <a:latin typeface="Arial" panose="020B0604020202020204" pitchFamily="34" charset="0"/>
                <a:cs typeface="Arial" panose="020B0604020202020204" pitchFamily="34" charset="0"/>
              </a:rPr>
              <a:t>Douleur</a:t>
            </a:r>
            <a:r>
              <a:rPr lang="fr-FR" altLang="fr-FR" sz="1200" dirty="0">
                <a:latin typeface="Arial" panose="020B0604020202020204" pitchFamily="34" charset="0"/>
                <a:cs typeface="Arial" panose="020B0604020202020204" pitchFamily="34" charset="0"/>
              </a:rPr>
              <a:t>                    </a:t>
            </a:r>
            <a:r>
              <a:rPr lang="fr-FR" altLang="fr-FR" sz="1200" dirty="0" err="1">
                <a:latin typeface="Arial" panose="020B0604020202020204" pitchFamily="34" charset="0"/>
                <a:cs typeface="Arial" panose="020B0604020202020204" pitchFamily="34" charset="0"/>
              </a:rPr>
              <a:t>Douleur</a:t>
            </a:r>
            <a:r>
              <a:rPr lang="fr-FR" altLang="fr-FR" sz="1200" dirty="0">
                <a:latin typeface="Arial" panose="020B0604020202020204" pitchFamily="34" charset="0"/>
                <a:cs typeface="Arial" panose="020B0604020202020204" pitchFamily="34" charset="0"/>
              </a:rPr>
              <a:t>                </a:t>
            </a:r>
            <a:r>
              <a:rPr lang="fr-FR" altLang="fr-FR" sz="1200" dirty="0" err="1">
                <a:latin typeface="Arial" panose="020B0604020202020204" pitchFamily="34" charset="0"/>
                <a:cs typeface="Arial" panose="020B0604020202020204" pitchFamily="34" charset="0"/>
              </a:rPr>
              <a:t>Douleur</a:t>
            </a:r>
            <a:r>
              <a:rPr lang="fr-FR" altLang="fr-FR" sz="1200" dirty="0">
                <a:latin typeface="Arial" panose="020B0604020202020204" pitchFamily="34" charset="0"/>
                <a:cs typeface="Arial" panose="020B0604020202020204" pitchFamily="34" charset="0"/>
              </a:rPr>
              <a:t>                </a:t>
            </a:r>
          </a:p>
          <a:p>
            <a:pPr eaLnBrk="1" hangingPunct="1">
              <a:spcBef>
                <a:spcPct val="0"/>
              </a:spcBef>
              <a:buClrTx/>
              <a:buFontTx/>
              <a:buNone/>
            </a:pPr>
            <a:r>
              <a:rPr lang="fr-FR" altLang="fr-FR" sz="1200" dirty="0">
                <a:latin typeface="Arial" panose="020B0604020202020204" pitchFamily="34" charset="0"/>
                <a:cs typeface="Arial" panose="020B0604020202020204" pitchFamily="34" charset="0"/>
              </a:rPr>
              <a:t>de douleur              faible                      modérée                   sévère               très sévère             </a:t>
            </a:r>
          </a:p>
          <a:p>
            <a:endParaRPr lang="fr-FR" dirty="0"/>
          </a:p>
        </p:txBody>
      </p:sp>
    </p:spTree>
    <p:extLst>
      <p:ext uri="{BB962C8B-B14F-4D97-AF65-F5344CB8AC3E}">
        <p14:creationId xmlns:p14="http://schemas.microsoft.com/office/powerpoint/2010/main" val="39143605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CB99F15-8F11-2D18-1DB4-13F64BA43F79}"/>
              </a:ext>
            </a:extLst>
          </p:cNvPr>
          <p:cNvSpPr>
            <a:spLocks noGrp="1"/>
          </p:cNvSpPr>
          <p:nvPr>
            <p:ph type="title"/>
          </p:nvPr>
        </p:nvSpPr>
        <p:spPr/>
        <p:txBody>
          <a:bodyPr/>
          <a:lstStyle/>
          <a:p>
            <a:r>
              <a:rPr lang="fr-FR" dirty="0">
                <a:solidFill>
                  <a:srgbClr val="FF0000"/>
                </a:solidFill>
              </a:rPr>
              <a:t>Douleur et </a:t>
            </a:r>
            <a:r>
              <a:rPr lang="fr-FR" dirty="0" err="1">
                <a:solidFill>
                  <a:srgbClr val="FF0000"/>
                </a:solidFill>
              </a:rPr>
              <a:t>evaluation</a:t>
            </a:r>
            <a:r>
              <a:rPr lang="fr-FR" dirty="0">
                <a:solidFill>
                  <a:srgbClr val="FF0000"/>
                </a:solidFill>
              </a:rPr>
              <a:t> </a:t>
            </a:r>
            <a:endParaRPr lang="fr-FR" dirty="0"/>
          </a:p>
        </p:txBody>
      </p:sp>
      <p:sp>
        <p:nvSpPr>
          <p:cNvPr id="3" name="Espace réservé du contenu 2">
            <a:extLst>
              <a:ext uri="{FF2B5EF4-FFF2-40B4-BE49-F238E27FC236}">
                <a16:creationId xmlns:a16="http://schemas.microsoft.com/office/drawing/2014/main" id="{4BA95703-6B17-78F1-2CB1-E52C08644D1B}"/>
              </a:ext>
            </a:extLst>
          </p:cNvPr>
          <p:cNvSpPr>
            <a:spLocks noGrp="1"/>
          </p:cNvSpPr>
          <p:nvPr>
            <p:ph sz="quarter" idx="13"/>
          </p:nvPr>
        </p:nvSpPr>
        <p:spPr/>
        <p:txBody>
          <a:bodyPr/>
          <a:lstStyle/>
          <a:p>
            <a:pPr marL="0" indent="0">
              <a:buNone/>
            </a:pPr>
            <a:endParaRPr lang="fr-FR" dirty="0"/>
          </a:p>
          <a:p>
            <a:pPr marL="0" indent="0">
              <a:buNone/>
            </a:pPr>
            <a:endParaRPr lang="fr-FR" dirty="0"/>
          </a:p>
          <a:p>
            <a:pPr marL="0" indent="0">
              <a:buNone/>
            </a:pPr>
            <a:r>
              <a:rPr lang="fr-FR" dirty="0">
                <a:solidFill>
                  <a:srgbClr val="FF0000"/>
                </a:solidFill>
              </a:rPr>
              <a:t>« On ne se débarrasse pas d’une habitude en la flanquant par la fenêtre. Il faut lui faire descendre l’escalier marche après marche. » M. Twain </a:t>
            </a:r>
          </a:p>
        </p:txBody>
      </p:sp>
    </p:spTree>
    <p:extLst>
      <p:ext uri="{BB962C8B-B14F-4D97-AF65-F5344CB8AC3E}">
        <p14:creationId xmlns:p14="http://schemas.microsoft.com/office/powerpoint/2010/main" val="269004597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68E0830-501F-0829-DE1C-F47C00645613}"/>
              </a:ext>
            </a:extLst>
          </p:cNvPr>
          <p:cNvSpPr>
            <a:spLocks noGrp="1"/>
          </p:cNvSpPr>
          <p:nvPr>
            <p:ph type="title"/>
          </p:nvPr>
        </p:nvSpPr>
        <p:spPr/>
        <p:txBody>
          <a:bodyPr/>
          <a:lstStyle/>
          <a:p>
            <a:r>
              <a:rPr lang="fr-FR" dirty="0">
                <a:solidFill>
                  <a:schemeClr val="accent5"/>
                </a:solidFill>
              </a:rPr>
              <a:t>LES ECHELLES UNIDIMENSIONNELLES</a:t>
            </a:r>
          </a:p>
        </p:txBody>
      </p:sp>
      <p:pic>
        <p:nvPicPr>
          <p:cNvPr id="4" name="Picture 3" descr="Echelles Unidi">
            <a:extLst>
              <a:ext uri="{FF2B5EF4-FFF2-40B4-BE49-F238E27FC236}">
                <a16:creationId xmlns:a16="http://schemas.microsoft.com/office/drawing/2014/main" id="{439B7DB2-2F82-F766-1E16-A0CFBA80EFA7}"/>
              </a:ext>
            </a:extLst>
          </p:cNvPr>
          <p:cNvPicPr>
            <a:picLocks noGrp="1" noChangeAspect="1" noChangeArrowheads="1"/>
          </p:cNvPicPr>
          <p:nvPr>
            <p:ph sz="quarter" idx="13"/>
          </p:nvPr>
        </p:nvPicPr>
        <p:blipFill>
          <a:blip r:embed="rId2">
            <a:extLst>
              <a:ext uri="{28A0092B-C50C-407E-A947-70E740481C1C}">
                <a14:useLocalDpi xmlns:a14="http://schemas.microsoft.com/office/drawing/2010/main" val="0"/>
              </a:ext>
            </a:extLst>
          </a:blip>
          <a:srcRect/>
          <a:stretch>
            <a:fillRect/>
          </a:stretch>
        </p:blipFill>
        <p:spPr>
          <a:xfrm>
            <a:off x="3970420" y="1925053"/>
            <a:ext cx="4259179" cy="4314430"/>
          </a:xfrm>
          <a:noFill/>
        </p:spPr>
      </p:pic>
    </p:spTree>
    <p:extLst>
      <p:ext uri="{BB962C8B-B14F-4D97-AF65-F5344CB8AC3E}">
        <p14:creationId xmlns:p14="http://schemas.microsoft.com/office/powerpoint/2010/main" val="226355667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166AC2E-8215-7F9B-25F9-5D816560D386}"/>
              </a:ext>
            </a:extLst>
          </p:cNvPr>
          <p:cNvSpPr>
            <a:spLocks noGrp="1"/>
          </p:cNvSpPr>
          <p:nvPr>
            <p:ph type="title"/>
          </p:nvPr>
        </p:nvSpPr>
        <p:spPr/>
        <p:txBody>
          <a:bodyPr/>
          <a:lstStyle/>
          <a:p>
            <a:r>
              <a:rPr lang="fr-FR" dirty="0">
                <a:solidFill>
                  <a:schemeClr val="accent5"/>
                </a:solidFill>
              </a:rPr>
              <a:t>LES ECHELLES PLURIDIMENSIONNELLES</a:t>
            </a:r>
          </a:p>
        </p:txBody>
      </p:sp>
      <p:sp>
        <p:nvSpPr>
          <p:cNvPr id="3" name="Espace réservé du contenu 2">
            <a:extLst>
              <a:ext uri="{FF2B5EF4-FFF2-40B4-BE49-F238E27FC236}">
                <a16:creationId xmlns:a16="http://schemas.microsoft.com/office/drawing/2014/main" id="{11EABC0F-23AC-C3F6-2780-00E5DB0087DC}"/>
              </a:ext>
            </a:extLst>
          </p:cNvPr>
          <p:cNvSpPr>
            <a:spLocks noGrp="1"/>
          </p:cNvSpPr>
          <p:nvPr>
            <p:ph sz="quarter" idx="13"/>
          </p:nvPr>
        </p:nvSpPr>
        <p:spPr/>
        <p:txBody>
          <a:bodyPr/>
          <a:lstStyle/>
          <a:p>
            <a:pPr eaLnBrk="1" hangingPunct="1"/>
            <a:r>
              <a:rPr lang="fr-FR" altLang="fr-FR" dirty="0"/>
              <a:t>Questionnaires d’adjectifs (composantes sensorielles et affectives)</a:t>
            </a:r>
          </a:p>
          <a:p>
            <a:pPr eaLnBrk="1" hangingPunct="1"/>
            <a:r>
              <a:rPr lang="fr-FR" altLang="fr-FR" dirty="0"/>
              <a:t>Nécessitent le calcul de scores</a:t>
            </a:r>
          </a:p>
          <a:p>
            <a:pPr marL="0" indent="0">
              <a:buNone/>
            </a:pPr>
            <a:endParaRPr lang="fr-FR" dirty="0"/>
          </a:p>
        </p:txBody>
      </p:sp>
    </p:spTree>
    <p:extLst>
      <p:ext uri="{BB962C8B-B14F-4D97-AF65-F5344CB8AC3E}">
        <p14:creationId xmlns:p14="http://schemas.microsoft.com/office/powerpoint/2010/main" val="86757544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1C2EB49-BDF0-88D7-0438-23FED4E68106}"/>
              </a:ext>
            </a:extLst>
          </p:cNvPr>
          <p:cNvSpPr>
            <a:spLocks noGrp="1"/>
          </p:cNvSpPr>
          <p:nvPr>
            <p:ph type="title"/>
          </p:nvPr>
        </p:nvSpPr>
        <p:spPr/>
        <p:txBody>
          <a:bodyPr/>
          <a:lstStyle/>
          <a:p>
            <a:r>
              <a:rPr lang="fr-FR" dirty="0"/>
              <a:t>Questionnaire douleur de saint </a:t>
            </a:r>
            <a:r>
              <a:rPr lang="fr-FR" dirty="0" err="1"/>
              <a:t>antoine</a:t>
            </a:r>
            <a:r>
              <a:rPr lang="fr-FR" dirty="0"/>
              <a:t> </a:t>
            </a:r>
          </a:p>
        </p:txBody>
      </p:sp>
      <p:sp>
        <p:nvSpPr>
          <p:cNvPr id="3" name="Espace réservé du contenu 2">
            <a:extLst>
              <a:ext uri="{FF2B5EF4-FFF2-40B4-BE49-F238E27FC236}">
                <a16:creationId xmlns:a16="http://schemas.microsoft.com/office/drawing/2014/main" id="{0F4EFE4A-6A23-BB61-4017-E3D7FEFBF319}"/>
              </a:ext>
            </a:extLst>
          </p:cNvPr>
          <p:cNvSpPr>
            <a:spLocks noGrp="1"/>
          </p:cNvSpPr>
          <p:nvPr>
            <p:ph sz="quarter" idx="13"/>
          </p:nvPr>
        </p:nvSpPr>
        <p:spPr>
          <a:xfrm>
            <a:off x="937836" y="2079217"/>
            <a:ext cx="10363826" cy="7089729"/>
          </a:xfrm>
        </p:spPr>
        <p:txBody>
          <a:bodyPr>
            <a:normAutofit/>
          </a:bodyPr>
          <a:lstStyle/>
          <a:p>
            <a:pPr algn="just">
              <a:spcBef>
                <a:spcPct val="0"/>
              </a:spcBef>
              <a:buClrTx/>
              <a:buSzTx/>
              <a:buFontTx/>
              <a:buNone/>
            </a:pPr>
            <a:r>
              <a:rPr lang="fr-FR" altLang="fr-FR" sz="2000" dirty="0">
                <a:cs typeface="Times New Roman" panose="02020603050405020304" pitchFamily="18" charset="0"/>
              </a:rPr>
              <a:t>Il comporte 61 qualificatifs répartis en 16 sous-classes : 9 sensorielles (A à I) ; 7 affectives (J à P) et une évaluative (Note). </a:t>
            </a:r>
            <a:endParaRPr lang="fr-FR" altLang="fr-FR" sz="1050" dirty="0"/>
          </a:p>
          <a:p>
            <a:pPr algn="just">
              <a:spcBef>
                <a:spcPct val="0"/>
              </a:spcBef>
              <a:buClrTx/>
              <a:buSzTx/>
              <a:buFontTx/>
              <a:buNone/>
            </a:pPr>
            <a:r>
              <a:rPr lang="fr-FR" altLang="fr-FR" sz="2000" dirty="0">
                <a:cs typeface="Times New Roman" panose="02020603050405020304" pitchFamily="18" charset="0"/>
              </a:rPr>
              <a:t>    L’intérêt pratique d’un tel questionnaire est de divers ordres. Il peut aider à préciser la sémiologie sensorielle d’une douleur. Ainsi, une description type de “décharges électriques” ou de “coup de poignard” peut orienter vers un mécanisme de douleur par désafférentation </a:t>
            </a:r>
            <a:r>
              <a:rPr lang="fr-FR" altLang="fr-FR" dirty="0">
                <a:cs typeface="Times New Roman" panose="02020603050405020304" pitchFamily="18" charset="0"/>
              </a:rPr>
              <a:t>(</a:t>
            </a:r>
            <a:r>
              <a:rPr lang="fr-FR" altLang="fr-FR" sz="2000" dirty="0">
                <a:cs typeface="Times New Roman" panose="02020603050405020304" pitchFamily="18" charset="0"/>
              </a:rPr>
              <a:t>amputation). Une description à type de “lourdeur”, de “pesanteur”, de “compression” peut orienter vers une douleur à type de contraction musculaire.</a:t>
            </a:r>
            <a:endParaRPr lang="fr-FR" altLang="fr-FR" sz="1050" dirty="0"/>
          </a:p>
          <a:p>
            <a:pPr algn="just">
              <a:spcBef>
                <a:spcPct val="0"/>
              </a:spcBef>
              <a:buClrTx/>
              <a:buSzTx/>
              <a:buFontTx/>
              <a:buNone/>
            </a:pPr>
            <a:r>
              <a:rPr lang="fr-FR" altLang="fr-FR" sz="2000" dirty="0">
                <a:cs typeface="Times New Roman" panose="02020603050405020304" pitchFamily="18" charset="0"/>
              </a:rPr>
              <a:t>Ce questionnaire permet également de préciser une notion d’intensité et apprécie le vécu de la douleur (vécu anxieux et dépressif ).</a:t>
            </a:r>
            <a:endParaRPr lang="fr-FR" altLang="fr-FR" sz="2400" dirty="0"/>
          </a:p>
          <a:p>
            <a:endParaRPr lang="fr-FR" dirty="0"/>
          </a:p>
        </p:txBody>
      </p:sp>
    </p:spTree>
    <p:extLst>
      <p:ext uri="{BB962C8B-B14F-4D97-AF65-F5344CB8AC3E}">
        <p14:creationId xmlns:p14="http://schemas.microsoft.com/office/powerpoint/2010/main" val="273358352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70E89EC-E15B-0688-BB0A-A582602BE95E}"/>
              </a:ext>
            </a:extLst>
          </p:cNvPr>
          <p:cNvSpPr>
            <a:spLocks noGrp="1"/>
          </p:cNvSpPr>
          <p:nvPr>
            <p:ph type="title"/>
          </p:nvPr>
        </p:nvSpPr>
        <p:spPr/>
        <p:txBody>
          <a:bodyPr>
            <a:noAutofit/>
          </a:bodyPr>
          <a:lstStyle/>
          <a:p>
            <a:pPr>
              <a:spcBef>
                <a:spcPct val="0"/>
              </a:spcBef>
              <a:buClrTx/>
              <a:buSzTx/>
              <a:buFontTx/>
              <a:buNone/>
            </a:pPr>
            <a:endParaRPr lang="fr-FR" altLang="fr-FR" sz="2000" dirty="0"/>
          </a:p>
        </p:txBody>
      </p:sp>
      <p:sp>
        <p:nvSpPr>
          <p:cNvPr id="3" name="Espace réservé du contenu 2">
            <a:extLst>
              <a:ext uri="{FF2B5EF4-FFF2-40B4-BE49-F238E27FC236}">
                <a16:creationId xmlns:a16="http://schemas.microsoft.com/office/drawing/2014/main" id="{CE6A7D46-3E76-E3A2-DC93-C580C9E08763}"/>
              </a:ext>
            </a:extLst>
          </p:cNvPr>
          <p:cNvSpPr>
            <a:spLocks noGrp="1"/>
          </p:cNvSpPr>
          <p:nvPr>
            <p:ph sz="quarter" idx="13"/>
          </p:nvPr>
        </p:nvSpPr>
        <p:spPr/>
        <p:txBody>
          <a:bodyPr/>
          <a:lstStyle/>
          <a:p>
            <a:endParaRPr lang="fr-FR" dirty="0"/>
          </a:p>
        </p:txBody>
      </p:sp>
      <p:pic>
        <p:nvPicPr>
          <p:cNvPr id="4" name="Picture 3">
            <a:extLst>
              <a:ext uri="{FF2B5EF4-FFF2-40B4-BE49-F238E27FC236}">
                <a16:creationId xmlns:a16="http://schemas.microsoft.com/office/drawing/2014/main" id="{1EF54342-56AE-A558-8835-6E4D412178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0014" y="1"/>
            <a:ext cx="5211345" cy="67268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8029840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0A3969A-4598-75C4-A977-5FD1E3B54C83}"/>
              </a:ext>
            </a:extLst>
          </p:cNvPr>
          <p:cNvSpPr>
            <a:spLocks noGrp="1"/>
          </p:cNvSpPr>
          <p:nvPr>
            <p:ph type="title"/>
          </p:nvPr>
        </p:nvSpPr>
        <p:spPr/>
        <p:txBody>
          <a:bodyPr/>
          <a:lstStyle/>
          <a:p>
            <a:endParaRPr lang="fr-FR"/>
          </a:p>
        </p:txBody>
      </p:sp>
      <p:pic>
        <p:nvPicPr>
          <p:cNvPr id="4" name="Picture 5">
            <a:extLst>
              <a:ext uri="{FF2B5EF4-FFF2-40B4-BE49-F238E27FC236}">
                <a16:creationId xmlns:a16="http://schemas.microsoft.com/office/drawing/2014/main" id="{F60F6C78-F335-675E-0293-835287934B04}"/>
              </a:ext>
            </a:extLst>
          </p:cNvPr>
          <p:cNvPicPr>
            <a:picLocks noGrp="1" noChangeAspect="1" noChangeArrowheads="1"/>
          </p:cNvPicPr>
          <p:nvPr>
            <p:ph sz="quarter" idx="13"/>
          </p:nvPr>
        </p:nvPicPr>
        <p:blipFill>
          <a:blip r:embed="rId2">
            <a:extLst>
              <a:ext uri="{28A0092B-C50C-407E-A947-70E740481C1C}">
                <a14:useLocalDpi xmlns:a14="http://schemas.microsoft.com/office/drawing/2010/main" val="0"/>
              </a:ext>
            </a:extLst>
          </a:blip>
          <a:srcRect/>
          <a:stretch>
            <a:fillRect/>
          </a:stretch>
        </p:blipFill>
        <p:spPr bwMode="auto">
          <a:xfrm>
            <a:off x="2043486" y="618517"/>
            <a:ext cx="7887694" cy="5756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7449582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F00BD74-C958-A09B-FE56-522FF608948F}"/>
              </a:ext>
            </a:extLst>
          </p:cNvPr>
          <p:cNvSpPr>
            <a:spLocks noGrp="1"/>
          </p:cNvSpPr>
          <p:nvPr>
            <p:ph type="title"/>
          </p:nvPr>
        </p:nvSpPr>
        <p:spPr/>
        <p:txBody>
          <a:bodyPr/>
          <a:lstStyle/>
          <a:p>
            <a:endParaRPr lang="fr-FR" dirty="0"/>
          </a:p>
        </p:txBody>
      </p:sp>
      <p:pic>
        <p:nvPicPr>
          <p:cNvPr id="4" name="Picture 4">
            <a:extLst>
              <a:ext uri="{FF2B5EF4-FFF2-40B4-BE49-F238E27FC236}">
                <a16:creationId xmlns:a16="http://schemas.microsoft.com/office/drawing/2014/main" id="{8403D3EB-86E7-BC85-7743-488E9EFCB460}"/>
              </a:ext>
            </a:extLst>
          </p:cNvPr>
          <p:cNvPicPr>
            <a:picLocks noGrp="1" noChangeAspect="1" noChangeArrowheads="1"/>
          </p:cNvPicPr>
          <p:nvPr>
            <p:ph sz="quarter" idx="13"/>
          </p:nvPr>
        </p:nvPicPr>
        <p:blipFill>
          <a:blip r:embed="rId2">
            <a:extLst>
              <a:ext uri="{28A0092B-C50C-407E-A947-70E740481C1C}">
                <a14:useLocalDpi xmlns:a14="http://schemas.microsoft.com/office/drawing/2010/main" val="0"/>
              </a:ext>
            </a:extLst>
          </a:blip>
          <a:srcRect/>
          <a:stretch>
            <a:fillRect/>
          </a:stretch>
        </p:blipFill>
        <p:spPr bwMode="auto">
          <a:xfrm>
            <a:off x="2639833" y="618517"/>
            <a:ext cx="6170212" cy="59333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9011842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E7577A2-9F12-15B9-55AD-FF0073CAA2CB}"/>
              </a:ext>
            </a:extLst>
          </p:cNvPr>
          <p:cNvSpPr>
            <a:spLocks noGrp="1"/>
          </p:cNvSpPr>
          <p:nvPr>
            <p:ph type="title"/>
          </p:nvPr>
        </p:nvSpPr>
        <p:spPr/>
        <p:txBody>
          <a:bodyPr/>
          <a:lstStyle/>
          <a:p>
            <a:r>
              <a:rPr lang="fr-FR" dirty="0">
                <a:solidFill>
                  <a:srgbClr val="FF0000"/>
                </a:solidFill>
              </a:rPr>
              <a:t>Les échelles comportementales </a:t>
            </a:r>
          </a:p>
        </p:txBody>
      </p:sp>
      <p:sp>
        <p:nvSpPr>
          <p:cNvPr id="3" name="Espace réservé du contenu 2">
            <a:extLst>
              <a:ext uri="{FF2B5EF4-FFF2-40B4-BE49-F238E27FC236}">
                <a16:creationId xmlns:a16="http://schemas.microsoft.com/office/drawing/2014/main" id="{AC8A8629-BF7E-35B9-8A30-B3DF34CA7A83}"/>
              </a:ext>
            </a:extLst>
          </p:cNvPr>
          <p:cNvSpPr>
            <a:spLocks noGrp="1"/>
          </p:cNvSpPr>
          <p:nvPr>
            <p:ph sz="quarter" idx="13"/>
          </p:nvPr>
        </p:nvSpPr>
        <p:spPr>
          <a:xfrm>
            <a:off x="913774" y="2367092"/>
            <a:ext cx="10363826" cy="4250276"/>
          </a:xfrm>
        </p:spPr>
        <p:txBody>
          <a:bodyPr/>
          <a:lstStyle/>
          <a:p>
            <a:pPr marL="0" indent="0">
              <a:buNone/>
            </a:pPr>
            <a:r>
              <a:rPr lang="fr-FR" altLang="fr-FR" sz="2000" dirty="0"/>
              <a:t>Analyse des répercussions de la douleur </a:t>
            </a:r>
          </a:p>
          <a:p>
            <a:pPr marL="0" indent="0">
              <a:buNone/>
            </a:pPr>
            <a:r>
              <a:rPr lang="fr-FR" altLang="fr-FR" sz="2000" dirty="0"/>
              <a:t>sur les comportements </a:t>
            </a:r>
          </a:p>
          <a:p>
            <a:pPr marL="0" indent="0">
              <a:buNone/>
            </a:pPr>
            <a:r>
              <a:rPr lang="fr-FR" altLang="fr-FR" sz="2000" dirty="0"/>
              <a:t>ou la qualité de vie du patient</a:t>
            </a:r>
          </a:p>
          <a:p>
            <a:endParaRPr lang="fr-FR" dirty="0"/>
          </a:p>
        </p:txBody>
      </p:sp>
      <p:pic>
        <p:nvPicPr>
          <p:cNvPr id="4" name="Picture 2" descr="mal partout">
            <a:extLst>
              <a:ext uri="{FF2B5EF4-FFF2-40B4-BE49-F238E27FC236}">
                <a16:creationId xmlns:a16="http://schemas.microsoft.com/office/drawing/2014/main" id="{C7636899-C501-3BAA-F315-F813847EDC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6449010" y="2367092"/>
            <a:ext cx="3930650" cy="3038475"/>
          </a:xfrm>
          <a:prstGeom prst="rect">
            <a:avLst/>
          </a:prstGeom>
          <a:noFill/>
        </p:spPr>
      </p:pic>
    </p:spTree>
    <p:extLst>
      <p:ext uri="{BB962C8B-B14F-4D97-AF65-F5344CB8AC3E}">
        <p14:creationId xmlns:p14="http://schemas.microsoft.com/office/powerpoint/2010/main" val="208440834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ECD63CA-3BDC-F92B-702E-F8017854697B}"/>
              </a:ext>
            </a:extLst>
          </p:cNvPr>
          <p:cNvSpPr>
            <a:spLocks noGrp="1"/>
          </p:cNvSpPr>
          <p:nvPr>
            <p:ph type="title"/>
          </p:nvPr>
        </p:nvSpPr>
        <p:spPr/>
        <p:txBody>
          <a:bodyPr/>
          <a:lstStyle/>
          <a:p>
            <a:r>
              <a:rPr lang="fr-FR" dirty="0">
                <a:solidFill>
                  <a:schemeClr val="accent5"/>
                </a:solidFill>
              </a:rPr>
              <a:t>DOLOPLUS</a:t>
            </a:r>
          </a:p>
        </p:txBody>
      </p:sp>
      <p:sp>
        <p:nvSpPr>
          <p:cNvPr id="3" name="Espace réservé du contenu 2">
            <a:extLst>
              <a:ext uri="{FF2B5EF4-FFF2-40B4-BE49-F238E27FC236}">
                <a16:creationId xmlns:a16="http://schemas.microsoft.com/office/drawing/2014/main" id="{BB3710EC-59AE-5610-4E69-81CB2AD2AA2D}"/>
              </a:ext>
            </a:extLst>
          </p:cNvPr>
          <p:cNvSpPr>
            <a:spLocks noGrp="1"/>
          </p:cNvSpPr>
          <p:nvPr>
            <p:ph sz="quarter" idx="13"/>
          </p:nvPr>
        </p:nvSpPr>
        <p:spPr/>
        <p:txBody>
          <a:bodyPr/>
          <a:lstStyle/>
          <a:p>
            <a:pPr algn="just" eaLnBrk="1" hangingPunct="1"/>
            <a:r>
              <a:rPr lang="fr-FR" altLang="fr-FR" dirty="0">
                <a:latin typeface="Times New Roman" panose="02020603050405020304" pitchFamily="18" charset="0"/>
                <a:cs typeface="Times New Roman" panose="02020603050405020304" pitchFamily="18" charset="0"/>
              </a:rPr>
              <a:t>Point de départ : Inspiration de la grille DEGR (</a:t>
            </a:r>
            <a:r>
              <a:rPr lang="fr-FR" altLang="fr-FR" dirty="0" err="1">
                <a:latin typeface="Times New Roman" panose="02020603050405020304" pitchFamily="18" charset="0"/>
                <a:cs typeface="Times New Roman" panose="02020603050405020304" pitchFamily="18" charset="0"/>
              </a:rPr>
              <a:t>Gauvin-Picquart.A</a:t>
            </a:r>
            <a:r>
              <a:rPr lang="fr-FR" altLang="fr-FR" dirty="0">
                <a:latin typeface="Times New Roman" panose="02020603050405020304" pitchFamily="18" charset="0"/>
                <a:cs typeface="Times New Roman" panose="02020603050405020304" pitchFamily="18" charset="0"/>
              </a:rPr>
              <a:t>)</a:t>
            </a:r>
          </a:p>
          <a:p>
            <a:pPr marL="0" indent="0" algn="just" eaLnBrk="1" hangingPunct="1">
              <a:buNone/>
            </a:pPr>
            <a:endParaRPr lang="fr-FR" altLang="fr-FR" dirty="0">
              <a:latin typeface="Times New Roman" panose="02020603050405020304" pitchFamily="18" charset="0"/>
              <a:cs typeface="Times New Roman" panose="02020603050405020304" pitchFamily="18" charset="0"/>
            </a:endParaRPr>
          </a:p>
          <a:p>
            <a:pPr algn="just" eaLnBrk="1" hangingPunct="1"/>
            <a:r>
              <a:rPr lang="fr-FR" altLang="fr-FR" dirty="0">
                <a:latin typeface="Times New Roman" panose="02020603050405020304" pitchFamily="18" charset="0"/>
                <a:cs typeface="Times New Roman" panose="02020603050405020304" pitchFamily="18" charset="0"/>
              </a:rPr>
              <a:t>Travail de 1992 à 1999 sur population gériatrique et </a:t>
            </a:r>
            <a:r>
              <a:rPr lang="fr-FR" altLang="fr-FR" dirty="0">
                <a:solidFill>
                  <a:srgbClr val="FF0000"/>
                </a:solidFill>
                <a:latin typeface="Times New Roman" panose="02020603050405020304" pitchFamily="18" charset="0"/>
                <a:cs typeface="Times New Roman" panose="02020603050405020304" pitchFamily="18" charset="0"/>
              </a:rPr>
              <a:t>soins palliatifs par Bernard WARY </a:t>
            </a:r>
            <a:r>
              <a:rPr lang="fr-FR" altLang="fr-FR" dirty="0">
                <a:latin typeface="Times New Roman" panose="02020603050405020304" pitchFamily="18" charset="0"/>
                <a:cs typeface="Times New Roman" panose="02020603050405020304" pitchFamily="18" charset="0"/>
              </a:rPr>
              <a:t>et René SCHAERER, élaboration d ’une grille de 15 items</a:t>
            </a:r>
          </a:p>
          <a:p>
            <a:pPr algn="just" eaLnBrk="1" hangingPunct="1"/>
            <a:endParaRPr lang="fr-FR" altLang="fr-FR" dirty="0">
              <a:latin typeface="Times New Roman" panose="02020603050405020304" pitchFamily="18" charset="0"/>
              <a:cs typeface="Times New Roman" panose="02020603050405020304" pitchFamily="18" charset="0"/>
            </a:endParaRPr>
          </a:p>
          <a:p>
            <a:pPr algn="just" eaLnBrk="1" hangingPunct="1"/>
            <a:r>
              <a:rPr lang="fr-FR" altLang="fr-FR" dirty="0">
                <a:latin typeface="Times New Roman" panose="02020603050405020304" pitchFamily="18" charset="0"/>
                <a:cs typeface="Times New Roman" panose="02020603050405020304" pitchFamily="18" charset="0"/>
              </a:rPr>
              <a:t>Groupe de validation : collectif Doloplus retient en janvier 1999 10 items</a:t>
            </a:r>
          </a:p>
          <a:p>
            <a:endParaRPr lang="fr-FR" dirty="0"/>
          </a:p>
        </p:txBody>
      </p:sp>
    </p:spTree>
    <p:extLst>
      <p:ext uri="{BB962C8B-B14F-4D97-AF65-F5344CB8AC3E}">
        <p14:creationId xmlns:p14="http://schemas.microsoft.com/office/powerpoint/2010/main" val="47465850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4C5FFF5-BA5A-0D0F-6D12-567B2BDDE354}"/>
              </a:ext>
            </a:extLst>
          </p:cNvPr>
          <p:cNvSpPr>
            <a:spLocks noGrp="1"/>
          </p:cNvSpPr>
          <p:nvPr>
            <p:ph type="title"/>
          </p:nvPr>
        </p:nvSpPr>
        <p:spPr/>
        <p:txBody>
          <a:bodyPr/>
          <a:lstStyle/>
          <a:p>
            <a:endParaRPr lang="fr-FR" dirty="0"/>
          </a:p>
        </p:txBody>
      </p:sp>
      <p:sp>
        <p:nvSpPr>
          <p:cNvPr id="3" name="Espace réservé du contenu 2">
            <a:extLst>
              <a:ext uri="{FF2B5EF4-FFF2-40B4-BE49-F238E27FC236}">
                <a16:creationId xmlns:a16="http://schemas.microsoft.com/office/drawing/2014/main" id="{55DB763D-5403-CCAA-B0E7-BB472F51317B}"/>
              </a:ext>
            </a:extLst>
          </p:cNvPr>
          <p:cNvSpPr>
            <a:spLocks noGrp="1"/>
          </p:cNvSpPr>
          <p:nvPr>
            <p:ph sz="quarter" idx="13"/>
          </p:nvPr>
        </p:nvSpPr>
        <p:spPr/>
        <p:txBody>
          <a:bodyPr/>
          <a:lstStyle/>
          <a:p>
            <a:endParaRPr lang="fr-FR"/>
          </a:p>
        </p:txBody>
      </p:sp>
      <p:pic>
        <p:nvPicPr>
          <p:cNvPr id="4" name="Picture 2" descr="Doloplus2">
            <a:extLst>
              <a:ext uri="{FF2B5EF4-FFF2-40B4-BE49-F238E27FC236}">
                <a16:creationId xmlns:a16="http://schemas.microsoft.com/office/drawing/2014/main" id="{86EC4757-9B55-CE44-B4B5-E4B011A617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54442" y="-1589"/>
            <a:ext cx="7098632" cy="9049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8763884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42CC75C-EC64-3799-FE58-9AEF7F47439F}"/>
              </a:ext>
            </a:extLst>
          </p:cNvPr>
          <p:cNvSpPr>
            <a:spLocks noGrp="1"/>
          </p:cNvSpPr>
          <p:nvPr>
            <p:ph type="title"/>
          </p:nvPr>
        </p:nvSpPr>
        <p:spPr/>
        <p:txBody>
          <a:bodyPr/>
          <a:lstStyle/>
          <a:p>
            <a:endParaRPr lang="fr-FR" dirty="0"/>
          </a:p>
        </p:txBody>
      </p:sp>
      <p:sp>
        <p:nvSpPr>
          <p:cNvPr id="3" name="Espace réservé du contenu 2">
            <a:extLst>
              <a:ext uri="{FF2B5EF4-FFF2-40B4-BE49-F238E27FC236}">
                <a16:creationId xmlns:a16="http://schemas.microsoft.com/office/drawing/2014/main" id="{90589E46-0928-07F5-6FD2-E58F9C0E251D}"/>
              </a:ext>
            </a:extLst>
          </p:cNvPr>
          <p:cNvSpPr>
            <a:spLocks noGrp="1"/>
          </p:cNvSpPr>
          <p:nvPr>
            <p:ph sz="quarter" idx="13"/>
          </p:nvPr>
        </p:nvSpPr>
        <p:spPr/>
        <p:txBody>
          <a:bodyPr/>
          <a:lstStyle/>
          <a:p>
            <a:endParaRPr lang="fr-FR" dirty="0"/>
          </a:p>
        </p:txBody>
      </p:sp>
      <p:pic>
        <p:nvPicPr>
          <p:cNvPr id="4" name="Picture 2" descr="Doloplus2">
            <a:extLst>
              <a:ext uri="{FF2B5EF4-FFF2-40B4-BE49-F238E27FC236}">
                <a16:creationId xmlns:a16="http://schemas.microsoft.com/office/drawing/2014/main" id="{38233E77-2004-0FCC-92F2-FBFBC14F33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2678" y="-8485916"/>
            <a:ext cx="7098632" cy="11338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125196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DAE301B-29C9-2880-1691-026AED8B12FA}"/>
              </a:ext>
            </a:extLst>
          </p:cNvPr>
          <p:cNvSpPr>
            <a:spLocks noGrp="1"/>
          </p:cNvSpPr>
          <p:nvPr>
            <p:ph type="title"/>
          </p:nvPr>
        </p:nvSpPr>
        <p:spPr/>
        <p:txBody>
          <a:bodyPr/>
          <a:lstStyle/>
          <a:p>
            <a:r>
              <a:rPr lang="fr-FR" dirty="0"/>
              <a:t>Quelques réflexions/RESUME DE CE QUI SERA DIT </a:t>
            </a:r>
          </a:p>
        </p:txBody>
      </p:sp>
      <p:sp>
        <p:nvSpPr>
          <p:cNvPr id="3" name="Espace réservé du contenu 2">
            <a:extLst>
              <a:ext uri="{FF2B5EF4-FFF2-40B4-BE49-F238E27FC236}">
                <a16:creationId xmlns:a16="http://schemas.microsoft.com/office/drawing/2014/main" id="{F52C014C-E4A2-4AB8-57E7-5DA7BFFC2800}"/>
              </a:ext>
            </a:extLst>
          </p:cNvPr>
          <p:cNvSpPr>
            <a:spLocks noGrp="1"/>
          </p:cNvSpPr>
          <p:nvPr>
            <p:ph sz="quarter" idx="13"/>
          </p:nvPr>
        </p:nvSpPr>
        <p:spPr>
          <a:xfrm>
            <a:off x="913774" y="1819564"/>
            <a:ext cx="10363826" cy="4562763"/>
          </a:xfrm>
        </p:spPr>
        <p:txBody>
          <a:bodyPr>
            <a:normAutofit fontScale="85000" lnSpcReduction="10000"/>
          </a:bodyPr>
          <a:lstStyle/>
          <a:p>
            <a:r>
              <a:rPr lang="fr-FR" dirty="0"/>
              <a:t>Parole du patient trop souvent remise en question : « </a:t>
            </a:r>
            <a:r>
              <a:rPr lang="fr-FR" b="1" dirty="0"/>
              <a:t>il dit que …mais il exagère </a:t>
            </a:r>
            <a:r>
              <a:rPr lang="fr-FR" dirty="0"/>
              <a:t>» .</a:t>
            </a:r>
          </a:p>
          <a:p>
            <a:r>
              <a:rPr lang="fr-FR" b="1" dirty="0"/>
              <a:t>Le savoir permet : </a:t>
            </a:r>
          </a:p>
          <a:p>
            <a:pPr>
              <a:buFontTx/>
              <a:buChar char="-"/>
            </a:pPr>
            <a:r>
              <a:rPr lang="fr-FR" dirty="0"/>
              <a:t>soit des échanges fructueux ALORS SE DEVELOPPE UN CLIMAT DE CONFIANCE ET D’ECOUTE , décrire sa douleur</a:t>
            </a:r>
          </a:p>
          <a:p>
            <a:pPr>
              <a:buFontTx/>
              <a:buChar char="-"/>
            </a:pPr>
            <a:r>
              <a:rPr lang="fr-FR" dirty="0"/>
              <a:t>soit il bloque l’ECHANGE.</a:t>
            </a:r>
          </a:p>
          <a:p>
            <a:r>
              <a:rPr lang="fr-FR" b="1" dirty="0"/>
              <a:t>Le soignant </a:t>
            </a:r>
            <a:r>
              <a:rPr lang="fr-FR" dirty="0"/>
              <a:t>a la tentation d’interpréter la douleur du patient, d’y mettre son point de vue ( demie-dose) d’où l’importance de l’équipe pour l’échange d’informations .</a:t>
            </a:r>
          </a:p>
          <a:p>
            <a:r>
              <a:rPr lang="fr-FR" b="1" dirty="0"/>
              <a:t>Différence</a:t>
            </a:r>
            <a:r>
              <a:rPr lang="fr-FR" dirty="0"/>
              <a:t> entre symptôme et signe</a:t>
            </a:r>
          </a:p>
          <a:p>
            <a:r>
              <a:rPr lang="fr-FR" b="1" dirty="0"/>
              <a:t>Comme </a:t>
            </a:r>
            <a:r>
              <a:rPr lang="fr-FR" dirty="0"/>
              <a:t>la maladie la douleur a aussi des aspects positifs en dehors du signal d’alarme qu’elle est  : prise de conscience…</a:t>
            </a:r>
          </a:p>
          <a:p>
            <a:r>
              <a:rPr lang="fr-FR" b="1" dirty="0"/>
              <a:t>Mais</a:t>
            </a:r>
            <a:r>
              <a:rPr lang="fr-FR" dirty="0"/>
              <a:t> quand je vais chez le médecin un espoir et une crainte ? </a:t>
            </a:r>
          </a:p>
          <a:p>
            <a:pPr marL="0" indent="0">
              <a:buNone/>
            </a:pPr>
            <a:r>
              <a:rPr lang="fr-FR" dirty="0"/>
              <a:t> </a:t>
            </a:r>
          </a:p>
        </p:txBody>
      </p:sp>
    </p:spTree>
    <p:extLst>
      <p:ext uri="{BB962C8B-B14F-4D97-AF65-F5344CB8AC3E}">
        <p14:creationId xmlns:p14="http://schemas.microsoft.com/office/powerpoint/2010/main" val="410612840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509175D-4E43-D0C0-EF7B-41A80C8B2C57}"/>
              </a:ext>
            </a:extLst>
          </p:cNvPr>
          <p:cNvSpPr>
            <a:spLocks noGrp="1"/>
          </p:cNvSpPr>
          <p:nvPr>
            <p:ph type="title"/>
          </p:nvPr>
        </p:nvSpPr>
        <p:spPr>
          <a:xfrm>
            <a:off x="913148" y="-1596177"/>
            <a:ext cx="10364451" cy="1596177"/>
          </a:xfrm>
        </p:spPr>
        <p:txBody>
          <a:bodyPr>
            <a:normAutofit fontScale="90000"/>
          </a:bodyPr>
          <a:lstStyle/>
          <a:p>
            <a:pPr eaLnBrk="1" fontAlgn="auto" hangingPunct="1">
              <a:spcBef>
                <a:spcPts val="0"/>
              </a:spcBef>
              <a:spcAft>
                <a:spcPts val="0"/>
              </a:spcAft>
              <a:defRPr/>
            </a:pPr>
            <a:r>
              <a:rPr lang="fr-FR" sz="4000" b="1" dirty="0">
                <a:solidFill>
                  <a:srgbClr val="FFC000"/>
                </a:solidFill>
                <a:effectLst>
                  <a:outerShdw blurRad="38100" dist="38100" dir="2700000" algn="tl">
                    <a:srgbClr val="808080"/>
                  </a:outerShdw>
                </a:effectLst>
                <a:latin typeface="+mn-lt"/>
                <a:cs typeface="Times New Roman" pitchFamily="18" charset="0"/>
              </a:rPr>
              <a:t>POUR HÉTÉRO-ÉVALUER LA DOULEUR RÉCURENTE:</a:t>
            </a:r>
            <a:br>
              <a:rPr lang="fr-FR" sz="4000" b="1" dirty="0">
                <a:solidFill>
                  <a:srgbClr val="FFC000"/>
                </a:solidFill>
                <a:effectLst>
                  <a:outerShdw blurRad="38100" dist="38100" dir="2700000" algn="tl">
                    <a:srgbClr val="808080"/>
                  </a:outerShdw>
                </a:effectLst>
                <a:latin typeface="+mn-lt"/>
                <a:cs typeface="Times New Roman" pitchFamily="18" charset="0"/>
              </a:rPr>
            </a:br>
            <a:r>
              <a:rPr lang="fr-FR" sz="4000" b="1" dirty="0">
                <a:solidFill>
                  <a:srgbClr val="FFC000"/>
                </a:solidFill>
                <a:effectLst>
                  <a:outerShdw blurRad="38100" dist="38100" dir="2700000" algn="tl">
                    <a:srgbClr val="808080"/>
                  </a:outerShdw>
                </a:effectLst>
                <a:latin typeface="+mn-lt"/>
                <a:cs typeface="Times New Roman" pitchFamily="18" charset="0"/>
              </a:rPr>
              <a:t>ECPA </a:t>
            </a:r>
            <a:r>
              <a:rPr lang="fr-FR" sz="3600" b="1" dirty="0">
                <a:solidFill>
                  <a:srgbClr val="FFC000"/>
                </a:solidFill>
                <a:effectLst>
                  <a:outerShdw blurRad="38100" dist="38100" dir="2700000" algn="tl">
                    <a:srgbClr val="808080"/>
                  </a:outerShdw>
                </a:effectLst>
                <a:latin typeface="+mn-lt"/>
                <a:cs typeface="Times New Roman" pitchFamily="18" charset="0"/>
              </a:rPr>
              <a:t>( Échelle Comportementale Pour Personnes Agées )</a:t>
            </a:r>
            <a:endParaRPr lang="fr-FR" dirty="0"/>
          </a:p>
        </p:txBody>
      </p:sp>
      <p:sp>
        <p:nvSpPr>
          <p:cNvPr id="3" name="Espace réservé du contenu 2">
            <a:extLst>
              <a:ext uri="{FF2B5EF4-FFF2-40B4-BE49-F238E27FC236}">
                <a16:creationId xmlns:a16="http://schemas.microsoft.com/office/drawing/2014/main" id="{1A3D7EB0-8745-98EF-B474-BF9AE1DB5A14}"/>
              </a:ext>
            </a:extLst>
          </p:cNvPr>
          <p:cNvSpPr>
            <a:spLocks noGrp="1"/>
          </p:cNvSpPr>
          <p:nvPr>
            <p:ph sz="quarter" idx="13"/>
          </p:nvPr>
        </p:nvSpPr>
        <p:spPr>
          <a:xfrm>
            <a:off x="1467852" y="240632"/>
            <a:ext cx="9809747" cy="9192126"/>
          </a:xfrm>
        </p:spPr>
        <p:txBody>
          <a:bodyPr>
            <a:normAutofit/>
          </a:bodyPr>
          <a:lstStyle/>
          <a:p>
            <a:pPr eaLnBrk="1" hangingPunct="1">
              <a:spcBef>
                <a:spcPct val="0"/>
              </a:spcBef>
              <a:buClrTx/>
              <a:buSzTx/>
              <a:buFontTx/>
              <a:buNone/>
            </a:pPr>
            <a:endParaRPr lang="fr-FR" altLang="fr-FR" b="1" dirty="0">
              <a:solidFill>
                <a:schemeClr val="accent5"/>
              </a:solidFill>
              <a:latin typeface="Times" panose="02020603050405020304" pitchFamily="18" charset="0"/>
            </a:endParaRPr>
          </a:p>
          <a:p>
            <a:pPr eaLnBrk="1" hangingPunct="1">
              <a:spcBef>
                <a:spcPct val="0"/>
              </a:spcBef>
              <a:buClrTx/>
              <a:buSzTx/>
              <a:buFontTx/>
              <a:buNone/>
            </a:pPr>
            <a:endParaRPr lang="fr-FR" altLang="fr-FR" b="1" dirty="0">
              <a:solidFill>
                <a:schemeClr val="accent5"/>
              </a:solidFill>
              <a:latin typeface="Times" panose="02020603050405020304" pitchFamily="18" charset="0"/>
            </a:endParaRPr>
          </a:p>
          <a:p>
            <a:pPr eaLnBrk="1" hangingPunct="1">
              <a:spcBef>
                <a:spcPct val="0"/>
              </a:spcBef>
              <a:buClrTx/>
              <a:buSzTx/>
              <a:buFontTx/>
              <a:buNone/>
            </a:pPr>
            <a:r>
              <a:rPr lang="fr-FR" altLang="fr-FR" b="1" dirty="0">
                <a:latin typeface="Times" panose="02020603050405020304" pitchFamily="18" charset="0"/>
              </a:rPr>
              <a:t>L’échelle ECPA comprend 2 dimensions:</a:t>
            </a:r>
          </a:p>
          <a:p>
            <a:pPr eaLnBrk="1" hangingPunct="1">
              <a:spcBef>
                <a:spcPct val="0"/>
              </a:spcBef>
              <a:buClrTx/>
              <a:buSzTx/>
              <a:buFontTx/>
              <a:buNone/>
            </a:pPr>
            <a:r>
              <a:rPr lang="fr-FR" altLang="fr-FR" b="1" dirty="0">
                <a:latin typeface="Times" panose="02020603050405020304" pitchFamily="18" charset="0"/>
              </a:rPr>
              <a:t>	- l’observation avant les soins</a:t>
            </a:r>
          </a:p>
          <a:p>
            <a:pPr eaLnBrk="1" hangingPunct="1">
              <a:spcBef>
                <a:spcPct val="0"/>
              </a:spcBef>
              <a:buClrTx/>
              <a:buSzTx/>
              <a:buFontTx/>
              <a:buNone/>
            </a:pPr>
            <a:r>
              <a:rPr lang="fr-FR" altLang="fr-FR" b="1" dirty="0">
                <a:latin typeface="Times" panose="02020603050405020304" pitchFamily="18" charset="0"/>
              </a:rPr>
              <a:t>	- l’observation pendant les soins</a:t>
            </a:r>
          </a:p>
          <a:p>
            <a:pPr eaLnBrk="1" hangingPunct="1">
              <a:spcBef>
                <a:spcPct val="0"/>
              </a:spcBef>
              <a:buClrTx/>
              <a:buSzTx/>
              <a:buFontTx/>
              <a:buNone/>
            </a:pPr>
            <a:r>
              <a:rPr lang="fr-FR" altLang="fr-FR" b="1" dirty="0">
                <a:latin typeface="Times" panose="02020603050405020304" pitchFamily="18" charset="0"/>
              </a:rPr>
              <a:t>Chaque dimension comporte 4 items à 5 degrés de </a:t>
            </a:r>
          </a:p>
          <a:p>
            <a:pPr eaLnBrk="1" hangingPunct="1">
              <a:spcBef>
                <a:spcPct val="0"/>
              </a:spcBef>
              <a:buClrTx/>
              <a:buSzTx/>
              <a:buFontTx/>
              <a:buNone/>
            </a:pPr>
            <a:r>
              <a:rPr lang="fr-FR" altLang="fr-FR" b="1" dirty="0">
                <a:latin typeface="Times" panose="02020603050405020304" pitchFamily="18" charset="0"/>
              </a:rPr>
              <a:t>gravité (0 à 4)</a:t>
            </a:r>
          </a:p>
          <a:p>
            <a:pPr eaLnBrk="1" hangingPunct="1">
              <a:spcBef>
                <a:spcPct val="0"/>
              </a:spcBef>
              <a:buClrTx/>
              <a:buSzTx/>
              <a:buFontTx/>
              <a:buNone/>
            </a:pPr>
            <a:r>
              <a:rPr lang="fr-FR" altLang="fr-FR" b="1" dirty="0">
                <a:latin typeface="Times" panose="02020603050405020304" pitchFamily="18" charset="0"/>
              </a:rPr>
              <a:t>La cotation globale varie donc de 0 à 32.</a:t>
            </a:r>
          </a:p>
          <a:p>
            <a:pPr eaLnBrk="1" hangingPunct="1">
              <a:spcBef>
                <a:spcPct val="0"/>
              </a:spcBef>
              <a:buClrTx/>
              <a:buSzTx/>
              <a:buFontTx/>
              <a:buNone/>
            </a:pPr>
            <a:r>
              <a:rPr lang="fr-FR" altLang="fr-FR" b="1" i="1" u="sng" dirty="0">
                <a:solidFill>
                  <a:srgbClr val="FF0000"/>
                </a:solidFill>
                <a:latin typeface="Times" panose="02020603050405020304" pitchFamily="18" charset="0"/>
              </a:rPr>
              <a:t>Deux précautions d’emploi doivent être respectées:</a:t>
            </a:r>
          </a:p>
          <a:p>
            <a:pPr eaLnBrk="1" hangingPunct="1">
              <a:spcBef>
                <a:spcPct val="0"/>
              </a:spcBef>
              <a:buClrTx/>
              <a:buSzTx/>
              <a:buFontTx/>
              <a:buNone/>
            </a:pPr>
            <a:r>
              <a:rPr lang="fr-FR" altLang="fr-FR" b="1" i="1" dirty="0">
                <a:solidFill>
                  <a:srgbClr val="FF0000"/>
                </a:solidFill>
                <a:latin typeface="Times" panose="02020603050405020304" pitchFamily="18" charset="0"/>
              </a:rPr>
              <a:t>	- l’ECPA n’est pas faite pour les états végétatifs</a:t>
            </a:r>
          </a:p>
          <a:p>
            <a:pPr eaLnBrk="1" hangingPunct="1">
              <a:spcBef>
                <a:spcPct val="0"/>
              </a:spcBef>
              <a:buClrTx/>
              <a:buSzTx/>
              <a:buFontTx/>
              <a:buNone/>
            </a:pPr>
            <a:r>
              <a:rPr lang="fr-FR" altLang="fr-FR" b="1" i="1" dirty="0">
                <a:solidFill>
                  <a:srgbClr val="FF0000"/>
                </a:solidFill>
                <a:latin typeface="Times" panose="02020603050405020304" pitchFamily="18" charset="0"/>
              </a:rPr>
              <a:t>               ni pour les malades sédatés.</a:t>
            </a:r>
          </a:p>
          <a:p>
            <a:pPr eaLnBrk="1" hangingPunct="1">
              <a:spcBef>
                <a:spcPct val="0"/>
              </a:spcBef>
              <a:buClrTx/>
              <a:buSzTx/>
              <a:buFontTx/>
              <a:buNone/>
            </a:pPr>
            <a:r>
              <a:rPr lang="fr-FR" altLang="fr-FR" b="1" i="1" dirty="0">
                <a:solidFill>
                  <a:srgbClr val="FF0000"/>
                </a:solidFill>
                <a:latin typeface="Times" panose="02020603050405020304" pitchFamily="18" charset="0"/>
              </a:rPr>
              <a:t>	- il faut coter la dimension « avant les soins »</a:t>
            </a:r>
          </a:p>
          <a:p>
            <a:pPr eaLnBrk="1" hangingPunct="1">
              <a:spcBef>
                <a:spcPct val="0"/>
              </a:spcBef>
              <a:buClrTx/>
              <a:buSzTx/>
              <a:buFontTx/>
              <a:buNone/>
            </a:pPr>
            <a:r>
              <a:rPr lang="fr-FR" altLang="fr-FR" b="1" i="1" dirty="0">
                <a:solidFill>
                  <a:srgbClr val="FF0000"/>
                </a:solidFill>
                <a:latin typeface="Times" panose="02020603050405020304" pitchFamily="18" charset="0"/>
              </a:rPr>
              <a:t>	  réellement avant les soins, et non de mémoire </a:t>
            </a:r>
          </a:p>
          <a:p>
            <a:pPr eaLnBrk="1" hangingPunct="1">
              <a:spcBef>
                <a:spcPct val="0"/>
              </a:spcBef>
              <a:buClrTx/>
              <a:buSzTx/>
              <a:buFontTx/>
              <a:buNone/>
            </a:pPr>
            <a:r>
              <a:rPr lang="fr-FR" altLang="fr-FR" b="1" i="1" dirty="0">
                <a:solidFill>
                  <a:srgbClr val="FF0000"/>
                </a:solidFill>
                <a:latin typeface="Times" panose="02020603050405020304" pitchFamily="18" charset="0"/>
              </a:rPr>
              <a:t>	  après ceux-ci ( risque de contamination de la</a:t>
            </a:r>
          </a:p>
          <a:p>
            <a:pPr eaLnBrk="1" hangingPunct="1">
              <a:spcBef>
                <a:spcPct val="0"/>
              </a:spcBef>
              <a:buClrTx/>
              <a:buSzTx/>
              <a:buFontTx/>
              <a:buNone/>
            </a:pPr>
            <a:r>
              <a:rPr lang="fr-FR" altLang="fr-FR" b="1" i="1" dirty="0">
                <a:solidFill>
                  <a:srgbClr val="FF0000"/>
                </a:solidFill>
                <a:latin typeface="Times" panose="02020603050405020304" pitchFamily="18" charset="0"/>
              </a:rPr>
              <a:t>	  deuxième dimension sur la première</a:t>
            </a:r>
            <a:endParaRPr lang="fr-FR" dirty="0">
              <a:solidFill>
                <a:srgbClr val="FF0000"/>
              </a:solidFill>
            </a:endParaRPr>
          </a:p>
        </p:txBody>
      </p:sp>
    </p:spTree>
    <p:extLst>
      <p:ext uri="{BB962C8B-B14F-4D97-AF65-F5344CB8AC3E}">
        <p14:creationId xmlns:p14="http://schemas.microsoft.com/office/powerpoint/2010/main" val="389482488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AF666A0-75DC-F8AA-2435-B39B24526D3F}"/>
              </a:ext>
            </a:extLst>
          </p:cNvPr>
          <p:cNvSpPr>
            <a:spLocks noGrp="1"/>
          </p:cNvSpPr>
          <p:nvPr>
            <p:ph type="title"/>
          </p:nvPr>
        </p:nvSpPr>
        <p:spPr/>
        <p:txBody>
          <a:bodyPr/>
          <a:lstStyle/>
          <a:p>
            <a:endParaRPr lang="fr-FR" dirty="0"/>
          </a:p>
        </p:txBody>
      </p:sp>
      <p:sp>
        <p:nvSpPr>
          <p:cNvPr id="3" name="Espace réservé du contenu 2">
            <a:extLst>
              <a:ext uri="{FF2B5EF4-FFF2-40B4-BE49-F238E27FC236}">
                <a16:creationId xmlns:a16="http://schemas.microsoft.com/office/drawing/2014/main" id="{06013151-CF4A-B9CE-7407-5ACA1C02C4AD}"/>
              </a:ext>
            </a:extLst>
          </p:cNvPr>
          <p:cNvSpPr>
            <a:spLocks noGrp="1"/>
          </p:cNvSpPr>
          <p:nvPr>
            <p:ph sz="quarter" idx="13"/>
          </p:nvPr>
        </p:nvSpPr>
        <p:spPr/>
        <p:txBody>
          <a:bodyPr/>
          <a:lstStyle/>
          <a:p>
            <a:endParaRPr lang="fr-FR"/>
          </a:p>
        </p:txBody>
      </p:sp>
      <p:pic>
        <p:nvPicPr>
          <p:cNvPr id="4" name="Picture 2" descr="E:\ANFH\ECPA.jpg">
            <a:extLst>
              <a:ext uri="{FF2B5EF4-FFF2-40B4-BE49-F238E27FC236}">
                <a16:creationId xmlns:a16="http://schemas.microsoft.com/office/drawing/2014/main" id="{75958F83-717C-E42D-FF3C-13CB729CF8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4500" y="11113"/>
            <a:ext cx="5929313" cy="684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660495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9423A3A-6DDB-8079-61FF-4BDF45946474}"/>
              </a:ext>
            </a:extLst>
          </p:cNvPr>
          <p:cNvSpPr>
            <a:spLocks noGrp="1"/>
          </p:cNvSpPr>
          <p:nvPr>
            <p:ph type="title"/>
          </p:nvPr>
        </p:nvSpPr>
        <p:spPr/>
        <p:txBody>
          <a:bodyPr/>
          <a:lstStyle/>
          <a:p>
            <a:r>
              <a:rPr lang="fr-FR" dirty="0" err="1">
                <a:solidFill>
                  <a:schemeClr val="accent5"/>
                </a:solidFill>
              </a:rPr>
              <a:t>algoplus</a:t>
            </a:r>
            <a:endParaRPr lang="fr-FR" dirty="0">
              <a:solidFill>
                <a:schemeClr val="accent5"/>
              </a:solidFill>
            </a:endParaRPr>
          </a:p>
        </p:txBody>
      </p:sp>
      <p:sp>
        <p:nvSpPr>
          <p:cNvPr id="3" name="Espace réservé du contenu 2">
            <a:extLst>
              <a:ext uri="{FF2B5EF4-FFF2-40B4-BE49-F238E27FC236}">
                <a16:creationId xmlns:a16="http://schemas.microsoft.com/office/drawing/2014/main" id="{7013C34D-E384-798F-1796-E3549471E509}"/>
              </a:ext>
            </a:extLst>
          </p:cNvPr>
          <p:cNvSpPr>
            <a:spLocks noGrp="1"/>
          </p:cNvSpPr>
          <p:nvPr>
            <p:ph sz="quarter" idx="13"/>
          </p:nvPr>
        </p:nvSpPr>
        <p:spPr/>
        <p:txBody>
          <a:bodyPr/>
          <a:lstStyle/>
          <a:p>
            <a:r>
              <a:rPr lang="fr-FR" altLang="fr-FR" dirty="0"/>
              <a:t>L'échelle  Algoplus a été spécifiquement développée pour  évaluer et permettre la prise en charge </a:t>
            </a:r>
            <a:r>
              <a:rPr lang="fr-FR" altLang="fr-FR" dirty="0">
                <a:solidFill>
                  <a:srgbClr val="FF0000"/>
                </a:solidFill>
              </a:rPr>
              <a:t>des douleurs aiguës chez un patient âgé  </a:t>
            </a:r>
            <a:r>
              <a:rPr lang="fr-FR" altLang="fr-FR" dirty="0"/>
              <a:t>pour tous les cas où une auto évaluation fiable n'est pas praticable (troubles de la communication verbale). </a:t>
            </a:r>
            <a:br>
              <a:rPr lang="fr-FR" altLang="fr-FR" dirty="0"/>
            </a:br>
            <a:endParaRPr lang="fr-FR" altLang="fr-FR" dirty="0"/>
          </a:p>
          <a:p>
            <a:endParaRPr lang="fr-FR" dirty="0"/>
          </a:p>
        </p:txBody>
      </p:sp>
    </p:spTree>
    <p:extLst>
      <p:ext uri="{BB962C8B-B14F-4D97-AF65-F5344CB8AC3E}">
        <p14:creationId xmlns:p14="http://schemas.microsoft.com/office/powerpoint/2010/main" val="62622936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48B56F3-B97A-7CC5-530E-691C21CB9CB3}"/>
              </a:ext>
            </a:extLst>
          </p:cNvPr>
          <p:cNvSpPr>
            <a:spLocks noGrp="1"/>
          </p:cNvSpPr>
          <p:nvPr>
            <p:ph type="title"/>
          </p:nvPr>
        </p:nvSpPr>
        <p:spPr>
          <a:xfrm>
            <a:off x="913775" y="1"/>
            <a:ext cx="10364451" cy="1636214"/>
          </a:xfrm>
        </p:spPr>
        <p:txBody>
          <a:bodyPr/>
          <a:lstStyle/>
          <a:p>
            <a:r>
              <a:rPr lang="fr-FR" dirty="0" err="1">
                <a:solidFill>
                  <a:schemeClr val="accent5"/>
                </a:solidFill>
              </a:rPr>
              <a:t>algoplus</a:t>
            </a:r>
            <a:endParaRPr lang="fr-FR" dirty="0">
              <a:solidFill>
                <a:schemeClr val="accent5"/>
              </a:solidFill>
            </a:endParaRPr>
          </a:p>
        </p:txBody>
      </p:sp>
      <p:sp>
        <p:nvSpPr>
          <p:cNvPr id="3" name="Espace réservé du contenu 2">
            <a:extLst>
              <a:ext uri="{FF2B5EF4-FFF2-40B4-BE49-F238E27FC236}">
                <a16:creationId xmlns:a16="http://schemas.microsoft.com/office/drawing/2014/main" id="{D2ECFC7E-2FA0-8F3F-24A0-B893C04E3991}"/>
              </a:ext>
            </a:extLst>
          </p:cNvPr>
          <p:cNvSpPr>
            <a:spLocks noGrp="1"/>
          </p:cNvSpPr>
          <p:nvPr>
            <p:ph sz="quarter" idx="13"/>
          </p:nvPr>
        </p:nvSpPr>
        <p:spPr/>
        <p:txBody>
          <a:bodyPr/>
          <a:lstStyle/>
          <a:p>
            <a:endParaRPr lang="fr-FR"/>
          </a:p>
        </p:txBody>
      </p:sp>
      <p:sp>
        <p:nvSpPr>
          <p:cNvPr id="5" name="ZoneTexte 4">
            <a:extLst>
              <a:ext uri="{FF2B5EF4-FFF2-40B4-BE49-F238E27FC236}">
                <a16:creationId xmlns:a16="http://schemas.microsoft.com/office/drawing/2014/main" id="{24FAC083-41A2-07C3-6498-DFC810007550}"/>
              </a:ext>
            </a:extLst>
          </p:cNvPr>
          <p:cNvSpPr txBox="1"/>
          <p:nvPr/>
        </p:nvSpPr>
        <p:spPr>
          <a:xfrm>
            <a:off x="3050005" y="2136339"/>
            <a:ext cx="6100010" cy="4154984"/>
          </a:xfrm>
          <a:prstGeom prst="rect">
            <a:avLst/>
          </a:prstGeom>
          <a:noFill/>
        </p:spPr>
        <p:txBody>
          <a:bodyPr wrap="square">
            <a:spAutoFit/>
          </a:bodyPr>
          <a:lstStyle/>
          <a:p>
            <a:pPr eaLnBrk="1" hangingPunct="1"/>
            <a:r>
              <a:rPr lang="fr-FR" altLang="fr-FR" sz="2400" dirty="0"/>
              <a:t>L'utilisation d'Algoplus est ainsi particulièrement recommandée  pour le dépistage et l'évaluation des : </a:t>
            </a:r>
            <a:br>
              <a:rPr lang="fr-FR" altLang="fr-FR" sz="2400" dirty="0"/>
            </a:br>
            <a:r>
              <a:rPr lang="fr-FR" altLang="fr-FR" sz="2400" dirty="0"/>
              <a:t>- pathologies douloureuses aiguës (ex : fractures, post-op, ischémie, lumbago, zona, rétentions urinaires...) </a:t>
            </a:r>
            <a:br>
              <a:rPr lang="fr-FR" altLang="fr-FR" sz="2400" dirty="0"/>
            </a:br>
            <a:r>
              <a:rPr lang="fr-FR" altLang="fr-FR" sz="2400" dirty="0"/>
              <a:t>- accès douloureux transitoires (ex : névralgies faciales, poussées douloureuses sur cancer...) </a:t>
            </a:r>
            <a:br>
              <a:rPr lang="fr-FR" altLang="fr-FR" sz="2400" dirty="0"/>
            </a:br>
            <a:r>
              <a:rPr lang="fr-FR" altLang="fr-FR" sz="2400" dirty="0"/>
              <a:t>- douleurs provoquées par les soins ou les actes médicaux diagnostiques </a:t>
            </a:r>
            <a:br>
              <a:rPr lang="fr-FR" altLang="fr-FR" sz="2400" dirty="0"/>
            </a:br>
            <a:endParaRPr lang="fr-FR" altLang="fr-FR" sz="2400" dirty="0"/>
          </a:p>
        </p:txBody>
      </p:sp>
    </p:spTree>
    <p:extLst>
      <p:ext uri="{BB962C8B-B14F-4D97-AF65-F5344CB8AC3E}">
        <p14:creationId xmlns:p14="http://schemas.microsoft.com/office/powerpoint/2010/main" val="181964731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826F223-CD8B-3E25-20F5-6292F059DB4F}"/>
              </a:ext>
            </a:extLst>
          </p:cNvPr>
          <p:cNvSpPr>
            <a:spLocks noGrp="1"/>
          </p:cNvSpPr>
          <p:nvPr>
            <p:ph type="title"/>
          </p:nvPr>
        </p:nvSpPr>
        <p:spPr/>
        <p:txBody>
          <a:bodyPr/>
          <a:lstStyle/>
          <a:p>
            <a:endParaRPr lang="fr-FR" dirty="0"/>
          </a:p>
        </p:txBody>
      </p:sp>
      <p:sp>
        <p:nvSpPr>
          <p:cNvPr id="3" name="Espace réservé du contenu 2">
            <a:extLst>
              <a:ext uri="{FF2B5EF4-FFF2-40B4-BE49-F238E27FC236}">
                <a16:creationId xmlns:a16="http://schemas.microsoft.com/office/drawing/2014/main" id="{F7E023F4-F685-4D59-C607-8471F4F7A46C}"/>
              </a:ext>
            </a:extLst>
          </p:cNvPr>
          <p:cNvSpPr>
            <a:spLocks noGrp="1"/>
          </p:cNvSpPr>
          <p:nvPr>
            <p:ph sz="quarter" idx="13"/>
          </p:nvPr>
        </p:nvSpPr>
        <p:spPr/>
        <p:txBody>
          <a:bodyPr/>
          <a:lstStyle/>
          <a:p>
            <a:endParaRPr lang="fr-FR"/>
          </a:p>
        </p:txBody>
      </p:sp>
      <p:pic>
        <p:nvPicPr>
          <p:cNvPr id="4" name="Picture 4" descr="E:\ANFH\ALGOPLUS.jpg">
            <a:extLst>
              <a:ext uri="{FF2B5EF4-FFF2-40B4-BE49-F238E27FC236}">
                <a16:creationId xmlns:a16="http://schemas.microsoft.com/office/drawing/2014/main" id="{C36ED7BE-A306-D702-2B65-B3F864453A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49116"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6103052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531979C-19B7-76E9-B269-BC8654D960A4}"/>
              </a:ext>
            </a:extLst>
          </p:cNvPr>
          <p:cNvSpPr>
            <a:spLocks noGrp="1"/>
          </p:cNvSpPr>
          <p:nvPr>
            <p:ph type="title"/>
          </p:nvPr>
        </p:nvSpPr>
        <p:spPr/>
        <p:txBody>
          <a:bodyPr/>
          <a:lstStyle/>
          <a:p>
            <a:endParaRPr lang="fr-FR" dirty="0"/>
          </a:p>
        </p:txBody>
      </p:sp>
      <p:sp>
        <p:nvSpPr>
          <p:cNvPr id="3" name="Espace réservé du contenu 2">
            <a:extLst>
              <a:ext uri="{FF2B5EF4-FFF2-40B4-BE49-F238E27FC236}">
                <a16:creationId xmlns:a16="http://schemas.microsoft.com/office/drawing/2014/main" id="{961CE4A1-3AE1-8904-CD45-4192949AA81E}"/>
              </a:ext>
            </a:extLst>
          </p:cNvPr>
          <p:cNvSpPr>
            <a:spLocks noGrp="1"/>
          </p:cNvSpPr>
          <p:nvPr>
            <p:ph sz="quarter" idx="13"/>
          </p:nvPr>
        </p:nvSpPr>
        <p:spPr/>
        <p:txBody>
          <a:bodyPr/>
          <a:lstStyle/>
          <a:p>
            <a:pPr marL="0" indent="0">
              <a:buNone/>
            </a:pPr>
            <a:r>
              <a:rPr lang="fr-FR" dirty="0">
                <a:solidFill>
                  <a:schemeClr val="accent5"/>
                </a:solidFill>
              </a:rPr>
              <a:t>en deux </a:t>
            </a:r>
          </a:p>
          <a:p>
            <a:pPr marL="0" indent="0">
              <a:buNone/>
            </a:pPr>
            <a:r>
              <a:rPr lang="fr-FR" dirty="0">
                <a:solidFill>
                  <a:schemeClr val="accent5"/>
                </a:solidFill>
              </a:rPr>
              <a:t>parties</a:t>
            </a:r>
          </a:p>
        </p:txBody>
      </p:sp>
      <p:pic>
        <p:nvPicPr>
          <p:cNvPr id="4" name="Picture 4" descr="éval 1">
            <a:extLst>
              <a:ext uri="{FF2B5EF4-FFF2-40B4-BE49-F238E27FC236}">
                <a16:creationId xmlns:a16="http://schemas.microsoft.com/office/drawing/2014/main" id="{6F957ED2-BAEB-E153-C811-41B0F2A48F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83913" y="1"/>
            <a:ext cx="742354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3758092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0642A3E-4C6B-1F5A-BB12-DE251654EE2B}"/>
              </a:ext>
            </a:extLst>
          </p:cNvPr>
          <p:cNvSpPr>
            <a:spLocks noGrp="1"/>
          </p:cNvSpPr>
          <p:nvPr>
            <p:ph type="title"/>
          </p:nvPr>
        </p:nvSpPr>
        <p:spPr/>
        <p:txBody>
          <a:bodyPr/>
          <a:lstStyle/>
          <a:p>
            <a:endParaRPr lang="fr-FR" dirty="0"/>
          </a:p>
        </p:txBody>
      </p:sp>
      <p:sp>
        <p:nvSpPr>
          <p:cNvPr id="3" name="Espace réservé du contenu 2">
            <a:extLst>
              <a:ext uri="{FF2B5EF4-FFF2-40B4-BE49-F238E27FC236}">
                <a16:creationId xmlns:a16="http://schemas.microsoft.com/office/drawing/2014/main" id="{9DD06367-D8EE-1D8B-3F3C-8C2C932A8C7D}"/>
              </a:ext>
            </a:extLst>
          </p:cNvPr>
          <p:cNvSpPr>
            <a:spLocks noGrp="1"/>
          </p:cNvSpPr>
          <p:nvPr>
            <p:ph sz="quarter" idx="13"/>
          </p:nvPr>
        </p:nvSpPr>
        <p:spPr/>
        <p:txBody>
          <a:bodyPr/>
          <a:lstStyle/>
          <a:p>
            <a:endParaRPr lang="fr-FR"/>
          </a:p>
        </p:txBody>
      </p:sp>
      <p:pic>
        <p:nvPicPr>
          <p:cNvPr id="4" name="Picture 4" descr="éval 2">
            <a:extLst>
              <a:ext uri="{FF2B5EF4-FFF2-40B4-BE49-F238E27FC236}">
                <a16:creationId xmlns:a16="http://schemas.microsoft.com/office/drawing/2014/main" id="{BE2603C3-0393-2917-BCBA-1F748112FD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26443" y="0"/>
            <a:ext cx="5353050" cy="657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7323317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63CA581-45F1-38E1-9179-A3ED15925A07}"/>
              </a:ext>
            </a:extLst>
          </p:cNvPr>
          <p:cNvSpPr>
            <a:spLocks noGrp="1"/>
          </p:cNvSpPr>
          <p:nvPr>
            <p:ph type="title"/>
          </p:nvPr>
        </p:nvSpPr>
        <p:spPr>
          <a:xfrm rot="10800000" flipV="1">
            <a:off x="913775" y="2214694"/>
            <a:ext cx="10364451" cy="2862632"/>
          </a:xfrm>
        </p:spPr>
        <p:txBody>
          <a:bodyPr/>
          <a:lstStyle/>
          <a:p>
            <a:endParaRPr lang="fr-FR" dirty="0"/>
          </a:p>
        </p:txBody>
      </p:sp>
      <p:sp>
        <p:nvSpPr>
          <p:cNvPr id="3" name="Espace réservé du contenu 2">
            <a:extLst>
              <a:ext uri="{FF2B5EF4-FFF2-40B4-BE49-F238E27FC236}">
                <a16:creationId xmlns:a16="http://schemas.microsoft.com/office/drawing/2014/main" id="{35919843-3338-5CCC-C3B1-CE720F991867}"/>
              </a:ext>
            </a:extLst>
          </p:cNvPr>
          <p:cNvSpPr>
            <a:spLocks noGrp="1"/>
          </p:cNvSpPr>
          <p:nvPr>
            <p:ph sz="quarter" idx="13"/>
          </p:nvPr>
        </p:nvSpPr>
        <p:spPr>
          <a:xfrm>
            <a:off x="1147665" y="830424"/>
            <a:ext cx="10129935" cy="4960776"/>
          </a:xfrm>
        </p:spPr>
        <p:txBody>
          <a:bodyPr>
            <a:normAutofit/>
          </a:bodyPr>
          <a:lstStyle/>
          <a:p>
            <a:pPr marL="0" indent="0">
              <a:buNone/>
            </a:pPr>
            <a:endParaRPr lang="fr-FR" sz="3600" b="1" dirty="0">
              <a:solidFill>
                <a:schemeClr val="accent5"/>
              </a:solidFill>
            </a:endParaRPr>
          </a:p>
          <a:p>
            <a:pPr marL="0" indent="0">
              <a:buNone/>
            </a:pPr>
            <a:r>
              <a:rPr lang="fr-FR" sz="3600" b="1" dirty="0">
                <a:solidFill>
                  <a:schemeClr val="accent5"/>
                </a:solidFill>
                <a:effectLst>
                  <a:outerShdw blurRad="38100" dist="38100" dir="2700000" algn="tl">
                    <a:srgbClr val="000000">
                      <a:alpha val="43137"/>
                    </a:srgbClr>
                  </a:outerShdw>
                </a:effectLst>
              </a:rPr>
              <a:t>Vous avez compris : </a:t>
            </a:r>
            <a:r>
              <a:rPr lang="fr-FR" sz="3600" dirty="0">
                <a:solidFill>
                  <a:schemeClr val="accent5"/>
                </a:solidFill>
              </a:rPr>
              <a:t>L’évaluation de la douleur est une étape décisive pour la qualité de la prise en charge thérapeutique du patient douloureux.</a:t>
            </a:r>
          </a:p>
          <a:p>
            <a:pPr marL="0" indent="0">
              <a:buNone/>
            </a:pPr>
            <a:br>
              <a:rPr lang="fr-FR" sz="2400" dirty="0">
                <a:solidFill>
                  <a:schemeClr val="accent5"/>
                </a:solidFill>
              </a:rPr>
            </a:br>
            <a:endParaRPr lang="fr-FR" sz="2400" dirty="0">
              <a:solidFill>
                <a:schemeClr val="accent5"/>
              </a:solidFill>
            </a:endParaRPr>
          </a:p>
        </p:txBody>
      </p:sp>
    </p:spTree>
    <p:extLst>
      <p:ext uri="{BB962C8B-B14F-4D97-AF65-F5344CB8AC3E}">
        <p14:creationId xmlns:p14="http://schemas.microsoft.com/office/powerpoint/2010/main" val="324901315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3CC08F1-D28E-0B9B-4313-931F37A6A141}"/>
              </a:ext>
            </a:extLst>
          </p:cNvPr>
          <p:cNvSpPr>
            <a:spLocks noGrp="1"/>
          </p:cNvSpPr>
          <p:nvPr>
            <p:ph type="title"/>
          </p:nvPr>
        </p:nvSpPr>
        <p:spPr/>
        <p:txBody>
          <a:bodyPr/>
          <a:lstStyle/>
          <a:p>
            <a:r>
              <a:rPr lang="fr-FR" dirty="0"/>
              <a:t>LA ROUE DE </a:t>
            </a:r>
            <a:r>
              <a:rPr lang="fr-FR" dirty="0" err="1"/>
              <a:t>Déming</a:t>
            </a:r>
            <a:r>
              <a:rPr lang="fr-FR" dirty="0"/>
              <a:t> </a:t>
            </a:r>
          </a:p>
        </p:txBody>
      </p:sp>
      <p:pic>
        <p:nvPicPr>
          <p:cNvPr id="1026" name="Picture 2" descr="Roue de Deming PDCA">
            <a:extLst>
              <a:ext uri="{FF2B5EF4-FFF2-40B4-BE49-F238E27FC236}">
                <a16:creationId xmlns:a16="http://schemas.microsoft.com/office/drawing/2014/main" id="{D40D43B4-10B8-20E0-DECF-C47927826688}"/>
              </a:ext>
            </a:extLst>
          </p:cNvPr>
          <p:cNvPicPr>
            <a:picLocks noGrp="1" noChangeAspect="1" noChangeArrowheads="1"/>
          </p:cNvPicPr>
          <p:nvPr>
            <p:ph sz="quarter" idx="13"/>
          </p:nvPr>
        </p:nvPicPr>
        <p:blipFill>
          <a:blip r:embed="rId2">
            <a:extLst>
              <a:ext uri="{28A0092B-C50C-407E-A947-70E740481C1C}">
                <a14:useLocalDpi xmlns:a14="http://schemas.microsoft.com/office/drawing/2010/main" val="0"/>
              </a:ext>
            </a:extLst>
          </a:blip>
          <a:srcRect/>
          <a:stretch>
            <a:fillRect/>
          </a:stretch>
        </p:blipFill>
        <p:spPr bwMode="auto">
          <a:xfrm>
            <a:off x="4429125" y="2569369"/>
            <a:ext cx="3333750" cy="3019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320121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CA2BC8E-91E3-EFB9-8539-66227844283D}"/>
              </a:ext>
            </a:extLst>
          </p:cNvPr>
          <p:cNvSpPr>
            <a:spLocks noGrp="1"/>
          </p:cNvSpPr>
          <p:nvPr>
            <p:ph type="title"/>
          </p:nvPr>
        </p:nvSpPr>
        <p:spPr>
          <a:xfrm>
            <a:off x="913775" y="1390261"/>
            <a:ext cx="10364451" cy="2537927"/>
          </a:xfrm>
        </p:spPr>
        <p:txBody>
          <a:bodyPr/>
          <a:lstStyle/>
          <a:p>
            <a:r>
              <a:rPr lang="fr-FR" dirty="0">
                <a:solidFill>
                  <a:srgbClr val="FF0000"/>
                </a:solidFill>
              </a:rPr>
              <a:t>Les moyens thérapeutiques</a:t>
            </a:r>
          </a:p>
        </p:txBody>
      </p:sp>
      <p:sp>
        <p:nvSpPr>
          <p:cNvPr id="3" name="Espace réservé du contenu 2">
            <a:extLst>
              <a:ext uri="{FF2B5EF4-FFF2-40B4-BE49-F238E27FC236}">
                <a16:creationId xmlns:a16="http://schemas.microsoft.com/office/drawing/2014/main" id="{84E825EA-E199-BFF6-4E55-3E635A3703A4}"/>
              </a:ext>
            </a:extLst>
          </p:cNvPr>
          <p:cNvSpPr>
            <a:spLocks noGrp="1"/>
          </p:cNvSpPr>
          <p:nvPr>
            <p:ph sz="quarter" idx="13"/>
          </p:nvPr>
        </p:nvSpPr>
        <p:spPr/>
        <p:txBody>
          <a:bodyPr/>
          <a:lstStyle/>
          <a:p>
            <a:pPr marL="0" indent="0">
              <a:buNone/>
            </a:pPr>
            <a:endParaRPr lang="fr-FR" dirty="0"/>
          </a:p>
          <a:p>
            <a:pPr marL="0" indent="0">
              <a:buNone/>
            </a:pPr>
            <a:endParaRPr lang="fr-FR" dirty="0"/>
          </a:p>
        </p:txBody>
      </p:sp>
    </p:spTree>
    <p:extLst>
      <p:ext uri="{BB962C8B-B14F-4D97-AF65-F5344CB8AC3E}">
        <p14:creationId xmlns:p14="http://schemas.microsoft.com/office/powerpoint/2010/main" val="5883547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8AD8A59-986F-D416-95CF-0A07F15532CB}"/>
              </a:ext>
            </a:extLst>
          </p:cNvPr>
          <p:cNvSpPr>
            <a:spLocks noGrp="1"/>
          </p:cNvSpPr>
          <p:nvPr>
            <p:ph type="title"/>
          </p:nvPr>
        </p:nvSpPr>
        <p:spPr/>
        <p:txBody>
          <a:bodyPr/>
          <a:lstStyle/>
          <a:p>
            <a:r>
              <a:rPr lang="fr-FR" dirty="0"/>
              <a:t>Quelques réflexions </a:t>
            </a:r>
          </a:p>
        </p:txBody>
      </p:sp>
      <p:sp>
        <p:nvSpPr>
          <p:cNvPr id="3" name="Espace réservé du contenu 2">
            <a:extLst>
              <a:ext uri="{FF2B5EF4-FFF2-40B4-BE49-F238E27FC236}">
                <a16:creationId xmlns:a16="http://schemas.microsoft.com/office/drawing/2014/main" id="{A6802913-13A9-2699-9DD4-1E535B4F829E}"/>
              </a:ext>
            </a:extLst>
          </p:cNvPr>
          <p:cNvSpPr>
            <a:spLocks noGrp="1"/>
          </p:cNvSpPr>
          <p:nvPr>
            <p:ph sz="quarter" idx="13"/>
          </p:nvPr>
        </p:nvSpPr>
        <p:spPr/>
        <p:txBody>
          <a:bodyPr>
            <a:normAutofit fontScale="92500" lnSpcReduction="20000"/>
          </a:bodyPr>
          <a:lstStyle/>
          <a:p>
            <a:r>
              <a:rPr lang="fr-FR" b="1" dirty="0"/>
              <a:t>DONNER </a:t>
            </a:r>
            <a:r>
              <a:rPr lang="fr-FR" dirty="0"/>
              <a:t>LA PAROLE AU PATIENT ENGENDRE DE l’insécurité (deux oreilles, une bouche)</a:t>
            </a:r>
          </a:p>
          <a:p>
            <a:r>
              <a:rPr lang="fr-FR" b="1" dirty="0"/>
              <a:t>PAS D’Analogie mais de l’analyse  </a:t>
            </a:r>
            <a:r>
              <a:rPr lang="fr-FR" dirty="0"/>
              <a:t>: danger de comparer la douleur du patient avec celle d’un autre mais aussi repartir les patients entre les courageux (en apparence ?), douillets, stoïques ( sparte # dolorisme).</a:t>
            </a:r>
          </a:p>
          <a:p>
            <a:r>
              <a:rPr lang="fr-FR" b="1" dirty="0"/>
              <a:t>Représentations </a:t>
            </a:r>
            <a:r>
              <a:rPr lang="fr-FR" dirty="0"/>
              <a:t>peuvent nous entrainer vers une banalisation des symptômes que décrit le malade </a:t>
            </a:r>
          </a:p>
          <a:p>
            <a:r>
              <a:rPr lang="fr-FR" b="1" dirty="0"/>
              <a:t>Ne pas </a:t>
            </a:r>
            <a:r>
              <a:rPr lang="fr-FR" dirty="0"/>
              <a:t>rajouter de l’inconfort à la douleur</a:t>
            </a:r>
          </a:p>
          <a:p>
            <a:r>
              <a:rPr lang="fr-FR" b="1" dirty="0"/>
              <a:t>Se contenter </a:t>
            </a:r>
            <a:r>
              <a:rPr lang="fr-FR" dirty="0"/>
              <a:t>parfois de ne pouvoir rien faire, se contenter d’être au sens d’être avec le patient et minimiser faire </a:t>
            </a:r>
          </a:p>
          <a:p>
            <a:endParaRPr lang="fr-FR" dirty="0"/>
          </a:p>
          <a:p>
            <a:endParaRPr lang="fr-FR" dirty="0"/>
          </a:p>
        </p:txBody>
      </p:sp>
    </p:spTree>
    <p:extLst>
      <p:ext uri="{BB962C8B-B14F-4D97-AF65-F5344CB8AC3E}">
        <p14:creationId xmlns:p14="http://schemas.microsoft.com/office/powerpoint/2010/main" val="69290028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2ABAA9D-293A-154A-4727-E55961295F07}"/>
              </a:ext>
            </a:extLst>
          </p:cNvPr>
          <p:cNvSpPr>
            <a:spLocks noGrp="1"/>
          </p:cNvSpPr>
          <p:nvPr>
            <p:ph type="title"/>
          </p:nvPr>
        </p:nvSpPr>
        <p:spPr>
          <a:xfrm>
            <a:off x="913775" y="618518"/>
            <a:ext cx="10364451" cy="266386"/>
          </a:xfrm>
        </p:spPr>
        <p:txBody>
          <a:bodyPr>
            <a:normAutofit fontScale="90000"/>
          </a:bodyPr>
          <a:lstStyle/>
          <a:p>
            <a:r>
              <a:rPr lang="fr-FR" dirty="0">
                <a:solidFill>
                  <a:srgbClr val="FF0000"/>
                </a:solidFill>
              </a:rPr>
              <a:t>Les moyens thérapeutiques</a:t>
            </a:r>
            <a:endParaRPr lang="fr-FR" dirty="0"/>
          </a:p>
        </p:txBody>
      </p:sp>
      <p:pic>
        <p:nvPicPr>
          <p:cNvPr id="6" name="Picture 2">
            <a:extLst>
              <a:ext uri="{FF2B5EF4-FFF2-40B4-BE49-F238E27FC236}">
                <a16:creationId xmlns:a16="http://schemas.microsoft.com/office/drawing/2014/main" id="{854EE2BD-E901-51AE-3C9B-2D47E40608AB}"/>
              </a:ext>
            </a:extLst>
          </p:cNvPr>
          <p:cNvPicPr>
            <a:picLocks noGrp="1" noChangeAspect="1" noChangeArrowheads="1"/>
          </p:cNvPicPr>
          <p:nvPr>
            <p:ph sz="quarter" idx="13"/>
          </p:nvPr>
        </p:nvPicPr>
        <p:blipFill>
          <a:blip r:embed="rId2">
            <a:extLst>
              <a:ext uri="{28A0092B-C50C-407E-A947-70E740481C1C}">
                <a14:useLocalDpi xmlns:a14="http://schemas.microsoft.com/office/drawing/2010/main" val="0"/>
              </a:ext>
            </a:extLst>
          </a:blip>
          <a:srcRect/>
          <a:stretch>
            <a:fillRect/>
          </a:stretch>
        </p:blipFill>
        <p:spPr bwMode="auto">
          <a:xfrm>
            <a:off x="1604865" y="1091381"/>
            <a:ext cx="9102464" cy="55748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445176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18DBCC6-E4ED-6A46-8F72-2220748FDF55}"/>
              </a:ext>
            </a:extLst>
          </p:cNvPr>
          <p:cNvSpPr>
            <a:spLocks noGrp="1"/>
          </p:cNvSpPr>
          <p:nvPr>
            <p:ph type="title"/>
          </p:nvPr>
        </p:nvSpPr>
        <p:spPr/>
        <p:txBody>
          <a:bodyPr/>
          <a:lstStyle/>
          <a:p>
            <a:r>
              <a:rPr lang="fr-FR" dirty="0">
                <a:solidFill>
                  <a:srgbClr val="FF0000"/>
                </a:solidFill>
              </a:rPr>
              <a:t>Les moyens thérapeutiques</a:t>
            </a:r>
            <a:endParaRPr lang="fr-FR" dirty="0"/>
          </a:p>
        </p:txBody>
      </p:sp>
      <p:sp>
        <p:nvSpPr>
          <p:cNvPr id="3" name="Espace réservé du contenu 2">
            <a:extLst>
              <a:ext uri="{FF2B5EF4-FFF2-40B4-BE49-F238E27FC236}">
                <a16:creationId xmlns:a16="http://schemas.microsoft.com/office/drawing/2014/main" id="{1ED1CCFF-1BEC-87B3-1EF8-2D3E379983B4}"/>
              </a:ext>
            </a:extLst>
          </p:cNvPr>
          <p:cNvSpPr>
            <a:spLocks noGrp="1"/>
          </p:cNvSpPr>
          <p:nvPr>
            <p:ph sz="quarter" idx="13"/>
          </p:nvPr>
        </p:nvSpPr>
        <p:spPr/>
        <p:txBody>
          <a:bodyPr>
            <a:normAutofit/>
          </a:bodyPr>
          <a:lstStyle/>
          <a:p>
            <a:pPr marL="742950" lvl="1" indent="-285750">
              <a:spcBef>
                <a:spcPts val="5"/>
              </a:spcBef>
              <a:buFont typeface="Arial" panose="020B0604020202020204" pitchFamily="34" charset="0"/>
              <a:buChar char="●"/>
              <a:tabLst>
                <a:tab pos="935355" algn="l"/>
                <a:tab pos="935990" algn="l"/>
              </a:tabLst>
            </a:pPr>
            <a:r>
              <a:rPr lang="fr-FR" sz="3200" dirty="0">
                <a:effectLst/>
                <a:latin typeface="Arial MT"/>
                <a:ea typeface="Arial MT"/>
                <a:cs typeface="Arial MT"/>
              </a:rPr>
              <a:t>Attention</a:t>
            </a:r>
            <a:r>
              <a:rPr lang="fr-FR" sz="3200" spc="-60" dirty="0">
                <a:effectLst/>
                <a:latin typeface="Arial MT"/>
                <a:ea typeface="Arial MT"/>
                <a:cs typeface="Arial MT"/>
              </a:rPr>
              <a:t> </a:t>
            </a:r>
            <a:r>
              <a:rPr lang="fr-FR" sz="3200" dirty="0">
                <a:effectLst/>
                <a:latin typeface="Arial MT"/>
                <a:ea typeface="Arial MT"/>
                <a:cs typeface="Arial MT"/>
              </a:rPr>
              <a:t>aux</a:t>
            </a:r>
            <a:r>
              <a:rPr lang="fr-FR" sz="3200" spc="-45" dirty="0">
                <a:effectLst/>
                <a:latin typeface="Arial MT"/>
                <a:ea typeface="Arial MT"/>
                <a:cs typeface="Arial MT"/>
              </a:rPr>
              <a:t> </a:t>
            </a:r>
            <a:r>
              <a:rPr lang="fr-FR" sz="3200" dirty="0">
                <a:effectLst/>
                <a:latin typeface="Arial MT"/>
                <a:ea typeface="Arial MT"/>
                <a:cs typeface="Arial MT"/>
              </a:rPr>
              <a:t>posologies</a:t>
            </a:r>
            <a:r>
              <a:rPr lang="fr-FR" sz="3200" dirty="0">
                <a:solidFill>
                  <a:srgbClr val="FF0000"/>
                </a:solidFill>
                <a:effectLst/>
                <a:latin typeface="Arial MT"/>
                <a:ea typeface="Arial MT"/>
                <a:cs typeface="Arial MT"/>
              </a:rPr>
              <a:t>(</a:t>
            </a:r>
            <a:r>
              <a:rPr lang="fr-FR" sz="3200" dirty="0" err="1">
                <a:solidFill>
                  <a:srgbClr val="FF0000"/>
                </a:solidFill>
                <a:effectLst/>
                <a:latin typeface="Arial MT"/>
                <a:ea typeface="Arial MT"/>
                <a:cs typeface="Arial MT"/>
              </a:rPr>
              <a:t>pse</a:t>
            </a:r>
            <a:r>
              <a:rPr lang="fr-FR" sz="3200" dirty="0">
                <a:solidFill>
                  <a:srgbClr val="FF0000"/>
                </a:solidFill>
                <a:effectLst/>
                <a:latin typeface="Arial MT"/>
                <a:ea typeface="Arial MT"/>
                <a:cs typeface="Arial MT"/>
              </a:rPr>
              <a:t>)</a:t>
            </a:r>
            <a:endParaRPr lang="fr-FR" sz="1100" dirty="0">
              <a:solidFill>
                <a:srgbClr val="FF0000"/>
              </a:solidFill>
              <a:effectLst/>
              <a:latin typeface="Arial MT"/>
              <a:ea typeface="Arial MT"/>
              <a:cs typeface="Arial MT"/>
            </a:endParaRPr>
          </a:p>
          <a:p>
            <a:pPr marL="742950" lvl="1" indent="-285750">
              <a:spcBef>
                <a:spcPts val="1320"/>
              </a:spcBef>
              <a:buFont typeface="Arial" panose="020B0604020202020204" pitchFamily="34" charset="0"/>
              <a:buChar char="●"/>
              <a:tabLst>
                <a:tab pos="935355" algn="l"/>
                <a:tab pos="935990" algn="l"/>
              </a:tabLst>
            </a:pPr>
            <a:r>
              <a:rPr lang="fr-FR" sz="3200" dirty="0">
                <a:effectLst/>
                <a:latin typeface="Arial MT"/>
                <a:ea typeface="Arial MT"/>
                <a:cs typeface="Arial MT"/>
              </a:rPr>
              <a:t>Attention</a:t>
            </a:r>
            <a:r>
              <a:rPr lang="fr-FR" sz="3200" spc="-60" dirty="0">
                <a:effectLst/>
                <a:latin typeface="Arial MT"/>
                <a:ea typeface="Arial MT"/>
                <a:cs typeface="Arial MT"/>
              </a:rPr>
              <a:t> </a:t>
            </a:r>
            <a:r>
              <a:rPr lang="fr-FR" sz="3200" dirty="0">
                <a:effectLst/>
                <a:latin typeface="Arial MT"/>
                <a:ea typeface="Arial MT"/>
                <a:cs typeface="Arial MT"/>
              </a:rPr>
              <a:t>aux</a:t>
            </a:r>
            <a:r>
              <a:rPr lang="fr-FR" sz="3200" spc="-40" dirty="0">
                <a:effectLst/>
                <a:latin typeface="Arial MT"/>
                <a:ea typeface="Arial MT"/>
                <a:cs typeface="Arial MT"/>
              </a:rPr>
              <a:t> </a:t>
            </a:r>
            <a:r>
              <a:rPr lang="fr-FR" sz="3200" dirty="0">
                <a:effectLst/>
                <a:latin typeface="Arial MT"/>
                <a:ea typeface="Arial MT"/>
                <a:cs typeface="Arial MT"/>
              </a:rPr>
              <a:t>allergies</a:t>
            </a:r>
            <a:endParaRPr lang="fr-FR" sz="1100" dirty="0">
              <a:effectLst/>
              <a:latin typeface="Arial MT"/>
              <a:ea typeface="Arial MT"/>
              <a:cs typeface="Arial MT"/>
            </a:endParaRPr>
          </a:p>
          <a:p>
            <a:pPr marL="742950" lvl="1" indent="-285750">
              <a:spcBef>
                <a:spcPts val="1320"/>
              </a:spcBef>
              <a:buFont typeface="Arial" panose="020B0604020202020204" pitchFamily="34" charset="0"/>
              <a:buChar char="●"/>
              <a:tabLst>
                <a:tab pos="935355" algn="l"/>
                <a:tab pos="935990" algn="l"/>
              </a:tabLst>
            </a:pPr>
            <a:r>
              <a:rPr lang="fr-FR" sz="3200" dirty="0">
                <a:effectLst/>
                <a:latin typeface="Arial MT"/>
                <a:ea typeface="Arial MT"/>
                <a:cs typeface="Arial MT"/>
              </a:rPr>
              <a:t>Attention</a:t>
            </a:r>
            <a:r>
              <a:rPr lang="fr-FR" sz="3200" spc="-70" dirty="0">
                <a:effectLst/>
                <a:latin typeface="Arial MT"/>
                <a:ea typeface="Arial MT"/>
                <a:cs typeface="Arial MT"/>
              </a:rPr>
              <a:t> </a:t>
            </a:r>
            <a:r>
              <a:rPr lang="fr-FR" sz="3200" dirty="0">
                <a:effectLst/>
                <a:latin typeface="Arial MT"/>
                <a:ea typeface="Arial MT"/>
                <a:cs typeface="Arial MT"/>
              </a:rPr>
              <a:t>aux</a:t>
            </a:r>
            <a:r>
              <a:rPr lang="fr-FR" sz="3200" spc="-50" dirty="0">
                <a:effectLst/>
                <a:latin typeface="Arial MT"/>
                <a:ea typeface="Arial MT"/>
                <a:cs typeface="Arial MT"/>
              </a:rPr>
              <a:t> </a:t>
            </a:r>
            <a:r>
              <a:rPr lang="fr-FR" sz="3200" dirty="0">
                <a:effectLst/>
                <a:latin typeface="Arial MT"/>
                <a:ea typeface="Arial MT"/>
                <a:cs typeface="Arial MT"/>
              </a:rPr>
              <a:t>effets</a:t>
            </a:r>
            <a:r>
              <a:rPr lang="fr-FR" sz="3200" spc="-50" dirty="0">
                <a:effectLst/>
                <a:latin typeface="Arial MT"/>
                <a:ea typeface="Arial MT"/>
                <a:cs typeface="Arial MT"/>
              </a:rPr>
              <a:t> </a:t>
            </a:r>
            <a:r>
              <a:rPr lang="fr-FR" sz="3200" dirty="0">
                <a:effectLst/>
                <a:latin typeface="Arial MT"/>
                <a:ea typeface="Arial MT"/>
                <a:cs typeface="Arial MT"/>
              </a:rPr>
              <a:t>secondaires</a:t>
            </a:r>
            <a:endParaRPr lang="fr-FR" sz="1100" dirty="0">
              <a:effectLst/>
              <a:latin typeface="Arial MT"/>
              <a:ea typeface="Arial MT"/>
              <a:cs typeface="Arial MT"/>
            </a:endParaRPr>
          </a:p>
          <a:p>
            <a:pPr marL="0" indent="0">
              <a:buNone/>
            </a:pPr>
            <a:endParaRPr lang="fr-FR" dirty="0"/>
          </a:p>
        </p:txBody>
      </p:sp>
    </p:spTree>
    <p:extLst>
      <p:ext uri="{BB962C8B-B14F-4D97-AF65-F5344CB8AC3E}">
        <p14:creationId xmlns:p14="http://schemas.microsoft.com/office/powerpoint/2010/main" val="371813127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9377BC1-2D4B-9ABF-F995-9900BF3FFE0B}"/>
              </a:ext>
            </a:extLst>
          </p:cNvPr>
          <p:cNvSpPr>
            <a:spLocks noGrp="1"/>
          </p:cNvSpPr>
          <p:nvPr>
            <p:ph type="title"/>
          </p:nvPr>
        </p:nvSpPr>
        <p:spPr>
          <a:xfrm>
            <a:off x="913775" y="618518"/>
            <a:ext cx="10364451" cy="448284"/>
          </a:xfrm>
        </p:spPr>
        <p:txBody>
          <a:bodyPr>
            <a:normAutofit fontScale="90000"/>
          </a:bodyPr>
          <a:lstStyle/>
          <a:p>
            <a:r>
              <a:rPr lang="fr-FR" dirty="0">
                <a:solidFill>
                  <a:srgbClr val="FF0000"/>
                </a:solidFill>
              </a:rPr>
              <a:t>QUELQUES MODES D’ADMINISTRATION </a:t>
            </a:r>
          </a:p>
        </p:txBody>
      </p:sp>
      <p:sp>
        <p:nvSpPr>
          <p:cNvPr id="3" name="Espace réservé du contenu 2">
            <a:extLst>
              <a:ext uri="{FF2B5EF4-FFF2-40B4-BE49-F238E27FC236}">
                <a16:creationId xmlns:a16="http://schemas.microsoft.com/office/drawing/2014/main" id="{E007C982-794C-3538-8E4D-D40FB3A60C6A}"/>
              </a:ext>
            </a:extLst>
          </p:cNvPr>
          <p:cNvSpPr>
            <a:spLocks noGrp="1"/>
          </p:cNvSpPr>
          <p:nvPr>
            <p:ph sz="quarter" idx="13"/>
          </p:nvPr>
        </p:nvSpPr>
        <p:spPr>
          <a:xfrm>
            <a:off x="913774" y="1130968"/>
            <a:ext cx="10363826" cy="6039853"/>
          </a:xfrm>
        </p:spPr>
        <p:txBody>
          <a:bodyPr>
            <a:noAutofit/>
          </a:bodyPr>
          <a:lstStyle/>
          <a:p>
            <a:pPr marL="742950" lvl="1" indent="-285750">
              <a:spcBef>
                <a:spcPts val="1360"/>
              </a:spcBef>
              <a:buFont typeface="Arial" panose="020B0604020202020204" pitchFamily="34" charset="0"/>
              <a:buChar char="●"/>
              <a:tabLst>
                <a:tab pos="935355" algn="l"/>
                <a:tab pos="935990" algn="l"/>
              </a:tabLst>
            </a:pPr>
            <a:r>
              <a:rPr lang="fr-FR" dirty="0">
                <a:effectLst/>
                <a:latin typeface="Arial MT"/>
                <a:ea typeface="Arial MT"/>
                <a:cs typeface="Arial MT"/>
              </a:rPr>
              <a:t>Voie</a:t>
            </a:r>
            <a:r>
              <a:rPr lang="fr-FR" spc="-55" dirty="0">
                <a:effectLst/>
                <a:latin typeface="Arial MT"/>
                <a:ea typeface="Arial MT"/>
                <a:cs typeface="Arial MT"/>
              </a:rPr>
              <a:t> </a:t>
            </a:r>
            <a:r>
              <a:rPr lang="fr-FR" dirty="0">
                <a:effectLst/>
                <a:latin typeface="Arial MT"/>
                <a:ea typeface="Arial MT"/>
                <a:cs typeface="Arial MT"/>
              </a:rPr>
              <a:t>intraveineuse</a:t>
            </a:r>
          </a:p>
          <a:p>
            <a:pPr marL="742950" lvl="1" indent="-285750">
              <a:spcBef>
                <a:spcPts val="1360"/>
              </a:spcBef>
              <a:buFont typeface="Arial" panose="020B0604020202020204" pitchFamily="34" charset="0"/>
              <a:buChar char="●"/>
              <a:tabLst>
                <a:tab pos="935355" algn="l"/>
                <a:tab pos="935990" algn="l"/>
              </a:tabLst>
            </a:pPr>
            <a:r>
              <a:rPr lang="fr-FR" dirty="0">
                <a:effectLst/>
                <a:latin typeface="Arial MT"/>
                <a:ea typeface="Arial MT"/>
                <a:cs typeface="Arial MT"/>
              </a:rPr>
              <a:t>Voie</a:t>
            </a:r>
            <a:r>
              <a:rPr lang="fr-FR" spc="-50" dirty="0">
                <a:effectLst/>
                <a:latin typeface="Arial MT"/>
                <a:ea typeface="Arial MT"/>
                <a:cs typeface="Arial MT"/>
              </a:rPr>
              <a:t> </a:t>
            </a:r>
            <a:r>
              <a:rPr lang="fr-FR" dirty="0">
                <a:effectLst/>
                <a:latin typeface="Arial MT"/>
                <a:ea typeface="Arial MT"/>
                <a:cs typeface="Arial MT"/>
              </a:rPr>
              <a:t>intramusculaire</a:t>
            </a:r>
          </a:p>
          <a:p>
            <a:pPr marL="742950" lvl="1" indent="-285750">
              <a:spcBef>
                <a:spcPts val="1360"/>
              </a:spcBef>
              <a:buFont typeface="Arial" panose="020B0604020202020204" pitchFamily="34" charset="0"/>
              <a:buChar char="●"/>
              <a:tabLst>
                <a:tab pos="935355" algn="l"/>
                <a:tab pos="935990" algn="l"/>
              </a:tabLst>
            </a:pPr>
            <a:r>
              <a:rPr lang="fr-FR" dirty="0">
                <a:effectLst/>
                <a:latin typeface="Arial MT"/>
                <a:ea typeface="Arial MT"/>
                <a:cs typeface="Arial MT"/>
              </a:rPr>
              <a:t>Voie</a:t>
            </a:r>
            <a:r>
              <a:rPr lang="fr-FR" spc="-45" dirty="0">
                <a:effectLst/>
                <a:latin typeface="Arial MT"/>
                <a:ea typeface="Arial MT"/>
                <a:cs typeface="Arial MT"/>
              </a:rPr>
              <a:t> </a:t>
            </a:r>
            <a:r>
              <a:rPr lang="fr-FR" dirty="0">
                <a:effectLst/>
                <a:latin typeface="Arial MT"/>
                <a:ea typeface="Arial MT"/>
                <a:cs typeface="Arial MT"/>
              </a:rPr>
              <a:t>sous-cutanée</a:t>
            </a:r>
          </a:p>
          <a:p>
            <a:pPr marL="742950" lvl="1" indent="-285750">
              <a:spcBef>
                <a:spcPts val="1360"/>
              </a:spcBef>
              <a:buFont typeface="Arial" panose="020B0604020202020204" pitchFamily="34" charset="0"/>
              <a:buChar char="●"/>
              <a:tabLst>
                <a:tab pos="935355" algn="l"/>
                <a:tab pos="935990" algn="l"/>
              </a:tabLst>
            </a:pPr>
            <a:r>
              <a:rPr lang="fr-FR" dirty="0">
                <a:effectLst/>
                <a:latin typeface="Arial MT"/>
                <a:ea typeface="Arial MT"/>
                <a:cs typeface="Arial MT"/>
              </a:rPr>
              <a:t>Voie</a:t>
            </a:r>
            <a:r>
              <a:rPr lang="fr-FR" spc="-55" dirty="0">
                <a:effectLst/>
                <a:latin typeface="Arial MT"/>
                <a:ea typeface="Arial MT"/>
                <a:cs typeface="Arial MT"/>
              </a:rPr>
              <a:t> </a:t>
            </a:r>
            <a:r>
              <a:rPr lang="fr-FR" dirty="0">
                <a:effectLst/>
                <a:latin typeface="Arial MT"/>
                <a:ea typeface="Arial MT"/>
                <a:cs typeface="Arial MT"/>
              </a:rPr>
              <a:t>transdermique</a:t>
            </a:r>
          </a:p>
          <a:p>
            <a:pPr marL="742950" lvl="1" indent="-285750">
              <a:spcBef>
                <a:spcPts val="1360"/>
              </a:spcBef>
              <a:buFont typeface="Arial" panose="020B0604020202020204" pitchFamily="34" charset="0"/>
              <a:buChar char="●"/>
              <a:tabLst>
                <a:tab pos="935355" algn="l"/>
                <a:tab pos="935990" algn="l"/>
              </a:tabLst>
            </a:pPr>
            <a:r>
              <a:rPr lang="fr-FR" dirty="0">
                <a:effectLst/>
                <a:latin typeface="Arial MT"/>
                <a:ea typeface="Arial MT"/>
                <a:cs typeface="Arial MT"/>
              </a:rPr>
              <a:t>Voie</a:t>
            </a:r>
            <a:r>
              <a:rPr lang="fr-FR" spc="-55" dirty="0">
                <a:effectLst/>
                <a:latin typeface="Arial MT"/>
                <a:ea typeface="Arial MT"/>
                <a:cs typeface="Arial MT"/>
              </a:rPr>
              <a:t> </a:t>
            </a:r>
            <a:r>
              <a:rPr lang="fr-FR" dirty="0">
                <a:effectLst/>
                <a:latin typeface="Arial MT"/>
                <a:ea typeface="Arial MT"/>
                <a:cs typeface="Arial MT"/>
              </a:rPr>
              <a:t>rectale</a:t>
            </a:r>
          </a:p>
          <a:p>
            <a:pPr marL="742950" lvl="1" indent="-285750">
              <a:spcBef>
                <a:spcPts val="1360"/>
              </a:spcBef>
              <a:buFont typeface="Arial" panose="020B0604020202020204" pitchFamily="34" charset="0"/>
              <a:buChar char="●"/>
              <a:tabLst>
                <a:tab pos="935355" algn="l"/>
                <a:tab pos="935990" algn="l"/>
              </a:tabLst>
            </a:pPr>
            <a:r>
              <a:rPr lang="fr-FR" dirty="0">
                <a:effectLst/>
                <a:latin typeface="Arial MT"/>
                <a:ea typeface="Arial MT"/>
                <a:cs typeface="Arial MT"/>
              </a:rPr>
              <a:t>Voie</a:t>
            </a:r>
            <a:r>
              <a:rPr lang="fr-FR" spc="-50" dirty="0">
                <a:effectLst/>
                <a:latin typeface="Arial MT"/>
                <a:ea typeface="Arial MT"/>
                <a:cs typeface="Arial MT"/>
              </a:rPr>
              <a:t> </a:t>
            </a:r>
            <a:r>
              <a:rPr lang="fr-FR" dirty="0">
                <a:effectLst/>
                <a:latin typeface="Arial MT"/>
                <a:ea typeface="Arial MT"/>
                <a:cs typeface="Arial MT"/>
              </a:rPr>
              <a:t>sublinguale</a:t>
            </a:r>
          </a:p>
          <a:p>
            <a:pPr marL="742950" lvl="1" indent="-285750">
              <a:spcBef>
                <a:spcPts val="1360"/>
              </a:spcBef>
              <a:buFont typeface="Arial" panose="020B0604020202020204" pitchFamily="34" charset="0"/>
              <a:buChar char="●"/>
              <a:tabLst>
                <a:tab pos="935355" algn="l"/>
                <a:tab pos="935990" algn="l"/>
              </a:tabLst>
            </a:pPr>
            <a:r>
              <a:rPr lang="fr-FR" dirty="0">
                <a:effectLst/>
                <a:latin typeface="Arial MT"/>
                <a:ea typeface="Arial MT"/>
                <a:cs typeface="Arial MT"/>
              </a:rPr>
              <a:t>Voie</a:t>
            </a:r>
            <a:r>
              <a:rPr lang="fr-FR" spc="-50" dirty="0">
                <a:effectLst/>
                <a:latin typeface="Arial MT"/>
                <a:ea typeface="Arial MT"/>
                <a:cs typeface="Arial MT"/>
              </a:rPr>
              <a:t> </a:t>
            </a:r>
            <a:r>
              <a:rPr lang="fr-FR" dirty="0">
                <a:effectLst/>
                <a:latin typeface="Arial MT"/>
                <a:ea typeface="Arial MT"/>
                <a:cs typeface="Arial MT"/>
              </a:rPr>
              <a:t>spinale</a:t>
            </a:r>
          </a:p>
          <a:p>
            <a:pPr marL="742950" lvl="1" indent="-285750">
              <a:spcBef>
                <a:spcPts val="1360"/>
              </a:spcBef>
              <a:buFont typeface="Arial" panose="020B0604020202020204" pitchFamily="34" charset="0"/>
              <a:buChar char="●"/>
              <a:tabLst>
                <a:tab pos="935355" algn="l"/>
                <a:tab pos="935990" algn="l"/>
              </a:tabLst>
            </a:pPr>
            <a:r>
              <a:rPr lang="fr-FR" dirty="0">
                <a:effectLst/>
                <a:latin typeface="Arial MT"/>
                <a:ea typeface="Arial MT"/>
                <a:cs typeface="Arial MT"/>
              </a:rPr>
              <a:t>Voie</a:t>
            </a:r>
            <a:r>
              <a:rPr lang="fr-FR" spc="-50" dirty="0">
                <a:effectLst/>
                <a:latin typeface="Arial MT"/>
                <a:ea typeface="Arial MT"/>
                <a:cs typeface="Arial MT"/>
              </a:rPr>
              <a:t> </a:t>
            </a:r>
            <a:r>
              <a:rPr lang="fr-FR" dirty="0">
                <a:effectLst/>
                <a:latin typeface="Arial MT"/>
                <a:ea typeface="Arial MT"/>
                <a:cs typeface="Arial MT"/>
              </a:rPr>
              <a:t>péridurale</a:t>
            </a:r>
          </a:p>
          <a:p>
            <a:pPr marL="742950" lvl="1" indent="-285750">
              <a:spcBef>
                <a:spcPts val="1360"/>
              </a:spcBef>
              <a:buFont typeface="Arial" panose="020B0604020202020204" pitchFamily="34" charset="0"/>
              <a:buChar char="●"/>
              <a:tabLst>
                <a:tab pos="935355" algn="l"/>
                <a:tab pos="935990" algn="l"/>
              </a:tabLst>
            </a:pPr>
            <a:r>
              <a:rPr lang="fr-FR" dirty="0">
                <a:effectLst/>
                <a:latin typeface="Arial MT"/>
                <a:ea typeface="Arial MT"/>
                <a:cs typeface="Arial MT"/>
              </a:rPr>
              <a:t>Voie</a:t>
            </a:r>
            <a:r>
              <a:rPr lang="fr-FR" spc="-60" dirty="0">
                <a:effectLst/>
                <a:latin typeface="Arial MT"/>
                <a:ea typeface="Arial MT"/>
                <a:cs typeface="Arial MT"/>
              </a:rPr>
              <a:t> </a:t>
            </a:r>
            <a:r>
              <a:rPr lang="fr-FR" dirty="0">
                <a:effectLst/>
                <a:latin typeface="Arial MT"/>
                <a:ea typeface="Arial MT"/>
                <a:cs typeface="Arial MT"/>
              </a:rPr>
              <a:t>intrathécale</a:t>
            </a:r>
          </a:p>
          <a:p>
            <a:pPr marL="742950" lvl="1" indent="-285750">
              <a:spcBef>
                <a:spcPts val="1360"/>
              </a:spcBef>
              <a:buFont typeface="Arial" panose="020B0604020202020204" pitchFamily="34" charset="0"/>
              <a:buChar char="●"/>
              <a:tabLst>
                <a:tab pos="935355" algn="l"/>
                <a:tab pos="935990" algn="l"/>
              </a:tabLst>
            </a:pPr>
            <a:r>
              <a:rPr lang="fr-FR" dirty="0">
                <a:effectLst/>
                <a:latin typeface="Arial MT"/>
                <a:ea typeface="Arial MT"/>
                <a:cs typeface="Arial MT"/>
              </a:rPr>
              <a:t>Voie</a:t>
            </a:r>
            <a:r>
              <a:rPr lang="fr-FR" spc="-50" dirty="0">
                <a:effectLst/>
                <a:latin typeface="Arial MT"/>
                <a:ea typeface="Arial MT"/>
                <a:cs typeface="Arial MT"/>
              </a:rPr>
              <a:t> </a:t>
            </a:r>
            <a:r>
              <a:rPr lang="fr-FR" dirty="0">
                <a:effectLst/>
                <a:latin typeface="Arial MT"/>
                <a:ea typeface="Arial MT"/>
                <a:cs typeface="Arial MT"/>
              </a:rPr>
              <a:t>nasale…</a:t>
            </a:r>
            <a:r>
              <a:rPr lang="fr-FR" dirty="0">
                <a:solidFill>
                  <a:srgbClr val="FF0000"/>
                </a:solidFill>
                <a:effectLst/>
                <a:latin typeface="Arial MT"/>
                <a:ea typeface="Arial MT"/>
                <a:cs typeface="Arial MT"/>
              </a:rPr>
              <a:t>.</a:t>
            </a:r>
          </a:p>
        </p:txBody>
      </p:sp>
    </p:spTree>
    <p:extLst>
      <p:ext uri="{BB962C8B-B14F-4D97-AF65-F5344CB8AC3E}">
        <p14:creationId xmlns:p14="http://schemas.microsoft.com/office/powerpoint/2010/main" val="189544143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E280432-556A-5F27-74A1-F5515CE5B79E}"/>
              </a:ext>
            </a:extLst>
          </p:cNvPr>
          <p:cNvSpPr>
            <a:spLocks noGrp="1"/>
          </p:cNvSpPr>
          <p:nvPr>
            <p:ph type="title"/>
          </p:nvPr>
        </p:nvSpPr>
        <p:spPr/>
        <p:txBody>
          <a:bodyPr/>
          <a:lstStyle/>
          <a:p>
            <a:r>
              <a:rPr lang="fr-FR" dirty="0">
                <a:solidFill>
                  <a:srgbClr val="FF0000"/>
                </a:solidFill>
              </a:rPr>
              <a:t>Autres techniques</a:t>
            </a:r>
          </a:p>
        </p:txBody>
      </p:sp>
      <p:sp>
        <p:nvSpPr>
          <p:cNvPr id="3" name="Espace réservé du contenu 2">
            <a:extLst>
              <a:ext uri="{FF2B5EF4-FFF2-40B4-BE49-F238E27FC236}">
                <a16:creationId xmlns:a16="http://schemas.microsoft.com/office/drawing/2014/main" id="{086DD24A-B85E-4BC3-1B26-684593094167}"/>
              </a:ext>
            </a:extLst>
          </p:cNvPr>
          <p:cNvSpPr>
            <a:spLocks noGrp="1"/>
          </p:cNvSpPr>
          <p:nvPr>
            <p:ph sz="quarter" idx="13"/>
          </p:nvPr>
        </p:nvSpPr>
        <p:spPr>
          <a:xfrm>
            <a:off x="913774" y="2367092"/>
            <a:ext cx="10363826" cy="3793076"/>
          </a:xfrm>
        </p:spPr>
        <p:txBody>
          <a:bodyPr>
            <a:normAutofit/>
          </a:bodyPr>
          <a:lstStyle/>
          <a:p>
            <a:pPr marL="935990">
              <a:lnSpc>
                <a:spcPct val="97000"/>
              </a:lnSpc>
              <a:spcBef>
                <a:spcPts val="4095"/>
              </a:spcBef>
              <a:spcAft>
                <a:spcPts val="0"/>
              </a:spcAft>
            </a:pPr>
            <a:r>
              <a:rPr lang="fr-FR" sz="1800" dirty="0">
                <a:effectLst/>
                <a:latin typeface="Arial MT"/>
                <a:ea typeface="Arial MT"/>
                <a:cs typeface="Arial MT"/>
              </a:rPr>
              <a:t>Technique de stimulation électrique</a:t>
            </a:r>
            <a:r>
              <a:rPr lang="fr-FR" sz="1800" spc="5" dirty="0">
                <a:effectLst/>
                <a:latin typeface="Arial MT"/>
                <a:ea typeface="Arial MT"/>
                <a:cs typeface="Arial MT"/>
              </a:rPr>
              <a:t> </a:t>
            </a:r>
            <a:r>
              <a:rPr lang="fr-FR" sz="1800" dirty="0">
                <a:effectLst/>
                <a:latin typeface="Arial MT"/>
                <a:ea typeface="Arial MT"/>
                <a:cs typeface="Arial MT"/>
              </a:rPr>
              <a:t>(</a:t>
            </a:r>
            <a:r>
              <a:rPr lang="fr-FR" sz="1800" dirty="0" err="1">
                <a:effectLst/>
                <a:latin typeface="Arial MT"/>
                <a:ea typeface="Arial MT"/>
                <a:cs typeface="Arial MT"/>
              </a:rPr>
              <a:t>Transcutaneous</a:t>
            </a:r>
            <a:r>
              <a:rPr lang="fr-FR" sz="1800" dirty="0">
                <a:effectLst/>
                <a:latin typeface="Arial MT"/>
                <a:ea typeface="Arial MT"/>
                <a:cs typeface="Arial MT"/>
              </a:rPr>
              <a:t> </a:t>
            </a:r>
            <a:r>
              <a:rPr lang="fr-FR" sz="1800" dirty="0" err="1">
                <a:effectLst/>
                <a:latin typeface="Arial MT"/>
                <a:ea typeface="Arial MT"/>
                <a:cs typeface="Arial MT"/>
              </a:rPr>
              <a:t>Electrical</a:t>
            </a:r>
            <a:r>
              <a:rPr lang="fr-FR" sz="1800" dirty="0">
                <a:effectLst/>
                <a:latin typeface="Arial MT"/>
                <a:ea typeface="Arial MT"/>
                <a:cs typeface="Arial MT"/>
              </a:rPr>
              <a:t> Nerve</a:t>
            </a:r>
            <a:r>
              <a:rPr lang="fr-FR" sz="1800" spc="5" dirty="0">
                <a:effectLst/>
                <a:latin typeface="Arial MT"/>
                <a:ea typeface="Arial MT"/>
                <a:cs typeface="Arial MT"/>
              </a:rPr>
              <a:t> </a:t>
            </a:r>
            <a:r>
              <a:rPr lang="fr-FR" sz="1800" dirty="0">
                <a:effectLst/>
                <a:latin typeface="Arial MT"/>
                <a:ea typeface="Arial MT"/>
                <a:cs typeface="Arial MT"/>
              </a:rPr>
              <a:t>Stimulation,</a:t>
            </a:r>
            <a:r>
              <a:rPr lang="fr-FR" sz="1800" spc="5" dirty="0">
                <a:effectLst/>
                <a:latin typeface="Arial MT"/>
                <a:ea typeface="Arial MT"/>
                <a:cs typeface="Arial MT"/>
              </a:rPr>
              <a:t> </a:t>
            </a:r>
            <a:r>
              <a:rPr lang="fr-FR" sz="1800" dirty="0">
                <a:effectLst/>
                <a:latin typeface="Arial MT"/>
                <a:ea typeface="Arial MT"/>
                <a:cs typeface="Arial MT"/>
              </a:rPr>
              <a:t>Stimulation</a:t>
            </a:r>
            <a:r>
              <a:rPr lang="fr-FR" sz="1800" spc="-80" dirty="0">
                <a:effectLst/>
                <a:latin typeface="Arial MT"/>
                <a:ea typeface="Arial MT"/>
                <a:cs typeface="Arial MT"/>
              </a:rPr>
              <a:t> </a:t>
            </a:r>
            <a:r>
              <a:rPr lang="fr-FR" sz="1800" dirty="0">
                <a:effectLst/>
                <a:latin typeface="Arial MT"/>
                <a:ea typeface="Arial MT"/>
                <a:cs typeface="Arial MT"/>
              </a:rPr>
              <a:t>médullaire,</a:t>
            </a:r>
            <a:r>
              <a:rPr lang="fr-FR" sz="1800" spc="-70" dirty="0">
                <a:effectLst/>
                <a:latin typeface="Arial MT"/>
                <a:ea typeface="Arial MT"/>
                <a:cs typeface="Arial MT"/>
              </a:rPr>
              <a:t> </a:t>
            </a:r>
            <a:r>
              <a:rPr lang="fr-FR" sz="1800" dirty="0">
                <a:effectLst/>
                <a:latin typeface="Arial MT"/>
                <a:ea typeface="Arial MT"/>
                <a:cs typeface="Arial MT"/>
              </a:rPr>
              <a:t>Stimulation</a:t>
            </a:r>
            <a:r>
              <a:rPr lang="fr-FR" sz="1800" spc="-70" dirty="0">
                <a:effectLst/>
                <a:latin typeface="Arial MT"/>
                <a:ea typeface="Arial MT"/>
                <a:cs typeface="Arial MT"/>
              </a:rPr>
              <a:t> </a:t>
            </a:r>
            <a:r>
              <a:rPr lang="fr-FR" sz="1800" dirty="0">
                <a:effectLst/>
                <a:latin typeface="Arial MT"/>
                <a:ea typeface="Arial MT"/>
                <a:cs typeface="Arial MT"/>
              </a:rPr>
              <a:t>cérébrale</a:t>
            </a:r>
            <a:r>
              <a:rPr lang="fr-FR" sz="1800" spc="-65" dirty="0">
                <a:effectLst/>
                <a:latin typeface="Arial MT"/>
                <a:ea typeface="Arial MT"/>
                <a:cs typeface="Arial MT"/>
              </a:rPr>
              <a:t> </a:t>
            </a:r>
            <a:r>
              <a:rPr lang="fr-FR" sz="1800" dirty="0">
                <a:effectLst/>
                <a:latin typeface="Arial MT"/>
                <a:ea typeface="Arial MT"/>
                <a:cs typeface="Arial MT"/>
              </a:rPr>
              <a:t>du</a:t>
            </a:r>
            <a:r>
              <a:rPr lang="fr-FR" sz="1800" spc="-875" dirty="0">
                <a:effectLst/>
                <a:latin typeface="Arial MT"/>
                <a:ea typeface="Arial MT"/>
                <a:cs typeface="Arial MT"/>
              </a:rPr>
              <a:t> </a:t>
            </a:r>
            <a:r>
              <a:rPr lang="fr-FR" sz="1800" dirty="0">
                <a:effectLst/>
                <a:latin typeface="Arial MT"/>
                <a:ea typeface="Arial MT"/>
                <a:cs typeface="Arial MT"/>
              </a:rPr>
              <a:t>cortex,</a:t>
            </a:r>
            <a:r>
              <a:rPr lang="fr-FR" sz="1800" spc="-20" dirty="0">
                <a:effectLst/>
                <a:latin typeface="Arial MT"/>
                <a:ea typeface="Arial MT"/>
                <a:cs typeface="Arial MT"/>
              </a:rPr>
              <a:t> </a:t>
            </a:r>
            <a:r>
              <a:rPr lang="fr-FR" sz="1800" dirty="0">
                <a:effectLst/>
                <a:latin typeface="Arial MT"/>
                <a:ea typeface="Arial MT"/>
                <a:cs typeface="Arial MT"/>
              </a:rPr>
              <a:t>champs</a:t>
            </a:r>
            <a:r>
              <a:rPr lang="fr-FR" sz="1800" spc="-5" dirty="0">
                <a:effectLst/>
                <a:latin typeface="Arial MT"/>
                <a:ea typeface="Arial MT"/>
                <a:cs typeface="Arial MT"/>
              </a:rPr>
              <a:t> </a:t>
            </a:r>
            <a:r>
              <a:rPr lang="fr-FR" sz="1800" dirty="0">
                <a:effectLst/>
                <a:latin typeface="Arial MT"/>
                <a:ea typeface="Arial MT"/>
                <a:cs typeface="Arial MT"/>
              </a:rPr>
              <a:t>magnétique)</a:t>
            </a:r>
          </a:p>
          <a:p>
            <a:pPr marL="935990" marR="4547870" algn="just">
              <a:lnSpc>
                <a:spcPct val="135000"/>
              </a:lnSpc>
              <a:spcBef>
                <a:spcPts val="1290"/>
              </a:spcBef>
              <a:spcAft>
                <a:spcPts val="0"/>
              </a:spcAft>
            </a:pPr>
            <a:r>
              <a:rPr lang="fr-FR" sz="1800" dirty="0">
                <a:effectLst/>
                <a:latin typeface="Arial MT"/>
                <a:ea typeface="Arial MT"/>
                <a:cs typeface="Arial MT"/>
              </a:rPr>
              <a:t>Chirurgie</a:t>
            </a:r>
            <a:r>
              <a:rPr lang="fr-FR" sz="1800" spc="-70" dirty="0">
                <a:effectLst/>
                <a:latin typeface="Arial MT"/>
                <a:ea typeface="Arial MT"/>
                <a:cs typeface="Arial MT"/>
              </a:rPr>
              <a:t> </a:t>
            </a:r>
            <a:r>
              <a:rPr lang="fr-FR" sz="1800" dirty="0">
                <a:effectLst/>
                <a:latin typeface="Arial MT"/>
                <a:ea typeface="Arial MT"/>
                <a:cs typeface="Arial MT"/>
              </a:rPr>
              <a:t>de</a:t>
            </a:r>
            <a:r>
              <a:rPr lang="fr-FR" sz="1800" spc="-65" dirty="0">
                <a:effectLst/>
                <a:latin typeface="Arial MT"/>
                <a:ea typeface="Arial MT"/>
                <a:cs typeface="Arial MT"/>
              </a:rPr>
              <a:t> </a:t>
            </a:r>
            <a:r>
              <a:rPr lang="fr-FR" sz="1800" dirty="0">
                <a:effectLst/>
                <a:latin typeface="Arial MT"/>
                <a:ea typeface="Arial MT"/>
                <a:cs typeface="Arial MT"/>
              </a:rPr>
              <a:t>destruction</a:t>
            </a:r>
            <a:r>
              <a:rPr lang="fr-FR" sz="1800" spc="-880" dirty="0">
                <a:effectLst/>
                <a:latin typeface="Arial MT"/>
                <a:ea typeface="Arial MT"/>
                <a:cs typeface="Arial MT"/>
              </a:rPr>
              <a:t> </a:t>
            </a:r>
          </a:p>
          <a:p>
            <a:pPr marL="935990" marR="4547870" algn="just">
              <a:lnSpc>
                <a:spcPct val="135000"/>
              </a:lnSpc>
              <a:spcBef>
                <a:spcPts val="1290"/>
              </a:spcBef>
              <a:spcAft>
                <a:spcPts val="0"/>
              </a:spcAft>
            </a:pPr>
            <a:r>
              <a:rPr lang="fr-FR" sz="1800" dirty="0">
                <a:effectLst/>
                <a:latin typeface="Arial MT"/>
                <a:ea typeface="Arial MT"/>
                <a:cs typeface="Arial MT"/>
              </a:rPr>
              <a:t>Chirurgie</a:t>
            </a:r>
            <a:r>
              <a:rPr lang="fr-FR" sz="1800" spc="-70" dirty="0">
                <a:effectLst/>
                <a:latin typeface="Arial MT"/>
                <a:ea typeface="Arial MT"/>
                <a:cs typeface="Arial MT"/>
              </a:rPr>
              <a:t> </a:t>
            </a:r>
            <a:r>
              <a:rPr lang="fr-FR" sz="1800" dirty="0">
                <a:effectLst/>
                <a:latin typeface="Arial MT"/>
                <a:ea typeface="Arial MT"/>
                <a:cs typeface="Arial MT"/>
              </a:rPr>
              <a:t>de</a:t>
            </a:r>
            <a:r>
              <a:rPr lang="fr-FR" sz="1800" spc="-70" dirty="0">
                <a:effectLst/>
                <a:latin typeface="Arial MT"/>
                <a:ea typeface="Arial MT"/>
                <a:cs typeface="Arial MT"/>
              </a:rPr>
              <a:t> </a:t>
            </a:r>
            <a:r>
              <a:rPr lang="fr-FR" sz="1800" dirty="0">
                <a:effectLst/>
                <a:latin typeface="Arial MT"/>
                <a:ea typeface="Arial MT"/>
                <a:cs typeface="Arial MT"/>
              </a:rPr>
              <a:t>modulation</a:t>
            </a:r>
            <a:endParaRPr lang="fr-FR" sz="1800" spc="-880" dirty="0">
              <a:latin typeface="Arial MT"/>
              <a:ea typeface="Arial MT"/>
              <a:cs typeface="Arial MT"/>
            </a:endParaRPr>
          </a:p>
          <a:p>
            <a:pPr marL="935990" marR="4547870" algn="just">
              <a:lnSpc>
                <a:spcPct val="135000"/>
              </a:lnSpc>
              <a:spcBef>
                <a:spcPts val="1290"/>
              </a:spcBef>
              <a:spcAft>
                <a:spcPts val="0"/>
              </a:spcAft>
            </a:pPr>
            <a:r>
              <a:rPr lang="fr-FR" sz="1800" dirty="0">
                <a:effectLst/>
                <a:latin typeface="Arial MT"/>
                <a:ea typeface="Arial MT"/>
                <a:cs typeface="Arial MT"/>
              </a:rPr>
              <a:t>Acupuncture</a:t>
            </a:r>
          </a:p>
          <a:p>
            <a:pPr marL="935990" marR="4547870" algn="just">
              <a:lnSpc>
                <a:spcPct val="135000"/>
              </a:lnSpc>
              <a:spcBef>
                <a:spcPts val="1290"/>
              </a:spcBef>
              <a:spcAft>
                <a:spcPts val="0"/>
              </a:spcAft>
            </a:pPr>
            <a:endParaRPr lang="fr-FR" sz="1800" dirty="0">
              <a:effectLst/>
              <a:latin typeface="Arial MT"/>
              <a:ea typeface="Arial MT"/>
              <a:cs typeface="Arial MT"/>
            </a:endParaRPr>
          </a:p>
          <a:p>
            <a:pPr marL="935990" marR="708660" algn="just">
              <a:lnSpc>
                <a:spcPct val="97000"/>
              </a:lnSpc>
              <a:spcBef>
                <a:spcPts val="55"/>
              </a:spcBef>
              <a:spcAft>
                <a:spcPts val="0"/>
              </a:spcAft>
            </a:pPr>
            <a:r>
              <a:rPr lang="fr-FR" sz="1800" dirty="0">
                <a:effectLst/>
                <a:latin typeface="Arial MT"/>
                <a:ea typeface="Arial MT"/>
                <a:cs typeface="Arial MT"/>
              </a:rPr>
              <a:t>Technique</a:t>
            </a:r>
            <a:r>
              <a:rPr lang="fr-FR" sz="1800" spc="-130" dirty="0">
                <a:effectLst/>
                <a:latin typeface="Arial MT"/>
                <a:ea typeface="Arial MT"/>
                <a:cs typeface="Arial MT"/>
              </a:rPr>
              <a:t> </a:t>
            </a:r>
            <a:r>
              <a:rPr lang="fr-FR" sz="1800" dirty="0">
                <a:effectLst/>
                <a:latin typeface="Arial MT"/>
                <a:ea typeface="Arial MT"/>
                <a:cs typeface="Arial MT"/>
              </a:rPr>
              <a:t>à</a:t>
            </a:r>
            <a:r>
              <a:rPr lang="fr-FR" sz="1800" spc="-140" dirty="0">
                <a:effectLst/>
                <a:latin typeface="Arial MT"/>
                <a:ea typeface="Arial MT"/>
                <a:cs typeface="Arial MT"/>
              </a:rPr>
              <a:t> </a:t>
            </a:r>
            <a:r>
              <a:rPr lang="fr-FR" sz="1800" dirty="0">
                <a:effectLst/>
                <a:latin typeface="Arial MT"/>
                <a:ea typeface="Arial MT"/>
                <a:cs typeface="Arial MT"/>
              </a:rPr>
              <a:t>visée</a:t>
            </a:r>
            <a:r>
              <a:rPr lang="fr-FR" sz="1800" spc="-135" dirty="0">
                <a:effectLst/>
                <a:latin typeface="Arial MT"/>
                <a:ea typeface="Arial MT"/>
                <a:cs typeface="Arial MT"/>
              </a:rPr>
              <a:t> </a:t>
            </a:r>
            <a:r>
              <a:rPr lang="fr-FR" sz="1800" dirty="0">
                <a:effectLst/>
                <a:latin typeface="Arial MT"/>
                <a:ea typeface="Arial MT"/>
                <a:cs typeface="Arial MT"/>
              </a:rPr>
              <a:t>psychologiques</a:t>
            </a:r>
            <a:r>
              <a:rPr lang="fr-FR" sz="1800" spc="-125" dirty="0">
                <a:effectLst/>
                <a:latin typeface="Arial MT"/>
                <a:ea typeface="Arial MT"/>
                <a:cs typeface="Arial MT"/>
              </a:rPr>
              <a:t> </a:t>
            </a:r>
            <a:r>
              <a:rPr lang="fr-FR" sz="1800" dirty="0">
                <a:effectLst/>
                <a:latin typeface="Arial MT"/>
                <a:ea typeface="Arial MT"/>
                <a:cs typeface="Arial MT"/>
              </a:rPr>
              <a:t>(cognitivo-</a:t>
            </a:r>
            <a:r>
              <a:rPr lang="fr-FR" sz="1800" spc="-875" dirty="0">
                <a:effectLst/>
                <a:latin typeface="Arial MT"/>
                <a:ea typeface="Arial MT"/>
                <a:cs typeface="Arial MT"/>
              </a:rPr>
              <a:t> </a:t>
            </a:r>
            <a:r>
              <a:rPr lang="fr-FR" sz="1800" dirty="0">
                <a:effectLst/>
                <a:latin typeface="Arial MT"/>
                <a:ea typeface="Arial MT"/>
                <a:cs typeface="Arial MT"/>
              </a:rPr>
              <a:t>comportementales,</a:t>
            </a:r>
            <a:r>
              <a:rPr lang="fr-FR" sz="1800" spc="-15" dirty="0">
                <a:effectLst/>
                <a:latin typeface="Arial MT"/>
                <a:ea typeface="Arial MT"/>
                <a:cs typeface="Arial MT"/>
              </a:rPr>
              <a:t> </a:t>
            </a:r>
            <a:r>
              <a:rPr lang="fr-FR" sz="1800" dirty="0">
                <a:effectLst/>
                <a:latin typeface="Arial MT"/>
                <a:ea typeface="Arial MT"/>
                <a:cs typeface="Arial MT"/>
              </a:rPr>
              <a:t>relaxation, hypnose,</a:t>
            </a:r>
            <a:r>
              <a:rPr lang="fr-FR" sz="1800" spc="-25" dirty="0">
                <a:effectLst/>
                <a:latin typeface="Arial MT"/>
                <a:ea typeface="Arial MT"/>
                <a:cs typeface="Arial MT"/>
              </a:rPr>
              <a:t> </a:t>
            </a:r>
            <a:r>
              <a:rPr lang="fr-FR" sz="1800" dirty="0">
                <a:effectLst/>
                <a:latin typeface="Arial MT"/>
                <a:ea typeface="Arial MT"/>
                <a:cs typeface="Arial MT"/>
              </a:rPr>
              <a:t>psychothérapies)</a:t>
            </a:r>
            <a:endParaRPr lang="fr-FR" dirty="0"/>
          </a:p>
        </p:txBody>
      </p:sp>
    </p:spTree>
    <p:extLst>
      <p:ext uri="{BB962C8B-B14F-4D97-AF65-F5344CB8AC3E}">
        <p14:creationId xmlns:p14="http://schemas.microsoft.com/office/powerpoint/2010/main" val="354494670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2B1CF20-5772-7985-225F-643BE9BCC75E}"/>
              </a:ext>
            </a:extLst>
          </p:cNvPr>
          <p:cNvSpPr>
            <a:spLocks noGrp="1"/>
          </p:cNvSpPr>
          <p:nvPr>
            <p:ph type="title"/>
          </p:nvPr>
        </p:nvSpPr>
        <p:spPr/>
        <p:txBody>
          <a:bodyPr/>
          <a:lstStyle/>
          <a:p>
            <a:r>
              <a:rPr lang="fr-FR" dirty="0">
                <a:solidFill>
                  <a:srgbClr val="FF0000"/>
                </a:solidFill>
              </a:rPr>
              <a:t>Effet placebo</a:t>
            </a:r>
          </a:p>
        </p:txBody>
      </p:sp>
      <p:sp>
        <p:nvSpPr>
          <p:cNvPr id="3" name="Espace réservé du contenu 2">
            <a:extLst>
              <a:ext uri="{FF2B5EF4-FFF2-40B4-BE49-F238E27FC236}">
                <a16:creationId xmlns:a16="http://schemas.microsoft.com/office/drawing/2014/main" id="{E6CFA42B-4B20-5A9B-BCDA-934785218ED6}"/>
              </a:ext>
            </a:extLst>
          </p:cNvPr>
          <p:cNvSpPr>
            <a:spLocks noGrp="1"/>
          </p:cNvSpPr>
          <p:nvPr>
            <p:ph sz="quarter" idx="13"/>
          </p:nvPr>
        </p:nvSpPr>
        <p:spPr/>
        <p:txBody>
          <a:bodyPr/>
          <a:lstStyle/>
          <a:p>
            <a:pPr marL="707390" indent="0">
              <a:spcBef>
                <a:spcPts val="560"/>
              </a:spcBef>
              <a:spcAft>
                <a:spcPts val="0"/>
              </a:spcAft>
              <a:buNone/>
            </a:pPr>
            <a:r>
              <a:rPr lang="fr-FR" sz="2400" dirty="0">
                <a:solidFill>
                  <a:srgbClr val="FF0000"/>
                </a:solidFill>
                <a:effectLst/>
                <a:latin typeface="Arial MT"/>
                <a:ea typeface="Arial MT"/>
                <a:cs typeface="Arial MT"/>
              </a:rPr>
              <a:t>Définition</a:t>
            </a:r>
            <a:r>
              <a:rPr lang="fr-FR" sz="2400" spc="-15" dirty="0">
                <a:solidFill>
                  <a:srgbClr val="FF0000"/>
                </a:solidFill>
                <a:effectLst/>
                <a:latin typeface="Arial MT"/>
                <a:ea typeface="Arial MT"/>
                <a:cs typeface="Arial MT"/>
              </a:rPr>
              <a:t> </a:t>
            </a:r>
            <a:r>
              <a:rPr lang="fr-FR" sz="2400" dirty="0">
                <a:solidFill>
                  <a:srgbClr val="FF0000"/>
                </a:solidFill>
                <a:effectLst/>
                <a:latin typeface="Arial MT"/>
                <a:ea typeface="Arial MT"/>
                <a:cs typeface="Arial MT"/>
              </a:rPr>
              <a:t>actuelle</a:t>
            </a:r>
            <a:r>
              <a:rPr lang="fr-FR" sz="2400" spc="-5" dirty="0">
                <a:solidFill>
                  <a:srgbClr val="FF0000"/>
                </a:solidFill>
                <a:effectLst/>
                <a:latin typeface="Arial MT"/>
                <a:ea typeface="Arial MT"/>
                <a:cs typeface="Arial MT"/>
              </a:rPr>
              <a:t> </a:t>
            </a:r>
            <a:r>
              <a:rPr lang="fr-FR" sz="2400" dirty="0">
                <a:solidFill>
                  <a:srgbClr val="FF0000"/>
                </a:solidFill>
                <a:effectLst/>
                <a:latin typeface="Arial MT"/>
                <a:ea typeface="Arial MT"/>
                <a:cs typeface="Arial MT"/>
              </a:rPr>
              <a:t>de</a:t>
            </a:r>
            <a:r>
              <a:rPr lang="fr-FR" sz="2400" spc="-5" dirty="0">
                <a:solidFill>
                  <a:srgbClr val="FF0000"/>
                </a:solidFill>
                <a:effectLst/>
                <a:latin typeface="Arial MT"/>
                <a:ea typeface="Arial MT"/>
                <a:cs typeface="Arial MT"/>
              </a:rPr>
              <a:t> </a:t>
            </a:r>
            <a:r>
              <a:rPr lang="fr-FR" sz="2400" dirty="0">
                <a:solidFill>
                  <a:srgbClr val="FF0000"/>
                </a:solidFill>
                <a:effectLst/>
                <a:latin typeface="Arial MT"/>
                <a:ea typeface="Arial MT"/>
                <a:cs typeface="Arial MT"/>
              </a:rPr>
              <a:t>placebo :</a:t>
            </a:r>
          </a:p>
          <a:p>
            <a:pPr marL="935990" marR="336550">
              <a:lnSpc>
                <a:spcPct val="97000"/>
              </a:lnSpc>
              <a:spcBef>
                <a:spcPts val="1395"/>
              </a:spcBef>
              <a:spcAft>
                <a:spcPts val="0"/>
              </a:spcAft>
            </a:pPr>
            <a:r>
              <a:rPr lang="fr-FR" sz="2400" dirty="0">
                <a:effectLst/>
                <a:latin typeface="Arial MT"/>
                <a:ea typeface="Arial MT"/>
                <a:cs typeface="Arial MT"/>
              </a:rPr>
              <a:t>Est placebo tout procédé thérapeutique (ou composante d'un procédé</a:t>
            </a:r>
            <a:r>
              <a:rPr lang="fr-FR" sz="2400" spc="5" dirty="0">
                <a:effectLst/>
                <a:latin typeface="Arial MT"/>
                <a:ea typeface="Arial MT"/>
                <a:cs typeface="Arial MT"/>
              </a:rPr>
              <a:t> </a:t>
            </a:r>
            <a:r>
              <a:rPr lang="fr-FR" sz="2400" dirty="0">
                <a:effectLst/>
                <a:latin typeface="Arial MT"/>
                <a:ea typeface="Arial MT"/>
                <a:cs typeface="Arial MT"/>
              </a:rPr>
              <a:t>thérapeutique) donné intentionnellement à un patient pour avoir un effet sur</a:t>
            </a:r>
            <a:r>
              <a:rPr lang="fr-FR" sz="2400" spc="-545" dirty="0">
                <a:effectLst/>
                <a:latin typeface="Arial MT"/>
                <a:ea typeface="Arial MT"/>
                <a:cs typeface="Arial MT"/>
              </a:rPr>
              <a:t>  </a:t>
            </a:r>
            <a:r>
              <a:rPr lang="fr-FR" sz="2400" dirty="0">
                <a:effectLst/>
                <a:latin typeface="Arial MT"/>
                <a:ea typeface="Arial MT"/>
                <a:cs typeface="Arial MT"/>
              </a:rPr>
              <a:t>un syndrome ou un symptôme sans que ce procédé n'ait objectivement une</a:t>
            </a:r>
            <a:r>
              <a:rPr lang="fr-FR" sz="2400" spc="-545" dirty="0">
                <a:effectLst/>
                <a:latin typeface="Arial MT"/>
                <a:ea typeface="Arial MT"/>
                <a:cs typeface="Arial MT"/>
              </a:rPr>
              <a:t>  </a:t>
            </a:r>
            <a:r>
              <a:rPr lang="fr-FR" sz="2400" dirty="0">
                <a:effectLst/>
                <a:latin typeface="Arial MT"/>
                <a:ea typeface="Arial MT"/>
                <a:cs typeface="Arial MT"/>
              </a:rPr>
              <a:t>activité</a:t>
            </a:r>
            <a:r>
              <a:rPr lang="fr-FR" sz="2400" spc="-5" dirty="0">
                <a:effectLst/>
                <a:latin typeface="Arial MT"/>
                <a:ea typeface="Arial MT"/>
                <a:cs typeface="Arial MT"/>
              </a:rPr>
              <a:t> </a:t>
            </a:r>
            <a:r>
              <a:rPr lang="fr-FR" sz="2400" dirty="0">
                <a:effectLst/>
                <a:latin typeface="Arial MT"/>
                <a:ea typeface="Arial MT"/>
                <a:cs typeface="Arial MT"/>
              </a:rPr>
              <a:t>spécifique pour</a:t>
            </a:r>
            <a:r>
              <a:rPr lang="fr-FR" sz="2400" spc="-5" dirty="0">
                <a:effectLst/>
                <a:latin typeface="Arial MT"/>
                <a:ea typeface="Arial MT"/>
                <a:cs typeface="Arial MT"/>
              </a:rPr>
              <a:t> </a:t>
            </a:r>
            <a:r>
              <a:rPr lang="fr-FR" sz="2400" dirty="0">
                <a:effectLst/>
                <a:latin typeface="Arial MT"/>
                <a:ea typeface="Arial MT"/>
                <a:cs typeface="Arial MT"/>
              </a:rPr>
              <a:t>la condition</a:t>
            </a:r>
            <a:r>
              <a:rPr lang="fr-FR" sz="2400" spc="-10" dirty="0">
                <a:effectLst/>
                <a:latin typeface="Arial MT"/>
                <a:ea typeface="Arial MT"/>
                <a:cs typeface="Arial MT"/>
              </a:rPr>
              <a:t> </a:t>
            </a:r>
            <a:r>
              <a:rPr lang="fr-FR" sz="2400" dirty="0">
                <a:effectLst/>
                <a:latin typeface="Arial MT"/>
                <a:ea typeface="Arial MT"/>
                <a:cs typeface="Arial MT"/>
              </a:rPr>
              <a:t>traitée.</a:t>
            </a:r>
          </a:p>
          <a:p>
            <a:endParaRPr lang="fr-FR" dirty="0"/>
          </a:p>
        </p:txBody>
      </p:sp>
    </p:spTree>
    <p:extLst>
      <p:ext uri="{BB962C8B-B14F-4D97-AF65-F5344CB8AC3E}">
        <p14:creationId xmlns:p14="http://schemas.microsoft.com/office/powerpoint/2010/main" val="217300420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8F315DE-1168-5562-EA57-46579BA4C87B}"/>
              </a:ext>
            </a:extLst>
          </p:cNvPr>
          <p:cNvSpPr>
            <a:spLocks noGrp="1"/>
          </p:cNvSpPr>
          <p:nvPr>
            <p:ph type="title"/>
          </p:nvPr>
        </p:nvSpPr>
        <p:spPr/>
        <p:txBody>
          <a:bodyPr/>
          <a:lstStyle/>
          <a:p>
            <a:r>
              <a:rPr lang="fr-FR" dirty="0"/>
              <a:t> </a:t>
            </a:r>
          </a:p>
        </p:txBody>
      </p:sp>
      <p:sp>
        <p:nvSpPr>
          <p:cNvPr id="3" name="Espace réservé du contenu 2">
            <a:extLst>
              <a:ext uri="{FF2B5EF4-FFF2-40B4-BE49-F238E27FC236}">
                <a16:creationId xmlns:a16="http://schemas.microsoft.com/office/drawing/2014/main" id="{756C7531-A7AF-005E-C669-FD2AD9D4BC4E}"/>
              </a:ext>
            </a:extLst>
          </p:cNvPr>
          <p:cNvSpPr>
            <a:spLocks noGrp="1"/>
          </p:cNvSpPr>
          <p:nvPr>
            <p:ph sz="quarter" idx="13"/>
          </p:nvPr>
        </p:nvSpPr>
        <p:spPr/>
        <p:txBody>
          <a:bodyPr>
            <a:normAutofit/>
          </a:bodyPr>
          <a:lstStyle/>
          <a:p>
            <a:pPr marL="0" indent="0" algn="ctr">
              <a:buNone/>
            </a:pPr>
            <a:r>
              <a:rPr lang="fr-FR" sz="3600" dirty="0">
                <a:solidFill>
                  <a:srgbClr val="FF0000"/>
                </a:solidFill>
              </a:rPr>
              <a:t>Petit focus sur …… </a:t>
            </a:r>
          </a:p>
        </p:txBody>
      </p:sp>
    </p:spTree>
    <p:extLst>
      <p:ext uri="{BB962C8B-B14F-4D97-AF65-F5344CB8AC3E}">
        <p14:creationId xmlns:p14="http://schemas.microsoft.com/office/powerpoint/2010/main" val="237246824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F9BE415-6DFF-18C9-4454-457E86093070}"/>
              </a:ext>
            </a:extLst>
          </p:cNvPr>
          <p:cNvSpPr>
            <a:spLocks noGrp="1"/>
          </p:cNvSpPr>
          <p:nvPr>
            <p:ph type="title"/>
          </p:nvPr>
        </p:nvSpPr>
        <p:spPr/>
        <p:txBody>
          <a:bodyPr/>
          <a:lstStyle/>
          <a:p>
            <a:r>
              <a:rPr lang="fr-FR" dirty="0">
                <a:solidFill>
                  <a:srgbClr val="FF0000"/>
                </a:solidFill>
              </a:rPr>
              <a:t>LA MORPHINE</a:t>
            </a:r>
          </a:p>
        </p:txBody>
      </p:sp>
      <p:sp>
        <p:nvSpPr>
          <p:cNvPr id="3" name="Espace réservé du contenu 2">
            <a:extLst>
              <a:ext uri="{FF2B5EF4-FFF2-40B4-BE49-F238E27FC236}">
                <a16:creationId xmlns:a16="http://schemas.microsoft.com/office/drawing/2014/main" id="{00193F77-F6AF-EC8B-C94B-07A0A065DC09}"/>
              </a:ext>
            </a:extLst>
          </p:cNvPr>
          <p:cNvSpPr>
            <a:spLocks noGrp="1"/>
          </p:cNvSpPr>
          <p:nvPr>
            <p:ph sz="quarter" idx="13"/>
          </p:nvPr>
        </p:nvSpPr>
        <p:spPr/>
        <p:txBody>
          <a:bodyPr/>
          <a:lstStyle/>
          <a:p>
            <a:pPr marL="0" indent="0">
              <a:buNone/>
            </a:pPr>
            <a:r>
              <a:rPr lang="fr-FR" dirty="0">
                <a:solidFill>
                  <a:srgbClr val="FF0000"/>
                </a:solidFill>
              </a:rPr>
              <a:t>Utilisée Dans le cadre de la fin de vie, la morphine réduit la réponse médullaire à l’accumulation du dioxyde de carbone ou à la baisse de l’oxygène, réduisant la dyspnée et l’anxiété (sachant que les deux vont souvent de paire.)</a:t>
            </a:r>
          </a:p>
          <a:p>
            <a:pPr marL="0" indent="0">
              <a:buNone/>
            </a:pPr>
            <a:r>
              <a:rPr lang="fr-FR" dirty="0">
                <a:solidFill>
                  <a:srgbClr val="FF0000"/>
                </a:solidFill>
              </a:rPr>
              <a:t>Patient « </a:t>
            </a:r>
            <a:r>
              <a:rPr lang="fr-FR" dirty="0" err="1">
                <a:solidFill>
                  <a:srgbClr val="FF0000"/>
                </a:solidFill>
              </a:rPr>
              <a:t>naif</a:t>
            </a:r>
            <a:r>
              <a:rPr lang="fr-FR" dirty="0">
                <a:solidFill>
                  <a:srgbClr val="FF0000"/>
                </a:solidFill>
              </a:rPr>
              <a:t> »   </a:t>
            </a:r>
          </a:p>
        </p:txBody>
      </p:sp>
    </p:spTree>
    <p:extLst>
      <p:ext uri="{BB962C8B-B14F-4D97-AF65-F5344CB8AC3E}">
        <p14:creationId xmlns:p14="http://schemas.microsoft.com/office/powerpoint/2010/main" val="420162778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3C06020-A359-554A-C8AD-33E556947150}"/>
              </a:ext>
            </a:extLst>
          </p:cNvPr>
          <p:cNvSpPr>
            <a:spLocks noGrp="1"/>
          </p:cNvSpPr>
          <p:nvPr>
            <p:ph type="title"/>
          </p:nvPr>
        </p:nvSpPr>
        <p:spPr/>
        <p:txBody>
          <a:bodyPr/>
          <a:lstStyle/>
          <a:p>
            <a:endParaRPr lang="fr-FR" dirty="0"/>
          </a:p>
        </p:txBody>
      </p:sp>
      <p:pic>
        <p:nvPicPr>
          <p:cNvPr id="4" name="Picture 1">
            <a:extLst>
              <a:ext uri="{FF2B5EF4-FFF2-40B4-BE49-F238E27FC236}">
                <a16:creationId xmlns:a16="http://schemas.microsoft.com/office/drawing/2014/main" id="{07E380DF-105F-C5E8-7166-3939C17C915F}"/>
              </a:ext>
            </a:extLst>
          </p:cNvPr>
          <p:cNvPicPr>
            <a:picLocks noGrp="1" noChangeAspect="1" noChangeArrowheads="1"/>
          </p:cNvPicPr>
          <p:nvPr>
            <p:ph sz="quarter" idx="13"/>
          </p:nvPr>
        </p:nvPicPr>
        <p:blipFill>
          <a:blip r:embed="rId2">
            <a:extLst>
              <a:ext uri="{28A0092B-C50C-407E-A947-70E740481C1C}">
                <a14:useLocalDpi xmlns:a14="http://schemas.microsoft.com/office/drawing/2010/main" val="0"/>
              </a:ext>
            </a:extLst>
          </a:blip>
          <a:srcRect/>
          <a:stretch>
            <a:fillRect/>
          </a:stretch>
        </p:blipFill>
        <p:spPr bwMode="auto">
          <a:xfrm>
            <a:off x="2329733" y="739471"/>
            <a:ext cx="5462545" cy="624177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 name="ZoneTexte 5">
            <a:extLst>
              <a:ext uri="{FF2B5EF4-FFF2-40B4-BE49-F238E27FC236}">
                <a16:creationId xmlns:a16="http://schemas.microsoft.com/office/drawing/2014/main" id="{14209C9C-112E-C47B-D8AF-D8FDCC1287AE}"/>
              </a:ext>
            </a:extLst>
          </p:cNvPr>
          <p:cNvSpPr txBox="1"/>
          <p:nvPr/>
        </p:nvSpPr>
        <p:spPr>
          <a:xfrm>
            <a:off x="8547653" y="2498916"/>
            <a:ext cx="2989690" cy="523220"/>
          </a:xfrm>
          <a:prstGeom prst="rect">
            <a:avLst/>
          </a:prstGeom>
          <a:noFill/>
        </p:spPr>
        <p:txBody>
          <a:bodyPr wrap="square">
            <a:spAutoFit/>
          </a:bodyPr>
          <a:lstStyle/>
          <a:p>
            <a:pPr eaLnBrk="1" hangingPunct="1">
              <a:buClr>
                <a:srgbClr val="9A0000"/>
              </a:buClr>
            </a:pPr>
            <a:r>
              <a:rPr lang="fr-FR" altLang="fr-FR" sz="1400" b="1" dirty="0">
                <a:solidFill>
                  <a:srgbClr val="9A0000"/>
                </a:solidFill>
                <a:latin typeface="Arial" panose="020B0604020202020204" pitchFamily="34" charset="0"/>
              </a:rPr>
              <a:t>La morphine : Effets recherchés en SP</a:t>
            </a:r>
          </a:p>
        </p:txBody>
      </p:sp>
      <p:sp>
        <p:nvSpPr>
          <p:cNvPr id="8" name="ZoneTexte 7">
            <a:extLst>
              <a:ext uri="{FF2B5EF4-FFF2-40B4-BE49-F238E27FC236}">
                <a16:creationId xmlns:a16="http://schemas.microsoft.com/office/drawing/2014/main" id="{91770318-029C-AFEC-AAB9-23A4578C9715}"/>
              </a:ext>
            </a:extLst>
          </p:cNvPr>
          <p:cNvSpPr txBox="1"/>
          <p:nvPr/>
        </p:nvSpPr>
        <p:spPr>
          <a:xfrm>
            <a:off x="8230889" y="3398693"/>
            <a:ext cx="6094674" cy="1661993"/>
          </a:xfrm>
          <a:prstGeom prst="rect">
            <a:avLst/>
          </a:prstGeom>
          <a:noFill/>
        </p:spPr>
        <p:txBody>
          <a:bodyPr wrap="square">
            <a:spAutoFit/>
          </a:bodyPr>
          <a:lstStyle/>
          <a:p>
            <a:pPr eaLnBrk="1" hangingPunct="1"/>
            <a:r>
              <a:rPr lang="fr-FR" altLang="fr-FR" sz="1800" b="1" dirty="0">
                <a:solidFill>
                  <a:srgbClr val="000000"/>
                </a:solidFill>
                <a:latin typeface="Arial" panose="020B0604020202020204" pitchFamily="34" charset="0"/>
                <a:ea typeface="ＭＳ Ｐゴシック" panose="020B0600070205080204" pitchFamily="34" charset="-128"/>
              </a:rPr>
              <a:t>- </a:t>
            </a:r>
            <a:r>
              <a:rPr lang="fr-FR" altLang="fr-FR" sz="1400" dirty="0">
                <a:solidFill>
                  <a:srgbClr val="000000"/>
                </a:solidFill>
                <a:latin typeface="Arial" panose="020B0604020202020204" pitchFamily="34" charset="0"/>
                <a:ea typeface="ＭＳ Ｐゴシック" panose="020B0600070205080204" pitchFamily="34" charset="-128"/>
              </a:rPr>
              <a:t>Action antalgique</a:t>
            </a:r>
          </a:p>
          <a:p>
            <a:pPr eaLnBrk="1" hangingPunct="1">
              <a:buFont typeface="Arial" panose="020B0604020202020204" pitchFamily="34" charset="0"/>
              <a:buChar char="-"/>
            </a:pPr>
            <a:r>
              <a:rPr lang="fr-FR" altLang="fr-FR" sz="1400" dirty="0">
                <a:solidFill>
                  <a:srgbClr val="000000"/>
                </a:solidFill>
                <a:latin typeface="Arial" panose="020B0604020202020204" pitchFamily="34" charset="0"/>
                <a:ea typeface="ＭＳ Ｐゴシック" panose="020B0600070205080204" pitchFamily="34" charset="-128"/>
              </a:rPr>
              <a:t> Action anti-dyspnéique</a:t>
            </a:r>
          </a:p>
          <a:p>
            <a:pPr eaLnBrk="1" hangingPunct="1">
              <a:buFont typeface="Arial" panose="020B0604020202020204" pitchFamily="34" charset="0"/>
              <a:buChar char="-"/>
            </a:pPr>
            <a:r>
              <a:rPr lang="fr-FR" altLang="fr-FR" sz="1400" dirty="0">
                <a:solidFill>
                  <a:srgbClr val="000000"/>
                </a:solidFill>
                <a:latin typeface="Arial" panose="020B0604020202020204" pitchFamily="34" charset="0"/>
                <a:ea typeface="ＭＳ Ｐゴシック" panose="020B0600070205080204" pitchFamily="34" charset="-128"/>
              </a:rPr>
              <a:t> Action </a:t>
            </a:r>
            <a:r>
              <a:rPr lang="fr-FR" altLang="fr-FR" sz="1400" dirty="0" err="1">
                <a:solidFill>
                  <a:srgbClr val="000000"/>
                </a:solidFill>
                <a:latin typeface="Arial" panose="020B0604020202020204" pitchFamily="34" charset="0"/>
                <a:ea typeface="ＭＳ Ｐゴシック" panose="020B0600070205080204" pitchFamily="34" charset="-128"/>
              </a:rPr>
              <a:t>anti-tussive</a:t>
            </a:r>
            <a:endParaRPr lang="fr-FR" altLang="fr-FR" sz="1400" dirty="0">
              <a:solidFill>
                <a:srgbClr val="000000"/>
              </a:solidFill>
              <a:latin typeface="Arial" panose="020B0604020202020204" pitchFamily="34" charset="0"/>
              <a:ea typeface="ＭＳ Ｐゴシック" panose="020B0600070205080204" pitchFamily="34" charset="-128"/>
            </a:endParaRPr>
          </a:p>
          <a:p>
            <a:pPr eaLnBrk="1" hangingPunct="1">
              <a:buFont typeface="Arial" panose="020B0604020202020204" pitchFamily="34" charset="0"/>
              <a:buChar char="-"/>
            </a:pPr>
            <a:r>
              <a:rPr lang="fr-FR" altLang="fr-FR" sz="1400" dirty="0">
                <a:solidFill>
                  <a:srgbClr val="000000"/>
                </a:solidFill>
                <a:latin typeface="Arial" panose="020B0604020202020204" pitchFamily="34" charset="0"/>
                <a:ea typeface="ＭＳ Ｐゴシック" panose="020B0600070205080204" pitchFamily="34" charset="-128"/>
              </a:rPr>
              <a:t> Rotation des opioïdes</a:t>
            </a:r>
          </a:p>
          <a:p>
            <a:pPr eaLnBrk="1" hangingPunct="1">
              <a:buFont typeface="Arial" panose="020B0604020202020204" pitchFamily="34" charset="0"/>
              <a:buChar char="-"/>
            </a:pPr>
            <a:r>
              <a:rPr lang="fr-FR" altLang="fr-FR" sz="1400" dirty="0">
                <a:solidFill>
                  <a:srgbClr val="000000"/>
                </a:solidFill>
                <a:latin typeface="Arial" panose="020B0604020202020204" pitchFamily="34" charset="0"/>
                <a:ea typeface="ＭＳ Ｐゴシック" panose="020B0600070205080204" pitchFamily="34" charset="-128"/>
              </a:rPr>
              <a:t> Personne âgée </a:t>
            </a:r>
          </a:p>
          <a:p>
            <a:pPr eaLnBrk="1" hangingPunct="1">
              <a:buFont typeface="Arial" panose="020B0604020202020204" pitchFamily="34" charset="0"/>
              <a:buChar char="-"/>
            </a:pPr>
            <a:r>
              <a:rPr lang="fr-FR" altLang="fr-FR" sz="1400" dirty="0">
                <a:solidFill>
                  <a:srgbClr val="000000"/>
                </a:solidFill>
                <a:latin typeface="Arial" panose="020B0604020202020204" pitchFamily="34" charset="0"/>
                <a:ea typeface="ＭＳ Ｐゴシック" panose="020B0600070205080204" pitchFamily="34" charset="-128"/>
              </a:rPr>
              <a:t> 1/2/3</a:t>
            </a:r>
          </a:p>
          <a:p>
            <a:pPr eaLnBrk="1" hangingPunct="1">
              <a:buFont typeface="Arial" panose="020B0604020202020204" pitchFamily="34" charset="0"/>
              <a:buChar char="-"/>
            </a:pPr>
            <a:r>
              <a:rPr lang="fr-FR" altLang="fr-FR" sz="1400" dirty="0">
                <a:solidFill>
                  <a:srgbClr val="000000"/>
                </a:solidFill>
                <a:latin typeface="Arial" panose="020B0604020202020204" pitchFamily="34" charset="0"/>
                <a:ea typeface="ＭＳ Ｐゴシック" panose="020B0600070205080204" pitchFamily="34" charset="-128"/>
              </a:rPr>
              <a:t> C Saunders </a:t>
            </a:r>
          </a:p>
        </p:txBody>
      </p:sp>
    </p:spTree>
    <p:extLst>
      <p:ext uri="{BB962C8B-B14F-4D97-AF65-F5344CB8AC3E}">
        <p14:creationId xmlns:p14="http://schemas.microsoft.com/office/powerpoint/2010/main" val="168680437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28F507B-170B-63DF-C967-28018B6AF0F9}"/>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0508020F-8D9D-EA23-1E41-0F674C77F6BE}"/>
              </a:ext>
            </a:extLst>
          </p:cNvPr>
          <p:cNvSpPr>
            <a:spLocks noGrp="1"/>
          </p:cNvSpPr>
          <p:nvPr>
            <p:ph sz="quarter" idx="13"/>
          </p:nvPr>
        </p:nvSpPr>
        <p:spPr/>
        <p:txBody>
          <a:bodyPr/>
          <a:lstStyle/>
          <a:p>
            <a:pPr marL="0" indent="0">
              <a:buNone/>
            </a:pPr>
            <a:endParaRPr lang="fr-FR" dirty="0">
              <a:solidFill>
                <a:srgbClr val="FF0000"/>
              </a:solidFill>
            </a:endParaRPr>
          </a:p>
          <a:p>
            <a:pPr marL="0" indent="0">
              <a:buNone/>
            </a:pPr>
            <a:endParaRPr lang="fr-FR" dirty="0">
              <a:solidFill>
                <a:srgbClr val="FF0000"/>
              </a:solidFill>
            </a:endParaRPr>
          </a:p>
          <a:p>
            <a:pPr marL="0" indent="0">
              <a:buNone/>
            </a:pPr>
            <a:endParaRPr lang="fr-FR" dirty="0">
              <a:solidFill>
                <a:srgbClr val="FF0000"/>
              </a:solidFill>
            </a:endParaRPr>
          </a:p>
          <a:p>
            <a:pPr marL="0" indent="0" algn="ctr">
              <a:buNone/>
            </a:pPr>
            <a:r>
              <a:rPr lang="fr-FR" sz="4000" dirty="0">
                <a:solidFill>
                  <a:srgbClr val="FF0000"/>
                </a:solidFill>
              </a:rPr>
              <a:t>Et en soins palliatifs ………..</a:t>
            </a:r>
          </a:p>
        </p:txBody>
      </p:sp>
    </p:spTree>
    <p:extLst>
      <p:ext uri="{BB962C8B-B14F-4D97-AF65-F5344CB8AC3E}">
        <p14:creationId xmlns:p14="http://schemas.microsoft.com/office/powerpoint/2010/main" val="173764659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E7870CC-7CAA-8BC0-03AA-992AF768A3AB}"/>
              </a:ext>
            </a:extLst>
          </p:cNvPr>
          <p:cNvSpPr>
            <a:spLocks noGrp="1"/>
          </p:cNvSpPr>
          <p:nvPr>
            <p:ph type="title"/>
          </p:nvPr>
        </p:nvSpPr>
        <p:spPr/>
        <p:txBody>
          <a:bodyPr/>
          <a:lstStyle/>
          <a:p>
            <a:r>
              <a:rPr lang="fr-FR" sz="3600" dirty="0">
                <a:solidFill>
                  <a:srgbClr val="FF0000"/>
                </a:solidFill>
              </a:rPr>
              <a:t>Et en soins palliatifs</a:t>
            </a:r>
            <a:endParaRPr lang="fr-FR" dirty="0"/>
          </a:p>
        </p:txBody>
      </p:sp>
      <p:sp>
        <p:nvSpPr>
          <p:cNvPr id="3" name="Espace réservé du contenu 2">
            <a:extLst>
              <a:ext uri="{FF2B5EF4-FFF2-40B4-BE49-F238E27FC236}">
                <a16:creationId xmlns:a16="http://schemas.microsoft.com/office/drawing/2014/main" id="{3FF9652D-F898-CA66-83E7-C567334D8C21}"/>
              </a:ext>
            </a:extLst>
          </p:cNvPr>
          <p:cNvSpPr>
            <a:spLocks noGrp="1"/>
          </p:cNvSpPr>
          <p:nvPr>
            <p:ph sz="quarter" idx="13"/>
          </p:nvPr>
        </p:nvSpPr>
        <p:spPr/>
        <p:txBody>
          <a:bodyPr>
            <a:normAutofit fontScale="85000" lnSpcReduction="10000"/>
          </a:bodyPr>
          <a:lstStyle/>
          <a:p>
            <a:pPr algn="just" eaLnBrk="1" hangingPunct="1">
              <a:defRPr/>
            </a:pPr>
            <a:r>
              <a:rPr lang="fr-FR" altLang="fr-FR" sz="2000" dirty="0"/>
              <a:t>La prise en charge de la douleur est un</a:t>
            </a:r>
            <a:r>
              <a:rPr lang="fr-FR" altLang="fr-FR" sz="2000" dirty="0">
                <a:solidFill>
                  <a:schemeClr val="tx2"/>
                </a:solidFill>
              </a:rPr>
              <a:t> </a:t>
            </a:r>
            <a:r>
              <a:rPr lang="fr-FR" altLang="fr-FR" sz="2000" dirty="0">
                <a:solidFill>
                  <a:srgbClr val="FF0000"/>
                </a:solidFill>
              </a:rPr>
              <a:t>point essentiel de la démarche palliative (euthanasie)</a:t>
            </a:r>
          </a:p>
          <a:p>
            <a:pPr marL="0" indent="0" algn="just" eaLnBrk="1" hangingPunct="1">
              <a:defRPr/>
            </a:pPr>
            <a:endParaRPr lang="fr-FR" altLang="fr-FR" sz="2000" dirty="0">
              <a:solidFill>
                <a:schemeClr val="bg2"/>
              </a:solidFill>
            </a:endParaRPr>
          </a:p>
          <a:p>
            <a:pPr algn="just">
              <a:defRPr/>
            </a:pPr>
            <a:r>
              <a:rPr lang="fr-FR" altLang="fr-FR" sz="2000" dirty="0"/>
              <a:t>L’existence de toute douleur doit être </a:t>
            </a:r>
            <a:r>
              <a:rPr lang="fr-FR" altLang="fr-FR" sz="2000" dirty="0">
                <a:solidFill>
                  <a:srgbClr val="FF0000"/>
                </a:solidFill>
              </a:rPr>
              <a:t>recherchée activement </a:t>
            </a:r>
            <a:r>
              <a:rPr lang="fr-FR" altLang="fr-FR" sz="2000" dirty="0"/>
              <a:t>par le soignant sans attendre la plainte</a:t>
            </a:r>
          </a:p>
          <a:p>
            <a:pPr marL="0" indent="0" algn="just" eaLnBrk="1" hangingPunct="1">
              <a:defRPr/>
            </a:pPr>
            <a:endParaRPr lang="fr-FR" altLang="fr-FR" sz="2000" dirty="0"/>
          </a:p>
          <a:p>
            <a:pPr marL="0" indent="0" algn="just" eaLnBrk="1" hangingPunct="1">
              <a:defRPr/>
            </a:pPr>
            <a:r>
              <a:rPr lang="fr-FR" altLang="fr-FR" sz="2000" dirty="0">
                <a:solidFill>
                  <a:srgbClr val="FF0000"/>
                </a:solidFill>
              </a:rPr>
              <a:t> Le soulagement de la douleur </a:t>
            </a:r>
            <a:r>
              <a:rPr lang="fr-FR" altLang="fr-FR" sz="2000" dirty="0"/>
              <a:t>est une véritable </a:t>
            </a:r>
            <a:r>
              <a:rPr lang="fr-FR" altLang="fr-FR" sz="2000" dirty="0">
                <a:solidFill>
                  <a:srgbClr val="FF0000"/>
                </a:solidFill>
              </a:rPr>
              <a:t>urgence (plus on attend plus… ) </a:t>
            </a:r>
          </a:p>
          <a:p>
            <a:pPr marL="0" indent="0" algn="just" eaLnBrk="1" hangingPunct="1">
              <a:defRPr/>
            </a:pPr>
            <a:endParaRPr lang="fr-FR" altLang="fr-FR" sz="2000" dirty="0"/>
          </a:p>
          <a:p>
            <a:pPr marL="0" indent="0" algn="just" eaLnBrk="1" hangingPunct="1">
              <a:defRPr/>
            </a:pPr>
            <a:r>
              <a:rPr lang="fr-FR" altLang="fr-FR" sz="2000" dirty="0"/>
              <a:t> Prise en compte de la </a:t>
            </a:r>
            <a:r>
              <a:rPr lang="fr-FR" altLang="fr-FR" sz="2000" dirty="0">
                <a:solidFill>
                  <a:srgbClr val="FF0000"/>
                </a:solidFill>
              </a:rPr>
              <a:t>part psychologique </a:t>
            </a:r>
            <a:r>
              <a:rPr lang="fr-FR" altLang="fr-FR" sz="2000" dirty="0"/>
              <a:t>de la douleur </a:t>
            </a:r>
            <a:r>
              <a:rPr lang="fr-FR" altLang="fr-FR" sz="2000" dirty="0">
                <a:solidFill>
                  <a:srgbClr val="FF0000"/>
                </a:solidFill>
              </a:rPr>
              <a:t>(signe d’aggravation de la maladie ?)</a:t>
            </a:r>
          </a:p>
          <a:p>
            <a:endParaRPr lang="fr-FR" dirty="0"/>
          </a:p>
        </p:txBody>
      </p:sp>
    </p:spTree>
    <p:extLst>
      <p:ext uri="{BB962C8B-B14F-4D97-AF65-F5344CB8AC3E}">
        <p14:creationId xmlns:p14="http://schemas.microsoft.com/office/powerpoint/2010/main" val="969542774"/>
      </p:ext>
    </p:extLst>
  </p:cSld>
  <p:clrMapOvr>
    <a:masterClrMapping/>
  </p:clrMapOvr>
</p:sld>
</file>

<file path=ppt/theme/theme1.xml><?xml version="1.0" encoding="utf-8"?>
<a:theme xmlns:a="http://schemas.openxmlformats.org/drawingml/2006/main" name="Ronds dans l’eau">
  <a:themeElements>
    <a:clrScheme name="Droplet">
      <a:dk1>
        <a:sysClr val="windowText" lastClr="000000"/>
      </a:dk1>
      <a:lt1>
        <a:sysClr val="window" lastClr="FFFFFF"/>
      </a:lt1>
      <a:dk2>
        <a:srgbClr val="355071"/>
      </a:dk2>
      <a:lt2>
        <a:srgbClr val="AABED7"/>
      </a:lt2>
      <a:accent1>
        <a:srgbClr val="2FA3EE"/>
      </a:accent1>
      <a:accent2>
        <a:srgbClr val="4BCAAD"/>
      </a:accent2>
      <a:accent3>
        <a:srgbClr val="86C157"/>
      </a:accent3>
      <a:accent4>
        <a:srgbClr val="D99C3F"/>
      </a:accent4>
      <a:accent5>
        <a:srgbClr val="CE6633"/>
      </a:accent5>
      <a:accent6>
        <a:srgbClr val="A35DD1"/>
      </a:accent6>
      <a:hlink>
        <a:srgbClr val="56BCFE"/>
      </a:hlink>
      <a:folHlink>
        <a:srgbClr val="97C5E3"/>
      </a:folHlink>
    </a:clrScheme>
    <a:fontScheme name="Drople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roplet">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130000"/>
                <a:satMod val="150000"/>
                <a:lumMod val="112000"/>
              </a:schemeClr>
            </a:gs>
            <a:gs pos="100000">
              <a:schemeClr val="phClr">
                <a:shade val="92000"/>
                <a:satMod val="140000"/>
                <a:lumMod val="110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A633B6A3-9E7F-4C10-9C98-2517A3134361}"/>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TM04033925[[fn=Ronds dans l’eau]]</Template>
  <TotalTime>0</TotalTime>
  <Words>5699</Words>
  <Application>Microsoft Office PowerPoint</Application>
  <PresentationFormat>Grand écran</PresentationFormat>
  <Paragraphs>618</Paragraphs>
  <Slides>110</Slides>
  <Notes>1</Notes>
  <HiddenSlides>0</HiddenSlides>
  <MMClips>0</MMClips>
  <ScaleCrop>false</ScaleCrop>
  <HeadingPairs>
    <vt:vector size="8" baseType="variant">
      <vt:variant>
        <vt:lpstr>Polices utilisées</vt:lpstr>
      </vt:variant>
      <vt:variant>
        <vt:i4>15</vt:i4>
      </vt:variant>
      <vt:variant>
        <vt:lpstr>Thème</vt:lpstr>
      </vt:variant>
      <vt:variant>
        <vt:i4>1</vt:i4>
      </vt:variant>
      <vt:variant>
        <vt:lpstr>Serveurs OLE incorporés</vt:lpstr>
      </vt:variant>
      <vt:variant>
        <vt:i4>1</vt:i4>
      </vt:variant>
      <vt:variant>
        <vt:lpstr>Titres des diapositives</vt:lpstr>
      </vt:variant>
      <vt:variant>
        <vt:i4>110</vt:i4>
      </vt:variant>
    </vt:vector>
  </HeadingPairs>
  <TitlesOfParts>
    <vt:vector size="127" baseType="lpstr">
      <vt:lpstr>ＭＳ Ｐゴシック</vt:lpstr>
      <vt:lpstr>ＭＳ Ｐゴシック</vt:lpstr>
      <vt:lpstr>arial</vt:lpstr>
      <vt:lpstr>arial</vt:lpstr>
      <vt:lpstr>Arial MT</vt:lpstr>
      <vt:lpstr>Calibri</vt:lpstr>
      <vt:lpstr>Microsoft Sans Serif</vt:lpstr>
      <vt:lpstr>Tahoma</vt:lpstr>
      <vt:lpstr>Times</vt:lpstr>
      <vt:lpstr>Times New Roman</vt:lpstr>
      <vt:lpstr>Trebuchet MS</vt:lpstr>
      <vt:lpstr>Tw Cen MT</vt:lpstr>
      <vt:lpstr>Verdana</vt:lpstr>
      <vt:lpstr>Wingdings</vt:lpstr>
      <vt:lpstr>Wingdings 2</vt:lpstr>
      <vt:lpstr>Ronds dans l’eau</vt:lpstr>
      <vt:lpstr>Acrobat Document</vt:lpstr>
      <vt:lpstr>U.E 4.7 S5 Douleur et evaluation </vt:lpstr>
      <vt:lpstr>Douleur et evaluation </vt:lpstr>
      <vt:lpstr>PLAN de l’intervention </vt:lpstr>
      <vt:lpstr>QUIZZ pour ouvrir l’appétit </vt:lpstr>
      <vt:lpstr>QUIZZ</vt:lpstr>
      <vt:lpstr>QUIZZ</vt:lpstr>
      <vt:lpstr>Douleur et evaluation </vt:lpstr>
      <vt:lpstr>Quelques réflexions/RESUME DE CE QUI SERA DIT </vt:lpstr>
      <vt:lpstr>Quelques réflexions </vt:lpstr>
      <vt:lpstr>Quelques réflexions </vt:lpstr>
      <vt:lpstr>Douleur et evaluation </vt:lpstr>
      <vt:lpstr>De quoi parle t’on ?</vt:lpstr>
      <vt:lpstr>Quelle différence entre douleur et souffrance?</vt:lpstr>
      <vt:lpstr>Présentation PowerPoint</vt:lpstr>
      <vt:lpstr>Douleur et souffrance  il parait que l’art de la pédagogie est la répétition </vt:lpstr>
      <vt:lpstr>Points communs </vt:lpstr>
      <vt:lpstr>Aspect sensori-discriminatif </vt:lpstr>
      <vt:lpstr>Aspect affectif et émotionnel </vt:lpstr>
      <vt:lpstr>Aspect cognitif</vt:lpstr>
      <vt:lpstr>Aspect comportemental </vt:lpstr>
      <vt:lpstr>DOULEUR AIGUE / douleur CHRONIQUE</vt:lpstr>
      <vt:lpstr>Présentation PowerPoint</vt:lpstr>
      <vt:lpstr>Douleurs par excès de nociception </vt:lpstr>
      <vt:lpstr>Présentation PowerPoint</vt:lpstr>
      <vt:lpstr>Présentation PowerPoint</vt:lpstr>
      <vt:lpstr>La douleur </vt:lpstr>
      <vt:lpstr>Douleurs neuropathiques </vt:lpstr>
      <vt:lpstr>Signes cliniques caractéristiques  des  douleurs neuropathiques </vt:lpstr>
      <vt:lpstr>Exemples douleurs neuropathiques </vt:lpstr>
      <vt:lpstr>Présentation PowerPoint</vt:lpstr>
      <vt:lpstr>Présentation PowerPoint</vt:lpstr>
      <vt:lpstr>Présentation PowerPoint</vt:lpstr>
      <vt:lpstr> </vt:lpstr>
      <vt:lpstr>POURQUOI EVALUER LA DOULEUR ?</vt:lpstr>
      <vt:lpstr>POURQUOI EVALUER LA DOULEUR ?</vt:lpstr>
      <vt:lpstr>POURQUOI EVALUER LA DOULEUR ?</vt:lpstr>
      <vt:lpstr>POURQUOI EVALUER LA DOULEUR ?</vt:lpstr>
      <vt:lpstr>POURQUOI EVALUER LA DOULEUR ?</vt:lpstr>
      <vt:lpstr>POURQUOI EVALUER LA DOULEUR ? Par obligation réglementaire : </vt:lpstr>
      <vt:lpstr>POURQUOI EVALUER LA DOULEUR ?</vt:lpstr>
      <vt:lpstr>POURQUOI EVALUER LA DOULEUR ? Par obligation réglementaire : </vt:lpstr>
      <vt:lpstr>POURQUOI EVALUER LA DOULEUR ?</vt:lpstr>
      <vt:lpstr>POURQUOI EVALUER LA DOULEUR ?</vt:lpstr>
      <vt:lpstr>Pourquoi évaluer la douleur </vt:lpstr>
      <vt:lpstr>LES OBECTIFS DE l’évaluation </vt:lpstr>
      <vt:lpstr>LES OBECTIFS DE l’évaluation </vt:lpstr>
      <vt:lpstr>LES OBECTIFS DE l’évaluation </vt:lpstr>
      <vt:lpstr>Une démarche d’équipe</vt:lpstr>
      <vt:lpstr>Une démarche d’équipe/démarche de soins </vt:lpstr>
      <vt:lpstr>Une démarche d’équipe</vt:lpstr>
      <vt:lpstr>Une démarche d’équipe</vt:lpstr>
      <vt:lpstr>Le cadre de l’évaluation  la démarche s’acquiert progressivement. Elle repose sur 3 points essentiels </vt:lpstr>
      <vt:lpstr>L’entretien d’évaluation </vt:lpstr>
      <vt:lpstr>L’entretien d’évaluation </vt:lpstr>
      <vt:lpstr>L’entretien d’évaluation </vt:lpstr>
      <vt:lpstr>L’entretien d’évaluation </vt:lpstr>
      <vt:lpstr>Recueil d’informations auprès de l’entourage :  </vt:lpstr>
      <vt:lpstr>MISE EN COMMUN DES INFORMATIONS RECUEILLIES</vt:lpstr>
      <vt:lpstr>Le choix d’une grille d’évaluation  : une démarche d’équipe </vt:lpstr>
      <vt:lpstr>Le choix d’une grille d’évaluation  : une démarche d’équipe </vt:lpstr>
      <vt:lpstr>L’évaluation</vt:lpstr>
      <vt:lpstr>Les outils d’évaluation : trois types </vt:lpstr>
      <vt:lpstr>Les outils d’évaluation : trois types </vt:lpstr>
      <vt:lpstr>Les outils d’évaluation</vt:lpstr>
      <vt:lpstr>Les outils d’évaluation</vt:lpstr>
      <vt:lpstr>Les outils d’évaluation</vt:lpstr>
      <vt:lpstr>Présentation PowerPoint</vt:lpstr>
      <vt:lpstr>LES ECHELLES UNIDIMENSIONNELLES</vt:lpstr>
      <vt:lpstr>Présentation PowerPoint</vt:lpstr>
      <vt:lpstr>LES ECHELLES UNIDIMENSIONNELLES</vt:lpstr>
      <vt:lpstr>LES ECHELLES PLURIDIMENSIONNELLES</vt:lpstr>
      <vt:lpstr>Questionnaire douleur de saint antoine </vt:lpstr>
      <vt:lpstr>Présentation PowerPoint</vt:lpstr>
      <vt:lpstr>Présentation PowerPoint</vt:lpstr>
      <vt:lpstr>Présentation PowerPoint</vt:lpstr>
      <vt:lpstr>Les échelles comportementales </vt:lpstr>
      <vt:lpstr>DOLOPLUS</vt:lpstr>
      <vt:lpstr>Présentation PowerPoint</vt:lpstr>
      <vt:lpstr>Présentation PowerPoint</vt:lpstr>
      <vt:lpstr>POUR HÉTÉRO-ÉVALUER LA DOULEUR RÉCURENTE: ECPA ( Échelle Comportementale Pour Personnes Agées )</vt:lpstr>
      <vt:lpstr>Présentation PowerPoint</vt:lpstr>
      <vt:lpstr>algoplus</vt:lpstr>
      <vt:lpstr>algoplus</vt:lpstr>
      <vt:lpstr>Présentation PowerPoint</vt:lpstr>
      <vt:lpstr>Présentation PowerPoint</vt:lpstr>
      <vt:lpstr>Présentation PowerPoint</vt:lpstr>
      <vt:lpstr>Présentation PowerPoint</vt:lpstr>
      <vt:lpstr>LA ROUE DE Déming </vt:lpstr>
      <vt:lpstr>Les moyens thérapeutiques</vt:lpstr>
      <vt:lpstr>Les moyens thérapeutiques</vt:lpstr>
      <vt:lpstr>Les moyens thérapeutiques</vt:lpstr>
      <vt:lpstr>QUELQUES MODES D’ADMINISTRATION </vt:lpstr>
      <vt:lpstr>Autres techniques</vt:lpstr>
      <vt:lpstr>Effet placebo</vt:lpstr>
      <vt:lpstr> </vt:lpstr>
      <vt:lpstr>LA MORPHINE</vt:lpstr>
      <vt:lpstr>Présentation PowerPoint</vt:lpstr>
      <vt:lpstr>Présentation PowerPoint</vt:lpstr>
      <vt:lpstr>Et en soins palliatifs</vt:lpstr>
      <vt:lpstr>Présentation PowerPoint</vt:lpstr>
      <vt:lpstr>Et en soins palliatifs</vt:lpstr>
      <vt:lpstr>Et en soins palliatifs</vt:lpstr>
      <vt:lpstr>Soins palliatifs</vt:lpstr>
      <vt:lpstr>De la douleur à la souffrance globale </vt:lpstr>
      <vt:lpstr>Douleur provoquée par les soins  </vt:lpstr>
      <vt:lpstr>Douleur provoquée par les soins </vt:lpstr>
      <vt:lpstr>Douleur provoquée par les soins </vt:lpstr>
      <vt:lpstr>Présentation PowerPoint</vt:lpstr>
      <vt:lpstr>BIBLIOGRAPHIE</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Evaluation de la Douleur</dc:title>
  <dc:creator>Marc Dietrich</dc:creator>
  <cp:lastModifiedBy>Delerive Celine</cp:lastModifiedBy>
  <cp:revision>111</cp:revision>
  <dcterms:created xsi:type="dcterms:W3CDTF">2022-11-12T15:57:34Z</dcterms:created>
  <dcterms:modified xsi:type="dcterms:W3CDTF">2024-03-06T12:01:37Z</dcterms:modified>
</cp:coreProperties>
</file>