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60" r:id="rId5"/>
    <p:sldId id="261" r:id="rId6"/>
    <p:sldId id="264" r:id="rId7"/>
    <p:sldId id="265" r:id="rId8"/>
    <p:sldId id="266" r:id="rId9"/>
    <p:sldId id="267" r:id="rId10"/>
    <p:sldId id="269" r:id="rId11"/>
    <p:sldId id="268" r:id="rId12"/>
    <p:sldId id="270" r:id="rId13"/>
    <p:sldId id="272" r:id="rId14"/>
    <p:sldId id="273" r:id="rId15"/>
    <p:sldId id="274" r:id="rId16"/>
    <p:sldId id="27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7F7F"/>
    <a:srgbClr val="EDB8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662" autoAdjust="0"/>
    <p:restoredTop sz="91346" autoAdjust="0"/>
  </p:normalViewPr>
  <p:slideViewPr>
    <p:cSldViewPr snapToGrid="0" showGuides="1">
      <p:cViewPr varScale="1">
        <p:scale>
          <a:sx n="60" d="100"/>
          <a:sy n="60" d="100"/>
        </p:scale>
        <p:origin x="9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015784-8847-4274-94FA-180AC0117243}" type="doc">
      <dgm:prSet loTypeId="urn:microsoft.com/office/officeart/2005/8/layout/radial6" loCatId="relationship" qsTypeId="urn:microsoft.com/office/officeart/2005/8/quickstyle/3d3" qsCatId="3D" csTypeId="urn:microsoft.com/office/officeart/2005/8/colors/colorful5" csCatId="colorful" phldr="1"/>
      <dgm:spPr/>
      <dgm:t>
        <a:bodyPr/>
        <a:lstStyle/>
        <a:p>
          <a:endParaRPr lang="fr-FR"/>
        </a:p>
      </dgm:t>
    </dgm:pt>
    <dgm:pt modelId="{E961675B-12C1-4E53-821E-0D245E28D762}">
      <dgm:prSet phldrT="[Texte]" custT="1"/>
      <dgm:spPr/>
      <dgm:t>
        <a:bodyPr/>
        <a:lstStyle/>
        <a:p>
          <a:r>
            <a:rPr lang="fr-FR" sz="1600" b="1">
              <a:latin typeface="Times New Roman" panose="02020603050405020304" pitchFamily="18" charset="0"/>
              <a:cs typeface="Times New Roman" panose="02020603050405020304" pitchFamily="18" charset="0"/>
            </a:rPr>
            <a:t>MALADE</a:t>
          </a:r>
        </a:p>
      </dgm:t>
    </dgm:pt>
    <dgm:pt modelId="{C2A07C0D-2663-4B64-BC74-DC305722187D}" type="parTrans" cxnId="{5A4C11FC-D5E2-4553-9CCA-B35752447038}">
      <dgm:prSet/>
      <dgm:spPr/>
      <dgm:t>
        <a:bodyPr/>
        <a:lstStyle/>
        <a:p>
          <a:endParaRPr lang="fr-FR" sz="1200">
            <a:latin typeface="Times New Roman" panose="02020603050405020304" pitchFamily="18" charset="0"/>
            <a:cs typeface="Times New Roman" panose="02020603050405020304" pitchFamily="18" charset="0"/>
          </a:endParaRPr>
        </a:p>
      </dgm:t>
    </dgm:pt>
    <dgm:pt modelId="{9490D08B-E8D2-4264-9436-5A9D8FB294FC}" type="sibTrans" cxnId="{5A4C11FC-D5E2-4553-9CCA-B35752447038}">
      <dgm:prSet/>
      <dgm:spPr/>
      <dgm:t>
        <a:bodyPr/>
        <a:lstStyle/>
        <a:p>
          <a:endParaRPr lang="fr-FR" sz="1200">
            <a:latin typeface="Times New Roman" panose="02020603050405020304" pitchFamily="18" charset="0"/>
            <a:cs typeface="Times New Roman" panose="02020603050405020304" pitchFamily="18" charset="0"/>
          </a:endParaRPr>
        </a:p>
      </dgm:t>
    </dgm:pt>
    <dgm:pt modelId="{EE3CBA21-A3E4-4BBA-9DD1-50A7E5D1D239}">
      <dgm:prSet phldrT="[Texte]" custT="1"/>
      <dgm:spPr>
        <a:solidFill>
          <a:srgbClr val="FFC000"/>
        </a:solidFill>
      </dgm:spPr>
      <dgm:t>
        <a:bodyPr/>
        <a:lstStyle/>
        <a:p>
          <a:r>
            <a:rPr lang="fr-FR" sz="1400" b="1" dirty="0">
              <a:solidFill>
                <a:schemeClr val="tx1"/>
              </a:solidFill>
              <a:latin typeface="Times New Roman" panose="02020603050405020304" pitchFamily="18" charset="0"/>
              <a:cs typeface="Times New Roman" panose="02020603050405020304" pitchFamily="18" charset="0"/>
            </a:rPr>
            <a:t>Famille</a:t>
          </a:r>
        </a:p>
      </dgm:t>
    </dgm:pt>
    <dgm:pt modelId="{5B6BB83A-013F-42CE-B1DF-EAD542991449}" type="parTrans" cxnId="{244911B2-3BF5-4C47-8AFC-7CBF3E0FF04B}">
      <dgm:prSet/>
      <dgm:spPr/>
      <dgm:t>
        <a:bodyPr/>
        <a:lstStyle/>
        <a:p>
          <a:endParaRPr lang="fr-FR" sz="1200">
            <a:latin typeface="Times New Roman" panose="02020603050405020304" pitchFamily="18" charset="0"/>
            <a:cs typeface="Times New Roman" panose="02020603050405020304" pitchFamily="18" charset="0"/>
          </a:endParaRPr>
        </a:p>
      </dgm:t>
    </dgm:pt>
    <dgm:pt modelId="{43A8D249-6F72-46C8-9B8E-DF9A3ABE4D0A}" type="sibTrans" cxnId="{244911B2-3BF5-4C47-8AFC-7CBF3E0FF04B}">
      <dgm:prSet/>
      <dgm:spPr/>
      <dgm:t>
        <a:bodyPr/>
        <a:lstStyle/>
        <a:p>
          <a:endParaRPr lang="fr-FR" sz="1200">
            <a:latin typeface="Times New Roman" panose="02020603050405020304" pitchFamily="18" charset="0"/>
            <a:cs typeface="Times New Roman" panose="02020603050405020304" pitchFamily="18" charset="0"/>
          </a:endParaRPr>
        </a:p>
      </dgm:t>
    </dgm:pt>
    <dgm:pt modelId="{EA5E4A17-F5E1-4F90-B915-6AB8E1FC5CA2}">
      <dgm:prSet phldrT="[Texte]" custT="1"/>
      <dgm:spPr>
        <a:solidFill>
          <a:srgbClr val="FB7F7F"/>
        </a:solidFill>
      </dgm:spPr>
      <dgm:t>
        <a:bodyPr/>
        <a:lstStyle/>
        <a:p>
          <a:r>
            <a:rPr lang="fr-FR" sz="1400" b="1" dirty="0">
              <a:solidFill>
                <a:schemeClr val="tx1"/>
              </a:solidFill>
              <a:latin typeface="Times New Roman" panose="02020603050405020304" pitchFamily="18" charset="0"/>
              <a:cs typeface="Times New Roman" panose="02020603050405020304" pitchFamily="18" charset="0"/>
            </a:rPr>
            <a:t>Personne de confiance </a:t>
          </a:r>
        </a:p>
      </dgm:t>
    </dgm:pt>
    <dgm:pt modelId="{E1104F60-ADDA-487B-8F18-D47695EC29E6}" type="parTrans" cxnId="{10A312AF-5E14-461B-8527-393AB0504B8B}">
      <dgm:prSet/>
      <dgm:spPr/>
      <dgm:t>
        <a:bodyPr/>
        <a:lstStyle/>
        <a:p>
          <a:endParaRPr lang="fr-FR" sz="1200">
            <a:latin typeface="Times New Roman" panose="02020603050405020304" pitchFamily="18" charset="0"/>
            <a:cs typeface="Times New Roman" panose="02020603050405020304" pitchFamily="18" charset="0"/>
          </a:endParaRPr>
        </a:p>
      </dgm:t>
    </dgm:pt>
    <dgm:pt modelId="{465C07E2-6DE1-47DB-997C-3603A9F5810D}" type="sibTrans" cxnId="{10A312AF-5E14-461B-8527-393AB0504B8B}">
      <dgm:prSet/>
      <dgm:spPr/>
      <dgm:t>
        <a:bodyPr/>
        <a:lstStyle/>
        <a:p>
          <a:endParaRPr lang="fr-FR" sz="1200">
            <a:latin typeface="Times New Roman" panose="02020603050405020304" pitchFamily="18" charset="0"/>
            <a:cs typeface="Times New Roman" panose="02020603050405020304" pitchFamily="18" charset="0"/>
          </a:endParaRPr>
        </a:p>
      </dgm:t>
    </dgm:pt>
    <dgm:pt modelId="{C80C48AD-E8D5-4370-B074-1ECD61ADEBD2}">
      <dgm:prSet phldrT="[Texte]" custT="1"/>
      <dgm:spPr>
        <a:solidFill>
          <a:srgbClr val="00B050"/>
        </a:solidFill>
      </dgm:spPr>
      <dgm:t>
        <a:bodyPr/>
        <a:lstStyle/>
        <a:p>
          <a:r>
            <a:rPr lang="fr-FR" sz="1400" b="1" dirty="0">
              <a:solidFill>
                <a:schemeClr val="tx1"/>
              </a:solidFill>
              <a:latin typeface="Times New Roman" panose="02020603050405020304" pitchFamily="18" charset="0"/>
              <a:cs typeface="Times New Roman" panose="02020603050405020304" pitchFamily="18" charset="0"/>
            </a:rPr>
            <a:t>Accompagnant bénévoles</a:t>
          </a:r>
        </a:p>
      </dgm:t>
    </dgm:pt>
    <dgm:pt modelId="{5A346156-78C6-4DFA-95A7-8467344D7F28}" type="parTrans" cxnId="{1AFD4575-3F3C-452A-B4BC-39F0D96F85C7}">
      <dgm:prSet/>
      <dgm:spPr/>
      <dgm:t>
        <a:bodyPr/>
        <a:lstStyle/>
        <a:p>
          <a:endParaRPr lang="fr-FR" sz="1200">
            <a:latin typeface="Times New Roman" panose="02020603050405020304" pitchFamily="18" charset="0"/>
            <a:cs typeface="Times New Roman" panose="02020603050405020304" pitchFamily="18" charset="0"/>
          </a:endParaRPr>
        </a:p>
      </dgm:t>
    </dgm:pt>
    <dgm:pt modelId="{66800335-B7E0-4792-989F-08E34E67A871}" type="sibTrans" cxnId="{1AFD4575-3F3C-452A-B4BC-39F0D96F85C7}">
      <dgm:prSet/>
      <dgm:spPr/>
      <dgm:t>
        <a:bodyPr/>
        <a:lstStyle/>
        <a:p>
          <a:endParaRPr lang="fr-FR" sz="1200">
            <a:latin typeface="Times New Roman" panose="02020603050405020304" pitchFamily="18" charset="0"/>
            <a:cs typeface="Times New Roman" panose="02020603050405020304" pitchFamily="18" charset="0"/>
          </a:endParaRPr>
        </a:p>
      </dgm:t>
    </dgm:pt>
    <dgm:pt modelId="{1CE4438F-EB0D-42EA-86DE-D305F66A5B0A}">
      <dgm:prSet phldrT="[Texte]" custT="1">
        <dgm:style>
          <a:lnRef idx="1">
            <a:schemeClr val="accent6"/>
          </a:lnRef>
          <a:fillRef idx="2">
            <a:schemeClr val="accent6"/>
          </a:fillRef>
          <a:effectRef idx="1">
            <a:schemeClr val="accent6"/>
          </a:effectRef>
          <a:fontRef idx="minor">
            <a:schemeClr val="dk1"/>
          </a:fontRef>
        </dgm:style>
      </dgm:prSet>
      <dgm:spPr/>
      <dgm:t>
        <a:bodyPr/>
        <a:lstStyle/>
        <a:p>
          <a:r>
            <a:rPr lang="fr-FR" sz="1400" b="1" dirty="0">
              <a:latin typeface="Times New Roman" panose="02020603050405020304" pitchFamily="18" charset="0"/>
              <a:cs typeface="Times New Roman" panose="02020603050405020304" pitchFamily="18" charset="0"/>
            </a:rPr>
            <a:t>Professionnels de santé</a:t>
          </a:r>
        </a:p>
      </dgm:t>
    </dgm:pt>
    <dgm:pt modelId="{F3018F85-C440-471A-AECD-30CF1AF6B276}" type="parTrans" cxnId="{7E4A9384-47E9-4AF8-B5C3-C617323E55F3}">
      <dgm:prSet/>
      <dgm:spPr/>
      <dgm:t>
        <a:bodyPr/>
        <a:lstStyle/>
        <a:p>
          <a:endParaRPr lang="fr-FR" sz="1200">
            <a:latin typeface="Times New Roman" panose="02020603050405020304" pitchFamily="18" charset="0"/>
            <a:cs typeface="Times New Roman" panose="02020603050405020304" pitchFamily="18" charset="0"/>
          </a:endParaRPr>
        </a:p>
      </dgm:t>
    </dgm:pt>
    <dgm:pt modelId="{B89BAD44-7FA5-4132-9CFC-C12477C305C7}" type="sibTrans" cxnId="{7E4A9384-47E9-4AF8-B5C3-C617323E55F3}">
      <dgm:prSet/>
      <dgm:spPr/>
      <dgm:t>
        <a:bodyPr/>
        <a:lstStyle/>
        <a:p>
          <a:endParaRPr lang="fr-FR" sz="1200">
            <a:latin typeface="Times New Roman" panose="02020603050405020304" pitchFamily="18" charset="0"/>
            <a:cs typeface="Times New Roman" panose="02020603050405020304" pitchFamily="18" charset="0"/>
          </a:endParaRPr>
        </a:p>
      </dgm:t>
    </dgm:pt>
    <dgm:pt modelId="{7B968026-22CE-43B2-8325-1D9D4EAC5658}" type="pres">
      <dgm:prSet presAssocID="{B0015784-8847-4274-94FA-180AC0117243}" presName="Name0" presStyleCnt="0">
        <dgm:presLayoutVars>
          <dgm:chMax val="1"/>
          <dgm:dir/>
          <dgm:animLvl val="ctr"/>
          <dgm:resizeHandles val="exact"/>
        </dgm:presLayoutVars>
      </dgm:prSet>
      <dgm:spPr/>
    </dgm:pt>
    <dgm:pt modelId="{FC4E86E3-61D8-4F26-A1E9-E133A7B4CC82}" type="pres">
      <dgm:prSet presAssocID="{E961675B-12C1-4E53-821E-0D245E28D762}" presName="centerShape" presStyleLbl="node0" presStyleIdx="0" presStyleCnt="1"/>
      <dgm:spPr/>
    </dgm:pt>
    <dgm:pt modelId="{A5F0EC12-185E-4AF3-9074-63AE7137129A}" type="pres">
      <dgm:prSet presAssocID="{EE3CBA21-A3E4-4BBA-9DD1-50A7E5D1D239}" presName="node" presStyleLbl="node1" presStyleIdx="0" presStyleCnt="4" custRadScaleRad="106003" custRadScaleInc="-901">
        <dgm:presLayoutVars>
          <dgm:bulletEnabled val="1"/>
        </dgm:presLayoutVars>
      </dgm:prSet>
      <dgm:spPr/>
    </dgm:pt>
    <dgm:pt modelId="{8E06C894-29DD-410C-B60B-71072D2E1B21}" type="pres">
      <dgm:prSet presAssocID="{EE3CBA21-A3E4-4BBA-9DD1-50A7E5D1D239}" presName="dummy" presStyleCnt="0"/>
      <dgm:spPr/>
    </dgm:pt>
    <dgm:pt modelId="{EFF6A176-560D-48F4-A3DC-9698AE58B3A0}" type="pres">
      <dgm:prSet presAssocID="{43A8D249-6F72-46C8-9B8E-DF9A3ABE4D0A}" presName="sibTrans" presStyleLbl="sibTrans2D1" presStyleIdx="0" presStyleCnt="4"/>
      <dgm:spPr/>
    </dgm:pt>
    <dgm:pt modelId="{02EA65F7-BD58-4F39-930A-46A6CDCCC4BB}" type="pres">
      <dgm:prSet presAssocID="{EA5E4A17-F5E1-4F90-B915-6AB8E1FC5CA2}" presName="node" presStyleLbl="node1" presStyleIdx="1" presStyleCnt="4" custScaleX="131025">
        <dgm:presLayoutVars>
          <dgm:bulletEnabled val="1"/>
        </dgm:presLayoutVars>
      </dgm:prSet>
      <dgm:spPr/>
    </dgm:pt>
    <dgm:pt modelId="{32264F81-E066-480B-AC7F-4B63943FD9BC}" type="pres">
      <dgm:prSet presAssocID="{EA5E4A17-F5E1-4F90-B915-6AB8E1FC5CA2}" presName="dummy" presStyleCnt="0"/>
      <dgm:spPr/>
    </dgm:pt>
    <dgm:pt modelId="{E65A619D-DD43-4BA3-8C34-1532DF518370}" type="pres">
      <dgm:prSet presAssocID="{465C07E2-6DE1-47DB-997C-3603A9F5810D}" presName="sibTrans" presStyleLbl="sibTrans2D1" presStyleIdx="1" presStyleCnt="4"/>
      <dgm:spPr/>
    </dgm:pt>
    <dgm:pt modelId="{4972DEAA-1777-408A-BC19-282815428198}" type="pres">
      <dgm:prSet presAssocID="{C80C48AD-E8D5-4370-B074-1ECD61ADEBD2}" presName="node" presStyleLbl="node1" presStyleIdx="2" presStyleCnt="4" custScaleX="170580">
        <dgm:presLayoutVars>
          <dgm:bulletEnabled val="1"/>
        </dgm:presLayoutVars>
      </dgm:prSet>
      <dgm:spPr/>
    </dgm:pt>
    <dgm:pt modelId="{30056AF2-9488-4DE8-8107-1C8212F88479}" type="pres">
      <dgm:prSet presAssocID="{C80C48AD-E8D5-4370-B074-1ECD61ADEBD2}" presName="dummy" presStyleCnt="0"/>
      <dgm:spPr/>
    </dgm:pt>
    <dgm:pt modelId="{38612687-612A-484C-B09A-A6FC42FBB7D4}" type="pres">
      <dgm:prSet presAssocID="{66800335-B7E0-4792-989F-08E34E67A871}" presName="sibTrans" presStyleLbl="sibTrans2D1" presStyleIdx="2" presStyleCnt="4"/>
      <dgm:spPr/>
    </dgm:pt>
    <dgm:pt modelId="{E59DC55F-10B1-4A2B-A3F4-943A1424CD96}" type="pres">
      <dgm:prSet presAssocID="{1CE4438F-EB0D-42EA-86DE-D305F66A5B0A}" presName="node" presStyleLbl="node1" presStyleIdx="3" presStyleCnt="4" custScaleX="157279">
        <dgm:presLayoutVars>
          <dgm:bulletEnabled val="1"/>
        </dgm:presLayoutVars>
      </dgm:prSet>
      <dgm:spPr/>
    </dgm:pt>
    <dgm:pt modelId="{9506F341-26F7-4032-836F-BF7AB1800CA7}" type="pres">
      <dgm:prSet presAssocID="{1CE4438F-EB0D-42EA-86DE-D305F66A5B0A}" presName="dummy" presStyleCnt="0"/>
      <dgm:spPr/>
    </dgm:pt>
    <dgm:pt modelId="{6067C9CF-FC75-4B74-8377-1C86330BA917}" type="pres">
      <dgm:prSet presAssocID="{B89BAD44-7FA5-4132-9CFC-C12477C305C7}" presName="sibTrans" presStyleLbl="sibTrans2D1" presStyleIdx="3" presStyleCnt="4"/>
      <dgm:spPr/>
    </dgm:pt>
  </dgm:ptLst>
  <dgm:cxnLst>
    <dgm:cxn modelId="{A0828562-9513-49D2-B326-4483D24362D1}" type="presOf" srcId="{66800335-B7E0-4792-989F-08E34E67A871}" destId="{38612687-612A-484C-B09A-A6FC42FBB7D4}" srcOrd="0" destOrd="0" presId="urn:microsoft.com/office/officeart/2005/8/layout/radial6"/>
    <dgm:cxn modelId="{E82E0F52-0FB0-40D7-AAAC-9A061CAAFB89}" type="presOf" srcId="{B89BAD44-7FA5-4132-9CFC-C12477C305C7}" destId="{6067C9CF-FC75-4B74-8377-1C86330BA917}" srcOrd="0" destOrd="0" presId="urn:microsoft.com/office/officeart/2005/8/layout/radial6"/>
    <dgm:cxn modelId="{1AFD4575-3F3C-452A-B4BC-39F0D96F85C7}" srcId="{E961675B-12C1-4E53-821E-0D245E28D762}" destId="{C80C48AD-E8D5-4370-B074-1ECD61ADEBD2}" srcOrd="2" destOrd="0" parTransId="{5A346156-78C6-4DFA-95A7-8467344D7F28}" sibTransId="{66800335-B7E0-4792-989F-08E34E67A871}"/>
    <dgm:cxn modelId="{6DF6607F-AE34-4FA1-9596-75261DB3EFCE}" type="presOf" srcId="{B0015784-8847-4274-94FA-180AC0117243}" destId="{7B968026-22CE-43B2-8325-1D9D4EAC5658}" srcOrd="0" destOrd="0" presId="urn:microsoft.com/office/officeart/2005/8/layout/radial6"/>
    <dgm:cxn modelId="{7E4A9384-47E9-4AF8-B5C3-C617323E55F3}" srcId="{E961675B-12C1-4E53-821E-0D245E28D762}" destId="{1CE4438F-EB0D-42EA-86DE-D305F66A5B0A}" srcOrd="3" destOrd="0" parTransId="{F3018F85-C440-471A-AECD-30CF1AF6B276}" sibTransId="{B89BAD44-7FA5-4132-9CFC-C12477C305C7}"/>
    <dgm:cxn modelId="{92328A86-4262-4631-B075-A5424BED1BEC}" type="presOf" srcId="{1CE4438F-EB0D-42EA-86DE-D305F66A5B0A}" destId="{E59DC55F-10B1-4A2B-A3F4-943A1424CD96}" srcOrd="0" destOrd="0" presId="urn:microsoft.com/office/officeart/2005/8/layout/radial6"/>
    <dgm:cxn modelId="{C483828D-CEAC-41FC-9292-D9ECAE0D44DF}" type="presOf" srcId="{43A8D249-6F72-46C8-9B8E-DF9A3ABE4D0A}" destId="{EFF6A176-560D-48F4-A3DC-9698AE58B3A0}" srcOrd="0" destOrd="0" presId="urn:microsoft.com/office/officeart/2005/8/layout/radial6"/>
    <dgm:cxn modelId="{4DEAE492-1703-49D3-83A2-1BFF576FD7EE}" type="presOf" srcId="{E961675B-12C1-4E53-821E-0D245E28D762}" destId="{FC4E86E3-61D8-4F26-A1E9-E133A7B4CC82}" srcOrd="0" destOrd="0" presId="urn:microsoft.com/office/officeart/2005/8/layout/radial6"/>
    <dgm:cxn modelId="{0C03FFAD-F0D9-4C9E-8368-0E6A0FFF3D0A}" type="presOf" srcId="{EA5E4A17-F5E1-4F90-B915-6AB8E1FC5CA2}" destId="{02EA65F7-BD58-4F39-930A-46A6CDCCC4BB}" srcOrd="0" destOrd="0" presId="urn:microsoft.com/office/officeart/2005/8/layout/radial6"/>
    <dgm:cxn modelId="{10A312AF-5E14-461B-8527-393AB0504B8B}" srcId="{E961675B-12C1-4E53-821E-0D245E28D762}" destId="{EA5E4A17-F5E1-4F90-B915-6AB8E1FC5CA2}" srcOrd="1" destOrd="0" parTransId="{E1104F60-ADDA-487B-8F18-D47695EC29E6}" sibTransId="{465C07E2-6DE1-47DB-997C-3603A9F5810D}"/>
    <dgm:cxn modelId="{244911B2-3BF5-4C47-8AFC-7CBF3E0FF04B}" srcId="{E961675B-12C1-4E53-821E-0D245E28D762}" destId="{EE3CBA21-A3E4-4BBA-9DD1-50A7E5D1D239}" srcOrd="0" destOrd="0" parTransId="{5B6BB83A-013F-42CE-B1DF-EAD542991449}" sibTransId="{43A8D249-6F72-46C8-9B8E-DF9A3ABE4D0A}"/>
    <dgm:cxn modelId="{369B50CB-0696-459B-B89A-72D3C7C51926}" type="presOf" srcId="{C80C48AD-E8D5-4370-B074-1ECD61ADEBD2}" destId="{4972DEAA-1777-408A-BC19-282815428198}" srcOrd="0" destOrd="0" presId="urn:microsoft.com/office/officeart/2005/8/layout/radial6"/>
    <dgm:cxn modelId="{71665ECF-0406-4885-98BB-9D6A39FE2B9E}" type="presOf" srcId="{465C07E2-6DE1-47DB-997C-3603A9F5810D}" destId="{E65A619D-DD43-4BA3-8C34-1532DF518370}" srcOrd="0" destOrd="0" presId="urn:microsoft.com/office/officeart/2005/8/layout/radial6"/>
    <dgm:cxn modelId="{7EA0CCF0-3A46-46CD-B7AF-84DA0FE56140}" type="presOf" srcId="{EE3CBA21-A3E4-4BBA-9DD1-50A7E5D1D239}" destId="{A5F0EC12-185E-4AF3-9074-63AE7137129A}" srcOrd="0" destOrd="0" presId="urn:microsoft.com/office/officeart/2005/8/layout/radial6"/>
    <dgm:cxn modelId="{5A4C11FC-D5E2-4553-9CCA-B35752447038}" srcId="{B0015784-8847-4274-94FA-180AC0117243}" destId="{E961675B-12C1-4E53-821E-0D245E28D762}" srcOrd="0" destOrd="0" parTransId="{C2A07C0D-2663-4B64-BC74-DC305722187D}" sibTransId="{9490D08B-E8D2-4264-9436-5A9D8FB294FC}"/>
    <dgm:cxn modelId="{8809966C-53CA-4CB2-8CCB-2D639F8541E9}" type="presParOf" srcId="{7B968026-22CE-43B2-8325-1D9D4EAC5658}" destId="{FC4E86E3-61D8-4F26-A1E9-E133A7B4CC82}" srcOrd="0" destOrd="0" presId="urn:microsoft.com/office/officeart/2005/8/layout/radial6"/>
    <dgm:cxn modelId="{59C65F4E-DBE9-4C37-874C-9054AC0F077C}" type="presParOf" srcId="{7B968026-22CE-43B2-8325-1D9D4EAC5658}" destId="{A5F0EC12-185E-4AF3-9074-63AE7137129A}" srcOrd="1" destOrd="0" presId="urn:microsoft.com/office/officeart/2005/8/layout/radial6"/>
    <dgm:cxn modelId="{6ADB9688-D47E-47F1-8C43-3EE006800E4E}" type="presParOf" srcId="{7B968026-22CE-43B2-8325-1D9D4EAC5658}" destId="{8E06C894-29DD-410C-B60B-71072D2E1B21}" srcOrd="2" destOrd="0" presId="urn:microsoft.com/office/officeart/2005/8/layout/radial6"/>
    <dgm:cxn modelId="{47C94DF5-DF3F-44DA-BAC5-6F6FB5773D49}" type="presParOf" srcId="{7B968026-22CE-43B2-8325-1D9D4EAC5658}" destId="{EFF6A176-560D-48F4-A3DC-9698AE58B3A0}" srcOrd="3" destOrd="0" presId="urn:microsoft.com/office/officeart/2005/8/layout/radial6"/>
    <dgm:cxn modelId="{9F7B2E2F-FBD5-4E51-B1D5-B6FF8BE3168F}" type="presParOf" srcId="{7B968026-22CE-43B2-8325-1D9D4EAC5658}" destId="{02EA65F7-BD58-4F39-930A-46A6CDCCC4BB}" srcOrd="4" destOrd="0" presId="urn:microsoft.com/office/officeart/2005/8/layout/radial6"/>
    <dgm:cxn modelId="{46F98954-13DF-4774-A94E-5A4B850865A4}" type="presParOf" srcId="{7B968026-22CE-43B2-8325-1D9D4EAC5658}" destId="{32264F81-E066-480B-AC7F-4B63943FD9BC}" srcOrd="5" destOrd="0" presId="urn:microsoft.com/office/officeart/2005/8/layout/radial6"/>
    <dgm:cxn modelId="{D1978CF1-161C-4D52-8C8C-1506DF103E31}" type="presParOf" srcId="{7B968026-22CE-43B2-8325-1D9D4EAC5658}" destId="{E65A619D-DD43-4BA3-8C34-1532DF518370}" srcOrd="6" destOrd="0" presId="urn:microsoft.com/office/officeart/2005/8/layout/radial6"/>
    <dgm:cxn modelId="{B7CE7F65-029E-4074-9761-4BE96CDBB8C0}" type="presParOf" srcId="{7B968026-22CE-43B2-8325-1D9D4EAC5658}" destId="{4972DEAA-1777-408A-BC19-282815428198}" srcOrd="7" destOrd="0" presId="urn:microsoft.com/office/officeart/2005/8/layout/radial6"/>
    <dgm:cxn modelId="{8BE62730-43F8-4123-96F6-56A57C670058}" type="presParOf" srcId="{7B968026-22CE-43B2-8325-1D9D4EAC5658}" destId="{30056AF2-9488-4DE8-8107-1C8212F88479}" srcOrd="8" destOrd="0" presId="urn:microsoft.com/office/officeart/2005/8/layout/radial6"/>
    <dgm:cxn modelId="{71420C81-C98D-40AA-8CA6-FF8C3FE168D1}" type="presParOf" srcId="{7B968026-22CE-43B2-8325-1D9D4EAC5658}" destId="{38612687-612A-484C-B09A-A6FC42FBB7D4}" srcOrd="9" destOrd="0" presId="urn:microsoft.com/office/officeart/2005/8/layout/radial6"/>
    <dgm:cxn modelId="{A10BD24D-2007-44A6-A9C2-0CC9C3ED511A}" type="presParOf" srcId="{7B968026-22CE-43B2-8325-1D9D4EAC5658}" destId="{E59DC55F-10B1-4A2B-A3F4-943A1424CD96}" srcOrd="10" destOrd="0" presId="urn:microsoft.com/office/officeart/2005/8/layout/radial6"/>
    <dgm:cxn modelId="{D52C6922-ED65-4E9D-BC23-1C306B4B71B6}" type="presParOf" srcId="{7B968026-22CE-43B2-8325-1D9D4EAC5658}" destId="{9506F341-26F7-4032-836F-BF7AB1800CA7}" srcOrd="11" destOrd="0" presId="urn:microsoft.com/office/officeart/2005/8/layout/radial6"/>
    <dgm:cxn modelId="{F2A4EB2E-3551-4BF3-86CE-4C53FB082B5E}" type="presParOf" srcId="{7B968026-22CE-43B2-8325-1D9D4EAC5658}" destId="{6067C9CF-FC75-4B74-8377-1C86330BA91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7D7FEB-37E2-4404-B6CA-6C3E283FD068}" type="doc">
      <dgm:prSet loTypeId="urn:microsoft.com/office/officeart/2005/8/layout/radial3" loCatId="relationship" qsTypeId="urn:microsoft.com/office/officeart/2005/8/quickstyle/simple1" qsCatId="simple" csTypeId="urn:microsoft.com/office/officeart/2005/8/colors/accent2_1" csCatId="accent2" phldr="1"/>
      <dgm:spPr/>
      <dgm:t>
        <a:bodyPr/>
        <a:lstStyle/>
        <a:p>
          <a:endParaRPr lang="fr-FR"/>
        </a:p>
      </dgm:t>
    </dgm:pt>
    <dgm:pt modelId="{94227C50-AF83-4065-9B27-15DE215B6BC7}">
      <dgm:prSet phldrT="[Texte]" custT="1"/>
      <dgm:spPr>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lin ang="2700000" scaled="1"/>
          <a:tileRect/>
        </a:gradFill>
        <a:ln>
          <a:solidFill>
            <a:srgbClr val="002060"/>
          </a:solidFill>
        </a:ln>
      </dgm:spPr>
      <dgm:t>
        <a:bodyPr/>
        <a:lstStyle/>
        <a:p>
          <a:r>
            <a:rPr lang="fr-FR" sz="2000" b="0">
              <a:solidFill>
                <a:srgbClr val="FF0000"/>
              </a:solidFill>
              <a:latin typeface="Times New Roman" panose="02020603050405020304" pitchFamily="18" charset="0"/>
              <a:cs typeface="Times New Roman" panose="02020603050405020304" pitchFamily="18" charset="0"/>
            </a:rPr>
            <a:t>MALADE</a:t>
          </a:r>
        </a:p>
      </dgm:t>
    </dgm:pt>
    <dgm:pt modelId="{F75CE348-2646-4E55-8CD1-8C53573F7B94}" type="parTrans" cxnId="{3A41C67F-5D28-4EB4-8B7B-880DBB661853}">
      <dgm:prSet/>
      <dgm:spPr/>
      <dgm:t>
        <a:bodyPr/>
        <a:lstStyle/>
        <a:p>
          <a:endParaRPr lang="fr-FR"/>
        </a:p>
      </dgm:t>
    </dgm:pt>
    <dgm:pt modelId="{94272C9F-F1AB-4B5E-B078-0A0C3FF40B2E}" type="sibTrans" cxnId="{3A41C67F-5D28-4EB4-8B7B-880DBB661853}">
      <dgm:prSet/>
      <dgm:spPr/>
      <dgm:t>
        <a:bodyPr/>
        <a:lstStyle/>
        <a:p>
          <a:endParaRPr lang="fr-FR"/>
        </a:p>
      </dgm:t>
    </dgm:pt>
    <dgm:pt modelId="{18D2F58A-5D39-4877-BAA9-3C0D41F3B4BD}">
      <dgm:prSet phldrT="[Texte]" custT="1"/>
      <dgm:spPr>
        <a:ln>
          <a:solidFill>
            <a:schemeClr val="accent6">
              <a:lumMod val="50000"/>
            </a:schemeClr>
          </a:solidFill>
        </a:ln>
      </dgm:spPr>
      <dgm:t>
        <a:bodyPr/>
        <a:lstStyle/>
        <a:p>
          <a:r>
            <a:rPr lang="fr-FR" sz="1400" b="1" dirty="0">
              <a:latin typeface="Times New Roman" panose="02020603050405020304" pitchFamily="18" charset="0"/>
              <a:cs typeface="Times New Roman" panose="02020603050405020304" pitchFamily="18" charset="0"/>
            </a:rPr>
            <a:t>Souffrance Spirituelle</a:t>
          </a:r>
        </a:p>
      </dgm:t>
    </dgm:pt>
    <dgm:pt modelId="{9731EC20-D093-4470-8997-C0C8F97F6EB7}" type="parTrans" cxnId="{9A9437D6-5E3C-4EEF-A04E-5221BA2FA30A}">
      <dgm:prSet/>
      <dgm:spPr/>
      <dgm:t>
        <a:bodyPr/>
        <a:lstStyle/>
        <a:p>
          <a:endParaRPr lang="fr-FR"/>
        </a:p>
      </dgm:t>
    </dgm:pt>
    <dgm:pt modelId="{ED95DC15-3BA6-41A8-9913-23BDD7EA48E7}" type="sibTrans" cxnId="{9A9437D6-5E3C-4EEF-A04E-5221BA2FA30A}">
      <dgm:prSet/>
      <dgm:spPr/>
      <dgm:t>
        <a:bodyPr/>
        <a:lstStyle/>
        <a:p>
          <a:endParaRPr lang="fr-FR"/>
        </a:p>
      </dgm:t>
    </dgm:pt>
    <dgm:pt modelId="{293C63E5-A551-4D84-BEBE-BA3A9CD4A09A}">
      <dgm:prSet phldrT="[Texte]" custT="1"/>
      <dgm:spPr>
        <a:ln>
          <a:solidFill>
            <a:schemeClr val="accent1">
              <a:lumMod val="50000"/>
            </a:schemeClr>
          </a:solidFill>
        </a:ln>
      </dgm:spPr>
      <dgm:t>
        <a:bodyPr/>
        <a:lstStyle/>
        <a:p>
          <a:r>
            <a:rPr lang="fr-FR" sz="1400" b="1" dirty="0">
              <a:latin typeface="Times New Roman" panose="02020603050405020304" pitchFamily="18" charset="0"/>
              <a:cs typeface="Times New Roman" panose="02020603050405020304" pitchFamily="18" charset="0"/>
            </a:rPr>
            <a:t>Souffrance Physique</a:t>
          </a:r>
        </a:p>
      </dgm:t>
    </dgm:pt>
    <dgm:pt modelId="{6F57BE2F-01E3-44C4-AB00-7E5C8199E307}" type="parTrans" cxnId="{052E196C-A689-4F84-A465-EAA7ECF14680}">
      <dgm:prSet/>
      <dgm:spPr/>
      <dgm:t>
        <a:bodyPr/>
        <a:lstStyle/>
        <a:p>
          <a:endParaRPr lang="fr-FR"/>
        </a:p>
      </dgm:t>
    </dgm:pt>
    <dgm:pt modelId="{B9E0363E-78B9-48DD-995F-9537EB9081AD}" type="sibTrans" cxnId="{052E196C-A689-4F84-A465-EAA7ECF14680}">
      <dgm:prSet/>
      <dgm:spPr/>
      <dgm:t>
        <a:bodyPr/>
        <a:lstStyle/>
        <a:p>
          <a:endParaRPr lang="fr-FR"/>
        </a:p>
      </dgm:t>
    </dgm:pt>
    <dgm:pt modelId="{7FF37C55-3680-4613-A32C-1845E03B109A}">
      <dgm:prSet phldrT="[Texte]" custT="1"/>
      <dgm:spPr>
        <a:ln>
          <a:solidFill>
            <a:srgbClr val="7030A0"/>
          </a:solidFill>
        </a:ln>
      </dgm:spPr>
      <dgm:t>
        <a:bodyPr/>
        <a:lstStyle/>
        <a:p>
          <a:r>
            <a:rPr lang="fr-FR" sz="1400" b="1" dirty="0">
              <a:latin typeface="Times New Roman" panose="02020603050405020304" pitchFamily="18" charset="0"/>
              <a:cs typeface="Times New Roman" panose="02020603050405020304" pitchFamily="18" charset="0"/>
            </a:rPr>
            <a:t>Souffrance Psychologique</a:t>
          </a:r>
        </a:p>
      </dgm:t>
    </dgm:pt>
    <dgm:pt modelId="{D2131F62-286E-4903-BA47-E177258DA084}" type="parTrans" cxnId="{5CBB2179-905B-4738-AA09-04DBF1811DD2}">
      <dgm:prSet/>
      <dgm:spPr/>
      <dgm:t>
        <a:bodyPr/>
        <a:lstStyle/>
        <a:p>
          <a:endParaRPr lang="fr-FR"/>
        </a:p>
      </dgm:t>
    </dgm:pt>
    <dgm:pt modelId="{1CACABA9-EEF6-4CD3-A8CE-4C7E3A4C1011}" type="sibTrans" cxnId="{5CBB2179-905B-4738-AA09-04DBF1811DD2}">
      <dgm:prSet/>
      <dgm:spPr/>
      <dgm:t>
        <a:bodyPr/>
        <a:lstStyle/>
        <a:p>
          <a:endParaRPr lang="fr-FR"/>
        </a:p>
      </dgm:t>
    </dgm:pt>
    <dgm:pt modelId="{CBA5D411-2D6C-48A1-9AA6-658BF4DEC7B5}">
      <dgm:prSet phldrT="[Texte]" custT="1"/>
      <dgm:spPr/>
      <dgm:t>
        <a:bodyPr/>
        <a:lstStyle/>
        <a:p>
          <a:r>
            <a:rPr lang="fr-FR" sz="1400" b="1" dirty="0">
              <a:latin typeface="Times New Roman" panose="02020603050405020304" pitchFamily="18" charset="0"/>
              <a:cs typeface="Times New Roman" panose="02020603050405020304" pitchFamily="18" charset="0"/>
            </a:rPr>
            <a:t>Souffrance Socio-familiale</a:t>
          </a:r>
        </a:p>
      </dgm:t>
    </dgm:pt>
    <dgm:pt modelId="{DD978C97-C683-48E2-9DF8-7002A2DED5CC}" type="parTrans" cxnId="{8CF12F0E-4E63-4387-A85F-88F5163AC0B7}">
      <dgm:prSet/>
      <dgm:spPr/>
      <dgm:t>
        <a:bodyPr/>
        <a:lstStyle/>
        <a:p>
          <a:endParaRPr lang="fr-FR"/>
        </a:p>
      </dgm:t>
    </dgm:pt>
    <dgm:pt modelId="{FA488F76-06D2-4314-AF79-13B26E28E899}" type="sibTrans" cxnId="{8CF12F0E-4E63-4387-A85F-88F5163AC0B7}">
      <dgm:prSet/>
      <dgm:spPr/>
      <dgm:t>
        <a:bodyPr/>
        <a:lstStyle/>
        <a:p>
          <a:endParaRPr lang="fr-FR"/>
        </a:p>
      </dgm:t>
    </dgm:pt>
    <dgm:pt modelId="{C179C294-9877-4438-855A-61E4D125A38F}" type="pres">
      <dgm:prSet presAssocID="{D57D7FEB-37E2-4404-B6CA-6C3E283FD068}" presName="composite" presStyleCnt="0">
        <dgm:presLayoutVars>
          <dgm:chMax val="1"/>
          <dgm:dir/>
          <dgm:resizeHandles val="exact"/>
        </dgm:presLayoutVars>
      </dgm:prSet>
      <dgm:spPr/>
    </dgm:pt>
    <dgm:pt modelId="{D0CCED47-4BF5-4038-BA55-B3A7567DBECE}" type="pres">
      <dgm:prSet presAssocID="{D57D7FEB-37E2-4404-B6CA-6C3E283FD068}" presName="radial" presStyleCnt="0">
        <dgm:presLayoutVars>
          <dgm:animLvl val="ctr"/>
        </dgm:presLayoutVars>
      </dgm:prSet>
      <dgm:spPr/>
    </dgm:pt>
    <dgm:pt modelId="{567F029B-2FE9-40D5-A352-974486D8EBFA}" type="pres">
      <dgm:prSet presAssocID="{94227C50-AF83-4065-9B27-15DE215B6BC7}" presName="centerShape" presStyleLbl="vennNode1" presStyleIdx="0" presStyleCnt="5" custScaleX="84720" custScaleY="76586" custLinFactNeighborX="1561" custLinFactNeighborY="520"/>
      <dgm:spPr/>
    </dgm:pt>
    <dgm:pt modelId="{2D57CCEA-5C41-40FD-AD81-83F951252B31}" type="pres">
      <dgm:prSet presAssocID="{18D2F58A-5D39-4877-BAA9-3C0D41F3B4BD}" presName="node" presStyleLbl="vennNode1" presStyleIdx="1" presStyleCnt="5" custScaleX="204409" custScaleY="99498" custRadScaleRad="53177" custRadScaleInc="1246">
        <dgm:presLayoutVars>
          <dgm:bulletEnabled val="1"/>
        </dgm:presLayoutVars>
      </dgm:prSet>
      <dgm:spPr/>
    </dgm:pt>
    <dgm:pt modelId="{342532BE-3784-4712-91C2-6A70B3BC8151}" type="pres">
      <dgm:prSet presAssocID="{293C63E5-A551-4D84-BEBE-BA3A9CD4A09A}" presName="node" presStyleLbl="vennNode1" presStyleIdx="2" presStyleCnt="5" custScaleX="152664" custRadScaleRad="68828" custRadScaleInc="-2407">
        <dgm:presLayoutVars>
          <dgm:bulletEnabled val="1"/>
        </dgm:presLayoutVars>
      </dgm:prSet>
      <dgm:spPr/>
    </dgm:pt>
    <dgm:pt modelId="{6264E976-0B9B-4874-BF42-436402F3F9D1}" type="pres">
      <dgm:prSet presAssocID="{7FF37C55-3680-4613-A32C-1845E03B109A}" presName="node" presStyleLbl="vennNode1" presStyleIdx="3" presStyleCnt="5" custScaleX="173234" custScaleY="96476" custRadScaleRad="50697" custRadScaleInc="-4578">
        <dgm:presLayoutVars>
          <dgm:bulletEnabled val="1"/>
        </dgm:presLayoutVars>
      </dgm:prSet>
      <dgm:spPr/>
    </dgm:pt>
    <dgm:pt modelId="{1EE18C97-91AC-4551-8C5C-6FB0860D8AFA}" type="pres">
      <dgm:prSet presAssocID="{CBA5D411-2D6C-48A1-9AA6-658BF4DEC7B5}" presName="node" presStyleLbl="vennNode1" presStyleIdx="4" presStyleCnt="5" custScaleX="163203" custRadScaleRad="66705" custRadScaleInc="-993">
        <dgm:presLayoutVars>
          <dgm:bulletEnabled val="1"/>
        </dgm:presLayoutVars>
      </dgm:prSet>
      <dgm:spPr/>
    </dgm:pt>
  </dgm:ptLst>
  <dgm:cxnLst>
    <dgm:cxn modelId="{8CF12F0E-4E63-4387-A85F-88F5163AC0B7}" srcId="{94227C50-AF83-4065-9B27-15DE215B6BC7}" destId="{CBA5D411-2D6C-48A1-9AA6-658BF4DEC7B5}" srcOrd="3" destOrd="0" parTransId="{DD978C97-C683-48E2-9DF8-7002A2DED5CC}" sibTransId="{FA488F76-06D2-4314-AF79-13B26E28E899}"/>
    <dgm:cxn modelId="{FCDBCB33-4C9B-456F-941C-81622B7A8120}" type="presOf" srcId="{94227C50-AF83-4065-9B27-15DE215B6BC7}" destId="{567F029B-2FE9-40D5-A352-974486D8EBFA}" srcOrd="0" destOrd="0" presId="urn:microsoft.com/office/officeart/2005/8/layout/radial3"/>
    <dgm:cxn modelId="{961E5A3D-EE74-4B79-9854-5A7B700F222E}" type="presOf" srcId="{7FF37C55-3680-4613-A32C-1845E03B109A}" destId="{6264E976-0B9B-4874-BF42-436402F3F9D1}" srcOrd="0" destOrd="0" presId="urn:microsoft.com/office/officeart/2005/8/layout/radial3"/>
    <dgm:cxn modelId="{052E196C-A689-4F84-A465-EAA7ECF14680}" srcId="{94227C50-AF83-4065-9B27-15DE215B6BC7}" destId="{293C63E5-A551-4D84-BEBE-BA3A9CD4A09A}" srcOrd="1" destOrd="0" parTransId="{6F57BE2F-01E3-44C4-AB00-7E5C8199E307}" sibTransId="{B9E0363E-78B9-48DD-995F-9537EB9081AD}"/>
    <dgm:cxn modelId="{5CBB2179-905B-4738-AA09-04DBF1811DD2}" srcId="{94227C50-AF83-4065-9B27-15DE215B6BC7}" destId="{7FF37C55-3680-4613-A32C-1845E03B109A}" srcOrd="2" destOrd="0" parTransId="{D2131F62-286E-4903-BA47-E177258DA084}" sibTransId="{1CACABA9-EEF6-4CD3-A8CE-4C7E3A4C1011}"/>
    <dgm:cxn modelId="{FAF7797F-49F6-42B8-B70D-A69B22908726}" type="presOf" srcId="{CBA5D411-2D6C-48A1-9AA6-658BF4DEC7B5}" destId="{1EE18C97-91AC-4551-8C5C-6FB0860D8AFA}" srcOrd="0" destOrd="0" presId="urn:microsoft.com/office/officeart/2005/8/layout/radial3"/>
    <dgm:cxn modelId="{3A41C67F-5D28-4EB4-8B7B-880DBB661853}" srcId="{D57D7FEB-37E2-4404-B6CA-6C3E283FD068}" destId="{94227C50-AF83-4065-9B27-15DE215B6BC7}" srcOrd="0" destOrd="0" parTransId="{F75CE348-2646-4E55-8CD1-8C53573F7B94}" sibTransId="{94272C9F-F1AB-4B5E-B078-0A0C3FF40B2E}"/>
    <dgm:cxn modelId="{77F22A9F-398C-415C-B238-45205D6ADD34}" type="presOf" srcId="{18D2F58A-5D39-4877-BAA9-3C0D41F3B4BD}" destId="{2D57CCEA-5C41-40FD-AD81-83F951252B31}" srcOrd="0" destOrd="0" presId="urn:microsoft.com/office/officeart/2005/8/layout/radial3"/>
    <dgm:cxn modelId="{AB9FDAA3-4B06-4989-AA7C-965EBC577C31}" type="presOf" srcId="{D57D7FEB-37E2-4404-B6CA-6C3E283FD068}" destId="{C179C294-9877-4438-855A-61E4D125A38F}" srcOrd="0" destOrd="0" presId="urn:microsoft.com/office/officeart/2005/8/layout/radial3"/>
    <dgm:cxn modelId="{9A9437D6-5E3C-4EEF-A04E-5221BA2FA30A}" srcId="{94227C50-AF83-4065-9B27-15DE215B6BC7}" destId="{18D2F58A-5D39-4877-BAA9-3C0D41F3B4BD}" srcOrd="0" destOrd="0" parTransId="{9731EC20-D093-4470-8997-C0C8F97F6EB7}" sibTransId="{ED95DC15-3BA6-41A8-9913-23BDD7EA48E7}"/>
    <dgm:cxn modelId="{F8613DF7-4AE8-4A18-B1CF-C6326CD8AE04}" type="presOf" srcId="{293C63E5-A551-4D84-BEBE-BA3A9CD4A09A}" destId="{342532BE-3784-4712-91C2-6A70B3BC8151}" srcOrd="0" destOrd="0" presId="urn:microsoft.com/office/officeart/2005/8/layout/radial3"/>
    <dgm:cxn modelId="{9BEA4CD1-2FD6-4B29-A189-ED11D0A9398D}" type="presParOf" srcId="{C179C294-9877-4438-855A-61E4D125A38F}" destId="{D0CCED47-4BF5-4038-BA55-B3A7567DBECE}" srcOrd="0" destOrd="0" presId="urn:microsoft.com/office/officeart/2005/8/layout/radial3"/>
    <dgm:cxn modelId="{815EC238-9433-4C73-ACD3-564735310DF0}" type="presParOf" srcId="{D0CCED47-4BF5-4038-BA55-B3A7567DBECE}" destId="{567F029B-2FE9-40D5-A352-974486D8EBFA}" srcOrd="0" destOrd="0" presId="urn:microsoft.com/office/officeart/2005/8/layout/radial3"/>
    <dgm:cxn modelId="{8DFEACA0-06D0-48A5-82D3-2918B0C35013}" type="presParOf" srcId="{D0CCED47-4BF5-4038-BA55-B3A7567DBECE}" destId="{2D57CCEA-5C41-40FD-AD81-83F951252B31}" srcOrd="1" destOrd="0" presId="urn:microsoft.com/office/officeart/2005/8/layout/radial3"/>
    <dgm:cxn modelId="{D686BD48-DD12-4053-88F6-C28D5A8D9C3C}" type="presParOf" srcId="{D0CCED47-4BF5-4038-BA55-B3A7567DBECE}" destId="{342532BE-3784-4712-91C2-6A70B3BC8151}" srcOrd="2" destOrd="0" presId="urn:microsoft.com/office/officeart/2005/8/layout/radial3"/>
    <dgm:cxn modelId="{A18852FF-777F-43B4-B852-B4EE9F1B0329}" type="presParOf" srcId="{D0CCED47-4BF5-4038-BA55-B3A7567DBECE}" destId="{6264E976-0B9B-4874-BF42-436402F3F9D1}" srcOrd="3" destOrd="0" presId="urn:microsoft.com/office/officeart/2005/8/layout/radial3"/>
    <dgm:cxn modelId="{4D6E4B8B-3D94-42E1-8C8B-182AB3220972}" type="presParOf" srcId="{D0CCED47-4BF5-4038-BA55-B3A7567DBECE}" destId="{1EE18C97-91AC-4551-8C5C-6FB0860D8AFA}"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7C9CF-FC75-4B74-8377-1C86330BA917}">
      <dsp:nvSpPr>
        <dsp:cNvPr id="0" name=""/>
        <dsp:cNvSpPr/>
      </dsp:nvSpPr>
      <dsp:spPr>
        <a:xfrm>
          <a:off x="1051564" y="528134"/>
          <a:ext cx="3532687" cy="3532687"/>
        </a:xfrm>
        <a:prstGeom prst="blockArc">
          <a:avLst>
            <a:gd name="adj1" fmla="val 10795458"/>
            <a:gd name="adj2" fmla="val 16182811"/>
            <a:gd name="adj3" fmla="val 4640"/>
          </a:avLst>
        </a:prstGeom>
        <a:solidFill>
          <a:schemeClr val="accent5">
            <a:hueOff val="4808133"/>
            <a:satOff val="-9764"/>
            <a:lumOff val="627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8612687-612A-484C-B09A-A6FC42FBB7D4}">
      <dsp:nvSpPr>
        <dsp:cNvPr id="0" name=""/>
        <dsp:cNvSpPr/>
      </dsp:nvSpPr>
      <dsp:spPr>
        <a:xfrm>
          <a:off x="1051566" y="530413"/>
          <a:ext cx="3532687" cy="3532687"/>
        </a:xfrm>
        <a:prstGeom prst="blockArc">
          <a:avLst>
            <a:gd name="adj1" fmla="val 5400000"/>
            <a:gd name="adj2" fmla="val 10800000"/>
            <a:gd name="adj3" fmla="val 4640"/>
          </a:avLst>
        </a:prstGeom>
        <a:solidFill>
          <a:schemeClr val="accent5">
            <a:hueOff val="3205422"/>
            <a:satOff val="-6509"/>
            <a:lumOff val="418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65A619D-DD43-4BA3-8C34-1532DF518370}">
      <dsp:nvSpPr>
        <dsp:cNvPr id="0" name=""/>
        <dsp:cNvSpPr/>
      </dsp:nvSpPr>
      <dsp:spPr>
        <a:xfrm>
          <a:off x="1051566" y="530413"/>
          <a:ext cx="3532687" cy="3532687"/>
        </a:xfrm>
        <a:prstGeom prst="blockArc">
          <a:avLst>
            <a:gd name="adj1" fmla="val 0"/>
            <a:gd name="adj2" fmla="val 5400000"/>
            <a:gd name="adj3" fmla="val 4640"/>
          </a:avLst>
        </a:prstGeom>
        <a:solidFill>
          <a:schemeClr val="accent5">
            <a:hueOff val="1602711"/>
            <a:satOff val="-3255"/>
            <a:lumOff val="209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FF6A176-560D-48F4-A3DC-9698AE58B3A0}">
      <dsp:nvSpPr>
        <dsp:cNvPr id="0" name=""/>
        <dsp:cNvSpPr/>
      </dsp:nvSpPr>
      <dsp:spPr>
        <a:xfrm>
          <a:off x="1051567" y="528134"/>
          <a:ext cx="3532687" cy="3532687"/>
        </a:xfrm>
        <a:prstGeom prst="blockArc">
          <a:avLst>
            <a:gd name="adj1" fmla="val 16182805"/>
            <a:gd name="adj2" fmla="val 4542"/>
            <a:gd name="adj3" fmla="val 464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C4E86E3-61D8-4F26-A1E9-E133A7B4CC82}">
      <dsp:nvSpPr>
        <dsp:cNvPr id="0" name=""/>
        <dsp:cNvSpPr/>
      </dsp:nvSpPr>
      <dsp:spPr>
        <a:xfrm>
          <a:off x="2004862" y="1483709"/>
          <a:ext cx="1626096" cy="1626096"/>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a:latin typeface="Times New Roman" panose="02020603050405020304" pitchFamily="18" charset="0"/>
              <a:cs typeface="Times New Roman" panose="02020603050405020304" pitchFamily="18" charset="0"/>
            </a:rPr>
            <a:t>MALADE</a:t>
          </a:r>
        </a:p>
      </dsp:txBody>
      <dsp:txXfrm>
        <a:off x="2242998" y="1721845"/>
        <a:ext cx="1149824" cy="1149824"/>
      </dsp:txXfrm>
    </dsp:sp>
    <dsp:sp modelId="{A5F0EC12-185E-4AF3-9074-63AE7137129A}">
      <dsp:nvSpPr>
        <dsp:cNvPr id="0" name=""/>
        <dsp:cNvSpPr/>
      </dsp:nvSpPr>
      <dsp:spPr>
        <a:xfrm>
          <a:off x="2240148" y="0"/>
          <a:ext cx="1138267" cy="1138267"/>
        </a:xfrm>
        <a:prstGeom prst="ellipse">
          <a:avLst/>
        </a:prstGeom>
        <a:solidFill>
          <a:srgbClr val="FFC000"/>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tx1"/>
              </a:solidFill>
              <a:latin typeface="Times New Roman" panose="02020603050405020304" pitchFamily="18" charset="0"/>
              <a:cs typeface="Times New Roman" panose="02020603050405020304" pitchFamily="18" charset="0"/>
            </a:rPr>
            <a:t>Famille</a:t>
          </a:r>
        </a:p>
      </dsp:txBody>
      <dsp:txXfrm>
        <a:off x="2406843" y="166695"/>
        <a:ext cx="804877" cy="804877"/>
      </dsp:txXfrm>
    </dsp:sp>
    <dsp:sp modelId="{02EA65F7-BD58-4F39-930A-46A6CDCCC4BB}">
      <dsp:nvSpPr>
        <dsp:cNvPr id="0" name=""/>
        <dsp:cNvSpPr/>
      </dsp:nvSpPr>
      <dsp:spPr>
        <a:xfrm>
          <a:off x="3797568" y="1727623"/>
          <a:ext cx="1491414" cy="1138267"/>
        </a:xfrm>
        <a:prstGeom prst="ellipse">
          <a:avLst/>
        </a:prstGeom>
        <a:solidFill>
          <a:srgbClr val="FB7F7F"/>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tx1"/>
              </a:solidFill>
              <a:latin typeface="Times New Roman" panose="02020603050405020304" pitchFamily="18" charset="0"/>
              <a:cs typeface="Times New Roman" panose="02020603050405020304" pitchFamily="18" charset="0"/>
            </a:rPr>
            <a:t>Personne de confiance </a:t>
          </a:r>
        </a:p>
      </dsp:txBody>
      <dsp:txXfrm>
        <a:off x="4015981" y="1894318"/>
        <a:ext cx="1054588" cy="804877"/>
      </dsp:txXfrm>
    </dsp:sp>
    <dsp:sp modelId="{4972DEAA-1777-408A-BC19-282815428198}">
      <dsp:nvSpPr>
        <dsp:cNvPr id="0" name=""/>
        <dsp:cNvSpPr/>
      </dsp:nvSpPr>
      <dsp:spPr>
        <a:xfrm>
          <a:off x="1847082" y="3452989"/>
          <a:ext cx="1941656" cy="1138267"/>
        </a:xfrm>
        <a:prstGeom prst="ellipse">
          <a:avLst/>
        </a:prstGeom>
        <a:solidFill>
          <a:srgbClr val="00B050"/>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tx1"/>
              </a:solidFill>
              <a:latin typeface="Times New Roman" panose="02020603050405020304" pitchFamily="18" charset="0"/>
              <a:cs typeface="Times New Roman" panose="02020603050405020304" pitchFamily="18" charset="0"/>
            </a:rPr>
            <a:t>Accompagnant bénévoles</a:t>
          </a:r>
        </a:p>
      </dsp:txBody>
      <dsp:txXfrm>
        <a:off x="2131431" y="3619684"/>
        <a:ext cx="1372958" cy="804877"/>
      </dsp:txXfrm>
    </dsp:sp>
    <dsp:sp modelId="{E59DC55F-10B1-4A2B-A3F4-943A1424CD96}">
      <dsp:nvSpPr>
        <dsp:cNvPr id="0" name=""/>
        <dsp:cNvSpPr/>
      </dsp:nvSpPr>
      <dsp:spPr>
        <a:xfrm>
          <a:off x="197416" y="1727623"/>
          <a:ext cx="1790255" cy="1138267"/>
        </a:xfrm>
        <a:prstGeom prst="ellipse">
          <a:avLst/>
        </a:prstGeom>
        <a:solidFill>
          <a:schemeClr val="accent6">
            <a:tint val="70000"/>
            <a:lumMod val="104000"/>
          </a:schemeClr>
        </a:solidFill>
        <a:ln w="9525" cap="rnd" cmpd="sng" algn="ctr">
          <a:solidFill>
            <a:schemeClr val="accent6">
              <a:shade val="90000"/>
            </a:schemeClr>
          </a:solidFill>
          <a:prstDash val="solid"/>
        </a:ln>
        <a:effectLst/>
        <a:scene3d>
          <a:camera prst="orthographicFront">
            <a:rot lat="0" lon="0" rev="0"/>
          </a:camera>
          <a:lightRig rig="contrasting" dir="t">
            <a:rot lat="0" lon="0" rev="1200000"/>
          </a:lightRig>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Times New Roman" panose="02020603050405020304" pitchFamily="18" charset="0"/>
              <a:cs typeface="Times New Roman" panose="02020603050405020304" pitchFamily="18" charset="0"/>
            </a:rPr>
            <a:t>Professionnels de santé</a:t>
          </a:r>
        </a:p>
      </dsp:txBody>
      <dsp:txXfrm>
        <a:off x="459593" y="1894318"/>
        <a:ext cx="1265901" cy="804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F029B-2FE9-40D5-A352-974486D8EBFA}">
      <dsp:nvSpPr>
        <dsp:cNvPr id="0" name=""/>
        <dsp:cNvSpPr/>
      </dsp:nvSpPr>
      <dsp:spPr>
        <a:xfrm>
          <a:off x="3940768" y="1812208"/>
          <a:ext cx="2902115" cy="2623482"/>
        </a:xfrm>
        <a:prstGeom prst="ellipse">
          <a:avLst/>
        </a:prstGeom>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lin ang="2700000" scaled="1"/>
          <a:tileRect/>
        </a:gradFill>
        <a:ln w="15875" cap="rnd" cmpd="sng" algn="ctr">
          <a:solidFill>
            <a:srgbClr val="00206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0" kern="1200">
              <a:solidFill>
                <a:srgbClr val="FF0000"/>
              </a:solidFill>
              <a:latin typeface="Times New Roman" panose="02020603050405020304" pitchFamily="18" charset="0"/>
              <a:cs typeface="Times New Roman" panose="02020603050405020304" pitchFamily="18" charset="0"/>
            </a:rPr>
            <a:t>MALADE</a:t>
          </a:r>
        </a:p>
      </dsp:txBody>
      <dsp:txXfrm>
        <a:off x="4365773" y="2196408"/>
        <a:ext cx="2052105" cy="1855082"/>
      </dsp:txXfrm>
    </dsp:sp>
    <dsp:sp modelId="{2D57CCEA-5C41-40FD-AD81-83F951252B31}">
      <dsp:nvSpPr>
        <dsp:cNvPr id="0" name=""/>
        <dsp:cNvSpPr/>
      </dsp:nvSpPr>
      <dsp:spPr>
        <a:xfrm>
          <a:off x="3594869" y="1062611"/>
          <a:ext cx="3501054" cy="1704170"/>
        </a:xfrm>
        <a:prstGeom prst="ellipse">
          <a:avLst/>
        </a:prstGeom>
        <a:solidFill>
          <a:schemeClr val="lt1">
            <a:alpha val="50000"/>
            <a:hueOff val="0"/>
            <a:satOff val="0"/>
            <a:lumOff val="0"/>
            <a:alphaOff val="0"/>
          </a:schemeClr>
        </a:solidFill>
        <a:ln w="15875" cap="rnd"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Times New Roman" panose="02020603050405020304" pitchFamily="18" charset="0"/>
              <a:cs typeface="Times New Roman" panose="02020603050405020304" pitchFamily="18" charset="0"/>
            </a:rPr>
            <a:t>Souffrance Spirituelle</a:t>
          </a:r>
        </a:p>
      </dsp:txBody>
      <dsp:txXfrm>
        <a:off x="4107586" y="1312181"/>
        <a:ext cx="2475620" cy="1205030"/>
      </dsp:txXfrm>
    </dsp:sp>
    <dsp:sp modelId="{342532BE-3784-4712-91C2-6A70B3BC8151}">
      <dsp:nvSpPr>
        <dsp:cNvPr id="0" name=""/>
        <dsp:cNvSpPr/>
      </dsp:nvSpPr>
      <dsp:spPr>
        <a:xfrm>
          <a:off x="5549115" y="2186325"/>
          <a:ext cx="2614781" cy="1712769"/>
        </a:xfrm>
        <a:prstGeom prst="ellipse">
          <a:avLst/>
        </a:prstGeom>
        <a:solidFill>
          <a:schemeClr val="lt1">
            <a:alpha val="50000"/>
            <a:hueOff val="0"/>
            <a:satOff val="0"/>
            <a:lumOff val="0"/>
            <a:alphaOff val="0"/>
          </a:schemeClr>
        </a:solidFill>
        <a:ln w="15875"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Times New Roman" panose="02020603050405020304" pitchFamily="18" charset="0"/>
              <a:cs typeface="Times New Roman" panose="02020603050405020304" pitchFamily="18" charset="0"/>
            </a:rPr>
            <a:t>Souffrance Physique</a:t>
          </a:r>
        </a:p>
      </dsp:txBody>
      <dsp:txXfrm>
        <a:off x="5932041" y="2437154"/>
        <a:ext cx="1848929" cy="1211111"/>
      </dsp:txXfrm>
    </dsp:sp>
    <dsp:sp modelId="{6264E976-0B9B-4874-BF42-436402F3F9D1}">
      <dsp:nvSpPr>
        <dsp:cNvPr id="0" name=""/>
        <dsp:cNvSpPr/>
      </dsp:nvSpPr>
      <dsp:spPr>
        <a:xfrm>
          <a:off x="3919889" y="3402575"/>
          <a:ext cx="2967098" cy="1652411"/>
        </a:xfrm>
        <a:prstGeom prst="ellipse">
          <a:avLst/>
        </a:prstGeom>
        <a:solidFill>
          <a:schemeClr val="lt1">
            <a:alpha val="50000"/>
            <a:hueOff val="0"/>
            <a:satOff val="0"/>
            <a:lumOff val="0"/>
            <a:alphaOff val="0"/>
          </a:schemeClr>
        </a:solidFill>
        <a:ln w="15875" cap="rnd" cmpd="sng" algn="ctr">
          <a:solidFill>
            <a:srgbClr val="7030A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Times New Roman" panose="02020603050405020304" pitchFamily="18" charset="0"/>
              <a:cs typeface="Times New Roman" panose="02020603050405020304" pitchFamily="18" charset="0"/>
            </a:rPr>
            <a:t>Souffrance Psychologique</a:t>
          </a:r>
        </a:p>
      </dsp:txBody>
      <dsp:txXfrm>
        <a:off x="4354410" y="3644565"/>
        <a:ext cx="2098056" cy="1168431"/>
      </dsp:txXfrm>
    </dsp:sp>
    <dsp:sp modelId="{1EE18C97-91AC-4551-8C5C-6FB0860D8AFA}">
      <dsp:nvSpPr>
        <dsp:cNvPr id="0" name=""/>
        <dsp:cNvSpPr/>
      </dsp:nvSpPr>
      <dsp:spPr>
        <a:xfrm>
          <a:off x="2436652" y="2267574"/>
          <a:ext cx="2795290" cy="1712769"/>
        </a:xfrm>
        <a:prstGeom prst="ellipse">
          <a:avLst/>
        </a:prstGeom>
        <a:solidFill>
          <a:schemeClr val="lt1">
            <a:alpha val="50000"/>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Times New Roman" panose="02020603050405020304" pitchFamily="18" charset="0"/>
              <a:cs typeface="Times New Roman" panose="02020603050405020304" pitchFamily="18" charset="0"/>
            </a:rPr>
            <a:t>Souffrance Socio-familiale</a:t>
          </a:r>
        </a:p>
      </dsp:txBody>
      <dsp:txXfrm>
        <a:off x="2846013" y="2518403"/>
        <a:ext cx="1976568" cy="121111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3B93F0-5BB8-48D7-A220-2B02257D7FBF}" type="datetimeFigureOut">
              <a:rPr lang="fr-FR" smtClean="0"/>
              <a:t>13/11/2023</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B0CA78-FA93-49ED-B803-64690D6DD3B1}" type="slidenum">
              <a:rPr lang="fr-FR" smtClean="0"/>
              <a:t>‹N°›</a:t>
            </a:fld>
            <a:endParaRPr lang="fr-FR"/>
          </a:p>
        </p:txBody>
      </p:sp>
    </p:spTree>
    <p:extLst>
      <p:ext uri="{BB962C8B-B14F-4D97-AF65-F5344CB8AC3E}">
        <p14:creationId xmlns:p14="http://schemas.microsoft.com/office/powerpoint/2010/main" val="1138936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7A198-3B2E-45DF-8020-8AAEE4613291}" type="datetimeFigureOut">
              <a:rPr lang="fr-FR" smtClean="0"/>
              <a:t>13/11/2023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07258-414A-48D7-B119-61C8856607AA}" type="slidenum">
              <a:rPr lang="fr-FR" smtClean="0"/>
              <a:t>‹N°›</a:t>
            </a:fld>
            <a:endParaRPr lang="fr-FR"/>
          </a:p>
        </p:txBody>
      </p:sp>
    </p:spTree>
    <p:extLst>
      <p:ext uri="{BB962C8B-B14F-4D97-AF65-F5344CB8AC3E}">
        <p14:creationId xmlns:p14="http://schemas.microsoft.com/office/powerpoint/2010/main" val="29463153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C07258-414A-48D7-B119-61C8856607AA}" type="slidenum">
              <a:rPr lang="fr-FR" smtClean="0"/>
              <a:t>1</a:t>
            </a:fld>
            <a:endParaRPr lang="fr-FR" dirty="0"/>
          </a:p>
        </p:txBody>
      </p:sp>
    </p:spTree>
    <p:extLst>
      <p:ext uri="{BB962C8B-B14F-4D97-AF65-F5344CB8AC3E}">
        <p14:creationId xmlns:p14="http://schemas.microsoft.com/office/powerpoint/2010/main" val="236895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EC07258-414A-48D7-B119-61C8856607AA}" type="slidenum">
              <a:rPr lang="fr-FR" smtClean="0"/>
              <a:t>3</a:t>
            </a:fld>
            <a:endParaRPr lang="fr-FR"/>
          </a:p>
        </p:txBody>
      </p:sp>
    </p:spTree>
    <p:extLst>
      <p:ext uri="{BB962C8B-B14F-4D97-AF65-F5344CB8AC3E}">
        <p14:creationId xmlns:p14="http://schemas.microsoft.com/office/powerpoint/2010/main" val="2760467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73CC700-6760-4DBB-847B-42DB28AA8252}"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308522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723966B-29F4-4DED-A04D-CD33D779B0CB}"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166233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82639F6-C034-46CE-8717-636842299C39}"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B8F2B2-C9C6-443B-8052-03D5992E02EC}"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370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1187C6F9-63D3-4094-A3A7-8B0870A57DBE}" type="datetime1">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1902907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A7CAFF84-708B-48F7-8E32-C527E0D49DA6}" type="datetime1">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8F2B2-C9C6-443B-8052-03D5992E02EC}"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6924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29DB37E5-962F-4D93-B5A9-766858F94151}" type="datetime1">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1656139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8790CE1-10E2-4B87-BC48-C5C9A40C83B0}"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304237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45D65D7-4A76-4CE7-81CF-8914391A20A1}"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355285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02EB92-E666-4FA0-B072-7496F8BDF4CC}"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210062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9571F3C-2F50-4017-BF53-4C3AACFCD6FF}" type="datetime1">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42889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C02D050-F9DD-49A5-B24E-1A537C7DED53}" type="datetime1">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397483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4646503-F389-470F-9C3C-C1A373BBDF9B}" type="datetime1">
              <a:rPr lang="fr-FR" smtClean="0"/>
              <a:t>13/11/2023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108158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BEE429-F0E3-4C25-92DD-71701E501F6B}" type="datetime1">
              <a:rPr lang="fr-FR" smtClean="0"/>
              <a:t>13/11/2023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109234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D5B04-0B43-4208-A05F-99DC8A15531D}" type="datetime1">
              <a:rPr lang="fr-FR" smtClean="0"/>
              <a:t>13/11/2023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286620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39F40F5-F03D-44F0-BC59-F492629F7293}" type="datetime1">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235758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80E6129-A0F7-4441-86ED-270B6B158817}" type="datetime1">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8F2B2-C9C6-443B-8052-03D5992E02EC}" type="slidenum">
              <a:rPr lang="fr-FR" smtClean="0"/>
              <a:t>‹N°›</a:t>
            </a:fld>
            <a:endParaRPr lang="fr-FR"/>
          </a:p>
        </p:txBody>
      </p:sp>
    </p:spTree>
    <p:extLst>
      <p:ext uri="{BB962C8B-B14F-4D97-AF65-F5344CB8AC3E}">
        <p14:creationId xmlns:p14="http://schemas.microsoft.com/office/powerpoint/2010/main" val="217060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997E755-76E6-43D6-80F1-F8D4955CDA0C}" type="datetime1">
              <a:rPr lang="fr-FR" smtClean="0"/>
              <a:t>13/11/2023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EB8F2B2-C9C6-443B-8052-03D5992E02EC}" type="slidenum">
              <a:rPr lang="fr-FR" smtClean="0"/>
              <a:t>‹N°›</a:t>
            </a:fld>
            <a:endParaRPr lang="fr-FR"/>
          </a:p>
        </p:txBody>
      </p:sp>
    </p:spTree>
    <p:extLst>
      <p:ext uri="{BB962C8B-B14F-4D97-AF65-F5344CB8AC3E}">
        <p14:creationId xmlns:p14="http://schemas.microsoft.com/office/powerpoint/2010/main" val="4095399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as-sante.fr/" TargetMode="External"/><Relationship Id="rId2" Type="http://schemas.openxmlformats.org/officeDocument/2006/relationships/hyperlink" Target="http://education-ethique-sante.univ-tours.fr/" TargetMode="External"/><Relationship Id="rId1" Type="http://schemas.openxmlformats.org/officeDocument/2006/relationships/slideLayout" Target="../slideLayouts/slideLayout2.xml"/><Relationship Id="rId4" Type="http://schemas.openxmlformats.org/officeDocument/2006/relationships/hyperlink" Target="http://www.aavac.asso.f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3917/spub.212.0199" TargetMode="External"/><Relationship Id="rId2" Type="http://schemas.openxmlformats.org/officeDocument/2006/relationships/hyperlink" Target="https://doi.org/10.1016/j.meddro.2022.12.002" TargetMode="External"/><Relationship Id="rId1" Type="http://schemas.openxmlformats.org/officeDocument/2006/relationships/slideLayout" Target="../slideLayouts/slideLayout2.xml"/><Relationship Id="rId4" Type="http://schemas.openxmlformats.org/officeDocument/2006/relationships/hyperlink" Target="https://doi.org/10.1016/j.amp.2023.09.011"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doi.org/10.3917/cite.066.004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74672" y="1877962"/>
            <a:ext cx="9442655" cy="2063677"/>
          </a:xfrm>
        </p:spPr>
        <p:txBody>
          <a:bodyPr>
            <a:normAutofit/>
          </a:bodyPr>
          <a:lstStyle/>
          <a:p>
            <a:r>
              <a:rPr lang="fr-FR" sz="4400" b="1" dirty="0">
                <a:latin typeface="Times New Roman" panose="02020603050405020304" pitchFamily="18" charset="0"/>
                <a:cs typeface="Times New Roman" panose="02020603050405020304" pitchFamily="18" charset="0"/>
              </a:rPr>
              <a:t>SOINS PALLIATIFS ET DOULEUR</a:t>
            </a:r>
          </a:p>
        </p:txBody>
      </p:sp>
      <p:sp>
        <p:nvSpPr>
          <p:cNvPr id="3" name="Sous-titre 2"/>
          <p:cNvSpPr>
            <a:spLocks noGrp="1"/>
          </p:cNvSpPr>
          <p:nvPr>
            <p:ph type="subTitle" idx="1"/>
          </p:nvPr>
        </p:nvSpPr>
        <p:spPr>
          <a:xfrm>
            <a:off x="2749347" y="5447071"/>
            <a:ext cx="9442654" cy="1105520"/>
          </a:xfrm>
        </p:spPr>
        <p:txBody>
          <a:bodyPr>
            <a:normAutofit lnSpcReduction="10000"/>
          </a:bodyPr>
          <a:lstStyle/>
          <a:p>
            <a:r>
              <a:rPr lang="fr-FR" b="1" dirty="0"/>
              <a:t>Compétence 4  UE 4.7 S5  PROMOTION IDE 2021-2024</a:t>
            </a:r>
          </a:p>
          <a:p>
            <a:r>
              <a:rPr lang="fr-FR" b="1" dirty="0">
                <a:latin typeface="Times New Roman" panose="02020603050405020304" pitchFamily="18" charset="0"/>
                <a:cs typeface="Times New Roman" panose="02020603050405020304" pitchFamily="18" charset="0"/>
              </a:rPr>
              <a:t>DELERIVE Céline 		</a:t>
            </a:r>
          </a:p>
          <a:p>
            <a:r>
              <a:rPr lang="fr-FR" b="1" dirty="0">
                <a:latin typeface="Times New Roman" panose="02020603050405020304" pitchFamily="18" charset="0"/>
                <a:cs typeface="Times New Roman" panose="02020603050405020304" pitchFamily="18" charset="0"/>
              </a:rPr>
              <a:t>		Cours du 13/11/2023</a:t>
            </a: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1</a:t>
            </a:fld>
            <a:endParaRPr lang="fr-FR" dirty="0"/>
          </a:p>
        </p:txBody>
      </p:sp>
      <p:pic>
        <p:nvPicPr>
          <p:cNvPr id="2050" name="Picture 2" descr="Les soins palliatifs à domicile : les points importa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7929" y="372530"/>
            <a:ext cx="3233271" cy="239218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ouleur : quand ce signal d&amp;#39;alerte se fait trop prés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247" y="372530"/>
            <a:ext cx="3588086" cy="2392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46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animEffect transition="in" filter="randombar(horizontal)">
                                      <p:cBhvr>
                                        <p:cTn id="11"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24110"/>
            <a:ext cx="8911687" cy="1280890"/>
          </a:xfrm>
        </p:spPr>
        <p:txBody>
          <a:bodyPr/>
          <a:lstStyle/>
          <a:p>
            <a:r>
              <a:rPr lang="fr-FR" dirty="0"/>
              <a:t>TYPOLOGIE DE LA DOULEUR</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660149915"/>
              </p:ext>
            </p:extLst>
          </p:nvPr>
        </p:nvGraphicFramePr>
        <p:xfrm>
          <a:off x="1311580" y="1592131"/>
          <a:ext cx="9811826" cy="4464424"/>
        </p:xfrm>
        <a:graphic>
          <a:graphicData uri="http://schemas.openxmlformats.org/drawingml/2006/table">
            <a:tbl>
              <a:tblPr firstRow="1" firstCol="1" bandRow="1">
                <a:tableStyleId>{5C22544A-7EE6-4342-B048-85BDC9FD1C3A}</a:tableStyleId>
              </a:tblPr>
              <a:tblGrid>
                <a:gridCol w="1306684">
                  <a:extLst>
                    <a:ext uri="{9D8B030D-6E8A-4147-A177-3AD203B41FA5}">
                      <a16:colId xmlns:a16="http://schemas.microsoft.com/office/drawing/2014/main" val="20000"/>
                    </a:ext>
                  </a:extLst>
                </a:gridCol>
                <a:gridCol w="1314167">
                  <a:extLst>
                    <a:ext uri="{9D8B030D-6E8A-4147-A177-3AD203B41FA5}">
                      <a16:colId xmlns:a16="http://schemas.microsoft.com/office/drawing/2014/main" val="20001"/>
                    </a:ext>
                  </a:extLst>
                </a:gridCol>
                <a:gridCol w="1707014">
                  <a:extLst>
                    <a:ext uri="{9D8B030D-6E8A-4147-A177-3AD203B41FA5}">
                      <a16:colId xmlns:a16="http://schemas.microsoft.com/office/drawing/2014/main" val="20002"/>
                    </a:ext>
                  </a:extLst>
                </a:gridCol>
                <a:gridCol w="1200055">
                  <a:extLst>
                    <a:ext uri="{9D8B030D-6E8A-4147-A177-3AD203B41FA5}">
                      <a16:colId xmlns:a16="http://schemas.microsoft.com/office/drawing/2014/main" val="20003"/>
                    </a:ext>
                  </a:extLst>
                </a:gridCol>
                <a:gridCol w="1262723">
                  <a:extLst>
                    <a:ext uri="{9D8B030D-6E8A-4147-A177-3AD203B41FA5}">
                      <a16:colId xmlns:a16="http://schemas.microsoft.com/office/drawing/2014/main" val="20004"/>
                    </a:ext>
                  </a:extLst>
                </a:gridCol>
                <a:gridCol w="1843882">
                  <a:extLst>
                    <a:ext uri="{9D8B030D-6E8A-4147-A177-3AD203B41FA5}">
                      <a16:colId xmlns:a16="http://schemas.microsoft.com/office/drawing/2014/main" val="20005"/>
                    </a:ext>
                  </a:extLst>
                </a:gridCol>
                <a:gridCol w="1177301">
                  <a:extLst>
                    <a:ext uri="{9D8B030D-6E8A-4147-A177-3AD203B41FA5}">
                      <a16:colId xmlns:a16="http://schemas.microsoft.com/office/drawing/2014/main" val="20006"/>
                    </a:ext>
                  </a:extLst>
                </a:gridCol>
              </a:tblGrid>
              <a:tr h="837080">
                <a:tc>
                  <a:txBody>
                    <a:bodyPr/>
                    <a:lstStyle/>
                    <a:p>
                      <a:pPr algn="just">
                        <a:spcAft>
                          <a:spcPts val="0"/>
                        </a:spcAft>
                      </a:pPr>
                      <a:r>
                        <a:rPr lang="fr-FR" sz="1600" dirty="0">
                          <a:effectLst/>
                          <a:latin typeface="Times New Roman" panose="02020603050405020304" pitchFamily="18" charset="0"/>
                          <a:cs typeface="Times New Roman" panose="02020603050405020304" pitchFamily="18" charset="0"/>
                        </a:rPr>
                        <a:t> </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Symptômes</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Causes</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just">
                        <a:spcAft>
                          <a:spcPts val="0"/>
                        </a:spcAft>
                      </a:pPr>
                      <a:r>
                        <a:rPr lang="fr-FR" sz="1400" dirty="0">
                          <a:solidFill>
                            <a:schemeClr val="tx1"/>
                          </a:solidFill>
                          <a:effectLst/>
                          <a:latin typeface="Times New Roman" panose="02020603050405020304" pitchFamily="18" charset="0"/>
                          <a:cs typeface="Times New Roman" panose="02020603050405020304" pitchFamily="18" charset="0"/>
                        </a:rPr>
                        <a:t>Composante affective</a:t>
                      </a:r>
                      <a:endParaRPr lang="fr-FR"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Traitement</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Modèle médical</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Disparition </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10000"/>
                  </a:ext>
                </a:extLst>
              </a:tr>
              <a:tr h="1953186">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Douleur aigue</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Brutal</a:t>
                      </a:r>
                    </a:p>
                    <a:p>
                      <a:pPr>
                        <a:spcAft>
                          <a:spcPts val="0"/>
                        </a:spcAft>
                      </a:pPr>
                      <a:r>
                        <a:rPr lang="fr-FR" sz="1600" b="1" dirty="0">
                          <a:effectLst/>
                          <a:latin typeface="Times New Roman" panose="02020603050405020304" pitchFamily="18" charset="0"/>
                          <a:cs typeface="Times New Roman" panose="02020603050405020304" pitchFamily="18" charset="0"/>
                        </a:rPr>
                        <a:t>Signal alarme : utile et protectrice</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spcAft>
                          <a:spcPts val="0"/>
                        </a:spcAft>
                      </a:pPr>
                      <a:r>
                        <a:rPr lang="fr-FR" sz="1600" b="1" dirty="0" err="1">
                          <a:effectLst/>
                          <a:latin typeface="Times New Roman" panose="02020603050405020304" pitchFamily="18" charset="0"/>
                          <a:cs typeface="Times New Roman" panose="02020603050405020304" pitchFamily="18" charset="0"/>
                        </a:rPr>
                        <a:t>Unifactoriel</a:t>
                      </a:r>
                      <a:r>
                        <a:rPr lang="fr-FR" sz="1600" b="1" dirty="0">
                          <a:effectLst/>
                          <a:latin typeface="Times New Roman" panose="02020603050405020304" pitchFamily="18" charset="0"/>
                          <a:cs typeface="Times New Roman" panose="02020603050405020304" pitchFamily="18" charset="0"/>
                        </a:rPr>
                        <a:t> : examens complémentaires pour déterminer les caractéristiques et l’origine.</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Anxiété</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Curatif</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Médical classique</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Dépend de la lésion (jusque 3 mois)</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0001"/>
                  </a:ext>
                </a:extLst>
              </a:tr>
              <a:tr h="1674158">
                <a:tc>
                  <a:txBody>
                    <a:bodyPr/>
                    <a:lstStyle/>
                    <a:p>
                      <a:pPr algn="just">
                        <a:spcAft>
                          <a:spcPts val="0"/>
                        </a:spcAft>
                      </a:pPr>
                      <a:r>
                        <a:rPr lang="fr-FR" sz="1600" dirty="0">
                          <a:solidFill>
                            <a:schemeClr val="tx1"/>
                          </a:solidFill>
                          <a:effectLst/>
                          <a:latin typeface="Times New Roman" panose="02020603050405020304" pitchFamily="18" charset="0"/>
                          <a:cs typeface="Times New Roman" panose="02020603050405020304" pitchFamily="18" charset="0"/>
                        </a:rPr>
                        <a:t>Douleur chronique</a:t>
                      </a:r>
                      <a:endParaRPr lang="fr-F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Persistante et récurrente</a:t>
                      </a:r>
                    </a:p>
                    <a:p>
                      <a:pPr>
                        <a:spcAft>
                          <a:spcPts val="0"/>
                        </a:spcAft>
                      </a:pPr>
                      <a:r>
                        <a:rPr lang="fr-FR" sz="1600" b="1" dirty="0">
                          <a:effectLst/>
                          <a:latin typeface="Times New Roman" panose="02020603050405020304" pitchFamily="18" charset="0"/>
                          <a:cs typeface="Times New Roman" panose="02020603050405020304" pitchFamily="18" charset="0"/>
                        </a:rPr>
                        <a:t>Inutile et </a:t>
                      </a:r>
                    </a:p>
                    <a:p>
                      <a:pPr>
                        <a:spcAft>
                          <a:spcPts val="0"/>
                        </a:spcAft>
                      </a:pPr>
                      <a:r>
                        <a:rPr lang="fr-FR" sz="1600" b="1" dirty="0">
                          <a:effectLst/>
                          <a:latin typeface="Times New Roman" panose="02020603050405020304" pitchFamily="18" charset="0"/>
                          <a:cs typeface="Times New Roman" panose="02020603050405020304" pitchFamily="18" charset="0"/>
                        </a:rPr>
                        <a:t>destructrice</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Plurifactorielle : prend sens dans la réalité complexe du patient</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Dépression</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spcAft>
                          <a:spcPts val="0"/>
                        </a:spcAft>
                      </a:pPr>
                      <a:r>
                        <a:rPr lang="fr-FR" sz="1600" b="1" dirty="0" err="1">
                          <a:effectLst/>
                          <a:latin typeface="Times New Roman" panose="02020603050405020304" pitchFamily="18" charset="0"/>
                          <a:cs typeface="Times New Roman" panose="02020603050405020304" pitchFamily="18" charset="0"/>
                        </a:rPr>
                        <a:t>Réadaptatif</a:t>
                      </a:r>
                      <a:r>
                        <a:rPr lang="fr-FR" sz="1600" b="1" dirty="0">
                          <a:effectLst/>
                          <a:latin typeface="Times New Roman" panose="02020603050405020304" pitchFamily="18" charset="0"/>
                          <a:cs typeface="Times New Roman" panose="02020603050405020304" pitchFamily="18" charset="0"/>
                        </a:rPr>
                        <a:t> (</a:t>
                      </a:r>
                      <a:r>
                        <a:rPr lang="fr-FR" sz="1400" b="1" dirty="0">
                          <a:effectLst/>
                          <a:latin typeface="Times New Roman" panose="02020603050405020304" pitchFamily="18" charset="0"/>
                          <a:cs typeface="Times New Roman" panose="02020603050405020304" pitchFamily="18" charset="0"/>
                        </a:rPr>
                        <a:t>réponse insatisfaisante au traitement curatif</a:t>
                      </a:r>
                      <a:r>
                        <a:rPr lang="fr-FR" sz="1600" b="1" dirty="0">
                          <a:effectLst/>
                          <a:latin typeface="Times New Roman" panose="02020603050405020304" pitchFamily="18" charset="0"/>
                          <a:cs typeface="Times New Roman" panose="02020603050405020304" pitchFamily="18" charset="0"/>
                        </a:rPr>
                        <a:t>)</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Pluridimensionnel : somatique, psychologique et sociale</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spcAft>
                          <a:spcPts val="0"/>
                        </a:spcAft>
                      </a:pPr>
                      <a:r>
                        <a:rPr lang="fr-FR" sz="1600" b="1" dirty="0">
                          <a:effectLst/>
                          <a:latin typeface="Times New Roman" panose="02020603050405020304" pitchFamily="18" charset="0"/>
                          <a:cs typeface="Times New Roman" panose="02020603050405020304" pitchFamily="18" charset="0"/>
                        </a:rPr>
                        <a:t>Plus de 3 mois</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0002"/>
                  </a:ext>
                </a:extLst>
              </a:tr>
            </a:tbl>
          </a:graphicData>
        </a:graphic>
      </p:graphicFrame>
      <p:sp>
        <p:nvSpPr>
          <p:cNvPr id="4" name="Espace réservé du numéro de diapositive 3"/>
          <p:cNvSpPr>
            <a:spLocks noGrp="1"/>
          </p:cNvSpPr>
          <p:nvPr>
            <p:ph type="sldNum" sz="quarter" idx="12"/>
          </p:nvPr>
        </p:nvSpPr>
        <p:spPr/>
        <p:txBody>
          <a:bodyPr/>
          <a:lstStyle/>
          <a:p>
            <a:fld id="{CEB8F2B2-C9C6-443B-8052-03D5992E02EC}" type="slidenum">
              <a:rPr lang="fr-FR" smtClean="0"/>
              <a:t>10</a:t>
            </a:fld>
            <a:endParaRPr lang="fr-FR"/>
          </a:p>
        </p:txBody>
      </p:sp>
    </p:spTree>
    <p:extLst>
      <p:ext uri="{BB962C8B-B14F-4D97-AF65-F5344CB8AC3E}">
        <p14:creationId xmlns:p14="http://schemas.microsoft.com/office/powerpoint/2010/main" val="2203013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588673"/>
            <a:ext cx="8911687" cy="1280890"/>
          </a:xfrm>
        </p:spPr>
        <p:txBody>
          <a:bodyPr/>
          <a:lstStyle/>
          <a:p>
            <a:r>
              <a:rPr lang="fr-FR" dirty="0"/>
              <a:t>TYPOLOGIE DE LA DOULEUR</a:t>
            </a:r>
          </a:p>
        </p:txBody>
      </p:sp>
      <p:sp>
        <p:nvSpPr>
          <p:cNvPr id="3" name="Espace réservé du contenu 2"/>
          <p:cNvSpPr>
            <a:spLocks noGrp="1"/>
          </p:cNvSpPr>
          <p:nvPr>
            <p:ph idx="1"/>
          </p:nvPr>
        </p:nvSpPr>
        <p:spPr>
          <a:xfrm>
            <a:off x="1556478" y="1697441"/>
            <a:ext cx="10083296" cy="3895696"/>
          </a:xfrm>
        </p:spPr>
        <p:txBody>
          <a:bodyPr>
            <a:normAutofit/>
          </a:bodyPr>
          <a:lstStyle/>
          <a:p>
            <a:pPr algn="just"/>
            <a:r>
              <a:rPr lang="fr-FR" sz="2200" dirty="0">
                <a:latin typeface="Times New Roman" panose="02020603050405020304" pitchFamily="18" charset="0"/>
                <a:cs typeface="Times New Roman" panose="02020603050405020304" pitchFamily="18" charset="0"/>
              </a:rPr>
              <a:t> La douleur chronique propose différentes composantes que </a:t>
            </a:r>
            <a:r>
              <a:rPr lang="fr-FR" sz="2200" dirty="0" err="1">
                <a:latin typeface="Times New Roman" panose="02020603050405020304" pitchFamily="18" charset="0"/>
                <a:cs typeface="Times New Roman" panose="02020603050405020304" pitchFamily="18" charset="0"/>
              </a:rPr>
              <a:t>Cicely</a:t>
            </a:r>
            <a:r>
              <a:rPr lang="fr-FR" sz="2200" dirty="0">
                <a:latin typeface="Times New Roman" panose="02020603050405020304" pitchFamily="18" charset="0"/>
                <a:cs typeface="Times New Roman" panose="02020603050405020304" pitchFamily="18" charset="0"/>
              </a:rPr>
              <a:t> SAUNDERS a qualifié de « total pain » : souffrance totale en 1967</a:t>
            </a:r>
          </a:p>
          <a:p>
            <a:pPr marL="0" indent="0" algn="just">
              <a:buNone/>
            </a:pPr>
            <a:endParaRPr lang="fr-FR" sz="22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11</a:t>
            </a:fld>
            <a:endParaRPr lang="fr-FR"/>
          </a:p>
        </p:txBody>
      </p:sp>
      <p:graphicFrame>
        <p:nvGraphicFramePr>
          <p:cNvPr id="9" name="Diagramme 8"/>
          <p:cNvGraphicFramePr/>
          <p:nvPr>
            <p:extLst>
              <p:ext uri="{D42A27DB-BD31-4B8C-83A1-F6EECF244321}">
                <p14:modId xmlns:p14="http://schemas.microsoft.com/office/powerpoint/2010/main" val="227190089"/>
              </p:ext>
            </p:extLst>
          </p:nvPr>
        </p:nvGraphicFramePr>
        <p:xfrm>
          <a:off x="921695" y="1695174"/>
          <a:ext cx="10554106" cy="6175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33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24110"/>
            <a:ext cx="8911687" cy="1280890"/>
          </a:xfrm>
        </p:spPr>
        <p:txBody>
          <a:bodyPr/>
          <a:lstStyle/>
          <a:p>
            <a:r>
              <a:rPr lang="fr-FR" b="1" dirty="0">
                <a:latin typeface="Times New Roman" panose="02020603050405020304" pitchFamily="18" charset="0"/>
                <a:cs typeface="Times New Roman" panose="02020603050405020304" pitchFamily="18" charset="0"/>
              </a:rPr>
              <a:t>TYPES DE DOULEUR</a:t>
            </a:r>
          </a:p>
        </p:txBody>
      </p:sp>
      <p:sp>
        <p:nvSpPr>
          <p:cNvPr id="3" name="Espace réservé du contenu 2"/>
          <p:cNvSpPr>
            <a:spLocks noGrp="1"/>
          </p:cNvSpPr>
          <p:nvPr>
            <p:ph idx="1"/>
          </p:nvPr>
        </p:nvSpPr>
        <p:spPr>
          <a:xfrm>
            <a:off x="1451192" y="1991061"/>
            <a:ext cx="9827496" cy="3777622"/>
          </a:xfrm>
        </p:spPr>
        <p:txBody>
          <a:bodyPr>
            <a:noAutofit/>
          </a:bodyPr>
          <a:lstStyle/>
          <a:p>
            <a:pPr algn="just"/>
            <a:r>
              <a:rPr lang="fr-FR" sz="2400" b="1" dirty="0">
                <a:latin typeface="Times New Roman" panose="02020603050405020304" pitchFamily="18" charset="0"/>
                <a:cs typeface="Times New Roman" panose="02020603050405020304" pitchFamily="18" charset="0"/>
              </a:rPr>
              <a:t>Douleur par excès de nociception</a:t>
            </a:r>
            <a:r>
              <a:rPr lang="fr-FR" sz="2400" dirty="0">
                <a:latin typeface="Times New Roman" panose="02020603050405020304" pitchFamily="18" charset="0"/>
                <a:cs typeface="Times New Roman" panose="02020603050405020304" pitchFamily="18" charset="0"/>
              </a:rPr>
              <a:t> : les tissus périphériques qui envoient un excès d’influx douloureux dans le système nerveux (brûlures, traumatismes articulaires ou osseux).</a:t>
            </a:r>
          </a:p>
          <a:p>
            <a:pPr marL="0" indent="0" algn="just">
              <a:buNone/>
            </a:pPr>
            <a:endParaRPr lang="fr-FR" sz="2400" dirty="0">
              <a:latin typeface="Times New Roman" panose="02020603050405020304" pitchFamily="18" charset="0"/>
              <a:cs typeface="Times New Roman" panose="02020603050405020304" pitchFamily="18" charset="0"/>
            </a:endParaRPr>
          </a:p>
          <a:p>
            <a:pPr algn="just"/>
            <a:r>
              <a:rPr lang="fr-FR" sz="2400" b="1" dirty="0">
                <a:latin typeface="Times New Roman" panose="02020603050405020304" pitchFamily="18" charset="0"/>
                <a:cs typeface="Times New Roman" panose="02020603050405020304" pitchFamily="18" charset="0"/>
              </a:rPr>
              <a:t>Douleur neurogènes ou neuropathiques </a:t>
            </a:r>
            <a:r>
              <a:rPr lang="fr-FR" sz="2400" dirty="0">
                <a:latin typeface="Times New Roman" panose="02020603050405020304" pitchFamily="18" charset="0"/>
                <a:cs typeface="Times New Roman" panose="02020603050405020304" pitchFamily="18" charset="0"/>
              </a:rPr>
              <a:t>: système nerveux qui en amont des nocicepteurs  est atteint avec une destruction des terminaisons nerveuses (zona, membre fantôme).</a:t>
            </a:r>
          </a:p>
          <a:p>
            <a:pPr algn="just"/>
            <a:endParaRPr lang="fr-FR" sz="2400" dirty="0">
              <a:latin typeface="Times New Roman" panose="02020603050405020304" pitchFamily="18" charset="0"/>
              <a:cs typeface="Times New Roman" panose="02020603050405020304" pitchFamily="18" charset="0"/>
            </a:endParaRPr>
          </a:p>
          <a:p>
            <a:pPr algn="just"/>
            <a:r>
              <a:rPr lang="fr-FR" sz="2400" b="1" dirty="0">
                <a:latin typeface="Times New Roman" panose="02020603050405020304" pitchFamily="18" charset="0"/>
                <a:cs typeface="Times New Roman" panose="02020603050405020304" pitchFamily="18" charset="0"/>
              </a:rPr>
              <a:t>Douleur psychogène</a:t>
            </a:r>
            <a:r>
              <a:rPr lang="fr-FR" sz="2400" dirty="0">
                <a:latin typeface="Times New Roman" panose="02020603050405020304" pitchFamily="18" charset="0"/>
                <a:cs typeface="Times New Roman" panose="02020603050405020304" pitchFamily="18" charset="0"/>
              </a:rPr>
              <a:t> : peut être évoquée après élimination de toutes causes organiques (Fibromyalgies, migraines).</a:t>
            </a:r>
          </a:p>
          <a:p>
            <a:pPr marL="0" indent="0" algn="just">
              <a:buNone/>
            </a:pPr>
            <a:endParaRPr lang="fr-FR" sz="24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12</a:t>
            </a:fld>
            <a:endParaRPr lang="fr-FR"/>
          </a:p>
        </p:txBody>
      </p:sp>
    </p:spTree>
    <p:extLst>
      <p:ext uri="{BB962C8B-B14F-4D97-AF65-F5344CB8AC3E}">
        <p14:creationId xmlns:p14="http://schemas.microsoft.com/office/powerpoint/2010/main" val="42676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34868"/>
            <a:ext cx="8911687" cy="1280890"/>
          </a:xfrm>
        </p:spPr>
        <p:txBody>
          <a:bodyPr/>
          <a:lstStyle/>
          <a:p>
            <a:r>
              <a:rPr lang="fr-FR" b="1" dirty="0">
                <a:latin typeface="Times New Roman" panose="02020603050405020304" pitchFamily="18" charset="0"/>
                <a:cs typeface="Times New Roman" panose="02020603050405020304" pitchFamily="18" charset="0"/>
              </a:rPr>
              <a:t>CONCLUSION</a:t>
            </a:r>
          </a:p>
        </p:txBody>
      </p:sp>
      <p:sp>
        <p:nvSpPr>
          <p:cNvPr id="3" name="Espace réservé du contenu 2"/>
          <p:cNvSpPr>
            <a:spLocks noGrp="1"/>
          </p:cNvSpPr>
          <p:nvPr>
            <p:ph idx="1"/>
          </p:nvPr>
        </p:nvSpPr>
        <p:spPr>
          <a:xfrm>
            <a:off x="1161928" y="1915758"/>
            <a:ext cx="9868143" cy="3777622"/>
          </a:xfrm>
        </p:spPr>
        <p:txBody>
          <a:bodyPr>
            <a:normAutofit/>
          </a:bodyPr>
          <a:lstStyle/>
          <a:p>
            <a:r>
              <a:rPr lang="fr-FR" sz="2800" dirty="0">
                <a:latin typeface="Times New Roman" panose="02020603050405020304" pitchFamily="18" charset="0"/>
                <a:cs typeface="Times New Roman" panose="02020603050405020304" pitchFamily="18" charset="0"/>
              </a:rPr>
              <a:t>Evaluation de la douleur par IDE : échelles évaluation</a:t>
            </a:r>
          </a:p>
          <a:p>
            <a:r>
              <a:rPr lang="fr-FR" sz="2800" dirty="0">
                <a:latin typeface="Times New Roman" panose="02020603050405020304" pitchFamily="18" charset="0"/>
                <a:cs typeface="Times New Roman" panose="02020603050405020304" pitchFamily="18" charset="0"/>
              </a:rPr>
              <a:t>Démarche palliative: prise en charge de la douleur</a:t>
            </a:r>
          </a:p>
          <a:p>
            <a:r>
              <a:rPr lang="fr-FR" sz="2800" dirty="0">
                <a:latin typeface="Times New Roman" panose="02020603050405020304" pitchFamily="18" charset="0"/>
                <a:cs typeface="Times New Roman" panose="02020603050405020304" pitchFamily="18" charset="0"/>
              </a:rPr>
              <a:t>Prise en charge globale</a:t>
            </a:r>
          </a:p>
          <a:p>
            <a:r>
              <a:rPr lang="fr-FR" sz="2800" dirty="0">
                <a:latin typeface="Times New Roman" panose="02020603050405020304" pitchFamily="18" charset="0"/>
                <a:cs typeface="Times New Roman" panose="02020603050405020304" pitchFamily="18" charset="0"/>
              </a:rPr>
              <a:t>Approche psychologique, spirituelle et sociale</a:t>
            </a:r>
          </a:p>
          <a:p>
            <a:r>
              <a:rPr lang="fr-FR" sz="2800" dirty="0">
                <a:latin typeface="Times New Roman" panose="02020603050405020304" pitchFamily="18" charset="0"/>
                <a:cs typeface="Times New Roman" panose="02020603050405020304" pitchFamily="18" charset="0"/>
              </a:rPr>
              <a:t>Qualité de vie des patients</a:t>
            </a: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13</a:t>
            </a:fld>
            <a:endParaRPr lang="fr-FR"/>
          </a:p>
        </p:txBody>
      </p:sp>
    </p:spTree>
    <p:extLst>
      <p:ext uri="{BB962C8B-B14F-4D97-AF65-F5344CB8AC3E}">
        <p14:creationId xmlns:p14="http://schemas.microsoft.com/office/powerpoint/2010/main" val="384530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554111"/>
            <a:ext cx="8911687" cy="1280890"/>
          </a:xfrm>
        </p:spPr>
        <p:txBody>
          <a:bodyPr/>
          <a:lstStyle/>
          <a:p>
            <a:r>
              <a:rPr lang="fr-FR" b="1" dirty="0">
                <a:latin typeface="Times New Roman" panose="02020603050405020304" pitchFamily="18" charset="0"/>
                <a:cs typeface="Times New Roman" panose="02020603050405020304" pitchFamily="18" charset="0"/>
              </a:rPr>
              <a:t>BIBLIOGRAPHIE</a:t>
            </a:r>
          </a:p>
        </p:txBody>
      </p:sp>
      <p:sp>
        <p:nvSpPr>
          <p:cNvPr id="3" name="Espace réservé du contenu 2"/>
          <p:cNvSpPr>
            <a:spLocks noGrp="1"/>
          </p:cNvSpPr>
          <p:nvPr>
            <p:ph idx="1"/>
          </p:nvPr>
        </p:nvSpPr>
        <p:spPr>
          <a:xfrm>
            <a:off x="1636443" y="1835001"/>
            <a:ext cx="8915400" cy="4006222"/>
          </a:xfrm>
        </p:spPr>
        <p:txBody>
          <a:bodyPr>
            <a:noAutofit/>
          </a:bodyPr>
          <a:lstStyle/>
          <a:p>
            <a:pPr lvl="1" algn="just"/>
            <a:r>
              <a:rPr lang="fr-FR" b="1" u="sng" dirty="0">
                <a:latin typeface="Times New Roman" panose="02020603050405020304" pitchFamily="18" charset="0"/>
                <a:cs typeface="Times New Roman" panose="02020603050405020304" pitchFamily="18" charset="0"/>
              </a:rPr>
              <a:t>Sites internet</a:t>
            </a:r>
          </a:p>
          <a:p>
            <a:pPr lvl="0" algn="just"/>
            <a:r>
              <a:rPr lang="fr-FR" sz="1600" u="sng" dirty="0">
                <a:latin typeface="Times New Roman" panose="02020603050405020304" pitchFamily="18" charset="0"/>
                <a:cs typeface="Times New Roman" panose="02020603050405020304" pitchFamily="18" charset="0"/>
                <a:hlinkClick r:id="rId2"/>
              </a:rPr>
              <a:t>http://education-ethique-sante.univ-tours.fr</a:t>
            </a:r>
            <a:r>
              <a:rPr lang="fr-FR" sz="1600" dirty="0">
                <a:latin typeface="Times New Roman" panose="02020603050405020304" pitchFamily="18" charset="0"/>
                <a:cs typeface="Times New Roman" panose="02020603050405020304" pitchFamily="18" charset="0"/>
              </a:rPr>
              <a:t> «Accompagner l’interne en stage soins palliatifs / Explorer des dimensions éthique, subjective, coopérative. »C.GALLE-GAUDIN et al mai 2016  </a:t>
            </a:r>
          </a:p>
          <a:p>
            <a:pPr lvl="0" algn="just"/>
            <a:r>
              <a:rPr lang="fr-FR" sz="1600" u="sng" dirty="0">
                <a:latin typeface="Times New Roman" panose="02020603050405020304" pitchFamily="18" charset="0"/>
                <a:cs typeface="Times New Roman" panose="02020603050405020304" pitchFamily="18" charset="0"/>
                <a:hlinkClick r:id="rId3"/>
              </a:rPr>
              <a:t>https://www.has-sante.fr</a:t>
            </a:r>
            <a:r>
              <a:rPr lang="fr-FR" sz="1600" dirty="0">
                <a:latin typeface="Times New Roman" panose="02020603050405020304" pitchFamily="18" charset="0"/>
                <a:cs typeface="Times New Roman" panose="02020603050405020304" pitchFamily="18" charset="0"/>
              </a:rPr>
              <a:t> : Note méthodologique et de synthèse documentaire : « Comment améliorer la sortie de l’hôpital et favoriser le maintien à domicile des patients adultes relevant de soins palliatifs ? »JUIN 2016</a:t>
            </a:r>
          </a:p>
          <a:p>
            <a:pPr lvl="0" algn="just"/>
            <a:r>
              <a:rPr lang="fr-FR" sz="1600" u="sng" dirty="0">
                <a:latin typeface="Times New Roman" panose="02020603050405020304" pitchFamily="18" charset="0"/>
                <a:cs typeface="Times New Roman" panose="02020603050405020304" pitchFamily="18" charset="0"/>
                <a:hlinkClick r:id="rId3"/>
              </a:rPr>
              <a:t>https://www.has-sante.fr</a:t>
            </a:r>
            <a:r>
              <a:rPr lang="fr-FR" sz="1600" dirty="0">
                <a:latin typeface="Times New Roman" panose="02020603050405020304" pitchFamily="18" charset="0"/>
                <a:cs typeface="Times New Roman" panose="02020603050405020304" pitchFamily="18" charset="0"/>
              </a:rPr>
              <a:t> : « L’essentiel de la démarche palliative » Décembre 2016 </a:t>
            </a:r>
          </a:p>
          <a:p>
            <a:pPr lvl="0" algn="just"/>
            <a:r>
              <a:rPr lang="fr-FR" sz="1600" u="sng" dirty="0">
                <a:latin typeface="Times New Roman" panose="02020603050405020304" pitchFamily="18" charset="0"/>
                <a:cs typeface="Times New Roman" panose="02020603050405020304" pitchFamily="18" charset="0"/>
                <a:hlinkClick r:id="rId4"/>
              </a:rPr>
              <a:t>http://www.aavac.asso.fr</a:t>
            </a:r>
            <a:r>
              <a:rPr lang="fr-FR" sz="1600" u="sng" dirty="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Loi KOUCHNER</a:t>
            </a:r>
          </a:p>
          <a:p>
            <a:pPr marL="0" indent="0" algn="just">
              <a:buNone/>
            </a:pPr>
            <a:r>
              <a:rPr lang="fr-FR" sz="1600" dirty="0">
                <a:latin typeface="Times New Roman" panose="02020603050405020304" pitchFamily="18" charset="0"/>
                <a:cs typeface="Times New Roman" panose="02020603050405020304" pitchFamily="18" charset="0"/>
              </a:rPr>
              <a:t> </a:t>
            </a:r>
          </a:p>
          <a:p>
            <a:pPr lvl="1" algn="just"/>
            <a:r>
              <a:rPr lang="fr-FR" b="1" u="sng" dirty="0">
                <a:latin typeface="Times New Roman" panose="02020603050405020304" pitchFamily="18" charset="0"/>
                <a:cs typeface="Times New Roman" panose="02020603050405020304" pitchFamily="18" charset="0"/>
              </a:rPr>
              <a:t>Ouvrages</a:t>
            </a:r>
          </a:p>
          <a:p>
            <a:pPr lvl="0" algn="just"/>
            <a:r>
              <a:rPr lang="fr-FR" sz="1600" dirty="0">
                <a:latin typeface="Times New Roman" panose="02020603050405020304" pitchFamily="18" charset="0"/>
                <a:cs typeface="Times New Roman" panose="02020603050405020304" pitchFamily="18" charset="0"/>
              </a:rPr>
              <a:t>Cahiers des soins infirmières « Soins de confort et de bien-être, relationnels, palliatifs et de fin de vie. »2010. Edition MASSON</a:t>
            </a:r>
          </a:p>
          <a:p>
            <a:pPr lvl="0" algn="just"/>
            <a:r>
              <a:rPr lang="fr-FR" sz="1600" dirty="0">
                <a:latin typeface="Times New Roman" panose="02020603050405020304" pitchFamily="18" charset="0"/>
                <a:cs typeface="Times New Roman" panose="02020603050405020304" pitchFamily="18" charset="0"/>
              </a:rPr>
              <a:t>Les essentiels en IFSI « Soins relationnels, soins palliatifs ». Edition ELSEVIER MASSON</a:t>
            </a:r>
          </a:p>
          <a:p>
            <a:pPr lvl="0" algn="just"/>
            <a:r>
              <a:rPr lang="fr-FR" sz="1600" dirty="0">
                <a:latin typeface="Times New Roman" panose="02020603050405020304" pitchFamily="18" charset="0"/>
                <a:cs typeface="Times New Roman" panose="02020603050405020304" pitchFamily="18" charset="0"/>
              </a:rPr>
              <a:t>REFERENCE IFSI « Soins de confort et de bien-être, relationnels, palliatifs et de fin de vie. » IFSI édition VUIBERT aout 2016</a:t>
            </a:r>
          </a:p>
          <a:p>
            <a:pPr algn="just"/>
            <a:endParaRPr lang="fr-FR" sz="1600" dirty="0">
              <a:latin typeface="Times New Roman" panose="02020603050405020304" pitchFamily="18" charset="0"/>
              <a:cs typeface="Times New Roman" panose="02020603050405020304" pitchFamily="18" charset="0"/>
            </a:endParaRPr>
          </a:p>
          <a:p>
            <a:pPr algn="just"/>
            <a:endParaRPr lang="fr-FR" sz="1600" dirty="0"/>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14</a:t>
            </a:fld>
            <a:endParaRPr lang="fr-FR"/>
          </a:p>
        </p:txBody>
      </p:sp>
    </p:spTree>
    <p:extLst>
      <p:ext uri="{BB962C8B-B14F-4D97-AF65-F5344CB8AC3E}">
        <p14:creationId xmlns:p14="http://schemas.microsoft.com/office/powerpoint/2010/main" val="128259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0402FD-167C-4A35-9728-516705948CE5}"/>
              </a:ext>
            </a:extLst>
          </p:cNvPr>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BIBLIOGRAPHIE (2)</a:t>
            </a:r>
            <a:endParaRPr lang="fr-FR" dirty="0"/>
          </a:p>
        </p:txBody>
      </p:sp>
      <p:sp>
        <p:nvSpPr>
          <p:cNvPr id="3" name="Espace réservé du contenu 2">
            <a:extLst>
              <a:ext uri="{FF2B5EF4-FFF2-40B4-BE49-F238E27FC236}">
                <a16:creationId xmlns:a16="http://schemas.microsoft.com/office/drawing/2014/main" id="{0F2ADA15-B8F1-49B4-A6E1-BBB9D2E06BE5}"/>
              </a:ext>
            </a:extLst>
          </p:cNvPr>
          <p:cNvSpPr>
            <a:spLocks noGrp="1"/>
          </p:cNvSpPr>
          <p:nvPr>
            <p:ph idx="1"/>
          </p:nvPr>
        </p:nvSpPr>
        <p:spPr>
          <a:xfrm>
            <a:off x="2589212" y="1716505"/>
            <a:ext cx="8915400" cy="5141495"/>
          </a:xfrm>
        </p:spPr>
        <p:txBody>
          <a:bodyPr>
            <a:noAutofit/>
          </a:bodyPr>
          <a:lstStyle/>
          <a:p>
            <a:pPr lvl="1" algn="just"/>
            <a:r>
              <a:rPr lang="fr-FR" sz="1400" b="1" u="sng" dirty="0">
                <a:latin typeface="Times New Roman" panose="02020603050405020304" pitchFamily="18" charset="0"/>
                <a:cs typeface="Times New Roman" panose="02020603050405020304" pitchFamily="18" charset="0"/>
              </a:rPr>
              <a:t>Articles</a:t>
            </a:r>
          </a:p>
          <a:p>
            <a:pPr lvl="0" algn="just">
              <a:lnSpc>
                <a:spcPct val="120000"/>
              </a:lnSpc>
            </a:pPr>
            <a:r>
              <a:rPr lang="fr-FR" sz="1300" dirty="0">
                <a:latin typeface="Times New Roman" panose="02020603050405020304" pitchFamily="18" charset="0"/>
                <a:cs typeface="Times New Roman" panose="02020603050405020304" pitchFamily="18" charset="0"/>
              </a:rPr>
              <a:t>Cournarie, P. (2023). Réflexions sur la fin de vie. </a:t>
            </a:r>
            <a:r>
              <a:rPr lang="fr-FR" sz="1300" i="1" dirty="0">
                <a:latin typeface="Times New Roman" panose="02020603050405020304" pitchFamily="18" charset="0"/>
                <a:cs typeface="Times New Roman" panose="02020603050405020304" pitchFamily="18" charset="0"/>
              </a:rPr>
              <a:t>Médecine &amp; Droit</a:t>
            </a:r>
            <a:r>
              <a:rPr lang="fr-FR" sz="1300" dirty="0">
                <a:latin typeface="Times New Roman" panose="02020603050405020304" pitchFamily="18" charset="0"/>
                <a:cs typeface="Times New Roman" panose="02020603050405020304" pitchFamily="18" charset="0"/>
              </a:rPr>
              <a:t>, </a:t>
            </a:r>
            <a:r>
              <a:rPr lang="fr-FR" sz="1300" i="1" dirty="0">
                <a:latin typeface="Times New Roman" panose="02020603050405020304" pitchFamily="18" charset="0"/>
                <a:cs typeface="Times New Roman" panose="02020603050405020304" pitchFamily="18" charset="0"/>
              </a:rPr>
              <a:t>2023</a:t>
            </a:r>
            <a:r>
              <a:rPr lang="fr-FR" sz="1300" dirty="0">
                <a:latin typeface="Times New Roman" panose="02020603050405020304" pitchFamily="18" charset="0"/>
                <a:cs typeface="Times New Roman" panose="02020603050405020304" pitchFamily="18" charset="0"/>
              </a:rPr>
              <a:t>(179), 33-40. </a:t>
            </a:r>
            <a:r>
              <a:rPr lang="fr-FR" sz="1300" u="sng" dirty="0">
                <a:latin typeface="Times New Roman" panose="02020603050405020304" pitchFamily="18" charset="0"/>
                <a:cs typeface="Times New Roman" panose="02020603050405020304" pitchFamily="18" charset="0"/>
                <a:hlinkClick r:id="rId2"/>
              </a:rPr>
              <a:t>https://doi.org/10.1016/j.meddro.2022.12.002</a:t>
            </a:r>
            <a:endParaRPr lang="fr-FR" sz="1300" u="sng" dirty="0">
              <a:latin typeface="Times New Roman" panose="02020603050405020304" pitchFamily="18" charset="0"/>
              <a:cs typeface="Times New Roman" panose="02020603050405020304" pitchFamily="18" charset="0"/>
            </a:endParaRPr>
          </a:p>
          <a:p>
            <a:pPr marL="0" lvl="0" indent="0" algn="just">
              <a:lnSpc>
                <a:spcPct val="120000"/>
              </a:lnSpc>
              <a:buNone/>
            </a:pPr>
            <a:endParaRPr lang="fr-FR" sz="1300" dirty="0">
              <a:latin typeface="Times New Roman" panose="02020603050405020304" pitchFamily="18" charset="0"/>
              <a:cs typeface="Times New Roman" panose="02020603050405020304" pitchFamily="18" charset="0"/>
            </a:endParaRPr>
          </a:p>
          <a:p>
            <a:pPr lvl="1" algn="just">
              <a:lnSpc>
                <a:spcPct val="120000"/>
              </a:lnSpc>
            </a:pPr>
            <a:r>
              <a:rPr lang="fr-FR" sz="1400" b="1" u="sng" dirty="0">
                <a:latin typeface="Times New Roman" panose="02020603050405020304" pitchFamily="18" charset="0"/>
                <a:cs typeface="Times New Roman" panose="02020603050405020304" pitchFamily="18" charset="0"/>
              </a:rPr>
              <a:t>Articles</a:t>
            </a:r>
            <a:r>
              <a:rPr lang="fr-FR" sz="1300" b="1" u="sng" dirty="0">
                <a:latin typeface="Times New Roman" panose="02020603050405020304" pitchFamily="18" charset="0"/>
                <a:cs typeface="Times New Roman" panose="02020603050405020304" pitchFamily="18" charset="0"/>
              </a:rPr>
              <a:t> à lire</a:t>
            </a:r>
          </a:p>
          <a:p>
            <a:pPr lvl="0" algn="just">
              <a:lnSpc>
                <a:spcPct val="120000"/>
              </a:lnSpc>
            </a:pPr>
            <a:r>
              <a:rPr lang="fr-FR" sz="1300" dirty="0">
                <a:latin typeface="Times New Roman" panose="02020603050405020304" pitchFamily="18" charset="0"/>
                <a:cs typeface="Times New Roman" panose="02020603050405020304" pitchFamily="18" charset="0"/>
              </a:rPr>
              <a:t>Bagaragaza, E., Pujol, N., Evin, A., &amp; </a:t>
            </a:r>
            <a:r>
              <a:rPr lang="fr-FR" sz="1300" dirty="0" err="1">
                <a:latin typeface="Times New Roman" panose="02020603050405020304" pitchFamily="18" charset="0"/>
                <a:cs typeface="Times New Roman" panose="02020603050405020304" pitchFamily="18" charset="0"/>
              </a:rPr>
              <a:t>Colombet</a:t>
            </a:r>
            <a:r>
              <a:rPr lang="fr-FR" sz="1300" dirty="0">
                <a:latin typeface="Times New Roman" panose="02020603050405020304" pitchFamily="18" charset="0"/>
                <a:cs typeface="Times New Roman" panose="02020603050405020304" pitchFamily="18" charset="0"/>
              </a:rPr>
              <a:t>, I. (2021). Méthodologies de la recherche en soins palliatifs: les défis de l’interdisciplinarité. Santé publique, 33(2), 199-209.  </a:t>
            </a:r>
            <a:r>
              <a:rPr lang="fr-FR" sz="1300" u="sng" dirty="0">
                <a:latin typeface="Times New Roman" panose="02020603050405020304" pitchFamily="18" charset="0"/>
                <a:cs typeface="Times New Roman" panose="02020603050405020304" pitchFamily="18" charset="0"/>
                <a:hlinkClick r:id="rId3"/>
              </a:rPr>
              <a:t>https://doi.org/10.3917/spub.212.0199</a:t>
            </a:r>
            <a:r>
              <a:rPr lang="fr-FR" sz="1300" dirty="0">
                <a:latin typeface="Times New Roman" panose="02020603050405020304" pitchFamily="18" charset="0"/>
                <a:cs typeface="Times New Roman" panose="02020603050405020304" pitchFamily="18" charset="0"/>
              </a:rPr>
              <a:t>. </a:t>
            </a:r>
          </a:p>
          <a:p>
            <a:pPr lvl="0" algn="just">
              <a:lnSpc>
                <a:spcPct val="120000"/>
              </a:lnSpc>
            </a:pPr>
            <a:r>
              <a:rPr lang="fr-FR" sz="1300" dirty="0" err="1">
                <a:latin typeface="Times New Roman" panose="02020603050405020304" pitchFamily="18" charset="0"/>
                <a:cs typeface="Times New Roman" panose="02020603050405020304" pitchFamily="18" charset="0"/>
              </a:rPr>
              <a:t>Bourgouin</a:t>
            </a:r>
            <a:r>
              <a:rPr lang="fr-FR" sz="1300" dirty="0">
                <a:latin typeface="Times New Roman" panose="02020603050405020304" pitchFamily="18" charset="0"/>
                <a:cs typeface="Times New Roman" panose="02020603050405020304" pitchFamily="18" charset="0"/>
              </a:rPr>
              <a:t>, M. (2023). Perspectives d’évolution de la loi relative à la fin de vie: quelles implications possibles pour un médecin de soins palliatifs?. </a:t>
            </a:r>
            <a:r>
              <a:rPr lang="fr-FR" sz="1300" i="1" dirty="0">
                <a:latin typeface="Times New Roman" panose="02020603050405020304" pitchFamily="18" charset="0"/>
                <a:cs typeface="Times New Roman" panose="02020603050405020304" pitchFamily="18" charset="0"/>
              </a:rPr>
              <a:t>Médecine Palliative</a:t>
            </a:r>
            <a:r>
              <a:rPr lang="fr-FR" sz="1300" dirty="0">
                <a:latin typeface="Times New Roman" panose="02020603050405020304" pitchFamily="18" charset="0"/>
                <a:cs typeface="Times New Roman" panose="02020603050405020304" pitchFamily="18" charset="0"/>
              </a:rPr>
              <a:t>, </a:t>
            </a:r>
            <a:r>
              <a:rPr lang="fr-FR" sz="1300" i="1" dirty="0">
                <a:latin typeface="Times New Roman" panose="02020603050405020304" pitchFamily="18" charset="0"/>
                <a:cs typeface="Times New Roman" panose="02020603050405020304" pitchFamily="18" charset="0"/>
              </a:rPr>
              <a:t>22</a:t>
            </a:r>
            <a:r>
              <a:rPr lang="fr-FR" sz="1300" dirty="0">
                <a:latin typeface="Times New Roman" panose="02020603050405020304" pitchFamily="18" charset="0"/>
                <a:cs typeface="Times New Roman" panose="02020603050405020304" pitchFamily="18" charset="0"/>
              </a:rPr>
              <a:t>(1), 45-51.  https://doi.org/10.1016/j.medpal.2022.06.010</a:t>
            </a:r>
          </a:p>
          <a:p>
            <a:pPr lvl="0" algn="just">
              <a:lnSpc>
                <a:spcPct val="120000"/>
              </a:lnSpc>
            </a:pPr>
            <a:r>
              <a:rPr lang="fr-FR" sz="1300" dirty="0">
                <a:latin typeface="Times New Roman" panose="02020603050405020304" pitchFamily="18" charset="0"/>
                <a:cs typeface="Times New Roman" panose="02020603050405020304" pitchFamily="18" charset="0"/>
              </a:rPr>
              <a:t>Cournarie, P. (2023). Réflexions sur la fin de vie. </a:t>
            </a:r>
            <a:r>
              <a:rPr lang="fr-FR" sz="1300" i="1" dirty="0">
                <a:latin typeface="Times New Roman" panose="02020603050405020304" pitchFamily="18" charset="0"/>
                <a:cs typeface="Times New Roman" panose="02020603050405020304" pitchFamily="18" charset="0"/>
              </a:rPr>
              <a:t>Médecine &amp; Droit</a:t>
            </a:r>
            <a:r>
              <a:rPr lang="fr-FR" sz="1300" dirty="0">
                <a:latin typeface="Times New Roman" panose="02020603050405020304" pitchFamily="18" charset="0"/>
                <a:cs typeface="Times New Roman" panose="02020603050405020304" pitchFamily="18" charset="0"/>
              </a:rPr>
              <a:t>, </a:t>
            </a:r>
            <a:r>
              <a:rPr lang="fr-FR" sz="1300" i="1" dirty="0">
                <a:latin typeface="Times New Roman" panose="02020603050405020304" pitchFamily="18" charset="0"/>
                <a:cs typeface="Times New Roman" panose="02020603050405020304" pitchFamily="18" charset="0"/>
              </a:rPr>
              <a:t>2023</a:t>
            </a:r>
            <a:r>
              <a:rPr lang="fr-FR" sz="1300" dirty="0">
                <a:latin typeface="Times New Roman" panose="02020603050405020304" pitchFamily="18" charset="0"/>
                <a:cs typeface="Times New Roman" panose="02020603050405020304" pitchFamily="18" charset="0"/>
              </a:rPr>
              <a:t>(179), 33-40. </a:t>
            </a:r>
            <a:r>
              <a:rPr lang="fr-FR" sz="1300" u="sng" dirty="0">
                <a:latin typeface="Times New Roman" panose="02020603050405020304" pitchFamily="18" charset="0"/>
                <a:cs typeface="Times New Roman" panose="02020603050405020304" pitchFamily="18" charset="0"/>
                <a:hlinkClick r:id="rId2"/>
              </a:rPr>
              <a:t>https://doi.org/10.1016/j.meddro.2022.12.002</a:t>
            </a:r>
            <a:r>
              <a:rPr lang="fr-FR" sz="1300" dirty="0">
                <a:latin typeface="Times New Roman" panose="02020603050405020304" pitchFamily="18" charset="0"/>
                <a:cs typeface="Times New Roman" panose="02020603050405020304" pitchFamily="18" charset="0"/>
              </a:rPr>
              <a:t> </a:t>
            </a:r>
          </a:p>
          <a:p>
            <a:pPr lvl="0" algn="just">
              <a:lnSpc>
                <a:spcPct val="120000"/>
              </a:lnSpc>
            </a:pPr>
            <a:r>
              <a:rPr lang="fr-FR" sz="1300" dirty="0">
                <a:latin typeface="Times New Roman" panose="02020603050405020304" pitchFamily="18" charset="0"/>
                <a:cs typeface="Times New Roman" panose="02020603050405020304" pitchFamily="18" charset="0"/>
              </a:rPr>
              <a:t>Morel, V., &amp; Hubert, É. (2023, </a:t>
            </a:r>
            <a:r>
              <a:rPr lang="fr-FR" sz="1300" dirty="0" err="1">
                <a:latin typeface="Times New Roman" panose="02020603050405020304" pitchFamily="18" charset="0"/>
                <a:cs typeface="Times New Roman" panose="02020603050405020304" pitchFamily="18" charset="0"/>
              </a:rPr>
              <a:t>October</a:t>
            </a:r>
            <a:r>
              <a:rPr lang="fr-FR" sz="1300" dirty="0">
                <a:latin typeface="Times New Roman" panose="02020603050405020304" pitchFamily="18" charset="0"/>
                <a:cs typeface="Times New Roman" panose="02020603050405020304" pitchFamily="18" charset="0"/>
              </a:rPr>
              <a:t>). Une approche de la fin de vie qui évolue. Réflexions à partir des vingt ans de pratique en soins palliatifs. In </a:t>
            </a:r>
            <a:r>
              <a:rPr lang="fr-FR" sz="1300" i="1" dirty="0">
                <a:latin typeface="Times New Roman" panose="02020603050405020304" pitchFamily="18" charset="0"/>
                <a:cs typeface="Times New Roman" panose="02020603050405020304" pitchFamily="18" charset="0"/>
              </a:rPr>
              <a:t>Annales Médico-psychologiques, revue psychiatrique</a:t>
            </a:r>
            <a:r>
              <a:rPr lang="fr-FR" sz="1300" dirty="0">
                <a:latin typeface="Times New Roman" panose="02020603050405020304" pitchFamily="18" charset="0"/>
                <a:cs typeface="Times New Roman" panose="02020603050405020304" pitchFamily="18" charset="0"/>
              </a:rPr>
              <a:t>. Elsevier Masson. </a:t>
            </a:r>
            <a:r>
              <a:rPr lang="fr-FR" sz="1300" u="sng" dirty="0">
                <a:latin typeface="Times New Roman" panose="02020603050405020304" pitchFamily="18" charset="0"/>
                <a:cs typeface="Times New Roman" panose="02020603050405020304" pitchFamily="18" charset="0"/>
                <a:hlinkClick r:id="rId4"/>
              </a:rPr>
              <a:t>https://doi.org/10.1016/j.amp.2023.09.011</a:t>
            </a:r>
            <a:r>
              <a:rPr lang="fr-FR" sz="1300" dirty="0">
                <a:latin typeface="Times New Roman" panose="02020603050405020304" pitchFamily="18" charset="0"/>
                <a:cs typeface="Times New Roman" panose="02020603050405020304" pitchFamily="18" charset="0"/>
              </a:rPr>
              <a:t>	</a:t>
            </a:r>
          </a:p>
          <a:p>
            <a:pPr marL="0" indent="0" algn="just">
              <a:lnSpc>
                <a:spcPct val="120000"/>
              </a:lnSpc>
              <a:buNone/>
            </a:pPr>
            <a:r>
              <a:rPr lang="fr-FR" sz="1300" dirty="0">
                <a:latin typeface="Times New Roman" panose="02020603050405020304" pitchFamily="18" charset="0"/>
                <a:cs typeface="Times New Roman" panose="02020603050405020304" pitchFamily="18" charset="0"/>
              </a:rPr>
              <a:t> </a:t>
            </a:r>
          </a:p>
        </p:txBody>
      </p:sp>
      <p:sp>
        <p:nvSpPr>
          <p:cNvPr id="4" name="Espace réservé du numéro de diapositive 3">
            <a:extLst>
              <a:ext uri="{FF2B5EF4-FFF2-40B4-BE49-F238E27FC236}">
                <a16:creationId xmlns:a16="http://schemas.microsoft.com/office/drawing/2014/main" id="{CC93B7B7-CFB0-4D0F-8DE4-39FC30FDF256}"/>
              </a:ext>
            </a:extLst>
          </p:cNvPr>
          <p:cNvSpPr>
            <a:spLocks noGrp="1"/>
          </p:cNvSpPr>
          <p:nvPr>
            <p:ph type="sldNum" sz="quarter" idx="12"/>
          </p:nvPr>
        </p:nvSpPr>
        <p:spPr/>
        <p:txBody>
          <a:bodyPr/>
          <a:lstStyle/>
          <a:p>
            <a:fld id="{CEB8F2B2-C9C6-443B-8052-03D5992E02EC}" type="slidenum">
              <a:rPr lang="fr-FR" smtClean="0"/>
              <a:t>15</a:t>
            </a:fld>
            <a:endParaRPr lang="fr-FR"/>
          </a:p>
        </p:txBody>
      </p:sp>
    </p:spTree>
    <p:extLst>
      <p:ext uri="{BB962C8B-B14F-4D97-AF65-F5344CB8AC3E}">
        <p14:creationId xmlns:p14="http://schemas.microsoft.com/office/powerpoint/2010/main" val="603513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0A0DD-B75F-4593-828A-89623B90DF36}"/>
              </a:ext>
            </a:extLst>
          </p:cNvPr>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BIBLIOGRAPHIE (3)</a:t>
            </a:r>
            <a:endParaRPr lang="fr-FR" dirty="0"/>
          </a:p>
        </p:txBody>
      </p:sp>
      <p:sp>
        <p:nvSpPr>
          <p:cNvPr id="3" name="Espace réservé du contenu 2">
            <a:extLst>
              <a:ext uri="{FF2B5EF4-FFF2-40B4-BE49-F238E27FC236}">
                <a16:creationId xmlns:a16="http://schemas.microsoft.com/office/drawing/2014/main" id="{6BC32933-08C6-4831-90E3-5ED373D83268}"/>
              </a:ext>
            </a:extLst>
          </p:cNvPr>
          <p:cNvSpPr>
            <a:spLocks noGrp="1"/>
          </p:cNvSpPr>
          <p:nvPr>
            <p:ph idx="1"/>
          </p:nvPr>
        </p:nvSpPr>
        <p:spPr>
          <a:xfrm>
            <a:off x="2589212" y="2133600"/>
            <a:ext cx="8915400" cy="2819401"/>
          </a:xfrm>
        </p:spPr>
        <p:txBody>
          <a:bodyPr>
            <a:normAutofit/>
          </a:bodyPr>
          <a:lstStyle/>
          <a:p>
            <a:pPr lvl="1" algn="just">
              <a:lnSpc>
                <a:spcPct val="120000"/>
              </a:lnSpc>
            </a:pPr>
            <a:r>
              <a:rPr lang="fr-FR" b="1" u="sng" dirty="0"/>
              <a:t>Articles lus en cours</a:t>
            </a:r>
          </a:p>
          <a:p>
            <a:pPr lvl="0" algn="just">
              <a:lnSpc>
                <a:spcPct val="110000"/>
              </a:lnSpc>
            </a:pPr>
            <a:r>
              <a:rPr lang="fr-FR" dirty="0" err="1">
                <a:latin typeface="Times New Roman" panose="02020603050405020304" pitchFamily="18" charset="0"/>
                <a:cs typeface="Times New Roman" panose="02020603050405020304" pitchFamily="18" charset="0"/>
              </a:rPr>
              <a:t>Ricot</a:t>
            </a:r>
            <a:r>
              <a:rPr lang="fr-FR" dirty="0">
                <a:latin typeface="Times New Roman" panose="02020603050405020304" pitchFamily="18" charset="0"/>
                <a:cs typeface="Times New Roman" panose="02020603050405020304" pitchFamily="18" charset="0"/>
              </a:rPr>
              <a:t>, J. (2016). Histoire et éthique des soins palliatifs. </a:t>
            </a:r>
            <a:r>
              <a:rPr lang="fr-FR" i="1" dirty="0">
                <a:latin typeface="Times New Roman" panose="02020603050405020304" pitchFamily="18" charset="0"/>
                <a:cs typeface="Times New Roman" panose="02020603050405020304" pitchFamily="18" charset="0"/>
              </a:rPr>
              <a:t>Cités</a:t>
            </a:r>
            <a:r>
              <a:rPr lang="fr-FR" dirty="0">
                <a:latin typeface="Times New Roman" panose="02020603050405020304" pitchFamily="18" charset="0"/>
                <a:cs typeface="Times New Roman" panose="02020603050405020304" pitchFamily="18" charset="0"/>
              </a:rPr>
              <a:t>, (2), 49-58. </a:t>
            </a:r>
            <a:r>
              <a:rPr lang="fr-FR" u="sng" dirty="0">
                <a:latin typeface="Times New Roman" panose="02020603050405020304" pitchFamily="18" charset="0"/>
                <a:cs typeface="Times New Roman" panose="02020603050405020304" pitchFamily="18" charset="0"/>
                <a:hlinkClick r:id="rId2"/>
              </a:rPr>
              <a:t>https://doi.org/10.3917/cite.066.0049</a:t>
            </a:r>
            <a:endParaRPr lang="fr-FR" dirty="0">
              <a:latin typeface="Times New Roman" panose="02020603050405020304" pitchFamily="18" charset="0"/>
              <a:cs typeface="Times New Roman" panose="02020603050405020304" pitchFamily="18" charset="0"/>
            </a:endParaRPr>
          </a:p>
          <a:p>
            <a:pPr marL="0" indent="0" algn="just">
              <a:lnSpc>
                <a:spcPct val="110000"/>
              </a:lnSpc>
              <a:buNone/>
            </a:pPr>
            <a:endParaRPr lang="fr-FR" dirty="0">
              <a:latin typeface="Times New Roman" panose="02020603050405020304" pitchFamily="18" charset="0"/>
              <a:cs typeface="Times New Roman" panose="02020603050405020304" pitchFamily="18" charset="0"/>
            </a:endParaRPr>
          </a:p>
          <a:p>
            <a:pPr algn="just"/>
            <a:r>
              <a:rPr lang="fr-FR" dirty="0" err="1">
                <a:latin typeface="Times New Roman" panose="02020603050405020304" pitchFamily="18" charset="0"/>
                <a:cs typeface="Times New Roman" panose="02020603050405020304" pitchFamily="18" charset="0"/>
              </a:rPr>
              <a:t>Tribout</a:t>
            </a:r>
            <a:r>
              <a:rPr lang="fr-FR" dirty="0">
                <a:latin typeface="Times New Roman" panose="02020603050405020304" pitchFamily="18" charset="0"/>
                <a:cs typeface="Times New Roman" panose="02020603050405020304" pitchFamily="18" charset="0"/>
              </a:rPr>
              <a:t>, D., &amp; </a:t>
            </a:r>
            <a:r>
              <a:rPr lang="fr-FR" dirty="0" err="1">
                <a:latin typeface="Times New Roman" panose="02020603050405020304" pitchFamily="18" charset="0"/>
                <a:cs typeface="Times New Roman" panose="02020603050405020304" pitchFamily="18" charset="0"/>
              </a:rPr>
              <a:t>Deroux</a:t>
            </a:r>
            <a:r>
              <a:rPr lang="fr-FR" dirty="0">
                <a:latin typeface="Times New Roman" panose="02020603050405020304" pitchFamily="18" charset="0"/>
                <a:cs typeface="Times New Roman" panose="02020603050405020304" pitchFamily="18" charset="0"/>
              </a:rPr>
              <a:t>-Dauphin, C. (2017). Accompagnement de fin de vie: une histoire, des compétences et des lois. L'Aide-Soignante, 31(187), 14-16.</a:t>
            </a:r>
          </a:p>
          <a:p>
            <a:pPr marL="0" indent="0" algn="just">
              <a:buNone/>
            </a:pPr>
            <a:r>
              <a:rPr lang="fr-FR" dirty="0">
                <a:latin typeface="Times New Roman" panose="02020603050405020304" pitchFamily="18" charset="0"/>
                <a:cs typeface="Times New Roman" panose="02020603050405020304" pitchFamily="18" charset="0"/>
              </a:rPr>
              <a:t>	https://doi.org/10.1016/j.aidsoi.2017.03.004</a:t>
            </a:r>
          </a:p>
          <a:p>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3CF3F9E6-E7BB-4692-991B-26C4634F0E3A}"/>
              </a:ext>
            </a:extLst>
          </p:cNvPr>
          <p:cNvSpPr>
            <a:spLocks noGrp="1"/>
          </p:cNvSpPr>
          <p:nvPr>
            <p:ph type="sldNum" sz="quarter" idx="12"/>
          </p:nvPr>
        </p:nvSpPr>
        <p:spPr/>
        <p:txBody>
          <a:bodyPr/>
          <a:lstStyle/>
          <a:p>
            <a:fld id="{CEB8F2B2-C9C6-443B-8052-03D5992E02EC}" type="slidenum">
              <a:rPr lang="fr-FR" smtClean="0"/>
              <a:t>16</a:t>
            </a:fld>
            <a:endParaRPr lang="fr-FR"/>
          </a:p>
        </p:txBody>
      </p:sp>
    </p:spTree>
    <p:extLst>
      <p:ext uri="{BB962C8B-B14F-4D97-AF65-F5344CB8AC3E}">
        <p14:creationId xmlns:p14="http://schemas.microsoft.com/office/powerpoint/2010/main" val="313795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14278"/>
            <a:ext cx="8911687" cy="1280890"/>
          </a:xfrm>
        </p:spPr>
        <p:txBody>
          <a:bodyPr/>
          <a:lstStyle/>
          <a:p>
            <a:r>
              <a:rPr lang="fr-FR" b="1" dirty="0">
                <a:latin typeface="Times New Roman" panose="02020603050405020304" pitchFamily="18" charset="0"/>
                <a:cs typeface="Times New Roman" panose="02020603050405020304" pitchFamily="18" charset="0"/>
              </a:rPr>
              <a:t>SOMMAIRE</a:t>
            </a:r>
          </a:p>
        </p:txBody>
      </p:sp>
      <p:sp>
        <p:nvSpPr>
          <p:cNvPr id="3" name="Espace réservé du contenu 2"/>
          <p:cNvSpPr>
            <a:spLocks noGrp="1"/>
          </p:cNvSpPr>
          <p:nvPr>
            <p:ph idx="1"/>
          </p:nvPr>
        </p:nvSpPr>
        <p:spPr>
          <a:xfrm>
            <a:off x="1640156" y="1966451"/>
            <a:ext cx="8915400" cy="3777622"/>
          </a:xfrm>
        </p:spPr>
        <p:txBody>
          <a:bodyPr>
            <a:normAutofit lnSpcReduction="10000"/>
          </a:bodyPr>
          <a:lstStyle/>
          <a:p>
            <a:r>
              <a:rPr lang="fr-FR" sz="2800" dirty="0">
                <a:latin typeface="Times New Roman" panose="02020603050405020304" pitchFamily="18" charset="0"/>
                <a:cs typeface="Times New Roman" panose="02020603050405020304" pitchFamily="18" charset="0"/>
              </a:rPr>
              <a:t>Introduction</a:t>
            </a:r>
          </a:p>
          <a:p>
            <a:r>
              <a:rPr lang="fr-FR" sz="2800" dirty="0">
                <a:latin typeface="Times New Roman" panose="02020603050405020304" pitchFamily="18" charset="0"/>
                <a:cs typeface="Times New Roman" panose="02020603050405020304" pitchFamily="18" charset="0"/>
              </a:rPr>
              <a:t>Définition des soins palliatifs</a:t>
            </a:r>
          </a:p>
          <a:p>
            <a:r>
              <a:rPr lang="fr-FR" sz="2800" dirty="0">
                <a:latin typeface="Times New Roman" panose="02020603050405020304" pitchFamily="18" charset="0"/>
                <a:cs typeface="Times New Roman" panose="02020603050405020304" pitchFamily="18" charset="0"/>
              </a:rPr>
              <a:t>Textes législatifs</a:t>
            </a:r>
          </a:p>
          <a:p>
            <a:r>
              <a:rPr lang="fr-FR" sz="2800" dirty="0">
                <a:latin typeface="Times New Roman" panose="02020603050405020304" pitchFamily="18" charset="0"/>
                <a:cs typeface="Times New Roman" panose="02020603050405020304" pitchFamily="18" charset="0"/>
              </a:rPr>
              <a:t>Démarche palliative</a:t>
            </a:r>
          </a:p>
          <a:p>
            <a:r>
              <a:rPr lang="fr-FR" sz="2800" dirty="0">
                <a:latin typeface="Times New Roman" panose="02020603050405020304" pitchFamily="18" charset="0"/>
                <a:cs typeface="Times New Roman" panose="02020603050405020304" pitchFamily="18" charset="0"/>
              </a:rPr>
              <a:t>Douleur</a:t>
            </a:r>
          </a:p>
          <a:p>
            <a:r>
              <a:rPr lang="fr-FR" sz="2800" dirty="0">
                <a:latin typeface="Times New Roman" panose="02020603050405020304" pitchFamily="18" charset="0"/>
                <a:cs typeface="Times New Roman" panose="02020603050405020304" pitchFamily="18" charset="0"/>
              </a:rPr>
              <a:t>Conclusion</a:t>
            </a:r>
          </a:p>
          <a:p>
            <a:r>
              <a:rPr lang="fr-FR" sz="2800" dirty="0">
                <a:latin typeface="Times New Roman" panose="02020603050405020304" pitchFamily="18" charset="0"/>
                <a:cs typeface="Times New Roman" panose="02020603050405020304" pitchFamily="18" charset="0"/>
              </a:rPr>
              <a:t>Bibliographie</a:t>
            </a:r>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2</a:t>
            </a:fld>
            <a:endParaRPr lang="fr-FR" dirty="0"/>
          </a:p>
        </p:txBody>
      </p:sp>
    </p:spTree>
    <p:extLst>
      <p:ext uri="{BB962C8B-B14F-4D97-AF65-F5344CB8AC3E}">
        <p14:creationId xmlns:p14="http://schemas.microsoft.com/office/powerpoint/2010/main" val="70429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04446"/>
            <a:ext cx="8911687" cy="1280890"/>
          </a:xfrm>
        </p:spPr>
        <p:txBody>
          <a:bodyPr/>
          <a:lstStyle/>
          <a:p>
            <a:r>
              <a:rPr lang="fr-FR" b="1" dirty="0">
                <a:latin typeface="Times New Roman" panose="02020603050405020304" pitchFamily="18" charset="0"/>
                <a:cs typeface="Times New Roman" panose="02020603050405020304" pitchFamily="18" charset="0"/>
              </a:rPr>
              <a:t>INTRODUCTION</a:t>
            </a:r>
          </a:p>
        </p:txBody>
      </p:sp>
      <p:sp>
        <p:nvSpPr>
          <p:cNvPr id="3" name="Espace réservé du contenu 2"/>
          <p:cNvSpPr>
            <a:spLocks noGrp="1"/>
          </p:cNvSpPr>
          <p:nvPr>
            <p:ph idx="1"/>
          </p:nvPr>
        </p:nvSpPr>
        <p:spPr>
          <a:xfrm>
            <a:off x="1626611" y="1540188"/>
            <a:ext cx="8915400" cy="4939270"/>
          </a:xfrm>
        </p:spPr>
        <p:txBody>
          <a:bodyPr/>
          <a:lstStyle/>
          <a:p>
            <a:pPr algn="just"/>
            <a:r>
              <a:rPr lang="fr-FR" u="sng" dirty="0">
                <a:latin typeface="Times New Roman" panose="02020603050405020304" pitchFamily="18" charset="0"/>
                <a:cs typeface="Times New Roman" panose="02020603050405020304" pitchFamily="18" charset="0"/>
              </a:rPr>
              <a:t>Le cours d’aujourd’hui s’inscrit dans :</a:t>
            </a:r>
            <a:endParaRPr lang="fr-FR" dirty="0">
              <a:latin typeface="Times New Roman" panose="02020603050405020304" pitchFamily="18" charset="0"/>
              <a:cs typeface="Times New Roman" panose="02020603050405020304" pitchFamily="18" charset="0"/>
            </a:endParaRPr>
          </a:p>
          <a:p>
            <a:pPr lvl="1"/>
            <a:r>
              <a:rPr lang="fr-FR" sz="1800" b="1" dirty="0">
                <a:latin typeface="Times New Roman" panose="02020603050405020304" pitchFamily="18" charset="0"/>
                <a:cs typeface="Times New Roman" panose="02020603050405020304" pitchFamily="18" charset="0"/>
              </a:rPr>
              <a:t>compétence 4 :</a:t>
            </a:r>
            <a:r>
              <a:rPr lang="fr-FR" sz="1800" dirty="0">
                <a:latin typeface="Times New Roman" panose="02020603050405020304" pitchFamily="18" charset="0"/>
                <a:cs typeface="Times New Roman" panose="02020603050405020304" pitchFamily="18" charset="0"/>
              </a:rPr>
              <a:t> Mettre en œuvre des actions à visée diagnostique et thérapeutique </a:t>
            </a:r>
          </a:p>
          <a:p>
            <a:pPr lvl="1"/>
            <a:r>
              <a:rPr lang="fr-FR" sz="1800" b="1" dirty="0">
                <a:latin typeface="Times New Roman" panose="02020603050405020304" pitchFamily="18" charset="0"/>
                <a:cs typeface="Times New Roman" panose="02020603050405020304" pitchFamily="18" charset="0"/>
              </a:rPr>
              <a:t>unité d’enseignement 4.7. S5</a:t>
            </a:r>
            <a:r>
              <a:rPr lang="fr-FR" sz="1800" dirty="0">
                <a:latin typeface="Times New Roman" panose="02020603050405020304" pitchFamily="18" charset="0"/>
                <a:cs typeface="Times New Roman" panose="02020603050405020304" pitchFamily="18" charset="0"/>
              </a:rPr>
              <a:t> : Soins palliatifs et de fin de vie. </a:t>
            </a:r>
          </a:p>
          <a:p>
            <a:r>
              <a:rPr lang="fr-FR" u="sng" dirty="0" err="1">
                <a:latin typeface="Times New Roman" panose="02020603050405020304" pitchFamily="18" charset="0"/>
                <a:cs typeface="Times New Roman" panose="02020603050405020304" pitchFamily="18" charset="0"/>
              </a:rPr>
              <a:t>Préquis</a:t>
            </a:r>
            <a:r>
              <a:rPr lang="fr-FR" u="sng"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(compétence 6) </a:t>
            </a:r>
          </a:p>
          <a:p>
            <a:pPr lvl="1"/>
            <a:r>
              <a:rPr lang="fr-FR" dirty="0">
                <a:latin typeface="Times New Roman" panose="02020603050405020304" pitchFamily="18" charset="0"/>
                <a:cs typeface="Times New Roman" panose="02020603050405020304" pitchFamily="18" charset="0"/>
              </a:rPr>
              <a:t>UE1.1S1et UE 1.1S2 : Psychologie, sociologie, anthropologie </a:t>
            </a:r>
          </a:p>
          <a:p>
            <a:pPr lvl="1"/>
            <a:r>
              <a:rPr lang="fr-FR" dirty="0">
                <a:latin typeface="Times New Roman" panose="02020603050405020304" pitchFamily="18" charset="0"/>
                <a:cs typeface="Times New Roman" panose="02020603050405020304" pitchFamily="18" charset="0"/>
              </a:rPr>
              <a:t>UE 4.2 S2 : Soins relationnels</a:t>
            </a:r>
          </a:p>
          <a:p>
            <a:r>
              <a:rPr lang="fr-FR" dirty="0">
                <a:latin typeface="Times New Roman" panose="02020603050405020304" pitchFamily="18" charset="0"/>
                <a:cs typeface="Times New Roman" panose="02020603050405020304" pitchFamily="18" charset="0"/>
              </a:rPr>
              <a:t>Référentiel IDE 2009 : raisonnement clinique par analyse de pratique.</a:t>
            </a:r>
          </a:p>
          <a:p>
            <a:r>
              <a:rPr lang="fr-FR" dirty="0">
                <a:latin typeface="Times New Roman" panose="02020603050405020304" pitchFamily="18" charset="0"/>
                <a:cs typeface="Times New Roman" panose="02020603050405020304" pitchFamily="18" charset="0"/>
              </a:rPr>
              <a:t>Aspects biomédicaux, législatifs, éthiques, déontologiques et relationnels….</a:t>
            </a:r>
          </a:p>
          <a:p>
            <a:r>
              <a:rPr lang="fr-FR" dirty="0">
                <a:latin typeface="Times New Roman" panose="02020603050405020304" pitchFamily="18" charset="0"/>
                <a:cs typeface="Times New Roman" panose="02020603050405020304" pitchFamily="18" charset="0"/>
              </a:rPr>
              <a:t>La démarche palliative est une démarche interdisciplinaire avec une approche de la personne dans sa globalité.</a:t>
            </a:r>
          </a:p>
          <a:p>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3</a:t>
            </a:fld>
            <a:endParaRPr lang="fr-FR"/>
          </a:p>
        </p:txBody>
      </p:sp>
    </p:spTree>
    <p:extLst>
      <p:ext uri="{BB962C8B-B14F-4D97-AF65-F5344CB8AC3E}">
        <p14:creationId xmlns:p14="http://schemas.microsoft.com/office/powerpoint/2010/main" val="70184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34868"/>
            <a:ext cx="8911687" cy="1280890"/>
          </a:xfrm>
        </p:spPr>
        <p:txBody>
          <a:bodyPr/>
          <a:lstStyle/>
          <a:p>
            <a:r>
              <a:rPr lang="fr-FR" b="1" dirty="0">
                <a:latin typeface="Times New Roman" panose="02020603050405020304" pitchFamily="18" charset="0"/>
                <a:cs typeface="Times New Roman" panose="02020603050405020304" pitchFamily="18" charset="0"/>
              </a:rPr>
              <a:t>DEFINITIONS SOINS PALLIATIFS</a:t>
            </a:r>
          </a:p>
        </p:txBody>
      </p:sp>
      <p:sp>
        <p:nvSpPr>
          <p:cNvPr id="3" name="Espace réservé du contenu 2"/>
          <p:cNvSpPr>
            <a:spLocks noGrp="1"/>
          </p:cNvSpPr>
          <p:nvPr>
            <p:ph idx="1"/>
          </p:nvPr>
        </p:nvSpPr>
        <p:spPr>
          <a:xfrm>
            <a:off x="1311579" y="1819837"/>
            <a:ext cx="10242134" cy="4786256"/>
          </a:xfrm>
        </p:spPr>
        <p:txBody>
          <a:bodyPr>
            <a:normAutofit/>
          </a:bodyPr>
          <a:lstStyle/>
          <a:p>
            <a:r>
              <a:rPr lang="fr-FR" sz="2400" b="1" dirty="0">
                <a:latin typeface="Times New Roman" panose="02020603050405020304" pitchFamily="18" charset="0"/>
                <a:cs typeface="Times New Roman" panose="02020603050405020304" pitchFamily="18" charset="0"/>
              </a:rPr>
              <a:t>SFAP</a:t>
            </a:r>
          </a:p>
          <a:p>
            <a:pPr marL="0" indent="0" algn="just">
              <a:buNone/>
            </a:pPr>
            <a:r>
              <a:rPr lang="fr-FR" sz="2000" dirty="0">
                <a:latin typeface="Times New Roman" panose="02020603050405020304" pitchFamily="18" charset="0"/>
                <a:cs typeface="Times New Roman" panose="02020603050405020304" pitchFamily="18" charset="0"/>
              </a:rPr>
              <a:t>« Les soins palliatifs sont des soins actifs dans une approche globale de la personne atteinte d'une maladie grave évolutive ou terminale. Leur objectif est de soulager les douleurs physiques ainsi que les autres symptômes et de prendre en compte la souffrance psychologique, sociale et spirituelle. Les soins palliatifs et l'accompagnement sont interdisciplinaires. Ils s'adressent au malade en tant que personne, à sa famille et à ses proches, à domicile ou en institution. Les soins palliatifs et l'accompagnement considèrent le malade comme un être vivant et la mort comme un processus naturel. Ceux qui les dispensent cherchent à éviter les investigations et les traitements déraisonnables. Ils se refusent à provoquer intentionnellement la mort. Ils s'efforcent de préserver la meilleure qualité de vie possible jusqu'au décès et proposent un soutien aux proches en deuil ».</a:t>
            </a:r>
          </a:p>
          <a:p>
            <a:endParaRPr lang="fr-FR" dirty="0"/>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4</a:t>
            </a:fld>
            <a:endParaRPr lang="fr-FR"/>
          </a:p>
        </p:txBody>
      </p:sp>
      <p:pic>
        <p:nvPicPr>
          <p:cNvPr id="3074" name="Picture 2" descr="Fin de vie : la SFAP réagit à la demande d&amp;#39;Alain Coc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3354" y="5243121"/>
            <a:ext cx="310515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04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34867"/>
            <a:ext cx="8911687" cy="1280890"/>
          </a:xfrm>
        </p:spPr>
        <p:txBody>
          <a:bodyPr/>
          <a:lstStyle/>
          <a:p>
            <a:r>
              <a:rPr lang="fr-FR" b="1" dirty="0">
                <a:latin typeface="Times New Roman" panose="02020603050405020304" pitchFamily="18" charset="0"/>
                <a:cs typeface="Times New Roman" panose="02020603050405020304" pitchFamily="18" charset="0"/>
              </a:rPr>
              <a:t>DEFINITIONS SOINS PALLIATIFS</a:t>
            </a:r>
            <a:endParaRPr lang="fr-FR" dirty="0"/>
          </a:p>
        </p:txBody>
      </p:sp>
      <p:sp>
        <p:nvSpPr>
          <p:cNvPr id="3" name="Espace réservé du contenu 2"/>
          <p:cNvSpPr>
            <a:spLocks noGrp="1"/>
          </p:cNvSpPr>
          <p:nvPr>
            <p:ph idx="1"/>
          </p:nvPr>
        </p:nvSpPr>
        <p:spPr>
          <a:xfrm>
            <a:off x="1311579" y="1540189"/>
            <a:ext cx="9687646" cy="4774550"/>
          </a:xfrm>
        </p:spPr>
        <p:txBody>
          <a:bodyPr>
            <a:noAutofit/>
          </a:bodyPr>
          <a:lstStyle/>
          <a:p>
            <a:pPr marL="0" indent="0">
              <a:buNone/>
            </a:pPr>
            <a:endParaRPr lang="fr-FR" sz="1200" dirty="0">
              <a:latin typeface="Times New Roman" panose="02020603050405020304" pitchFamily="18" charset="0"/>
              <a:cs typeface="Times New Roman" panose="02020603050405020304" pitchFamily="18" charset="0"/>
            </a:endParaRPr>
          </a:p>
          <a:p>
            <a:r>
              <a:rPr lang="fr-FR" sz="2000" b="1" dirty="0">
                <a:latin typeface="Times New Roman" panose="02020603050405020304" pitchFamily="18" charset="0"/>
                <a:cs typeface="Times New Roman" panose="02020603050405020304" pitchFamily="18" charset="0"/>
              </a:rPr>
              <a:t>OMS 2002</a:t>
            </a:r>
          </a:p>
          <a:p>
            <a:pPr marL="0" indent="0" algn="just">
              <a:buNone/>
            </a:pPr>
            <a:r>
              <a:rPr lang="fr-FR" sz="2400" dirty="0">
                <a:latin typeface="Times New Roman" panose="02020603050405020304" pitchFamily="18" charset="0"/>
                <a:cs typeface="Times New Roman" panose="02020603050405020304" pitchFamily="18" charset="0"/>
              </a:rPr>
              <a:t> « Les soins palliatifs cherchent à améliorer la qualité de vie des patients et de leur famille, face aux conséquences d’une maladie potentiellement mortelle, par la prévention et le soulagement de la souffrance, identifiée précocement et évaluée avec précision, ainsi que le traitement de la douleur et des autres problèmes physiques, psychologiques et spirituels qui lui sont liés. »</a:t>
            </a:r>
          </a:p>
          <a:p>
            <a:pPr marL="0" indent="0">
              <a:buNone/>
            </a:pPr>
            <a:endParaRPr lang="fr-FR"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5</a:t>
            </a:fld>
            <a:endParaRPr lang="fr-FR"/>
          </a:p>
        </p:txBody>
      </p:sp>
      <p:pic>
        <p:nvPicPr>
          <p:cNvPr id="4098" name="Picture 2" descr="L&amp;#39;OMS prévoit d&amp;#39;ouvrir une Académie de santé à Lyon | Espace Infirm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8237" y="4428789"/>
            <a:ext cx="285750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94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99265"/>
            <a:ext cx="8911687" cy="1280890"/>
          </a:xfrm>
        </p:spPr>
        <p:txBody>
          <a:bodyPr/>
          <a:lstStyle/>
          <a:p>
            <a:r>
              <a:rPr lang="fr-FR" b="1" dirty="0">
                <a:latin typeface="Times New Roman" panose="02020603050405020304" pitchFamily="18" charset="0"/>
                <a:cs typeface="Times New Roman" panose="02020603050405020304" pitchFamily="18" charset="0"/>
              </a:rPr>
              <a:t>TEXTES LEGISLATIFS</a:t>
            </a:r>
          </a:p>
        </p:txBody>
      </p:sp>
      <p:sp>
        <p:nvSpPr>
          <p:cNvPr id="3" name="Espace réservé du contenu 2"/>
          <p:cNvSpPr>
            <a:spLocks noGrp="1"/>
          </p:cNvSpPr>
          <p:nvPr>
            <p:ph idx="1"/>
          </p:nvPr>
        </p:nvSpPr>
        <p:spPr>
          <a:xfrm>
            <a:off x="1640156" y="2005256"/>
            <a:ext cx="8915400" cy="4652217"/>
          </a:xfrm>
        </p:spPr>
        <p:txBody>
          <a:bodyPr>
            <a:normAutofit fontScale="92500" lnSpcReduction="10000"/>
          </a:bodyPr>
          <a:lstStyle/>
          <a:p>
            <a:r>
              <a:rPr lang="fr-FR" sz="2800" b="1" dirty="0">
                <a:latin typeface="Times New Roman" panose="02020603050405020304" pitchFamily="18" charset="0"/>
                <a:cs typeface="Times New Roman" panose="02020603050405020304" pitchFamily="18" charset="0"/>
              </a:rPr>
              <a:t>Circulaire Laroque du 26 aout 1986 </a:t>
            </a:r>
            <a:r>
              <a:rPr lang="fr-FR" sz="2800" dirty="0">
                <a:latin typeface="Times New Roman" panose="02020603050405020304" pitchFamily="18" charset="0"/>
                <a:cs typeface="Times New Roman" panose="02020603050405020304" pitchFamily="18" charset="0"/>
              </a:rPr>
              <a:t>: évolution sociétale de fin de vie  </a:t>
            </a:r>
          </a:p>
          <a:p>
            <a:r>
              <a:rPr lang="fr-FR" sz="2800" b="1" dirty="0">
                <a:latin typeface="Times New Roman" panose="02020603050405020304" pitchFamily="18" charset="0"/>
                <a:cs typeface="Times New Roman" panose="02020603050405020304" pitchFamily="18" charset="0"/>
              </a:rPr>
              <a:t>Loi n°99-477 du 9 juin 1999 </a:t>
            </a:r>
            <a:r>
              <a:rPr lang="fr-FR" sz="2800" dirty="0">
                <a:latin typeface="Times New Roman" panose="02020603050405020304" pitchFamily="18" charset="0"/>
                <a:cs typeface="Times New Roman" panose="02020603050405020304" pitchFamily="18" charset="0"/>
              </a:rPr>
              <a:t>visant à garantir le droit à l’accès aux soins palliatifs</a:t>
            </a:r>
          </a:p>
          <a:p>
            <a:r>
              <a:rPr lang="fr-FR" sz="2800" b="1" dirty="0">
                <a:latin typeface="Times New Roman" panose="02020603050405020304" pitchFamily="18" charset="0"/>
                <a:cs typeface="Times New Roman" panose="02020603050405020304" pitchFamily="18" charset="0"/>
              </a:rPr>
              <a:t>Loi n°2002- 303  du 04 mars 2002  </a:t>
            </a:r>
            <a:r>
              <a:rPr lang="fr-FR" sz="2800" dirty="0">
                <a:latin typeface="Times New Roman" panose="02020603050405020304" pitchFamily="18" charset="0"/>
                <a:cs typeface="Times New Roman" panose="02020603050405020304" pitchFamily="18" charset="0"/>
              </a:rPr>
              <a:t>relative aux droits des malades et à la qualité du système de santé.</a:t>
            </a:r>
          </a:p>
          <a:p>
            <a:r>
              <a:rPr lang="fr-FR" sz="2800" b="1" dirty="0">
                <a:latin typeface="Times New Roman" panose="02020603050405020304" pitchFamily="18" charset="0"/>
                <a:cs typeface="Times New Roman" panose="02020603050405020304" pitchFamily="18" charset="0"/>
              </a:rPr>
              <a:t>Loi LEONETTI  du 22 avril 2005 </a:t>
            </a:r>
            <a:r>
              <a:rPr lang="fr-FR" sz="2800" dirty="0">
                <a:latin typeface="Times New Roman" panose="02020603050405020304" pitchFamily="18" charset="0"/>
                <a:cs typeface="Times New Roman" panose="02020603050405020304" pitchFamily="18" charset="0"/>
              </a:rPr>
              <a:t>relative aux droits des malades et à la fin de vie</a:t>
            </a:r>
          </a:p>
          <a:p>
            <a:r>
              <a:rPr lang="fr-FR" sz="2800" b="1" dirty="0">
                <a:latin typeface="Times New Roman" panose="02020603050405020304" pitchFamily="18" charset="0"/>
                <a:cs typeface="Times New Roman" panose="02020603050405020304" pitchFamily="18" charset="0"/>
              </a:rPr>
              <a:t>Loi n°2016-87 du 2 février 2016 </a:t>
            </a:r>
            <a:r>
              <a:rPr lang="fr-FR" sz="2800" dirty="0">
                <a:latin typeface="Times New Roman" panose="02020603050405020304" pitchFamily="18" charset="0"/>
                <a:cs typeface="Times New Roman" panose="02020603050405020304" pitchFamily="18" charset="0"/>
              </a:rPr>
              <a:t>:création de nouveaux droits en faveur des personnes en fin de vie.</a:t>
            </a:r>
          </a:p>
          <a:p>
            <a:r>
              <a:rPr lang="fr-FR" sz="2800" b="1" dirty="0">
                <a:latin typeface="Times New Roman" panose="02020603050405020304" pitchFamily="18" charset="0"/>
                <a:cs typeface="Times New Roman" panose="02020603050405020304" pitchFamily="18" charset="0"/>
              </a:rPr>
              <a:t>12/2022 au 03/2023 </a:t>
            </a:r>
            <a:r>
              <a:rPr lang="fr-FR" sz="2800" dirty="0">
                <a:latin typeface="Times New Roman" panose="02020603050405020304" pitchFamily="18" charset="0"/>
                <a:cs typeface="Times New Roman" panose="02020603050405020304" pitchFamily="18" charset="0"/>
              </a:rPr>
              <a:t>: concertation nationale</a:t>
            </a:r>
          </a:p>
          <a:p>
            <a:endParaRPr lang="fr-FR" sz="2800" dirty="0">
              <a:latin typeface="Times New Roman" panose="02020603050405020304" pitchFamily="18" charset="0"/>
              <a:cs typeface="Times New Roman" panose="02020603050405020304" pitchFamily="18" charset="0"/>
            </a:endParaRPr>
          </a:p>
          <a:p>
            <a:endParaRPr lang="fr-FR" b="1" dirty="0"/>
          </a:p>
          <a:p>
            <a:endParaRPr lang="fr-FR" b="1" dirty="0"/>
          </a:p>
          <a:p>
            <a:endParaRPr lang="fr-FR" dirty="0"/>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6</a:t>
            </a:fld>
            <a:endParaRPr lang="fr-FR" dirty="0"/>
          </a:p>
        </p:txBody>
      </p:sp>
      <p:pic>
        <p:nvPicPr>
          <p:cNvPr id="5" name="Picture 2" descr="Directives anticipées, personne de confiance, testament de vie : contextes  législatifs dans le monde Clairective Directive a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7435" y="545819"/>
            <a:ext cx="1512645"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8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581407"/>
            <a:ext cx="8911687" cy="1280890"/>
          </a:xfrm>
        </p:spPr>
        <p:txBody>
          <a:bodyPr/>
          <a:lstStyle/>
          <a:p>
            <a:r>
              <a:rPr lang="fr-FR" b="1" dirty="0"/>
              <a:t>DEMARCHE PALLIATIVE</a:t>
            </a:r>
          </a:p>
        </p:txBody>
      </p:sp>
      <p:sp>
        <p:nvSpPr>
          <p:cNvPr id="3" name="Espace réservé du contenu 2"/>
          <p:cNvSpPr>
            <a:spLocks noGrp="1"/>
          </p:cNvSpPr>
          <p:nvPr>
            <p:ph idx="1"/>
          </p:nvPr>
        </p:nvSpPr>
        <p:spPr>
          <a:xfrm>
            <a:off x="813450" y="2116567"/>
            <a:ext cx="10565099" cy="4187309"/>
          </a:xfrm>
        </p:spPr>
        <p:txBody>
          <a:bodyPr>
            <a:normAutofit fontScale="92500" lnSpcReduction="10000"/>
          </a:bodyPr>
          <a:lstStyle/>
          <a:p>
            <a:r>
              <a:rPr lang="fr-FR" sz="2400" dirty="0">
                <a:latin typeface="Times New Roman" panose="02020603050405020304" pitchFamily="18" charset="0"/>
                <a:cs typeface="Times New Roman" panose="02020603050405020304" pitchFamily="18" charset="0"/>
              </a:rPr>
              <a:t>Personnes atteintes d’une maladie évolutive </a:t>
            </a:r>
          </a:p>
          <a:p>
            <a:pPr marL="0" indent="0">
              <a:buNone/>
            </a:pPr>
            <a:r>
              <a:rPr lang="fr-FR" sz="2400" dirty="0">
                <a:latin typeface="Times New Roman" panose="02020603050405020304" pitchFamily="18" charset="0"/>
                <a:cs typeface="Times New Roman" panose="02020603050405020304" pitchFamily="18" charset="0"/>
              </a:rPr>
              <a:t>ou d’une maladie grave évoluée.</a:t>
            </a:r>
          </a:p>
          <a:p>
            <a:r>
              <a:rPr lang="fr-FR" sz="2400" dirty="0">
                <a:latin typeface="Times New Roman" panose="02020603050405020304" pitchFamily="18" charset="0"/>
                <a:cs typeface="Times New Roman" panose="02020603050405020304" pitchFamily="18" charset="0"/>
              </a:rPr>
              <a:t>Soins actifs </a:t>
            </a:r>
          </a:p>
          <a:p>
            <a:r>
              <a:rPr lang="fr-FR" sz="2400" dirty="0">
                <a:latin typeface="Times New Roman" panose="02020603050405020304" pitchFamily="18" charset="0"/>
                <a:cs typeface="Times New Roman" panose="02020603050405020304" pitchFamily="18" charset="0"/>
              </a:rPr>
              <a:t>Ethique : </a:t>
            </a:r>
            <a:r>
              <a:rPr lang="fr-FR" sz="2400">
                <a:latin typeface="Times New Roman" panose="02020603050405020304" pitchFamily="18" charset="0"/>
                <a:cs typeface="Times New Roman" panose="02020603050405020304" pitchFamily="18" charset="0"/>
              </a:rPr>
              <a:t>5 principes</a:t>
            </a:r>
          </a:p>
          <a:p>
            <a:r>
              <a:rPr lang="fr-FR" sz="2400" dirty="0">
                <a:latin typeface="Times New Roman" panose="02020603050405020304" pitchFamily="18" charset="0"/>
                <a:cs typeface="Times New Roman" panose="02020603050405020304" pitchFamily="18" charset="0"/>
              </a:rPr>
              <a:t>Objectif : qualité de vie du patient </a:t>
            </a:r>
          </a:p>
          <a:p>
            <a:pPr lvl="1"/>
            <a:r>
              <a:rPr lang="fr-FR" sz="2400" dirty="0">
                <a:latin typeface="Times New Roman" panose="02020603050405020304" pitchFamily="18" charset="0"/>
                <a:cs typeface="Times New Roman" panose="02020603050405020304" pitchFamily="18" charset="0"/>
              </a:rPr>
              <a:t>Soins relationnels </a:t>
            </a:r>
            <a:r>
              <a:rPr lang="fr-FR" sz="2400" dirty="0" err="1">
                <a:latin typeface="Times New Roman" panose="02020603050405020304" pitchFamily="18" charset="0"/>
                <a:cs typeface="Times New Roman" panose="02020603050405020304" pitchFamily="18" charset="0"/>
              </a:rPr>
              <a:t>prévalents</a:t>
            </a:r>
            <a:endParaRPr lang="fr-FR" sz="2400" dirty="0">
              <a:latin typeface="Times New Roman" panose="02020603050405020304" pitchFamily="18" charset="0"/>
              <a:cs typeface="Times New Roman" panose="02020603050405020304" pitchFamily="18" charset="0"/>
            </a:endParaRPr>
          </a:p>
          <a:p>
            <a:pPr lvl="1"/>
            <a:r>
              <a:rPr lang="fr-FR" sz="2400" dirty="0">
                <a:latin typeface="Times New Roman" panose="02020603050405020304" pitchFamily="18" charset="0"/>
                <a:cs typeface="Times New Roman" panose="02020603050405020304" pitchFamily="18" charset="0"/>
              </a:rPr>
              <a:t>prise en charge globale  en prenant en compte les besoins psychologiques, sociaux et spirituels.</a:t>
            </a:r>
          </a:p>
          <a:p>
            <a:pPr lvl="1"/>
            <a:r>
              <a:rPr lang="fr-FR" sz="2400" dirty="0">
                <a:latin typeface="Times New Roman" panose="02020603050405020304" pitchFamily="18" charset="0"/>
                <a:cs typeface="Times New Roman" panose="02020603050405020304" pitchFamily="18" charset="0"/>
              </a:rPr>
              <a:t>Travail  interdisciplinaire :médecin ide infirmier psychologue, UMSP, diététicienne, assistante sociale</a:t>
            </a:r>
          </a:p>
          <a:p>
            <a:endParaRPr lang="fr-FR" dirty="0"/>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7</a:t>
            </a:fld>
            <a:endParaRPr lang="fr-FR"/>
          </a:p>
        </p:txBody>
      </p:sp>
      <p:graphicFrame>
        <p:nvGraphicFramePr>
          <p:cNvPr id="5" name="Diagramme 4"/>
          <p:cNvGraphicFramePr/>
          <p:nvPr>
            <p:extLst>
              <p:ext uri="{D42A27DB-BD31-4B8C-83A1-F6EECF244321}">
                <p14:modId xmlns:p14="http://schemas.microsoft.com/office/powerpoint/2010/main" val="457121945"/>
              </p:ext>
            </p:extLst>
          </p:nvPr>
        </p:nvGraphicFramePr>
        <p:xfrm>
          <a:off x="6705600" y="75304"/>
          <a:ext cx="5486400" cy="4593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71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34868"/>
            <a:ext cx="8911687" cy="1280890"/>
          </a:xfrm>
        </p:spPr>
        <p:txBody>
          <a:bodyPr/>
          <a:lstStyle/>
          <a:p>
            <a:r>
              <a:rPr lang="fr-FR" b="1" dirty="0">
                <a:latin typeface="Times New Roman" panose="02020603050405020304" pitchFamily="18" charset="0"/>
                <a:cs typeface="Times New Roman" panose="02020603050405020304" pitchFamily="18" charset="0"/>
              </a:rPr>
              <a:t>DOULEUR DEFINITION</a:t>
            </a:r>
          </a:p>
        </p:txBody>
      </p:sp>
      <p:sp>
        <p:nvSpPr>
          <p:cNvPr id="3" name="Espace réservé du contenu 2"/>
          <p:cNvSpPr>
            <a:spLocks noGrp="1"/>
          </p:cNvSpPr>
          <p:nvPr>
            <p:ph idx="1"/>
          </p:nvPr>
        </p:nvSpPr>
        <p:spPr>
          <a:xfrm>
            <a:off x="1636443" y="1775908"/>
            <a:ext cx="9906512" cy="3995464"/>
          </a:xfrm>
        </p:spPr>
        <p:txBody>
          <a:bodyPr>
            <a:normAutofit/>
          </a:bodyPr>
          <a:lstStyle/>
          <a:p>
            <a:pPr algn="just"/>
            <a:r>
              <a:rPr lang="fr-FR" sz="2400" dirty="0">
                <a:latin typeface="Times New Roman" panose="02020603050405020304" pitchFamily="18" charset="0"/>
                <a:cs typeface="Times New Roman" panose="02020603050405020304" pitchFamily="18" charset="0"/>
              </a:rPr>
              <a:t>Selon </a:t>
            </a:r>
            <a:r>
              <a:rPr lang="fr-FR" sz="2400" b="1" dirty="0">
                <a:latin typeface="Times New Roman" panose="02020603050405020304" pitchFamily="18" charset="0"/>
                <a:cs typeface="Times New Roman" panose="02020603050405020304" pitchFamily="18" charset="0"/>
              </a:rPr>
              <a:t>DESCARTES</a:t>
            </a:r>
            <a:r>
              <a:rPr lang="fr-FR" sz="2400" dirty="0">
                <a:latin typeface="Times New Roman" panose="02020603050405020304" pitchFamily="18" charset="0"/>
                <a:cs typeface="Times New Roman" panose="02020603050405020304" pitchFamily="18" charset="0"/>
              </a:rPr>
              <a:t>, « la douleur n’est ni plus ni moins qu’un système d’alarme dont la seule fonction et de signaler une lésion corporelle.</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Selon </a:t>
            </a:r>
            <a:r>
              <a:rPr lang="fr-FR" sz="2400" b="1" dirty="0">
                <a:latin typeface="Times New Roman" panose="02020603050405020304" pitchFamily="18" charset="0"/>
                <a:cs typeface="Times New Roman" panose="02020603050405020304" pitchFamily="18" charset="0"/>
              </a:rPr>
              <a:t> IASP </a:t>
            </a:r>
            <a:r>
              <a:rPr lang="fr-FR" sz="2400" dirty="0">
                <a:latin typeface="Times New Roman" panose="02020603050405020304" pitchFamily="18" charset="0"/>
                <a:cs typeface="Times New Roman" panose="02020603050405020304" pitchFamily="18" charset="0"/>
              </a:rPr>
              <a:t>(Association internationale pour l’étude de la douleur),la douleur est définie comme « une expérience sensorielle et émotionnelle désagréable liée à une lésion tissulaire réelle  ou potentielle ou décrite en des termes évoquant une telle lésion. » </a:t>
            </a: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8</a:t>
            </a:fld>
            <a:endParaRPr lang="fr-FR"/>
          </a:p>
        </p:txBody>
      </p:sp>
    </p:spTree>
    <p:extLst>
      <p:ext uri="{BB962C8B-B14F-4D97-AF65-F5344CB8AC3E}">
        <p14:creationId xmlns:p14="http://schemas.microsoft.com/office/powerpoint/2010/main" val="1525941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624109"/>
            <a:ext cx="8911687" cy="1280890"/>
          </a:xfrm>
        </p:spPr>
        <p:txBody>
          <a:bodyPr/>
          <a:lstStyle/>
          <a:p>
            <a:r>
              <a:rPr lang="fr-FR" dirty="0"/>
              <a:t>TYPOLOGIE DE LA DOULEUR</a:t>
            </a:r>
          </a:p>
        </p:txBody>
      </p:sp>
      <p:sp>
        <p:nvSpPr>
          <p:cNvPr id="3" name="Espace réservé du contenu 2"/>
          <p:cNvSpPr>
            <a:spLocks noGrp="1"/>
          </p:cNvSpPr>
          <p:nvPr>
            <p:ph idx="1"/>
          </p:nvPr>
        </p:nvSpPr>
        <p:spPr>
          <a:xfrm>
            <a:off x="1541481" y="1904999"/>
            <a:ext cx="9883140" cy="4549589"/>
          </a:xfrm>
        </p:spPr>
        <p:txBody>
          <a:bodyPr>
            <a:noAutofit/>
          </a:bodyPr>
          <a:lstStyle/>
          <a:p>
            <a:pPr lvl="0" algn="just"/>
            <a:r>
              <a:rPr lang="fr-FR" sz="2400" b="1" u="sng" dirty="0">
                <a:latin typeface="Times New Roman" panose="02020603050405020304" pitchFamily="18" charset="0"/>
                <a:cs typeface="Times New Roman" panose="02020603050405020304" pitchFamily="18" charset="0"/>
              </a:rPr>
              <a:t>Douleur aigue</a:t>
            </a:r>
            <a:r>
              <a:rPr lang="fr-FR" sz="2400" dirty="0">
                <a:latin typeface="Times New Roman" panose="02020603050405020304" pitchFamily="18" charset="0"/>
                <a:cs typeface="Times New Roman" panose="02020603050405020304" pitchFamily="18" charset="0"/>
              </a:rPr>
              <a:t> : douleur post opératoire de courte durée. Elle est provoquée par un traumatisme physique, une brûlure ou une douleur intense consécutive à une intervention chirurgicale.</a:t>
            </a:r>
          </a:p>
          <a:p>
            <a:pPr marL="0" indent="0" algn="just">
              <a:buNone/>
            </a:pPr>
            <a:r>
              <a:rPr lang="fr-FR" sz="2400" dirty="0">
                <a:latin typeface="Times New Roman" panose="02020603050405020304" pitchFamily="18" charset="0"/>
                <a:cs typeface="Times New Roman" panose="02020603050405020304" pitchFamily="18" charset="0"/>
              </a:rPr>
              <a:t> </a:t>
            </a:r>
          </a:p>
          <a:p>
            <a:pPr lvl="0" algn="just"/>
            <a:r>
              <a:rPr lang="fr-FR" sz="2400" b="1" u="sng" dirty="0">
                <a:latin typeface="Times New Roman" panose="02020603050405020304" pitchFamily="18" charset="0"/>
                <a:cs typeface="Times New Roman" panose="02020603050405020304" pitchFamily="18" charset="0"/>
              </a:rPr>
              <a:t>Douleur chroniqu</a:t>
            </a:r>
            <a:r>
              <a:rPr lang="fr-FR" sz="2400" b="1" dirty="0">
                <a:latin typeface="Times New Roman" panose="02020603050405020304" pitchFamily="18" charset="0"/>
                <a:cs typeface="Times New Roman" panose="02020603050405020304" pitchFamily="18" charset="0"/>
              </a:rPr>
              <a:t>e</a:t>
            </a:r>
            <a:r>
              <a:rPr lang="fr-FR" sz="2400" dirty="0">
                <a:latin typeface="Times New Roman" panose="02020603050405020304" pitchFamily="18" charset="0"/>
                <a:cs typeface="Times New Roman" panose="02020603050405020304" pitchFamily="18" charset="0"/>
              </a:rPr>
              <a:t> : douleur qui dure depuis plus de trois mois. La douleur  n’est plus un symptôme mais devient une maladie. Elle possède plusieurs composantes.</a:t>
            </a:r>
          </a:p>
          <a:p>
            <a:pPr lvl="1" algn="just"/>
            <a:r>
              <a:rPr lang="fr-FR" sz="2400" u="sng" dirty="0">
                <a:latin typeface="Times New Roman" panose="02020603050405020304" pitchFamily="18" charset="0"/>
                <a:cs typeface="Times New Roman" panose="02020603050405020304" pitchFamily="18" charset="0"/>
              </a:rPr>
              <a:t>Selon la Société de Neurologie</a:t>
            </a:r>
            <a:r>
              <a:rPr lang="fr-FR" sz="2400" dirty="0">
                <a:latin typeface="Times New Roman" panose="02020603050405020304" pitchFamily="18" charset="0"/>
                <a:cs typeface="Times New Roman" panose="02020603050405020304" pitchFamily="18" charset="0"/>
              </a:rPr>
              <a:t>: « La douleur chronique, définie par une durée supérieure à 3 mois, altère la personnalité du patient ainsi que sa vie familiale, sociale et professionnelle. »</a:t>
            </a:r>
          </a:p>
          <a:p>
            <a:pPr marL="0" indent="0" algn="just">
              <a:buNone/>
            </a:pPr>
            <a:r>
              <a:rPr lang="fr-FR" sz="2400" dirty="0">
                <a:latin typeface="Times New Roman" panose="02020603050405020304" pitchFamily="18" charset="0"/>
                <a:cs typeface="Times New Roman" panose="02020603050405020304" pitchFamily="18" charset="0"/>
              </a:rPr>
              <a:t> </a:t>
            </a:r>
          </a:p>
          <a:p>
            <a:pPr algn="just"/>
            <a:endParaRPr lang="fr-FR"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EB8F2B2-C9C6-443B-8052-03D5992E02EC}" type="slidenum">
              <a:rPr lang="fr-FR" smtClean="0"/>
              <a:t>9</a:t>
            </a:fld>
            <a:endParaRPr lang="fr-FR"/>
          </a:p>
        </p:txBody>
      </p:sp>
    </p:spTree>
    <p:extLst>
      <p:ext uri="{BB962C8B-B14F-4D97-AF65-F5344CB8AC3E}">
        <p14:creationId xmlns:p14="http://schemas.microsoft.com/office/powerpoint/2010/main" val="323146697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248</TotalTime>
  <Words>1494</Words>
  <Application>Microsoft Office PowerPoint</Application>
  <PresentationFormat>Grand écran</PresentationFormat>
  <Paragraphs>151</Paragraphs>
  <Slides>16</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Century Gothic</vt:lpstr>
      <vt:lpstr>Times New Roman</vt:lpstr>
      <vt:lpstr>Wingdings 3</vt:lpstr>
      <vt:lpstr>Brin</vt:lpstr>
      <vt:lpstr>SOINS PALLIATIFS ET DOULEUR</vt:lpstr>
      <vt:lpstr>SOMMAIRE</vt:lpstr>
      <vt:lpstr>INTRODUCTION</vt:lpstr>
      <vt:lpstr>DEFINITIONS SOINS PALLIATIFS</vt:lpstr>
      <vt:lpstr>DEFINITIONS SOINS PALLIATIFS</vt:lpstr>
      <vt:lpstr>TEXTES LEGISLATIFS</vt:lpstr>
      <vt:lpstr>DEMARCHE PALLIATIVE</vt:lpstr>
      <vt:lpstr>DOULEUR DEFINITION</vt:lpstr>
      <vt:lpstr>TYPOLOGIE DE LA DOULEUR</vt:lpstr>
      <vt:lpstr>TYPOLOGIE DE LA DOULEUR</vt:lpstr>
      <vt:lpstr>TYPOLOGIE DE LA DOULEUR</vt:lpstr>
      <vt:lpstr>TYPES DE DOULEUR</vt:lpstr>
      <vt:lpstr>CONCLUSION</vt:lpstr>
      <vt:lpstr>BIBLIOGRAPHIE</vt:lpstr>
      <vt:lpstr>BIBLIOGRAPHIE (2)</vt:lpstr>
      <vt:lpstr>BIBLIOGRAPHIE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SOINS PALLIATIFS ET DOULEUR</dc:title>
  <dc:creator>#</dc:creator>
  <cp:lastModifiedBy>Delerive Celine</cp:lastModifiedBy>
  <cp:revision>42</cp:revision>
  <dcterms:created xsi:type="dcterms:W3CDTF">2021-11-20T16:26:36Z</dcterms:created>
  <dcterms:modified xsi:type="dcterms:W3CDTF">2023-11-13T11:47:23Z</dcterms:modified>
</cp:coreProperties>
</file>