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1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9" r:id="rId10"/>
    <p:sldId id="265" r:id="rId11"/>
    <p:sldId id="266" r:id="rId12"/>
    <p:sldId id="267" r:id="rId13"/>
    <p:sldId id="268" r:id="rId14"/>
    <p:sldId id="280" r:id="rId15"/>
    <p:sldId id="272" r:id="rId16"/>
    <p:sldId id="273" r:id="rId17"/>
    <p:sldId id="275" r:id="rId18"/>
    <p:sldId id="276" r:id="rId19"/>
    <p:sldId id="277" r:id="rId20"/>
    <p:sldId id="278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61567" autoAdjust="0"/>
  </p:normalViewPr>
  <p:slideViewPr>
    <p:cSldViewPr snapToGrid="0">
      <p:cViewPr varScale="1">
        <p:scale>
          <a:sx n="44" d="100"/>
          <a:sy n="44" d="100"/>
        </p:scale>
        <p:origin x="1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337477-C260-4417-B226-5456155D3AD0}" type="datetimeFigureOut">
              <a:rPr lang="fr-FR" smtClean="0"/>
              <a:t>06/03/2024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21FD19-4B66-4732-A420-DA59EFF73E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1816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0F75A0-EECF-4AEF-B35E-6AF62E30D94F}" type="datetimeFigureOut">
              <a:rPr lang="fr-FR" smtClean="0"/>
              <a:t>06/03/2024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3191A8-924A-40DE-89B4-5BF4787C50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1003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191A8-924A-40DE-89B4-5BF4787C50E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42601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Prise en charge globale des patients et des familles</a:t>
            </a:r>
          </a:p>
          <a:p>
            <a:endParaRPr lang="fr-FR" dirty="0"/>
          </a:p>
          <a:p>
            <a:r>
              <a:rPr lang="fr-FR" dirty="0"/>
              <a:t>Pour qui? Patients dont le pronostic vital est engagé en phase</a:t>
            </a:r>
            <a:r>
              <a:rPr lang="fr-FR" baseline="0" dirty="0"/>
              <a:t> avancée de leur maladie</a:t>
            </a:r>
          </a:p>
          <a:p>
            <a:r>
              <a:rPr lang="fr-FR" baseline="0" dirty="0"/>
              <a:t>                PEC nécessite une équipe pluridisciplinaire</a:t>
            </a:r>
          </a:p>
          <a:p>
            <a:r>
              <a:rPr lang="fr-FR" baseline="0" dirty="0"/>
              <a:t> </a:t>
            </a:r>
          </a:p>
          <a:p>
            <a:r>
              <a:rPr lang="fr-FR" baseline="0" dirty="0"/>
              <a:t>Lieu de vie</a:t>
            </a:r>
          </a:p>
          <a:p>
            <a:r>
              <a:rPr lang="fr-FR" baseline="0" dirty="0"/>
              <a:t>Critères d’admission</a:t>
            </a:r>
          </a:p>
          <a:p>
            <a:r>
              <a:rPr lang="fr-FR" baseline="0" dirty="0"/>
              <a:t>Possibilité de séjour de replis</a:t>
            </a:r>
          </a:p>
          <a:p>
            <a:endParaRPr lang="fr-FR" baseline="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baseline="0" dirty="0"/>
              <a:t>Missions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aseline="0" dirty="0"/>
              <a:t>Soins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aseline="0" dirty="0"/>
              <a:t>Formation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aseline="0" dirty="0"/>
              <a:t>recherche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191A8-924A-40DE-89B4-5BF4787C50EB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53938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Missions: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/>
              <a:t>Conseil pour</a:t>
            </a:r>
            <a:r>
              <a:rPr lang="fr-FR" baseline="0" dirty="0"/>
              <a:t> les soins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aseline="0" dirty="0"/>
              <a:t>Enseignement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aseline="0" dirty="0"/>
              <a:t>recherche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191A8-924A-40DE-89B4-5BF4787C50EB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15229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Créé en 2022 – succède aux réseaux </a:t>
            </a:r>
          </a:p>
          <a:p>
            <a:r>
              <a:rPr lang="fr-FR" dirty="0"/>
              <a:t>Aident les professionnels et les orientent vers les personnels et équipes compétents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191A8-924A-40DE-89B4-5BF4787C50EB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7573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Référents soins palliatifs dans des services avec LISP</a:t>
            </a:r>
          </a:p>
          <a:p>
            <a:r>
              <a:rPr lang="fr-FR" dirty="0"/>
              <a:t>Intervention</a:t>
            </a:r>
            <a:r>
              <a:rPr lang="fr-FR" baseline="0" dirty="0"/>
              <a:t> </a:t>
            </a:r>
            <a:r>
              <a:rPr lang="fr-FR" baseline="0" dirty="0" err="1"/>
              <a:t>emsp</a:t>
            </a:r>
            <a:endParaRPr lang="fr-FR" baseline="0" dirty="0"/>
          </a:p>
          <a:p>
            <a:endParaRPr lang="fr-FR" baseline="0" dirty="0"/>
          </a:p>
          <a:p>
            <a:r>
              <a:rPr lang="fr-FR" dirty="0"/>
              <a:t>5 LISP Sarrebourg</a:t>
            </a:r>
          </a:p>
          <a:p>
            <a:r>
              <a:rPr lang="fr-FR" dirty="0"/>
              <a:t>2 LISP </a:t>
            </a:r>
            <a:r>
              <a:rPr lang="fr-FR" dirty="0" err="1"/>
              <a:t>Niderviller</a:t>
            </a:r>
            <a:endParaRPr lang="fr-FR" dirty="0"/>
          </a:p>
          <a:p>
            <a:r>
              <a:rPr lang="fr-FR" dirty="0"/>
              <a:t> 3</a:t>
            </a:r>
            <a:r>
              <a:rPr lang="fr-FR" baseline="0" dirty="0"/>
              <a:t> LISP Château salins</a:t>
            </a:r>
          </a:p>
          <a:p>
            <a:r>
              <a:rPr lang="fr-FR" baseline="0" dirty="0"/>
              <a:t>4 LISP Dieuze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191A8-924A-40DE-89B4-5BF4787C50EB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12423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191A8-924A-40DE-89B4-5BF4787C50EB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85689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Besoin</a:t>
            </a:r>
          </a:p>
          <a:p>
            <a:r>
              <a:rPr lang="fr-FR" dirty="0"/>
              <a:t>Chose nécessaire à l’existence</a:t>
            </a:r>
          </a:p>
          <a:p>
            <a:r>
              <a:rPr lang="fr-FR" dirty="0"/>
              <a:t>Plusieurs</a:t>
            </a:r>
            <a:r>
              <a:rPr lang="fr-FR" baseline="0" dirty="0"/>
              <a:t> dimensions</a:t>
            </a:r>
          </a:p>
          <a:p>
            <a:r>
              <a:rPr lang="fr-FR" baseline="0" dirty="0"/>
              <a:t> permet Démarche de soins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191A8-924A-40DE-89B4-5BF4787C50EB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16253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u="none" dirty="0"/>
              <a:t>Tenter de les satisfaire ,</a:t>
            </a:r>
            <a:r>
              <a:rPr lang="fr-FR" u="none" baseline="0" dirty="0"/>
              <a:t> faire face à l’altération de l’image de soi, de la vulnérabilité, la dépendance</a:t>
            </a:r>
            <a:endParaRPr lang="fr-FR" u="non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u="non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u="sng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u="sng" dirty="0"/>
              <a:t>Boire et manger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b="0" u="none" dirty="0">
                <a:latin typeface="Century" panose="02040604050505020304" pitchFamily="18" charset="0"/>
              </a:rPr>
              <a:t>Perte de la sensation de faim et de soif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b="0" u="none" dirty="0">
                <a:latin typeface="Century" panose="02040604050505020304" pitchFamily="18" charset="0"/>
              </a:rPr>
              <a:t>Troubles neurologiques, tr de la déglutition: adapter les textures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fr-FR" b="0" u="none" dirty="0">
              <a:latin typeface="Century" panose="020406040505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u="sng" dirty="0"/>
              <a:t>Se reposer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fr-FR" u="none" dirty="0"/>
              <a:t> adaptation au rythme du patient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lang="fr-FR" u="none" dirty="0"/>
          </a:p>
          <a:p>
            <a:r>
              <a:rPr lang="fr-FR" u="sng" dirty="0"/>
              <a:t>Etre propre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u="none" dirty="0"/>
              <a:t>Toilette = source de confort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u="none" dirty="0"/>
              <a:t>Espace de rencontre entre</a:t>
            </a:r>
            <a:r>
              <a:rPr lang="fr-FR" u="none" baseline="0" dirty="0"/>
              <a:t> le soignant et le patient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u="none" baseline="0" dirty="0"/>
              <a:t>Respect de la dignité délicatesse du geste, du toucher, de la parole ,du regard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u="none" baseline="0" dirty="0"/>
              <a:t>S’ajuster au rythme du patient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u="none" baseline="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u="sng" baseline="0" dirty="0"/>
              <a:t>Besoin du bien être physique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u="none" baseline="0" dirty="0"/>
              <a:t>Douleur prévalence 60à85%  estimation, traitement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u="none" baseline="0" dirty="0"/>
              <a:t>Symptômes généraux fièvre asthénie, anorexie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u="none" baseline="0" dirty="0"/>
              <a:t>Symptômes respiratoires: toux encombrement, dyspnée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u="none" baseline="0" dirty="0"/>
              <a:t>Symptômes digestifs: hoquet, diarrhées, vomissements,…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u="none" baseline="0" dirty="0"/>
              <a:t>Symptômes urinaires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u="none" baseline="0" dirty="0"/>
              <a:t>Symptômes cutanéomuqueux: escarres, prurit,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u="none" baseline="0" dirty="0"/>
              <a:t>Symptômes neuropsychiques : dépression, agitation,…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u="none" baseline="0" dirty="0"/>
              <a:t>Divers: hypersudation, œdèmes, mauvaises odeurs,</a:t>
            </a:r>
            <a:endParaRPr lang="fr-FR" u="non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191A8-924A-40DE-89B4-5BF4787C50EB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7254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1" dirty="0">
                <a:latin typeface="Century" panose="02040604050505020304" pitchFamily="18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u="sng" dirty="0">
                <a:latin typeface="Century Gothic" panose="020B0502020202020204" pitchFamily="34" charset="0"/>
              </a:rPr>
              <a:t>Besoin d’amour et d’appartenance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FR" dirty="0"/>
              <a:t>Être aimé ,écouté,</a:t>
            </a:r>
            <a:r>
              <a:rPr lang="fr-FR" baseline="0" dirty="0"/>
              <a:t> faire partie d’un groupe, agir selon ses valeurs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fr-FR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fr-FR" u="sng" dirty="0">
                <a:latin typeface="Century Gothic" panose="020B0502020202020204" pitchFamily="34" charset="0"/>
              </a:rPr>
              <a:t>Besoin d’estime de soi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fr-FR" u="none" dirty="0">
                <a:latin typeface="Century Gothic" panose="020B0502020202020204" pitchFamily="34" charset="0"/>
              </a:rPr>
              <a:t>Être utile,</a:t>
            </a:r>
            <a:r>
              <a:rPr lang="fr-FR" u="none" baseline="0" dirty="0">
                <a:latin typeface="Century Gothic" panose="020B0502020202020204" pitchFamily="34" charset="0"/>
              </a:rPr>
              <a:t> conserver une autonomie, sentiment d’exclusion</a:t>
            </a:r>
            <a:endParaRPr lang="fr-FR" u="none" dirty="0">
              <a:latin typeface="Century Gothic" panose="020B0502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fr-FR" u="sng" dirty="0">
                <a:latin typeface="Century Gothic" panose="020B0502020202020204" pitchFamily="34" charset="0"/>
              </a:rPr>
              <a:t>Besoin de réalisation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fr-FR" u="none" dirty="0">
                <a:latin typeface="Century Gothic" panose="020B0502020202020204" pitchFamily="34" charset="0"/>
              </a:rPr>
              <a:t>S’occuper, se divertir, ne pas être seulement un patient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fr-FR" b="1" u="none" dirty="0">
                <a:latin typeface="Century Gothic" panose="020B0502020202020204" pitchFamily="34" charset="0"/>
              </a:rPr>
              <a:t>Projet de vie </a:t>
            </a:r>
            <a:r>
              <a:rPr lang="fr-FR" b="0" u="none" dirty="0">
                <a:latin typeface="Century Gothic" panose="020B0502020202020204" pitchFamily="34" charset="0"/>
              </a:rPr>
              <a:t>adapté à la situation clinique</a:t>
            </a:r>
            <a:endParaRPr lang="fr-FR" b="1" u="none" dirty="0">
              <a:latin typeface="Century Gothic" panose="020B0502020202020204" pitchFamily="34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fr-FR" dirty="0">
                <a:latin typeface="Century Gothic" panose="020B0502020202020204" pitchFamily="34" charset="0"/>
              </a:rPr>
              <a:t>Nécessité d’une évaluation globale(maladie, pronostic, socio-familiale, psychologique, </a:t>
            </a:r>
            <a:r>
              <a:rPr lang="fr-FR" dirty="0" err="1">
                <a:latin typeface="Century Gothic" panose="020B0502020202020204" pitchFamily="34" charset="0"/>
              </a:rPr>
              <a:t>qqx</a:t>
            </a:r>
            <a:r>
              <a:rPr lang="fr-FR" dirty="0">
                <a:latin typeface="Century Gothic" panose="020B0502020202020204" pitchFamily="34" charset="0"/>
              </a:rPr>
              <a:t> spirituelle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fr-FR" dirty="0">
              <a:latin typeface="Century Gothic" panose="020B0502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fr-FR" b="1" dirty="0">
                <a:latin typeface="Century Gothic" panose="020B0502020202020204" pitchFamily="34" charset="0"/>
              </a:rPr>
              <a:t>Comment évaluer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fr-FR" b="0" dirty="0">
                <a:latin typeface="Century Gothic" panose="020B0502020202020204" pitchFamily="34" charset="0"/>
              </a:rPr>
              <a:t>Écouter, reformuler, communiquer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fr-FR" b="0" dirty="0">
                <a:latin typeface="Century Gothic" panose="020B0502020202020204" pitchFamily="34" charset="0"/>
              </a:rPr>
              <a:t>Ne pas juger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fr-FR" b="0" dirty="0">
                <a:latin typeface="Century Gothic" panose="020B0502020202020204" pitchFamily="34" charset="0"/>
              </a:rPr>
              <a:t>Cheminer au rythme du patient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fr-FR" b="0" dirty="0">
                <a:latin typeface="Century Gothic" panose="020B0502020202020204" pitchFamily="34" charset="0"/>
              </a:rPr>
              <a:t>Respecter l’autre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fr-FR" b="1" dirty="0">
                <a:latin typeface="Century Gothic" panose="020B0502020202020204" pitchFamily="34" charset="0"/>
              </a:rPr>
              <a:t>Ne pas mentir</a:t>
            </a:r>
            <a:r>
              <a:rPr lang="fr-FR" b="1" baseline="0" dirty="0">
                <a:latin typeface="Century Gothic" panose="020B0502020202020204" pitchFamily="34" charset="0"/>
              </a:rPr>
              <a:t> mais ne pas tuer l’espoir</a:t>
            </a:r>
            <a:endParaRPr lang="fr-FR" b="1" dirty="0">
              <a:latin typeface="Century Gothic" panose="020B0502020202020204" pitchFamily="34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191A8-924A-40DE-89B4-5BF4787C50EB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86754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 NE PAS NEGLIGER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FR" dirty="0"/>
              <a:t>Perte de repère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FR" dirty="0"/>
              <a:t>Sentiment d’inutilité ,d’impuissance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FR" dirty="0"/>
              <a:t>Fatigue physique et morale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FR" dirty="0"/>
              <a:t>Colère, culpabilité, angoisse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FR" dirty="0"/>
              <a:t>Ambivalence entre acharnement et demande d’abréger les souffrances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fr-FR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FR" dirty="0"/>
              <a:t>Considérer les proches comme des partenaires de soins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FR" dirty="0"/>
              <a:t>Soutenir, recueillir les affects, décoder leurs demandes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FR" dirty="0"/>
              <a:t>Les aider à maintenir une communication</a:t>
            </a:r>
            <a:r>
              <a:rPr lang="fr-FR" baseline="0" dirty="0"/>
              <a:t> avec le patient,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191A8-924A-40DE-89B4-5BF4787C50EB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47303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Tenir compte de l’ambivalence  fréquente en fin de vie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*pas de stabilité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191A8-924A-40DE-89B4-5BF4787C50EB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4985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Quelques chiffres INSEE  statistiques Etat Civil</a:t>
            </a:r>
          </a:p>
          <a:p>
            <a:endParaRPr lang="fr-FR" dirty="0"/>
          </a:p>
          <a:p>
            <a:r>
              <a:rPr lang="fr-FR" dirty="0"/>
              <a:t>2019:  613200</a:t>
            </a:r>
            <a:r>
              <a:rPr lang="fr-FR" baseline="0" dirty="0"/>
              <a:t>DC en France</a:t>
            </a:r>
          </a:p>
          <a:p>
            <a:r>
              <a:rPr lang="fr-FR" baseline="0" dirty="0"/>
              <a:t>53% en établissement hospitalier ( - 5% en 10 ans)</a:t>
            </a:r>
          </a:p>
          <a:p>
            <a:r>
              <a:rPr lang="fr-FR" baseline="0" dirty="0"/>
              <a:t>24% à domicile</a:t>
            </a:r>
          </a:p>
          <a:p>
            <a:r>
              <a:rPr lang="fr-FR" baseline="0" dirty="0"/>
              <a:t>12% en EHPAD</a:t>
            </a:r>
          </a:p>
          <a:p>
            <a:r>
              <a:rPr lang="fr-FR" baseline="0" dirty="0"/>
              <a:t>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191A8-924A-40DE-89B4-5BF4787C50E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35882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191A8-924A-40DE-89B4-5BF4787C50EB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9725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u="sng" dirty="0"/>
              <a:t>Jeanne Garnier</a:t>
            </a:r>
            <a:r>
              <a:rPr lang="fr-FR" b="0" u="sng" dirty="0"/>
              <a:t>  </a:t>
            </a:r>
            <a:r>
              <a:rPr lang="fr-FR" b="0" dirty="0"/>
              <a:t>perd son mari et ses enfants ;</a:t>
            </a:r>
            <a:r>
              <a:rPr lang="fr-FR" b="0" baseline="0" dirty="0"/>
              <a:t> Elle décide alors de s’occuper des personnes incurables et créée en 1842 l’association </a:t>
            </a:r>
            <a:r>
              <a:rPr lang="fr-FR" b="1" baseline="0" dirty="0"/>
              <a:t>l’œuvre des dames du calvaire  </a:t>
            </a:r>
            <a:r>
              <a:rPr lang="fr-FR" b="0" baseline="0" dirty="0"/>
              <a:t> et </a:t>
            </a:r>
            <a:r>
              <a:rPr lang="fr-FR" b="1" baseline="0" dirty="0"/>
              <a:t>La maison médicale Jeanne Garnier en 1880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u="sng" baseline="0" dirty="0"/>
              <a:t>Cicely Saunders </a:t>
            </a:r>
            <a:r>
              <a:rPr lang="fr-FR" b="0" u="none" baseline="0" dirty="0"/>
              <a:t>  Médecin anglais  se consacre à la douleur (utilisation de morphine buvable)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0" u="none" baseline="0" dirty="0"/>
              <a:t>                               décrit les différentes composantes de la douleur « </a:t>
            </a:r>
            <a:r>
              <a:rPr lang="fr-FR" b="1" dirty="0">
                <a:effectLst/>
              </a:rPr>
              <a:t>douleur totale</a:t>
            </a:r>
            <a:r>
              <a:rPr lang="fr-FR" dirty="0">
                <a:effectLst/>
              </a:rPr>
              <a:t>", en tant que souffrance aux multiples aspects, tant morale, physique, sociale, psychologique que spirituelle.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0" u="none" dirty="0">
                <a:effectLst/>
              </a:rPr>
              <a:t>                               1967 ouverture de l’hospice st Christopher à Londres (modèle de développement des soins</a:t>
            </a:r>
            <a:r>
              <a:rPr lang="fr-FR" b="0" u="none" baseline="0" dirty="0">
                <a:effectLst/>
              </a:rPr>
              <a:t> palliatifs)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="0" u="none" baseline="0" dirty="0">
              <a:effectLst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/>
              <a:t>Elisabeth Kubbler-Ross</a:t>
            </a:r>
            <a:r>
              <a:rPr lang="fr-FR" b="0" dirty="0"/>
              <a:t> psychiatre américano-suisse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0" baseline="0" dirty="0"/>
              <a:t>   décrit les différentes étapes des derniers moments –refus et isolement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0" baseline="0" dirty="0"/>
              <a:t>                                                                                     - colère « pourquoi moi? 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0" baseline="0" dirty="0"/>
              <a:t>                                                                                     - marchandage « je vais mourir mais pas avant … 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0" baseline="0" dirty="0"/>
              <a:t>                                                                                   - dépression « c’est sans espoir 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0" baseline="0" dirty="0"/>
              <a:t>                                                                                     - éventuellement acceptation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0" baseline="0" dirty="0"/>
              <a:t>                                                       1969: livre: Les derniers instants de la vie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="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baseline="0" dirty="0"/>
              <a:t>Balfour Mount </a:t>
            </a:r>
            <a:r>
              <a:rPr lang="fr-FR" b="0" baseline="0" dirty="0"/>
              <a:t>chirurgien . Il créée une </a:t>
            </a:r>
            <a:r>
              <a:rPr lang="fr-FR" dirty="0">
                <a:effectLst/>
              </a:rPr>
              <a:t>unité de soins palliatifs annexée à l’Hôpital Royal Victoria. (Montréal) Ce projet pilote comprenait déjà une équipe pluridisciplinaire, une cellule d’accompagnement au deuil, un soutien aux suivis du domicile</a:t>
            </a:r>
            <a:endParaRPr lang="fr-FR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="0" u="none" baseline="0" dirty="0">
              <a:effectLst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="0" u="non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191A8-924A-40DE-89B4-5BF4787C50E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2238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/>
              <a:t>Loi Léonetti -</a:t>
            </a:r>
            <a:r>
              <a:rPr lang="fr-FR" b="1" dirty="0" err="1"/>
              <a:t>Claeys</a:t>
            </a:r>
            <a:endParaRPr lang="fr-FR" dirty="0"/>
          </a:p>
          <a:p>
            <a:r>
              <a:rPr lang="fr-FR" b="1" dirty="0"/>
              <a:t>Circulaire</a:t>
            </a:r>
            <a:r>
              <a:rPr lang="fr-FR" b="1" baseline="0" dirty="0"/>
              <a:t> Laroque </a:t>
            </a:r>
            <a:r>
              <a:rPr lang="fr-FR" b="0" baseline="0" dirty="0"/>
              <a:t> (Michèle Laroque ministre de la santé)  reconnaissance officielle des soins palliatifs et de l’accompagnement</a:t>
            </a:r>
          </a:p>
          <a:p>
            <a:endParaRPr lang="fr-FR" b="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/>
              <a:t>Congrès international de soins palliatifs  </a:t>
            </a:r>
            <a:r>
              <a:rPr lang="fr-FR" b="0" dirty="0"/>
              <a:t>Nancy à l’initiative de Dr Bernard </a:t>
            </a:r>
            <a:r>
              <a:rPr lang="fr-FR" b="0" dirty="0" err="1"/>
              <a:t>Wary</a:t>
            </a:r>
            <a:endParaRPr lang="fr-FR" dirty="0"/>
          </a:p>
          <a:p>
            <a:endParaRPr lang="fr-FR" b="0" baseline="0" dirty="0"/>
          </a:p>
          <a:p>
            <a:r>
              <a:rPr lang="fr-FR" b="0" baseline="0" dirty="0"/>
              <a:t>Entre 80 et 90: 1987 première USP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0" baseline="0" dirty="0"/>
              <a:t>                         1989  première EMSP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="0" baseline="0" dirty="0"/>
          </a:p>
          <a:p>
            <a:r>
              <a:rPr lang="fr-FR" b="1" dirty="0"/>
              <a:t>Loi </a:t>
            </a:r>
            <a:r>
              <a:rPr lang="fr-FR" b="1" dirty="0" err="1"/>
              <a:t>Leonetti</a:t>
            </a:r>
            <a:r>
              <a:rPr lang="fr-FR" b="1" dirty="0"/>
              <a:t> </a:t>
            </a:r>
            <a:r>
              <a:rPr lang="fr-FR" b="0" dirty="0"/>
              <a:t> suite à l’affaire Vincent Humbert  </a:t>
            </a:r>
            <a:endParaRPr lang="fr-F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sz="900" b="0" i="1" u="none" strike="noStrike" kern="1200" baseline="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LE REFUS DE L’OBSTINATION DÉRAISONNABLE </a:t>
            </a:r>
            <a:endParaRPr lang="fr-FR" sz="900" b="0" i="0" u="none" strike="noStrike" kern="1200" baseline="0" dirty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r>
              <a:rPr lang="fr-FR" sz="900" b="0" i="0" u="none" strike="noStrike" kern="1200" baseline="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- </a:t>
            </a:r>
            <a:r>
              <a:rPr lang="fr-FR" sz="900" b="0" i="1" u="none" strike="noStrike" kern="1200" baseline="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LE DROIT DE REFUS DE TRAITEMENT PAR LE MALADE CONSCIENT (arrêt des soins curatifs et renforcement des soins palliatifs) </a:t>
            </a:r>
            <a:endParaRPr lang="fr-FR" sz="900" b="0" i="0" u="none" strike="noStrike" kern="1200" baseline="0" dirty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r>
              <a:rPr lang="fr-FR" sz="900" b="0" i="0" u="none" strike="noStrike" kern="1200" baseline="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- </a:t>
            </a:r>
            <a:r>
              <a:rPr lang="fr-FR" sz="900" b="0" i="1" u="none" strike="noStrike" kern="1200" baseline="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DIRECTIVES ANTICIPÉES </a:t>
            </a:r>
            <a:endParaRPr lang="fr-FR" sz="900" b="0" i="0" u="none" strike="noStrike" kern="1200" baseline="0" dirty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r>
              <a:rPr lang="fr-FR" sz="900" b="0" i="0" u="none" strike="noStrike" kern="1200" baseline="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- </a:t>
            </a:r>
            <a:r>
              <a:rPr lang="fr-FR" sz="900" b="0" i="1" u="none" strike="noStrike" kern="1200" baseline="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PERSONNE DE CONFIANCE POUR LES MALADES INCONSCIENTS </a:t>
            </a:r>
            <a:endParaRPr lang="fr-FR" sz="900" b="0" i="0" u="none" strike="noStrike" kern="1200" baseline="0" dirty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fr-FR" sz="900" b="0" i="1" u="none" strike="noStrike" kern="1200" baseline="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DÉCISION COLLÉGIALE INSCRITE DANS LE DOSSIER MÉDICAL </a:t>
            </a:r>
          </a:p>
          <a:p>
            <a:pPr marL="171450" indent="-171450">
              <a:buFontTx/>
              <a:buChar char="-"/>
            </a:pPr>
            <a:endParaRPr lang="fr-F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FR" b="1" dirty="0"/>
              <a:t>Loi </a:t>
            </a:r>
            <a:r>
              <a:rPr lang="fr-FR" b="1" dirty="0" err="1"/>
              <a:t>Leonetti</a:t>
            </a:r>
            <a:r>
              <a:rPr lang="fr-FR" b="1" dirty="0"/>
              <a:t> –</a:t>
            </a:r>
            <a:r>
              <a:rPr lang="fr-FR" b="1" dirty="0" err="1"/>
              <a:t>Claeys</a:t>
            </a:r>
            <a:r>
              <a:rPr lang="fr-FR" b="1" dirty="0"/>
              <a:t> droit d’être écouter, soulagé et endormi</a:t>
            </a:r>
            <a:r>
              <a:rPr lang="fr-FR" b="0" dirty="0"/>
              <a:t> toute personne a droit à une fin de vie apaisée, les professionnels doivent tout mettre en œuvre pour que ce soit respecté, formation</a:t>
            </a:r>
            <a:r>
              <a:rPr lang="fr-FR" b="0" baseline="0" dirty="0"/>
              <a:t> obligatoire</a:t>
            </a:r>
            <a:endParaRPr lang="fr-FR" dirty="0"/>
          </a:p>
          <a:p>
            <a:pPr marL="171450" indent="-171450">
              <a:buFontTx/>
              <a:buChar char="-"/>
            </a:pPr>
            <a:endParaRPr lang="fr-F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endParaRPr lang="fr-FR" b="0" baseline="0" dirty="0"/>
          </a:p>
          <a:p>
            <a:endParaRPr lang="fr-FR" b="0" baseline="0" dirty="0"/>
          </a:p>
          <a:p>
            <a:endParaRPr lang="fr-FR" b="0" baseline="0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191A8-924A-40DE-89B4-5BF4787C50EB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1336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191A8-924A-40DE-89B4-5BF4787C50EB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7696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191A8-924A-40DE-89B4-5BF4787C50EB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0935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/>
              <a:t>Procurent le Soulagement de la douleur et des autres symptômes pénibles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/>
              <a:t>Intègrent les Aspects psychologiques , sociaux, familiaux et spirituels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/>
              <a:t>Soutiennent l’entourage familial et professionnel du</a:t>
            </a:r>
            <a:r>
              <a:rPr lang="fr-FR" baseline="0" dirty="0"/>
              <a:t> patient avant, pendant et après le décès</a:t>
            </a:r>
            <a:endParaRPr lang="fr-FR" dirty="0"/>
          </a:p>
          <a:p>
            <a:endParaRPr lang="fr-FR" dirty="0"/>
          </a:p>
          <a:p>
            <a:r>
              <a:rPr lang="fr-FR" dirty="0"/>
              <a:t>Plusieurs études ont montré que les SP débutés tôt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/>
              <a:t>Améliorent</a:t>
            </a:r>
            <a:r>
              <a:rPr lang="fr-FR" baseline="0" dirty="0"/>
              <a:t> la qualité de vie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aseline="0" dirty="0"/>
              <a:t>Dans certains cas augmentent l'espérance de vie en baissant le nombre de dépressions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aseline="0" dirty="0"/>
              <a:t>Permettent d’éviter des </a:t>
            </a:r>
            <a:r>
              <a:rPr lang="fr-FR" baseline="0" dirty="0" err="1"/>
              <a:t>ttt</a:t>
            </a:r>
            <a:r>
              <a:rPr lang="fr-FR" baseline="0" dirty="0"/>
              <a:t> disproportionnés et des hospitalisations non programmées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aseline="0" dirty="0"/>
              <a:t>Contribuent à limiter les dépenses de santé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191A8-924A-40DE-89B4-5BF4787C50EB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01894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Questions éthiques, accompagnement</a:t>
            </a:r>
            <a:r>
              <a:rPr lang="fr-FR" baseline="0" dirty="0"/>
              <a:t> psychologique, soins de confort</a:t>
            </a:r>
          </a:p>
          <a:p>
            <a:r>
              <a:rPr lang="fr-FR" baseline="0" dirty="0"/>
              <a:t>Interdisciplinarité  autour d’un projet commun pour assurer un accompagnement cohérent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191A8-924A-40DE-89B4-5BF4787C50EB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74424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3191A8-924A-40DE-89B4-5BF4787C50EB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1001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926BF-2915-4A4E-98B0-5B3DEEBB0886}" type="datetime1">
              <a:rPr lang="fr-FR" smtClean="0"/>
              <a:t>06/03/2024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26E7D86-A2E1-4127-A396-E63EB4A768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695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E664-7332-4FB1-970A-81A15A1AE8C7}" type="datetime1">
              <a:rPr lang="fr-FR" smtClean="0"/>
              <a:t>06/03/2024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6E7D86-A2E1-4127-A396-E63EB4A768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2266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AFDB8-703A-449A-A87D-E4DCCA285AE7}" type="datetime1">
              <a:rPr lang="fr-FR" smtClean="0"/>
              <a:t>06/03/2024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6E7D86-A2E1-4127-A396-E63EB4A768D3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5099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D2EEF-8D78-4311-9340-4633D23236B4}" type="datetime1">
              <a:rPr lang="fr-FR" smtClean="0"/>
              <a:t>06/03/2024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6E7D86-A2E1-4127-A396-E63EB4A768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3455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0417-D438-492C-9B89-17D32E34464A}" type="datetime1">
              <a:rPr lang="fr-FR" smtClean="0"/>
              <a:t>06/03/2024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6E7D86-A2E1-4127-A396-E63EB4A768D3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40209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0FAA-77C4-45A3-B6DE-7A79522179FA}" type="datetime1">
              <a:rPr lang="fr-FR" smtClean="0"/>
              <a:t>06/03/2024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6E7D86-A2E1-4127-A396-E63EB4A768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04763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60EC-0A14-458B-B2DE-25E4A378968E}" type="datetime1">
              <a:rPr lang="fr-FR" smtClean="0"/>
              <a:t>06/03/2024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7D86-A2E1-4127-A396-E63EB4A768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79730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11734-EB56-477B-99C6-B4D147B099FA}" type="datetime1">
              <a:rPr lang="fr-FR" smtClean="0"/>
              <a:t>06/03/2024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7D86-A2E1-4127-A396-E63EB4A768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8248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3428-58D5-45E4-BCF9-2C1F18FF8EFE}" type="datetime1">
              <a:rPr lang="fr-FR" smtClean="0"/>
              <a:t>06/03/2024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7D86-A2E1-4127-A396-E63EB4A768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7427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F3BBD-76A4-4AF7-9FBF-DDC0761DC26C}" type="datetime1">
              <a:rPr lang="fr-FR" smtClean="0"/>
              <a:t>06/03/2024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6E7D86-A2E1-4127-A396-E63EB4A768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2597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C86F-A831-46FF-8D99-55D3FC6B0999}" type="datetime1">
              <a:rPr lang="fr-FR" smtClean="0"/>
              <a:t>06/03/2024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26E7D86-A2E1-4127-A396-E63EB4A768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8096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A801C-4315-4F96-8884-0C47893F2027}" type="datetime1">
              <a:rPr lang="fr-FR" smtClean="0"/>
              <a:t>06/03/2024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26E7D86-A2E1-4127-A396-E63EB4A768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3022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525F8-181C-473D-B2F2-9DA1471BBEB5}" type="datetime1">
              <a:rPr lang="fr-FR" smtClean="0"/>
              <a:t>06/03/2024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7D86-A2E1-4127-A396-E63EB4A768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4724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9BCA1-E118-4E60-9485-FF9826893602}" type="datetime1">
              <a:rPr lang="fr-FR" smtClean="0"/>
              <a:t>06/03/2024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7D86-A2E1-4127-A396-E63EB4A768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7241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7483-B9D1-4D34-B4AC-89B40804EB91}" type="datetime1">
              <a:rPr lang="fr-FR" smtClean="0"/>
              <a:t>06/03/2024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7D86-A2E1-4127-A396-E63EB4A768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5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77CA-9C61-46E1-A2E4-55AD47189549}" type="datetime1">
              <a:rPr lang="fr-FR" smtClean="0"/>
              <a:t>06/03/2024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6E7D86-A2E1-4127-A396-E63EB4A768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8124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416B3-A547-4155-AE4F-21D1C95AB0A1}" type="datetime1">
              <a:rPr lang="fr-FR" smtClean="0"/>
              <a:t>06/03/2024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26E7D86-A2E1-4127-A396-E63EB4A768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316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601329" y="2198914"/>
            <a:ext cx="7903283" cy="1640629"/>
          </a:xfrm>
        </p:spPr>
        <p:txBody>
          <a:bodyPr>
            <a:normAutofit fontScale="90000"/>
          </a:bodyPr>
          <a:lstStyle/>
          <a:p>
            <a:br>
              <a:rPr lang="fr-FR" dirty="0">
                <a:latin typeface="Century" panose="02040604050505020304" pitchFamily="18" charset="0"/>
              </a:rPr>
            </a:br>
            <a:r>
              <a:rPr lang="fr-FR" dirty="0">
                <a:latin typeface="Century" panose="02040604050505020304" pitchFamily="18" charset="0"/>
              </a:rPr>
              <a:t>U.E 4.7 S5</a:t>
            </a:r>
            <a:br>
              <a:rPr lang="fr-FR" dirty="0">
                <a:latin typeface="Century" panose="02040604050505020304" pitchFamily="18" charset="0"/>
              </a:rPr>
            </a:br>
            <a:r>
              <a:rPr lang="fr-FR" dirty="0">
                <a:latin typeface="Century" panose="02040604050505020304" pitchFamily="18" charset="0"/>
              </a:rPr>
              <a:t>Les Soins Palliatifs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89649" y="5315344"/>
            <a:ext cx="10602351" cy="1324942"/>
          </a:xfrm>
        </p:spPr>
        <p:txBody>
          <a:bodyPr>
            <a:normAutofit/>
          </a:bodyPr>
          <a:lstStyle/>
          <a:p>
            <a:r>
              <a:rPr lang="fr-FR" b="1" dirty="0"/>
              <a:t>M</a:t>
            </a:r>
            <a:r>
              <a:rPr lang="fr-FR" b="1" dirty="0">
                <a:latin typeface="Cambria" panose="02040503050406030204" pitchFamily="18" charset="0"/>
              </a:rPr>
              <a:t>yriam  BOURISSAI   </a:t>
            </a:r>
            <a:r>
              <a:rPr lang="fr-FR" dirty="0">
                <a:latin typeface="Cambria" panose="02040503050406030204" pitchFamily="18" charset="0"/>
              </a:rPr>
              <a:t>IDE  </a:t>
            </a:r>
            <a:r>
              <a:rPr lang="fr-FR" sz="1600" dirty="0">
                <a:latin typeface="Cambria" panose="02040503050406030204" pitchFamily="18" charset="0"/>
              </a:rPr>
              <a:t>Equipe Mobile de Soins Palliatifs et d’Accompagnement                      Novembre2023</a:t>
            </a:r>
          </a:p>
          <a:p>
            <a:r>
              <a:rPr lang="fr-FR" sz="1600" dirty="0"/>
              <a:t>PROMOTION 2021-2024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994" y="518004"/>
            <a:ext cx="1999219" cy="1324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527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latin typeface="Century" panose="02040604050505020304" pitchFamily="18" charset="0"/>
                <a:cs typeface="Aharoni" panose="02010803020104030203" pitchFamily="2" charset="-79"/>
              </a:rPr>
              <a:t>Organisation des Soins Palliatifs en France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/>
              <a:t>USP : </a:t>
            </a:r>
            <a:r>
              <a:rPr lang="fr-FR" dirty="0"/>
              <a:t>Unité de Soins Palliatifs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171 USP en France  en 2021(1980  lits soit 2,9 lits / 100 000 habitants)</a:t>
            </a:r>
          </a:p>
          <a:p>
            <a:pPr marL="0" indent="0">
              <a:buNone/>
            </a:pPr>
            <a:r>
              <a:rPr lang="fr-FR" dirty="0"/>
              <a:t>Grand Est : 12 USP (120 lits)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Unités de 10 à 12 lits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Pour qui 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Missions 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7D86-A2E1-4127-A396-E63EB4A768D3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3910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latin typeface="Century" panose="02040604050505020304" pitchFamily="18" charset="0"/>
                <a:cs typeface="Aharoni" panose="02010803020104030203" pitchFamily="2" charset="-79"/>
              </a:rPr>
              <a:t>Organisation des Soins Palliatifs en France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/>
              <a:t>EMSP </a:t>
            </a:r>
            <a:r>
              <a:rPr lang="fr-FR" dirty="0"/>
              <a:t>: Equipe mobile de soins Palliatifs</a:t>
            </a:r>
          </a:p>
          <a:p>
            <a:pPr marL="0" indent="0">
              <a:buNone/>
            </a:pPr>
            <a:r>
              <a:rPr lang="fr-FR" b="1" dirty="0"/>
              <a:t>ERRSPP</a:t>
            </a:r>
            <a:r>
              <a:rPr lang="fr-FR" dirty="0"/>
              <a:t> : Equipe de Ressource Régionale en Soins Palliatifs Pédiatriques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420 EMSP et 23 ERRSPP en France en 2021 </a:t>
            </a:r>
          </a:p>
          <a:p>
            <a:pPr marL="0" indent="0">
              <a:buNone/>
            </a:pPr>
            <a:r>
              <a:rPr lang="fr-FR" dirty="0"/>
              <a:t>Grand Est:35 EMSP et 3 ERRSPP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Intervient au lit du malade à la demande des soignants ,du patient ou des proches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Rôle de conseil et de soutien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Missions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Respect du travail en équipe et non substitution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7D86-A2E1-4127-A396-E63EB4A768D3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443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latin typeface="Century" panose="02040604050505020304" pitchFamily="18" charset="0"/>
                <a:cs typeface="Aharoni" panose="02010803020104030203" pitchFamily="2" charset="-79"/>
              </a:rPr>
              <a:t>Organisation des Soins Palliatifs en France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/>
              <a:t>Structures de coordination territoriale  ( ex réseau)</a:t>
            </a:r>
          </a:p>
          <a:p>
            <a:pPr marL="0" indent="0">
              <a:buNone/>
            </a:pPr>
            <a:r>
              <a:rPr lang="fr-FR" b="1" dirty="0"/>
              <a:t>        Dispositif d’Appui à la Coordination (DAC)</a:t>
            </a:r>
          </a:p>
          <a:p>
            <a:pPr marL="0" indent="0">
              <a:buNone/>
            </a:pPr>
            <a:endParaRPr lang="fr-FR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Aident les professionnels et les orientent vers des personnels et des équipes compétents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7D86-A2E1-4127-A396-E63EB4A768D3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4997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latin typeface="Century" panose="02040604050505020304" pitchFamily="18" charset="0"/>
                <a:cs typeface="Aharoni" panose="02010803020104030203" pitchFamily="2" charset="-79"/>
              </a:rPr>
              <a:t>Organisation des Soins Palliatifs en France</a:t>
            </a:r>
            <a:endParaRPr lang="fr-FR" sz="3200" dirty="0">
              <a:latin typeface="Century" panose="020406040505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/>
              <a:t>LISP</a:t>
            </a:r>
            <a:r>
              <a:rPr lang="fr-FR" dirty="0"/>
              <a:t>: Lits identifiés de Soins Palliatifs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5566 </a:t>
            </a:r>
            <a:r>
              <a:rPr lang="fr-FR" dirty="0" err="1"/>
              <a:t>liits</a:t>
            </a:r>
            <a:r>
              <a:rPr lang="fr-FR" dirty="0"/>
              <a:t> en France en 2021 ( 904 établissements  )</a:t>
            </a:r>
          </a:p>
          <a:p>
            <a:pPr marL="0" indent="0">
              <a:buNone/>
            </a:pPr>
            <a:r>
              <a:rPr lang="fr-FR" dirty="0"/>
              <a:t>8,2 lits /100 000 habitants</a:t>
            </a:r>
          </a:p>
          <a:p>
            <a:pPr marL="0" indent="0">
              <a:buNone/>
            </a:pPr>
            <a:r>
              <a:rPr lang="fr-FR" dirty="0"/>
              <a:t>Grand Est : 583 LISP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Lits identifiés dans des services confrontés à la fin de vie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Prise en charge de proximité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Personnel formé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7D86-A2E1-4127-A396-E63EB4A768D3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6070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latin typeface="Century" panose="02040604050505020304" pitchFamily="18" charset="0"/>
                <a:cs typeface="Aharoni" panose="02010803020104030203" pitchFamily="2" charset="-79"/>
              </a:rPr>
              <a:t>Organisation des Soins Palliatifs en France</a:t>
            </a:r>
            <a:endParaRPr lang="fr-FR" sz="3200" dirty="0">
              <a:latin typeface="Century" panose="020406040505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/>
              <a:t> Les structures d’accompagnement</a:t>
            </a:r>
          </a:p>
          <a:p>
            <a:pPr marL="0" indent="0">
              <a:buNone/>
            </a:pPr>
            <a:endParaRPr lang="fr-FR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u="sng" dirty="0"/>
              <a:t>Les bénévoles d’accompagnement </a:t>
            </a:r>
            <a:r>
              <a:rPr lang="fr-FR" dirty="0"/>
              <a:t>ex Association Pierre Clément (Être là)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Les associations représentant les usagers (défense des droits)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7D86-A2E1-4127-A396-E63EB4A768D3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29143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latin typeface="Century" panose="02040604050505020304" pitchFamily="18" charset="0"/>
              </a:rPr>
              <a:t>Les besoins fondamentaux en Soins palliatifs</a:t>
            </a:r>
            <a:endParaRPr lang="fr-FR" sz="3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7D86-A2E1-4127-A396-E63EB4A768D3}" type="slidenum">
              <a:rPr lang="fr-FR" smtClean="0"/>
              <a:t>15</a:t>
            </a:fld>
            <a:endParaRPr lang="fr-FR"/>
          </a:p>
        </p:txBody>
      </p:sp>
      <p:sp>
        <p:nvSpPr>
          <p:cNvPr id="6" name="AutoShape 4" descr="Résultat de recherche d'images pour &quot;besoins de henderson liste&quot;"/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3396343" y="3185890"/>
            <a:ext cx="5936610" cy="185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2" t="4152" r="3883" b="5536"/>
          <a:stretch/>
        </p:blipFill>
        <p:spPr>
          <a:xfrm>
            <a:off x="3120803" y="1905000"/>
            <a:ext cx="7032189" cy="4459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6195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latin typeface="Century" panose="02040604050505020304" pitchFamily="18" charset="0"/>
              </a:rPr>
              <a:t>Les besoins fondamentaux en Soins palliatifs</a:t>
            </a:r>
            <a:br>
              <a:rPr lang="fr-FR" sz="3200" b="1" dirty="0">
                <a:latin typeface="Century" panose="02040604050505020304" pitchFamily="18" charset="0"/>
              </a:rPr>
            </a:b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400" b="1" dirty="0">
                <a:latin typeface="Century" panose="02040604050505020304" pitchFamily="18" charset="0"/>
              </a:rPr>
              <a:t>Les besoins primaires   « avoir 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u="sng" dirty="0"/>
              <a:t>Boire et manger  </a:t>
            </a:r>
            <a:r>
              <a:rPr lang="fr-FR" dirty="0"/>
              <a:t>s’adapter au patient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u="sng" dirty="0"/>
              <a:t>Se reposer  </a:t>
            </a:r>
            <a:r>
              <a:rPr lang="fr-FR" dirty="0"/>
              <a:t>permettre le repos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u="sng" dirty="0"/>
              <a:t>Etre propre  </a:t>
            </a:r>
            <a:r>
              <a:rPr lang="fr-FR" dirty="0"/>
              <a:t>(si le patient le souhaite!)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u="sng" dirty="0"/>
              <a:t>Besoin de protection et de sécurité</a:t>
            </a:r>
            <a:r>
              <a:rPr lang="fr-FR" dirty="0"/>
              <a:t>: maitrise des choses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u="sng" dirty="0"/>
              <a:t>Bien-être physique </a:t>
            </a:r>
          </a:p>
          <a:p>
            <a:pPr marL="0" indent="0">
              <a:buNone/>
            </a:pPr>
            <a:endParaRPr lang="fr-FR" u="sng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7D86-A2E1-4127-A396-E63EB4A768D3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6204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latin typeface="Century" panose="02040604050505020304" pitchFamily="18" charset="0"/>
              </a:rPr>
              <a:t>Les besoins fondamentaux en Soins palliatifs</a:t>
            </a:r>
            <a:br>
              <a:rPr lang="fr-FR" sz="3200" dirty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2598056"/>
            <a:ext cx="8915400" cy="33131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>
                <a:latin typeface="Century" panose="02040604050505020304" pitchFamily="18" charset="0"/>
              </a:rPr>
              <a:t>Les besoins secondaires   « être 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u="sng" dirty="0">
                <a:latin typeface="Century Gothic" panose="020B0502020202020204" pitchFamily="34" charset="0"/>
              </a:rPr>
              <a:t>Besoin d’amour et d’appartenance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u="sng" dirty="0">
                <a:latin typeface="Century Gothic" panose="020B0502020202020204" pitchFamily="34" charset="0"/>
              </a:rPr>
              <a:t>Besoin d’estime de soi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u="sng" dirty="0">
                <a:latin typeface="Century Gothic" panose="020B0502020202020204" pitchFamily="34" charset="0"/>
              </a:rPr>
              <a:t>Besoin de réalisation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u="sng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fr-FR" dirty="0">
                <a:latin typeface="Century Gothic" panose="020B0502020202020204" pitchFamily="34" charset="0"/>
              </a:rPr>
              <a:t>Nécessité d’une évaluation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7D86-A2E1-4127-A396-E63EB4A768D3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66738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512462"/>
            <a:ext cx="8911687" cy="1280890"/>
          </a:xfrm>
        </p:spPr>
        <p:txBody>
          <a:bodyPr>
            <a:normAutofit/>
          </a:bodyPr>
          <a:lstStyle/>
          <a:p>
            <a:r>
              <a:rPr lang="fr-FR" sz="3200" b="1" dirty="0">
                <a:latin typeface="Century" panose="02040604050505020304" pitchFamily="18" charset="0"/>
              </a:rPr>
              <a:t>Les proches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2206171"/>
            <a:ext cx="8915400" cy="3777622"/>
          </a:xfrm>
        </p:spPr>
        <p:txBody>
          <a:bodyPr/>
          <a:lstStyle/>
          <a:p>
            <a:r>
              <a:rPr lang="fr-FR" dirty="0"/>
              <a:t>Patient indissociable de ses proches</a:t>
            </a:r>
          </a:p>
          <a:p>
            <a:r>
              <a:rPr lang="fr-FR" dirty="0"/>
              <a:t>Besoin d’information</a:t>
            </a:r>
          </a:p>
          <a:p>
            <a:r>
              <a:rPr lang="fr-FR" dirty="0"/>
              <a:t>Besoin de soutien</a:t>
            </a:r>
          </a:p>
          <a:p>
            <a:r>
              <a:rPr lang="fr-FR" dirty="0"/>
              <a:t>Besoin d’écoute</a:t>
            </a:r>
          </a:p>
          <a:p>
            <a:r>
              <a:rPr lang="fr-FR" dirty="0"/>
              <a:t>Besoin de préserver ou de retrouver des liens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Un « aidant » a besoin d’être aidé.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7D86-A2E1-4127-A396-E63EB4A768D3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57104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latin typeface="Century" panose="02040604050505020304" pitchFamily="18" charset="0"/>
              </a:rPr>
              <a:t>Conclusion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2569028"/>
            <a:ext cx="8915400" cy="3342193"/>
          </a:xfrm>
        </p:spPr>
        <p:txBody>
          <a:bodyPr/>
          <a:lstStyle/>
          <a:p>
            <a:r>
              <a:rPr lang="fr-FR" dirty="0"/>
              <a:t>Reconnaitre l’inéluctabilité de la mort n’est pas facile…</a:t>
            </a:r>
          </a:p>
          <a:p>
            <a:r>
              <a:rPr lang="fr-FR" dirty="0"/>
              <a:t>Ne plus opposer soins palliatifs et soins curatifs</a:t>
            </a:r>
          </a:p>
          <a:p>
            <a:r>
              <a:rPr lang="fr-FR" dirty="0"/>
              <a:t>Tenir compte de l’ambivalence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7D86-A2E1-4127-A396-E63EB4A768D3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2810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latin typeface="Century" panose="02040604050505020304" pitchFamily="18" charset="0"/>
              </a:rPr>
              <a:t>Plan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92925" y="2133600"/>
            <a:ext cx="8915400" cy="3777622"/>
          </a:xfrm>
        </p:spPr>
        <p:txBody>
          <a:bodyPr/>
          <a:lstStyle/>
          <a:p>
            <a:r>
              <a:rPr lang="fr-FR" dirty="0"/>
              <a:t>Historique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Définitions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Organisation des soins palliatifs en France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Les besoins fondamentaux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7D86-A2E1-4127-A396-E63EB4A768D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71932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>
                <a:solidFill>
                  <a:schemeClr val="bg2">
                    <a:lumMod val="50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fr-FR" sz="6000" dirty="0">
                <a:solidFill>
                  <a:schemeClr val="bg2">
                    <a:lumMod val="50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Merci</a:t>
            </a:r>
          </a:p>
          <a:p>
            <a:pPr marL="0" indent="0">
              <a:buNone/>
            </a:pPr>
            <a:r>
              <a:rPr lang="fr-FR" sz="6000" dirty="0">
                <a:solidFill>
                  <a:schemeClr val="bg2">
                    <a:lumMod val="50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de votre attention</a:t>
            </a:r>
            <a:endParaRPr lang="fr-FR" sz="6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7D86-A2E1-4127-A396-E63EB4A768D3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2221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latin typeface="Century" panose="02040604050505020304" pitchFamily="18" charset="0"/>
              </a:rPr>
              <a:t>Historique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2590800"/>
            <a:ext cx="8915400" cy="3320422"/>
          </a:xfrm>
        </p:spPr>
        <p:txBody>
          <a:bodyPr/>
          <a:lstStyle/>
          <a:p>
            <a:r>
              <a:rPr lang="fr-FR" dirty="0"/>
              <a:t>1834: </a:t>
            </a:r>
            <a:r>
              <a:rPr lang="fr-FR" b="1" dirty="0"/>
              <a:t>Jeanne Garnier</a:t>
            </a:r>
          </a:p>
          <a:p>
            <a:r>
              <a:rPr lang="fr-FR" dirty="0"/>
              <a:t>1967 : </a:t>
            </a:r>
            <a:r>
              <a:rPr lang="fr-FR" b="1" dirty="0"/>
              <a:t>Cicely Saunders</a:t>
            </a:r>
            <a:r>
              <a:rPr lang="fr-FR" dirty="0"/>
              <a:t>: Hospice Saint Christopher (Londres)</a:t>
            </a:r>
          </a:p>
          <a:p>
            <a:r>
              <a:rPr lang="fr-FR" b="1" dirty="0"/>
              <a:t>Elisabeth Kubbler-Ross</a:t>
            </a:r>
          </a:p>
          <a:p>
            <a:r>
              <a:rPr lang="fr-FR" dirty="0"/>
              <a:t>1975 : </a:t>
            </a:r>
            <a:r>
              <a:rPr lang="fr-FR" b="1" dirty="0"/>
              <a:t>Balfour Mount </a:t>
            </a:r>
            <a:r>
              <a:rPr lang="fr-FR" dirty="0"/>
              <a:t>:premier service de soins palliatifs (Montréal)</a:t>
            </a:r>
          </a:p>
          <a:p>
            <a:pPr marL="0" indent="0">
              <a:buNone/>
            </a:pP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7D86-A2E1-4127-A396-E63EB4A768D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069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latin typeface="Century" panose="02040604050505020304" pitchFamily="18" charset="0"/>
              </a:rPr>
              <a:t>Historique</a:t>
            </a:r>
            <a:endParaRPr lang="fr-FR" sz="3200" dirty="0">
              <a:latin typeface="Century" panose="020406040505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/>
              <a:t>En France …</a:t>
            </a:r>
          </a:p>
          <a:p>
            <a:r>
              <a:rPr lang="fr-FR" dirty="0"/>
              <a:t>1986 : </a:t>
            </a:r>
            <a:r>
              <a:rPr lang="fr-FR" b="1" dirty="0"/>
              <a:t>Circulaire Laroque</a:t>
            </a:r>
          </a:p>
          <a:p>
            <a:r>
              <a:rPr lang="fr-FR" dirty="0"/>
              <a:t>1989 : </a:t>
            </a:r>
            <a:r>
              <a:rPr lang="fr-FR" b="1" dirty="0"/>
              <a:t>Congrès international de soins palliatifs</a:t>
            </a:r>
          </a:p>
          <a:p>
            <a:r>
              <a:rPr lang="fr-FR" dirty="0"/>
              <a:t>2002 :</a:t>
            </a:r>
            <a:r>
              <a:rPr lang="fr-FR" b="1" dirty="0"/>
              <a:t> Loi Kouchner :</a:t>
            </a:r>
            <a:r>
              <a:rPr lang="fr-FR" dirty="0"/>
              <a:t> Droits des patients Les soins palliatifs sont un droit</a:t>
            </a:r>
          </a:p>
          <a:p>
            <a:r>
              <a:rPr lang="fr-FR" dirty="0"/>
              <a:t>2008 : </a:t>
            </a:r>
            <a:r>
              <a:rPr lang="fr-FR" b="1" dirty="0"/>
              <a:t>Circulaire du 19/02 </a:t>
            </a:r>
            <a:r>
              <a:rPr lang="fr-FR" dirty="0"/>
              <a:t> organisation des soins palliatifs</a:t>
            </a:r>
          </a:p>
          <a:p>
            <a:r>
              <a:rPr lang="fr-FR" dirty="0"/>
              <a:t>2005 : </a:t>
            </a:r>
            <a:r>
              <a:rPr lang="fr-FR" b="1" dirty="0"/>
              <a:t>Loi </a:t>
            </a:r>
            <a:r>
              <a:rPr lang="fr-FR" b="1" dirty="0" err="1"/>
              <a:t>Leonetti</a:t>
            </a:r>
            <a:endParaRPr lang="fr-FR" b="1" dirty="0"/>
          </a:p>
          <a:p>
            <a:r>
              <a:rPr lang="fr-FR" dirty="0"/>
              <a:t>2016 : </a:t>
            </a:r>
            <a:r>
              <a:rPr lang="fr-FR" b="1" dirty="0"/>
              <a:t>Loi </a:t>
            </a:r>
            <a:r>
              <a:rPr lang="fr-FR" b="1" dirty="0" err="1"/>
              <a:t>Leonetti</a:t>
            </a:r>
            <a:r>
              <a:rPr lang="fr-FR" b="1" dirty="0"/>
              <a:t> -</a:t>
            </a:r>
            <a:r>
              <a:rPr lang="fr-FR" b="1" dirty="0" err="1"/>
              <a:t>Claeys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7D86-A2E1-4127-A396-E63EB4A768D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8480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latin typeface="Century" panose="02040604050505020304" pitchFamily="18" charset="0"/>
              </a:rPr>
              <a:t>Définitions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b="1" dirty="0"/>
              <a:t>SFAP </a:t>
            </a:r>
            <a:r>
              <a:rPr lang="fr-FR" dirty="0"/>
              <a:t>(</a:t>
            </a:r>
            <a:r>
              <a:rPr lang="fr-FR" b="1" dirty="0"/>
              <a:t>S</a:t>
            </a:r>
            <a:r>
              <a:rPr lang="fr-FR" dirty="0"/>
              <a:t>ociété </a:t>
            </a:r>
            <a:r>
              <a:rPr lang="fr-FR" b="1" dirty="0"/>
              <a:t>F</a:t>
            </a:r>
            <a:r>
              <a:rPr lang="fr-FR" dirty="0"/>
              <a:t>rançaise d’ </a:t>
            </a:r>
            <a:r>
              <a:rPr lang="fr-FR" b="1" dirty="0"/>
              <a:t>A</a:t>
            </a:r>
            <a:r>
              <a:rPr lang="fr-FR" dirty="0"/>
              <a:t>ccompagnement et de soins </a:t>
            </a:r>
            <a:r>
              <a:rPr lang="fr-FR" b="1" dirty="0"/>
              <a:t>P</a:t>
            </a:r>
            <a:r>
              <a:rPr lang="fr-FR" dirty="0"/>
              <a:t>alliatifs)</a:t>
            </a:r>
            <a:endParaRPr lang="fr-FR" b="1" dirty="0"/>
          </a:p>
          <a:p>
            <a:pPr marL="0" indent="0">
              <a:buNone/>
            </a:pPr>
            <a:r>
              <a:rPr lang="fr-FR" dirty="0"/>
              <a:t>Les soins palliatifs sont des </a:t>
            </a:r>
            <a:r>
              <a:rPr lang="fr-FR" b="1" dirty="0"/>
              <a:t>soins actifs </a:t>
            </a:r>
            <a:r>
              <a:rPr lang="fr-FR" dirty="0"/>
              <a:t>délivrés dans une approche globale de la personne atteinte d'une </a:t>
            </a:r>
            <a:r>
              <a:rPr lang="fr-FR" b="1" dirty="0"/>
              <a:t>maladie grave, évolutive ou terminale</a:t>
            </a:r>
            <a:r>
              <a:rPr lang="fr-FR" dirty="0"/>
              <a:t>. L’objectif des soins palliatifs est de </a:t>
            </a:r>
            <a:r>
              <a:rPr lang="fr-FR" b="1" dirty="0"/>
              <a:t>soulager les douleurs physiques </a:t>
            </a:r>
            <a:r>
              <a:rPr lang="fr-FR" dirty="0"/>
              <a:t>et les </a:t>
            </a:r>
            <a:r>
              <a:rPr lang="fr-FR" b="1" dirty="0"/>
              <a:t>autres</a:t>
            </a:r>
            <a:r>
              <a:rPr lang="fr-FR" dirty="0"/>
              <a:t> </a:t>
            </a:r>
            <a:r>
              <a:rPr lang="fr-FR" b="1" dirty="0"/>
              <a:t>symptômes</a:t>
            </a:r>
            <a:r>
              <a:rPr lang="fr-FR" dirty="0"/>
              <a:t>, mais aussi de </a:t>
            </a:r>
            <a:r>
              <a:rPr lang="fr-FR" b="1" dirty="0"/>
              <a:t>prendre en compte la souffrance psychique</a:t>
            </a:r>
            <a:r>
              <a:rPr lang="fr-FR" dirty="0"/>
              <a:t>, </a:t>
            </a:r>
            <a:r>
              <a:rPr lang="fr-FR" b="1" dirty="0"/>
              <a:t>sociale et spirituelle</a:t>
            </a:r>
            <a:r>
              <a:rPr lang="fr-FR" dirty="0"/>
              <a:t>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7D86-A2E1-4127-A396-E63EB4A768D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0030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latin typeface="Century" panose="02040604050505020304" pitchFamily="18" charset="0"/>
              </a:rPr>
              <a:t>Définitions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OMS  2002</a:t>
            </a:r>
          </a:p>
          <a:p>
            <a:pPr marL="0" indent="0">
              <a:buNone/>
            </a:pPr>
            <a:r>
              <a:rPr lang="fr-FR" dirty="0"/>
              <a:t>Les soins palliatifs cherchent à </a:t>
            </a:r>
            <a:r>
              <a:rPr lang="fr-FR" b="1" dirty="0"/>
              <a:t>améliorer la qualité de vie des patients et de leur famille</a:t>
            </a:r>
            <a:r>
              <a:rPr lang="fr-FR" dirty="0"/>
              <a:t>, face aux conséquences d’une maladie potentiellement mortelle, par la prévention et </a:t>
            </a:r>
            <a:r>
              <a:rPr lang="fr-FR" b="1" dirty="0"/>
              <a:t>le soulagement de la souffrance</a:t>
            </a:r>
            <a:r>
              <a:rPr lang="fr-FR" dirty="0"/>
              <a:t>, identifiée précocement et évaluée avec précision, ainsi que le traitement de la </a:t>
            </a:r>
            <a:r>
              <a:rPr lang="fr-FR" b="1" dirty="0"/>
              <a:t>douleur et des autres problèmes physiques, psychologiques et spirituels </a:t>
            </a:r>
            <a:r>
              <a:rPr lang="fr-FR" dirty="0"/>
              <a:t>qui lui sont liés,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7D86-A2E1-4127-A396-E63EB4A768D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9212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>
                <a:latin typeface="Century" panose="02040604050505020304" pitchFamily="18" charset="0"/>
              </a:rPr>
              <a:t>Définitions</a:t>
            </a:r>
            <a:r>
              <a:rPr lang="fr-FR" dirty="0"/>
              <a:t> : </a:t>
            </a:r>
            <a:r>
              <a:rPr lang="fr-FR" sz="2400" dirty="0"/>
              <a:t>Les principes des soins palliatifs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Soulagement de la douleur et des autres symptômes pénibles</a:t>
            </a:r>
          </a:p>
          <a:p>
            <a:r>
              <a:rPr lang="fr-FR" dirty="0"/>
              <a:t>Aspects psychologiques , sociaux et spirituels</a:t>
            </a:r>
          </a:p>
          <a:p>
            <a:r>
              <a:rPr lang="fr-FR" dirty="0"/>
              <a:t>Soutien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b="1" dirty="0"/>
              <a:t> Les soins palliatifs considèrent le malade comme un vivant et  la mort                                                                   comme un processus naturel.</a:t>
            </a:r>
          </a:p>
          <a:p>
            <a:pPr marL="0" indent="0" algn="just">
              <a:buNone/>
            </a:pPr>
            <a:r>
              <a:rPr lang="fr-FR" b="1" dirty="0"/>
              <a:t>Ils ne hâtent ni ne retardent la mort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7D86-A2E1-4127-A396-E63EB4A768D3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541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>
                <a:latin typeface="Century" panose="02040604050505020304" pitchFamily="18" charset="0"/>
              </a:rPr>
              <a:t>Définitions</a:t>
            </a:r>
            <a:r>
              <a:rPr lang="fr-FR" dirty="0"/>
              <a:t>: </a:t>
            </a:r>
            <a:r>
              <a:rPr lang="fr-FR" sz="2400" dirty="0"/>
              <a:t>la démarche palliative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Manière d’aborder les situations de fin de vie, approche globale et individualisée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Évaluation des besoins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Projet personnalisé des patients et des proches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Réunions pluri-professionnelles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Soutien des soignants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Formations dans les services de soins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7D86-A2E1-4127-A396-E63EB4A768D3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3646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9E052D-16B5-48D0-ADC4-0E7DBCA9E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FCA21E4-3EA9-46D3-B445-1722725AA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7D86-A2E1-4127-A396-E63EB4A768D3}" type="slidenum">
              <a:rPr lang="fr-FR" smtClean="0"/>
              <a:t>9</a:t>
            </a:fld>
            <a:endParaRPr lang="fr-FR"/>
          </a:p>
        </p:txBody>
      </p:sp>
      <p:pic>
        <p:nvPicPr>
          <p:cNvPr id="1026" name="Picture 2" descr="https://image.slideserve.com/601549/mod-le-de-la-canc-rologie-l.jpg">
            <a:extLst>
              <a:ext uri="{FF2B5EF4-FFF2-40B4-BE49-F238E27FC236}">
                <a16:creationId xmlns:a16="http://schemas.microsoft.com/office/drawing/2014/main" id="{D737D8B7-F2DC-4762-94A8-AE08E407B05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101" y="914400"/>
            <a:ext cx="8911687" cy="5319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9912507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leu 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867</TotalTime>
  <Words>1647</Words>
  <Application>Microsoft Office PowerPoint</Application>
  <PresentationFormat>Grand écran</PresentationFormat>
  <Paragraphs>292</Paragraphs>
  <Slides>20</Slides>
  <Notes>20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30" baseType="lpstr">
      <vt:lpstr>Aharoni</vt:lpstr>
      <vt:lpstr>Arial</vt:lpstr>
      <vt:lpstr>Calibri</vt:lpstr>
      <vt:lpstr>Calibri Light</vt:lpstr>
      <vt:lpstr>Cambria</vt:lpstr>
      <vt:lpstr>Century</vt:lpstr>
      <vt:lpstr>Century Gothic</vt:lpstr>
      <vt:lpstr>Wingdings</vt:lpstr>
      <vt:lpstr>Wingdings 3</vt:lpstr>
      <vt:lpstr>Brin</vt:lpstr>
      <vt:lpstr> U.E 4.7 S5 Les Soins Palliatifs</vt:lpstr>
      <vt:lpstr>Plan</vt:lpstr>
      <vt:lpstr>Historique</vt:lpstr>
      <vt:lpstr>Historique</vt:lpstr>
      <vt:lpstr>Définitions</vt:lpstr>
      <vt:lpstr>Définitions</vt:lpstr>
      <vt:lpstr>Définitions : Les principes des soins palliatifs</vt:lpstr>
      <vt:lpstr>Définitions: la démarche palliative</vt:lpstr>
      <vt:lpstr> </vt:lpstr>
      <vt:lpstr>Organisation des Soins Palliatifs en France</vt:lpstr>
      <vt:lpstr>Organisation des Soins Palliatifs en France</vt:lpstr>
      <vt:lpstr>Organisation des Soins Palliatifs en France</vt:lpstr>
      <vt:lpstr>Organisation des Soins Palliatifs en France</vt:lpstr>
      <vt:lpstr>Organisation des Soins Palliatifs en France</vt:lpstr>
      <vt:lpstr>Les besoins fondamentaux en Soins palliatifs</vt:lpstr>
      <vt:lpstr>Les besoins fondamentaux en Soins palliatifs </vt:lpstr>
      <vt:lpstr>Les besoins fondamentaux en Soins palliatifs </vt:lpstr>
      <vt:lpstr>Les proches</vt:lpstr>
      <vt:lpstr>Conclusion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Soins Palliatifs</dc:title>
  <dc:creator>M.Bourissai</dc:creator>
  <cp:lastModifiedBy>Delerive Celine</cp:lastModifiedBy>
  <cp:revision>73</cp:revision>
  <cp:lastPrinted>2018-12-19T07:57:00Z</cp:lastPrinted>
  <dcterms:created xsi:type="dcterms:W3CDTF">2018-12-03T14:08:10Z</dcterms:created>
  <dcterms:modified xsi:type="dcterms:W3CDTF">2024-03-06T11:51:46Z</dcterms:modified>
</cp:coreProperties>
</file>