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1"/>
  </p:notesMasterIdLst>
  <p:sldIdLst>
    <p:sldId id="524" r:id="rId2"/>
    <p:sldId id="530" r:id="rId3"/>
    <p:sldId id="525" r:id="rId4"/>
    <p:sldId id="529" r:id="rId5"/>
    <p:sldId id="527" r:id="rId6"/>
    <p:sldId id="528" r:id="rId7"/>
    <p:sldId id="494" r:id="rId8"/>
    <p:sldId id="259" r:id="rId9"/>
    <p:sldId id="492" r:id="rId10"/>
    <p:sldId id="258" r:id="rId11"/>
    <p:sldId id="256" r:id="rId12"/>
    <p:sldId id="501" r:id="rId13"/>
    <p:sldId id="497" r:id="rId14"/>
    <p:sldId id="496" r:id="rId15"/>
    <p:sldId id="257" r:id="rId16"/>
    <p:sldId id="499" r:id="rId17"/>
    <p:sldId id="495" r:id="rId18"/>
    <p:sldId id="500" r:id="rId19"/>
    <p:sldId id="503" r:id="rId20"/>
    <p:sldId id="504" r:id="rId21"/>
    <p:sldId id="502" r:id="rId22"/>
    <p:sldId id="505" r:id="rId23"/>
    <p:sldId id="506" r:id="rId24"/>
    <p:sldId id="507" r:id="rId25"/>
    <p:sldId id="508" r:id="rId26"/>
    <p:sldId id="509" r:id="rId27"/>
    <p:sldId id="510" r:id="rId28"/>
    <p:sldId id="511" r:id="rId29"/>
    <p:sldId id="513" r:id="rId30"/>
    <p:sldId id="512" r:id="rId31"/>
    <p:sldId id="514" r:id="rId32"/>
    <p:sldId id="515" r:id="rId33"/>
    <p:sldId id="516" r:id="rId34"/>
    <p:sldId id="517" r:id="rId35"/>
    <p:sldId id="518" r:id="rId36"/>
    <p:sldId id="520" r:id="rId37"/>
    <p:sldId id="521" r:id="rId38"/>
    <p:sldId id="523" r:id="rId39"/>
    <p:sldId id="498" r:id="rId4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microsoft.com/office/2016/11/relationships/changesInfo" Target="changesInfos/changesInfo1.xml"/><Relationship Id="rId20" Type="http://schemas.openxmlformats.org/officeDocument/2006/relationships/slide" Target="slides/slide19.xml"/><Relationship Id="rId41"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rc Dietrich" userId="8739445d05ae27c2" providerId="LiveId" clId="{10D0785D-C962-45E0-9013-B68A4FE7B1FA}"/>
    <pc:docChg chg="undo custSel addSld delSld modSld sldOrd">
      <pc:chgData name="Marc Dietrich" userId="8739445d05ae27c2" providerId="LiveId" clId="{10D0785D-C962-45E0-9013-B68A4FE7B1FA}" dt="2023-11-11T11:06:15.923" v="4291" actId="115"/>
      <pc:docMkLst>
        <pc:docMk/>
      </pc:docMkLst>
      <pc:sldChg chg="modSp mod">
        <pc:chgData name="Marc Dietrich" userId="8739445d05ae27c2" providerId="LiveId" clId="{10D0785D-C962-45E0-9013-B68A4FE7B1FA}" dt="2023-11-09T10:34:51.959" v="3423" actId="14100"/>
        <pc:sldMkLst>
          <pc:docMk/>
          <pc:sldMk cId="877756530" sldId="256"/>
        </pc:sldMkLst>
        <pc:spChg chg="mod">
          <ac:chgData name="Marc Dietrich" userId="8739445d05ae27c2" providerId="LiveId" clId="{10D0785D-C962-45E0-9013-B68A4FE7B1FA}" dt="2023-11-09T10:34:51.959" v="3423" actId="14100"/>
          <ac:spMkLst>
            <pc:docMk/>
            <pc:sldMk cId="877756530" sldId="256"/>
            <ac:spMk id="2" creationId="{D0BB291F-A839-FB73-86EC-10B2FA192B0E}"/>
          </ac:spMkLst>
        </pc:spChg>
        <pc:spChg chg="mod">
          <ac:chgData name="Marc Dietrich" userId="8739445d05ae27c2" providerId="LiveId" clId="{10D0785D-C962-45E0-9013-B68A4FE7B1FA}" dt="2023-10-03T07:04:46.699" v="42" actId="27636"/>
          <ac:spMkLst>
            <pc:docMk/>
            <pc:sldMk cId="877756530" sldId="256"/>
            <ac:spMk id="3" creationId="{B35F66A3-8BCF-DD53-8F6C-E709F79F3B75}"/>
          </ac:spMkLst>
        </pc:spChg>
        <pc:picChg chg="mod">
          <ac:chgData name="Marc Dietrich" userId="8739445d05ae27c2" providerId="LiveId" clId="{10D0785D-C962-45E0-9013-B68A4FE7B1FA}" dt="2023-10-03T07:04:56.241" v="44" actId="1076"/>
          <ac:picMkLst>
            <pc:docMk/>
            <pc:sldMk cId="877756530" sldId="256"/>
            <ac:picMk id="5122" creationId="{A9670CB7-4FCF-CE0B-64D5-683336841AD4}"/>
          </ac:picMkLst>
        </pc:picChg>
      </pc:sldChg>
      <pc:sldChg chg="modSp mod ord">
        <pc:chgData name="Marc Dietrich" userId="8739445d05ae27c2" providerId="LiveId" clId="{10D0785D-C962-45E0-9013-B68A4FE7B1FA}" dt="2023-11-09T10:33:26.280" v="3368"/>
        <pc:sldMkLst>
          <pc:docMk/>
          <pc:sldMk cId="507662374" sldId="258"/>
        </pc:sldMkLst>
        <pc:spChg chg="mod">
          <ac:chgData name="Marc Dietrich" userId="8739445d05ae27c2" providerId="LiveId" clId="{10D0785D-C962-45E0-9013-B68A4FE7B1FA}" dt="2023-10-03T07:22:09.402" v="473" actId="113"/>
          <ac:spMkLst>
            <pc:docMk/>
            <pc:sldMk cId="507662374" sldId="258"/>
            <ac:spMk id="2" creationId="{FD75B5E4-6C66-E9B8-987B-19DD0244127C}"/>
          </ac:spMkLst>
        </pc:spChg>
      </pc:sldChg>
      <pc:sldChg chg="ord">
        <pc:chgData name="Marc Dietrich" userId="8739445d05ae27c2" providerId="LiveId" clId="{10D0785D-C962-45E0-9013-B68A4FE7B1FA}" dt="2023-11-09T10:08:06.104" v="2097"/>
        <pc:sldMkLst>
          <pc:docMk/>
          <pc:sldMk cId="2136209988" sldId="259"/>
        </pc:sldMkLst>
      </pc:sldChg>
      <pc:sldChg chg="modSp mod ord">
        <pc:chgData name="Marc Dietrich" userId="8739445d05ae27c2" providerId="LiveId" clId="{10D0785D-C962-45E0-9013-B68A4FE7B1FA}" dt="2023-11-09T10:08:08.208" v="2099"/>
        <pc:sldMkLst>
          <pc:docMk/>
          <pc:sldMk cId="0" sldId="492"/>
        </pc:sldMkLst>
        <pc:spChg chg="mod">
          <ac:chgData name="Marc Dietrich" userId="8739445d05ae27c2" providerId="LiveId" clId="{10D0785D-C962-45E0-9013-B68A4FE7B1FA}" dt="2023-10-06T07:01:13.106" v="722" actId="20577"/>
          <ac:spMkLst>
            <pc:docMk/>
            <pc:sldMk cId="0" sldId="492"/>
            <ac:spMk id="16391" creationId="{1D020956-5A00-3176-67A6-114215F2AA56}"/>
          </ac:spMkLst>
        </pc:spChg>
        <pc:spChg chg="mod">
          <ac:chgData name="Marc Dietrich" userId="8739445d05ae27c2" providerId="LiveId" clId="{10D0785D-C962-45E0-9013-B68A4FE7B1FA}" dt="2023-10-06T07:00:26.738" v="694" actId="20577"/>
          <ac:spMkLst>
            <pc:docMk/>
            <pc:sldMk cId="0" sldId="492"/>
            <ac:spMk id="16392" creationId="{03B151D3-0537-CF7E-6407-187B3C32596D}"/>
          </ac:spMkLst>
        </pc:spChg>
      </pc:sldChg>
      <pc:sldChg chg="modSp del mod">
        <pc:chgData name="Marc Dietrich" userId="8739445d05ae27c2" providerId="LiveId" clId="{10D0785D-C962-45E0-9013-B68A4FE7B1FA}" dt="2023-11-09T09:58:12.297" v="1718" actId="2696"/>
        <pc:sldMkLst>
          <pc:docMk/>
          <pc:sldMk cId="371037470" sldId="493"/>
        </pc:sldMkLst>
        <pc:spChg chg="mod">
          <ac:chgData name="Marc Dietrich" userId="8739445d05ae27c2" providerId="LiveId" clId="{10D0785D-C962-45E0-9013-B68A4FE7B1FA}" dt="2023-11-09T09:57:13.787" v="1690" actId="27636"/>
          <ac:spMkLst>
            <pc:docMk/>
            <pc:sldMk cId="371037470" sldId="493"/>
            <ac:spMk id="3" creationId="{13762763-20B8-1F12-270B-68B7ED137C20}"/>
          </ac:spMkLst>
        </pc:spChg>
      </pc:sldChg>
      <pc:sldChg chg="modSp mod ord">
        <pc:chgData name="Marc Dietrich" userId="8739445d05ae27c2" providerId="LiveId" clId="{10D0785D-C962-45E0-9013-B68A4FE7B1FA}" dt="2023-11-09T10:30:36.430" v="3301" actId="20577"/>
        <pc:sldMkLst>
          <pc:docMk/>
          <pc:sldMk cId="2093803369" sldId="494"/>
        </pc:sldMkLst>
        <pc:spChg chg="mod">
          <ac:chgData name="Marc Dietrich" userId="8739445d05ae27c2" providerId="LiveId" clId="{10D0785D-C962-45E0-9013-B68A4FE7B1FA}" dt="2023-11-09T10:07:46.264" v="2095" actId="113"/>
          <ac:spMkLst>
            <pc:docMk/>
            <pc:sldMk cId="2093803369" sldId="494"/>
            <ac:spMk id="2" creationId="{C5B7A383-8D0A-C1EE-41EF-13B6DDF2D17B}"/>
          </ac:spMkLst>
        </pc:spChg>
        <pc:spChg chg="mod">
          <ac:chgData name="Marc Dietrich" userId="8739445d05ae27c2" providerId="LiveId" clId="{10D0785D-C962-45E0-9013-B68A4FE7B1FA}" dt="2023-11-09T10:30:36.430" v="3301" actId="20577"/>
          <ac:spMkLst>
            <pc:docMk/>
            <pc:sldMk cId="2093803369" sldId="494"/>
            <ac:spMk id="3" creationId="{BCA2CDAD-C598-F51B-3E8E-DEF6129A4E6C}"/>
          </ac:spMkLst>
        </pc:spChg>
      </pc:sldChg>
      <pc:sldChg chg="modSp mod">
        <pc:chgData name="Marc Dietrich" userId="8739445d05ae27c2" providerId="LiveId" clId="{10D0785D-C962-45E0-9013-B68A4FE7B1FA}" dt="2023-11-11T08:56:18.218" v="4288" actId="20577"/>
        <pc:sldMkLst>
          <pc:docMk/>
          <pc:sldMk cId="1653702665" sldId="495"/>
        </pc:sldMkLst>
        <pc:spChg chg="mod">
          <ac:chgData name="Marc Dietrich" userId="8739445d05ae27c2" providerId="LiveId" clId="{10D0785D-C962-45E0-9013-B68A4FE7B1FA}" dt="2023-10-06T07:06:29.130" v="739" actId="20577"/>
          <ac:spMkLst>
            <pc:docMk/>
            <pc:sldMk cId="1653702665" sldId="495"/>
            <ac:spMk id="2" creationId="{19B502B8-B774-3D1C-07F1-C63D21620E79}"/>
          </ac:spMkLst>
        </pc:spChg>
        <pc:spChg chg="mod">
          <ac:chgData name="Marc Dietrich" userId="8739445d05ae27c2" providerId="LiveId" clId="{10D0785D-C962-45E0-9013-B68A4FE7B1FA}" dt="2023-11-11T08:56:18.218" v="4288" actId="20577"/>
          <ac:spMkLst>
            <pc:docMk/>
            <pc:sldMk cId="1653702665" sldId="495"/>
            <ac:spMk id="3" creationId="{60E4EF77-BF37-EB18-73B5-0B7C26CB992C}"/>
          </ac:spMkLst>
        </pc:spChg>
      </pc:sldChg>
      <pc:sldChg chg="modSp new mod">
        <pc:chgData name="Marc Dietrich" userId="8739445d05ae27c2" providerId="LiveId" clId="{10D0785D-C962-45E0-9013-B68A4FE7B1FA}" dt="2023-11-11T11:06:15.923" v="4291" actId="115"/>
        <pc:sldMkLst>
          <pc:docMk/>
          <pc:sldMk cId="1719856464" sldId="496"/>
        </pc:sldMkLst>
        <pc:spChg chg="mod">
          <ac:chgData name="Marc Dietrich" userId="8739445d05ae27c2" providerId="LiveId" clId="{10D0785D-C962-45E0-9013-B68A4FE7B1FA}" dt="2023-10-03T07:22:32.564" v="478" actId="122"/>
          <ac:spMkLst>
            <pc:docMk/>
            <pc:sldMk cId="1719856464" sldId="496"/>
            <ac:spMk id="2" creationId="{63E3AD92-84C7-BD17-0379-22E7DDC798D5}"/>
          </ac:spMkLst>
        </pc:spChg>
        <pc:spChg chg="mod">
          <ac:chgData name="Marc Dietrich" userId="8739445d05ae27c2" providerId="LiveId" clId="{10D0785D-C962-45E0-9013-B68A4FE7B1FA}" dt="2023-11-11T11:06:15.923" v="4291" actId="115"/>
          <ac:spMkLst>
            <pc:docMk/>
            <pc:sldMk cId="1719856464" sldId="496"/>
            <ac:spMk id="3" creationId="{4A65E216-4650-0C09-AA70-333FCE323313}"/>
          </ac:spMkLst>
        </pc:spChg>
      </pc:sldChg>
      <pc:sldChg chg="modSp new mod">
        <pc:chgData name="Marc Dietrich" userId="8739445d05ae27c2" providerId="LiveId" clId="{10D0785D-C962-45E0-9013-B68A4FE7B1FA}" dt="2023-10-13T17:20:00.671" v="1678" actId="20577"/>
        <pc:sldMkLst>
          <pc:docMk/>
          <pc:sldMk cId="3432740255" sldId="497"/>
        </pc:sldMkLst>
        <pc:spChg chg="mod">
          <ac:chgData name="Marc Dietrich" userId="8739445d05ae27c2" providerId="LiveId" clId="{10D0785D-C962-45E0-9013-B68A4FE7B1FA}" dt="2023-10-03T07:22:23.002" v="476" actId="113"/>
          <ac:spMkLst>
            <pc:docMk/>
            <pc:sldMk cId="3432740255" sldId="497"/>
            <ac:spMk id="2" creationId="{90B4DBF6-4BFA-040C-5540-1E66CD313DC3}"/>
          </ac:spMkLst>
        </pc:spChg>
        <pc:spChg chg="mod">
          <ac:chgData name="Marc Dietrich" userId="8739445d05ae27c2" providerId="LiveId" clId="{10D0785D-C962-45E0-9013-B68A4FE7B1FA}" dt="2023-10-13T17:20:00.671" v="1678" actId="20577"/>
          <ac:spMkLst>
            <pc:docMk/>
            <pc:sldMk cId="3432740255" sldId="497"/>
            <ac:spMk id="3" creationId="{159E2479-42EF-2B1B-0666-510A73E6A9A5}"/>
          </ac:spMkLst>
        </pc:spChg>
      </pc:sldChg>
      <pc:sldChg chg="modSp new mod">
        <pc:chgData name="Marc Dietrich" userId="8739445d05ae27c2" providerId="LiveId" clId="{10D0785D-C962-45E0-9013-B68A4FE7B1FA}" dt="2023-10-06T07:09:59.496" v="779" actId="113"/>
        <pc:sldMkLst>
          <pc:docMk/>
          <pc:sldMk cId="4008012059" sldId="498"/>
        </pc:sldMkLst>
        <pc:spChg chg="mod">
          <ac:chgData name="Marc Dietrich" userId="8739445d05ae27c2" providerId="LiveId" clId="{10D0785D-C962-45E0-9013-B68A4FE7B1FA}" dt="2023-10-06T07:07:45.388" v="748" actId="122"/>
          <ac:spMkLst>
            <pc:docMk/>
            <pc:sldMk cId="4008012059" sldId="498"/>
            <ac:spMk id="2" creationId="{5FA71615-E5FF-75DD-6715-6B28789D4011}"/>
          </ac:spMkLst>
        </pc:spChg>
        <pc:spChg chg="mod">
          <ac:chgData name="Marc Dietrich" userId="8739445d05ae27c2" providerId="LiveId" clId="{10D0785D-C962-45E0-9013-B68A4FE7B1FA}" dt="2023-10-06T07:09:59.496" v="779" actId="113"/>
          <ac:spMkLst>
            <pc:docMk/>
            <pc:sldMk cId="4008012059" sldId="498"/>
            <ac:spMk id="3" creationId="{7E142E39-32EA-5E7F-EB56-49BE9DE035CB}"/>
          </ac:spMkLst>
        </pc:spChg>
      </pc:sldChg>
      <pc:sldChg chg="modSp new mod">
        <pc:chgData name="Marc Dietrich" userId="8739445d05ae27c2" providerId="LiveId" clId="{10D0785D-C962-45E0-9013-B68A4FE7B1FA}" dt="2023-10-06T07:17:59.675" v="909" actId="20577"/>
        <pc:sldMkLst>
          <pc:docMk/>
          <pc:sldMk cId="1388098190" sldId="499"/>
        </pc:sldMkLst>
        <pc:spChg chg="mod">
          <ac:chgData name="Marc Dietrich" userId="8739445d05ae27c2" providerId="LiveId" clId="{10D0785D-C962-45E0-9013-B68A4FE7B1FA}" dt="2023-10-06T07:17:59.675" v="909" actId="20577"/>
          <ac:spMkLst>
            <pc:docMk/>
            <pc:sldMk cId="1388098190" sldId="499"/>
            <ac:spMk id="2" creationId="{4C472BBC-AEC9-FBB2-99C4-4B516A2F38CA}"/>
          </ac:spMkLst>
        </pc:spChg>
        <pc:spChg chg="mod">
          <ac:chgData name="Marc Dietrich" userId="8739445d05ae27c2" providerId="LiveId" clId="{10D0785D-C962-45E0-9013-B68A4FE7B1FA}" dt="2023-10-06T07:13:26.182" v="902" actId="20577"/>
          <ac:spMkLst>
            <pc:docMk/>
            <pc:sldMk cId="1388098190" sldId="499"/>
            <ac:spMk id="3" creationId="{47D06127-C779-19FA-83B3-C84A33DA8B93}"/>
          </ac:spMkLst>
        </pc:spChg>
      </pc:sldChg>
      <pc:sldChg chg="modSp new mod">
        <pc:chgData name="Marc Dietrich" userId="8739445d05ae27c2" providerId="LiveId" clId="{10D0785D-C962-45E0-9013-B68A4FE7B1FA}" dt="2023-10-10T08:15:49.061" v="1633" actId="20577"/>
        <pc:sldMkLst>
          <pc:docMk/>
          <pc:sldMk cId="1700119635" sldId="500"/>
        </pc:sldMkLst>
        <pc:spChg chg="mod">
          <ac:chgData name="Marc Dietrich" userId="8739445d05ae27c2" providerId="LiveId" clId="{10D0785D-C962-45E0-9013-B68A4FE7B1FA}" dt="2023-10-06T07:25:17.085" v="1069" actId="20577"/>
          <ac:spMkLst>
            <pc:docMk/>
            <pc:sldMk cId="1700119635" sldId="500"/>
            <ac:spMk id="2" creationId="{6DD29D89-3CC5-92DA-806E-0A31906997BE}"/>
          </ac:spMkLst>
        </pc:spChg>
        <pc:spChg chg="mod">
          <ac:chgData name="Marc Dietrich" userId="8739445d05ae27c2" providerId="LiveId" clId="{10D0785D-C962-45E0-9013-B68A4FE7B1FA}" dt="2023-10-10T08:15:49.061" v="1633" actId="20577"/>
          <ac:spMkLst>
            <pc:docMk/>
            <pc:sldMk cId="1700119635" sldId="500"/>
            <ac:spMk id="3" creationId="{C079AC91-2836-3CF5-1AD4-03519904915D}"/>
          </ac:spMkLst>
        </pc:spChg>
      </pc:sldChg>
      <pc:sldChg chg="modSp new mod ord">
        <pc:chgData name="Marc Dietrich" userId="8739445d05ae27c2" providerId="LiveId" clId="{10D0785D-C962-45E0-9013-B68A4FE7B1FA}" dt="2023-11-09T10:08:58.375" v="2123" actId="20577"/>
        <pc:sldMkLst>
          <pc:docMk/>
          <pc:sldMk cId="2070563361" sldId="501"/>
        </pc:sldMkLst>
        <pc:spChg chg="mod">
          <ac:chgData name="Marc Dietrich" userId="8739445d05ae27c2" providerId="LiveId" clId="{10D0785D-C962-45E0-9013-B68A4FE7B1FA}" dt="2023-10-06T07:20:12.956" v="968" actId="122"/>
          <ac:spMkLst>
            <pc:docMk/>
            <pc:sldMk cId="2070563361" sldId="501"/>
            <ac:spMk id="2" creationId="{1F8F4257-A2E4-5E9B-F015-A72B5C0481B8}"/>
          </ac:spMkLst>
        </pc:spChg>
        <pc:spChg chg="mod">
          <ac:chgData name="Marc Dietrich" userId="8739445d05ae27c2" providerId="LiveId" clId="{10D0785D-C962-45E0-9013-B68A4FE7B1FA}" dt="2023-11-09T10:08:58.375" v="2123" actId="20577"/>
          <ac:spMkLst>
            <pc:docMk/>
            <pc:sldMk cId="2070563361" sldId="501"/>
            <ac:spMk id="3" creationId="{0FB55BE0-3E84-2555-9AE6-0D8A32069245}"/>
          </ac:spMkLst>
        </pc:spChg>
      </pc:sldChg>
      <pc:sldChg chg="modSp new mod">
        <pc:chgData name="Marc Dietrich" userId="8739445d05ae27c2" providerId="LiveId" clId="{10D0785D-C962-45E0-9013-B68A4FE7B1FA}" dt="2023-10-06T07:33:49.246" v="1167" actId="20577"/>
        <pc:sldMkLst>
          <pc:docMk/>
          <pc:sldMk cId="118832091" sldId="502"/>
        </pc:sldMkLst>
        <pc:spChg chg="mod">
          <ac:chgData name="Marc Dietrich" userId="8739445d05ae27c2" providerId="LiveId" clId="{10D0785D-C962-45E0-9013-B68A4FE7B1FA}" dt="2023-10-06T07:33:49.246" v="1167" actId="20577"/>
          <ac:spMkLst>
            <pc:docMk/>
            <pc:sldMk cId="118832091" sldId="502"/>
            <ac:spMk id="2" creationId="{10A8A68D-42F6-123A-FD5A-0F6CC02CB44A}"/>
          </ac:spMkLst>
        </pc:spChg>
        <pc:spChg chg="mod">
          <ac:chgData name="Marc Dietrich" userId="8739445d05ae27c2" providerId="LiveId" clId="{10D0785D-C962-45E0-9013-B68A4FE7B1FA}" dt="2023-10-06T07:33:37.069" v="1164" actId="20577"/>
          <ac:spMkLst>
            <pc:docMk/>
            <pc:sldMk cId="118832091" sldId="502"/>
            <ac:spMk id="3" creationId="{5A8E4949-D8CC-2D13-E6B5-1646C14C065B}"/>
          </ac:spMkLst>
        </pc:spChg>
      </pc:sldChg>
      <pc:sldChg chg="modSp new mod">
        <pc:chgData name="Marc Dietrich" userId="8739445d05ae27c2" providerId="LiveId" clId="{10D0785D-C962-45E0-9013-B68A4FE7B1FA}" dt="2023-10-06T07:30:04.078" v="1087" actId="207"/>
        <pc:sldMkLst>
          <pc:docMk/>
          <pc:sldMk cId="2986398149" sldId="503"/>
        </pc:sldMkLst>
        <pc:spChg chg="mod">
          <ac:chgData name="Marc Dietrich" userId="8739445d05ae27c2" providerId="LiveId" clId="{10D0785D-C962-45E0-9013-B68A4FE7B1FA}" dt="2023-10-06T07:28:46.794" v="1083" actId="20577"/>
          <ac:spMkLst>
            <pc:docMk/>
            <pc:sldMk cId="2986398149" sldId="503"/>
            <ac:spMk id="2" creationId="{F0BDE026-3DCE-0480-B3FF-AC4CB241EAC3}"/>
          </ac:spMkLst>
        </pc:spChg>
        <pc:spChg chg="mod">
          <ac:chgData name="Marc Dietrich" userId="8739445d05ae27c2" providerId="LiveId" clId="{10D0785D-C962-45E0-9013-B68A4FE7B1FA}" dt="2023-10-06T07:30:04.078" v="1087" actId="207"/>
          <ac:spMkLst>
            <pc:docMk/>
            <pc:sldMk cId="2986398149" sldId="503"/>
            <ac:spMk id="3" creationId="{32F44643-96C5-C952-B433-C8EDD326FF86}"/>
          </ac:spMkLst>
        </pc:spChg>
      </pc:sldChg>
      <pc:sldChg chg="modSp new mod">
        <pc:chgData name="Marc Dietrich" userId="8739445d05ae27c2" providerId="LiveId" clId="{10D0785D-C962-45E0-9013-B68A4FE7B1FA}" dt="2023-10-06T07:31:57.695" v="1117" actId="20577"/>
        <pc:sldMkLst>
          <pc:docMk/>
          <pc:sldMk cId="2187314410" sldId="504"/>
        </pc:sldMkLst>
        <pc:spChg chg="mod">
          <ac:chgData name="Marc Dietrich" userId="8739445d05ae27c2" providerId="LiveId" clId="{10D0785D-C962-45E0-9013-B68A4FE7B1FA}" dt="2023-10-06T07:30:26.603" v="1092" actId="20577"/>
          <ac:spMkLst>
            <pc:docMk/>
            <pc:sldMk cId="2187314410" sldId="504"/>
            <ac:spMk id="2" creationId="{EC80530B-192C-7FF0-B768-FCD14BB5C32D}"/>
          </ac:spMkLst>
        </pc:spChg>
        <pc:spChg chg="mod">
          <ac:chgData name="Marc Dietrich" userId="8739445d05ae27c2" providerId="LiveId" clId="{10D0785D-C962-45E0-9013-B68A4FE7B1FA}" dt="2023-10-06T07:31:57.695" v="1117" actId="20577"/>
          <ac:spMkLst>
            <pc:docMk/>
            <pc:sldMk cId="2187314410" sldId="504"/>
            <ac:spMk id="3" creationId="{842EC7E6-7CD5-7077-F819-F8F77C3C0303}"/>
          </ac:spMkLst>
        </pc:spChg>
      </pc:sldChg>
      <pc:sldChg chg="modSp new mod">
        <pc:chgData name="Marc Dietrich" userId="8739445d05ae27c2" providerId="LiveId" clId="{10D0785D-C962-45E0-9013-B68A4FE7B1FA}" dt="2023-10-06T07:34:41.196" v="1179" actId="122"/>
        <pc:sldMkLst>
          <pc:docMk/>
          <pc:sldMk cId="3819552113" sldId="505"/>
        </pc:sldMkLst>
        <pc:spChg chg="mod">
          <ac:chgData name="Marc Dietrich" userId="8739445d05ae27c2" providerId="LiveId" clId="{10D0785D-C962-45E0-9013-B68A4FE7B1FA}" dt="2023-10-06T07:34:13.731" v="1172" actId="122"/>
          <ac:spMkLst>
            <pc:docMk/>
            <pc:sldMk cId="3819552113" sldId="505"/>
            <ac:spMk id="2" creationId="{1AA588FA-F99E-29BB-39C3-F97E06EB854D}"/>
          </ac:spMkLst>
        </pc:spChg>
        <pc:spChg chg="mod">
          <ac:chgData name="Marc Dietrich" userId="8739445d05ae27c2" providerId="LiveId" clId="{10D0785D-C962-45E0-9013-B68A4FE7B1FA}" dt="2023-10-06T07:34:41.196" v="1179" actId="122"/>
          <ac:spMkLst>
            <pc:docMk/>
            <pc:sldMk cId="3819552113" sldId="505"/>
            <ac:spMk id="3" creationId="{FC41A3AE-006E-FBBF-9BE9-58E0A8F44B7A}"/>
          </ac:spMkLst>
        </pc:spChg>
      </pc:sldChg>
      <pc:sldChg chg="modSp new mod">
        <pc:chgData name="Marc Dietrich" userId="8739445d05ae27c2" providerId="LiveId" clId="{10D0785D-C962-45E0-9013-B68A4FE7B1FA}" dt="2023-10-06T07:37:01.670" v="1189" actId="5793"/>
        <pc:sldMkLst>
          <pc:docMk/>
          <pc:sldMk cId="22180774" sldId="506"/>
        </pc:sldMkLst>
        <pc:spChg chg="mod">
          <ac:chgData name="Marc Dietrich" userId="8739445d05ae27c2" providerId="LiveId" clId="{10D0785D-C962-45E0-9013-B68A4FE7B1FA}" dt="2023-10-06T07:35:08.652" v="1185" actId="20577"/>
          <ac:spMkLst>
            <pc:docMk/>
            <pc:sldMk cId="22180774" sldId="506"/>
            <ac:spMk id="2" creationId="{48C48024-99DF-7443-0BF0-E9F6913696AC}"/>
          </ac:spMkLst>
        </pc:spChg>
        <pc:spChg chg="mod">
          <ac:chgData name="Marc Dietrich" userId="8739445d05ae27c2" providerId="LiveId" clId="{10D0785D-C962-45E0-9013-B68A4FE7B1FA}" dt="2023-10-06T07:37:01.670" v="1189" actId="5793"/>
          <ac:spMkLst>
            <pc:docMk/>
            <pc:sldMk cId="22180774" sldId="506"/>
            <ac:spMk id="3" creationId="{F37948AC-A320-0DE1-C1BB-34D01354236D}"/>
          </ac:spMkLst>
        </pc:spChg>
      </pc:sldChg>
      <pc:sldChg chg="modSp new mod">
        <pc:chgData name="Marc Dietrich" userId="8739445d05ae27c2" providerId="LiveId" clId="{10D0785D-C962-45E0-9013-B68A4FE7B1FA}" dt="2023-10-06T07:39:27.347" v="1211" actId="20577"/>
        <pc:sldMkLst>
          <pc:docMk/>
          <pc:sldMk cId="4138058482" sldId="507"/>
        </pc:sldMkLst>
        <pc:spChg chg="mod">
          <ac:chgData name="Marc Dietrich" userId="8739445d05ae27c2" providerId="LiveId" clId="{10D0785D-C962-45E0-9013-B68A4FE7B1FA}" dt="2023-10-06T07:37:20.649" v="1194" actId="20577"/>
          <ac:spMkLst>
            <pc:docMk/>
            <pc:sldMk cId="4138058482" sldId="507"/>
            <ac:spMk id="2" creationId="{BF412109-6F7E-30A0-1298-263B64DEE53A}"/>
          </ac:spMkLst>
        </pc:spChg>
        <pc:spChg chg="mod">
          <ac:chgData name="Marc Dietrich" userId="8739445d05ae27c2" providerId="LiveId" clId="{10D0785D-C962-45E0-9013-B68A4FE7B1FA}" dt="2023-10-06T07:39:27.347" v="1211" actId="20577"/>
          <ac:spMkLst>
            <pc:docMk/>
            <pc:sldMk cId="4138058482" sldId="507"/>
            <ac:spMk id="3" creationId="{6F0365A6-D2D6-DEAE-47CE-A958D84825F6}"/>
          </ac:spMkLst>
        </pc:spChg>
      </pc:sldChg>
      <pc:sldChg chg="modSp new mod">
        <pc:chgData name="Marc Dietrich" userId="8739445d05ae27c2" providerId="LiveId" clId="{10D0785D-C962-45E0-9013-B68A4FE7B1FA}" dt="2023-11-09T10:45:45.899" v="3622" actId="113"/>
        <pc:sldMkLst>
          <pc:docMk/>
          <pc:sldMk cId="197956289" sldId="508"/>
        </pc:sldMkLst>
        <pc:spChg chg="mod">
          <ac:chgData name="Marc Dietrich" userId="8739445d05ae27c2" providerId="LiveId" clId="{10D0785D-C962-45E0-9013-B68A4FE7B1FA}" dt="2023-10-06T07:38:07.100" v="1206" actId="122"/>
          <ac:spMkLst>
            <pc:docMk/>
            <pc:sldMk cId="197956289" sldId="508"/>
            <ac:spMk id="2" creationId="{73A26CBB-11DE-7AF6-CDB2-22F0BDB818A2}"/>
          </ac:spMkLst>
        </pc:spChg>
        <pc:spChg chg="mod">
          <ac:chgData name="Marc Dietrich" userId="8739445d05ae27c2" providerId="LiveId" clId="{10D0785D-C962-45E0-9013-B68A4FE7B1FA}" dt="2023-11-09T10:45:45.899" v="3622" actId="113"/>
          <ac:spMkLst>
            <pc:docMk/>
            <pc:sldMk cId="197956289" sldId="508"/>
            <ac:spMk id="3" creationId="{80FCB539-859F-5B83-EE8F-76C8E24B2EE0}"/>
          </ac:spMkLst>
        </pc:spChg>
      </pc:sldChg>
      <pc:sldChg chg="modSp new mod">
        <pc:chgData name="Marc Dietrich" userId="8739445d05ae27c2" providerId="LiveId" clId="{10D0785D-C962-45E0-9013-B68A4FE7B1FA}" dt="2023-10-06T07:41:42.393" v="1223" actId="5793"/>
        <pc:sldMkLst>
          <pc:docMk/>
          <pc:sldMk cId="1505369888" sldId="509"/>
        </pc:sldMkLst>
        <pc:spChg chg="mod">
          <ac:chgData name="Marc Dietrich" userId="8739445d05ae27c2" providerId="LiveId" clId="{10D0785D-C962-45E0-9013-B68A4FE7B1FA}" dt="2023-10-06T07:40:45.747" v="1219" actId="122"/>
          <ac:spMkLst>
            <pc:docMk/>
            <pc:sldMk cId="1505369888" sldId="509"/>
            <ac:spMk id="2" creationId="{DF1AF92A-C0C7-C339-EAD6-8E228CDD8FB7}"/>
          </ac:spMkLst>
        </pc:spChg>
        <pc:spChg chg="mod">
          <ac:chgData name="Marc Dietrich" userId="8739445d05ae27c2" providerId="LiveId" clId="{10D0785D-C962-45E0-9013-B68A4FE7B1FA}" dt="2023-10-06T07:41:42.393" v="1223" actId="5793"/>
          <ac:spMkLst>
            <pc:docMk/>
            <pc:sldMk cId="1505369888" sldId="509"/>
            <ac:spMk id="3" creationId="{F398C909-1A33-A51A-C5CA-06B78F998C40}"/>
          </ac:spMkLst>
        </pc:spChg>
      </pc:sldChg>
      <pc:sldChg chg="modSp new mod">
        <pc:chgData name="Marc Dietrich" userId="8739445d05ae27c2" providerId="LiveId" clId="{10D0785D-C962-45E0-9013-B68A4FE7B1FA}" dt="2023-10-06T07:45:56.472" v="1252" actId="20577"/>
        <pc:sldMkLst>
          <pc:docMk/>
          <pc:sldMk cId="456080597" sldId="510"/>
        </pc:sldMkLst>
        <pc:spChg chg="mod">
          <ac:chgData name="Marc Dietrich" userId="8739445d05ae27c2" providerId="LiveId" clId="{10D0785D-C962-45E0-9013-B68A4FE7B1FA}" dt="2023-10-06T07:42:04.321" v="1228" actId="20577"/>
          <ac:spMkLst>
            <pc:docMk/>
            <pc:sldMk cId="456080597" sldId="510"/>
            <ac:spMk id="2" creationId="{33B8798F-6F1F-5BE9-FBE3-27C6A109275B}"/>
          </ac:spMkLst>
        </pc:spChg>
        <pc:spChg chg="mod">
          <ac:chgData name="Marc Dietrich" userId="8739445d05ae27c2" providerId="LiveId" clId="{10D0785D-C962-45E0-9013-B68A4FE7B1FA}" dt="2023-10-06T07:45:56.472" v="1252" actId="20577"/>
          <ac:spMkLst>
            <pc:docMk/>
            <pc:sldMk cId="456080597" sldId="510"/>
            <ac:spMk id="3" creationId="{5D1D736A-A13D-E779-8579-31A0876E4AA9}"/>
          </ac:spMkLst>
        </pc:spChg>
      </pc:sldChg>
      <pc:sldChg chg="modSp new mod">
        <pc:chgData name="Marc Dietrich" userId="8739445d05ae27c2" providerId="LiveId" clId="{10D0785D-C962-45E0-9013-B68A4FE7B1FA}" dt="2023-10-10T08:18:14.378" v="1653" actId="207"/>
        <pc:sldMkLst>
          <pc:docMk/>
          <pc:sldMk cId="3225669103" sldId="511"/>
        </pc:sldMkLst>
        <pc:spChg chg="mod">
          <ac:chgData name="Marc Dietrich" userId="8739445d05ae27c2" providerId="LiveId" clId="{10D0785D-C962-45E0-9013-B68A4FE7B1FA}" dt="2023-10-06T07:44:26.226" v="1248" actId="122"/>
          <ac:spMkLst>
            <pc:docMk/>
            <pc:sldMk cId="3225669103" sldId="511"/>
            <ac:spMk id="2" creationId="{571A7C17-4C79-3705-C0F9-D60BF2DED41D}"/>
          </ac:spMkLst>
        </pc:spChg>
        <pc:spChg chg="mod">
          <ac:chgData name="Marc Dietrich" userId="8739445d05ae27c2" providerId="LiveId" clId="{10D0785D-C962-45E0-9013-B68A4FE7B1FA}" dt="2023-10-10T08:18:14.378" v="1653" actId="207"/>
          <ac:spMkLst>
            <pc:docMk/>
            <pc:sldMk cId="3225669103" sldId="511"/>
            <ac:spMk id="3" creationId="{927CF7BB-4CF1-29C5-8934-2101A22ABA35}"/>
          </ac:spMkLst>
        </pc:spChg>
      </pc:sldChg>
      <pc:sldChg chg="modSp new mod">
        <pc:chgData name="Marc Dietrich" userId="8739445d05ae27c2" providerId="LiveId" clId="{10D0785D-C962-45E0-9013-B68A4FE7B1FA}" dt="2023-10-10T08:19:35.477" v="1671" actId="5793"/>
        <pc:sldMkLst>
          <pc:docMk/>
          <pc:sldMk cId="1209579229" sldId="512"/>
        </pc:sldMkLst>
        <pc:spChg chg="mod">
          <ac:chgData name="Marc Dietrich" userId="8739445d05ae27c2" providerId="LiveId" clId="{10D0785D-C962-45E0-9013-B68A4FE7B1FA}" dt="2023-10-06T07:47:04.973" v="1259" actId="122"/>
          <ac:spMkLst>
            <pc:docMk/>
            <pc:sldMk cId="1209579229" sldId="512"/>
            <ac:spMk id="2" creationId="{ED5E6E83-1F1A-4B6E-8086-FDCF894CBFCE}"/>
          </ac:spMkLst>
        </pc:spChg>
        <pc:spChg chg="mod">
          <ac:chgData name="Marc Dietrich" userId="8739445d05ae27c2" providerId="LiveId" clId="{10D0785D-C962-45E0-9013-B68A4FE7B1FA}" dt="2023-10-10T08:19:35.477" v="1671" actId="5793"/>
          <ac:spMkLst>
            <pc:docMk/>
            <pc:sldMk cId="1209579229" sldId="512"/>
            <ac:spMk id="3" creationId="{742BA050-4EE4-A577-4D5A-6DEE2E1B5E41}"/>
          </ac:spMkLst>
        </pc:spChg>
      </pc:sldChg>
      <pc:sldChg chg="modSp new mod">
        <pc:chgData name="Marc Dietrich" userId="8739445d05ae27c2" providerId="LiveId" clId="{10D0785D-C962-45E0-9013-B68A4FE7B1FA}" dt="2023-10-10T08:18:50.227" v="1659" actId="20577"/>
        <pc:sldMkLst>
          <pc:docMk/>
          <pc:sldMk cId="2655398504" sldId="513"/>
        </pc:sldMkLst>
        <pc:spChg chg="mod">
          <ac:chgData name="Marc Dietrich" userId="8739445d05ae27c2" providerId="LiveId" clId="{10D0785D-C962-45E0-9013-B68A4FE7B1FA}" dt="2023-10-06T07:48:58.649" v="1287" actId="20577"/>
          <ac:spMkLst>
            <pc:docMk/>
            <pc:sldMk cId="2655398504" sldId="513"/>
            <ac:spMk id="2" creationId="{80A98C9A-3E9D-D81A-7AFE-31609996BBD8}"/>
          </ac:spMkLst>
        </pc:spChg>
        <pc:spChg chg="mod">
          <ac:chgData name="Marc Dietrich" userId="8739445d05ae27c2" providerId="LiveId" clId="{10D0785D-C962-45E0-9013-B68A4FE7B1FA}" dt="2023-10-10T08:18:50.227" v="1659" actId="20577"/>
          <ac:spMkLst>
            <pc:docMk/>
            <pc:sldMk cId="2655398504" sldId="513"/>
            <ac:spMk id="3" creationId="{8147D3C9-FFDD-5926-73F7-4F73A638C470}"/>
          </ac:spMkLst>
        </pc:spChg>
      </pc:sldChg>
      <pc:sldChg chg="modSp new mod ord">
        <pc:chgData name="Marc Dietrich" userId="8739445d05ae27c2" providerId="LiveId" clId="{10D0785D-C962-45E0-9013-B68A4FE7B1FA}" dt="2023-10-06T07:55:31.953" v="1366" actId="27636"/>
        <pc:sldMkLst>
          <pc:docMk/>
          <pc:sldMk cId="2400009054" sldId="514"/>
        </pc:sldMkLst>
        <pc:spChg chg="mod">
          <ac:chgData name="Marc Dietrich" userId="8739445d05ae27c2" providerId="LiveId" clId="{10D0785D-C962-45E0-9013-B68A4FE7B1FA}" dt="2023-10-06T07:53:32.204" v="1356" actId="122"/>
          <ac:spMkLst>
            <pc:docMk/>
            <pc:sldMk cId="2400009054" sldId="514"/>
            <ac:spMk id="2" creationId="{98A403AF-F79F-FC99-2822-98990CAE7635}"/>
          </ac:spMkLst>
        </pc:spChg>
        <pc:spChg chg="mod">
          <ac:chgData name="Marc Dietrich" userId="8739445d05ae27c2" providerId="LiveId" clId="{10D0785D-C962-45E0-9013-B68A4FE7B1FA}" dt="2023-10-06T07:55:31.953" v="1366" actId="27636"/>
          <ac:spMkLst>
            <pc:docMk/>
            <pc:sldMk cId="2400009054" sldId="514"/>
            <ac:spMk id="3" creationId="{4FB0E735-B888-CEC4-8A1A-DDEABA291412}"/>
          </ac:spMkLst>
        </pc:spChg>
      </pc:sldChg>
      <pc:sldChg chg="modSp new mod">
        <pc:chgData name="Marc Dietrich" userId="8739445d05ae27c2" providerId="LiveId" clId="{10D0785D-C962-45E0-9013-B68A4FE7B1FA}" dt="2023-10-06T07:55:44.193" v="1368" actId="27636"/>
        <pc:sldMkLst>
          <pc:docMk/>
          <pc:sldMk cId="2857807837" sldId="515"/>
        </pc:sldMkLst>
        <pc:spChg chg="mod">
          <ac:chgData name="Marc Dietrich" userId="8739445d05ae27c2" providerId="LiveId" clId="{10D0785D-C962-45E0-9013-B68A4FE7B1FA}" dt="2023-10-06T07:53:51.720" v="1362" actId="20577"/>
          <ac:spMkLst>
            <pc:docMk/>
            <pc:sldMk cId="2857807837" sldId="515"/>
            <ac:spMk id="2" creationId="{5024D4F0-C4E8-ED19-AD8D-E02A6ABB7079}"/>
          </ac:spMkLst>
        </pc:spChg>
        <pc:spChg chg="mod">
          <ac:chgData name="Marc Dietrich" userId="8739445d05ae27c2" providerId="LiveId" clId="{10D0785D-C962-45E0-9013-B68A4FE7B1FA}" dt="2023-10-06T07:55:44.193" v="1368" actId="27636"/>
          <ac:spMkLst>
            <pc:docMk/>
            <pc:sldMk cId="2857807837" sldId="515"/>
            <ac:spMk id="3" creationId="{CE4603EB-AA6B-F577-F9FE-905E457D7042}"/>
          </ac:spMkLst>
        </pc:spChg>
      </pc:sldChg>
      <pc:sldChg chg="modSp new mod">
        <pc:chgData name="Marc Dietrich" userId="8739445d05ae27c2" providerId="LiveId" clId="{10D0785D-C962-45E0-9013-B68A4FE7B1FA}" dt="2023-10-06T07:56:39.743" v="1377" actId="27636"/>
        <pc:sldMkLst>
          <pc:docMk/>
          <pc:sldMk cId="907450191" sldId="516"/>
        </pc:sldMkLst>
        <pc:spChg chg="mod">
          <ac:chgData name="Marc Dietrich" userId="8739445d05ae27c2" providerId="LiveId" clId="{10D0785D-C962-45E0-9013-B68A4FE7B1FA}" dt="2023-10-06T07:56:12.321" v="1375" actId="14100"/>
          <ac:spMkLst>
            <pc:docMk/>
            <pc:sldMk cId="907450191" sldId="516"/>
            <ac:spMk id="2" creationId="{72628DD1-831F-2E05-49C4-A629021FDD3C}"/>
          </ac:spMkLst>
        </pc:spChg>
        <pc:spChg chg="mod">
          <ac:chgData name="Marc Dietrich" userId="8739445d05ae27c2" providerId="LiveId" clId="{10D0785D-C962-45E0-9013-B68A4FE7B1FA}" dt="2023-10-06T07:56:39.743" v="1377" actId="27636"/>
          <ac:spMkLst>
            <pc:docMk/>
            <pc:sldMk cId="907450191" sldId="516"/>
            <ac:spMk id="3" creationId="{AD191D4B-89A8-E4A9-06B5-B0BAAE4FFF86}"/>
          </ac:spMkLst>
        </pc:spChg>
      </pc:sldChg>
      <pc:sldChg chg="modSp new mod">
        <pc:chgData name="Marc Dietrich" userId="8739445d05ae27c2" providerId="LiveId" clId="{10D0785D-C962-45E0-9013-B68A4FE7B1FA}" dt="2023-10-06T07:57:39.255" v="1391" actId="27636"/>
        <pc:sldMkLst>
          <pc:docMk/>
          <pc:sldMk cId="1597222851" sldId="517"/>
        </pc:sldMkLst>
        <pc:spChg chg="mod">
          <ac:chgData name="Marc Dietrich" userId="8739445d05ae27c2" providerId="LiveId" clId="{10D0785D-C962-45E0-9013-B68A4FE7B1FA}" dt="2023-10-06T07:57:02.796" v="1385" actId="122"/>
          <ac:spMkLst>
            <pc:docMk/>
            <pc:sldMk cId="1597222851" sldId="517"/>
            <ac:spMk id="2" creationId="{9319322F-5368-F137-05C4-3B218C6FA107}"/>
          </ac:spMkLst>
        </pc:spChg>
        <pc:spChg chg="mod">
          <ac:chgData name="Marc Dietrich" userId="8739445d05ae27c2" providerId="LiveId" clId="{10D0785D-C962-45E0-9013-B68A4FE7B1FA}" dt="2023-10-06T07:57:39.255" v="1391" actId="27636"/>
          <ac:spMkLst>
            <pc:docMk/>
            <pc:sldMk cId="1597222851" sldId="517"/>
            <ac:spMk id="3" creationId="{5020926A-7B26-FBFB-B477-E2B59BB0DAA5}"/>
          </ac:spMkLst>
        </pc:spChg>
      </pc:sldChg>
      <pc:sldChg chg="modSp new mod">
        <pc:chgData name="Marc Dietrich" userId="8739445d05ae27c2" providerId="LiveId" clId="{10D0785D-C962-45E0-9013-B68A4FE7B1FA}" dt="2023-10-06T08:01:22.005" v="1443" actId="20577"/>
        <pc:sldMkLst>
          <pc:docMk/>
          <pc:sldMk cId="697427341" sldId="518"/>
        </pc:sldMkLst>
        <pc:spChg chg="mod">
          <ac:chgData name="Marc Dietrich" userId="8739445d05ae27c2" providerId="LiveId" clId="{10D0785D-C962-45E0-9013-B68A4FE7B1FA}" dt="2023-10-06T07:58:22.595" v="1399" actId="122"/>
          <ac:spMkLst>
            <pc:docMk/>
            <pc:sldMk cId="697427341" sldId="518"/>
            <ac:spMk id="2" creationId="{4E574A37-879A-4BFF-33C3-8ADFD8DB2EA3}"/>
          </ac:spMkLst>
        </pc:spChg>
        <pc:spChg chg="mod">
          <ac:chgData name="Marc Dietrich" userId="8739445d05ae27c2" providerId="LiveId" clId="{10D0785D-C962-45E0-9013-B68A4FE7B1FA}" dt="2023-10-06T08:01:22.005" v="1443" actId="20577"/>
          <ac:spMkLst>
            <pc:docMk/>
            <pc:sldMk cId="697427341" sldId="518"/>
            <ac:spMk id="3" creationId="{590AA733-3C3C-237F-A2B9-22A3AD552D75}"/>
          </ac:spMkLst>
        </pc:spChg>
      </pc:sldChg>
      <pc:sldChg chg="modSp new del mod ord">
        <pc:chgData name="Marc Dietrich" userId="8739445d05ae27c2" providerId="LiveId" clId="{10D0785D-C962-45E0-9013-B68A4FE7B1FA}" dt="2023-10-06T08:09:09.578" v="1586" actId="47"/>
        <pc:sldMkLst>
          <pc:docMk/>
          <pc:sldMk cId="3579570749" sldId="519"/>
        </pc:sldMkLst>
        <pc:spChg chg="mod">
          <ac:chgData name="Marc Dietrich" userId="8739445d05ae27c2" providerId="LiveId" clId="{10D0785D-C962-45E0-9013-B68A4FE7B1FA}" dt="2023-10-06T08:03:23.092" v="1465" actId="20577"/>
          <ac:spMkLst>
            <pc:docMk/>
            <pc:sldMk cId="3579570749" sldId="519"/>
            <ac:spMk id="2" creationId="{B72135E4-7DE9-6ADB-A3FD-718CEB3F61AB}"/>
          </ac:spMkLst>
        </pc:spChg>
        <pc:spChg chg="mod">
          <ac:chgData name="Marc Dietrich" userId="8739445d05ae27c2" providerId="LiveId" clId="{10D0785D-C962-45E0-9013-B68A4FE7B1FA}" dt="2023-10-06T08:07:22.305" v="1567" actId="21"/>
          <ac:spMkLst>
            <pc:docMk/>
            <pc:sldMk cId="3579570749" sldId="519"/>
            <ac:spMk id="3" creationId="{7243E0B5-2195-C50B-97CD-B60B1CB079C6}"/>
          </ac:spMkLst>
        </pc:spChg>
      </pc:sldChg>
      <pc:sldChg chg="modSp new mod">
        <pc:chgData name="Marc Dietrich" userId="8739445d05ae27c2" providerId="LiveId" clId="{10D0785D-C962-45E0-9013-B68A4FE7B1FA}" dt="2023-10-06T08:03:57.011" v="1473" actId="5793"/>
        <pc:sldMkLst>
          <pc:docMk/>
          <pc:sldMk cId="3812652807" sldId="520"/>
        </pc:sldMkLst>
        <pc:spChg chg="mod">
          <ac:chgData name="Marc Dietrich" userId="8739445d05ae27c2" providerId="LiveId" clId="{10D0785D-C962-45E0-9013-B68A4FE7B1FA}" dt="2023-10-06T08:03:18.296" v="1463" actId="20577"/>
          <ac:spMkLst>
            <pc:docMk/>
            <pc:sldMk cId="3812652807" sldId="520"/>
            <ac:spMk id="2" creationId="{73E3992E-3A0A-2011-453B-787AE2556974}"/>
          </ac:spMkLst>
        </pc:spChg>
        <pc:spChg chg="mod">
          <ac:chgData name="Marc Dietrich" userId="8739445d05ae27c2" providerId="LiveId" clId="{10D0785D-C962-45E0-9013-B68A4FE7B1FA}" dt="2023-10-06T08:03:57.011" v="1473" actId="5793"/>
          <ac:spMkLst>
            <pc:docMk/>
            <pc:sldMk cId="3812652807" sldId="520"/>
            <ac:spMk id="3" creationId="{BD6BC2BC-3C6F-77AD-5929-CEF0046FE744}"/>
          </ac:spMkLst>
        </pc:spChg>
      </pc:sldChg>
      <pc:sldChg chg="modSp new mod">
        <pc:chgData name="Marc Dietrich" userId="8739445d05ae27c2" providerId="LiveId" clId="{10D0785D-C962-45E0-9013-B68A4FE7B1FA}" dt="2023-10-06T08:07:56.198" v="1579" actId="20577"/>
        <pc:sldMkLst>
          <pc:docMk/>
          <pc:sldMk cId="956417599" sldId="521"/>
        </pc:sldMkLst>
        <pc:spChg chg="mod">
          <ac:chgData name="Marc Dietrich" userId="8739445d05ae27c2" providerId="LiveId" clId="{10D0785D-C962-45E0-9013-B68A4FE7B1FA}" dt="2023-10-06T08:07:56.198" v="1579" actId="20577"/>
          <ac:spMkLst>
            <pc:docMk/>
            <pc:sldMk cId="956417599" sldId="521"/>
            <ac:spMk id="2" creationId="{458E8A68-65EA-E2C7-F853-1D8C2636FB41}"/>
          </ac:spMkLst>
        </pc:spChg>
        <pc:spChg chg="mod">
          <ac:chgData name="Marc Dietrich" userId="8739445d05ae27c2" providerId="LiveId" clId="{10D0785D-C962-45E0-9013-B68A4FE7B1FA}" dt="2023-10-06T08:05:59.609" v="1556" actId="20577"/>
          <ac:spMkLst>
            <pc:docMk/>
            <pc:sldMk cId="956417599" sldId="521"/>
            <ac:spMk id="3" creationId="{3620D2D9-3602-D043-19B6-AEAD5F70A4C7}"/>
          </ac:spMkLst>
        </pc:spChg>
      </pc:sldChg>
      <pc:sldChg chg="new del">
        <pc:chgData name="Marc Dietrich" userId="8739445d05ae27c2" providerId="LiveId" clId="{10D0785D-C962-45E0-9013-B68A4FE7B1FA}" dt="2023-10-06T08:09:11.410" v="1587" actId="47"/>
        <pc:sldMkLst>
          <pc:docMk/>
          <pc:sldMk cId="3046936200" sldId="522"/>
        </pc:sldMkLst>
      </pc:sldChg>
      <pc:sldChg chg="modSp new mod">
        <pc:chgData name="Marc Dietrich" userId="8739445d05ae27c2" providerId="LiveId" clId="{10D0785D-C962-45E0-9013-B68A4FE7B1FA}" dt="2023-11-11T08:58:43.516" v="4290" actId="255"/>
        <pc:sldMkLst>
          <pc:docMk/>
          <pc:sldMk cId="878106771" sldId="523"/>
        </pc:sldMkLst>
        <pc:spChg chg="mod">
          <ac:chgData name="Marc Dietrich" userId="8739445d05ae27c2" providerId="LiveId" clId="{10D0785D-C962-45E0-9013-B68A4FE7B1FA}" dt="2023-10-06T08:08:18.659" v="1585" actId="122"/>
          <ac:spMkLst>
            <pc:docMk/>
            <pc:sldMk cId="878106771" sldId="523"/>
            <ac:spMk id="2" creationId="{A6E2CF4A-9E7C-D367-D827-FC765FE2CF54}"/>
          </ac:spMkLst>
        </pc:spChg>
        <pc:spChg chg="mod">
          <ac:chgData name="Marc Dietrich" userId="8739445d05ae27c2" providerId="LiveId" clId="{10D0785D-C962-45E0-9013-B68A4FE7B1FA}" dt="2023-11-11T08:58:43.516" v="4290" actId="255"/>
          <ac:spMkLst>
            <pc:docMk/>
            <pc:sldMk cId="878106771" sldId="523"/>
            <ac:spMk id="3" creationId="{726C7DCA-AB71-5FB6-9A0A-F1252EA0FB69}"/>
          </ac:spMkLst>
        </pc:spChg>
      </pc:sldChg>
      <pc:sldChg chg="new del">
        <pc:chgData name="Marc Dietrich" userId="8739445d05ae27c2" providerId="LiveId" clId="{10D0785D-C962-45E0-9013-B68A4FE7B1FA}" dt="2023-10-10T08:12:03.889" v="1589" actId="47"/>
        <pc:sldMkLst>
          <pc:docMk/>
          <pc:sldMk cId="286157078" sldId="524"/>
        </pc:sldMkLst>
      </pc:sldChg>
      <pc:sldChg chg="new del">
        <pc:chgData name="Marc Dietrich" userId="8739445d05ae27c2" providerId="LiveId" clId="{10D0785D-C962-45E0-9013-B68A4FE7B1FA}" dt="2023-11-09T09:56:40.420" v="1682" actId="680"/>
        <pc:sldMkLst>
          <pc:docMk/>
          <pc:sldMk cId="2386896818" sldId="524"/>
        </pc:sldMkLst>
      </pc:sldChg>
      <pc:sldChg chg="addSp modSp new mod ord">
        <pc:chgData name="Marc Dietrich" userId="8739445d05ae27c2" providerId="LiveId" clId="{10D0785D-C962-45E0-9013-B68A4FE7B1FA}" dt="2023-11-09T10:26:07.945" v="3276" actId="113"/>
        <pc:sldMkLst>
          <pc:docMk/>
          <pc:sldMk cId="2435958646" sldId="524"/>
        </pc:sldMkLst>
        <pc:spChg chg="mod">
          <ac:chgData name="Marc Dietrich" userId="8739445d05ae27c2" providerId="LiveId" clId="{10D0785D-C962-45E0-9013-B68A4FE7B1FA}" dt="2023-11-09T09:57:04.372" v="1688" actId="14100"/>
          <ac:spMkLst>
            <pc:docMk/>
            <pc:sldMk cId="2435958646" sldId="524"/>
            <ac:spMk id="2" creationId="{F0A1C46B-2BDC-133B-0CB4-F75DF0068D92}"/>
          </ac:spMkLst>
        </pc:spChg>
        <pc:spChg chg="mod">
          <ac:chgData name="Marc Dietrich" userId="8739445d05ae27c2" providerId="LiveId" clId="{10D0785D-C962-45E0-9013-B68A4FE7B1FA}" dt="2023-11-09T10:26:07.945" v="3276" actId="113"/>
          <ac:spMkLst>
            <pc:docMk/>
            <pc:sldMk cId="2435958646" sldId="524"/>
            <ac:spMk id="3" creationId="{1A15D6AA-8B8F-0380-CC64-3887BB4CAEAC}"/>
          </ac:spMkLst>
        </pc:spChg>
        <pc:spChg chg="add mod">
          <ac:chgData name="Marc Dietrich" userId="8739445d05ae27c2" providerId="LiveId" clId="{10D0785D-C962-45E0-9013-B68A4FE7B1FA}" dt="2023-11-09T10:25:41.358" v="3273" actId="1076"/>
          <ac:spMkLst>
            <pc:docMk/>
            <pc:sldMk cId="2435958646" sldId="524"/>
            <ac:spMk id="4" creationId="{45D97C85-C811-C9DC-F07B-8FCFC57C0351}"/>
          </ac:spMkLst>
        </pc:spChg>
      </pc:sldChg>
      <pc:sldChg chg="addSp delSp modSp new mod ord">
        <pc:chgData name="Marc Dietrich" userId="8739445d05ae27c2" providerId="LiveId" clId="{10D0785D-C962-45E0-9013-B68A4FE7B1FA}" dt="2023-11-09T10:36:57.369" v="3431" actId="27636"/>
        <pc:sldMkLst>
          <pc:docMk/>
          <pc:sldMk cId="2581576642" sldId="525"/>
        </pc:sldMkLst>
        <pc:spChg chg="mod">
          <ac:chgData name="Marc Dietrich" userId="8739445d05ae27c2" providerId="LiveId" clId="{10D0785D-C962-45E0-9013-B68A4FE7B1FA}" dt="2023-11-09T09:58:35.434" v="1721" actId="122"/>
          <ac:spMkLst>
            <pc:docMk/>
            <pc:sldMk cId="2581576642" sldId="525"/>
            <ac:spMk id="2" creationId="{FB1C5FC7-9EAD-13E5-5F11-1828A1D1593C}"/>
          </ac:spMkLst>
        </pc:spChg>
        <pc:spChg chg="mod">
          <ac:chgData name="Marc Dietrich" userId="8739445d05ae27c2" providerId="LiveId" clId="{10D0785D-C962-45E0-9013-B68A4FE7B1FA}" dt="2023-11-09T10:36:57.369" v="3431" actId="27636"/>
          <ac:spMkLst>
            <pc:docMk/>
            <pc:sldMk cId="2581576642" sldId="525"/>
            <ac:spMk id="3" creationId="{3489BB42-5836-C43C-F9B8-41E2438AA407}"/>
          </ac:spMkLst>
        </pc:spChg>
        <pc:picChg chg="add del mod">
          <ac:chgData name="Marc Dietrich" userId="8739445d05ae27c2" providerId="LiveId" clId="{10D0785D-C962-45E0-9013-B68A4FE7B1FA}" dt="2023-11-09T10:03:13.269" v="1917"/>
          <ac:picMkLst>
            <pc:docMk/>
            <pc:sldMk cId="2581576642" sldId="525"/>
            <ac:picMk id="1026" creationId="{54E7573C-F84C-95B8-B7C9-4C03D84BD8ED}"/>
          </ac:picMkLst>
        </pc:picChg>
        <pc:picChg chg="add mod">
          <ac:chgData name="Marc Dietrich" userId="8739445d05ae27c2" providerId="LiveId" clId="{10D0785D-C962-45E0-9013-B68A4FE7B1FA}" dt="2023-11-09T10:04:25.039" v="1924" actId="14100"/>
          <ac:picMkLst>
            <pc:docMk/>
            <pc:sldMk cId="2581576642" sldId="525"/>
            <ac:picMk id="1028" creationId="{1C2C5C12-EC98-8DEC-D23F-06CC131BBD2F}"/>
          </ac:picMkLst>
        </pc:picChg>
      </pc:sldChg>
      <pc:sldChg chg="addSp modSp new del mod ord">
        <pc:chgData name="Marc Dietrich" userId="8739445d05ae27c2" providerId="LiveId" clId="{10D0785D-C962-45E0-9013-B68A4FE7B1FA}" dt="2023-11-09T10:30:42.123" v="3302" actId="47"/>
        <pc:sldMkLst>
          <pc:docMk/>
          <pc:sldMk cId="1193465822" sldId="526"/>
        </pc:sldMkLst>
        <pc:spChg chg="mod">
          <ac:chgData name="Marc Dietrich" userId="8739445d05ae27c2" providerId="LiveId" clId="{10D0785D-C962-45E0-9013-B68A4FE7B1FA}" dt="2023-11-09T10:07:21.914" v="2090" actId="122"/>
          <ac:spMkLst>
            <pc:docMk/>
            <pc:sldMk cId="1193465822" sldId="526"/>
            <ac:spMk id="2" creationId="{F3DD91CD-609F-BFA9-1F66-50FF62F31B41}"/>
          </ac:spMkLst>
        </pc:spChg>
        <pc:spChg chg="mod">
          <ac:chgData name="Marc Dietrich" userId="8739445d05ae27c2" providerId="LiveId" clId="{10D0785D-C962-45E0-9013-B68A4FE7B1FA}" dt="2023-11-09T10:07:07.682" v="2088" actId="20577"/>
          <ac:spMkLst>
            <pc:docMk/>
            <pc:sldMk cId="1193465822" sldId="526"/>
            <ac:spMk id="3" creationId="{58F108F5-B958-5107-2201-09D13D17147E}"/>
          </ac:spMkLst>
        </pc:spChg>
        <pc:picChg chg="add mod">
          <ac:chgData name="Marc Dietrich" userId="8739445d05ae27c2" providerId="LiveId" clId="{10D0785D-C962-45E0-9013-B68A4FE7B1FA}" dt="2023-11-09T10:30:00.159" v="3283" actId="14100"/>
          <ac:picMkLst>
            <pc:docMk/>
            <pc:sldMk cId="1193465822" sldId="526"/>
            <ac:picMk id="2050" creationId="{B3EDDE35-F039-7CB0-737D-2B3CEBE66A18}"/>
          </ac:picMkLst>
        </pc:picChg>
      </pc:sldChg>
      <pc:sldChg chg="modSp new mod">
        <pc:chgData name="Marc Dietrich" userId="8739445d05ae27c2" providerId="LiveId" clId="{10D0785D-C962-45E0-9013-B68A4FE7B1FA}" dt="2023-11-09T10:35:27.136" v="3424" actId="113"/>
        <pc:sldMkLst>
          <pc:docMk/>
          <pc:sldMk cId="2955509658" sldId="527"/>
        </pc:sldMkLst>
        <pc:spChg chg="mod">
          <ac:chgData name="Marc Dietrich" userId="8739445d05ae27c2" providerId="LiveId" clId="{10D0785D-C962-45E0-9013-B68A4FE7B1FA}" dt="2023-11-09T10:09:24.369" v="2126" actId="122"/>
          <ac:spMkLst>
            <pc:docMk/>
            <pc:sldMk cId="2955509658" sldId="527"/>
            <ac:spMk id="2" creationId="{39FC7323-A334-963C-B98F-B66B3A6F62B2}"/>
          </ac:spMkLst>
        </pc:spChg>
        <pc:spChg chg="mod">
          <ac:chgData name="Marc Dietrich" userId="8739445d05ae27c2" providerId="LiveId" clId="{10D0785D-C962-45E0-9013-B68A4FE7B1FA}" dt="2023-11-09T10:35:27.136" v="3424" actId="113"/>
          <ac:spMkLst>
            <pc:docMk/>
            <pc:sldMk cId="2955509658" sldId="527"/>
            <ac:spMk id="3" creationId="{0AD27053-AFF3-B0AD-A0E2-85CE45369395}"/>
          </ac:spMkLst>
        </pc:spChg>
      </pc:sldChg>
      <pc:sldChg chg="modSp new mod">
        <pc:chgData name="Marc Dietrich" userId="8739445d05ae27c2" providerId="LiveId" clId="{10D0785D-C962-45E0-9013-B68A4FE7B1FA}" dt="2023-11-11T08:51:11.384" v="4234" actId="5793"/>
        <pc:sldMkLst>
          <pc:docMk/>
          <pc:sldMk cId="2971130729" sldId="528"/>
        </pc:sldMkLst>
        <pc:spChg chg="mod">
          <ac:chgData name="Marc Dietrich" userId="8739445d05ae27c2" providerId="LiveId" clId="{10D0785D-C962-45E0-9013-B68A4FE7B1FA}" dt="2023-11-09T10:16:02.913" v="2615" actId="122"/>
          <ac:spMkLst>
            <pc:docMk/>
            <pc:sldMk cId="2971130729" sldId="528"/>
            <ac:spMk id="2" creationId="{99CFB8C4-7C0B-B51C-F101-701A3D177A9E}"/>
          </ac:spMkLst>
        </pc:spChg>
        <pc:spChg chg="mod">
          <ac:chgData name="Marc Dietrich" userId="8739445d05ae27c2" providerId="LiveId" clId="{10D0785D-C962-45E0-9013-B68A4FE7B1FA}" dt="2023-11-11T08:51:11.384" v="4234" actId="5793"/>
          <ac:spMkLst>
            <pc:docMk/>
            <pc:sldMk cId="2971130729" sldId="528"/>
            <ac:spMk id="3" creationId="{FAB5710C-570B-E3F0-9355-E867F50B8B03}"/>
          </ac:spMkLst>
        </pc:spChg>
      </pc:sldChg>
      <pc:sldChg chg="modSp new mod">
        <pc:chgData name="Marc Dietrich" userId="8739445d05ae27c2" providerId="LiveId" clId="{10D0785D-C962-45E0-9013-B68A4FE7B1FA}" dt="2023-11-11T08:50:28.334" v="4230" actId="20577"/>
        <pc:sldMkLst>
          <pc:docMk/>
          <pc:sldMk cId="1480515882" sldId="529"/>
        </pc:sldMkLst>
        <pc:spChg chg="mod">
          <ac:chgData name="Marc Dietrich" userId="8739445d05ae27c2" providerId="LiveId" clId="{10D0785D-C962-45E0-9013-B68A4FE7B1FA}" dt="2023-11-09T10:37:10.352" v="3433" actId="122"/>
          <ac:spMkLst>
            <pc:docMk/>
            <pc:sldMk cId="1480515882" sldId="529"/>
            <ac:spMk id="2" creationId="{31E1DD77-9C7A-4603-7395-FEA797A8E75B}"/>
          </ac:spMkLst>
        </pc:spChg>
        <pc:spChg chg="mod">
          <ac:chgData name="Marc Dietrich" userId="8739445d05ae27c2" providerId="LiveId" clId="{10D0785D-C962-45E0-9013-B68A4FE7B1FA}" dt="2023-11-11T08:50:28.334" v="4230" actId="20577"/>
          <ac:spMkLst>
            <pc:docMk/>
            <pc:sldMk cId="1480515882" sldId="529"/>
            <ac:spMk id="3" creationId="{ABA51BCF-8835-2E9D-233B-3F6B8C01ADE8}"/>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5BD6E7B-23AF-45BA-A762-2182540DCD98}" type="datetimeFigureOut">
              <a:rPr lang="fr-FR" smtClean="0"/>
              <a:t>06/03/2024</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AFD0311-229E-41A8-BF5C-A66A5EBAF927}" type="slidenum">
              <a:rPr lang="fr-FR" smtClean="0"/>
              <a:t>‹N°›</a:t>
            </a:fld>
            <a:endParaRPr lang="fr-FR"/>
          </a:p>
        </p:txBody>
      </p:sp>
    </p:spTree>
    <p:extLst>
      <p:ext uri="{BB962C8B-B14F-4D97-AF65-F5344CB8AC3E}">
        <p14:creationId xmlns:p14="http://schemas.microsoft.com/office/powerpoint/2010/main" val="55065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Espace réservé de l'image des diapositives 1">
            <a:extLst>
              <a:ext uri="{FF2B5EF4-FFF2-40B4-BE49-F238E27FC236}">
                <a16:creationId xmlns:a16="http://schemas.microsoft.com/office/drawing/2014/main" id="{71194E41-63FD-E708-45FA-AF9D60FA25C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Espace réservé des notes 2">
            <a:extLst>
              <a:ext uri="{FF2B5EF4-FFF2-40B4-BE49-F238E27FC236}">
                <a16:creationId xmlns:a16="http://schemas.microsoft.com/office/drawing/2014/main" id="{2A5E76AD-1BF1-85DD-65A9-C63670A6BEF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fr-FR" altLang="fr-FR"/>
              <a:t>La </a:t>
            </a:r>
            <a:r>
              <a:rPr lang="fr-FR" altLang="fr-FR" i="1"/>
              <a:t>téléologie</a:t>
            </a:r>
            <a:r>
              <a:rPr lang="fr-FR" altLang="fr-FR"/>
              <a:t> est l'étude des causes finales, de la finalité</a:t>
            </a:r>
          </a:p>
        </p:txBody>
      </p:sp>
      <p:sp>
        <p:nvSpPr>
          <p:cNvPr id="17412" name="Espace réservé du numéro de diapositive 3">
            <a:extLst>
              <a:ext uri="{FF2B5EF4-FFF2-40B4-BE49-F238E27FC236}">
                <a16:creationId xmlns:a16="http://schemas.microsoft.com/office/drawing/2014/main" id="{A5674787-FBF1-BD8C-C6F0-0B37820D8E7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Gill Sans MT" panose="020B0502020104020203" pitchFamily="34" charset="0"/>
              </a:defRPr>
            </a:lvl1pPr>
            <a:lvl2pPr marL="742950" indent="-285750">
              <a:defRPr>
                <a:solidFill>
                  <a:schemeClr val="tx1"/>
                </a:solidFill>
                <a:latin typeface="Gill Sans MT" panose="020B0502020104020203" pitchFamily="34" charset="0"/>
              </a:defRPr>
            </a:lvl2pPr>
            <a:lvl3pPr marL="1143000" indent="-228600">
              <a:defRPr>
                <a:solidFill>
                  <a:schemeClr val="tx1"/>
                </a:solidFill>
                <a:latin typeface="Gill Sans MT" panose="020B0502020104020203" pitchFamily="34" charset="0"/>
              </a:defRPr>
            </a:lvl3pPr>
            <a:lvl4pPr marL="1600200" indent="-228600">
              <a:defRPr>
                <a:solidFill>
                  <a:schemeClr val="tx1"/>
                </a:solidFill>
                <a:latin typeface="Gill Sans MT" panose="020B0502020104020203" pitchFamily="34" charset="0"/>
              </a:defRPr>
            </a:lvl4pPr>
            <a:lvl5pPr marL="2057400" indent="-228600">
              <a:defRPr>
                <a:solidFill>
                  <a:schemeClr val="tx1"/>
                </a:solidFill>
                <a:latin typeface="Gill Sans MT" panose="020B0502020104020203" pitchFamily="34" charset="0"/>
              </a:defRPr>
            </a:lvl5pPr>
            <a:lvl6pPr marL="2514600" indent="-228600" defTabSz="457200" eaLnBrk="0" fontAlgn="base" hangingPunct="0">
              <a:spcBef>
                <a:spcPct val="0"/>
              </a:spcBef>
              <a:spcAft>
                <a:spcPct val="0"/>
              </a:spcAft>
              <a:defRPr>
                <a:solidFill>
                  <a:schemeClr val="tx1"/>
                </a:solidFill>
                <a:latin typeface="Gill Sans MT" panose="020B0502020104020203" pitchFamily="34" charset="0"/>
              </a:defRPr>
            </a:lvl6pPr>
            <a:lvl7pPr marL="2971800" indent="-228600" defTabSz="457200" eaLnBrk="0" fontAlgn="base" hangingPunct="0">
              <a:spcBef>
                <a:spcPct val="0"/>
              </a:spcBef>
              <a:spcAft>
                <a:spcPct val="0"/>
              </a:spcAft>
              <a:defRPr>
                <a:solidFill>
                  <a:schemeClr val="tx1"/>
                </a:solidFill>
                <a:latin typeface="Gill Sans MT" panose="020B0502020104020203" pitchFamily="34" charset="0"/>
              </a:defRPr>
            </a:lvl7pPr>
            <a:lvl8pPr marL="3429000" indent="-228600" defTabSz="457200" eaLnBrk="0" fontAlgn="base" hangingPunct="0">
              <a:spcBef>
                <a:spcPct val="0"/>
              </a:spcBef>
              <a:spcAft>
                <a:spcPct val="0"/>
              </a:spcAft>
              <a:defRPr>
                <a:solidFill>
                  <a:schemeClr val="tx1"/>
                </a:solidFill>
                <a:latin typeface="Gill Sans MT" panose="020B0502020104020203" pitchFamily="34" charset="0"/>
              </a:defRPr>
            </a:lvl8pPr>
            <a:lvl9pPr marL="3886200" indent="-228600" defTabSz="457200" eaLnBrk="0" fontAlgn="base" hangingPunct="0">
              <a:spcBef>
                <a:spcPct val="0"/>
              </a:spcBef>
              <a:spcAft>
                <a:spcPct val="0"/>
              </a:spcAft>
              <a:defRPr>
                <a:solidFill>
                  <a:schemeClr val="tx1"/>
                </a:solidFill>
                <a:latin typeface="Gill Sans MT" panose="020B0502020104020203" pitchFamily="34" charset="0"/>
              </a:defRPr>
            </a:lvl9pPr>
          </a:lstStyle>
          <a:p>
            <a:pPr fontAlgn="base">
              <a:spcBef>
                <a:spcPct val="0"/>
              </a:spcBef>
              <a:spcAft>
                <a:spcPct val="0"/>
              </a:spcAft>
            </a:pPr>
            <a:fld id="{8263B035-9E01-44E4-AA3E-AA372989EE13}" type="slidenum">
              <a:rPr lang="fr-FR" altLang="fr-FR" smtClean="0">
                <a:latin typeface="Arial" panose="020B0604020202020204" pitchFamily="34" charset="0"/>
                <a:cs typeface="Arial" panose="020B0604020202020204" pitchFamily="34" charset="0"/>
              </a:rPr>
              <a:pPr fontAlgn="base">
                <a:spcBef>
                  <a:spcPct val="0"/>
                </a:spcBef>
                <a:spcAft>
                  <a:spcPct val="0"/>
                </a:spcAft>
              </a:pPr>
              <a:t>9</a:t>
            </a:fld>
            <a:endParaRPr lang="fr-FR" altLang="fr-FR">
              <a:latin typeface="Arial" panose="020B0604020202020204" pitchFamily="34" charset="0"/>
              <a:cs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fr-FR"/>
              <a:t>Modifiez le style du titre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8DD862D0-BE1B-46DC-8189-8EBB36120F11}" type="datetimeFigureOut">
              <a:rPr lang="fr-FR" smtClean="0"/>
              <a:t>06/03/2024</a:t>
            </a:fld>
            <a:endParaRPr lang="fr-FR"/>
          </a:p>
        </p:txBody>
      </p:sp>
      <p:sp>
        <p:nvSpPr>
          <p:cNvPr id="5" name="Footer Placeholder 4"/>
          <p:cNvSpPr>
            <a:spLocks noGrp="1"/>
          </p:cNvSpPr>
          <p:nvPr>
            <p:ph type="ftr" sz="quarter" idx="11"/>
          </p:nvPr>
        </p:nvSpPr>
        <p:spPr/>
        <p:txBody>
          <a:bodyPr/>
          <a:lstStyle/>
          <a:p>
            <a:endParaRPr lang="fr-F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05116A3F-A9BB-464C-A278-5B221C2B122C}" type="slidenum">
              <a:rPr lang="fr-FR" smtClean="0"/>
              <a:t>‹N°›</a:t>
            </a:fld>
            <a:endParaRPr lang="fr-FR"/>
          </a:p>
        </p:txBody>
      </p:sp>
    </p:spTree>
    <p:extLst>
      <p:ext uri="{BB962C8B-B14F-4D97-AF65-F5344CB8AC3E}">
        <p14:creationId xmlns:p14="http://schemas.microsoft.com/office/powerpoint/2010/main" val="31946312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fr-FR"/>
              <a:t>Modifiez le style du titre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8DD862D0-BE1B-46DC-8189-8EBB36120F11}" type="datetimeFigureOut">
              <a:rPr lang="fr-FR" smtClean="0"/>
              <a:t>06/03/2024</a:t>
            </a:fld>
            <a:endParaRPr lang="fr-FR"/>
          </a:p>
        </p:txBody>
      </p:sp>
      <p:sp>
        <p:nvSpPr>
          <p:cNvPr id="5" name="Footer Placeholder 4"/>
          <p:cNvSpPr>
            <a:spLocks noGrp="1"/>
          </p:cNvSpPr>
          <p:nvPr>
            <p:ph type="ftr" sz="quarter" idx="11"/>
          </p:nvPr>
        </p:nvSpPr>
        <p:spPr/>
        <p:txBody>
          <a:bodyPr/>
          <a:lstStyle/>
          <a:p>
            <a:endParaRPr lang="fr-F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05116A3F-A9BB-464C-A278-5B221C2B122C}" type="slidenum">
              <a:rPr lang="fr-FR" smtClean="0"/>
              <a:t>‹N°›</a:t>
            </a:fld>
            <a:endParaRPr lang="fr-FR"/>
          </a:p>
        </p:txBody>
      </p:sp>
    </p:spTree>
    <p:extLst>
      <p:ext uri="{BB962C8B-B14F-4D97-AF65-F5344CB8AC3E}">
        <p14:creationId xmlns:p14="http://schemas.microsoft.com/office/powerpoint/2010/main" val="38374095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fr-FR"/>
              <a:t>Modifiez le style du titre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Cliquez pour modifier les styles du texte du masque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8DD862D0-BE1B-46DC-8189-8EBB36120F11}" type="datetimeFigureOut">
              <a:rPr lang="fr-FR" smtClean="0"/>
              <a:t>06/03/2024</a:t>
            </a:fld>
            <a:endParaRPr lang="fr-FR"/>
          </a:p>
        </p:txBody>
      </p:sp>
      <p:sp>
        <p:nvSpPr>
          <p:cNvPr id="5" name="Footer Placeholder 4"/>
          <p:cNvSpPr>
            <a:spLocks noGrp="1"/>
          </p:cNvSpPr>
          <p:nvPr>
            <p:ph type="ftr" sz="quarter" idx="11"/>
          </p:nvPr>
        </p:nvSpPr>
        <p:spPr/>
        <p:txBody>
          <a:bodyPr/>
          <a:lstStyle/>
          <a:p>
            <a:endParaRPr lang="fr-F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05116A3F-A9BB-464C-A278-5B221C2B122C}" type="slidenum">
              <a:rPr lang="fr-FR" smtClean="0"/>
              <a:t>‹N°›</a:t>
            </a:fld>
            <a:endParaRPr lang="fr-F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03718473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fr-FR"/>
              <a:t>Modifiez le style du titre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a:t>Cliquez pour modifier les styles du texte du masque</a:t>
            </a:r>
          </a:p>
        </p:txBody>
      </p:sp>
      <p:sp>
        <p:nvSpPr>
          <p:cNvPr id="5" name="Date Placeholder 4"/>
          <p:cNvSpPr>
            <a:spLocks noGrp="1"/>
          </p:cNvSpPr>
          <p:nvPr>
            <p:ph type="dt" sz="half" idx="10"/>
          </p:nvPr>
        </p:nvSpPr>
        <p:spPr/>
        <p:txBody>
          <a:bodyPr/>
          <a:lstStyle/>
          <a:p>
            <a:fld id="{8DD862D0-BE1B-46DC-8189-8EBB36120F11}" type="datetimeFigureOut">
              <a:rPr lang="fr-FR" smtClean="0"/>
              <a:t>06/03/2024</a:t>
            </a:fld>
            <a:endParaRPr lang="fr-FR"/>
          </a:p>
        </p:txBody>
      </p:sp>
      <p:sp>
        <p:nvSpPr>
          <p:cNvPr id="6" name="Footer Placeholder 5"/>
          <p:cNvSpPr>
            <a:spLocks noGrp="1"/>
          </p:cNvSpPr>
          <p:nvPr>
            <p:ph type="ftr" sz="quarter" idx="11"/>
          </p:nvPr>
        </p:nvSpPr>
        <p:spPr/>
        <p:txBody>
          <a:bodyPr/>
          <a:lstStyle/>
          <a:p>
            <a:endParaRPr lang="fr-F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05116A3F-A9BB-464C-A278-5B221C2B122C}" type="slidenum">
              <a:rPr lang="fr-FR" smtClean="0"/>
              <a:t>‹N°›</a:t>
            </a:fld>
            <a:endParaRPr lang="fr-FR"/>
          </a:p>
        </p:txBody>
      </p:sp>
    </p:spTree>
    <p:extLst>
      <p:ext uri="{BB962C8B-B14F-4D97-AF65-F5344CB8AC3E}">
        <p14:creationId xmlns:p14="http://schemas.microsoft.com/office/powerpoint/2010/main" val="323205768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fr-FR"/>
              <a:t>Modifiez le style du titre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Cliquez pour modifier les styles du texte du masque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a:t>Cliquez pour modifier les styles du texte du masque</a:t>
            </a:r>
          </a:p>
        </p:txBody>
      </p:sp>
      <p:sp>
        <p:nvSpPr>
          <p:cNvPr id="5" name="Date Placeholder 4"/>
          <p:cNvSpPr>
            <a:spLocks noGrp="1"/>
          </p:cNvSpPr>
          <p:nvPr>
            <p:ph type="dt" sz="half" idx="10"/>
          </p:nvPr>
        </p:nvSpPr>
        <p:spPr/>
        <p:txBody>
          <a:bodyPr/>
          <a:lstStyle/>
          <a:p>
            <a:fld id="{8DD862D0-BE1B-46DC-8189-8EBB36120F11}" type="datetimeFigureOut">
              <a:rPr lang="fr-FR" smtClean="0"/>
              <a:t>06/03/2024</a:t>
            </a:fld>
            <a:endParaRPr lang="fr-FR"/>
          </a:p>
        </p:txBody>
      </p:sp>
      <p:sp>
        <p:nvSpPr>
          <p:cNvPr id="6" name="Footer Placeholder 5"/>
          <p:cNvSpPr>
            <a:spLocks noGrp="1"/>
          </p:cNvSpPr>
          <p:nvPr>
            <p:ph type="ftr" sz="quarter" idx="11"/>
          </p:nvPr>
        </p:nvSpPr>
        <p:spPr/>
        <p:txBody>
          <a:bodyPr/>
          <a:lstStyle/>
          <a:p>
            <a:endParaRPr lang="fr-F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05116A3F-A9BB-464C-A278-5B221C2B122C}" type="slidenum">
              <a:rPr lang="fr-FR" smtClean="0"/>
              <a:t>‹N°›</a:t>
            </a:fld>
            <a:endParaRPr lang="fr-F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96337352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fr-FR"/>
              <a:t>Modifiez le style du titre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Cliquez pour modifier les styles du texte du masque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a:t>Cliquez pour modifier les styles du texte du masque</a:t>
            </a:r>
          </a:p>
        </p:txBody>
      </p:sp>
      <p:sp>
        <p:nvSpPr>
          <p:cNvPr id="5" name="Date Placeholder 4"/>
          <p:cNvSpPr>
            <a:spLocks noGrp="1"/>
          </p:cNvSpPr>
          <p:nvPr>
            <p:ph type="dt" sz="half" idx="10"/>
          </p:nvPr>
        </p:nvSpPr>
        <p:spPr/>
        <p:txBody>
          <a:bodyPr/>
          <a:lstStyle/>
          <a:p>
            <a:fld id="{8DD862D0-BE1B-46DC-8189-8EBB36120F11}" type="datetimeFigureOut">
              <a:rPr lang="fr-FR" smtClean="0"/>
              <a:t>06/03/2024</a:t>
            </a:fld>
            <a:endParaRPr lang="fr-FR"/>
          </a:p>
        </p:txBody>
      </p:sp>
      <p:sp>
        <p:nvSpPr>
          <p:cNvPr id="6" name="Footer Placeholder 5"/>
          <p:cNvSpPr>
            <a:spLocks noGrp="1"/>
          </p:cNvSpPr>
          <p:nvPr>
            <p:ph type="ftr" sz="quarter" idx="11"/>
          </p:nvPr>
        </p:nvSpPr>
        <p:spPr/>
        <p:txBody>
          <a:bodyPr/>
          <a:lstStyle/>
          <a:p>
            <a:endParaRPr lang="fr-F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05116A3F-A9BB-464C-A278-5B221C2B122C}" type="slidenum">
              <a:rPr lang="fr-FR" smtClean="0"/>
              <a:t>‹N°›</a:t>
            </a:fld>
            <a:endParaRPr lang="fr-FR"/>
          </a:p>
        </p:txBody>
      </p:sp>
    </p:spTree>
    <p:extLst>
      <p:ext uri="{BB962C8B-B14F-4D97-AF65-F5344CB8AC3E}">
        <p14:creationId xmlns:p14="http://schemas.microsoft.com/office/powerpoint/2010/main" val="23782007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ncho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8DD862D0-BE1B-46DC-8189-8EBB36120F11}" type="datetimeFigureOut">
              <a:rPr lang="fr-FR" smtClean="0"/>
              <a:t>06/03/2024</a:t>
            </a:fld>
            <a:endParaRPr lang="fr-FR"/>
          </a:p>
        </p:txBody>
      </p:sp>
      <p:sp>
        <p:nvSpPr>
          <p:cNvPr id="5" name="Footer Placeholder 4"/>
          <p:cNvSpPr>
            <a:spLocks noGrp="1"/>
          </p:cNvSpPr>
          <p:nvPr>
            <p:ph type="ftr" sz="quarter" idx="11"/>
          </p:nvPr>
        </p:nvSpPr>
        <p:spPr/>
        <p:txBody>
          <a:bodyPr/>
          <a:lstStyle/>
          <a:p>
            <a:endParaRPr lang="fr-F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05116A3F-A9BB-464C-A278-5B221C2B122C}" type="slidenum">
              <a:rPr lang="fr-FR" smtClean="0"/>
              <a:t>‹N°›</a:t>
            </a:fld>
            <a:endParaRPr lang="fr-FR"/>
          </a:p>
        </p:txBody>
      </p:sp>
    </p:spTree>
    <p:extLst>
      <p:ext uri="{BB962C8B-B14F-4D97-AF65-F5344CB8AC3E}">
        <p14:creationId xmlns:p14="http://schemas.microsoft.com/office/powerpoint/2010/main" val="307607630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fr-FR"/>
              <a:t>Modifiez le style du titre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8DD862D0-BE1B-46DC-8189-8EBB36120F11}" type="datetimeFigureOut">
              <a:rPr lang="fr-FR" smtClean="0"/>
              <a:t>06/03/2024</a:t>
            </a:fld>
            <a:endParaRPr lang="fr-FR"/>
          </a:p>
        </p:txBody>
      </p:sp>
      <p:sp>
        <p:nvSpPr>
          <p:cNvPr id="5" name="Footer Placeholder 4"/>
          <p:cNvSpPr>
            <a:spLocks noGrp="1"/>
          </p:cNvSpPr>
          <p:nvPr>
            <p:ph type="ftr" sz="quarter" idx="11"/>
          </p:nvPr>
        </p:nvSpPr>
        <p:spPr/>
        <p:txBody>
          <a:bodyPr/>
          <a:lstStyle/>
          <a:p>
            <a:endParaRPr lang="fr-F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05116A3F-A9BB-464C-A278-5B221C2B122C}" type="slidenum">
              <a:rPr lang="fr-FR" smtClean="0"/>
              <a:t>‹N°›</a:t>
            </a:fld>
            <a:endParaRPr lang="fr-FR"/>
          </a:p>
        </p:txBody>
      </p:sp>
    </p:spTree>
    <p:extLst>
      <p:ext uri="{BB962C8B-B14F-4D97-AF65-F5344CB8AC3E}">
        <p14:creationId xmlns:p14="http://schemas.microsoft.com/office/powerpoint/2010/main" val="27521670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fr-FR"/>
              <a:t>Modifiez le style du titre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8DD862D0-BE1B-46DC-8189-8EBB36120F11}" type="datetimeFigureOut">
              <a:rPr lang="fr-FR" smtClean="0"/>
              <a:t>06/03/2024</a:t>
            </a:fld>
            <a:endParaRPr lang="fr-FR"/>
          </a:p>
        </p:txBody>
      </p:sp>
      <p:sp>
        <p:nvSpPr>
          <p:cNvPr id="5" name="Footer Placeholder 4"/>
          <p:cNvSpPr>
            <a:spLocks noGrp="1"/>
          </p:cNvSpPr>
          <p:nvPr>
            <p:ph type="ftr" sz="quarter" idx="11"/>
          </p:nvPr>
        </p:nvSpPr>
        <p:spPr/>
        <p:txBody>
          <a:bodyPr/>
          <a:lstStyle/>
          <a:p>
            <a:endParaRPr lang="fr-F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05116A3F-A9BB-464C-A278-5B221C2B122C}" type="slidenum">
              <a:rPr lang="fr-FR" smtClean="0"/>
              <a:t>‹N°›</a:t>
            </a:fld>
            <a:endParaRPr lang="fr-FR"/>
          </a:p>
        </p:txBody>
      </p:sp>
    </p:spTree>
    <p:extLst>
      <p:ext uri="{BB962C8B-B14F-4D97-AF65-F5344CB8AC3E}">
        <p14:creationId xmlns:p14="http://schemas.microsoft.com/office/powerpoint/2010/main" val="33750187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8DD862D0-BE1B-46DC-8189-8EBB36120F11}" type="datetimeFigureOut">
              <a:rPr lang="fr-FR" smtClean="0"/>
              <a:t>06/03/2024</a:t>
            </a:fld>
            <a:endParaRPr lang="fr-FR"/>
          </a:p>
        </p:txBody>
      </p:sp>
      <p:sp>
        <p:nvSpPr>
          <p:cNvPr id="5" name="Footer Placeholder 4"/>
          <p:cNvSpPr>
            <a:spLocks noGrp="1"/>
          </p:cNvSpPr>
          <p:nvPr>
            <p:ph type="ftr" sz="quarter" idx="11"/>
          </p:nvPr>
        </p:nvSpPr>
        <p:spPr/>
        <p:txBody>
          <a:bodyPr/>
          <a:lstStyle/>
          <a:p>
            <a:endParaRPr lang="fr-F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05116A3F-A9BB-464C-A278-5B221C2B122C}" type="slidenum">
              <a:rPr lang="fr-FR" smtClean="0"/>
              <a:t>‹N°›</a:t>
            </a:fld>
            <a:endParaRPr lang="fr-FR"/>
          </a:p>
        </p:txBody>
      </p:sp>
    </p:spTree>
    <p:extLst>
      <p:ext uri="{BB962C8B-B14F-4D97-AF65-F5344CB8AC3E}">
        <p14:creationId xmlns:p14="http://schemas.microsoft.com/office/powerpoint/2010/main" val="23913212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8DD862D0-BE1B-46DC-8189-8EBB36120F11}" type="datetimeFigureOut">
              <a:rPr lang="fr-FR" smtClean="0"/>
              <a:t>06/03/2024</a:t>
            </a:fld>
            <a:endParaRPr lang="fr-FR"/>
          </a:p>
        </p:txBody>
      </p:sp>
      <p:sp>
        <p:nvSpPr>
          <p:cNvPr id="6" name="Footer Placeholder 5"/>
          <p:cNvSpPr>
            <a:spLocks noGrp="1"/>
          </p:cNvSpPr>
          <p:nvPr>
            <p:ph type="ftr" sz="quarter" idx="11"/>
          </p:nvPr>
        </p:nvSpPr>
        <p:spPr/>
        <p:txBody>
          <a:bodyPr/>
          <a:lstStyle/>
          <a:p>
            <a:endParaRPr lang="fr-F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05116A3F-A9BB-464C-A278-5B221C2B122C}" type="slidenum">
              <a:rPr lang="fr-FR" smtClean="0"/>
              <a:t>‹N°›</a:t>
            </a:fld>
            <a:endParaRPr lang="fr-FR"/>
          </a:p>
        </p:txBody>
      </p:sp>
    </p:spTree>
    <p:extLst>
      <p:ext uri="{BB962C8B-B14F-4D97-AF65-F5344CB8AC3E}">
        <p14:creationId xmlns:p14="http://schemas.microsoft.com/office/powerpoint/2010/main" val="6205430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fr-FR"/>
              <a:t>Modifiez le style du titre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8DD862D0-BE1B-46DC-8189-8EBB36120F11}" type="datetimeFigureOut">
              <a:rPr lang="fr-FR" smtClean="0"/>
              <a:t>06/03/2024</a:t>
            </a:fld>
            <a:endParaRPr lang="fr-FR"/>
          </a:p>
        </p:txBody>
      </p:sp>
      <p:sp>
        <p:nvSpPr>
          <p:cNvPr id="8" name="Footer Placeholder 7"/>
          <p:cNvSpPr>
            <a:spLocks noGrp="1"/>
          </p:cNvSpPr>
          <p:nvPr>
            <p:ph type="ftr" sz="quarter" idx="11"/>
          </p:nvPr>
        </p:nvSpPr>
        <p:spPr/>
        <p:txBody>
          <a:bodyPr/>
          <a:lstStyle/>
          <a:p>
            <a:endParaRPr lang="fr-F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05116A3F-A9BB-464C-A278-5B221C2B122C}" type="slidenum">
              <a:rPr lang="fr-FR" smtClean="0"/>
              <a:t>‹N°›</a:t>
            </a:fld>
            <a:endParaRPr lang="fr-FR"/>
          </a:p>
        </p:txBody>
      </p:sp>
    </p:spTree>
    <p:extLst>
      <p:ext uri="{BB962C8B-B14F-4D97-AF65-F5344CB8AC3E}">
        <p14:creationId xmlns:p14="http://schemas.microsoft.com/office/powerpoint/2010/main" val="37493948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8DD862D0-BE1B-46DC-8189-8EBB36120F11}" type="datetimeFigureOut">
              <a:rPr lang="fr-FR" smtClean="0"/>
              <a:t>06/03/2024</a:t>
            </a:fld>
            <a:endParaRPr lang="fr-FR"/>
          </a:p>
        </p:txBody>
      </p:sp>
      <p:sp>
        <p:nvSpPr>
          <p:cNvPr id="4" name="Footer Placeholder 3"/>
          <p:cNvSpPr>
            <a:spLocks noGrp="1"/>
          </p:cNvSpPr>
          <p:nvPr>
            <p:ph type="ftr" sz="quarter" idx="11"/>
          </p:nvPr>
        </p:nvSpPr>
        <p:spPr/>
        <p:txBody>
          <a:bodyPr/>
          <a:lstStyle/>
          <a:p>
            <a:endParaRPr lang="fr-F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05116A3F-A9BB-464C-A278-5B221C2B122C}" type="slidenum">
              <a:rPr lang="fr-FR" smtClean="0"/>
              <a:t>‹N°›</a:t>
            </a:fld>
            <a:endParaRPr lang="fr-FR"/>
          </a:p>
        </p:txBody>
      </p:sp>
    </p:spTree>
    <p:extLst>
      <p:ext uri="{BB962C8B-B14F-4D97-AF65-F5344CB8AC3E}">
        <p14:creationId xmlns:p14="http://schemas.microsoft.com/office/powerpoint/2010/main" val="18847866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DD862D0-BE1B-46DC-8189-8EBB36120F11}" type="datetimeFigureOut">
              <a:rPr lang="fr-FR" smtClean="0"/>
              <a:t>06/03/2024</a:t>
            </a:fld>
            <a:endParaRPr lang="fr-FR"/>
          </a:p>
        </p:txBody>
      </p:sp>
      <p:sp>
        <p:nvSpPr>
          <p:cNvPr id="3" name="Footer Placeholder 2"/>
          <p:cNvSpPr>
            <a:spLocks noGrp="1"/>
          </p:cNvSpPr>
          <p:nvPr>
            <p:ph type="ftr" sz="quarter" idx="11"/>
          </p:nvPr>
        </p:nvSpPr>
        <p:spPr/>
        <p:txBody>
          <a:bodyPr/>
          <a:lstStyle/>
          <a:p>
            <a:endParaRPr lang="fr-F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05116A3F-A9BB-464C-A278-5B221C2B122C}" type="slidenum">
              <a:rPr lang="fr-FR" smtClean="0"/>
              <a:t>‹N°›</a:t>
            </a:fld>
            <a:endParaRPr lang="fr-FR"/>
          </a:p>
        </p:txBody>
      </p:sp>
    </p:spTree>
    <p:extLst>
      <p:ext uri="{BB962C8B-B14F-4D97-AF65-F5344CB8AC3E}">
        <p14:creationId xmlns:p14="http://schemas.microsoft.com/office/powerpoint/2010/main" val="16423093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fr-FR"/>
              <a:t>Modifiez le style du titre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8DD862D0-BE1B-46DC-8189-8EBB36120F11}" type="datetimeFigureOut">
              <a:rPr lang="fr-FR" smtClean="0"/>
              <a:t>06/03/2024</a:t>
            </a:fld>
            <a:endParaRPr lang="fr-FR"/>
          </a:p>
        </p:txBody>
      </p:sp>
      <p:sp>
        <p:nvSpPr>
          <p:cNvPr id="6" name="Footer Placeholder 5"/>
          <p:cNvSpPr>
            <a:spLocks noGrp="1"/>
          </p:cNvSpPr>
          <p:nvPr>
            <p:ph type="ftr" sz="quarter" idx="11"/>
          </p:nvPr>
        </p:nvSpPr>
        <p:spPr/>
        <p:txBody>
          <a:bodyPr/>
          <a:lstStyle/>
          <a:p>
            <a:endParaRPr lang="fr-F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05116A3F-A9BB-464C-A278-5B221C2B122C}" type="slidenum">
              <a:rPr lang="fr-FR" smtClean="0"/>
              <a:t>‹N°›</a:t>
            </a:fld>
            <a:endParaRPr lang="fr-FR"/>
          </a:p>
        </p:txBody>
      </p:sp>
    </p:spTree>
    <p:extLst>
      <p:ext uri="{BB962C8B-B14F-4D97-AF65-F5344CB8AC3E}">
        <p14:creationId xmlns:p14="http://schemas.microsoft.com/office/powerpoint/2010/main" val="3366226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fr-FR"/>
              <a:t>Modifiez le style du titre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8DD862D0-BE1B-46DC-8189-8EBB36120F11}" type="datetimeFigureOut">
              <a:rPr lang="fr-FR" smtClean="0"/>
              <a:t>06/03/2024</a:t>
            </a:fld>
            <a:endParaRPr lang="fr-FR"/>
          </a:p>
        </p:txBody>
      </p:sp>
      <p:sp>
        <p:nvSpPr>
          <p:cNvPr id="6" name="Footer Placeholder 5"/>
          <p:cNvSpPr>
            <a:spLocks noGrp="1"/>
          </p:cNvSpPr>
          <p:nvPr>
            <p:ph type="ftr" sz="quarter" idx="11"/>
          </p:nvPr>
        </p:nvSpPr>
        <p:spPr/>
        <p:txBody>
          <a:bodyPr/>
          <a:lstStyle/>
          <a:p>
            <a:endParaRPr lang="fr-F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05116A3F-A9BB-464C-A278-5B221C2B122C}" type="slidenum">
              <a:rPr lang="fr-FR" smtClean="0"/>
              <a:t>‹N°›</a:t>
            </a:fld>
            <a:endParaRPr lang="fr-FR"/>
          </a:p>
        </p:txBody>
      </p:sp>
    </p:spTree>
    <p:extLst>
      <p:ext uri="{BB962C8B-B14F-4D97-AF65-F5344CB8AC3E}">
        <p14:creationId xmlns:p14="http://schemas.microsoft.com/office/powerpoint/2010/main" val="42710009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fr-FR"/>
              <a:t>Modifiez le style du titre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8DD862D0-BE1B-46DC-8189-8EBB36120F11}" type="datetimeFigureOut">
              <a:rPr lang="fr-FR" smtClean="0"/>
              <a:t>06/03/2024</a:t>
            </a:fld>
            <a:endParaRPr lang="fr-F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fr-F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05116A3F-A9BB-464C-A278-5B221C2B122C}" type="slidenum">
              <a:rPr lang="fr-FR" smtClean="0"/>
              <a:t>‹N°›</a:t>
            </a:fld>
            <a:endParaRPr lang="fr-FR"/>
          </a:p>
        </p:txBody>
      </p:sp>
    </p:spTree>
    <p:extLst>
      <p:ext uri="{BB962C8B-B14F-4D97-AF65-F5344CB8AC3E}">
        <p14:creationId xmlns:p14="http://schemas.microsoft.com/office/powerpoint/2010/main" val="205682805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0A1C46B-2BDC-133B-0CB4-F75DF0068D92}"/>
              </a:ext>
            </a:extLst>
          </p:cNvPr>
          <p:cNvSpPr>
            <a:spLocks noGrp="1"/>
          </p:cNvSpPr>
          <p:nvPr>
            <p:ph type="title"/>
          </p:nvPr>
        </p:nvSpPr>
        <p:spPr>
          <a:xfrm>
            <a:off x="2592925" y="624110"/>
            <a:ext cx="8911687" cy="761345"/>
          </a:xfrm>
        </p:spPr>
        <p:txBody>
          <a:bodyPr/>
          <a:lstStyle/>
          <a:p>
            <a:pPr algn="ctr"/>
            <a:r>
              <a:rPr lang="fr-FR" b="1" dirty="0"/>
              <a:t>ETHIQUE EN SOINS PALLIATIFS </a:t>
            </a:r>
            <a:endParaRPr lang="fr-FR" dirty="0"/>
          </a:p>
        </p:txBody>
      </p:sp>
      <p:sp>
        <p:nvSpPr>
          <p:cNvPr id="3" name="Espace réservé du contenu 2">
            <a:extLst>
              <a:ext uri="{FF2B5EF4-FFF2-40B4-BE49-F238E27FC236}">
                <a16:creationId xmlns:a16="http://schemas.microsoft.com/office/drawing/2014/main" id="{1A15D6AA-8B8F-0380-CC64-3887BB4CAEAC}"/>
              </a:ext>
            </a:extLst>
          </p:cNvPr>
          <p:cNvSpPr>
            <a:spLocks noGrp="1"/>
          </p:cNvSpPr>
          <p:nvPr>
            <p:ph idx="1"/>
          </p:nvPr>
        </p:nvSpPr>
        <p:spPr/>
        <p:txBody>
          <a:bodyPr>
            <a:normAutofit fontScale="92500" lnSpcReduction="10000"/>
          </a:bodyPr>
          <a:lstStyle/>
          <a:p>
            <a:r>
              <a:rPr lang="fr-FR" sz="2400" b="1" dirty="0"/>
              <a:t>D’où je parle ? </a:t>
            </a:r>
          </a:p>
          <a:p>
            <a:pPr marL="0" indent="0">
              <a:buNone/>
            </a:pPr>
            <a:endParaRPr lang="fr-FR" sz="2400" b="1" dirty="0"/>
          </a:p>
          <a:p>
            <a:r>
              <a:rPr lang="fr-FR" dirty="0"/>
              <a:t>Vie Professionnelle          </a:t>
            </a:r>
          </a:p>
          <a:p>
            <a:pPr marL="0" indent="0">
              <a:buNone/>
            </a:pPr>
            <a:r>
              <a:rPr lang="fr-FR" dirty="0"/>
              <a:t>                                            </a:t>
            </a:r>
            <a:r>
              <a:rPr lang="fr-FR" b="1" dirty="0">
                <a:solidFill>
                  <a:schemeClr val="tx1"/>
                </a:solidFill>
              </a:rPr>
              <a:t>  la vie quoi !!!</a:t>
            </a:r>
          </a:p>
          <a:p>
            <a:r>
              <a:rPr lang="fr-FR" dirty="0"/>
              <a:t>Vie personnelle</a:t>
            </a:r>
          </a:p>
          <a:p>
            <a:pPr marL="0" indent="0">
              <a:buNone/>
            </a:pPr>
            <a:endParaRPr lang="fr-FR" sz="1800" dirty="0"/>
          </a:p>
          <a:p>
            <a:pPr marL="0" indent="0">
              <a:buNone/>
            </a:pPr>
            <a:endParaRPr lang="fr-FR" dirty="0"/>
          </a:p>
          <a:p>
            <a:pPr marL="0" indent="0">
              <a:buNone/>
            </a:pPr>
            <a:endParaRPr lang="fr-FR" sz="1800" dirty="0"/>
          </a:p>
          <a:p>
            <a:pPr marL="0" indent="0">
              <a:buNone/>
            </a:pPr>
            <a:r>
              <a:rPr lang="fr-FR" dirty="0"/>
              <a:t>Marc Dietrich</a:t>
            </a:r>
          </a:p>
          <a:p>
            <a:pPr marL="0" indent="0">
              <a:buNone/>
            </a:pPr>
            <a:r>
              <a:rPr lang="fr-FR" sz="1800" dirty="0"/>
              <a:t>IFSI SARREBOURG Novembre 2023</a:t>
            </a:r>
          </a:p>
          <a:p>
            <a:pPr marL="0" indent="0">
              <a:buNone/>
            </a:pPr>
            <a:endParaRPr lang="fr-FR" dirty="0"/>
          </a:p>
        </p:txBody>
      </p:sp>
      <p:sp>
        <p:nvSpPr>
          <p:cNvPr id="4" name="Accolade fermante 3">
            <a:extLst>
              <a:ext uri="{FF2B5EF4-FFF2-40B4-BE49-F238E27FC236}">
                <a16:creationId xmlns:a16="http://schemas.microsoft.com/office/drawing/2014/main" id="{45D97C85-C811-C9DC-F07B-8FCFC57C0351}"/>
              </a:ext>
            </a:extLst>
          </p:cNvPr>
          <p:cNvSpPr/>
          <p:nvPr/>
        </p:nvSpPr>
        <p:spPr>
          <a:xfrm>
            <a:off x="5098472" y="2983346"/>
            <a:ext cx="127739" cy="1099128"/>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Tree>
    <p:extLst>
      <p:ext uri="{BB962C8B-B14F-4D97-AF65-F5344CB8AC3E}">
        <p14:creationId xmlns:p14="http://schemas.microsoft.com/office/powerpoint/2010/main" val="24359586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D75B5E4-6C66-E9B8-987B-19DD0244127C}"/>
              </a:ext>
            </a:extLst>
          </p:cNvPr>
          <p:cNvSpPr>
            <a:spLocks noGrp="1"/>
          </p:cNvSpPr>
          <p:nvPr>
            <p:ph type="title"/>
          </p:nvPr>
        </p:nvSpPr>
        <p:spPr/>
        <p:txBody>
          <a:bodyPr/>
          <a:lstStyle/>
          <a:p>
            <a:pPr algn="ctr"/>
            <a:r>
              <a:rPr lang="fr-FR" b="1" dirty="0"/>
              <a:t>ETHIQUE EN SOINS PALLIATIFS </a:t>
            </a:r>
          </a:p>
        </p:txBody>
      </p:sp>
      <p:sp>
        <p:nvSpPr>
          <p:cNvPr id="3" name="Espace réservé du contenu 2">
            <a:extLst>
              <a:ext uri="{FF2B5EF4-FFF2-40B4-BE49-F238E27FC236}">
                <a16:creationId xmlns:a16="http://schemas.microsoft.com/office/drawing/2014/main" id="{D6B3C535-9E58-7082-7D5E-8934F59C1337}"/>
              </a:ext>
            </a:extLst>
          </p:cNvPr>
          <p:cNvSpPr>
            <a:spLocks noGrp="1"/>
          </p:cNvSpPr>
          <p:nvPr>
            <p:ph idx="1"/>
          </p:nvPr>
        </p:nvSpPr>
        <p:spPr/>
        <p:txBody>
          <a:bodyPr/>
          <a:lstStyle/>
          <a:p>
            <a:pPr>
              <a:lnSpc>
                <a:spcPct val="107000"/>
              </a:lnSpc>
              <a:spcAft>
                <a:spcPts val="800"/>
              </a:spcAft>
            </a:pPr>
            <a:r>
              <a:rPr lang="fr-FR" sz="1800" b="1" kern="100" dirty="0">
                <a:effectLst/>
                <a:latin typeface="Arial" panose="020B0604020202020204" pitchFamily="34" charset="0"/>
                <a:ea typeface="Calibri" panose="020F0502020204030204" pitchFamily="34" charset="0"/>
                <a:cs typeface="Times New Roman" panose="02020603050405020304" pitchFamily="18" charset="0"/>
              </a:rPr>
              <a:t>LA BIENVEILLANCE : </a:t>
            </a:r>
            <a:endParaRPr lang="fr-FR" sz="18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fr-FR" sz="1800" dirty="0">
                <a:effectLst/>
                <a:latin typeface="Arial" panose="020B0604020202020204" pitchFamily="34" charset="0"/>
                <a:ea typeface="Calibri" panose="020F0502020204030204" pitchFamily="34" charset="0"/>
              </a:rPr>
              <a:t>Dans ses recommandations de bonnes pratiques professionnelles </a:t>
            </a:r>
            <a:r>
              <a:rPr lang="fr-FR" sz="1800" b="1" dirty="0">
                <a:effectLst/>
                <a:latin typeface="Arial" panose="020B0604020202020204" pitchFamily="34" charset="0"/>
                <a:ea typeface="Calibri" panose="020F0502020204030204" pitchFamily="34" charset="0"/>
              </a:rPr>
              <a:t>l’ANESM</a:t>
            </a:r>
            <a:r>
              <a:rPr lang="fr-FR" sz="1800" dirty="0">
                <a:effectLst/>
                <a:latin typeface="Arial" panose="020B0604020202020204" pitchFamily="34" charset="0"/>
                <a:ea typeface="Calibri" panose="020F0502020204030204" pitchFamily="34" charset="0"/>
              </a:rPr>
              <a:t>, </a:t>
            </a:r>
            <a:r>
              <a:rPr lang="fr-FR" sz="1800" i="1" dirty="0">
                <a:effectLst/>
                <a:latin typeface="Arial" panose="020B0604020202020204" pitchFamily="34" charset="0"/>
                <a:ea typeface="Calibri" panose="020F0502020204030204" pitchFamily="34" charset="0"/>
              </a:rPr>
              <a:t>l’agence nationale de l’évaluation et de la qualité des établissements et services sociaux et médico-sociaux</a:t>
            </a:r>
            <a:r>
              <a:rPr lang="fr-FR" sz="1800" dirty="0">
                <a:effectLst/>
                <a:latin typeface="Arial" panose="020B0604020202020204" pitchFamily="34" charset="0"/>
                <a:ea typeface="Calibri" panose="020F0502020204030204" pitchFamily="34" charset="0"/>
              </a:rPr>
              <a:t>, explique que la notion de bienveillance, plus récente dans sa déclinaison professionnelle, se situe au niveau de l’intention des professionnels. </a:t>
            </a:r>
            <a:r>
              <a:rPr lang="fr-FR" sz="1800" b="1" dirty="0">
                <a:effectLst/>
                <a:latin typeface="Arial" panose="020B0604020202020204" pitchFamily="34" charset="0"/>
                <a:ea typeface="Calibri" panose="020F0502020204030204" pitchFamily="34" charset="0"/>
              </a:rPr>
              <a:t>Elle consiste à aborder l’autre, le plus fragile, avec une attitude positive et avec le souci de faire le bien pour lui.</a:t>
            </a:r>
            <a:r>
              <a:rPr lang="fr-FR" sz="1800" dirty="0">
                <a:effectLst/>
                <a:latin typeface="Arial" panose="020B0604020202020204" pitchFamily="34" charset="0"/>
                <a:ea typeface="Calibri" panose="020F0502020204030204" pitchFamily="34" charset="0"/>
              </a:rPr>
              <a:t> En outre, parce qu’elle comporte la dimension de veille, </a:t>
            </a:r>
            <a:r>
              <a:rPr lang="fr-FR" sz="1800" b="1" dirty="0">
                <a:effectLst/>
                <a:latin typeface="Arial" panose="020B0604020202020204" pitchFamily="34" charset="0"/>
                <a:ea typeface="Calibri" panose="020F0502020204030204" pitchFamily="34" charset="0"/>
              </a:rPr>
              <a:t>cette notion revêt aussi bien un caractère individuel que collectif</a:t>
            </a:r>
            <a:r>
              <a:rPr lang="fr-FR" sz="1800" dirty="0">
                <a:effectLst/>
                <a:latin typeface="Arial" panose="020B0604020202020204" pitchFamily="34" charset="0"/>
                <a:ea typeface="Calibri" panose="020F0502020204030204" pitchFamily="34" charset="0"/>
              </a:rPr>
              <a:t>. De ce concept, il convient de retenir l’importance de l’intention envers l’autre, </a:t>
            </a:r>
            <a:r>
              <a:rPr lang="fr-FR" sz="1800" b="1" dirty="0">
                <a:effectLst/>
                <a:latin typeface="Arial" panose="020B0604020202020204" pitchFamily="34" charset="0"/>
                <a:ea typeface="Calibri" panose="020F0502020204030204" pitchFamily="34" charset="0"/>
              </a:rPr>
              <a:t>intention que viendront soutenir et expliciter le projet individuel d’accompagnement et le projet d’établissement et de service </a:t>
            </a:r>
            <a:endParaRPr lang="fr-FR" dirty="0"/>
          </a:p>
        </p:txBody>
      </p:sp>
    </p:spTree>
    <p:extLst>
      <p:ext uri="{BB962C8B-B14F-4D97-AF65-F5344CB8AC3E}">
        <p14:creationId xmlns:p14="http://schemas.microsoft.com/office/powerpoint/2010/main" val="5076623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0BB291F-A839-FB73-86EC-10B2FA192B0E}"/>
              </a:ext>
            </a:extLst>
          </p:cNvPr>
          <p:cNvSpPr>
            <a:spLocks noGrp="1"/>
          </p:cNvSpPr>
          <p:nvPr>
            <p:ph type="ctrTitle"/>
          </p:nvPr>
        </p:nvSpPr>
        <p:spPr>
          <a:xfrm>
            <a:off x="2589213" y="92365"/>
            <a:ext cx="8780751" cy="1015999"/>
          </a:xfrm>
        </p:spPr>
        <p:txBody>
          <a:bodyPr>
            <a:normAutofit fontScale="90000"/>
          </a:bodyPr>
          <a:lstStyle/>
          <a:p>
            <a:pPr algn="ctr"/>
            <a:br>
              <a:rPr lang="fr-FR" sz="3200" b="1" dirty="0"/>
            </a:br>
            <a:br>
              <a:rPr lang="fr-FR" sz="3200" b="1" dirty="0"/>
            </a:br>
            <a:r>
              <a:rPr lang="fr-FR" sz="3200" b="1" dirty="0"/>
              <a:t>ETHIQUE EN SOINS PALLIATIFS </a:t>
            </a:r>
            <a:br>
              <a:rPr lang="fr-FR" sz="3200" b="1" dirty="0"/>
            </a:br>
            <a:r>
              <a:rPr lang="fr-FR" sz="3200" b="1" dirty="0"/>
              <a:t>Enquêtes et questionnaire de sortie ….</a:t>
            </a:r>
          </a:p>
        </p:txBody>
      </p:sp>
      <p:sp>
        <p:nvSpPr>
          <p:cNvPr id="3" name="Sous-titre 2">
            <a:extLst>
              <a:ext uri="{FF2B5EF4-FFF2-40B4-BE49-F238E27FC236}">
                <a16:creationId xmlns:a16="http://schemas.microsoft.com/office/drawing/2014/main" id="{B35F66A3-8BCF-DD53-8F6C-E709F79F3B75}"/>
              </a:ext>
            </a:extLst>
          </p:cNvPr>
          <p:cNvSpPr>
            <a:spLocks noGrp="1"/>
          </p:cNvSpPr>
          <p:nvPr>
            <p:ph type="subTitle" idx="1"/>
          </p:nvPr>
        </p:nvSpPr>
        <p:spPr>
          <a:xfrm>
            <a:off x="-206019" y="1930400"/>
            <a:ext cx="11710631" cy="4927599"/>
          </a:xfrm>
        </p:spPr>
        <p:txBody>
          <a:bodyPr>
            <a:normAutofit fontScale="70000" lnSpcReduction="20000"/>
          </a:bodyPr>
          <a:lstStyle/>
          <a:p>
            <a:endParaRPr lang="fr-FR" dirty="0"/>
          </a:p>
          <a:p>
            <a:endParaRPr lang="fr-FR" dirty="0"/>
          </a:p>
          <a:p>
            <a:endParaRPr lang="fr-FR" dirty="0"/>
          </a:p>
          <a:p>
            <a:endParaRPr lang="fr-FR" dirty="0"/>
          </a:p>
          <a:p>
            <a:endParaRPr lang="fr-FR" dirty="0"/>
          </a:p>
          <a:p>
            <a:endParaRPr lang="fr-FR" dirty="0"/>
          </a:p>
          <a:p>
            <a:endParaRPr lang="fr-FR" dirty="0"/>
          </a:p>
          <a:p>
            <a:endParaRPr lang="fr-FR" dirty="0"/>
          </a:p>
          <a:p>
            <a:endParaRPr lang="fr-FR" dirty="0"/>
          </a:p>
          <a:p>
            <a:endParaRPr lang="fr-FR" dirty="0"/>
          </a:p>
          <a:p>
            <a:endParaRPr lang="fr-FR" dirty="0"/>
          </a:p>
          <a:p>
            <a:r>
              <a:rPr lang="fr-FR" dirty="0"/>
              <a:t>       </a:t>
            </a:r>
          </a:p>
          <a:p>
            <a:endParaRPr lang="fr-FR" dirty="0"/>
          </a:p>
          <a:p>
            <a:r>
              <a:rPr lang="fr-FR" dirty="0"/>
              <a:t>  </a:t>
            </a:r>
          </a:p>
          <a:p>
            <a:endParaRPr lang="fr-FR" dirty="0"/>
          </a:p>
          <a:p>
            <a:endParaRPr lang="fr-FR" dirty="0"/>
          </a:p>
          <a:p>
            <a:r>
              <a:rPr lang="fr-FR" dirty="0"/>
              <a:t>            </a:t>
            </a:r>
          </a:p>
          <a:p>
            <a:endParaRPr lang="fr-FR" dirty="0"/>
          </a:p>
        </p:txBody>
      </p:sp>
      <p:pic>
        <p:nvPicPr>
          <p:cNvPr id="5122" name="Picture 2" descr="Diapositive 1">
            <a:extLst>
              <a:ext uri="{FF2B5EF4-FFF2-40B4-BE49-F238E27FC236}">
                <a16:creationId xmlns:a16="http://schemas.microsoft.com/office/drawing/2014/main" id="{A9670CB7-4FCF-CE0B-64D5-683336841AD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39273" y="1560945"/>
            <a:ext cx="10243127" cy="499225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777565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F8F4257-A2E4-5E9B-F015-A72B5C0481B8}"/>
              </a:ext>
            </a:extLst>
          </p:cNvPr>
          <p:cNvSpPr>
            <a:spLocks noGrp="1"/>
          </p:cNvSpPr>
          <p:nvPr>
            <p:ph type="title"/>
          </p:nvPr>
        </p:nvSpPr>
        <p:spPr/>
        <p:txBody>
          <a:bodyPr/>
          <a:lstStyle/>
          <a:p>
            <a:pPr algn="ctr"/>
            <a:r>
              <a:rPr lang="fr-FR" b="1" dirty="0"/>
              <a:t>ETHIQUE EN SOINS PALLIATIFS </a:t>
            </a:r>
            <a:endParaRPr lang="fr-FR" dirty="0"/>
          </a:p>
        </p:txBody>
      </p:sp>
      <p:sp>
        <p:nvSpPr>
          <p:cNvPr id="3" name="Espace réservé du contenu 2">
            <a:extLst>
              <a:ext uri="{FF2B5EF4-FFF2-40B4-BE49-F238E27FC236}">
                <a16:creationId xmlns:a16="http://schemas.microsoft.com/office/drawing/2014/main" id="{0FB55BE0-3E84-2555-9AE6-0D8A32069245}"/>
              </a:ext>
            </a:extLst>
          </p:cNvPr>
          <p:cNvSpPr>
            <a:spLocks noGrp="1"/>
          </p:cNvSpPr>
          <p:nvPr>
            <p:ph idx="1"/>
          </p:nvPr>
        </p:nvSpPr>
        <p:spPr/>
        <p:txBody>
          <a:bodyPr/>
          <a:lstStyle/>
          <a:p>
            <a:pPr marL="0" indent="0">
              <a:buNone/>
            </a:pPr>
            <a:endParaRPr lang="fr-FR" dirty="0"/>
          </a:p>
          <a:p>
            <a:pPr marL="0" indent="0">
              <a:buNone/>
            </a:pPr>
            <a:endParaRPr lang="fr-FR" dirty="0"/>
          </a:p>
          <a:p>
            <a:pPr marL="0" indent="0" algn="ctr">
              <a:buNone/>
            </a:pPr>
            <a:r>
              <a:rPr lang="fr-FR" dirty="0"/>
              <a:t>Avez-vous participé à une réflexion éthique…en soins palliatifs  ? </a:t>
            </a:r>
          </a:p>
        </p:txBody>
      </p:sp>
    </p:spTree>
    <p:extLst>
      <p:ext uri="{BB962C8B-B14F-4D97-AF65-F5344CB8AC3E}">
        <p14:creationId xmlns:p14="http://schemas.microsoft.com/office/powerpoint/2010/main" val="20705633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0B4DBF6-4BFA-040C-5540-1E66CD313DC3}"/>
              </a:ext>
            </a:extLst>
          </p:cNvPr>
          <p:cNvSpPr>
            <a:spLocks noGrp="1"/>
          </p:cNvSpPr>
          <p:nvPr>
            <p:ph type="title"/>
          </p:nvPr>
        </p:nvSpPr>
        <p:spPr/>
        <p:txBody>
          <a:bodyPr/>
          <a:lstStyle/>
          <a:p>
            <a:pPr algn="ctr"/>
            <a:r>
              <a:rPr lang="fr-FR" b="1" dirty="0"/>
              <a:t>ETHIQUE EN SOINS PALLIATIFS </a:t>
            </a:r>
          </a:p>
        </p:txBody>
      </p:sp>
      <p:sp>
        <p:nvSpPr>
          <p:cNvPr id="3" name="Espace réservé du contenu 2">
            <a:extLst>
              <a:ext uri="{FF2B5EF4-FFF2-40B4-BE49-F238E27FC236}">
                <a16:creationId xmlns:a16="http://schemas.microsoft.com/office/drawing/2014/main" id="{159E2479-42EF-2B1B-0666-510A73E6A9A5}"/>
              </a:ext>
            </a:extLst>
          </p:cNvPr>
          <p:cNvSpPr>
            <a:spLocks noGrp="1"/>
          </p:cNvSpPr>
          <p:nvPr>
            <p:ph idx="1"/>
          </p:nvPr>
        </p:nvSpPr>
        <p:spPr/>
        <p:txBody>
          <a:bodyPr/>
          <a:lstStyle/>
          <a:p>
            <a:r>
              <a:rPr lang="fr-FR" dirty="0"/>
              <a:t>Un exemple : un </a:t>
            </a:r>
            <a:r>
              <a:rPr lang="fr-FR" dirty="0">
                <a:solidFill>
                  <a:schemeClr val="tx1">
                    <a:lumMod val="85000"/>
                    <a:lumOff val="15000"/>
                  </a:schemeClr>
                </a:solidFill>
              </a:rPr>
              <a:t> patient qui a un cancer pulmonaire. Il est inconscient  et il a développé une infection pulmonaire…le médecin demande une réunion pluridisciplinaire car cela lui pose un dilemme ….</a:t>
            </a:r>
          </a:p>
          <a:p>
            <a:pPr marL="0" indent="0">
              <a:buNone/>
            </a:pPr>
            <a:endParaRPr lang="fr-FR" dirty="0">
              <a:solidFill>
                <a:schemeClr val="tx1">
                  <a:lumMod val="85000"/>
                  <a:lumOff val="15000"/>
                </a:schemeClr>
              </a:solidFill>
            </a:endParaRPr>
          </a:p>
          <a:p>
            <a:pPr marL="0" indent="0">
              <a:buNone/>
            </a:pPr>
            <a:r>
              <a:rPr lang="fr-FR" dirty="0">
                <a:solidFill>
                  <a:schemeClr val="tx1">
                    <a:lumMod val="85000"/>
                    <a:lumOff val="15000"/>
                  </a:schemeClr>
                </a:solidFill>
              </a:rPr>
              <a:t>Comment s’y prend t’on ? </a:t>
            </a:r>
          </a:p>
          <a:p>
            <a:endParaRPr lang="fr-FR" dirty="0"/>
          </a:p>
        </p:txBody>
      </p:sp>
    </p:spTree>
    <p:extLst>
      <p:ext uri="{BB962C8B-B14F-4D97-AF65-F5344CB8AC3E}">
        <p14:creationId xmlns:p14="http://schemas.microsoft.com/office/powerpoint/2010/main" val="34327402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3E3AD92-84C7-BD17-0379-22E7DDC798D5}"/>
              </a:ext>
            </a:extLst>
          </p:cNvPr>
          <p:cNvSpPr>
            <a:spLocks noGrp="1"/>
          </p:cNvSpPr>
          <p:nvPr>
            <p:ph type="title"/>
          </p:nvPr>
        </p:nvSpPr>
        <p:spPr/>
        <p:txBody>
          <a:bodyPr/>
          <a:lstStyle/>
          <a:p>
            <a:pPr algn="ctr"/>
            <a:r>
              <a:rPr lang="fr-FR" b="1" dirty="0"/>
              <a:t>ETHIQUE EN SOINS PALLIATIFS </a:t>
            </a:r>
            <a:endParaRPr lang="fr-FR" dirty="0"/>
          </a:p>
        </p:txBody>
      </p:sp>
      <p:sp>
        <p:nvSpPr>
          <p:cNvPr id="3" name="Espace réservé du contenu 2">
            <a:extLst>
              <a:ext uri="{FF2B5EF4-FFF2-40B4-BE49-F238E27FC236}">
                <a16:creationId xmlns:a16="http://schemas.microsoft.com/office/drawing/2014/main" id="{4A65E216-4650-0C09-AA70-333FCE323313}"/>
              </a:ext>
            </a:extLst>
          </p:cNvPr>
          <p:cNvSpPr>
            <a:spLocks noGrp="1"/>
          </p:cNvSpPr>
          <p:nvPr>
            <p:ph idx="1"/>
          </p:nvPr>
        </p:nvSpPr>
        <p:spPr/>
        <p:txBody>
          <a:bodyPr>
            <a:normAutofit fontScale="85000" lnSpcReduction="20000"/>
          </a:bodyPr>
          <a:lstStyle/>
          <a:p>
            <a:pPr marL="0" indent="0" eaLnBrk="1" fontAlgn="auto" hangingPunct="1">
              <a:spcAft>
                <a:spcPts val="0"/>
              </a:spcAft>
              <a:buFont typeface="Arial" panose="020B0604020202020204" pitchFamily="34" charset="0"/>
              <a:buNone/>
              <a:defRPr/>
            </a:pPr>
            <a:r>
              <a:rPr lang="fr-FR" dirty="0">
                <a:solidFill>
                  <a:schemeClr val="tx1">
                    <a:lumMod val="85000"/>
                    <a:lumOff val="15000"/>
                  </a:schemeClr>
                </a:solidFill>
              </a:rPr>
              <a:t>• </a:t>
            </a:r>
            <a:r>
              <a:rPr lang="fr-FR" b="1" dirty="0">
                <a:solidFill>
                  <a:schemeClr val="tx1">
                    <a:lumMod val="85000"/>
                    <a:lumOff val="15000"/>
                  </a:schemeClr>
                </a:solidFill>
              </a:rPr>
              <a:t>Prendre en compte </a:t>
            </a:r>
            <a:r>
              <a:rPr lang="fr-FR" dirty="0">
                <a:solidFill>
                  <a:schemeClr val="tx1">
                    <a:lumMod val="85000"/>
                    <a:lumOff val="15000"/>
                  </a:schemeClr>
                </a:solidFill>
              </a:rPr>
              <a:t>tous les aspects de la situation </a:t>
            </a:r>
            <a:r>
              <a:rPr lang="fr-FR" b="1" u="sng" dirty="0">
                <a:solidFill>
                  <a:schemeClr val="tx1">
                    <a:lumMod val="85000"/>
                    <a:lumOff val="15000"/>
                  </a:schemeClr>
                </a:solidFill>
              </a:rPr>
              <a:t>AVOIR LES CONNAISSANCES NECESSAIRES </a:t>
            </a:r>
          </a:p>
          <a:p>
            <a:pPr marL="0" indent="0" eaLnBrk="1" fontAlgn="auto" hangingPunct="1">
              <a:spcAft>
                <a:spcPts val="0"/>
              </a:spcAft>
              <a:buFont typeface="Arial" panose="020B0604020202020204" pitchFamily="34" charset="0"/>
              <a:buNone/>
              <a:defRPr/>
            </a:pPr>
            <a:r>
              <a:rPr lang="fr-FR" dirty="0">
                <a:solidFill>
                  <a:schemeClr val="tx1">
                    <a:lumMod val="85000"/>
                    <a:lumOff val="15000"/>
                  </a:schemeClr>
                </a:solidFill>
              </a:rPr>
              <a:t>• </a:t>
            </a:r>
            <a:r>
              <a:rPr lang="fr-FR" b="1" dirty="0">
                <a:solidFill>
                  <a:schemeClr val="tx1">
                    <a:lumMod val="85000"/>
                    <a:lumOff val="15000"/>
                  </a:schemeClr>
                </a:solidFill>
              </a:rPr>
              <a:t>Approcher la situation </a:t>
            </a:r>
            <a:r>
              <a:rPr lang="fr-FR" dirty="0">
                <a:solidFill>
                  <a:schemeClr val="tx1">
                    <a:lumMod val="85000"/>
                    <a:lumOff val="15000"/>
                  </a:schemeClr>
                </a:solidFill>
              </a:rPr>
              <a:t>dans toutes ses dimensions (médicale, soignante,</a:t>
            </a:r>
          </a:p>
          <a:p>
            <a:pPr marL="0" indent="0" eaLnBrk="1" fontAlgn="auto" hangingPunct="1">
              <a:spcAft>
                <a:spcPts val="0"/>
              </a:spcAft>
              <a:buFont typeface="Arial" panose="020B0604020202020204" pitchFamily="34" charset="0"/>
              <a:buNone/>
              <a:defRPr/>
            </a:pPr>
            <a:r>
              <a:rPr lang="fr-FR" dirty="0">
                <a:solidFill>
                  <a:schemeClr val="tx1">
                    <a:lumMod val="85000"/>
                    <a:lumOff val="15000"/>
                  </a:schemeClr>
                </a:solidFill>
              </a:rPr>
              <a:t>   psychologique, sociale, familiale, culturelle, religieuse…)</a:t>
            </a:r>
          </a:p>
          <a:p>
            <a:pPr marL="0" indent="0" eaLnBrk="1" fontAlgn="auto" hangingPunct="1">
              <a:spcAft>
                <a:spcPts val="0"/>
              </a:spcAft>
              <a:buFont typeface="Arial" panose="020B0604020202020204" pitchFamily="34" charset="0"/>
              <a:buNone/>
              <a:defRPr/>
            </a:pPr>
            <a:r>
              <a:rPr lang="fr-FR" dirty="0">
                <a:solidFill>
                  <a:schemeClr val="tx1">
                    <a:lumMod val="85000"/>
                    <a:lumOff val="15000"/>
                  </a:schemeClr>
                </a:solidFill>
              </a:rPr>
              <a:t>• </a:t>
            </a:r>
            <a:r>
              <a:rPr lang="fr-FR" b="1" dirty="0">
                <a:solidFill>
                  <a:schemeClr val="tx1">
                    <a:lumMod val="85000"/>
                    <a:lumOff val="15000"/>
                  </a:schemeClr>
                </a:solidFill>
              </a:rPr>
              <a:t>Ne pas accuser </a:t>
            </a:r>
            <a:r>
              <a:rPr lang="fr-FR" dirty="0">
                <a:solidFill>
                  <a:schemeClr val="tx1">
                    <a:lumMod val="85000"/>
                    <a:lumOff val="15000"/>
                  </a:schemeClr>
                </a:solidFill>
              </a:rPr>
              <a:t>: se poser ensemble une question et susciter une réflexion </a:t>
            </a:r>
          </a:p>
          <a:p>
            <a:pPr eaLnBrk="1" fontAlgn="auto" hangingPunct="1">
              <a:spcAft>
                <a:spcPts val="0"/>
              </a:spcAft>
              <a:buFont typeface="Arial"/>
              <a:buChar char="•"/>
              <a:defRPr/>
            </a:pPr>
            <a:r>
              <a:rPr lang="fr-FR" dirty="0">
                <a:solidFill>
                  <a:schemeClr val="tx1">
                    <a:lumMod val="85000"/>
                    <a:lumOff val="15000"/>
                  </a:schemeClr>
                </a:solidFill>
              </a:rPr>
              <a:t> </a:t>
            </a:r>
            <a:r>
              <a:rPr lang="fr-FR" b="1" dirty="0">
                <a:solidFill>
                  <a:schemeClr val="tx1">
                    <a:lumMod val="85000"/>
                    <a:lumOff val="15000"/>
                  </a:schemeClr>
                </a:solidFill>
              </a:rPr>
              <a:t>Envisager plusieurs possibilités</a:t>
            </a:r>
          </a:p>
          <a:p>
            <a:pPr eaLnBrk="1" fontAlgn="auto" hangingPunct="1">
              <a:spcAft>
                <a:spcPts val="0"/>
              </a:spcAft>
              <a:buFont typeface="Arial"/>
              <a:buChar char="•"/>
              <a:defRPr/>
            </a:pPr>
            <a:r>
              <a:rPr lang="fr-FR" dirty="0">
                <a:solidFill>
                  <a:schemeClr val="tx1">
                    <a:lumMod val="85000"/>
                    <a:lumOff val="15000"/>
                  </a:schemeClr>
                </a:solidFill>
              </a:rPr>
              <a:t> </a:t>
            </a:r>
            <a:r>
              <a:rPr lang="fr-FR" b="1" dirty="0">
                <a:solidFill>
                  <a:schemeClr val="tx1">
                    <a:lumMod val="85000"/>
                    <a:lumOff val="15000"/>
                  </a:schemeClr>
                </a:solidFill>
              </a:rPr>
              <a:t>Choisir la solution qui semble la plus satisfaisante </a:t>
            </a:r>
            <a:r>
              <a:rPr lang="fr-FR" dirty="0">
                <a:solidFill>
                  <a:schemeClr val="tx1">
                    <a:lumMod val="85000"/>
                    <a:lumOff val="15000"/>
                  </a:schemeClr>
                </a:solidFill>
              </a:rPr>
              <a:t>pour le patient et si possible avec lui</a:t>
            </a:r>
          </a:p>
          <a:p>
            <a:pPr eaLnBrk="1" fontAlgn="auto" hangingPunct="1">
              <a:spcAft>
                <a:spcPts val="0"/>
              </a:spcAft>
              <a:buFont typeface="Arial"/>
              <a:buChar char="•"/>
              <a:defRPr/>
            </a:pPr>
            <a:r>
              <a:rPr lang="fr-FR" dirty="0">
                <a:solidFill>
                  <a:schemeClr val="tx1">
                    <a:lumMod val="85000"/>
                    <a:lumOff val="15000"/>
                  </a:schemeClr>
                </a:solidFill>
              </a:rPr>
              <a:t> </a:t>
            </a:r>
            <a:r>
              <a:rPr lang="fr-FR" b="1" dirty="0">
                <a:solidFill>
                  <a:schemeClr val="tx1">
                    <a:lumMod val="85000"/>
                    <a:lumOff val="15000"/>
                  </a:schemeClr>
                </a:solidFill>
              </a:rPr>
              <a:t>Expliquer la décision prise, </a:t>
            </a:r>
            <a:r>
              <a:rPr lang="fr-FR" dirty="0">
                <a:solidFill>
                  <a:schemeClr val="tx1">
                    <a:lumMod val="85000"/>
                    <a:lumOff val="15000"/>
                  </a:schemeClr>
                </a:solidFill>
              </a:rPr>
              <a:t>la mettre en œuvre et l’accompagnée </a:t>
            </a:r>
            <a:r>
              <a:rPr lang="fr-FR" b="1" dirty="0">
                <a:solidFill>
                  <a:schemeClr val="tx1">
                    <a:lumMod val="85000"/>
                    <a:lumOff val="15000"/>
                  </a:schemeClr>
                </a:solidFill>
              </a:rPr>
              <a:t>ou ne pas décider </a:t>
            </a:r>
          </a:p>
          <a:p>
            <a:pPr marL="0" indent="0" eaLnBrk="1" fontAlgn="auto" hangingPunct="1">
              <a:spcAft>
                <a:spcPts val="0"/>
              </a:spcAft>
              <a:buFont typeface="Arial" panose="020B0604020202020204" pitchFamily="34" charset="0"/>
              <a:buNone/>
              <a:defRPr/>
            </a:pPr>
            <a:r>
              <a:rPr lang="fr-FR" dirty="0">
                <a:solidFill>
                  <a:schemeClr val="tx1">
                    <a:lumMod val="85000"/>
                    <a:lumOff val="15000"/>
                  </a:schemeClr>
                </a:solidFill>
              </a:rPr>
              <a:t>• </a:t>
            </a:r>
            <a:r>
              <a:rPr lang="fr-FR" b="1" dirty="0">
                <a:solidFill>
                  <a:schemeClr val="tx1">
                    <a:lumMod val="85000"/>
                    <a:lumOff val="15000"/>
                  </a:schemeClr>
                </a:solidFill>
              </a:rPr>
              <a:t>Permettre la dimension collective </a:t>
            </a:r>
            <a:r>
              <a:rPr lang="fr-FR" dirty="0">
                <a:solidFill>
                  <a:schemeClr val="tx1">
                    <a:lumMod val="85000"/>
                    <a:lumOff val="15000"/>
                  </a:schemeClr>
                </a:solidFill>
              </a:rPr>
              <a:t>de la concertation</a:t>
            </a:r>
          </a:p>
          <a:p>
            <a:pPr marL="0" indent="0" eaLnBrk="1" fontAlgn="auto" hangingPunct="1">
              <a:spcAft>
                <a:spcPts val="0"/>
              </a:spcAft>
              <a:buFont typeface="Arial" panose="020B0604020202020204" pitchFamily="34" charset="0"/>
              <a:buNone/>
              <a:defRPr/>
            </a:pPr>
            <a:r>
              <a:rPr lang="fr-FR" dirty="0">
                <a:solidFill>
                  <a:schemeClr val="tx1">
                    <a:lumMod val="85000"/>
                    <a:lumOff val="15000"/>
                  </a:schemeClr>
                </a:solidFill>
              </a:rPr>
              <a:t>• </a:t>
            </a:r>
            <a:r>
              <a:rPr lang="fr-FR" b="1" dirty="0">
                <a:solidFill>
                  <a:schemeClr val="tx1">
                    <a:lumMod val="85000"/>
                    <a:lumOff val="15000"/>
                  </a:schemeClr>
                </a:solidFill>
              </a:rPr>
              <a:t>Donner du temps </a:t>
            </a:r>
            <a:r>
              <a:rPr lang="fr-FR" dirty="0">
                <a:solidFill>
                  <a:schemeClr val="tx1">
                    <a:lumMod val="85000"/>
                    <a:lumOff val="15000"/>
                  </a:schemeClr>
                </a:solidFill>
              </a:rPr>
              <a:t>a la réflexion </a:t>
            </a:r>
          </a:p>
          <a:p>
            <a:pPr marL="0" indent="0" eaLnBrk="1" fontAlgn="auto" hangingPunct="1">
              <a:spcAft>
                <a:spcPts val="0"/>
              </a:spcAft>
              <a:buFont typeface="Arial" panose="020B0604020202020204" pitchFamily="34" charset="0"/>
              <a:buNone/>
              <a:defRPr/>
            </a:pPr>
            <a:r>
              <a:rPr lang="fr-FR" dirty="0">
                <a:solidFill>
                  <a:schemeClr val="tx1">
                    <a:lumMod val="85000"/>
                    <a:lumOff val="15000"/>
                  </a:schemeClr>
                </a:solidFill>
              </a:rPr>
              <a:t>• </a:t>
            </a:r>
            <a:r>
              <a:rPr lang="fr-FR" b="1" dirty="0">
                <a:solidFill>
                  <a:schemeClr val="tx1">
                    <a:lumMod val="85000"/>
                    <a:lumOff val="15000"/>
                  </a:schemeClr>
                </a:solidFill>
              </a:rPr>
              <a:t>Respecter chaque opinion même si cela entraine un conflit. Sommes-nous tous égaux    autour de la table ? </a:t>
            </a:r>
          </a:p>
          <a:p>
            <a:pPr marL="0" indent="0" eaLnBrk="1" fontAlgn="auto" hangingPunct="1">
              <a:spcAft>
                <a:spcPts val="0"/>
              </a:spcAft>
              <a:buFont typeface="Arial" panose="020B0604020202020204" pitchFamily="34" charset="0"/>
              <a:buNone/>
              <a:defRPr/>
            </a:pPr>
            <a:r>
              <a:rPr lang="fr-FR" dirty="0">
                <a:solidFill>
                  <a:schemeClr val="tx1">
                    <a:lumMod val="85000"/>
                    <a:lumOff val="15000"/>
                  </a:schemeClr>
                </a:solidFill>
              </a:rPr>
              <a:t>• </a:t>
            </a:r>
            <a:r>
              <a:rPr lang="fr-FR" b="1" dirty="0">
                <a:solidFill>
                  <a:schemeClr val="tx1">
                    <a:lumMod val="85000"/>
                    <a:lumOff val="15000"/>
                  </a:schemeClr>
                </a:solidFill>
              </a:rPr>
              <a:t>Se distancier de l’émotionnel </a:t>
            </a:r>
            <a:r>
              <a:rPr lang="fr-FR" dirty="0">
                <a:solidFill>
                  <a:schemeClr val="tx1">
                    <a:lumMod val="85000"/>
                    <a:lumOff val="15000"/>
                  </a:schemeClr>
                </a:solidFill>
              </a:rPr>
              <a:t>et du passionnel : croyances et représentations voir reconnaissances par ses pairs </a:t>
            </a:r>
          </a:p>
          <a:p>
            <a:endParaRPr lang="fr-FR" dirty="0"/>
          </a:p>
        </p:txBody>
      </p:sp>
    </p:spTree>
    <p:extLst>
      <p:ext uri="{BB962C8B-B14F-4D97-AF65-F5344CB8AC3E}">
        <p14:creationId xmlns:p14="http://schemas.microsoft.com/office/powerpoint/2010/main" val="17198564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2CE3B8F-8F89-E916-3B48-5BE964BEA72A}"/>
              </a:ext>
            </a:extLst>
          </p:cNvPr>
          <p:cNvSpPr>
            <a:spLocks noGrp="1"/>
          </p:cNvSpPr>
          <p:nvPr>
            <p:ph type="title"/>
          </p:nvPr>
        </p:nvSpPr>
        <p:spPr/>
        <p:txBody>
          <a:bodyPr/>
          <a:lstStyle/>
          <a:p>
            <a:endParaRPr lang="fr-FR"/>
          </a:p>
        </p:txBody>
      </p:sp>
      <p:pic>
        <p:nvPicPr>
          <p:cNvPr id="1026" name="Picture 2" descr="Fin de vie : la loi entre timidement en vigueur | Fin de vie, Dessin de  presse, Humour">
            <a:extLst>
              <a:ext uri="{FF2B5EF4-FFF2-40B4-BE49-F238E27FC236}">
                <a16:creationId xmlns:a16="http://schemas.microsoft.com/office/drawing/2014/main" id="{65488D4B-792E-4696-0F67-5E1AD813377F}"/>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855190" y="803564"/>
            <a:ext cx="8431645" cy="533861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1921430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C472BBC-AEC9-FBB2-99C4-4B516A2F38CA}"/>
              </a:ext>
            </a:extLst>
          </p:cNvPr>
          <p:cNvSpPr>
            <a:spLocks noGrp="1"/>
          </p:cNvSpPr>
          <p:nvPr>
            <p:ph type="title"/>
          </p:nvPr>
        </p:nvSpPr>
        <p:spPr/>
        <p:txBody>
          <a:bodyPr/>
          <a:lstStyle/>
          <a:p>
            <a:pPr algn="ctr"/>
            <a:r>
              <a:rPr lang="fr-FR" b="1" dirty="0"/>
              <a:t>ETHIQUE EN SOINS PALLIATIFS</a:t>
            </a:r>
            <a:br>
              <a:rPr lang="fr-FR" b="1" dirty="0"/>
            </a:br>
            <a:r>
              <a:rPr lang="fr-FR" b="1" dirty="0"/>
              <a:t>POIDS </a:t>
            </a:r>
            <a:endParaRPr lang="fr-FR" dirty="0"/>
          </a:p>
        </p:txBody>
      </p:sp>
      <p:sp>
        <p:nvSpPr>
          <p:cNvPr id="3" name="Espace réservé du contenu 2">
            <a:extLst>
              <a:ext uri="{FF2B5EF4-FFF2-40B4-BE49-F238E27FC236}">
                <a16:creationId xmlns:a16="http://schemas.microsoft.com/office/drawing/2014/main" id="{47D06127-C779-19FA-83B3-C84A33DA8B93}"/>
              </a:ext>
            </a:extLst>
          </p:cNvPr>
          <p:cNvSpPr>
            <a:spLocks noGrp="1"/>
          </p:cNvSpPr>
          <p:nvPr>
            <p:ph idx="1"/>
          </p:nvPr>
        </p:nvSpPr>
        <p:spPr/>
        <p:txBody>
          <a:bodyPr>
            <a:normAutofit/>
          </a:bodyPr>
          <a:lstStyle/>
          <a:p>
            <a:pPr marL="0" indent="0" algn="ctr">
              <a:lnSpc>
                <a:spcPct val="107000"/>
              </a:lnSpc>
              <a:spcAft>
                <a:spcPts val="800"/>
              </a:spcAft>
              <a:buNone/>
            </a:pPr>
            <a:r>
              <a:rPr lang="fr-FR" sz="1800" b="1" kern="100" dirty="0">
                <a:effectLst/>
                <a:latin typeface="Calibri" panose="020F0502020204030204" pitchFamily="34" charset="0"/>
                <a:ea typeface="Calibri" panose="020F0502020204030204" pitchFamily="34" charset="0"/>
                <a:cs typeface="Times New Roman" panose="02020603050405020304" pitchFamily="18" charset="0"/>
              </a:rPr>
              <a:t>LA PESEE DES PATIENTS et la procédure institutionnelle</a:t>
            </a:r>
            <a:endParaRPr lang="fr-FR"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endParaRPr lang="fr-FR"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1800" b="1" kern="100" dirty="0">
                <a:effectLst/>
                <a:latin typeface="Calibri" panose="020F0502020204030204" pitchFamily="34" charset="0"/>
                <a:ea typeface="Calibri" panose="020F0502020204030204" pitchFamily="34" charset="0"/>
                <a:cs typeface="Times New Roman" panose="02020603050405020304" pitchFamily="18" charset="0"/>
              </a:rPr>
              <a:t>Recommandation HAS …lors d’une hospitalisation… un critère à respecter IMC à renseigner… d’où prise du poids du patient  ….</a:t>
            </a:r>
            <a:endParaRPr lang="fr-FR"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1800" b="1" kern="100" dirty="0">
                <a:effectLst/>
                <a:latin typeface="Calibri" panose="020F0502020204030204" pitchFamily="34" charset="0"/>
                <a:ea typeface="Calibri" panose="020F0502020204030204" pitchFamily="34" charset="0"/>
                <a:cs typeface="Times New Roman" panose="02020603050405020304" pitchFamily="18" charset="0"/>
              </a:rPr>
              <a:t>Dans une unité de soins palliatifs peser tous les patients une fois par ….oui /non ….</a:t>
            </a:r>
            <a:endParaRPr lang="fr-FR"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fr-FR" dirty="0"/>
          </a:p>
        </p:txBody>
      </p:sp>
    </p:spTree>
    <p:extLst>
      <p:ext uri="{BB962C8B-B14F-4D97-AF65-F5344CB8AC3E}">
        <p14:creationId xmlns:p14="http://schemas.microsoft.com/office/powerpoint/2010/main" val="138809819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9B502B8-B774-3D1C-07F1-C63D21620E79}"/>
              </a:ext>
            </a:extLst>
          </p:cNvPr>
          <p:cNvSpPr>
            <a:spLocks noGrp="1"/>
          </p:cNvSpPr>
          <p:nvPr>
            <p:ph type="title"/>
          </p:nvPr>
        </p:nvSpPr>
        <p:spPr/>
        <p:txBody>
          <a:bodyPr/>
          <a:lstStyle/>
          <a:p>
            <a:pPr algn="ctr"/>
            <a:r>
              <a:rPr lang="fr-FR" b="1" dirty="0"/>
              <a:t>ETHIQUE EN SOINS PALLIATIFS </a:t>
            </a:r>
            <a:br>
              <a:rPr lang="fr-FR" b="1" dirty="0"/>
            </a:br>
            <a:r>
              <a:rPr lang="fr-FR" b="1" dirty="0"/>
              <a:t>CHRISTOPHE</a:t>
            </a:r>
            <a:endParaRPr lang="fr-FR" dirty="0"/>
          </a:p>
        </p:txBody>
      </p:sp>
      <p:sp>
        <p:nvSpPr>
          <p:cNvPr id="3" name="Espace réservé du contenu 2">
            <a:extLst>
              <a:ext uri="{FF2B5EF4-FFF2-40B4-BE49-F238E27FC236}">
                <a16:creationId xmlns:a16="http://schemas.microsoft.com/office/drawing/2014/main" id="{60E4EF77-BF37-EB18-73B5-0B7C26CB992C}"/>
              </a:ext>
            </a:extLst>
          </p:cNvPr>
          <p:cNvSpPr>
            <a:spLocks noGrp="1"/>
          </p:cNvSpPr>
          <p:nvPr>
            <p:ph idx="1"/>
          </p:nvPr>
        </p:nvSpPr>
        <p:spPr/>
        <p:txBody>
          <a:bodyPr>
            <a:normAutofit fontScale="85000" lnSpcReduction="10000"/>
          </a:bodyPr>
          <a:lstStyle/>
          <a:p>
            <a:pPr>
              <a:lnSpc>
                <a:spcPct val="107000"/>
              </a:lnSpc>
              <a:spcAft>
                <a:spcPts val="800"/>
              </a:spcAft>
            </a:pPr>
            <a:r>
              <a:rPr lang="fr-FR" sz="1800" kern="100" dirty="0">
                <a:effectLst/>
                <a:latin typeface="Calibri" panose="020F0502020204030204" pitchFamily="34" charset="0"/>
                <a:ea typeface="Calibri" panose="020F0502020204030204" pitchFamily="34" charset="0"/>
                <a:cs typeface="Times New Roman" panose="02020603050405020304" pitchFamily="18" charset="0"/>
              </a:rPr>
              <a:t>Christophe est âgé de 15 ans. Il est atteint d’un polyhandicap en lien avec une souffrance néonatale due à un déficit en hormones placentaires (</a:t>
            </a:r>
            <a:r>
              <a:rPr lang="fr-FR" sz="1800" kern="100" dirty="0" err="1">
                <a:effectLst/>
                <a:latin typeface="Calibri" panose="020F0502020204030204" pitchFamily="34" charset="0"/>
                <a:ea typeface="Calibri" panose="020F0502020204030204" pitchFamily="34" charset="0"/>
                <a:cs typeface="Times New Roman" panose="02020603050405020304" pitchFamily="18" charset="0"/>
              </a:rPr>
              <a:t>def</a:t>
            </a:r>
            <a:r>
              <a:rPr lang="fr-FR" sz="1800" kern="100" dirty="0">
                <a:effectLst/>
                <a:latin typeface="Calibri" panose="020F0502020204030204" pitchFamily="34" charset="0"/>
                <a:ea typeface="Calibri" panose="020F0502020204030204" pitchFamily="34" charset="0"/>
                <a:cs typeface="Times New Roman" panose="02020603050405020304" pitchFamily="18" charset="0"/>
              </a:rPr>
              <a:t> soins pal) depuis la naissance et il a besoin d’une aide pour les gestes de la vie quotidienne. Il ne peut rien faire seul. Il parle à l’aide d’un tableau de communication et il a un visage très expressif qui lui permet de dire ce qu’il veut ou pas pour des choses simples. Par contre on ne sait pas ce qu’il comprend. Ses repas sont de texture lisse.</a:t>
            </a:r>
          </a:p>
          <a:p>
            <a:pPr>
              <a:lnSpc>
                <a:spcPct val="107000"/>
              </a:lnSpc>
              <a:spcAft>
                <a:spcPts val="800"/>
              </a:spcAft>
            </a:pPr>
            <a:r>
              <a:rPr lang="fr-FR" sz="1800" kern="100" dirty="0">
                <a:effectLst/>
                <a:latin typeface="Calibri" panose="020F0502020204030204" pitchFamily="34" charset="0"/>
                <a:ea typeface="Calibri" panose="020F0502020204030204" pitchFamily="34" charset="0"/>
                <a:cs typeface="Times New Roman" panose="02020603050405020304" pitchFamily="18" charset="0"/>
              </a:rPr>
              <a:t>Il a une sœur âgée de 16 ans et un frère de 19 ans.</a:t>
            </a:r>
          </a:p>
          <a:p>
            <a:pPr>
              <a:lnSpc>
                <a:spcPct val="107000"/>
              </a:lnSpc>
              <a:spcAft>
                <a:spcPts val="800"/>
              </a:spcAft>
            </a:pPr>
            <a:r>
              <a:rPr lang="fr-FR" sz="1800" kern="100" dirty="0">
                <a:effectLst/>
                <a:latin typeface="Calibri" panose="020F0502020204030204" pitchFamily="34" charset="0"/>
                <a:ea typeface="Calibri" panose="020F0502020204030204" pitchFamily="34" charset="0"/>
                <a:cs typeface="Times New Roman" panose="02020603050405020304" pitchFamily="18" charset="0"/>
              </a:rPr>
              <a:t>En semaine, la journée, il est accueilli dans un IME, le soir il rentre chez lui et il reste chez lui le WE.</a:t>
            </a:r>
          </a:p>
          <a:p>
            <a:pPr>
              <a:lnSpc>
                <a:spcPct val="107000"/>
              </a:lnSpc>
              <a:spcAft>
                <a:spcPts val="800"/>
              </a:spcAft>
            </a:pPr>
            <a:r>
              <a:rPr lang="fr-FR" sz="1800" kern="100" dirty="0">
                <a:effectLst/>
                <a:latin typeface="Calibri" panose="020F0502020204030204" pitchFamily="34" charset="0"/>
                <a:ea typeface="Calibri" panose="020F0502020204030204" pitchFamily="34" charset="0"/>
                <a:cs typeface="Times New Roman" panose="02020603050405020304" pitchFamily="18" charset="0"/>
              </a:rPr>
              <a:t>Depuis quelques semaines, il a du mal à déglutir, mange peu avec des fausses routes salivaires et alimentaire. Il en résulte une perte de poids importante et quelques infections pulmonaires et respiratoires.</a:t>
            </a:r>
          </a:p>
          <a:p>
            <a:pPr>
              <a:lnSpc>
                <a:spcPct val="107000"/>
              </a:lnSpc>
              <a:spcAft>
                <a:spcPts val="800"/>
              </a:spcAft>
            </a:pPr>
            <a:r>
              <a:rPr lang="fr-FR" sz="1800" kern="100" dirty="0">
                <a:effectLst/>
                <a:latin typeface="Calibri" panose="020F0502020204030204" pitchFamily="34" charset="0"/>
                <a:ea typeface="Calibri" panose="020F0502020204030204" pitchFamily="34" charset="0"/>
                <a:cs typeface="Times New Roman" panose="02020603050405020304" pitchFamily="18" charset="0"/>
              </a:rPr>
              <a:t>La question de la gastrostomie se pose car il risque de mourir.</a:t>
            </a:r>
          </a:p>
          <a:p>
            <a:pPr>
              <a:lnSpc>
                <a:spcPct val="107000"/>
              </a:lnSpc>
              <a:spcAft>
                <a:spcPts val="800"/>
              </a:spcAft>
            </a:pPr>
            <a:r>
              <a:rPr lang="fr-FR" sz="1800" kern="100" dirty="0">
                <a:effectLst/>
                <a:latin typeface="Calibri" panose="020F0502020204030204" pitchFamily="34" charset="0"/>
                <a:ea typeface="Calibri" panose="020F0502020204030204" pitchFamily="34" charset="0"/>
                <a:cs typeface="Times New Roman" panose="02020603050405020304" pitchFamily="18" charset="0"/>
              </a:rPr>
              <a:t>Quelle suite à donner ?   </a:t>
            </a:r>
          </a:p>
          <a:p>
            <a:endParaRPr lang="fr-FR" dirty="0"/>
          </a:p>
        </p:txBody>
      </p:sp>
    </p:spTree>
    <p:extLst>
      <p:ext uri="{BB962C8B-B14F-4D97-AF65-F5344CB8AC3E}">
        <p14:creationId xmlns:p14="http://schemas.microsoft.com/office/powerpoint/2010/main" val="165370266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DD29D89-3CC5-92DA-806E-0A31906997BE}"/>
              </a:ext>
            </a:extLst>
          </p:cNvPr>
          <p:cNvSpPr>
            <a:spLocks noGrp="1"/>
          </p:cNvSpPr>
          <p:nvPr>
            <p:ph type="title"/>
          </p:nvPr>
        </p:nvSpPr>
        <p:spPr/>
        <p:txBody>
          <a:bodyPr/>
          <a:lstStyle/>
          <a:p>
            <a:pPr algn="ctr"/>
            <a:r>
              <a:rPr lang="fr-FR" b="1" dirty="0"/>
              <a:t>ETHIQUE EN SOINS PALLIATIFS</a:t>
            </a:r>
            <a:br>
              <a:rPr lang="fr-FR" b="1" dirty="0"/>
            </a:br>
            <a:r>
              <a:rPr lang="fr-FR" b="1" dirty="0"/>
              <a:t>Mr Pierre(1)</a:t>
            </a:r>
            <a:endParaRPr lang="fr-FR" dirty="0"/>
          </a:p>
        </p:txBody>
      </p:sp>
      <p:sp>
        <p:nvSpPr>
          <p:cNvPr id="3" name="Espace réservé du contenu 2">
            <a:extLst>
              <a:ext uri="{FF2B5EF4-FFF2-40B4-BE49-F238E27FC236}">
                <a16:creationId xmlns:a16="http://schemas.microsoft.com/office/drawing/2014/main" id="{C079AC91-2836-3CF5-1AD4-03519904915D}"/>
              </a:ext>
            </a:extLst>
          </p:cNvPr>
          <p:cNvSpPr>
            <a:spLocks noGrp="1"/>
          </p:cNvSpPr>
          <p:nvPr>
            <p:ph idx="1"/>
          </p:nvPr>
        </p:nvSpPr>
        <p:spPr>
          <a:xfrm>
            <a:off x="2589212" y="1791855"/>
            <a:ext cx="8915400" cy="4442035"/>
          </a:xfrm>
        </p:spPr>
        <p:txBody>
          <a:bodyPr>
            <a:normAutofit fontScale="40000" lnSpcReduction="20000"/>
          </a:bodyPr>
          <a:lstStyle/>
          <a:p>
            <a:pPr marL="0" indent="0">
              <a:lnSpc>
                <a:spcPct val="107000"/>
              </a:lnSpc>
              <a:spcAft>
                <a:spcPts val="800"/>
              </a:spcAft>
              <a:buNone/>
            </a:pPr>
            <a:r>
              <a:rPr lang="fr-FR" sz="2900" kern="100" dirty="0">
                <a:effectLst/>
                <a:latin typeface="Calibri" panose="020F0502020204030204" pitchFamily="34" charset="0"/>
                <a:ea typeface="Calibri" panose="020F0502020204030204" pitchFamily="34" charset="0"/>
                <a:cs typeface="Times New Roman" panose="02020603050405020304" pitchFamily="18" charset="0"/>
              </a:rPr>
              <a:t>Mr Pierre âgé de 62 ans en phase terminale d’un cancer de vessie. Conscient, bien orienté dans le temps et l’espace , sans directives anticipée ni personne de confiance.</a:t>
            </a:r>
          </a:p>
          <a:p>
            <a:pPr marL="0" indent="0">
              <a:lnSpc>
                <a:spcPct val="107000"/>
              </a:lnSpc>
              <a:spcAft>
                <a:spcPts val="800"/>
              </a:spcAft>
              <a:buNone/>
            </a:pPr>
            <a:r>
              <a:rPr lang="fr-FR" sz="2900" kern="100" dirty="0">
                <a:effectLst/>
                <a:latin typeface="Calibri" panose="020F0502020204030204" pitchFamily="34" charset="0"/>
                <a:ea typeface="Calibri" panose="020F0502020204030204" pitchFamily="34" charset="0"/>
                <a:cs typeface="Times New Roman" panose="02020603050405020304" pitchFamily="18" charset="0"/>
              </a:rPr>
              <a:t>Il arrive en ambulance à l’hôpital HTP, hyperalgique (douleur généralisée, diffuse). Un traitement par morphinique amène une bonne sédation de la douleur. Comme sa famille habite du côté de Haguenau, sa fille demande s’il est possible de le rapatrier sur l’USP de cette même ville. La décision prise, il peut partir demain à l’USP. </a:t>
            </a:r>
          </a:p>
          <a:p>
            <a:pPr marL="0" indent="0">
              <a:lnSpc>
                <a:spcPct val="107000"/>
              </a:lnSpc>
              <a:spcAft>
                <a:spcPts val="800"/>
              </a:spcAft>
              <a:buNone/>
            </a:pPr>
            <a:r>
              <a:rPr lang="fr-FR" sz="2900" kern="100" dirty="0">
                <a:effectLst/>
                <a:latin typeface="Calibri" panose="020F0502020204030204" pitchFamily="34" charset="0"/>
                <a:ea typeface="Calibri" panose="020F0502020204030204" pitchFamily="34" charset="0"/>
                <a:cs typeface="Times New Roman" panose="02020603050405020304" pitchFamily="18" charset="0"/>
              </a:rPr>
              <a:t>Le lendemain, changement de tableau, le patient est hyper algique et en agonie avec des phases de présence. Le médecin en charge décide dans ces conditions de ne pas le transférer comme l’issue est une question d’heure et qu’il ne faut pas aggraver son ressenti douloureux.  </a:t>
            </a:r>
          </a:p>
          <a:p>
            <a:pPr marL="0" indent="0">
              <a:lnSpc>
                <a:spcPct val="107000"/>
              </a:lnSpc>
              <a:spcAft>
                <a:spcPts val="800"/>
              </a:spcAft>
              <a:buNone/>
            </a:pPr>
            <a:r>
              <a:rPr lang="fr-FR" sz="2900" kern="100" dirty="0">
                <a:effectLst/>
                <a:latin typeface="Calibri" panose="020F0502020204030204" pitchFamily="34" charset="0"/>
                <a:ea typeface="Calibri" panose="020F0502020204030204" pitchFamily="34" charset="0"/>
                <a:cs typeface="Times New Roman" panose="02020603050405020304" pitchFamily="18" charset="0"/>
              </a:rPr>
              <a:t>Sur ces entre faits arrive les ambulanciers pour le transfert. Le médecin annule le transfert. En regard de la situation l’ambulancier est compréhensif. </a:t>
            </a:r>
          </a:p>
          <a:p>
            <a:pPr marL="0" indent="0">
              <a:lnSpc>
                <a:spcPct val="107000"/>
              </a:lnSpc>
              <a:spcAft>
                <a:spcPts val="800"/>
              </a:spcAft>
              <a:buNone/>
            </a:pPr>
            <a:r>
              <a:rPr lang="fr-FR" sz="2900" kern="100" dirty="0">
                <a:effectLst/>
                <a:latin typeface="Calibri" panose="020F0502020204030204" pitchFamily="34" charset="0"/>
                <a:ea typeface="Calibri" panose="020F0502020204030204" pitchFamily="34" charset="0"/>
                <a:cs typeface="Times New Roman" panose="02020603050405020304" pitchFamily="18" charset="0"/>
              </a:rPr>
              <a:t>Peu après arrive trois aides-soignants pour s’occuper de Mr Pierre qui baigne dans ses selles. Le médecin leur signifie qu’il est interdit de toucher le patient pour le moment au vu de sa situation d’extrême fin de vie et d’exagération encore de son syndrome douloureux.</a:t>
            </a:r>
          </a:p>
          <a:p>
            <a:pPr marL="0" indent="0">
              <a:lnSpc>
                <a:spcPct val="107000"/>
              </a:lnSpc>
              <a:spcAft>
                <a:spcPts val="800"/>
              </a:spcAft>
              <a:buNone/>
            </a:pPr>
            <a:r>
              <a:rPr lang="fr-FR" sz="2900" kern="100" dirty="0">
                <a:effectLst/>
                <a:latin typeface="Calibri" panose="020F0502020204030204" pitchFamily="34" charset="0"/>
                <a:ea typeface="Calibri" panose="020F0502020204030204" pitchFamily="34" charset="0"/>
                <a:cs typeface="Times New Roman" panose="02020603050405020304" pitchFamily="18" charset="0"/>
              </a:rPr>
              <a:t>Ce qui suscite quelques réactions d’incompréhensions de leur part avec l’argument : « que l’on ne peut pas être bien quand on est dans ses selles. Ce n’est pas digne de le laisser dans cet état. »</a:t>
            </a:r>
          </a:p>
          <a:p>
            <a:pPr marL="0" indent="0">
              <a:lnSpc>
                <a:spcPct val="107000"/>
              </a:lnSpc>
              <a:spcAft>
                <a:spcPts val="800"/>
              </a:spcAft>
              <a:buNone/>
            </a:pPr>
            <a:r>
              <a:rPr lang="fr-FR" sz="4500" kern="1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Comment peut on défendre l’une et l’autre attitude : faire ou ne pas faire ?</a:t>
            </a:r>
            <a:endParaRPr lang="fr-FR" sz="45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endParaRPr lang="fr-FR" sz="29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fr-FR" dirty="0"/>
          </a:p>
        </p:txBody>
      </p:sp>
    </p:spTree>
    <p:extLst>
      <p:ext uri="{BB962C8B-B14F-4D97-AF65-F5344CB8AC3E}">
        <p14:creationId xmlns:p14="http://schemas.microsoft.com/office/powerpoint/2010/main" val="170011963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0BDE026-3DCE-0480-B3FF-AC4CB241EAC3}"/>
              </a:ext>
            </a:extLst>
          </p:cNvPr>
          <p:cNvSpPr>
            <a:spLocks noGrp="1"/>
          </p:cNvSpPr>
          <p:nvPr>
            <p:ph type="title"/>
          </p:nvPr>
        </p:nvSpPr>
        <p:spPr/>
        <p:txBody>
          <a:bodyPr/>
          <a:lstStyle/>
          <a:p>
            <a:pPr algn="ctr"/>
            <a:r>
              <a:rPr lang="fr-FR" b="1" dirty="0"/>
              <a:t>ETHIQUE EN SOINS PALLIATIFS</a:t>
            </a:r>
            <a:br>
              <a:rPr lang="fr-FR" b="1" dirty="0"/>
            </a:br>
            <a:r>
              <a:rPr lang="fr-FR" b="1" dirty="0"/>
              <a:t>Mr Pierre(2)</a:t>
            </a:r>
            <a:endParaRPr lang="fr-FR" dirty="0"/>
          </a:p>
        </p:txBody>
      </p:sp>
      <p:sp>
        <p:nvSpPr>
          <p:cNvPr id="3" name="Espace réservé du contenu 2">
            <a:extLst>
              <a:ext uri="{FF2B5EF4-FFF2-40B4-BE49-F238E27FC236}">
                <a16:creationId xmlns:a16="http://schemas.microsoft.com/office/drawing/2014/main" id="{32F44643-96C5-C952-B433-C8EDD326FF86}"/>
              </a:ext>
            </a:extLst>
          </p:cNvPr>
          <p:cNvSpPr>
            <a:spLocks noGrp="1"/>
          </p:cNvSpPr>
          <p:nvPr>
            <p:ph idx="1"/>
          </p:nvPr>
        </p:nvSpPr>
        <p:spPr/>
        <p:txBody>
          <a:bodyPr/>
          <a:lstStyle/>
          <a:p>
            <a:pPr marL="342900" lvl="0" indent="-342900">
              <a:lnSpc>
                <a:spcPct val="107000"/>
              </a:lnSpc>
              <a:buClr>
                <a:srgbClr val="FF0000"/>
              </a:buClr>
              <a:buFont typeface="+mj-lt"/>
              <a:buAutoNum type="arabicPeriod"/>
            </a:pPr>
            <a:r>
              <a:rPr lang="fr-FR" sz="1800" b="1" kern="1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Arguments du médecin</a:t>
            </a:r>
            <a:r>
              <a:rPr lang="fr-FR" sz="1800" kern="1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t>
            </a:r>
            <a:r>
              <a:rPr lang="fr-FR"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pour appuyer la non intervention immédiate : la préoccupation du patient à ce moment de son évolution terminale n’était plus dans un ressenti désagréable et de non dignité d’être dans ses selles. On peut même dire que l’on n’a pas la certitude qu’il se rendait compte de ce qui se passe. Lui prodiguer des soins « soit disant » de confort à ce moment-là, n’auraient eu d’autres effets que le rendre très inconfortable, encore plus douloureux et en même temps d’insécuriser les soignants au vu des cris qu’il aurait émis. </a:t>
            </a:r>
          </a:p>
          <a:p>
            <a:pPr marL="342900" lvl="0" indent="-342900">
              <a:lnSpc>
                <a:spcPct val="107000"/>
              </a:lnSpc>
              <a:spcAft>
                <a:spcPts val="800"/>
              </a:spcAft>
              <a:buClr>
                <a:srgbClr val="FF0000"/>
              </a:buClr>
              <a:buFont typeface="+mj-lt"/>
              <a:buAutoNum type="arabicPeriod"/>
            </a:pPr>
            <a:r>
              <a:rPr lang="fr-FR" sz="1800" b="1" kern="1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Arguments des soignants</a:t>
            </a:r>
            <a:r>
              <a:rPr lang="fr-FR" sz="1800" kern="1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 </a:t>
            </a:r>
            <a:r>
              <a:rPr lang="fr-FR"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c’est notre métier de nous occuper de la propreté et de l’inconfort du corps du patient et de tout faire pour lui rendre sa dignité.  </a:t>
            </a:r>
          </a:p>
          <a:p>
            <a:pPr marL="0" indent="0">
              <a:buNone/>
            </a:pPr>
            <a:endParaRPr lang="fr-FR" dirty="0"/>
          </a:p>
        </p:txBody>
      </p:sp>
    </p:spTree>
    <p:extLst>
      <p:ext uri="{BB962C8B-B14F-4D97-AF65-F5344CB8AC3E}">
        <p14:creationId xmlns:p14="http://schemas.microsoft.com/office/powerpoint/2010/main" val="29863981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6D04A03-214E-42AF-8317-C5C3E39CE006}"/>
              </a:ext>
            </a:extLst>
          </p:cNvPr>
          <p:cNvSpPr>
            <a:spLocks noGrp="1"/>
          </p:cNvSpPr>
          <p:nvPr>
            <p:ph type="ctrTitle"/>
          </p:nvPr>
        </p:nvSpPr>
        <p:spPr>
          <a:xfrm>
            <a:off x="2350675" y="2594114"/>
            <a:ext cx="8915399" cy="2262781"/>
          </a:xfrm>
        </p:spPr>
        <p:txBody>
          <a:bodyPr>
            <a:normAutofit fontScale="90000"/>
          </a:bodyPr>
          <a:lstStyle/>
          <a:p>
            <a:r>
              <a:rPr lang="fr-FR" sz="4000" dirty="0"/>
              <a:t>U.E 4.7S5  </a:t>
            </a:r>
            <a:br>
              <a:rPr lang="fr-FR" sz="4000" dirty="0"/>
            </a:br>
            <a:r>
              <a:rPr lang="fr-FR" sz="4000" dirty="0"/>
              <a:t>CONCEPT ETHIQUE EN SOINS PALLIATIFS</a:t>
            </a:r>
            <a:br>
              <a:rPr lang="fr-FR" sz="4000" dirty="0"/>
            </a:br>
            <a:br>
              <a:rPr lang="fr-FR" dirty="0"/>
            </a:br>
            <a:endParaRPr lang="fr-FR" dirty="0"/>
          </a:p>
        </p:txBody>
      </p:sp>
      <p:sp>
        <p:nvSpPr>
          <p:cNvPr id="3" name="Sous-titre 2">
            <a:extLst>
              <a:ext uri="{FF2B5EF4-FFF2-40B4-BE49-F238E27FC236}">
                <a16:creationId xmlns:a16="http://schemas.microsoft.com/office/drawing/2014/main" id="{73FA1072-215E-4ADD-A922-2FCBA8D4934E}"/>
              </a:ext>
            </a:extLst>
          </p:cNvPr>
          <p:cNvSpPr>
            <a:spLocks noGrp="1"/>
          </p:cNvSpPr>
          <p:nvPr>
            <p:ph type="subTitle" idx="1"/>
          </p:nvPr>
        </p:nvSpPr>
        <p:spPr>
          <a:xfrm>
            <a:off x="2589212" y="4578596"/>
            <a:ext cx="8915399" cy="1126283"/>
          </a:xfrm>
        </p:spPr>
        <p:txBody>
          <a:bodyPr>
            <a:normAutofit lnSpcReduction="10000"/>
          </a:bodyPr>
          <a:lstStyle/>
          <a:p>
            <a:r>
              <a:rPr lang="fr-FR" dirty="0"/>
              <a:t>PROMOTION 2021-2024</a:t>
            </a:r>
          </a:p>
          <a:p>
            <a:r>
              <a:rPr lang="fr-FR" dirty="0"/>
              <a:t>M. DIETRICH</a:t>
            </a:r>
          </a:p>
          <a:p>
            <a:r>
              <a:rPr lang="fr-FR" dirty="0" err="1"/>
              <a:t>Nov</a:t>
            </a:r>
            <a:r>
              <a:rPr lang="fr-FR" dirty="0"/>
              <a:t> 2023</a:t>
            </a:r>
          </a:p>
        </p:txBody>
      </p:sp>
    </p:spTree>
    <p:extLst>
      <p:ext uri="{BB962C8B-B14F-4D97-AF65-F5344CB8AC3E}">
        <p14:creationId xmlns:p14="http://schemas.microsoft.com/office/powerpoint/2010/main" val="77255906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C80530B-192C-7FF0-B768-FCD14BB5C32D}"/>
              </a:ext>
            </a:extLst>
          </p:cNvPr>
          <p:cNvSpPr>
            <a:spLocks noGrp="1"/>
          </p:cNvSpPr>
          <p:nvPr>
            <p:ph type="title"/>
          </p:nvPr>
        </p:nvSpPr>
        <p:spPr/>
        <p:txBody>
          <a:bodyPr/>
          <a:lstStyle/>
          <a:p>
            <a:pPr algn="ctr"/>
            <a:r>
              <a:rPr lang="fr-FR" b="1" dirty="0"/>
              <a:t>ETHIQUE EN SOINS PALLIATIFS</a:t>
            </a:r>
            <a:br>
              <a:rPr lang="fr-FR" b="1" dirty="0"/>
            </a:br>
            <a:r>
              <a:rPr lang="fr-FR" b="1" dirty="0"/>
              <a:t>Mr Pierre(3)</a:t>
            </a:r>
            <a:endParaRPr lang="fr-FR" dirty="0"/>
          </a:p>
        </p:txBody>
      </p:sp>
      <p:sp>
        <p:nvSpPr>
          <p:cNvPr id="3" name="Espace réservé du contenu 2">
            <a:extLst>
              <a:ext uri="{FF2B5EF4-FFF2-40B4-BE49-F238E27FC236}">
                <a16:creationId xmlns:a16="http://schemas.microsoft.com/office/drawing/2014/main" id="{842EC7E6-7CD5-7077-F819-F8F77C3C0303}"/>
              </a:ext>
            </a:extLst>
          </p:cNvPr>
          <p:cNvSpPr>
            <a:spLocks noGrp="1"/>
          </p:cNvSpPr>
          <p:nvPr>
            <p:ph idx="1"/>
          </p:nvPr>
        </p:nvSpPr>
        <p:spPr/>
        <p:txBody>
          <a:bodyPr>
            <a:normAutofit fontScale="92500" lnSpcReduction="10000"/>
          </a:bodyPr>
          <a:lstStyle/>
          <a:p>
            <a:pPr marL="342900" lvl="0" indent="-342900">
              <a:lnSpc>
                <a:spcPct val="107000"/>
              </a:lnSpc>
              <a:buClr>
                <a:srgbClr val="FF0000"/>
              </a:buClr>
              <a:buFont typeface="+mj-lt"/>
              <a:buAutoNum type="arabicPeriod"/>
            </a:pPr>
            <a:r>
              <a:rPr lang="fr-FR" sz="1800" b="1" kern="1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La question qui se pose</a:t>
            </a:r>
            <a:r>
              <a:rPr lang="fr-FR" sz="1800" kern="1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 leur argumentation louable peut-elle se faire au détriment du patient notamment en majorant sa souffrance ? Et en l’empêchant de mourir :  la douleur très forte, de par la décharge d’adrénaline qu’elle entraine peut empêcher de mourir dans l’immédiat. </a:t>
            </a:r>
            <a:endParaRPr lang="fr-FR"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Clr>
                <a:srgbClr val="FF0000"/>
              </a:buClr>
              <a:buFont typeface="+mj-lt"/>
              <a:buAutoNum type="arabicPeriod"/>
            </a:pPr>
            <a:r>
              <a:rPr lang="fr-FR" sz="1800" b="1" kern="1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Epilogue </a:t>
            </a:r>
            <a:r>
              <a:rPr lang="fr-FR" sz="1800" kern="1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une heure après la discussion le patient a été soulagé par son décès. Naturellement les aides-soignants ont pu alors s’occuper du patient, en fait rassurer de pouvoir faire leur travail.  Quelques jours après, dans le service avec la cadre de santé, une séance de questions réponses, en fait essentiellement un moment de recueil de leurs ressentis a été organisé, ou il a pu être redit que l’objectif principale, prioritaire lors d’un soin à un malade est de ne pas rajouter d’inconfort, le mot est faible, lors d’un tel soin. Au-delà, des objectifs propres à chaque profession de soins, il est fondamental de ne pas oublier le patient, son vécu, ses attentes et ses refus. </a:t>
            </a:r>
            <a:endParaRPr lang="fr-FR"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457200">
              <a:lnSpc>
                <a:spcPct val="107000"/>
              </a:lnSpc>
              <a:spcAft>
                <a:spcPts val="800"/>
              </a:spcAft>
            </a:pPr>
            <a:r>
              <a:rPr lang="fr-FR" sz="1800" kern="1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Quelques heures après cette réunion de catharsis (purger ses ressentis), plus de la moitié de l’équipe AS a été convaincue de la pertinence du refus momentané de soins.  </a:t>
            </a:r>
            <a:endParaRPr lang="fr-FR" sz="1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fr-FR" dirty="0"/>
          </a:p>
        </p:txBody>
      </p:sp>
    </p:spTree>
    <p:extLst>
      <p:ext uri="{BB962C8B-B14F-4D97-AF65-F5344CB8AC3E}">
        <p14:creationId xmlns:p14="http://schemas.microsoft.com/office/powerpoint/2010/main" val="218731441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0A8A68D-42F6-123A-FD5A-0F6CC02CB44A}"/>
              </a:ext>
            </a:extLst>
          </p:cNvPr>
          <p:cNvSpPr>
            <a:spLocks noGrp="1"/>
          </p:cNvSpPr>
          <p:nvPr>
            <p:ph type="title"/>
          </p:nvPr>
        </p:nvSpPr>
        <p:spPr/>
        <p:txBody>
          <a:bodyPr/>
          <a:lstStyle/>
          <a:p>
            <a:pPr algn="ctr"/>
            <a:r>
              <a:rPr lang="fr-FR" b="1" dirty="0"/>
              <a:t>ETHIQUE EN SOINS PALLIATIFS</a:t>
            </a:r>
            <a:br>
              <a:rPr lang="fr-FR" b="1" dirty="0"/>
            </a:br>
            <a:r>
              <a:rPr lang="fr-FR" b="1" dirty="0"/>
              <a:t>DEMANDE D’EUTHANASIE(1) </a:t>
            </a:r>
            <a:endParaRPr lang="fr-FR" dirty="0"/>
          </a:p>
        </p:txBody>
      </p:sp>
      <p:sp>
        <p:nvSpPr>
          <p:cNvPr id="3" name="Espace réservé du contenu 2">
            <a:extLst>
              <a:ext uri="{FF2B5EF4-FFF2-40B4-BE49-F238E27FC236}">
                <a16:creationId xmlns:a16="http://schemas.microsoft.com/office/drawing/2014/main" id="{5A8E4949-D8CC-2D13-E6B5-1646C14C065B}"/>
              </a:ext>
            </a:extLst>
          </p:cNvPr>
          <p:cNvSpPr>
            <a:spLocks noGrp="1"/>
          </p:cNvSpPr>
          <p:nvPr>
            <p:ph idx="1"/>
          </p:nvPr>
        </p:nvSpPr>
        <p:spPr/>
        <p:txBody>
          <a:bodyPr/>
          <a:lstStyle/>
          <a:p>
            <a:pPr marL="0" indent="0">
              <a:lnSpc>
                <a:spcPct val="107000"/>
              </a:lnSpc>
              <a:spcAft>
                <a:spcPts val="800"/>
              </a:spcAft>
              <a:buNone/>
            </a:pPr>
            <a:endParaRPr lang="fr-FR" kern="100"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endParaRPr lang="fr-FR"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endParaRPr lang="fr-FR"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1800" kern="100" dirty="0">
                <a:effectLst/>
                <a:latin typeface="Calibri" panose="020F0502020204030204" pitchFamily="34" charset="0"/>
                <a:ea typeface="Calibri" panose="020F0502020204030204" pitchFamily="34" charset="0"/>
                <a:cs typeface="Times New Roman" panose="02020603050405020304" pitchFamily="18" charset="0"/>
              </a:rPr>
              <a:t>Un patient profitant de l’isolement d’un soignant fait une demande d’euthanasie. </a:t>
            </a:r>
          </a:p>
          <a:p>
            <a:endParaRPr lang="fr-FR" dirty="0"/>
          </a:p>
        </p:txBody>
      </p:sp>
    </p:spTree>
    <p:extLst>
      <p:ext uri="{BB962C8B-B14F-4D97-AF65-F5344CB8AC3E}">
        <p14:creationId xmlns:p14="http://schemas.microsoft.com/office/powerpoint/2010/main" val="11883209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AA588FA-F99E-29BB-39C3-F97E06EB854D}"/>
              </a:ext>
            </a:extLst>
          </p:cNvPr>
          <p:cNvSpPr>
            <a:spLocks noGrp="1"/>
          </p:cNvSpPr>
          <p:nvPr>
            <p:ph type="title"/>
          </p:nvPr>
        </p:nvSpPr>
        <p:spPr/>
        <p:txBody>
          <a:bodyPr/>
          <a:lstStyle/>
          <a:p>
            <a:pPr algn="ctr"/>
            <a:r>
              <a:rPr lang="fr-FR" b="1" dirty="0"/>
              <a:t>ETHIQUE EN SOINS PALLIATIFS</a:t>
            </a:r>
            <a:br>
              <a:rPr lang="fr-FR" b="1" dirty="0"/>
            </a:br>
            <a:r>
              <a:rPr lang="fr-FR" b="1" dirty="0"/>
              <a:t>DEMANDE D’EUTHANASIE(2) </a:t>
            </a:r>
            <a:endParaRPr lang="fr-FR" dirty="0"/>
          </a:p>
        </p:txBody>
      </p:sp>
      <p:sp>
        <p:nvSpPr>
          <p:cNvPr id="3" name="Espace réservé du contenu 2">
            <a:extLst>
              <a:ext uri="{FF2B5EF4-FFF2-40B4-BE49-F238E27FC236}">
                <a16:creationId xmlns:a16="http://schemas.microsoft.com/office/drawing/2014/main" id="{FC41A3AE-006E-FBBF-9BE9-58E0A8F44B7A}"/>
              </a:ext>
            </a:extLst>
          </p:cNvPr>
          <p:cNvSpPr>
            <a:spLocks noGrp="1"/>
          </p:cNvSpPr>
          <p:nvPr>
            <p:ph idx="1"/>
          </p:nvPr>
        </p:nvSpPr>
        <p:spPr/>
        <p:txBody>
          <a:bodyPr/>
          <a:lstStyle/>
          <a:p>
            <a:pPr marL="0" indent="0">
              <a:buNone/>
            </a:pPr>
            <a:endParaRPr lang="fr-FR" sz="1800" kern="1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fr-FR" kern="100" dirty="0">
              <a:solidFill>
                <a:srgbClr val="FF0000"/>
              </a:solidFill>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fr-FR" sz="1800" kern="1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fr-FR" kern="100" dirty="0">
              <a:solidFill>
                <a:srgbClr val="FF0000"/>
              </a:solidFill>
              <a:latin typeface="Calibri" panose="020F0502020204030204" pitchFamily="34" charset="0"/>
              <a:ea typeface="Calibri" panose="020F0502020204030204" pitchFamily="34" charset="0"/>
              <a:cs typeface="Times New Roman" panose="02020603050405020304" pitchFamily="18" charset="0"/>
            </a:endParaRPr>
          </a:p>
          <a:p>
            <a:pPr marL="0" indent="0" algn="ctr">
              <a:buNone/>
            </a:pPr>
            <a:r>
              <a:rPr lang="fr-FR" sz="1800" kern="1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Quelle attitude avoir ?  </a:t>
            </a:r>
            <a:endParaRPr lang="fr-FR" sz="1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fr-FR" dirty="0"/>
          </a:p>
        </p:txBody>
      </p:sp>
    </p:spTree>
    <p:extLst>
      <p:ext uri="{BB962C8B-B14F-4D97-AF65-F5344CB8AC3E}">
        <p14:creationId xmlns:p14="http://schemas.microsoft.com/office/powerpoint/2010/main" val="381955211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8C48024-99DF-7443-0BF0-E9F6913696AC}"/>
              </a:ext>
            </a:extLst>
          </p:cNvPr>
          <p:cNvSpPr>
            <a:spLocks noGrp="1"/>
          </p:cNvSpPr>
          <p:nvPr>
            <p:ph type="title"/>
          </p:nvPr>
        </p:nvSpPr>
        <p:spPr/>
        <p:txBody>
          <a:bodyPr/>
          <a:lstStyle/>
          <a:p>
            <a:pPr algn="ctr"/>
            <a:r>
              <a:rPr lang="fr-FR" b="1" dirty="0"/>
              <a:t>ETHIQUE EN SOINS PALLIATIFS</a:t>
            </a:r>
            <a:br>
              <a:rPr lang="fr-FR" b="1" dirty="0"/>
            </a:br>
            <a:r>
              <a:rPr lang="fr-FR" b="1" dirty="0"/>
              <a:t>DEMANDE D’EUTHANASIE (3) </a:t>
            </a:r>
            <a:endParaRPr lang="fr-FR" dirty="0"/>
          </a:p>
        </p:txBody>
      </p:sp>
      <p:sp>
        <p:nvSpPr>
          <p:cNvPr id="3" name="Espace réservé du contenu 2">
            <a:extLst>
              <a:ext uri="{FF2B5EF4-FFF2-40B4-BE49-F238E27FC236}">
                <a16:creationId xmlns:a16="http://schemas.microsoft.com/office/drawing/2014/main" id="{F37948AC-A320-0DE1-C1BB-34D01354236D}"/>
              </a:ext>
            </a:extLst>
          </p:cNvPr>
          <p:cNvSpPr>
            <a:spLocks noGrp="1"/>
          </p:cNvSpPr>
          <p:nvPr>
            <p:ph idx="1"/>
          </p:nvPr>
        </p:nvSpPr>
        <p:spPr/>
        <p:txBody>
          <a:bodyPr/>
          <a:lstStyle/>
          <a:p>
            <a:pPr>
              <a:lnSpc>
                <a:spcPct val="107000"/>
              </a:lnSpc>
              <a:spcAft>
                <a:spcPts val="800"/>
              </a:spcAft>
            </a:pPr>
            <a:r>
              <a:rPr lang="fr-FR" sz="1800" kern="100" dirty="0">
                <a:effectLst/>
                <a:latin typeface="Calibri" panose="020F0502020204030204" pitchFamily="34" charset="0"/>
                <a:ea typeface="Calibri" panose="020F0502020204030204" pitchFamily="34" charset="0"/>
                <a:cs typeface="Times New Roman" panose="02020603050405020304" pitchFamily="18" charset="0"/>
              </a:rPr>
              <a:t>Une demande d’euthanasie est le témoin d’une souffrance d’un patient. </a:t>
            </a:r>
          </a:p>
          <a:p>
            <a:pPr>
              <a:lnSpc>
                <a:spcPct val="107000"/>
              </a:lnSpc>
              <a:spcAft>
                <a:spcPts val="800"/>
              </a:spcAft>
            </a:pPr>
            <a:r>
              <a:rPr lang="fr-FR" sz="1800" kern="100" dirty="0">
                <a:effectLst/>
                <a:latin typeface="Calibri" panose="020F0502020204030204" pitchFamily="34" charset="0"/>
                <a:ea typeface="Calibri" panose="020F0502020204030204" pitchFamily="34" charset="0"/>
                <a:cs typeface="Times New Roman" panose="02020603050405020304" pitchFamily="18" charset="0"/>
              </a:rPr>
              <a:t>Le devoir de tout soignant est d’accueillir toute souffrance. </a:t>
            </a:r>
          </a:p>
          <a:p>
            <a:pPr>
              <a:lnSpc>
                <a:spcPct val="107000"/>
              </a:lnSpc>
              <a:spcAft>
                <a:spcPts val="800"/>
              </a:spcAft>
            </a:pPr>
            <a:r>
              <a:rPr lang="fr-FR" sz="1800" kern="100" dirty="0">
                <a:effectLst/>
                <a:latin typeface="Calibri" panose="020F0502020204030204" pitchFamily="34" charset="0"/>
                <a:ea typeface="Calibri" panose="020F0502020204030204" pitchFamily="34" charset="0"/>
                <a:cs typeface="Times New Roman" panose="02020603050405020304" pitchFamily="18" charset="0"/>
              </a:rPr>
              <a:t>On n’est pas dans la loi, on n’est pas dans le geste immédiat on est dans l’accueil avec bienveillance si possible d’une demande.</a:t>
            </a:r>
          </a:p>
          <a:p>
            <a:endParaRPr lang="fr-FR" dirty="0"/>
          </a:p>
          <a:p>
            <a:endParaRPr lang="fr-FR" dirty="0"/>
          </a:p>
          <a:p>
            <a:pPr marL="0" indent="0">
              <a:buNone/>
            </a:pPr>
            <a:endParaRPr lang="fr-FR" dirty="0"/>
          </a:p>
        </p:txBody>
      </p:sp>
    </p:spTree>
    <p:extLst>
      <p:ext uri="{BB962C8B-B14F-4D97-AF65-F5344CB8AC3E}">
        <p14:creationId xmlns:p14="http://schemas.microsoft.com/office/powerpoint/2010/main" val="2218077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F412109-6F7E-30A0-1298-263B64DEE53A}"/>
              </a:ext>
            </a:extLst>
          </p:cNvPr>
          <p:cNvSpPr>
            <a:spLocks noGrp="1"/>
          </p:cNvSpPr>
          <p:nvPr>
            <p:ph type="title"/>
          </p:nvPr>
        </p:nvSpPr>
        <p:spPr/>
        <p:txBody>
          <a:bodyPr/>
          <a:lstStyle/>
          <a:p>
            <a:pPr algn="ctr"/>
            <a:r>
              <a:rPr lang="fr-FR" b="1" dirty="0"/>
              <a:t>ETHIQUE EN SOINS PALLIATIFS</a:t>
            </a:r>
            <a:br>
              <a:rPr lang="fr-FR" b="1" dirty="0"/>
            </a:br>
            <a:r>
              <a:rPr lang="fr-FR" b="1" dirty="0"/>
              <a:t>DEMANDE D’EUTHANASIE (4) </a:t>
            </a:r>
            <a:endParaRPr lang="fr-FR" dirty="0"/>
          </a:p>
        </p:txBody>
      </p:sp>
      <p:sp>
        <p:nvSpPr>
          <p:cNvPr id="3" name="Espace réservé du contenu 2">
            <a:extLst>
              <a:ext uri="{FF2B5EF4-FFF2-40B4-BE49-F238E27FC236}">
                <a16:creationId xmlns:a16="http://schemas.microsoft.com/office/drawing/2014/main" id="{6F0365A6-D2D6-DEAE-47CE-A958D84825F6}"/>
              </a:ext>
            </a:extLst>
          </p:cNvPr>
          <p:cNvSpPr>
            <a:spLocks noGrp="1"/>
          </p:cNvSpPr>
          <p:nvPr>
            <p:ph idx="1"/>
          </p:nvPr>
        </p:nvSpPr>
        <p:spPr/>
        <p:txBody>
          <a:bodyPr/>
          <a:lstStyle/>
          <a:p>
            <a:pPr marL="0" indent="0">
              <a:buNone/>
            </a:pPr>
            <a:endParaRPr lang="fr-FR" sz="1800" kern="1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fr-FR" kern="100" dirty="0">
              <a:solidFill>
                <a:srgbClr val="FF0000"/>
              </a:solidFill>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fr-FR" sz="1800" kern="1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fr-FR" kern="100" dirty="0">
              <a:solidFill>
                <a:srgbClr val="FF0000"/>
              </a:solidFill>
              <a:latin typeface="Calibri" panose="020F0502020204030204" pitchFamily="34" charset="0"/>
              <a:ea typeface="Calibri" panose="020F0502020204030204" pitchFamily="34" charset="0"/>
              <a:cs typeface="Times New Roman" panose="02020603050405020304" pitchFamily="18" charset="0"/>
            </a:endParaRPr>
          </a:p>
          <a:p>
            <a:pPr marL="0" indent="0" algn="ctr">
              <a:buNone/>
            </a:pPr>
            <a:r>
              <a:rPr lang="fr-FR" sz="1800" kern="1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De quoi le soignant peut-il avoir peur en recueillant une demande ? </a:t>
            </a:r>
            <a:endParaRPr lang="fr-FR" sz="1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fr-FR" dirty="0"/>
          </a:p>
        </p:txBody>
      </p:sp>
    </p:spTree>
    <p:extLst>
      <p:ext uri="{BB962C8B-B14F-4D97-AF65-F5344CB8AC3E}">
        <p14:creationId xmlns:p14="http://schemas.microsoft.com/office/powerpoint/2010/main" val="413805848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3A26CBB-11DE-7AF6-CDB2-22F0BDB818A2}"/>
              </a:ext>
            </a:extLst>
          </p:cNvPr>
          <p:cNvSpPr>
            <a:spLocks noGrp="1"/>
          </p:cNvSpPr>
          <p:nvPr>
            <p:ph type="title"/>
          </p:nvPr>
        </p:nvSpPr>
        <p:spPr/>
        <p:txBody>
          <a:bodyPr/>
          <a:lstStyle/>
          <a:p>
            <a:pPr algn="ctr"/>
            <a:r>
              <a:rPr lang="fr-FR" b="1" dirty="0"/>
              <a:t>ETHIQUE EN SOINS PALLIATIFS</a:t>
            </a:r>
            <a:br>
              <a:rPr lang="fr-FR" b="1" dirty="0"/>
            </a:br>
            <a:r>
              <a:rPr lang="fr-FR" b="1" dirty="0"/>
              <a:t>DEMANDE D’EUTHANASIE (5) </a:t>
            </a:r>
            <a:endParaRPr lang="fr-FR" dirty="0"/>
          </a:p>
        </p:txBody>
      </p:sp>
      <p:sp>
        <p:nvSpPr>
          <p:cNvPr id="3" name="Espace réservé du contenu 2">
            <a:extLst>
              <a:ext uri="{FF2B5EF4-FFF2-40B4-BE49-F238E27FC236}">
                <a16:creationId xmlns:a16="http://schemas.microsoft.com/office/drawing/2014/main" id="{80FCB539-859F-5B83-EE8F-76C8E24B2EE0}"/>
              </a:ext>
            </a:extLst>
          </p:cNvPr>
          <p:cNvSpPr>
            <a:spLocks noGrp="1"/>
          </p:cNvSpPr>
          <p:nvPr>
            <p:ph idx="1"/>
          </p:nvPr>
        </p:nvSpPr>
        <p:spPr/>
        <p:txBody>
          <a:bodyPr>
            <a:normAutofit fontScale="85000" lnSpcReduction="20000"/>
          </a:bodyPr>
          <a:lstStyle/>
          <a:p>
            <a:pPr marL="0" indent="0">
              <a:lnSpc>
                <a:spcPct val="107000"/>
              </a:lnSpc>
              <a:spcAft>
                <a:spcPts val="800"/>
              </a:spcAft>
              <a:buNone/>
            </a:pPr>
            <a:r>
              <a:rPr lang="fr-FR" sz="1800" kern="100" dirty="0">
                <a:effectLst/>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800"/>
              </a:spcAft>
            </a:pPr>
            <a:r>
              <a:rPr lang="fr-FR" sz="1800" kern="100" dirty="0">
                <a:effectLst/>
                <a:latin typeface="Calibri" panose="020F0502020204030204" pitchFamily="34" charset="0"/>
                <a:ea typeface="Calibri" panose="020F0502020204030204" pitchFamily="34" charset="0"/>
                <a:cs typeface="Times New Roman" panose="02020603050405020304" pitchFamily="18" charset="0"/>
              </a:rPr>
              <a:t>On est pris au dépourvu, on n’a pas eu le temps de se forger une réponse, doit on en apporter une ?  </a:t>
            </a:r>
          </a:p>
          <a:p>
            <a:pPr>
              <a:lnSpc>
                <a:spcPct val="107000"/>
              </a:lnSpc>
              <a:spcAft>
                <a:spcPts val="800"/>
              </a:spcAft>
            </a:pPr>
            <a:r>
              <a:rPr lang="fr-FR" sz="1800" kern="100" dirty="0">
                <a:effectLst/>
                <a:latin typeface="Calibri" panose="020F0502020204030204" pitchFamily="34" charset="0"/>
                <a:ea typeface="Calibri" panose="020F0502020204030204" pitchFamily="34" charset="0"/>
                <a:cs typeface="Times New Roman" panose="02020603050405020304" pitchFamily="18" charset="0"/>
              </a:rPr>
              <a:t>Peur de trop bien faire ; se laisser amadouer à faire un geste pour lequel au départ on n’est pas prêt </a:t>
            </a:r>
          </a:p>
          <a:p>
            <a:pPr>
              <a:lnSpc>
                <a:spcPct val="107000"/>
              </a:lnSpc>
              <a:spcAft>
                <a:spcPts val="800"/>
              </a:spcAft>
            </a:pPr>
            <a:r>
              <a:rPr lang="fr-FR" sz="1800" kern="100" dirty="0">
                <a:effectLst/>
                <a:latin typeface="Calibri" panose="020F0502020204030204" pitchFamily="34" charset="0"/>
                <a:ea typeface="Calibri" panose="020F0502020204030204" pitchFamily="34" charset="0"/>
                <a:cs typeface="Times New Roman" panose="02020603050405020304" pitchFamily="18" charset="0"/>
              </a:rPr>
              <a:t>On n’a pas envie d’aller en prison pour ça, peur de la sanction pénale</a:t>
            </a:r>
          </a:p>
          <a:p>
            <a:pPr>
              <a:lnSpc>
                <a:spcPct val="107000"/>
              </a:lnSpc>
              <a:spcAft>
                <a:spcPts val="800"/>
              </a:spcAft>
            </a:pPr>
            <a:r>
              <a:rPr lang="fr-FR" sz="1800" kern="100" dirty="0">
                <a:effectLst/>
                <a:latin typeface="Calibri" panose="020F0502020204030204" pitchFamily="34" charset="0"/>
                <a:ea typeface="Calibri" panose="020F0502020204030204" pitchFamily="34" charset="0"/>
                <a:cs typeface="Times New Roman" panose="02020603050405020304" pitchFamily="18" charset="0"/>
              </a:rPr>
              <a:t>On n’a pas envie d’entendre, parce que cela nous fait trop peur, cela va à l’encontre de nos convictions, de nos valeurs. Etc…</a:t>
            </a:r>
          </a:p>
          <a:p>
            <a:pPr>
              <a:lnSpc>
                <a:spcPct val="107000"/>
              </a:lnSpc>
              <a:spcAft>
                <a:spcPts val="800"/>
              </a:spcAft>
            </a:pPr>
            <a:r>
              <a:rPr lang="fr-FR" sz="1800" b="1" kern="100" dirty="0">
                <a:effectLst/>
                <a:latin typeface="Calibri" panose="020F0502020204030204" pitchFamily="34" charset="0"/>
                <a:ea typeface="Calibri" panose="020F0502020204030204" pitchFamily="34" charset="0"/>
                <a:cs typeface="Times New Roman" panose="02020603050405020304" pitchFamily="18" charset="0"/>
              </a:rPr>
              <a:t>En conclusion : </a:t>
            </a:r>
            <a:r>
              <a:rPr lang="fr-FR" sz="1800" kern="100" dirty="0">
                <a:effectLst/>
                <a:latin typeface="Calibri" panose="020F0502020204030204" pitchFamily="34" charset="0"/>
                <a:ea typeface="Calibri" panose="020F0502020204030204" pitchFamily="34" charset="0"/>
                <a:cs typeface="Times New Roman" panose="02020603050405020304" pitchFamily="18" charset="0"/>
              </a:rPr>
              <a:t>bien percevoir la situation c’est une demande qui pour la majorité des cas ne supposent pas de réponse immédiate. </a:t>
            </a:r>
          </a:p>
          <a:p>
            <a:pPr>
              <a:lnSpc>
                <a:spcPct val="107000"/>
              </a:lnSpc>
              <a:spcAft>
                <a:spcPts val="800"/>
              </a:spcAft>
            </a:pPr>
            <a:r>
              <a:rPr lang="fr-FR" sz="1800" kern="100" dirty="0">
                <a:effectLst/>
                <a:latin typeface="Calibri" panose="020F0502020204030204" pitchFamily="34" charset="0"/>
                <a:ea typeface="Calibri" panose="020F0502020204030204" pitchFamily="34" charset="0"/>
                <a:cs typeface="Times New Roman" panose="02020603050405020304" pitchFamily="18" charset="0"/>
              </a:rPr>
              <a:t>Il s’agit d’abord et avant tout d’écouter et encore d’écouter sans se croire obliger de porter une réponse en tout cas pas immédiate.</a:t>
            </a:r>
          </a:p>
          <a:p>
            <a:pPr marL="0" indent="0">
              <a:buNone/>
            </a:pPr>
            <a:endParaRPr lang="fr-FR" dirty="0"/>
          </a:p>
        </p:txBody>
      </p:sp>
    </p:spTree>
    <p:extLst>
      <p:ext uri="{BB962C8B-B14F-4D97-AF65-F5344CB8AC3E}">
        <p14:creationId xmlns:p14="http://schemas.microsoft.com/office/powerpoint/2010/main" val="19795628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F1AF92A-C0C7-C339-EAD6-8E228CDD8FB7}"/>
              </a:ext>
            </a:extLst>
          </p:cNvPr>
          <p:cNvSpPr>
            <a:spLocks noGrp="1"/>
          </p:cNvSpPr>
          <p:nvPr>
            <p:ph type="title"/>
          </p:nvPr>
        </p:nvSpPr>
        <p:spPr/>
        <p:txBody>
          <a:bodyPr/>
          <a:lstStyle/>
          <a:p>
            <a:pPr algn="ctr"/>
            <a:r>
              <a:rPr lang="fr-FR" b="1" dirty="0"/>
              <a:t>ETHIQUE EN SOINS PALLIATIFS</a:t>
            </a:r>
            <a:br>
              <a:rPr lang="fr-FR" b="1" dirty="0"/>
            </a:br>
            <a:r>
              <a:rPr lang="fr-FR" b="1" dirty="0"/>
              <a:t>DEMANDE D’EUTHANASIE (6) </a:t>
            </a:r>
            <a:endParaRPr lang="fr-FR" dirty="0"/>
          </a:p>
        </p:txBody>
      </p:sp>
      <p:sp>
        <p:nvSpPr>
          <p:cNvPr id="3" name="Espace réservé du contenu 2">
            <a:extLst>
              <a:ext uri="{FF2B5EF4-FFF2-40B4-BE49-F238E27FC236}">
                <a16:creationId xmlns:a16="http://schemas.microsoft.com/office/drawing/2014/main" id="{F398C909-1A33-A51A-C5CA-06B78F998C40}"/>
              </a:ext>
            </a:extLst>
          </p:cNvPr>
          <p:cNvSpPr>
            <a:spLocks noGrp="1"/>
          </p:cNvSpPr>
          <p:nvPr>
            <p:ph idx="1"/>
          </p:nvPr>
        </p:nvSpPr>
        <p:spPr/>
        <p:txBody>
          <a:bodyPr/>
          <a:lstStyle/>
          <a:p>
            <a:pPr>
              <a:lnSpc>
                <a:spcPct val="107000"/>
              </a:lnSpc>
              <a:spcAft>
                <a:spcPts val="800"/>
              </a:spcAft>
            </a:pPr>
            <a:r>
              <a:rPr lang="fr-FR" sz="1800" kern="1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Quelles sont les raisons d’une telle demande ?</a:t>
            </a:r>
            <a:endParaRPr lang="fr-FR"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1800" kern="100" dirty="0">
                <a:effectLst/>
                <a:latin typeface="Calibri" panose="020F0502020204030204" pitchFamily="34" charset="0"/>
                <a:ea typeface="Calibri" panose="020F0502020204030204" pitchFamily="34" charset="0"/>
                <a:cs typeface="Times New Roman" panose="02020603050405020304" pitchFamily="18" charset="0"/>
              </a:rPr>
              <a:t>Elles sont nombreuses souvent associées et </a:t>
            </a:r>
            <a:r>
              <a:rPr lang="fr-FR" sz="1800" b="1" u="sng" kern="100" dirty="0">
                <a:effectLst/>
                <a:latin typeface="Calibri" panose="020F0502020204030204" pitchFamily="34" charset="0"/>
                <a:ea typeface="Calibri" panose="020F0502020204030204" pitchFamily="34" charset="0"/>
                <a:cs typeface="Times New Roman" panose="02020603050405020304" pitchFamily="18" charset="0"/>
              </a:rPr>
              <a:t>jugées souvent par nous </a:t>
            </a:r>
            <a:r>
              <a:rPr lang="fr-FR" sz="1800" kern="100" dirty="0">
                <a:effectLst/>
                <a:latin typeface="Calibri" panose="020F0502020204030204" pitchFamily="34" charset="0"/>
                <a:ea typeface="Calibri" panose="020F0502020204030204" pitchFamily="34" charset="0"/>
                <a:cs typeface="Times New Roman" panose="02020603050405020304" pitchFamily="18" charset="0"/>
              </a:rPr>
              <a:t>comme pas assez pertinentes pour justifier d’une telle demande ? C’est un jugement de notre part sur une situation dont nous ne connaissons pas tous les tenants et les aboutissants.</a:t>
            </a:r>
          </a:p>
          <a:p>
            <a:pPr>
              <a:lnSpc>
                <a:spcPct val="107000"/>
              </a:lnSpc>
              <a:spcAft>
                <a:spcPts val="800"/>
              </a:spcAft>
            </a:pPr>
            <a:r>
              <a:rPr lang="fr-FR" sz="1800" kern="1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Citez en quelques une ?</a:t>
            </a:r>
            <a:endParaRPr lang="fr-FR"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fr-FR" dirty="0"/>
          </a:p>
        </p:txBody>
      </p:sp>
    </p:spTree>
    <p:extLst>
      <p:ext uri="{BB962C8B-B14F-4D97-AF65-F5344CB8AC3E}">
        <p14:creationId xmlns:p14="http://schemas.microsoft.com/office/powerpoint/2010/main" val="150536988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3B8798F-6F1F-5BE9-FBE3-27C6A109275B}"/>
              </a:ext>
            </a:extLst>
          </p:cNvPr>
          <p:cNvSpPr>
            <a:spLocks noGrp="1"/>
          </p:cNvSpPr>
          <p:nvPr>
            <p:ph type="title"/>
          </p:nvPr>
        </p:nvSpPr>
        <p:spPr/>
        <p:txBody>
          <a:bodyPr/>
          <a:lstStyle/>
          <a:p>
            <a:pPr algn="ctr"/>
            <a:r>
              <a:rPr lang="fr-FR" b="1" dirty="0"/>
              <a:t>ETHIQUE EN SOINS PALLIATIFS</a:t>
            </a:r>
            <a:br>
              <a:rPr lang="fr-FR" b="1" dirty="0"/>
            </a:br>
            <a:r>
              <a:rPr lang="fr-FR" b="1" dirty="0"/>
              <a:t>DEMANDE D’EUTHANASIE (7) </a:t>
            </a:r>
            <a:endParaRPr lang="fr-FR" dirty="0"/>
          </a:p>
        </p:txBody>
      </p:sp>
      <p:sp>
        <p:nvSpPr>
          <p:cNvPr id="3" name="Espace réservé du contenu 2">
            <a:extLst>
              <a:ext uri="{FF2B5EF4-FFF2-40B4-BE49-F238E27FC236}">
                <a16:creationId xmlns:a16="http://schemas.microsoft.com/office/drawing/2014/main" id="{5D1D736A-A13D-E779-8579-31A0876E4AA9}"/>
              </a:ext>
            </a:extLst>
          </p:cNvPr>
          <p:cNvSpPr>
            <a:spLocks noGrp="1"/>
          </p:cNvSpPr>
          <p:nvPr>
            <p:ph idx="1"/>
          </p:nvPr>
        </p:nvSpPr>
        <p:spPr/>
        <p:txBody>
          <a:bodyPr/>
          <a:lstStyle/>
          <a:p>
            <a:pPr marL="342900" lvl="0" indent="-342900">
              <a:lnSpc>
                <a:spcPct val="107000"/>
              </a:lnSpc>
              <a:buFont typeface="+mj-lt"/>
              <a:buAutoNum type="arabicPeriod"/>
            </a:pPr>
            <a:r>
              <a:rPr lang="fr-FR" sz="1800" kern="1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La douleur qui peut sembler le plus souvent en cause </a:t>
            </a:r>
            <a:endParaRPr lang="fr-FR"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mj-lt"/>
              <a:buAutoNum type="arabicPeriod"/>
            </a:pPr>
            <a:r>
              <a:rPr lang="fr-FR" sz="1800" kern="1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La perte de dignité : c’est quoi (8) ? </a:t>
            </a:r>
            <a:endParaRPr lang="fr-FR"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mj-lt"/>
              <a:buAutoNum type="arabicPeriod"/>
            </a:pPr>
            <a:r>
              <a:rPr lang="fr-FR" sz="1800" kern="1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La perte du sens de la vie, ne plus être utile à personne ni même à soi</a:t>
            </a:r>
            <a:endParaRPr lang="fr-FR"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mj-lt"/>
              <a:buAutoNum type="arabicPeriod"/>
            </a:pPr>
            <a:r>
              <a:rPr lang="fr-FR" sz="1800" kern="1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Ne pas vouloir être une charge pour sa famille ou des autres </a:t>
            </a:r>
            <a:r>
              <a:rPr lang="fr-FR" sz="1800" kern="100" dirty="0" err="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etc</a:t>
            </a:r>
            <a:r>
              <a:rPr lang="fr-FR" sz="1800" kern="1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t>
            </a:r>
          </a:p>
          <a:p>
            <a:pPr marL="342900" lvl="0" indent="-342900">
              <a:lnSpc>
                <a:spcPct val="107000"/>
              </a:lnSpc>
              <a:spcAft>
                <a:spcPts val="800"/>
              </a:spcAft>
              <a:buFont typeface="+mj-lt"/>
              <a:buAutoNum type="arabicPeriod"/>
            </a:pPr>
            <a:r>
              <a:rPr lang="fr-FR" sz="1800" kern="1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TOTAL PAIN </a:t>
            </a:r>
            <a:endParaRPr lang="fr-FR" sz="1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fr-FR" dirty="0"/>
          </a:p>
        </p:txBody>
      </p:sp>
    </p:spTree>
    <p:extLst>
      <p:ext uri="{BB962C8B-B14F-4D97-AF65-F5344CB8AC3E}">
        <p14:creationId xmlns:p14="http://schemas.microsoft.com/office/powerpoint/2010/main" val="45608059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71A7C17-4C79-3705-C0F9-D60BF2DED41D}"/>
              </a:ext>
            </a:extLst>
          </p:cNvPr>
          <p:cNvSpPr>
            <a:spLocks noGrp="1"/>
          </p:cNvSpPr>
          <p:nvPr>
            <p:ph type="title"/>
          </p:nvPr>
        </p:nvSpPr>
        <p:spPr/>
        <p:txBody>
          <a:bodyPr/>
          <a:lstStyle/>
          <a:p>
            <a:pPr algn="ctr"/>
            <a:r>
              <a:rPr lang="fr-FR" b="1" dirty="0"/>
              <a:t>ETHIQUE EN SOINS PALLIATIFS</a:t>
            </a:r>
            <a:br>
              <a:rPr lang="fr-FR" b="1" dirty="0"/>
            </a:br>
            <a:r>
              <a:rPr lang="fr-FR" b="1" dirty="0"/>
              <a:t>DEMANDE D’EUTHANASIE (8) </a:t>
            </a:r>
            <a:endParaRPr lang="fr-FR" dirty="0"/>
          </a:p>
        </p:txBody>
      </p:sp>
      <p:sp>
        <p:nvSpPr>
          <p:cNvPr id="3" name="Espace réservé du contenu 2">
            <a:extLst>
              <a:ext uri="{FF2B5EF4-FFF2-40B4-BE49-F238E27FC236}">
                <a16:creationId xmlns:a16="http://schemas.microsoft.com/office/drawing/2014/main" id="{927CF7BB-4CF1-29C5-8934-2101A22ABA35}"/>
              </a:ext>
            </a:extLst>
          </p:cNvPr>
          <p:cNvSpPr>
            <a:spLocks noGrp="1"/>
          </p:cNvSpPr>
          <p:nvPr>
            <p:ph idx="1"/>
          </p:nvPr>
        </p:nvSpPr>
        <p:spPr>
          <a:xfrm>
            <a:off x="2589212" y="1708727"/>
            <a:ext cx="8915400" cy="4812146"/>
          </a:xfrm>
        </p:spPr>
        <p:txBody>
          <a:bodyPr>
            <a:normAutofit lnSpcReduction="10000"/>
          </a:bodyPr>
          <a:lstStyle/>
          <a:p>
            <a:pPr marL="0" indent="0">
              <a:lnSpc>
                <a:spcPct val="107000"/>
              </a:lnSpc>
              <a:spcAft>
                <a:spcPts val="800"/>
              </a:spcAft>
              <a:buNone/>
            </a:pPr>
            <a:r>
              <a:rPr lang="fr-FR" sz="1800" b="1" kern="1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FOCUS DIGNITE</a:t>
            </a:r>
          </a:p>
          <a:p>
            <a:pPr>
              <a:lnSpc>
                <a:spcPct val="107000"/>
              </a:lnSpc>
              <a:spcAft>
                <a:spcPts val="800"/>
              </a:spcAft>
            </a:pPr>
            <a:r>
              <a:rPr lang="fr-FR" sz="1800" b="1" kern="1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seconde guerre mondiale</a:t>
            </a:r>
          </a:p>
          <a:p>
            <a:pPr>
              <a:lnSpc>
                <a:spcPct val="107000"/>
              </a:lnSpc>
              <a:spcAft>
                <a:spcPts val="800"/>
              </a:spcAft>
            </a:pPr>
            <a:r>
              <a:rPr lang="fr-FR" sz="1800" b="1" kern="100" dirty="0">
                <a:effectLst/>
                <a:latin typeface="Calibri" panose="020F0502020204030204" pitchFamily="34" charset="0"/>
                <a:ea typeface="Calibri" panose="020F0502020204030204" pitchFamily="34" charset="0"/>
                <a:cs typeface="Times New Roman" panose="02020603050405020304" pitchFamily="18" charset="0"/>
              </a:rPr>
              <a:t>Dignité : </a:t>
            </a:r>
            <a:r>
              <a:rPr lang="fr-FR" sz="1800" kern="100" dirty="0">
                <a:effectLst/>
                <a:latin typeface="Calibri" panose="020F0502020204030204" pitchFamily="34" charset="0"/>
                <a:ea typeface="Calibri" panose="020F0502020204030204" pitchFamily="34" charset="0"/>
                <a:cs typeface="Times New Roman" panose="02020603050405020304" pitchFamily="18" charset="0"/>
              </a:rPr>
              <a:t>est-ce qu’être clochard c’est être indigne ?</a:t>
            </a:r>
            <a:r>
              <a:rPr lang="fr-FR" sz="1800" b="1" kern="100" dirty="0">
                <a:effectLst/>
                <a:latin typeface="Calibri" panose="020F0502020204030204" pitchFamily="34" charset="0"/>
                <a:ea typeface="Calibri" panose="020F0502020204030204" pitchFamily="34" charset="0"/>
                <a:cs typeface="Times New Roman" panose="02020603050405020304" pitchFamily="18" charset="0"/>
              </a:rPr>
              <a:t> </a:t>
            </a:r>
            <a:r>
              <a:rPr lang="fr-FR" sz="1800" kern="100" dirty="0">
                <a:effectLst/>
                <a:latin typeface="Calibri" panose="020F0502020204030204" pitchFamily="34" charset="0"/>
                <a:ea typeface="Calibri" panose="020F0502020204030204" pitchFamily="34" charset="0"/>
                <a:cs typeface="Times New Roman" panose="02020603050405020304" pitchFamily="18" charset="0"/>
              </a:rPr>
              <a:t>Est-ce qu’être incontinent c’est être indigne ? Est-ce qu’être vieux, grabataire, perdu dans sa tête c’est être indigne ? La souffrance psychique est-elle signe d’indignité ? </a:t>
            </a:r>
          </a:p>
          <a:p>
            <a:pPr>
              <a:lnSpc>
                <a:spcPct val="107000"/>
              </a:lnSpc>
              <a:spcAft>
                <a:spcPts val="800"/>
              </a:spcAft>
            </a:pPr>
            <a:r>
              <a:rPr lang="fr-FR" sz="1800" kern="100" dirty="0">
                <a:effectLst/>
                <a:latin typeface="Calibri" panose="020F0502020204030204" pitchFamily="34" charset="0"/>
                <a:ea typeface="Calibri" panose="020F0502020204030204" pitchFamily="34" charset="0"/>
                <a:cs typeface="Times New Roman" panose="02020603050405020304" pitchFamily="18" charset="0"/>
              </a:rPr>
              <a:t>La dignité est constitutive de l’être humain. L’être humain est digne par sa naissance et rien ni personne ne peut l’entamer ni même la nier. Est-ce qu’avoir une vie dissolue entame t’elle notre dignité ? C’est une grande question à laquelle il faudrait éviter de répondre formellement. </a:t>
            </a:r>
          </a:p>
          <a:p>
            <a:pPr>
              <a:lnSpc>
                <a:spcPct val="107000"/>
              </a:lnSpc>
              <a:spcAft>
                <a:spcPts val="800"/>
              </a:spcAft>
            </a:pPr>
            <a:r>
              <a:rPr lang="fr-FR" sz="1800" kern="100" dirty="0">
                <a:effectLst/>
                <a:latin typeface="Calibri" panose="020F0502020204030204" pitchFamily="34" charset="0"/>
                <a:ea typeface="Calibri" panose="020F0502020204030204" pitchFamily="34" charset="0"/>
                <a:cs typeface="Times New Roman" panose="02020603050405020304" pitchFamily="18" charset="0"/>
              </a:rPr>
              <a:t>Il arrive qu’un patient pense ne peut plus être digne aux vues de ses incapacités physiques et psychiques. </a:t>
            </a:r>
          </a:p>
          <a:p>
            <a:r>
              <a:rPr lang="fr-FR" sz="1800" dirty="0">
                <a:effectLst/>
                <a:latin typeface="Calibri" panose="020F0502020204030204" pitchFamily="34" charset="0"/>
                <a:ea typeface="Calibri" panose="020F0502020204030204" pitchFamily="34" charset="0"/>
                <a:cs typeface="Times New Roman" panose="02020603050405020304" pitchFamily="18" charset="0"/>
              </a:rPr>
              <a:t>Il arrive aussi que dans le regard de certains membres de la famille ou de certains soignants le patient perçoive cette négation de sa dignité. </a:t>
            </a:r>
            <a:endParaRPr lang="fr-FR" dirty="0"/>
          </a:p>
        </p:txBody>
      </p:sp>
    </p:spTree>
    <p:extLst>
      <p:ext uri="{BB962C8B-B14F-4D97-AF65-F5344CB8AC3E}">
        <p14:creationId xmlns:p14="http://schemas.microsoft.com/office/powerpoint/2010/main" val="322566910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0A98C9A-3E9D-D81A-7AFE-31609996BBD8}"/>
              </a:ext>
            </a:extLst>
          </p:cNvPr>
          <p:cNvSpPr>
            <a:spLocks noGrp="1"/>
          </p:cNvSpPr>
          <p:nvPr>
            <p:ph type="title"/>
          </p:nvPr>
        </p:nvSpPr>
        <p:spPr/>
        <p:txBody>
          <a:bodyPr/>
          <a:lstStyle/>
          <a:p>
            <a:pPr algn="ctr"/>
            <a:r>
              <a:rPr lang="fr-FR" b="1" dirty="0"/>
              <a:t>ETHIQUE EN SOINS PALLIATIFS</a:t>
            </a:r>
            <a:br>
              <a:rPr lang="fr-FR" b="1" dirty="0"/>
            </a:br>
            <a:r>
              <a:rPr lang="fr-FR" b="1" dirty="0"/>
              <a:t>DEMANDE D’EUTHANASIE (8) </a:t>
            </a:r>
            <a:endParaRPr lang="fr-FR" dirty="0"/>
          </a:p>
        </p:txBody>
      </p:sp>
      <p:sp>
        <p:nvSpPr>
          <p:cNvPr id="3" name="Espace réservé du contenu 2">
            <a:extLst>
              <a:ext uri="{FF2B5EF4-FFF2-40B4-BE49-F238E27FC236}">
                <a16:creationId xmlns:a16="http://schemas.microsoft.com/office/drawing/2014/main" id="{8147D3C9-FFDD-5926-73F7-4F73A638C470}"/>
              </a:ext>
            </a:extLst>
          </p:cNvPr>
          <p:cNvSpPr>
            <a:spLocks noGrp="1"/>
          </p:cNvSpPr>
          <p:nvPr>
            <p:ph idx="1"/>
          </p:nvPr>
        </p:nvSpPr>
        <p:spPr/>
        <p:txBody>
          <a:bodyPr/>
          <a:lstStyle/>
          <a:p>
            <a:pPr marL="0" indent="0">
              <a:lnSpc>
                <a:spcPct val="107000"/>
              </a:lnSpc>
              <a:spcAft>
                <a:spcPts val="800"/>
              </a:spcAft>
              <a:buNone/>
            </a:pPr>
            <a:endParaRPr lang="fr-FR" sz="1800" kern="1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fr-FR" sz="1800" b="1" kern="1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FOCUS DIGNITE</a:t>
            </a:r>
            <a:endParaRPr lang="fr-FR" kern="100" dirty="0">
              <a:solidFill>
                <a:srgbClr val="FF0000"/>
              </a:solidFill>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fr-FR"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Pour conclure sans imposer un point de vue à personne, la dignité est consubstantielle à notre civilisation en d’autres mots tout être humain venant au monde est pourvu d’une dignité pleine et entière et nulle action et même fautive de sa part ne peut l’en dessaisir. </a:t>
            </a:r>
          </a:p>
          <a:p>
            <a:pPr marL="0" indent="0">
              <a:lnSpc>
                <a:spcPct val="107000"/>
              </a:lnSpc>
              <a:spcAft>
                <a:spcPts val="800"/>
              </a:spcAft>
              <a:buNone/>
            </a:pPr>
            <a:r>
              <a:rPr lang="fr-FR"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Il n’en reste pas moins que les uns et les autres nous sommes quelque fois la proie de nos jugements de valeurs ce qui fait qu’on peut oublier la permanence de la dignité humaine tout au long d’une vie. </a:t>
            </a:r>
          </a:p>
          <a:p>
            <a:endParaRPr lang="fr-FR" dirty="0"/>
          </a:p>
        </p:txBody>
      </p:sp>
    </p:spTree>
    <p:extLst>
      <p:ext uri="{BB962C8B-B14F-4D97-AF65-F5344CB8AC3E}">
        <p14:creationId xmlns:p14="http://schemas.microsoft.com/office/powerpoint/2010/main" val="26553985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B1C5FC7-9EAD-13E5-5F11-1828A1D1593C}"/>
              </a:ext>
            </a:extLst>
          </p:cNvPr>
          <p:cNvSpPr>
            <a:spLocks noGrp="1"/>
          </p:cNvSpPr>
          <p:nvPr>
            <p:ph type="title"/>
          </p:nvPr>
        </p:nvSpPr>
        <p:spPr/>
        <p:txBody>
          <a:bodyPr/>
          <a:lstStyle/>
          <a:p>
            <a:pPr algn="ctr"/>
            <a:r>
              <a:rPr lang="fr-FR" b="1" dirty="0"/>
              <a:t>ETHIQUE EN SOINS PALLIATIFS </a:t>
            </a:r>
            <a:endParaRPr lang="fr-FR" dirty="0"/>
          </a:p>
        </p:txBody>
      </p:sp>
      <p:sp>
        <p:nvSpPr>
          <p:cNvPr id="3" name="Espace réservé du contenu 2">
            <a:extLst>
              <a:ext uri="{FF2B5EF4-FFF2-40B4-BE49-F238E27FC236}">
                <a16:creationId xmlns:a16="http://schemas.microsoft.com/office/drawing/2014/main" id="{3489BB42-5836-C43C-F9B8-41E2438AA407}"/>
              </a:ext>
            </a:extLst>
          </p:cNvPr>
          <p:cNvSpPr>
            <a:spLocks noGrp="1"/>
          </p:cNvSpPr>
          <p:nvPr>
            <p:ph idx="1"/>
          </p:nvPr>
        </p:nvSpPr>
        <p:spPr>
          <a:xfrm>
            <a:off x="2099684" y="1214634"/>
            <a:ext cx="8915400" cy="3777622"/>
          </a:xfrm>
        </p:spPr>
        <p:txBody>
          <a:bodyPr>
            <a:normAutofit fontScale="92500" lnSpcReduction="20000"/>
          </a:bodyPr>
          <a:lstStyle/>
          <a:p>
            <a:pPr marL="0" indent="0" algn="ctr">
              <a:buNone/>
            </a:pPr>
            <a:endParaRPr lang="fr-FR" sz="2800" b="1" dirty="0"/>
          </a:p>
          <a:p>
            <a:pPr marL="0" indent="0" algn="ctr">
              <a:buNone/>
            </a:pPr>
            <a:endParaRPr lang="fr-FR" sz="2800" b="1" dirty="0"/>
          </a:p>
          <a:p>
            <a:pPr marL="0" indent="0" algn="ctr">
              <a:buNone/>
            </a:pPr>
            <a:r>
              <a:rPr lang="fr-FR" sz="2800" b="1" dirty="0"/>
              <a:t>Question :  </a:t>
            </a:r>
          </a:p>
          <a:p>
            <a:pPr marL="0" indent="0" algn="ctr">
              <a:buNone/>
            </a:pPr>
            <a:endParaRPr lang="fr-FR" sz="2800" b="1" dirty="0"/>
          </a:p>
          <a:p>
            <a:pPr marL="0" indent="0">
              <a:buNone/>
            </a:pPr>
            <a:r>
              <a:rPr lang="fr-FR" sz="2800" b="1" dirty="0"/>
              <a:t>y-a-t ’il une différence entre l’éthique en soins palliatifs et ailleurs  à l’hôpital dans le prise en soin (charge) des patients ?</a:t>
            </a:r>
          </a:p>
          <a:p>
            <a:pPr marL="0" indent="0">
              <a:buNone/>
            </a:pPr>
            <a:endParaRPr lang="fr-FR" sz="2800" b="1" dirty="0"/>
          </a:p>
          <a:p>
            <a:pPr marL="0" indent="0">
              <a:buNone/>
            </a:pPr>
            <a:r>
              <a:rPr lang="fr-FR" sz="2800" b="1" dirty="0"/>
              <a:t>Sujet de TFE ….</a:t>
            </a:r>
          </a:p>
        </p:txBody>
      </p:sp>
      <p:pic>
        <p:nvPicPr>
          <p:cNvPr id="1028" name="Picture 4" descr="image">
            <a:extLst>
              <a:ext uri="{FF2B5EF4-FFF2-40B4-BE49-F238E27FC236}">
                <a16:creationId xmlns:a16="http://schemas.microsoft.com/office/drawing/2014/main" id="{1C2C5C12-EC98-8DEC-D23F-06CC131BBD2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83085" y="3900054"/>
            <a:ext cx="2578660" cy="131940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8157664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D5E6E83-1F1A-4B6E-8086-FDCF894CBFCE}"/>
              </a:ext>
            </a:extLst>
          </p:cNvPr>
          <p:cNvSpPr>
            <a:spLocks noGrp="1"/>
          </p:cNvSpPr>
          <p:nvPr>
            <p:ph type="title"/>
          </p:nvPr>
        </p:nvSpPr>
        <p:spPr/>
        <p:txBody>
          <a:bodyPr/>
          <a:lstStyle/>
          <a:p>
            <a:pPr algn="ctr"/>
            <a:r>
              <a:rPr lang="fr-FR" b="1" dirty="0"/>
              <a:t>ETHIQUE EN SOINS PALLIATIFS</a:t>
            </a:r>
            <a:br>
              <a:rPr lang="fr-FR" b="1" dirty="0"/>
            </a:br>
            <a:r>
              <a:rPr lang="fr-FR" b="1" dirty="0"/>
              <a:t>DEMANDE D’EUTHANASIE (8) </a:t>
            </a:r>
            <a:endParaRPr lang="fr-FR" dirty="0"/>
          </a:p>
        </p:txBody>
      </p:sp>
      <p:sp>
        <p:nvSpPr>
          <p:cNvPr id="3" name="Espace réservé du contenu 2">
            <a:extLst>
              <a:ext uri="{FF2B5EF4-FFF2-40B4-BE49-F238E27FC236}">
                <a16:creationId xmlns:a16="http://schemas.microsoft.com/office/drawing/2014/main" id="{742BA050-4EE4-A577-4D5A-6DEE2E1B5E41}"/>
              </a:ext>
            </a:extLst>
          </p:cNvPr>
          <p:cNvSpPr>
            <a:spLocks noGrp="1"/>
          </p:cNvSpPr>
          <p:nvPr>
            <p:ph idx="1"/>
          </p:nvPr>
        </p:nvSpPr>
        <p:spPr>
          <a:xfrm>
            <a:off x="2589212" y="1905000"/>
            <a:ext cx="8915400" cy="4006221"/>
          </a:xfrm>
        </p:spPr>
        <p:txBody>
          <a:bodyPr>
            <a:normAutofit lnSpcReduction="10000"/>
          </a:bodyPr>
          <a:lstStyle/>
          <a:p>
            <a:pPr>
              <a:lnSpc>
                <a:spcPct val="107000"/>
              </a:lnSpc>
              <a:spcAft>
                <a:spcPts val="800"/>
              </a:spcAft>
            </a:pP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fr-FR" sz="1800" b="1" kern="1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FOCUS DIGNITE</a:t>
            </a:r>
            <a:endParaRPr lang="fr-FR"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1800" dirty="0">
                <a:effectLst/>
                <a:latin typeface="Calibri" panose="020F0502020204030204" pitchFamily="34" charset="0"/>
                <a:ea typeface="Calibri" panose="020F0502020204030204" pitchFamily="34" charset="0"/>
                <a:cs typeface="Times New Roman" panose="02020603050405020304" pitchFamily="18" charset="0"/>
              </a:rPr>
              <a:t>Un patient qui sent mauvais (port d’un masque), contagieux, porteur de poux, peut </a:t>
            </a:r>
            <a:r>
              <a:rPr lang="fr-FR" sz="1800" kern="100" dirty="0">
                <a:effectLst/>
                <a:latin typeface="Calibri" panose="020F0502020204030204" pitchFamily="34" charset="0"/>
                <a:ea typeface="Calibri" panose="020F0502020204030204" pitchFamily="34" charset="0"/>
                <a:cs typeface="Times New Roman" panose="02020603050405020304" pitchFamily="18" charset="0"/>
              </a:rPr>
              <a:t>faire peur et peut amener à un moment de rejet, de répulsion. Avec l’idée que ce n’est plus digne que d’être comme cela. </a:t>
            </a:r>
          </a:p>
          <a:p>
            <a:pPr>
              <a:lnSpc>
                <a:spcPct val="107000"/>
              </a:lnSpc>
              <a:spcAft>
                <a:spcPts val="800"/>
              </a:spcAft>
            </a:pPr>
            <a:r>
              <a:rPr lang="fr-FR" sz="1800" kern="100" dirty="0">
                <a:effectLst/>
                <a:latin typeface="Calibri" panose="020F0502020204030204" pitchFamily="34" charset="0"/>
                <a:ea typeface="Calibri" panose="020F0502020204030204" pitchFamily="34" charset="0"/>
                <a:cs typeface="Times New Roman" panose="02020603050405020304" pitchFamily="18" charset="0"/>
              </a:rPr>
              <a:t>Plutôt que d’avoir des mouvements de recul ou de témoigner d’un dégout on a le droit de ne pas s’approcher d’un malade puisque ses ressentiments d’aversion sont difficilement contrôlables.  Mais dans une équipe de jour ou la nuit est-ce toujours faisable ? </a:t>
            </a:r>
          </a:p>
          <a:p>
            <a:pPr>
              <a:lnSpc>
                <a:spcPct val="107000"/>
              </a:lnSpc>
              <a:spcAft>
                <a:spcPts val="800"/>
              </a:spcAft>
            </a:pPr>
            <a:r>
              <a:rPr lang="fr-FR" sz="1800" kern="100" dirty="0">
                <a:effectLst/>
                <a:latin typeface="Calibri" panose="020F0502020204030204" pitchFamily="34" charset="0"/>
                <a:ea typeface="Calibri" panose="020F0502020204030204" pitchFamily="34" charset="0"/>
                <a:cs typeface="Times New Roman" panose="02020603050405020304" pitchFamily="18" charset="0"/>
              </a:rPr>
              <a:t>Le sentiment de dignité ou plutôt de non dignité se transmet à travers le regard que porte un familier ou un soignant sur un malade. </a:t>
            </a:r>
          </a:p>
          <a:p>
            <a:endParaRPr lang="fr-FR" dirty="0"/>
          </a:p>
        </p:txBody>
      </p:sp>
    </p:spTree>
    <p:extLst>
      <p:ext uri="{BB962C8B-B14F-4D97-AF65-F5344CB8AC3E}">
        <p14:creationId xmlns:p14="http://schemas.microsoft.com/office/powerpoint/2010/main" val="120957922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8A403AF-F79F-FC99-2822-98990CAE7635}"/>
              </a:ext>
            </a:extLst>
          </p:cNvPr>
          <p:cNvSpPr>
            <a:spLocks noGrp="1"/>
          </p:cNvSpPr>
          <p:nvPr>
            <p:ph type="title"/>
          </p:nvPr>
        </p:nvSpPr>
        <p:spPr>
          <a:xfrm>
            <a:off x="2592925" y="286327"/>
            <a:ext cx="8911687" cy="1618673"/>
          </a:xfrm>
        </p:spPr>
        <p:txBody>
          <a:bodyPr>
            <a:normAutofit fontScale="90000"/>
          </a:bodyPr>
          <a:lstStyle/>
          <a:p>
            <a:pPr algn="ctr"/>
            <a:r>
              <a:rPr lang="fr-FR" b="1" dirty="0"/>
              <a:t>ETHIQUE EN SOINS PALLIATIFS</a:t>
            </a:r>
            <a:br>
              <a:rPr lang="fr-FR" b="1" dirty="0"/>
            </a:br>
            <a:r>
              <a:rPr lang="fr-FR" b="1" dirty="0"/>
              <a:t>Mr ARTHUR Demande de sédation profonde et continue…(1)</a:t>
            </a:r>
            <a:endParaRPr lang="fr-FR" dirty="0"/>
          </a:p>
        </p:txBody>
      </p:sp>
      <p:sp>
        <p:nvSpPr>
          <p:cNvPr id="3" name="Espace réservé du contenu 2">
            <a:extLst>
              <a:ext uri="{FF2B5EF4-FFF2-40B4-BE49-F238E27FC236}">
                <a16:creationId xmlns:a16="http://schemas.microsoft.com/office/drawing/2014/main" id="{4FB0E735-B888-CEC4-8A1A-DDEABA291412}"/>
              </a:ext>
            </a:extLst>
          </p:cNvPr>
          <p:cNvSpPr>
            <a:spLocks noGrp="1"/>
          </p:cNvSpPr>
          <p:nvPr>
            <p:ph idx="1"/>
          </p:nvPr>
        </p:nvSpPr>
        <p:spPr/>
        <p:txBody>
          <a:bodyPr>
            <a:normAutofit fontScale="85000" lnSpcReduction="20000"/>
          </a:bodyPr>
          <a:lstStyle/>
          <a:p>
            <a:pPr>
              <a:lnSpc>
                <a:spcPct val="107000"/>
              </a:lnSpc>
              <a:spcAft>
                <a:spcPts val="800"/>
              </a:spcAft>
            </a:pPr>
            <a:r>
              <a:rPr lang="fr-FR" sz="1800" kern="100" dirty="0">
                <a:effectLst/>
                <a:latin typeface="Calibri" panose="020F0502020204030204" pitchFamily="34" charset="0"/>
                <a:ea typeface="Calibri" panose="020F0502020204030204" pitchFamily="34" charset="0"/>
                <a:cs typeface="Times New Roman" panose="02020603050405020304" pitchFamily="18" charset="0"/>
              </a:rPr>
              <a:t>Septembre 2019, Monsieur Arthur est âgé de 65 ans, divorcé, père de trois enfants… A la retraite depuis deux ans, il est parti s’installer en Bulgarie car là-bas, avec la petite pension qu’il perçoit, il peut y vivre de manière décente.  </a:t>
            </a:r>
          </a:p>
          <a:p>
            <a:pPr>
              <a:lnSpc>
                <a:spcPct val="107000"/>
              </a:lnSpc>
              <a:spcAft>
                <a:spcPts val="800"/>
              </a:spcAft>
            </a:pPr>
            <a:r>
              <a:rPr lang="fr-FR" sz="1800" kern="100" dirty="0">
                <a:effectLst/>
                <a:latin typeface="Calibri" panose="020F0502020204030204" pitchFamily="34" charset="0"/>
                <a:ea typeface="Calibri" panose="020F0502020204030204" pitchFamily="34" charset="0"/>
                <a:cs typeface="Times New Roman" panose="02020603050405020304" pitchFamily="18" charset="0"/>
              </a:rPr>
              <a:t>Perdant du poids, ayant du mal à s’alimenter avec nausées et vomissements, plus une constipation alternant avec des épisodes de diarrhées.   Il alors consulte un médecin. </a:t>
            </a:r>
          </a:p>
          <a:p>
            <a:pPr>
              <a:lnSpc>
                <a:spcPct val="107000"/>
              </a:lnSpc>
              <a:spcAft>
                <a:spcPts val="800"/>
              </a:spcAft>
            </a:pPr>
            <a:r>
              <a:rPr lang="fr-FR" sz="1800" kern="100" dirty="0">
                <a:effectLst/>
                <a:latin typeface="Calibri" panose="020F0502020204030204" pitchFamily="34" charset="0"/>
                <a:ea typeface="Calibri" panose="020F0502020204030204" pitchFamily="34" charset="0"/>
                <a:cs typeface="Times New Roman" panose="02020603050405020304" pitchFamily="18" charset="0"/>
              </a:rPr>
              <a:t>Après avoir réalisé une colonoscopie, les médecins bulgares lui conseillent de retourner en France pour se faire soigner.</a:t>
            </a:r>
          </a:p>
          <a:p>
            <a:pPr>
              <a:lnSpc>
                <a:spcPct val="107000"/>
              </a:lnSpc>
              <a:spcAft>
                <a:spcPts val="800"/>
              </a:spcAft>
            </a:pPr>
            <a:r>
              <a:rPr lang="fr-FR" sz="1800" kern="100" dirty="0">
                <a:effectLst/>
                <a:latin typeface="Calibri" panose="020F0502020204030204" pitchFamily="34" charset="0"/>
                <a:ea typeface="Calibri" panose="020F0502020204030204" pitchFamily="34" charset="0"/>
                <a:cs typeface="Times New Roman" panose="02020603050405020304" pitchFamily="18" charset="0"/>
              </a:rPr>
              <a:t>De retour en France à Toulouse, une de ses sœurs l’héberge et il est pris en charge par le CHU.</a:t>
            </a:r>
          </a:p>
          <a:p>
            <a:pPr>
              <a:lnSpc>
                <a:spcPct val="107000"/>
              </a:lnSpc>
              <a:spcAft>
                <a:spcPts val="800"/>
              </a:spcAft>
            </a:pPr>
            <a:r>
              <a:rPr lang="fr-FR" sz="1800" kern="100" dirty="0">
                <a:effectLst/>
                <a:latin typeface="Calibri" panose="020F0502020204030204" pitchFamily="34" charset="0"/>
                <a:ea typeface="Calibri" panose="020F0502020204030204" pitchFamily="34" charset="0"/>
                <a:cs typeface="Times New Roman" panose="02020603050405020304" pitchFamily="18" charset="0"/>
              </a:rPr>
              <a:t>Il est alors diagnostiqué chez Monsieur Arthur un cancer de l’intestin grêle. </a:t>
            </a:r>
          </a:p>
          <a:p>
            <a:pPr>
              <a:lnSpc>
                <a:spcPct val="107000"/>
              </a:lnSpc>
              <a:spcAft>
                <a:spcPts val="800"/>
              </a:spcAft>
            </a:pPr>
            <a:r>
              <a:rPr lang="fr-FR" sz="1800" kern="100" dirty="0">
                <a:effectLst/>
                <a:latin typeface="Calibri" panose="020F0502020204030204" pitchFamily="34" charset="0"/>
                <a:ea typeface="Calibri" panose="020F0502020204030204" pitchFamily="34" charset="0"/>
                <a:cs typeface="Times New Roman" panose="02020603050405020304" pitchFamily="18" charset="0"/>
              </a:rPr>
              <a:t>Le cancer est très avancé. Il lui est proposé une cure de chimiothérapie.</a:t>
            </a:r>
          </a:p>
          <a:p>
            <a:r>
              <a:rPr lang="fr-FR" sz="1800" kern="100" dirty="0">
                <a:effectLst/>
                <a:latin typeface="Calibri" panose="020F0502020204030204" pitchFamily="34" charset="0"/>
                <a:ea typeface="Calibri" panose="020F0502020204030204" pitchFamily="34" charset="0"/>
                <a:cs typeface="Times New Roman" panose="02020603050405020304" pitchFamily="18" charset="0"/>
              </a:rPr>
              <a:t>En regard de l’avancée de la maladie, les médecins sont réservés sur le pronostic.</a:t>
            </a:r>
          </a:p>
          <a:p>
            <a:endParaRPr lang="fr-FR" dirty="0"/>
          </a:p>
        </p:txBody>
      </p:sp>
    </p:spTree>
    <p:extLst>
      <p:ext uri="{BB962C8B-B14F-4D97-AF65-F5344CB8AC3E}">
        <p14:creationId xmlns:p14="http://schemas.microsoft.com/office/powerpoint/2010/main" val="240000905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024D4F0-C4E8-ED19-AD8D-E02A6ABB7079}"/>
              </a:ext>
            </a:extLst>
          </p:cNvPr>
          <p:cNvSpPr>
            <a:spLocks noGrp="1"/>
          </p:cNvSpPr>
          <p:nvPr>
            <p:ph type="title"/>
          </p:nvPr>
        </p:nvSpPr>
        <p:spPr>
          <a:xfrm>
            <a:off x="2592925" y="203200"/>
            <a:ext cx="8911687" cy="1701800"/>
          </a:xfrm>
        </p:spPr>
        <p:txBody>
          <a:bodyPr>
            <a:normAutofit fontScale="90000"/>
          </a:bodyPr>
          <a:lstStyle/>
          <a:p>
            <a:pPr algn="ctr"/>
            <a:r>
              <a:rPr lang="fr-FR" b="1" dirty="0"/>
              <a:t>ETHIQUE EN SOINS PALLIATIFS</a:t>
            </a:r>
            <a:br>
              <a:rPr lang="fr-FR" b="1" dirty="0"/>
            </a:br>
            <a:r>
              <a:rPr lang="fr-FR" b="1" dirty="0"/>
              <a:t>Mr ARTHUR Demande de sédation profonde et continue…(2)</a:t>
            </a:r>
            <a:endParaRPr lang="fr-FR" dirty="0"/>
          </a:p>
        </p:txBody>
      </p:sp>
      <p:sp>
        <p:nvSpPr>
          <p:cNvPr id="3" name="Espace réservé du contenu 2">
            <a:extLst>
              <a:ext uri="{FF2B5EF4-FFF2-40B4-BE49-F238E27FC236}">
                <a16:creationId xmlns:a16="http://schemas.microsoft.com/office/drawing/2014/main" id="{CE4603EB-AA6B-F577-F9FE-905E457D7042}"/>
              </a:ext>
            </a:extLst>
          </p:cNvPr>
          <p:cNvSpPr>
            <a:spLocks noGrp="1"/>
          </p:cNvSpPr>
          <p:nvPr>
            <p:ph idx="1"/>
          </p:nvPr>
        </p:nvSpPr>
        <p:spPr/>
        <p:txBody>
          <a:bodyPr>
            <a:normAutofit fontScale="85000" lnSpcReduction="20000"/>
          </a:bodyPr>
          <a:lstStyle/>
          <a:p>
            <a:pPr>
              <a:lnSpc>
                <a:spcPct val="107000"/>
              </a:lnSpc>
              <a:spcAft>
                <a:spcPts val="800"/>
              </a:spcAft>
            </a:pPr>
            <a:r>
              <a:rPr lang="fr-FR" sz="1800" kern="100" dirty="0">
                <a:effectLst/>
                <a:latin typeface="Calibri" panose="020F0502020204030204" pitchFamily="34" charset="0"/>
                <a:ea typeface="Calibri" panose="020F0502020204030204" pitchFamily="34" charset="0"/>
                <a:cs typeface="Times New Roman" panose="02020603050405020304" pitchFamily="18" charset="0"/>
              </a:rPr>
              <a:t>Monsieur Arthur connait le diagnostic et le pronostic.   </a:t>
            </a:r>
          </a:p>
          <a:p>
            <a:pPr>
              <a:lnSpc>
                <a:spcPct val="107000"/>
              </a:lnSpc>
              <a:spcAft>
                <a:spcPts val="800"/>
              </a:spcAft>
            </a:pPr>
            <a:r>
              <a:rPr lang="fr-FR" sz="1800" kern="100" dirty="0">
                <a:effectLst/>
                <a:latin typeface="Calibri" panose="020F0502020204030204" pitchFamily="34" charset="0"/>
                <a:ea typeface="Calibri" panose="020F0502020204030204" pitchFamily="34" charset="0"/>
                <a:cs typeface="Times New Roman" panose="02020603050405020304" pitchFamily="18" charset="0"/>
              </a:rPr>
              <a:t>Dans un premier temps la tumeur régresse puis le traitement perd de son efficacité. </a:t>
            </a:r>
          </a:p>
          <a:p>
            <a:pPr>
              <a:lnSpc>
                <a:spcPct val="107000"/>
              </a:lnSpc>
              <a:spcAft>
                <a:spcPts val="800"/>
              </a:spcAft>
            </a:pPr>
            <a:r>
              <a:rPr lang="fr-FR" sz="1800" kern="100" dirty="0">
                <a:effectLst/>
                <a:latin typeface="Calibri" panose="020F0502020204030204" pitchFamily="34" charset="0"/>
                <a:ea typeface="Calibri" panose="020F0502020204030204" pitchFamily="34" charset="0"/>
                <a:cs typeface="Times New Roman" panose="02020603050405020304" pitchFamily="18" charset="0"/>
              </a:rPr>
              <a:t>Ayant vécu longtemps à Lille, Monsieur Arthur par le biais d’un ami y trouve un appartement et c’est une clinique locale qui continue la suite de la prise en charge.</a:t>
            </a:r>
          </a:p>
          <a:p>
            <a:pPr>
              <a:lnSpc>
                <a:spcPct val="107000"/>
              </a:lnSpc>
              <a:spcAft>
                <a:spcPts val="800"/>
              </a:spcAft>
            </a:pPr>
            <a:r>
              <a:rPr lang="fr-FR" sz="1800" kern="100" dirty="0">
                <a:effectLst/>
                <a:latin typeface="Calibri" panose="020F0502020204030204" pitchFamily="34" charset="0"/>
                <a:ea typeface="Calibri" panose="020F0502020204030204" pitchFamily="34" charset="0"/>
                <a:cs typeface="Times New Roman" panose="02020603050405020304" pitchFamily="18" charset="0"/>
              </a:rPr>
              <a:t>Il est suivi à domicile par :</a:t>
            </a:r>
          </a:p>
          <a:p>
            <a:pPr marL="342900" lvl="0" indent="-342900">
              <a:lnSpc>
                <a:spcPct val="107000"/>
              </a:lnSpc>
              <a:buFont typeface="Calibri" panose="020F0502020204030204" pitchFamily="34" charset="0"/>
              <a:buChar char="-"/>
            </a:pPr>
            <a:r>
              <a:rPr lang="fr-FR" sz="1800" kern="100" dirty="0">
                <a:effectLst/>
                <a:latin typeface="Calibri" panose="020F0502020204030204" pitchFamily="34" charset="0"/>
                <a:ea typeface="Calibri" panose="020F0502020204030204" pitchFamily="34" charset="0"/>
                <a:cs typeface="Times New Roman" panose="02020603050405020304" pitchFamily="18" charset="0"/>
              </a:rPr>
              <a:t>Le HAD</a:t>
            </a:r>
          </a:p>
          <a:p>
            <a:pPr marL="342900" lvl="0" indent="-342900">
              <a:lnSpc>
                <a:spcPct val="107000"/>
              </a:lnSpc>
              <a:buFont typeface="Calibri" panose="020F0502020204030204" pitchFamily="34" charset="0"/>
              <a:buChar char="-"/>
            </a:pPr>
            <a:r>
              <a:rPr lang="fr-FR" sz="1800" kern="100" dirty="0">
                <a:effectLst/>
                <a:latin typeface="Calibri" panose="020F0502020204030204" pitchFamily="34" charset="0"/>
                <a:ea typeface="Calibri" panose="020F0502020204030204" pitchFamily="34" charset="0"/>
                <a:cs typeface="Times New Roman" panose="02020603050405020304" pitchFamily="18" charset="0"/>
              </a:rPr>
              <a:t>L’EMSP</a:t>
            </a:r>
          </a:p>
          <a:p>
            <a:pPr marL="342900" lvl="0" indent="-342900">
              <a:lnSpc>
                <a:spcPct val="107000"/>
              </a:lnSpc>
              <a:spcAft>
                <a:spcPts val="800"/>
              </a:spcAft>
              <a:buFont typeface="Calibri" panose="020F0502020204030204" pitchFamily="34" charset="0"/>
              <a:buChar char="-"/>
            </a:pPr>
            <a:r>
              <a:rPr lang="fr-FR" sz="1800" kern="100" dirty="0">
                <a:effectLst/>
                <a:latin typeface="Calibri" panose="020F0502020204030204" pitchFamily="34" charset="0"/>
                <a:ea typeface="Calibri" panose="020F0502020204030204" pitchFamily="34" charset="0"/>
                <a:cs typeface="Times New Roman" panose="02020603050405020304" pitchFamily="18" charset="0"/>
              </a:rPr>
              <a:t>Deux amis (un médecin et un infirmier)</a:t>
            </a:r>
          </a:p>
          <a:p>
            <a:pPr>
              <a:lnSpc>
                <a:spcPct val="107000"/>
              </a:lnSpc>
              <a:spcAft>
                <a:spcPts val="800"/>
              </a:spcAft>
            </a:pPr>
            <a:r>
              <a:rPr lang="fr-FR" sz="1800" kern="100" dirty="0">
                <a:effectLst/>
                <a:latin typeface="Calibri" panose="020F0502020204030204" pitchFamily="34" charset="0"/>
                <a:ea typeface="Calibri" panose="020F0502020204030204" pitchFamily="34" charset="0"/>
                <a:cs typeface="Times New Roman" panose="02020603050405020304" pitchFamily="18" charset="0"/>
              </a:rPr>
              <a:t>Avril 2020, Il continue les cures de chimiothérapie. Il veut faire mentir un pronostic qui lui donne maintenant 3 mois à vivre. C’est lui qui avait posé la question du temps restant. </a:t>
            </a:r>
          </a:p>
          <a:p>
            <a:endParaRPr lang="fr-FR" dirty="0"/>
          </a:p>
        </p:txBody>
      </p:sp>
    </p:spTree>
    <p:extLst>
      <p:ext uri="{BB962C8B-B14F-4D97-AF65-F5344CB8AC3E}">
        <p14:creationId xmlns:p14="http://schemas.microsoft.com/office/powerpoint/2010/main" val="285780783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2628DD1-831F-2E05-49C4-A629021FDD3C}"/>
              </a:ext>
            </a:extLst>
          </p:cNvPr>
          <p:cNvSpPr>
            <a:spLocks noGrp="1"/>
          </p:cNvSpPr>
          <p:nvPr>
            <p:ph type="title"/>
          </p:nvPr>
        </p:nvSpPr>
        <p:spPr>
          <a:xfrm>
            <a:off x="2592925" y="295564"/>
            <a:ext cx="8911687" cy="1609436"/>
          </a:xfrm>
        </p:spPr>
        <p:txBody>
          <a:bodyPr>
            <a:normAutofit fontScale="90000"/>
          </a:bodyPr>
          <a:lstStyle/>
          <a:p>
            <a:pPr algn="ctr"/>
            <a:r>
              <a:rPr lang="fr-FR" b="1" dirty="0"/>
              <a:t>ETHIQUE EN SOINS PALLIATIFS</a:t>
            </a:r>
            <a:br>
              <a:rPr lang="fr-FR" b="1" dirty="0"/>
            </a:br>
            <a:r>
              <a:rPr lang="fr-FR" b="1" dirty="0"/>
              <a:t>Mr ARTHUR Demande de sédation profonde et continue…(3)</a:t>
            </a:r>
            <a:endParaRPr lang="fr-FR" dirty="0"/>
          </a:p>
        </p:txBody>
      </p:sp>
      <p:sp>
        <p:nvSpPr>
          <p:cNvPr id="3" name="Espace réservé du contenu 2">
            <a:extLst>
              <a:ext uri="{FF2B5EF4-FFF2-40B4-BE49-F238E27FC236}">
                <a16:creationId xmlns:a16="http://schemas.microsoft.com/office/drawing/2014/main" id="{AD191D4B-89A8-E4A9-06B5-B0BAAE4FFF86}"/>
              </a:ext>
            </a:extLst>
          </p:cNvPr>
          <p:cNvSpPr>
            <a:spLocks noGrp="1"/>
          </p:cNvSpPr>
          <p:nvPr>
            <p:ph idx="1"/>
          </p:nvPr>
        </p:nvSpPr>
        <p:spPr/>
        <p:txBody>
          <a:bodyPr>
            <a:normAutofit lnSpcReduction="10000"/>
          </a:bodyPr>
          <a:lstStyle/>
          <a:p>
            <a:pPr>
              <a:lnSpc>
                <a:spcPct val="107000"/>
              </a:lnSpc>
              <a:spcAft>
                <a:spcPts val="800"/>
              </a:spcAft>
            </a:pPr>
            <a:r>
              <a:rPr lang="fr-FR" sz="1800" kern="100" dirty="0">
                <a:effectLst/>
                <a:latin typeface="Calibri" panose="020F0502020204030204" pitchFamily="34" charset="0"/>
                <a:ea typeface="Calibri" panose="020F0502020204030204" pitchFamily="34" charset="0"/>
                <a:cs typeface="Times New Roman" panose="02020603050405020304" pitchFamily="18" charset="0"/>
              </a:rPr>
              <a:t>Monsieur Arthur vit dans un appartement duplex, mansardé, il dort à l’étage. 12 marches sont à gravir.  Il a fallu discuter longtemps avec lui afin qu’il accepte un lit médicalisé, installé maintenant au RDC. </a:t>
            </a:r>
          </a:p>
          <a:p>
            <a:pPr>
              <a:lnSpc>
                <a:spcPct val="107000"/>
              </a:lnSpc>
              <a:spcAft>
                <a:spcPts val="800"/>
              </a:spcAft>
            </a:pPr>
            <a:r>
              <a:rPr lang="fr-FR" sz="1800" kern="100" dirty="0">
                <a:effectLst/>
                <a:latin typeface="Calibri" panose="020F0502020204030204" pitchFamily="34" charset="0"/>
                <a:ea typeface="Calibri" panose="020F0502020204030204" pitchFamily="34" charset="0"/>
                <a:cs typeface="Times New Roman" panose="02020603050405020304" pitchFamily="18" charset="0"/>
              </a:rPr>
              <a:t>Ses fils ainsi que ses deux sœurs lui rendent visites de temps en temps. </a:t>
            </a:r>
          </a:p>
          <a:p>
            <a:pPr>
              <a:lnSpc>
                <a:spcPct val="107000"/>
              </a:lnSpc>
              <a:spcAft>
                <a:spcPts val="800"/>
              </a:spcAft>
            </a:pPr>
            <a:r>
              <a:rPr lang="fr-FR" sz="1800" kern="100" dirty="0">
                <a:effectLst/>
                <a:latin typeface="Calibri" panose="020F0502020204030204" pitchFamily="34" charset="0"/>
                <a:ea typeface="Calibri" panose="020F0502020204030204" pitchFamily="34" charset="0"/>
                <a:cs typeface="Times New Roman" panose="02020603050405020304" pitchFamily="18" charset="0"/>
              </a:rPr>
              <a:t>Depuis le début du traitement, il est porteur d’une CIP qui est de plus en plus utilisé pour l’hydratation et l’alimentation quand il l’a tolère. </a:t>
            </a:r>
          </a:p>
          <a:p>
            <a:pPr>
              <a:lnSpc>
                <a:spcPct val="107000"/>
              </a:lnSpc>
              <a:spcAft>
                <a:spcPts val="800"/>
              </a:spcAft>
            </a:pPr>
            <a:r>
              <a:rPr lang="fr-FR" sz="1800" kern="100" dirty="0">
                <a:effectLst/>
                <a:latin typeface="Calibri" panose="020F0502020204030204" pitchFamily="34" charset="0"/>
                <a:ea typeface="Calibri" panose="020F0502020204030204" pitchFamily="34" charset="0"/>
                <a:cs typeface="Times New Roman" panose="02020603050405020304" pitchFamily="18" charset="0"/>
              </a:rPr>
              <a:t>Il a de plus en plus de diarrhées et de vomissement. Du fait d’une dénutrition assez marquée , il a des œdèmes aux membres inférieurs. Il ne peut plus mettre de chaussures. Les chimiothérapies sont souvent annulées du fait d’un mauvais état générale. </a:t>
            </a:r>
          </a:p>
          <a:p>
            <a:pPr>
              <a:lnSpc>
                <a:spcPct val="107000"/>
              </a:lnSpc>
              <a:spcAft>
                <a:spcPts val="800"/>
              </a:spcAft>
            </a:pPr>
            <a:r>
              <a:rPr lang="fr-FR" sz="1800" kern="100" dirty="0">
                <a:effectLst/>
                <a:latin typeface="Calibri" panose="020F0502020204030204" pitchFamily="34" charset="0"/>
                <a:ea typeface="Calibri" panose="020F0502020204030204" pitchFamily="34" charset="0"/>
                <a:cs typeface="Times New Roman" panose="02020603050405020304" pitchFamily="18" charset="0"/>
              </a:rPr>
              <a:t>Début juillet 2020 Monsieur Arthur est content, il a déjoué le pronostic médical. </a:t>
            </a:r>
          </a:p>
          <a:p>
            <a:endParaRPr lang="fr-FR" dirty="0"/>
          </a:p>
        </p:txBody>
      </p:sp>
    </p:spTree>
    <p:extLst>
      <p:ext uri="{BB962C8B-B14F-4D97-AF65-F5344CB8AC3E}">
        <p14:creationId xmlns:p14="http://schemas.microsoft.com/office/powerpoint/2010/main" val="90745019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319322F-5368-F137-05C4-3B218C6FA107}"/>
              </a:ext>
            </a:extLst>
          </p:cNvPr>
          <p:cNvSpPr>
            <a:spLocks noGrp="1"/>
          </p:cNvSpPr>
          <p:nvPr>
            <p:ph type="title"/>
          </p:nvPr>
        </p:nvSpPr>
        <p:spPr>
          <a:xfrm>
            <a:off x="2592925" y="64655"/>
            <a:ext cx="8911687" cy="1840345"/>
          </a:xfrm>
        </p:spPr>
        <p:txBody>
          <a:bodyPr>
            <a:normAutofit/>
          </a:bodyPr>
          <a:lstStyle/>
          <a:p>
            <a:pPr algn="ctr"/>
            <a:r>
              <a:rPr lang="fr-FR" b="1" dirty="0"/>
              <a:t>ETHIQUE EN SOINS PALLIATIFS</a:t>
            </a:r>
            <a:br>
              <a:rPr lang="fr-FR" b="1" dirty="0"/>
            </a:br>
            <a:r>
              <a:rPr lang="fr-FR" b="1" dirty="0"/>
              <a:t>Mr ARTHUR Demande de sédation profonde et continue…(4)</a:t>
            </a:r>
            <a:endParaRPr lang="fr-FR" dirty="0"/>
          </a:p>
        </p:txBody>
      </p:sp>
      <p:sp>
        <p:nvSpPr>
          <p:cNvPr id="3" name="Espace réservé du contenu 2">
            <a:extLst>
              <a:ext uri="{FF2B5EF4-FFF2-40B4-BE49-F238E27FC236}">
                <a16:creationId xmlns:a16="http://schemas.microsoft.com/office/drawing/2014/main" id="{5020926A-7B26-FBFB-B477-E2B59BB0DAA5}"/>
              </a:ext>
            </a:extLst>
          </p:cNvPr>
          <p:cNvSpPr>
            <a:spLocks noGrp="1"/>
          </p:cNvSpPr>
          <p:nvPr>
            <p:ph idx="1"/>
          </p:nvPr>
        </p:nvSpPr>
        <p:spPr/>
        <p:txBody>
          <a:bodyPr>
            <a:normAutofit lnSpcReduction="10000"/>
          </a:bodyPr>
          <a:lstStyle/>
          <a:p>
            <a:pPr>
              <a:lnSpc>
                <a:spcPct val="107000"/>
              </a:lnSpc>
              <a:spcAft>
                <a:spcPts val="800"/>
              </a:spcAft>
            </a:pPr>
            <a:r>
              <a:rPr lang="fr-FR" sz="1800" kern="100" dirty="0">
                <a:effectLst/>
                <a:latin typeface="Calibri" panose="020F0502020204030204" pitchFamily="34" charset="0"/>
                <a:ea typeface="Calibri" panose="020F0502020204030204" pitchFamily="34" charset="0"/>
                <a:cs typeface="Times New Roman" panose="02020603050405020304" pitchFamily="18" charset="0"/>
              </a:rPr>
              <a:t>Malheureusement, dix jours après, il est hospitalisé car son état de santé fait qu’il ne peut plus rester seul au domicile. La douleur, peut présente durant l’évolution de sa maladie, s’accentue rapidement. Il est aussi en occlusion. </a:t>
            </a:r>
          </a:p>
          <a:p>
            <a:pPr>
              <a:lnSpc>
                <a:spcPct val="107000"/>
              </a:lnSpc>
              <a:spcAft>
                <a:spcPts val="800"/>
              </a:spcAft>
            </a:pPr>
            <a:r>
              <a:rPr lang="fr-FR" sz="1800" kern="100" dirty="0">
                <a:effectLst/>
                <a:latin typeface="Calibri" panose="020F0502020204030204" pitchFamily="34" charset="0"/>
                <a:ea typeface="Calibri" panose="020F0502020204030204" pitchFamily="34" charset="0"/>
                <a:cs typeface="Times New Roman" panose="02020603050405020304" pitchFamily="18" charset="0"/>
              </a:rPr>
              <a:t>L’EMSP n’est pas joignable pendant 3 semaines (vacances été)</a:t>
            </a:r>
          </a:p>
          <a:p>
            <a:pPr>
              <a:lnSpc>
                <a:spcPct val="107000"/>
              </a:lnSpc>
              <a:spcAft>
                <a:spcPts val="800"/>
              </a:spcAft>
            </a:pPr>
            <a:r>
              <a:rPr lang="fr-FR" sz="1800" kern="100" dirty="0">
                <a:effectLst/>
                <a:latin typeface="Calibri" panose="020F0502020204030204" pitchFamily="34" charset="0"/>
                <a:ea typeface="Calibri" panose="020F0502020204030204" pitchFamily="34" charset="0"/>
                <a:cs typeface="Times New Roman" panose="02020603050405020304" pitchFamily="18" charset="0"/>
              </a:rPr>
              <a:t>Monsieur Arthur est hospitalisé un mardi. Dès son admission il indique au médecin du service ne pas vouloir de SNG. A 18 heures un IDE entre dans la chambre pour lui poser une SNG. Il refuse. L’IDE indique qu’il en avisera le médecin et le notera dans le dossier. </a:t>
            </a:r>
          </a:p>
          <a:p>
            <a:pPr>
              <a:lnSpc>
                <a:spcPct val="107000"/>
              </a:lnSpc>
              <a:spcAft>
                <a:spcPts val="800"/>
              </a:spcAft>
            </a:pPr>
            <a:r>
              <a:rPr lang="fr-FR" sz="1800" kern="100" dirty="0">
                <a:effectLst/>
                <a:latin typeface="Calibri" panose="020F0502020204030204" pitchFamily="34" charset="0"/>
                <a:ea typeface="Calibri" panose="020F0502020204030204" pitchFamily="34" charset="0"/>
                <a:cs typeface="Times New Roman" panose="02020603050405020304" pitchFamily="18" charset="0"/>
              </a:rPr>
              <a:t>Le vendredi Mr Arthur demande à voir le médecin : il n’en peut plus. La douleur, le mal être, se voir décliner, avoir besoin d’aide pour les gestes de la vie quotidienne …il demande une sédation longue et continue jusqu’au décès.</a:t>
            </a:r>
          </a:p>
          <a:p>
            <a:endParaRPr lang="fr-FR" dirty="0"/>
          </a:p>
        </p:txBody>
      </p:sp>
    </p:spTree>
    <p:extLst>
      <p:ext uri="{BB962C8B-B14F-4D97-AF65-F5344CB8AC3E}">
        <p14:creationId xmlns:p14="http://schemas.microsoft.com/office/powerpoint/2010/main" val="159722285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E574A37-879A-4BFF-33C3-8ADFD8DB2EA3}"/>
              </a:ext>
            </a:extLst>
          </p:cNvPr>
          <p:cNvSpPr>
            <a:spLocks noGrp="1"/>
          </p:cNvSpPr>
          <p:nvPr>
            <p:ph type="title"/>
          </p:nvPr>
        </p:nvSpPr>
        <p:spPr>
          <a:xfrm>
            <a:off x="2592925" y="83127"/>
            <a:ext cx="8911687" cy="1821873"/>
          </a:xfrm>
        </p:spPr>
        <p:txBody>
          <a:bodyPr>
            <a:normAutofit/>
          </a:bodyPr>
          <a:lstStyle/>
          <a:p>
            <a:pPr algn="ctr"/>
            <a:r>
              <a:rPr lang="fr-FR" b="1" dirty="0"/>
              <a:t>ETHIQUE EN SOINS PALLIATIFS</a:t>
            </a:r>
            <a:br>
              <a:rPr lang="fr-FR" b="1" dirty="0"/>
            </a:br>
            <a:r>
              <a:rPr lang="fr-FR" b="1" dirty="0"/>
              <a:t>Mr ARTHUR Demande de sédation profonde et continue…(5)</a:t>
            </a:r>
            <a:endParaRPr lang="fr-FR" dirty="0"/>
          </a:p>
        </p:txBody>
      </p:sp>
      <p:sp>
        <p:nvSpPr>
          <p:cNvPr id="3" name="Espace réservé du contenu 2">
            <a:extLst>
              <a:ext uri="{FF2B5EF4-FFF2-40B4-BE49-F238E27FC236}">
                <a16:creationId xmlns:a16="http://schemas.microsoft.com/office/drawing/2014/main" id="{590AA733-3C3C-237F-A2B9-22A3AD552D75}"/>
              </a:ext>
            </a:extLst>
          </p:cNvPr>
          <p:cNvSpPr>
            <a:spLocks noGrp="1"/>
          </p:cNvSpPr>
          <p:nvPr>
            <p:ph idx="1"/>
          </p:nvPr>
        </p:nvSpPr>
        <p:spPr/>
        <p:txBody>
          <a:bodyPr>
            <a:normAutofit/>
          </a:bodyPr>
          <a:lstStyle/>
          <a:p>
            <a:pPr>
              <a:lnSpc>
                <a:spcPct val="107000"/>
              </a:lnSpc>
              <a:spcAft>
                <a:spcPts val="800"/>
              </a:spcAft>
            </a:pPr>
            <a:r>
              <a:rPr lang="fr-FR" sz="1800" kern="100" dirty="0">
                <a:effectLst/>
                <a:latin typeface="Calibri" panose="020F0502020204030204" pitchFamily="34" charset="0"/>
                <a:ea typeface="Calibri" panose="020F0502020204030204" pitchFamily="34" charset="0"/>
                <a:cs typeface="Times New Roman" panose="02020603050405020304" pitchFamily="18" charset="0"/>
              </a:rPr>
              <a:t>Connaissances :</a:t>
            </a:r>
          </a:p>
          <a:p>
            <a:pPr marL="342900" lvl="0" indent="-342900">
              <a:lnSpc>
                <a:spcPct val="107000"/>
              </a:lnSpc>
              <a:buFont typeface="Calibri" panose="020F0502020204030204" pitchFamily="34" charset="0"/>
              <a:buChar char="-"/>
            </a:pPr>
            <a:r>
              <a:rPr lang="fr-FR" sz="1800" kern="100" dirty="0">
                <a:effectLst/>
                <a:latin typeface="Calibri" panose="020F0502020204030204" pitchFamily="34" charset="0"/>
                <a:ea typeface="Calibri" panose="020F0502020204030204" pitchFamily="34" charset="0"/>
                <a:cs typeface="Times New Roman" panose="02020603050405020304" pitchFamily="18" charset="0"/>
              </a:rPr>
              <a:t>Maladie, conséquence organisme, évolution, TNM (escroquerie)</a:t>
            </a:r>
          </a:p>
          <a:p>
            <a:pPr marL="342900" lvl="0" indent="-342900">
              <a:lnSpc>
                <a:spcPct val="107000"/>
              </a:lnSpc>
              <a:buFont typeface="Calibri" panose="020F0502020204030204" pitchFamily="34" charset="0"/>
              <a:buChar char="-"/>
            </a:pPr>
            <a:r>
              <a:rPr lang="fr-FR" sz="1800" kern="100" dirty="0">
                <a:effectLst/>
                <a:latin typeface="Calibri" panose="020F0502020204030204" pitchFamily="34" charset="0"/>
                <a:ea typeface="Calibri" panose="020F0502020204030204" pitchFamily="34" charset="0"/>
                <a:cs typeface="Times New Roman" panose="02020603050405020304" pitchFamily="18" charset="0"/>
              </a:rPr>
              <a:t>Traitements médicamenteux, nutrition parentérale et autres (SNG, radiothérapie…) : Indications, objectifs, effets secondaires (chimio, morphine…)</a:t>
            </a:r>
          </a:p>
          <a:p>
            <a:pPr marL="342900" lvl="0" indent="-342900">
              <a:lnSpc>
                <a:spcPct val="107000"/>
              </a:lnSpc>
              <a:buFont typeface="Calibri" panose="020F0502020204030204" pitchFamily="34" charset="0"/>
              <a:buChar char="-"/>
            </a:pPr>
            <a:r>
              <a:rPr lang="fr-FR" sz="1800" kern="100" dirty="0">
                <a:effectLst/>
                <a:latin typeface="Calibri" panose="020F0502020204030204" pitchFamily="34" charset="0"/>
                <a:ea typeface="Calibri" panose="020F0502020204030204" pitchFamily="34" charset="0"/>
                <a:cs typeface="Times New Roman" panose="02020603050405020304" pitchFamily="18" charset="0"/>
              </a:rPr>
              <a:t>Histoire de la personne</a:t>
            </a:r>
          </a:p>
          <a:p>
            <a:pPr marL="342900" lvl="0" indent="-342900">
              <a:lnSpc>
                <a:spcPct val="107000"/>
              </a:lnSpc>
              <a:buFont typeface="Calibri" panose="020F0502020204030204" pitchFamily="34" charset="0"/>
              <a:buChar char="-"/>
            </a:pPr>
            <a:r>
              <a:rPr lang="fr-FR" sz="1800" kern="100" dirty="0">
                <a:effectLst/>
                <a:latin typeface="Calibri" panose="020F0502020204030204" pitchFamily="34" charset="0"/>
                <a:ea typeface="Calibri" panose="020F0502020204030204" pitchFamily="34" charset="0"/>
                <a:cs typeface="Times New Roman" panose="02020603050405020304" pitchFamily="18" charset="0"/>
              </a:rPr>
              <a:t>Sur la psychologie individuel mais aussi de groupe (famille ou une équipe comment ça marche, le poids de l’histoire, de la hiérarchie etc.</a:t>
            </a:r>
          </a:p>
          <a:p>
            <a:pPr marL="342900" lvl="0" indent="-342900">
              <a:lnSpc>
                <a:spcPct val="107000"/>
              </a:lnSpc>
              <a:spcAft>
                <a:spcPts val="800"/>
              </a:spcAft>
              <a:buFont typeface="Calibri" panose="020F0502020204030204" pitchFamily="34" charset="0"/>
              <a:buChar char="-"/>
            </a:pPr>
            <a:r>
              <a:rPr lang="fr-FR" sz="1800" kern="100" dirty="0">
                <a:effectLst/>
                <a:latin typeface="Calibri" panose="020F0502020204030204" pitchFamily="34" charset="0"/>
                <a:ea typeface="Calibri" panose="020F0502020204030204" pitchFamily="34" charset="0"/>
                <a:cs typeface="Times New Roman" panose="02020603050405020304" pitchFamily="18" charset="0"/>
              </a:rPr>
              <a:t>La Loi ici Leonetti.</a:t>
            </a:r>
          </a:p>
          <a:p>
            <a:endParaRPr lang="fr-FR" dirty="0"/>
          </a:p>
        </p:txBody>
      </p:sp>
    </p:spTree>
    <p:extLst>
      <p:ext uri="{BB962C8B-B14F-4D97-AF65-F5344CB8AC3E}">
        <p14:creationId xmlns:p14="http://schemas.microsoft.com/office/powerpoint/2010/main" val="69742734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3E3992E-3A0A-2011-453B-787AE2556974}"/>
              </a:ext>
            </a:extLst>
          </p:cNvPr>
          <p:cNvSpPr>
            <a:spLocks noGrp="1"/>
          </p:cNvSpPr>
          <p:nvPr>
            <p:ph type="title"/>
          </p:nvPr>
        </p:nvSpPr>
        <p:spPr>
          <a:xfrm>
            <a:off x="2592925" y="277091"/>
            <a:ext cx="8911687" cy="1627909"/>
          </a:xfrm>
        </p:spPr>
        <p:txBody>
          <a:bodyPr>
            <a:normAutofit fontScale="90000"/>
          </a:bodyPr>
          <a:lstStyle/>
          <a:p>
            <a:pPr algn="ctr"/>
            <a:r>
              <a:rPr lang="fr-FR" b="1" dirty="0"/>
              <a:t>ETHIQUE EN SOINS PALLIATIFS</a:t>
            </a:r>
            <a:br>
              <a:rPr lang="fr-FR" b="1" dirty="0"/>
            </a:br>
            <a:r>
              <a:rPr lang="fr-FR" b="1" dirty="0"/>
              <a:t>Mr ARTHUR Demande de sédation profonde et continue…(6)</a:t>
            </a:r>
            <a:endParaRPr lang="fr-FR" dirty="0"/>
          </a:p>
        </p:txBody>
      </p:sp>
      <p:sp>
        <p:nvSpPr>
          <p:cNvPr id="3" name="Espace réservé du contenu 2">
            <a:extLst>
              <a:ext uri="{FF2B5EF4-FFF2-40B4-BE49-F238E27FC236}">
                <a16:creationId xmlns:a16="http://schemas.microsoft.com/office/drawing/2014/main" id="{BD6BC2BC-3C6F-77AD-5929-CEF0046FE744}"/>
              </a:ext>
            </a:extLst>
          </p:cNvPr>
          <p:cNvSpPr>
            <a:spLocks noGrp="1"/>
          </p:cNvSpPr>
          <p:nvPr>
            <p:ph idx="1"/>
          </p:nvPr>
        </p:nvSpPr>
        <p:spPr/>
        <p:txBody>
          <a:bodyPr/>
          <a:lstStyle/>
          <a:p>
            <a:endParaRPr lang="fr-FR" sz="1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fr-FR" kern="100" dirty="0">
              <a:latin typeface="Calibri" panose="020F0502020204030204" pitchFamily="34" charset="0"/>
              <a:ea typeface="Calibri" panose="020F0502020204030204" pitchFamily="34" charset="0"/>
              <a:cs typeface="Times New Roman" panose="02020603050405020304" pitchFamily="18" charset="0"/>
            </a:endParaRPr>
          </a:p>
          <a:p>
            <a:endParaRPr lang="fr-FR" sz="18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fr-FR" sz="1800" kern="100" dirty="0">
                <a:effectLst/>
                <a:latin typeface="Calibri" panose="020F0502020204030204" pitchFamily="34" charset="0"/>
                <a:ea typeface="Calibri" panose="020F0502020204030204" pitchFamily="34" charset="0"/>
                <a:cs typeface="Times New Roman" panose="02020603050405020304" pitchFamily="18" charset="0"/>
              </a:rPr>
              <a:t>1/ Pose SNG : demande formelle du patient, respecté par le service ….car IDE vient appliquer une prescription…</a:t>
            </a:r>
            <a:endParaRPr lang="fr-FR" dirty="0"/>
          </a:p>
        </p:txBody>
      </p:sp>
    </p:spTree>
    <p:extLst>
      <p:ext uri="{BB962C8B-B14F-4D97-AF65-F5344CB8AC3E}">
        <p14:creationId xmlns:p14="http://schemas.microsoft.com/office/powerpoint/2010/main" val="381265280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58E8A68-65EA-E2C7-F853-1D8C2636FB41}"/>
              </a:ext>
            </a:extLst>
          </p:cNvPr>
          <p:cNvSpPr>
            <a:spLocks noGrp="1"/>
          </p:cNvSpPr>
          <p:nvPr>
            <p:ph type="title"/>
          </p:nvPr>
        </p:nvSpPr>
        <p:spPr>
          <a:xfrm>
            <a:off x="2592925" y="203200"/>
            <a:ext cx="8911687" cy="1701800"/>
          </a:xfrm>
        </p:spPr>
        <p:txBody>
          <a:bodyPr>
            <a:normAutofit fontScale="90000"/>
          </a:bodyPr>
          <a:lstStyle/>
          <a:p>
            <a:pPr algn="ctr"/>
            <a:r>
              <a:rPr lang="fr-FR" b="1" dirty="0"/>
              <a:t>ETHIQUE EN SOINS PALLIATIFS</a:t>
            </a:r>
            <a:br>
              <a:rPr lang="fr-FR" b="1" dirty="0"/>
            </a:br>
            <a:r>
              <a:rPr lang="fr-FR" b="1" dirty="0"/>
              <a:t>Mr ARTHUR Demande de sédation profonde et continue…(7)</a:t>
            </a:r>
            <a:endParaRPr lang="fr-FR" dirty="0"/>
          </a:p>
        </p:txBody>
      </p:sp>
      <p:sp>
        <p:nvSpPr>
          <p:cNvPr id="3" name="Espace réservé du contenu 2">
            <a:extLst>
              <a:ext uri="{FF2B5EF4-FFF2-40B4-BE49-F238E27FC236}">
                <a16:creationId xmlns:a16="http://schemas.microsoft.com/office/drawing/2014/main" id="{3620D2D9-3602-D043-19B6-AEAD5F70A4C7}"/>
              </a:ext>
            </a:extLst>
          </p:cNvPr>
          <p:cNvSpPr>
            <a:spLocks noGrp="1"/>
          </p:cNvSpPr>
          <p:nvPr>
            <p:ph idx="1"/>
          </p:nvPr>
        </p:nvSpPr>
        <p:spPr/>
        <p:txBody>
          <a:bodyPr/>
          <a:lstStyle/>
          <a:p>
            <a:r>
              <a:rPr lang="fr-FR" kern="100" dirty="0">
                <a:latin typeface="Calibri" panose="020F0502020204030204" pitchFamily="34" charset="0"/>
                <a:ea typeface="Calibri" panose="020F0502020204030204" pitchFamily="34" charset="0"/>
                <a:cs typeface="Times New Roman" panose="02020603050405020304" pitchFamily="18" charset="0"/>
              </a:rPr>
              <a:t>A</a:t>
            </a:r>
            <a:r>
              <a:rPr lang="fr-FR" sz="1800" kern="100" dirty="0">
                <a:effectLst/>
                <a:latin typeface="Calibri" panose="020F0502020204030204" pitchFamily="34" charset="0"/>
                <a:ea typeface="Calibri" panose="020F0502020204030204" pitchFamily="34" charset="0"/>
                <a:cs typeface="Times New Roman" panose="02020603050405020304" pitchFamily="18" charset="0"/>
              </a:rPr>
              <a:t>utonomie du patient ? En avait discuté avec son médecin traitant</a:t>
            </a:r>
          </a:p>
          <a:p>
            <a:r>
              <a:rPr lang="fr-FR" kern="100" dirty="0">
                <a:latin typeface="Calibri" panose="020F0502020204030204" pitchFamily="34" charset="0"/>
                <a:ea typeface="Calibri" panose="020F0502020204030204" pitchFamily="34" charset="0"/>
                <a:cs typeface="Times New Roman" panose="02020603050405020304" pitchFamily="18" charset="0"/>
              </a:rPr>
              <a:t>B</a:t>
            </a:r>
            <a:r>
              <a:rPr lang="fr-FR" sz="1800" kern="100" dirty="0">
                <a:effectLst/>
                <a:latin typeface="Calibri" panose="020F0502020204030204" pitchFamily="34" charset="0"/>
                <a:ea typeface="Calibri" panose="020F0502020204030204" pitchFamily="34" charset="0"/>
                <a:cs typeface="Times New Roman" panose="02020603050405020304" pitchFamily="18" charset="0"/>
              </a:rPr>
              <a:t>énéfice risque ? </a:t>
            </a:r>
          </a:p>
          <a:p>
            <a:r>
              <a:rPr lang="fr-FR" kern="100" dirty="0">
                <a:latin typeface="Calibri" panose="020F0502020204030204" pitchFamily="34" charset="0"/>
                <a:ea typeface="Calibri" panose="020F0502020204030204" pitchFamily="34" charset="0"/>
                <a:cs typeface="Times New Roman" panose="02020603050405020304" pitchFamily="18" charset="0"/>
              </a:rPr>
              <a:t>D</a:t>
            </a:r>
            <a:r>
              <a:rPr lang="fr-FR" sz="1800" kern="100" dirty="0">
                <a:effectLst/>
                <a:latin typeface="Calibri" panose="020F0502020204030204" pitchFamily="34" charset="0"/>
                <a:ea typeface="Calibri" panose="020F0502020204030204" pitchFamily="34" charset="0"/>
                <a:cs typeface="Times New Roman" panose="02020603050405020304" pitchFamily="18" charset="0"/>
              </a:rPr>
              <a:t>ouleur, alimentation plaisir//inconfort, vomissement, inhalation… </a:t>
            </a:r>
          </a:p>
          <a:p>
            <a:r>
              <a:rPr lang="fr-FR" kern="100" dirty="0">
                <a:latin typeface="Calibri" panose="020F0502020204030204" pitchFamily="34" charset="0"/>
                <a:ea typeface="Calibri" panose="020F0502020204030204" pitchFamily="34" charset="0"/>
                <a:cs typeface="Times New Roman" panose="02020603050405020304" pitchFamily="18" charset="0"/>
              </a:rPr>
              <a:t>D</a:t>
            </a:r>
            <a:r>
              <a:rPr lang="fr-FR" sz="1800" kern="100" dirty="0">
                <a:effectLst/>
                <a:latin typeface="Calibri" panose="020F0502020204030204" pitchFamily="34" charset="0"/>
                <a:ea typeface="Calibri" panose="020F0502020204030204" pitchFamily="34" charset="0"/>
                <a:cs typeface="Times New Roman" panose="02020603050405020304" pitchFamily="18" charset="0"/>
              </a:rPr>
              <a:t>iscussion en équipe ? </a:t>
            </a:r>
          </a:p>
          <a:p>
            <a:endParaRPr lang="fr-FR" dirty="0"/>
          </a:p>
        </p:txBody>
      </p:sp>
    </p:spTree>
    <p:extLst>
      <p:ext uri="{BB962C8B-B14F-4D97-AF65-F5344CB8AC3E}">
        <p14:creationId xmlns:p14="http://schemas.microsoft.com/office/powerpoint/2010/main" val="95641759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6E2CF4A-9E7C-D367-D827-FC765FE2CF54}"/>
              </a:ext>
            </a:extLst>
          </p:cNvPr>
          <p:cNvSpPr>
            <a:spLocks noGrp="1"/>
          </p:cNvSpPr>
          <p:nvPr>
            <p:ph type="title"/>
          </p:nvPr>
        </p:nvSpPr>
        <p:spPr>
          <a:xfrm>
            <a:off x="2592925" y="184727"/>
            <a:ext cx="8911687" cy="1720273"/>
          </a:xfrm>
        </p:spPr>
        <p:txBody>
          <a:bodyPr>
            <a:normAutofit fontScale="90000"/>
          </a:bodyPr>
          <a:lstStyle/>
          <a:p>
            <a:pPr algn="ctr"/>
            <a:r>
              <a:rPr lang="fr-FR" b="1" dirty="0"/>
              <a:t>ETHIQUE EN SOINS PALLIATIFS</a:t>
            </a:r>
            <a:br>
              <a:rPr lang="fr-FR" b="1" dirty="0"/>
            </a:br>
            <a:r>
              <a:rPr lang="fr-FR" b="1" dirty="0"/>
              <a:t>Mr ARTHUR Demande de sédation profonde et continue…(8)</a:t>
            </a:r>
            <a:endParaRPr lang="fr-FR" dirty="0"/>
          </a:p>
        </p:txBody>
      </p:sp>
      <p:sp>
        <p:nvSpPr>
          <p:cNvPr id="3" name="Espace réservé du contenu 2">
            <a:extLst>
              <a:ext uri="{FF2B5EF4-FFF2-40B4-BE49-F238E27FC236}">
                <a16:creationId xmlns:a16="http://schemas.microsoft.com/office/drawing/2014/main" id="{726C7DCA-AB71-5FB6-9A0A-F1252EA0FB69}"/>
              </a:ext>
            </a:extLst>
          </p:cNvPr>
          <p:cNvSpPr>
            <a:spLocks noGrp="1"/>
          </p:cNvSpPr>
          <p:nvPr>
            <p:ph idx="1"/>
          </p:nvPr>
        </p:nvSpPr>
        <p:spPr>
          <a:xfrm>
            <a:off x="2589212" y="1764145"/>
            <a:ext cx="8915400" cy="4147077"/>
          </a:xfrm>
        </p:spPr>
        <p:txBody>
          <a:bodyPr/>
          <a:lstStyle/>
          <a:p>
            <a:endParaRPr lang="fr-FR"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fr-FR" kern="100" dirty="0">
              <a:latin typeface="Calibri" panose="020F0502020204030204" pitchFamily="34" charset="0"/>
              <a:ea typeface="Calibri" panose="020F0502020204030204" pitchFamily="34" charset="0"/>
              <a:cs typeface="Times New Roman" panose="02020603050405020304" pitchFamily="18" charset="0"/>
            </a:endParaRPr>
          </a:p>
          <a:p>
            <a:endParaRPr lang="fr-FR" sz="18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fr-FR" sz="1800" kern="100" dirty="0">
                <a:effectLst/>
                <a:latin typeface="Calibri" panose="020F0502020204030204" pitchFamily="34" charset="0"/>
                <a:ea typeface="Calibri" panose="020F0502020204030204" pitchFamily="34" charset="0"/>
                <a:cs typeface="Times New Roman" panose="02020603050405020304" pitchFamily="18" charset="0"/>
              </a:rPr>
              <a:t>2/ Demande sédation profonde continue jusqu’au décès que dit la loi ? </a:t>
            </a:r>
            <a:r>
              <a:rPr lang="fr-FR" sz="2000" kern="1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voir fiche </a:t>
            </a:r>
          </a:p>
          <a:p>
            <a:endParaRPr lang="fr-FR" dirty="0"/>
          </a:p>
        </p:txBody>
      </p:sp>
    </p:spTree>
    <p:extLst>
      <p:ext uri="{BB962C8B-B14F-4D97-AF65-F5344CB8AC3E}">
        <p14:creationId xmlns:p14="http://schemas.microsoft.com/office/powerpoint/2010/main" val="87810677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FA71615-E5FF-75DD-6715-6B28789D4011}"/>
              </a:ext>
            </a:extLst>
          </p:cNvPr>
          <p:cNvSpPr>
            <a:spLocks noGrp="1"/>
          </p:cNvSpPr>
          <p:nvPr>
            <p:ph type="title"/>
          </p:nvPr>
        </p:nvSpPr>
        <p:spPr/>
        <p:txBody>
          <a:bodyPr/>
          <a:lstStyle/>
          <a:p>
            <a:pPr algn="ctr"/>
            <a:r>
              <a:rPr lang="fr-FR" b="1" dirty="0"/>
              <a:t>ETHIQUE EN SOINS PALLIATIFS </a:t>
            </a:r>
            <a:endParaRPr lang="fr-FR" dirty="0"/>
          </a:p>
        </p:txBody>
      </p:sp>
      <p:sp>
        <p:nvSpPr>
          <p:cNvPr id="3" name="Espace réservé du contenu 2">
            <a:extLst>
              <a:ext uri="{FF2B5EF4-FFF2-40B4-BE49-F238E27FC236}">
                <a16:creationId xmlns:a16="http://schemas.microsoft.com/office/drawing/2014/main" id="{7E142E39-32EA-5E7F-EB56-49BE9DE035CB}"/>
              </a:ext>
            </a:extLst>
          </p:cNvPr>
          <p:cNvSpPr>
            <a:spLocks noGrp="1"/>
          </p:cNvSpPr>
          <p:nvPr>
            <p:ph idx="1"/>
          </p:nvPr>
        </p:nvSpPr>
        <p:spPr>
          <a:xfrm>
            <a:off x="2589212" y="1560945"/>
            <a:ext cx="8915400" cy="4350277"/>
          </a:xfrm>
        </p:spPr>
        <p:txBody>
          <a:bodyPr>
            <a:normAutofit fontScale="92500" lnSpcReduction="20000"/>
          </a:bodyPr>
          <a:lstStyle/>
          <a:p>
            <a:pPr marL="0" indent="0" algn="ctr">
              <a:lnSpc>
                <a:spcPct val="107000"/>
              </a:lnSpc>
              <a:spcAft>
                <a:spcPts val="800"/>
              </a:spcAft>
              <a:buNone/>
            </a:pPr>
            <a:r>
              <a:rPr lang="fr-FR" sz="1800" b="1" kern="100" dirty="0">
                <a:effectLst/>
                <a:latin typeface="Calibri" panose="020F0502020204030204" pitchFamily="34" charset="0"/>
                <a:ea typeface="Calibri" panose="020F0502020204030204" pitchFamily="34" charset="0"/>
                <a:cs typeface="Times New Roman" panose="02020603050405020304" pitchFamily="18" charset="0"/>
              </a:rPr>
              <a:t>Bibliographie Ethique</a:t>
            </a:r>
          </a:p>
          <a:p>
            <a:pPr marL="0" indent="0">
              <a:lnSpc>
                <a:spcPct val="107000"/>
              </a:lnSpc>
              <a:spcAft>
                <a:spcPts val="800"/>
              </a:spcAft>
              <a:buNone/>
            </a:pPr>
            <a:r>
              <a:rPr lang="fr-FR" sz="1800" kern="100" dirty="0">
                <a:effectLst/>
                <a:latin typeface="Calibri" panose="020F0502020204030204" pitchFamily="34" charset="0"/>
                <a:ea typeface="Calibri" panose="020F0502020204030204" pitchFamily="34" charset="0"/>
                <a:cs typeface="Times New Roman" panose="02020603050405020304" pitchFamily="18" charset="0"/>
              </a:rPr>
              <a:t> </a:t>
            </a:r>
          </a:p>
          <a:p>
            <a:pPr marL="342900" lvl="0" indent="-342900">
              <a:lnSpc>
                <a:spcPct val="107000"/>
              </a:lnSpc>
              <a:buFont typeface="Calibri" panose="020F0502020204030204" pitchFamily="34" charset="0"/>
              <a:buChar char="-"/>
            </a:pPr>
            <a:r>
              <a:rPr lang="fr-FR" sz="1800" kern="100" dirty="0">
                <a:effectLst/>
                <a:latin typeface="Calibri" panose="020F0502020204030204" pitchFamily="34" charset="0"/>
                <a:ea typeface="Calibri" panose="020F0502020204030204" pitchFamily="34" charset="0"/>
                <a:cs typeface="Times New Roman" panose="02020603050405020304" pitchFamily="18" charset="0"/>
              </a:rPr>
              <a:t>Grandeurs et misères des hommes. Petit traité de dignité de Éric Fiat Editions Philosopher Larousse </a:t>
            </a:r>
          </a:p>
          <a:p>
            <a:pPr marL="342900" lvl="0" indent="-342900">
              <a:lnSpc>
                <a:spcPct val="107000"/>
              </a:lnSpc>
              <a:buFont typeface="Calibri" panose="020F0502020204030204" pitchFamily="34" charset="0"/>
              <a:buChar char="-"/>
            </a:pPr>
            <a:r>
              <a:rPr lang="fr-FR" sz="1800" kern="100" dirty="0">
                <a:effectLst/>
                <a:latin typeface="Calibri" panose="020F0502020204030204" pitchFamily="34" charset="0"/>
                <a:ea typeface="Calibri" panose="020F0502020204030204" pitchFamily="34" charset="0"/>
                <a:cs typeface="Times New Roman" panose="02020603050405020304" pitchFamily="18" charset="0"/>
              </a:rPr>
              <a:t>Ethique du soin : quels fondements pour quelles pratiques ? Les Carnets de l’Espace Ethique de Bretagne Occidentale sous la direction de Danièle </a:t>
            </a:r>
            <a:r>
              <a:rPr lang="fr-FR" sz="1800" kern="100" dirty="0" err="1">
                <a:effectLst/>
                <a:latin typeface="Calibri" panose="020F0502020204030204" pitchFamily="34" charset="0"/>
                <a:ea typeface="Calibri" panose="020F0502020204030204" pitchFamily="34" charset="0"/>
                <a:cs typeface="Times New Roman" panose="02020603050405020304" pitchFamily="18" charset="0"/>
              </a:rPr>
              <a:t>Leboul</a:t>
            </a:r>
            <a:r>
              <a:rPr lang="fr-FR" sz="1800" kern="100" dirty="0">
                <a:effectLst/>
                <a:latin typeface="Calibri" panose="020F0502020204030204" pitchFamily="34" charset="0"/>
                <a:ea typeface="Calibri" panose="020F0502020204030204" pitchFamily="34" charset="0"/>
                <a:cs typeface="Times New Roman" panose="02020603050405020304" pitchFamily="18" charset="0"/>
              </a:rPr>
              <a:t> et Pascal David Editions </a:t>
            </a:r>
            <a:r>
              <a:rPr lang="fr-FR" sz="1800" kern="100" dirty="0" err="1">
                <a:effectLst/>
                <a:latin typeface="Calibri" panose="020F0502020204030204" pitchFamily="34" charset="0"/>
                <a:ea typeface="Calibri" panose="020F0502020204030204" pitchFamily="34" charset="0"/>
                <a:cs typeface="Times New Roman" panose="02020603050405020304" pitchFamily="18" charset="0"/>
              </a:rPr>
              <a:t>Sauramps</a:t>
            </a:r>
            <a:r>
              <a:rPr lang="fr-FR" sz="1800" kern="100" dirty="0">
                <a:effectLst/>
                <a:latin typeface="Calibri" panose="020F0502020204030204" pitchFamily="34" charset="0"/>
                <a:ea typeface="Calibri" panose="020F0502020204030204" pitchFamily="34" charset="0"/>
                <a:cs typeface="Times New Roman" panose="02020603050405020304" pitchFamily="18" charset="0"/>
              </a:rPr>
              <a:t> Médical</a:t>
            </a:r>
          </a:p>
          <a:p>
            <a:pPr marL="342900" lvl="0" indent="-342900">
              <a:lnSpc>
                <a:spcPct val="107000"/>
              </a:lnSpc>
              <a:spcAft>
                <a:spcPts val="800"/>
              </a:spcAft>
              <a:buFont typeface="Calibri" panose="020F0502020204030204" pitchFamily="34" charset="0"/>
              <a:buChar char="-"/>
            </a:pPr>
            <a:r>
              <a:rPr lang="fr-FR" sz="1800" kern="100" dirty="0">
                <a:effectLst/>
                <a:latin typeface="Calibri" panose="020F0502020204030204" pitchFamily="34" charset="0"/>
                <a:ea typeface="Calibri" panose="020F0502020204030204" pitchFamily="34" charset="0"/>
                <a:cs typeface="Times New Roman" panose="02020603050405020304" pitchFamily="18" charset="0"/>
              </a:rPr>
              <a:t>Le souci des autres Ethique et politique du care sous la direction de Patricia </a:t>
            </a:r>
            <a:r>
              <a:rPr lang="fr-FR" sz="1800" kern="100" dirty="0" err="1">
                <a:effectLst/>
                <a:latin typeface="Calibri" panose="020F0502020204030204" pitchFamily="34" charset="0"/>
                <a:ea typeface="Calibri" panose="020F0502020204030204" pitchFamily="34" charset="0"/>
                <a:cs typeface="Times New Roman" panose="02020603050405020304" pitchFamily="18" charset="0"/>
              </a:rPr>
              <a:t>Paperman</a:t>
            </a:r>
            <a:r>
              <a:rPr lang="fr-FR" sz="1800" kern="100" dirty="0">
                <a:effectLst/>
                <a:latin typeface="Calibri" panose="020F0502020204030204" pitchFamily="34" charset="0"/>
                <a:ea typeface="Calibri" panose="020F0502020204030204" pitchFamily="34" charset="0"/>
                <a:cs typeface="Times New Roman" panose="02020603050405020304" pitchFamily="18" charset="0"/>
              </a:rPr>
              <a:t> et Sandra Laugier Editions de l’Ecole des Hautes Etudes en Sciences Sociales</a:t>
            </a:r>
          </a:p>
          <a:p>
            <a:pPr marL="342900" lvl="0" indent="-342900">
              <a:lnSpc>
                <a:spcPct val="107000"/>
              </a:lnSpc>
              <a:buFont typeface="Calibri" panose="020F0502020204030204" pitchFamily="34" charset="0"/>
              <a:buChar char="-"/>
            </a:pPr>
            <a:r>
              <a:rPr lang="fr-FR" sz="1800" kern="100" dirty="0">
                <a:effectLst/>
                <a:latin typeface="Calibri" panose="020F0502020204030204" pitchFamily="34" charset="0"/>
                <a:ea typeface="Calibri" panose="020F0502020204030204" pitchFamily="34" charset="0"/>
                <a:cs typeface="Times New Roman" panose="02020603050405020304" pitchFamily="18" charset="0"/>
              </a:rPr>
              <a:t>A la rencontre de l’Ethique. Guide Pratique des Textes de Référence de Odile </a:t>
            </a:r>
            <a:r>
              <a:rPr lang="fr-FR" sz="1800" kern="100" dirty="0" err="1">
                <a:effectLst/>
                <a:latin typeface="Calibri" panose="020F0502020204030204" pitchFamily="34" charset="0"/>
                <a:ea typeface="Calibri" panose="020F0502020204030204" pitchFamily="34" charset="0"/>
                <a:cs typeface="Times New Roman" panose="02020603050405020304" pitchFamily="18" charset="0"/>
              </a:rPr>
              <a:t>Paycheng</a:t>
            </a:r>
            <a:r>
              <a:rPr lang="fr-FR" sz="1800" kern="100" dirty="0">
                <a:effectLst/>
                <a:latin typeface="Calibri" panose="020F0502020204030204" pitchFamily="34" charset="0"/>
                <a:ea typeface="Calibri" panose="020F0502020204030204" pitchFamily="34" charset="0"/>
                <a:cs typeface="Times New Roman" panose="02020603050405020304" pitchFamily="18" charset="0"/>
              </a:rPr>
              <a:t> et Stéphane </a:t>
            </a:r>
            <a:r>
              <a:rPr lang="fr-FR" sz="1800" kern="100" dirty="0" err="1">
                <a:effectLst/>
                <a:latin typeface="Calibri" panose="020F0502020204030204" pitchFamily="34" charset="0"/>
                <a:ea typeface="Calibri" panose="020F0502020204030204" pitchFamily="34" charset="0"/>
                <a:cs typeface="Times New Roman" panose="02020603050405020304" pitchFamily="18" charset="0"/>
              </a:rPr>
              <a:t>Szerman</a:t>
            </a:r>
            <a:r>
              <a:rPr lang="fr-FR" sz="1800" kern="100" dirty="0">
                <a:effectLst/>
                <a:latin typeface="Calibri" panose="020F0502020204030204" pitchFamily="34" charset="0"/>
                <a:ea typeface="Calibri" panose="020F0502020204030204" pitchFamily="34" charset="0"/>
                <a:cs typeface="Times New Roman" panose="02020603050405020304" pitchFamily="18" charset="0"/>
              </a:rPr>
              <a:t> Editions Heures de France</a:t>
            </a:r>
          </a:p>
          <a:p>
            <a:pPr marL="342900" lvl="0" indent="-342900">
              <a:lnSpc>
                <a:spcPct val="107000"/>
              </a:lnSpc>
              <a:buFont typeface="Calibri" panose="020F0502020204030204" pitchFamily="34" charset="0"/>
              <a:buChar char="-"/>
            </a:pPr>
            <a:r>
              <a:rPr lang="fr-FR" sz="1800" kern="100" dirty="0">
                <a:effectLst/>
                <a:latin typeface="Calibri" panose="020F0502020204030204" pitchFamily="34" charset="0"/>
                <a:ea typeface="Calibri" panose="020F0502020204030204" pitchFamily="34" charset="0"/>
                <a:cs typeface="Times New Roman" panose="02020603050405020304" pitchFamily="18" charset="0"/>
              </a:rPr>
              <a:t>Parcours de la Reconnaissance Trois Etude de Paul Ricoeur Editions Les essais stock </a:t>
            </a:r>
          </a:p>
          <a:p>
            <a:pPr marL="342900" lvl="0" indent="-342900">
              <a:lnSpc>
                <a:spcPct val="107000"/>
              </a:lnSpc>
              <a:spcAft>
                <a:spcPts val="800"/>
              </a:spcAft>
              <a:buFont typeface="Calibri" panose="020F0502020204030204" pitchFamily="34" charset="0"/>
              <a:buChar char="-"/>
            </a:pPr>
            <a:r>
              <a:rPr lang="fr-FR" sz="1800" kern="100" dirty="0">
                <a:effectLst/>
                <a:latin typeface="Calibri" panose="020F0502020204030204" pitchFamily="34" charset="0"/>
                <a:ea typeface="Calibri" panose="020F0502020204030204" pitchFamily="34" charset="0"/>
                <a:cs typeface="Times New Roman" panose="02020603050405020304" pitchFamily="18" charset="0"/>
              </a:rPr>
              <a:t>La Consultation de Jean-Christophe Weber Edition PUF </a:t>
            </a:r>
          </a:p>
          <a:p>
            <a:pPr marL="342900" lvl="0" indent="-342900">
              <a:lnSpc>
                <a:spcPct val="107000"/>
              </a:lnSpc>
              <a:spcAft>
                <a:spcPts val="800"/>
              </a:spcAft>
              <a:buFont typeface="Calibri" panose="020F0502020204030204" pitchFamily="34" charset="0"/>
              <a:buChar char="-"/>
            </a:pPr>
            <a:endParaRPr lang="fr-FR" sz="1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fr-FR" dirty="0"/>
          </a:p>
        </p:txBody>
      </p:sp>
    </p:spTree>
    <p:extLst>
      <p:ext uri="{BB962C8B-B14F-4D97-AF65-F5344CB8AC3E}">
        <p14:creationId xmlns:p14="http://schemas.microsoft.com/office/powerpoint/2010/main" val="40080120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1E1DD77-9C7A-4603-7395-FEA797A8E75B}"/>
              </a:ext>
            </a:extLst>
          </p:cNvPr>
          <p:cNvSpPr>
            <a:spLocks noGrp="1"/>
          </p:cNvSpPr>
          <p:nvPr>
            <p:ph type="title"/>
          </p:nvPr>
        </p:nvSpPr>
        <p:spPr/>
        <p:txBody>
          <a:bodyPr/>
          <a:lstStyle/>
          <a:p>
            <a:pPr algn="ctr"/>
            <a:r>
              <a:rPr lang="fr-FR" b="1" dirty="0"/>
              <a:t>ETHIQUE EN SOINS PALLIATIFS </a:t>
            </a:r>
            <a:endParaRPr lang="fr-FR" dirty="0"/>
          </a:p>
        </p:txBody>
      </p:sp>
      <p:sp>
        <p:nvSpPr>
          <p:cNvPr id="3" name="Espace réservé du contenu 2">
            <a:extLst>
              <a:ext uri="{FF2B5EF4-FFF2-40B4-BE49-F238E27FC236}">
                <a16:creationId xmlns:a16="http://schemas.microsoft.com/office/drawing/2014/main" id="{ABA51BCF-8835-2E9D-233B-3F6B8C01ADE8}"/>
              </a:ext>
            </a:extLst>
          </p:cNvPr>
          <p:cNvSpPr>
            <a:spLocks noGrp="1"/>
          </p:cNvSpPr>
          <p:nvPr>
            <p:ph idx="1"/>
          </p:nvPr>
        </p:nvSpPr>
        <p:spPr>
          <a:xfrm>
            <a:off x="2589212" y="1773382"/>
            <a:ext cx="8915400" cy="4137840"/>
          </a:xfrm>
        </p:spPr>
        <p:txBody>
          <a:bodyPr/>
          <a:lstStyle/>
          <a:p>
            <a:r>
              <a:rPr lang="fr-FR" dirty="0"/>
              <a:t>Tentative de réponse …</a:t>
            </a:r>
          </a:p>
          <a:p>
            <a:r>
              <a:rPr lang="fr-FR" dirty="0"/>
              <a:t>Contexte : du SP, de l’hôpital ou la technique progresse mais la relation à l’autre, la connaissance de l’autre avec un parcours de soin morcelé…</a:t>
            </a:r>
          </a:p>
          <a:p>
            <a:r>
              <a:rPr lang="fr-FR" dirty="0"/>
              <a:t>Le temps </a:t>
            </a:r>
            <a:r>
              <a:rPr lang="fr-FR"/>
              <a:t>des réunions ? </a:t>
            </a:r>
            <a:endParaRPr lang="fr-FR" dirty="0"/>
          </a:p>
          <a:p>
            <a:r>
              <a:rPr lang="fr-FR" dirty="0"/>
              <a:t>Celui qui le temps et celui qui a la montre…seulement donner du temps à la relation n’est pas gage d’une bonne relation…intensité de la relation… </a:t>
            </a:r>
          </a:p>
          <a:p>
            <a:r>
              <a:rPr lang="fr-FR" dirty="0"/>
              <a:t>En SP se pose aussi la question de la technicisation des soins : de la sous cutanée …au… KT intrathécale pour pompe antalgique par exemple</a:t>
            </a:r>
          </a:p>
          <a:p>
            <a:r>
              <a:rPr lang="fr-FR" dirty="0"/>
              <a:t>Les croyances et les représentations </a:t>
            </a:r>
          </a:p>
          <a:p>
            <a:r>
              <a:rPr lang="fr-FR" dirty="0"/>
              <a:t>Equipe plus soudée ? …Mauvais chefs mauvaises troupes ….</a:t>
            </a:r>
          </a:p>
        </p:txBody>
      </p:sp>
    </p:spTree>
    <p:extLst>
      <p:ext uri="{BB962C8B-B14F-4D97-AF65-F5344CB8AC3E}">
        <p14:creationId xmlns:p14="http://schemas.microsoft.com/office/powerpoint/2010/main" val="14805158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9FC7323-A334-963C-B98F-B66B3A6F62B2}"/>
              </a:ext>
            </a:extLst>
          </p:cNvPr>
          <p:cNvSpPr>
            <a:spLocks noGrp="1"/>
          </p:cNvSpPr>
          <p:nvPr>
            <p:ph type="title"/>
          </p:nvPr>
        </p:nvSpPr>
        <p:spPr/>
        <p:txBody>
          <a:bodyPr/>
          <a:lstStyle/>
          <a:p>
            <a:pPr algn="ctr"/>
            <a:r>
              <a:rPr lang="fr-FR" b="1" dirty="0"/>
              <a:t>ETHIQUE EN SOINS PALLIATIFS </a:t>
            </a:r>
            <a:endParaRPr lang="fr-FR" dirty="0"/>
          </a:p>
        </p:txBody>
      </p:sp>
      <p:sp>
        <p:nvSpPr>
          <p:cNvPr id="3" name="Espace réservé du contenu 2">
            <a:extLst>
              <a:ext uri="{FF2B5EF4-FFF2-40B4-BE49-F238E27FC236}">
                <a16:creationId xmlns:a16="http://schemas.microsoft.com/office/drawing/2014/main" id="{0AD27053-AFF3-B0AD-A0E2-85CE45369395}"/>
              </a:ext>
            </a:extLst>
          </p:cNvPr>
          <p:cNvSpPr>
            <a:spLocks noGrp="1"/>
          </p:cNvSpPr>
          <p:nvPr>
            <p:ph idx="1"/>
          </p:nvPr>
        </p:nvSpPr>
        <p:spPr/>
        <p:txBody>
          <a:bodyPr/>
          <a:lstStyle/>
          <a:p>
            <a:r>
              <a:rPr lang="fr-FR" b="1" dirty="0"/>
              <a:t>Comment est nommé celui qui est hospitalisé ?</a:t>
            </a:r>
          </a:p>
          <a:p>
            <a:pPr>
              <a:buFont typeface="Wingdings" panose="05000000000000000000" pitchFamily="2" charset="2"/>
              <a:buChar char="§"/>
            </a:pPr>
            <a:r>
              <a:rPr lang="fr-FR" dirty="0"/>
              <a:t>par celui qui est concerné, </a:t>
            </a:r>
          </a:p>
          <a:p>
            <a:pPr>
              <a:buFont typeface="Wingdings" panose="05000000000000000000" pitchFamily="2" charset="2"/>
              <a:buChar char="§"/>
            </a:pPr>
            <a:r>
              <a:rPr lang="fr-FR" dirty="0"/>
              <a:t>la famille, </a:t>
            </a:r>
          </a:p>
          <a:p>
            <a:pPr>
              <a:buFont typeface="Wingdings" panose="05000000000000000000" pitchFamily="2" charset="2"/>
              <a:buChar char="§"/>
            </a:pPr>
            <a:r>
              <a:rPr lang="fr-FR" dirty="0"/>
              <a:t>les soignants, </a:t>
            </a:r>
          </a:p>
          <a:p>
            <a:pPr>
              <a:buFont typeface="Wingdings" panose="05000000000000000000" pitchFamily="2" charset="2"/>
              <a:buChar char="§"/>
            </a:pPr>
            <a:r>
              <a:rPr lang="fr-FR" dirty="0"/>
              <a:t>l’administration de l’hôpital, </a:t>
            </a:r>
          </a:p>
          <a:p>
            <a:pPr>
              <a:buFont typeface="Wingdings" panose="05000000000000000000" pitchFamily="2" charset="2"/>
              <a:buChar char="§"/>
            </a:pPr>
            <a:r>
              <a:rPr lang="fr-FR" dirty="0"/>
              <a:t>nos décideurs ( la T2A)…</a:t>
            </a:r>
          </a:p>
        </p:txBody>
      </p:sp>
    </p:spTree>
    <p:extLst>
      <p:ext uri="{BB962C8B-B14F-4D97-AF65-F5344CB8AC3E}">
        <p14:creationId xmlns:p14="http://schemas.microsoft.com/office/powerpoint/2010/main" val="29555096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9CFB8C4-7C0B-B51C-F101-701A3D177A9E}"/>
              </a:ext>
            </a:extLst>
          </p:cNvPr>
          <p:cNvSpPr>
            <a:spLocks noGrp="1"/>
          </p:cNvSpPr>
          <p:nvPr>
            <p:ph type="title"/>
          </p:nvPr>
        </p:nvSpPr>
        <p:spPr/>
        <p:txBody>
          <a:bodyPr/>
          <a:lstStyle/>
          <a:p>
            <a:pPr algn="ctr"/>
            <a:r>
              <a:rPr lang="fr-FR" b="1" dirty="0"/>
              <a:t>ETHIQUE EN SOINS PALLIATIFS </a:t>
            </a:r>
            <a:endParaRPr lang="fr-FR" dirty="0"/>
          </a:p>
        </p:txBody>
      </p:sp>
      <p:sp>
        <p:nvSpPr>
          <p:cNvPr id="3" name="Espace réservé du contenu 2">
            <a:extLst>
              <a:ext uri="{FF2B5EF4-FFF2-40B4-BE49-F238E27FC236}">
                <a16:creationId xmlns:a16="http://schemas.microsoft.com/office/drawing/2014/main" id="{FAB5710C-570B-E3F0-9355-E867F50B8B03}"/>
              </a:ext>
            </a:extLst>
          </p:cNvPr>
          <p:cNvSpPr>
            <a:spLocks noGrp="1"/>
          </p:cNvSpPr>
          <p:nvPr>
            <p:ph idx="1"/>
          </p:nvPr>
        </p:nvSpPr>
        <p:spPr/>
        <p:txBody>
          <a:bodyPr>
            <a:normAutofit fontScale="92500" lnSpcReduction="20000"/>
          </a:bodyPr>
          <a:lstStyle/>
          <a:p>
            <a:r>
              <a:rPr lang="fr-FR" dirty="0"/>
              <a:t>Son nom</a:t>
            </a:r>
          </a:p>
          <a:p>
            <a:r>
              <a:rPr lang="fr-FR" dirty="0"/>
              <a:t>Le malade</a:t>
            </a:r>
          </a:p>
          <a:p>
            <a:r>
              <a:rPr lang="fr-FR" dirty="0"/>
              <a:t>Par organe</a:t>
            </a:r>
          </a:p>
          <a:p>
            <a:r>
              <a:rPr lang="fr-FR" dirty="0"/>
              <a:t>Par numéro de chambre</a:t>
            </a:r>
          </a:p>
          <a:p>
            <a:r>
              <a:rPr lang="fr-FR" dirty="0"/>
              <a:t>Par ce qui le caractérise </a:t>
            </a:r>
          </a:p>
          <a:p>
            <a:r>
              <a:rPr lang="fr-FR" dirty="0"/>
              <a:t>Patient ( faut qu’il le soit…)</a:t>
            </a:r>
          </a:p>
          <a:p>
            <a:r>
              <a:rPr lang="fr-FR" dirty="0"/>
              <a:t>Hospitalisé</a:t>
            </a:r>
          </a:p>
          <a:p>
            <a:r>
              <a:rPr lang="fr-FR" dirty="0"/>
              <a:t>Client </a:t>
            </a:r>
          </a:p>
          <a:p>
            <a:r>
              <a:rPr lang="fr-FR" dirty="0"/>
              <a:t>Usager…</a:t>
            </a:r>
          </a:p>
          <a:p>
            <a:pPr marL="0" indent="0">
              <a:buNone/>
            </a:pPr>
            <a:endParaRPr lang="fr-FR" dirty="0"/>
          </a:p>
          <a:p>
            <a:pPr marL="0" indent="0">
              <a:buNone/>
            </a:pPr>
            <a:r>
              <a:rPr lang="fr-FR" dirty="0"/>
              <a:t>En fonction des mots utilisés le rapport entre les interlocuteurs change ? </a:t>
            </a:r>
          </a:p>
        </p:txBody>
      </p:sp>
    </p:spTree>
    <p:extLst>
      <p:ext uri="{BB962C8B-B14F-4D97-AF65-F5344CB8AC3E}">
        <p14:creationId xmlns:p14="http://schemas.microsoft.com/office/powerpoint/2010/main" val="29711307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5B7A383-8D0A-C1EE-41EF-13B6DDF2D17B}"/>
              </a:ext>
            </a:extLst>
          </p:cNvPr>
          <p:cNvSpPr>
            <a:spLocks noGrp="1"/>
          </p:cNvSpPr>
          <p:nvPr>
            <p:ph type="title"/>
          </p:nvPr>
        </p:nvSpPr>
        <p:spPr/>
        <p:txBody>
          <a:bodyPr/>
          <a:lstStyle/>
          <a:p>
            <a:pPr algn="ctr"/>
            <a:r>
              <a:rPr lang="fr-FR" b="1" dirty="0"/>
              <a:t>ETHIQUE EN SOINS PALLIATIFS </a:t>
            </a:r>
          </a:p>
        </p:txBody>
      </p:sp>
      <p:sp>
        <p:nvSpPr>
          <p:cNvPr id="3" name="Espace réservé du contenu 2">
            <a:extLst>
              <a:ext uri="{FF2B5EF4-FFF2-40B4-BE49-F238E27FC236}">
                <a16:creationId xmlns:a16="http://schemas.microsoft.com/office/drawing/2014/main" id="{BCA2CDAD-C598-F51B-3E8E-DEF6129A4E6C}"/>
              </a:ext>
            </a:extLst>
          </p:cNvPr>
          <p:cNvSpPr>
            <a:spLocks noGrp="1"/>
          </p:cNvSpPr>
          <p:nvPr>
            <p:ph idx="1"/>
          </p:nvPr>
        </p:nvSpPr>
        <p:spPr/>
        <p:txBody>
          <a:bodyPr/>
          <a:lstStyle/>
          <a:p>
            <a:r>
              <a:rPr lang="fr-FR" b="1" dirty="0"/>
              <a:t>Un risque : </a:t>
            </a:r>
            <a:r>
              <a:rPr lang="fr-FR" dirty="0"/>
              <a:t>que tout soit éthique….avant cocktail lithique maintenant éthique…. « les tics et les tocs ».  </a:t>
            </a:r>
          </a:p>
          <a:p>
            <a:r>
              <a:rPr lang="fr-FR" b="1" dirty="0"/>
              <a:t>Les USP : </a:t>
            </a:r>
            <a:r>
              <a:rPr lang="fr-FR" dirty="0"/>
              <a:t>n’ont pas vocations à accueillir tous les patients en SP mais uniquement là ou la prise en charge est complexe, qui choisit si plusieurs cas complexes ?  …. Dilemme, équité ?Même s’il existe des lits identifiées dans certains services…Coquille vide…</a:t>
            </a:r>
          </a:p>
          <a:p>
            <a:r>
              <a:rPr lang="fr-FR" b="1" dirty="0"/>
              <a:t>EMSP :</a:t>
            </a:r>
            <a:r>
              <a:rPr lang="fr-FR" dirty="0"/>
              <a:t> pas sur tout le territoire nationale et fermées les jours fériées, voir complétement si vacances d’été et la nuit ? …même s’il existe une astreinte téléphonique selon les départements …</a:t>
            </a:r>
          </a:p>
        </p:txBody>
      </p:sp>
    </p:spTree>
    <p:extLst>
      <p:ext uri="{BB962C8B-B14F-4D97-AF65-F5344CB8AC3E}">
        <p14:creationId xmlns:p14="http://schemas.microsoft.com/office/powerpoint/2010/main" val="20938033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A7F74A4-1A06-5878-16F2-BCB843C0EE33}"/>
              </a:ext>
            </a:extLst>
          </p:cNvPr>
          <p:cNvSpPr>
            <a:spLocks noGrp="1"/>
          </p:cNvSpPr>
          <p:nvPr>
            <p:ph type="title"/>
          </p:nvPr>
        </p:nvSpPr>
        <p:spPr/>
        <p:txBody>
          <a:bodyPr/>
          <a:lstStyle/>
          <a:p>
            <a:pPr algn="ctr"/>
            <a:r>
              <a:rPr lang="fr-FR" b="1" dirty="0"/>
              <a:t>Petit rappel </a:t>
            </a:r>
          </a:p>
        </p:txBody>
      </p:sp>
      <p:pic>
        <p:nvPicPr>
          <p:cNvPr id="2050" name="Picture 2" descr="Éthique des organisations à l'ère du numérique : vers une intelligence  artificielle responsable - Eurogroup Consulting">
            <a:extLst>
              <a:ext uri="{FF2B5EF4-FFF2-40B4-BE49-F238E27FC236}">
                <a16:creationId xmlns:a16="http://schemas.microsoft.com/office/drawing/2014/main" id="{3A5F36CE-F175-6B4A-9C3C-624390CC4EA3}"/>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456873" y="1905000"/>
            <a:ext cx="8765309" cy="4394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362099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a:extLst>
              <a:ext uri="{FF2B5EF4-FFF2-40B4-BE49-F238E27FC236}">
                <a16:creationId xmlns:a16="http://schemas.microsoft.com/office/drawing/2014/main" id="{6D55B5D9-95AD-EF64-5E3A-6E5191421E18}"/>
              </a:ext>
            </a:extLst>
          </p:cNvPr>
          <p:cNvSpPr txBox="1"/>
          <p:nvPr/>
        </p:nvSpPr>
        <p:spPr>
          <a:xfrm>
            <a:off x="1184275" y="355600"/>
            <a:ext cx="7858125" cy="800100"/>
          </a:xfrm>
          <a:prstGeom prst="rect">
            <a:avLst/>
          </a:prstGeom>
          <a:solidFill>
            <a:schemeClr val="accent1">
              <a:lumMod val="40000"/>
              <a:lumOff val="60000"/>
            </a:schemeClr>
          </a:solidFill>
        </p:spPr>
        <p:txBody>
          <a:bodyPr>
            <a:spAutoFit/>
          </a:bodyPr>
          <a:lstStyle/>
          <a:p>
            <a:pPr algn="ctr" eaLnBrk="1" fontAlgn="auto" hangingPunct="1">
              <a:spcBef>
                <a:spcPts val="0"/>
              </a:spcBef>
              <a:spcAft>
                <a:spcPts val="0"/>
              </a:spcAft>
              <a:defRPr/>
            </a:pPr>
            <a:r>
              <a:rPr lang="fr-FR" sz="2800" b="1" dirty="0">
                <a:latin typeface="+mn-lt"/>
              </a:rPr>
              <a:t>Relation entre éthique, morale et droit</a:t>
            </a:r>
            <a:endParaRPr lang="fr-FR" sz="2800" dirty="0">
              <a:latin typeface="+mn-lt"/>
            </a:endParaRPr>
          </a:p>
          <a:p>
            <a:pPr eaLnBrk="1" fontAlgn="auto" hangingPunct="1">
              <a:spcBef>
                <a:spcPts val="0"/>
              </a:spcBef>
              <a:spcAft>
                <a:spcPts val="0"/>
              </a:spcAft>
              <a:defRPr/>
            </a:pPr>
            <a:endParaRPr lang="fr-FR" dirty="0">
              <a:latin typeface="+mn-lt"/>
            </a:endParaRPr>
          </a:p>
        </p:txBody>
      </p:sp>
      <p:sp>
        <p:nvSpPr>
          <p:cNvPr id="7" name="Rectangle 6">
            <a:extLst>
              <a:ext uri="{FF2B5EF4-FFF2-40B4-BE49-F238E27FC236}">
                <a16:creationId xmlns:a16="http://schemas.microsoft.com/office/drawing/2014/main" id="{0EAB5406-A623-99D6-A203-47F8FBEF6E06}"/>
              </a:ext>
            </a:extLst>
          </p:cNvPr>
          <p:cNvSpPr/>
          <p:nvPr/>
        </p:nvSpPr>
        <p:spPr>
          <a:xfrm>
            <a:off x="1576388" y="1649413"/>
            <a:ext cx="3097212" cy="676275"/>
          </a:xfrm>
          <a:prstGeom prst="rect">
            <a:avLst/>
          </a:prstGeom>
          <a:solidFill>
            <a:schemeClr val="accent1">
              <a:lumMod val="20000"/>
              <a:lumOff val="80000"/>
            </a:schemeClr>
          </a:solidFill>
        </p:spPr>
        <p:txBody>
          <a:bodyPr>
            <a:spAutoFit/>
          </a:bodyPr>
          <a:lstStyle/>
          <a:p>
            <a:pPr algn="ctr" eaLnBrk="1" fontAlgn="auto" hangingPunct="1">
              <a:spcBef>
                <a:spcPts val="0"/>
              </a:spcBef>
              <a:spcAft>
                <a:spcPts val="0"/>
              </a:spcAft>
              <a:defRPr/>
            </a:pPr>
            <a:r>
              <a:rPr lang="fr-FR" sz="2000" b="1" dirty="0">
                <a:latin typeface="+mn-lt"/>
              </a:rPr>
              <a:t>Ethique</a:t>
            </a:r>
          </a:p>
          <a:p>
            <a:pPr algn="ctr" eaLnBrk="1" fontAlgn="auto" hangingPunct="1">
              <a:spcBef>
                <a:spcPts val="0"/>
              </a:spcBef>
              <a:spcAft>
                <a:spcPts val="0"/>
              </a:spcAft>
              <a:defRPr/>
            </a:pPr>
            <a:r>
              <a:rPr lang="fr-FR" b="1" dirty="0">
                <a:latin typeface="+mn-lt"/>
              </a:rPr>
              <a:t>Le bon </a:t>
            </a:r>
            <a:endParaRPr lang="fr-FR" dirty="0">
              <a:latin typeface="+mn-lt"/>
            </a:endParaRPr>
          </a:p>
        </p:txBody>
      </p:sp>
      <p:sp>
        <p:nvSpPr>
          <p:cNvPr id="8" name="Rectangle 7">
            <a:extLst>
              <a:ext uri="{FF2B5EF4-FFF2-40B4-BE49-F238E27FC236}">
                <a16:creationId xmlns:a16="http://schemas.microsoft.com/office/drawing/2014/main" id="{42B10D04-FBE4-34E8-9714-6B88AFE23216}"/>
              </a:ext>
            </a:extLst>
          </p:cNvPr>
          <p:cNvSpPr/>
          <p:nvPr/>
        </p:nvSpPr>
        <p:spPr>
          <a:xfrm>
            <a:off x="5573713" y="1701800"/>
            <a:ext cx="3600450" cy="954088"/>
          </a:xfrm>
          <a:prstGeom prst="rect">
            <a:avLst/>
          </a:prstGeom>
          <a:solidFill>
            <a:schemeClr val="accent1">
              <a:lumMod val="20000"/>
              <a:lumOff val="80000"/>
            </a:schemeClr>
          </a:solidFill>
        </p:spPr>
        <p:txBody>
          <a:bodyPr>
            <a:spAutoFit/>
          </a:bodyPr>
          <a:lstStyle/>
          <a:p>
            <a:pPr algn="ctr" eaLnBrk="1" fontAlgn="auto" hangingPunct="1">
              <a:spcBef>
                <a:spcPts val="0"/>
              </a:spcBef>
              <a:spcAft>
                <a:spcPts val="0"/>
              </a:spcAft>
              <a:defRPr/>
            </a:pPr>
            <a:r>
              <a:rPr lang="fr-FR" sz="2000" b="1" dirty="0">
                <a:latin typeface="+mn-lt"/>
              </a:rPr>
              <a:t>Droit</a:t>
            </a:r>
          </a:p>
          <a:p>
            <a:pPr algn="ctr" eaLnBrk="1" fontAlgn="auto" hangingPunct="1">
              <a:spcBef>
                <a:spcPts val="0"/>
              </a:spcBef>
              <a:spcAft>
                <a:spcPts val="0"/>
              </a:spcAft>
              <a:defRPr/>
            </a:pPr>
            <a:r>
              <a:rPr lang="fr-FR" b="1" dirty="0">
                <a:latin typeface="+mn-lt"/>
              </a:rPr>
              <a:t>Visée normative</a:t>
            </a:r>
            <a:endParaRPr lang="fr-FR" dirty="0">
              <a:latin typeface="+mn-lt"/>
            </a:endParaRPr>
          </a:p>
          <a:p>
            <a:pPr algn="ctr" eaLnBrk="1" fontAlgn="auto" hangingPunct="1">
              <a:spcBef>
                <a:spcPts val="0"/>
              </a:spcBef>
              <a:spcAft>
                <a:spcPts val="0"/>
              </a:spcAft>
              <a:defRPr/>
            </a:pPr>
            <a:r>
              <a:rPr lang="fr-FR" b="1" dirty="0">
                <a:latin typeface="+mn-lt"/>
              </a:rPr>
              <a:t>Le légal</a:t>
            </a:r>
            <a:endParaRPr lang="fr-FR" dirty="0">
              <a:latin typeface="+mn-lt"/>
            </a:endParaRPr>
          </a:p>
        </p:txBody>
      </p:sp>
      <p:sp>
        <p:nvSpPr>
          <p:cNvPr id="9" name="Triangle isocèle 8">
            <a:extLst>
              <a:ext uri="{FF2B5EF4-FFF2-40B4-BE49-F238E27FC236}">
                <a16:creationId xmlns:a16="http://schemas.microsoft.com/office/drawing/2014/main" id="{6B5AB2A3-510C-24B8-84BB-3495EA40CCFF}"/>
              </a:ext>
            </a:extLst>
          </p:cNvPr>
          <p:cNvSpPr/>
          <p:nvPr/>
        </p:nvSpPr>
        <p:spPr>
          <a:xfrm>
            <a:off x="3978275" y="2943225"/>
            <a:ext cx="2520950" cy="2016125"/>
          </a:xfrm>
          <a:prstGeom prst="triangle">
            <a:avLst>
              <a:gd name="adj" fmla="val 47816"/>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fr-FR" sz="2000" b="1" dirty="0"/>
              <a:t>Objet de la  question</a:t>
            </a:r>
            <a:endParaRPr lang="fr-FR" sz="2000" dirty="0"/>
          </a:p>
          <a:p>
            <a:pPr algn="ctr" eaLnBrk="1" fontAlgn="auto" hangingPunct="1">
              <a:spcBef>
                <a:spcPts val="0"/>
              </a:spcBef>
              <a:spcAft>
                <a:spcPts val="0"/>
              </a:spcAft>
              <a:defRPr/>
            </a:pPr>
            <a:endParaRPr lang="fr-FR" dirty="0"/>
          </a:p>
        </p:txBody>
      </p:sp>
      <p:sp>
        <p:nvSpPr>
          <p:cNvPr id="10" name="Rectangle 9">
            <a:extLst>
              <a:ext uri="{FF2B5EF4-FFF2-40B4-BE49-F238E27FC236}">
                <a16:creationId xmlns:a16="http://schemas.microsoft.com/office/drawing/2014/main" id="{A4B0DB69-08F3-6A2B-63DE-C6FD783C10F7}"/>
              </a:ext>
            </a:extLst>
          </p:cNvPr>
          <p:cNvSpPr/>
          <p:nvPr/>
        </p:nvSpPr>
        <p:spPr>
          <a:xfrm>
            <a:off x="3032125" y="5548313"/>
            <a:ext cx="3744913" cy="954087"/>
          </a:xfrm>
          <a:prstGeom prst="rect">
            <a:avLst/>
          </a:prstGeom>
          <a:solidFill>
            <a:schemeClr val="accent1">
              <a:lumMod val="20000"/>
              <a:lumOff val="80000"/>
            </a:schemeClr>
          </a:solidFill>
        </p:spPr>
        <p:txBody>
          <a:bodyPr>
            <a:spAutoFit/>
          </a:bodyPr>
          <a:lstStyle/>
          <a:p>
            <a:pPr algn="ctr" eaLnBrk="1" fontAlgn="auto" hangingPunct="1">
              <a:spcBef>
                <a:spcPts val="0"/>
              </a:spcBef>
              <a:spcAft>
                <a:spcPts val="0"/>
              </a:spcAft>
              <a:defRPr/>
            </a:pPr>
            <a:r>
              <a:rPr lang="fr-FR" sz="2000" b="1" dirty="0">
                <a:latin typeface="+mn-lt"/>
              </a:rPr>
              <a:t>Morale</a:t>
            </a:r>
            <a:endParaRPr lang="fr-FR" sz="2000" dirty="0">
              <a:latin typeface="+mn-lt"/>
            </a:endParaRPr>
          </a:p>
          <a:p>
            <a:pPr algn="ctr" eaLnBrk="1" fontAlgn="auto" hangingPunct="1">
              <a:spcBef>
                <a:spcPts val="0"/>
              </a:spcBef>
              <a:spcAft>
                <a:spcPts val="0"/>
              </a:spcAft>
              <a:defRPr/>
            </a:pPr>
            <a:r>
              <a:rPr lang="fr-FR" b="1" dirty="0">
                <a:latin typeface="+mn-lt"/>
              </a:rPr>
              <a:t>Visée déontologique</a:t>
            </a:r>
            <a:endParaRPr lang="fr-FR" dirty="0">
              <a:latin typeface="+mn-lt"/>
            </a:endParaRPr>
          </a:p>
          <a:p>
            <a:pPr algn="ctr" eaLnBrk="1" fontAlgn="auto" hangingPunct="1">
              <a:spcBef>
                <a:spcPts val="0"/>
              </a:spcBef>
              <a:spcAft>
                <a:spcPts val="0"/>
              </a:spcAft>
              <a:defRPr/>
            </a:pPr>
            <a:r>
              <a:rPr lang="fr-FR" b="1" dirty="0">
                <a:latin typeface="+mn-lt"/>
              </a:rPr>
              <a:t>Le bien</a:t>
            </a:r>
            <a:endParaRPr lang="fr-FR" dirty="0">
              <a:latin typeface="+mn-lt"/>
            </a:endParaRPr>
          </a:p>
        </p:txBody>
      </p:sp>
      <p:sp>
        <p:nvSpPr>
          <p:cNvPr id="16391" name="Rectangle 1">
            <a:extLst>
              <a:ext uri="{FF2B5EF4-FFF2-40B4-BE49-F238E27FC236}">
                <a16:creationId xmlns:a16="http://schemas.microsoft.com/office/drawing/2014/main" id="{1D020956-5A00-3176-67A6-114215F2AA56}"/>
              </a:ext>
            </a:extLst>
          </p:cNvPr>
          <p:cNvSpPr>
            <a:spLocks noChangeArrowheads="1"/>
          </p:cNvSpPr>
          <p:nvPr/>
        </p:nvSpPr>
        <p:spPr bwMode="auto">
          <a:xfrm>
            <a:off x="6499225" y="3048000"/>
            <a:ext cx="9328150" cy="31393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120000"/>
              </a:lnSpc>
              <a:spcBef>
                <a:spcPts val="1000"/>
              </a:spcBef>
              <a:buClr>
                <a:schemeClr val="accent1"/>
              </a:buClr>
              <a:buSzPct val="100000"/>
              <a:buFont typeface="Arial" panose="020B0604020202020204" pitchFamily="34" charset="0"/>
              <a:buChar char="•"/>
              <a:defRPr sz="2000">
                <a:solidFill>
                  <a:schemeClr val="tx1"/>
                </a:solidFill>
                <a:latin typeface="Gill Sans MT" panose="020B0502020104020203" pitchFamily="34" charset="0"/>
              </a:defRPr>
            </a:lvl1pPr>
            <a:lvl2pPr marL="742950" indent="-285750">
              <a:lnSpc>
                <a:spcPct val="120000"/>
              </a:lnSpc>
              <a:spcBef>
                <a:spcPts val="500"/>
              </a:spcBef>
              <a:buClr>
                <a:schemeClr val="accent1"/>
              </a:buClr>
              <a:buSzPct val="100000"/>
              <a:buFont typeface="Arial" panose="020B0604020202020204" pitchFamily="34" charset="0"/>
              <a:buChar char="•"/>
              <a:defRPr>
                <a:solidFill>
                  <a:schemeClr val="tx1"/>
                </a:solidFill>
                <a:latin typeface="Gill Sans MT" panose="020B0502020104020203" pitchFamily="34" charset="0"/>
              </a:defRPr>
            </a:lvl2pPr>
            <a:lvl3pPr marL="1143000" indent="-228600">
              <a:lnSpc>
                <a:spcPct val="120000"/>
              </a:lnSpc>
              <a:spcBef>
                <a:spcPts val="500"/>
              </a:spcBef>
              <a:buClr>
                <a:schemeClr val="accent1"/>
              </a:buClr>
              <a:buSzPct val="100000"/>
              <a:buFont typeface="Arial" panose="020B0604020202020204" pitchFamily="34" charset="0"/>
              <a:buChar char="•"/>
              <a:defRPr sz="1600">
                <a:solidFill>
                  <a:schemeClr val="tx1"/>
                </a:solidFill>
                <a:latin typeface="Gill Sans MT" panose="020B0502020104020203" pitchFamily="34" charset="0"/>
              </a:defRPr>
            </a:lvl3pPr>
            <a:lvl4pPr marL="1600200" indent="-228600">
              <a:lnSpc>
                <a:spcPct val="120000"/>
              </a:lnSpc>
              <a:spcBef>
                <a:spcPts val="500"/>
              </a:spcBef>
              <a:buClr>
                <a:schemeClr val="accent1"/>
              </a:buClr>
              <a:buSzPct val="100000"/>
              <a:buFont typeface="Arial" panose="020B0604020202020204" pitchFamily="34" charset="0"/>
              <a:buChar char="•"/>
              <a:defRPr sz="1400">
                <a:solidFill>
                  <a:schemeClr val="tx1"/>
                </a:solidFill>
                <a:latin typeface="Gill Sans MT" panose="020B0502020104020203" pitchFamily="34" charset="0"/>
              </a:defRPr>
            </a:lvl4pPr>
            <a:lvl5pPr marL="2057400" indent="-228600">
              <a:lnSpc>
                <a:spcPct val="120000"/>
              </a:lnSpc>
              <a:spcBef>
                <a:spcPts val="500"/>
              </a:spcBef>
              <a:buClr>
                <a:schemeClr val="accent1"/>
              </a:buClr>
              <a:buSzPct val="100000"/>
              <a:buFont typeface="Arial" panose="020B0604020202020204" pitchFamily="34" charset="0"/>
              <a:buChar char="•"/>
              <a:defRPr sz="1200">
                <a:solidFill>
                  <a:schemeClr val="tx1"/>
                </a:solidFill>
                <a:latin typeface="Gill Sans MT" panose="020B0502020104020203" pitchFamily="34" charset="0"/>
              </a:defRPr>
            </a:lvl5pPr>
            <a:lvl6pPr marL="2514600" indent="-228600" defTabSz="4572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Gill Sans MT" panose="020B0502020104020203" pitchFamily="34" charset="0"/>
              </a:defRPr>
            </a:lvl6pPr>
            <a:lvl7pPr marL="2971800" indent="-228600" defTabSz="4572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Gill Sans MT" panose="020B0502020104020203" pitchFamily="34" charset="0"/>
              </a:defRPr>
            </a:lvl7pPr>
            <a:lvl8pPr marL="3429000" indent="-228600" defTabSz="4572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Gill Sans MT" panose="020B0502020104020203" pitchFamily="34" charset="0"/>
              </a:defRPr>
            </a:lvl8pPr>
            <a:lvl9pPr marL="3886200" indent="-228600" defTabSz="4572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Gill Sans MT" panose="020B0502020104020203" pitchFamily="34" charset="0"/>
              </a:defRPr>
            </a:lvl9pPr>
          </a:lstStyle>
          <a:p>
            <a:pPr eaLnBrk="1" hangingPunct="1">
              <a:lnSpc>
                <a:spcPct val="100000"/>
              </a:lnSpc>
              <a:spcBef>
                <a:spcPct val="0"/>
              </a:spcBef>
              <a:buClrTx/>
              <a:buSzTx/>
              <a:buFontTx/>
              <a:buNone/>
            </a:pPr>
            <a:r>
              <a:rPr lang="fr-FR" altLang="fr-FR" sz="1800" dirty="0">
                <a:latin typeface="Arial" panose="020B0604020202020204" pitchFamily="34" charset="0"/>
                <a:cs typeface="Arial" panose="020B0604020202020204" pitchFamily="34" charset="0"/>
              </a:rPr>
              <a:t>A partir d’un dilemme, plus qu’un questionnement…</a:t>
            </a:r>
          </a:p>
          <a:p>
            <a:pPr eaLnBrk="1" hangingPunct="1">
              <a:lnSpc>
                <a:spcPct val="100000"/>
              </a:lnSpc>
              <a:spcBef>
                <a:spcPct val="0"/>
              </a:spcBef>
              <a:buClrTx/>
              <a:buSzTx/>
              <a:buFontTx/>
              <a:buNone/>
            </a:pPr>
            <a:r>
              <a:rPr lang="fr-FR" altLang="fr-FR" sz="1800" dirty="0">
                <a:latin typeface="Arial" panose="020B0604020202020204" pitchFamily="34" charset="0"/>
                <a:cs typeface="Arial" panose="020B0604020202020204" pitchFamily="34" charset="0"/>
              </a:rPr>
              <a:t>je pose la question </a:t>
            </a:r>
          </a:p>
          <a:p>
            <a:pPr eaLnBrk="1" hangingPunct="1">
              <a:lnSpc>
                <a:spcPct val="100000"/>
              </a:lnSpc>
              <a:spcBef>
                <a:spcPct val="0"/>
              </a:spcBef>
              <a:buClrTx/>
              <a:buSzTx/>
              <a:buFontTx/>
              <a:buNone/>
            </a:pPr>
            <a:r>
              <a:rPr lang="fr-FR" altLang="fr-FR" sz="1800" dirty="0">
                <a:latin typeface="Arial" panose="020B0604020202020204" pitchFamily="34" charset="0"/>
                <a:cs typeface="Arial" panose="020B0604020202020204" pitchFamily="34" charset="0"/>
              </a:rPr>
              <a:t>ex : </a:t>
            </a:r>
            <a:r>
              <a:rPr lang="fr-FR" altLang="fr-FR" sz="1800" dirty="0">
                <a:solidFill>
                  <a:srgbClr val="FF0000"/>
                </a:solidFill>
                <a:latin typeface="Arial" panose="020B0604020202020204" pitchFamily="34" charset="0"/>
                <a:cs typeface="Arial" panose="020B0604020202020204" pitchFamily="34" charset="0"/>
              </a:rPr>
              <a:t>un LEVER chez un patient âgé grabataire suite </a:t>
            </a:r>
          </a:p>
          <a:p>
            <a:pPr eaLnBrk="1" hangingPunct="1">
              <a:lnSpc>
                <a:spcPct val="100000"/>
              </a:lnSpc>
              <a:spcBef>
                <a:spcPct val="0"/>
              </a:spcBef>
              <a:buClrTx/>
              <a:buSzTx/>
              <a:buFontTx/>
              <a:buNone/>
            </a:pPr>
            <a:r>
              <a:rPr lang="fr-FR" altLang="fr-FR" sz="1800" dirty="0">
                <a:solidFill>
                  <a:srgbClr val="FF0000"/>
                </a:solidFill>
                <a:latin typeface="Arial" panose="020B0604020202020204" pitchFamily="34" charset="0"/>
                <a:cs typeface="Arial" panose="020B0604020202020204" pitchFamily="34" charset="0"/>
              </a:rPr>
              <a:t>       à plusieurs AVC ou pose de SU et réunion de suite</a:t>
            </a:r>
          </a:p>
          <a:p>
            <a:pPr eaLnBrk="1" hangingPunct="1">
              <a:lnSpc>
                <a:spcPct val="100000"/>
              </a:lnSpc>
              <a:spcBef>
                <a:spcPct val="0"/>
              </a:spcBef>
              <a:buClrTx/>
              <a:buSzTx/>
              <a:buFontTx/>
              <a:buNone/>
            </a:pPr>
            <a:r>
              <a:rPr lang="fr-FR" altLang="fr-FR" sz="1800" dirty="0">
                <a:solidFill>
                  <a:srgbClr val="FF0000"/>
                </a:solidFill>
                <a:latin typeface="Arial" panose="020B0604020202020204" pitchFamily="34" charset="0"/>
                <a:cs typeface="Arial" panose="020B0604020202020204" pitchFamily="34" charset="0"/>
              </a:rPr>
              <a:t>       ou  CREX versus éthique à posteriori </a:t>
            </a:r>
            <a:r>
              <a:rPr lang="fr-FR" altLang="fr-FR" sz="1800">
                <a:solidFill>
                  <a:srgbClr val="FF0000"/>
                </a:solidFill>
                <a:latin typeface="Arial" panose="020B0604020202020204" pitchFamily="34" charset="0"/>
                <a:cs typeface="Arial" panose="020B0604020202020204" pitchFamily="34" charset="0"/>
              </a:rPr>
              <a:t>?L’intention ?</a:t>
            </a:r>
            <a:endParaRPr lang="fr-FR" altLang="fr-FR" sz="1800" dirty="0">
              <a:solidFill>
                <a:srgbClr val="FF0000"/>
              </a:solidFill>
              <a:latin typeface="Arial" panose="020B0604020202020204" pitchFamily="34" charset="0"/>
              <a:cs typeface="Arial" panose="020B0604020202020204" pitchFamily="34" charset="0"/>
            </a:endParaRPr>
          </a:p>
          <a:p>
            <a:pPr eaLnBrk="1" hangingPunct="1">
              <a:lnSpc>
                <a:spcPct val="100000"/>
              </a:lnSpc>
              <a:spcBef>
                <a:spcPct val="0"/>
              </a:spcBef>
              <a:buClrTx/>
              <a:buSzTx/>
              <a:buFontTx/>
              <a:buNone/>
            </a:pPr>
            <a:endParaRPr lang="fr-FR" altLang="fr-FR" sz="1800" dirty="0">
              <a:latin typeface="Arial" panose="020B0604020202020204" pitchFamily="34" charset="0"/>
              <a:cs typeface="Arial" panose="020B0604020202020204" pitchFamily="34" charset="0"/>
            </a:endParaRPr>
          </a:p>
          <a:p>
            <a:pPr eaLnBrk="1" hangingPunct="1">
              <a:lnSpc>
                <a:spcPct val="100000"/>
              </a:lnSpc>
              <a:spcBef>
                <a:spcPct val="0"/>
              </a:spcBef>
              <a:buClrTx/>
              <a:buSzTx/>
              <a:buFontTx/>
              <a:buNone/>
            </a:pPr>
            <a:r>
              <a:rPr lang="fr-FR" altLang="fr-FR" sz="1800" dirty="0">
                <a:latin typeface="Arial" panose="020B0604020202020204" pitchFamily="34" charset="0"/>
                <a:cs typeface="Arial" panose="020B0604020202020204" pitchFamily="34" charset="0"/>
              </a:rPr>
              <a:t>Un rapporteur regroupe toutes les infos possibles : </a:t>
            </a:r>
          </a:p>
          <a:p>
            <a:pPr eaLnBrk="1" hangingPunct="1">
              <a:lnSpc>
                <a:spcPct val="100000"/>
              </a:lnSpc>
              <a:spcBef>
                <a:spcPct val="0"/>
              </a:spcBef>
              <a:buClrTx/>
              <a:buSzTx/>
              <a:buFontTx/>
              <a:buNone/>
            </a:pPr>
            <a:r>
              <a:rPr lang="fr-FR" altLang="fr-FR" sz="1800" dirty="0">
                <a:latin typeface="Arial" panose="020B0604020202020204" pitchFamily="34" charset="0"/>
                <a:cs typeface="Arial" panose="020B0604020202020204" pitchFamily="34" charset="0"/>
              </a:rPr>
              <a:t>médicale, patient, famille, soignants, droit, risque etc… </a:t>
            </a:r>
          </a:p>
          <a:p>
            <a:pPr eaLnBrk="1" hangingPunct="1">
              <a:lnSpc>
                <a:spcPct val="100000"/>
              </a:lnSpc>
              <a:spcBef>
                <a:spcPct val="0"/>
              </a:spcBef>
              <a:buClrTx/>
              <a:buSzTx/>
              <a:buFontTx/>
              <a:buNone/>
            </a:pPr>
            <a:r>
              <a:rPr lang="fr-FR" altLang="fr-FR" sz="1800" dirty="0">
                <a:latin typeface="Arial" panose="020B0604020202020204" pitchFamily="34" charset="0"/>
                <a:cs typeface="Arial" panose="020B0604020202020204" pitchFamily="34" charset="0"/>
              </a:rPr>
              <a:t>puis ….le débat…position égale de chacun mais…</a:t>
            </a:r>
          </a:p>
          <a:p>
            <a:pPr eaLnBrk="1" hangingPunct="1">
              <a:lnSpc>
                <a:spcPct val="100000"/>
              </a:lnSpc>
              <a:spcBef>
                <a:spcPct val="0"/>
              </a:spcBef>
              <a:buClrTx/>
              <a:buSzTx/>
              <a:buFontTx/>
              <a:buNone/>
            </a:pPr>
            <a:r>
              <a:rPr lang="fr-FR" altLang="fr-FR" sz="1800" dirty="0">
                <a:latin typeface="Arial" panose="020B0604020202020204" pitchFamily="34" charset="0"/>
                <a:cs typeface="Arial" panose="020B0604020202020204" pitchFamily="34" charset="0"/>
              </a:rPr>
              <a:t>Pas toujours</a:t>
            </a:r>
            <a:r>
              <a:rPr lang="fr-FR" altLang="fr-FR" sz="1800" dirty="0">
                <a:solidFill>
                  <a:srgbClr val="FF0000"/>
                </a:solidFill>
                <a:latin typeface="Arial" panose="020B0604020202020204" pitchFamily="34" charset="0"/>
                <a:cs typeface="Arial" panose="020B0604020202020204" pitchFamily="34" charset="0"/>
              </a:rPr>
              <a:t> des réponses </a:t>
            </a:r>
            <a:r>
              <a:rPr lang="fr-FR" altLang="fr-FR" sz="1800" dirty="0">
                <a:latin typeface="Arial" panose="020B0604020202020204" pitchFamily="34" charset="0"/>
                <a:cs typeface="Arial" panose="020B0604020202020204" pitchFamily="34" charset="0"/>
              </a:rPr>
              <a:t>mais un questionnement </a:t>
            </a:r>
          </a:p>
          <a:p>
            <a:pPr eaLnBrk="1" hangingPunct="1">
              <a:lnSpc>
                <a:spcPct val="100000"/>
              </a:lnSpc>
              <a:spcBef>
                <a:spcPct val="0"/>
              </a:spcBef>
              <a:buClrTx/>
              <a:buSzTx/>
              <a:buFontTx/>
              <a:buNone/>
            </a:pPr>
            <a:r>
              <a:rPr lang="fr-FR" altLang="fr-FR" sz="1800" dirty="0">
                <a:latin typeface="Arial" panose="020B0604020202020204" pitchFamily="34" charset="0"/>
                <a:cs typeface="Arial" panose="020B0604020202020204" pitchFamily="34" charset="0"/>
              </a:rPr>
              <a:t>qui peut aboutir à remises en cause de pratiques…</a:t>
            </a:r>
          </a:p>
        </p:txBody>
      </p:sp>
      <p:sp>
        <p:nvSpPr>
          <p:cNvPr id="16392" name="ZoneTexte 5">
            <a:extLst>
              <a:ext uri="{FF2B5EF4-FFF2-40B4-BE49-F238E27FC236}">
                <a16:creationId xmlns:a16="http://schemas.microsoft.com/office/drawing/2014/main" id="{03B151D3-0537-CF7E-6407-187B3C32596D}"/>
              </a:ext>
            </a:extLst>
          </p:cNvPr>
          <p:cNvSpPr txBox="1">
            <a:spLocks noChangeArrowheads="1"/>
          </p:cNvSpPr>
          <p:nvPr/>
        </p:nvSpPr>
        <p:spPr bwMode="auto">
          <a:xfrm>
            <a:off x="320511" y="2943225"/>
            <a:ext cx="3372260" cy="21236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120000"/>
              </a:lnSpc>
              <a:spcBef>
                <a:spcPts val="1000"/>
              </a:spcBef>
              <a:buClr>
                <a:schemeClr val="accent1"/>
              </a:buClr>
              <a:buSzPct val="100000"/>
              <a:buFont typeface="Arial" panose="020B0604020202020204" pitchFamily="34" charset="0"/>
              <a:buChar char="•"/>
              <a:defRPr sz="2000">
                <a:solidFill>
                  <a:schemeClr val="tx1"/>
                </a:solidFill>
                <a:latin typeface="Gill Sans MT" panose="020B0502020104020203" pitchFamily="34" charset="0"/>
              </a:defRPr>
            </a:lvl1pPr>
            <a:lvl2pPr marL="742950" indent="-285750">
              <a:lnSpc>
                <a:spcPct val="120000"/>
              </a:lnSpc>
              <a:spcBef>
                <a:spcPts val="500"/>
              </a:spcBef>
              <a:buClr>
                <a:schemeClr val="accent1"/>
              </a:buClr>
              <a:buSzPct val="100000"/>
              <a:buFont typeface="Arial" panose="020B0604020202020204" pitchFamily="34" charset="0"/>
              <a:buChar char="•"/>
              <a:defRPr>
                <a:solidFill>
                  <a:schemeClr val="tx1"/>
                </a:solidFill>
                <a:latin typeface="Gill Sans MT" panose="020B0502020104020203" pitchFamily="34" charset="0"/>
              </a:defRPr>
            </a:lvl2pPr>
            <a:lvl3pPr marL="1143000" indent="-228600">
              <a:lnSpc>
                <a:spcPct val="120000"/>
              </a:lnSpc>
              <a:spcBef>
                <a:spcPts val="500"/>
              </a:spcBef>
              <a:buClr>
                <a:schemeClr val="accent1"/>
              </a:buClr>
              <a:buSzPct val="100000"/>
              <a:buFont typeface="Arial" panose="020B0604020202020204" pitchFamily="34" charset="0"/>
              <a:buChar char="•"/>
              <a:defRPr sz="1600">
                <a:solidFill>
                  <a:schemeClr val="tx1"/>
                </a:solidFill>
                <a:latin typeface="Gill Sans MT" panose="020B0502020104020203" pitchFamily="34" charset="0"/>
              </a:defRPr>
            </a:lvl3pPr>
            <a:lvl4pPr marL="1600200" indent="-228600">
              <a:lnSpc>
                <a:spcPct val="120000"/>
              </a:lnSpc>
              <a:spcBef>
                <a:spcPts val="500"/>
              </a:spcBef>
              <a:buClr>
                <a:schemeClr val="accent1"/>
              </a:buClr>
              <a:buSzPct val="100000"/>
              <a:buFont typeface="Arial" panose="020B0604020202020204" pitchFamily="34" charset="0"/>
              <a:buChar char="•"/>
              <a:defRPr sz="1400">
                <a:solidFill>
                  <a:schemeClr val="tx1"/>
                </a:solidFill>
                <a:latin typeface="Gill Sans MT" panose="020B0502020104020203" pitchFamily="34" charset="0"/>
              </a:defRPr>
            </a:lvl4pPr>
            <a:lvl5pPr marL="2057400" indent="-228600">
              <a:lnSpc>
                <a:spcPct val="120000"/>
              </a:lnSpc>
              <a:spcBef>
                <a:spcPts val="500"/>
              </a:spcBef>
              <a:buClr>
                <a:schemeClr val="accent1"/>
              </a:buClr>
              <a:buSzPct val="100000"/>
              <a:buFont typeface="Arial" panose="020B0604020202020204" pitchFamily="34" charset="0"/>
              <a:buChar char="•"/>
              <a:defRPr sz="1200">
                <a:solidFill>
                  <a:schemeClr val="tx1"/>
                </a:solidFill>
                <a:latin typeface="Gill Sans MT" panose="020B0502020104020203" pitchFamily="34" charset="0"/>
              </a:defRPr>
            </a:lvl5pPr>
            <a:lvl6pPr marL="2514600" indent="-228600" defTabSz="4572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Gill Sans MT" panose="020B0502020104020203" pitchFamily="34" charset="0"/>
              </a:defRPr>
            </a:lvl6pPr>
            <a:lvl7pPr marL="2971800" indent="-228600" defTabSz="4572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Gill Sans MT" panose="020B0502020104020203" pitchFamily="34" charset="0"/>
              </a:defRPr>
            </a:lvl7pPr>
            <a:lvl8pPr marL="3429000" indent="-228600" defTabSz="4572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Gill Sans MT" panose="020B0502020104020203" pitchFamily="34" charset="0"/>
              </a:defRPr>
            </a:lvl8pPr>
            <a:lvl9pPr marL="3886200" indent="-228600" defTabSz="4572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Gill Sans MT" panose="020B0502020104020203" pitchFamily="34" charset="0"/>
              </a:defRPr>
            </a:lvl9pPr>
          </a:lstStyle>
          <a:p>
            <a:pPr eaLnBrk="1" hangingPunct="1">
              <a:lnSpc>
                <a:spcPct val="100000"/>
              </a:lnSpc>
              <a:spcBef>
                <a:spcPct val="0"/>
              </a:spcBef>
              <a:buClrTx/>
              <a:buSzTx/>
              <a:buFontTx/>
              <a:buNone/>
            </a:pPr>
            <a:r>
              <a:rPr lang="fr-FR" altLang="fr-FR" sz="2400" b="1" dirty="0">
                <a:solidFill>
                  <a:srgbClr val="FF0000"/>
                </a:solidFill>
                <a:latin typeface="Alegreya"/>
              </a:rPr>
              <a:t>La justice </a:t>
            </a:r>
            <a:r>
              <a:rPr lang="fr-FR" altLang="fr-FR" sz="1800" b="1" dirty="0">
                <a:solidFill>
                  <a:srgbClr val="323232"/>
                </a:solidFill>
                <a:latin typeface="Alegreya"/>
              </a:rPr>
              <a:t>est l’impératif qui gouverne les trois principes éthiques de l’action sociale</a:t>
            </a:r>
          </a:p>
          <a:p>
            <a:pPr eaLnBrk="1" hangingPunct="1">
              <a:lnSpc>
                <a:spcPct val="100000"/>
              </a:lnSpc>
              <a:spcBef>
                <a:spcPct val="0"/>
              </a:spcBef>
              <a:buClrTx/>
              <a:buSzTx/>
              <a:buFontTx/>
              <a:buNone/>
            </a:pPr>
            <a:r>
              <a:rPr lang="fr-FR" altLang="fr-FR" sz="1800" b="1" dirty="0">
                <a:solidFill>
                  <a:srgbClr val="323232"/>
                </a:solidFill>
                <a:latin typeface="Alegreya"/>
              </a:rPr>
              <a:t>que sont:</a:t>
            </a:r>
          </a:p>
          <a:p>
            <a:pPr eaLnBrk="1" hangingPunct="1">
              <a:lnSpc>
                <a:spcPct val="100000"/>
              </a:lnSpc>
              <a:spcBef>
                <a:spcPct val="0"/>
              </a:spcBef>
              <a:buClrTx/>
              <a:buSzTx/>
              <a:buFontTx/>
              <a:buNone/>
            </a:pPr>
            <a:r>
              <a:rPr lang="fr-FR" altLang="fr-FR" sz="1800" b="1" dirty="0">
                <a:solidFill>
                  <a:srgbClr val="323232"/>
                </a:solidFill>
                <a:latin typeface="Alegreya"/>
              </a:rPr>
              <a:t>-  l’autonomie(</a:t>
            </a:r>
            <a:r>
              <a:rPr lang="fr-FR" altLang="fr-FR" sz="1800" b="1" dirty="0" err="1">
                <a:solidFill>
                  <a:srgbClr val="323232"/>
                </a:solidFill>
                <a:latin typeface="Alegreya"/>
              </a:rPr>
              <a:t>P,DetA</a:t>
            </a:r>
            <a:r>
              <a:rPr lang="fr-FR" altLang="fr-FR" sz="1800" b="1" dirty="0">
                <a:solidFill>
                  <a:srgbClr val="323232"/>
                </a:solidFill>
                <a:latin typeface="Alegreya"/>
              </a:rPr>
              <a:t>) </a:t>
            </a:r>
          </a:p>
          <a:p>
            <a:pPr eaLnBrk="1" hangingPunct="1">
              <a:lnSpc>
                <a:spcPct val="100000"/>
              </a:lnSpc>
              <a:spcBef>
                <a:spcPct val="0"/>
              </a:spcBef>
              <a:buClrTx/>
              <a:buSzTx/>
              <a:buFontTx/>
              <a:buNone/>
            </a:pPr>
            <a:r>
              <a:rPr lang="fr-FR" altLang="fr-FR" sz="1800" b="1" dirty="0">
                <a:solidFill>
                  <a:srgbClr val="323232"/>
                </a:solidFill>
                <a:latin typeface="Alegreya"/>
              </a:rPr>
              <a:t>-  la bienveillance </a:t>
            </a:r>
          </a:p>
          <a:p>
            <a:pPr eaLnBrk="1" hangingPunct="1">
              <a:lnSpc>
                <a:spcPct val="100000"/>
              </a:lnSpc>
              <a:spcBef>
                <a:spcPct val="0"/>
              </a:spcBef>
              <a:buClrTx/>
              <a:buSzTx/>
              <a:buFontTx/>
              <a:buNone/>
            </a:pPr>
            <a:r>
              <a:rPr lang="fr-FR" altLang="fr-FR" sz="1800" b="1" dirty="0">
                <a:solidFill>
                  <a:srgbClr val="323232"/>
                </a:solidFill>
                <a:latin typeface="Alegreya"/>
              </a:rPr>
              <a:t>-  et l’équité</a:t>
            </a:r>
            <a:endParaRPr lang="fr-FR" altLang="fr-FR" sz="1800" b="1" dirty="0">
              <a:latin typeface="Trebuchet MS" panose="020B0603020202020204" pitchFamily="34" charset="0"/>
            </a:endParaRPr>
          </a:p>
        </p:txBody>
      </p:sp>
      <p:pic>
        <p:nvPicPr>
          <p:cNvPr id="16393" name="image24.jpeg" descr="Balance-B%C3%A9n%C3%A9fices-Risques">
            <a:extLst>
              <a:ext uri="{FF2B5EF4-FFF2-40B4-BE49-F238E27FC236}">
                <a16:creationId xmlns:a16="http://schemas.microsoft.com/office/drawing/2014/main" id="{CCA565E5-E018-948D-CC78-DE7AAA59320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250363" y="207963"/>
            <a:ext cx="2732087" cy="2587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theme/theme1.xml><?xml version="1.0" encoding="utf-8"?>
<a:theme xmlns:a="http://schemas.openxmlformats.org/drawingml/2006/main" name="Brin">
  <a:themeElements>
    <a:clrScheme name="Bri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Bri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ri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1</TotalTime>
  <Words>3554</Words>
  <Application>Microsoft Office PowerPoint</Application>
  <PresentationFormat>Grand écran</PresentationFormat>
  <Paragraphs>268</Paragraphs>
  <Slides>39</Slides>
  <Notes>1</Notes>
  <HiddenSlides>0</HiddenSlides>
  <MMClips>0</MMClips>
  <ScaleCrop>false</ScaleCrop>
  <HeadingPairs>
    <vt:vector size="6" baseType="variant">
      <vt:variant>
        <vt:lpstr>Polices utilisées</vt:lpstr>
      </vt:variant>
      <vt:variant>
        <vt:i4>8</vt:i4>
      </vt:variant>
      <vt:variant>
        <vt:lpstr>Thème</vt:lpstr>
      </vt:variant>
      <vt:variant>
        <vt:i4>1</vt:i4>
      </vt:variant>
      <vt:variant>
        <vt:lpstr>Titres des diapositives</vt:lpstr>
      </vt:variant>
      <vt:variant>
        <vt:i4>39</vt:i4>
      </vt:variant>
    </vt:vector>
  </HeadingPairs>
  <TitlesOfParts>
    <vt:vector size="48" baseType="lpstr">
      <vt:lpstr>Alegreya</vt:lpstr>
      <vt:lpstr>Arial</vt:lpstr>
      <vt:lpstr>Calibri</vt:lpstr>
      <vt:lpstr>Century Gothic</vt:lpstr>
      <vt:lpstr>Times New Roman</vt:lpstr>
      <vt:lpstr>Trebuchet MS</vt:lpstr>
      <vt:lpstr>Wingdings</vt:lpstr>
      <vt:lpstr>Wingdings 3</vt:lpstr>
      <vt:lpstr>Brin</vt:lpstr>
      <vt:lpstr>ETHIQUE EN SOINS PALLIATIFS </vt:lpstr>
      <vt:lpstr>U.E 4.7S5   CONCEPT ETHIQUE EN SOINS PALLIATIFS  </vt:lpstr>
      <vt:lpstr>ETHIQUE EN SOINS PALLIATIFS </vt:lpstr>
      <vt:lpstr>ETHIQUE EN SOINS PALLIATIFS </vt:lpstr>
      <vt:lpstr>ETHIQUE EN SOINS PALLIATIFS </vt:lpstr>
      <vt:lpstr>ETHIQUE EN SOINS PALLIATIFS </vt:lpstr>
      <vt:lpstr>ETHIQUE EN SOINS PALLIATIFS </vt:lpstr>
      <vt:lpstr>Petit rappel </vt:lpstr>
      <vt:lpstr>Présentation PowerPoint</vt:lpstr>
      <vt:lpstr>ETHIQUE EN SOINS PALLIATIFS </vt:lpstr>
      <vt:lpstr>  ETHIQUE EN SOINS PALLIATIFS  Enquêtes et questionnaire de sortie ….</vt:lpstr>
      <vt:lpstr>ETHIQUE EN SOINS PALLIATIFS </vt:lpstr>
      <vt:lpstr>ETHIQUE EN SOINS PALLIATIFS </vt:lpstr>
      <vt:lpstr>ETHIQUE EN SOINS PALLIATIFS </vt:lpstr>
      <vt:lpstr>Présentation PowerPoint</vt:lpstr>
      <vt:lpstr>ETHIQUE EN SOINS PALLIATIFS POIDS </vt:lpstr>
      <vt:lpstr>ETHIQUE EN SOINS PALLIATIFS  CHRISTOPHE</vt:lpstr>
      <vt:lpstr>ETHIQUE EN SOINS PALLIATIFS Mr Pierre(1)</vt:lpstr>
      <vt:lpstr>ETHIQUE EN SOINS PALLIATIFS Mr Pierre(2)</vt:lpstr>
      <vt:lpstr>ETHIQUE EN SOINS PALLIATIFS Mr Pierre(3)</vt:lpstr>
      <vt:lpstr>ETHIQUE EN SOINS PALLIATIFS DEMANDE D’EUTHANASIE(1) </vt:lpstr>
      <vt:lpstr>ETHIQUE EN SOINS PALLIATIFS DEMANDE D’EUTHANASIE(2) </vt:lpstr>
      <vt:lpstr>ETHIQUE EN SOINS PALLIATIFS DEMANDE D’EUTHANASIE (3) </vt:lpstr>
      <vt:lpstr>ETHIQUE EN SOINS PALLIATIFS DEMANDE D’EUTHANASIE (4) </vt:lpstr>
      <vt:lpstr>ETHIQUE EN SOINS PALLIATIFS DEMANDE D’EUTHANASIE (5) </vt:lpstr>
      <vt:lpstr>ETHIQUE EN SOINS PALLIATIFS DEMANDE D’EUTHANASIE (6) </vt:lpstr>
      <vt:lpstr>ETHIQUE EN SOINS PALLIATIFS DEMANDE D’EUTHANASIE (7) </vt:lpstr>
      <vt:lpstr>ETHIQUE EN SOINS PALLIATIFS DEMANDE D’EUTHANASIE (8) </vt:lpstr>
      <vt:lpstr>ETHIQUE EN SOINS PALLIATIFS DEMANDE D’EUTHANASIE (8) </vt:lpstr>
      <vt:lpstr>ETHIQUE EN SOINS PALLIATIFS DEMANDE D’EUTHANASIE (8) </vt:lpstr>
      <vt:lpstr>ETHIQUE EN SOINS PALLIATIFS Mr ARTHUR Demande de sédation profonde et continue…(1)</vt:lpstr>
      <vt:lpstr>ETHIQUE EN SOINS PALLIATIFS Mr ARTHUR Demande de sédation profonde et continue…(2)</vt:lpstr>
      <vt:lpstr>ETHIQUE EN SOINS PALLIATIFS Mr ARTHUR Demande de sédation profonde et continue…(3)</vt:lpstr>
      <vt:lpstr>ETHIQUE EN SOINS PALLIATIFS Mr ARTHUR Demande de sédation profonde et continue…(4)</vt:lpstr>
      <vt:lpstr>ETHIQUE EN SOINS PALLIATIFS Mr ARTHUR Demande de sédation profonde et continue…(5)</vt:lpstr>
      <vt:lpstr>ETHIQUE EN SOINS PALLIATIFS Mr ARTHUR Demande de sédation profonde et continue…(6)</vt:lpstr>
      <vt:lpstr>ETHIQUE EN SOINS PALLIATIFS Mr ARTHUR Demande de sédation profonde et continue…(7)</vt:lpstr>
      <vt:lpstr>ETHIQUE EN SOINS PALLIATIFS Mr ARTHUR Demande de sédation profonde et continue…(8)</vt:lpstr>
      <vt:lpstr>ETHIQUE EN SOINS PALLIATIFS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ETHIQUE EN SOINS PALLIATIFS </dc:title>
  <dc:creator>Marc Dietrich</dc:creator>
  <cp:lastModifiedBy>Delerive Celine</cp:lastModifiedBy>
  <cp:revision>7</cp:revision>
  <dcterms:created xsi:type="dcterms:W3CDTF">2023-10-03T06:35:15Z</dcterms:created>
  <dcterms:modified xsi:type="dcterms:W3CDTF">2024-03-06T12:00:26Z</dcterms:modified>
</cp:coreProperties>
</file>