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346" r:id="rId3"/>
    <p:sldId id="260" r:id="rId4"/>
    <p:sldId id="381" r:id="rId5"/>
    <p:sldId id="332" r:id="rId6"/>
    <p:sldId id="354" r:id="rId7"/>
    <p:sldId id="334" r:id="rId8"/>
    <p:sldId id="360" r:id="rId9"/>
    <p:sldId id="361" r:id="rId10"/>
    <p:sldId id="379" r:id="rId11"/>
    <p:sldId id="362" r:id="rId12"/>
    <p:sldId id="363" r:id="rId13"/>
    <p:sldId id="333" r:id="rId14"/>
    <p:sldId id="369" r:id="rId15"/>
    <p:sldId id="335" r:id="rId16"/>
    <p:sldId id="355" r:id="rId17"/>
    <p:sldId id="370" r:id="rId18"/>
    <p:sldId id="336" r:id="rId19"/>
    <p:sldId id="356" r:id="rId20"/>
    <p:sldId id="337" r:id="rId21"/>
    <p:sldId id="338" r:id="rId22"/>
    <p:sldId id="339" r:id="rId23"/>
    <p:sldId id="344" r:id="rId24"/>
    <p:sldId id="357" r:id="rId25"/>
    <p:sldId id="340" r:id="rId26"/>
    <p:sldId id="341" r:id="rId27"/>
    <p:sldId id="342" r:id="rId28"/>
    <p:sldId id="358" r:id="rId29"/>
    <p:sldId id="345" r:id="rId30"/>
    <p:sldId id="347" r:id="rId31"/>
    <p:sldId id="348" r:id="rId32"/>
    <p:sldId id="380" r:id="rId33"/>
    <p:sldId id="364" r:id="rId34"/>
    <p:sldId id="365" r:id="rId35"/>
    <p:sldId id="367" r:id="rId36"/>
    <p:sldId id="349" r:id="rId37"/>
    <p:sldId id="351" r:id="rId38"/>
    <p:sldId id="352" r:id="rId39"/>
    <p:sldId id="353" r:id="rId40"/>
    <p:sldId id="257" r:id="rId41"/>
    <p:sldId id="259" r:id="rId42"/>
    <p:sldId id="266" r:id="rId43"/>
    <p:sldId id="371" r:id="rId44"/>
    <p:sldId id="372" r:id="rId45"/>
    <p:sldId id="287" r:id="rId46"/>
    <p:sldId id="268" r:id="rId47"/>
    <p:sldId id="264" r:id="rId48"/>
    <p:sldId id="265" r:id="rId49"/>
    <p:sldId id="261" r:id="rId50"/>
    <p:sldId id="267" r:id="rId51"/>
    <p:sldId id="273" r:id="rId52"/>
    <p:sldId id="274" r:id="rId53"/>
    <p:sldId id="275" r:id="rId54"/>
    <p:sldId id="277" r:id="rId55"/>
    <p:sldId id="282" r:id="rId56"/>
    <p:sldId id="280" r:id="rId57"/>
    <p:sldId id="294" r:id="rId58"/>
    <p:sldId id="269" r:id="rId59"/>
    <p:sldId id="270" r:id="rId60"/>
    <p:sldId id="288" r:id="rId61"/>
    <p:sldId id="289" r:id="rId62"/>
    <p:sldId id="290" r:id="rId63"/>
    <p:sldId id="292" r:id="rId64"/>
    <p:sldId id="271" r:id="rId65"/>
    <p:sldId id="295" r:id="rId66"/>
    <p:sldId id="297" r:id="rId67"/>
    <p:sldId id="298" r:id="rId68"/>
    <p:sldId id="299" r:id="rId69"/>
    <p:sldId id="300" r:id="rId70"/>
    <p:sldId id="301" r:id="rId71"/>
    <p:sldId id="302" r:id="rId72"/>
    <p:sldId id="303" r:id="rId73"/>
    <p:sldId id="304" r:id="rId74"/>
    <p:sldId id="305" r:id="rId75"/>
    <p:sldId id="306" r:id="rId76"/>
    <p:sldId id="310" r:id="rId77"/>
    <p:sldId id="284" r:id="rId78"/>
    <p:sldId id="308" r:id="rId79"/>
    <p:sldId id="309" r:id="rId80"/>
    <p:sldId id="311" r:id="rId81"/>
    <p:sldId id="281" r:id="rId82"/>
    <p:sldId id="286" r:id="rId83"/>
    <p:sldId id="312" r:id="rId84"/>
    <p:sldId id="313" r:id="rId85"/>
    <p:sldId id="314" r:id="rId86"/>
    <p:sldId id="315" r:id="rId87"/>
    <p:sldId id="316" r:id="rId88"/>
    <p:sldId id="317" r:id="rId89"/>
    <p:sldId id="318" r:id="rId90"/>
    <p:sldId id="319" r:id="rId91"/>
    <p:sldId id="320" r:id="rId92"/>
    <p:sldId id="321" r:id="rId93"/>
    <p:sldId id="322" r:id="rId94"/>
    <p:sldId id="323" r:id="rId95"/>
    <p:sldId id="324" r:id="rId96"/>
    <p:sldId id="325" r:id="rId97"/>
    <p:sldId id="326" r:id="rId98"/>
    <p:sldId id="327" r:id="rId99"/>
    <p:sldId id="328" r:id="rId100"/>
    <p:sldId id="329" r:id="rId101"/>
    <p:sldId id="330" r:id="rId102"/>
    <p:sldId id="331" r:id="rId103"/>
    <p:sldId id="262" r:id="rId10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70" d="100"/>
          <a:sy n="70" d="100"/>
        </p:scale>
        <p:origin x="126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theme" Target="theme/theme1.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tableStyles" Target="tableStyle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microsoft.com/office/2016/11/relationships/changesInfo" Target="changesInfos/changesInfo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c Dietrich" userId="8739445d05ae27c2" providerId="LiveId" clId="{B4FF65F6-0FBD-4E3B-AC8D-1A8CC72AAA80}"/>
    <pc:docChg chg="custSel addSld modSld">
      <pc:chgData name="Marc Dietrich" userId="8739445d05ae27c2" providerId="LiveId" clId="{B4FF65F6-0FBD-4E3B-AC8D-1A8CC72AAA80}" dt="2023-11-17T15:20:59.580" v="77" actId="20577"/>
      <pc:docMkLst>
        <pc:docMk/>
      </pc:docMkLst>
      <pc:sldChg chg="modSp mod">
        <pc:chgData name="Marc Dietrich" userId="8739445d05ae27c2" providerId="LiveId" clId="{B4FF65F6-0FBD-4E3B-AC8D-1A8CC72AAA80}" dt="2023-11-17T15:20:59.580" v="77" actId="20577"/>
        <pc:sldMkLst>
          <pc:docMk/>
          <pc:sldMk cId="174748438" sldId="289"/>
        </pc:sldMkLst>
        <pc:spChg chg="mod">
          <ac:chgData name="Marc Dietrich" userId="8739445d05ae27c2" providerId="LiveId" clId="{B4FF65F6-0FBD-4E3B-AC8D-1A8CC72AAA80}" dt="2023-11-17T15:20:59.580" v="77" actId="20577"/>
          <ac:spMkLst>
            <pc:docMk/>
            <pc:sldMk cId="174748438" sldId="289"/>
            <ac:spMk id="3" creationId="{30555FB6-90C1-3EAD-B95C-FC58FE25D036}"/>
          </ac:spMkLst>
        </pc:spChg>
      </pc:sldChg>
      <pc:sldChg chg="modSp mod">
        <pc:chgData name="Marc Dietrich" userId="8739445d05ae27c2" providerId="LiveId" clId="{B4FF65F6-0FBD-4E3B-AC8D-1A8CC72AAA80}" dt="2023-11-16T17:14:11.156" v="1" actId="20577"/>
        <pc:sldMkLst>
          <pc:docMk/>
          <pc:sldMk cId="2932163138" sldId="351"/>
        </pc:sldMkLst>
        <pc:spChg chg="mod">
          <ac:chgData name="Marc Dietrich" userId="8739445d05ae27c2" providerId="LiveId" clId="{B4FF65F6-0FBD-4E3B-AC8D-1A8CC72AAA80}" dt="2023-11-16T17:14:11.156" v="1" actId="20577"/>
          <ac:spMkLst>
            <pc:docMk/>
            <pc:sldMk cId="2932163138" sldId="351"/>
            <ac:spMk id="3" creationId="{C99E0B33-44B8-D688-7C68-AD0F15480F0A}"/>
          </ac:spMkLst>
        </pc:spChg>
      </pc:sldChg>
      <pc:sldChg chg="modSp mod">
        <pc:chgData name="Marc Dietrich" userId="8739445d05ae27c2" providerId="LiveId" clId="{B4FF65F6-0FBD-4E3B-AC8D-1A8CC72AAA80}" dt="2023-11-17T15:09:45.462" v="16" actId="27636"/>
        <pc:sldMkLst>
          <pc:docMk/>
          <pc:sldMk cId="2054084932" sldId="361"/>
        </pc:sldMkLst>
        <pc:spChg chg="mod">
          <ac:chgData name="Marc Dietrich" userId="8739445d05ae27c2" providerId="LiveId" clId="{B4FF65F6-0FBD-4E3B-AC8D-1A8CC72AAA80}" dt="2023-11-17T15:09:45.462" v="16" actId="27636"/>
          <ac:spMkLst>
            <pc:docMk/>
            <pc:sldMk cId="2054084932" sldId="361"/>
            <ac:spMk id="3" creationId="{A6243DA2-2831-40BF-B5B8-B0AA91538293}"/>
          </ac:spMkLst>
        </pc:spChg>
      </pc:sldChg>
      <pc:sldChg chg="modSp mod">
        <pc:chgData name="Marc Dietrich" userId="8739445d05ae27c2" providerId="LiveId" clId="{B4FF65F6-0FBD-4E3B-AC8D-1A8CC72AAA80}" dt="2023-11-17T15:10:05.699" v="18" actId="20577"/>
        <pc:sldMkLst>
          <pc:docMk/>
          <pc:sldMk cId="468562115" sldId="362"/>
        </pc:sldMkLst>
        <pc:spChg chg="mod">
          <ac:chgData name="Marc Dietrich" userId="8739445d05ae27c2" providerId="LiveId" clId="{B4FF65F6-0FBD-4E3B-AC8D-1A8CC72AAA80}" dt="2023-11-17T15:10:05.699" v="18" actId="20577"/>
          <ac:spMkLst>
            <pc:docMk/>
            <pc:sldMk cId="468562115" sldId="362"/>
            <ac:spMk id="3" creationId="{75AF637D-06D0-E888-2B50-4D980112976D}"/>
          </ac:spMkLst>
        </pc:spChg>
      </pc:sldChg>
      <pc:sldChg chg="modSp mod">
        <pc:chgData name="Marc Dietrich" userId="8739445d05ae27c2" providerId="LiveId" clId="{B4FF65F6-0FBD-4E3B-AC8D-1A8CC72AAA80}" dt="2023-11-17T15:12:10.656" v="43" actId="20577"/>
        <pc:sldMkLst>
          <pc:docMk/>
          <pc:sldMk cId="4150651822" sldId="369"/>
        </pc:sldMkLst>
        <pc:spChg chg="mod">
          <ac:chgData name="Marc Dietrich" userId="8739445d05ae27c2" providerId="LiveId" clId="{B4FF65F6-0FBD-4E3B-AC8D-1A8CC72AAA80}" dt="2023-11-17T15:12:10.656" v="43" actId="20577"/>
          <ac:spMkLst>
            <pc:docMk/>
            <pc:sldMk cId="4150651822" sldId="369"/>
            <ac:spMk id="3" creationId="{542F8556-BA61-2E88-8C45-9B442DE0B183}"/>
          </ac:spMkLst>
        </pc:spChg>
      </pc:sldChg>
      <pc:sldChg chg="modSp new mod">
        <pc:chgData name="Marc Dietrich" userId="8739445d05ae27c2" providerId="LiveId" clId="{B4FF65F6-0FBD-4E3B-AC8D-1A8CC72AAA80}" dt="2023-11-17T15:06:32.018" v="8" actId="20577"/>
        <pc:sldMkLst>
          <pc:docMk/>
          <pc:sldMk cId="3923833792" sldId="381"/>
        </pc:sldMkLst>
        <pc:spChg chg="mod">
          <ac:chgData name="Marc Dietrich" userId="8739445d05ae27c2" providerId="LiveId" clId="{B4FF65F6-0FBD-4E3B-AC8D-1A8CC72AAA80}" dt="2023-11-17T15:06:32.018" v="8" actId="20577"/>
          <ac:spMkLst>
            <pc:docMk/>
            <pc:sldMk cId="3923833792" sldId="381"/>
            <ac:spMk id="3" creationId="{286D2C8D-D330-ACC4-9082-5F62F81B07AE}"/>
          </ac:spMkLst>
        </pc:sp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fr-FR"/>
              <a:t>Modifiez le style du titre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dirty="0"/>
              <a:t>3/6/2024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fr-FR"/>
              <a:t>Modifiez le style du titre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dirty="0"/>
              <a:t>3/6/2024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fr-FR"/>
              <a:t>Modifiez le style du titre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dirty="0"/>
              <a:t>3/6/2024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fr-FR"/>
              <a:t>Modifiez le style du titre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dirty="0"/>
              <a:t>3/6/2024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fr-FR"/>
              <a:t>Modifiez le style du titre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3" name="Date Placeholder 2"/>
          <p:cNvSpPr>
            <a:spLocks noGrp="1"/>
          </p:cNvSpPr>
          <p:nvPr>
            <p:ph type="dt" sz="half" idx="10"/>
          </p:nvPr>
        </p:nvSpPr>
        <p:spPr/>
        <p:txBody>
          <a:bodyPr/>
          <a:lstStyle/>
          <a:p>
            <a:fld id="{48A87A34-81AB-432B-8DAE-1953F412C126}" type="datetimeFigureOut">
              <a:rPr lang="en-US" dirty="0"/>
              <a:t>3/6/2024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fr-FR"/>
              <a:t>Modifiez le style du titre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3" name="Date Placeholder 2"/>
          <p:cNvSpPr>
            <a:spLocks noGrp="1"/>
          </p:cNvSpPr>
          <p:nvPr>
            <p:ph type="dt" sz="half" idx="10"/>
          </p:nvPr>
        </p:nvSpPr>
        <p:spPr/>
        <p:txBody>
          <a:bodyPr/>
          <a:lstStyle/>
          <a:p>
            <a:fld id="{48A87A34-81AB-432B-8DAE-1953F412C126}" type="datetimeFigureOut">
              <a:rPr lang="en-US" dirty="0"/>
              <a:t>3/6/2024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fr-FR"/>
              <a:t>Modifiez le style du titre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fr-FR"/>
              <a:t>Modifiez le style du titre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fr-FR"/>
              <a:t>Modifiez le style du titre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fr-FR"/>
              <a:t>Modifiez le style du titre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48A87A34-81AB-432B-8DAE-1953F412C126}" type="datetimeFigureOut">
              <a:rPr lang="en-US" dirty="0"/>
              <a:t>3/6/2024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fr-FR"/>
              <a:t>Modifiez le style du titre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3/6/2024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fr-FR"/>
              <a:t>Modifiez le style du titre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2" name="Content Placeholder 3"/>
          <p:cNvSpPr>
            <a:spLocks noGrp="1"/>
          </p:cNvSpPr>
          <p:nvPr>
            <p:ph sz="quarter" idx="13"/>
          </p:nvPr>
        </p:nvSpPr>
        <p:spPr>
          <a:xfrm>
            <a:off x="913774" y="3051012"/>
            <a:ext cx="5106027" cy="274018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3" name="Content Placeholder 5"/>
          <p:cNvSpPr>
            <a:spLocks noGrp="1"/>
          </p:cNvSpPr>
          <p:nvPr>
            <p:ph sz="quarter" idx="14"/>
          </p:nvPr>
        </p:nvSpPr>
        <p:spPr>
          <a:xfrm>
            <a:off x="6172200" y="3051012"/>
            <a:ext cx="5105401" cy="274018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3/6/2024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3/6/2024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3/6/2024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fr-FR"/>
              <a:t>Modifiez le style du titre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dirty="0"/>
              <a:t>3/6/2024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dirty="0"/>
              <a:t>3/6/2024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3/6/2024</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s://www.liberation.fr/direct/element/les-parents-de-vincent-lambert-annoncent-quils-ne-deposeront-plus-de-recours_99891/" TargetMode="External"/><Relationship Id="rId2" Type="http://schemas.openxmlformats.org/officeDocument/2006/relationships/hyperlink" Target="https://www.liberation.fr/france/2019/06/28/vincent-lambert-la-cour-de-cassation-ouvre-la-voie-a-un-nouvel-arret-des-traitements_1736861/" TargetMode="External"/><Relationship Id="rId1" Type="http://schemas.openxmlformats.org/officeDocument/2006/relationships/slideLayout" Target="../slideLayouts/slideLayout2.xml"/><Relationship Id="rId4" Type="http://schemas.openxmlformats.org/officeDocument/2006/relationships/hyperlink" Target="https://www.liberation.fr/france/2019/07/11/vincent-lambert-est-decede_1739335/" TargetMode="Externa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0C749E9-FB8D-0539-679F-857E8463F900}"/>
              </a:ext>
            </a:extLst>
          </p:cNvPr>
          <p:cNvSpPr>
            <a:spLocks noGrp="1"/>
          </p:cNvSpPr>
          <p:nvPr>
            <p:ph type="ctrTitle"/>
          </p:nvPr>
        </p:nvSpPr>
        <p:spPr>
          <a:xfrm>
            <a:off x="1751012" y="1300785"/>
            <a:ext cx="8689976" cy="3835758"/>
          </a:xfrm>
        </p:spPr>
        <p:txBody>
          <a:bodyPr>
            <a:normAutofit fontScale="90000"/>
          </a:bodyPr>
          <a:lstStyle/>
          <a:p>
            <a:r>
              <a:rPr lang="fr-FR" dirty="0">
                <a:solidFill>
                  <a:schemeClr val="accent5"/>
                </a:solidFill>
              </a:rPr>
              <a:t>U.E 4.7 s5</a:t>
            </a:r>
            <a:br>
              <a:rPr lang="fr-FR" dirty="0">
                <a:solidFill>
                  <a:schemeClr val="accent5"/>
                </a:solidFill>
              </a:rPr>
            </a:br>
            <a:r>
              <a:rPr lang="fr-FR" sz="3600" dirty="0">
                <a:solidFill>
                  <a:schemeClr val="accent5"/>
                </a:solidFill>
              </a:rPr>
              <a:t>Symptômes pénibles et  Alimentation, Hydratation en soins palliatifs </a:t>
            </a:r>
            <a:br>
              <a:rPr lang="fr-FR" sz="3600" dirty="0">
                <a:solidFill>
                  <a:schemeClr val="accent5"/>
                </a:solidFill>
              </a:rPr>
            </a:br>
            <a:br>
              <a:rPr lang="fr-FR" sz="3600">
                <a:solidFill>
                  <a:schemeClr val="accent5"/>
                </a:solidFill>
              </a:rPr>
            </a:br>
            <a:r>
              <a:rPr lang="fr-FR" sz="3600">
                <a:solidFill>
                  <a:schemeClr val="accent5"/>
                </a:solidFill>
              </a:rPr>
              <a:t>promotion 2021-2024</a:t>
            </a:r>
            <a:br>
              <a:rPr lang="fr-FR" sz="3200" dirty="0">
                <a:solidFill>
                  <a:srgbClr val="002060"/>
                </a:solidFill>
              </a:rPr>
            </a:br>
            <a:br>
              <a:rPr lang="fr-FR" sz="3200" dirty="0">
                <a:solidFill>
                  <a:srgbClr val="002060"/>
                </a:solidFill>
              </a:rPr>
            </a:br>
            <a:br>
              <a:rPr lang="fr-FR" sz="3200" dirty="0">
                <a:solidFill>
                  <a:srgbClr val="002060"/>
                </a:solidFill>
              </a:rPr>
            </a:br>
            <a:br>
              <a:rPr lang="fr-FR" sz="3200" dirty="0">
                <a:solidFill>
                  <a:srgbClr val="002060"/>
                </a:solidFill>
              </a:rPr>
            </a:br>
            <a:r>
              <a:rPr lang="fr-FR" sz="1100" dirty="0" err="1">
                <a:solidFill>
                  <a:srgbClr val="002060"/>
                </a:solidFill>
              </a:rPr>
              <a:t>Ifsi</a:t>
            </a:r>
            <a:r>
              <a:rPr lang="fr-FR" sz="1100" dirty="0">
                <a:solidFill>
                  <a:srgbClr val="002060"/>
                </a:solidFill>
              </a:rPr>
              <a:t> Sarrebourg novembre 2023</a:t>
            </a:r>
            <a:br>
              <a:rPr lang="fr-FR" sz="1100" dirty="0">
                <a:solidFill>
                  <a:srgbClr val="002060"/>
                </a:solidFill>
              </a:rPr>
            </a:br>
            <a:r>
              <a:rPr lang="fr-FR" sz="1100" dirty="0">
                <a:solidFill>
                  <a:srgbClr val="002060"/>
                </a:solidFill>
              </a:rPr>
              <a:t>MARC DIETRICH  </a:t>
            </a:r>
          </a:p>
        </p:txBody>
      </p:sp>
      <p:sp>
        <p:nvSpPr>
          <p:cNvPr id="3" name="Sous-titre 2">
            <a:extLst>
              <a:ext uri="{FF2B5EF4-FFF2-40B4-BE49-F238E27FC236}">
                <a16:creationId xmlns:a16="http://schemas.microsoft.com/office/drawing/2014/main" id="{E354ADBF-71AD-10B6-2589-5502BA001281}"/>
              </a:ext>
            </a:extLst>
          </p:cNvPr>
          <p:cNvSpPr>
            <a:spLocks noGrp="1"/>
          </p:cNvSpPr>
          <p:nvPr>
            <p:ph type="subTitle" idx="1"/>
          </p:nvPr>
        </p:nvSpPr>
        <p:spPr>
          <a:xfrm>
            <a:off x="-4232161" y="4348612"/>
            <a:ext cx="11845874" cy="2399020"/>
          </a:xfrm>
        </p:spPr>
        <p:txBody>
          <a:bodyPr>
            <a:normAutofit/>
          </a:bodyPr>
          <a:lstStyle/>
          <a:p>
            <a:endParaRPr lang="fr-FR" sz="1400" dirty="0"/>
          </a:p>
          <a:p>
            <a:endParaRPr lang="fr-FR" sz="1400" dirty="0"/>
          </a:p>
          <a:p>
            <a:r>
              <a:rPr lang="fr-FR" sz="1400" dirty="0"/>
              <a:t>IFSI Sarrebourg </a:t>
            </a:r>
          </a:p>
          <a:p>
            <a:r>
              <a:rPr lang="fr-FR" sz="1000" dirty="0"/>
              <a:t>Marc Dietrich 2022</a:t>
            </a:r>
          </a:p>
        </p:txBody>
      </p:sp>
      <p:pic>
        <p:nvPicPr>
          <p:cNvPr id="1026" name="Picture 2" descr="PICT-Gériatrie copy">
            <a:extLst>
              <a:ext uri="{FF2B5EF4-FFF2-40B4-BE49-F238E27FC236}">
                <a16:creationId xmlns:a16="http://schemas.microsoft.com/office/drawing/2014/main" id="{6BC3705F-5733-B50C-E1BD-43C354DDD8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854518"/>
            <a:ext cx="3466768" cy="31487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36226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2F3646C-186C-BC02-BD93-AA3A50CB1C73}"/>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FEEF69AE-F97E-934B-A8F7-FA9CC1C86588}"/>
              </a:ext>
            </a:extLst>
          </p:cNvPr>
          <p:cNvSpPr>
            <a:spLocks noGrp="1"/>
          </p:cNvSpPr>
          <p:nvPr>
            <p:ph sz="quarter" idx="13"/>
          </p:nvPr>
        </p:nvSpPr>
        <p:spPr/>
        <p:txBody>
          <a:bodyPr>
            <a:normAutofit/>
          </a:bodyPr>
          <a:lstStyle/>
          <a:p>
            <a:pPr marL="0" indent="0" algn="ctr">
              <a:buNone/>
            </a:pPr>
            <a:r>
              <a:rPr lang="fr-FR" sz="4000" dirty="0">
                <a:solidFill>
                  <a:srgbClr val="FF0000"/>
                </a:solidFill>
              </a:rPr>
              <a:t>Causes ? </a:t>
            </a:r>
          </a:p>
        </p:txBody>
      </p:sp>
    </p:spTree>
    <p:extLst>
      <p:ext uri="{BB962C8B-B14F-4D97-AF65-F5344CB8AC3E}">
        <p14:creationId xmlns:p14="http://schemas.microsoft.com/office/powerpoint/2010/main" val="351762346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F7E0865-5E48-E5D5-71F9-AD2304132247}"/>
              </a:ext>
            </a:extLst>
          </p:cNvPr>
          <p:cNvSpPr>
            <a:spLocks noGrp="1"/>
          </p:cNvSpPr>
          <p:nvPr>
            <p:ph type="title"/>
          </p:nvPr>
        </p:nvSpPr>
        <p:spPr/>
        <p:txBody>
          <a:bodyPr/>
          <a:lstStyle/>
          <a:p>
            <a:r>
              <a:rPr lang="fr-FR" dirty="0">
                <a:solidFill>
                  <a:srgbClr val="FF0000"/>
                </a:solidFill>
              </a:rPr>
              <a:t>Les soins de bouche en soins palliatifs </a:t>
            </a:r>
          </a:p>
        </p:txBody>
      </p:sp>
      <p:sp>
        <p:nvSpPr>
          <p:cNvPr id="3" name="Espace réservé du contenu 2">
            <a:extLst>
              <a:ext uri="{FF2B5EF4-FFF2-40B4-BE49-F238E27FC236}">
                <a16:creationId xmlns:a16="http://schemas.microsoft.com/office/drawing/2014/main" id="{4A9777DC-3395-3671-CCDD-083DFA7F0E7B}"/>
              </a:ext>
            </a:extLst>
          </p:cNvPr>
          <p:cNvSpPr>
            <a:spLocks noGrp="1"/>
          </p:cNvSpPr>
          <p:nvPr>
            <p:ph sz="quarter" idx="13"/>
          </p:nvPr>
        </p:nvSpPr>
        <p:spPr/>
        <p:txBody>
          <a:bodyPr/>
          <a:lstStyle/>
          <a:p>
            <a:pPr marL="0" indent="0">
              <a:buNone/>
            </a:pPr>
            <a:r>
              <a:rPr lang="fr-FR" dirty="0">
                <a:solidFill>
                  <a:srgbClr val="FF0000"/>
                </a:solidFill>
              </a:rPr>
              <a:t>Autres états de bouche : </a:t>
            </a:r>
          </a:p>
          <a:p>
            <a:pPr>
              <a:buFontTx/>
              <a:buChar char="-"/>
            </a:pPr>
            <a:r>
              <a:rPr lang="fr-FR" dirty="0"/>
              <a:t>Bouche mycosique</a:t>
            </a:r>
          </a:p>
          <a:p>
            <a:pPr>
              <a:buFontTx/>
              <a:buChar char="-"/>
            </a:pPr>
            <a:r>
              <a:rPr lang="fr-FR" dirty="0"/>
              <a:t>Bouche ulcérée / Mucite due au chimiothérapie et radiothérapie </a:t>
            </a:r>
          </a:p>
          <a:p>
            <a:pPr>
              <a:buFontTx/>
              <a:buChar char="-"/>
            </a:pPr>
            <a:r>
              <a:rPr lang="fr-FR" dirty="0"/>
              <a:t>Bouche hémorragique</a:t>
            </a:r>
          </a:p>
          <a:p>
            <a:pPr>
              <a:buFontTx/>
              <a:buChar char="-"/>
            </a:pPr>
            <a:r>
              <a:rPr lang="fr-FR" dirty="0"/>
              <a:t>Bouche douloureuse</a:t>
            </a:r>
          </a:p>
          <a:p>
            <a:pPr>
              <a:buFontTx/>
              <a:buChar char="-"/>
            </a:pPr>
            <a:r>
              <a:rPr lang="fr-FR" dirty="0"/>
              <a:t>Mucite due au chimiothérapie et radiothérapie </a:t>
            </a:r>
          </a:p>
        </p:txBody>
      </p:sp>
    </p:spTree>
    <p:extLst>
      <p:ext uri="{BB962C8B-B14F-4D97-AF65-F5344CB8AC3E}">
        <p14:creationId xmlns:p14="http://schemas.microsoft.com/office/powerpoint/2010/main" val="279526689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37A8D29-B547-8460-C3DE-3FC44F793586}"/>
              </a:ext>
            </a:extLst>
          </p:cNvPr>
          <p:cNvSpPr>
            <a:spLocks noGrp="1"/>
          </p:cNvSpPr>
          <p:nvPr>
            <p:ph type="title"/>
          </p:nvPr>
        </p:nvSpPr>
        <p:spPr/>
        <p:txBody>
          <a:bodyPr/>
          <a:lstStyle/>
          <a:p>
            <a:r>
              <a:rPr lang="fr-FR" dirty="0">
                <a:solidFill>
                  <a:srgbClr val="FF0000"/>
                </a:solidFill>
              </a:rPr>
              <a:t>Les soins de bouche en soins palliatifs </a:t>
            </a:r>
            <a:endParaRPr lang="fr-FR" dirty="0"/>
          </a:p>
        </p:txBody>
      </p:sp>
      <p:sp>
        <p:nvSpPr>
          <p:cNvPr id="3" name="Espace réservé du contenu 2">
            <a:extLst>
              <a:ext uri="{FF2B5EF4-FFF2-40B4-BE49-F238E27FC236}">
                <a16:creationId xmlns:a16="http://schemas.microsoft.com/office/drawing/2014/main" id="{C7A69F2F-BCB4-D6FA-ABC9-4FBFA853F14C}"/>
              </a:ext>
            </a:extLst>
          </p:cNvPr>
          <p:cNvSpPr>
            <a:spLocks noGrp="1"/>
          </p:cNvSpPr>
          <p:nvPr>
            <p:ph sz="quarter" idx="13"/>
          </p:nvPr>
        </p:nvSpPr>
        <p:spPr/>
        <p:txBody>
          <a:bodyPr/>
          <a:lstStyle/>
          <a:p>
            <a:pPr marL="0" indent="0">
              <a:buNone/>
            </a:pPr>
            <a:endParaRPr lang="fr-FR" dirty="0"/>
          </a:p>
          <a:p>
            <a:pPr>
              <a:buFontTx/>
              <a:buChar char="-"/>
            </a:pPr>
            <a:r>
              <a:rPr lang="fr-FR" dirty="0"/>
              <a:t>Ne pas oublier les prothèses dentaires </a:t>
            </a:r>
          </a:p>
          <a:p>
            <a:pPr>
              <a:buFontTx/>
              <a:buChar char="-"/>
            </a:pPr>
            <a:r>
              <a:rPr lang="fr-FR" dirty="0"/>
              <a:t>Le soin du nez peut accompagner le soin de bouche </a:t>
            </a:r>
          </a:p>
          <a:p>
            <a:pPr marL="0" indent="0">
              <a:buNone/>
            </a:pPr>
            <a:endParaRPr lang="fr-FR" dirty="0"/>
          </a:p>
        </p:txBody>
      </p:sp>
    </p:spTree>
    <p:extLst>
      <p:ext uri="{BB962C8B-B14F-4D97-AF65-F5344CB8AC3E}">
        <p14:creationId xmlns:p14="http://schemas.microsoft.com/office/powerpoint/2010/main" val="286679893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214834-C697-3DA8-EF62-B7D4233C7CFA}"/>
              </a:ext>
            </a:extLst>
          </p:cNvPr>
          <p:cNvSpPr>
            <a:spLocks noGrp="1"/>
          </p:cNvSpPr>
          <p:nvPr>
            <p:ph type="title"/>
          </p:nvPr>
        </p:nvSpPr>
        <p:spPr/>
        <p:txBody>
          <a:bodyPr/>
          <a:lstStyle/>
          <a:p>
            <a:r>
              <a:rPr lang="fr-FR" dirty="0">
                <a:solidFill>
                  <a:srgbClr val="FF0000"/>
                </a:solidFill>
              </a:rPr>
              <a:t>Les soins de bouche en soins palliatifs </a:t>
            </a:r>
            <a:endParaRPr lang="fr-FR" dirty="0"/>
          </a:p>
        </p:txBody>
      </p:sp>
      <p:sp>
        <p:nvSpPr>
          <p:cNvPr id="3" name="Espace réservé du contenu 2">
            <a:extLst>
              <a:ext uri="{FF2B5EF4-FFF2-40B4-BE49-F238E27FC236}">
                <a16:creationId xmlns:a16="http://schemas.microsoft.com/office/drawing/2014/main" id="{1B10E1D6-EF09-CCA6-7B4C-B027E4F24D89}"/>
              </a:ext>
            </a:extLst>
          </p:cNvPr>
          <p:cNvSpPr>
            <a:spLocks noGrp="1"/>
          </p:cNvSpPr>
          <p:nvPr>
            <p:ph sz="quarter" idx="13"/>
          </p:nvPr>
        </p:nvSpPr>
        <p:spPr/>
        <p:txBody>
          <a:bodyPr/>
          <a:lstStyle/>
          <a:p>
            <a:pPr marL="0" indent="0" algn="ctr">
              <a:buNone/>
            </a:pPr>
            <a:r>
              <a:rPr lang="fr-FR" dirty="0"/>
              <a:t>Et pour finir … LA FREQUENCE des soins de bouche …manque </a:t>
            </a:r>
            <a:r>
              <a:rPr lang="fr-FR"/>
              <a:t>de temps…</a:t>
            </a:r>
          </a:p>
          <a:p>
            <a:pPr marL="0" indent="0" algn="ctr">
              <a:buNone/>
            </a:pPr>
            <a:r>
              <a:rPr lang="fr-FR"/>
              <a:t>TRAVAIL </a:t>
            </a:r>
            <a:r>
              <a:rPr lang="fr-FR" dirty="0"/>
              <a:t>D’EQUIPE… </a:t>
            </a:r>
          </a:p>
        </p:txBody>
      </p:sp>
      <p:pic>
        <p:nvPicPr>
          <p:cNvPr id="4" name="Image 3">
            <a:extLst>
              <a:ext uri="{FF2B5EF4-FFF2-40B4-BE49-F238E27FC236}">
                <a16:creationId xmlns:a16="http://schemas.microsoft.com/office/drawing/2014/main" id="{345F5BAA-BBCA-AAC8-F36D-65D2FAC6EA44}"/>
              </a:ext>
            </a:extLst>
          </p:cNvPr>
          <p:cNvPicPr>
            <a:picLocks noChangeAspect="1"/>
          </p:cNvPicPr>
          <p:nvPr/>
        </p:nvPicPr>
        <p:blipFill>
          <a:blip r:embed="rId2"/>
          <a:stretch>
            <a:fillRect/>
          </a:stretch>
        </p:blipFill>
        <p:spPr>
          <a:xfrm>
            <a:off x="7510628" y="3000374"/>
            <a:ext cx="2847975" cy="2790825"/>
          </a:xfrm>
          <a:prstGeom prst="rect">
            <a:avLst/>
          </a:prstGeom>
        </p:spPr>
      </p:pic>
    </p:spTree>
    <p:extLst>
      <p:ext uri="{BB962C8B-B14F-4D97-AF65-F5344CB8AC3E}">
        <p14:creationId xmlns:p14="http://schemas.microsoft.com/office/powerpoint/2010/main" val="320118031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9F005C6-7053-2177-DB77-9608C1078677}"/>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79BFDC85-11C5-8B6D-C50E-20C3D5B560F6}"/>
              </a:ext>
            </a:extLst>
          </p:cNvPr>
          <p:cNvSpPr>
            <a:spLocks noGrp="1"/>
          </p:cNvSpPr>
          <p:nvPr>
            <p:ph sz="quarter" idx="13"/>
          </p:nvPr>
        </p:nvSpPr>
        <p:spPr/>
        <p:txBody>
          <a:bodyPr/>
          <a:lstStyle/>
          <a:p>
            <a:r>
              <a:rPr lang="fr-FR" dirty="0"/>
              <a:t>Bulletin </a:t>
            </a:r>
            <a:r>
              <a:rPr lang="fr-FR" dirty="0" err="1"/>
              <a:t>palli</a:t>
            </a:r>
            <a:r>
              <a:rPr lang="fr-FR" dirty="0"/>
              <a:t>-science sur internet</a:t>
            </a:r>
          </a:p>
          <a:p>
            <a:r>
              <a:rPr lang="fr-FR" dirty="0"/>
              <a:t>Recommandations </a:t>
            </a:r>
            <a:r>
              <a:rPr lang="fr-FR" dirty="0" err="1"/>
              <a:t>sfap</a:t>
            </a:r>
            <a:endParaRPr lang="fr-FR" dirty="0"/>
          </a:p>
        </p:txBody>
      </p:sp>
    </p:spTree>
    <p:extLst>
      <p:ext uri="{BB962C8B-B14F-4D97-AF65-F5344CB8AC3E}">
        <p14:creationId xmlns:p14="http://schemas.microsoft.com/office/powerpoint/2010/main" val="21411455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E5929F5-A67A-A52F-FA51-530E9A68D72E}"/>
              </a:ext>
            </a:extLst>
          </p:cNvPr>
          <p:cNvSpPr>
            <a:spLocks noGrp="1"/>
          </p:cNvSpPr>
          <p:nvPr>
            <p:ph type="title"/>
          </p:nvPr>
        </p:nvSpPr>
        <p:spPr>
          <a:xfrm>
            <a:off x="913775" y="618517"/>
            <a:ext cx="10364451" cy="809067"/>
          </a:xfrm>
        </p:spPr>
        <p:txBody>
          <a:bodyPr>
            <a:normAutofit fontScale="90000"/>
          </a:bodyPr>
          <a:lstStyle/>
          <a:p>
            <a:pPr marL="0" indent="0">
              <a:defRPr/>
            </a:pPr>
            <a:r>
              <a:rPr lang="fr-FR" altLang="fr-FR" b="1" u="sng" dirty="0"/>
              <a:t>L’ASTHENIE </a:t>
            </a:r>
            <a:br>
              <a:rPr lang="fr-FR" altLang="fr-FR" b="1" u="sng" dirty="0"/>
            </a:br>
            <a:r>
              <a:rPr lang="fr-FR" altLang="fr-FR" sz="3600" u="sng" dirty="0"/>
              <a:t>Traitement de la cause</a:t>
            </a:r>
            <a:br>
              <a:rPr lang="fr-FR" altLang="fr-FR" sz="3600" u="sng" dirty="0"/>
            </a:br>
            <a:endParaRPr lang="fr-FR" dirty="0"/>
          </a:p>
        </p:txBody>
      </p:sp>
      <p:sp>
        <p:nvSpPr>
          <p:cNvPr id="3" name="Espace réservé du contenu 2">
            <a:extLst>
              <a:ext uri="{FF2B5EF4-FFF2-40B4-BE49-F238E27FC236}">
                <a16:creationId xmlns:a16="http://schemas.microsoft.com/office/drawing/2014/main" id="{75AF637D-06D0-E888-2B50-4D980112976D}"/>
              </a:ext>
            </a:extLst>
          </p:cNvPr>
          <p:cNvSpPr>
            <a:spLocks noGrp="1"/>
          </p:cNvSpPr>
          <p:nvPr>
            <p:ph sz="quarter" idx="13"/>
          </p:nvPr>
        </p:nvSpPr>
        <p:spPr>
          <a:xfrm>
            <a:off x="913774" y="1847462"/>
            <a:ext cx="10363826" cy="3943738"/>
          </a:xfrm>
        </p:spPr>
        <p:txBody>
          <a:bodyPr>
            <a:normAutofit fontScale="70000" lnSpcReduction="20000"/>
          </a:bodyPr>
          <a:lstStyle/>
          <a:p>
            <a:pPr marL="0" indent="0" algn="ctr">
              <a:buFont typeface="Wingdings" panose="05000000000000000000" pitchFamily="2" charset="2"/>
              <a:buNone/>
              <a:defRPr/>
            </a:pPr>
            <a:endParaRPr lang="fr-FR" altLang="fr-FR" sz="1000" u="sng" dirty="0"/>
          </a:p>
          <a:p>
            <a:pPr marL="0" indent="0">
              <a:defRPr/>
            </a:pPr>
            <a:r>
              <a:rPr lang="fr-FR" altLang="fr-FR" sz="2000" dirty="0"/>
              <a:t> </a:t>
            </a:r>
            <a:r>
              <a:rPr lang="fr-FR" altLang="fr-FR" sz="2300" dirty="0">
                <a:latin typeface="Arial" panose="020B0604020202020204" pitchFamily="34" charset="0"/>
                <a:cs typeface="Arial" panose="020B0604020202020204" pitchFamily="34" charset="0"/>
              </a:rPr>
              <a:t>Anémie (EPO, Transfusion)</a:t>
            </a:r>
          </a:p>
          <a:p>
            <a:pPr marL="0" indent="0">
              <a:defRPr/>
            </a:pPr>
            <a:r>
              <a:rPr lang="fr-FR" altLang="fr-FR" sz="2300" dirty="0">
                <a:latin typeface="Arial" panose="020B0604020202020204" pitchFamily="34" charset="0"/>
                <a:cs typeface="Arial" panose="020B0604020202020204" pitchFamily="34" charset="0"/>
              </a:rPr>
              <a:t> Déshydratation</a:t>
            </a:r>
          </a:p>
          <a:p>
            <a:pPr marL="0" indent="0">
              <a:defRPr/>
            </a:pPr>
            <a:r>
              <a:rPr lang="fr-FR" altLang="fr-FR" sz="2300" dirty="0">
                <a:latin typeface="Arial" panose="020B0604020202020204" pitchFamily="34" charset="0"/>
                <a:cs typeface="Arial" panose="020B0604020202020204" pitchFamily="34" charset="0"/>
              </a:rPr>
              <a:t> Cachexie : compléments nutritionnels ? – alimentation entérale et parentérale</a:t>
            </a:r>
          </a:p>
          <a:p>
            <a:pPr marL="0" indent="0">
              <a:defRPr/>
            </a:pPr>
            <a:r>
              <a:rPr lang="fr-FR" altLang="fr-FR" sz="2300" dirty="0">
                <a:latin typeface="Arial" panose="020B0604020202020204" pitchFamily="34" charset="0"/>
                <a:cs typeface="Arial" panose="020B0604020202020204" pitchFamily="34" charset="0"/>
              </a:rPr>
              <a:t> Infection : antibiothérapie</a:t>
            </a:r>
          </a:p>
          <a:p>
            <a:pPr marL="0" indent="0">
              <a:defRPr/>
            </a:pPr>
            <a:r>
              <a:rPr lang="fr-FR" altLang="fr-FR" sz="2300" dirty="0">
                <a:latin typeface="Arial" panose="020B0604020202020204" pitchFamily="34" charset="0"/>
                <a:cs typeface="Arial" panose="020B0604020202020204" pitchFamily="34" charset="0"/>
              </a:rPr>
              <a:t> Troubles métaboliques : </a:t>
            </a:r>
            <a:r>
              <a:rPr lang="fr-FR" altLang="fr-FR" sz="2300" dirty="0" err="1">
                <a:latin typeface="Arial" panose="020B0604020202020204" pitchFamily="34" charset="0"/>
                <a:cs typeface="Arial" panose="020B0604020202020204" pitchFamily="34" charset="0"/>
              </a:rPr>
              <a:t>HyperCalcémie</a:t>
            </a:r>
            <a:r>
              <a:rPr lang="fr-FR" altLang="fr-FR" sz="2300" dirty="0">
                <a:latin typeface="Arial" panose="020B0604020202020204" pitchFamily="34" charset="0"/>
                <a:cs typeface="Arial" panose="020B0604020202020204" pitchFamily="34" charset="0"/>
              </a:rPr>
              <a:t> : </a:t>
            </a:r>
            <a:r>
              <a:rPr lang="fr-FR" altLang="fr-FR" sz="2300" dirty="0" err="1">
                <a:latin typeface="Arial" panose="020B0604020202020204" pitchFamily="34" charset="0"/>
                <a:cs typeface="Arial" panose="020B0604020202020204" pitchFamily="34" charset="0"/>
              </a:rPr>
              <a:t>biphosphonates</a:t>
            </a:r>
            <a:r>
              <a:rPr lang="fr-FR" altLang="fr-FR" sz="2300" dirty="0">
                <a:latin typeface="Arial" panose="020B0604020202020204" pitchFamily="34" charset="0"/>
                <a:cs typeface="Arial" panose="020B0604020202020204" pitchFamily="34" charset="0"/>
              </a:rPr>
              <a:t>,  Baisse K, </a:t>
            </a:r>
            <a:r>
              <a:rPr lang="fr-FR" altLang="fr-FR" sz="2300" dirty="0" err="1">
                <a:latin typeface="Arial" panose="020B0604020202020204" pitchFamily="34" charset="0"/>
                <a:cs typeface="Arial" panose="020B0604020202020204" pitchFamily="34" charset="0"/>
              </a:rPr>
              <a:t>Dysnatrémies</a:t>
            </a:r>
            <a:r>
              <a:rPr lang="fr-FR" altLang="fr-FR" sz="2300" dirty="0">
                <a:latin typeface="Arial" panose="020B0604020202020204" pitchFamily="34" charset="0"/>
                <a:cs typeface="Arial" panose="020B0604020202020204" pitchFamily="34" charset="0"/>
              </a:rPr>
              <a:t>, Hypothyroïdie…</a:t>
            </a:r>
          </a:p>
          <a:p>
            <a:pPr marL="0" indent="0">
              <a:defRPr/>
            </a:pPr>
            <a:r>
              <a:rPr lang="fr-FR" altLang="fr-FR" sz="2300" dirty="0">
                <a:latin typeface="Arial" panose="020B0604020202020204" pitchFamily="34" charset="0"/>
                <a:cs typeface="Arial" panose="020B0604020202020204" pitchFamily="34" charset="0"/>
              </a:rPr>
              <a:t> Métabolisme musculaire altéré : exercice physique mesuré et modéré</a:t>
            </a:r>
          </a:p>
          <a:p>
            <a:pPr marL="0" indent="0">
              <a:defRPr/>
            </a:pPr>
            <a:r>
              <a:rPr lang="fr-FR" altLang="fr-FR" sz="2300" dirty="0">
                <a:latin typeface="Arial" panose="020B0604020202020204" pitchFamily="34" charset="0"/>
                <a:cs typeface="Arial" panose="020B0604020202020204" pitchFamily="34" charset="0"/>
              </a:rPr>
              <a:t> Douleur, nausées et vomissements (antiémétiques et corticoïdes), symptômes pénibles</a:t>
            </a:r>
          </a:p>
          <a:p>
            <a:pPr marL="0" indent="0">
              <a:defRPr/>
            </a:pPr>
            <a:r>
              <a:rPr lang="fr-FR" altLang="fr-FR" sz="2300" dirty="0">
                <a:latin typeface="Arial" panose="020B0604020202020204" pitchFamily="34" charset="0"/>
                <a:cs typeface="Arial" panose="020B0604020202020204" pitchFamily="34" charset="0"/>
              </a:rPr>
              <a:t> Inversion veille / sommeil : pas de corticoïdes l’après midi – somnifères</a:t>
            </a:r>
          </a:p>
          <a:p>
            <a:endParaRPr lang="fr-FR" dirty="0"/>
          </a:p>
        </p:txBody>
      </p:sp>
    </p:spTree>
    <p:extLst>
      <p:ext uri="{BB962C8B-B14F-4D97-AF65-F5344CB8AC3E}">
        <p14:creationId xmlns:p14="http://schemas.microsoft.com/office/powerpoint/2010/main" val="4685621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A79C57B-74FB-BCB0-BE54-FB17FE9783F2}"/>
              </a:ext>
            </a:extLst>
          </p:cNvPr>
          <p:cNvSpPr>
            <a:spLocks noGrp="1"/>
          </p:cNvSpPr>
          <p:nvPr>
            <p:ph type="title"/>
          </p:nvPr>
        </p:nvSpPr>
        <p:spPr>
          <a:xfrm>
            <a:off x="913775" y="195943"/>
            <a:ext cx="10364451" cy="1268963"/>
          </a:xfrm>
        </p:spPr>
        <p:txBody>
          <a:bodyPr/>
          <a:lstStyle/>
          <a:p>
            <a:r>
              <a:rPr lang="fr-FR" altLang="fr-FR" b="1" u="sng" dirty="0"/>
              <a:t>L’ASTHENIE </a:t>
            </a:r>
            <a:br>
              <a:rPr lang="fr-FR" altLang="fr-FR" b="1" u="sng" dirty="0"/>
            </a:br>
            <a:r>
              <a:rPr lang="fr-FR" altLang="fr-FR" sz="3600" u="sng" dirty="0"/>
              <a:t>Traitement de la cause</a:t>
            </a:r>
            <a:endParaRPr lang="fr-FR" dirty="0"/>
          </a:p>
        </p:txBody>
      </p:sp>
      <p:sp>
        <p:nvSpPr>
          <p:cNvPr id="3" name="Espace réservé du contenu 2">
            <a:extLst>
              <a:ext uri="{FF2B5EF4-FFF2-40B4-BE49-F238E27FC236}">
                <a16:creationId xmlns:a16="http://schemas.microsoft.com/office/drawing/2014/main" id="{69C410D7-305A-BAB1-2374-B87F37ACF5E2}"/>
              </a:ext>
            </a:extLst>
          </p:cNvPr>
          <p:cNvSpPr>
            <a:spLocks noGrp="1"/>
          </p:cNvSpPr>
          <p:nvPr>
            <p:ph sz="quarter" idx="13"/>
          </p:nvPr>
        </p:nvSpPr>
        <p:spPr>
          <a:xfrm>
            <a:off x="913774" y="1959428"/>
            <a:ext cx="10363826" cy="4450703"/>
          </a:xfrm>
        </p:spPr>
        <p:txBody>
          <a:bodyPr>
            <a:normAutofit fontScale="55000" lnSpcReduction="20000"/>
          </a:bodyPr>
          <a:lstStyle/>
          <a:p>
            <a:pPr marL="0" indent="0" algn="ctr">
              <a:buFont typeface="Wingdings" panose="05000000000000000000" pitchFamily="2" charset="2"/>
              <a:buNone/>
              <a:defRPr/>
            </a:pPr>
            <a:r>
              <a:rPr lang="fr-FR" altLang="fr-FR" sz="2500" b="1" u="sng" dirty="0"/>
              <a:t>L’ASTHENIE   </a:t>
            </a:r>
            <a:r>
              <a:rPr lang="fr-FR" altLang="fr-FR" sz="2500" b="1" dirty="0"/>
              <a:t>                 Asthénie iatrogène</a:t>
            </a:r>
          </a:p>
          <a:p>
            <a:pPr marL="0" indent="0">
              <a:defRPr/>
            </a:pPr>
            <a:r>
              <a:rPr lang="fr-FR" altLang="fr-FR" sz="2500" dirty="0"/>
              <a:t> Chirurgie </a:t>
            </a:r>
          </a:p>
          <a:p>
            <a:pPr marL="0" indent="0">
              <a:buFont typeface="Wingdings" panose="05000000000000000000" pitchFamily="2" charset="2"/>
              <a:buNone/>
              <a:defRPr/>
            </a:pPr>
            <a:endParaRPr lang="fr-FR" altLang="fr-FR" sz="2500" dirty="0"/>
          </a:p>
          <a:p>
            <a:pPr marL="0" indent="0">
              <a:defRPr/>
            </a:pPr>
            <a:r>
              <a:rPr lang="fr-FR" altLang="fr-FR" sz="2500" dirty="0"/>
              <a:t> opioïdes = rotation</a:t>
            </a:r>
          </a:p>
          <a:p>
            <a:pPr marL="0" indent="0">
              <a:defRPr/>
            </a:pPr>
            <a:endParaRPr lang="fr-FR" altLang="fr-FR" sz="2500" dirty="0"/>
          </a:p>
          <a:p>
            <a:pPr marL="0" indent="0">
              <a:defRPr/>
            </a:pPr>
            <a:r>
              <a:rPr lang="fr-FR" altLang="fr-FR" sz="2500" dirty="0"/>
              <a:t> chimiothérapie		     discuter de l’interruption </a:t>
            </a:r>
          </a:p>
          <a:p>
            <a:pPr marL="0" indent="0">
              <a:defRPr/>
            </a:pPr>
            <a:endParaRPr lang="fr-FR" altLang="fr-FR" sz="2500" dirty="0"/>
          </a:p>
          <a:p>
            <a:pPr marL="0" indent="0">
              <a:defRPr/>
            </a:pPr>
            <a:r>
              <a:rPr lang="fr-FR" altLang="fr-FR" sz="2500" dirty="0"/>
              <a:t> radiothérapie		              momentanée du </a:t>
            </a:r>
            <a:r>
              <a:rPr lang="fr-FR" altLang="fr-FR" sz="2500" dirty="0" err="1"/>
              <a:t>ttt</a:t>
            </a:r>
            <a:endParaRPr lang="fr-FR" altLang="fr-FR" sz="2500" dirty="0"/>
          </a:p>
          <a:p>
            <a:pPr marL="0" indent="0">
              <a:defRPr/>
            </a:pPr>
            <a:endParaRPr lang="fr-FR" altLang="fr-FR" sz="2500" dirty="0"/>
          </a:p>
          <a:p>
            <a:pPr marL="0" indent="0">
              <a:defRPr/>
            </a:pPr>
            <a:r>
              <a:rPr lang="fr-FR" altLang="fr-FR" sz="2500" dirty="0"/>
              <a:t> immunothérapie</a:t>
            </a:r>
          </a:p>
          <a:p>
            <a:pPr marL="0" indent="0">
              <a:buFont typeface="Wingdings" panose="05000000000000000000" pitchFamily="2" charset="2"/>
              <a:buNone/>
              <a:defRPr/>
            </a:pPr>
            <a:endParaRPr lang="fr-FR" altLang="fr-FR" sz="2500" dirty="0"/>
          </a:p>
          <a:p>
            <a:pPr marL="0" indent="0">
              <a:defRPr/>
            </a:pPr>
            <a:r>
              <a:rPr lang="fr-FR" altLang="fr-FR" sz="2500" dirty="0"/>
              <a:t> causes psychologiques : stress, anxiété, dépression: accompagnement, soutien psychologique, </a:t>
            </a:r>
            <a:r>
              <a:rPr lang="fr-FR" altLang="fr-FR" sz="2500" dirty="0" err="1"/>
              <a:t>ttt</a:t>
            </a:r>
            <a:r>
              <a:rPr lang="fr-FR" altLang="fr-FR" sz="2500" dirty="0"/>
              <a:t> médicamenteux, </a:t>
            </a:r>
            <a:r>
              <a:rPr lang="fr-FR" altLang="fr-FR" sz="2500" dirty="0" err="1"/>
              <a:t>ttt</a:t>
            </a:r>
            <a:r>
              <a:rPr lang="fr-FR" altLang="fr-FR" sz="2500" dirty="0"/>
              <a:t> alternes (relaxation, sophrologie, acupuncture…)</a:t>
            </a:r>
          </a:p>
          <a:p>
            <a:endParaRPr lang="fr-FR" dirty="0"/>
          </a:p>
        </p:txBody>
      </p:sp>
      <p:sp>
        <p:nvSpPr>
          <p:cNvPr id="4" name="AutoShape 4">
            <a:extLst>
              <a:ext uri="{FF2B5EF4-FFF2-40B4-BE49-F238E27FC236}">
                <a16:creationId xmlns:a16="http://schemas.microsoft.com/office/drawing/2014/main" id="{4867F61F-EF7A-35FA-4F6F-F13E0A39CDB7}"/>
              </a:ext>
            </a:extLst>
          </p:cNvPr>
          <p:cNvSpPr>
            <a:spLocks/>
          </p:cNvSpPr>
          <p:nvPr/>
        </p:nvSpPr>
        <p:spPr bwMode="auto">
          <a:xfrm>
            <a:off x="3365759" y="3113574"/>
            <a:ext cx="288925" cy="1346200"/>
          </a:xfrm>
          <a:prstGeom prst="rightBrace">
            <a:avLst>
              <a:gd name="adj1" fmla="val 38828"/>
              <a:gd name="adj2" fmla="val 50000"/>
            </a:avLst>
          </a:prstGeom>
          <a:noFill/>
          <a:ln w="28575">
            <a:solidFill>
              <a:srgbClr val="FF66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tx2"/>
              </a:buClr>
              <a:buSzPct val="75000"/>
              <a:buFont typeface="Wingdings" panose="05000000000000000000" pitchFamily="2" charset="2"/>
              <a:buChar char="n"/>
              <a:defRPr sz="26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eaLnBrk="0" hangingPunct="0">
              <a:spcBef>
                <a:spcPct val="20000"/>
              </a:spcBef>
              <a:buClr>
                <a:schemeClr val="accent1"/>
              </a:buClr>
              <a:buSzPct val="75000"/>
              <a:buFont typeface="Wingdings" panose="05000000000000000000" pitchFamily="2" charset="2"/>
              <a:buChar char="n"/>
              <a:defRPr sz="24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eaLnBrk="0" hangingPunct="0">
              <a:spcBef>
                <a:spcPct val="20000"/>
              </a:spcBef>
              <a:buClr>
                <a:schemeClr val="bg2"/>
              </a:buClr>
              <a:buSzPct val="75000"/>
              <a:buFont typeface="Wingdings" panose="05000000000000000000" pitchFamily="2" charset="2"/>
              <a:buChar char="n"/>
              <a:defRPr sz="2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eaLnBrk="0" hangingPunct="0">
              <a:spcBef>
                <a:spcPct val="20000"/>
              </a:spcBef>
              <a:buClr>
                <a:schemeClr val="accent2"/>
              </a:buClr>
              <a:buSzPct val="75000"/>
              <a:buFont typeface="Wingdings" panose="05000000000000000000" pitchFamily="2" charset="2"/>
              <a:buChar char="n"/>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eaLnBrk="0" hangingPunct="0">
              <a:spcBef>
                <a:spcPct val="20000"/>
              </a:spcBef>
              <a:buClr>
                <a:schemeClr val="accent1"/>
              </a:buClr>
              <a:buSzPct val="75000"/>
              <a:buFont typeface="Wingdings" panose="05000000000000000000" pitchFamily="2" charset="2"/>
              <a:buChar char="n"/>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n"/>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n"/>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n"/>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n"/>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ctr" eaLnBrk="1" hangingPunct="1">
              <a:spcBef>
                <a:spcPct val="0"/>
              </a:spcBef>
              <a:buClrTx/>
              <a:buSzTx/>
              <a:buFontTx/>
              <a:buNone/>
            </a:pPr>
            <a:endParaRPr lang="fr-FR" altLang="fr-FR" sz="1800">
              <a:latin typeface="Times New Roman" panose="02020603050405020304" pitchFamily="18" charset="0"/>
            </a:endParaRPr>
          </a:p>
        </p:txBody>
      </p:sp>
    </p:spTree>
    <p:extLst>
      <p:ext uri="{BB962C8B-B14F-4D97-AF65-F5344CB8AC3E}">
        <p14:creationId xmlns:p14="http://schemas.microsoft.com/office/powerpoint/2010/main" val="33741584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D423D32-18D2-7C6C-0471-F4C831F6F9E2}"/>
              </a:ext>
            </a:extLst>
          </p:cNvPr>
          <p:cNvSpPr>
            <a:spLocks noGrp="1"/>
          </p:cNvSpPr>
          <p:nvPr>
            <p:ph type="title"/>
          </p:nvPr>
        </p:nvSpPr>
        <p:spPr/>
        <p:txBody>
          <a:bodyPr/>
          <a:lstStyle/>
          <a:p>
            <a:r>
              <a:rPr lang="fr-FR" dirty="0">
                <a:solidFill>
                  <a:srgbClr val="FF0000"/>
                </a:solidFill>
              </a:rPr>
              <a:t>Symptômes en fin de vie </a:t>
            </a:r>
            <a:endParaRPr lang="fr-FR" dirty="0"/>
          </a:p>
        </p:txBody>
      </p:sp>
      <p:sp>
        <p:nvSpPr>
          <p:cNvPr id="3" name="Espace réservé du contenu 2">
            <a:extLst>
              <a:ext uri="{FF2B5EF4-FFF2-40B4-BE49-F238E27FC236}">
                <a16:creationId xmlns:a16="http://schemas.microsoft.com/office/drawing/2014/main" id="{1C1D2B6B-0030-230D-6A9F-BF51545DA6A1}"/>
              </a:ext>
            </a:extLst>
          </p:cNvPr>
          <p:cNvSpPr>
            <a:spLocks noGrp="1"/>
          </p:cNvSpPr>
          <p:nvPr>
            <p:ph sz="quarter" idx="13"/>
          </p:nvPr>
        </p:nvSpPr>
        <p:spPr/>
        <p:txBody>
          <a:bodyPr/>
          <a:lstStyle/>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endParaRPr lang="fr-FR" dirty="0"/>
          </a:p>
        </p:txBody>
      </p:sp>
      <p:sp>
        <p:nvSpPr>
          <p:cNvPr id="4" name="Rectangle 5">
            <a:extLst>
              <a:ext uri="{FF2B5EF4-FFF2-40B4-BE49-F238E27FC236}">
                <a16:creationId xmlns:a16="http://schemas.microsoft.com/office/drawing/2014/main" id="{A308CC24-99FE-A88A-82AA-8D7E26FCD863}"/>
              </a:ext>
            </a:extLst>
          </p:cNvPr>
          <p:cNvSpPr>
            <a:spLocks noChangeArrowheads="1"/>
          </p:cNvSpPr>
          <p:nvPr/>
        </p:nvSpPr>
        <p:spPr bwMode="auto">
          <a:xfrm>
            <a:off x="0" y="-5342149"/>
            <a:ext cx="5046574" cy="11141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573338" algn="l"/>
              </a:tabLst>
              <a:defRPr>
                <a:solidFill>
                  <a:schemeClr val="tx1"/>
                </a:solidFill>
                <a:latin typeface="Arial" panose="020B0604020202020204" pitchFamily="34" charset="0"/>
              </a:defRPr>
            </a:lvl1pPr>
            <a:lvl2pPr eaLnBrk="0" fontAlgn="base" hangingPunct="0">
              <a:spcBef>
                <a:spcPct val="0"/>
              </a:spcBef>
              <a:spcAft>
                <a:spcPct val="0"/>
              </a:spcAft>
              <a:tabLst>
                <a:tab pos="2573338" algn="l"/>
              </a:tabLst>
              <a:defRPr>
                <a:solidFill>
                  <a:schemeClr val="tx1"/>
                </a:solidFill>
                <a:latin typeface="Arial" panose="020B0604020202020204" pitchFamily="34" charset="0"/>
              </a:defRPr>
            </a:lvl2pPr>
            <a:lvl3pPr eaLnBrk="0" fontAlgn="base" hangingPunct="0">
              <a:spcBef>
                <a:spcPct val="0"/>
              </a:spcBef>
              <a:spcAft>
                <a:spcPct val="0"/>
              </a:spcAft>
              <a:tabLst>
                <a:tab pos="2573338" algn="l"/>
              </a:tabLst>
              <a:defRPr>
                <a:solidFill>
                  <a:schemeClr val="tx1"/>
                </a:solidFill>
                <a:latin typeface="Arial" panose="020B0604020202020204" pitchFamily="34" charset="0"/>
              </a:defRPr>
            </a:lvl3pPr>
            <a:lvl4pPr eaLnBrk="0" fontAlgn="base" hangingPunct="0">
              <a:spcBef>
                <a:spcPct val="0"/>
              </a:spcBef>
              <a:spcAft>
                <a:spcPct val="0"/>
              </a:spcAft>
              <a:tabLst>
                <a:tab pos="2573338" algn="l"/>
              </a:tabLst>
              <a:defRPr>
                <a:solidFill>
                  <a:schemeClr val="tx1"/>
                </a:solidFill>
                <a:latin typeface="Arial" panose="020B0604020202020204" pitchFamily="34" charset="0"/>
              </a:defRPr>
            </a:lvl4pPr>
            <a:lvl5pPr eaLnBrk="0" fontAlgn="base" hangingPunct="0">
              <a:spcBef>
                <a:spcPct val="0"/>
              </a:spcBef>
              <a:spcAft>
                <a:spcPct val="0"/>
              </a:spcAft>
              <a:tabLst>
                <a:tab pos="2573338" algn="l"/>
              </a:tabLst>
              <a:defRPr>
                <a:solidFill>
                  <a:schemeClr val="tx1"/>
                </a:solidFill>
                <a:latin typeface="Arial" panose="020B0604020202020204" pitchFamily="34" charset="0"/>
              </a:defRPr>
            </a:lvl5pPr>
            <a:lvl6pPr eaLnBrk="0" fontAlgn="base" hangingPunct="0">
              <a:spcBef>
                <a:spcPct val="0"/>
              </a:spcBef>
              <a:spcAft>
                <a:spcPct val="0"/>
              </a:spcAft>
              <a:tabLst>
                <a:tab pos="2573338" algn="l"/>
              </a:tabLst>
              <a:defRPr>
                <a:solidFill>
                  <a:schemeClr val="tx1"/>
                </a:solidFill>
                <a:latin typeface="Arial" panose="020B0604020202020204" pitchFamily="34" charset="0"/>
              </a:defRPr>
            </a:lvl6pPr>
            <a:lvl7pPr eaLnBrk="0" fontAlgn="base" hangingPunct="0">
              <a:spcBef>
                <a:spcPct val="0"/>
              </a:spcBef>
              <a:spcAft>
                <a:spcPct val="0"/>
              </a:spcAft>
              <a:tabLst>
                <a:tab pos="2573338" algn="l"/>
              </a:tabLst>
              <a:defRPr>
                <a:solidFill>
                  <a:schemeClr val="tx1"/>
                </a:solidFill>
                <a:latin typeface="Arial" panose="020B0604020202020204" pitchFamily="34" charset="0"/>
              </a:defRPr>
            </a:lvl7pPr>
            <a:lvl8pPr eaLnBrk="0" fontAlgn="base" hangingPunct="0">
              <a:spcBef>
                <a:spcPct val="0"/>
              </a:spcBef>
              <a:spcAft>
                <a:spcPct val="0"/>
              </a:spcAft>
              <a:tabLst>
                <a:tab pos="2573338" algn="l"/>
              </a:tabLst>
              <a:defRPr>
                <a:solidFill>
                  <a:schemeClr val="tx1"/>
                </a:solidFill>
                <a:latin typeface="Arial" panose="020B0604020202020204" pitchFamily="34" charset="0"/>
              </a:defRPr>
            </a:lvl8pPr>
            <a:lvl9pPr eaLnBrk="0" fontAlgn="base" hangingPunct="0">
              <a:spcBef>
                <a:spcPct val="0"/>
              </a:spcBef>
              <a:spcAft>
                <a:spcPct val="0"/>
              </a:spcAft>
              <a:tabLst>
                <a:tab pos="2573338" algn="l"/>
              </a:tabLst>
              <a:defRPr>
                <a:solidFill>
                  <a:schemeClr val="tx1"/>
                </a:solidFill>
                <a:latin typeface="Arial" panose="020B0604020202020204" pitchFamily="34" charset="0"/>
              </a:defRPr>
            </a:lvl9pPr>
          </a:lstStyle>
          <a:p>
            <a:pPr marL="457200" marR="0" lvl="1" indent="0" algn="l" defTabSz="914400" rtl="0" eaLnBrk="0" fontAlgn="base" latinLnBrk="0" hangingPunct="0">
              <a:lnSpc>
                <a:spcPct val="100000"/>
              </a:lnSpc>
              <a:spcBef>
                <a:spcPct val="0"/>
              </a:spcBef>
              <a:spcAft>
                <a:spcPct val="0"/>
              </a:spcAft>
              <a:buClr>
                <a:srgbClr val="010202"/>
              </a:buClr>
              <a:buSzTx/>
              <a:buFontTx/>
              <a:buAutoNum type="arabicPeriod"/>
              <a:tabLst>
                <a:tab pos="2573338" algn="l"/>
              </a:tabLst>
            </a:pPr>
            <a:endParaRPr kumimoji="0" lang="fr-FR" altLang="fr-FR" sz="2000" b="0" i="0" u="none" strike="noStrike" cap="none" normalizeH="0" baseline="0" dirty="0">
              <a:ln>
                <a:noFill/>
              </a:ln>
              <a:solidFill>
                <a:srgbClr val="010202"/>
              </a:solidFill>
              <a:effectLst/>
              <a:latin typeface="Arial" panose="020B0604020202020204" pitchFamily="34" charset="0"/>
              <a:ea typeface="Arial MT"/>
              <a:cs typeface="Arial MT"/>
            </a:endParaRPr>
          </a:p>
          <a:p>
            <a:pPr marL="457200" marR="0" lvl="1" indent="0" algn="l" defTabSz="914400" rtl="0" eaLnBrk="0" fontAlgn="base" latinLnBrk="0" hangingPunct="0">
              <a:lnSpc>
                <a:spcPct val="100000"/>
              </a:lnSpc>
              <a:spcBef>
                <a:spcPct val="0"/>
              </a:spcBef>
              <a:spcAft>
                <a:spcPct val="0"/>
              </a:spcAft>
              <a:buClr>
                <a:srgbClr val="010202"/>
              </a:buClr>
              <a:buSzTx/>
              <a:buFontTx/>
              <a:buAutoNum type="arabicPeriod"/>
              <a:tabLst>
                <a:tab pos="2573338" algn="l"/>
              </a:tabLst>
            </a:pPr>
            <a:endParaRPr lang="fr-FR" altLang="fr-FR" sz="2000" dirty="0">
              <a:solidFill>
                <a:srgbClr val="010202"/>
              </a:solidFill>
              <a:ea typeface="Arial MT"/>
              <a:cs typeface="Arial MT"/>
            </a:endParaRPr>
          </a:p>
          <a:p>
            <a:pPr marL="457200" marR="0" lvl="1" indent="0" algn="l" defTabSz="914400" rtl="0" eaLnBrk="0" fontAlgn="base" latinLnBrk="0" hangingPunct="0">
              <a:lnSpc>
                <a:spcPct val="100000"/>
              </a:lnSpc>
              <a:spcBef>
                <a:spcPct val="0"/>
              </a:spcBef>
              <a:spcAft>
                <a:spcPct val="0"/>
              </a:spcAft>
              <a:buClr>
                <a:srgbClr val="010202"/>
              </a:buClr>
              <a:buSzTx/>
              <a:buFontTx/>
              <a:buAutoNum type="arabicPeriod"/>
              <a:tabLst>
                <a:tab pos="2573338" algn="l"/>
              </a:tabLst>
            </a:pPr>
            <a:endParaRPr kumimoji="0" lang="fr-FR" altLang="fr-FR" sz="2000" b="0" i="0" u="none" strike="noStrike" cap="none" normalizeH="0" baseline="0" dirty="0">
              <a:ln>
                <a:noFill/>
              </a:ln>
              <a:solidFill>
                <a:srgbClr val="010202"/>
              </a:solidFill>
              <a:effectLst/>
              <a:latin typeface="Arial" panose="020B0604020202020204" pitchFamily="34" charset="0"/>
              <a:ea typeface="Arial MT"/>
              <a:cs typeface="Arial MT"/>
            </a:endParaRPr>
          </a:p>
          <a:p>
            <a:pPr marL="457200" marR="0" lvl="1" indent="0" algn="l" defTabSz="914400" rtl="0" eaLnBrk="0" fontAlgn="base" latinLnBrk="0" hangingPunct="0">
              <a:lnSpc>
                <a:spcPct val="100000"/>
              </a:lnSpc>
              <a:spcBef>
                <a:spcPct val="0"/>
              </a:spcBef>
              <a:spcAft>
                <a:spcPct val="0"/>
              </a:spcAft>
              <a:buClr>
                <a:srgbClr val="010202"/>
              </a:buClr>
              <a:buSzTx/>
              <a:buFontTx/>
              <a:buAutoNum type="arabicPeriod"/>
              <a:tabLst>
                <a:tab pos="2573338" algn="l"/>
              </a:tabLst>
            </a:pPr>
            <a:endParaRPr lang="fr-FR" altLang="fr-FR" sz="2000" dirty="0">
              <a:solidFill>
                <a:srgbClr val="010202"/>
              </a:solidFill>
              <a:ea typeface="Arial MT"/>
              <a:cs typeface="Arial MT"/>
            </a:endParaRPr>
          </a:p>
          <a:p>
            <a:pPr marL="457200" marR="0" lvl="1" indent="0" algn="l" defTabSz="914400" rtl="0" eaLnBrk="0" fontAlgn="base" latinLnBrk="0" hangingPunct="0">
              <a:lnSpc>
                <a:spcPct val="100000"/>
              </a:lnSpc>
              <a:spcBef>
                <a:spcPct val="0"/>
              </a:spcBef>
              <a:spcAft>
                <a:spcPct val="0"/>
              </a:spcAft>
              <a:buClr>
                <a:srgbClr val="010202"/>
              </a:buClr>
              <a:buSzTx/>
              <a:buFontTx/>
              <a:buAutoNum type="arabicPeriod"/>
              <a:tabLst>
                <a:tab pos="2573338" algn="l"/>
              </a:tabLst>
            </a:pPr>
            <a:endParaRPr kumimoji="0" lang="fr-FR" altLang="fr-FR" sz="2000" b="0" i="0" u="none" strike="noStrike" cap="none" normalizeH="0" baseline="0" dirty="0">
              <a:ln>
                <a:noFill/>
              </a:ln>
              <a:solidFill>
                <a:srgbClr val="010202"/>
              </a:solidFill>
              <a:effectLst/>
              <a:latin typeface="Arial" panose="020B0604020202020204" pitchFamily="34" charset="0"/>
              <a:ea typeface="Arial MT"/>
              <a:cs typeface="Arial MT"/>
            </a:endParaRPr>
          </a:p>
          <a:p>
            <a:pPr marL="457200" marR="0" lvl="1" indent="0" algn="l" defTabSz="914400" rtl="0" eaLnBrk="0" fontAlgn="base" latinLnBrk="0" hangingPunct="0">
              <a:lnSpc>
                <a:spcPct val="100000"/>
              </a:lnSpc>
              <a:spcBef>
                <a:spcPct val="0"/>
              </a:spcBef>
              <a:spcAft>
                <a:spcPct val="0"/>
              </a:spcAft>
              <a:buClr>
                <a:srgbClr val="010202"/>
              </a:buClr>
              <a:buSzTx/>
              <a:buFontTx/>
              <a:buAutoNum type="arabicPeriod"/>
              <a:tabLst>
                <a:tab pos="2573338" algn="l"/>
              </a:tabLst>
            </a:pPr>
            <a:endParaRPr lang="fr-FR" altLang="fr-FR" sz="2000" dirty="0">
              <a:solidFill>
                <a:srgbClr val="010202"/>
              </a:solidFill>
              <a:ea typeface="Arial MT"/>
              <a:cs typeface="Arial MT"/>
            </a:endParaRPr>
          </a:p>
          <a:p>
            <a:pPr marL="457200" marR="0" lvl="1" indent="0" algn="l" defTabSz="914400" rtl="0" eaLnBrk="0" fontAlgn="base" latinLnBrk="0" hangingPunct="0">
              <a:lnSpc>
                <a:spcPct val="100000"/>
              </a:lnSpc>
              <a:spcBef>
                <a:spcPct val="0"/>
              </a:spcBef>
              <a:spcAft>
                <a:spcPct val="0"/>
              </a:spcAft>
              <a:buClr>
                <a:srgbClr val="010202"/>
              </a:buClr>
              <a:buSzTx/>
              <a:buFontTx/>
              <a:buAutoNum type="arabicPeriod"/>
              <a:tabLst>
                <a:tab pos="2573338" algn="l"/>
              </a:tabLst>
            </a:pPr>
            <a:endParaRPr kumimoji="0" lang="fr-FR" altLang="fr-FR" sz="2000" b="0" i="0" u="none" strike="noStrike" cap="none" normalizeH="0" baseline="0" dirty="0">
              <a:ln>
                <a:noFill/>
              </a:ln>
              <a:solidFill>
                <a:srgbClr val="010202"/>
              </a:solidFill>
              <a:effectLst/>
              <a:latin typeface="Arial" panose="020B0604020202020204" pitchFamily="34" charset="0"/>
              <a:ea typeface="Arial MT"/>
              <a:cs typeface="Arial MT"/>
            </a:endParaRPr>
          </a:p>
          <a:p>
            <a:pPr marL="457200" marR="0" lvl="1" indent="0" algn="l" defTabSz="914400" rtl="0" eaLnBrk="0" fontAlgn="base" latinLnBrk="0" hangingPunct="0">
              <a:lnSpc>
                <a:spcPct val="100000"/>
              </a:lnSpc>
              <a:spcBef>
                <a:spcPct val="0"/>
              </a:spcBef>
              <a:spcAft>
                <a:spcPct val="0"/>
              </a:spcAft>
              <a:buClr>
                <a:srgbClr val="010202"/>
              </a:buClr>
              <a:buSzTx/>
              <a:buFontTx/>
              <a:buAutoNum type="arabicPeriod"/>
              <a:tabLst>
                <a:tab pos="2573338" algn="l"/>
              </a:tabLst>
            </a:pPr>
            <a:endParaRPr lang="fr-FR" altLang="fr-FR" sz="2000" dirty="0">
              <a:solidFill>
                <a:srgbClr val="010202"/>
              </a:solidFill>
              <a:ea typeface="Arial MT"/>
              <a:cs typeface="Arial MT"/>
            </a:endParaRPr>
          </a:p>
          <a:p>
            <a:pPr marL="457200" marR="0" lvl="1" indent="0" algn="l" defTabSz="914400" rtl="0" eaLnBrk="0" fontAlgn="base" latinLnBrk="0" hangingPunct="0">
              <a:lnSpc>
                <a:spcPct val="100000"/>
              </a:lnSpc>
              <a:spcBef>
                <a:spcPct val="0"/>
              </a:spcBef>
              <a:spcAft>
                <a:spcPct val="0"/>
              </a:spcAft>
              <a:buClr>
                <a:srgbClr val="010202"/>
              </a:buClr>
              <a:buSzTx/>
              <a:buFontTx/>
              <a:buAutoNum type="arabicPeriod"/>
              <a:tabLst>
                <a:tab pos="2573338" algn="l"/>
              </a:tabLst>
            </a:pPr>
            <a:endParaRPr kumimoji="0" lang="fr-FR" altLang="fr-FR" sz="2000" b="0" i="0" u="none" strike="noStrike" cap="none" normalizeH="0" baseline="0" dirty="0">
              <a:ln>
                <a:noFill/>
              </a:ln>
              <a:solidFill>
                <a:srgbClr val="010202"/>
              </a:solidFill>
              <a:effectLst/>
              <a:latin typeface="Arial" panose="020B0604020202020204" pitchFamily="34" charset="0"/>
              <a:ea typeface="Arial MT"/>
              <a:cs typeface="Arial MT"/>
            </a:endParaRPr>
          </a:p>
          <a:p>
            <a:pPr marL="457200" marR="0" lvl="1" indent="0" algn="l" defTabSz="914400" rtl="0" eaLnBrk="0" fontAlgn="base" latinLnBrk="0" hangingPunct="0">
              <a:lnSpc>
                <a:spcPct val="100000"/>
              </a:lnSpc>
              <a:spcBef>
                <a:spcPct val="0"/>
              </a:spcBef>
              <a:spcAft>
                <a:spcPct val="0"/>
              </a:spcAft>
              <a:buClr>
                <a:srgbClr val="010202"/>
              </a:buClr>
              <a:buSzTx/>
              <a:buFontTx/>
              <a:buAutoNum type="arabicPeriod"/>
              <a:tabLst>
                <a:tab pos="2573338" algn="l"/>
              </a:tabLst>
            </a:pPr>
            <a:endParaRPr lang="fr-FR" altLang="fr-FR" sz="2000" dirty="0">
              <a:solidFill>
                <a:srgbClr val="010202"/>
              </a:solidFill>
              <a:ea typeface="Arial MT"/>
              <a:cs typeface="Arial MT"/>
            </a:endParaRPr>
          </a:p>
          <a:p>
            <a:pPr marL="457200" marR="0" lvl="1" indent="0" algn="l" defTabSz="914400" rtl="0" eaLnBrk="0" fontAlgn="base" latinLnBrk="0" hangingPunct="0">
              <a:lnSpc>
                <a:spcPct val="100000"/>
              </a:lnSpc>
              <a:spcBef>
                <a:spcPct val="0"/>
              </a:spcBef>
              <a:spcAft>
                <a:spcPct val="0"/>
              </a:spcAft>
              <a:buClr>
                <a:srgbClr val="010202"/>
              </a:buClr>
              <a:buSzTx/>
              <a:buFontTx/>
              <a:buAutoNum type="arabicPeriod"/>
              <a:tabLst>
                <a:tab pos="2573338" algn="l"/>
              </a:tabLst>
            </a:pPr>
            <a:endParaRPr kumimoji="0" lang="fr-FR" altLang="fr-FR" sz="2000" b="0" i="0" u="none" strike="noStrike" cap="none" normalizeH="0" baseline="0" dirty="0">
              <a:ln>
                <a:noFill/>
              </a:ln>
              <a:solidFill>
                <a:srgbClr val="010202"/>
              </a:solidFill>
              <a:effectLst/>
              <a:latin typeface="Arial" panose="020B0604020202020204" pitchFamily="34" charset="0"/>
              <a:ea typeface="Arial MT"/>
              <a:cs typeface="Arial MT"/>
            </a:endParaRPr>
          </a:p>
          <a:p>
            <a:pPr marL="457200" marR="0" lvl="1" indent="0" algn="l" defTabSz="914400" rtl="0" eaLnBrk="0" fontAlgn="base" latinLnBrk="0" hangingPunct="0">
              <a:lnSpc>
                <a:spcPct val="100000"/>
              </a:lnSpc>
              <a:spcBef>
                <a:spcPct val="0"/>
              </a:spcBef>
              <a:spcAft>
                <a:spcPct val="0"/>
              </a:spcAft>
              <a:buClr>
                <a:srgbClr val="010202"/>
              </a:buClr>
              <a:buSzTx/>
              <a:buFontTx/>
              <a:buAutoNum type="arabicPeriod"/>
              <a:tabLst>
                <a:tab pos="2573338" algn="l"/>
              </a:tabLst>
            </a:pPr>
            <a:endParaRPr lang="fr-FR" altLang="fr-FR" sz="2000" dirty="0">
              <a:solidFill>
                <a:srgbClr val="010202"/>
              </a:solidFill>
              <a:ea typeface="Arial MT"/>
              <a:cs typeface="Arial MT"/>
            </a:endParaRPr>
          </a:p>
          <a:p>
            <a:pPr marL="457200" marR="0" lvl="1" indent="0" algn="l" defTabSz="914400" rtl="0" eaLnBrk="0" fontAlgn="base" latinLnBrk="0" hangingPunct="0">
              <a:lnSpc>
                <a:spcPct val="100000"/>
              </a:lnSpc>
              <a:spcBef>
                <a:spcPct val="0"/>
              </a:spcBef>
              <a:spcAft>
                <a:spcPct val="0"/>
              </a:spcAft>
              <a:buClr>
                <a:srgbClr val="010202"/>
              </a:buClr>
              <a:buSzTx/>
              <a:buFontTx/>
              <a:buAutoNum type="arabicPeriod"/>
              <a:tabLst>
                <a:tab pos="2573338" algn="l"/>
              </a:tabLst>
            </a:pPr>
            <a:endParaRPr kumimoji="0" lang="fr-FR" altLang="fr-FR" sz="2000" b="0" i="0" u="none" strike="noStrike" cap="none" normalizeH="0" baseline="0" dirty="0">
              <a:ln>
                <a:noFill/>
              </a:ln>
              <a:solidFill>
                <a:srgbClr val="010202"/>
              </a:solidFill>
              <a:effectLst/>
              <a:latin typeface="Arial" panose="020B0604020202020204" pitchFamily="34" charset="0"/>
              <a:ea typeface="Arial MT"/>
              <a:cs typeface="Arial MT"/>
            </a:endParaRPr>
          </a:p>
          <a:p>
            <a:pPr marL="457200" marR="0" lvl="1" indent="0" algn="l" defTabSz="914400" rtl="0" eaLnBrk="0" fontAlgn="base" latinLnBrk="0" hangingPunct="0">
              <a:lnSpc>
                <a:spcPct val="100000"/>
              </a:lnSpc>
              <a:spcBef>
                <a:spcPct val="0"/>
              </a:spcBef>
              <a:spcAft>
                <a:spcPct val="0"/>
              </a:spcAft>
              <a:buClr>
                <a:srgbClr val="010202"/>
              </a:buClr>
              <a:buSzTx/>
              <a:buFontTx/>
              <a:buAutoNum type="arabicPeriod"/>
              <a:tabLst>
                <a:tab pos="2573338" algn="l"/>
              </a:tabLst>
            </a:pPr>
            <a:endParaRPr lang="fr-FR" altLang="fr-FR" sz="2000" dirty="0">
              <a:solidFill>
                <a:srgbClr val="010202"/>
              </a:solidFill>
              <a:ea typeface="Arial MT"/>
              <a:cs typeface="Arial MT"/>
            </a:endParaRPr>
          </a:p>
          <a:p>
            <a:pPr marL="457200" marR="0" lvl="1" indent="0" algn="l" defTabSz="914400" rtl="0" eaLnBrk="0" fontAlgn="base" latinLnBrk="0" hangingPunct="0">
              <a:lnSpc>
                <a:spcPct val="100000"/>
              </a:lnSpc>
              <a:spcBef>
                <a:spcPct val="0"/>
              </a:spcBef>
              <a:spcAft>
                <a:spcPct val="0"/>
              </a:spcAft>
              <a:buClr>
                <a:srgbClr val="010202"/>
              </a:buClr>
              <a:buSzTx/>
              <a:buFontTx/>
              <a:buAutoNum type="arabicPeriod"/>
              <a:tabLst>
                <a:tab pos="2573338" algn="l"/>
              </a:tabLst>
            </a:pPr>
            <a:endParaRPr kumimoji="0" lang="fr-FR" altLang="fr-FR" sz="2000" b="0" i="0" u="none" strike="noStrike" cap="none" normalizeH="0" baseline="0" dirty="0">
              <a:ln>
                <a:noFill/>
              </a:ln>
              <a:solidFill>
                <a:srgbClr val="010202"/>
              </a:solidFill>
              <a:effectLst/>
              <a:latin typeface="Arial" panose="020B0604020202020204" pitchFamily="34" charset="0"/>
              <a:ea typeface="Arial MT"/>
              <a:cs typeface="Arial MT"/>
            </a:endParaRPr>
          </a:p>
          <a:p>
            <a:pPr marL="457200" marR="0" lvl="1" indent="0" algn="l" defTabSz="914400" rtl="0" eaLnBrk="0" fontAlgn="base" latinLnBrk="0" hangingPunct="0">
              <a:lnSpc>
                <a:spcPct val="100000"/>
              </a:lnSpc>
              <a:spcBef>
                <a:spcPct val="0"/>
              </a:spcBef>
              <a:spcAft>
                <a:spcPct val="0"/>
              </a:spcAft>
              <a:buClr>
                <a:srgbClr val="010202"/>
              </a:buClr>
              <a:buSzTx/>
              <a:buFontTx/>
              <a:buAutoNum type="arabicPeriod"/>
              <a:tabLst>
                <a:tab pos="2573338" algn="l"/>
              </a:tabLst>
            </a:pPr>
            <a:endParaRPr lang="fr-FR" altLang="fr-FR" sz="2000" dirty="0">
              <a:solidFill>
                <a:srgbClr val="010202"/>
              </a:solidFill>
              <a:ea typeface="Arial MT"/>
              <a:cs typeface="Arial MT"/>
            </a:endParaRPr>
          </a:p>
          <a:p>
            <a:pPr marL="457200" marR="0" lvl="1" indent="0" algn="l" defTabSz="914400" rtl="0" eaLnBrk="0" fontAlgn="base" latinLnBrk="0" hangingPunct="0">
              <a:lnSpc>
                <a:spcPct val="100000"/>
              </a:lnSpc>
              <a:spcBef>
                <a:spcPct val="0"/>
              </a:spcBef>
              <a:spcAft>
                <a:spcPct val="0"/>
              </a:spcAft>
              <a:buClr>
                <a:srgbClr val="010202"/>
              </a:buClr>
              <a:buSzTx/>
              <a:tabLst>
                <a:tab pos="2573338" algn="l"/>
              </a:tabLst>
            </a:pPr>
            <a:endParaRPr kumimoji="0" lang="fr-FR" altLang="fr-FR" sz="2000" b="0" i="0" u="none" strike="noStrike" cap="none" normalizeH="0" baseline="0" dirty="0">
              <a:ln>
                <a:noFill/>
              </a:ln>
              <a:solidFill>
                <a:srgbClr val="010202"/>
              </a:solidFill>
              <a:effectLst/>
              <a:latin typeface="Arial" panose="020B0604020202020204" pitchFamily="34" charset="0"/>
              <a:ea typeface="Arial MT"/>
              <a:cs typeface="Arial MT"/>
            </a:endParaRPr>
          </a:p>
          <a:p>
            <a:pPr marL="457200" marR="0" lvl="1" indent="0" algn="l" defTabSz="914400" rtl="0" eaLnBrk="0" fontAlgn="base" latinLnBrk="0" hangingPunct="0">
              <a:lnSpc>
                <a:spcPct val="100000"/>
              </a:lnSpc>
              <a:spcBef>
                <a:spcPct val="0"/>
              </a:spcBef>
              <a:spcAft>
                <a:spcPct val="0"/>
              </a:spcAft>
              <a:buClr>
                <a:srgbClr val="010202"/>
              </a:buClr>
              <a:buSzTx/>
              <a:buFontTx/>
              <a:buAutoNum type="arabicPeriod"/>
              <a:tabLst>
                <a:tab pos="2573338" algn="l"/>
              </a:tabLst>
            </a:pPr>
            <a:endParaRPr lang="fr-FR" altLang="fr-FR" sz="2000" dirty="0">
              <a:solidFill>
                <a:srgbClr val="010202"/>
              </a:solidFill>
              <a:ea typeface="Arial MT"/>
              <a:cs typeface="Arial MT"/>
            </a:endParaRPr>
          </a:p>
          <a:p>
            <a:pPr marL="457200" marR="0" lvl="1" indent="0" algn="l" defTabSz="914400" rtl="0" eaLnBrk="0" fontAlgn="base" latinLnBrk="0" hangingPunct="0">
              <a:lnSpc>
                <a:spcPct val="100000"/>
              </a:lnSpc>
              <a:spcBef>
                <a:spcPct val="0"/>
              </a:spcBef>
              <a:spcAft>
                <a:spcPct val="0"/>
              </a:spcAft>
              <a:buClr>
                <a:srgbClr val="010202"/>
              </a:buClr>
              <a:buSzTx/>
              <a:buFontTx/>
              <a:buAutoNum type="arabicPeriod"/>
              <a:tabLst>
                <a:tab pos="2573338" algn="l"/>
              </a:tabLst>
            </a:pPr>
            <a:endParaRPr kumimoji="0" lang="fr-FR" altLang="fr-FR" sz="2000" b="0" i="0" u="none" strike="noStrike" cap="none" normalizeH="0" baseline="0" dirty="0">
              <a:ln>
                <a:noFill/>
              </a:ln>
              <a:solidFill>
                <a:srgbClr val="010202"/>
              </a:solidFill>
              <a:effectLst/>
              <a:latin typeface="Arial" panose="020B0604020202020204" pitchFamily="34" charset="0"/>
              <a:ea typeface="Arial MT"/>
              <a:cs typeface="Arial MT"/>
            </a:endParaRPr>
          </a:p>
          <a:p>
            <a:pPr marL="457200" marR="0" lvl="1" indent="0" algn="l" defTabSz="914400" rtl="0" eaLnBrk="0" fontAlgn="base" latinLnBrk="0" hangingPunct="0">
              <a:lnSpc>
                <a:spcPct val="100000"/>
              </a:lnSpc>
              <a:spcBef>
                <a:spcPct val="0"/>
              </a:spcBef>
              <a:spcAft>
                <a:spcPct val="0"/>
              </a:spcAft>
              <a:buClr>
                <a:srgbClr val="010202"/>
              </a:buClr>
              <a:buSzTx/>
              <a:tabLst>
                <a:tab pos="2573338" algn="l"/>
              </a:tabLst>
            </a:pPr>
            <a:endParaRPr lang="fr-FR" altLang="fr-FR" sz="2000" dirty="0">
              <a:solidFill>
                <a:srgbClr val="010202"/>
              </a:solidFill>
              <a:ea typeface="Arial MT"/>
              <a:cs typeface="Arial MT"/>
            </a:endParaRPr>
          </a:p>
          <a:p>
            <a:pPr marL="457200" marR="0" lvl="1" indent="0" algn="l" defTabSz="914400" rtl="0" eaLnBrk="0" fontAlgn="base" latinLnBrk="0" hangingPunct="0">
              <a:lnSpc>
                <a:spcPct val="100000"/>
              </a:lnSpc>
              <a:spcBef>
                <a:spcPct val="0"/>
              </a:spcBef>
              <a:spcAft>
                <a:spcPct val="0"/>
              </a:spcAft>
              <a:buClr>
                <a:srgbClr val="010202"/>
              </a:buClr>
              <a:buSzTx/>
              <a:tabLst>
                <a:tab pos="2573338" algn="l"/>
              </a:tabLst>
            </a:pPr>
            <a:endParaRPr lang="fr-FR" altLang="fr-FR" sz="2000" dirty="0">
              <a:solidFill>
                <a:srgbClr val="010202"/>
              </a:solidFill>
              <a:ea typeface="Arial MT"/>
              <a:cs typeface="Arial MT"/>
            </a:endParaRPr>
          </a:p>
          <a:p>
            <a:pPr marL="457200" marR="0" lvl="1" indent="0" algn="l" defTabSz="914400" rtl="0" eaLnBrk="0" fontAlgn="base" latinLnBrk="0" hangingPunct="0">
              <a:lnSpc>
                <a:spcPct val="100000"/>
              </a:lnSpc>
              <a:spcBef>
                <a:spcPct val="0"/>
              </a:spcBef>
              <a:spcAft>
                <a:spcPct val="0"/>
              </a:spcAft>
              <a:buClr>
                <a:srgbClr val="010202"/>
              </a:buClr>
              <a:buSzTx/>
              <a:tabLst>
                <a:tab pos="2573338" algn="l"/>
              </a:tabLst>
            </a:pPr>
            <a:endParaRPr lang="fr-FR" altLang="fr-FR" sz="2000" dirty="0">
              <a:solidFill>
                <a:srgbClr val="010202"/>
              </a:solidFill>
              <a:ea typeface="Arial MT"/>
              <a:cs typeface="Arial MT"/>
            </a:endParaRPr>
          </a:p>
          <a:p>
            <a:pPr marL="457200" marR="0" lvl="1" indent="0" algn="l" defTabSz="914400" rtl="0" eaLnBrk="0" fontAlgn="base" latinLnBrk="0" hangingPunct="0">
              <a:lnSpc>
                <a:spcPct val="100000"/>
              </a:lnSpc>
              <a:spcBef>
                <a:spcPct val="0"/>
              </a:spcBef>
              <a:spcAft>
                <a:spcPct val="0"/>
              </a:spcAft>
              <a:buClr>
                <a:srgbClr val="010202"/>
              </a:buClr>
              <a:buSzTx/>
              <a:tabLst>
                <a:tab pos="2573338" algn="l"/>
              </a:tabLst>
            </a:pPr>
            <a:endParaRPr lang="fr-FR" altLang="fr-FR" sz="2000" dirty="0">
              <a:solidFill>
                <a:srgbClr val="010202"/>
              </a:solidFill>
              <a:ea typeface="Arial MT"/>
              <a:cs typeface="Arial MT"/>
            </a:endParaRPr>
          </a:p>
          <a:p>
            <a:pPr marL="457200" marR="0" lvl="1" indent="0" algn="l" defTabSz="914400" rtl="0" eaLnBrk="0" fontAlgn="base" latinLnBrk="0" hangingPunct="0">
              <a:lnSpc>
                <a:spcPct val="100000"/>
              </a:lnSpc>
              <a:spcBef>
                <a:spcPct val="0"/>
              </a:spcBef>
              <a:spcAft>
                <a:spcPct val="0"/>
              </a:spcAft>
              <a:buClr>
                <a:srgbClr val="010202"/>
              </a:buClr>
              <a:buSzTx/>
              <a:tabLst>
                <a:tab pos="2573338" algn="l"/>
              </a:tabLst>
            </a:pPr>
            <a:endParaRPr lang="fr-FR" altLang="fr-FR" sz="2000" dirty="0">
              <a:solidFill>
                <a:srgbClr val="010202"/>
              </a:solidFill>
              <a:ea typeface="Arial MT"/>
              <a:cs typeface="Arial MT"/>
            </a:endParaRPr>
          </a:p>
          <a:p>
            <a:pPr marL="457200" marR="0" lvl="1" indent="0" algn="l" defTabSz="914400" rtl="0" eaLnBrk="0" fontAlgn="base" latinLnBrk="0" hangingPunct="0">
              <a:lnSpc>
                <a:spcPct val="100000"/>
              </a:lnSpc>
              <a:spcBef>
                <a:spcPct val="0"/>
              </a:spcBef>
              <a:spcAft>
                <a:spcPct val="0"/>
              </a:spcAft>
              <a:buClr>
                <a:srgbClr val="010202"/>
              </a:buClr>
              <a:buSzTx/>
              <a:tabLst>
                <a:tab pos="2573338" algn="l"/>
              </a:tabLst>
            </a:pPr>
            <a:endParaRPr lang="fr-FR" altLang="fr-FR" sz="2000" dirty="0">
              <a:solidFill>
                <a:srgbClr val="010202"/>
              </a:solidFill>
              <a:ea typeface="Arial MT"/>
              <a:cs typeface="Arial MT"/>
            </a:endParaRPr>
          </a:p>
          <a:p>
            <a:pPr marL="457200" marR="0" lvl="1" indent="0" algn="l" defTabSz="914400" rtl="0" eaLnBrk="0" fontAlgn="base" latinLnBrk="0" hangingPunct="0">
              <a:lnSpc>
                <a:spcPct val="100000"/>
              </a:lnSpc>
              <a:spcBef>
                <a:spcPct val="0"/>
              </a:spcBef>
              <a:spcAft>
                <a:spcPct val="0"/>
              </a:spcAft>
              <a:buClr>
                <a:srgbClr val="010202"/>
              </a:buClr>
              <a:buSzTx/>
              <a:buFontTx/>
              <a:buAutoNum type="arabicPeriod"/>
              <a:tabLst>
                <a:tab pos="2573338" algn="l"/>
              </a:tabLst>
            </a:pPr>
            <a:r>
              <a:rPr kumimoji="0" lang="fr-FR" altLang="fr-FR" sz="2000" b="0" i="0" u="none" strike="noStrike" cap="none" normalizeH="0" baseline="0" dirty="0">
                <a:ln>
                  <a:noFill/>
                </a:ln>
                <a:solidFill>
                  <a:srgbClr val="010202"/>
                </a:solidFill>
                <a:effectLst/>
                <a:latin typeface="Arial" panose="020B0604020202020204" pitchFamily="34" charset="0"/>
                <a:ea typeface="Arial MT"/>
                <a:cs typeface="Arial MT"/>
              </a:rPr>
              <a:t>Perte de poids 80 % – faiblesse 66%</a:t>
            </a:r>
            <a:endParaRPr kumimoji="0" lang="fr-FR" altLang="fr-FR" sz="800" b="0" i="0" u="none" strike="noStrike" cap="none" normalizeH="0" baseline="0" dirty="0">
              <a:ln>
                <a:noFill/>
              </a:ln>
              <a:solidFill>
                <a:schemeClr val="tx1"/>
              </a:solidFill>
              <a:effectLst/>
              <a:latin typeface="Arial" panose="020B0604020202020204" pitchFamily="34" charset="0"/>
            </a:endParaRPr>
          </a:p>
          <a:p>
            <a:pPr marL="457200" marR="0" lvl="1" indent="0" algn="l" defTabSz="914400" rtl="0" eaLnBrk="0" fontAlgn="base" latinLnBrk="0" hangingPunct="0">
              <a:lnSpc>
                <a:spcPct val="100000"/>
              </a:lnSpc>
              <a:spcBef>
                <a:spcPct val="0"/>
              </a:spcBef>
              <a:spcAft>
                <a:spcPct val="0"/>
              </a:spcAft>
              <a:buClr>
                <a:srgbClr val="010202"/>
              </a:buClr>
              <a:buSzTx/>
              <a:buFontTx/>
              <a:buAutoNum type="arabicPeriod"/>
              <a:tabLst>
                <a:tab pos="2573338" algn="l"/>
              </a:tabLst>
            </a:pPr>
            <a:r>
              <a:rPr kumimoji="0" lang="fr-FR" altLang="fr-FR" sz="2000" b="0" i="0" u="none" strike="noStrike" cap="none" normalizeH="0" baseline="0" dirty="0">
                <a:ln>
                  <a:noFill/>
                </a:ln>
                <a:solidFill>
                  <a:srgbClr val="010202"/>
                </a:solidFill>
                <a:effectLst/>
                <a:latin typeface="Arial" panose="020B0604020202020204" pitchFamily="34" charset="0"/>
                <a:ea typeface="Arial MT"/>
                <a:cs typeface="Arial MT"/>
              </a:rPr>
              <a:t>Anorexie 66%</a:t>
            </a:r>
            <a:endParaRPr kumimoji="0" lang="fr-FR" altLang="fr-FR" sz="800" b="0" i="0" u="none" strike="noStrike" cap="none" normalizeH="0" baseline="0" dirty="0">
              <a:ln>
                <a:noFill/>
              </a:ln>
              <a:solidFill>
                <a:schemeClr val="tx1"/>
              </a:solidFill>
              <a:effectLst/>
              <a:latin typeface="Arial" panose="020B0604020202020204" pitchFamily="34" charset="0"/>
            </a:endParaRPr>
          </a:p>
          <a:p>
            <a:pPr marL="457200" marR="0" lvl="1" indent="0" algn="l" defTabSz="914400" rtl="0" eaLnBrk="0" fontAlgn="base" latinLnBrk="0" hangingPunct="0">
              <a:lnSpc>
                <a:spcPct val="100000"/>
              </a:lnSpc>
              <a:spcBef>
                <a:spcPct val="0"/>
              </a:spcBef>
              <a:spcAft>
                <a:spcPct val="0"/>
              </a:spcAft>
              <a:buClr>
                <a:srgbClr val="010202"/>
              </a:buClr>
              <a:buSzTx/>
              <a:buFontTx/>
              <a:buAutoNum type="arabicPeriod"/>
              <a:tabLst>
                <a:tab pos="2573338" algn="l"/>
              </a:tabLst>
            </a:pPr>
            <a:r>
              <a:rPr kumimoji="0" lang="fr-FR" altLang="fr-FR" sz="2000" b="0" i="0" u="none" strike="noStrike" cap="none" normalizeH="0" baseline="0" dirty="0">
                <a:ln>
                  <a:noFill/>
                </a:ln>
                <a:solidFill>
                  <a:srgbClr val="010202"/>
                </a:solidFill>
                <a:effectLst/>
                <a:latin typeface="Arial" panose="020B0604020202020204" pitchFamily="34" charset="0"/>
                <a:ea typeface="Arial MT"/>
                <a:cs typeface="Arial MT"/>
              </a:rPr>
              <a:t>Douleur: 89%</a:t>
            </a:r>
            <a:endParaRPr kumimoji="0" lang="fr-FR" altLang="fr-FR" sz="800" b="0" i="0" u="none" strike="noStrike" cap="none" normalizeH="0" baseline="0" dirty="0">
              <a:ln>
                <a:noFill/>
              </a:ln>
              <a:solidFill>
                <a:schemeClr val="tx1"/>
              </a:solidFill>
              <a:effectLst/>
              <a:latin typeface="Arial" panose="020B0604020202020204" pitchFamily="34" charset="0"/>
            </a:endParaRPr>
          </a:p>
          <a:p>
            <a:pPr marL="457200" marR="0" lvl="1" indent="0" algn="l" defTabSz="914400" rtl="0" eaLnBrk="0" fontAlgn="base" latinLnBrk="0" hangingPunct="0">
              <a:lnSpc>
                <a:spcPct val="100000"/>
              </a:lnSpc>
              <a:spcBef>
                <a:spcPct val="0"/>
              </a:spcBef>
              <a:spcAft>
                <a:spcPct val="0"/>
              </a:spcAft>
              <a:buClr>
                <a:srgbClr val="010202"/>
              </a:buClr>
              <a:buSzTx/>
              <a:buFontTx/>
              <a:buAutoNum type="arabicPeriod"/>
              <a:tabLst>
                <a:tab pos="2573338" algn="l"/>
              </a:tabLst>
            </a:pPr>
            <a:r>
              <a:rPr kumimoji="0" lang="fr-FR" altLang="fr-FR" sz="2000" b="0" i="0" u="none" strike="noStrike" cap="none" normalizeH="0" baseline="0" dirty="0">
                <a:ln>
                  <a:noFill/>
                </a:ln>
                <a:solidFill>
                  <a:srgbClr val="010202"/>
                </a:solidFill>
                <a:effectLst/>
                <a:latin typeface="Arial" panose="020B0604020202020204" pitchFamily="34" charset="0"/>
                <a:ea typeface="Arial MT"/>
                <a:cs typeface="Arial MT"/>
              </a:rPr>
              <a:t>Dyspnée 50%; toux ; encombrement</a:t>
            </a:r>
            <a:endParaRPr kumimoji="0" lang="fr-FR" altLang="fr-FR" sz="800" b="0" i="0" u="none" strike="noStrike" cap="none" normalizeH="0" baseline="0" dirty="0">
              <a:ln>
                <a:noFill/>
              </a:ln>
              <a:solidFill>
                <a:schemeClr val="tx1"/>
              </a:solidFill>
              <a:effectLst/>
              <a:latin typeface="Arial" panose="020B0604020202020204" pitchFamily="34" charset="0"/>
            </a:endParaRPr>
          </a:p>
          <a:p>
            <a:pPr marL="457200" marR="0" lvl="1" indent="0" algn="l" defTabSz="914400" rtl="0" eaLnBrk="0" fontAlgn="base" latinLnBrk="0" hangingPunct="0">
              <a:lnSpc>
                <a:spcPct val="100000"/>
              </a:lnSpc>
              <a:spcBef>
                <a:spcPct val="0"/>
              </a:spcBef>
              <a:spcAft>
                <a:spcPct val="0"/>
              </a:spcAft>
              <a:buClr>
                <a:srgbClr val="010202"/>
              </a:buClr>
              <a:buSzTx/>
              <a:buFontTx/>
              <a:buAutoNum type="arabicPeriod"/>
              <a:tabLst>
                <a:tab pos="2573338" algn="l"/>
              </a:tabLst>
            </a:pPr>
            <a:r>
              <a:rPr kumimoji="0" lang="fr-FR" altLang="fr-FR" sz="2000" b="0" i="0" u="none" strike="noStrike" cap="none" normalizeH="0" baseline="0" dirty="0">
                <a:ln>
                  <a:noFill/>
                </a:ln>
                <a:solidFill>
                  <a:srgbClr val="010202"/>
                </a:solidFill>
                <a:effectLst/>
                <a:latin typeface="Arial" panose="020B0604020202020204" pitchFamily="34" charset="0"/>
                <a:ea typeface="Arial MT"/>
                <a:cs typeface="Arial MT"/>
              </a:rPr>
              <a:t>Nausées 60% ; vomissements 30%</a:t>
            </a:r>
            <a:endParaRPr kumimoji="0" lang="fr-FR" altLang="fr-FR" sz="800" b="0" i="0" u="none" strike="noStrike" cap="none" normalizeH="0" baseline="0" dirty="0">
              <a:ln>
                <a:noFill/>
              </a:ln>
              <a:solidFill>
                <a:schemeClr val="tx1"/>
              </a:solidFill>
              <a:effectLst/>
              <a:latin typeface="Arial" panose="020B0604020202020204" pitchFamily="34" charset="0"/>
            </a:endParaRPr>
          </a:p>
          <a:p>
            <a:pPr marL="457200" marR="0" lvl="1" indent="0" algn="l" defTabSz="914400" rtl="0" eaLnBrk="0" fontAlgn="base" latinLnBrk="0" hangingPunct="0">
              <a:lnSpc>
                <a:spcPct val="100000"/>
              </a:lnSpc>
              <a:spcBef>
                <a:spcPct val="0"/>
              </a:spcBef>
              <a:spcAft>
                <a:spcPct val="0"/>
              </a:spcAft>
              <a:buClr>
                <a:srgbClr val="010202"/>
              </a:buClr>
              <a:buSzTx/>
              <a:buFontTx/>
              <a:buAutoNum type="arabicPeriod"/>
              <a:tabLst>
                <a:tab pos="2573338" algn="l"/>
              </a:tabLst>
            </a:pPr>
            <a:r>
              <a:rPr kumimoji="0" lang="fr-FR" altLang="fr-FR" sz="2000" b="0" i="0" u="none" strike="noStrike" cap="none" normalizeH="0" baseline="0" dirty="0">
                <a:ln>
                  <a:noFill/>
                </a:ln>
                <a:solidFill>
                  <a:srgbClr val="010202"/>
                </a:solidFill>
                <a:effectLst/>
                <a:latin typeface="Arial" panose="020B0604020202020204" pitchFamily="34" charset="0"/>
                <a:ea typeface="Arial MT"/>
                <a:cs typeface="Arial MT"/>
              </a:rPr>
              <a:t>Constipation 52% ; occlusion</a:t>
            </a:r>
            <a:endParaRPr kumimoji="0" lang="fr-FR" altLang="fr-FR" sz="800" b="0" i="0" u="none" strike="noStrike" cap="none" normalizeH="0" baseline="0" dirty="0">
              <a:ln>
                <a:noFill/>
              </a:ln>
              <a:solidFill>
                <a:schemeClr val="tx1"/>
              </a:solidFill>
              <a:effectLst/>
              <a:latin typeface="Arial" panose="020B0604020202020204" pitchFamily="34" charset="0"/>
            </a:endParaRPr>
          </a:p>
          <a:p>
            <a:pPr marL="457200" marR="0" lvl="1" indent="0" algn="l" defTabSz="914400" rtl="0" eaLnBrk="0" fontAlgn="base" latinLnBrk="0" hangingPunct="0">
              <a:lnSpc>
                <a:spcPct val="100000"/>
              </a:lnSpc>
              <a:spcBef>
                <a:spcPct val="0"/>
              </a:spcBef>
              <a:spcAft>
                <a:spcPct val="0"/>
              </a:spcAft>
              <a:buClr>
                <a:srgbClr val="010202"/>
              </a:buClr>
              <a:buSzTx/>
              <a:buFontTx/>
              <a:buAutoNum type="arabicPeriod"/>
              <a:tabLst>
                <a:tab pos="2573338" algn="l"/>
              </a:tabLst>
            </a:pPr>
            <a:r>
              <a:rPr kumimoji="0" lang="fr-FR" altLang="fr-FR" sz="2000" b="0" i="0" u="none" strike="noStrike" cap="none" normalizeH="0" baseline="0" dirty="0">
                <a:ln>
                  <a:noFill/>
                </a:ln>
                <a:solidFill>
                  <a:srgbClr val="010202"/>
                </a:solidFill>
                <a:effectLst/>
                <a:latin typeface="Arial" panose="020B0604020202020204" pitchFamily="34" charset="0"/>
                <a:ea typeface="Arial MT"/>
                <a:cs typeface="Arial MT"/>
              </a:rPr>
              <a:t>Confusion ; agitation 28-48%</a:t>
            </a:r>
            <a:endParaRPr kumimoji="0" lang="fr-FR" altLang="fr-FR" sz="800" b="0" i="0" u="none" strike="noStrike" cap="none" normalizeH="0" baseline="0" dirty="0">
              <a:ln>
                <a:noFill/>
              </a:ln>
              <a:solidFill>
                <a:schemeClr val="tx1"/>
              </a:solidFill>
              <a:effectLst/>
              <a:latin typeface="Arial" panose="020B0604020202020204" pitchFamily="34" charset="0"/>
            </a:endParaRPr>
          </a:p>
          <a:p>
            <a:pPr marL="457200" marR="0" lvl="1" indent="0" algn="l" defTabSz="914400" rtl="0" eaLnBrk="0" fontAlgn="base" latinLnBrk="0" hangingPunct="0">
              <a:lnSpc>
                <a:spcPct val="100000"/>
              </a:lnSpc>
              <a:spcBef>
                <a:spcPct val="0"/>
              </a:spcBef>
              <a:spcAft>
                <a:spcPct val="0"/>
              </a:spcAft>
              <a:buClr>
                <a:srgbClr val="010202"/>
              </a:buClr>
              <a:buSzTx/>
              <a:buFontTx/>
              <a:buAutoNum type="arabicPeriod"/>
              <a:tabLst>
                <a:tab pos="2573338" algn="l"/>
              </a:tabLst>
            </a:pPr>
            <a:r>
              <a:rPr kumimoji="0" lang="fr-FR" altLang="fr-FR" sz="2000" b="0" i="0" u="none" strike="noStrike" cap="none" normalizeH="0" baseline="0" dirty="0">
                <a:ln>
                  <a:noFill/>
                </a:ln>
                <a:solidFill>
                  <a:srgbClr val="010202"/>
                </a:solidFill>
                <a:effectLst/>
                <a:latin typeface="Arial" panose="020B0604020202020204" pitchFamily="34" charset="0"/>
                <a:ea typeface="Arial MT"/>
                <a:cs typeface="Arial MT"/>
              </a:rPr>
              <a:t>Anxiété ; dépression</a:t>
            </a:r>
            <a:endParaRPr kumimoji="0" lang="fr-FR" altLang="fr-FR" sz="800" b="0" i="0" u="none" strike="noStrike" cap="none" normalizeH="0" baseline="0" dirty="0">
              <a:ln>
                <a:noFill/>
              </a:ln>
              <a:solidFill>
                <a:schemeClr val="tx1"/>
              </a:solidFill>
              <a:effectLst/>
              <a:latin typeface="Arial" panose="020B0604020202020204" pitchFamily="34" charset="0"/>
            </a:endParaRPr>
          </a:p>
          <a:p>
            <a:pPr marL="457200" marR="0" lvl="1" indent="0" algn="l" defTabSz="914400" rtl="0" eaLnBrk="0" fontAlgn="base" latinLnBrk="0" hangingPunct="0">
              <a:lnSpc>
                <a:spcPct val="100000"/>
              </a:lnSpc>
              <a:spcBef>
                <a:spcPct val="0"/>
              </a:spcBef>
              <a:spcAft>
                <a:spcPct val="0"/>
              </a:spcAft>
              <a:buClr>
                <a:srgbClr val="010202"/>
              </a:buClr>
              <a:buSzTx/>
              <a:buFontTx/>
              <a:buAutoNum type="arabicPeriod"/>
              <a:tabLst>
                <a:tab pos="2573338" algn="l"/>
              </a:tabLst>
            </a:pPr>
            <a:r>
              <a:rPr kumimoji="0" lang="fr-FR" altLang="fr-FR" sz="2000" b="0" i="0" u="none" strike="noStrike" cap="none" normalizeH="0" baseline="0" dirty="0">
                <a:ln>
                  <a:noFill/>
                </a:ln>
                <a:solidFill>
                  <a:srgbClr val="010202"/>
                </a:solidFill>
                <a:effectLst/>
                <a:latin typeface="Arial" panose="020B0604020202020204" pitchFamily="34" charset="0"/>
                <a:ea typeface="Arial MT"/>
                <a:cs typeface="Arial MT"/>
              </a:rPr>
              <a:t>Troubles du sommeil</a:t>
            </a:r>
          </a:p>
          <a:p>
            <a:pPr marL="457200" marR="0" lvl="1" indent="0" algn="l" defTabSz="914400" rtl="0" eaLnBrk="0" fontAlgn="base" latinLnBrk="0" hangingPunct="0">
              <a:lnSpc>
                <a:spcPct val="100000"/>
              </a:lnSpc>
              <a:spcBef>
                <a:spcPct val="0"/>
              </a:spcBef>
              <a:spcAft>
                <a:spcPct val="0"/>
              </a:spcAft>
              <a:buClr>
                <a:srgbClr val="010202"/>
              </a:buClr>
              <a:buSzTx/>
              <a:buFontTx/>
              <a:buAutoNum type="arabicPeriod"/>
              <a:tabLst>
                <a:tab pos="2573338" algn="l"/>
              </a:tabLst>
            </a:pPr>
            <a:r>
              <a:rPr kumimoji="0" lang="fr-FR" altLang="fr-FR" sz="2000" b="0" i="0" u="none" strike="noStrike" cap="none" normalizeH="0" baseline="0" dirty="0">
                <a:ln>
                  <a:noFill/>
                </a:ln>
                <a:solidFill>
                  <a:srgbClr val="010202"/>
                </a:solidFill>
                <a:effectLst/>
                <a:latin typeface="Arial" panose="020B0604020202020204" pitchFamily="34" charset="0"/>
              </a:rPr>
              <a:t>Hémorragie </a:t>
            </a:r>
            <a:endParaRPr kumimoji="0" lang="fr-FR" altLang="fr-FR" sz="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573338" algn="l"/>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grpSp>
        <p:nvGrpSpPr>
          <p:cNvPr id="5" name="Group 123">
            <a:extLst>
              <a:ext uri="{FF2B5EF4-FFF2-40B4-BE49-F238E27FC236}">
                <a16:creationId xmlns:a16="http://schemas.microsoft.com/office/drawing/2014/main" id="{C0257E1E-4196-DB47-6C1C-722CE6E3D20F}"/>
              </a:ext>
            </a:extLst>
          </p:cNvPr>
          <p:cNvGrpSpPr>
            <a:grpSpLocks/>
          </p:cNvGrpSpPr>
          <p:nvPr/>
        </p:nvGrpSpPr>
        <p:grpSpPr bwMode="auto">
          <a:xfrm>
            <a:off x="8790305" y="6440805"/>
            <a:ext cx="1116330" cy="497205"/>
            <a:chOff x="13847" y="1855"/>
            <a:chExt cx="1758" cy="783"/>
          </a:xfrm>
        </p:grpSpPr>
        <p:sp>
          <p:nvSpPr>
            <p:cNvPr id="6" name="Text Box 126">
              <a:extLst>
                <a:ext uri="{FF2B5EF4-FFF2-40B4-BE49-F238E27FC236}">
                  <a16:creationId xmlns:a16="http://schemas.microsoft.com/office/drawing/2014/main" id="{62389275-D636-B79F-6B39-F72B5052FF29}"/>
                </a:ext>
              </a:extLst>
            </p:cNvPr>
            <p:cNvSpPr txBox="1">
              <a:spLocks noChangeArrowheads="1"/>
            </p:cNvSpPr>
            <p:nvPr/>
          </p:nvSpPr>
          <p:spPr bwMode="auto">
            <a:xfrm>
              <a:off x="13847" y="1855"/>
              <a:ext cx="1710" cy="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spcBef>
                  <a:spcPts val="80"/>
                </a:spcBef>
              </a:pPr>
              <a:r>
                <a:rPr lang="fr-FR" sz="1350" b="1" i="1">
                  <a:effectLst/>
                  <a:latin typeface="Arial" panose="020B0604020202020204" pitchFamily="34" charset="0"/>
                  <a:ea typeface="Arial MT"/>
                  <a:cs typeface="Arial MT"/>
                </a:rPr>
                <a:t> </a:t>
              </a:r>
              <a:endParaRPr lang="fr-FR" sz="1100">
                <a:effectLst/>
                <a:latin typeface="Arial MT"/>
                <a:ea typeface="Arial MT"/>
                <a:cs typeface="Arial MT"/>
              </a:endParaRPr>
            </a:p>
          </p:txBody>
        </p:sp>
        <p:sp>
          <p:nvSpPr>
            <p:cNvPr id="7" name="Text Box 125">
              <a:extLst>
                <a:ext uri="{FF2B5EF4-FFF2-40B4-BE49-F238E27FC236}">
                  <a16:creationId xmlns:a16="http://schemas.microsoft.com/office/drawing/2014/main" id="{3E70CFF7-6BE5-EC48-F4CD-C173E2DB14E5}"/>
                </a:ext>
              </a:extLst>
            </p:cNvPr>
            <p:cNvSpPr txBox="1">
              <a:spLocks noChangeArrowheads="1"/>
            </p:cNvSpPr>
            <p:nvPr/>
          </p:nvSpPr>
          <p:spPr bwMode="auto">
            <a:xfrm>
              <a:off x="13847" y="2107"/>
              <a:ext cx="1664" cy="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spcBef>
                  <a:spcPts val="70"/>
                </a:spcBef>
              </a:pPr>
              <a:r>
                <a:rPr lang="fr-FR" sz="1250" b="1" i="1">
                  <a:effectLst/>
                  <a:latin typeface="Arial" panose="020B0604020202020204" pitchFamily="34" charset="0"/>
                  <a:ea typeface="Arial MT"/>
                  <a:cs typeface="Arial MT"/>
                </a:rPr>
                <a:t> </a:t>
              </a:r>
              <a:endParaRPr lang="fr-FR" sz="1100">
                <a:effectLst/>
                <a:latin typeface="Arial MT"/>
                <a:ea typeface="Arial MT"/>
                <a:cs typeface="Arial MT"/>
              </a:endParaRPr>
            </a:p>
          </p:txBody>
        </p:sp>
        <p:sp>
          <p:nvSpPr>
            <p:cNvPr id="8" name="Text Box 124">
              <a:extLst>
                <a:ext uri="{FF2B5EF4-FFF2-40B4-BE49-F238E27FC236}">
                  <a16:creationId xmlns:a16="http://schemas.microsoft.com/office/drawing/2014/main" id="{6FC96E24-ABCD-61CB-F622-2A671CFE4BAF}"/>
                </a:ext>
              </a:extLst>
            </p:cNvPr>
            <p:cNvSpPr txBox="1">
              <a:spLocks noChangeArrowheads="1"/>
            </p:cNvSpPr>
            <p:nvPr/>
          </p:nvSpPr>
          <p:spPr bwMode="auto">
            <a:xfrm>
              <a:off x="13847" y="2364"/>
              <a:ext cx="1758" cy="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spcBef>
                  <a:spcPts val="95"/>
                </a:spcBef>
              </a:pPr>
              <a:r>
                <a:rPr lang="fr-FR" sz="1000" i="1">
                  <a:effectLst/>
                  <a:latin typeface="Arial" panose="020B0604020202020204" pitchFamily="34" charset="0"/>
                  <a:ea typeface="Arial MT"/>
                  <a:cs typeface="Arial MT"/>
                </a:rPr>
                <a:t> </a:t>
              </a:r>
              <a:endParaRPr lang="fr-FR" sz="1100">
                <a:effectLst/>
                <a:latin typeface="Arial MT"/>
                <a:ea typeface="Arial MT"/>
                <a:cs typeface="Arial MT"/>
              </a:endParaRPr>
            </a:p>
          </p:txBody>
        </p:sp>
      </p:grpSp>
    </p:spTree>
    <p:extLst>
      <p:ext uri="{BB962C8B-B14F-4D97-AF65-F5344CB8AC3E}">
        <p14:creationId xmlns:p14="http://schemas.microsoft.com/office/powerpoint/2010/main" val="5523785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2C23496-018C-9285-B82A-E0CBBFF0D27C}"/>
              </a:ext>
            </a:extLst>
          </p:cNvPr>
          <p:cNvSpPr>
            <a:spLocks noGrp="1"/>
          </p:cNvSpPr>
          <p:nvPr>
            <p:ph type="title"/>
          </p:nvPr>
        </p:nvSpPr>
        <p:spPr/>
        <p:txBody>
          <a:bodyPr/>
          <a:lstStyle/>
          <a:p>
            <a:r>
              <a:rPr lang="fr-FR" dirty="0">
                <a:solidFill>
                  <a:srgbClr val="FF0000"/>
                </a:solidFill>
              </a:rPr>
              <a:t>L’anorexie</a:t>
            </a:r>
          </a:p>
        </p:txBody>
      </p:sp>
      <p:sp>
        <p:nvSpPr>
          <p:cNvPr id="3" name="Espace réservé du contenu 2">
            <a:extLst>
              <a:ext uri="{FF2B5EF4-FFF2-40B4-BE49-F238E27FC236}">
                <a16:creationId xmlns:a16="http://schemas.microsoft.com/office/drawing/2014/main" id="{542F8556-BA61-2E88-8C45-9B442DE0B183}"/>
              </a:ext>
            </a:extLst>
          </p:cNvPr>
          <p:cNvSpPr>
            <a:spLocks noGrp="1"/>
          </p:cNvSpPr>
          <p:nvPr>
            <p:ph sz="quarter" idx="13"/>
          </p:nvPr>
        </p:nvSpPr>
        <p:spPr/>
        <p:txBody>
          <a:bodyPr/>
          <a:lstStyle/>
          <a:p>
            <a:pPr marL="0" indent="0" algn="just">
              <a:buNone/>
              <a:defRPr/>
            </a:pPr>
            <a:r>
              <a:rPr lang="fr-FR" altLang="fr-FR" sz="2000" dirty="0"/>
              <a:t>L</a:t>
            </a:r>
            <a:r>
              <a:rPr lang="ja-JP" altLang="fr-FR" sz="2000" dirty="0"/>
              <a:t>’</a:t>
            </a:r>
            <a:r>
              <a:rPr lang="fr-FR" altLang="ja-JP" sz="2000" dirty="0"/>
              <a:t>anorexie est un des symptômes </a:t>
            </a:r>
            <a:r>
              <a:rPr lang="fr-FR" altLang="ja-JP" sz="2000" dirty="0">
                <a:solidFill>
                  <a:srgbClr val="FF0000"/>
                </a:solidFill>
              </a:rPr>
              <a:t>les plus fréquents </a:t>
            </a:r>
            <a:r>
              <a:rPr lang="fr-FR" altLang="ja-JP" sz="2000" dirty="0"/>
              <a:t>en phase palliative s</a:t>
            </a:r>
            <a:r>
              <a:rPr lang="ja-JP" altLang="fr-FR" sz="2000" dirty="0"/>
              <a:t>’</a:t>
            </a:r>
            <a:r>
              <a:rPr lang="fr-FR" altLang="ja-JP" sz="2000" dirty="0"/>
              <a:t>inscrivant le plus souvent dans un tableau de cachexie. </a:t>
            </a:r>
          </a:p>
          <a:p>
            <a:pPr marL="0" indent="0" algn="just">
              <a:buNone/>
              <a:defRPr/>
            </a:pPr>
            <a:r>
              <a:rPr lang="fr-FR" altLang="fr-FR" sz="2000" dirty="0">
                <a:solidFill>
                  <a:srgbClr val="FF0000"/>
                </a:solidFill>
              </a:rPr>
              <a:t>L</a:t>
            </a:r>
            <a:r>
              <a:rPr lang="ja-JP" altLang="fr-FR" sz="2000" dirty="0">
                <a:solidFill>
                  <a:srgbClr val="FF0000"/>
                </a:solidFill>
              </a:rPr>
              <a:t>’</a:t>
            </a:r>
            <a:r>
              <a:rPr lang="fr-FR" altLang="ja-JP" sz="2000" dirty="0">
                <a:solidFill>
                  <a:srgbClr val="FF0000"/>
                </a:solidFill>
              </a:rPr>
              <a:t>anorexie pose directement le problème de l</a:t>
            </a:r>
            <a:r>
              <a:rPr lang="ja-JP" altLang="fr-FR" sz="2000" dirty="0">
                <a:solidFill>
                  <a:srgbClr val="FF0000"/>
                </a:solidFill>
              </a:rPr>
              <a:t>’</a:t>
            </a:r>
            <a:r>
              <a:rPr lang="fr-FR" altLang="ja-JP" sz="2000" dirty="0">
                <a:solidFill>
                  <a:srgbClr val="FF0000"/>
                </a:solidFill>
              </a:rPr>
              <a:t>alimentation, questionnement central en Soins Palliatifs à la fois pour le patient, les familles et les équipes soignantes.</a:t>
            </a:r>
          </a:p>
          <a:p>
            <a:pPr marL="0" indent="0" algn="just">
              <a:buNone/>
              <a:defRPr/>
            </a:pPr>
            <a:r>
              <a:rPr lang="fr-FR" altLang="fr-FR" sz="2000" dirty="0"/>
              <a:t>Avant toute décision thérapeutique, il est important de faire une évaluation nutritionnelle du patient ou pas ? .</a:t>
            </a:r>
          </a:p>
          <a:p>
            <a:endParaRPr lang="fr-FR" dirty="0"/>
          </a:p>
        </p:txBody>
      </p:sp>
    </p:spTree>
    <p:extLst>
      <p:ext uri="{BB962C8B-B14F-4D97-AF65-F5344CB8AC3E}">
        <p14:creationId xmlns:p14="http://schemas.microsoft.com/office/powerpoint/2010/main" val="41506518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92EB133-62F5-425E-8984-7E9582188928}"/>
              </a:ext>
            </a:extLst>
          </p:cNvPr>
          <p:cNvSpPr>
            <a:spLocks noGrp="1"/>
          </p:cNvSpPr>
          <p:nvPr>
            <p:ph type="title"/>
          </p:nvPr>
        </p:nvSpPr>
        <p:spPr>
          <a:xfrm>
            <a:off x="913775" y="618518"/>
            <a:ext cx="10364451" cy="762414"/>
          </a:xfrm>
        </p:spPr>
        <p:txBody>
          <a:bodyPr/>
          <a:lstStyle/>
          <a:p>
            <a:r>
              <a:rPr lang="fr-FR" dirty="0">
                <a:solidFill>
                  <a:srgbClr val="FF0000"/>
                </a:solidFill>
              </a:rPr>
              <a:t>Symptômes en fin de vie / L’anorexie </a:t>
            </a:r>
            <a:endParaRPr lang="fr-FR" dirty="0"/>
          </a:p>
        </p:txBody>
      </p:sp>
      <p:sp>
        <p:nvSpPr>
          <p:cNvPr id="3" name="Espace réservé du contenu 2">
            <a:extLst>
              <a:ext uri="{FF2B5EF4-FFF2-40B4-BE49-F238E27FC236}">
                <a16:creationId xmlns:a16="http://schemas.microsoft.com/office/drawing/2014/main" id="{35C86CDE-550D-5448-2BF8-B1FAAFD3EFF3}"/>
              </a:ext>
            </a:extLst>
          </p:cNvPr>
          <p:cNvSpPr>
            <a:spLocks noGrp="1"/>
          </p:cNvSpPr>
          <p:nvPr>
            <p:ph sz="quarter" idx="13"/>
          </p:nvPr>
        </p:nvSpPr>
        <p:spPr>
          <a:xfrm>
            <a:off x="913774" y="1763486"/>
            <a:ext cx="10363826" cy="4669119"/>
          </a:xfrm>
        </p:spPr>
        <p:txBody>
          <a:bodyPr>
            <a:noAutofit/>
          </a:bodyPr>
          <a:lstStyle/>
          <a:p>
            <a:pPr marL="0" indent="0">
              <a:buNone/>
            </a:pPr>
            <a:r>
              <a:rPr lang="fr-FR" sz="1400" dirty="0">
                <a:solidFill>
                  <a:srgbClr val="FF0000"/>
                </a:solidFill>
                <a:latin typeface="Arial" panose="020B0604020202020204" pitchFamily="34" charset="0"/>
                <a:cs typeface="Arial" panose="020B0604020202020204" pitchFamily="34" charset="0"/>
              </a:rPr>
              <a:t>             Anorexie : </a:t>
            </a:r>
          </a:p>
          <a:p>
            <a:pPr marL="742950" lvl="1" indent="-285750">
              <a:spcBef>
                <a:spcPts val="670"/>
              </a:spcBef>
              <a:spcAft>
                <a:spcPts val="0"/>
              </a:spcAft>
              <a:buClr>
                <a:srgbClr val="010202"/>
              </a:buClr>
              <a:buSzPts val="2050"/>
              <a:buFont typeface="Arial MT"/>
              <a:buChar char="–"/>
              <a:tabLst>
                <a:tab pos="1091565" algn="l"/>
              </a:tabLst>
            </a:pPr>
            <a:r>
              <a:rPr lang="fr-FR" sz="1400" dirty="0">
                <a:solidFill>
                  <a:srgbClr val="010202"/>
                </a:solidFill>
                <a:effectLst/>
                <a:latin typeface="Arial" panose="020B0604020202020204" pitchFamily="34" charset="0"/>
                <a:ea typeface="Arial MT"/>
                <a:cs typeface="Arial" panose="020B0604020202020204" pitchFamily="34" charset="0"/>
              </a:rPr>
              <a:t>Diminution</a:t>
            </a:r>
            <a:r>
              <a:rPr lang="fr-FR" sz="1400" spc="50" dirty="0">
                <a:solidFill>
                  <a:srgbClr val="010202"/>
                </a:solidFill>
                <a:effectLst/>
                <a:latin typeface="Arial" panose="020B0604020202020204" pitchFamily="34" charset="0"/>
                <a:ea typeface="Arial MT"/>
                <a:cs typeface="Arial" panose="020B0604020202020204" pitchFamily="34" charset="0"/>
              </a:rPr>
              <a:t> </a:t>
            </a:r>
            <a:r>
              <a:rPr lang="fr-FR" sz="1400" dirty="0">
                <a:solidFill>
                  <a:srgbClr val="010202"/>
                </a:solidFill>
                <a:effectLst/>
                <a:latin typeface="Arial" panose="020B0604020202020204" pitchFamily="34" charset="0"/>
                <a:ea typeface="Arial MT"/>
                <a:cs typeface="Arial" panose="020B0604020202020204" pitchFamily="34" charset="0"/>
              </a:rPr>
              <a:t>ou</a:t>
            </a:r>
            <a:r>
              <a:rPr lang="fr-FR" sz="1400" spc="55" dirty="0">
                <a:solidFill>
                  <a:srgbClr val="010202"/>
                </a:solidFill>
                <a:effectLst/>
                <a:latin typeface="Arial" panose="020B0604020202020204" pitchFamily="34" charset="0"/>
                <a:ea typeface="Arial MT"/>
                <a:cs typeface="Arial" panose="020B0604020202020204" pitchFamily="34" charset="0"/>
              </a:rPr>
              <a:t> </a:t>
            </a:r>
            <a:r>
              <a:rPr lang="fr-FR" sz="1400" dirty="0">
                <a:solidFill>
                  <a:srgbClr val="010202"/>
                </a:solidFill>
                <a:effectLst/>
                <a:latin typeface="Arial" panose="020B0604020202020204" pitchFamily="34" charset="0"/>
                <a:ea typeface="Arial MT"/>
                <a:cs typeface="Arial" panose="020B0604020202020204" pitchFamily="34" charset="0"/>
              </a:rPr>
              <a:t>perte</a:t>
            </a:r>
            <a:r>
              <a:rPr lang="fr-FR" sz="1400" spc="55" dirty="0">
                <a:solidFill>
                  <a:srgbClr val="010202"/>
                </a:solidFill>
                <a:effectLst/>
                <a:latin typeface="Arial" panose="020B0604020202020204" pitchFamily="34" charset="0"/>
                <a:ea typeface="Arial MT"/>
                <a:cs typeface="Arial" panose="020B0604020202020204" pitchFamily="34" charset="0"/>
              </a:rPr>
              <a:t> </a:t>
            </a:r>
            <a:r>
              <a:rPr lang="fr-FR" sz="1400" dirty="0">
                <a:solidFill>
                  <a:srgbClr val="010202"/>
                </a:solidFill>
                <a:effectLst/>
                <a:latin typeface="Arial" panose="020B0604020202020204" pitchFamily="34" charset="0"/>
                <a:ea typeface="Arial MT"/>
                <a:cs typeface="Arial" panose="020B0604020202020204" pitchFamily="34" charset="0"/>
              </a:rPr>
              <a:t>rapide</a:t>
            </a:r>
            <a:r>
              <a:rPr lang="fr-FR" sz="1400" spc="55" dirty="0">
                <a:solidFill>
                  <a:srgbClr val="010202"/>
                </a:solidFill>
                <a:effectLst/>
                <a:latin typeface="Arial" panose="020B0604020202020204" pitchFamily="34" charset="0"/>
                <a:ea typeface="Arial MT"/>
                <a:cs typeface="Arial" panose="020B0604020202020204" pitchFamily="34" charset="0"/>
              </a:rPr>
              <a:t> </a:t>
            </a:r>
            <a:r>
              <a:rPr lang="fr-FR" sz="1400" dirty="0">
                <a:solidFill>
                  <a:srgbClr val="010202"/>
                </a:solidFill>
                <a:effectLst/>
                <a:latin typeface="Arial" panose="020B0604020202020204" pitchFamily="34" charset="0"/>
                <a:ea typeface="Arial MT"/>
                <a:cs typeface="Arial" panose="020B0604020202020204" pitchFamily="34" charset="0"/>
              </a:rPr>
              <a:t>de</a:t>
            </a:r>
            <a:r>
              <a:rPr lang="fr-FR" sz="1400" spc="50" dirty="0">
                <a:solidFill>
                  <a:srgbClr val="010202"/>
                </a:solidFill>
                <a:effectLst/>
                <a:latin typeface="Arial" panose="020B0604020202020204" pitchFamily="34" charset="0"/>
                <a:ea typeface="Arial MT"/>
                <a:cs typeface="Arial" panose="020B0604020202020204" pitchFamily="34" charset="0"/>
              </a:rPr>
              <a:t> </a:t>
            </a:r>
            <a:r>
              <a:rPr lang="fr-FR" sz="1400" dirty="0">
                <a:solidFill>
                  <a:srgbClr val="010202"/>
                </a:solidFill>
                <a:effectLst/>
                <a:latin typeface="Arial" panose="020B0604020202020204" pitchFamily="34" charset="0"/>
                <a:ea typeface="Arial MT"/>
                <a:cs typeface="Arial" panose="020B0604020202020204" pitchFamily="34" charset="0"/>
              </a:rPr>
              <a:t>l’appétit</a:t>
            </a:r>
            <a:endParaRPr lang="fr-FR" sz="1400" dirty="0">
              <a:effectLst/>
              <a:latin typeface="Arial" panose="020B0604020202020204" pitchFamily="34" charset="0"/>
              <a:ea typeface="Arial MT"/>
              <a:cs typeface="Arial" panose="020B0604020202020204" pitchFamily="34" charset="0"/>
            </a:endParaRPr>
          </a:p>
          <a:p>
            <a:pPr marL="2610485" indent="0">
              <a:spcBef>
                <a:spcPts val="540"/>
              </a:spcBef>
              <a:spcAft>
                <a:spcPts val="0"/>
              </a:spcAft>
              <a:buNone/>
            </a:pPr>
            <a:r>
              <a:rPr lang="fr-FR" sz="1400" dirty="0">
                <a:solidFill>
                  <a:srgbClr val="010202"/>
                </a:solidFill>
                <a:effectLst/>
                <a:latin typeface="Arial" panose="020B0604020202020204" pitchFamily="34" charset="0"/>
                <a:ea typeface="Arial MT"/>
                <a:cs typeface="Arial" panose="020B0604020202020204" pitchFamily="34" charset="0"/>
              </a:rPr>
              <a:t>ou</a:t>
            </a:r>
            <a:endParaRPr lang="fr-FR" sz="1400" dirty="0">
              <a:effectLst/>
              <a:latin typeface="Arial" panose="020B0604020202020204" pitchFamily="34" charset="0"/>
              <a:ea typeface="Arial MT"/>
              <a:cs typeface="Arial" panose="020B0604020202020204" pitchFamily="34" charset="0"/>
            </a:endParaRPr>
          </a:p>
          <a:p>
            <a:pPr marL="742950" lvl="1" indent="-285750">
              <a:spcBef>
                <a:spcPts val="645"/>
              </a:spcBef>
              <a:buClr>
                <a:srgbClr val="010202"/>
              </a:buClr>
              <a:buSzPts val="2050"/>
              <a:buFont typeface="Arial MT"/>
              <a:buChar char="–"/>
              <a:tabLst>
                <a:tab pos="1091565" algn="l"/>
              </a:tabLst>
            </a:pPr>
            <a:r>
              <a:rPr lang="fr-FR" sz="1400" dirty="0">
                <a:solidFill>
                  <a:srgbClr val="010202"/>
                </a:solidFill>
                <a:effectLst/>
                <a:latin typeface="Arial" panose="020B0604020202020204" pitchFamily="34" charset="0"/>
                <a:ea typeface="Arial MT"/>
                <a:cs typeface="Arial" panose="020B0604020202020204" pitchFamily="34" charset="0"/>
              </a:rPr>
              <a:t>Absence</a:t>
            </a:r>
            <a:r>
              <a:rPr lang="fr-FR" sz="1400" spc="45" dirty="0">
                <a:solidFill>
                  <a:srgbClr val="010202"/>
                </a:solidFill>
                <a:effectLst/>
                <a:latin typeface="Arial" panose="020B0604020202020204" pitchFamily="34" charset="0"/>
                <a:ea typeface="Arial MT"/>
                <a:cs typeface="Arial" panose="020B0604020202020204" pitchFamily="34" charset="0"/>
              </a:rPr>
              <a:t> </a:t>
            </a:r>
            <a:r>
              <a:rPr lang="fr-FR" sz="1400" dirty="0">
                <a:solidFill>
                  <a:srgbClr val="010202"/>
                </a:solidFill>
                <a:effectLst/>
                <a:latin typeface="Arial" panose="020B0604020202020204" pitchFamily="34" charset="0"/>
                <a:ea typeface="Arial MT"/>
                <a:cs typeface="Arial" panose="020B0604020202020204" pitchFamily="34" charset="0"/>
              </a:rPr>
              <a:t>de</a:t>
            </a:r>
            <a:r>
              <a:rPr lang="fr-FR" sz="1400" spc="50" dirty="0">
                <a:solidFill>
                  <a:srgbClr val="010202"/>
                </a:solidFill>
                <a:effectLst/>
                <a:latin typeface="Arial" panose="020B0604020202020204" pitchFamily="34" charset="0"/>
                <a:ea typeface="Arial MT"/>
                <a:cs typeface="Arial" panose="020B0604020202020204" pitchFamily="34" charset="0"/>
              </a:rPr>
              <a:t> </a:t>
            </a:r>
            <a:r>
              <a:rPr lang="fr-FR" sz="1400" dirty="0">
                <a:solidFill>
                  <a:srgbClr val="010202"/>
                </a:solidFill>
                <a:effectLst/>
                <a:latin typeface="Arial" panose="020B0604020202020204" pitchFamily="34" charset="0"/>
                <a:ea typeface="Arial MT"/>
                <a:cs typeface="Arial" panose="020B0604020202020204" pitchFamily="34" charset="0"/>
              </a:rPr>
              <a:t>désir</a:t>
            </a:r>
            <a:r>
              <a:rPr lang="fr-FR" sz="1400" spc="50" dirty="0">
                <a:solidFill>
                  <a:srgbClr val="010202"/>
                </a:solidFill>
                <a:effectLst/>
                <a:latin typeface="Arial" panose="020B0604020202020204" pitchFamily="34" charset="0"/>
                <a:ea typeface="Arial MT"/>
                <a:cs typeface="Arial" panose="020B0604020202020204" pitchFamily="34" charset="0"/>
              </a:rPr>
              <a:t> </a:t>
            </a:r>
            <a:r>
              <a:rPr lang="fr-FR" sz="1400" dirty="0">
                <a:solidFill>
                  <a:srgbClr val="010202"/>
                </a:solidFill>
                <a:effectLst/>
                <a:latin typeface="Arial" panose="020B0604020202020204" pitchFamily="34" charset="0"/>
                <a:ea typeface="Arial MT"/>
                <a:cs typeface="Arial" panose="020B0604020202020204" pitchFamily="34" charset="0"/>
              </a:rPr>
              <a:t>de</a:t>
            </a:r>
            <a:r>
              <a:rPr lang="fr-FR" sz="1400" spc="50" dirty="0">
                <a:solidFill>
                  <a:srgbClr val="010202"/>
                </a:solidFill>
                <a:effectLst/>
                <a:latin typeface="Arial" panose="020B0604020202020204" pitchFamily="34" charset="0"/>
                <a:ea typeface="Arial MT"/>
                <a:cs typeface="Arial" panose="020B0604020202020204" pitchFamily="34" charset="0"/>
              </a:rPr>
              <a:t> </a:t>
            </a:r>
            <a:r>
              <a:rPr lang="fr-FR" sz="1400" dirty="0">
                <a:solidFill>
                  <a:srgbClr val="010202"/>
                </a:solidFill>
                <a:effectLst/>
                <a:latin typeface="Arial" panose="020B0604020202020204" pitchFamily="34" charset="0"/>
                <a:ea typeface="Arial MT"/>
                <a:cs typeface="Arial" panose="020B0604020202020204" pitchFamily="34" charset="0"/>
              </a:rPr>
              <a:t>manger</a:t>
            </a:r>
          </a:p>
          <a:p>
            <a:pPr lvl="1">
              <a:spcBef>
                <a:spcPts val="645"/>
              </a:spcBef>
              <a:buClr>
                <a:srgbClr val="010202"/>
              </a:buClr>
              <a:buSzPts val="2050"/>
              <a:tabLst>
                <a:tab pos="1091565" algn="l"/>
              </a:tabLst>
            </a:pPr>
            <a:endParaRPr lang="fr-FR" sz="1400" dirty="0">
              <a:solidFill>
                <a:srgbClr val="FF0000"/>
              </a:solidFill>
              <a:effectLst/>
              <a:latin typeface="Arial" panose="020B0604020202020204" pitchFamily="34" charset="0"/>
              <a:ea typeface="Arial MT"/>
              <a:cs typeface="Arial" panose="020B0604020202020204" pitchFamily="34" charset="0"/>
            </a:endParaRPr>
          </a:p>
          <a:p>
            <a:pPr marL="457200" lvl="1" indent="0">
              <a:spcBef>
                <a:spcPts val="645"/>
              </a:spcBef>
              <a:buClr>
                <a:srgbClr val="010202"/>
              </a:buClr>
              <a:buSzPts val="2050"/>
              <a:buNone/>
              <a:tabLst>
                <a:tab pos="1091565" algn="l"/>
              </a:tabLst>
            </a:pPr>
            <a:r>
              <a:rPr lang="fr-FR" sz="1400" dirty="0">
                <a:solidFill>
                  <a:srgbClr val="FF0000"/>
                </a:solidFill>
                <a:effectLst/>
                <a:latin typeface="Arial" panose="020B0604020202020204" pitchFamily="34" charset="0"/>
                <a:ea typeface="Arial MT"/>
                <a:cs typeface="Arial" panose="020B0604020202020204" pitchFamily="34" charset="0"/>
              </a:rPr>
              <a:t>Cachexie :  </a:t>
            </a:r>
          </a:p>
          <a:p>
            <a:pPr marL="457200" lvl="1" indent="0">
              <a:spcBef>
                <a:spcPts val="645"/>
              </a:spcBef>
              <a:buClr>
                <a:srgbClr val="010202"/>
              </a:buClr>
              <a:buSzPts val="2050"/>
              <a:buNone/>
              <a:tabLst>
                <a:tab pos="1091565" algn="l"/>
              </a:tabLst>
            </a:pPr>
            <a:endParaRPr lang="fr-FR" sz="1400" dirty="0">
              <a:solidFill>
                <a:srgbClr val="FF0000"/>
              </a:solidFill>
              <a:effectLst/>
              <a:latin typeface="Arial" panose="020B0604020202020204" pitchFamily="34" charset="0"/>
              <a:ea typeface="Arial MT"/>
              <a:cs typeface="Arial" panose="020B0604020202020204" pitchFamily="34" charset="0"/>
            </a:endParaRPr>
          </a:p>
          <a:p>
            <a:pPr marL="742950" lvl="1" indent="-285750">
              <a:spcBef>
                <a:spcPts val="645"/>
              </a:spcBef>
              <a:buClr>
                <a:srgbClr val="010202"/>
              </a:buClr>
              <a:buSzPts val="2050"/>
              <a:buFont typeface="Arial MT"/>
              <a:buChar char="–"/>
              <a:tabLst>
                <a:tab pos="1091565" algn="l"/>
              </a:tabLst>
            </a:pPr>
            <a:r>
              <a:rPr lang="fr-FR" sz="1400" dirty="0">
                <a:solidFill>
                  <a:srgbClr val="010202"/>
                </a:solidFill>
                <a:effectLst/>
                <a:latin typeface="Arial" panose="020B0604020202020204" pitchFamily="34" charset="0"/>
                <a:ea typeface="Arial MT"/>
                <a:cs typeface="Arial" panose="020B0604020202020204" pitchFamily="34" charset="0"/>
              </a:rPr>
              <a:t>Etat</a:t>
            </a:r>
            <a:r>
              <a:rPr lang="fr-FR" sz="1400" spc="60" dirty="0">
                <a:solidFill>
                  <a:srgbClr val="010202"/>
                </a:solidFill>
                <a:effectLst/>
                <a:latin typeface="Arial" panose="020B0604020202020204" pitchFamily="34" charset="0"/>
                <a:ea typeface="Arial MT"/>
                <a:cs typeface="Arial" panose="020B0604020202020204" pitchFamily="34" charset="0"/>
              </a:rPr>
              <a:t> </a:t>
            </a:r>
            <a:r>
              <a:rPr lang="fr-FR" sz="1400" dirty="0">
                <a:solidFill>
                  <a:srgbClr val="010202"/>
                </a:solidFill>
                <a:effectLst/>
                <a:latin typeface="Arial" panose="020B0604020202020204" pitchFamily="34" charset="0"/>
                <a:ea typeface="Arial MT"/>
                <a:cs typeface="Arial" panose="020B0604020202020204" pitchFamily="34" charset="0"/>
              </a:rPr>
              <a:t>de</a:t>
            </a:r>
            <a:r>
              <a:rPr lang="fr-FR" sz="1400" spc="65" dirty="0">
                <a:solidFill>
                  <a:srgbClr val="010202"/>
                </a:solidFill>
                <a:effectLst/>
                <a:latin typeface="Arial" panose="020B0604020202020204" pitchFamily="34" charset="0"/>
                <a:ea typeface="Arial MT"/>
                <a:cs typeface="Arial" panose="020B0604020202020204" pitchFamily="34" charset="0"/>
              </a:rPr>
              <a:t> </a:t>
            </a:r>
            <a:r>
              <a:rPr lang="fr-FR" sz="1400" dirty="0">
                <a:solidFill>
                  <a:srgbClr val="010202"/>
                </a:solidFill>
                <a:effectLst/>
                <a:latin typeface="Arial" panose="020B0604020202020204" pitchFamily="34" charset="0"/>
                <a:ea typeface="Arial MT"/>
                <a:cs typeface="Arial" panose="020B0604020202020204" pitchFamily="34" charset="0"/>
              </a:rPr>
              <a:t>maigreur</a:t>
            </a:r>
            <a:r>
              <a:rPr lang="fr-FR" sz="1400" spc="65" dirty="0">
                <a:solidFill>
                  <a:srgbClr val="010202"/>
                </a:solidFill>
                <a:effectLst/>
                <a:latin typeface="Arial" panose="020B0604020202020204" pitchFamily="34" charset="0"/>
                <a:ea typeface="Arial MT"/>
                <a:cs typeface="Arial" panose="020B0604020202020204" pitchFamily="34" charset="0"/>
              </a:rPr>
              <a:t> </a:t>
            </a:r>
            <a:r>
              <a:rPr lang="fr-FR" sz="1400" dirty="0">
                <a:solidFill>
                  <a:srgbClr val="010202"/>
                </a:solidFill>
                <a:effectLst/>
                <a:latin typeface="Arial" panose="020B0604020202020204" pitchFamily="34" charset="0"/>
                <a:ea typeface="Arial MT"/>
                <a:cs typeface="Arial" panose="020B0604020202020204" pitchFamily="34" charset="0"/>
              </a:rPr>
              <a:t>pathologique</a:t>
            </a:r>
            <a:endParaRPr lang="fr-FR" sz="1400" dirty="0">
              <a:effectLst/>
              <a:latin typeface="Arial" panose="020B0604020202020204" pitchFamily="34" charset="0"/>
              <a:ea typeface="Arial MT"/>
              <a:cs typeface="Arial" panose="020B0604020202020204" pitchFamily="34" charset="0"/>
            </a:endParaRPr>
          </a:p>
          <a:p>
            <a:pPr marL="2683510" indent="0">
              <a:spcBef>
                <a:spcPts val="540"/>
              </a:spcBef>
              <a:spcAft>
                <a:spcPts val="0"/>
              </a:spcAft>
              <a:buNone/>
            </a:pPr>
            <a:r>
              <a:rPr lang="fr-FR" sz="1400" dirty="0">
                <a:solidFill>
                  <a:srgbClr val="010202"/>
                </a:solidFill>
                <a:effectLst/>
                <a:latin typeface="Arial" panose="020B0604020202020204" pitchFamily="34" charset="0"/>
                <a:ea typeface="Arial MT"/>
                <a:cs typeface="Arial" panose="020B0604020202020204" pitchFamily="34" charset="0"/>
              </a:rPr>
              <a:t>et</a:t>
            </a:r>
            <a:endParaRPr lang="fr-FR" sz="1400" dirty="0">
              <a:effectLst/>
              <a:latin typeface="Arial" panose="020B0604020202020204" pitchFamily="34" charset="0"/>
              <a:ea typeface="Arial MT"/>
              <a:cs typeface="Arial" panose="020B0604020202020204" pitchFamily="34" charset="0"/>
            </a:endParaRPr>
          </a:p>
          <a:p>
            <a:pPr marL="742950" lvl="1" indent="-285750">
              <a:spcBef>
                <a:spcPts val="645"/>
              </a:spcBef>
              <a:buClr>
                <a:srgbClr val="010202"/>
              </a:buClr>
              <a:buSzPts val="2050"/>
              <a:buFont typeface="Arial MT"/>
              <a:buChar char="–"/>
              <a:tabLst>
                <a:tab pos="1091565" algn="l"/>
              </a:tabLst>
            </a:pPr>
            <a:r>
              <a:rPr lang="fr-FR" sz="1400" dirty="0">
                <a:solidFill>
                  <a:srgbClr val="010202"/>
                </a:solidFill>
                <a:effectLst/>
                <a:latin typeface="Arial" panose="020B0604020202020204" pitchFamily="34" charset="0"/>
                <a:ea typeface="Arial MT"/>
                <a:cs typeface="Arial" panose="020B0604020202020204" pitchFamily="34" charset="0"/>
              </a:rPr>
              <a:t>Asthénie</a:t>
            </a:r>
            <a:r>
              <a:rPr lang="fr-FR" sz="1400" spc="75" dirty="0">
                <a:solidFill>
                  <a:srgbClr val="010202"/>
                </a:solidFill>
                <a:effectLst/>
                <a:latin typeface="Arial" panose="020B0604020202020204" pitchFamily="34" charset="0"/>
                <a:ea typeface="Arial MT"/>
                <a:cs typeface="Arial" panose="020B0604020202020204" pitchFamily="34" charset="0"/>
              </a:rPr>
              <a:t> </a:t>
            </a:r>
            <a:r>
              <a:rPr lang="fr-FR" sz="1400" dirty="0">
                <a:solidFill>
                  <a:srgbClr val="010202"/>
                </a:solidFill>
                <a:effectLst/>
                <a:latin typeface="Arial" panose="020B0604020202020204" pitchFamily="34" charset="0"/>
                <a:ea typeface="Arial MT"/>
                <a:cs typeface="Arial" panose="020B0604020202020204" pitchFamily="34" charset="0"/>
              </a:rPr>
              <a:t>profonde</a:t>
            </a:r>
            <a:endParaRPr lang="fr-FR" sz="1400" dirty="0">
              <a:effectLst/>
              <a:latin typeface="Arial" panose="020B0604020202020204" pitchFamily="34" charset="0"/>
              <a:ea typeface="Arial MT"/>
              <a:cs typeface="Arial" panose="020B0604020202020204" pitchFamily="34" charset="0"/>
            </a:endParaRPr>
          </a:p>
          <a:p>
            <a:pPr marL="2610485" indent="0">
              <a:spcBef>
                <a:spcPts val="645"/>
              </a:spcBef>
              <a:spcAft>
                <a:spcPts val="0"/>
              </a:spcAft>
              <a:buNone/>
            </a:pPr>
            <a:r>
              <a:rPr lang="fr-FR" sz="1400" dirty="0">
                <a:solidFill>
                  <a:srgbClr val="010202"/>
                </a:solidFill>
                <a:effectLst/>
                <a:latin typeface="Arial" panose="020B0604020202020204" pitchFamily="34" charset="0"/>
                <a:ea typeface="Arial MT"/>
                <a:cs typeface="Arial" panose="020B0604020202020204" pitchFamily="34" charset="0"/>
              </a:rPr>
              <a:t>et</a:t>
            </a:r>
            <a:endParaRPr lang="fr-FR" sz="1400" dirty="0">
              <a:effectLst/>
              <a:latin typeface="Arial" panose="020B0604020202020204" pitchFamily="34" charset="0"/>
              <a:ea typeface="Arial MT"/>
              <a:cs typeface="Arial" panose="020B0604020202020204" pitchFamily="34" charset="0"/>
            </a:endParaRPr>
          </a:p>
          <a:p>
            <a:pPr marL="742950" lvl="1" indent="-285750">
              <a:spcBef>
                <a:spcPts val="645"/>
              </a:spcBef>
              <a:buClr>
                <a:srgbClr val="010202"/>
              </a:buClr>
              <a:buSzPts val="2050"/>
              <a:buFont typeface="Arial MT"/>
              <a:buChar char="–"/>
              <a:tabLst>
                <a:tab pos="1091565" algn="l"/>
              </a:tabLst>
            </a:pPr>
            <a:r>
              <a:rPr lang="fr-FR" sz="1400" dirty="0">
                <a:solidFill>
                  <a:srgbClr val="010202"/>
                </a:solidFill>
                <a:effectLst/>
                <a:latin typeface="Arial" panose="020B0604020202020204" pitchFamily="34" charset="0"/>
                <a:ea typeface="Arial MT"/>
                <a:cs typeface="Arial" panose="020B0604020202020204" pitchFamily="34" charset="0"/>
              </a:rPr>
              <a:t>Dysfonction</a:t>
            </a:r>
            <a:r>
              <a:rPr lang="fr-FR" sz="1400" spc="65" dirty="0">
                <a:solidFill>
                  <a:srgbClr val="010202"/>
                </a:solidFill>
                <a:effectLst/>
                <a:latin typeface="Arial" panose="020B0604020202020204" pitchFamily="34" charset="0"/>
                <a:ea typeface="Arial MT"/>
                <a:cs typeface="Arial" panose="020B0604020202020204" pitchFamily="34" charset="0"/>
              </a:rPr>
              <a:t> </a:t>
            </a:r>
            <a:r>
              <a:rPr lang="fr-FR" sz="1400" dirty="0">
                <a:solidFill>
                  <a:srgbClr val="010202"/>
                </a:solidFill>
                <a:effectLst/>
                <a:latin typeface="Arial" panose="020B0604020202020204" pitchFamily="34" charset="0"/>
                <a:ea typeface="Arial MT"/>
                <a:cs typeface="Arial" panose="020B0604020202020204" pitchFamily="34" charset="0"/>
              </a:rPr>
              <a:t>des</a:t>
            </a:r>
            <a:r>
              <a:rPr lang="fr-FR" sz="1400" spc="70" dirty="0">
                <a:solidFill>
                  <a:srgbClr val="010202"/>
                </a:solidFill>
                <a:effectLst/>
                <a:latin typeface="Arial" panose="020B0604020202020204" pitchFamily="34" charset="0"/>
                <a:ea typeface="Arial MT"/>
                <a:cs typeface="Arial" panose="020B0604020202020204" pitchFamily="34" charset="0"/>
              </a:rPr>
              <a:t> </a:t>
            </a:r>
            <a:r>
              <a:rPr lang="fr-FR" sz="1400" dirty="0">
                <a:solidFill>
                  <a:srgbClr val="010202"/>
                </a:solidFill>
                <a:effectLst/>
                <a:latin typeface="Arial" panose="020B0604020202020204" pitchFamily="34" charset="0"/>
                <a:ea typeface="Arial MT"/>
                <a:cs typeface="Arial" panose="020B0604020202020204" pitchFamily="34" charset="0"/>
              </a:rPr>
              <a:t>organes</a:t>
            </a:r>
            <a:r>
              <a:rPr lang="fr-FR" sz="1400" dirty="0">
                <a:effectLst/>
                <a:latin typeface="Arial" panose="020B0604020202020204" pitchFamily="34" charset="0"/>
                <a:ea typeface="Arial MT"/>
                <a:cs typeface="Arial" panose="020B0604020202020204" pitchFamily="34" charset="0"/>
              </a:rPr>
              <a:t> </a:t>
            </a:r>
          </a:p>
          <a:p>
            <a:r>
              <a:rPr lang="fr-FR" sz="1400" b="1" dirty="0">
                <a:solidFill>
                  <a:srgbClr val="010202"/>
                </a:solidFill>
                <a:effectLst/>
                <a:latin typeface="Arial" panose="020B0604020202020204" pitchFamily="34" charset="0"/>
                <a:ea typeface="Arial MT"/>
                <a:cs typeface="Arial" panose="020B0604020202020204" pitchFamily="34" charset="0"/>
              </a:rPr>
              <a:t>Symptôme</a:t>
            </a:r>
            <a:r>
              <a:rPr lang="fr-FR" sz="1400" b="1" spc="60" dirty="0">
                <a:solidFill>
                  <a:srgbClr val="010202"/>
                </a:solidFill>
                <a:effectLst/>
                <a:latin typeface="Arial" panose="020B0604020202020204" pitchFamily="34" charset="0"/>
                <a:ea typeface="Arial MT"/>
                <a:cs typeface="Arial" panose="020B0604020202020204" pitchFamily="34" charset="0"/>
              </a:rPr>
              <a:t> </a:t>
            </a:r>
            <a:r>
              <a:rPr lang="fr-FR" sz="1400" b="1" dirty="0">
                <a:solidFill>
                  <a:srgbClr val="010202"/>
                </a:solidFill>
                <a:effectLst/>
                <a:latin typeface="Arial" panose="020B0604020202020204" pitchFamily="34" charset="0"/>
                <a:ea typeface="Arial MT"/>
                <a:cs typeface="Arial" panose="020B0604020202020204" pitchFamily="34" charset="0"/>
              </a:rPr>
              <a:t>le</a:t>
            </a:r>
            <a:r>
              <a:rPr lang="fr-FR" sz="1400" b="1" spc="60" dirty="0">
                <a:solidFill>
                  <a:srgbClr val="010202"/>
                </a:solidFill>
                <a:effectLst/>
                <a:latin typeface="Arial" panose="020B0604020202020204" pitchFamily="34" charset="0"/>
                <a:ea typeface="Arial MT"/>
                <a:cs typeface="Arial" panose="020B0604020202020204" pitchFamily="34" charset="0"/>
              </a:rPr>
              <a:t> </a:t>
            </a:r>
            <a:r>
              <a:rPr lang="fr-FR" sz="1400" b="1" dirty="0">
                <a:solidFill>
                  <a:srgbClr val="010202"/>
                </a:solidFill>
                <a:effectLst/>
                <a:latin typeface="Arial" panose="020B0604020202020204" pitchFamily="34" charset="0"/>
                <a:ea typeface="Arial MT"/>
                <a:cs typeface="Arial" panose="020B0604020202020204" pitchFamily="34" charset="0"/>
              </a:rPr>
              <a:t>plus</a:t>
            </a:r>
            <a:r>
              <a:rPr lang="fr-FR" sz="1400" b="1" spc="60" dirty="0">
                <a:solidFill>
                  <a:srgbClr val="010202"/>
                </a:solidFill>
                <a:effectLst/>
                <a:latin typeface="Arial" panose="020B0604020202020204" pitchFamily="34" charset="0"/>
                <a:ea typeface="Arial MT"/>
                <a:cs typeface="Arial" panose="020B0604020202020204" pitchFamily="34" charset="0"/>
              </a:rPr>
              <a:t> </a:t>
            </a:r>
            <a:r>
              <a:rPr lang="fr-FR" sz="1400" b="1" dirty="0">
                <a:solidFill>
                  <a:srgbClr val="010202"/>
                </a:solidFill>
                <a:effectLst/>
                <a:latin typeface="Arial" panose="020B0604020202020204" pitchFamily="34" charset="0"/>
                <a:ea typeface="Arial MT"/>
                <a:cs typeface="Arial" panose="020B0604020202020204" pitchFamily="34" charset="0"/>
              </a:rPr>
              <a:t>fréquent</a:t>
            </a:r>
            <a:r>
              <a:rPr lang="fr-FR" sz="1400" b="1" spc="60" dirty="0">
                <a:solidFill>
                  <a:srgbClr val="010202"/>
                </a:solidFill>
                <a:effectLst/>
                <a:latin typeface="Arial" panose="020B0604020202020204" pitchFamily="34" charset="0"/>
                <a:ea typeface="Arial MT"/>
                <a:cs typeface="Arial" panose="020B0604020202020204" pitchFamily="34" charset="0"/>
              </a:rPr>
              <a:t> </a:t>
            </a:r>
            <a:r>
              <a:rPr lang="fr-FR" sz="1400" b="1" dirty="0">
                <a:solidFill>
                  <a:srgbClr val="010202"/>
                </a:solidFill>
                <a:effectLst/>
                <a:latin typeface="Arial" panose="020B0604020202020204" pitchFamily="34" charset="0"/>
                <a:ea typeface="Arial MT"/>
                <a:cs typeface="Arial" panose="020B0604020202020204" pitchFamily="34" charset="0"/>
              </a:rPr>
              <a:t>en</a:t>
            </a:r>
            <a:r>
              <a:rPr lang="fr-FR" sz="1400" b="1" spc="60" dirty="0">
                <a:solidFill>
                  <a:srgbClr val="010202"/>
                </a:solidFill>
                <a:effectLst/>
                <a:latin typeface="Arial" panose="020B0604020202020204" pitchFamily="34" charset="0"/>
                <a:ea typeface="Arial MT"/>
                <a:cs typeface="Arial" panose="020B0604020202020204" pitchFamily="34" charset="0"/>
              </a:rPr>
              <a:t> </a:t>
            </a:r>
            <a:r>
              <a:rPr lang="fr-FR" sz="1400" b="1" dirty="0">
                <a:solidFill>
                  <a:srgbClr val="010202"/>
                </a:solidFill>
                <a:effectLst/>
                <a:latin typeface="Arial" panose="020B0604020202020204" pitchFamily="34" charset="0"/>
                <a:ea typeface="Arial MT"/>
                <a:cs typeface="Arial" panose="020B0604020202020204" pitchFamily="34" charset="0"/>
              </a:rPr>
              <a:t>soins</a:t>
            </a:r>
            <a:r>
              <a:rPr lang="fr-FR" sz="1400" b="1" spc="60" dirty="0">
                <a:solidFill>
                  <a:srgbClr val="010202"/>
                </a:solidFill>
                <a:effectLst/>
                <a:latin typeface="Arial" panose="020B0604020202020204" pitchFamily="34" charset="0"/>
                <a:ea typeface="Arial MT"/>
                <a:cs typeface="Arial" panose="020B0604020202020204" pitchFamily="34" charset="0"/>
              </a:rPr>
              <a:t> </a:t>
            </a:r>
            <a:r>
              <a:rPr lang="fr-FR" sz="1400" b="1" dirty="0">
                <a:solidFill>
                  <a:srgbClr val="010202"/>
                </a:solidFill>
                <a:effectLst/>
                <a:latin typeface="Arial" panose="020B0604020202020204" pitchFamily="34" charset="0"/>
                <a:ea typeface="Arial MT"/>
                <a:cs typeface="Arial MT"/>
              </a:rPr>
              <a:t>palliatifs</a:t>
            </a:r>
            <a:endParaRPr lang="fr-FR" sz="1400" dirty="0"/>
          </a:p>
        </p:txBody>
      </p:sp>
    </p:spTree>
    <p:extLst>
      <p:ext uri="{BB962C8B-B14F-4D97-AF65-F5344CB8AC3E}">
        <p14:creationId xmlns:p14="http://schemas.microsoft.com/office/powerpoint/2010/main" val="28180833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CF0E899-1FA8-4699-F2A3-B6A1B0147FDA}"/>
              </a:ext>
            </a:extLst>
          </p:cNvPr>
          <p:cNvSpPr>
            <a:spLocks noGrp="1"/>
          </p:cNvSpPr>
          <p:nvPr>
            <p:ph type="title"/>
          </p:nvPr>
        </p:nvSpPr>
        <p:spPr/>
        <p:txBody>
          <a:bodyPr/>
          <a:lstStyle/>
          <a:p>
            <a:r>
              <a:rPr lang="fr-FR" dirty="0">
                <a:solidFill>
                  <a:srgbClr val="FF0000"/>
                </a:solidFill>
              </a:rPr>
              <a:t>Symptômes en fin de vie </a:t>
            </a:r>
            <a:endParaRPr lang="fr-FR" dirty="0"/>
          </a:p>
        </p:txBody>
      </p:sp>
      <p:sp>
        <p:nvSpPr>
          <p:cNvPr id="3" name="Espace réservé du contenu 2">
            <a:extLst>
              <a:ext uri="{FF2B5EF4-FFF2-40B4-BE49-F238E27FC236}">
                <a16:creationId xmlns:a16="http://schemas.microsoft.com/office/drawing/2014/main" id="{4C0BAE72-D8F2-642A-2D07-1A1D2C6AC7BE}"/>
              </a:ext>
            </a:extLst>
          </p:cNvPr>
          <p:cNvSpPr>
            <a:spLocks noGrp="1"/>
          </p:cNvSpPr>
          <p:nvPr>
            <p:ph sz="quarter" idx="13"/>
          </p:nvPr>
        </p:nvSpPr>
        <p:spPr>
          <a:xfrm>
            <a:off x="913774" y="1677725"/>
            <a:ext cx="10363826" cy="5080883"/>
          </a:xfrm>
        </p:spPr>
        <p:txBody>
          <a:bodyPr>
            <a:normAutofit fontScale="92500" lnSpcReduction="10000"/>
          </a:bodyPr>
          <a:lstStyle/>
          <a:p>
            <a:pPr marL="1122045" marR="1452880" indent="0" algn="ctr">
              <a:lnSpc>
                <a:spcPts val="3245"/>
              </a:lnSpc>
              <a:spcBef>
                <a:spcPts val="710"/>
              </a:spcBef>
              <a:buNone/>
            </a:pPr>
            <a:r>
              <a:rPr lang="fr-FR" sz="1600" b="1" kern="0" dirty="0">
                <a:solidFill>
                  <a:srgbClr val="FF0000"/>
                </a:solidFill>
                <a:effectLst/>
                <a:latin typeface="Arial" panose="020B0604020202020204" pitchFamily="34" charset="0"/>
                <a:ea typeface="Arial" panose="020B0604020202020204" pitchFamily="34" charset="0"/>
                <a:cs typeface="Arial" panose="020B0604020202020204" pitchFamily="34" charset="0"/>
              </a:rPr>
              <a:t>Anorexie</a:t>
            </a:r>
            <a:r>
              <a:rPr lang="fr-FR" sz="1600" b="1" kern="0" spc="-10" dirty="0">
                <a:solidFill>
                  <a:srgbClr val="FF0000"/>
                </a:solidFill>
                <a:effectLst/>
                <a:latin typeface="Arial" panose="020B0604020202020204" pitchFamily="34" charset="0"/>
                <a:ea typeface="Arial" panose="020B0604020202020204" pitchFamily="34" charset="0"/>
                <a:cs typeface="Arial" panose="020B0604020202020204" pitchFamily="34" charset="0"/>
              </a:rPr>
              <a:t> </a:t>
            </a:r>
            <a:r>
              <a:rPr lang="fr-FR" sz="1600" b="1" kern="0" dirty="0">
                <a:solidFill>
                  <a:srgbClr val="FF0000"/>
                </a:solidFill>
                <a:effectLst/>
                <a:latin typeface="Arial" panose="020B0604020202020204" pitchFamily="34" charset="0"/>
                <a:ea typeface="Arial" panose="020B0604020202020204" pitchFamily="34" charset="0"/>
                <a:cs typeface="Arial" panose="020B0604020202020204" pitchFamily="34" charset="0"/>
              </a:rPr>
              <a:t>/</a:t>
            </a:r>
            <a:r>
              <a:rPr lang="fr-FR" sz="1600" b="1" kern="0" spc="-10" dirty="0">
                <a:solidFill>
                  <a:srgbClr val="FF0000"/>
                </a:solidFill>
                <a:effectLst/>
                <a:latin typeface="Arial" panose="020B0604020202020204" pitchFamily="34" charset="0"/>
                <a:ea typeface="Arial" panose="020B0604020202020204" pitchFamily="34" charset="0"/>
                <a:cs typeface="Arial" panose="020B0604020202020204" pitchFamily="34" charset="0"/>
              </a:rPr>
              <a:t> </a:t>
            </a:r>
            <a:r>
              <a:rPr lang="fr-FR" sz="1600" b="1" kern="0" dirty="0">
                <a:solidFill>
                  <a:srgbClr val="FF0000"/>
                </a:solidFill>
                <a:effectLst/>
                <a:latin typeface="Arial" panose="020B0604020202020204" pitchFamily="34" charset="0"/>
                <a:ea typeface="Arial" panose="020B0604020202020204" pitchFamily="34" charset="0"/>
                <a:cs typeface="Arial" panose="020B0604020202020204" pitchFamily="34" charset="0"/>
              </a:rPr>
              <a:t>Cachexie</a:t>
            </a:r>
          </a:p>
          <a:p>
            <a:pPr marL="1122045" marR="1452880" indent="0" algn="ctr">
              <a:lnSpc>
                <a:spcPts val="3245"/>
              </a:lnSpc>
              <a:spcBef>
                <a:spcPts val="710"/>
              </a:spcBef>
              <a:buNone/>
            </a:pPr>
            <a:r>
              <a:rPr lang="fr-FR" sz="1600" dirty="0">
                <a:solidFill>
                  <a:srgbClr val="FF0000"/>
                </a:solidFill>
                <a:effectLst/>
                <a:latin typeface="Arial" panose="020B0604020202020204" pitchFamily="34" charset="0"/>
                <a:ea typeface="Arial MT"/>
                <a:cs typeface="Arial" panose="020B0604020202020204" pitchFamily="34" charset="0"/>
              </a:rPr>
              <a:t>Les</a:t>
            </a:r>
            <a:r>
              <a:rPr lang="fr-FR" sz="1600" spc="130" dirty="0">
                <a:solidFill>
                  <a:srgbClr val="FF0000"/>
                </a:solidFill>
                <a:effectLst/>
                <a:latin typeface="Arial" panose="020B0604020202020204" pitchFamily="34" charset="0"/>
                <a:ea typeface="Arial MT"/>
                <a:cs typeface="Arial" panose="020B0604020202020204" pitchFamily="34" charset="0"/>
              </a:rPr>
              <a:t> </a:t>
            </a:r>
            <a:r>
              <a:rPr lang="fr-FR" sz="1600" dirty="0">
                <a:solidFill>
                  <a:srgbClr val="FF0000"/>
                </a:solidFill>
                <a:effectLst/>
                <a:latin typeface="Arial" panose="020B0604020202020204" pitchFamily="34" charset="0"/>
                <a:ea typeface="Arial MT"/>
                <a:cs typeface="Arial" panose="020B0604020202020204" pitchFamily="34" charset="0"/>
              </a:rPr>
              <a:t>approches</a:t>
            </a:r>
            <a:r>
              <a:rPr lang="fr-FR" sz="1600" spc="130" dirty="0">
                <a:solidFill>
                  <a:srgbClr val="FF0000"/>
                </a:solidFill>
                <a:effectLst/>
                <a:latin typeface="Arial" panose="020B0604020202020204" pitchFamily="34" charset="0"/>
                <a:ea typeface="Arial MT"/>
                <a:cs typeface="Arial" panose="020B0604020202020204" pitchFamily="34" charset="0"/>
              </a:rPr>
              <a:t> </a:t>
            </a:r>
            <a:r>
              <a:rPr lang="fr-FR" sz="1600" dirty="0">
                <a:solidFill>
                  <a:srgbClr val="FF0000"/>
                </a:solidFill>
                <a:effectLst/>
                <a:latin typeface="Arial" panose="020B0604020202020204" pitchFamily="34" charset="0"/>
                <a:ea typeface="Arial MT"/>
                <a:cs typeface="Arial" panose="020B0604020202020204" pitchFamily="34" charset="0"/>
              </a:rPr>
              <a:t>thérapeutiques</a:t>
            </a:r>
          </a:p>
          <a:p>
            <a:pPr marL="1143000" lvl="2" indent="-228600">
              <a:spcBef>
                <a:spcPts val="670"/>
              </a:spcBef>
              <a:spcAft>
                <a:spcPts val="0"/>
              </a:spcAft>
              <a:buClr>
                <a:srgbClr val="010202"/>
              </a:buClr>
              <a:buSzPts val="2050"/>
              <a:buFont typeface="Arial MT"/>
              <a:buChar char="•"/>
              <a:tabLst>
                <a:tab pos="1307465" algn="l"/>
                <a:tab pos="1308100" algn="l"/>
              </a:tabLst>
            </a:pPr>
            <a:endParaRPr lang="fr-FR" b="1" dirty="0">
              <a:solidFill>
                <a:srgbClr val="010202"/>
              </a:solidFill>
              <a:effectLst/>
              <a:latin typeface="Arial" panose="020B0604020202020204" pitchFamily="34" charset="0"/>
              <a:ea typeface="Arial MT"/>
              <a:cs typeface="Arial" panose="020B0604020202020204" pitchFamily="34" charset="0"/>
            </a:endParaRPr>
          </a:p>
          <a:p>
            <a:pPr marL="1143000" lvl="2" indent="-228600">
              <a:spcBef>
                <a:spcPts val="670"/>
              </a:spcBef>
              <a:spcAft>
                <a:spcPts val="0"/>
              </a:spcAft>
              <a:buClr>
                <a:srgbClr val="010202"/>
              </a:buClr>
              <a:buSzPts val="2050"/>
              <a:buFont typeface="Arial MT"/>
              <a:buChar char="•"/>
              <a:tabLst>
                <a:tab pos="1307465" algn="l"/>
                <a:tab pos="1308100" algn="l"/>
              </a:tabLst>
            </a:pPr>
            <a:r>
              <a:rPr lang="fr-FR" b="1" dirty="0">
                <a:solidFill>
                  <a:srgbClr val="010202"/>
                </a:solidFill>
                <a:effectLst/>
                <a:latin typeface="Arial" panose="020B0604020202020204" pitchFamily="34" charset="0"/>
                <a:ea typeface="Arial MT"/>
                <a:cs typeface="Arial" panose="020B0604020202020204" pitchFamily="34" charset="0"/>
              </a:rPr>
              <a:t>Pharmacologiques</a:t>
            </a:r>
            <a:endParaRPr lang="fr-FR" b="1" dirty="0">
              <a:effectLst/>
              <a:latin typeface="Arial" panose="020B0604020202020204" pitchFamily="34" charset="0"/>
              <a:ea typeface="Arial MT"/>
              <a:cs typeface="Arial" panose="020B0604020202020204" pitchFamily="34" charset="0"/>
            </a:endParaRPr>
          </a:p>
          <a:p>
            <a:pPr marL="1600200" lvl="3" indent="-228600">
              <a:spcBef>
                <a:spcPts val="665"/>
              </a:spcBef>
              <a:spcAft>
                <a:spcPts val="0"/>
              </a:spcAft>
              <a:buClr>
                <a:srgbClr val="010202"/>
              </a:buClr>
              <a:buSzPts val="2050"/>
              <a:buFont typeface="Arial MT"/>
              <a:buChar char="–"/>
              <a:tabLst>
                <a:tab pos="1722120" algn="l"/>
              </a:tabLst>
            </a:pPr>
            <a:r>
              <a:rPr lang="fr-FR" sz="1600" dirty="0">
                <a:solidFill>
                  <a:srgbClr val="010202"/>
                </a:solidFill>
                <a:effectLst/>
                <a:latin typeface="Arial" panose="020B0604020202020204" pitchFamily="34" charset="0"/>
                <a:ea typeface="Arial MT"/>
                <a:cs typeface="Arial" panose="020B0604020202020204" pitchFamily="34" charset="0"/>
              </a:rPr>
              <a:t>Corticostéroïdes</a:t>
            </a:r>
            <a:r>
              <a:rPr lang="fr-FR" sz="1600" spc="85" dirty="0">
                <a:solidFill>
                  <a:srgbClr val="010202"/>
                </a:solidFill>
                <a:effectLst/>
                <a:latin typeface="Arial" panose="020B0604020202020204" pitchFamily="34" charset="0"/>
                <a:ea typeface="Arial MT"/>
                <a:cs typeface="Arial" panose="020B0604020202020204" pitchFamily="34" charset="0"/>
              </a:rPr>
              <a:t> </a:t>
            </a:r>
            <a:r>
              <a:rPr lang="fr-FR" sz="1600" dirty="0">
                <a:solidFill>
                  <a:srgbClr val="010202"/>
                </a:solidFill>
                <a:effectLst/>
                <a:latin typeface="Arial" panose="020B0604020202020204" pitchFamily="34" charset="0"/>
                <a:ea typeface="Arial MT"/>
                <a:cs typeface="Arial" panose="020B0604020202020204" pitchFamily="34" charset="0"/>
              </a:rPr>
              <a:t>(</a:t>
            </a:r>
            <a:r>
              <a:rPr lang="fr-FR" sz="1600" spc="85" dirty="0">
                <a:solidFill>
                  <a:srgbClr val="010202"/>
                </a:solidFill>
                <a:effectLst/>
                <a:latin typeface="Arial" panose="020B0604020202020204" pitchFamily="34" charset="0"/>
                <a:ea typeface="Arial MT"/>
                <a:cs typeface="Arial" panose="020B0604020202020204" pitchFamily="34" charset="0"/>
              </a:rPr>
              <a:t> </a:t>
            </a:r>
            <a:r>
              <a:rPr lang="fr-FR" sz="1600" dirty="0" err="1">
                <a:solidFill>
                  <a:srgbClr val="010202"/>
                </a:solidFill>
                <a:effectLst/>
                <a:latin typeface="Arial" panose="020B0604020202020204" pitchFamily="34" charset="0"/>
                <a:ea typeface="Arial MT"/>
                <a:cs typeface="Arial" panose="020B0604020202020204" pitchFamily="34" charset="0"/>
              </a:rPr>
              <a:t>Médrol</a:t>
            </a:r>
            <a:r>
              <a:rPr lang="fr-FR" sz="1600" dirty="0">
                <a:solidFill>
                  <a:srgbClr val="010202"/>
                </a:solidFill>
                <a:effectLst/>
                <a:latin typeface="Arial" panose="020B0604020202020204" pitchFamily="34" charset="0"/>
                <a:ea typeface="Arial MT"/>
                <a:cs typeface="Arial" panose="020B0604020202020204" pitchFamily="34" charset="0"/>
              </a:rPr>
              <a:t>®,</a:t>
            </a:r>
            <a:r>
              <a:rPr lang="fr-FR" sz="1600" spc="85" dirty="0">
                <a:solidFill>
                  <a:srgbClr val="010202"/>
                </a:solidFill>
                <a:effectLst/>
                <a:latin typeface="Arial" panose="020B0604020202020204" pitchFamily="34" charset="0"/>
                <a:ea typeface="Arial MT"/>
                <a:cs typeface="Arial" panose="020B0604020202020204" pitchFamily="34" charset="0"/>
              </a:rPr>
              <a:t> </a:t>
            </a:r>
            <a:r>
              <a:rPr lang="fr-FR" sz="1600" dirty="0">
                <a:solidFill>
                  <a:srgbClr val="010202"/>
                </a:solidFill>
                <a:effectLst/>
                <a:latin typeface="Arial" panose="020B0604020202020204" pitchFamily="34" charset="0"/>
                <a:ea typeface="Arial MT"/>
                <a:cs typeface="Arial" panose="020B0604020202020204" pitchFamily="34" charset="0"/>
              </a:rPr>
              <a:t>Cortancyl®)</a:t>
            </a:r>
            <a:endParaRPr lang="fr-FR" sz="1600" dirty="0">
              <a:effectLst/>
              <a:latin typeface="Arial" panose="020B0604020202020204" pitchFamily="34" charset="0"/>
              <a:ea typeface="Arial MT"/>
              <a:cs typeface="Arial" panose="020B0604020202020204" pitchFamily="34" charset="0"/>
            </a:endParaRPr>
          </a:p>
          <a:p>
            <a:pPr marL="1600200" lvl="3" indent="-228600">
              <a:spcBef>
                <a:spcPts val="540"/>
              </a:spcBef>
              <a:spcAft>
                <a:spcPts val="0"/>
              </a:spcAft>
              <a:buClr>
                <a:srgbClr val="010202"/>
              </a:buClr>
              <a:buSzPts val="2050"/>
              <a:buFont typeface="Arial MT"/>
              <a:buChar char="–"/>
              <a:tabLst>
                <a:tab pos="1722120" algn="l"/>
              </a:tabLst>
            </a:pPr>
            <a:r>
              <a:rPr lang="fr-FR" sz="1600" dirty="0">
                <a:solidFill>
                  <a:srgbClr val="010202"/>
                </a:solidFill>
                <a:effectLst/>
                <a:latin typeface="Arial" panose="020B0604020202020204" pitchFamily="34" charset="0"/>
                <a:ea typeface="Arial MT"/>
                <a:cs typeface="Arial" panose="020B0604020202020204" pitchFamily="34" charset="0"/>
              </a:rPr>
              <a:t>Progestatifs</a:t>
            </a:r>
            <a:r>
              <a:rPr lang="fr-FR" sz="1600" spc="60" dirty="0">
                <a:solidFill>
                  <a:srgbClr val="010202"/>
                </a:solidFill>
                <a:effectLst/>
                <a:latin typeface="Arial" panose="020B0604020202020204" pitchFamily="34" charset="0"/>
                <a:ea typeface="Arial MT"/>
                <a:cs typeface="Arial" panose="020B0604020202020204" pitchFamily="34" charset="0"/>
              </a:rPr>
              <a:t> </a:t>
            </a:r>
            <a:r>
              <a:rPr lang="fr-FR" sz="1600" dirty="0">
                <a:solidFill>
                  <a:srgbClr val="010202"/>
                </a:solidFill>
                <a:effectLst/>
                <a:latin typeface="Arial" panose="020B0604020202020204" pitchFamily="34" charset="0"/>
                <a:ea typeface="Arial MT"/>
                <a:cs typeface="Arial" panose="020B0604020202020204" pitchFamily="34" charset="0"/>
              </a:rPr>
              <a:t>de</a:t>
            </a:r>
            <a:r>
              <a:rPr lang="fr-FR" sz="1600" spc="65" dirty="0">
                <a:solidFill>
                  <a:srgbClr val="010202"/>
                </a:solidFill>
                <a:effectLst/>
                <a:latin typeface="Arial" panose="020B0604020202020204" pitchFamily="34" charset="0"/>
                <a:ea typeface="Arial MT"/>
                <a:cs typeface="Arial" panose="020B0604020202020204" pitchFamily="34" charset="0"/>
              </a:rPr>
              <a:t> </a:t>
            </a:r>
            <a:r>
              <a:rPr lang="fr-FR" sz="1600" dirty="0">
                <a:solidFill>
                  <a:srgbClr val="010202"/>
                </a:solidFill>
                <a:effectLst/>
                <a:latin typeface="Arial" panose="020B0604020202020204" pitchFamily="34" charset="0"/>
                <a:ea typeface="Arial MT"/>
                <a:cs typeface="Arial" panose="020B0604020202020204" pitchFamily="34" charset="0"/>
              </a:rPr>
              <a:t>synthèse</a:t>
            </a:r>
            <a:r>
              <a:rPr lang="fr-FR" sz="1600" spc="60" dirty="0">
                <a:solidFill>
                  <a:srgbClr val="010202"/>
                </a:solidFill>
                <a:effectLst/>
                <a:latin typeface="Arial" panose="020B0604020202020204" pitchFamily="34" charset="0"/>
                <a:ea typeface="Arial MT"/>
                <a:cs typeface="Arial" panose="020B0604020202020204" pitchFamily="34" charset="0"/>
              </a:rPr>
              <a:t> </a:t>
            </a:r>
            <a:r>
              <a:rPr lang="fr-FR" sz="1600" dirty="0">
                <a:solidFill>
                  <a:srgbClr val="010202"/>
                </a:solidFill>
                <a:effectLst/>
                <a:latin typeface="Arial" panose="020B0604020202020204" pitchFamily="34" charset="0"/>
                <a:ea typeface="Arial MT"/>
                <a:cs typeface="Arial" panose="020B0604020202020204" pitchFamily="34" charset="0"/>
              </a:rPr>
              <a:t>(</a:t>
            </a:r>
            <a:r>
              <a:rPr lang="fr-FR" sz="1600" spc="65" dirty="0">
                <a:solidFill>
                  <a:srgbClr val="010202"/>
                </a:solidFill>
                <a:effectLst/>
                <a:latin typeface="Arial" panose="020B0604020202020204" pitchFamily="34" charset="0"/>
                <a:ea typeface="Arial MT"/>
                <a:cs typeface="Arial" panose="020B0604020202020204" pitchFamily="34" charset="0"/>
              </a:rPr>
              <a:t> </a:t>
            </a:r>
            <a:r>
              <a:rPr lang="fr-FR" sz="1600" dirty="0" err="1">
                <a:solidFill>
                  <a:srgbClr val="010202"/>
                </a:solidFill>
                <a:effectLst/>
                <a:latin typeface="Arial" panose="020B0604020202020204" pitchFamily="34" charset="0"/>
                <a:ea typeface="Arial MT"/>
                <a:cs typeface="Arial" panose="020B0604020202020204" pitchFamily="34" charset="0"/>
              </a:rPr>
              <a:t>Mégace</a:t>
            </a:r>
            <a:r>
              <a:rPr lang="fr-FR" sz="1600" dirty="0">
                <a:solidFill>
                  <a:srgbClr val="010202"/>
                </a:solidFill>
                <a:effectLst/>
                <a:latin typeface="Arial" panose="020B0604020202020204" pitchFamily="34" charset="0"/>
                <a:ea typeface="Arial MT"/>
                <a:cs typeface="Arial" panose="020B0604020202020204" pitchFamily="34" charset="0"/>
              </a:rPr>
              <a:t>®)</a:t>
            </a:r>
            <a:endParaRPr lang="fr-FR" sz="1600" dirty="0">
              <a:effectLst/>
              <a:latin typeface="Arial" panose="020B0604020202020204" pitchFamily="34" charset="0"/>
              <a:ea typeface="Arial MT"/>
              <a:cs typeface="Arial" panose="020B0604020202020204" pitchFamily="34" charset="0"/>
            </a:endParaRPr>
          </a:p>
          <a:p>
            <a:pPr marL="1600200" lvl="3" indent="-228600">
              <a:spcBef>
                <a:spcPts val="645"/>
              </a:spcBef>
              <a:buClr>
                <a:srgbClr val="010202"/>
              </a:buClr>
              <a:buSzPts val="2050"/>
              <a:buFont typeface="Arial MT"/>
              <a:buChar char="–"/>
              <a:tabLst>
                <a:tab pos="1722120" algn="l"/>
              </a:tabLst>
            </a:pPr>
            <a:r>
              <a:rPr lang="fr-FR" sz="1600" dirty="0">
                <a:solidFill>
                  <a:srgbClr val="010202"/>
                </a:solidFill>
                <a:effectLst/>
                <a:latin typeface="Arial" panose="020B0604020202020204" pitchFamily="34" charset="0"/>
                <a:ea typeface="Arial MT"/>
                <a:cs typeface="Arial" panose="020B0604020202020204" pitchFamily="34" charset="0"/>
              </a:rPr>
              <a:t>Thalidomide®</a:t>
            </a:r>
            <a:r>
              <a:rPr lang="fr-FR" sz="1600" spc="150" dirty="0">
                <a:solidFill>
                  <a:srgbClr val="010202"/>
                </a:solidFill>
                <a:effectLst/>
                <a:latin typeface="Arial" panose="020B0604020202020204" pitchFamily="34" charset="0"/>
                <a:ea typeface="Arial MT"/>
                <a:cs typeface="Arial" panose="020B0604020202020204" pitchFamily="34" charset="0"/>
              </a:rPr>
              <a:t> </a:t>
            </a:r>
            <a:r>
              <a:rPr lang="fr-FR" sz="1600" dirty="0">
                <a:solidFill>
                  <a:srgbClr val="010202"/>
                </a:solidFill>
                <a:effectLst/>
                <a:latin typeface="Arial" panose="020B0604020202020204" pitchFamily="34" charset="0"/>
                <a:ea typeface="Arial MT"/>
                <a:cs typeface="Arial" panose="020B0604020202020204" pitchFamily="34" charset="0"/>
              </a:rPr>
              <a:t>(effets</a:t>
            </a:r>
            <a:r>
              <a:rPr lang="fr-FR" sz="1600" spc="100" dirty="0">
                <a:solidFill>
                  <a:srgbClr val="010202"/>
                </a:solidFill>
                <a:effectLst/>
                <a:latin typeface="Arial" panose="020B0604020202020204" pitchFamily="34" charset="0"/>
                <a:ea typeface="Arial MT"/>
                <a:cs typeface="Arial" panose="020B0604020202020204" pitchFamily="34" charset="0"/>
              </a:rPr>
              <a:t> </a:t>
            </a:r>
            <a:r>
              <a:rPr lang="fr-FR" sz="1600" dirty="0">
                <a:solidFill>
                  <a:srgbClr val="010202"/>
                </a:solidFill>
                <a:effectLst/>
                <a:latin typeface="Arial" panose="020B0604020202020204" pitchFamily="34" charset="0"/>
                <a:ea typeface="Arial MT"/>
                <a:cs typeface="Arial" panose="020B0604020202020204" pitchFamily="34" charset="0"/>
              </a:rPr>
              <a:t>immunomodulateurs</a:t>
            </a:r>
            <a:r>
              <a:rPr lang="fr-FR" sz="1600" spc="100" dirty="0">
                <a:solidFill>
                  <a:srgbClr val="010202"/>
                </a:solidFill>
                <a:effectLst/>
                <a:latin typeface="Arial" panose="020B0604020202020204" pitchFamily="34" charset="0"/>
                <a:ea typeface="Arial MT"/>
                <a:cs typeface="Arial" panose="020B0604020202020204" pitchFamily="34" charset="0"/>
              </a:rPr>
              <a:t> </a:t>
            </a:r>
            <a:r>
              <a:rPr lang="fr-FR" sz="1600" dirty="0">
                <a:solidFill>
                  <a:srgbClr val="010202"/>
                </a:solidFill>
                <a:effectLst/>
                <a:latin typeface="Arial" panose="020B0604020202020204" pitchFamily="34" charset="0"/>
                <a:ea typeface="Arial MT"/>
                <a:cs typeface="Arial" panose="020B0604020202020204" pitchFamily="34" charset="0"/>
              </a:rPr>
              <a:t>et</a:t>
            </a:r>
            <a:r>
              <a:rPr lang="fr-FR" sz="1600" spc="100" dirty="0">
                <a:solidFill>
                  <a:srgbClr val="010202"/>
                </a:solidFill>
                <a:effectLst/>
                <a:latin typeface="Arial" panose="020B0604020202020204" pitchFamily="34" charset="0"/>
                <a:ea typeface="Arial MT"/>
                <a:cs typeface="Arial" panose="020B0604020202020204" pitchFamily="34" charset="0"/>
              </a:rPr>
              <a:t> </a:t>
            </a:r>
            <a:r>
              <a:rPr lang="fr-FR" sz="1600" dirty="0">
                <a:solidFill>
                  <a:srgbClr val="010202"/>
                </a:solidFill>
                <a:effectLst/>
                <a:latin typeface="Arial" panose="020B0604020202020204" pitchFamily="34" charset="0"/>
                <a:ea typeface="Arial MT"/>
                <a:cs typeface="Arial" panose="020B0604020202020204" pitchFamily="34" charset="0"/>
              </a:rPr>
              <a:t>antinéoplasiques)</a:t>
            </a:r>
            <a:endParaRPr lang="fr-FR" sz="1600" dirty="0">
              <a:effectLst/>
              <a:latin typeface="Arial" panose="020B0604020202020204" pitchFamily="34" charset="0"/>
              <a:ea typeface="Arial MT"/>
              <a:cs typeface="Arial" panose="020B0604020202020204" pitchFamily="34" charset="0"/>
            </a:endParaRPr>
          </a:p>
          <a:p>
            <a:pPr marL="1600200" lvl="3" indent="-228600">
              <a:spcBef>
                <a:spcPts val="645"/>
              </a:spcBef>
              <a:buClr>
                <a:srgbClr val="010202"/>
              </a:buClr>
              <a:buSzPts val="2050"/>
              <a:buFont typeface="Arial MT"/>
              <a:buChar char="–"/>
              <a:tabLst>
                <a:tab pos="1722120" algn="l"/>
              </a:tabLst>
            </a:pPr>
            <a:r>
              <a:rPr lang="fr-FR" sz="1600" dirty="0">
                <a:solidFill>
                  <a:srgbClr val="010202"/>
                </a:solidFill>
                <a:effectLst/>
                <a:latin typeface="Arial" panose="020B0604020202020204" pitchFamily="34" charset="0"/>
                <a:ea typeface="Arial MT"/>
                <a:cs typeface="Arial" panose="020B0604020202020204" pitchFamily="34" charset="0"/>
              </a:rPr>
              <a:t>Testostérone</a:t>
            </a:r>
            <a:r>
              <a:rPr lang="fr-FR" sz="1600" spc="55" dirty="0">
                <a:solidFill>
                  <a:srgbClr val="010202"/>
                </a:solidFill>
                <a:effectLst/>
                <a:latin typeface="Arial" panose="020B0604020202020204" pitchFamily="34" charset="0"/>
                <a:ea typeface="Arial MT"/>
                <a:cs typeface="Arial" panose="020B0604020202020204" pitchFamily="34" charset="0"/>
              </a:rPr>
              <a:t> </a:t>
            </a:r>
            <a:r>
              <a:rPr lang="fr-FR" sz="1600" dirty="0">
                <a:solidFill>
                  <a:srgbClr val="010202"/>
                </a:solidFill>
                <a:effectLst/>
                <a:latin typeface="Arial" panose="020B0604020202020204" pitchFamily="34" charset="0"/>
                <a:ea typeface="Arial MT"/>
                <a:cs typeface="Arial" panose="020B0604020202020204" pitchFamily="34" charset="0"/>
              </a:rPr>
              <a:t>et</a:t>
            </a:r>
            <a:r>
              <a:rPr lang="fr-FR" sz="1600" spc="60" dirty="0">
                <a:solidFill>
                  <a:srgbClr val="010202"/>
                </a:solidFill>
                <a:effectLst/>
                <a:latin typeface="Arial" panose="020B0604020202020204" pitchFamily="34" charset="0"/>
                <a:ea typeface="Arial MT"/>
                <a:cs typeface="Arial" panose="020B0604020202020204" pitchFamily="34" charset="0"/>
              </a:rPr>
              <a:t> </a:t>
            </a:r>
            <a:r>
              <a:rPr lang="fr-FR" sz="1600" dirty="0">
                <a:solidFill>
                  <a:srgbClr val="010202"/>
                </a:solidFill>
                <a:effectLst/>
                <a:latin typeface="Arial" panose="020B0604020202020204" pitchFamily="34" charset="0"/>
                <a:ea typeface="Arial MT"/>
                <a:cs typeface="Arial" panose="020B0604020202020204" pitchFamily="34" charset="0"/>
              </a:rPr>
              <a:t>ses</a:t>
            </a:r>
            <a:r>
              <a:rPr lang="fr-FR" sz="1600" spc="60" dirty="0">
                <a:solidFill>
                  <a:srgbClr val="010202"/>
                </a:solidFill>
                <a:effectLst/>
                <a:latin typeface="Arial" panose="020B0604020202020204" pitchFamily="34" charset="0"/>
                <a:ea typeface="Arial MT"/>
                <a:cs typeface="Arial" panose="020B0604020202020204" pitchFamily="34" charset="0"/>
              </a:rPr>
              <a:t> </a:t>
            </a:r>
            <a:r>
              <a:rPr lang="fr-FR" sz="1600" dirty="0">
                <a:solidFill>
                  <a:srgbClr val="010202"/>
                </a:solidFill>
                <a:effectLst/>
                <a:latin typeface="Arial" panose="020B0604020202020204" pitchFamily="34" charset="0"/>
                <a:ea typeface="Arial MT"/>
                <a:cs typeface="Arial" panose="020B0604020202020204" pitchFamily="34" charset="0"/>
              </a:rPr>
              <a:t>dérivés</a:t>
            </a:r>
            <a:endParaRPr lang="fr-FR" sz="1600" dirty="0">
              <a:effectLst/>
              <a:latin typeface="Arial" panose="020B0604020202020204" pitchFamily="34" charset="0"/>
              <a:ea typeface="Arial MT"/>
              <a:cs typeface="Arial" panose="020B0604020202020204" pitchFamily="34" charset="0"/>
            </a:endParaRPr>
          </a:p>
          <a:p>
            <a:pPr marL="1600200" lvl="3" indent="-228600">
              <a:spcBef>
                <a:spcPts val="645"/>
              </a:spcBef>
              <a:buClr>
                <a:srgbClr val="010202"/>
              </a:buClr>
              <a:buSzPts val="2050"/>
              <a:buFont typeface="Arial MT"/>
              <a:buChar char="–"/>
              <a:tabLst>
                <a:tab pos="1722120" algn="l"/>
              </a:tabLst>
            </a:pPr>
            <a:r>
              <a:rPr lang="fr-FR" sz="1600" dirty="0">
                <a:solidFill>
                  <a:srgbClr val="010202"/>
                </a:solidFill>
                <a:effectLst/>
                <a:latin typeface="Arial" panose="020B0604020202020204" pitchFamily="34" charset="0"/>
                <a:ea typeface="Arial MT"/>
                <a:cs typeface="Arial" panose="020B0604020202020204" pitchFamily="34" charset="0"/>
              </a:rPr>
              <a:t>Mélatonine</a:t>
            </a:r>
            <a:endParaRPr lang="fr-FR" sz="1600" dirty="0">
              <a:effectLst/>
              <a:latin typeface="Arial" panose="020B0604020202020204" pitchFamily="34" charset="0"/>
              <a:ea typeface="Arial MT"/>
              <a:cs typeface="Arial" panose="020B0604020202020204" pitchFamily="34" charset="0"/>
            </a:endParaRPr>
          </a:p>
          <a:p>
            <a:pPr marL="1600200" lvl="3" indent="-228600">
              <a:spcBef>
                <a:spcPts val="645"/>
              </a:spcBef>
              <a:buClr>
                <a:srgbClr val="010202"/>
              </a:buClr>
              <a:buSzPts val="2050"/>
              <a:buFont typeface="Arial MT"/>
              <a:buChar char="–"/>
              <a:tabLst>
                <a:tab pos="1722120" algn="l"/>
              </a:tabLst>
            </a:pPr>
            <a:r>
              <a:rPr lang="fr-FR" sz="1600" dirty="0" err="1">
                <a:solidFill>
                  <a:srgbClr val="010202"/>
                </a:solidFill>
                <a:effectLst/>
                <a:latin typeface="Arial" panose="020B0604020202020204" pitchFamily="34" charset="0"/>
                <a:ea typeface="Arial MT"/>
                <a:cs typeface="Arial" panose="020B0604020202020204" pitchFamily="34" charset="0"/>
              </a:rPr>
              <a:t>Bétabloqueurs</a:t>
            </a:r>
            <a:r>
              <a:rPr lang="fr-FR" sz="1600" spc="90" dirty="0">
                <a:solidFill>
                  <a:srgbClr val="010202"/>
                </a:solidFill>
                <a:effectLst/>
                <a:latin typeface="Arial" panose="020B0604020202020204" pitchFamily="34" charset="0"/>
                <a:ea typeface="Arial MT"/>
                <a:cs typeface="Arial" panose="020B0604020202020204" pitchFamily="34" charset="0"/>
              </a:rPr>
              <a:t> </a:t>
            </a:r>
            <a:r>
              <a:rPr lang="fr-FR" sz="1600" dirty="0">
                <a:solidFill>
                  <a:srgbClr val="010202"/>
                </a:solidFill>
                <a:effectLst/>
                <a:latin typeface="Arial" panose="020B0604020202020204" pitchFamily="34" charset="0"/>
                <a:ea typeface="Arial MT"/>
                <a:cs typeface="Arial" panose="020B0604020202020204" pitchFamily="34" charset="0"/>
              </a:rPr>
              <a:t>ou</a:t>
            </a:r>
            <a:r>
              <a:rPr lang="fr-FR" sz="1600" spc="90" dirty="0">
                <a:solidFill>
                  <a:srgbClr val="010202"/>
                </a:solidFill>
                <a:effectLst/>
                <a:latin typeface="Arial" panose="020B0604020202020204" pitchFamily="34" charset="0"/>
                <a:ea typeface="Arial MT"/>
                <a:cs typeface="Arial" panose="020B0604020202020204" pitchFamily="34" charset="0"/>
              </a:rPr>
              <a:t> </a:t>
            </a:r>
            <a:r>
              <a:rPr lang="fr-FR" sz="1600" dirty="0" err="1">
                <a:solidFill>
                  <a:srgbClr val="010202"/>
                </a:solidFill>
                <a:effectLst/>
                <a:latin typeface="Arial" panose="020B0604020202020204" pitchFamily="34" charset="0"/>
                <a:ea typeface="Arial MT"/>
                <a:cs typeface="Arial" panose="020B0604020202020204" pitchFamily="34" charset="0"/>
              </a:rPr>
              <a:t>Bétastimulants</a:t>
            </a:r>
            <a:endParaRPr lang="fr-FR" sz="1600" dirty="0">
              <a:effectLst/>
              <a:latin typeface="Arial" panose="020B0604020202020204" pitchFamily="34" charset="0"/>
              <a:ea typeface="Arial MT"/>
              <a:cs typeface="Arial" panose="020B0604020202020204" pitchFamily="34" charset="0"/>
            </a:endParaRPr>
          </a:p>
          <a:p>
            <a:pPr marL="1600200" lvl="3" indent="-228600">
              <a:spcBef>
                <a:spcPts val="540"/>
              </a:spcBef>
              <a:spcAft>
                <a:spcPts val="0"/>
              </a:spcAft>
              <a:buClr>
                <a:srgbClr val="010202"/>
              </a:buClr>
              <a:buSzPts val="2050"/>
              <a:buFont typeface="Arial MT"/>
              <a:buChar char="–"/>
              <a:tabLst>
                <a:tab pos="1722120" algn="l"/>
              </a:tabLst>
            </a:pPr>
            <a:r>
              <a:rPr lang="fr-FR" sz="1600" dirty="0">
                <a:solidFill>
                  <a:srgbClr val="010202"/>
                </a:solidFill>
                <a:effectLst/>
                <a:latin typeface="Arial" panose="020B0604020202020204" pitchFamily="34" charset="0"/>
                <a:ea typeface="Arial MT"/>
                <a:cs typeface="Arial" panose="020B0604020202020204" pitchFamily="34" charset="0"/>
              </a:rPr>
              <a:t>Anticorps</a:t>
            </a:r>
            <a:r>
              <a:rPr lang="fr-FR" sz="1600" spc="60" dirty="0">
                <a:solidFill>
                  <a:srgbClr val="010202"/>
                </a:solidFill>
                <a:effectLst/>
                <a:latin typeface="Arial" panose="020B0604020202020204" pitchFamily="34" charset="0"/>
                <a:ea typeface="Arial MT"/>
                <a:cs typeface="Arial" panose="020B0604020202020204" pitchFamily="34" charset="0"/>
              </a:rPr>
              <a:t> </a:t>
            </a:r>
            <a:r>
              <a:rPr lang="fr-FR" sz="1600" dirty="0">
                <a:solidFill>
                  <a:srgbClr val="010202"/>
                </a:solidFill>
                <a:effectLst/>
                <a:latin typeface="Arial" panose="020B0604020202020204" pitchFamily="34" charset="0"/>
                <a:ea typeface="Arial MT"/>
                <a:cs typeface="Arial" panose="020B0604020202020204" pitchFamily="34" charset="0"/>
              </a:rPr>
              <a:t>monoclonaux</a:t>
            </a:r>
            <a:r>
              <a:rPr lang="fr-FR" sz="1600" spc="65" dirty="0">
                <a:solidFill>
                  <a:srgbClr val="010202"/>
                </a:solidFill>
                <a:effectLst/>
                <a:latin typeface="Arial" panose="020B0604020202020204" pitchFamily="34" charset="0"/>
                <a:ea typeface="Arial MT"/>
                <a:cs typeface="Arial" panose="020B0604020202020204" pitchFamily="34" charset="0"/>
              </a:rPr>
              <a:t> </a:t>
            </a:r>
            <a:r>
              <a:rPr lang="fr-FR" sz="1600" dirty="0">
                <a:solidFill>
                  <a:srgbClr val="010202"/>
                </a:solidFill>
                <a:effectLst/>
                <a:latin typeface="Arial" panose="020B0604020202020204" pitchFamily="34" charset="0"/>
                <a:ea typeface="Arial MT"/>
                <a:cs typeface="Arial" panose="020B0604020202020204" pitchFamily="34" charset="0"/>
              </a:rPr>
              <a:t>à</a:t>
            </a:r>
            <a:r>
              <a:rPr lang="fr-FR" sz="1600" spc="65" dirty="0">
                <a:solidFill>
                  <a:srgbClr val="010202"/>
                </a:solidFill>
                <a:effectLst/>
                <a:latin typeface="Arial" panose="020B0604020202020204" pitchFamily="34" charset="0"/>
                <a:ea typeface="Arial MT"/>
                <a:cs typeface="Arial" panose="020B0604020202020204" pitchFamily="34" charset="0"/>
              </a:rPr>
              <a:t> </a:t>
            </a:r>
            <a:r>
              <a:rPr lang="fr-FR" sz="1600" dirty="0">
                <a:solidFill>
                  <a:srgbClr val="010202"/>
                </a:solidFill>
                <a:effectLst/>
                <a:latin typeface="Arial" panose="020B0604020202020204" pitchFamily="34" charset="0"/>
                <a:ea typeface="Arial MT"/>
                <a:cs typeface="Arial" panose="020B0604020202020204" pitchFamily="34" charset="0"/>
              </a:rPr>
              <a:t>l’IL6</a:t>
            </a:r>
            <a:endParaRPr lang="fr-FR" sz="1600" dirty="0">
              <a:effectLst/>
              <a:latin typeface="Arial" panose="020B0604020202020204" pitchFamily="34" charset="0"/>
              <a:ea typeface="Arial MT"/>
              <a:cs typeface="Arial" panose="020B0604020202020204" pitchFamily="34" charset="0"/>
            </a:endParaRPr>
          </a:p>
          <a:p>
            <a:pPr marL="1600200" lvl="3" indent="-228600">
              <a:spcBef>
                <a:spcPts val="645"/>
              </a:spcBef>
              <a:buClr>
                <a:srgbClr val="010202"/>
              </a:buClr>
              <a:buSzPts val="2050"/>
              <a:buFont typeface="Arial MT"/>
              <a:buChar char="–"/>
              <a:tabLst>
                <a:tab pos="1722120" algn="l"/>
              </a:tabLst>
            </a:pPr>
            <a:r>
              <a:rPr lang="fr-FR" sz="1600" dirty="0">
                <a:solidFill>
                  <a:srgbClr val="010202"/>
                </a:solidFill>
                <a:effectLst/>
                <a:latin typeface="Arial" panose="020B0604020202020204" pitchFamily="34" charset="0"/>
                <a:ea typeface="Arial MT"/>
                <a:cs typeface="Arial" panose="020B0604020202020204" pitchFamily="34" charset="0"/>
              </a:rPr>
              <a:t>Antidépresseurs</a:t>
            </a:r>
            <a:r>
              <a:rPr lang="fr-FR" sz="1600" spc="110" dirty="0">
                <a:solidFill>
                  <a:srgbClr val="010202"/>
                </a:solidFill>
                <a:effectLst/>
                <a:latin typeface="Arial" panose="020B0604020202020204" pitchFamily="34" charset="0"/>
                <a:ea typeface="Arial MT"/>
                <a:cs typeface="Arial" panose="020B0604020202020204" pitchFamily="34" charset="0"/>
              </a:rPr>
              <a:t> </a:t>
            </a:r>
            <a:r>
              <a:rPr lang="fr-FR" sz="1600" dirty="0">
                <a:solidFill>
                  <a:srgbClr val="010202"/>
                </a:solidFill>
                <a:effectLst/>
                <a:latin typeface="Arial" panose="020B0604020202020204" pitchFamily="34" charset="0"/>
                <a:ea typeface="Arial MT"/>
                <a:cs typeface="Arial" panose="020B0604020202020204" pitchFamily="34" charset="0"/>
              </a:rPr>
              <a:t>tricycliques</a:t>
            </a:r>
            <a:endParaRPr lang="fr-FR" sz="1600" dirty="0">
              <a:effectLst/>
              <a:latin typeface="Arial" panose="020B0604020202020204" pitchFamily="34" charset="0"/>
              <a:ea typeface="Arial MT"/>
              <a:cs typeface="Arial" panose="020B0604020202020204" pitchFamily="34" charset="0"/>
            </a:endParaRPr>
          </a:p>
          <a:p>
            <a:pPr marL="1600200" lvl="3" indent="-228600">
              <a:spcBef>
                <a:spcPts val="645"/>
              </a:spcBef>
              <a:buClr>
                <a:srgbClr val="010202"/>
              </a:buClr>
              <a:buSzPts val="2050"/>
              <a:buFont typeface="Arial MT"/>
              <a:buChar char="–"/>
              <a:tabLst>
                <a:tab pos="1722120" algn="l"/>
              </a:tabLst>
            </a:pPr>
            <a:r>
              <a:rPr lang="fr-FR" sz="1600" dirty="0">
                <a:solidFill>
                  <a:srgbClr val="010202"/>
                </a:solidFill>
                <a:effectLst/>
                <a:latin typeface="Arial" panose="020B0604020202020204" pitchFamily="34" charset="0"/>
                <a:ea typeface="Arial MT"/>
                <a:cs typeface="Arial" panose="020B0604020202020204" pitchFamily="34" charset="0"/>
              </a:rPr>
              <a:t>Compléments</a:t>
            </a:r>
            <a:r>
              <a:rPr lang="fr-FR" sz="1600" spc="105" dirty="0">
                <a:solidFill>
                  <a:srgbClr val="010202"/>
                </a:solidFill>
                <a:effectLst/>
                <a:latin typeface="Arial" panose="020B0604020202020204" pitchFamily="34" charset="0"/>
                <a:ea typeface="Arial MT"/>
                <a:cs typeface="Arial" panose="020B0604020202020204" pitchFamily="34" charset="0"/>
              </a:rPr>
              <a:t> </a:t>
            </a:r>
            <a:r>
              <a:rPr lang="fr-FR" sz="1600" dirty="0">
                <a:solidFill>
                  <a:srgbClr val="010202"/>
                </a:solidFill>
                <a:effectLst/>
                <a:latin typeface="Arial" panose="020B0604020202020204" pitchFamily="34" charset="0"/>
                <a:ea typeface="Arial MT"/>
                <a:cs typeface="Arial" panose="020B0604020202020204" pitchFamily="34" charset="0"/>
              </a:rPr>
              <a:t>alimentaires</a:t>
            </a:r>
            <a:endParaRPr lang="fr-FR" sz="1600" dirty="0">
              <a:effectLst/>
              <a:latin typeface="Arial" panose="020B0604020202020204" pitchFamily="34" charset="0"/>
              <a:ea typeface="Arial MT"/>
              <a:cs typeface="Arial" panose="020B0604020202020204" pitchFamily="34" charset="0"/>
            </a:endParaRPr>
          </a:p>
          <a:p>
            <a:pPr marL="1600200" lvl="3" indent="-228600">
              <a:spcBef>
                <a:spcPts val="645"/>
              </a:spcBef>
              <a:buClr>
                <a:srgbClr val="010202"/>
              </a:buClr>
              <a:buSzPts val="2050"/>
              <a:buFont typeface="Arial MT"/>
              <a:buChar char="–"/>
              <a:tabLst>
                <a:tab pos="1722120" algn="l"/>
              </a:tabLst>
            </a:pPr>
            <a:r>
              <a:rPr lang="fr-FR" sz="1600" dirty="0">
                <a:solidFill>
                  <a:srgbClr val="FF0000"/>
                </a:solidFill>
                <a:effectLst/>
                <a:latin typeface="Arial" panose="020B0604020202020204" pitchFamily="34" charset="0"/>
                <a:ea typeface="Arial MT"/>
                <a:cs typeface="Arial" panose="020B0604020202020204" pitchFamily="34" charset="0"/>
              </a:rPr>
              <a:t>Nutrition</a:t>
            </a:r>
            <a:r>
              <a:rPr lang="fr-FR" sz="1600" spc="55" dirty="0">
                <a:solidFill>
                  <a:srgbClr val="FF0000"/>
                </a:solidFill>
                <a:effectLst/>
                <a:latin typeface="Arial" panose="020B0604020202020204" pitchFamily="34" charset="0"/>
                <a:ea typeface="Arial MT"/>
                <a:cs typeface="Arial" panose="020B0604020202020204" pitchFamily="34" charset="0"/>
              </a:rPr>
              <a:t> </a:t>
            </a:r>
            <a:r>
              <a:rPr lang="fr-FR" sz="1600" dirty="0">
                <a:solidFill>
                  <a:srgbClr val="FF0000"/>
                </a:solidFill>
                <a:effectLst/>
                <a:latin typeface="Arial" panose="020B0604020202020204" pitchFamily="34" charset="0"/>
                <a:ea typeface="Arial MT"/>
                <a:cs typeface="Arial" panose="020B0604020202020204" pitchFamily="34" charset="0"/>
              </a:rPr>
              <a:t>entérale</a:t>
            </a:r>
            <a:r>
              <a:rPr lang="fr-FR" sz="1600" spc="60" dirty="0">
                <a:solidFill>
                  <a:srgbClr val="FF0000"/>
                </a:solidFill>
                <a:effectLst/>
                <a:latin typeface="Arial" panose="020B0604020202020204" pitchFamily="34" charset="0"/>
                <a:ea typeface="Arial MT"/>
                <a:cs typeface="Arial" panose="020B0604020202020204" pitchFamily="34" charset="0"/>
              </a:rPr>
              <a:t> </a:t>
            </a:r>
            <a:r>
              <a:rPr lang="fr-FR" sz="1600" dirty="0">
                <a:solidFill>
                  <a:srgbClr val="FF0000"/>
                </a:solidFill>
                <a:effectLst/>
                <a:latin typeface="Arial" panose="020B0604020202020204" pitchFamily="34" charset="0"/>
                <a:ea typeface="Arial MT"/>
                <a:cs typeface="Arial" panose="020B0604020202020204" pitchFamily="34" charset="0"/>
              </a:rPr>
              <a:t>ou</a:t>
            </a:r>
            <a:r>
              <a:rPr lang="fr-FR" sz="1600" spc="55" dirty="0">
                <a:solidFill>
                  <a:srgbClr val="FF0000"/>
                </a:solidFill>
                <a:effectLst/>
                <a:latin typeface="Arial" panose="020B0604020202020204" pitchFamily="34" charset="0"/>
                <a:ea typeface="Arial MT"/>
                <a:cs typeface="Arial" panose="020B0604020202020204" pitchFamily="34" charset="0"/>
              </a:rPr>
              <a:t> </a:t>
            </a:r>
            <a:r>
              <a:rPr lang="fr-FR" sz="1600" dirty="0">
                <a:solidFill>
                  <a:srgbClr val="FF0000"/>
                </a:solidFill>
                <a:effectLst/>
                <a:latin typeface="Arial" panose="020B0604020202020204" pitchFamily="34" charset="0"/>
                <a:ea typeface="Arial MT"/>
                <a:cs typeface="Arial" panose="020B0604020202020204" pitchFamily="34" charset="0"/>
              </a:rPr>
              <a:t>parentérale</a:t>
            </a:r>
            <a:r>
              <a:rPr lang="fr-FR" sz="1600" spc="60" dirty="0">
                <a:solidFill>
                  <a:srgbClr val="FF0000"/>
                </a:solidFill>
                <a:effectLst/>
                <a:latin typeface="Arial" panose="020B0604020202020204" pitchFamily="34" charset="0"/>
                <a:ea typeface="Arial MT"/>
                <a:cs typeface="Arial" panose="020B0604020202020204" pitchFamily="34" charset="0"/>
              </a:rPr>
              <a:t> </a:t>
            </a:r>
            <a:r>
              <a:rPr lang="fr-FR" sz="1600" dirty="0">
                <a:solidFill>
                  <a:srgbClr val="FF0000"/>
                </a:solidFill>
                <a:effectLst/>
                <a:latin typeface="Arial" panose="020B0604020202020204" pitchFamily="34" charset="0"/>
                <a:ea typeface="Arial MT"/>
                <a:cs typeface="Arial" panose="020B0604020202020204" pitchFamily="34" charset="0"/>
              </a:rPr>
              <a:t>?</a:t>
            </a:r>
          </a:p>
          <a:p>
            <a:endParaRPr lang="fr-FR" dirty="0"/>
          </a:p>
        </p:txBody>
      </p:sp>
    </p:spTree>
    <p:extLst>
      <p:ext uri="{BB962C8B-B14F-4D97-AF65-F5344CB8AC3E}">
        <p14:creationId xmlns:p14="http://schemas.microsoft.com/office/powerpoint/2010/main" val="11517395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763222C-72B8-6802-3BD0-42A97C4C3B97}"/>
              </a:ext>
            </a:extLst>
          </p:cNvPr>
          <p:cNvSpPr>
            <a:spLocks noGrp="1"/>
          </p:cNvSpPr>
          <p:nvPr>
            <p:ph type="title"/>
          </p:nvPr>
        </p:nvSpPr>
        <p:spPr/>
        <p:txBody>
          <a:bodyPr/>
          <a:lstStyle/>
          <a:p>
            <a:r>
              <a:rPr lang="fr-FR" altLang="fr-FR" b="1" dirty="0">
                <a:solidFill>
                  <a:srgbClr val="FF0000"/>
                </a:solidFill>
              </a:rPr>
              <a:t> symptômes en fin de vie </a:t>
            </a:r>
            <a:br>
              <a:rPr lang="fr-FR" altLang="fr-FR" b="1" dirty="0">
                <a:solidFill>
                  <a:srgbClr val="FF0000"/>
                </a:solidFill>
              </a:rPr>
            </a:br>
            <a:r>
              <a:rPr lang="fr-FR" altLang="fr-FR" b="1" dirty="0">
                <a:solidFill>
                  <a:srgbClr val="FF0000"/>
                </a:solidFill>
              </a:rPr>
              <a:t>L’ANGOISSE / L’ANXIETE</a:t>
            </a:r>
            <a:br>
              <a:rPr lang="fr-FR" altLang="fr-FR" b="1" u="sng" dirty="0"/>
            </a:br>
            <a:endParaRPr lang="fr-FR" dirty="0"/>
          </a:p>
        </p:txBody>
      </p:sp>
      <p:sp>
        <p:nvSpPr>
          <p:cNvPr id="3" name="Espace réservé du contenu 2">
            <a:extLst>
              <a:ext uri="{FF2B5EF4-FFF2-40B4-BE49-F238E27FC236}">
                <a16:creationId xmlns:a16="http://schemas.microsoft.com/office/drawing/2014/main" id="{8FA5164A-591B-78BB-2D47-80CB95D5CB68}"/>
              </a:ext>
            </a:extLst>
          </p:cNvPr>
          <p:cNvSpPr>
            <a:spLocks noGrp="1"/>
          </p:cNvSpPr>
          <p:nvPr>
            <p:ph sz="quarter" idx="13"/>
          </p:nvPr>
        </p:nvSpPr>
        <p:spPr/>
        <p:txBody>
          <a:bodyPr>
            <a:normAutofit lnSpcReduction="10000"/>
          </a:bodyPr>
          <a:lstStyle/>
          <a:p>
            <a:pPr marL="0" indent="0" algn="just">
              <a:buNone/>
              <a:defRPr/>
            </a:pPr>
            <a:r>
              <a:rPr lang="fr-FR" altLang="fr-FR" sz="2000" dirty="0"/>
              <a:t>Quasi-constante et inévitable chez un patient atteint d’une maladie potentiellement mortelle (de l’annonce du diagnostic jusqu’au décès)</a:t>
            </a:r>
          </a:p>
          <a:p>
            <a:pPr marL="0" indent="0" algn="just">
              <a:buFont typeface="Wingdings" panose="05000000000000000000" pitchFamily="2" charset="2"/>
              <a:buNone/>
              <a:defRPr/>
            </a:pPr>
            <a:endParaRPr lang="fr-FR" altLang="fr-FR" sz="900" dirty="0"/>
          </a:p>
          <a:p>
            <a:pPr marL="0" indent="0" algn="just">
              <a:buNone/>
              <a:defRPr/>
            </a:pPr>
            <a:r>
              <a:rPr lang="fr-FR" altLang="fr-FR" sz="2000" dirty="0"/>
              <a:t>Importance majeure du soutien de tous les intervenants, soignants, paramédicaux, médecins, psychologues, entourage. Demande présence, empathie, ne pas minimiser, rester calme</a:t>
            </a:r>
          </a:p>
          <a:p>
            <a:pPr marL="0" indent="0" algn="just">
              <a:buFont typeface="Wingdings" panose="05000000000000000000" pitchFamily="2" charset="2"/>
              <a:buNone/>
              <a:defRPr/>
            </a:pPr>
            <a:endParaRPr lang="fr-FR" altLang="fr-FR" sz="900" dirty="0"/>
          </a:p>
          <a:p>
            <a:pPr marL="0" indent="0" algn="just">
              <a:buNone/>
              <a:defRPr/>
            </a:pPr>
            <a:r>
              <a:rPr lang="fr-FR" altLang="fr-FR" sz="2000" dirty="0"/>
              <a:t>Parfois nécessiter de traiter (BZD). Peut aller jusqu'à des attaques de panique avec manifestations physiques importantes.</a:t>
            </a:r>
          </a:p>
          <a:p>
            <a:endParaRPr lang="fr-FR" dirty="0"/>
          </a:p>
        </p:txBody>
      </p:sp>
    </p:spTree>
    <p:extLst>
      <p:ext uri="{BB962C8B-B14F-4D97-AF65-F5344CB8AC3E}">
        <p14:creationId xmlns:p14="http://schemas.microsoft.com/office/powerpoint/2010/main" val="2665829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D87CCAE-743A-CEEE-ACB5-D15C0A5CAD88}"/>
              </a:ext>
            </a:extLst>
          </p:cNvPr>
          <p:cNvSpPr>
            <a:spLocks noGrp="1"/>
          </p:cNvSpPr>
          <p:nvPr>
            <p:ph type="title"/>
          </p:nvPr>
        </p:nvSpPr>
        <p:spPr>
          <a:xfrm>
            <a:off x="913775" y="618518"/>
            <a:ext cx="10364451" cy="342536"/>
          </a:xfrm>
        </p:spPr>
        <p:txBody>
          <a:bodyPr>
            <a:normAutofit fontScale="90000"/>
          </a:bodyPr>
          <a:lstStyle/>
          <a:p>
            <a:r>
              <a:rPr lang="fr-FR" b="1" dirty="0">
                <a:solidFill>
                  <a:srgbClr val="FF0000"/>
                </a:solidFill>
              </a:rPr>
              <a:t>Symptômes en fin de vie</a:t>
            </a:r>
            <a:br>
              <a:rPr lang="fr-FR" b="1" dirty="0">
                <a:solidFill>
                  <a:srgbClr val="FF0000"/>
                </a:solidFill>
              </a:rPr>
            </a:br>
            <a:r>
              <a:rPr lang="fr-FR" b="1" dirty="0" err="1">
                <a:solidFill>
                  <a:srgbClr val="FF0000"/>
                </a:solidFill>
              </a:rPr>
              <a:t>nausées:vomissements</a:t>
            </a:r>
            <a:r>
              <a:rPr lang="fr-FR" b="1" dirty="0">
                <a:solidFill>
                  <a:srgbClr val="FF0000"/>
                </a:solidFill>
              </a:rPr>
              <a:t> </a:t>
            </a:r>
            <a:endParaRPr lang="fr-FR" b="1" dirty="0"/>
          </a:p>
        </p:txBody>
      </p:sp>
      <p:sp>
        <p:nvSpPr>
          <p:cNvPr id="3" name="Espace réservé du contenu 2">
            <a:extLst>
              <a:ext uri="{FF2B5EF4-FFF2-40B4-BE49-F238E27FC236}">
                <a16:creationId xmlns:a16="http://schemas.microsoft.com/office/drawing/2014/main" id="{D5064701-901D-49B8-A444-9E07F801BD89}"/>
              </a:ext>
            </a:extLst>
          </p:cNvPr>
          <p:cNvSpPr>
            <a:spLocks noGrp="1"/>
          </p:cNvSpPr>
          <p:nvPr>
            <p:ph sz="quarter" idx="13"/>
          </p:nvPr>
        </p:nvSpPr>
        <p:spPr>
          <a:xfrm>
            <a:off x="913149" y="1303591"/>
            <a:ext cx="10363826" cy="5514390"/>
          </a:xfrm>
        </p:spPr>
        <p:txBody>
          <a:bodyPr>
            <a:normAutofit fontScale="77500" lnSpcReduction="20000"/>
          </a:bodyPr>
          <a:lstStyle/>
          <a:p>
            <a:pPr marL="0" indent="0">
              <a:buNone/>
            </a:pPr>
            <a:r>
              <a:rPr lang="fr-FR" sz="2300" b="1" kern="0" dirty="0">
                <a:solidFill>
                  <a:srgbClr val="FF0000"/>
                </a:solidFill>
                <a:effectLst/>
                <a:latin typeface="Arial" panose="020B0604020202020204" pitchFamily="34" charset="0"/>
                <a:ea typeface="Arial" panose="020B0604020202020204" pitchFamily="34" charset="0"/>
                <a:cs typeface="Arial" panose="020B0604020202020204" pitchFamily="34" charset="0"/>
              </a:rPr>
              <a:t>Nausées</a:t>
            </a:r>
            <a:r>
              <a:rPr lang="fr-FR" sz="2300" b="1" kern="0" spc="-85" dirty="0">
                <a:solidFill>
                  <a:srgbClr val="FF0000"/>
                </a:solidFill>
                <a:effectLst/>
                <a:latin typeface="Arial" panose="020B0604020202020204" pitchFamily="34" charset="0"/>
                <a:ea typeface="Arial" panose="020B0604020202020204" pitchFamily="34" charset="0"/>
                <a:cs typeface="Arial" panose="020B0604020202020204" pitchFamily="34" charset="0"/>
              </a:rPr>
              <a:t> </a:t>
            </a:r>
            <a:r>
              <a:rPr lang="fr-FR" sz="2300" b="1" kern="0" dirty="0">
                <a:solidFill>
                  <a:srgbClr val="FF0000"/>
                </a:solidFill>
                <a:effectLst/>
                <a:latin typeface="Arial" panose="020B0604020202020204" pitchFamily="34" charset="0"/>
                <a:ea typeface="Arial" panose="020B0604020202020204" pitchFamily="34" charset="0"/>
                <a:cs typeface="Arial" panose="020B0604020202020204" pitchFamily="34" charset="0"/>
              </a:rPr>
              <a:t>/</a:t>
            </a:r>
            <a:r>
              <a:rPr lang="fr-FR" sz="2300" b="1" kern="0" spc="-80" dirty="0">
                <a:solidFill>
                  <a:srgbClr val="FF0000"/>
                </a:solidFill>
                <a:effectLst/>
                <a:latin typeface="Arial" panose="020B0604020202020204" pitchFamily="34" charset="0"/>
                <a:ea typeface="Arial" panose="020B0604020202020204" pitchFamily="34" charset="0"/>
                <a:cs typeface="Arial" panose="020B0604020202020204" pitchFamily="34" charset="0"/>
              </a:rPr>
              <a:t> </a:t>
            </a:r>
            <a:r>
              <a:rPr lang="fr-FR" sz="2300" b="1" kern="0" dirty="0">
                <a:solidFill>
                  <a:srgbClr val="FF0000"/>
                </a:solidFill>
                <a:effectLst/>
                <a:latin typeface="Arial" panose="020B0604020202020204" pitchFamily="34" charset="0"/>
                <a:ea typeface="Arial" panose="020B0604020202020204" pitchFamily="34" charset="0"/>
                <a:cs typeface="Arial" panose="020B0604020202020204" pitchFamily="34" charset="0"/>
              </a:rPr>
              <a:t>Vomissements :</a:t>
            </a:r>
          </a:p>
          <a:p>
            <a:pPr marL="0" indent="0">
              <a:buNone/>
            </a:pPr>
            <a:r>
              <a:rPr lang="fr-FR" altLang="fr-FR" sz="2300" b="1" u="sng" dirty="0">
                <a:latin typeface="Arial" panose="020B0604020202020204" pitchFamily="34" charset="0"/>
                <a:cs typeface="Arial" panose="020B0604020202020204" pitchFamily="34" charset="0"/>
              </a:rPr>
              <a:t>Evaluation</a:t>
            </a:r>
            <a:r>
              <a:rPr lang="fr-FR" altLang="fr-FR" sz="2300" b="1" dirty="0">
                <a:latin typeface="Arial" panose="020B0604020202020204" pitchFamily="34" charset="0"/>
                <a:cs typeface="Arial" panose="020B0604020202020204" pitchFamily="34" charset="0"/>
              </a:rPr>
              <a:t> :</a:t>
            </a:r>
          </a:p>
          <a:p>
            <a:pPr marL="0" indent="0" algn="just">
              <a:lnSpc>
                <a:spcPct val="80000"/>
              </a:lnSpc>
              <a:buFont typeface="Wingdings" panose="05000000000000000000" pitchFamily="2" charset="2"/>
              <a:buChar char="Ø"/>
              <a:defRPr/>
            </a:pPr>
            <a:r>
              <a:rPr lang="fr-FR" altLang="fr-FR" sz="2300" dirty="0">
                <a:latin typeface="Arial" panose="020B0604020202020204" pitchFamily="34" charset="0"/>
                <a:cs typeface="Arial" panose="020B0604020202020204" pitchFamily="34" charset="0"/>
              </a:rPr>
              <a:t>circonstances de survenue des nausées, aspect</a:t>
            </a:r>
          </a:p>
          <a:p>
            <a:pPr marL="0" indent="0" algn="just">
              <a:lnSpc>
                <a:spcPct val="80000"/>
              </a:lnSpc>
              <a:buFont typeface="Wingdings" panose="05000000000000000000" pitchFamily="2" charset="2"/>
              <a:buChar char="Ø"/>
              <a:defRPr/>
            </a:pPr>
            <a:r>
              <a:rPr lang="fr-FR" altLang="fr-FR" sz="2300" dirty="0">
                <a:latin typeface="Arial" panose="020B0604020202020204" pitchFamily="34" charset="0"/>
                <a:cs typeface="Arial" panose="020B0604020202020204" pitchFamily="34" charset="0"/>
              </a:rPr>
              <a:t>si vomissements, noter le rythme, l’intensité du symptôme (EVA), la nature, </a:t>
            </a:r>
          </a:p>
          <a:p>
            <a:pPr marL="0" indent="0" algn="just">
              <a:lnSpc>
                <a:spcPct val="80000"/>
              </a:lnSpc>
              <a:buFont typeface="Wingdings" panose="05000000000000000000" pitchFamily="2" charset="2"/>
              <a:buChar char="Ø"/>
              <a:defRPr/>
            </a:pPr>
            <a:r>
              <a:rPr lang="fr-FR" altLang="fr-FR" sz="2300" dirty="0">
                <a:latin typeface="Arial" panose="020B0604020202020204" pitchFamily="34" charset="0"/>
                <a:cs typeface="Arial" panose="020B0604020202020204" pitchFamily="34" charset="0"/>
              </a:rPr>
              <a:t>la quantité, le mode de survenue, l’aspect</a:t>
            </a:r>
          </a:p>
          <a:p>
            <a:pPr marL="0" indent="0" algn="just">
              <a:lnSpc>
                <a:spcPct val="80000"/>
              </a:lnSpc>
              <a:buFontTx/>
              <a:buNone/>
              <a:defRPr/>
            </a:pPr>
            <a:endParaRPr lang="fr-FR" altLang="fr-FR" sz="2300" dirty="0">
              <a:latin typeface="Arial" panose="020B0604020202020204" pitchFamily="34" charset="0"/>
              <a:cs typeface="Arial" panose="020B0604020202020204" pitchFamily="34" charset="0"/>
            </a:endParaRPr>
          </a:p>
          <a:p>
            <a:pPr>
              <a:lnSpc>
                <a:spcPct val="80000"/>
              </a:lnSpc>
              <a:buFont typeface="Wingdings" panose="05000000000000000000" pitchFamily="2" charset="2"/>
              <a:buChar char="Ø"/>
              <a:defRPr/>
            </a:pPr>
            <a:r>
              <a:rPr lang="fr-FR" altLang="fr-FR" sz="2300" b="1" u="sng" dirty="0">
                <a:latin typeface="Arial" panose="020B0604020202020204" pitchFamily="34" charset="0"/>
                <a:cs typeface="Arial" panose="020B0604020202020204" pitchFamily="34" charset="0"/>
              </a:rPr>
              <a:t> Soins </a:t>
            </a:r>
            <a:r>
              <a:rPr lang="fr-FR" altLang="fr-FR" sz="2300" b="1" dirty="0">
                <a:latin typeface="Arial" panose="020B0604020202020204" pitchFamily="34" charset="0"/>
                <a:cs typeface="Arial" panose="020B0604020202020204" pitchFamily="34" charset="0"/>
              </a:rPr>
              <a:t> :</a:t>
            </a:r>
          </a:p>
          <a:p>
            <a:pPr>
              <a:lnSpc>
                <a:spcPct val="80000"/>
              </a:lnSpc>
              <a:buFont typeface="Wingdings" panose="05000000000000000000" pitchFamily="2" charset="2"/>
              <a:buChar char="Ø"/>
              <a:defRPr/>
            </a:pPr>
            <a:r>
              <a:rPr lang="fr-FR" sz="2300" dirty="0">
                <a:solidFill>
                  <a:srgbClr val="010202"/>
                </a:solidFill>
                <a:effectLst/>
                <a:latin typeface="Arial" panose="020B0604020202020204" pitchFamily="34" charset="0"/>
                <a:ea typeface="Arial MT"/>
                <a:cs typeface="Arial" panose="020B0604020202020204" pitchFamily="34" charset="0"/>
              </a:rPr>
              <a:t>PRISE EN COMPTE DE L’anxiété, ECOUTE, REASSURANCE DU PATIENT ?  </a:t>
            </a:r>
            <a:endParaRPr lang="fr-FR" altLang="fr-FR" sz="2300" b="1" dirty="0">
              <a:latin typeface="Arial" panose="020B0604020202020204" pitchFamily="34" charset="0"/>
              <a:cs typeface="Arial" panose="020B0604020202020204" pitchFamily="34" charset="0"/>
            </a:endParaRPr>
          </a:p>
          <a:p>
            <a:pPr>
              <a:lnSpc>
                <a:spcPct val="80000"/>
              </a:lnSpc>
              <a:buFont typeface="Wingdings" panose="05000000000000000000" pitchFamily="2" charset="2"/>
              <a:buChar char="Ø"/>
              <a:defRPr/>
            </a:pPr>
            <a:r>
              <a:rPr lang="fr-FR" sz="2300" dirty="0">
                <a:solidFill>
                  <a:srgbClr val="010202"/>
                </a:solidFill>
                <a:effectLst/>
                <a:latin typeface="Arial" panose="020B0604020202020204" pitchFamily="34" charset="0"/>
                <a:ea typeface="Arial MT"/>
                <a:cs typeface="Arial" panose="020B0604020202020204" pitchFamily="34" charset="0"/>
              </a:rPr>
              <a:t>Contrôle</a:t>
            </a:r>
            <a:r>
              <a:rPr lang="fr-FR" sz="2300" spc="65" dirty="0">
                <a:solidFill>
                  <a:srgbClr val="010202"/>
                </a:solidFill>
                <a:effectLst/>
                <a:latin typeface="Arial" panose="020B0604020202020204" pitchFamily="34" charset="0"/>
                <a:ea typeface="Arial MT"/>
                <a:cs typeface="Arial" panose="020B0604020202020204" pitchFamily="34" charset="0"/>
              </a:rPr>
              <a:t> </a:t>
            </a:r>
            <a:r>
              <a:rPr lang="fr-FR" sz="2300" dirty="0">
                <a:solidFill>
                  <a:srgbClr val="010202"/>
                </a:solidFill>
                <a:effectLst/>
                <a:latin typeface="Arial" panose="020B0604020202020204" pitchFamily="34" charset="0"/>
                <a:ea typeface="Arial MT"/>
                <a:cs typeface="Arial" panose="020B0604020202020204" pitchFamily="34" charset="0"/>
              </a:rPr>
              <a:t>des</a:t>
            </a:r>
            <a:r>
              <a:rPr lang="fr-FR" sz="2300" spc="65" dirty="0">
                <a:solidFill>
                  <a:srgbClr val="010202"/>
                </a:solidFill>
                <a:effectLst/>
                <a:latin typeface="Arial" panose="020B0604020202020204" pitchFamily="34" charset="0"/>
                <a:ea typeface="Arial MT"/>
                <a:cs typeface="Arial" panose="020B0604020202020204" pitchFamily="34" charset="0"/>
              </a:rPr>
              <a:t> </a:t>
            </a:r>
            <a:r>
              <a:rPr lang="fr-FR" sz="2300" dirty="0">
                <a:solidFill>
                  <a:srgbClr val="010202"/>
                </a:solidFill>
                <a:effectLst/>
                <a:latin typeface="Arial" panose="020B0604020202020204" pitchFamily="34" charset="0"/>
                <a:ea typeface="Arial MT"/>
                <a:cs typeface="Arial" panose="020B0604020202020204" pitchFamily="34" charset="0"/>
              </a:rPr>
              <a:t>mauvaises</a:t>
            </a:r>
            <a:r>
              <a:rPr lang="fr-FR" sz="2300" spc="70" dirty="0">
                <a:solidFill>
                  <a:srgbClr val="010202"/>
                </a:solidFill>
                <a:effectLst/>
                <a:latin typeface="Arial" panose="020B0604020202020204" pitchFamily="34" charset="0"/>
                <a:ea typeface="Arial MT"/>
                <a:cs typeface="Arial" panose="020B0604020202020204" pitchFamily="34" charset="0"/>
              </a:rPr>
              <a:t> </a:t>
            </a:r>
            <a:r>
              <a:rPr lang="fr-FR" sz="2300" dirty="0">
                <a:solidFill>
                  <a:srgbClr val="010202"/>
                </a:solidFill>
                <a:effectLst/>
                <a:latin typeface="Arial" panose="020B0604020202020204" pitchFamily="34" charset="0"/>
                <a:ea typeface="Arial MT"/>
                <a:cs typeface="Arial" panose="020B0604020202020204" pitchFamily="34" charset="0"/>
              </a:rPr>
              <a:t>odeurs? AERER LA Pièce</a:t>
            </a:r>
            <a:endParaRPr lang="fr-FR" sz="2300" dirty="0">
              <a:latin typeface="Arial" panose="020B0604020202020204" pitchFamily="34" charset="0"/>
              <a:ea typeface="Arial MT"/>
              <a:cs typeface="Arial" panose="020B0604020202020204" pitchFamily="34" charset="0"/>
            </a:endParaRPr>
          </a:p>
          <a:p>
            <a:pPr>
              <a:lnSpc>
                <a:spcPct val="80000"/>
              </a:lnSpc>
              <a:buFont typeface="Wingdings" panose="05000000000000000000" pitchFamily="2" charset="2"/>
              <a:buChar char="Ø"/>
              <a:defRPr/>
            </a:pPr>
            <a:r>
              <a:rPr lang="fr-FR" sz="2300" dirty="0">
                <a:solidFill>
                  <a:srgbClr val="010202"/>
                </a:solidFill>
                <a:effectLst/>
                <a:latin typeface="Arial" panose="020B0604020202020204" pitchFamily="34" charset="0"/>
                <a:ea typeface="Arial MT"/>
                <a:cs typeface="Arial" panose="020B0604020202020204" pitchFamily="34" charset="0"/>
              </a:rPr>
              <a:t>Adapter</a:t>
            </a:r>
            <a:r>
              <a:rPr lang="fr-FR" sz="2300" spc="60" dirty="0">
                <a:solidFill>
                  <a:srgbClr val="010202"/>
                </a:solidFill>
                <a:effectLst/>
                <a:latin typeface="Arial" panose="020B0604020202020204" pitchFamily="34" charset="0"/>
                <a:ea typeface="Arial MT"/>
                <a:cs typeface="Arial" panose="020B0604020202020204" pitchFamily="34" charset="0"/>
              </a:rPr>
              <a:t> </a:t>
            </a:r>
            <a:r>
              <a:rPr lang="fr-FR" sz="2300" dirty="0">
                <a:solidFill>
                  <a:srgbClr val="010202"/>
                </a:solidFill>
                <a:effectLst/>
                <a:latin typeface="Arial" panose="020B0604020202020204" pitchFamily="34" charset="0"/>
                <a:ea typeface="Arial MT"/>
                <a:cs typeface="Arial" panose="020B0604020202020204" pitchFamily="34" charset="0"/>
              </a:rPr>
              <a:t>l’alimentation</a:t>
            </a:r>
            <a:r>
              <a:rPr lang="fr-FR" sz="2300" spc="60" dirty="0">
                <a:solidFill>
                  <a:srgbClr val="010202"/>
                </a:solidFill>
                <a:effectLst/>
                <a:latin typeface="Arial" panose="020B0604020202020204" pitchFamily="34" charset="0"/>
                <a:ea typeface="Arial MT"/>
                <a:cs typeface="Arial" panose="020B0604020202020204" pitchFamily="34" charset="0"/>
              </a:rPr>
              <a:t> </a:t>
            </a:r>
            <a:r>
              <a:rPr lang="fr-FR" sz="2300" dirty="0">
                <a:solidFill>
                  <a:srgbClr val="010202"/>
                </a:solidFill>
                <a:effectLst/>
                <a:latin typeface="Arial" panose="020B0604020202020204" pitchFamily="34" charset="0"/>
                <a:ea typeface="Arial MT"/>
                <a:cs typeface="Arial" panose="020B0604020202020204" pitchFamily="34" charset="0"/>
              </a:rPr>
              <a:t>en</a:t>
            </a:r>
            <a:r>
              <a:rPr lang="fr-FR" sz="2300" spc="65" dirty="0">
                <a:solidFill>
                  <a:srgbClr val="010202"/>
                </a:solidFill>
                <a:effectLst/>
                <a:latin typeface="Arial" panose="020B0604020202020204" pitchFamily="34" charset="0"/>
                <a:ea typeface="Arial MT"/>
                <a:cs typeface="Arial" panose="020B0604020202020204" pitchFamily="34" charset="0"/>
              </a:rPr>
              <a:t> </a:t>
            </a:r>
            <a:r>
              <a:rPr lang="fr-FR" sz="2300" dirty="0">
                <a:solidFill>
                  <a:srgbClr val="010202"/>
                </a:solidFill>
                <a:effectLst/>
                <a:latin typeface="Arial" panose="020B0604020202020204" pitchFamily="34" charset="0"/>
                <a:ea typeface="Arial MT"/>
                <a:cs typeface="Arial" panose="020B0604020202020204" pitchFamily="34" charset="0"/>
              </a:rPr>
              <a:t>fonction</a:t>
            </a:r>
            <a:r>
              <a:rPr lang="fr-FR" sz="2300" spc="60" dirty="0">
                <a:solidFill>
                  <a:srgbClr val="010202"/>
                </a:solidFill>
                <a:effectLst/>
                <a:latin typeface="Arial" panose="020B0604020202020204" pitchFamily="34" charset="0"/>
                <a:ea typeface="Arial MT"/>
                <a:cs typeface="Arial" panose="020B0604020202020204" pitchFamily="34" charset="0"/>
              </a:rPr>
              <a:t> </a:t>
            </a:r>
            <a:r>
              <a:rPr lang="fr-FR" sz="2300" dirty="0">
                <a:solidFill>
                  <a:srgbClr val="010202"/>
                </a:solidFill>
                <a:effectLst/>
                <a:latin typeface="Arial" panose="020B0604020202020204" pitchFamily="34" charset="0"/>
                <a:ea typeface="Arial MT"/>
                <a:cs typeface="Arial" panose="020B0604020202020204" pitchFamily="34" charset="0"/>
              </a:rPr>
              <a:t>des</a:t>
            </a:r>
            <a:r>
              <a:rPr lang="fr-FR" sz="2300" spc="65" dirty="0">
                <a:solidFill>
                  <a:srgbClr val="010202"/>
                </a:solidFill>
                <a:effectLst/>
                <a:latin typeface="Arial" panose="020B0604020202020204" pitchFamily="34" charset="0"/>
                <a:ea typeface="Arial MT"/>
                <a:cs typeface="Arial" panose="020B0604020202020204" pitchFamily="34" charset="0"/>
              </a:rPr>
              <a:t> </a:t>
            </a:r>
            <a:r>
              <a:rPr lang="fr-FR" sz="2300" dirty="0">
                <a:solidFill>
                  <a:srgbClr val="010202"/>
                </a:solidFill>
                <a:effectLst/>
                <a:latin typeface="Arial" panose="020B0604020202020204" pitchFamily="34" charset="0"/>
                <a:ea typeface="Arial MT"/>
                <a:cs typeface="Arial" panose="020B0604020202020204" pitchFamily="34" charset="0"/>
              </a:rPr>
              <a:t>goût</a:t>
            </a:r>
          </a:p>
          <a:p>
            <a:pPr>
              <a:lnSpc>
                <a:spcPct val="80000"/>
              </a:lnSpc>
              <a:buFont typeface="Wingdings" panose="05000000000000000000" pitchFamily="2" charset="2"/>
              <a:buChar char="Ø"/>
              <a:defRPr/>
            </a:pPr>
            <a:r>
              <a:rPr lang="fr-FR" sz="2300" dirty="0">
                <a:effectLst/>
                <a:latin typeface="Arial" panose="020B0604020202020204" pitchFamily="34" charset="0"/>
                <a:ea typeface="Arial MT"/>
                <a:cs typeface="Arial" panose="020B0604020202020204" pitchFamily="34" charset="0"/>
              </a:rPr>
              <a:t>SOINS DE Bouche APRES CES SYMPTÖMES </a:t>
            </a:r>
          </a:p>
          <a:p>
            <a:pPr>
              <a:lnSpc>
                <a:spcPct val="80000"/>
              </a:lnSpc>
              <a:buFont typeface="Wingdings" panose="05000000000000000000" pitchFamily="2" charset="2"/>
              <a:buChar char="Ø"/>
              <a:defRPr/>
            </a:pPr>
            <a:r>
              <a:rPr lang="fr-FR" sz="2300" dirty="0">
                <a:solidFill>
                  <a:srgbClr val="010202"/>
                </a:solidFill>
                <a:effectLst/>
                <a:latin typeface="Arial" panose="020B0604020202020204" pitchFamily="34" charset="0"/>
                <a:ea typeface="Arial MT"/>
                <a:cs typeface="Arial" panose="020B0604020202020204" pitchFamily="34" charset="0"/>
              </a:rPr>
              <a:t>Proposer</a:t>
            </a:r>
            <a:r>
              <a:rPr lang="fr-FR" sz="2300" spc="60" dirty="0">
                <a:solidFill>
                  <a:srgbClr val="010202"/>
                </a:solidFill>
                <a:effectLst/>
                <a:latin typeface="Arial" panose="020B0604020202020204" pitchFamily="34" charset="0"/>
                <a:ea typeface="Arial MT"/>
                <a:cs typeface="Arial" panose="020B0604020202020204" pitchFamily="34" charset="0"/>
              </a:rPr>
              <a:t> </a:t>
            </a:r>
            <a:r>
              <a:rPr lang="fr-FR" sz="2300" dirty="0">
                <a:solidFill>
                  <a:srgbClr val="010202"/>
                </a:solidFill>
                <a:effectLst/>
                <a:latin typeface="Arial" panose="020B0604020202020204" pitchFamily="34" charset="0"/>
                <a:ea typeface="Arial MT"/>
                <a:cs typeface="Arial" panose="020B0604020202020204" pitchFamily="34" charset="0"/>
              </a:rPr>
              <a:t>de</a:t>
            </a:r>
            <a:r>
              <a:rPr lang="fr-FR" sz="2300" spc="60" dirty="0">
                <a:solidFill>
                  <a:srgbClr val="010202"/>
                </a:solidFill>
                <a:effectLst/>
                <a:latin typeface="Arial" panose="020B0604020202020204" pitchFamily="34" charset="0"/>
                <a:ea typeface="Arial MT"/>
                <a:cs typeface="Arial" panose="020B0604020202020204" pitchFamily="34" charset="0"/>
              </a:rPr>
              <a:t> </a:t>
            </a:r>
            <a:r>
              <a:rPr lang="fr-FR" sz="2300" dirty="0">
                <a:solidFill>
                  <a:srgbClr val="010202"/>
                </a:solidFill>
                <a:effectLst/>
                <a:latin typeface="Arial" panose="020B0604020202020204" pitchFamily="34" charset="0"/>
                <a:ea typeface="Arial MT"/>
                <a:cs typeface="Arial" panose="020B0604020202020204" pitchFamily="34" charset="0"/>
              </a:rPr>
              <a:t>petites</a:t>
            </a:r>
            <a:r>
              <a:rPr lang="fr-FR" sz="2300" spc="65" dirty="0">
                <a:solidFill>
                  <a:srgbClr val="010202"/>
                </a:solidFill>
                <a:effectLst/>
                <a:latin typeface="Arial" panose="020B0604020202020204" pitchFamily="34" charset="0"/>
                <a:ea typeface="Arial MT"/>
                <a:cs typeface="Arial" panose="020B0604020202020204" pitchFamily="34" charset="0"/>
              </a:rPr>
              <a:t> </a:t>
            </a:r>
            <a:r>
              <a:rPr lang="fr-FR" sz="2300" dirty="0">
                <a:solidFill>
                  <a:srgbClr val="010202"/>
                </a:solidFill>
                <a:effectLst/>
                <a:latin typeface="Arial" panose="020B0604020202020204" pitchFamily="34" charset="0"/>
                <a:ea typeface="Arial MT"/>
                <a:cs typeface="Arial" panose="020B0604020202020204" pitchFamily="34" charset="0"/>
              </a:rPr>
              <a:t>quantités</a:t>
            </a:r>
            <a:endParaRPr lang="fr-FR" sz="2300" dirty="0">
              <a:latin typeface="Arial" panose="020B0604020202020204" pitchFamily="34" charset="0"/>
              <a:ea typeface="Arial MT"/>
              <a:cs typeface="Arial" panose="020B0604020202020204" pitchFamily="34" charset="0"/>
            </a:endParaRPr>
          </a:p>
          <a:p>
            <a:pPr>
              <a:lnSpc>
                <a:spcPct val="80000"/>
              </a:lnSpc>
              <a:buFont typeface="Wingdings" panose="05000000000000000000" pitchFamily="2" charset="2"/>
              <a:buChar char="Ø"/>
              <a:defRPr/>
            </a:pPr>
            <a:r>
              <a:rPr lang="fr-FR" sz="2300" dirty="0">
                <a:solidFill>
                  <a:srgbClr val="010202"/>
                </a:solidFill>
                <a:effectLst/>
                <a:latin typeface="Arial" panose="020B0604020202020204" pitchFamily="34" charset="0"/>
                <a:ea typeface="Arial MT"/>
                <a:cs typeface="Arial" panose="020B0604020202020204" pitchFamily="34" charset="0"/>
              </a:rPr>
              <a:t>Favoriser</a:t>
            </a:r>
            <a:r>
              <a:rPr lang="fr-FR" sz="2300" spc="55" dirty="0">
                <a:solidFill>
                  <a:srgbClr val="010202"/>
                </a:solidFill>
                <a:effectLst/>
                <a:latin typeface="Arial" panose="020B0604020202020204" pitchFamily="34" charset="0"/>
                <a:ea typeface="Arial MT"/>
                <a:cs typeface="Arial" panose="020B0604020202020204" pitchFamily="34" charset="0"/>
              </a:rPr>
              <a:t> </a:t>
            </a:r>
            <a:r>
              <a:rPr lang="fr-FR" sz="2300" dirty="0">
                <a:solidFill>
                  <a:srgbClr val="010202"/>
                </a:solidFill>
                <a:effectLst/>
                <a:latin typeface="Arial" panose="020B0604020202020204" pitchFamily="34" charset="0"/>
                <a:ea typeface="Arial MT"/>
                <a:cs typeface="Arial" panose="020B0604020202020204" pitchFamily="34" charset="0"/>
              </a:rPr>
              <a:t>des</a:t>
            </a:r>
            <a:r>
              <a:rPr lang="fr-FR" sz="2300" spc="60" dirty="0">
                <a:solidFill>
                  <a:srgbClr val="010202"/>
                </a:solidFill>
                <a:effectLst/>
                <a:latin typeface="Arial" panose="020B0604020202020204" pitchFamily="34" charset="0"/>
                <a:ea typeface="Arial MT"/>
                <a:cs typeface="Arial" panose="020B0604020202020204" pitchFamily="34" charset="0"/>
              </a:rPr>
              <a:t> </a:t>
            </a:r>
            <a:r>
              <a:rPr lang="fr-FR" sz="2300" dirty="0">
                <a:solidFill>
                  <a:srgbClr val="010202"/>
                </a:solidFill>
                <a:effectLst/>
                <a:latin typeface="Arial" panose="020B0604020202020204" pitchFamily="34" charset="0"/>
                <a:ea typeface="Arial MT"/>
                <a:cs typeface="Arial" panose="020B0604020202020204" pitchFamily="34" charset="0"/>
              </a:rPr>
              <a:t>repas</a:t>
            </a:r>
            <a:r>
              <a:rPr lang="fr-FR" sz="2300" spc="60" dirty="0">
                <a:solidFill>
                  <a:srgbClr val="010202"/>
                </a:solidFill>
                <a:effectLst/>
                <a:latin typeface="Arial" panose="020B0604020202020204" pitchFamily="34" charset="0"/>
                <a:ea typeface="Arial MT"/>
                <a:cs typeface="Arial" panose="020B0604020202020204" pitchFamily="34" charset="0"/>
              </a:rPr>
              <a:t> </a:t>
            </a:r>
            <a:r>
              <a:rPr lang="fr-FR" sz="2300" dirty="0">
                <a:solidFill>
                  <a:srgbClr val="010202"/>
                </a:solidFill>
                <a:effectLst/>
                <a:latin typeface="Arial" panose="020B0604020202020204" pitchFamily="34" charset="0"/>
                <a:ea typeface="Arial MT"/>
                <a:cs typeface="Arial" panose="020B0604020202020204" pitchFamily="34" charset="0"/>
              </a:rPr>
              <a:t>froids OU TIEDES,</a:t>
            </a:r>
            <a:r>
              <a:rPr lang="fr-FR" sz="2300" spc="60" dirty="0">
                <a:solidFill>
                  <a:srgbClr val="010202"/>
                </a:solidFill>
                <a:effectLst/>
                <a:latin typeface="Arial" panose="020B0604020202020204" pitchFamily="34" charset="0"/>
                <a:ea typeface="Arial MT"/>
                <a:cs typeface="Arial" panose="020B0604020202020204" pitchFamily="34" charset="0"/>
              </a:rPr>
              <a:t> </a:t>
            </a:r>
            <a:r>
              <a:rPr lang="fr-FR" sz="2300" dirty="0">
                <a:solidFill>
                  <a:srgbClr val="010202"/>
                </a:solidFill>
                <a:effectLst/>
                <a:latin typeface="Arial" panose="020B0604020202020204" pitchFamily="34" charset="0"/>
                <a:ea typeface="Arial MT"/>
                <a:cs typeface="Arial" panose="020B0604020202020204" pitchFamily="34" charset="0"/>
              </a:rPr>
              <a:t>liquides</a:t>
            </a:r>
            <a:endParaRPr lang="fr-FR" sz="2300" dirty="0">
              <a:latin typeface="Arial" panose="020B0604020202020204" pitchFamily="34" charset="0"/>
              <a:ea typeface="Arial MT"/>
              <a:cs typeface="Arial" panose="020B0604020202020204" pitchFamily="34" charset="0"/>
            </a:endParaRPr>
          </a:p>
          <a:p>
            <a:pPr>
              <a:lnSpc>
                <a:spcPct val="80000"/>
              </a:lnSpc>
              <a:buFont typeface="Wingdings" panose="05000000000000000000" pitchFamily="2" charset="2"/>
              <a:buChar char="Ø"/>
              <a:defRPr/>
            </a:pPr>
            <a:r>
              <a:rPr lang="fr-FR" sz="2300" dirty="0">
                <a:solidFill>
                  <a:srgbClr val="010202"/>
                </a:solidFill>
                <a:effectLst/>
                <a:latin typeface="Arial" panose="020B0604020202020204" pitchFamily="34" charset="0"/>
                <a:ea typeface="Arial MT"/>
                <a:cs typeface="Arial" panose="020B0604020202020204" pitchFamily="34" charset="0"/>
              </a:rPr>
              <a:t>Boisson</a:t>
            </a:r>
            <a:r>
              <a:rPr lang="fr-FR" sz="2300" spc="70" dirty="0">
                <a:solidFill>
                  <a:srgbClr val="010202"/>
                </a:solidFill>
                <a:effectLst/>
                <a:latin typeface="Arial" panose="020B0604020202020204" pitchFamily="34" charset="0"/>
                <a:ea typeface="Arial MT"/>
                <a:cs typeface="Arial" panose="020B0604020202020204" pitchFamily="34" charset="0"/>
              </a:rPr>
              <a:t> </a:t>
            </a:r>
            <a:r>
              <a:rPr lang="fr-FR" sz="2300" dirty="0">
                <a:solidFill>
                  <a:srgbClr val="010202"/>
                </a:solidFill>
                <a:effectLst/>
                <a:latin typeface="Arial" panose="020B0604020202020204" pitchFamily="34" charset="0"/>
                <a:ea typeface="Arial MT"/>
                <a:cs typeface="Arial" panose="020B0604020202020204" pitchFamily="34" charset="0"/>
              </a:rPr>
              <a:t>gazeuse</a:t>
            </a:r>
          </a:p>
          <a:p>
            <a:pPr>
              <a:lnSpc>
                <a:spcPct val="80000"/>
              </a:lnSpc>
              <a:buFont typeface="Wingdings" panose="05000000000000000000" pitchFamily="2" charset="2"/>
              <a:buChar char="Ø"/>
              <a:defRPr/>
            </a:pPr>
            <a:r>
              <a:rPr lang="fr-FR" sz="2300" dirty="0">
                <a:solidFill>
                  <a:srgbClr val="010202"/>
                </a:solidFill>
                <a:effectLst/>
                <a:latin typeface="Arial" panose="020B0604020202020204" pitchFamily="34" charset="0"/>
                <a:ea typeface="Arial MT"/>
                <a:cs typeface="Arial" panose="020B0604020202020204" pitchFamily="34" charset="0"/>
              </a:rPr>
              <a:t>Position</a:t>
            </a:r>
            <a:r>
              <a:rPr lang="fr-FR" sz="2300" spc="55" dirty="0">
                <a:solidFill>
                  <a:srgbClr val="010202"/>
                </a:solidFill>
                <a:effectLst/>
                <a:latin typeface="Arial" panose="020B0604020202020204" pitchFamily="34" charset="0"/>
                <a:ea typeface="Arial MT"/>
                <a:cs typeface="Arial" panose="020B0604020202020204" pitchFamily="34" charset="0"/>
              </a:rPr>
              <a:t> </a:t>
            </a:r>
            <a:r>
              <a:rPr lang="fr-FR" sz="2300" dirty="0">
                <a:solidFill>
                  <a:srgbClr val="010202"/>
                </a:solidFill>
                <a:effectLst/>
                <a:latin typeface="Arial" panose="020B0604020202020204" pitchFamily="34" charset="0"/>
                <a:ea typeface="Arial MT"/>
                <a:cs typeface="Arial" panose="020B0604020202020204" pitchFamily="34" charset="0"/>
              </a:rPr>
              <a:t>semi</a:t>
            </a:r>
            <a:r>
              <a:rPr lang="fr-FR" sz="2300" spc="55" dirty="0">
                <a:solidFill>
                  <a:srgbClr val="010202"/>
                </a:solidFill>
                <a:effectLst/>
                <a:latin typeface="Arial" panose="020B0604020202020204" pitchFamily="34" charset="0"/>
                <a:ea typeface="Arial MT"/>
                <a:cs typeface="Arial" panose="020B0604020202020204" pitchFamily="34" charset="0"/>
              </a:rPr>
              <a:t> </a:t>
            </a:r>
            <a:r>
              <a:rPr lang="fr-FR" sz="2300" dirty="0">
                <a:solidFill>
                  <a:srgbClr val="010202"/>
                </a:solidFill>
                <a:effectLst/>
                <a:latin typeface="Arial" panose="020B0604020202020204" pitchFamily="34" charset="0"/>
                <a:ea typeface="Arial MT"/>
                <a:cs typeface="Arial" panose="020B0604020202020204" pitchFamily="34" charset="0"/>
              </a:rPr>
              <a:t>assise</a:t>
            </a:r>
          </a:p>
          <a:p>
            <a:pPr>
              <a:lnSpc>
                <a:spcPct val="80000"/>
              </a:lnSpc>
              <a:buFont typeface="Wingdings" panose="05000000000000000000" pitchFamily="2" charset="2"/>
              <a:buChar char="Ø"/>
              <a:defRPr/>
            </a:pPr>
            <a:r>
              <a:rPr lang="fr-FR" sz="2300" dirty="0">
                <a:solidFill>
                  <a:srgbClr val="010202"/>
                </a:solidFill>
                <a:effectLst/>
                <a:latin typeface="Arial" panose="020B0604020202020204" pitchFamily="34" charset="0"/>
                <a:ea typeface="Arial MT"/>
                <a:cs typeface="Arial" panose="020B0604020202020204" pitchFamily="34" charset="0"/>
              </a:rPr>
              <a:t>Environnement</a:t>
            </a:r>
            <a:r>
              <a:rPr lang="fr-FR" sz="2300" spc="85" dirty="0">
                <a:solidFill>
                  <a:srgbClr val="010202"/>
                </a:solidFill>
                <a:effectLst/>
                <a:latin typeface="Arial" panose="020B0604020202020204" pitchFamily="34" charset="0"/>
                <a:ea typeface="Arial MT"/>
                <a:cs typeface="Arial" panose="020B0604020202020204" pitchFamily="34" charset="0"/>
              </a:rPr>
              <a:t> </a:t>
            </a:r>
            <a:r>
              <a:rPr lang="fr-FR" sz="2300" dirty="0">
                <a:solidFill>
                  <a:srgbClr val="010202"/>
                </a:solidFill>
                <a:effectLst/>
                <a:latin typeface="Arial" panose="020B0604020202020204" pitchFamily="34" charset="0"/>
                <a:ea typeface="Arial MT"/>
                <a:cs typeface="Arial" panose="020B0604020202020204" pitchFamily="34" charset="0"/>
              </a:rPr>
              <a:t>calme</a:t>
            </a:r>
          </a:p>
          <a:p>
            <a:pPr>
              <a:lnSpc>
                <a:spcPct val="80000"/>
              </a:lnSpc>
              <a:buFont typeface="Wingdings" panose="05000000000000000000" pitchFamily="2" charset="2"/>
              <a:buChar char="Ø"/>
              <a:defRPr/>
            </a:pPr>
            <a:r>
              <a:rPr lang="fr-FR" sz="2300" dirty="0">
                <a:solidFill>
                  <a:srgbClr val="FF0000"/>
                </a:solidFill>
                <a:latin typeface="Arial" panose="020B0604020202020204" pitchFamily="34" charset="0"/>
                <a:ea typeface="Arial MT"/>
                <a:cs typeface="Arial" panose="020B0604020202020204" pitchFamily="34" charset="0"/>
              </a:rPr>
              <a:t>La sonde </a:t>
            </a:r>
            <a:r>
              <a:rPr lang="fr-FR" sz="2300" dirty="0" err="1">
                <a:solidFill>
                  <a:srgbClr val="FF0000"/>
                </a:solidFill>
                <a:latin typeface="Arial" panose="020B0604020202020204" pitchFamily="34" charset="0"/>
                <a:ea typeface="Arial MT"/>
                <a:cs typeface="Arial" panose="020B0604020202020204" pitchFamily="34" charset="0"/>
              </a:rPr>
              <a:t>naso</a:t>
            </a:r>
            <a:r>
              <a:rPr lang="fr-FR" sz="2300" dirty="0">
                <a:solidFill>
                  <a:srgbClr val="FF0000"/>
                </a:solidFill>
                <a:latin typeface="Arial" panose="020B0604020202020204" pitchFamily="34" charset="0"/>
                <a:ea typeface="Arial MT"/>
                <a:cs typeface="Arial" panose="020B0604020202020204" pitchFamily="34" charset="0"/>
              </a:rPr>
              <a:t> gastrique ?</a:t>
            </a:r>
            <a:endParaRPr lang="fr-FR" sz="2300" dirty="0">
              <a:solidFill>
                <a:srgbClr val="FF0000"/>
              </a:solidFill>
              <a:effectLst/>
              <a:latin typeface="Arial" panose="020B0604020202020204" pitchFamily="34" charset="0"/>
              <a:ea typeface="Arial MT"/>
              <a:cs typeface="Arial" panose="020B0604020202020204" pitchFamily="34" charset="0"/>
            </a:endParaRPr>
          </a:p>
        </p:txBody>
      </p:sp>
    </p:spTree>
    <p:extLst>
      <p:ext uri="{BB962C8B-B14F-4D97-AF65-F5344CB8AC3E}">
        <p14:creationId xmlns:p14="http://schemas.microsoft.com/office/powerpoint/2010/main" val="27372661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3F507D3-C1BC-7B48-00A3-A71DB2F40EE9}"/>
              </a:ext>
            </a:extLst>
          </p:cNvPr>
          <p:cNvSpPr>
            <a:spLocks noGrp="1"/>
          </p:cNvSpPr>
          <p:nvPr>
            <p:ph type="title"/>
          </p:nvPr>
        </p:nvSpPr>
        <p:spPr/>
        <p:txBody>
          <a:bodyPr/>
          <a:lstStyle/>
          <a:p>
            <a:r>
              <a:rPr lang="fr-FR" b="1" dirty="0">
                <a:solidFill>
                  <a:srgbClr val="FF0000"/>
                </a:solidFill>
              </a:rPr>
              <a:t>Symptômes en fin de vie</a:t>
            </a:r>
            <a:br>
              <a:rPr lang="fr-FR" b="1" dirty="0">
                <a:solidFill>
                  <a:srgbClr val="FF0000"/>
                </a:solidFill>
              </a:rPr>
            </a:br>
            <a:r>
              <a:rPr lang="fr-FR" b="1" dirty="0" err="1">
                <a:solidFill>
                  <a:srgbClr val="FF0000"/>
                </a:solidFill>
              </a:rPr>
              <a:t>nausées:vomissements</a:t>
            </a:r>
            <a:r>
              <a:rPr lang="fr-FR" b="1" dirty="0">
                <a:solidFill>
                  <a:srgbClr val="FF0000"/>
                </a:solidFill>
              </a:rPr>
              <a:t> </a:t>
            </a:r>
            <a:endParaRPr lang="fr-FR" dirty="0"/>
          </a:p>
        </p:txBody>
      </p:sp>
      <p:sp>
        <p:nvSpPr>
          <p:cNvPr id="3" name="Espace réservé du contenu 2">
            <a:extLst>
              <a:ext uri="{FF2B5EF4-FFF2-40B4-BE49-F238E27FC236}">
                <a16:creationId xmlns:a16="http://schemas.microsoft.com/office/drawing/2014/main" id="{C876BC99-A7D9-B770-2434-FE0AFBFFB985}"/>
              </a:ext>
            </a:extLst>
          </p:cNvPr>
          <p:cNvSpPr>
            <a:spLocks noGrp="1"/>
          </p:cNvSpPr>
          <p:nvPr>
            <p:ph sz="quarter" idx="13"/>
          </p:nvPr>
        </p:nvSpPr>
        <p:spPr>
          <a:xfrm>
            <a:off x="913774" y="1916264"/>
            <a:ext cx="10363826" cy="4230094"/>
          </a:xfrm>
        </p:spPr>
        <p:txBody>
          <a:bodyPr>
            <a:normAutofit/>
          </a:bodyPr>
          <a:lstStyle/>
          <a:p>
            <a:pPr marL="1029335" marR="1452880" indent="0" algn="ctr">
              <a:lnSpc>
                <a:spcPts val="3245"/>
              </a:lnSpc>
              <a:spcBef>
                <a:spcPts val="705"/>
              </a:spcBef>
              <a:spcAft>
                <a:spcPts val="0"/>
              </a:spcAft>
              <a:buNone/>
            </a:pPr>
            <a:r>
              <a:rPr lang="fr-FR" sz="1400" b="1" kern="0" dirty="0">
                <a:solidFill>
                  <a:srgbClr val="FF0000"/>
                </a:solidFill>
                <a:effectLst/>
                <a:latin typeface="Arial" panose="020B0604020202020204" pitchFamily="34" charset="0"/>
                <a:ea typeface="Arial" panose="020B0604020202020204" pitchFamily="34" charset="0"/>
                <a:cs typeface="Arial" panose="020B0604020202020204" pitchFamily="34" charset="0"/>
              </a:rPr>
              <a:t>Nausées</a:t>
            </a:r>
            <a:r>
              <a:rPr lang="fr-FR" sz="1400" b="1" kern="0" spc="-85" dirty="0">
                <a:solidFill>
                  <a:srgbClr val="FF0000"/>
                </a:solidFill>
                <a:effectLst/>
                <a:latin typeface="Arial" panose="020B0604020202020204" pitchFamily="34" charset="0"/>
                <a:ea typeface="Arial" panose="020B0604020202020204" pitchFamily="34" charset="0"/>
                <a:cs typeface="Arial" panose="020B0604020202020204" pitchFamily="34" charset="0"/>
              </a:rPr>
              <a:t> </a:t>
            </a:r>
            <a:r>
              <a:rPr lang="fr-FR" sz="1400" b="1" kern="0" dirty="0">
                <a:solidFill>
                  <a:srgbClr val="FF0000"/>
                </a:solidFill>
                <a:effectLst/>
                <a:latin typeface="Arial" panose="020B0604020202020204" pitchFamily="34" charset="0"/>
                <a:ea typeface="Arial" panose="020B0604020202020204" pitchFamily="34" charset="0"/>
                <a:cs typeface="Arial" panose="020B0604020202020204" pitchFamily="34" charset="0"/>
              </a:rPr>
              <a:t>/</a:t>
            </a:r>
            <a:r>
              <a:rPr lang="fr-FR" sz="1400" b="1" kern="0" spc="-80" dirty="0">
                <a:solidFill>
                  <a:srgbClr val="FF0000"/>
                </a:solidFill>
                <a:effectLst/>
                <a:latin typeface="Arial" panose="020B0604020202020204" pitchFamily="34" charset="0"/>
                <a:ea typeface="Arial" panose="020B0604020202020204" pitchFamily="34" charset="0"/>
                <a:cs typeface="Arial" panose="020B0604020202020204" pitchFamily="34" charset="0"/>
              </a:rPr>
              <a:t> </a:t>
            </a:r>
            <a:r>
              <a:rPr lang="fr-FR" sz="1400" b="1" kern="0" dirty="0">
                <a:solidFill>
                  <a:srgbClr val="FF0000"/>
                </a:solidFill>
                <a:effectLst/>
                <a:latin typeface="Arial" panose="020B0604020202020204" pitchFamily="34" charset="0"/>
                <a:ea typeface="Arial" panose="020B0604020202020204" pitchFamily="34" charset="0"/>
                <a:cs typeface="Arial" panose="020B0604020202020204" pitchFamily="34" charset="0"/>
              </a:rPr>
              <a:t>Vomissements</a:t>
            </a:r>
          </a:p>
          <a:p>
            <a:pPr marL="1028065" marR="1452880" indent="0" algn="ctr">
              <a:lnSpc>
                <a:spcPts val="2270"/>
              </a:lnSpc>
              <a:spcAft>
                <a:spcPts val="0"/>
              </a:spcAft>
              <a:buNone/>
            </a:pPr>
            <a:r>
              <a:rPr lang="fr-FR" sz="1400" dirty="0">
                <a:solidFill>
                  <a:srgbClr val="FF0000"/>
                </a:solidFill>
                <a:effectLst/>
                <a:latin typeface="Arial" panose="020B0604020202020204" pitchFamily="34" charset="0"/>
                <a:ea typeface="Arial MT"/>
                <a:cs typeface="Arial" panose="020B0604020202020204" pitchFamily="34" charset="0"/>
              </a:rPr>
              <a:t>Les</a:t>
            </a:r>
            <a:r>
              <a:rPr lang="fr-FR" sz="1400" spc="80" dirty="0">
                <a:solidFill>
                  <a:srgbClr val="FF0000"/>
                </a:solidFill>
                <a:effectLst/>
                <a:latin typeface="Arial" panose="020B0604020202020204" pitchFamily="34" charset="0"/>
                <a:ea typeface="Arial MT"/>
                <a:cs typeface="Arial" panose="020B0604020202020204" pitchFamily="34" charset="0"/>
              </a:rPr>
              <a:t> </a:t>
            </a:r>
            <a:r>
              <a:rPr lang="fr-FR" sz="1400" dirty="0">
                <a:solidFill>
                  <a:srgbClr val="FF0000"/>
                </a:solidFill>
                <a:effectLst/>
                <a:latin typeface="Arial" panose="020B0604020202020204" pitchFamily="34" charset="0"/>
                <a:ea typeface="Arial MT"/>
                <a:cs typeface="Arial" panose="020B0604020202020204" pitchFamily="34" charset="0"/>
              </a:rPr>
              <a:t>approches</a:t>
            </a:r>
            <a:r>
              <a:rPr lang="fr-FR" sz="1400" spc="85" dirty="0">
                <a:solidFill>
                  <a:srgbClr val="FF0000"/>
                </a:solidFill>
                <a:effectLst/>
                <a:latin typeface="Arial" panose="020B0604020202020204" pitchFamily="34" charset="0"/>
                <a:ea typeface="Arial MT"/>
                <a:cs typeface="Arial" panose="020B0604020202020204" pitchFamily="34" charset="0"/>
              </a:rPr>
              <a:t> </a:t>
            </a:r>
            <a:r>
              <a:rPr lang="fr-FR" sz="1400" dirty="0">
                <a:solidFill>
                  <a:srgbClr val="FF0000"/>
                </a:solidFill>
                <a:effectLst/>
                <a:latin typeface="Arial" panose="020B0604020202020204" pitchFamily="34" charset="0"/>
                <a:ea typeface="Arial MT"/>
                <a:cs typeface="Arial" panose="020B0604020202020204" pitchFamily="34" charset="0"/>
              </a:rPr>
              <a:t>thérapeutiques</a:t>
            </a:r>
          </a:p>
          <a:p>
            <a:pPr marR="1731010" lvl="0">
              <a:lnSpc>
                <a:spcPct val="96000"/>
              </a:lnSpc>
              <a:spcBef>
                <a:spcPts val="1455"/>
              </a:spcBef>
              <a:spcAft>
                <a:spcPts val="0"/>
              </a:spcAft>
              <a:buClr>
                <a:srgbClr val="010202"/>
              </a:buClr>
              <a:buSzPts val="2050"/>
              <a:buFont typeface="Wingdings" panose="05000000000000000000" pitchFamily="2" charset="2"/>
              <a:buChar char="Ø"/>
              <a:tabLst>
                <a:tab pos="1642110" algn="l"/>
              </a:tabLst>
            </a:pPr>
            <a:r>
              <a:rPr lang="fr-FR" sz="1400" b="1" dirty="0">
                <a:solidFill>
                  <a:srgbClr val="010202"/>
                </a:solidFill>
                <a:effectLst/>
                <a:latin typeface="Arial" panose="020B0604020202020204" pitchFamily="34" charset="0"/>
                <a:ea typeface="Arial MT"/>
                <a:cs typeface="Arial" panose="020B0604020202020204" pitchFamily="34" charset="0"/>
              </a:rPr>
              <a:t>Pharmacologiques</a:t>
            </a:r>
            <a:r>
              <a:rPr lang="fr-FR" sz="1400" b="1" spc="45" dirty="0">
                <a:solidFill>
                  <a:srgbClr val="010202"/>
                </a:solidFill>
                <a:effectLst/>
                <a:latin typeface="Arial" panose="020B0604020202020204" pitchFamily="34" charset="0"/>
                <a:ea typeface="Arial MT"/>
                <a:cs typeface="Arial" panose="020B0604020202020204" pitchFamily="34" charset="0"/>
              </a:rPr>
              <a:t> </a:t>
            </a:r>
            <a:r>
              <a:rPr lang="fr-FR" sz="1400" dirty="0">
                <a:solidFill>
                  <a:srgbClr val="010202"/>
                </a:solidFill>
                <a:effectLst/>
                <a:latin typeface="Arial" panose="020B0604020202020204" pitchFamily="34" charset="0"/>
                <a:ea typeface="Arial MT"/>
                <a:cs typeface="Arial" panose="020B0604020202020204" pitchFamily="34" charset="0"/>
              </a:rPr>
              <a:t>(au</a:t>
            </a:r>
            <a:r>
              <a:rPr lang="fr-FR" sz="1400" spc="50" dirty="0">
                <a:solidFill>
                  <a:srgbClr val="010202"/>
                </a:solidFill>
                <a:effectLst/>
                <a:latin typeface="Arial" panose="020B0604020202020204" pitchFamily="34" charset="0"/>
                <a:ea typeface="Arial MT"/>
                <a:cs typeface="Arial" panose="020B0604020202020204" pitchFamily="34" charset="0"/>
              </a:rPr>
              <a:t> </a:t>
            </a:r>
            <a:r>
              <a:rPr lang="fr-FR" sz="1400" dirty="0">
                <a:solidFill>
                  <a:srgbClr val="010202"/>
                </a:solidFill>
                <a:effectLst/>
                <a:latin typeface="Arial" panose="020B0604020202020204" pitchFamily="34" charset="0"/>
                <a:ea typeface="Arial MT"/>
                <a:cs typeface="Arial" panose="020B0604020202020204" pitchFamily="34" charset="0"/>
              </a:rPr>
              <a:t>cas</a:t>
            </a:r>
            <a:r>
              <a:rPr lang="fr-FR" sz="1400" spc="45" dirty="0">
                <a:solidFill>
                  <a:srgbClr val="010202"/>
                </a:solidFill>
                <a:effectLst/>
                <a:latin typeface="Arial" panose="020B0604020202020204" pitchFamily="34" charset="0"/>
                <a:ea typeface="Arial MT"/>
                <a:cs typeface="Arial" panose="020B0604020202020204" pitchFamily="34" charset="0"/>
              </a:rPr>
              <a:t> </a:t>
            </a:r>
            <a:r>
              <a:rPr lang="fr-FR" sz="1400" dirty="0">
                <a:solidFill>
                  <a:srgbClr val="010202"/>
                </a:solidFill>
                <a:effectLst/>
                <a:latin typeface="Arial" panose="020B0604020202020204" pitchFamily="34" charset="0"/>
                <a:ea typeface="Arial MT"/>
                <a:cs typeface="Arial" panose="020B0604020202020204" pitchFamily="34" charset="0"/>
              </a:rPr>
              <a:t>par</a:t>
            </a:r>
            <a:r>
              <a:rPr lang="fr-FR" sz="1400" spc="50" dirty="0">
                <a:solidFill>
                  <a:srgbClr val="010202"/>
                </a:solidFill>
                <a:effectLst/>
                <a:latin typeface="Arial" panose="020B0604020202020204" pitchFamily="34" charset="0"/>
                <a:ea typeface="Arial MT"/>
                <a:cs typeface="Arial" panose="020B0604020202020204" pitchFamily="34" charset="0"/>
              </a:rPr>
              <a:t> </a:t>
            </a:r>
            <a:r>
              <a:rPr lang="fr-FR" sz="1400" dirty="0">
                <a:solidFill>
                  <a:srgbClr val="010202"/>
                </a:solidFill>
                <a:effectLst/>
                <a:latin typeface="Arial" panose="020B0604020202020204" pitchFamily="34" charset="0"/>
                <a:ea typeface="Arial MT"/>
                <a:cs typeface="Arial" panose="020B0604020202020204" pitchFamily="34" charset="0"/>
              </a:rPr>
              <a:t>cas</a:t>
            </a:r>
            <a:r>
              <a:rPr lang="fr-FR" sz="1400" spc="50" dirty="0">
                <a:solidFill>
                  <a:srgbClr val="010202"/>
                </a:solidFill>
                <a:effectLst/>
                <a:latin typeface="Arial" panose="020B0604020202020204" pitchFamily="34" charset="0"/>
                <a:ea typeface="Arial MT"/>
                <a:cs typeface="Arial" panose="020B0604020202020204" pitchFamily="34" charset="0"/>
              </a:rPr>
              <a:t> </a:t>
            </a:r>
            <a:r>
              <a:rPr lang="fr-FR" sz="1400" dirty="0">
                <a:solidFill>
                  <a:srgbClr val="010202"/>
                </a:solidFill>
                <a:effectLst/>
                <a:latin typeface="Arial" panose="020B0604020202020204" pitchFamily="34" charset="0"/>
                <a:ea typeface="Arial MT"/>
                <a:cs typeface="Arial" panose="020B0604020202020204" pitchFamily="34" charset="0"/>
              </a:rPr>
              <a:t>et</a:t>
            </a:r>
            <a:r>
              <a:rPr lang="fr-FR" sz="1400" spc="45" dirty="0">
                <a:solidFill>
                  <a:srgbClr val="010202"/>
                </a:solidFill>
                <a:effectLst/>
                <a:latin typeface="Arial" panose="020B0604020202020204" pitchFamily="34" charset="0"/>
                <a:ea typeface="Arial MT"/>
                <a:cs typeface="Arial" panose="020B0604020202020204" pitchFamily="34" charset="0"/>
              </a:rPr>
              <a:t> </a:t>
            </a:r>
            <a:r>
              <a:rPr lang="fr-FR" sz="1400" dirty="0">
                <a:solidFill>
                  <a:srgbClr val="010202"/>
                </a:solidFill>
                <a:effectLst/>
                <a:latin typeface="Arial" panose="020B0604020202020204" pitchFamily="34" charset="0"/>
                <a:ea typeface="Arial MT"/>
                <a:cs typeface="Arial" panose="020B0604020202020204" pitchFamily="34" charset="0"/>
              </a:rPr>
              <a:t>en</a:t>
            </a:r>
            <a:r>
              <a:rPr lang="fr-FR" sz="1400" spc="50" dirty="0">
                <a:solidFill>
                  <a:srgbClr val="010202"/>
                </a:solidFill>
                <a:effectLst/>
                <a:latin typeface="Arial" panose="020B0604020202020204" pitchFamily="34" charset="0"/>
                <a:ea typeface="Arial MT"/>
                <a:cs typeface="Arial" panose="020B0604020202020204" pitchFamily="34" charset="0"/>
              </a:rPr>
              <a:t> </a:t>
            </a:r>
            <a:r>
              <a:rPr lang="fr-FR" sz="1400" dirty="0">
                <a:solidFill>
                  <a:srgbClr val="010202"/>
                </a:solidFill>
                <a:effectLst/>
                <a:latin typeface="Arial" panose="020B0604020202020204" pitchFamily="34" charset="0"/>
                <a:ea typeface="Arial MT"/>
                <a:cs typeface="Arial" panose="020B0604020202020204" pitchFamily="34" charset="0"/>
              </a:rPr>
              <a:t>fonction</a:t>
            </a:r>
            <a:r>
              <a:rPr lang="fr-FR" sz="1400" spc="50" dirty="0">
                <a:solidFill>
                  <a:srgbClr val="010202"/>
                </a:solidFill>
                <a:effectLst/>
                <a:latin typeface="Arial" panose="020B0604020202020204" pitchFamily="34" charset="0"/>
                <a:ea typeface="Arial MT"/>
                <a:cs typeface="Arial" panose="020B0604020202020204" pitchFamily="34" charset="0"/>
              </a:rPr>
              <a:t> </a:t>
            </a:r>
            <a:r>
              <a:rPr lang="fr-FR" sz="1400" dirty="0">
                <a:solidFill>
                  <a:srgbClr val="010202"/>
                </a:solidFill>
                <a:effectLst/>
                <a:latin typeface="Arial" panose="020B0604020202020204" pitchFamily="34" charset="0"/>
                <a:ea typeface="Arial MT"/>
                <a:cs typeface="Arial" panose="020B0604020202020204" pitchFamily="34" charset="0"/>
              </a:rPr>
              <a:t>du</a:t>
            </a:r>
            <a:r>
              <a:rPr lang="fr-FR" sz="1400" spc="-555" dirty="0">
                <a:solidFill>
                  <a:srgbClr val="010202"/>
                </a:solidFill>
                <a:effectLst/>
                <a:latin typeface="Arial" panose="020B0604020202020204" pitchFamily="34" charset="0"/>
                <a:ea typeface="Arial MT"/>
                <a:cs typeface="Arial" panose="020B0604020202020204" pitchFamily="34" charset="0"/>
              </a:rPr>
              <a:t> </a:t>
            </a:r>
            <a:r>
              <a:rPr lang="fr-FR" sz="1400" dirty="0">
                <a:solidFill>
                  <a:srgbClr val="010202"/>
                </a:solidFill>
                <a:effectLst/>
                <a:latin typeface="Arial" panose="020B0604020202020204" pitchFamily="34" charset="0"/>
                <a:ea typeface="Arial MT"/>
                <a:cs typeface="Arial" panose="020B0604020202020204" pitchFamily="34" charset="0"/>
              </a:rPr>
              <a:t>contexte)</a:t>
            </a:r>
            <a:endParaRPr lang="fr-FR" sz="1400" dirty="0">
              <a:effectLst/>
              <a:latin typeface="Arial" panose="020B0604020202020204" pitchFamily="34" charset="0"/>
              <a:ea typeface="Arial MT"/>
              <a:cs typeface="Arial" panose="020B0604020202020204" pitchFamily="34" charset="0"/>
            </a:endParaRPr>
          </a:p>
          <a:p>
            <a:pPr marL="742950" lvl="1" indent="-285750">
              <a:spcBef>
                <a:spcPts val="440"/>
              </a:spcBef>
              <a:spcAft>
                <a:spcPts val="0"/>
              </a:spcAft>
              <a:buClr>
                <a:srgbClr val="010202"/>
              </a:buClr>
              <a:buSzPts val="2050"/>
              <a:buFont typeface="Arial MT"/>
              <a:buChar char="–"/>
              <a:tabLst>
                <a:tab pos="2068195" algn="l"/>
              </a:tabLst>
            </a:pPr>
            <a:r>
              <a:rPr lang="fr-FR" sz="1400" dirty="0">
                <a:solidFill>
                  <a:srgbClr val="010202"/>
                </a:solidFill>
                <a:effectLst/>
                <a:latin typeface="Arial" panose="020B0604020202020204" pitchFamily="34" charset="0"/>
                <a:ea typeface="Arial MT"/>
                <a:cs typeface="Arial" panose="020B0604020202020204" pitchFamily="34" charset="0"/>
              </a:rPr>
              <a:t>Phénothiazines</a:t>
            </a:r>
            <a:r>
              <a:rPr lang="fr-FR" sz="1400" spc="95" dirty="0">
                <a:solidFill>
                  <a:srgbClr val="010202"/>
                </a:solidFill>
                <a:effectLst/>
                <a:latin typeface="Arial" panose="020B0604020202020204" pitchFamily="34" charset="0"/>
                <a:ea typeface="Arial MT"/>
                <a:cs typeface="Arial" panose="020B0604020202020204" pitchFamily="34" charset="0"/>
              </a:rPr>
              <a:t> </a:t>
            </a:r>
            <a:r>
              <a:rPr lang="fr-FR" sz="1400" dirty="0">
                <a:solidFill>
                  <a:srgbClr val="010202"/>
                </a:solidFill>
                <a:effectLst/>
                <a:latin typeface="Arial" panose="020B0604020202020204" pitchFamily="34" charset="0"/>
                <a:ea typeface="Arial MT"/>
                <a:cs typeface="Arial" panose="020B0604020202020204" pitchFamily="34" charset="0"/>
              </a:rPr>
              <a:t>et</a:t>
            </a:r>
            <a:r>
              <a:rPr lang="fr-FR" sz="1400" spc="95" dirty="0">
                <a:solidFill>
                  <a:srgbClr val="010202"/>
                </a:solidFill>
                <a:effectLst/>
                <a:latin typeface="Arial" panose="020B0604020202020204" pitchFamily="34" charset="0"/>
                <a:ea typeface="Arial MT"/>
                <a:cs typeface="Arial" panose="020B0604020202020204" pitchFamily="34" charset="0"/>
              </a:rPr>
              <a:t> </a:t>
            </a:r>
            <a:r>
              <a:rPr lang="fr-FR" sz="1400" dirty="0">
                <a:solidFill>
                  <a:srgbClr val="010202"/>
                </a:solidFill>
                <a:effectLst/>
                <a:latin typeface="Arial" panose="020B0604020202020204" pitchFamily="34" charset="0"/>
                <a:ea typeface="Arial MT"/>
                <a:cs typeface="Arial" panose="020B0604020202020204" pitchFamily="34" charset="0"/>
              </a:rPr>
              <a:t>butyrophénone,</a:t>
            </a:r>
            <a:endParaRPr lang="fr-FR" sz="1400" dirty="0">
              <a:effectLst/>
              <a:latin typeface="Arial" panose="020B0604020202020204" pitchFamily="34" charset="0"/>
              <a:ea typeface="Arial MT"/>
              <a:cs typeface="Arial" panose="020B0604020202020204" pitchFamily="34" charset="0"/>
            </a:endParaRPr>
          </a:p>
          <a:p>
            <a:pPr marL="742950" lvl="1" indent="-285750">
              <a:spcBef>
                <a:spcPts val="540"/>
              </a:spcBef>
              <a:spcAft>
                <a:spcPts val="0"/>
              </a:spcAft>
              <a:buClr>
                <a:srgbClr val="010202"/>
              </a:buClr>
              <a:buSzPts val="2050"/>
              <a:buFont typeface="Arial MT"/>
              <a:buChar char="–"/>
              <a:tabLst>
                <a:tab pos="2068195" algn="l"/>
              </a:tabLst>
            </a:pPr>
            <a:r>
              <a:rPr lang="fr-FR" sz="1400" dirty="0">
                <a:solidFill>
                  <a:srgbClr val="010202"/>
                </a:solidFill>
                <a:effectLst/>
                <a:latin typeface="Arial" panose="020B0604020202020204" pitchFamily="34" charset="0"/>
                <a:ea typeface="Arial MT"/>
                <a:cs typeface="Arial" panose="020B0604020202020204" pitchFamily="34" charset="0"/>
              </a:rPr>
              <a:t>Benzamides</a:t>
            </a:r>
            <a:r>
              <a:rPr lang="fr-FR" sz="1400" spc="90" dirty="0">
                <a:solidFill>
                  <a:srgbClr val="010202"/>
                </a:solidFill>
                <a:effectLst/>
                <a:latin typeface="Arial" panose="020B0604020202020204" pitchFamily="34" charset="0"/>
                <a:ea typeface="Arial MT"/>
                <a:cs typeface="Arial" panose="020B0604020202020204" pitchFamily="34" charset="0"/>
              </a:rPr>
              <a:t> </a:t>
            </a:r>
            <a:r>
              <a:rPr lang="fr-FR" sz="1400" dirty="0">
                <a:solidFill>
                  <a:srgbClr val="010202"/>
                </a:solidFill>
                <a:effectLst/>
                <a:latin typeface="Arial" panose="020B0604020202020204" pitchFamily="34" charset="0"/>
                <a:ea typeface="Arial MT"/>
                <a:cs typeface="Arial" panose="020B0604020202020204" pitchFamily="34" charset="0"/>
              </a:rPr>
              <a:t>substitué,</a:t>
            </a:r>
            <a:endParaRPr lang="fr-FR" sz="1400" dirty="0">
              <a:effectLst/>
              <a:latin typeface="Arial" panose="020B0604020202020204" pitchFamily="34" charset="0"/>
              <a:ea typeface="Arial MT"/>
              <a:cs typeface="Arial" panose="020B0604020202020204" pitchFamily="34" charset="0"/>
            </a:endParaRPr>
          </a:p>
          <a:p>
            <a:pPr marL="742950" lvl="1" indent="-285750">
              <a:spcBef>
                <a:spcPts val="440"/>
              </a:spcBef>
              <a:spcAft>
                <a:spcPts val="0"/>
              </a:spcAft>
              <a:buClr>
                <a:srgbClr val="010202"/>
              </a:buClr>
              <a:buSzPts val="2050"/>
              <a:buFont typeface="Arial MT"/>
              <a:buChar char="–"/>
              <a:tabLst>
                <a:tab pos="2068195" algn="l"/>
              </a:tabLst>
            </a:pPr>
            <a:r>
              <a:rPr lang="fr-FR" sz="1400" dirty="0">
                <a:solidFill>
                  <a:srgbClr val="010202"/>
                </a:solidFill>
                <a:effectLst/>
                <a:latin typeface="Arial" panose="020B0604020202020204" pitchFamily="34" charset="0"/>
                <a:ea typeface="Arial MT"/>
                <a:cs typeface="Arial" panose="020B0604020202020204" pitchFamily="34" charset="0"/>
              </a:rPr>
              <a:t>Antagonistes</a:t>
            </a:r>
            <a:r>
              <a:rPr lang="fr-FR" sz="1400" spc="65" dirty="0">
                <a:solidFill>
                  <a:srgbClr val="010202"/>
                </a:solidFill>
                <a:effectLst/>
                <a:latin typeface="Arial" panose="020B0604020202020204" pitchFamily="34" charset="0"/>
                <a:ea typeface="Arial MT"/>
                <a:cs typeface="Arial" panose="020B0604020202020204" pitchFamily="34" charset="0"/>
              </a:rPr>
              <a:t> </a:t>
            </a:r>
            <a:r>
              <a:rPr lang="fr-FR" sz="1400" dirty="0">
                <a:solidFill>
                  <a:srgbClr val="010202"/>
                </a:solidFill>
                <a:effectLst/>
                <a:latin typeface="Arial" panose="020B0604020202020204" pitchFamily="34" charset="0"/>
                <a:ea typeface="Arial MT"/>
                <a:cs typeface="Arial" panose="020B0604020202020204" pitchFamily="34" charset="0"/>
              </a:rPr>
              <a:t>de</a:t>
            </a:r>
            <a:r>
              <a:rPr lang="fr-FR" sz="1400" spc="65" dirty="0">
                <a:solidFill>
                  <a:srgbClr val="010202"/>
                </a:solidFill>
                <a:effectLst/>
                <a:latin typeface="Arial" panose="020B0604020202020204" pitchFamily="34" charset="0"/>
                <a:ea typeface="Arial MT"/>
                <a:cs typeface="Arial" panose="020B0604020202020204" pitchFamily="34" charset="0"/>
              </a:rPr>
              <a:t> </a:t>
            </a:r>
            <a:r>
              <a:rPr lang="fr-FR" sz="1400" dirty="0">
                <a:solidFill>
                  <a:srgbClr val="010202"/>
                </a:solidFill>
                <a:effectLst/>
                <a:latin typeface="Arial" panose="020B0604020202020204" pitchFamily="34" charset="0"/>
                <a:ea typeface="Arial MT"/>
                <a:cs typeface="Arial" panose="020B0604020202020204" pitchFamily="34" charset="0"/>
              </a:rPr>
              <a:t>la</a:t>
            </a:r>
            <a:r>
              <a:rPr lang="fr-FR" sz="1400" spc="65" dirty="0">
                <a:solidFill>
                  <a:srgbClr val="010202"/>
                </a:solidFill>
                <a:effectLst/>
                <a:latin typeface="Arial" panose="020B0604020202020204" pitchFamily="34" charset="0"/>
                <a:ea typeface="Arial MT"/>
                <a:cs typeface="Arial" panose="020B0604020202020204" pitchFamily="34" charset="0"/>
              </a:rPr>
              <a:t> </a:t>
            </a:r>
            <a:r>
              <a:rPr lang="fr-FR" sz="1400" dirty="0">
                <a:solidFill>
                  <a:srgbClr val="010202"/>
                </a:solidFill>
                <a:effectLst/>
                <a:latin typeface="Arial" panose="020B0604020202020204" pitchFamily="34" charset="0"/>
                <a:ea typeface="Arial MT"/>
                <a:cs typeface="Arial" panose="020B0604020202020204" pitchFamily="34" charset="0"/>
              </a:rPr>
              <a:t>Sérotonine,</a:t>
            </a:r>
            <a:endParaRPr lang="fr-FR" sz="1400" dirty="0">
              <a:effectLst/>
              <a:latin typeface="Arial" panose="020B0604020202020204" pitchFamily="34" charset="0"/>
              <a:ea typeface="Arial MT"/>
              <a:cs typeface="Arial" panose="020B0604020202020204" pitchFamily="34" charset="0"/>
            </a:endParaRPr>
          </a:p>
          <a:p>
            <a:pPr marL="742950" lvl="1" indent="-285750">
              <a:spcBef>
                <a:spcPts val="540"/>
              </a:spcBef>
              <a:spcAft>
                <a:spcPts val="0"/>
              </a:spcAft>
              <a:buClr>
                <a:srgbClr val="010202"/>
              </a:buClr>
              <a:buSzPts val="2050"/>
              <a:buFont typeface="Arial MT"/>
              <a:buChar char="–"/>
              <a:tabLst>
                <a:tab pos="2068195" algn="l"/>
              </a:tabLst>
            </a:pPr>
            <a:r>
              <a:rPr lang="fr-FR" sz="1400" dirty="0">
                <a:solidFill>
                  <a:srgbClr val="010202"/>
                </a:solidFill>
                <a:effectLst/>
                <a:latin typeface="Arial" panose="020B0604020202020204" pitchFamily="34" charset="0"/>
                <a:ea typeface="Arial MT"/>
                <a:cs typeface="Arial" panose="020B0604020202020204" pitchFamily="34" charset="0"/>
              </a:rPr>
              <a:t>Antihistaminiques</a:t>
            </a:r>
            <a:r>
              <a:rPr lang="fr-FR" sz="1400" spc="105" dirty="0">
                <a:solidFill>
                  <a:srgbClr val="010202"/>
                </a:solidFill>
                <a:effectLst/>
                <a:latin typeface="Arial" panose="020B0604020202020204" pitchFamily="34" charset="0"/>
                <a:ea typeface="Arial MT"/>
                <a:cs typeface="Arial" panose="020B0604020202020204" pitchFamily="34" charset="0"/>
              </a:rPr>
              <a:t> </a:t>
            </a:r>
            <a:r>
              <a:rPr lang="fr-FR" sz="1400" dirty="0">
                <a:solidFill>
                  <a:srgbClr val="010202"/>
                </a:solidFill>
                <a:effectLst/>
                <a:latin typeface="Arial" panose="020B0604020202020204" pitchFamily="34" charset="0"/>
                <a:ea typeface="Arial MT"/>
                <a:cs typeface="Arial" panose="020B0604020202020204" pitchFamily="34" charset="0"/>
              </a:rPr>
              <a:t>et</a:t>
            </a:r>
            <a:r>
              <a:rPr lang="fr-FR" sz="1400" spc="110" dirty="0">
                <a:solidFill>
                  <a:srgbClr val="010202"/>
                </a:solidFill>
                <a:effectLst/>
                <a:latin typeface="Arial" panose="020B0604020202020204" pitchFamily="34" charset="0"/>
                <a:ea typeface="Arial MT"/>
                <a:cs typeface="Arial" panose="020B0604020202020204" pitchFamily="34" charset="0"/>
              </a:rPr>
              <a:t> </a:t>
            </a:r>
            <a:r>
              <a:rPr lang="fr-FR" sz="1400" dirty="0">
                <a:solidFill>
                  <a:srgbClr val="010202"/>
                </a:solidFill>
                <a:effectLst/>
                <a:latin typeface="Arial" panose="020B0604020202020204" pitchFamily="34" charset="0"/>
                <a:ea typeface="Arial MT"/>
                <a:cs typeface="Arial" panose="020B0604020202020204" pitchFamily="34" charset="0"/>
              </a:rPr>
              <a:t>anticholinergiques.</a:t>
            </a:r>
            <a:endParaRPr lang="fr-FR" sz="1400" dirty="0">
              <a:effectLst/>
              <a:latin typeface="Arial" panose="020B0604020202020204" pitchFamily="34" charset="0"/>
              <a:ea typeface="Arial MT"/>
              <a:cs typeface="Arial" panose="020B0604020202020204" pitchFamily="34" charset="0"/>
            </a:endParaRPr>
          </a:p>
          <a:p>
            <a:endParaRPr lang="fr-FR" dirty="0"/>
          </a:p>
        </p:txBody>
      </p:sp>
    </p:spTree>
    <p:extLst>
      <p:ext uri="{BB962C8B-B14F-4D97-AF65-F5344CB8AC3E}">
        <p14:creationId xmlns:p14="http://schemas.microsoft.com/office/powerpoint/2010/main" val="10090812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B76C3D3-3366-3EF8-E9AA-31F155BB1569}"/>
              </a:ext>
            </a:extLst>
          </p:cNvPr>
          <p:cNvSpPr>
            <a:spLocks noGrp="1"/>
          </p:cNvSpPr>
          <p:nvPr>
            <p:ph type="title"/>
          </p:nvPr>
        </p:nvSpPr>
        <p:spPr/>
        <p:txBody>
          <a:bodyPr/>
          <a:lstStyle/>
          <a:p>
            <a:r>
              <a:rPr lang="fr-FR" dirty="0">
                <a:solidFill>
                  <a:schemeClr val="accent5"/>
                </a:solidFill>
              </a:rPr>
              <a:t>Symptômes /Alimentation et Hydratation en soins palliatifs</a:t>
            </a:r>
            <a:endParaRPr lang="fr-FR" dirty="0"/>
          </a:p>
        </p:txBody>
      </p:sp>
      <p:sp>
        <p:nvSpPr>
          <p:cNvPr id="3" name="Espace réservé du contenu 2">
            <a:extLst>
              <a:ext uri="{FF2B5EF4-FFF2-40B4-BE49-F238E27FC236}">
                <a16:creationId xmlns:a16="http://schemas.microsoft.com/office/drawing/2014/main" id="{5E440D93-CBB5-1502-B0B9-91B3E1966FE5}"/>
              </a:ext>
            </a:extLst>
          </p:cNvPr>
          <p:cNvSpPr>
            <a:spLocks noGrp="1"/>
          </p:cNvSpPr>
          <p:nvPr>
            <p:ph sz="quarter" idx="13"/>
          </p:nvPr>
        </p:nvSpPr>
        <p:spPr/>
        <p:txBody>
          <a:bodyPr/>
          <a:lstStyle/>
          <a:p>
            <a:pPr marL="0" indent="0">
              <a:buNone/>
            </a:pPr>
            <a:endParaRPr lang="fr-FR" dirty="0">
              <a:solidFill>
                <a:srgbClr val="FF0000"/>
              </a:solidFill>
            </a:endParaRPr>
          </a:p>
          <a:p>
            <a:pPr marL="0" indent="0">
              <a:buNone/>
            </a:pPr>
            <a:endParaRPr lang="fr-FR" dirty="0">
              <a:solidFill>
                <a:srgbClr val="FF0000"/>
              </a:solidFill>
            </a:endParaRPr>
          </a:p>
          <a:p>
            <a:pPr marL="0" indent="0">
              <a:buNone/>
            </a:pPr>
            <a:endParaRPr lang="fr-FR" dirty="0">
              <a:solidFill>
                <a:srgbClr val="FF0000"/>
              </a:solidFill>
            </a:endParaRPr>
          </a:p>
          <a:p>
            <a:pPr marL="0" indent="0">
              <a:buNone/>
            </a:pPr>
            <a:r>
              <a:rPr lang="fr-FR" dirty="0">
                <a:solidFill>
                  <a:srgbClr val="FF0000"/>
                </a:solidFill>
              </a:rPr>
              <a:t>                                                  </a:t>
            </a:r>
            <a:r>
              <a:rPr lang="fr-FR" sz="2800" dirty="0">
                <a:solidFill>
                  <a:srgbClr val="FF0000"/>
                </a:solidFill>
                <a:latin typeface="Arial" panose="020B0604020202020204" pitchFamily="34" charset="0"/>
                <a:cs typeface="Arial" panose="020B0604020202020204" pitchFamily="34" charset="0"/>
              </a:rPr>
              <a:t>Sauf la douleur </a:t>
            </a:r>
          </a:p>
        </p:txBody>
      </p:sp>
    </p:spTree>
    <p:extLst>
      <p:ext uri="{BB962C8B-B14F-4D97-AF65-F5344CB8AC3E}">
        <p14:creationId xmlns:p14="http://schemas.microsoft.com/office/powerpoint/2010/main" val="9531685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E4B2E47-1D1B-D649-7647-23AB44C31C02}"/>
              </a:ext>
            </a:extLst>
          </p:cNvPr>
          <p:cNvSpPr>
            <a:spLocks noGrp="1"/>
          </p:cNvSpPr>
          <p:nvPr>
            <p:ph type="title"/>
          </p:nvPr>
        </p:nvSpPr>
        <p:spPr/>
        <p:txBody>
          <a:bodyPr/>
          <a:lstStyle/>
          <a:p>
            <a:r>
              <a:rPr lang="fr-FR" b="1" dirty="0">
                <a:solidFill>
                  <a:srgbClr val="FF0000"/>
                </a:solidFill>
              </a:rPr>
              <a:t>Symptômes en fin de vie</a:t>
            </a:r>
            <a:br>
              <a:rPr lang="fr-FR" b="1" dirty="0">
                <a:solidFill>
                  <a:srgbClr val="FF0000"/>
                </a:solidFill>
              </a:rPr>
            </a:br>
            <a:r>
              <a:rPr lang="fr-FR" b="1" dirty="0">
                <a:solidFill>
                  <a:srgbClr val="FF0000"/>
                </a:solidFill>
              </a:rPr>
              <a:t>la constipation  </a:t>
            </a:r>
            <a:endParaRPr lang="fr-FR" b="1" dirty="0"/>
          </a:p>
        </p:txBody>
      </p:sp>
      <p:sp>
        <p:nvSpPr>
          <p:cNvPr id="3" name="Espace réservé du contenu 2">
            <a:extLst>
              <a:ext uri="{FF2B5EF4-FFF2-40B4-BE49-F238E27FC236}">
                <a16:creationId xmlns:a16="http://schemas.microsoft.com/office/drawing/2014/main" id="{A0458E07-E7A2-1120-5AE7-289CF9FC5ADE}"/>
              </a:ext>
            </a:extLst>
          </p:cNvPr>
          <p:cNvSpPr>
            <a:spLocks noGrp="1"/>
          </p:cNvSpPr>
          <p:nvPr>
            <p:ph sz="quarter" idx="13"/>
          </p:nvPr>
        </p:nvSpPr>
        <p:spPr/>
        <p:txBody>
          <a:bodyPr>
            <a:normAutofit lnSpcReduction="10000"/>
          </a:bodyPr>
          <a:lstStyle/>
          <a:p>
            <a:pPr marL="0" marR="1241425" lvl="0" indent="0">
              <a:lnSpc>
                <a:spcPct val="127000"/>
              </a:lnSpc>
              <a:spcBef>
                <a:spcPts val="645"/>
              </a:spcBef>
              <a:spcAft>
                <a:spcPts val="0"/>
              </a:spcAft>
              <a:buClr>
                <a:srgbClr val="010202"/>
              </a:buClr>
              <a:buSzPts val="2050"/>
              <a:buNone/>
              <a:tabLst>
                <a:tab pos="714375" algn="l"/>
              </a:tabLst>
            </a:pPr>
            <a:r>
              <a:rPr lang="fr-FR" sz="1500" dirty="0">
                <a:solidFill>
                  <a:srgbClr val="FF0000"/>
                </a:solidFill>
                <a:effectLst/>
                <a:latin typeface="Arial" panose="020B0604020202020204" pitchFamily="34" charset="0"/>
                <a:ea typeface="Arial MT"/>
                <a:cs typeface="Arial" panose="020B0604020202020204" pitchFamily="34" charset="0"/>
              </a:rPr>
              <a:t>La constipation :</a:t>
            </a:r>
          </a:p>
          <a:p>
            <a:pPr marL="342900" marR="1241425" lvl="0" indent="-342900">
              <a:lnSpc>
                <a:spcPct val="127000"/>
              </a:lnSpc>
              <a:spcBef>
                <a:spcPts val="645"/>
              </a:spcBef>
              <a:spcAft>
                <a:spcPts val="0"/>
              </a:spcAft>
              <a:buClr>
                <a:srgbClr val="010202"/>
              </a:buClr>
              <a:buSzPts val="2050"/>
              <a:buFont typeface="Arial MT"/>
              <a:buChar char="•"/>
              <a:tabLst>
                <a:tab pos="714375" algn="l"/>
              </a:tabLst>
            </a:pPr>
            <a:endParaRPr lang="fr-FR" sz="1500" dirty="0">
              <a:solidFill>
                <a:srgbClr val="010202"/>
              </a:solidFill>
              <a:latin typeface="Arial" panose="020B0604020202020204" pitchFamily="34" charset="0"/>
              <a:ea typeface="Arial MT"/>
              <a:cs typeface="Arial" panose="020B0604020202020204" pitchFamily="34" charset="0"/>
            </a:endParaRPr>
          </a:p>
          <a:p>
            <a:pPr marR="1241425">
              <a:lnSpc>
                <a:spcPct val="127000"/>
              </a:lnSpc>
              <a:spcBef>
                <a:spcPts val="645"/>
              </a:spcBef>
              <a:buClr>
                <a:srgbClr val="010202"/>
              </a:buClr>
              <a:buSzPts val="2050"/>
              <a:buFont typeface="Wingdings" panose="05000000000000000000" pitchFamily="2" charset="2"/>
              <a:buChar char="Ø"/>
              <a:tabLst>
                <a:tab pos="714375" algn="l"/>
              </a:tabLst>
            </a:pPr>
            <a:r>
              <a:rPr lang="fr-FR" sz="1500" dirty="0">
                <a:solidFill>
                  <a:srgbClr val="010202"/>
                </a:solidFill>
                <a:effectLst/>
                <a:latin typeface="Arial" panose="020B0604020202020204" pitchFamily="34" charset="0"/>
                <a:ea typeface="Arial MT"/>
                <a:cs typeface="Arial" panose="020B0604020202020204" pitchFamily="34" charset="0"/>
              </a:rPr>
              <a:t>Réduction</a:t>
            </a:r>
            <a:r>
              <a:rPr lang="fr-FR" sz="1500" spc="50" dirty="0">
                <a:solidFill>
                  <a:srgbClr val="010202"/>
                </a:solidFill>
                <a:effectLst/>
                <a:latin typeface="Arial" panose="020B0604020202020204" pitchFamily="34" charset="0"/>
                <a:ea typeface="Arial MT"/>
                <a:cs typeface="Arial" panose="020B0604020202020204" pitchFamily="34" charset="0"/>
              </a:rPr>
              <a:t> </a:t>
            </a:r>
            <a:r>
              <a:rPr lang="fr-FR" sz="1500" dirty="0">
                <a:solidFill>
                  <a:srgbClr val="010202"/>
                </a:solidFill>
                <a:effectLst/>
                <a:latin typeface="Arial" panose="020B0604020202020204" pitchFamily="34" charset="0"/>
                <a:ea typeface="Arial MT"/>
                <a:cs typeface="Arial" panose="020B0604020202020204" pitchFamily="34" charset="0"/>
              </a:rPr>
              <a:t>de</a:t>
            </a:r>
            <a:r>
              <a:rPr lang="fr-FR" sz="1500" spc="55" dirty="0">
                <a:solidFill>
                  <a:srgbClr val="010202"/>
                </a:solidFill>
                <a:effectLst/>
                <a:latin typeface="Arial" panose="020B0604020202020204" pitchFamily="34" charset="0"/>
                <a:ea typeface="Arial MT"/>
                <a:cs typeface="Arial" panose="020B0604020202020204" pitchFamily="34" charset="0"/>
              </a:rPr>
              <a:t> </a:t>
            </a:r>
            <a:r>
              <a:rPr lang="fr-FR" sz="1500" dirty="0">
                <a:solidFill>
                  <a:srgbClr val="010202"/>
                </a:solidFill>
                <a:effectLst/>
                <a:latin typeface="Arial" panose="020B0604020202020204" pitchFamily="34" charset="0"/>
                <a:ea typeface="Arial MT"/>
                <a:cs typeface="Arial" panose="020B0604020202020204" pitchFamily="34" charset="0"/>
              </a:rPr>
              <a:t>la</a:t>
            </a:r>
            <a:r>
              <a:rPr lang="fr-FR" sz="1500" spc="55" dirty="0">
                <a:solidFill>
                  <a:srgbClr val="010202"/>
                </a:solidFill>
                <a:effectLst/>
                <a:latin typeface="Arial" panose="020B0604020202020204" pitchFamily="34" charset="0"/>
                <a:ea typeface="Arial MT"/>
                <a:cs typeface="Arial" panose="020B0604020202020204" pitchFamily="34" charset="0"/>
              </a:rPr>
              <a:t> </a:t>
            </a:r>
            <a:r>
              <a:rPr lang="fr-FR" sz="1500" dirty="0">
                <a:solidFill>
                  <a:srgbClr val="010202"/>
                </a:solidFill>
                <a:effectLst/>
                <a:latin typeface="Arial" panose="020B0604020202020204" pitchFamily="34" charset="0"/>
                <a:ea typeface="Arial MT"/>
                <a:cs typeface="Arial" panose="020B0604020202020204" pitchFamily="34" charset="0"/>
              </a:rPr>
              <a:t>fréquence</a:t>
            </a:r>
            <a:r>
              <a:rPr lang="fr-FR" sz="1500" spc="55" dirty="0">
                <a:solidFill>
                  <a:srgbClr val="010202"/>
                </a:solidFill>
                <a:effectLst/>
                <a:latin typeface="Arial" panose="020B0604020202020204" pitchFamily="34" charset="0"/>
                <a:ea typeface="Arial MT"/>
                <a:cs typeface="Arial" panose="020B0604020202020204" pitchFamily="34" charset="0"/>
              </a:rPr>
              <a:t> </a:t>
            </a:r>
            <a:r>
              <a:rPr lang="fr-FR" sz="1500" dirty="0">
                <a:solidFill>
                  <a:srgbClr val="010202"/>
                </a:solidFill>
                <a:effectLst/>
                <a:latin typeface="Arial" panose="020B0604020202020204" pitchFamily="34" charset="0"/>
                <a:ea typeface="Arial MT"/>
                <a:cs typeface="Arial" panose="020B0604020202020204" pitchFamily="34" charset="0"/>
              </a:rPr>
              <a:t>des</a:t>
            </a:r>
            <a:r>
              <a:rPr lang="fr-FR" sz="1500" spc="55" dirty="0">
                <a:solidFill>
                  <a:srgbClr val="010202"/>
                </a:solidFill>
                <a:effectLst/>
                <a:latin typeface="Arial" panose="020B0604020202020204" pitchFamily="34" charset="0"/>
                <a:ea typeface="Arial MT"/>
                <a:cs typeface="Arial" panose="020B0604020202020204" pitchFamily="34" charset="0"/>
              </a:rPr>
              <a:t> </a:t>
            </a:r>
            <a:r>
              <a:rPr lang="fr-FR" sz="1500" dirty="0">
                <a:solidFill>
                  <a:srgbClr val="010202"/>
                </a:solidFill>
                <a:effectLst/>
                <a:latin typeface="Arial" panose="020B0604020202020204" pitchFamily="34" charset="0"/>
                <a:ea typeface="Arial MT"/>
                <a:cs typeface="Arial" panose="020B0604020202020204" pitchFamily="34" charset="0"/>
              </a:rPr>
              <a:t>selles</a:t>
            </a:r>
            <a:r>
              <a:rPr lang="fr-FR" sz="1500" spc="55" dirty="0">
                <a:solidFill>
                  <a:srgbClr val="010202"/>
                </a:solidFill>
                <a:effectLst/>
                <a:latin typeface="Arial" panose="020B0604020202020204" pitchFamily="34" charset="0"/>
                <a:ea typeface="Arial MT"/>
                <a:cs typeface="Arial" panose="020B0604020202020204" pitchFamily="34" charset="0"/>
              </a:rPr>
              <a:t> </a:t>
            </a:r>
            <a:r>
              <a:rPr lang="fr-FR" sz="1500" dirty="0">
                <a:solidFill>
                  <a:srgbClr val="010202"/>
                </a:solidFill>
                <a:effectLst/>
                <a:latin typeface="Arial" panose="020B0604020202020204" pitchFamily="34" charset="0"/>
                <a:ea typeface="Arial MT"/>
                <a:cs typeface="Arial" panose="020B0604020202020204" pitchFamily="34" charset="0"/>
              </a:rPr>
              <a:t>(moins</a:t>
            </a:r>
            <a:r>
              <a:rPr lang="fr-FR" sz="1500" spc="55" dirty="0">
                <a:solidFill>
                  <a:srgbClr val="010202"/>
                </a:solidFill>
                <a:effectLst/>
                <a:latin typeface="Arial" panose="020B0604020202020204" pitchFamily="34" charset="0"/>
                <a:ea typeface="Arial MT"/>
                <a:cs typeface="Arial" panose="020B0604020202020204" pitchFamily="34" charset="0"/>
              </a:rPr>
              <a:t> </a:t>
            </a:r>
            <a:r>
              <a:rPr lang="fr-FR" sz="1500" dirty="0">
                <a:solidFill>
                  <a:srgbClr val="010202"/>
                </a:solidFill>
                <a:effectLst/>
                <a:latin typeface="Arial" panose="020B0604020202020204" pitchFamily="34" charset="0"/>
                <a:ea typeface="Arial MT"/>
                <a:cs typeface="Arial" panose="020B0604020202020204" pitchFamily="34" charset="0"/>
              </a:rPr>
              <a:t>de</a:t>
            </a:r>
            <a:r>
              <a:rPr lang="fr-FR" sz="1500" spc="55" dirty="0">
                <a:solidFill>
                  <a:srgbClr val="010202"/>
                </a:solidFill>
                <a:effectLst/>
                <a:latin typeface="Arial" panose="020B0604020202020204" pitchFamily="34" charset="0"/>
                <a:ea typeface="Arial MT"/>
                <a:cs typeface="Arial" panose="020B0604020202020204" pitchFamily="34" charset="0"/>
              </a:rPr>
              <a:t> </a:t>
            </a:r>
            <a:r>
              <a:rPr lang="fr-FR" sz="1500" dirty="0">
                <a:solidFill>
                  <a:srgbClr val="010202"/>
                </a:solidFill>
                <a:effectLst/>
                <a:latin typeface="Arial" panose="020B0604020202020204" pitchFamily="34" charset="0"/>
                <a:ea typeface="Arial MT"/>
                <a:cs typeface="Arial" panose="020B0604020202020204" pitchFamily="34" charset="0"/>
              </a:rPr>
              <a:t>3</a:t>
            </a:r>
            <a:r>
              <a:rPr lang="fr-FR" sz="1500" spc="55" dirty="0">
                <a:solidFill>
                  <a:srgbClr val="010202"/>
                </a:solidFill>
                <a:effectLst/>
                <a:latin typeface="Arial" panose="020B0604020202020204" pitchFamily="34" charset="0"/>
                <a:ea typeface="Arial MT"/>
                <a:cs typeface="Arial" panose="020B0604020202020204" pitchFamily="34" charset="0"/>
              </a:rPr>
              <a:t> </a:t>
            </a:r>
            <a:r>
              <a:rPr lang="fr-FR" sz="1500" dirty="0">
                <a:solidFill>
                  <a:srgbClr val="010202"/>
                </a:solidFill>
                <a:effectLst/>
                <a:latin typeface="Arial" panose="020B0604020202020204" pitchFamily="34" charset="0"/>
                <a:ea typeface="Arial MT"/>
                <a:cs typeface="Arial" panose="020B0604020202020204" pitchFamily="34" charset="0"/>
              </a:rPr>
              <a:t>selles/semaine)</a:t>
            </a:r>
            <a:r>
              <a:rPr lang="fr-FR" sz="1500" spc="-555" dirty="0">
                <a:solidFill>
                  <a:srgbClr val="010202"/>
                </a:solidFill>
                <a:effectLst/>
                <a:latin typeface="Arial" panose="020B0604020202020204" pitchFamily="34" charset="0"/>
                <a:ea typeface="Arial MT"/>
                <a:cs typeface="Arial" panose="020B0604020202020204" pitchFamily="34" charset="0"/>
              </a:rPr>
              <a:t> </a:t>
            </a:r>
            <a:r>
              <a:rPr lang="fr-FR" sz="1500" dirty="0">
                <a:solidFill>
                  <a:srgbClr val="010202"/>
                </a:solidFill>
                <a:effectLst/>
                <a:latin typeface="Arial" panose="020B0604020202020204" pitchFamily="34" charset="0"/>
                <a:ea typeface="Arial MT"/>
                <a:cs typeface="Arial" panose="020B0604020202020204" pitchFamily="34" charset="0"/>
              </a:rPr>
              <a:t>et/ou</a:t>
            </a:r>
            <a:endParaRPr lang="fr-FR" sz="1500" dirty="0">
              <a:effectLst/>
              <a:latin typeface="Arial" panose="020B0604020202020204" pitchFamily="34" charset="0"/>
              <a:ea typeface="Arial MT"/>
              <a:cs typeface="Arial" panose="020B0604020202020204" pitchFamily="34" charset="0"/>
            </a:endParaRPr>
          </a:p>
          <a:p>
            <a:pPr>
              <a:lnSpc>
                <a:spcPts val="2245"/>
              </a:lnSpc>
              <a:spcBef>
                <a:spcPts val="645"/>
              </a:spcBef>
              <a:buClr>
                <a:srgbClr val="010202"/>
              </a:buClr>
              <a:buSzPts val="2050"/>
              <a:buFont typeface="Wingdings" panose="05000000000000000000" pitchFamily="2" charset="2"/>
              <a:buChar char="Ø"/>
              <a:tabLst>
                <a:tab pos="714375" algn="l"/>
              </a:tabLst>
            </a:pPr>
            <a:r>
              <a:rPr lang="fr-FR" sz="1500" dirty="0">
                <a:solidFill>
                  <a:srgbClr val="010202"/>
                </a:solidFill>
                <a:effectLst/>
                <a:latin typeface="Arial" panose="020B0604020202020204" pitchFamily="34" charset="0"/>
                <a:ea typeface="Arial MT"/>
                <a:cs typeface="Arial" panose="020B0604020202020204" pitchFamily="34" charset="0"/>
              </a:rPr>
              <a:t>Difficulté</a:t>
            </a:r>
            <a:r>
              <a:rPr lang="fr-FR" sz="1500" spc="65" dirty="0">
                <a:solidFill>
                  <a:srgbClr val="010202"/>
                </a:solidFill>
                <a:effectLst/>
                <a:latin typeface="Arial" panose="020B0604020202020204" pitchFamily="34" charset="0"/>
                <a:ea typeface="Arial MT"/>
                <a:cs typeface="Arial" panose="020B0604020202020204" pitchFamily="34" charset="0"/>
              </a:rPr>
              <a:t> </a:t>
            </a:r>
            <a:r>
              <a:rPr lang="fr-FR" sz="1500" dirty="0">
                <a:solidFill>
                  <a:srgbClr val="010202"/>
                </a:solidFill>
                <a:effectLst/>
                <a:latin typeface="Arial" panose="020B0604020202020204" pitchFamily="34" charset="0"/>
                <a:ea typeface="Arial MT"/>
                <a:cs typeface="Arial" panose="020B0604020202020204" pitchFamily="34" charset="0"/>
              </a:rPr>
              <a:t>d</a:t>
            </a:r>
            <a:r>
              <a:rPr lang="fr-FR" sz="1500" spc="65" dirty="0">
                <a:solidFill>
                  <a:srgbClr val="010202"/>
                </a:solidFill>
                <a:effectLst/>
                <a:latin typeface="Arial" panose="020B0604020202020204" pitchFamily="34" charset="0"/>
                <a:ea typeface="Arial MT"/>
                <a:cs typeface="Arial" panose="020B0604020202020204" pitchFamily="34" charset="0"/>
              </a:rPr>
              <a:t> </a:t>
            </a:r>
            <a:r>
              <a:rPr lang="fr-FR" sz="1500" dirty="0">
                <a:solidFill>
                  <a:srgbClr val="010202"/>
                </a:solidFill>
                <a:effectLst/>
                <a:latin typeface="Arial" panose="020B0604020202020204" pitchFamily="34" charset="0"/>
                <a:ea typeface="Arial MT"/>
                <a:cs typeface="Arial" panose="020B0604020202020204" pitchFamily="34" charset="0"/>
              </a:rPr>
              <a:t>’exonération.</a:t>
            </a:r>
          </a:p>
          <a:p>
            <a:pPr>
              <a:lnSpc>
                <a:spcPts val="2245"/>
              </a:lnSpc>
              <a:spcBef>
                <a:spcPts val="645"/>
              </a:spcBef>
              <a:buClr>
                <a:srgbClr val="010202"/>
              </a:buClr>
              <a:buSzPts val="2050"/>
              <a:buFont typeface="Wingdings" panose="05000000000000000000" pitchFamily="2" charset="2"/>
              <a:buChar char="Ø"/>
              <a:tabLst>
                <a:tab pos="714375" algn="l"/>
              </a:tabLst>
            </a:pPr>
            <a:r>
              <a:rPr lang="fr-FR" sz="1500" b="1" u="heavy" dirty="0">
                <a:solidFill>
                  <a:srgbClr val="010202"/>
                </a:solidFill>
                <a:effectLst/>
                <a:uFill>
                  <a:solidFill>
                    <a:srgbClr val="010202"/>
                  </a:solidFill>
                </a:uFill>
                <a:latin typeface="Arial" panose="020B0604020202020204" pitchFamily="34" charset="0"/>
                <a:ea typeface="Arial MT"/>
                <a:cs typeface="Arial" panose="020B0604020202020204" pitchFamily="34" charset="0"/>
              </a:rPr>
              <a:t>Constipation</a:t>
            </a:r>
            <a:r>
              <a:rPr lang="fr-FR" sz="1500" b="1" u="heavy" spc="50" dirty="0">
                <a:solidFill>
                  <a:srgbClr val="010202"/>
                </a:solidFill>
                <a:effectLst/>
                <a:uFill>
                  <a:solidFill>
                    <a:srgbClr val="010202"/>
                  </a:solidFill>
                </a:uFill>
                <a:latin typeface="Arial" panose="020B0604020202020204" pitchFamily="34" charset="0"/>
                <a:ea typeface="Arial MT"/>
                <a:cs typeface="Arial" panose="020B0604020202020204" pitchFamily="34" charset="0"/>
              </a:rPr>
              <a:t> </a:t>
            </a:r>
            <a:r>
              <a:rPr lang="fr-FR" sz="1500" b="1" u="heavy" dirty="0">
                <a:solidFill>
                  <a:srgbClr val="010202"/>
                </a:solidFill>
                <a:effectLst/>
                <a:uFill>
                  <a:solidFill>
                    <a:srgbClr val="010202"/>
                  </a:solidFill>
                </a:uFill>
                <a:latin typeface="Arial" panose="020B0604020202020204" pitchFamily="34" charset="0"/>
                <a:ea typeface="Arial MT"/>
                <a:cs typeface="Arial" panose="020B0604020202020204" pitchFamily="34" charset="0"/>
              </a:rPr>
              <a:t>chronique</a:t>
            </a:r>
            <a:r>
              <a:rPr lang="fr-FR" sz="1500" b="1" spc="55" dirty="0">
                <a:solidFill>
                  <a:srgbClr val="010202"/>
                </a:solidFill>
                <a:effectLst/>
                <a:latin typeface="Arial" panose="020B0604020202020204" pitchFamily="34" charset="0"/>
                <a:ea typeface="Arial MT"/>
                <a:cs typeface="Arial" panose="020B0604020202020204" pitchFamily="34" charset="0"/>
              </a:rPr>
              <a:t> </a:t>
            </a:r>
            <a:r>
              <a:rPr lang="fr-FR" sz="1500" dirty="0">
                <a:solidFill>
                  <a:srgbClr val="010202"/>
                </a:solidFill>
                <a:effectLst/>
                <a:latin typeface="Arial" panose="020B0604020202020204" pitchFamily="34" charset="0"/>
                <a:ea typeface="Arial MT"/>
                <a:cs typeface="Arial" panose="020B0604020202020204" pitchFamily="34" charset="0"/>
              </a:rPr>
              <a:t>:</a:t>
            </a:r>
            <a:r>
              <a:rPr lang="fr-FR" sz="1500" spc="55" dirty="0">
                <a:solidFill>
                  <a:srgbClr val="010202"/>
                </a:solidFill>
                <a:effectLst/>
                <a:latin typeface="Arial" panose="020B0604020202020204" pitchFamily="34" charset="0"/>
                <a:ea typeface="Arial MT"/>
                <a:cs typeface="Arial" panose="020B0604020202020204" pitchFamily="34" charset="0"/>
              </a:rPr>
              <a:t> </a:t>
            </a:r>
            <a:r>
              <a:rPr lang="fr-FR" sz="1500" dirty="0">
                <a:solidFill>
                  <a:srgbClr val="010202"/>
                </a:solidFill>
                <a:effectLst/>
                <a:latin typeface="Arial" panose="020B0604020202020204" pitchFamily="34" charset="0"/>
                <a:ea typeface="Arial MT"/>
                <a:cs typeface="Arial" panose="020B0604020202020204" pitchFamily="34" charset="0"/>
              </a:rPr>
              <a:t>existence</a:t>
            </a:r>
            <a:r>
              <a:rPr lang="fr-FR" sz="1500" spc="50" dirty="0">
                <a:solidFill>
                  <a:srgbClr val="010202"/>
                </a:solidFill>
                <a:effectLst/>
                <a:latin typeface="Arial" panose="020B0604020202020204" pitchFamily="34" charset="0"/>
                <a:ea typeface="Arial MT"/>
                <a:cs typeface="Arial" panose="020B0604020202020204" pitchFamily="34" charset="0"/>
              </a:rPr>
              <a:t> </a:t>
            </a:r>
            <a:r>
              <a:rPr lang="fr-FR" sz="1500" dirty="0">
                <a:solidFill>
                  <a:srgbClr val="010202"/>
                </a:solidFill>
                <a:effectLst/>
                <a:latin typeface="Arial" panose="020B0604020202020204" pitchFamily="34" charset="0"/>
                <a:ea typeface="Arial MT"/>
                <a:cs typeface="Arial" panose="020B0604020202020204" pitchFamily="34" charset="0"/>
              </a:rPr>
              <a:t>d</a:t>
            </a:r>
            <a:r>
              <a:rPr lang="fr-FR" sz="1500" spc="55" dirty="0">
                <a:solidFill>
                  <a:srgbClr val="010202"/>
                </a:solidFill>
                <a:effectLst/>
                <a:latin typeface="Arial" panose="020B0604020202020204" pitchFamily="34" charset="0"/>
                <a:ea typeface="Arial MT"/>
                <a:cs typeface="Arial" panose="020B0604020202020204" pitchFamily="34" charset="0"/>
              </a:rPr>
              <a:t> </a:t>
            </a:r>
            <a:r>
              <a:rPr lang="fr-FR" sz="1500" dirty="0">
                <a:solidFill>
                  <a:srgbClr val="010202"/>
                </a:solidFill>
                <a:effectLst/>
                <a:latin typeface="Arial" panose="020B0604020202020204" pitchFamily="34" charset="0"/>
                <a:ea typeface="Arial MT"/>
                <a:cs typeface="Arial" panose="020B0604020202020204" pitchFamily="34" charset="0"/>
              </a:rPr>
              <a:t>’au</a:t>
            </a:r>
            <a:r>
              <a:rPr lang="fr-FR" sz="1500" spc="55" dirty="0">
                <a:solidFill>
                  <a:srgbClr val="010202"/>
                </a:solidFill>
                <a:effectLst/>
                <a:latin typeface="Arial" panose="020B0604020202020204" pitchFamily="34" charset="0"/>
                <a:ea typeface="Arial MT"/>
                <a:cs typeface="Arial" panose="020B0604020202020204" pitchFamily="34" charset="0"/>
              </a:rPr>
              <a:t> </a:t>
            </a:r>
            <a:r>
              <a:rPr lang="fr-FR" sz="1500" dirty="0">
                <a:solidFill>
                  <a:srgbClr val="010202"/>
                </a:solidFill>
                <a:effectLst/>
                <a:latin typeface="Arial" panose="020B0604020202020204" pitchFamily="34" charset="0"/>
                <a:ea typeface="Arial MT"/>
                <a:cs typeface="Arial" panose="020B0604020202020204" pitchFamily="34" charset="0"/>
              </a:rPr>
              <a:t>moins</a:t>
            </a:r>
            <a:r>
              <a:rPr lang="fr-FR" sz="1500" spc="55" dirty="0">
                <a:solidFill>
                  <a:srgbClr val="010202"/>
                </a:solidFill>
                <a:effectLst/>
                <a:latin typeface="Arial" panose="020B0604020202020204" pitchFamily="34" charset="0"/>
                <a:ea typeface="Arial MT"/>
                <a:cs typeface="Arial" panose="020B0604020202020204" pitchFamily="34" charset="0"/>
              </a:rPr>
              <a:t> </a:t>
            </a:r>
            <a:r>
              <a:rPr lang="fr-FR" sz="1500" dirty="0">
                <a:solidFill>
                  <a:srgbClr val="010202"/>
                </a:solidFill>
                <a:effectLst/>
                <a:latin typeface="Arial" panose="020B0604020202020204" pitchFamily="34" charset="0"/>
                <a:ea typeface="Arial MT"/>
                <a:cs typeface="Arial" panose="020B0604020202020204" pitchFamily="34" charset="0"/>
              </a:rPr>
              <a:t>2</a:t>
            </a:r>
            <a:r>
              <a:rPr lang="fr-FR" sz="1500" spc="50" dirty="0">
                <a:solidFill>
                  <a:srgbClr val="010202"/>
                </a:solidFill>
                <a:effectLst/>
                <a:latin typeface="Arial" panose="020B0604020202020204" pitchFamily="34" charset="0"/>
                <a:ea typeface="Arial MT"/>
                <a:cs typeface="Arial" panose="020B0604020202020204" pitchFamily="34" charset="0"/>
              </a:rPr>
              <a:t> </a:t>
            </a:r>
            <a:r>
              <a:rPr lang="fr-FR" sz="1500" dirty="0">
                <a:solidFill>
                  <a:srgbClr val="010202"/>
                </a:solidFill>
                <a:effectLst/>
                <a:latin typeface="Arial" panose="020B0604020202020204" pitchFamily="34" charset="0"/>
                <a:ea typeface="Arial MT"/>
                <a:cs typeface="Arial" panose="020B0604020202020204" pitchFamily="34" charset="0"/>
              </a:rPr>
              <a:t>des</a:t>
            </a:r>
            <a:r>
              <a:rPr lang="fr-FR" sz="1500" spc="55" dirty="0">
                <a:solidFill>
                  <a:srgbClr val="010202"/>
                </a:solidFill>
                <a:effectLst/>
                <a:latin typeface="Arial" panose="020B0604020202020204" pitchFamily="34" charset="0"/>
                <a:ea typeface="Arial MT"/>
                <a:cs typeface="Arial" panose="020B0604020202020204" pitchFamily="34" charset="0"/>
              </a:rPr>
              <a:t> </a:t>
            </a:r>
            <a:r>
              <a:rPr lang="fr-FR" sz="1500" dirty="0">
                <a:solidFill>
                  <a:srgbClr val="010202"/>
                </a:solidFill>
                <a:effectLst/>
                <a:latin typeface="Arial" panose="020B0604020202020204" pitchFamily="34" charset="0"/>
                <a:ea typeface="Arial MT"/>
                <a:cs typeface="Arial" panose="020B0604020202020204" pitchFamily="34" charset="0"/>
              </a:rPr>
              <a:t>symptômes </a:t>
            </a:r>
            <a:r>
              <a:rPr lang="fr-FR" sz="1500" spc="-555" dirty="0">
                <a:solidFill>
                  <a:srgbClr val="010202"/>
                </a:solidFill>
                <a:effectLst/>
                <a:latin typeface="Arial" panose="020B0604020202020204" pitchFamily="34" charset="0"/>
                <a:ea typeface="Arial MT"/>
                <a:cs typeface="Arial" panose="020B0604020202020204" pitchFamily="34" charset="0"/>
              </a:rPr>
              <a:t> </a:t>
            </a:r>
            <a:r>
              <a:rPr lang="fr-FR" sz="1500" dirty="0">
                <a:solidFill>
                  <a:srgbClr val="010202"/>
                </a:solidFill>
                <a:effectLst/>
                <a:latin typeface="Arial" panose="020B0604020202020204" pitchFamily="34" charset="0"/>
                <a:ea typeface="Arial MT"/>
                <a:cs typeface="Arial" panose="020B0604020202020204" pitchFamily="34" charset="0"/>
              </a:rPr>
              <a:t>suivants</a:t>
            </a:r>
            <a:r>
              <a:rPr lang="fr-FR" sz="1500" spc="5" dirty="0">
                <a:solidFill>
                  <a:srgbClr val="010202"/>
                </a:solidFill>
                <a:effectLst/>
                <a:latin typeface="Arial" panose="020B0604020202020204" pitchFamily="34" charset="0"/>
                <a:ea typeface="Arial MT"/>
                <a:cs typeface="Arial" panose="020B0604020202020204" pitchFamily="34" charset="0"/>
              </a:rPr>
              <a:t> </a:t>
            </a:r>
            <a:r>
              <a:rPr lang="fr-FR" sz="1500" dirty="0">
                <a:solidFill>
                  <a:srgbClr val="010202"/>
                </a:solidFill>
                <a:effectLst/>
                <a:latin typeface="Arial" panose="020B0604020202020204" pitchFamily="34" charset="0"/>
                <a:ea typeface="Arial MT"/>
                <a:cs typeface="Arial" panose="020B0604020202020204" pitchFamily="34" charset="0"/>
              </a:rPr>
              <a:t>depuis</a:t>
            </a:r>
            <a:r>
              <a:rPr lang="fr-FR" sz="1500" spc="10" dirty="0">
                <a:solidFill>
                  <a:srgbClr val="010202"/>
                </a:solidFill>
                <a:effectLst/>
                <a:latin typeface="Arial" panose="020B0604020202020204" pitchFamily="34" charset="0"/>
                <a:ea typeface="Arial MT"/>
                <a:cs typeface="Arial" panose="020B0604020202020204" pitchFamily="34" charset="0"/>
              </a:rPr>
              <a:t> </a:t>
            </a:r>
            <a:r>
              <a:rPr lang="fr-FR" sz="1500" dirty="0">
                <a:solidFill>
                  <a:srgbClr val="010202"/>
                </a:solidFill>
                <a:effectLst/>
                <a:latin typeface="Arial" panose="020B0604020202020204" pitchFamily="34" charset="0"/>
                <a:ea typeface="Arial MT"/>
                <a:cs typeface="Arial" panose="020B0604020202020204" pitchFamily="34" charset="0"/>
              </a:rPr>
              <a:t>plus</a:t>
            </a:r>
            <a:r>
              <a:rPr lang="fr-FR" sz="1500" spc="10" dirty="0">
                <a:solidFill>
                  <a:srgbClr val="010202"/>
                </a:solidFill>
                <a:effectLst/>
                <a:latin typeface="Arial" panose="020B0604020202020204" pitchFamily="34" charset="0"/>
                <a:ea typeface="Arial MT"/>
                <a:cs typeface="Arial" panose="020B0604020202020204" pitchFamily="34" charset="0"/>
              </a:rPr>
              <a:t> </a:t>
            </a:r>
            <a:r>
              <a:rPr lang="fr-FR" sz="1500" dirty="0">
                <a:solidFill>
                  <a:srgbClr val="010202"/>
                </a:solidFill>
                <a:effectLst/>
                <a:latin typeface="Arial" panose="020B0604020202020204" pitchFamily="34" charset="0"/>
                <a:ea typeface="Arial MT"/>
                <a:cs typeface="Arial" panose="020B0604020202020204" pitchFamily="34" charset="0"/>
              </a:rPr>
              <a:t>de</a:t>
            </a:r>
            <a:r>
              <a:rPr lang="fr-FR" sz="1500" spc="10" dirty="0">
                <a:solidFill>
                  <a:srgbClr val="010202"/>
                </a:solidFill>
                <a:effectLst/>
                <a:latin typeface="Arial" panose="020B0604020202020204" pitchFamily="34" charset="0"/>
                <a:ea typeface="Arial MT"/>
                <a:cs typeface="Arial" panose="020B0604020202020204" pitchFamily="34" charset="0"/>
              </a:rPr>
              <a:t> </a:t>
            </a:r>
            <a:r>
              <a:rPr lang="fr-FR" sz="1500" dirty="0">
                <a:solidFill>
                  <a:srgbClr val="010202"/>
                </a:solidFill>
                <a:effectLst/>
                <a:latin typeface="Arial" panose="020B0604020202020204" pitchFamily="34" charset="0"/>
                <a:ea typeface="Arial MT"/>
                <a:cs typeface="Arial" panose="020B0604020202020204" pitchFamily="34" charset="0"/>
              </a:rPr>
              <a:t>3</a:t>
            </a:r>
            <a:r>
              <a:rPr lang="fr-FR" sz="1500" spc="5" dirty="0">
                <a:solidFill>
                  <a:srgbClr val="010202"/>
                </a:solidFill>
                <a:effectLst/>
                <a:latin typeface="Arial" panose="020B0604020202020204" pitchFamily="34" charset="0"/>
                <a:ea typeface="Arial MT"/>
                <a:cs typeface="Arial" panose="020B0604020202020204" pitchFamily="34" charset="0"/>
              </a:rPr>
              <a:t> </a:t>
            </a:r>
            <a:r>
              <a:rPr lang="fr-FR" sz="1500" dirty="0">
                <a:solidFill>
                  <a:srgbClr val="010202"/>
                </a:solidFill>
                <a:effectLst/>
                <a:latin typeface="Arial" panose="020B0604020202020204" pitchFamily="34" charset="0"/>
                <a:ea typeface="Arial MT"/>
                <a:cs typeface="Arial" panose="020B0604020202020204" pitchFamily="34" charset="0"/>
              </a:rPr>
              <a:t>mois</a:t>
            </a:r>
            <a:r>
              <a:rPr lang="fr-FR" sz="1500" spc="10" dirty="0">
                <a:solidFill>
                  <a:srgbClr val="010202"/>
                </a:solidFill>
                <a:effectLst/>
                <a:latin typeface="Arial" panose="020B0604020202020204" pitchFamily="34" charset="0"/>
                <a:ea typeface="Arial MT"/>
                <a:cs typeface="Arial" panose="020B0604020202020204" pitchFamily="34" charset="0"/>
              </a:rPr>
              <a:t> </a:t>
            </a:r>
            <a:r>
              <a:rPr lang="fr-FR" sz="1500" dirty="0">
                <a:solidFill>
                  <a:srgbClr val="010202"/>
                </a:solidFill>
                <a:effectLst/>
                <a:latin typeface="Arial" panose="020B0604020202020204" pitchFamily="34" charset="0"/>
                <a:ea typeface="Arial MT"/>
                <a:cs typeface="Arial" panose="020B0604020202020204" pitchFamily="34" charset="0"/>
              </a:rPr>
              <a:t>:</a:t>
            </a:r>
            <a:endParaRPr lang="fr-FR" sz="1500" dirty="0">
              <a:effectLst/>
              <a:latin typeface="Arial" panose="020B0604020202020204" pitchFamily="34" charset="0"/>
              <a:ea typeface="Arial MT"/>
              <a:cs typeface="Arial" panose="020B0604020202020204" pitchFamily="34" charset="0"/>
            </a:endParaRPr>
          </a:p>
          <a:p>
            <a:pPr lvl="1">
              <a:spcBef>
                <a:spcPts val="575"/>
              </a:spcBef>
              <a:buClr>
                <a:srgbClr val="010202"/>
              </a:buClr>
              <a:buSzPts val="2050"/>
              <a:tabLst>
                <a:tab pos="1498600" algn="l"/>
              </a:tabLst>
            </a:pPr>
            <a:r>
              <a:rPr lang="fr-FR" sz="1500" dirty="0">
                <a:solidFill>
                  <a:srgbClr val="010202"/>
                </a:solidFill>
                <a:effectLst/>
                <a:latin typeface="Arial" panose="020B0604020202020204" pitchFamily="34" charset="0"/>
                <a:ea typeface="Arial MT"/>
                <a:cs typeface="Arial" panose="020B0604020202020204" pitchFamily="34" charset="0"/>
              </a:rPr>
              <a:t>Effort</a:t>
            </a:r>
            <a:r>
              <a:rPr lang="fr-FR" sz="1500" spc="55" dirty="0">
                <a:solidFill>
                  <a:srgbClr val="010202"/>
                </a:solidFill>
                <a:effectLst/>
                <a:latin typeface="Arial" panose="020B0604020202020204" pitchFamily="34" charset="0"/>
                <a:ea typeface="Arial MT"/>
                <a:cs typeface="Arial" panose="020B0604020202020204" pitchFamily="34" charset="0"/>
              </a:rPr>
              <a:t> </a:t>
            </a:r>
            <a:r>
              <a:rPr lang="fr-FR" sz="1500" dirty="0">
                <a:solidFill>
                  <a:srgbClr val="010202"/>
                </a:solidFill>
                <a:effectLst/>
                <a:latin typeface="Arial" panose="020B0604020202020204" pitchFamily="34" charset="0"/>
                <a:ea typeface="Arial MT"/>
                <a:cs typeface="Arial" panose="020B0604020202020204" pitchFamily="34" charset="0"/>
              </a:rPr>
              <a:t>de</a:t>
            </a:r>
            <a:r>
              <a:rPr lang="fr-FR" sz="1500" spc="55" dirty="0">
                <a:solidFill>
                  <a:srgbClr val="010202"/>
                </a:solidFill>
                <a:effectLst/>
                <a:latin typeface="Arial" panose="020B0604020202020204" pitchFamily="34" charset="0"/>
                <a:ea typeface="Arial MT"/>
                <a:cs typeface="Arial" panose="020B0604020202020204" pitchFamily="34" charset="0"/>
              </a:rPr>
              <a:t> </a:t>
            </a:r>
            <a:r>
              <a:rPr lang="fr-FR" sz="1500" dirty="0">
                <a:solidFill>
                  <a:srgbClr val="010202"/>
                </a:solidFill>
                <a:effectLst/>
                <a:latin typeface="Arial" panose="020B0604020202020204" pitchFamily="34" charset="0"/>
                <a:ea typeface="Arial MT"/>
                <a:cs typeface="Arial" panose="020B0604020202020204" pitchFamily="34" charset="0"/>
              </a:rPr>
              <a:t>défécation</a:t>
            </a:r>
            <a:endParaRPr lang="fr-FR" sz="1500" dirty="0">
              <a:effectLst/>
              <a:latin typeface="Arial" panose="020B0604020202020204" pitchFamily="34" charset="0"/>
              <a:ea typeface="Arial MT"/>
              <a:cs typeface="Arial" panose="020B0604020202020204" pitchFamily="34" charset="0"/>
            </a:endParaRPr>
          </a:p>
          <a:p>
            <a:pPr lvl="1">
              <a:spcBef>
                <a:spcPts val="645"/>
              </a:spcBef>
              <a:buClr>
                <a:srgbClr val="010202"/>
              </a:buClr>
              <a:buSzPts val="2050"/>
              <a:tabLst>
                <a:tab pos="1498600" algn="l"/>
              </a:tabLst>
            </a:pPr>
            <a:r>
              <a:rPr lang="fr-FR" sz="1500" dirty="0">
                <a:solidFill>
                  <a:srgbClr val="010202"/>
                </a:solidFill>
                <a:effectLst/>
                <a:latin typeface="Arial" panose="020B0604020202020204" pitchFamily="34" charset="0"/>
                <a:ea typeface="Arial MT"/>
                <a:cs typeface="Arial" panose="020B0604020202020204" pitchFamily="34" charset="0"/>
              </a:rPr>
              <a:t>Selles</a:t>
            </a:r>
            <a:r>
              <a:rPr lang="fr-FR" sz="1500" spc="50" dirty="0">
                <a:solidFill>
                  <a:srgbClr val="010202"/>
                </a:solidFill>
                <a:effectLst/>
                <a:latin typeface="Arial" panose="020B0604020202020204" pitchFamily="34" charset="0"/>
                <a:ea typeface="Arial MT"/>
                <a:cs typeface="Arial" panose="020B0604020202020204" pitchFamily="34" charset="0"/>
              </a:rPr>
              <a:t> </a:t>
            </a:r>
            <a:r>
              <a:rPr lang="fr-FR" sz="1500" dirty="0">
                <a:solidFill>
                  <a:srgbClr val="010202"/>
                </a:solidFill>
                <a:effectLst/>
                <a:latin typeface="Arial" panose="020B0604020202020204" pitchFamily="34" charset="0"/>
                <a:ea typeface="Arial MT"/>
                <a:cs typeface="Arial" panose="020B0604020202020204" pitchFamily="34" charset="0"/>
              </a:rPr>
              <a:t>dures</a:t>
            </a:r>
            <a:endParaRPr lang="fr-FR" sz="1500" dirty="0">
              <a:effectLst/>
              <a:latin typeface="Arial" panose="020B0604020202020204" pitchFamily="34" charset="0"/>
              <a:ea typeface="Arial MT"/>
              <a:cs typeface="Arial" panose="020B0604020202020204" pitchFamily="34" charset="0"/>
            </a:endParaRPr>
          </a:p>
          <a:p>
            <a:pPr lvl="1">
              <a:spcBef>
                <a:spcPts val="645"/>
              </a:spcBef>
              <a:buClr>
                <a:srgbClr val="010202"/>
              </a:buClr>
              <a:buSzPts val="2050"/>
              <a:tabLst>
                <a:tab pos="1498600" algn="l"/>
              </a:tabLst>
            </a:pPr>
            <a:r>
              <a:rPr lang="fr-FR" sz="1500" dirty="0">
                <a:solidFill>
                  <a:srgbClr val="010202"/>
                </a:solidFill>
                <a:effectLst/>
                <a:latin typeface="Arial" panose="020B0604020202020204" pitchFamily="34" charset="0"/>
                <a:ea typeface="Arial MT"/>
                <a:cs typeface="Arial" panose="020B0604020202020204" pitchFamily="34" charset="0"/>
              </a:rPr>
              <a:t>Sensation</a:t>
            </a:r>
            <a:r>
              <a:rPr lang="fr-FR" sz="1500" spc="75" dirty="0">
                <a:solidFill>
                  <a:srgbClr val="010202"/>
                </a:solidFill>
                <a:effectLst/>
                <a:latin typeface="Arial" panose="020B0604020202020204" pitchFamily="34" charset="0"/>
                <a:ea typeface="Arial MT"/>
                <a:cs typeface="Arial" panose="020B0604020202020204" pitchFamily="34" charset="0"/>
              </a:rPr>
              <a:t> </a:t>
            </a:r>
            <a:r>
              <a:rPr lang="fr-FR" sz="1500" dirty="0">
                <a:solidFill>
                  <a:srgbClr val="010202"/>
                </a:solidFill>
                <a:effectLst/>
                <a:latin typeface="Arial" panose="020B0604020202020204" pitchFamily="34" charset="0"/>
                <a:ea typeface="Arial MT"/>
                <a:cs typeface="Arial" panose="020B0604020202020204" pitchFamily="34" charset="0"/>
              </a:rPr>
              <a:t>d</a:t>
            </a:r>
            <a:r>
              <a:rPr lang="fr-FR" sz="1500" spc="75" dirty="0">
                <a:solidFill>
                  <a:srgbClr val="010202"/>
                </a:solidFill>
                <a:effectLst/>
                <a:latin typeface="Arial" panose="020B0604020202020204" pitchFamily="34" charset="0"/>
                <a:ea typeface="Arial MT"/>
                <a:cs typeface="Arial" panose="020B0604020202020204" pitchFamily="34" charset="0"/>
              </a:rPr>
              <a:t> </a:t>
            </a:r>
            <a:r>
              <a:rPr lang="fr-FR" sz="1500" dirty="0">
                <a:solidFill>
                  <a:srgbClr val="010202"/>
                </a:solidFill>
                <a:effectLst/>
                <a:latin typeface="Arial" panose="020B0604020202020204" pitchFamily="34" charset="0"/>
                <a:ea typeface="Arial MT"/>
                <a:cs typeface="Arial" panose="020B0604020202020204" pitchFamily="34" charset="0"/>
              </a:rPr>
              <a:t>’exonération</a:t>
            </a:r>
            <a:r>
              <a:rPr lang="fr-FR" sz="1500" spc="75" dirty="0">
                <a:solidFill>
                  <a:srgbClr val="010202"/>
                </a:solidFill>
                <a:effectLst/>
                <a:latin typeface="Arial" panose="020B0604020202020204" pitchFamily="34" charset="0"/>
                <a:ea typeface="Arial MT"/>
                <a:cs typeface="Arial" panose="020B0604020202020204" pitchFamily="34" charset="0"/>
              </a:rPr>
              <a:t> </a:t>
            </a:r>
            <a:r>
              <a:rPr lang="fr-FR" sz="1500" dirty="0">
                <a:solidFill>
                  <a:srgbClr val="010202"/>
                </a:solidFill>
                <a:effectLst/>
                <a:latin typeface="Arial" panose="020B0604020202020204" pitchFamily="34" charset="0"/>
                <a:ea typeface="Arial MT"/>
                <a:cs typeface="Arial" panose="020B0604020202020204" pitchFamily="34" charset="0"/>
              </a:rPr>
              <a:t>incomplète</a:t>
            </a:r>
            <a:endParaRPr lang="fr-FR" sz="1500" dirty="0">
              <a:effectLst/>
              <a:latin typeface="Arial" panose="020B0604020202020204" pitchFamily="34" charset="0"/>
              <a:ea typeface="Arial MT"/>
              <a:cs typeface="Arial" panose="020B0604020202020204" pitchFamily="34" charset="0"/>
            </a:endParaRPr>
          </a:p>
          <a:p>
            <a:pPr lvl="1">
              <a:spcBef>
                <a:spcPts val="645"/>
              </a:spcBef>
              <a:buClr>
                <a:srgbClr val="010202"/>
              </a:buClr>
              <a:buSzPts val="2050"/>
              <a:tabLst>
                <a:tab pos="1498600" algn="l"/>
              </a:tabLst>
            </a:pPr>
            <a:r>
              <a:rPr lang="fr-FR" sz="1500" dirty="0">
                <a:solidFill>
                  <a:srgbClr val="010202"/>
                </a:solidFill>
                <a:effectLst/>
                <a:latin typeface="Arial" panose="020B0604020202020204" pitchFamily="34" charset="0"/>
                <a:ea typeface="Arial MT"/>
                <a:cs typeface="Arial" panose="020B0604020202020204" pitchFamily="34" charset="0"/>
              </a:rPr>
              <a:t>Moins</a:t>
            </a:r>
            <a:r>
              <a:rPr lang="fr-FR" sz="1500" spc="40" dirty="0">
                <a:solidFill>
                  <a:srgbClr val="010202"/>
                </a:solidFill>
                <a:effectLst/>
                <a:latin typeface="Arial" panose="020B0604020202020204" pitchFamily="34" charset="0"/>
                <a:ea typeface="Arial MT"/>
                <a:cs typeface="Arial" panose="020B0604020202020204" pitchFamily="34" charset="0"/>
              </a:rPr>
              <a:t> </a:t>
            </a:r>
            <a:r>
              <a:rPr lang="fr-FR" sz="1500" dirty="0">
                <a:solidFill>
                  <a:srgbClr val="010202"/>
                </a:solidFill>
                <a:effectLst/>
                <a:latin typeface="Arial" panose="020B0604020202020204" pitchFamily="34" charset="0"/>
                <a:ea typeface="Arial MT"/>
                <a:cs typeface="Arial" panose="020B0604020202020204" pitchFamily="34" charset="0"/>
              </a:rPr>
              <a:t>de</a:t>
            </a:r>
            <a:r>
              <a:rPr lang="fr-FR" sz="1500" spc="45" dirty="0">
                <a:solidFill>
                  <a:srgbClr val="010202"/>
                </a:solidFill>
                <a:effectLst/>
                <a:latin typeface="Arial" panose="020B0604020202020204" pitchFamily="34" charset="0"/>
                <a:ea typeface="Arial MT"/>
                <a:cs typeface="Arial" panose="020B0604020202020204" pitchFamily="34" charset="0"/>
              </a:rPr>
              <a:t> </a:t>
            </a:r>
            <a:r>
              <a:rPr lang="fr-FR" sz="1500" dirty="0">
                <a:solidFill>
                  <a:srgbClr val="010202"/>
                </a:solidFill>
                <a:effectLst/>
                <a:latin typeface="Arial" panose="020B0604020202020204" pitchFamily="34" charset="0"/>
                <a:ea typeface="Arial MT"/>
                <a:cs typeface="Arial" panose="020B0604020202020204" pitchFamily="34" charset="0"/>
              </a:rPr>
              <a:t>2</a:t>
            </a:r>
            <a:r>
              <a:rPr lang="fr-FR" sz="1500" spc="40" dirty="0">
                <a:solidFill>
                  <a:srgbClr val="010202"/>
                </a:solidFill>
                <a:effectLst/>
                <a:latin typeface="Arial" panose="020B0604020202020204" pitchFamily="34" charset="0"/>
                <a:ea typeface="Arial MT"/>
                <a:cs typeface="Arial" panose="020B0604020202020204" pitchFamily="34" charset="0"/>
              </a:rPr>
              <a:t> </a:t>
            </a:r>
            <a:r>
              <a:rPr lang="fr-FR" sz="1500" dirty="0">
                <a:solidFill>
                  <a:srgbClr val="010202"/>
                </a:solidFill>
                <a:effectLst/>
                <a:latin typeface="Arial" panose="020B0604020202020204" pitchFamily="34" charset="0"/>
                <a:ea typeface="Arial MT"/>
                <a:cs typeface="Arial" panose="020B0604020202020204" pitchFamily="34" charset="0"/>
              </a:rPr>
              <a:t>selles</a:t>
            </a:r>
            <a:r>
              <a:rPr lang="fr-FR" sz="1500" spc="45" dirty="0">
                <a:solidFill>
                  <a:srgbClr val="010202"/>
                </a:solidFill>
                <a:effectLst/>
                <a:latin typeface="Arial" panose="020B0604020202020204" pitchFamily="34" charset="0"/>
                <a:ea typeface="Arial MT"/>
                <a:cs typeface="Arial" panose="020B0604020202020204" pitchFamily="34" charset="0"/>
              </a:rPr>
              <a:t> </a:t>
            </a:r>
            <a:r>
              <a:rPr lang="fr-FR" sz="1500" dirty="0">
                <a:solidFill>
                  <a:srgbClr val="010202"/>
                </a:solidFill>
                <a:effectLst/>
                <a:latin typeface="Arial" panose="020B0604020202020204" pitchFamily="34" charset="0"/>
                <a:ea typeface="Arial MT"/>
                <a:cs typeface="Arial" panose="020B0604020202020204" pitchFamily="34" charset="0"/>
              </a:rPr>
              <a:t>par</a:t>
            </a:r>
            <a:r>
              <a:rPr lang="fr-FR" sz="1500" spc="45" dirty="0">
                <a:solidFill>
                  <a:srgbClr val="010202"/>
                </a:solidFill>
                <a:effectLst/>
                <a:latin typeface="Arial" panose="020B0604020202020204" pitchFamily="34" charset="0"/>
                <a:ea typeface="Arial MT"/>
                <a:cs typeface="Arial" panose="020B0604020202020204" pitchFamily="34" charset="0"/>
              </a:rPr>
              <a:t> </a:t>
            </a:r>
            <a:r>
              <a:rPr lang="fr-FR" sz="1500" dirty="0">
                <a:solidFill>
                  <a:srgbClr val="010202"/>
                </a:solidFill>
                <a:effectLst/>
                <a:latin typeface="Arial" panose="020B0604020202020204" pitchFamily="34" charset="0"/>
                <a:ea typeface="Arial MT"/>
                <a:cs typeface="Arial" panose="020B0604020202020204" pitchFamily="34" charset="0"/>
              </a:rPr>
              <a:t>semaine</a:t>
            </a:r>
            <a:endParaRPr lang="fr-FR" sz="1500" dirty="0">
              <a:effectLst/>
              <a:latin typeface="Arial" panose="020B0604020202020204" pitchFamily="34" charset="0"/>
              <a:ea typeface="Arial MT"/>
              <a:cs typeface="Arial" panose="020B0604020202020204" pitchFamily="34" charset="0"/>
            </a:endParaRPr>
          </a:p>
          <a:p>
            <a:endParaRPr lang="fr-FR" dirty="0"/>
          </a:p>
        </p:txBody>
      </p:sp>
    </p:spTree>
    <p:extLst>
      <p:ext uri="{BB962C8B-B14F-4D97-AF65-F5344CB8AC3E}">
        <p14:creationId xmlns:p14="http://schemas.microsoft.com/office/powerpoint/2010/main" val="21809805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AE17B9A-64AB-7553-4C8B-C9302A6C75F2}"/>
              </a:ext>
            </a:extLst>
          </p:cNvPr>
          <p:cNvSpPr>
            <a:spLocks noGrp="1"/>
          </p:cNvSpPr>
          <p:nvPr>
            <p:ph type="title"/>
          </p:nvPr>
        </p:nvSpPr>
        <p:spPr/>
        <p:txBody>
          <a:bodyPr/>
          <a:lstStyle/>
          <a:p>
            <a:r>
              <a:rPr lang="fr-FR" b="1" dirty="0">
                <a:solidFill>
                  <a:srgbClr val="FF0000"/>
                </a:solidFill>
              </a:rPr>
              <a:t>Symptômes en fin de vie</a:t>
            </a:r>
            <a:br>
              <a:rPr lang="fr-FR" b="1" dirty="0">
                <a:solidFill>
                  <a:srgbClr val="FF0000"/>
                </a:solidFill>
              </a:rPr>
            </a:br>
            <a:r>
              <a:rPr lang="fr-FR" b="1" dirty="0">
                <a:solidFill>
                  <a:srgbClr val="FF0000"/>
                </a:solidFill>
              </a:rPr>
              <a:t>la constipation </a:t>
            </a:r>
            <a:endParaRPr lang="fr-FR" dirty="0"/>
          </a:p>
        </p:txBody>
      </p:sp>
      <p:sp>
        <p:nvSpPr>
          <p:cNvPr id="3" name="Espace réservé du contenu 2">
            <a:extLst>
              <a:ext uri="{FF2B5EF4-FFF2-40B4-BE49-F238E27FC236}">
                <a16:creationId xmlns:a16="http://schemas.microsoft.com/office/drawing/2014/main" id="{F869ABD9-7D6D-6F15-2D55-B38CB99E7BFF}"/>
              </a:ext>
            </a:extLst>
          </p:cNvPr>
          <p:cNvSpPr>
            <a:spLocks noGrp="1"/>
          </p:cNvSpPr>
          <p:nvPr>
            <p:ph sz="quarter" idx="13"/>
          </p:nvPr>
        </p:nvSpPr>
        <p:spPr/>
        <p:txBody>
          <a:bodyPr>
            <a:normAutofit lnSpcReduction="10000"/>
          </a:bodyPr>
          <a:lstStyle/>
          <a:p>
            <a:pPr marL="2202180" indent="0">
              <a:spcBef>
                <a:spcPts val="1310"/>
              </a:spcBef>
              <a:spcAft>
                <a:spcPts val="0"/>
              </a:spcAft>
              <a:buNone/>
            </a:pPr>
            <a:endParaRPr lang="fr-FR" sz="2050" b="1" dirty="0">
              <a:solidFill>
                <a:srgbClr val="A31D24"/>
              </a:solidFill>
              <a:effectLst/>
              <a:latin typeface="Arial" panose="020B0604020202020204" pitchFamily="34" charset="0"/>
              <a:ea typeface="Arial" panose="020B0604020202020204" pitchFamily="34" charset="0"/>
            </a:endParaRPr>
          </a:p>
          <a:p>
            <a:pPr marL="2202180" indent="0">
              <a:spcBef>
                <a:spcPts val="1310"/>
              </a:spcBef>
              <a:spcAft>
                <a:spcPts val="0"/>
              </a:spcAft>
              <a:buNone/>
            </a:pPr>
            <a:r>
              <a:rPr lang="fr-FR" sz="2050" b="1" dirty="0">
                <a:solidFill>
                  <a:srgbClr val="A31D24"/>
                </a:solidFill>
                <a:effectLst/>
                <a:latin typeface="Arial" panose="020B0604020202020204" pitchFamily="34" charset="0"/>
                <a:ea typeface="Arial" panose="020B0604020202020204" pitchFamily="34" charset="0"/>
              </a:rPr>
              <a:t>Constipation : Attention</a:t>
            </a:r>
            <a:r>
              <a:rPr lang="fr-FR" sz="2050" b="1" spc="75" dirty="0">
                <a:solidFill>
                  <a:srgbClr val="A31D24"/>
                </a:solidFill>
                <a:effectLst/>
                <a:latin typeface="Arial" panose="020B0604020202020204" pitchFamily="34" charset="0"/>
                <a:ea typeface="Arial" panose="020B0604020202020204" pitchFamily="34" charset="0"/>
              </a:rPr>
              <a:t> </a:t>
            </a:r>
            <a:r>
              <a:rPr lang="fr-FR" sz="2050" b="1" dirty="0">
                <a:solidFill>
                  <a:srgbClr val="A31D24"/>
                </a:solidFill>
                <a:effectLst/>
                <a:latin typeface="Arial" panose="020B0604020202020204" pitchFamily="34" charset="0"/>
                <a:ea typeface="Arial" panose="020B0604020202020204" pitchFamily="34" charset="0"/>
              </a:rPr>
              <a:t>pièges!</a:t>
            </a:r>
            <a:endParaRPr lang="fr-FR" sz="2050" b="1" dirty="0">
              <a:effectLst/>
              <a:latin typeface="Arial" panose="020B0604020202020204" pitchFamily="34" charset="0"/>
              <a:ea typeface="Arial" panose="020B0604020202020204" pitchFamily="34" charset="0"/>
            </a:endParaRPr>
          </a:p>
          <a:p>
            <a:pPr marL="0" indent="0">
              <a:buNone/>
            </a:pPr>
            <a:endParaRPr lang="fr-FR" sz="2050" dirty="0">
              <a:effectLst/>
              <a:latin typeface="Arial MT"/>
              <a:ea typeface="Arial MT"/>
              <a:cs typeface="Arial MT"/>
            </a:endParaRPr>
          </a:p>
          <a:p>
            <a:pPr lvl="2">
              <a:spcBef>
                <a:spcPts val="645"/>
              </a:spcBef>
              <a:spcAft>
                <a:spcPts val="0"/>
              </a:spcAft>
              <a:buClr>
                <a:srgbClr val="010202"/>
              </a:buClr>
              <a:buSzPts val="2050"/>
              <a:buFont typeface="Wingdings" panose="05000000000000000000" pitchFamily="2" charset="2"/>
              <a:buChar char="Ø"/>
              <a:tabLst>
                <a:tab pos="2912745" algn="l"/>
                <a:tab pos="2913380" algn="l"/>
              </a:tabLst>
            </a:pPr>
            <a:r>
              <a:rPr lang="fr-FR" sz="2050" dirty="0">
                <a:solidFill>
                  <a:srgbClr val="010202"/>
                </a:solidFill>
                <a:effectLst/>
                <a:latin typeface="Arial MT"/>
                <a:ea typeface="Arial MT"/>
                <a:cs typeface="Arial MT"/>
              </a:rPr>
              <a:t>diarrhées?</a:t>
            </a:r>
            <a:r>
              <a:rPr lang="fr-FR" sz="2050" spc="115" dirty="0">
                <a:solidFill>
                  <a:srgbClr val="010202"/>
                </a:solidFill>
                <a:effectLst/>
                <a:latin typeface="Arial MT"/>
                <a:ea typeface="Arial MT"/>
                <a:cs typeface="Arial MT"/>
              </a:rPr>
              <a:t> </a:t>
            </a:r>
            <a:r>
              <a:rPr lang="fr-FR" sz="2050" dirty="0">
                <a:solidFill>
                  <a:srgbClr val="010202"/>
                </a:solidFill>
                <a:effectLst/>
                <a:latin typeface="Arial MT"/>
                <a:ea typeface="Arial MT"/>
                <a:cs typeface="Arial MT"/>
              </a:rPr>
              <a:t>fausses</a:t>
            </a:r>
            <a:r>
              <a:rPr lang="fr-FR" sz="2050" spc="120" dirty="0">
                <a:solidFill>
                  <a:srgbClr val="010202"/>
                </a:solidFill>
                <a:effectLst/>
                <a:latin typeface="Arial MT"/>
                <a:ea typeface="Arial MT"/>
                <a:cs typeface="Arial MT"/>
              </a:rPr>
              <a:t> </a:t>
            </a:r>
            <a:r>
              <a:rPr lang="fr-FR" sz="2050" dirty="0">
                <a:solidFill>
                  <a:srgbClr val="010202"/>
                </a:solidFill>
                <a:effectLst/>
                <a:latin typeface="Arial MT"/>
                <a:ea typeface="Arial MT"/>
                <a:cs typeface="Arial MT"/>
              </a:rPr>
              <a:t>diarrhées?</a:t>
            </a:r>
            <a:r>
              <a:rPr lang="fr-FR" sz="2050" spc="120" dirty="0">
                <a:solidFill>
                  <a:srgbClr val="010202"/>
                </a:solidFill>
                <a:effectLst/>
                <a:latin typeface="Arial MT"/>
                <a:ea typeface="Arial MT"/>
                <a:cs typeface="Arial MT"/>
              </a:rPr>
              <a:t> </a:t>
            </a:r>
            <a:r>
              <a:rPr lang="fr-FR" sz="2050" dirty="0">
                <a:solidFill>
                  <a:srgbClr val="010202"/>
                </a:solidFill>
                <a:effectLst/>
                <a:latin typeface="Arial MT"/>
                <a:ea typeface="Arial MT"/>
                <a:cs typeface="Arial MT"/>
              </a:rPr>
              <a:t>fécalome?</a:t>
            </a:r>
            <a:endParaRPr lang="fr-FR" sz="1100" dirty="0">
              <a:effectLst/>
              <a:latin typeface="Arial MT"/>
              <a:ea typeface="Arial MT"/>
              <a:cs typeface="Arial MT"/>
            </a:endParaRPr>
          </a:p>
          <a:p>
            <a:pPr>
              <a:spcBef>
                <a:spcPts val="20"/>
              </a:spcBef>
              <a:buFont typeface="Wingdings" panose="05000000000000000000" pitchFamily="2" charset="2"/>
              <a:buChar char="Ø"/>
            </a:pPr>
            <a:endParaRPr lang="fr-FR" sz="2050" dirty="0">
              <a:effectLst/>
              <a:latin typeface="Arial MT"/>
              <a:ea typeface="Arial MT"/>
              <a:cs typeface="Arial MT"/>
            </a:endParaRPr>
          </a:p>
          <a:p>
            <a:pPr lvl="2">
              <a:spcBef>
                <a:spcPts val="5"/>
              </a:spcBef>
              <a:spcAft>
                <a:spcPts val="0"/>
              </a:spcAft>
              <a:buClr>
                <a:srgbClr val="010202"/>
              </a:buClr>
              <a:buSzPts val="2050"/>
              <a:buFont typeface="Wingdings" panose="05000000000000000000" pitchFamily="2" charset="2"/>
              <a:buChar char="Ø"/>
              <a:tabLst>
                <a:tab pos="2912745" algn="l"/>
                <a:tab pos="2913380" algn="l"/>
              </a:tabLst>
            </a:pPr>
            <a:r>
              <a:rPr lang="fr-FR" sz="2050" dirty="0">
                <a:solidFill>
                  <a:srgbClr val="010202"/>
                </a:solidFill>
                <a:effectLst/>
                <a:latin typeface="Arial MT"/>
                <a:ea typeface="Arial MT"/>
                <a:cs typeface="Arial MT"/>
              </a:rPr>
              <a:t>incontinence</a:t>
            </a:r>
            <a:r>
              <a:rPr lang="fr-FR" sz="2050" spc="140" dirty="0">
                <a:solidFill>
                  <a:srgbClr val="010202"/>
                </a:solidFill>
                <a:effectLst/>
                <a:latin typeface="Arial MT"/>
                <a:ea typeface="Arial MT"/>
                <a:cs typeface="Arial MT"/>
              </a:rPr>
              <a:t> </a:t>
            </a:r>
            <a:r>
              <a:rPr lang="fr-FR" sz="2050" dirty="0">
                <a:solidFill>
                  <a:srgbClr val="010202"/>
                </a:solidFill>
                <a:effectLst/>
                <a:latin typeface="Arial MT"/>
                <a:ea typeface="Arial MT"/>
                <a:cs typeface="Arial MT"/>
              </a:rPr>
              <a:t>urinaire?</a:t>
            </a:r>
            <a:r>
              <a:rPr lang="fr-FR" sz="2050" spc="145" dirty="0">
                <a:solidFill>
                  <a:srgbClr val="010202"/>
                </a:solidFill>
                <a:effectLst/>
                <a:latin typeface="Arial MT"/>
                <a:ea typeface="Arial MT"/>
                <a:cs typeface="Arial MT"/>
              </a:rPr>
              <a:t> </a:t>
            </a:r>
            <a:r>
              <a:rPr lang="fr-FR" sz="2050" dirty="0">
                <a:solidFill>
                  <a:srgbClr val="010202"/>
                </a:solidFill>
                <a:effectLst/>
                <a:latin typeface="Arial MT"/>
                <a:ea typeface="Arial MT"/>
                <a:cs typeface="Arial MT"/>
              </a:rPr>
              <a:t>fécalome?</a:t>
            </a:r>
            <a:endParaRPr lang="fr-FR" sz="1100" dirty="0">
              <a:effectLst/>
              <a:latin typeface="Arial MT"/>
              <a:ea typeface="Arial MT"/>
              <a:cs typeface="Arial MT"/>
            </a:endParaRPr>
          </a:p>
          <a:p>
            <a:pPr>
              <a:spcBef>
                <a:spcPts val="20"/>
              </a:spcBef>
              <a:buFont typeface="Wingdings" panose="05000000000000000000" pitchFamily="2" charset="2"/>
              <a:buChar char="Ø"/>
            </a:pPr>
            <a:endParaRPr lang="fr-FR" sz="2050" dirty="0">
              <a:effectLst/>
              <a:latin typeface="Arial MT"/>
              <a:ea typeface="Arial MT"/>
              <a:cs typeface="Arial MT"/>
            </a:endParaRPr>
          </a:p>
          <a:p>
            <a:pPr lvl="2">
              <a:spcBef>
                <a:spcPts val="5"/>
              </a:spcBef>
              <a:spcAft>
                <a:spcPts val="0"/>
              </a:spcAft>
              <a:buClr>
                <a:srgbClr val="010202"/>
              </a:buClr>
              <a:buSzPts val="2050"/>
              <a:buFont typeface="Wingdings" panose="05000000000000000000" pitchFamily="2" charset="2"/>
              <a:buChar char="Ø"/>
              <a:tabLst>
                <a:tab pos="2912745" algn="l"/>
                <a:tab pos="2913380" algn="l"/>
              </a:tabLst>
            </a:pPr>
            <a:r>
              <a:rPr lang="fr-FR" sz="2050" dirty="0">
                <a:solidFill>
                  <a:srgbClr val="010202"/>
                </a:solidFill>
                <a:effectLst/>
                <a:latin typeface="Arial MT"/>
                <a:ea typeface="Arial MT"/>
                <a:cs typeface="Arial MT"/>
              </a:rPr>
              <a:t>douleurs</a:t>
            </a:r>
            <a:r>
              <a:rPr lang="fr-FR" sz="2050" spc="90" dirty="0">
                <a:solidFill>
                  <a:srgbClr val="010202"/>
                </a:solidFill>
                <a:effectLst/>
                <a:latin typeface="Arial MT"/>
                <a:ea typeface="Arial MT"/>
                <a:cs typeface="Arial MT"/>
              </a:rPr>
              <a:t> </a:t>
            </a:r>
            <a:r>
              <a:rPr lang="fr-FR" sz="2050" dirty="0">
                <a:solidFill>
                  <a:srgbClr val="010202"/>
                </a:solidFill>
                <a:effectLst/>
                <a:latin typeface="Arial MT"/>
                <a:ea typeface="Arial MT"/>
                <a:cs typeface="Arial MT"/>
              </a:rPr>
              <a:t>abdominales?</a:t>
            </a:r>
            <a:r>
              <a:rPr lang="fr-FR" sz="2050" spc="90" dirty="0">
                <a:solidFill>
                  <a:srgbClr val="010202"/>
                </a:solidFill>
                <a:effectLst/>
                <a:latin typeface="Arial MT"/>
                <a:ea typeface="Arial MT"/>
                <a:cs typeface="Arial MT"/>
              </a:rPr>
              <a:t> </a:t>
            </a:r>
            <a:r>
              <a:rPr lang="fr-FR" sz="2050" dirty="0">
                <a:solidFill>
                  <a:srgbClr val="010202"/>
                </a:solidFill>
                <a:effectLst/>
                <a:latin typeface="Arial MT"/>
                <a:ea typeface="Arial MT"/>
                <a:cs typeface="Arial MT"/>
              </a:rPr>
              <a:t>opiacés?</a:t>
            </a:r>
            <a:endParaRPr lang="fr-FR" sz="1100" dirty="0">
              <a:effectLst/>
              <a:latin typeface="Arial MT"/>
              <a:ea typeface="Arial MT"/>
              <a:cs typeface="Arial MT"/>
            </a:endParaRPr>
          </a:p>
          <a:p>
            <a:endParaRPr lang="fr-FR" dirty="0"/>
          </a:p>
        </p:txBody>
      </p:sp>
    </p:spTree>
    <p:extLst>
      <p:ext uri="{BB962C8B-B14F-4D97-AF65-F5344CB8AC3E}">
        <p14:creationId xmlns:p14="http://schemas.microsoft.com/office/powerpoint/2010/main" val="30104347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CD32B62-483D-5585-EB9D-8346AA62C188}"/>
              </a:ext>
            </a:extLst>
          </p:cNvPr>
          <p:cNvSpPr>
            <a:spLocks noGrp="1"/>
          </p:cNvSpPr>
          <p:nvPr>
            <p:ph type="title"/>
          </p:nvPr>
        </p:nvSpPr>
        <p:spPr/>
        <p:txBody>
          <a:bodyPr/>
          <a:lstStyle/>
          <a:p>
            <a:r>
              <a:rPr lang="fr-FR" b="1" dirty="0">
                <a:solidFill>
                  <a:srgbClr val="FF0000"/>
                </a:solidFill>
              </a:rPr>
              <a:t>Symptômes en fin de vie</a:t>
            </a:r>
            <a:br>
              <a:rPr lang="fr-FR" b="1" dirty="0">
                <a:solidFill>
                  <a:srgbClr val="FF0000"/>
                </a:solidFill>
              </a:rPr>
            </a:br>
            <a:r>
              <a:rPr lang="fr-FR" b="1" dirty="0">
                <a:solidFill>
                  <a:srgbClr val="FF0000"/>
                </a:solidFill>
              </a:rPr>
              <a:t>la constipation </a:t>
            </a:r>
            <a:endParaRPr lang="fr-FR" dirty="0"/>
          </a:p>
        </p:txBody>
      </p:sp>
      <p:sp>
        <p:nvSpPr>
          <p:cNvPr id="3" name="Espace réservé du contenu 2">
            <a:extLst>
              <a:ext uri="{FF2B5EF4-FFF2-40B4-BE49-F238E27FC236}">
                <a16:creationId xmlns:a16="http://schemas.microsoft.com/office/drawing/2014/main" id="{F9852355-FF06-B172-1E8B-8AFA7038F537}"/>
              </a:ext>
            </a:extLst>
          </p:cNvPr>
          <p:cNvSpPr>
            <a:spLocks noGrp="1"/>
          </p:cNvSpPr>
          <p:nvPr>
            <p:ph sz="quarter" idx="13"/>
          </p:nvPr>
        </p:nvSpPr>
        <p:spPr/>
        <p:txBody>
          <a:bodyPr/>
          <a:lstStyle/>
          <a:p>
            <a:pPr marL="0" indent="0">
              <a:buNone/>
            </a:pPr>
            <a:endParaRPr lang="fr-FR" dirty="0"/>
          </a:p>
          <a:p>
            <a:pPr marL="0" indent="0">
              <a:buNone/>
            </a:pPr>
            <a:endParaRPr lang="fr-FR" dirty="0"/>
          </a:p>
          <a:p>
            <a:pPr marL="0" indent="0" algn="ctr">
              <a:buNone/>
            </a:pPr>
            <a:r>
              <a:rPr lang="fr-FR" sz="2400" dirty="0">
                <a:solidFill>
                  <a:srgbClr val="FF0000"/>
                </a:solidFill>
              </a:rPr>
              <a:t>Facteurs favorisants la constipation </a:t>
            </a:r>
            <a:r>
              <a:rPr lang="fr-FR" sz="3200" dirty="0">
                <a:solidFill>
                  <a:srgbClr val="FF0000"/>
                </a:solidFill>
              </a:rPr>
              <a:t>?</a:t>
            </a:r>
            <a:r>
              <a:rPr lang="fr-FR" sz="2400" dirty="0">
                <a:solidFill>
                  <a:srgbClr val="FF0000"/>
                </a:solidFill>
              </a:rPr>
              <a:t> </a:t>
            </a:r>
          </a:p>
        </p:txBody>
      </p:sp>
    </p:spTree>
    <p:extLst>
      <p:ext uri="{BB962C8B-B14F-4D97-AF65-F5344CB8AC3E}">
        <p14:creationId xmlns:p14="http://schemas.microsoft.com/office/powerpoint/2010/main" val="33526415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B3CD095-2743-E220-6333-66BE55A8EB88}"/>
              </a:ext>
            </a:extLst>
          </p:cNvPr>
          <p:cNvSpPr>
            <a:spLocks noGrp="1"/>
          </p:cNvSpPr>
          <p:nvPr>
            <p:ph type="title"/>
          </p:nvPr>
        </p:nvSpPr>
        <p:spPr>
          <a:xfrm>
            <a:off x="913775" y="618517"/>
            <a:ext cx="10364451" cy="784155"/>
          </a:xfrm>
        </p:spPr>
        <p:txBody>
          <a:bodyPr>
            <a:normAutofit fontScale="90000"/>
          </a:bodyPr>
          <a:lstStyle/>
          <a:p>
            <a:r>
              <a:rPr lang="fr-FR" b="1" dirty="0">
                <a:solidFill>
                  <a:srgbClr val="FF0000"/>
                </a:solidFill>
              </a:rPr>
              <a:t>Symptômes en fin de vie</a:t>
            </a:r>
            <a:br>
              <a:rPr lang="fr-FR" b="1" dirty="0">
                <a:solidFill>
                  <a:srgbClr val="FF0000"/>
                </a:solidFill>
              </a:rPr>
            </a:br>
            <a:r>
              <a:rPr lang="fr-FR" b="1" dirty="0">
                <a:solidFill>
                  <a:srgbClr val="FF0000"/>
                </a:solidFill>
              </a:rPr>
              <a:t>la constipation </a:t>
            </a:r>
            <a:endParaRPr lang="fr-FR" dirty="0"/>
          </a:p>
        </p:txBody>
      </p:sp>
      <p:sp>
        <p:nvSpPr>
          <p:cNvPr id="3" name="Espace réservé du contenu 2">
            <a:extLst>
              <a:ext uri="{FF2B5EF4-FFF2-40B4-BE49-F238E27FC236}">
                <a16:creationId xmlns:a16="http://schemas.microsoft.com/office/drawing/2014/main" id="{E47712A0-ABBC-5460-286F-8881CC880B5F}"/>
              </a:ext>
            </a:extLst>
          </p:cNvPr>
          <p:cNvSpPr>
            <a:spLocks noGrp="1"/>
          </p:cNvSpPr>
          <p:nvPr>
            <p:ph sz="quarter" idx="13"/>
          </p:nvPr>
        </p:nvSpPr>
        <p:spPr>
          <a:xfrm>
            <a:off x="913774" y="1733384"/>
            <a:ext cx="10363826" cy="4564049"/>
          </a:xfrm>
        </p:spPr>
        <p:txBody>
          <a:bodyPr>
            <a:normAutofit lnSpcReduction="10000"/>
          </a:bodyPr>
          <a:lstStyle/>
          <a:p>
            <a:pPr marL="0" indent="0">
              <a:buNone/>
            </a:pPr>
            <a:r>
              <a:rPr lang="fr-FR" dirty="0">
                <a:solidFill>
                  <a:srgbClr val="FF0000"/>
                </a:solidFill>
              </a:rPr>
              <a:t>Facteurs favorisants la constipation ? </a:t>
            </a:r>
          </a:p>
          <a:p>
            <a:pPr marL="0" indent="0">
              <a:buNone/>
            </a:pPr>
            <a:r>
              <a:rPr lang="fr-FR" sz="1400" dirty="0"/>
              <a:t>. Opioïdes </a:t>
            </a:r>
          </a:p>
          <a:p>
            <a:pPr marL="0" indent="0">
              <a:buNone/>
            </a:pPr>
            <a:r>
              <a:rPr lang="fr-FR" sz="1400" dirty="0"/>
              <a:t>.  Autres Médicaments : anti-dépresseur; anticholinergique (atropine); </a:t>
            </a:r>
          </a:p>
          <a:p>
            <a:pPr marL="0" indent="0">
              <a:buNone/>
            </a:pPr>
            <a:r>
              <a:rPr lang="fr-FR" sz="1400" dirty="0"/>
              <a:t>. Alitement</a:t>
            </a:r>
          </a:p>
          <a:p>
            <a:pPr marL="0" indent="0">
              <a:buNone/>
            </a:pPr>
            <a:r>
              <a:rPr lang="fr-FR" sz="1400" dirty="0"/>
              <a:t>. Maladie</a:t>
            </a:r>
          </a:p>
          <a:p>
            <a:pPr marL="0" indent="0">
              <a:buNone/>
            </a:pPr>
            <a:r>
              <a:rPr lang="fr-FR" sz="1400" dirty="0"/>
              <a:t>. Déshydratation</a:t>
            </a:r>
          </a:p>
          <a:p>
            <a:pPr marL="0" indent="0">
              <a:buNone/>
            </a:pPr>
            <a:r>
              <a:rPr lang="fr-FR" sz="1400" dirty="0"/>
              <a:t>. Cachexie</a:t>
            </a:r>
          </a:p>
          <a:p>
            <a:pPr marL="0" indent="0">
              <a:buNone/>
            </a:pPr>
            <a:r>
              <a:rPr lang="fr-FR" sz="1400" dirty="0"/>
              <a:t>. Pauvre apport fibre </a:t>
            </a:r>
          </a:p>
          <a:p>
            <a:pPr marL="0" indent="0">
              <a:buNone/>
            </a:pPr>
            <a:r>
              <a:rPr lang="fr-FR" sz="1400" dirty="0"/>
              <a:t>. Environnement </a:t>
            </a:r>
          </a:p>
          <a:p>
            <a:pPr marL="0" indent="0">
              <a:buNone/>
            </a:pPr>
            <a:r>
              <a:rPr lang="fr-FR" sz="1400" dirty="0"/>
              <a:t>. Obstruction mécanique</a:t>
            </a:r>
          </a:p>
          <a:p>
            <a:pPr marL="0" indent="0">
              <a:buNone/>
            </a:pPr>
            <a:r>
              <a:rPr lang="fr-FR" sz="1400" dirty="0"/>
              <a:t>. Désordre métabolique : hypokaliémie; hypercalcémie </a:t>
            </a:r>
          </a:p>
          <a:p>
            <a:pPr marL="0" indent="0">
              <a:buNone/>
            </a:pPr>
            <a:r>
              <a:rPr lang="fr-FR" sz="1400" dirty="0"/>
              <a:t>…</a:t>
            </a:r>
          </a:p>
          <a:p>
            <a:pPr marL="0" indent="0">
              <a:buNone/>
            </a:pPr>
            <a:endParaRPr lang="fr-FR" sz="1400" dirty="0"/>
          </a:p>
        </p:txBody>
      </p:sp>
    </p:spTree>
    <p:extLst>
      <p:ext uri="{BB962C8B-B14F-4D97-AF65-F5344CB8AC3E}">
        <p14:creationId xmlns:p14="http://schemas.microsoft.com/office/powerpoint/2010/main" val="21500739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B995C56-B41D-1FF0-FAB3-C6AB7D61B47B}"/>
              </a:ext>
            </a:extLst>
          </p:cNvPr>
          <p:cNvSpPr>
            <a:spLocks noGrp="1"/>
          </p:cNvSpPr>
          <p:nvPr>
            <p:ph type="title"/>
          </p:nvPr>
        </p:nvSpPr>
        <p:spPr/>
        <p:txBody>
          <a:bodyPr/>
          <a:lstStyle/>
          <a:p>
            <a:r>
              <a:rPr lang="fr-FR" b="1" dirty="0">
                <a:solidFill>
                  <a:srgbClr val="FF0000"/>
                </a:solidFill>
              </a:rPr>
              <a:t>Symptômes en fin de vie</a:t>
            </a:r>
            <a:br>
              <a:rPr lang="fr-FR" b="1" dirty="0">
                <a:solidFill>
                  <a:srgbClr val="FF0000"/>
                </a:solidFill>
              </a:rPr>
            </a:br>
            <a:r>
              <a:rPr lang="fr-FR" b="1" dirty="0">
                <a:solidFill>
                  <a:srgbClr val="FF0000"/>
                </a:solidFill>
              </a:rPr>
              <a:t>la constipation </a:t>
            </a:r>
            <a:endParaRPr lang="fr-FR" dirty="0"/>
          </a:p>
        </p:txBody>
      </p:sp>
      <p:sp>
        <p:nvSpPr>
          <p:cNvPr id="3" name="Espace réservé du contenu 2">
            <a:extLst>
              <a:ext uri="{FF2B5EF4-FFF2-40B4-BE49-F238E27FC236}">
                <a16:creationId xmlns:a16="http://schemas.microsoft.com/office/drawing/2014/main" id="{4EC5D9AC-D9B7-6E13-3912-0003DDBC7DC9}"/>
              </a:ext>
            </a:extLst>
          </p:cNvPr>
          <p:cNvSpPr>
            <a:spLocks noGrp="1"/>
          </p:cNvSpPr>
          <p:nvPr>
            <p:ph sz="quarter" idx="13"/>
          </p:nvPr>
        </p:nvSpPr>
        <p:spPr/>
        <p:txBody>
          <a:bodyPr>
            <a:normAutofit lnSpcReduction="10000"/>
          </a:bodyPr>
          <a:lstStyle/>
          <a:p>
            <a:pPr marL="1428750" marR="857250" indent="-355600" algn="ctr">
              <a:spcAft>
                <a:spcPts val="0"/>
              </a:spcAft>
            </a:pPr>
            <a:r>
              <a:rPr lang="fr-FR" sz="2050" b="1" dirty="0">
                <a:solidFill>
                  <a:srgbClr val="A31D24"/>
                </a:solidFill>
                <a:effectLst/>
                <a:latin typeface="Arial" panose="020B0604020202020204" pitchFamily="34" charset="0"/>
                <a:ea typeface="Arial" panose="020B0604020202020204" pitchFamily="34" charset="0"/>
              </a:rPr>
              <a:t>Eliminer</a:t>
            </a:r>
            <a:r>
              <a:rPr lang="fr-FR" sz="2050" b="1" spc="70" dirty="0">
                <a:solidFill>
                  <a:srgbClr val="A31D24"/>
                </a:solidFill>
                <a:effectLst/>
                <a:latin typeface="Arial" panose="020B0604020202020204" pitchFamily="34" charset="0"/>
                <a:ea typeface="Arial" panose="020B0604020202020204" pitchFamily="34" charset="0"/>
              </a:rPr>
              <a:t> </a:t>
            </a:r>
            <a:r>
              <a:rPr lang="fr-FR" sz="2050" b="1" dirty="0">
                <a:solidFill>
                  <a:srgbClr val="A31D24"/>
                </a:solidFill>
                <a:effectLst/>
                <a:latin typeface="Arial" panose="020B0604020202020204" pitchFamily="34" charset="0"/>
                <a:ea typeface="Arial" panose="020B0604020202020204" pitchFamily="34" charset="0"/>
              </a:rPr>
              <a:t>en</a:t>
            </a:r>
            <a:r>
              <a:rPr lang="fr-FR" sz="2050" b="1" spc="75" dirty="0">
                <a:solidFill>
                  <a:srgbClr val="A31D24"/>
                </a:solidFill>
                <a:effectLst/>
                <a:latin typeface="Arial" panose="020B0604020202020204" pitchFamily="34" charset="0"/>
                <a:ea typeface="Arial" panose="020B0604020202020204" pitchFamily="34" charset="0"/>
              </a:rPr>
              <a:t> </a:t>
            </a:r>
            <a:r>
              <a:rPr lang="fr-FR" sz="2050" b="1" dirty="0">
                <a:solidFill>
                  <a:srgbClr val="A31D24"/>
                </a:solidFill>
                <a:effectLst/>
                <a:latin typeface="Arial" panose="020B0604020202020204" pitchFamily="34" charset="0"/>
                <a:ea typeface="Arial" panose="020B0604020202020204" pitchFamily="34" charset="0"/>
              </a:rPr>
              <a:t>priorité</a:t>
            </a:r>
            <a:r>
              <a:rPr lang="fr-FR" sz="2050" b="1" spc="70" dirty="0">
                <a:solidFill>
                  <a:srgbClr val="A31D24"/>
                </a:solidFill>
                <a:effectLst/>
                <a:latin typeface="Arial" panose="020B0604020202020204" pitchFamily="34" charset="0"/>
                <a:ea typeface="Arial" panose="020B0604020202020204" pitchFamily="34" charset="0"/>
              </a:rPr>
              <a:t> </a:t>
            </a:r>
            <a:r>
              <a:rPr lang="fr-FR" sz="2050" b="1" dirty="0">
                <a:solidFill>
                  <a:srgbClr val="A31D24"/>
                </a:solidFill>
                <a:effectLst/>
                <a:latin typeface="Arial" panose="020B0604020202020204" pitchFamily="34" charset="0"/>
                <a:ea typeface="Arial" panose="020B0604020202020204" pitchFamily="34" charset="0"/>
              </a:rPr>
              <a:t>l’occlusion!</a:t>
            </a:r>
            <a:endParaRPr lang="fr-FR" sz="2050" b="1" dirty="0">
              <a:effectLst/>
              <a:latin typeface="Arial" panose="020B0604020202020204" pitchFamily="34" charset="0"/>
              <a:ea typeface="Arial" panose="020B0604020202020204" pitchFamily="34" charset="0"/>
            </a:endParaRPr>
          </a:p>
          <a:p>
            <a:pPr marL="0" indent="0">
              <a:spcBef>
                <a:spcPts val="30"/>
              </a:spcBef>
              <a:buNone/>
            </a:pPr>
            <a:endParaRPr lang="fr-FR" sz="2050" dirty="0">
              <a:effectLst/>
              <a:latin typeface="Arial MT"/>
              <a:ea typeface="Arial MT"/>
              <a:cs typeface="Arial MT"/>
            </a:endParaRPr>
          </a:p>
          <a:p>
            <a:pPr marL="342900" lvl="0" indent="-342900">
              <a:spcBef>
                <a:spcPts val="645"/>
              </a:spcBef>
              <a:spcAft>
                <a:spcPts val="0"/>
              </a:spcAft>
              <a:buClr>
                <a:srgbClr val="010202"/>
              </a:buClr>
              <a:buSzPts val="2050"/>
              <a:buFont typeface="Arial MT"/>
              <a:buChar char="•"/>
              <a:tabLst>
                <a:tab pos="1539240" algn="l"/>
                <a:tab pos="1539875" algn="l"/>
              </a:tabLst>
            </a:pPr>
            <a:r>
              <a:rPr lang="fr-FR" sz="2050" b="1" dirty="0">
                <a:solidFill>
                  <a:srgbClr val="010202"/>
                </a:solidFill>
                <a:effectLst/>
                <a:latin typeface="Arial" panose="020B0604020202020204" pitchFamily="34" charset="0"/>
                <a:ea typeface="Arial MT"/>
                <a:cs typeface="Arial MT"/>
              </a:rPr>
              <a:t>Pharmacologiques</a:t>
            </a:r>
            <a:endParaRPr lang="fr-FR" sz="1100" dirty="0">
              <a:effectLst/>
              <a:latin typeface="Arial MT"/>
              <a:ea typeface="Arial MT"/>
              <a:cs typeface="Arial MT"/>
            </a:endParaRPr>
          </a:p>
          <a:p>
            <a:pPr marL="742950" lvl="1" indent="-285750">
              <a:spcBef>
                <a:spcPts val="1270"/>
              </a:spcBef>
              <a:spcAft>
                <a:spcPts val="0"/>
              </a:spcAft>
              <a:buClr>
                <a:srgbClr val="010202"/>
              </a:buClr>
              <a:buSzPts val="2050"/>
              <a:buFont typeface="Arial MT"/>
              <a:buChar char="–"/>
              <a:tabLst>
                <a:tab pos="1953895" algn="l"/>
              </a:tabLst>
            </a:pPr>
            <a:r>
              <a:rPr lang="fr-FR" sz="2050" dirty="0">
                <a:solidFill>
                  <a:srgbClr val="010202"/>
                </a:solidFill>
                <a:effectLst/>
                <a:latin typeface="Arial MT"/>
                <a:ea typeface="Arial MT"/>
                <a:cs typeface="Arial MT"/>
              </a:rPr>
              <a:t>Laxatifs</a:t>
            </a:r>
            <a:r>
              <a:rPr lang="fr-FR" sz="2050" spc="40" dirty="0">
                <a:solidFill>
                  <a:srgbClr val="010202"/>
                </a:solidFill>
                <a:effectLst/>
                <a:latin typeface="Arial MT"/>
                <a:ea typeface="Arial MT"/>
                <a:cs typeface="Arial MT"/>
              </a:rPr>
              <a:t> </a:t>
            </a:r>
            <a:r>
              <a:rPr lang="fr-FR" sz="2050" dirty="0">
                <a:solidFill>
                  <a:srgbClr val="010202"/>
                </a:solidFill>
                <a:effectLst/>
                <a:latin typeface="Arial MT"/>
                <a:ea typeface="Arial MT"/>
                <a:cs typeface="Arial MT"/>
              </a:rPr>
              <a:t>per</a:t>
            </a:r>
            <a:r>
              <a:rPr lang="fr-FR" sz="2050" spc="40" dirty="0">
                <a:solidFill>
                  <a:srgbClr val="010202"/>
                </a:solidFill>
                <a:effectLst/>
                <a:latin typeface="Arial MT"/>
                <a:ea typeface="Arial MT"/>
                <a:cs typeface="Arial MT"/>
              </a:rPr>
              <a:t> </a:t>
            </a:r>
            <a:r>
              <a:rPr lang="fr-FR" sz="2050" dirty="0">
                <a:solidFill>
                  <a:srgbClr val="010202"/>
                </a:solidFill>
                <a:effectLst/>
                <a:latin typeface="Arial MT"/>
                <a:ea typeface="Arial MT"/>
                <a:cs typeface="Arial MT"/>
              </a:rPr>
              <a:t>os</a:t>
            </a:r>
            <a:endParaRPr lang="fr-FR" sz="1100" dirty="0">
              <a:effectLst/>
              <a:latin typeface="Arial MT"/>
              <a:ea typeface="Arial MT"/>
              <a:cs typeface="Arial MT"/>
            </a:endParaRPr>
          </a:p>
          <a:p>
            <a:pPr marL="742950" lvl="1" indent="-285750">
              <a:spcBef>
                <a:spcPts val="1265"/>
              </a:spcBef>
              <a:spcAft>
                <a:spcPts val="0"/>
              </a:spcAft>
              <a:buClr>
                <a:srgbClr val="010202"/>
              </a:buClr>
              <a:buSzPts val="2050"/>
              <a:buFont typeface="Arial MT"/>
              <a:buChar char="–"/>
              <a:tabLst>
                <a:tab pos="1953895" algn="l"/>
              </a:tabLst>
            </a:pPr>
            <a:r>
              <a:rPr lang="fr-FR" sz="2050" dirty="0">
                <a:solidFill>
                  <a:srgbClr val="010202"/>
                </a:solidFill>
                <a:effectLst/>
                <a:latin typeface="Arial MT"/>
                <a:ea typeface="Arial MT"/>
                <a:cs typeface="Arial MT"/>
              </a:rPr>
              <a:t>Laxatifs</a:t>
            </a:r>
            <a:r>
              <a:rPr lang="fr-FR" sz="2050" spc="60" dirty="0">
                <a:solidFill>
                  <a:srgbClr val="010202"/>
                </a:solidFill>
                <a:effectLst/>
                <a:latin typeface="Arial MT"/>
                <a:ea typeface="Arial MT"/>
                <a:cs typeface="Arial MT"/>
              </a:rPr>
              <a:t> </a:t>
            </a:r>
            <a:r>
              <a:rPr lang="fr-FR" sz="2050" dirty="0">
                <a:solidFill>
                  <a:srgbClr val="010202"/>
                </a:solidFill>
                <a:effectLst/>
                <a:latin typeface="Arial MT"/>
                <a:ea typeface="Arial MT"/>
                <a:cs typeface="Arial MT"/>
              </a:rPr>
              <a:t>par</a:t>
            </a:r>
            <a:r>
              <a:rPr lang="fr-FR" sz="2050" spc="60" dirty="0">
                <a:solidFill>
                  <a:srgbClr val="010202"/>
                </a:solidFill>
                <a:effectLst/>
                <a:latin typeface="Arial MT"/>
                <a:ea typeface="Arial MT"/>
                <a:cs typeface="Arial MT"/>
              </a:rPr>
              <a:t> </a:t>
            </a:r>
            <a:r>
              <a:rPr lang="fr-FR" sz="2050" dirty="0">
                <a:solidFill>
                  <a:srgbClr val="010202"/>
                </a:solidFill>
                <a:effectLst/>
                <a:latin typeface="Arial MT"/>
                <a:ea typeface="Arial MT"/>
                <a:cs typeface="Arial MT"/>
              </a:rPr>
              <a:t>voie</a:t>
            </a:r>
            <a:r>
              <a:rPr lang="fr-FR" sz="2050" spc="60" dirty="0">
                <a:solidFill>
                  <a:srgbClr val="010202"/>
                </a:solidFill>
                <a:effectLst/>
                <a:latin typeface="Arial MT"/>
                <a:ea typeface="Arial MT"/>
                <a:cs typeface="Arial MT"/>
              </a:rPr>
              <a:t> </a:t>
            </a:r>
            <a:r>
              <a:rPr lang="fr-FR" sz="2050" dirty="0">
                <a:solidFill>
                  <a:srgbClr val="010202"/>
                </a:solidFill>
                <a:effectLst/>
                <a:latin typeface="Arial MT"/>
                <a:ea typeface="Arial MT"/>
                <a:cs typeface="Arial MT"/>
              </a:rPr>
              <a:t>rectale:</a:t>
            </a:r>
            <a:r>
              <a:rPr lang="fr-FR" sz="2050" spc="60" dirty="0">
                <a:solidFill>
                  <a:srgbClr val="010202"/>
                </a:solidFill>
                <a:effectLst/>
                <a:latin typeface="Arial MT"/>
                <a:ea typeface="Arial MT"/>
                <a:cs typeface="Arial MT"/>
              </a:rPr>
              <a:t> </a:t>
            </a:r>
            <a:r>
              <a:rPr lang="fr-FR" sz="2050" dirty="0">
                <a:solidFill>
                  <a:srgbClr val="010202"/>
                </a:solidFill>
                <a:effectLst/>
                <a:latin typeface="Arial MT"/>
                <a:ea typeface="Arial MT"/>
                <a:cs typeface="Arial MT"/>
              </a:rPr>
              <a:t>suppo,</a:t>
            </a:r>
            <a:r>
              <a:rPr lang="fr-FR" sz="2050" spc="60" dirty="0">
                <a:solidFill>
                  <a:srgbClr val="010202"/>
                </a:solidFill>
                <a:effectLst/>
                <a:latin typeface="Arial MT"/>
                <a:ea typeface="Arial MT"/>
                <a:cs typeface="Arial MT"/>
              </a:rPr>
              <a:t> </a:t>
            </a:r>
            <a:r>
              <a:rPr lang="fr-FR" sz="2050" dirty="0">
                <a:solidFill>
                  <a:srgbClr val="010202"/>
                </a:solidFill>
                <a:effectLst/>
                <a:latin typeface="Arial MT"/>
                <a:ea typeface="Arial MT"/>
                <a:cs typeface="Arial MT"/>
              </a:rPr>
              <a:t>micro,</a:t>
            </a:r>
            <a:r>
              <a:rPr lang="fr-FR" sz="2050" spc="60" dirty="0">
                <a:solidFill>
                  <a:srgbClr val="010202"/>
                </a:solidFill>
                <a:effectLst/>
                <a:latin typeface="Arial MT"/>
                <a:ea typeface="Arial MT"/>
                <a:cs typeface="Arial MT"/>
              </a:rPr>
              <a:t> </a:t>
            </a:r>
            <a:r>
              <a:rPr lang="fr-FR" sz="2050" dirty="0">
                <a:solidFill>
                  <a:srgbClr val="010202"/>
                </a:solidFill>
                <a:effectLst/>
                <a:latin typeface="Arial MT"/>
                <a:ea typeface="Arial MT"/>
                <a:cs typeface="Arial MT"/>
              </a:rPr>
              <a:t>lavements</a:t>
            </a:r>
            <a:endParaRPr lang="fr-FR" sz="1100" dirty="0">
              <a:effectLst/>
              <a:latin typeface="Arial MT"/>
              <a:ea typeface="Arial MT"/>
              <a:cs typeface="Arial MT"/>
            </a:endParaRPr>
          </a:p>
          <a:p>
            <a:pPr marL="742950" lvl="1" indent="-285750">
              <a:spcBef>
                <a:spcPts val="1265"/>
              </a:spcBef>
              <a:spcAft>
                <a:spcPts val="0"/>
              </a:spcAft>
              <a:buClr>
                <a:srgbClr val="010202"/>
              </a:buClr>
              <a:buSzPts val="2050"/>
              <a:buFont typeface="Arial MT"/>
              <a:buChar char="–"/>
              <a:tabLst>
                <a:tab pos="1953895" algn="l"/>
              </a:tabLst>
            </a:pPr>
            <a:r>
              <a:rPr lang="fr-FR" sz="2050" dirty="0">
                <a:solidFill>
                  <a:srgbClr val="010202"/>
                </a:solidFill>
                <a:effectLst/>
                <a:latin typeface="Arial MT"/>
                <a:ea typeface="Arial MT"/>
                <a:cs typeface="Arial MT"/>
              </a:rPr>
              <a:t>Evacuation</a:t>
            </a:r>
            <a:r>
              <a:rPr lang="fr-FR" sz="2050" spc="90" dirty="0">
                <a:solidFill>
                  <a:srgbClr val="010202"/>
                </a:solidFill>
                <a:effectLst/>
                <a:latin typeface="Arial MT"/>
                <a:ea typeface="Arial MT"/>
                <a:cs typeface="Arial MT"/>
              </a:rPr>
              <a:t> </a:t>
            </a:r>
            <a:r>
              <a:rPr lang="fr-FR" sz="2050" dirty="0">
                <a:solidFill>
                  <a:srgbClr val="010202"/>
                </a:solidFill>
                <a:effectLst/>
                <a:latin typeface="Arial MT"/>
                <a:ea typeface="Arial MT"/>
                <a:cs typeface="Arial MT"/>
              </a:rPr>
              <a:t>manuelle</a:t>
            </a:r>
            <a:r>
              <a:rPr lang="fr-FR" sz="2050" spc="95" dirty="0">
                <a:solidFill>
                  <a:srgbClr val="010202"/>
                </a:solidFill>
                <a:effectLst/>
                <a:latin typeface="Arial MT"/>
                <a:ea typeface="Arial MT"/>
                <a:cs typeface="Arial MT"/>
              </a:rPr>
              <a:t> </a:t>
            </a:r>
            <a:r>
              <a:rPr lang="fr-FR" sz="2050" dirty="0">
                <a:solidFill>
                  <a:srgbClr val="010202"/>
                </a:solidFill>
                <a:effectLst/>
                <a:latin typeface="Arial MT"/>
                <a:ea typeface="Arial MT"/>
                <a:cs typeface="Arial MT"/>
              </a:rPr>
              <a:t>fécalome</a:t>
            </a:r>
            <a:r>
              <a:rPr lang="fr-FR" sz="2050" spc="95" dirty="0">
                <a:solidFill>
                  <a:srgbClr val="010202"/>
                </a:solidFill>
                <a:effectLst/>
                <a:latin typeface="Arial MT"/>
                <a:ea typeface="Arial MT"/>
                <a:cs typeface="Arial MT"/>
              </a:rPr>
              <a:t> </a:t>
            </a:r>
            <a:r>
              <a:rPr lang="fr-FR" sz="2050" dirty="0">
                <a:solidFill>
                  <a:srgbClr val="010202"/>
                </a:solidFill>
                <a:effectLst/>
                <a:latin typeface="Arial MT"/>
                <a:ea typeface="Arial MT"/>
                <a:cs typeface="Arial MT"/>
              </a:rPr>
              <a:t>(midazolam®,</a:t>
            </a:r>
            <a:r>
              <a:rPr lang="fr-FR" sz="2050" spc="95" dirty="0">
                <a:solidFill>
                  <a:srgbClr val="010202"/>
                </a:solidFill>
                <a:effectLst/>
                <a:latin typeface="Arial MT"/>
                <a:ea typeface="Arial MT"/>
                <a:cs typeface="Arial MT"/>
              </a:rPr>
              <a:t> </a:t>
            </a:r>
            <a:r>
              <a:rPr lang="fr-FR" sz="2050" dirty="0" err="1">
                <a:solidFill>
                  <a:srgbClr val="010202"/>
                </a:solidFill>
                <a:effectLst/>
                <a:latin typeface="Arial MT"/>
                <a:ea typeface="Arial MT"/>
                <a:cs typeface="Arial MT"/>
              </a:rPr>
              <a:t>Kalinox</a:t>
            </a:r>
            <a:r>
              <a:rPr lang="fr-FR" sz="2050" dirty="0">
                <a:solidFill>
                  <a:srgbClr val="010202"/>
                </a:solidFill>
                <a:effectLst/>
                <a:latin typeface="Arial MT"/>
                <a:ea typeface="Arial MT"/>
                <a:cs typeface="Arial MT"/>
              </a:rPr>
              <a:t>®)</a:t>
            </a:r>
            <a:endParaRPr lang="fr-FR" sz="1100" dirty="0">
              <a:effectLst/>
              <a:latin typeface="Arial MT"/>
              <a:ea typeface="Arial MT"/>
              <a:cs typeface="Arial MT"/>
            </a:endParaRPr>
          </a:p>
          <a:p>
            <a:pPr marL="742950" lvl="1" indent="-285750">
              <a:spcBef>
                <a:spcPts val="1265"/>
              </a:spcBef>
              <a:spcAft>
                <a:spcPts val="0"/>
              </a:spcAft>
              <a:buClr>
                <a:srgbClr val="010202"/>
              </a:buClr>
              <a:buSzPts val="2050"/>
              <a:buFont typeface="Arial MT"/>
              <a:buChar char="–"/>
              <a:tabLst>
                <a:tab pos="1953895" algn="l"/>
              </a:tabLst>
            </a:pPr>
            <a:r>
              <a:rPr lang="fr-FR" sz="2050" dirty="0">
                <a:solidFill>
                  <a:srgbClr val="010202"/>
                </a:solidFill>
                <a:effectLst/>
                <a:latin typeface="Arial MT"/>
                <a:ea typeface="Arial MT"/>
                <a:cs typeface="Arial MT"/>
              </a:rPr>
              <a:t>Néostigmine:</a:t>
            </a:r>
            <a:r>
              <a:rPr lang="fr-FR" sz="2050" spc="80" dirty="0">
                <a:solidFill>
                  <a:srgbClr val="010202"/>
                </a:solidFill>
                <a:effectLst/>
                <a:latin typeface="Arial MT"/>
                <a:ea typeface="Arial MT"/>
                <a:cs typeface="Arial MT"/>
              </a:rPr>
              <a:t> </a:t>
            </a:r>
            <a:r>
              <a:rPr lang="fr-FR" sz="2050" dirty="0">
                <a:solidFill>
                  <a:srgbClr val="010202"/>
                </a:solidFill>
                <a:effectLst/>
                <a:latin typeface="Arial MT"/>
                <a:ea typeface="Arial MT"/>
                <a:cs typeface="Arial MT"/>
              </a:rPr>
              <a:t>Prostigmine®</a:t>
            </a:r>
            <a:r>
              <a:rPr lang="fr-FR" sz="2050" spc="85" dirty="0">
                <a:solidFill>
                  <a:srgbClr val="010202"/>
                </a:solidFill>
                <a:effectLst/>
                <a:latin typeface="Arial MT"/>
                <a:ea typeface="Arial MT"/>
                <a:cs typeface="Arial MT"/>
              </a:rPr>
              <a:t> </a:t>
            </a:r>
            <a:r>
              <a:rPr lang="fr-FR" sz="2050" dirty="0">
                <a:solidFill>
                  <a:srgbClr val="010202"/>
                </a:solidFill>
                <a:effectLst/>
                <a:latin typeface="Arial MT"/>
                <a:ea typeface="Arial MT"/>
                <a:cs typeface="Arial MT"/>
              </a:rPr>
              <a:t>sc</a:t>
            </a:r>
            <a:endParaRPr lang="fr-FR" sz="1100" dirty="0">
              <a:effectLst/>
              <a:latin typeface="Arial MT"/>
              <a:ea typeface="Arial MT"/>
              <a:cs typeface="Arial MT"/>
            </a:endParaRPr>
          </a:p>
          <a:p>
            <a:pPr marL="0" indent="0">
              <a:buNone/>
            </a:pPr>
            <a:endParaRPr lang="fr-FR" dirty="0"/>
          </a:p>
        </p:txBody>
      </p:sp>
    </p:spTree>
    <p:extLst>
      <p:ext uri="{BB962C8B-B14F-4D97-AF65-F5344CB8AC3E}">
        <p14:creationId xmlns:p14="http://schemas.microsoft.com/office/powerpoint/2010/main" val="37798589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9E750F7-2327-B810-4B8B-B1D06DEBC531}"/>
              </a:ext>
            </a:extLst>
          </p:cNvPr>
          <p:cNvSpPr>
            <a:spLocks noGrp="1"/>
          </p:cNvSpPr>
          <p:nvPr>
            <p:ph type="title"/>
          </p:nvPr>
        </p:nvSpPr>
        <p:spPr/>
        <p:txBody>
          <a:bodyPr/>
          <a:lstStyle/>
          <a:p>
            <a:r>
              <a:rPr lang="fr-FR" b="1" dirty="0">
                <a:solidFill>
                  <a:srgbClr val="FF0000"/>
                </a:solidFill>
              </a:rPr>
              <a:t>Symptômes en fin de vie</a:t>
            </a:r>
            <a:br>
              <a:rPr lang="fr-FR" b="1" dirty="0">
                <a:solidFill>
                  <a:srgbClr val="FF0000"/>
                </a:solidFill>
              </a:rPr>
            </a:br>
            <a:r>
              <a:rPr lang="fr-FR" b="1" dirty="0">
                <a:solidFill>
                  <a:srgbClr val="FF0000"/>
                </a:solidFill>
              </a:rPr>
              <a:t>la constipation </a:t>
            </a:r>
            <a:endParaRPr lang="fr-FR" dirty="0"/>
          </a:p>
        </p:txBody>
      </p:sp>
      <p:sp>
        <p:nvSpPr>
          <p:cNvPr id="3" name="Espace réservé du contenu 2">
            <a:extLst>
              <a:ext uri="{FF2B5EF4-FFF2-40B4-BE49-F238E27FC236}">
                <a16:creationId xmlns:a16="http://schemas.microsoft.com/office/drawing/2014/main" id="{30CA8958-0459-B4AA-AB74-1CDF594E8679}"/>
              </a:ext>
            </a:extLst>
          </p:cNvPr>
          <p:cNvSpPr>
            <a:spLocks noGrp="1"/>
          </p:cNvSpPr>
          <p:nvPr>
            <p:ph sz="quarter" idx="13"/>
          </p:nvPr>
        </p:nvSpPr>
        <p:spPr>
          <a:xfrm>
            <a:off x="913774" y="2051438"/>
            <a:ext cx="10363826" cy="3739762"/>
          </a:xfrm>
        </p:spPr>
        <p:txBody>
          <a:bodyPr/>
          <a:lstStyle/>
          <a:p>
            <a:pPr marL="742950" lvl="1" indent="-285750">
              <a:spcBef>
                <a:spcPts val="665"/>
              </a:spcBef>
              <a:spcAft>
                <a:spcPts val="0"/>
              </a:spcAft>
              <a:buClr>
                <a:srgbClr val="010202"/>
              </a:buClr>
              <a:buSzPts val="2050"/>
              <a:buFont typeface="Arial MT"/>
              <a:buChar char="–"/>
              <a:tabLst>
                <a:tab pos="2339975" algn="l"/>
              </a:tabLst>
            </a:pPr>
            <a:endParaRPr lang="fr-FR" sz="2050" dirty="0">
              <a:solidFill>
                <a:srgbClr val="010202"/>
              </a:solidFill>
              <a:effectLst/>
              <a:latin typeface="Arial MT"/>
              <a:ea typeface="Arial MT"/>
              <a:cs typeface="Arial MT"/>
            </a:endParaRPr>
          </a:p>
          <a:p>
            <a:pPr marL="457200" lvl="1" indent="0">
              <a:spcBef>
                <a:spcPts val="665"/>
              </a:spcBef>
              <a:spcAft>
                <a:spcPts val="0"/>
              </a:spcAft>
              <a:buClr>
                <a:srgbClr val="010202"/>
              </a:buClr>
              <a:buSzPts val="2050"/>
              <a:buNone/>
              <a:tabLst>
                <a:tab pos="2339975" algn="l"/>
              </a:tabLst>
            </a:pPr>
            <a:r>
              <a:rPr lang="fr-FR" sz="2050" dirty="0">
                <a:solidFill>
                  <a:srgbClr val="FF0000"/>
                </a:solidFill>
                <a:latin typeface="Arial MT"/>
                <a:ea typeface="Arial MT"/>
                <a:cs typeface="Arial MT"/>
              </a:rPr>
              <a:t>Constipation :</a:t>
            </a:r>
          </a:p>
          <a:p>
            <a:pPr marL="742950" lvl="1" indent="-285750">
              <a:spcBef>
                <a:spcPts val="665"/>
              </a:spcBef>
              <a:spcAft>
                <a:spcPts val="0"/>
              </a:spcAft>
              <a:buClr>
                <a:srgbClr val="010202"/>
              </a:buClr>
              <a:buSzPts val="2050"/>
              <a:buFont typeface="Arial MT"/>
              <a:buChar char="–"/>
              <a:tabLst>
                <a:tab pos="2339975" algn="l"/>
              </a:tabLst>
            </a:pPr>
            <a:r>
              <a:rPr lang="fr-FR" sz="2050" dirty="0">
                <a:solidFill>
                  <a:srgbClr val="010202"/>
                </a:solidFill>
                <a:effectLst/>
                <a:latin typeface="Arial MT"/>
                <a:ea typeface="Arial MT"/>
                <a:cs typeface="Arial MT"/>
              </a:rPr>
              <a:t>Conseils</a:t>
            </a:r>
            <a:r>
              <a:rPr lang="fr-FR" sz="2050" spc="105" dirty="0">
                <a:solidFill>
                  <a:srgbClr val="010202"/>
                </a:solidFill>
                <a:effectLst/>
                <a:latin typeface="Arial MT"/>
                <a:ea typeface="Arial MT"/>
                <a:cs typeface="Arial MT"/>
              </a:rPr>
              <a:t> </a:t>
            </a:r>
            <a:r>
              <a:rPr lang="fr-FR" sz="2050" dirty="0">
                <a:solidFill>
                  <a:srgbClr val="010202"/>
                </a:solidFill>
                <a:effectLst/>
                <a:latin typeface="Arial MT"/>
                <a:ea typeface="Arial MT"/>
                <a:cs typeface="Arial MT"/>
              </a:rPr>
              <a:t>Hygiéno-diététiques</a:t>
            </a:r>
            <a:r>
              <a:rPr lang="fr-FR" sz="2050" spc="110" dirty="0">
                <a:solidFill>
                  <a:srgbClr val="010202"/>
                </a:solidFill>
                <a:effectLst/>
                <a:latin typeface="Arial MT"/>
                <a:ea typeface="Arial MT"/>
                <a:cs typeface="Arial MT"/>
              </a:rPr>
              <a:t> </a:t>
            </a:r>
            <a:r>
              <a:rPr lang="fr-FR" sz="2050" dirty="0">
                <a:solidFill>
                  <a:srgbClr val="010202"/>
                </a:solidFill>
                <a:effectLst/>
                <a:latin typeface="Arial MT"/>
                <a:ea typeface="Arial MT"/>
                <a:cs typeface="Arial MT"/>
              </a:rPr>
              <a:t>:Boissons,</a:t>
            </a:r>
            <a:r>
              <a:rPr lang="fr-FR" sz="2050" spc="110" dirty="0">
                <a:solidFill>
                  <a:srgbClr val="010202"/>
                </a:solidFill>
                <a:effectLst/>
                <a:latin typeface="Arial MT"/>
                <a:ea typeface="Arial MT"/>
                <a:cs typeface="Arial MT"/>
              </a:rPr>
              <a:t> </a:t>
            </a:r>
            <a:r>
              <a:rPr lang="fr-FR" sz="2050" dirty="0">
                <a:solidFill>
                  <a:srgbClr val="010202"/>
                </a:solidFill>
                <a:effectLst/>
                <a:latin typeface="Arial MT"/>
                <a:ea typeface="Arial MT"/>
                <a:cs typeface="Arial MT"/>
              </a:rPr>
              <a:t>alimentation</a:t>
            </a:r>
            <a:r>
              <a:rPr lang="fr-FR" sz="2050" spc="105" dirty="0">
                <a:solidFill>
                  <a:srgbClr val="010202"/>
                </a:solidFill>
                <a:effectLst/>
                <a:latin typeface="Arial MT"/>
                <a:ea typeface="Arial MT"/>
                <a:cs typeface="Arial MT"/>
              </a:rPr>
              <a:t> </a:t>
            </a:r>
            <a:r>
              <a:rPr lang="fr-FR" sz="2050" dirty="0">
                <a:solidFill>
                  <a:srgbClr val="010202"/>
                </a:solidFill>
                <a:effectLst/>
                <a:latin typeface="Arial MT"/>
                <a:ea typeface="Arial MT"/>
                <a:cs typeface="Arial MT"/>
              </a:rPr>
              <a:t>adaptée</a:t>
            </a:r>
            <a:endParaRPr lang="fr-FR" sz="1100" dirty="0">
              <a:effectLst/>
              <a:latin typeface="Arial MT"/>
              <a:ea typeface="Arial MT"/>
              <a:cs typeface="Arial MT"/>
            </a:endParaRPr>
          </a:p>
          <a:p>
            <a:pPr marL="742950" lvl="1" indent="-285750">
              <a:spcBef>
                <a:spcPts val="750"/>
              </a:spcBef>
              <a:spcAft>
                <a:spcPts val="0"/>
              </a:spcAft>
              <a:buClr>
                <a:srgbClr val="010202"/>
              </a:buClr>
              <a:buSzPts val="2050"/>
              <a:buFont typeface="Arial MT"/>
              <a:buChar char="–"/>
              <a:tabLst>
                <a:tab pos="2339975" algn="l"/>
              </a:tabLst>
            </a:pPr>
            <a:r>
              <a:rPr lang="fr-FR" sz="2050" dirty="0">
                <a:solidFill>
                  <a:srgbClr val="010202"/>
                </a:solidFill>
                <a:effectLst/>
                <a:latin typeface="Arial MT"/>
                <a:ea typeface="Arial MT"/>
                <a:cs typeface="Arial MT"/>
              </a:rPr>
              <a:t>Encourager</a:t>
            </a:r>
            <a:r>
              <a:rPr lang="fr-FR" sz="2050" spc="55" dirty="0">
                <a:solidFill>
                  <a:srgbClr val="010202"/>
                </a:solidFill>
                <a:effectLst/>
                <a:latin typeface="Arial MT"/>
                <a:ea typeface="Arial MT"/>
                <a:cs typeface="Arial MT"/>
              </a:rPr>
              <a:t> </a:t>
            </a:r>
            <a:r>
              <a:rPr lang="fr-FR" sz="2050" dirty="0">
                <a:solidFill>
                  <a:srgbClr val="010202"/>
                </a:solidFill>
                <a:effectLst/>
                <a:latin typeface="Arial MT"/>
                <a:ea typeface="Arial MT"/>
                <a:cs typeface="Arial MT"/>
              </a:rPr>
              <a:t>la</a:t>
            </a:r>
            <a:r>
              <a:rPr lang="fr-FR" sz="2050" spc="55" dirty="0">
                <a:solidFill>
                  <a:srgbClr val="010202"/>
                </a:solidFill>
                <a:effectLst/>
                <a:latin typeface="Arial MT"/>
                <a:ea typeface="Arial MT"/>
                <a:cs typeface="Arial MT"/>
              </a:rPr>
              <a:t> </a:t>
            </a:r>
            <a:r>
              <a:rPr lang="fr-FR" sz="2050" dirty="0">
                <a:solidFill>
                  <a:srgbClr val="010202"/>
                </a:solidFill>
                <a:effectLst/>
                <a:latin typeface="Arial MT"/>
                <a:ea typeface="Arial MT"/>
                <a:cs typeface="Arial MT"/>
              </a:rPr>
              <a:t>mobilité</a:t>
            </a:r>
            <a:r>
              <a:rPr lang="fr-FR" sz="2050" spc="50" dirty="0">
                <a:solidFill>
                  <a:srgbClr val="010202"/>
                </a:solidFill>
                <a:effectLst/>
                <a:latin typeface="Arial MT"/>
                <a:ea typeface="Arial MT"/>
                <a:cs typeface="Arial MT"/>
              </a:rPr>
              <a:t> </a:t>
            </a:r>
            <a:r>
              <a:rPr lang="fr-FR" sz="2050" dirty="0">
                <a:solidFill>
                  <a:srgbClr val="010202"/>
                </a:solidFill>
                <a:effectLst/>
                <a:latin typeface="Arial MT"/>
                <a:ea typeface="Arial MT"/>
                <a:cs typeface="Arial MT"/>
              </a:rPr>
              <a:t>/</a:t>
            </a:r>
            <a:r>
              <a:rPr lang="fr-FR" sz="2050" spc="55" dirty="0">
                <a:solidFill>
                  <a:srgbClr val="010202"/>
                </a:solidFill>
                <a:effectLst/>
                <a:latin typeface="Arial MT"/>
                <a:ea typeface="Arial MT"/>
                <a:cs typeface="Arial MT"/>
              </a:rPr>
              <a:t> </a:t>
            </a:r>
            <a:r>
              <a:rPr lang="fr-FR" sz="2050" dirty="0">
                <a:solidFill>
                  <a:srgbClr val="010202"/>
                </a:solidFill>
                <a:effectLst/>
                <a:latin typeface="Arial MT"/>
                <a:ea typeface="Arial MT"/>
                <a:cs typeface="Arial MT"/>
              </a:rPr>
              <a:t>l’activité</a:t>
            </a:r>
            <a:endParaRPr lang="fr-FR" sz="1100" dirty="0">
              <a:effectLst/>
              <a:latin typeface="Arial MT"/>
              <a:ea typeface="Arial MT"/>
              <a:cs typeface="Arial MT"/>
            </a:endParaRPr>
          </a:p>
          <a:p>
            <a:pPr marL="742950" lvl="1" indent="-285750">
              <a:spcBef>
                <a:spcPts val="955"/>
              </a:spcBef>
              <a:spcAft>
                <a:spcPts val="0"/>
              </a:spcAft>
              <a:buClr>
                <a:srgbClr val="010202"/>
              </a:buClr>
              <a:buSzPts val="2050"/>
              <a:buFont typeface="Arial MT"/>
              <a:buChar char="–"/>
              <a:tabLst>
                <a:tab pos="2339975" algn="l"/>
              </a:tabLst>
            </a:pPr>
            <a:r>
              <a:rPr lang="fr-FR" sz="2050" dirty="0">
                <a:solidFill>
                  <a:srgbClr val="010202"/>
                </a:solidFill>
                <a:effectLst/>
                <a:latin typeface="Arial MT"/>
                <a:ea typeface="Arial MT"/>
                <a:cs typeface="Arial MT"/>
              </a:rPr>
              <a:t>Massages</a:t>
            </a:r>
            <a:r>
              <a:rPr lang="fr-FR" sz="2050" spc="55" dirty="0">
                <a:solidFill>
                  <a:srgbClr val="010202"/>
                </a:solidFill>
                <a:effectLst/>
                <a:latin typeface="Arial MT"/>
                <a:ea typeface="Arial MT"/>
                <a:cs typeface="Arial MT"/>
              </a:rPr>
              <a:t> </a:t>
            </a:r>
            <a:r>
              <a:rPr lang="fr-FR" sz="2050" dirty="0">
                <a:solidFill>
                  <a:srgbClr val="010202"/>
                </a:solidFill>
                <a:effectLst/>
                <a:latin typeface="Arial MT"/>
                <a:ea typeface="Arial MT"/>
                <a:cs typeface="Arial MT"/>
              </a:rPr>
              <a:t>du</a:t>
            </a:r>
            <a:r>
              <a:rPr lang="fr-FR" sz="2050" spc="60" dirty="0">
                <a:solidFill>
                  <a:srgbClr val="010202"/>
                </a:solidFill>
                <a:effectLst/>
                <a:latin typeface="Arial MT"/>
                <a:ea typeface="Arial MT"/>
                <a:cs typeface="Arial MT"/>
              </a:rPr>
              <a:t> </a:t>
            </a:r>
            <a:r>
              <a:rPr lang="fr-FR" sz="2050" dirty="0">
                <a:solidFill>
                  <a:srgbClr val="010202"/>
                </a:solidFill>
                <a:effectLst/>
                <a:latin typeface="Arial MT"/>
                <a:ea typeface="Arial MT"/>
                <a:cs typeface="Arial MT"/>
              </a:rPr>
              <a:t>cadre</a:t>
            </a:r>
            <a:r>
              <a:rPr lang="fr-FR" sz="2050" spc="55" dirty="0">
                <a:solidFill>
                  <a:srgbClr val="010202"/>
                </a:solidFill>
                <a:effectLst/>
                <a:latin typeface="Arial MT"/>
                <a:ea typeface="Arial MT"/>
                <a:cs typeface="Arial MT"/>
              </a:rPr>
              <a:t> </a:t>
            </a:r>
            <a:r>
              <a:rPr lang="fr-FR" sz="2050" dirty="0">
                <a:solidFill>
                  <a:srgbClr val="010202"/>
                </a:solidFill>
                <a:effectLst/>
                <a:latin typeface="Arial MT"/>
                <a:ea typeface="Arial MT"/>
                <a:cs typeface="Arial MT"/>
              </a:rPr>
              <a:t>colique</a:t>
            </a:r>
            <a:endParaRPr lang="fr-FR" sz="1100" dirty="0">
              <a:effectLst/>
              <a:latin typeface="Arial MT"/>
              <a:ea typeface="Arial MT"/>
              <a:cs typeface="Arial MT"/>
            </a:endParaRPr>
          </a:p>
          <a:p>
            <a:pPr marL="742950" lvl="1" indent="-285750">
              <a:spcBef>
                <a:spcPts val="850"/>
              </a:spcBef>
              <a:spcAft>
                <a:spcPts val="0"/>
              </a:spcAft>
              <a:buClr>
                <a:srgbClr val="010202"/>
              </a:buClr>
              <a:buSzPts val="2050"/>
              <a:buFont typeface="Arial MT"/>
              <a:buChar char="–"/>
              <a:tabLst>
                <a:tab pos="2339975" algn="l"/>
              </a:tabLst>
            </a:pPr>
            <a:r>
              <a:rPr lang="fr-FR" sz="2050" dirty="0">
                <a:solidFill>
                  <a:srgbClr val="010202"/>
                </a:solidFill>
                <a:effectLst/>
                <a:latin typeface="Arial MT"/>
                <a:ea typeface="Arial MT"/>
                <a:cs typeface="Arial MT"/>
              </a:rPr>
              <a:t>Surveillance</a:t>
            </a:r>
            <a:r>
              <a:rPr lang="fr-FR" sz="2050" spc="55" dirty="0">
                <a:solidFill>
                  <a:srgbClr val="010202"/>
                </a:solidFill>
                <a:effectLst/>
                <a:latin typeface="Arial MT"/>
                <a:ea typeface="Arial MT"/>
                <a:cs typeface="Arial MT"/>
              </a:rPr>
              <a:t> </a:t>
            </a:r>
            <a:r>
              <a:rPr lang="fr-FR" sz="2050" dirty="0">
                <a:solidFill>
                  <a:srgbClr val="010202"/>
                </a:solidFill>
                <a:effectLst/>
                <a:latin typeface="Arial MT"/>
                <a:ea typeface="Arial MT"/>
                <a:cs typeface="Arial MT"/>
              </a:rPr>
              <a:t>:</a:t>
            </a:r>
            <a:r>
              <a:rPr lang="fr-FR" sz="2050" spc="60" dirty="0">
                <a:solidFill>
                  <a:srgbClr val="010202"/>
                </a:solidFill>
                <a:effectLst/>
                <a:latin typeface="Arial MT"/>
                <a:ea typeface="Arial MT"/>
                <a:cs typeface="Arial MT"/>
              </a:rPr>
              <a:t> </a:t>
            </a:r>
            <a:r>
              <a:rPr lang="fr-FR" sz="2050" dirty="0">
                <a:solidFill>
                  <a:srgbClr val="010202"/>
                </a:solidFill>
                <a:effectLst/>
                <a:latin typeface="Arial MT"/>
                <a:ea typeface="Arial MT"/>
                <a:cs typeface="Arial MT"/>
              </a:rPr>
              <a:t>laxatifs</a:t>
            </a:r>
            <a:endParaRPr lang="fr-FR" sz="1100" dirty="0">
              <a:effectLst/>
              <a:latin typeface="Arial MT"/>
              <a:ea typeface="Arial MT"/>
              <a:cs typeface="Arial MT"/>
            </a:endParaRPr>
          </a:p>
          <a:p>
            <a:r>
              <a:rPr lang="fr-FR" sz="2050" dirty="0">
                <a:solidFill>
                  <a:srgbClr val="010202"/>
                </a:solidFill>
                <a:effectLst/>
                <a:latin typeface="Arial MT"/>
                <a:ea typeface="Arial MT"/>
                <a:cs typeface="Arial MT"/>
              </a:rPr>
              <a:t>Attention</a:t>
            </a:r>
            <a:r>
              <a:rPr lang="fr-FR" sz="2050" spc="60" dirty="0">
                <a:solidFill>
                  <a:srgbClr val="010202"/>
                </a:solidFill>
                <a:effectLst/>
                <a:latin typeface="Arial MT"/>
                <a:ea typeface="Arial MT"/>
                <a:cs typeface="Arial MT"/>
              </a:rPr>
              <a:t> </a:t>
            </a:r>
            <a:r>
              <a:rPr lang="fr-FR" sz="2050" dirty="0">
                <a:solidFill>
                  <a:srgbClr val="010202"/>
                </a:solidFill>
                <a:effectLst/>
                <a:latin typeface="Arial MT"/>
                <a:ea typeface="Arial MT"/>
                <a:cs typeface="Arial MT"/>
              </a:rPr>
              <a:t>au</a:t>
            </a:r>
            <a:r>
              <a:rPr lang="fr-FR" sz="2050" spc="60" dirty="0">
                <a:solidFill>
                  <a:srgbClr val="010202"/>
                </a:solidFill>
                <a:effectLst/>
                <a:latin typeface="Arial MT"/>
                <a:ea typeface="Arial MT"/>
                <a:cs typeface="Arial MT"/>
              </a:rPr>
              <a:t> </a:t>
            </a:r>
            <a:r>
              <a:rPr lang="fr-FR" sz="2050" dirty="0">
                <a:solidFill>
                  <a:srgbClr val="010202"/>
                </a:solidFill>
                <a:effectLst/>
                <a:latin typeface="Arial MT"/>
                <a:ea typeface="Arial MT"/>
                <a:cs typeface="Arial MT"/>
              </a:rPr>
              <a:t>fécalome</a:t>
            </a:r>
            <a:endParaRPr lang="fr-FR" dirty="0"/>
          </a:p>
        </p:txBody>
      </p:sp>
    </p:spTree>
    <p:extLst>
      <p:ext uri="{BB962C8B-B14F-4D97-AF65-F5344CB8AC3E}">
        <p14:creationId xmlns:p14="http://schemas.microsoft.com/office/powerpoint/2010/main" val="38990348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6A52D9B-6248-4721-E1E5-3F03CCB4F864}"/>
              </a:ext>
            </a:extLst>
          </p:cNvPr>
          <p:cNvSpPr>
            <a:spLocks noGrp="1"/>
          </p:cNvSpPr>
          <p:nvPr>
            <p:ph type="title"/>
          </p:nvPr>
        </p:nvSpPr>
        <p:spPr/>
        <p:txBody>
          <a:bodyPr/>
          <a:lstStyle/>
          <a:p>
            <a:r>
              <a:rPr lang="fr-FR" b="1" dirty="0">
                <a:solidFill>
                  <a:srgbClr val="FF0000"/>
                </a:solidFill>
              </a:rPr>
              <a:t>Symptômes en fin de vie </a:t>
            </a:r>
            <a:br>
              <a:rPr lang="fr-FR" b="1" dirty="0">
                <a:solidFill>
                  <a:srgbClr val="FF0000"/>
                </a:solidFill>
              </a:rPr>
            </a:br>
            <a:r>
              <a:rPr lang="fr-FR" b="1" dirty="0">
                <a:solidFill>
                  <a:srgbClr val="FF0000"/>
                </a:solidFill>
              </a:rPr>
              <a:t>confusion /agitation </a:t>
            </a:r>
            <a:endParaRPr lang="fr-FR" b="1" dirty="0"/>
          </a:p>
        </p:txBody>
      </p:sp>
      <p:sp>
        <p:nvSpPr>
          <p:cNvPr id="3" name="Espace réservé du contenu 2">
            <a:extLst>
              <a:ext uri="{FF2B5EF4-FFF2-40B4-BE49-F238E27FC236}">
                <a16:creationId xmlns:a16="http://schemas.microsoft.com/office/drawing/2014/main" id="{97458F3F-6541-8907-D045-2AEC36D82BFC}"/>
              </a:ext>
            </a:extLst>
          </p:cNvPr>
          <p:cNvSpPr>
            <a:spLocks noGrp="1"/>
          </p:cNvSpPr>
          <p:nvPr>
            <p:ph sz="quarter" idx="13"/>
          </p:nvPr>
        </p:nvSpPr>
        <p:spPr/>
        <p:txBody>
          <a:bodyPr>
            <a:normAutofit fontScale="70000" lnSpcReduction="20000"/>
          </a:bodyPr>
          <a:lstStyle/>
          <a:p>
            <a:pPr marL="0" indent="0">
              <a:buNone/>
            </a:pPr>
            <a:r>
              <a:rPr lang="fr-FR" sz="1800" b="1" dirty="0">
                <a:solidFill>
                  <a:srgbClr val="FF0000"/>
                </a:solidFill>
                <a:effectLst/>
                <a:latin typeface="Arial" panose="020B0604020202020204" pitchFamily="34" charset="0"/>
                <a:ea typeface="Arial MT"/>
                <a:cs typeface="Arial MT"/>
              </a:rPr>
              <a:t>Confusion / Agitation </a:t>
            </a:r>
          </a:p>
          <a:p>
            <a:pPr marL="342900" lvl="0" indent="-342900">
              <a:spcBef>
                <a:spcPts val="645"/>
              </a:spcBef>
              <a:buClr>
                <a:srgbClr val="010202"/>
              </a:buClr>
              <a:buSzPts val="2050"/>
              <a:buFont typeface="Arial MT"/>
              <a:buChar char="•"/>
              <a:tabLst>
                <a:tab pos="1366520" algn="l"/>
                <a:tab pos="1367790" algn="l"/>
              </a:tabLst>
            </a:pPr>
            <a:r>
              <a:rPr lang="fr-FR" sz="2050" dirty="0">
                <a:solidFill>
                  <a:srgbClr val="010202"/>
                </a:solidFill>
                <a:effectLst/>
                <a:latin typeface="Arial MT"/>
                <a:ea typeface="Arial MT"/>
                <a:cs typeface="Arial MT"/>
              </a:rPr>
              <a:t>Trouble</a:t>
            </a:r>
            <a:r>
              <a:rPr lang="fr-FR" sz="2050" spc="50" dirty="0">
                <a:solidFill>
                  <a:srgbClr val="010202"/>
                </a:solidFill>
                <a:effectLst/>
                <a:latin typeface="Arial MT"/>
                <a:ea typeface="Arial MT"/>
                <a:cs typeface="Arial MT"/>
              </a:rPr>
              <a:t> </a:t>
            </a:r>
            <a:r>
              <a:rPr lang="fr-FR" sz="2050" dirty="0">
                <a:solidFill>
                  <a:srgbClr val="010202"/>
                </a:solidFill>
                <a:effectLst/>
                <a:latin typeface="Arial MT"/>
                <a:ea typeface="Arial MT"/>
                <a:cs typeface="Arial MT"/>
              </a:rPr>
              <a:t>de</a:t>
            </a:r>
            <a:r>
              <a:rPr lang="fr-FR" sz="2050" spc="50" dirty="0">
                <a:solidFill>
                  <a:srgbClr val="010202"/>
                </a:solidFill>
                <a:effectLst/>
                <a:latin typeface="Arial MT"/>
                <a:ea typeface="Arial MT"/>
                <a:cs typeface="Arial MT"/>
              </a:rPr>
              <a:t> </a:t>
            </a:r>
            <a:r>
              <a:rPr lang="fr-FR" sz="2050" dirty="0">
                <a:solidFill>
                  <a:srgbClr val="010202"/>
                </a:solidFill>
                <a:effectLst/>
                <a:latin typeface="Arial MT"/>
                <a:ea typeface="Arial MT"/>
                <a:cs typeface="Arial MT"/>
              </a:rPr>
              <a:t>la</a:t>
            </a:r>
            <a:r>
              <a:rPr lang="fr-FR" sz="2050" spc="50" dirty="0">
                <a:solidFill>
                  <a:srgbClr val="010202"/>
                </a:solidFill>
                <a:effectLst/>
                <a:latin typeface="Arial MT"/>
                <a:ea typeface="Arial MT"/>
                <a:cs typeface="Arial MT"/>
              </a:rPr>
              <a:t> </a:t>
            </a:r>
            <a:r>
              <a:rPr lang="fr-FR" sz="2050" dirty="0">
                <a:solidFill>
                  <a:srgbClr val="010202"/>
                </a:solidFill>
                <a:effectLst/>
                <a:latin typeface="Arial MT"/>
                <a:ea typeface="Arial MT"/>
                <a:cs typeface="Arial MT"/>
              </a:rPr>
              <a:t>conscience</a:t>
            </a:r>
            <a:r>
              <a:rPr lang="fr-FR" sz="2050" spc="50" dirty="0">
                <a:solidFill>
                  <a:srgbClr val="010202"/>
                </a:solidFill>
                <a:effectLst/>
                <a:latin typeface="Arial MT"/>
                <a:ea typeface="Arial MT"/>
                <a:cs typeface="Arial MT"/>
              </a:rPr>
              <a:t> </a:t>
            </a:r>
            <a:r>
              <a:rPr lang="fr-FR" sz="2050" dirty="0">
                <a:solidFill>
                  <a:srgbClr val="010202"/>
                </a:solidFill>
                <a:effectLst/>
                <a:latin typeface="Arial MT"/>
                <a:ea typeface="Arial MT"/>
                <a:cs typeface="Arial MT"/>
              </a:rPr>
              <a:t>/</a:t>
            </a:r>
            <a:r>
              <a:rPr lang="fr-FR" sz="2050" spc="50" dirty="0">
                <a:solidFill>
                  <a:srgbClr val="010202"/>
                </a:solidFill>
                <a:effectLst/>
                <a:latin typeface="Arial MT"/>
                <a:ea typeface="Arial MT"/>
                <a:cs typeface="Arial MT"/>
              </a:rPr>
              <a:t> </a:t>
            </a:r>
            <a:r>
              <a:rPr lang="fr-FR" sz="2050" dirty="0">
                <a:solidFill>
                  <a:srgbClr val="010202"/>
                </a:solidFill>
                <a:effectLst/>
                <a:latin typeface="Arial MT"/>
                <a:ea typeface="Arial MT"/>
                <a:cs typeface="Arial MT"/>
              </a:rPr>
              <a:t>attention</a:t>
            </a:r>
            <a:endParaRPr lang="fr-FR" sz="1100" dirty="0">
              <a:effectLst/>
              <a:latin typeface="Arial MT"/>
              <a:ea typeface="Arial MT"/>
              <a:cs typeface="Arial MT"/>
            </a:endParaRPr>
          </a:p>
          <a:p>
            <a:pPr marL="342900" lvl="0" indent="-342900">
              <a:spcBef>
                <a:spcPts val="665"/>
              </a:spcBef>
              <a:buClr>
                <a:srgbClr val="010202"/>
              </a:buClr>
              <a:buSzPts val="2050"/>
              <a:buFont typeface="Arial MT"/>
              <a:buChar char="•"/>
              <a:tabLst>
                <a:tab pos="1366520" algn="l"/>
                <a:tab pos="1367790" algn="l"/>
              </a:tabLst>
            </a:pPr>
            <a:r>
              <a:rPr lang="fr-FR" sz="2050" dirty="0">
                <a:solidFill>
                  <a:srgbClr val="010202"/>
                </a:solidFill>
                <a:effectLst/>
                <a:latin typeface="Arial MT"/>
                <a:ea typeface="Arial MT"/>
                <a:cs typeface="Arial MT"/>
              </a:rPr>
              <a:t>Troubles</a:t>
            </a:r>
            <a:r>
              <a:rPr lang="fr-FR" sz="2050" spc="85" dirty="0">
                <a:solidFill>
                  <a:srgbClr val="010202"/>
                </a:solidFill>
                <a:effectLst/>
                <a:latin typeface="Arial MT"/>
                <a:ea typeface="Arial MT"/>
                <a:cs typeface="Arial MT"/>
              </a:rPr>
              <a:t> </a:t>
            </a:r>
            <a:r>
              <a:rPr lang="fr-FR" sz="2050" dirty="0">
                <a:solidFill>
                  <a:srgbClr val="010202"/>
                </a:solidFill>
                <a:effectLst/>
                <a:latin typeface="Arial MT"/>
                <a:ea typeface="Arial MT"/>
                <a:cs typeface="Arial MT"/>
              </a:rPr>
              <a:t>cognitifs:</a:t>
            </a:r>
            <a:r>
              <a:rPr lang="fr-FR" sz="2050" spc="85" dirty="0">
                <a:solidFill>
                  <a:srgbClr val="010202"/>
                </a:solidFill>
                <a:effectLst/>
                <a:latin typeface="Arial MT"/>
                <a:ea typeface="Arial MT"/>
                <a:cs typeface="Arial MT"/>
              </a:rPr>
              <a:t> </a:t>
            </a:r>
            <a:r>
              <a:rPr lang="fr-FR" sz="2050" dirty="0">
                <a:solidFill>
                  <a:srgbClr val="010202"/>
                </a:solidFill>
                <a:effectLst/>
                <a:latin typeface="Arial MT"/>
                <a:ea typeface="Arial MT"/>
                <a:cs typeface="Arial MT"/>
              </a:rPr>
              <a:t>orientation,</a:t>
            </a:r>
            <a:r>
              <a:rPr lang="fr-FR" sz="2050" spc="85" dirty="0">
                <a:solidFill>
                  <a:srgbClr val="010202"/>
                </a:solidFill>
                <a:effectLst/>
                <a:latin typeface="Arial MT"/>
                <a:ea typeface="Arial MT"/>
                <a:cs typeface="Arial MT"/>
              </a:rPr>
              <a:t> </a:t>
            </a:r>
            <a:r>
              <a:rPr lang="fr-FR" sz="2050" dirty="0">
                <a:solidFill>
                  <a:srgbClr val="010202"/>
                </a:solidFill>
                <a:effectLst/>
                <a:latin typeface="Arial MT"/>
                <a:ea typeface="Arial MT"/>
                <a:cs typeface="Arial MT"/>
              </a:rPr>
              <a:t>mémoire,</a:t>
            </a:r>
            <a:r>
              <a:rPr lang="fr-FR" sz="2050" spc="85" dirty="0">
                <a:solidFill>
                  <a:srgbClr val="010202"/>
                </a:solidFill>
                <a:effectLst/>
                <a:latin typeface="Arial MT"/>
                <a:ea typeface="Arial MT"/>
                <a:cs typeface="Arial MT"/>
              </a:rPr>
              <a:t> </a:t>
            </a:r>
            <a:r>
              <a:rPr lang="fr-FR" sz="2050" dirty="0">
                <a:solidFill>
                  <a:srgbClr val="010202"/>
                </a:solidFill>
                <a:effectLst/>
                <a:latin typeface="Arial MT"/>
                <a:ea typeface="Arial MT"/>
                <a:cs typeface="Arial MT"/>
              </a:rPr>
              <a:t>langage,</a:t>
            </a:r>
            <a:r>
              <a:rPr lang="fr-FR" sz="2050" spc="85" dirty="0">
                <a:solidFill>
                  <a:srgbClr val="010202"/>
                </a:solidFill>
                <a:effectLst/>
                <a:latin typeface="Arial MT"/>
                <a:ea typeface="Arial MT"/>
                <a:cs typeface="Arial MT"/>
              </a:rPr>
              <a:t> </a:t>
            </a:r>
            <a:r>
              <a:rPr lang="fr-FR" sz="2050" dirty="0">
                <a:solidFill>
                  <a:srgbClr val="010202"/>
                </a:solidFill>
                <a:effectLst/>
                <a:latin typeface="Arial MT"/>
                <a:ea typeface="Arial MT"/>
                <a:cs typeface="Arial MT"/>
              </a:rPr>
              <a:t>perception</a:t>
            </a:r>
            <a:endParaRPr lang="fr-FR" sz="1100" dirty="0">
              <a:effectLst/>
              <a:latin typeface="Arial MT"/>
              <a:ea typeface="Arial MT"/>
              <a:cs typeface="Arial MT"/>
            </a:endParaRPr>
          </a:p>
          <a:p>
            <a:pPr marL="342900" lvl="0" indent="-342900">
              <a:spcBef>
                <a:spcPts val="540"/>
              </a:spcBef>
              <a:buClr>
                <a:srgbClr val="010202"/>
              </a:buClr>
              <a:buSzPts val="2050"/>
              <a:buFont typeface="Arial MT"/>
              <a:buChar char="•"/>
              <a:tabLst>
                <a:tab pos="1366520" algn="l"/>
                <a:tab pos="1367790" algn="l"/>
              </a:tabLst>
            </a:pPr>
            <a:r>
              <a:rPr lang="fr-FR" sz="2050" dirty="0">
                <a:solidFill>
                  <a:srgbClr val="010202"/>
                </a:solidFill>
                <a:effectLst/>
                <a:latin typeface="Arial MT"/>
                <a:ea typeface="Arial MT"/>
                <a:cs typeface="Arial MT"/>
              </a:rPr>
              <a:t>Installation</a:t>
            </a:r>
            <a:r>
              <a:rPr lang="fr-FR" sz="2050" spc="75" dirty="0">
                <a:solidFill>
                  <a:srgbClr val="010202"/>
                </a:solidFill>
                <a:effectLst/>
                <a:latin typeface="Arial MT"/>
                <a:ea typeface="Arial MT"/>
                <a:cs typeface="Arial MT"/>
              </a:rPr>
              <a:t> </a:t>
            </a:r>
            <a:r>
              <a:rPr lang="fr-FR" sz="2050" dirty="0">
                <a:solidFill>
                  <a:srgbClr val="010202"/>
                </a:solidFill>
                <a:effectLst/>
                <a:latin typeface="Arial MT"/>
                <a:ea typeface="Arial MT"/>
                <a:cs typeface="Arial MT"/>
              </a:rPr>
              <a:t>aiguë,</a:t>
            </a:r>
            <a:r>
              <a:rPr lang="fr-FR" sz="2050" spc="75" dirty="0">
                <a:solidFill>
                  <a:srgbClr val="010202"/>
                </a:solidFill>
                <a:effectLst/>
                <a:latin typeface="Arial MT"/>
                <a:ea typeface="Arial MT"/>
                <a:cs typeface="Arial MT"/>
              </a:rPr>
              <a:t> </a:t>
            </a:r>
            <a:r>
              <a:rPr lang="fr-FR" sz="2050" dirty="0">
                <a:solidFill>
                  <a:srgbClr val="010202"/>
                </a:solidFill>
                <a:effectLst/>
                <a:latin typeface="Arial MT"/>
                <a:ea typeface="Arial MT"/>
                <a:cs typeface="Arial MT"/>
              </a:rPr>
              <a:t>subaiguë</a:t>
            </a:r>
            <a:endParaRPr lang="fr-FR" sz="1100" dirty="0">
              <a:effectLst/>
              <a:latin typeface="Arial MT"/>
              <a:ea typeface="Arial MT"/>
              <a:cs typeface="Arial MT"/>
            </a:endParaRPr>
          </a:p>
          <a:p>
            <a:pPr marL="342900" lvl="0" indent="-342900">
              <a:spcBef>
                <a:spcPts val="645"/>
              </a:spcBef>
              <a:buClr>
                <a:srgbClr val="010202"/>
              </a:buClr>
              <a:buSzPts val="2050"/>
              <a:buFont typeface="Arial MT"/>
              <a:buChar char="•"/>
              <a:tabLst>
                <a:tab pos="1366520" algn="l"/>
                <a:tab pos="1367790" algn="l"/>
              </a:tabLst>
            </a:pPr>
            <a:r>
              <a:rPr lang="fr-FR" sz="2050" dirty="0">
                <a:solidFill>
                  <a:srgbClr val="010202"/>
                </a:solidFill>
                <a:effectLst/>
                <a:latin typeface="Arial MT"/>
                <a:ea typeface="Arial MT"/>
                <a:cs typeface="Arial MT"/>
              </a:rPr>
              <a:t>Fluctuation</a:t>
            </a:r>
            <a:r>
              <a:rPr lang="fr-FR" sz="2050" spc="50" dirty="0">
                <a:solidFill>
                  <a:srgbClr val="010202"/>
                </a:solidFill>
                <a:effectLst/>
                <a:latin typeface="Arial MT"/>
                <a:ea typeface="Arial MT"/>
                <a:cs typeface="Arial MT"/>
              </a:rPr>
              <a:t> </a:t>
            </a:r>
            <a:r>
              <a:rPr lang="fr-FR" sz="2050" dirty="0">
                <a:solidFill>
                  <a:srgbClr val="010202"/>
                </a:solidFill>
                <a:effectLst/>
                <a:latin typeface="Arial MT"/>
                <a:ea typeface="Arial MT"/>
                <a:cs typeface="Arial MT"/>
              </a:rPr>
              <a:t>dans</a:t>
            </a:r>
            <a:r>
              <a:rPr lang="fr-FR" sz="2050" spc="55" dirty="0">
                <a:solidFill>
                  <a:srgbClr val="010202"/>
                </a:solidFill>
                <a:effectLst/>
                <a:latin typeface="Arial MT"/>
                <a:ea typeface="Arial MT"/>
                <a:cs typeface="Arial MT"/>
              </a:rPr>
              <a:t> </a:t>
            </a:r>
            <a:r>
              <a:rPr lang="fr-FR" sz="2050" dirty="0">
                <a:solidFill>
                  <a:srgbClr val="010202"/>
                </a:solidFill>
                <a:effectLst/>
                <a:latin typeface="Arial MT"/>
                <a:ea typeface="Arial MT"/>
                <a:cs typeface="Arial MT"/>
              </a:rPr>
              <a:t>le</a:t>
            </a:r>
            <a:r>
              <a:rPr lang="fr-FR" sz="2050" spc="55" dirty="0">
                <a:solidFill>
                  <a:srgbClr val="010202"/>
                </a:solidFill>
                <a:effectLst/>
                <a:latin typeface="Arial MT"/>
                <a:ea typeface="Arial MT"/>
                <a:cs typeface="Arial MT"/>
              </a:rPr>
              <a:t> </a:t>
            </a:r>
            <a:r>
              <a:rPr lang="fr-FR" sz="2050" dirty="0">
                <a:solidFill>
                  <a:srgbClr val="010202"/>
                </a:solidFill>
                <a:effectLst/>
                <a:latin typeface="Arial MT"/>
                <a:ea typeface="Arial MT"/>
                <a:cs typeface="Arial MT"/>
              </a:rPr>
              <a:t>temps</a:t>
            </a:r>
            <a:endParaRPr lang="fr-FR" sz="1100" dirty="0">
              <a:effectLst/>
              <a:latin typeface="Arial MT"/>
              <a:ea typeface="Arial MT"/>
              <a:cs typeface="Arial MT"/>
            </a:endParaRPr>
          </a:p>
          <a:p>
            <a:pPr marL="342900" lvl="0" indent="-342900">
              <a:spcBef>
                <a:spcPts val="645"/>
              </a:spcBef>
              <a:buClr>
                <a:srgbClr val="010202"/>
              </a:buClr>
              <a:buSzPts val="2050"/>
              <a:buFont typeface="Arial MT"/>
              <a:buChar char="•"/>
              <a:tabLst>
                <a:tab pos="1366520" algn="l"/>
                <a:tab pos="1367790" algn="l"/>
              </a:tabLst>
            </a:pPr>
            <a:r>
              <a:rPr lang="fr-FR" sz="2050" dirty="0">
                <a:solidFill>
                  <a:srgbClr val="010202"/>
                </a:solidFill>
                <a:effectLst/>
                <a:latin typeface="Arial MT"/>
                <a:ea typeface="Arial MT"/>
                <a:cs typeface="Arial MT"/>
              </a:rPr>
              <a:t>En</a:t>
            </a:r>
            <a:r>
              <a:rPr lang="fr-FR" sz="2050" spc="60" dirty="0">
                <a:solidFill>
                  <a:srgbClr val="010202"/>
                </a:solidFill>
                <a:effectLst/>
                <a:latin typeface="Arial MT"/>
                <a:ea typeface="Arial MT"/>
                <a:cs typeface="Arial MT"/>
              </a:rPr>
              <a:t> </a:t>
            </a:r>
            <a:r>
              <a:rPr lang="fr-FR" sz="2050" dirty="0">
                <a:solidFill>
                  <a:srgbClr val="010202"/>
                </a:solidFill>
                <a:effectLst/>
                <a:latin typeface="Arial MT"/>
                <a:ea typeface="Arial MT"/>
                <a:cs typeface="Arial MT"/>
              </a:rPr>
              <a:t>rapport</a:t>
            </a:r>
            <a:r>
              <a:rPr lang="fr-FR" sz="2050" spc="65" dirty="0">
                <a:solidFill>
                  <a:srgbClr val="010202"/>
                </a:solidFill>
                <a:effectLst/>
                <a:latin typeface="Arial MT"/>
                <a:ea typeface="Arial MT"/>
                <a:cs typeface="Arial MT"/>
              </a:rPr>
              <a:t> </a:t>
            </a:r>
            <a:r>
              <a:rPr lang="fr-FR" sz="2050" dirty="0">
                <a:solidFill>
                  <a:srgbClr val="010202"/>
                </a:solidFill>
                <a:effectLst/>
                <a:latin typeface="Arial MT"/>
                <a:ea typeface="Arial MT"/>
                <a:cs typeface="Arial MT"/>
              </a:rPr>
              <a:t>avec</a:t>
            </a:r>
            <a:r>
              <a:rPr lang="fr-FR" sz="2050" spc="65" dirty="0">
                <a:solidFill>
                  <a:srgbClr val="010202"/>
                </a:solidFill>
                <a:effectLst/>
                <a:latin typeface="Arial MT"/>
                <a:ea typeface="Arial MT"/>
                <a:cs typeface="Arial MT"/>
              </a:rPr>
              <a:t> </a:t>
            </a:r>
            <a:r>
              <a:rPr lang="fr-FR" sz="2050" dirty="0">
                <a:solidFill>
                  <a:srgbClr val="010202"/>
                </a:solidFill>
                <a:effectLst/>
                <a:latin typeface="Arial MT"/>
                <a:ea typeface="Arial MT"/>
                <a:cs typeface="Arial MT"/>
              </a:rPr>
              <a:t>pathologie</a:t>
            </a:r>
            <a:r>
              <a:rPr lang="fr-FR" sz="2050" spc="60" dirty="0">
                <a:solidFill>
                  <a:srgbClr val="010202"/>
                </a:solidFill>
                <a:effectLst/>
                <a:latin typeface="Arial MT"/>
                <a:ea typeface="Arial MT"/>
                <a:cs typeface="Arial MT"/>
              </a:rPr>
              <a:t> </a:t>
            </a:r>
            <a:r>
              <a:rPr lang="fr-FR" sz="2050" dirty="0">
                <a:solidFill>
                  <a:srgbClr val="010202"/>
                </a:solidFill>
                <a:effectLst/>
                <a:latin typeface="Arial MT"/>
                <a:ea typeface="Arial MT"/>
                <a:cs typeface="Arial MT"/>
              </a:rPr>
              <a:t>organique</a:t>
            </a:r>
            <a:endParaRPr lang="fr-FR" sz="1100" dirty="0">
              <a:effectLst/>
              <a:latin typeface="Arial MT"/>
              <a:ea typeface="Arial MT"/>
              <a:cs typeface="Arial MT"/>
            </a:endParaRPr>
          </a:p>
          <a:p>
            <a:pPr marL="342900" lvl="0" indent="-342900">
              <a:spcBef>
                <a:spcPts val="645"/>
              </a:spcBef>
              <a:buClr>
                <a:srgbClr val="010202"/>
              </a:buClr>
              <a:buSzPts val="2050"/>
              <a:buFont typeface="Arial MT"/>
              <a:buChar char="•"/>
              <a:tabLst>
                <a:tab pos="1366520" algn="l"/>
                <a:tab pos="1367790" algn="l"/>
              </a:tabLst>
            </a:pPr>
            <a:r>
              <a:rPr lang="fr-FR" sz="2050" dirty="0">
                <a:solidFill>
                  <a:srgbClr val="010202"/>
                </a:solidFill>
                <a:effectLst/>
                <a:latin typeface="Arial MT"/>
                <a:ea typeface="Arial MT"/>
                <a:cs typeface="Arial MT"/>
              </a:rPr>
              <a:t>Transitoire</a:t>
            </a:r>
            <a:r>
              <a:rPr lang="fr-FR" sz="2050" spc="65" dirty="0">
                <a:solidFill>
                  <a:srgbClr val="010202"/>
                </a:solidFill>
                <a:effectLst/>
                <a:latin typeface="Arial MT"/>
                <a:ea typeface="Arial MT"/>
                <a:cs typeface="Arial MT"/>
              </a:rPr>
              <a:t> </a:t>
            </a:r>
            <a:r>
              <a:rPr lang="fr-FR" sz="2050" dirty="0">
                <a:solidFill>
                  <a:srgbClr val="010202"/>
                </a:solidFill>
                <a:effectLst/>
                <a:latin typeface="Arial MT"/>
                <a:ea typeface="Arial MT"/>
                <a:cs typeface="Arial MT"/>
              </a:rPr>
              <a:t>et</a:t>
            </a:r>
            <a:r>
              <a:rPr lang="fr-FR" sz="2050" spc="65" dirty="0">
                <a:solidFill>
                  <a:srgbClr val="010202"/>
                </a:solidFill>
                <a:effectLst/>
                <a:latin typeface="Arial MT"/>
                <a:ea typeface="Arial MT"/>
                <a:cs typeface="Arial MT"/>
              </a:rPr>
              <a:t> </a:t>
            </a:r>
            <a:r>
              <a:rPr lang="fr-FR" sz="2050" dirty="0">
                <a:solidFill>
                  <a:srgbClr val="010202"/>
                </a:solidFill>
                <a:effectLst/>
                <a:latin typeface="Arial MT"/>
                <a:ea typeface="Arial MT"/>
                <a:cs typeface="Arial MT"/>
              </a:rPr>
              <a:t>réversible</a:t>
            </a:r>
            <a:endParaRPr lang="fr-FR" sz="1100" dirty="0">
              <a:effectLst/>
              <a:latin typeface="Arial MT"/>
              <a:ea typeface="Arial MT"/>
              <a:cs typeface="Arial MT"/>
            </a:endParaRPr>
          </a:p>
          <a:p>
            <a:pPr marL="342900" lvl="0" indent="-342900">
              <a:spcBef>
                <a:spcPts val="645"/>
              </a:spcBef>
              <a:buClr>
                <a:srgbClr val="010202"/>
              </a:buClr>
              <a:buSzPts val="2050"/>
              <a:buFont typeface="Arial MT"/>
              <a:buChar char="•"/>
              <a:tabLst>
                <a:tab pos="1366520" algn="l"/>
                <a:tab pos="1367790" algn="l"/>
              </a:tabLst>
            </a:pPr>
            <a:r>
              <a:rPr lang="fr-FR" sz="2050" dirty="0">
                <a:solidFill>
                  <a:srgbClr val="010202"/>
                </a:solidFill>
                <a:effectLst/>
                <a:latin typeface="Arial MT"/>
                <a:ea typeface="Arial MT"/>
                <a:cs typeface="Arial MT"/>
              </a:rPr>
              <a:t>Associé</a:t>
            </a:r>
            <a:r>
              <a:rPr lang="fr-FR" sz="2050" spc="30" dirty="0">
                <a:solidFill>
                  <a:srgbClr val="010202"/>
                </a:solidFill>
                <a:effectLst/>
                <a:latin typeface="Arial MT"/>
                <a:ea typeface="Arial MT"/>
                <a:cs typeface="Arial MT"/>
              </a:rPr>
              <a:t> </a:t>
            </a:r>
            <a:r>
              <a:rPr lang="fr-FR" sz="2050" dirty="0">
                <a:solidFill>
                  <a:srgbClr val="010202"/>
                </a:solidFill>
                <a:effectLst/>
                <a:latin typeface="Arial MT"/>
                <a:ea typeface="Arial MT"/>
                <a:cs typeface="Arial MT"/>
              </a:rPr>
              <a:t>à</a:t>
            </a:r>
            <a:r>
              <a:rPr lang="fr-FR" sz="2050" spc="30" dirty="0">
                <a:solidFill>
                  <a:srgbClr val="010202"/>
                </a:solidFill>
                <a:effectLst/>
                <a:latin typeface="Arial MT"/>
                <a:ea typeface="Arial MT"/>
                <a:cs typeface="Arial MT"/>
              </a:rPr>
              <a:t> </a:t>
            </a:r>
            <a:r>
              <a:rPr lang="fr-FR" sz="2050" dirty="0">
                <a:solidFill>
                  <a:srgbClr val="010202"/>
                </a:solidFill>
                <a:effectLst/>
                <a:latin typeface="Arial MT"/>
                <a:ea typeface="Arial MT"/>
                <a:cs typeface="Arial MT"/>
              </a:rPr>
              <a:t>:</a:t>
            </a:r>
            <a:endParaRPr lang="fr-FR" sz="1100" dirty="0">
              <a:effectLst/>
              <a:latin typeface="Arial MT"/>
              <a:ea typeface="Arial MT"/>
              <a:cs typeface="Arial MT"/>
            </a:endParaRPr>
          </a:p>
          <a:p>
            <a:pPr marL="742950" lvl="1" indent="-285750">
              <a:spcBef>
                <a:spcPts val="540"/>
              </a:spcBef>
              <a:spcAft>
                <a:spcPts val="0"/>
              </a:spcAft>
              <a:buClr>
                <a:srgbClr val="010202"/>
              </a:buClr>
              <a:buSzPts val="2050"/>
              <a:buFont typeface="Arial MT"/>
              <a:buChar char="–"/>
              <a:tabLst>
                <a:tab pos="1781810" algn="l"/>
              </a:tabLst>
            </a:pPr>
            <a:r>
              <a:rPr lang="fr-FR" sz="2050" dirty="0">
                <a:solidFill>
                  <a:srgbClr val="010202"/>
                </a:solidFill>
                <a:effectLst/>
                <a:latin typeface="Arial MT"/>
                <a:ea typeface="Arial MT"/>
                <a:cs typeface="Arial MT"/>
              </a:rPr>
              <a:t>perturbation</a:t>
            </a:r>
            <a:r>
              <a:rPr lang="fr-FR" sz="2050" spc="85" dirty="0">
                <a:solidFill>
                  <a:srgbClr val="010202"/>
                </a:solidFill>
                <a:effectLst/>
                <a:latin typeface="Arial MT"/>
                <a:ea typeface="Arial MT"/>
                <a:cs typeface="Arial MT"/>
              </a:rPr>
              <a:t> </a:t>
            </a:r>
            <a:r>
              <a:rPr lang="fr-FR" sz="2050" dirty="0">
                <a:solidFill>
                  <a:srgbClr val="010202"/>
                </a:solidFill>
                <a:effectLst/>
                <a:latin typeface="Arial MT"/>
                <a:ea typeface="Arial MT"/>
                <a:cs typeface="Arial MT"/>
              </a:rPr>
              <a:t>cycle</a:t>
            </a:r>
            <a:r>
              <a:rPr lang="fr-FR" sz="2050" spc="85" dirty="0">
                <a:solidFill>
                  <a:srgbClr val="010202"/>
                </a:solidFill>
                <a:effectLst/>
                <a:latin typeface="Arial MT"/>
                <a:ea typeface="Arial MT"/>
                <a:cs typeface="Arial MT"/>
              </a:rPr>
              <a:t> </a:t>
            </a:r>
            <a:r>
              <a:rPr lang="fr-FR" sz="2050" dirty="0">
                <a:solidFill>
                  <a:srgbClr val="010202"/>
                </a:solidFill>
                <a:effectLst/>
                <a:latin typeface="Arial MT"/>
                <a:ea typeface="Arial MT"/>
                <a:cs typeface="Arial MT"/>
              </a:rPr>
              <a:t>nycthéméral</a:t>
            </a:r>
            <a:endParaRPr lang="fr-FR" sz="1100" dirty="0">
              <a:effectLst/>
              <a:latin typeface="Arial MT"/>
              <a:ea typeface="Arial MT"/>
              <a:cs typeface="Arial MT"/>
            </a:endParaRPr>
          </a:p>
          <a:p>
            <a:pPr marL="742950" lvl="1" indent="-285750">
              <a:spcBef>
                <a:spcPts val="645"/>
              </a:spcBef>
              <a:buClr>
                <a:srgbClr val="010202"/>
              </a:buClr>
              <a:buSzPts val="2050"/>
              <a:buFont typeface="Arial MT"/>
              <a:buChar char="–"/>
              <a:tabLst>
                <a:tab pos="1781175" algn="l"/>
              </a:tabLst>
            </a:pPr>
            <a:r>
              <a:rPr lang="fr-FR" sz="2050" dirty="0">
                <a:solidFill>
                  <a:srgbClr val="010202"/>
                </a:solidFill>
                <a:effectLst/>
                <a:latin typeface="Arial MT"/>
                <a:ea typeface="Arial MT"/>
                <a:cs typeface="Arial MT"/>
              </a:rPr>
              <a:t>perturbation</a:t>
            </a:r>
            <a:r>
              <a:rPr lang="fr-FR" sz="2050" spc="115" dirty="0">
                <a:solidFill>
                  <a:srgbClr val="010202"/>
                </a:solidFill>
                <a:effectLst/>
                <a:latin typeface="Arial MT"/>
                <a:ea typeface="Arial MT"/>
                <a:cs typeface="Arial MT"/>
              </a:rPr>
              <a:t> </a:t>
            </a:r>
            <a:r>
              <a:rPr lang="fr-FR" sz="2050" dirty="0">
                <a:solidFill>
                  <a:srgbClr val="010202"/>
                </a:solidFill>
                <a:effectLst/>
                <a:latin typeface="Arial MT"/>
                <a:ea typeface="Arial MT"/>
                <a:cs typeface="Arial MT"/>
              </a:rPr>
              <a:t>comportement</a:t>
            </a:r>
            <a:r>
              <a:rPr lang="fr-FR" sz="2050" spc="120" dirty="0">
                <a:solidFill>
                  <a:srgbClr val="010202"/>
                </a:solidFill>
                <a:effectLst/>
                <a:latin typeface="Arial MT"/>
                <a:ea typeface="Arial MT"/>
                <a:cs typeface="Arial MT"/>
              </a:rPr>
              <a:t> </a:t>
            </a:r>
            <a:r>
              <a:rPr lang="fr-FR" sz="2050" dirty="0" err="1">
                <a:solidFill>
                  <a:srgbClr val="010202"/>
                </a:solidFill>
                <a:effectLst/>
                <a:latin typeface="Arial MT"/>
                <a:ea typeface="Arial MT"/>
                <a:cs typeface="Arial MT"/>
              </a:rPr>
              <a:t>psycho-moteur</a:t>
            </a:r>
            <a:endParaRPr lang="fr-FR" sz="1100" dirty="0">
              <a:effectLst/>
              <a:latin typeface="Arial MT"/>
              <a:ea typeface="Arial MT"/>
              <a:cs typeface="Arial MT"/>
            </a:endParaRPr>
          </a:p>
          <a:p>
            <a:pPr marL="742950" lvl="1" indent="-285750">
              <a:spcBef>
                <a:spcPts val="645"/>
              </a:spcBef>
              <a:buClr>
                <a:srgbClr val="010202"/>
              </a:buClr>
              <a:buSzPts val="2050"/>
              <a:buFont typeface="Arial MT"/>
              <a:buChar char="–"/>
              <a:tabLst>
                <a:tab pos="1781175" algn="l"/>
              </a:tabLst>
            </a:pPr>
            <a:r>
              <a:rPr lang="fr-FR" sz="2050" dirty="0">
                <a:solidFill>
                  <a:srgbClr val="010202"/>
                </a:solidFill>
                <a:effectLst/>
                <a:latin typeface="Arial MT"/>
                <a:ea typeface="Arial MT"/>
                <a:cs typeface="Arial MT"/>
              </a:rPr>
              <a:t>perturbation</a:t>
            </a:r>
            <a:r>
              <a:rPr lang="fr-FR" sz="2050" spc="100" dirty="0">
                <a:solidFill>
                  <a:srgbClr val="010202"/>
                </a:solidFill>
                <a:effectLst/>
                <a:latin typeface="Arial MT"/>
                <a:ea typeface="Arial MT"/>
                <a:cs typeface="Arial MT"/>
              </a:rPr>
              <a:t> </a:t>
            </a:r>
            <a:r>
              <a:rPr lang="fr-FR" sz="2050" dirty="0">
                <a:solidFill>
                  <a:srgbClr val="010202"/>
                </a:solidFill>
                <a:effectLst/>
                <a:latin typeface="Arial MT"/>
                <a:ea typeface="Arial MT"/>
                <a:cs typeface="Arial MT"/>
              </a:rPr>
              <a:t>émotionnelle</a:t>
            </a:r>
            <a:endParaRPr lang="fr-FR" sz="1100" dirty="0">
              <a:effectLst/>
              <a:latin typeface="Arial MT"/>
              <a:ea typeface="Arial MT"/>
              <a:cs typeface="Arial MT"/>
            </a:endParaRPr>
          </a:p>
          <a:p>
            <a:pPr marL="0" indent="0">
              <a:buNone/>
            </a:pPr>
            <a:endParaRPr lang="fr-FR" sz="1800" dirty="0">
              <a:solidFill>
                <a:srgbClr val="FF0000"/>
              </a:solidFill>
              <a:effectLst/>
              <a:latin typeface="Arial MT"/>
              <a:ea typeface="Arial MT"/>
              <a:cs typeface="Arial MT"/>
            </a:endParaRPr>
          </a:p>
        </p:txBody>
      </p:sp>
    </p:spTree>
    <p:extLst>
      <p:ext uri="{BB962C8B-B14F-4D97-AF65-F5344CB8AC3E}">
        <p14:creationId xmlns:p14="http://schemas.microsoft.com/office/powerpoint/2010/main" val="8585815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A37CB1A-1FF8-A9D2-A4F0-CFAB194210B4}"/>
              </a:ext>
            </a:extLst>
          </p:cNvPr>
          <p:cNvSpPr>
            <a:spLocks noGrp="1"/>
          </p:cNvSpPr>
          <p:nvPr>
            <p:ph type="title"/>
          </p:nvPr>
        </p:nvSpPr>
        <p:spPr>
          <a:xfrm>
            <a:off x="913775" y="618517"/>
            <a:ext cx="10364451" cy="1027403"/>
          </a:xfrm>
        </p:spPr>
        <p:txBody>
          <a:bodyPr>
            <a:normAutofit fontScale="90000"/>
          </a:bodyPr>
          <a:lstStyle/>
          <a:p>
            <a:r>
              <a:rPr lang="fr-FR" b="1" dirty="0">
                <a:solidFill>
                  <a:srgbClr val="FF0000"/>
                </a:solidFill>
              </a:rPr>
              <a:t>Symptômes en fin de vie </a:t>
            </a:r>
            <a:br>
              <a:rPr lang="fr-FR" b="1" dirty="0">
                <a:solidFill>
                  <a:srgbClr val="FF0000"/>
                </a:solidFill>
              </a:rPr>
            </a:br>
            <a:r>
              <a:rPr lang="fr-FR" b="1" dirty="0">
                <a:solidFill>
                  <a:srgbClr val="FF0000"/>
                </a:solidFill>
              </a:rPr>
              <a:t>confusion /agitation </a:t>
            </a:r>
            <a:endParaRPr lang="fr-FR" dirty="0"/>
          </a:p>
        </p:txBody>
      </p:sp>
      <p:sp>
        <p:nvSpPr>
          <p:cNvPr id="3" name="Espace réservé du contenu 2">
            <a:extLst>
              <a:ext uri="{FF2B5EF4-FFF2-40B4-BE49-F238E27FC236}">
                <a16:creationId xmlns:a16="http://schemas.microsoft.com/office/drawing/2014/main" id="{BFE759B9-D405-D6A6-182A-2EDCF1AA42EA}"/>
              </a:ext>
            </a:extLst>
          </p:cNvPr>
          <p:cNvSpPr>
            <a:spLocks noGrp="1"/>
          </p:cNvSpPr>
          <p:nvPr>
            <p:ph sz="quarter" idx="13"/>
          </p:nvPr>
        </p:nvSpPr>
        <p:spPr>
          <a:xfrm>
            <a:off x="231213" y="1781092"/>
            <a:ext cx="11047012" cy="5076907"/>
          </a:xfrm>
        </p:spPr>
        <p:txBody>
          <a:bodyPr>
            <a:normAutofit fontScale="85000" lnSpcReduction="10000"/>
          </a:bodyPr>
          <a:lstStyle/>
          <a:p>
            <a:pPr marL="342900" indent="-342900">
              <a:spcBef>
                <a:spcPts val="1325"/>
              </a:spcBef>
              <a:buClr>
                <a:srgbClr val="010202"/>
              </a:buClr>
              <a:buSzPts val="2050"/>
              <a:buFont typeface="Arial MT"/>
              <a:buChar char="•"/>
              <a:tabLst>
                <a:tab pos="903605" algn="l"/>
                <a:tab pos="904240" algn="l"/>
              </a:tabLst>
            </a:pPr>
            <a:r>
              <a:rPr lang="fr-FR" sz="1800" b="1" dirty="0">
                <a:solidFill>
                  <a:srgbClr val="FF0000"/>
                </a:solidFill>
                <a:effectLst/>
                <a:latin typeface="Arial" panose="020B0604020202020204" pitchFamily="34" charset="0"/>
                <a:ea typeface="Arial MT"/>
                <a:cs typeface="Arial MT"/>
              </a:rPr>
              <a:t>Confusion / Agitation </a:t>
            </a:r>
            <a:endParaRPr lang="fr-FR" sz="1800" dirty="0">
              <a:solidFill>
                <a:srgbClr val="010202"/>
              </a:solidFill>
              <a:effectLst/>
              <a:latin typeface="Arial MT"/>
              <a:ea typeface="Arial MT"/>
              <a:cs typeface="Arial MT"/>
            </a:endParaRPr>
          </a:p>
          <a:p>
            <a:pPr marL="342900" lvl="0" indent="-342900">
              <a:spcBef>
                <a:spcPts val="1325"/>
              </a:spcBef>
              <a:spcAft>
                <a:spcPts val="0"/>
              </a:spcAft>
              <a:buClr>
                <a:srgbClr val="010202"/>
              </a:buClr>
              <a:buSzPts val="2050"/>
              <a:buFont typeface="Arial MT"/>
              <a:buChar char="•"/>
              <a:tabLst>
                <a:tab pos="903605" algn="l"/>
                <a:tab pos="904240" algn="l"/>
              </a:tabLst>
            </a:pPr>
            <a:r>
              <a:rPr lang="fr-FR" sz="1800" dirty="0">
                <a:solidFill>
                  <a:srgbClr val="010202"/>
                </a:solidFill>
                <a:effectLst/>
                <a:latin typeface="Arial MT"/>
                <a:ea typeface="Arial MT"/>
                <a:cs typeface="Arial MT"/>
              </a:rPr>
              <a:t>Phase</a:t>
            </a:r>
            <a:r>
              <a:rPr lang="fr-FR" sz="1800" spc="80" dirty="0">
                <a:solidFill>
                  <a:srgbClr val="010202"/>
                </a:solidFill>
                <a:effectLst/>
                <a:latin typeface="Arial MT"/>
                <a:ea typeface="Arial MT"/>
                <a:cs typeface="Arial MT"/>
              </a:rPr>
              <a:t> </a:t>
            </a:r>
            <a:r>
              <a:rPr lang="fr-FR" sz="1800" dirty="0">
                <a:solidFill>
                  <a:srgbClr val="010202"/>
                </a:solidFill>
                <a:effectLst/>
                <a:latin typeface="Arial MT"/>
                <a:ea typeface="Arial MT"/>
                <a:cs typeface="Arial MT"/>
              </a:rPr>
              <a:t>prodromique (signes avant coureur d’une maladie) :</a:t>
            </a:r>
            <a:endParaRPr lang="fr-FR" sz="1800" dirty="0">
              <a:effectLst/>
              <a:latin typeface="Arial MT"/>
              <a:ea typeface="Arial MT"/>
              <a:cs typeface="Arial MT"/>
            </a:endParaRPr>
          </a:p>
          <a:p>
            <a:pPr marL="342900" lvl="0" indent="-342900">
              <a:spcBef>
                <a:spcPts val="665"/>
              </a:spcBef>
              <a:spcAft>
                <a:spcPts val="0"/>
              </a:spcAft>
              <a:buClr>
                <a:srgbClr val="010202"/>
              </a:buClr>
              <a:buSzPts val="2050"/>
              <a:buFont typeface="Arial MT"/>
              <a:buChar char="–"/>
              <a:tabLst>
                <a:tab pos="1323975" algn="l"/>
                <a:tab pos="1324610" algn="l"/>
              </a:tabLst>
            </a:pPr>
            <a:r>
              <a:rPr lang="fr-FR" sz="1800" dirty="0">
                <a:solidFill>
                  <a:srgbClr val="010202"/>
                </a:solidFill>
                <a:effectLst/>
                <a:latin typeface="Arial MT"/>
                <a:ea typeface="Arial MT"/>
                <a:cs typeface="Arial MT"/>
              </a:rPr>
              <a:t>Insomnie</a:t>
            </a:r>
            <a:endParaRPr lang="fr-FR" sz="1800" dirty="0">
              <a:effectLst/>
              <a:latin typeface="Arial MT"/>
              <a:ea typeface="Arial MT"/>
              <a:cs typeface="Arial MT"/>
            </a:endParaRPr>
          </a:p>
          <a:p>
            <a:pPr marL="342900" lvl="0" indent="-342900">
              <a:spcBef>
                <a:spcPts val="540"/>
              </a:spcBef>
              <a:spcAft>
                <a:spcPts val="0"/>
              </a:spcAft>
              <a:buClr>
                <a:srgbClr val="010202"/>
              </a:buClr>
              <a:buSzPts val="2050"/>
              <a:buFont typeface="Arial MT"/>
              <a:buChar char="–"/>
              <a:tabLst>
                <a:tab pos="1323975" algn="l"/>
                <a:tab pos="1324610" algn="l"/>
              </a:tabLst>
            </a:pPr>
            <a:r>
              <a:rPr lang="fr-FR" sz="1800" dirty="0">
                <a:solidFill>
                  <a:srgbClr val="010202"/>
                </a:solidFill>
                <a:effectLst/>
                <a:latin typeface="Arial MT"/>
                <a:ea typeface="Arial MT"/>
                <a:cs typeface="Arial MT"/>
              </a:rPr>
              <a:t>Cauchemars</a:t>
            </a:r>
            <a:endParaRPr lang="fr-FR" sz="1800" dirty="0">
              <a:effectLst/>
              <a:latin typeface="Arial MT"/>
              <a:ea typeface="Arial MT"/>
              <a:cs typeface="Arial MT"/>
            </a:endParaRPr>
          </a:p>
          <a:p>
            <a:pPr marL="342900" lvl="0" indent="-342900">
              <a:spcBef>
                <a:spcPts val="645"/>
              </a:spcBef>
              <a:buClr>
                <a:srgbClr val="010202"/>
              </a:buClr>
              <a:buSzPts val="2050"/>
              <a:buFont typeface="Arial MT"/>
              <a:buChar char="–"/>
              <a:tabLst>
                <a:tab pos="1323975" algn="l"/>
                <a:tab pos="1324610" algn="l"/>
              </a:tabLst>
            </a:pPr>
            <a:r>
              <a:rPr lang="fr-FR" sz="1800" dirty="0">
                <a:solidFill>
                  <a:srgbClr val="010202"/>
                </a:solidFill>
                <a:effectLst/>
                <a:latin typeface="Arial MT"/>
                <a:ea typeface="Arial MT"/>
                <a:cs typeface="Arial MT"/>
              </a:rPr>
              <a:t>Hypersensibilité</a:t>
            </a:r>
            <a:endParaRPr lang="fr-FR" sz="1800" dirty="0">
              <a:effectLst/>
              <a:latin typeface="Arial MT"/>
              <a:ea typeface="Arial MT"/>
              <a:cs typeface="Arial MT"/>
            </a:endParaRPr>
          </a:p>
          <a:p>
            <a:pPr marL="342900" lvl="0" indent="-342900">
              <a:spcBef>
                <a:spcPts val="645"/>
              </a:spcBef>
              <a:buClr>
                <a:srgbClr val="010202"/>
              </a:buClr>
              <a:buSzPts val="2050"/>
              <a:buFont typeface="Arial MT"/>
              <a:buChar char="–"/>
              <a:tabLst>
                <a:tab pos="1323975" algn="l"/>
                <a:tab pos="1324610" algn="l"/>
              </a:tabLst>
            </a:pPr>
            <a:r>
              <a:rPr lang="fr-FR" sz="1800" dirty="0">
                <a:solidFill>
                  <a:srgbClr val="010202"/>
                </a:solidFill>
                <a:effectLst/>
                <a:latin typeface="Arial MT"/>
                <a:ea typeface="Arial MT"/>
                <a:cs typeface="Arial MT"/>
              </a:rPr>
              <a:t>Trouble</a:t>
            </a:r>
            <a:r>
              <a:rPr lang="fr-FR" sz="1800" spc="55" dirty="0">
                <a:solidFill>
                  <a:srgbClr val="010202"/>
                </a:solidFill>
                <a:effectLst/>
                <a:latin typeface="Arial MT"/>
                <a:ea typeface="Arial MT"/>
                <a:cs typeface="Arial MT"/>
              </a:rPr>
              <a:t> </a:t>
            </a:r>
            <a:r>
              <a:rPr lang="fr-FR" sz="1800" dirty="0">
                <a:solidFill>
                  <a:srgbClr val="010202"/>
                </a:solidFill>
                <a:effectLst/>
                <a:latin typeface="Arial MT"/>
                <a:ea typeface="Arial MT"/>
                <a:cs typeface="Arial MT"/>
              </a:rPr>
              <a:t>de</a:t>
            </a:r>
            <a:r>
              <a:rPr lang="fr-FR" sz="1800" spc="55" dirty="0">
                <a:solidFill>
                  <a:srgbClr val="010202"/>
                </a:solidFill>
                <a:effectLst/>
                <a:latin typeface="Arial MT"/>
                <a:ea typeface="Arial MT"/>
                <a:cs typeface="Arial MT"/>
              </a:rPr>
              <a:t> </a:t>
            </a:r>
            <a:r>
              <a:rPr lang="fr-FR" sz="1800" dirty="0">
                <a:solidFill>
                  <a:srgbClr val="010202"/>
                </a:solidFill>
                <a:effectLst/>
                <a:latin typeface="Arial MT"/>
                <a:ea typeface="Arial MT"/>
                <a:cs typeface="Arial MT"/>
              </a:rPr>
              <a:t>l’humeur</a:t>
            </a:r>
            <a:endParaRPr lang="fr-FR" sz="1800" dirty="0">
              <a:effectLst/>
              <a:latin typeface="Arial MT"/>
              <a:ea typeface="Arial MT"/>
              <a:cs typeface="Arial MT"/>
            </a:endParaRPr>
          </a:p>
          <a:p>
            <a:pPr marL="342900" lvl="0" indent="-342900">
              <a:spcBef>
                <a:spcPts val="645"/>
              </a:spcBef>
              <a:buClr>
                <a:srgbClr val="010202"/>
              </a:buClr>
              <a:buSzPts val="2050"/>
              <a:buFont typeface="Arial MT"/>
              <a:buChar char="–"/>
              <a:tabLst>
                <a:tab pos="1323975" algn="l"/>
                <a:tab pos="1324610" algn="l"/>
              </a:tabLst>
            </a:pPr>
            <a:r>
              <a:rPr lang="fr-FR" sz="1800" dirty="0">
                <a:solidFill>
                  <a:srgbClr val="010202"/>
                </a:solidFill>
                <a:effectLst/>
                <a:latin typeface="Arial MT"/>
                <a:ea typeface="Arial MT"/>
                <a:cs typeface="Arial MT"/>
              </a:rPr>
              <a:t>Propos</a:t>
            </a:r>
            <a:r>
              <a:rPr lang="fr-FR" sz="1800" spc="70" dirty="0">
                <a:solidFill>
                  <a:srgbClr val="010202"/>
                </a:solidFill>
                <a:effectLst/>
                <a:latin typeface="Arial MT"/>
                <a:ea typeface="Arial MT"/>
                <a:cs typeface="Arial MT"/>
              </a:rPr>
              <a:t> </a:t>
            </a:r>
            <a:r>
              <a:rPr lang="fr-FR" sz="1800" dirty="0">
                <a:solidFill>
                  <a:srgbClr val="010202"/>
                </a:solidFill>
                <a:effectLst/>
                <a:latin typeface="Arial MT"/>
                <a:ea typeface="Arial MT"/>
                <a:cs typeface="Arial MT"/>
              </a:rPr>
              <a:t>décousus</a:t>
            </a:r>
            <a:endParaRPr lang="fr-FR" sz="1800" dirty="0">
              <a:effectLst/>
              <a:latin typeface="Arial MT"/>
              <a:ea typeface="Arial MT"/>
              <a:cs typeface="Arial MT"/>
            </a:endParaRPr>
          </a:p>
          <a:p>
            <a:pPr marL="342900" lvl="0" indent="-342900">
              <a:spcBef>
                <a:spcPts val="645"/>
              </a:spcBef>
              <a:buClr>
                <a:srgbClr val="010202"/>
              </a:buClr>
              <a:buSzPts val="2050"/>
              <a:buFont typeface="Arial MT"/>
              <a:buChar char="•"/>
              <a:tabLst>
                <a:tab pos="903605" algn="l"/>
                <a:tab pos="904240" algn="l"/>
              </a:tabLst>
            </a:pPr>
            <a:r>
              <a:rPr lang="fr-FR" sz="1800" dirty="0">
                <a:solidFill>
                  <a:srgbClr val="010202"/>
                </a:solidFill>
                <a:effectLst/>
                <a:latin typeface="Arial MT"/>
                <a:ea typeface="Arial MT"/>
                <a:cs typeface="Arial MT"/>
              </a:rPr>
              <a:t>Diagnostic</a:t>
            </a:r>
            <a:r>
              <a:rPr lang="fr-FR" sz="1800" spc="75" dirty="0">
                <a:solidFill>
                  <a:srgbClr val="010202"/>
                </a:solidFill>
                <a:effectLst/>
                <a:latin typeface="Arial MT"/>
                <a:ea typeface="Arial MT"/>
                <a:cs typeface="Arial MT"/>
              </a:rPr>
              <a:t> </a:t>
            </a:r>
            <a:r>
              <a:rPr lang="fr-FR" sz="1800" dirty="0">
                <a:solidFill>
                  <a:srgbClr val="010202"/>
                </a:solidFill>
                <a:effectLst/>
                <a:latin typeface="Arial MT"/>
                <a:ea typeface="Arial MT"/>
                <a:cs typeface="Arial MT"/>
              </a:rPr>
              <a:t>différentiel:</a:t>
            </a:r>
            <a:r>
              <a:rPr lang="fr-FR" sz="1800" spc="80" dirty="0">
                <a:solidFill>
                  <a:srgbClr val="010202"/>
                </a:solidFill>
                <a:effectLst/>
                <a:latin typeface="Arial MT"/>
                <a:ea typeface="Arial MT"/>
                <a:cs typeface="Arial MT"/>
              </a:rPr>
              <a:t> </a:t>
            </a:r>
            <a:r>
              <a:rPr lang="fr-FR" sz="1800" dirty="0">
                <a:solidFill>
                  <a:srgbClr val="010202"/>
                </a:solidFill>
                <a:effectLst/>
                <a:latin typeface="Arial MT"/>
                <a:ea typeface="Arial MT"/>
                <a:cs typeface="Arial MT"/>
              </a:rPr>
              <a:t>démence,</a:t>
            </a:r>
            <a:r>
              <a:rPr lang="fr-FR" sz="1800" spc="80" dirty="0">
                <a:solidFill>
                  <a:srgbClr val="010202"/>
                </a:solidFill>
                <a:effectLst/>
                <a:latin typeface="Arial MT"/>
                <a:ea typeface="Arial MT"/>
                <a:cs typeface="Arial MT"/>
              </a:rPr>
              <a:t> </a:t>
            </a:r>
            <a:r>
              <a:rPr lang="fr-FR" sz="1800" dirty="0">
                <a:solidFill>
                  <a:srgbClr val="010202"/>
                </a:solidFill>
                <a:effectLst/>
                <a:latin typeface="Arial MT"/>
                <a:ea typeface="Arial MT"/>
                <a:cs typeface="Arial MT"/>
              </a:rPr>
              <a:t>dépression</a:t>
            </a:r>
            <a:r>
              <a:rPr lang="fr-FR" sz="1800" spc="80" dirty="0">
                <a:solidFill>
                  <a:srgbClr val="010202"/>
                </a:solidFill>
                <a:effectLst/>
                <a:latin typeface="Arial MT"/>
                <a:ea typeface="Arial MT"/>
                <a:cs typeface="Arial MT"/>
              </a:rPr>
              <a:t> </a:t>
            </a:r>
            <a:r>
              <a:rPr lang="fr-FR" sz="1800" dirty="0">
                <a:solidFill>
                  <a:srgbClr val="010202"/>
                </a:solidFill>
                <a:effectLst/>
                <a:latin typeface="Arial MT"/>
                <a:ea typeface="Arial MT"/>
                <a:cs typeface="Arial MT"/>
              </a:rPr>
              <a:t>...</a:t>
            </a:r>
            <a:endParaRPr lang="fr-FR" sz="1800" dirty="0">
              <a:effectLst/>
              <a:latin typeface="Arial MT"/>
              <a:ea typeface="Arial MT"/>
              <a:cs typeface="Arial MT"/>
            </a:endParaRPr>
          </a:p>
          <a:p>
            <a:pPr marL="342900" lvl="0" indent="-342900">
              <a:spcBef>
                <a:spcPts val="540"/>
              </a:spcBef>
              <a:spcAft>
                <a:spcPts val="0"/>
              </a:spcAft>
              <a:buClr>
                <a:srgbClr val="010202"/>
              </a:buClr>
              <a:buSzPts val="2050"/>
              <a:buFont typeface="Arial MT"/>
              <a:buChar char="•"/>
              <a:tabLst>
                <a:tab pos="903605" algn="l"/>
                <a:tab pos="904240" algn="l"/>
              </a:tabLst>
            </a:pPr>
            <a:r>
              <a:rPr lang="fr-FR" sz="1800" dirty="0">
                <a:solidFill>
                  <a:srgbClr val="010202"/>
                </a:solidFill>
                <a:effectLst/>
                <a:latin typeface="Arial MT"/>
                <a:ea typeface="Arial MT"/>
                <a:cs typeface="Arial MT"/>
              </a:rPr>
              <a:t>Etiologies:</a:t>
            </a:r>
            <a:endParaRPr lang="fr-FR" sz="1800" dirty="0">
              <a:effectLst/>
              <a:latin typeface="Arial MT"/>
              <a:ea typeface="Arial MT"/>
              <a:cs typeface="Arial MT"/>
            </a:endParaRPr>
          </a:p>
          <a:p>
            <a:pPr marL="342900" marR="1492885" lvl="0" indent="-342900">
              <a:lnSpc>
                <a:spcPct val="95000"/>
              </a:lnSpc>
              <a:spcBef>
                <a:spcPts val="720"/>
              </a:spcBef>
              <a:spcAft>
                <a:spcPts val="0"/>
              </a:spcAft>
              <a:buClr>
                <a:srgbClr val="010202"/>
              </a:buClr>
              <a:buSzPts val="2050"/>
              <a:buFont typeface="Arial MT"/>
              <a:buChar char="–"/>
              <a:tabLst>
                <a:tab pos="1323975" algn="l"/>
                <a:tab pos="1324610" algn="l"/>
              </a:tabLst>
            </a:pPr>
            <a:r>
              <a:rPr lang="fr-FR" sz="1800" dirty="0">
                <a:solidFill>
                  <a:srgbClr val="010202"/>
                </a:solidFill>
                <a:effectLst/>
                <a:latin typeface="Arial MT"/>
                <a:ea typeface="Arial MT"/>
                <a:cs typeface="Arial MT"/>
              </a:rPr>
              <a:t>Organiques:</a:t>
            </a:r>
            <a:r>
              <a:rPr lang="fr-FR" sz="1800" spc="80" dirty="0">
                <a:solidFill>
                  <a:srgbClr val="010202"/>
                </a:solidFill>
                <a:effectLst/>
                <a:latin typeface="Arial MT"/>
                <a:ea typeface="Arial MT"/>
                <a:cs typeface="Arial MT"/>
              </a:rPr>
              <a:t> </a:t>
            </a:r>
            <a:r>
              <a:rPr lang="fr-FR" sz="1800" dirty="0">
                <a:solidFill>
                  <a:srgbClr val="010202"/>
                </a:solidFill>
                <a:effectLst/>
                <a:latin typeface="Arial MT"/>
                <a:ea typeface="Arial MT"/>
                <a:cs typeface="Arial MT"/>
              </a:rPr>
              <a:t>douleur,</a:t>
            </a:r>
            <a:r>
              <a:rPr lang="fr-FR" sz="1800" spc="85" dirty="0">
                <a:solidFill>
                  <a:srgbClr val="010202"/>
                </a:solidFill>
                <a:effectLst/>
                <a:latin typeface="Arial MT"/>
                <a:ea typeface="Arial MT"/>
                <a:cs typeface="Arial MT"/>
              </a:rPr>
              <a:t> </a:t>
            </a:r>
            <a:r>
              <a:rPr lang="fr-FR" sz="1800" dirty="0">
                <a:solidFill>
                  <a:srgbClr val="010202"/>
                </a:solidFill>
                <a:effectLst/>
                <a:latin typeface="Arial MT"/>
                <a:ea typeface="Arial MT"/>
                <a:cs typeface="Arial MT"/>
              </a:rPr>
              <a:t>tumeurs</a:t>
            </a:r>
            <a:r>
              <a:rPr lang="fr-FR" sz="1800" spc="85" dirty="0">
                <a:solidFill>
                  <a:srgbClr val="010202"/>
                </a:solidFill>
                <a:effectLst/>
                <a:latin typeface="Arial MT"/>
                <a:ea typeface="Arial MT"/>
                <a:cs typeface="Arial MT"/>
              </a:rPr>
              <a:t> </a:t>
            </a:r>
            <a:r>
              <a:rPr lang="fr-FR" sz="1800" dirty="0">
                <a:solidFill>
                  <a:srgbClr val="010202"/>
                </a:solidFill>
                <a:effectLst/>
                <a:latin typeface="Arial MT"/>
                <a:ea typeface="Arial MT"/>
                <a:cs typeface="Arial MT"/>
              </a:rPr>
              <a:t>cérébrales,</a:t>
            </a:r>
            <a:r>
              <a:rPr lang="fr-FR" sz="1800" spc="85" dirty="0">
                <a:solidFill>
                  <a:srgbClr val="010202"/>
                </a:solidFill>
                <a:effectLst/>
                <a:latin typeface="Arial MT"/>
                <a:ea typeface="Arial MT"/>
                <a:cs typeface="Arial MT"/>
              </a:rPr>
              <a:t> </a:t>
            </a:r>
            <a:r>
              <a:rPr lang="fr-FR" sz="1800" dirty="0">
                <a:solidFill>
                  <a:srgbClr val="010202"/>
                </a:solidFill>
                <a:effectLst/>
                <a:latin typeface="Arial MT"/>
                <a:ea typeface="Arial MT"/>
                <a:cs typeface="Arial MT"/>
              </a:rPr>
              <a:t>AVC,</a:t>
            </a:r>
            <a:r>
              <a:rPr lang="fr-FR" sz="1800" spc="85" dirty="0">
                <a:solidFill>
                  <a:srgbClr val="010202"/>
                </a:solidFill>
                <a:effectLst/>
                <a:latin typeface="Arial MT"/>
                <a:ea typeface="Arial MT"/>
                <a:cs typeface="Arial MT"/>
              </a:rPr>
              <a:t> </a:t>
            </a:r>
            <a:r>
              <a:rPr lang="fr-FR" sz="1800" dirty="0">
                <a:solidFill>
                  <a:srgbClr val="010202"/>
                </a:solidFill>
                <a:effectLst/>
                <a:latin typeface="Arial MT"/>
                <a:ea typeface="Arial MT"/>
                <a:cs typeface="Arial MT"/>
              </a:rPr>
              <a:t>infections,</a:t>
            </a:r>
            <a:r>
              <a:rPr lang="fr-FR" sz="1800" spc="-555" dirty="0">
                <a:solidFill>
                  <a:srgbClr val="010202"/>
                </a:solidFill>
                <a:effectLst/>
                <a:latin typeface="Arial MT"/>
                <a:ea typeface="Arial MT"/>
                <a:cs typeface="Arial MT"/>
              </a:rPr>
              <a:t> </a:t>
            </a:r>
            <a:r>
              <a:rPr lang="fr-FR" sz="1800" dirty="0">
                <a:solidFill>
                  <a:srgbClr val="010202"/>
                </a:solidFill>
                <a:effectLst/>
                <a:latin typeface="Arial MT"/>
                <a:ea typeface="Arial MT"/>
                <a:cs typeface="Arial MT"/>
              </a:rPr>
              <a:t>rétention</a:t>
            </a:r>
            <a:r>
              <a:rPr lang="fr-FR" sz="1800" spc="5" dirty="0">
                <a:solidFill>
                  <a:srgbClr val="010202"/>
                </a:solidFill>
                <a:effectLst/>
                <a:latin typeface="Arial MT"/>
                <a:ea typeface="Arial MT"/>
                <a:cs typeface="Arial MT"/>
              </a:rPr>
              <a:t> </a:t>
            </a:r>
            <a:r>
              <a:rPr lang="fr-FR" sz="1800" dirty="0">
                <a:solidFill>
                  <a:srgbClr val="010202"/>
                </a:solidFill>
                <a:effectLst/>
                <a:latin typeface="Arial MT"/>
                <a:ea typeface="Arial MT"/>
                <a:cs typeface="Arial MT"/>
              </a:rPr>
              <a:t>urinaire,</a:t>
            </a:r>
            <a:r>
              <a:rPr lang="fr-FR" sz="1800" spc="10" dirty="0">
                <a:solidFill>
                  <a:srgbClr val="010202"/>
                </a:solidFill>
                <a:effectLst/>
                <a:latin typeface="Arial MT"/>
                <a:ea typeface="Arial MT"/>
                <a:cs typeface="Arial MT"/>
              </a:rPr>
              <a:t> </a:t>
            </a:r>
            <a:r>
              <a:rPr lang="fr-FR" sz="1800" dirty="0">
                <a:solidFill>
                  <a:srgbClr val="010202"/>
                </a:solidFill>
                <a:effectLst/>
                <a:latin typeface="Arial MT"/>
                <a:ea typeface="Arial MT"/>
                <a:cs typeface="Arial MT"/>
              </a:rPr>
              <a:t>fécalome</a:t>
            </a:r>
            <a:endParaRPr lang="fr-FR" sz="1800" dirty="0">
              <a:effectLst/>
              <a:latin typeface="Arial MT"/>
              <a:ea typeface="Arial MT"/>
              <a:cs typeface="Arial MT"/>
            </a:endParaRPr>
          </a:p>
          <a:p>
            <a:pPr marL="342900" marR="1508760" lvl="0" indent="-342900">
              <a:lnSpc>
                <a:spcPct val="90000"/>
              </a:lnSpc>
              <a:spcBef>
                <a:spcPts val="850"/>
              </a:spcBef>
              <a:spcAft>
                <a:spcPts val="0"/>
              </a:spcAft>
              <a:buClr>
                <a:srgbClr val="010202"/>
              </a:buClr>
              <a:buSzPts val="2050"/>
              <a:buFont typeface="Arial MT"/>
              <a:buChar char="–"/>
              <a:tabLst>
                <a:tab pos="1323975" algn="l"/>
                <a:tab pos="1324610" algn="l"/>
              </a:tabLst>
            </a:pPr>
            <a:r>
              <a:rPr lang="fr-FR" sz="1800" dirty="0">
                <a:solidFill>
                  <a:srgbClr val="010202"/>
                </a:solidFill>
                <a:effectLst/>
                <a:latin typeface="Arial MT"/>
                <a:ea typeface="Arial MT"/>
                <a:cs typeface="Arial MT"/>
              </a:rPr>
              <a:t>Iatrogènes:</a:t>
            </a:r>
            <a:r>
              <a:rPr lang="fr-FR" sz="1800" spc="80" dirty="0">
                <a:solidFill>
                  <a:srgbClr val="010202"/>
                </a:solidFill>
                <a:effectLst/>
                <a:latin typeface="Arial MT"/>
                <a:ea typeface="Arial MT"/>
                <a:cs typeface="Arial MT"/>
              </a:rPr>
              <a:t> </a:t>
            </a:r>
            <a:r>
              <a:rPr lang="fr-FR" sz="1800" dirty="0">
                <a:solidFill>
                  <a:srgbClr val="010202"/>
                </a:solidFill>
                <a:effectLst/>
                <a:latin typeface="Arial MT"/>
                <a:ea typeface="Arial MT"/>
                <a:cs typeface="Arial MT"/>
              </a:rPr>
              <a:t>nombreux</a:t>
            </a:r>
            <a:r>
              <a:rPr lang="fr-FR" sz="1800" spc="80" dirty="0">
                <a:solidFill>
                  <a:srgbClr val="010202"/>
                </a:solidFill>
                <a:effectLst/>
                <a:latin typeface="Arial MT"/>
                <a:ea typeface="Arial MT"/>
                <a:cs typeface="Arial MT"/>
              </a:rPr>
              <a:t> </a:t>
            </a:r>
            <a:r>
              <a:rPr lang="fr-FR" sz="1800" dirty="0">
                <a:solidFill>
                  <a:srgbClr val="010202"/>
                </a:solidFill>
                <a:effectLst/>
                <a:latin typeface="Arial MT"/>
                <a:ea typeface="Arial MT"/>
                <a:cs typeface="Arial MT"/>
              </a:rPr>
              <a:t>médicaments,</a:t>
            </a:r>
            <a:r>
              <a:rPr lang="fr-FR" sz="1800" spc="85" dirty="0">
                <a:solidFill>
                  <a:srgbClr val="010202"/>
                </a:solidFill>
                <a:effectLst/>
                <a:latin typeface="Arial MT"/>
                <a:ea typeface="Arial MT"/>
                <a:cs typeface="Arial MT"/>
              </a:rPr>
              <a:t> </a:t>
            </a:r>
            <a:r>
              <a:rPr lang="fr-FR" sz="1800" dirty="0">
                <a:solidFill>
                  <a:srgbClr val="010202"/>
                </a:solidFill>
                <a:effectLst/>
                <a:latin typeface="Arial MT"/>
                <a:ea typeface="Arial MT"/>
                <a:cs typeface="Arial MT"/>
              </a:rPr>
              <a:t>effets</a:t>
            </a:r>
            <a:r>
              <a:rPr lang="fr-FR" sz="1800" spc="80" dirty="0">
                <a:solidFill>
                  <a:srgbClr val="010202"/>
                </a:solidFill>
                <a:effectLst/>
                <a:latin typeface="Arial MT"/>
                <a:ea typeface="Arial MT"/>
                <a:cs typeface="Arial MT"/>
              </a:rPr>
              <a:t> </a:t>
            </a:r>
            <a:r>
              <a:rPr lang="fr-FR" sz="1800" dirty="0">
                <a:solidFill>
                  <a:srgbClr val="010202"/>
                </a:solidFill>
                <a:effectLst/>
                <a:latin typeface="Arial MT"/>
                <a:ea typeface="Arial MT"/>
                <a:cs typeface="Arial MT"/>
              </a:rPr>
              <a:t>sec.</a:t>
            </a:r>
            <a:r>
              <a:rPr lang="fr-FR" sz="1800" spc="85" dirty="0">
                <a:solidFill>
                  <a:srgbClr val="010202"/>
                </a:solidFill>
                <a:effectLst/>
                <a:latin typeface="Arial MT"/>
                <a:ea typeface="Arial MT"/>
                <a:cs typeface="Arial MT"/>
              </a:rPr>
              <a:t> </a:t>
            </a:r>
            <a:r>
              <a:rPr lang="fr-FR" sz="1800" dirty="0">
                <a:solidFill>
                  <a:srgbClr val="010202"/>
                </a:solidFill>
                <a:effectLst/>
                <a:latin typeface="Arial MT"/>
                <a:ea typeface="Arial MT"/>
                <a:cs typeface="Arial MT"/>
              </a:rPr>
              <a:t>traitement</a:t>
            </a:r>
            <a:r>
              <a:rPr lang="fr-FR" sz="1800" spc="-555" dirty="0">
                <a:solidFill>
                  <a:srgbClr val="010202"/>
                </a:solidFill>
                <a:effectLst/>
                <a:latin typeface="Arial MT"/>
                <a:ea typeface="Arial MT"/>
                <a:cs typeface="Arial MT"/>
              </a:rPr>
              <a:t> </a:t>
            </a:r>
            <a:r>
              <a:rPr lang="fr-FR" sz="1800" dirty="0">
                <a:solidFill>
                  <a:srgbClr val="010202"/>
                </a:solidFill>
                <a:effectLst/>
                <a:latin typeface="Arial MT"/>
                <a:ea typeface="Arial MT"/>
                <a:cs typeface="Arial MT"/>
              </a:rPr>
              <a:t>anticancéreux</a:t>
            </a:r>
            <a:endParaRPr lang="fr-FR" sz="1800" dirty="0">
              <a:effectLst/>
              <a:latin typeface="Arial MT"/>
              <a:ea typeface="Arial MT"/>
              <a:cs typeface="Arial MT"/>
            </a:endParaRPr>
          </a:p>
          <a:p>
            <a:pPr marL="342900" marR="1302385" lvl="0" indent="-342900">
              <a:lnSpc>
                <a:spcPct val="95000"/>
              </a:lnSpc>
              <a:spcBef>
                <a:spcPts val="790"/>
              </a:spcBef>
              <a:spcAft>
                <a:spcPts val="0"/>
              </a:spcAft>
              <a:buClr>
                <a:srgbClr val="010202"/>
              </a:buClr>
              <a:buSzPts val="2050"/>
              <a:buFont typeface="Arial MT"/>
              <a:buChar char="–"/>
              <a:tabLst>
                <a:tab pos="1323975" algn="l"/>
                <a:tab pos="1324610" algn="l"/>
              </a:tabLst>
            </a:pPr>
            <a:r>
              <a:rPr lang="fr-FR" sz="1800" dirty="0">
                <a:solidFill>
                  <a:srgbClr val="010202"/>
                </a:solidFill>
                <a:effectLst/>
                <a:latin typeface="Arial MT"/>
                <a:ea typeface="Arial MT"/>
                <a:cs typeface="Arial MT"/>
              </a:rPr>
              <a:t>roubles</a:t>
            </a:r>
            <a:r>
              <a:rPr lang="fr-FR" sz="1800" spc="105" dirty="0">
                <a:solidFill>
                  <a:srgbClr val="010202"/>
                </a:solidFill>
                <a:effectLst/>
                <a:latin typeface="Arial MT"/>
                <a:ea typeface="Arial MT"/>
                <a:cs typeface="Arial MT"/>
              </a:rPr>
              <a:t> </a:t>
            </a:r>
            <a:r>
              <a:rPr lang="fr-FR" sz="1800" dirty="0">
                <a:solidFill>
                  <a:srgbClr val="010202"/>
                </a:solidFill>
                <a:effectLst/>
                <a:latin typeface="Arial MT"/>
                <a:ea typeface="Arial MT"/>
                <a:cs typeface="Arial MT"/>
              </a:rPr>
              <a:t>métaboliques:</a:t>
            </a:r>
            <a:r>
              <a:rPr lang="fr-FR" sz="1800" spc="110" dirty="0">
                <a:solidFill>
                  <a:srgbClr val="010202"/>
                </a:solidFill>
                <a:effectLst/>
                <a:latin typeface="Arial MT"/>
                <a:ea typeface="Arial MT"/>
                <a:cs typeface="Arial MT"/>
              </a:rPr>
              <a:t> </a:t>
            </a:r>
            <a:r>
              <a:rPr lang="fr-FR" sz="1800" dirty="0">
                <a:solidFill>
                  <a:srgbClr val="010202"/>
                </a:solidFill>
                <a:effectLst/>
                <a:latin typeface="Arial MT"/>
                <a:ea typeface="Arial MT"/>
                <a:cs typeface="Arial MT"/>
              </a:rPr>
              <a:t>insuffisance</a:t>
            </a:r>
            <a:r>
              <a:rPr lang="fr-FR" sz="1800" spc="105" dirty="0">
                <a:solidFill>
                  <a:srgbClr val="010202"/>
                </a:solidFill>
                <a:effectLst/>
                <a:latin typeface="Arial MT"/>
                <a:ea typeface="Arial MT"/>
                <a:cs typeface="Arial MT"/>
              </a:rPr>
              <a:t> </a:t>
            </a:r>
            <a:r>
              <a:rPr lang="fr-FR" sz="1800" dirty="0">
                <a:solidFill>
                  <a:srgbClr val="010202"/>
                </a:solidFill>
                <a:effectLst/>
                <a:latin typeface="Arial MT"/>
                <a:ea typeface="Arial MT"/>
                <a:cs typeface="Arial MT"/>
              </a:rPr>
              <a:t>organique,</a:t>
            </a:r>
            <a:r>
              <a:rPr lang="fr-FR" sz="1800" spc="110" dirty="0">
                <a:solidFill>
                  <a:srgbClr val="010202"/>
                </a:solidFill>
                <a:effectLst/>
                <a:latin typeface="Arial MT"/>
                <a:ea typeface="Arial MT"/>
                <a:cs typeface="Arial MT"/>
              </a:rPr>
              <a:t> </a:t>
            </a:r>
            <a:r>
              <a:rPr lang="fr-FR" sz="1800" dirty="0">
                <a:solidFill>
                  <a:srgbClr val="010202"/>
                </a:solidFill>
                <a:effectLst/>
                <a:latin typeface="Arial MT"/>
                <a:ea typeface="Arial MT"/>
                <a:cs typeface="Arial MT"/>
              </a:rPr>
              <a:t>électrolytes,</a:t>
            </a:r>
            <a:r>
              <a:rPr lang="fr-FR" sz="1800" spc="-555" dirty="0">
                <a:solidFill>
                  <a:srgbClr val="010202"/>
                </a:solidFill>
                <a:effectLst/>
                <a:latin typeface="Arial MT"/>
                <a:ea typeface="Arial MT"/>
                <a:cs typeface="Arial MT"/>
              </a:rPr>
              <a:t> </a:t>
            </a:r>
            <a:r>
              <a:rPr lang="fr-FR" sz="1800" dirty="0">
                <a:solidFill>
                  <a:srgbClr val="010202"/>
                </a:solidFill>
                <a:effectLst/>
                <a:latin typeface="Arial MT"/>
                <a:ea typeface="Arial MT"/>
                <a:cs typeface="Arial MT"/>
              </a:rPr>
              <a:t>déshydratation</a:t>
            </a:r>
            <a:endParaRPr lang="fr-FR" sz="1800" dirty="0">
              <a:effectLst/>
              <a:latin typeface="Arial MT"/>
              <a:ea typeface="Arial MT"/>
              <a:cs typeface="Arial MT"/>
            </a:endParaRPr>
          </a:p>
          <a:p>
            <a:pPr marL="342900" lvl="0" indent="-342900">
              <a:lnSpc>
                <a:spcPts val="2305"/>
              </a:lnSpc>
              <a:spcBef>
                <a:spcPts val="575"/>
              </a:spcBef>
              <a:spcAft>
                <a:spcPts val="0"/>
              </a:spcAft>
              <a:buClr>
                <a:srgbClr val="010202"/>
              </a:buClr>
              <a:buSzPts val="2050"/>
              <a:buFont typeface="Arial MT"/>
              <a:buChar char="–"/>
              <a:tabLst>
                <a:tab pos="1323975" algn="l"/>
                <a:tab pos="1324610" algn="l"/>
              </a:tabLst>
            </a:pPr>
            <a:r>
              <a:rPr lang="fr-FR" sz="1800" dirty="0">
                <a:solidFill>
                  <a:srgbClr val="010202"/>
                </a:solidFill>
                <a:effectLst/>
                <a:latin typeface="Arial MT"/>
                <a:ea typeface="Arial MT"/>
                <a:cs typeface="Arial MT"/>
              </a:rPr>
              <a:t>Psychologiques:</a:t>
            </a:r>
            <a:r>
              <a:rPr lang="fr-FR" sz="1800" spc="80" dirty="0">
                <a:solidFill>
                  <a:srgbClr val="010202"/>
                </a:solidFill>
                <a:effectLst/>
                <a:latin typeface="Arial MT"/>
                <a:ea typeface="Arial MT"/>
                <a:cs typeface="Arial MT"/>
              </a:rPr>
              <a:t> </a:t>
            </a:r>
            <a:r>
              <a:rPr lang="fr-FR" sz="1800" dirty="0">
                <a:solidFill>
                  <a:srgbClr val="010202"/>
                </a:solidFill>
                <a:effectLst/>
                <a:latin typeface="Arial MT"/>
                <a:ea typeface="Arial MT"/>
                <a:cs typeface="Arial MT"/>
              </a:rPr>
              <a:t>état</a:t>
            </a:r>
            <a:r>
              <a:rPr lang="fr-FR" sz="1800" spc="80" dirty="0">
                <a:solidFill>
                  <a:srgbClr val="010202"/>
                </a:solidFill>
                <a:effectLst/>
                <a:latin typeface="Arial MT"/>
                <a:ea typeface="Arial MT"/>
                <a:cs typeface="Arial MT"/>
              </a:rPr>
              <a:t> </a:t>
            </a:r>
            <a:r>
              <a:rPr lang="fr-FR" sz="1800" dirty="0">
                <a:solidFill>
                  <a:srgbClr val="010202"/>
                </a:solidFill>
                <a:effectLst/>
                <a:latin typeface="Arial MT"/>
                <a:ea typeface="Arial MT"/>
                <a:cs typeface="Arial MT"/>
              </a:rPr>
              <a:t>anxieux,</a:t>
            </a:r>
            <a:r>
              <a:rPr lang="fr-FR" sz="1800" spc="80" dirty="0">
                <a:solidFill>
                  <a:srgbClr val="010202"/>
                </a:solidFill>
                <a:effectLst/>
                <a:latin typeface="Arial MT"/>
                <a:ea typeface="Arial MT"/>
                <a:cs typeface="Arial MT"/>
              </a:rPr>
              <a:t> </a:t>
            </a:r>
            <a:r>
              <a:rPr lang="fr-FR" sz="1800" dirty="0">
                <a:solidFill>
                  <a:srgbClr val="010202"/>
                </a:solidFill>
                <a:effectLst/>
                <a:latin typeface="Arial MT"/>
                <a:ea typeface="Arial MT"/>
                <a:cs typeface="Arial MT"/>
              </a:rPr>
              <a:t>dépression,</a:t>
            </a:r>
            <a:r>
              <a:rPr lang="fr-FR" sz="1800" spc="85" dirty="0">
                <a:solidFill>
                  <a:srgbClr val="010202"/>
                </a:solidFill>
                <a:effectLst/>
                <a:latin typeface="Arial MT"/>
                <a:ea typeface="Arial MT"/>
                <a:cs typeface="Arial MT"/>
              </a:rPr>
              <a:t> </a:t>
            </a:r>
            <a:r>
              <a:rPr lang="fr-FR" sz="1800" dirty="0">
                <a:solidFill>
                  <a:srgbClr val="010202"/>
                </a:solidFill>
                <a:effectLst/>
                <a:latin typeface="Arial MT"/>
                <a:ea typeface="Arial MT"/>
                <a:cs typeface="Arial MT"/>
              </a:rPr>
              <a:t>mécanisme</a:t>
            </a:r>
            <a:r>
              <a:rPr lang="fr-FR" sz="1800" spc="80" dirty="0">
                <a:solidFill>
                  <a:srgbClr val="010202"/>
                </a:solidFill>
                <a:effectLst/>
                <a:latin typeface="Arial MT"/>
                <a:ea typeface="Arial MT"/>
                <a:cs typeface="Arial MT"/>
              </a:rPr>
              <a:t> </a:t>
            </a:r>
            <a:r>
              <a:rPr lang="fr-FR" sz="1800" dirty="0">
                <a:solidFill>
                  <a:srgbClr val="010202"/>
                </a:solidFill>
                <a:effectLst/>
                <a:latin typeface="Arial MT"/>
                <a:ea typeface="Arial MT"/>
                <a:cs typeface="Arial MT"/>
              </a:rPr>
              <a:t>de</a:t>
            </a:r>
            <a:endParaRPr lang="fr-FR" sz="1800" dirty="0">
              <a:effectLst/>
              <a:latin typeface="Arial MT"/>
              <a:ea typeface="Arial MT"/>
              <a:cs typeface="Arial MT"/>
            </a:endParaRPr>
          </a:p>
          <a:p>
            <a:r>
              <a:rPr lang="fr-FR" sz="1800" dirty="0">
                <a:solidFill>
                  <a:srgbClr val="FF0000"/>
                </a:solidFill>
                <a:effectLst/>
                <a:latin typeface="Arial MT"/>
                <a:ea typeface="Arial MT"/>
                <a:cs typeface="Arial MT"/>
              </a:rPr>
              <a:t>défense</a:t>
            </a:r>
            <a:r>
              <a:rPr lang="fr-FR" sz="1800" spc="30" dirty="0">
                <a:solidFill>
                  <a:srgbClr val="FF0000"/>
                </a:solidFill>
                <a:effectLst/>
                <a:latin typeface="Arial MT"/>
                <a:ea typeface="Arial MT"/>
                <a:cs typeface="Arial MT"/>
              </a:rPr>
              <a:t> </a:t>
            </a:r>
            <a:r>
              <a:rPr lang="fr-FR" sz="1800" dirty="0">
                <a:solidFill>
                  <a:srgbClr val="FF0000"/>
                </a:solidFill>
                <a:effectLst/>
                <a:latin typeface="Arial MT"/>
                <a:ea typeface="Arial MT"/>
                <a:cs typeface="Arial MT"/>
              </a:rPr>
              <a:t>?</a:t>
            </a:r>
            <a:r>
              <a:rPr lang="fr-FR" sz="1800" dirty="0">
                <a:solidFill>
                  <a:srgbClr val="010202"/>
                </a:solidFill>
                <a:effectLst/>
                <a:latin typeface="Arial MT"/>
                <a:ea typeface="Arial MT"/>
                <a:cs typeface="Arial MT"/>
              </a:rPr>
              <a:t>	</a:t>
            </a:r>
            <a:endParaRPr lang="fr-FR" dirty="0"/>
          </a:p>
        </p:txBody>
      </p:sp>
    </p:spTree>
    <p:extLst>
      <p:ext uri="{BB962C8B-B14F-4D97-AF65-F5344CB8AC3E}">
        <p14:creationId xmlns:p14="http://schemas.microsoft.com/office/powerpoint/2010/main" val="19604328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9E04761-6C68-EDBB-412F-A25E5A8B3AC1}"/>
              </a:ext>
            </a:extLst>
          </p:cNvPr>
          <p:cNvSpPr>
            <a:spLocks noGrp="1"/>
          </p:cNvSpPr>
          <p:nvPr>
            <p:ph type="title"/>
          </p:nvPr>
        </p:nvSpPr>
        <p:spPr>
          <a:xfrm>
            <a:off x="913775" y="618517"/>
            <a:ext cx="10364451" cy="526471"/>
          </a:xfrm>
        </p:spPr>
        <p:txBody>
          <a:bodyPr>
            <a:normAutofit fontScale="90000"/>
          </a:bodyPr>
          <a:lstStyle/>
          <a:p>
            <a:r>
              <a:rPr lang="fr-FR" b="1" dirty="0">
                <a:solidFill>
                  <a:srgbClr val="FF0000"/>
                </a:solidFill>
              </a:rPr>
              <a:t>Symptômes en fin de vie </a:t>
            </a:r>
            <a:br>
              <a:rPr lang="fr-FR" b="1" dirty="0">
                <a:solidFill>
                  <a:srgbClr val="FF0000"/>
                </a:solidFill>
              </a:rPr>
            </a:br>
            <a:r>
              <a:rPr lang="fr-FR" b="1" dirty="0">
                <a:solidFill>
                  <a:srgbClr val="FF0000"/>
                </a:solidFill>
              </a:rPr>
              <a:t>confusion /agitation </a:t>
            </a:r>
            <a:endParaRPr lang="fr-FR" dirty="0"/>
          </a:p>
        </p:txBody>
      </p:sp>
      <p:sp>
        <p:nvSpPr>
          <p:cNvPr id="3" name="Espace réservé du contenu 2">
            <a:extLst>
              <a:ext uri="{FF2B5EF4-FFF2-40B4-BE49-F238E27FC236}">
                <a16:creationId xmlns:a16="http://schemas.microsoft.com/office/drawing/2014/main" id="{F971AE4C-850B-1807-B231-48A0AAE676EF}"/>
              </a:ext>
            </a:extLst>
          </p:cNvPr>
          <p:cNvSpPr>
            <a:spLocks noGrp="1"/>
          </p:cNvSpPr>
          <p:nvPr>
            <p:ph sz="quarter" idx="13"/>
          </p:nvPr>
        </p:nvSpPr>
        <p:spPr>
          <a:xfrm>
            <a:off x="913774" y="1685677"/>
            <a:ext cx="10363826" cy="4553805"/>
          </a:xfrm>
        </p:spPr>
        <p:txBody>
          <a:bodyPr>
            <a:normAutofit/>
          </a:bodyPr>
          <a:lstStyle/>
          <a:p>
            <a:pPr marL="1189990" marR="1452880" indent="0" algn="ctr">
              <a:lnSpc>
                <a:spcPts val="2270"/>
              </a:lnSpc>
              <a:spcAft>
                <a:spcPts val="0"/>
              </a:spcAft>
              <a:buNone/>
            </a:pPr>
            <a:r>
              <a:rPr lang="fr-FR" sz="1400" dirty="0">
                <a:solidFill>
                  <a:srgbClr val="FF0000"/>
                </a:solidFill>
                <a:effectLst/>
                <a:latin typeface="Arial" panose="020B0604020202020204" pitchFamily="34" charset="0"/>
                <a:ea typeface="Arial MT"/>
                <a:cs typeface="Arial" panose="020B0604020202020204" pitchFamily="34" charset="0"/>
              </a:rPr>
              <a:t>L’approche</a:t>
            </a:r>
            <a:r>
              <a:rPr lang="fr-FR" sz="1400" spc="80" dirty="0">
                <a:solidFill>
                  <a:srgbClr val="FF0000"/>
                </a:solidFill>
                <a:effectLst/>
                <a:latin typeface="Arial" panose="020B0604020202020204" pitchFamily="34" charset="0"/>
                <a:ea typeface="Arial MT"/>
                <a:cs typeface="Arial" panose="020B0604020202020204" pitchFamily="34" charset="0"/>
              </a:rPr>
              <a:t> </a:t>
            </a:r>
            <a:r>
              <a:rPr lang="fr-FR" sz="1400" dirty="0">
                <a:solidFill>
                  <a:srgbClr val="FF0000"/>
                </a:solidFill>
                <a:effectLst/>
                <a:latin typeface="Arial" panose="020B0604020202020204" pitchFamily="34" charset="0"/>
                <a:ea typeface="Arial MT"/>
                <a:cs typeface="Arial" panose="020B0604020202020204" pitchFamily="34" charset="0"/>
              </a:rPr>
              <a:t>médicale</a:t>
            </a:r>
          </a:p>
          <a:p>
            <a:pPr marL="0" indent="0">
              <a:buNone/>
            </a:pPr>
            <a:endParaRPr lang="fr-FR" sz="1400" dirty="0">
              <a:effectLst/>
              <a:latin typeface="Arial" panose="020B0604020202020204" pitchFamily="34" charset="0"/>
              <a:ea typeface="Arial MT"/>
              <a:cs typeface="Arial" panose="020B0604020202020204" pitchFamily="34" charset="0"/>
            </a:endParaRPr>
          </a:p>
          <a:p>
            <a:pPr marL="342900" lvl="0" indent="-342900">
              <a:spcBef>
                <a:spcPts val="645"/>
              </a:spcBef>
              <a:spcAft>
                <a:spcPts val="0"/>
              </a:spcAft>
              <a:buClr>
                <a:srgbClr val="010202"/>
              </a:buClr>
              <a:buSzPts val="2050"/>
              <a:buFont typeface="Arial MT"/>
              <a:buChar char="•"/>
              <a:tabLst>
                <a:tab pos="1230630" algn="l"/>
                <a:tab pos="1231265" algn="l"/>
              </a:tabLst>
            </a:pPr>
            <a:r>
              <a:rPr lang="fr-FR" sz="1400" dirty="0">
                <a:solidFill>
                  <a:srgbClr val="010202"/>
                </a:solidFill>
                <a:effectLst/>
                <a:latin typeface="Arial" panose="020B0604020202020204" pitchFamily="34" charset="0"/>
                <a:ea typeface="Arial MT"/>
                <a:cs typeface="Arial" panose="020B0604020202020204" pitchFamily="34" charset="0"/>
              </a:rPr>
              <a:t>Evaluation,</a:t>
            </a:r>
            <a:r>
              <a:rPr lang="fr-FR" sz="1400" spc="60" dirty="0">
                <a:solidFill>
                  <a:srgbClr val="010202"/>
                </a:solidFill>
                <a:effectLst/>
                <a:latin typeface="Arial" panose="020B0604020202020204" pitchFamily="34" charset="0"/>
                <a:ea typeface="Arial MT"/>
                <a:cs typeface="Arial" panose="020B0604020202020204" pitchFamily="34" charset="0"/>
              </a:rPr>
              <a:t> </a:t>
            </a:r>
            <a:r>
              <a:rPr lang="fr-FR" sz="1400" dirty="0">
                <a:solidFill>
                  <a:srgbClr val="010202"/>
                </a:solidFill>
                <a:effectLst/>
                <a:latin typeface="Arial" panose="020B0604020202020204" pitchFamily="34" charset="0"/>
                <a:ea typeface="Arial MT"/>
                <a:cs typeface="Arial" panose="020B0604020202020204" pitchFamily="34" charset="0"/>
              </a:rPr>
              <a:t>analyse</a:t>
            </a:r>
            <a:r>
              <a:rPr lang="fr-FR" sz="1400" spc="60" dirty="0">
                <a:solidFill>
                  <a:srgbClr val="010202"/>
                </a:solidFill>
                <a:effectLst/>
                <a:latin typeface="Arial" panose="020B0604020202020204" pitchFamily="34" charset="0"/>
                <a:ea typeface="Arial MT"/>
                <a:cs typeface="Arial" panose="020B0604020202020204" pitchFamily="34" charset="0"/>
              </a:rPr>
              <a:t> </a:t>
            </a:r>
            <a:r>
              <a:rPr lang="fr-FR" sz="1400" dirty="0">
                <a:solidFill>
                  <a:srgbClr val="010202"/>
                </a:solidFill>
                <a:effectLst/>
                <a:latin typeface="Arial" panose="020B0604020202020204" pitchFamily="34" charset="0"/>
                <a:ea typeface="Arial MT"/>
                <a:cs typeface="Arial" panose="020B0604020202020204" pitchFamily="34" charset="0"/>
              </a:rPr>
              <a:t>des</a:t>
            </a:r>
            <a:r>
              <a:rPr lang="fr-FR" sz="1400" spc="60" dirty="0">
                <a:solidFill>
                  <a:srgbClr val="010202"/>
                </a:solidFill>
                <a:effectLst/>
                <a:latin typeface="Arial" panose="020B0604020202020204" pitchFamily="34" charset="0"/>
                <a:ea typeface="Arial MT"/>
                <a:cs typeface="Arial" panose="020B0604020202020204" pitchFamily="34" charset="0"/>
              </a:rPr>
              <a:t> </a:t>
            </a:r>
            <a:r>
              <a:rPr lang="fr-FR" sz="1400" dirty="0">
                <a:solidFill>
                  <a:srgbClr val="010202"/>
                </a:solidFill>
                <a:effectLst/>
                <a:latin typeface="Arial" panose="020B0604020202020204" pitchFamily="34" charset="0"/>
                <a:ea typeface="Arial MT"/>
                <a:cs typeface="Arial" panose="020B0604020202020204" pitchFamily="34" charset="0"/>
              </a:rPr>
              <a:t>symptômes,</a:t>
            </a:r>
            <a:r>
              <a:rPr lang="fr-FR" sz="1400" spc="60" dirty="0">
                <a:solidFill>
                  <a:srgbClr val="010202"/>
                </a:solidFill>
                <a:effectLst/>
                <a:latin typeface="Arial" panose="020B0604020202020204" pitchFamily="34" charset="0"/>
                <a:ea typeface="Arial MT"/>
                <a:cs typeface="Arial" panose="020B0604020202020204" pitchFamily="34" charset="0"/>
              </a:rPr>
              <a:t> </a:t>
            </a:r>
            <a:r>
              <a:rPr lang="fr-FR" sz="1400" dirty="0">
                <a:solidFill>
                  <a:srgbClr val="010202"/>
                </a:solidFill>
                <a:effectLst/>
                <a:latin typeface="Arial" panose="020B0604020202020204" pitchFamily="34" charset="0"/>
                <a:ea typeface="Arial MT"/>
                <a:cs typeface="Arial" panose="020B0604020202020204" pitchFamily="34" charset="0"/>
              </a:rPr>
              <a:t>mise</a:t>
            </a:r>
            <a:r>
              <a:rPr lang="fr-FR" sz="1400" spc="60" dirty="0">
                <a:solidFill>
                  <a:srgbClr val="010202"/>
                </a:solidFill>
                <a:effectLst/>
                <a:latin typeface="Arial" panose="020B0604020202020204" pitchFamily="34" charset="0"/>
                <a:ea typeface="Arial MT"/>
                <a:cs typeface="Arial" panose="020B0604020202020204" pitchFamily="34" charset="0"/>
              </a:rPr>
              <a:t> </a:t>
            </a:r>
            <a:r>
              <a:rPr lang="fr-FR" sz="1400" dirty="0">
                <a:solidFill>
                  <a:srgbClr val="010202"/>
                </a:solidFill>
                <a:effectLst/>
                <a:latin typeface="Arial" panose="020B0604020202020204" pitchFamily="34" charset="0"/>
                <a:ea typeface="Arial MT"/>
                <a:cs typeface="Arial" panose="020B0604020202020204" pitchFamily="34" charset="0"/>
              </a:rPr>
              <a:t>en</a:t>
            </a:r>
            <a:r>
              <a:rPr lang="fr-FR" sz="1400" spc="60" dirty="0">
                <a:solidFill>
                  <a:srgbClr val="010202"/>
                </a:solidFill>
                <a:effectLst/>
                <a:latin typeface="Arial" panose="020B0604020202020204" pitchFamily="34" charset="0"/>
                <a:ea typeface="Arial MT"/>
                <a:cs typeface="Arial" panose="020B0604020202020204" pitchFamily="34" charset="0"/>
              </a:rPr>
              <a:t> </a:t>
            </a:r>
            <a:r>
              <a:rPr lang="fr-FR" sz="1400" dirty="0">
                <a:solidFill>
                  <a:srgbClr val="010202"/>
                </a:solidFill>
                <a:effectLst/>
                <a:latin typeface="Arial" panose="020B0604020202020204" pitchFamily="34" charset="0"/>
                <a:ea typeface="Arial MT"/>
                <a:cs typeface="Arial" panose="020B0604020202020204" pitchFamily="34" charset="0"/>
              </a:rPr>
              <a:t>lien</a:t>
            </a:r>
            <a:endParaRPr lang="fr-FR" sz="1400" dirty="0">
              <a:effectLst/>
              <a:latin typeface="Arial" panose="020B0604020202020204" pitchFamily="34" charset="0"/>
              <a:ea typeface="Arial MT"/>
              <a:cs typeface="Arial" panose="020B0604020202020204" pitchFamily="34" charset="0"/>
            </a:endParaRPr>
          </a:p>
          <a:p>
            <a:pPr marL="342900" lvl="0" indent="-342900">
              <a:spcBef>
                <a:spcPts val="1285"/>
              </a:spcBef>
              <a:spcAft>
                <a:spcPts val="0"/>
              </a:spcAft>
              <a:buClr>
                <a:srgbClr val="010202"/>
              </a:buClr>
              <a:buSzPts val="2050"/>
              <a:buFont typeface="Arial MT"/>
              <a:buChar char="•"/>
              <a:tabLst>
                <a:tab pos="1230630" algn="l"/>
                <a:tab pos="1231265" algn="l"/>
              </a:tabLst>
            </a:pPr>
            <a:r>
              <a:rPr lang="fr-FR" sz="1400" dirty="0">
                <a:solidFill>
                  <a:srgbClr val="010202"/>
                </a:solidFill>
                <a:effectLst/>
                <a:latin typeface="Arial" panose="020B0604020202020204" pitchFamily="34" charset="0"/>
                <a:ea typeface="Arial MT"/>
                <a:cs typeface="Arial" panose="020B0604020202020204" pitchFamily="34" charset="0"/>
              </a:rPr>
              <a:t>Hydratation</a:t>
            </a:r>
            <a:r>
              <a:rPr lang="fr-FR" sz="1400" spc="70" dirty="0">
                <a:solidFill>
                  <a:srgbClr val="010202"/>
                </a:solidFill>
                <a:effectLst/>
                <a:latin typeface="Arial" panose="020B0604020202020204" pitchFamily="34" charset="0"/>
                <a:ea typeface="Arial MT"/>
                <a:cs typeface="Arial" panose="020B0604020202020204" pitchFamily="34" charset="0"/>
              </a:rPr>
              <a:t> </a:t>
            </a:r>
            <a:r>
              <a:rPr lang="fr-FR" sz="1400" dirty="0">
                <a:solidFill>
                  <a:srgbClr val="010202"/>
                </a:solidFill>
                <a:effectLst/>
                <a:latin typeface="Arial" panose="020B0604020202020204" pitchFamily="34" charset="0"/>
                <a:ea typeface="Arial MT"/>
                <a:cs typeface="Arial" panose="020B0604020202020204" pitchFamily="34" charset="0"/>
              </a:rPr>
              <a:t>/</a:t>
            </a:r>
            <a:r>
              <a:rPr lang="fr-FR" sz="1400" spc="70" dirty="0">
                <a:solidFill>
                  <a:srgbClr val="010202"/>
                </a:solidFill>
                <a:effectLst/>
                <a:latin typeface="Arial" panose="020B0604020202020204" pitchFamily="34" charset="0"/>
                <a:ea typeface="Arial MT"/>
                <a:cs typeface="Arial" panose="020B0604020202020204" pitchFamily="34" charset="0"/>
              </a:rPr>
              <a:t> </a:t>
            </a:r>
            <a:r>
              <a:rPr lang="fr-FR" sz="1400" dirty="0">
                <a:solidFill>
                  <a:srgbClr val="010202"/>
                </a:solidFill>
                <a:effectLst/>
                <a:latin typeface="Arial" panose="020B0604020202020204" pitchFamily="34" charset="0"/>
                <a:ea typeface="Arial MT"/>
                <a:cs typeface="Arial" panose="020B0604020202020204" pitchFamily="34" charset="0"/>
              </a:rPr>
              <a:t>nutrition</a:t>
            </a:r>
            <a:r>
              <a:rPr lang="fr-FR" sz="1400" spc="75" dirty="0">
                <a:solidFill>
                  <a:srgbClr val="010202"/>
                </a:solidFill>
                <a:effectLst/>
                <a:latin typeface="Arial" panose="020B0604020202020204" pitchFamily="34" charset="0"/>
                <a:ea typeface="Arial MT"/>
                <a:cs typeface="Arial" panose="020B0604020202020204" pitchFamily="34" charset="0"/>
              </a:rPr>
              <a:t> </a:t>
            </a:r>
            <a:r>
              <a:rPr lang="fr-FR" sz="1400" dirty="0">
                <a:solidFill>
                  <a:srgbClr val="010202"/>
                </a:solidFill>
                <a:effectLst/>
                <a:latin typeface="Arial" panose="020B0604020202020204" pitchFamily="34" charset="0"/>
                <a:ea typeface="Arial MT"/>
                <a:cs typeface="Arial" panose="020B0604020202020204" pitchFamily="34" charset="0"/>
              </a:rPr>
              <a:t>(voie</a:t>
            </a:r>
            <a:r>
              <a:rPr lang="fr-FR" sz="1400" spc="70" dirty="0">
                <a:solidFill>
                  <a:srgbClr val="010202"/>
                </a:solidFill>
                <a:effectLst/>
                <a:latin typeface="Arial" panose="020B0604020202020204" pitchFamily="34" charset="0"/>
                <a:ea typeface="Arial MT"/>
                <a:cs typeface="Arial" panose="020B0604020202020204" pitchFamily="34" charset="0"/>
              </a:rPr>
              <a:t> </a:t>
            </a:r>
            <a:r>
              <a:rPr lang="fr-FR" sz="1400" dirty="0">
                <a:solidFill>
                  <a:srgbClr val="010202"/>
                </a:solidFill>
                <a:effectLst/>
                <a:latin typeface="Arial" panose="020B0604020202020204" pitchFamily="34" charset="0"/>
                <a:ea typeface="Arial MT"/>
                <a:cs typeface="Arial" panose="020B0604020202020204" pitchFamily="34" charset="0"/>
              </a:rPr>
              <a:t>orale)</a:t>
            </a:r>
            <a:endParaRPr lang="fr-FR" sz="1400" dirty="0">
              <a:effectLst/>
              <a:latin typeface="Arial" panose="020B0604020202020204" pitchFamily="34" charset="0"/>
              <a:ea typeface="Arial MT"/>
              <a:cs typeface="Arial" panose="020B0604020202020204" pitchFamily="34" charset="0"/>
            </a:endParaRPr>
          </a:p>
          <a:p>
            <a:pPr marL="342900" lvl="0" indent="-342900">
              <a:spcBef>
                <a:spcPts val="1160"/>
              </a:spcBef>
              <a:spcAft>
                <a:spcPts val="0"/>
              </a:spcAft>
              <a:buClr>
                <a:srgbClr val="010202"/>
              </a:buClr>
              <a:buSzPts val="2050"/>
              <a:buFont typeface="Arial MT"/>
              <a:buChar char="•"/>
              <a:tabLst>
                <a:tab pos="1230630" algn="l"/>
                <a:tab pos="1231265" algn="l"/>
              </a:tabLst>
            </a:pPr>
            <a:r>
              <a:rPr lang="fr-FR" sz="1400" dirty="0">
                <a:solidFill>
                  <a:srgbClr val="010202"/>
                </a:solidFill>
                <a:effectLst/>
                <a:latin typeface="Arial" panose="020B0604020202020204" pitchFamily="34" charset="0"/>
                <a:ea typeface="Arial MT"/>
                <a:cs typeface="Arial" panose="020B0604020202020204" pitchFamily="34" charset="0"/>
              </a:rPr>
              <a:t>Traitement</a:t>
            </a:r>
            <a:r>
              <a:rPr lang="fr-FR" sz="1400" spc="95" dirty="0">
                <a:solidFill>
                  <a:srgbClr val="010202"/>
                </a:solidFill>
                <a:effectLst/>
                <a:latin typeface="Arial" panose="020B0604020202020204" pitchFamily="34" charset="0"/>
                <a:ea typeface="Arial MT"/>
                <a:cs typeface="Arial" panose="020B0604020202020204" pitchFamily="34" charset="0"/>
              </a:rPr>
              <a:t> </a:t>
            </a:r>
            <a:r>
              <a:rPr lang="fr-FR" sz="1400" dirty="0">
                <a:solidFill>
                  <a:srgbClr val="010202"/>
                </a:solidFill>
                <a:effectLst/>
                <a:latin typeface="Arial" panose="020B0604020202020204" pitchFamily="34" charset="0"/>
                <a:ea typeface="Arial MT"/>
                <a:cs typeface="Arial" panose="020B0604020202020204" pitchFamily="34" charset="0"/>
              </a:rPr>
              <a:t>étiologique</a:t>
            </a:r>
            <a:r>
              <a:rPr lang="fr-FR" sz="1400" spc="95" dirty="0">
                <a:solidFill>
                  <a:srgbClr val="010202"/>
                </a:solidFill>
                <a:effectLst/>
                <a:latin typeface="Arial" panose="020B0604020202020204" pitchFamily="34" charset="0"/>
                <a:ea typeface="Arial MT"/>
                <a:cs typeface="Arial" panose="020B0604020202020204" pitchFamily="34" charset="0"/>
              </a:rPr>
              <a:t> </a:t>
            </a:r>
            <a:r>
              <a:rPr lang="fr-FR" sz="1400" dirty="0">
                <a:solidFill>
                  <a:srgbClr val="010202"/>
                </a:solidFill>
                <a:effectLst/>
                <a:latin typeface="Arial" panose="020B0604020202020204" pitchFamily="34" charset="0"/>
                <a:ea typeface="Arial MT"/>
                <a:cs typeface="Arial" panose="020B0604020202020204" pitchFamily="34" charset="0"/>
              </a:rPr>
              <a:t>si</a:t>
            </a:r>
            <a:r>
              <a:rPr lang="fr-FR" sz="1400" spc="95" dirty="0">
                <a:solidFill>
                  <a:srgbClr val="010202"/>
                </a:solidFill>
                <a:effectLst/>
                <a:latin typeface="Arial" panose="020B0604020202020204" pitchFamily="34" charset="0"/>
                <a:ea typeface="Arial MT"/>
                <a:cs typeface="Arial" panose="020B0604020202020204" pitchFamily="34" charset="0"/>
              </a:rPr>
              <a:t> </a:t>
            </a:r>
            <a:r>
              <a:rPr lang="fr-FR" sz="1400" dirty="0">
                <a:solidFill>
                  <a:srgbClr val="010202"/>
                </a:solidFill>
                <a:effectLst/>
                <a:latin typeface="Arial" panose="020B0604020202020204" pitchFamily="34" charset="0"/>
                <a:ea typeface="Arial MT"/>
                <a:cs typeface="Arial" panose="020B0604020202020204" pitchFamily="34" charset="0"/>
              </a:rPr>
              <a:t>possible</a:t>
            </a:r>
            <a:endParaRPr lang="fr-FR" sz="1400" dirty="0">
              <a:effectLst/>
              <a:latin typeface="Arial" panose="020B0604020202020204" pitchFamily="34" charset="0"/>
              <a:ea typeface="Arial MT"/>
              <a:cs typeface="Arial" panose="020B0604020202020204" pitchFamily="34" charset="0"/>
            </a:endParaRPr>
          </a:p>
          <a:p>
            <a:pPr marL="342900" lvl="0" indent="-342900">
              <a:spcBef>
                <a:spcPts val="1270"/>
              </a:spcBef>
              <a:spcAft>
                <a:spcPts val="0"/>
              </a:spcAft>
              <a:buClr>
                <a:srgbClr val="010202"/>
              </a:buClr>
              <a:buSzPts val="2050"/>
              <a:buFont typeface="Arial MT"/>
              <a:buChar char="•"/>
              <a:tabLst>
                <a:tab pos="1230630" algn="l"/>
                <a:tab pos="1231265" algn="l"/>
              </a:tabLst>
            </a:pPr>
            <a:r>
              <a:rPr lang="fr-FR" sz="1400" dirty="0">
                <a:solidFill>
                  <a:srgbClr val="010202"/>
                </a:solidFill>
                <a:effectLst/>
                <a:latin typeface="Arial" panose="020B0604020202020204" pitchFamily="34" charset="0"/>
                <a:ea typeface="Arial MT"/>
                <a:cs typeface="Arial" panose="020B0604020202020204" pitchFamily="34" charset="0"/>
              </a:rPr>
              <a:t>Traitement</a:t>
            </a:r>
            <a:r>
              <a:rPr lang="fr-FR" sz="1400" spc="120" dirty="0">
                <a:solidFill>
                  <a:srgbClr val="010202"/>
                </a:solidFill>
                <a:effectLst/>
                <a:latin typeface="Arial" panose="020B0604020202020204" pitchFamily="34" charset="0"/>
                <a:ea typeface="Arial MT"/>
                <a:cs typeface="Arial" panose="020B0604020202020204" pitchFamily="34" charset="0"/>
              </a:rPr>
              <a:t> </a:t>
            </a:r>
            <a:r>
              <a:rPr lang="fr-FR" sz="1400" dirty="0">
                <a:solidFill>
                  <a:srgbClr val="010202"/>
                </a:solidFill>
                <a:effectLst/>
                <a:latin typeface="Arial" panose="020B0604020202020204" pitchFamily="34" charset="0"/>
                <a:ea typeface="Arial MT"/>
                <a:cs typeface="Arial" panose="020B0604020202020204" pitchFamily="34" charset="0"/>
              </a:rPr>
              <a:t>médicamenteux</a:t>
            </a:r>
            <a:r>
              <a:rPr lang="fr-FR" sz="1400" spc="125" dirty="0">
                <a:solidFill>
                  <a:srgbClr val="010202"/>
                </a:solidFill>
                <a:effectLst/>
                <a:latin typeface="Arial" panose="020B0604020202020204" pitchFamily="34" charset="0"/>
                <a:ea typeface="Arial MT"/>
                <a:cs typeface="Arial" panose="020B0604020202020204" pitchFamily="34" charset="0"/>
              </a:rPr>
              <a:t> </a:t>
            </a:r>
            <a:r>
              <a:rPr lang="fr-FR" sz="1400" dirty="0">
                <a:solidFill>
                  <a:srgbClr val="010202"/>
                </a:solidFill>
                <a:effectLst/>
                <a:latin typeface="Arial" panose="020B0604020202020204" pitchFamily="34" charset="0"/>
                <a:ea typeface="Arial MT"/>
                <a:cs typeface="Arial" panose="020B0604020202020204" pitchFamily="34" charset="0"/>
              </a:rPr>
              <a:t>symptomatiques</a:t>
            </a:r>
            <a:endParaRPr lang="fr-FR" sz="1400" dirty="0">
              <a:effectLst/>
              <a:latin typeface="Arial" panose="020B0604020202020204" pitchFamily="34" charset="0"/>
              <a:ea typeface="Arial MT"/>
              <a:cs typeface="Arial" panose="020B0604020202020204" pitchFamily="34" charset="0"/>
            </a:endParaRPr>
          </a:p>
          <a:p>
            <a:pPr marL="742950" marR="141605" lvl="1" indent="-285750">
              <a:lnSpc>
                <a:spcPct val="95000"/>
              </a:lnSpc>
              <a:spcBef>
                <a:spcPts val="1340"/>
              </a:spcBef>
              <a:spcAft>
                <a:spcPts val="0"/>
              </a:spcAft>
              <a:buClr>
                <a:srgbClr val="010202"/>
              </a:buClr>
              <a:buSzPts val="2050"/>
              <a:buFont typeface="Arial MT"/>
              <a:buChar char="–"/>
              <a:tabLst>
                <a:tab pos="1645285" algn="l"/>
              </a:tabLst>
            </a:pPr>
            <a:r>
              <a:rPr lang="fr-FR" sz="1400" dirty="0">
                <a:solidFill>
                  <a:srgbClr val="010202"/>
                </a:solidFill>
                <a:effectLst/>
                <a:latin typeface="Arial" panose="020B0604020202020204" pitchFamily="34" charset="0"/>
                <a:ea typeface="Arial MT"/>
                <a:cs typeface="Arial" panose="020B0604020202020204" pitchFamily="34" charset="0"/>
              </a:rPr>
              <a:t>Neuroleptiques</a:t>
            </a:r>
            <a:r>
              <a:rPr lang="fr-FR" sz="1400" spc="70" dirty="0">
                <a:solidFill>
                  <a:srgbClr val="010202"/>
                </a:solidFill>
                <a:effectLst/>
                <a:latin typeface="Arial" panose="020B0604020202020204" pitchFamily="34" charset="0"/>
                <a:ea typeface="Arial MT"/>
                <a:cs typeface="Arial" panose="020B0604020202020204" pitchFamily="34" charset="0"/>
              </a:rPr>
              <a:t> </a:t>
            </a:r>
            <a:r>
              <a:rPr lang="fr-FR" sz="1400" dirty="0">
                <a:solidFill>
                  <a:srgbClr val="010202"/>
                </a:solidFill>
                <a:effectLst/>
                <a:latin typeface="Arial" panose="020B0604020202020204" pitchFamily="34" charset="0"/>
                <a:ea typeface="Arial MT"/>
                <a:cs typeface="Arial" panose="020B0604020202020204" pitchFamily="34" charset="0"/>
              </a:rPr>
              <a:t>sédatifs</a:t>
            </a:r>
            <a:r>
              <a:rPr lang="fr-FR" sz="1400" spc="70" dirty="0">
                <a:solidFill>
                  <a:srgbClr val="010202"/>
                </a:solidFill>
                <a:effectLst/>
                <a:latin typeface="Arial" panose="020B0604020202020204" pitchFamily="34" charset="0"/>
                <a:ea typeface="Arial MT"/>
                <a:cs typeface="Arial" panose="020B0604020202020204" pitchFamily="34" charset="0"/>
              </a:rPr>
              <a:t> </a:t>
            </a:r>
            <a:r>
              <a:rPr lang="fr-FR" sz="1400" dirty="0">
                <a:solidFill>
                  <a:srgbClr val="010202"/>
                </a:solidFill>
                <a:effectLst/>
                <a:latin typeface="Arial" panose="020B0604020202020204" pitchFamily="34" charset="0"/>
                <a:ea typeface="Arial MT"/>
                <a:cs typeface="Arial" panose="020B0604020202020204" pitchFamily="34" charset="0"/>
              </a:rPr>
              <a:t>et</a:t>
            </a:r>
            <a:r>
              <a:rPr lang="fr-FR" sz="1400" spc="70" dirty="0">
                <a:solidFill>
                  <a:srgbClr val="010202"/>
                </a:solidFill>
                <a:effectLst/>
                <a:latin typeface="Arial" panose="020B0604020202020204" pitchFamily="34" charset="0"/>
                <a:ea typeface="Arial MT"/>
                <a:cs typeface="Arial" panose="020B0604020202020204" pitchFamily="34" charset="0"/>
              </a:rPr>
              <a:t> </a:t>
            </a:r>
            <a:r>
              <a:rPr lang="fr-FR" sz="1400" dirty="0" err="1">
                <a:solidFill>
                  <a:srgbClr val="010202"/>
                </a:solidFill>
                <a:effectLst/>
                <a:latin typeface="Arial" panose="020B0604020202020204" pitchFamily="34" charset="0"/>
                <a:ea typeface="Arial MT"/>
                <a:cs typeface="Arial" panose="020B0604020202020204" pitchFamily="34" charset="0"/>
              </a:rPr>
              <a:t>antiproductifs</a:t>
            </a:r>
            <a:r>
              <a:rPr lang="fr-FR" sz="1400" dirty="0">
                <a:solidFill>
                  <a:srgbClr val="010202"/>
                </a:solidFill>
                <a:effectLst/>
                <a:latin typeface="Arial" panose="020B0604020202020204" pitchFamily="34" charset="0"/>
                <a:ea typeface="Arial MT"/>
                <a:cs typeface="Arial" panose="020B0604020202020204" pitchFamily="34" charset="0"/>
              </a:rPr>
              <a:t>:</a:t>
            </a:r>
            <a:r>
              <a:rPr lang="fr-FR" sz="1400" spc="75" dirty="0">
                <a:solidFill>
                  <a:srgbClr val="010202"/>
                </a:solidFill>
                <a:effectLst/>
                <a:latin typeface="Arial" panose="020B0604020202020204" pitchFamily="34" charset="0"/>
                <a:ea typeface="Arial MT"/>
                <a:cs typeface="Arial" panose="020B0604020202020204" pitchFamily="34" charset="0"/>
              </a:rPr>
              <a:t> </a:t>
            </a:r>
            <a:r>
              <a:rPr lang="fr-FR" sz="1400" dirty="0">
                <a:solidFill>
                  <a:srgbClr val="010202"/>
                </a:solidFill>
                <a:effectLst/>
                <a:latin typeface="Arial" panose="020B0604020202020204" pitchFamily="34" charset="0"/>
                <a:ea typeface="Arial MT"/>
                <a:cs typeface="Arial" panose="020B0604020202020204" pitchFamily="34" charset="0"/>
              </a:rPr>
              <a:t>Haldol</a:t>
            </a:r>
            <a:r>
              <a:rPr lang="fr-FR" sz="1400" spc="-150" dirty="0">
                <a:solidFill>
                  <a:srgbClr val="010202"/>
                </a:solidFill>
                <a:effectLst/>
                <a:latin typeface="Arial" panose="020B0604020202020204" pitchFamily="34" charset="0"/>
                <a:ea typeface="Arial MT"/>
                <a:cs typeface="Arial" panose="020B0604020202020204" pitchFamily="34" charset="0"/>
              </a:rPr>
              <a:t> </a:t>
            </a:r>
            <a:r>
              <a:rPr lang="fr-FR" sz="1400" dirty="0">
                <a:solidFill>
                  <a:srgbClr val="010202"/>
                </a:solidFill>
                <a:effectLst/>
                <a:latin typeface="Arial" panose="020B0604020202020204" pitchFamily="34" charset="0"/>
                <a:ea typeface="Arial MT"/>
                <a:cs typeface="Arial" panose="020B0604020202020204" pitchFamily="34" charset="0"/>
              </a:rPr>
              <a:t>®</a:t>
            </a:r>
            <a:r>
              <a:rPr lang="fr-FR" sz="1400" spc="50" dirty="0">
                <a:solidFill>
                  <a:srgbClr val="010202"/>
                </a:solidFill>
                <a:effectLst/>
                <a:latin typeface="Arial" panose="020B0604020202020204" pitchFamily="34" charset="0"/>
                <a:ea typeface="Arial MT"/>
                <a:cs typeface="Arial" panose="020B0604020202020204" pitchFamily="34" charset="0"/>
              </a:rPr>
              <a:t> </a:t>
            </a:r>
            <a:r>
              <a:rPr lang="fr-FR" sz="1400" dirty="0">
                <a:solidFill>
                  <a:srgbClr val="010202"/>
                </a:solidFill>
                <a:effectLst/>
                <a:latin typeface="Arial" panose="020B0604020202020204" pitchFamily="34" charset="0"/>
                <a:ea typeface="Arial MT"/>
                <a:cs typeface="Arial" panose="020B0604020202020204" pitchFamily="34" charset="0"/>
              </a:rPr>
              <a:t>en</a:t>
            </a:r>
            <a:r>
              <a:rPr lang="fr-FR" sz="1400" spc="70" dirty="0">
                <a:solidFill>
                  <a:srgbClr val="010202"/>
                </a:solidFill>
                <a:effectLst/>
                <a:latin typeface="Arial" panose="020B0604020202020204" pitchFamily="34" charset="0"/>
                <a:ea typeface="Arial MT"/>
                <a:cs typeface="Arial" panose="020B0604020202020204" pitchFamily="34" charset="0"/>
              </a:rPr>
              <a:t> </a:t>
            </a:r>
            <a:r>
              <a:rPr lang="fr-FR" sz="1400" dirty="0">
                <a:solidFill>
                  <a:srgbClr val="010202"/>
                </a:solidFill>
                <a:effectLst/>
                <a:latin typeface="Arial" panose="020B0604020202020204" pitchFamily="34" charset="0"/>
                <a:ea typeface="Arial MT"/>
                <a:cs typeface="Arial" panose="020B0604020202020204" pitchFamily="34" charset="0"/>
              </a:rPr>
              <a:t>1ère</a:t>
            </a:r>
            <a:r>
              <a:rPr lang="fr-FR" sz="1400" spc="75" dirty="0">
                <a:solidFill>
                  <a:srgbClr val="010202"/>
                </a:solidFill>
                <a:effectLst/>
                <a:latin typeface="Arial" panose="020B0604020202020204" pitchFamily="34" charset="0"/>
                <a:ea typeface="Arial MT"/>
                <a:cs typeface="Arial" panose="020B0604020202020204" pitchFamily="34" charset="0"/>
              </a:rPr>
              <a:t> </a:t>
            </a:r>
            <a:r>
              <a:rPr lang="fr-FR" sz="1400" dirty="0">
                <a:solidFill>
                  <a:srgbClr val="010202"/>
                </a:solidFill>
                <a:effectLst/>
                <a:latin typeface="Arial" panose="020B0604020202020204" pitchFamily="34" charset="0"/>
                <a:ea typeface="Arial MT"/>
                <a:cs typeface="Arial" panose="020B0604020202020204" pitchFamily="34" charset="0"/>
              </a:rPr>
              <a:t>intention,</a:t>
            </a:r>
            <a:r>
              <a:rPr lang="fr-FR" sz="1400" spc="-555" dirty="0">
                <a:solidFill>
                  <a:srgbClr val="010202"/>
                </a:solidFill>
                <a:effectLst/>
                <a:latin typeface="Arial" panose="020B0604020202020204" pitchFamily="34" charset="0"/>
                <a:ea typeface="Arial MT"/>
                <a:cs typeface="Arial" panose="020B0604020202020204" pitchFamily="34" charset="0"/>
              </a:rPr>
              <a:t> </a:t>
            </a:r>
            <a:r>
              <a:rPr lang="fr-FR" sz="1400" dirty="0">
                <a:solidFill>
                  <a:srgbClr val="010202"/>
                </a:solidFill>
                <a:effectLst/>
                <a:latin typeface="Arial" panose="020B0604020202020204" pitchFamily="34" charset="0"/>
                <a:ea typeface="Arial MT"/>
                <a:cs typeface="Arial" panose="020B0604020202020204" pitchFamily="34" charset="0"/>
              </a:rPr>
              <a:t>chlorpromazine</a:t>
            </a:r>
            <a:endParaRPr lang="fr-FR" sz="1400" dirty="0">
              <a:effectLst/>
              <a:latin typeface="Arial" panose="020B0604020202020204" pitchFamily="34" charset="0"/>
              <a:ea typeface="Arial MT"/>
              <a:cs typeface="Arial" panose="020B0604020202020204" pitchFamily="34" charset="0"/>
            </a:endParaRPr>
          </a:p>
          <a:p>
            <a:pPr marL="742950" marR="334010" lvl="1" indent="-285750">
              <a:spcBef>
                <a:spcPts val="1195"/>
              </a:spcBef>
              <a:spcAft>
                <a:spcPts val="0"/>
              </a:spcAft>
              <a:buClr>
                <a:srgbClr val="010202"/>
              </a:buClr>
              <a:buSzPts val="2050"/>
              <a:buFont typeface="Arial MT"/>
              <a:buChar char="–"/>
              <a:tabLst>
                <a:tab pos="1645285" algn="l"/>
              </a:tabLst>
            </a:pPr>
            <a:r>
              <a:rPr lang="fr-FR" sz="1400" dirty="0">
                <a:solidFill>
                  <a:srgbClr val="010202"/>
                </a:solidFill>
                <a:effectLst/>
                <a:latin typeface="Arial" panose="020B0604020202020204" pitchFamily="34" charset="0"/>
                <a:ea typeface="Arial MT"/>
                <a:cs typeface="Arial" panose="020B0604020202020204" pitchFamily="34" charset="0"/>
              </a:rPr>
              <a:t>Benzodiazépines:</a:t>
            </a:r>
            <a:r>
              <a:rPr lang="fr-FR" sz="1400" spc="110" dirty="0">
                <a:solidFill>
                  <a:srgbClr val="010202"/>
                </a:solidFill>
                <a:effectLst/>
                <a:latin typeface="Arial" panose="020B0604020202020204" pitchFamily="34" charset="0"/>
                <a:ea typeface="Arial MT"/>
                <a:cs typeface="Arial" panose="020B0604020202020204" pitchFamily="34" charset="0"/>
              </a:rPr>
              <a:t> </a:t>
            </a:r>
            <a:r>
              <a:rPr lang="fr-FR" sz="1400" dirty="0">
                <a:solidFill>
                  <a:srgbClr val="010202"/>
                </a:solidFill>
                <a:effectLst/>
                <a:latin typeface="Arial" panose="020B0604020202020204" pitchFamily="34" charset="0"/>
                <a:ea typeface="Arial MT"/>
                <a:cs typeface="Arial" panose="020B0604020202020204" pitchFamily="34" charset="0"/>
              </a:rPr>
              <a:t>alprazolam,</a:t>
            </a:r>
            <a:r>
              <a:rPr lang="fr-FR" sz="1400" spc="110" dirty="0">
                <a:solidFill>
                  <a:srgbClr val="010202"/>
                </a:solidFill>
                <a:effectLst/>
                <a:latin typeface="Arial" panose="020B0604020202020204" pitchFamily="34" charset="0"/>
                <a:ea typeface="Arial MT"/>
                <a:cs typeface="Arial" panose="020B0604020202020204" pitchFamily="34" charset="0"/>
              </a:rPr>
              <a:t> </a:t>
            </a:r>
            <a:r>
              <a:rPr lang="fr-FR" sz="1400" dirty="0">
                <a:solidFill>
                  <a:srgbClr val="010202"/>
                </a:solidFill>
                <a:effectLst/>
                <a:latin typeface="Arial" panose="020B0604020202020204" pitchFamily="34" charset="0"/>
                <a:ea typeface="Arial MT"/>
                <a:cs typeface="Arial" panose="020B0604020202020204" pitchFamily="34" charset="0"/>
              </a:rPr>
              <a:t>lorazépam,</a:t>
            </a:r>
            <a:r>
              <a:rPr lang="fr-FR" sz="1400" spc="115" dirty="0">
                <a:solidFill>
                  <a:srgbClr val="010202"/>
                </a:solidFill>
                <a:effectLst/>
                <a:latin typeface="Arial" panose="020B0604020202020204" pitchFamily="34" charset="0"/>
                <a:ea typeface="Arial MT"/>
                <a:cs typeface="Arial" panose="020B0604020202020204" pitchFamily="34" charset="0"/>
              </a:rPr>
              <a:t> </a:t>
            </a:r>
            <a:r>
              <a:rPr lang="fr-FR" sz="1400" dirty="0">
                <a:solidFill>
                  <a:srgbClr val="010202"/>
                </a:solidFill>
                <a:effectLst/>
                <a:latin typeface="Arial" panose="020B0604020202020204" pitchFamily="34" charset="0"/>
                <a:ea typeface="Arial MT"/>
                <a:cs typeface="Arial" panose="020B0604020202020204" pitchFamily="34" charset="0"/>
              </a:rPr>
              <a:t>midazolam</a:t>
            </a:r>
            <a:endParaRPr lang="fr-FR" sz="1400" dirty="0">
              <a:effectLst/>
              <a:latin typeface="Arial" panose="020B0604020202020204" pitchFamily="34" charset="0"/>
              <a:ea typeface="Arial MT"/>
              <a:cs typeface="Arial" panose="020B0604020202020204" pitchFamily="34" charset="0"/>
            </a:endParaRPr>
          </a:p>
          <a:p>
            <a:pPr>
              <a:spcBef>
                <a:spcPts val="45"/>
              </a:spcBef>
            </a:pPr>
            <a:r>
              <a:rPr lang="fr-FR" sz="1050" dirty="0">
                <a:effectLst/>
                <a:latin typeface="Arial MT"/>
                <a:ea typeface="Arial MT"/>
                <a:cs typeface="Arial MT"/>
              </a:rPr>
              <a:t> </a:t>
            </a:r>
            <a:endParaRPr lang="fr-FR" sz="2050" dirty="0">
              <a:effectLst/>
              <a:latin typeface="Arial MT"/>
              <a:ea typeface="Arial MT"/>
              <a:cs typeface="Arial MT"/>
            </a:endParaRPr>
          </a:p>
          <a:p>
            <a:pPr marL="0" indent="0">
              <a:buNone/>
            </a:pPr>
            <a:endParaRPr lang="fr-FR" dirty="0"/>
          </a:p>
        </p:txBody>
      </p:sp>
    </p:spTree>
    <p:extLst>
      <p:ext uri="{BB962C8B-B14F-4D97-AF65-F5344CB8AC3E}">
        <p14:creationId xmlns:p14="http://schemas.microsoft.com/office/powerpoint/2010/main" val="1014190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39ACD1C-D055-9D2C-7F3F-2703520784D4}"/>
              </a:ext>
            </a:extLst>
          </p:cNvPr>
          <p:cNvSpPr>
            <a:spLocks noGrp="1"/>
          </p:cNvSpPr>
          <p:nvPr>
            <p:ph type="title"/>
          </p:nvPr>
        </p:nvSpPr>
        <p:spPr>
          <a:xfrm>
            <a:off x="913775" y="618517"/>
            <a:ext cx="10364451" cy="916085"/>
          </a:xfrm>
        </p:spPr>
        <p:txBody>
          <a:bodyPr>
            <a:normAutofit fontScale="90000"/>
          </a:bodyPr>
          <a:lstStyle/>
          <a:p>
            <a:r>
              <a:rPr lang="fr-FR" b="1" dirty="0">
                <a:solidFill>
                  <a:srgbClr val="FF0000"/>
                </a:solidFill>
              </a:rPr>
              <a:t>Symptômes en fin de vie </a:t>
            </a:r>
            <a:br>
              <a:rPr lang="fr-FR" b="1" dirty="0">
                <a:solidFill>
                  <a:srgbClr val="FF0000"/>
                </a:solidFill>
              </a:rPr>
            </a:br>
            <a:r>
              <a:rPr lang="fr-FR" b="1" dirty="0">
                <a:solidFill>
                  <a:srgbClr val="FF0000"/>
                </a:solidFill>
              </a:rPr>
              <a:t>confusion /agitation </a:t>
            </a:r>
            <a:endParaRPr lang="fr-FR" dirty="0"/>
          </a:p>
        </p:txBody>
      </p:sp>
      <p:sp>
        <p:nvSpPr>
          <p:cNvPr id="3" name="Espace réservé du contenu 2">
            <a:extLst>
              <a:ext uri="{FF2B5EF4-FFF2-40B4-BE49-F238E27FC236}">
                <a16:creationId xmlns:a16="http://schemas.microsoft.com/office/drawing/2014/main" id="{574B2A4C-9754-EA93-AA43-6F105A7F1961}"/>
              </a:ext>
            </a:extLst>
          </p:cNvPr>
          <p:cNvSpPr>
            <a:spLocks noGrp="1"/>
          </p:cNvSpPr>
          <p:nvPr>
            <p:ph sz="quarter" idx="13"/>
          </p:nvPr>
        </p:nvSpPr>
        <p:spPr>
          <a:xfrm>
            <a:off x="913774" y="1534602"/>
            <a:ext cx="10363826" cy="5168348"/>
          </a:xfrm>
        </p:spPr>
        <p:txBody>
          <a:bodyPr>
            <a:normAutofit fontScale="40000" lnSpcReduction="20000"/>
          </a:bodyPr>
          <a:lstStyle/>
          <a:p>
            <a:pPr marL="0" lvl="0" indent="0">
              <a:spcBef>
                <a:spcPts val="645"/>
              </a:spcBef>
              <a:spcAft>
                <a:spcPts val="0"/>
              </a:spcAft>
              <a:buClr>
                <a:srgbClr val="010202"/>
              </a:buClr>
              <a:buSzPts val="1950"/>
              <a:buNone/>
              <a:tabLst>
                <a:tab pos="1183640" algn="l"/>
              </a:tabLst>
            </a:pPr>
            <a:r>
              <a:rPr lang="fr-FR" sz="4300" dirty="0">
                <a:solidFill>
                  <a:srgbClr val="FF0000"/>
                </a:solidFill>
                <a:effectLst/>
                <a:latin typeface="Arial" panose="020B0604020202020204" pitchFamily="34" charset="0"/>
                <a:ea typeface="Arial MT"/>
                <a:cs typeface="Arial" panose="020B0604020202020204" pitchFamily="34" charset="0"/>
              </a:rPr>
              <a:t>Confusion agitation</a:t>
            </a:r>
          </a:p>
          <a:p>
            <a:pPr marL="0" lvl="0" indent="0">
              <a:spcBef>
                <a:spcPts val="645"/>
              </a:spcBef>
              <a:spcAft>
                <a:spcPts val="0"/>
              </a:spcAft>
              <a:buClr>
                <a:srgbClr val="010202"/>
              </a:buClr>
              <a:buSzPts val="1950"/>
              <a:buNone/>
              <a:tabLst>
                <a:tab pos="1183640" algn="l"/>
              </a:tabLst>
            </a:pPr>
            <a:endParaRPr lang="fr-FR" sz="4300" dirty="0">
              <a:solidFill>
                <a:srgbClr val="010202"/>
              </a:solidFill>
              <a:effectLst/>
              <a:latin typeface="Arial" panose="020B0604020202020204" pitchFamily="34" charset="0"/>
              <a:ea typeface="Arial MT"/>
              <a:cs typeface="Arial" panose="020B0604020202020204" pitchFamily="34" charset="0"/>
            </a:endParaRPr>
          </a:p>
          <a:p>
            <a:pPr lvl="0">
              <a:spcBef>
                <a:spcPts val="645"/>
              </a:spcBef>
              <a:spcAft>
                <a:spcPts val="0"/>
              </a:spcAft>
              <a:buClr>
                <a:srgbClr val="010202"/>
              </a:buClr>
              <a:buSzPts val="1950"/>
              <a:buFont typeface="Wingdings" panose="05000000000000000000" pitchFamily="2" charset="2"/>
              <a:buChar char="Ø"/>
              <a:tabLst>
                <a:tab pos="1183640" algn="l"/>
              </a:tabLst>
            </a:pPr>
            <a:r>
              <a:rPr lang="fr-FR" sz="4300" dirty="0">
                <a:solidFill>
                  <a:srgbClr val="010202"/>
                </a:solidFill>
                <a:effectLst/>
                <a:latin typeface="Arial" panose="020B0604020202020204" pitchFamily="34" charset="0"/>
                <a:ea typeface="Arial MT"/>
                <a:cs typeface="Arial" panose="020B0604020202020204" pitchFamily="34" charset="0"/>
              </a:rPr>
              <a:t>Privilégier</a:t>
            </a:r>
            <a:r>
              <a:rPr lang="fr-FR" sz="4300" spc="70" dirty="0">
                <a:solidFill>
                  <a:srgbClr val="010202"/>
                </a:solidFill>
                <a:effectLst/>
                <a:latin typeface="Arial" panose="020B0604020202020204" pitchFamily="34" charset="0"/>
                <a:ea typeface="Arial MT"/>
                <a:cs typeface="Arial" panose="020B0604020202020204" pitchFamily="34" charset="0"/>
              </a:rPr>
              <a:t> </a:t>
            </a:r>
            <a:r>
              <a:rPr lang="fr-FR" sz="4300" dirty="0">
                <a:solidFill>
                  <a:srgbClr val="010202"/>
                </a:solidFill>
                <a:effectLst/>
                <a:latin typeface="Arial" panose="020B0604020202020204" pitchFamily="34" charset="0"/>
                <a:ea typeface="Arial MT"/>
                <a:cs typeface="Arial" panose="020B0604020202020204" pitchFamily="34" charset="0"/>
              </a:rPr>
              <a:t>un</a:t>
            </a:r>
            <a:r>
              <a:rPr lang="fr-FR" sz="4300" spc="75" dirty="0">
                <a:solidFill>
                  <a:srgbClr val="010202"/>
                </a:solidFill>
                <a:effectLst/>
                <a:latin typeface="Arial" panose="020B0604020202020204" pitchFamily="34" charset="0"/>
                <a:ea typeface="Arial MT"/>
                <a:cs typeface="Arial" panose="020B0604020202020204" pitchFamily="34" charset="0"/>
              </a:rPr>
              <a:t> </a:t>
            </a:r>
            <a:r>
              <a:rPr lang="fr-FR" sz="4300" dirty="0">
                <a:solidFill>
                  <a:srgbClr val="010202"/>
                </a:solidFill>
                <a:effectLst/>
                <a:latin typeface="Arial" panose="020B0604020202020204" pitchFamily="34" charset="0"/>
                <a:ea typeface="Arial MT"/>
                <a:cs typeface="Arial" panose="020B0604020202020204" pitchFamily="34" charset="0"/>
              </a:rPr>
              <a:t>environnement</a:t>
            </a:r>
            <a:r>
              <a:rPr lang="fr-FR" sz="4300" spc="75" dirty="0">
                <a:solidFill>
                  <a:srgbClr val="010202"/>
                </a:solidFill>
                <a:effectLst/>
                <a:latin typeface="Arial" panose="020B0604020202020204" pitchFamily="34" charset="0"/>
                <a:ea typeface="Arial MT"/>
                <a:cs typeface="Arial" panose="020B0604020202020204" pitchFamily="34" charset="0"/>
              </a:rPr>
              <a:t> </a:t>
            </a:r>
            <a:r>
              <a:rPr lang="fr-FR" sz="4300" dirty="0">
                <a:solidFill>
                  <a:srgbClr val="010202"/>
                </a:solidFill>
                <a:effectLst/>
                <a:latin typeface="Arial" panose="020B0604020202020204" pitchFamily="34" charset="0"/>
                <a:ea typeface="Arial MT"/>
                <a:cs typeface="Arial" panose="020B0604020202020204" pitchFamily="34" charset="0"/>
              </a:rPr>
              <a:t>calme</a:t>
            </a:r>
            <a:endParaRPr lang="fr-FR" sz="4300" dirty="0">
              <a:effectLst/>
              <a:latin typeface="Arial" panose="020B0604020202020204" pitchFamily="34" charset="0"/>
              <a:ea typeface="Arial MT"/>
              <a:cs typeface="Arial" panose="020B0604020202020204" pitchFamily="34" charset="0"/>
            </a:endParaRPr>
          </a:p>
          <a:p>
            <a:pPr lvl="0">
              <a:spcBef>
                <a:spcPts val="1785"/>
              </a:spcBef>
              <a:spcAft>
                <a:spcPts val="0"/>
              </a:spcAft>
              <a:buClr>
                <a:srgbClr val="010202"/>
              </a:buClr>
              <a:buSzPts val="1950"/>
              <a:buFont typeface="Wingdings" panose="05000000000000000000" pitchFamily="2" charset="2"/>
              <a:buChar char="Ø"/>
              <a:tabLst>
                <a:tab pos="1183640" algn="l"/>
              </a:tabLst>
            </a:pPr>
            <a:r>
              <a:rPr lang="fr-FR" sz="4300" dirty="0">
                <a:solidFill>
                  <a:srgbClr val="010202"/>
                </a:solidFill>
                <a:effectLst/>
                <a:latin typeface="Arial" panose="020B0604020202020204" pitchFamily="34" charset="0"/>
                <a:ea typeface="Arial MT"/>
                <a:cs typeface="Arial" panose="020B0604020202020204" pitchFamily="34" charset="0"/>
              </a:rPr>
              <a:t>Limiter</a:t>
            </a:r>
            <a:r>
              <a:rPr lang="fr-FR" sz="4300" spc="65" dirty="0">
                <a:solidFill>
                  <a:srgbClr val="010202"/>
                </a:solidFill>
                <a:effectLst/>
                <a:latin typeface="Arial" panose="020B0604020202020204" pitchFamily="34" charset="0"/>
                <a:ea typeface="Arial MT"/>
                <a:cs typeface="Arial" panose="020B0604020202020204" pitchFamily="34" charset="0"/>
              </a:rPr>
              <a:t> </a:t>
            </a:r>
            <a:r>
              <a:rPr lang="fr-FR" sz="4300" dirty="0">
                <a:solidFill>
                  <a:srgbClr val="010202"/>
                </a:solidFill>
                <a:effectLst/>
                <a:latin typeface="Arial" panose="020B0604020202020204" pitchFamily="34" charset="0"/>
                <a:ea typeface="Arial MT"/>
                <a:cs typeface="Arial" panose="020B0604020202020204" pitchFamily="34" charset="0"/>
              </a:rPr>
              <a:t>le</a:t>
            </a:r>
            <a:r>
              <a:rPr lang="fr-FR" sz="4300" spc="70" dirty="0">
                <a:solidFill>
                  <a:srgbClr val="010202"/>
                </a:solidFill>
                <a:effectLst/>
                <a:latin typeface="Arial" panose="020B0604020202020204" pitchFamily="34" charset="0"/>
                <a:ea typeface="Arial MT"/>
                <a:cs typeface="Arial" panose="020B0604020202020204" pitchFamily="34" charset="0"/>
              </a:rPr>
              <a:t> </a:t>
            </a:r>
            <a:r>
              <a:rPr lang="fr-FR" sz="4300" dirty="0">
                <a:solidFill>
                  <a:srgbClr val="010202"/>
                </a:solidFill>
                <a:effectLst/>
                <a:latin typeface="Arial" panose="020B0604020202020204" pitchFamily="34" charset="0"/>
                <a:ea typeface="Arial MT"/>
                <a:cs typeface="Arial" panose="020B0604020202020204" pitchFamily="34" charset="0"/>
              </a:rPr>
              <a:t>nombre</a:t>
            </a:r>
            <a:r>
              <a:rPr lang="fr-FR" sz="4300" spc="65" dirty="0">
                <a:solidFill>
                  <a:srgbClr val="010202"/>
                </a:solidFill>
                <a:effectLst/>
                <a:latin typeface="Arial" panose="020B0604020202020204" pitchFamily="34" charset="0"/>
                <a:ea typeface="Arial MT"/>
                <a:cs typeface="Arial" panose="020B0604020202020204" pitchFamily="34" charset="0"/>
              </a:rPr>
              <a:t> </a:t>
            </a:r>
            <a:r>
              <a:rPr lang="fr-FR" sz="4300" dirty="0">
                <a:solidFill>
                  <a:srgbClr val="010202"/>
                </a:solidFill>
                <a:effectLst/>
                <a:latin typeface="Arial" panose="020B0604020202020204" pitchFamily="34" charset="0"/>
                <a:ea typeface="Arial MT"/>
                <a:cs typeface="Arial" panose="020B0604020202020204" pitchFamily="34" charset="0"/>
              </a:rPr>
              <a:t>d’intervenants</a:t>
            </a:r>
            <a:endParaRPr lang="fr-FR" sz="4300" dirty="0">
              <a:effectLst/>
              <a:latin typeface="Arial" panose="020B0604020202020204" pitchFamily="34" charset="0"/>
              <a:ea typeface="Arial MT"/>
              <a:cs typeface="Arial" panose="020B0604020202020204" pitchFamily="34" charset="0"/>
            </a:endParaRPr>
          </a:p>
          <a:p>
            <a:pPr lvl="0">
              <a:spcBef>
                <a:spcPts val="1680"/>
              </a:spcBef>
              <a:spcAft>
                <a:spcPts val="0"/>
              </a:spcAft>
              <a:buClr>
                <a:srgbClr val="010202"/>
              </a:buClr>
              <a:buSzPts val="1950"/>
              <a:buFont typeface="Wingdings" panose="05000000000000000000" pitchFamily="2" charset="2"/>
              <a:buChar char="Ø"/>
              <a:tabLst>
                <a:tab pos="1183640" algn="l"/>
              </a:tabLst>
            </a:pPr>
            <a:r>
              <a:rPr lang="fr-FR" sz="4300" dirty="0">
                <a:solidFill>
                  <a:srgbClr val="010202"/>
                </a:solidFill>
                <a:effectLst/>
                <a:latin typeface="Arial" panose="020B0604020202020204" pitchFamily="34" charset="0"/>
                <a:ea typeface="Arial MT"/>
                <a:cs typeface="Arial" panose="020B0604020202020204" pitchFamily="34" charset="0"/>
              </a:rPr>
              <a:t>Diminuer</a:t>
            </a:r>
            <a:r>
              <a:rPr lang="fr-FR" sz="4300" spc="75" dirty="0">
                <a:solidFill>
                  <a:srgbClr val="010202"/>
                </a:solidFill>
                <a:effectLst/>
                <a:latin typeface="Arial" panose="020B0604020202020204" pitchFamily="34" charset="0"/>
                <a:ea typeface="Arial MT"/>
                <a:cs typeface="Arial" panose="020B0604020202020204" pitchFamily="34" charset="0"/>
              </a:rPr>
              <a:t> </a:t>
            </a:r>
            <a:r>
              <a:rPr lang="fr-FR" sz="4300" dirty="0">
                <a:solidFill>
                  <a:srgbClr val="010202"/>
                </a:solidFill>
                <a:effectLst/>
                <a:latin typeface="Arial" panose="020B0604020202020204" pitchFamily="34" charset="0"/>
                <a:ea typeface="Arial MT"/>
                <a:cs typeface="Arial" panose="020B0604020202020204" pitchFamily="34" charset="0"/>
              </a:rPr>
              <a:t>les</a:t>
            </a:r>
            <a:r>
              <a:rPr lang="fr-FR" sz="4300" spc="80" dirty="0">
                <a:solidFill>
                  <a:srgbClr val="010202"/>
                </a:solidFill>
                <a:effectLst/>
                <a:latin typeface="Arial" panose="020B0604020202020204" pitchFamily="34" charset="0"/>
                <a:ea typeface="Arial MT"/>
                <a:cs typeface="Arial" panose="020B0604020202020204" pitchFamily="34" charset="0"/>
              </a:rPr>
              <a:t> </a:t>
            </a:r>
            <a:r>
              <a:rPr lang="fr-FR" sz="4300" dirty="0">
                <a:solidFill>
                  <a:srgbClr val="010202"/>
                </a:solidFill>
                <a:effectLst/>
                <a:latin typeface="Arial" panose="020B0604020202020204" pitchFamily="34" charset="0"/>
                <a:ea typeface="Arial MT"/>
                <a:cs typeface="Arial" panose="020B0604020202020204" pitchFamily="34" charset="0"/>
              </a:rPr>
              <a:t>stimulations</a:t>
            </a:r>
            <a:r>
              <a:rPr lang="fr-FR" sz="4300" spc="80" dirty="0">
                <a:solidFill>
                  <a:srgbClr val="010202"/>
                </a:solidFill>
                <a:effectLst/>
                <a:latin typeface="Arial" panose="020B0604020202020204" pitchFamily="34" charset="0"/>
                <a:ea typeface="Arial MT"/>
                <a:cs typeface="Arial" panose="020B0604020202020204" pitchFamily="34" charset="0"/>
              </a:rPr>
              <a:t> </a:t>
            </a:r>
            <a:r>
              <a:rPr lang="fr-FR" sz="4300" dirty="0">
                <a:solidFill>
                  <a:srgbClr val="010202"/>
                </a:solidFill>
                <a:effectLst/>
                <a:latin typeface="Arial" panose="020B0604020202020204" pitchFamily="34" charset="0"/>
                <a:ea typeface="Arial MT"/>
                <a:cs typeface="Arial" panose="020B0604020202020204" pitchFamily="34" charset="0"/>
              </a:rPr>
              <a:t>sensorielles</a:t>
            </a:r>
            <a:endParaRPr lang="fr-FR" sz="4300" dirty="0">
              <a:effectLst/>
              <a:latin typeface="Arial" panose="020B0604020202020204" pitchFamily="34" charset="0"/>
              <a:ea typeface="Arial MT"/>
              <a:cs typeface="Arial" panose="020B0604020202020204" pitchFamily="34" charset="0"/>
            </a:endParaRPr>
          </a:p>
          <a:p>
            <a:pPr lvl="0">
              <a:spcBef>
                <a:spcPts val="1785"/>
              </a:spcBef>
              <a:spcAft>
                <a:spcPts val="0"/>
              </a:spcAft>
              <a:buClr>
                <a:srgbClr val="010202"/>
              </a:buClr>
              <a:buSzPts val="1950"/>
              <a:buFont typeface="Wingdings" panose="05000000000000000000" pitchFamily="2" charset="2"/>
              <a:buChar char="Ø"/>
              <a:tabLst>
                <a:tab pos="1183640" algn="l"/>
              </a:tabLst>
            </a:pPr>
            <a:r>
              <a:rPr lang="fr-FR" sz="4300" dirty="0">
                <a:solidFill>
                  <a:srgbClr val="010202"/>
                </a:solidFill>
                <a:effectLst/>
                <a:latin typeface="Arial" panose="020B0604020202020204" pitchFamily="34" charset="0"/>
                <a:ea typeface="Arial MT"/>
                <a:cs typeface="Arial" panose="020B0604020202020204" pitchFamily="34" charset="0"/>
              </a:rPr>
              <a:t>Etablir</a:t>
            </a:r>
            <a:r>
              <a:rPr lang="fr-FR" sz="4300" spc="50" dirty="0">
                <a:solidFill>
                  <a:srgbClr val="010202"/>
                </a:solidFill>
                <a:effectLst/>
                <a:latin typeface="Arial" panose="020B0604020202020204" pitchFamily="34" charset="0"/>
                <a:ea typeface="Arial MT"/>
                <a:cs typeface="Arial" panose="020B0604020202020204" pitchFamily="34" charset="0"/>
              </a:rPr>
              <a:t> </a:t>
            </a:r>
            <a:r>
              <a:rPr lang="fr-FR" sz="4300" dirty="0">
                <a:solidFill>
                  <a:srgbClr val="010202"/>
                </a:solidFill>
                <a:effectLst/>
                <a:latin typeface="Arial" panose="020B0604020202020204" pitchFamily="34" charset="0"/>
                <a:ea typeface="Arial MT"/>
                <a:cs typeface="Arial" panose="020B0604020202020204" pitchFamily="34" charset="0"/>
              </a:rPr>
              <a:t>des</a:t>
            </a:r>
            <a:r>
              <a:rPr lang="fr-FR" sz="4300" spc="55" dirty="0">
                <a:solidFill>
                  <a:srgbClr val="010202"/>
                </a:solidFill>
                <a:effectLst/>
                <a:latin typeface="Arial" panose="020B0604020202020204" pitchFamily="34" charset="0"/>
                <a:ea typeface="Arial MT"/>
                <a:cs typeface="Arial" panose="020B0604020202020204" pitchFamily="34" charset="0"/>
              </a:rPr>
              <a:t> </a:t>
            </a:r>
            <a:r>
              <a:rPr lang="fr-FR" sz="4300" dirty="0">
                <a:solidFill>
                  <a:srgbClr val="010202"/>
                </a:solidFill>
                <a:effectLst/>
                <a:latin typeface="Arial" panose="020B0604020202020204" pitchFamily="34" charset="0"/>
                <a:ea typeface="Arial MT"/>
                <a:cs typeface="Arial" panose="020B0604020202020204" pitchFamily="34" charset="0"/>
              </a:rPr>
              <a:t>liens</a:t>
            </a:r>
            <a:r>
              <a:rPr lang="fr-FR" sz="4300" spc="55" dirty="0">
                <a:solidFill>
                  <a:srgbClr val="010202"/>
                </a:solidFill>
                <a:effectLst/>
                <a:latin typeface="Arial" panose="020B0604020202020204" pitchFamily="34" charset="0"/>
                <a:ea typeface="Arial MT"/>
                <a:cs typeface="Arial" panose="020B0604020202020204" pitchFamily="34" charset="0"/>
              </a:rPr>
              <a:t> </a:t>
            </a:r>
            <a:r>
              <a:rPr lang="fr-FR" sz="4300" dirty="0">
                <a:solidFill>
                  <a:srgbClr val="010202"/>
                </a:solidFill>
                <a:effectLst/>
                <a:latin typeface="Arial" panose="020B0604020202020204" pitchFamily="34" charset="0"/>
                <a:ea typeface="Arial MT"/>
                <a:cs typeface="Arial" panose="020B0604020202020204" pitchFamily="34" charset="0"/>
              </a:rPr>
              <a:t>temporels</a:t>
            </a:r>
            <a:r>
              <a:rPr lang="fr-FR" sz="4300" spc="55" dirty="0">
                <a:solidFill>
                  <a:srgbClr val="010202"/>
                </a:solidFill>
                <a:effectLst/>
                <a:latin typeface="Arial" panose="020B0604020202020204" pitchFamily="34" charset="0"/>
                <a:ea typeface="Arial MT"/>
                <a:cs typeface="Arial" panose="020B0604020202020204" pitchFamily="34" charset="0"/>
              </a:rPr>
              <a:t> </a:t>
            </a:r>
            <a:r>
              <a:rPr lang="fr-FR" sz="4300" dirty="0">
                <a:solidFill>
                  <a:srgbClr val="010202"/>
                </a:solidFill>
                <a:effectLst/>
                <a:latin typeface="Arial" panose="020B0604020202020204" pitchFamily="34" charset="0"/>
                <a:ea typeface="Arial MT"/>
                <a:cs typeface="Arial" panose="020B0604020202020204" pitchFamily="34" charset="0"/>
              </a:rPr>
              <a:t>et</a:t>
            </a:r>
            <a:r>
              <a:rPr lang="fr-FR" sz="4300" spc="55" dirty="0">
                <a:solidFill>
                  <a:srgbClr val="010202"/>
                </a:solidFill>
                <a:effectLst/>
                <a:latin typeface="Arial" panose="020B0604020202020204" pitchFamily="34" charset="0"/>
                <a:ea typeface="Arial MT"/>
                <a:cs typeface="Arial" panose="020B0604020202020204" pitchFamily="34" charset="0"/>
              </a:rPr>
              <a:t> </a:t>
            </a:r>
            <a:r>
              <a:rPr lang="fr-FR" sz="4300" dirty="0">
                <a:solidFill>
                  <a:srgbClr val="010202"/>
                </a:solidFill>
                <a:effectLst/>
                <a:latin typeface="Arial" panose="020B0604020202020204" pitchFamily="34" charset="0"/>
                <a:ea typeface="Arial MT"/>
                <a:cs typeface="Arial" panose="020B0604020202020204" pitchFamily="34" charset="0"/>
              </a:rPr>
              <a:t>spatiaux</a:t>
            </a:r>
            <a:endParaRPr lang="fr-FR" sz="4300" dirty="0">
              <a:effectLst/>
              <a:latin typeface="Arial" panose="020B0604020202020204" pitchFamily="34" charset="0"/>
              <a:ea typeface="Arial MT"/>
              <a:cs typeface="Arial" panose="020B0604020202020204" pitchFamily="34" charset="0"/>
            </a:endParaRPr>
          </a:p>
          <a:p>
            <a:pPr lvl="0">
              <a:spcBef>
                <a:spcPts val="1680"/>
              </a:spcBef>
              <a:spcAft>
                <a:spcPts val="0"/>
              </a:spcAft>
              <a:buClr>
                <a:srgbClr val="010202"/>
              </a:buClr>
              <a:buSzPts val="1950"/>
              <a:buFont typeface="Wingdings" panose="05000000000000000000" pitchFamily="2" charset="2"/>
              <a:buChar char="Ø"/>
              <a:tabLst>
                <a:tab pos="1183640" algn="l"/>
              </a:tabLst>
            </a:pPr>
            <a:r>
              <a:rPr lang="fr-FR" sz="4300" dirty="0">
                <a:solidFill>
                  <a:srgbClr val="010202"/>
                </a:solidFill>
                <a:effectLst/>
                <a:latin typeface="Arial" panose="020B0604020202020204" pitchFamily="34" charset="0"/>
                <a:ea typeface="Arial MT"/>
                <a:cs typeface="Arial" panose="020B0604020202020204" pitchFamily="34" charset="0"/>
              </a:rPr>
              <a:t>Eviter</a:t>
            </a:r>
            <a:r>
              <a:rPr lang="fr-FR" sz="4300" spc="45" dirty="0">
                <a:solidFill>
                  <a:srgbClr val="010202"/>
                </a:solidFill>
                <a:effectLst/>
                <a:latin typeface="Arial" panose="020B0604020202020204" pitchFamily="34" charset="0"/>
                <a:ea typeface="Arial MT"/>
                <a:cs typeface="Arial" panose="020B0604020202020204" pitchFamily="34" charset="0"/>
              </a:rPr>
              <a:t> </a:t>
            </a:r>
            <a:r>
              <a:rPr lang="fr-FR" sz="4300" dirty="0">
                <a:solidFill>
                  <a:srgbClr val="010202"/>
                </a:solidFill>
                <a:effectLst/>
                <a:latin typeface="Arial" panose="020B0604020202020204" pitchFamily="34" charset="0"/>
                <a:ea typeface="Arial MT"/>
                <a:cs typeface="Arial" panose="020B0604020202020204" pitchFamily="34" charset="0"/>
              </a:rPr>
              <a:t>le</a:t>
            </a:r>
            <a:r>
              <a:rPr lang="fr-FR" sz="4300" spc="50" dirty="0">
                <a:solidFill>
                  <a:srgbClr val="010202"/>
                </a:solidFill>
                <a:effectLst/>
                <a:latin typeface="Arial" panose="020B0604020202020204" pitchFamily="34" charset="0"/>
                <a:ea typeface="Arial MT"/>
                <a:cs typeface="Arial" panose="020B0604020202020204" pitchFamily="34" charset="0"/>
              </a:rPr>
              <a:t> </a:t>
            </a:r>
            <a:r>
              <a:rPr lang="fr-FR" sz="4300" dirty="0">
                <a:solidFill>
                  <a:srgbClr val="010202"/>
                </a:solidFill>
                <a:effectLst/>
                <a:latin typeface="Arial" panose="020B0604020202020204" pitchFamily="34" charset="0"/>
                <a:ea typeface="Arial MT"/>
                <a:cs typeface="Arial" panose="020B0604020202020204" pitchFamily="34" charset="0"/>
              </a:rPr>
              <a:t>transfert</a:t>
            </a:r>
            <a:r>
              <a:rPr lang="fr-FR" sz="4300" spc="45" dirty="0">
                <a:solidFill>
                  <a:srgbClr val="010202"/>
                </a:solidFill>
                <a:effectLst/>
                <a:latin typeface="Arial" panose="020B0604020202020204" pitchFamily="34" charset="0"/>
                <a:ea typeface="Arial MT"/>
                <a:cs typeface="Arial" panose="020B0604020202020204" pitchFamily="34" charset="0"/>
              </a:rPr>
              <a:t> </a:t>
            </a:r>
            <a:r>
              <a:rPr lang="fr-FR" sz="4300" dirty="0">
                <a:effectLst/>
                <a:latin typeface="Arial" panose="020B0604020202020204" pitchFamily="34" charset="0"/>
                <a:ea typeface="Arial MT"/>
                <a:cs typeface="Arial" panose="020B0604020202020204" pitchFamily="34" charset="0"/>
              </a:rPr>
              <a:t>dans</a:t>
            </a:r>
            <a:r>
              <a:rPr lang="fr-FR" sz="4300" spc="50" dirty="0">
                <a:effectLst/>
                <a:latin typeface="Arial" panose="020B0604020202020204" pitchFamily="34" charset="0"/>
                <a:ea typeface="Arial MT"/>
                <a:cs typeface="Arial" panose="020B0604020202020204" pitchFamily="34" charset="0"/>
              </a:rPr>
              <a:t> </a:t>
            </a:r>
            <a:r>
              <a:rPr lang="fr-FR" sz="4300" dirty="0">
                <a:effectLst/>
                <a:latin typeface="Arial" panose="020B0604020202020204" pitchFamily="34" charset="0"/>
                <a:ea typeface="Arial MT"/>
                <a:cs typeface="Arial" panose="020B0604020202020204" pitchFamily="34" charset="0"/>
              </a:rPr>
              <a:t>un</a:t>
            </a:r>
            <a:r>
              <a:rPr lang="fr-FR" sz="4300" spc="50" dirty="0">
                <a:effectLst/>
                <a:latin typeface="Arial" panose="020B0604020202020204" pitchFamily="34" charset="0"/>
                <a:ea typeface="Arial MT"/>
                <a:cs typeface="Arial" panose="020B0604020202020204" pitchFamily="34" charset="0"/>
              </a:rPr>
              <a:t> </a:t>
            </a:r>
            <a:r>
              <a:rPr lang="fr-FR" sz="4300" dirty="0">
                <a:effectLst/>
                <a:latin typeface="Arial" panose="020B0604020202020204" pitchFamily="34" charset="0"/>
                <a:ea typeface="Arial MT"/>
                <a:cs typeface="Arial" panose="020B0604020202020204" pitchFamily="34" charset="0"/>
              </a:rPr>
              <a:t>autre</a:t>
            </a:r>
            <a:r>
              <a:rPr lang="fr-FR" sz="4300" spc="45" dirty="0">
                <a:effectLst/>
                <a:latin typeface="Arial" panose="020B0604020202020204" pitchFamily="34" charset="0"/>
                <a:ea typeface="Arial MT"/>
                <a:cs typeface="Arial" panose="020B0604020202020204" pitchFamily="34" charset="0"/>
              </a:rPr>
              <a:t> </a:t>
            </a:r>
            <a:r>
              <a:rPr lang="fr-FR" sz="4300" dirty="0">
                <a:effectLst/>
                <a:latin typeface="Arial" panose="020B0604020202020204" pitchFamily="34" charset="0"/>
                <a:ea typeface="Arial MT"/>
                <a:cs typeface="Arial" panose="020B0604020202020204" pitchFamily="34" charset="0"/>
              </a:rPr>
              <a:t>service</a:t>
            </a:r>
          </a:p>
          <a:p>
            <a:pPr lvl="0">
              <a:spcBef>
                <a:spcPts val="1780"/>
              </a:spcBef>
              <a:spcAft>
                <a:spcPts val="0"/>
              </a:spcAft>
              <a:buClr>
                <a:srgbClr val="010202"/>
              </a:buClr>
              <a:buSzPts val="1950"/>
              <a:buFont typeface="Wingdings" panose="05000000000000000000" pitchFamily="2" charset="2"/>
              <a:buChar char="Ø"/>
              <a:tabLst>
                <a:tab pos="1183640" algn="l"/>
              </a:tabLst>
            </a:pPr>
            <a:r>
              <a:rPr lang="fr-FR" sz="4300" dirty="0">
                <a:solidFill>
                  <a:srgbClr val="010202"/>
                </a:solidFill>
                <a:effectLst/>
                <a:latin typeface="Arial" panose="020B0604020202020204" pitchFamily="34" charset="0"/>
                <a:ea typeface="Arial MT"/>
                <a:cs typeface="Arial" panose="020B0604020202020204" pitchFamily="34" charset="0"/>
              </a:rPr>
              <a:t>Eloigner</a:t>
            </a:r>
            <a:r>
              <a:rPr lang="fr-FR" sz="4300" spc="75" dirty="0">
                <a:solidFill>
                  <a:srgbClr val="010202"/>
                </a:solidFill>
                <a:effectLst/>
                <a:latin typeface="Arial" panose="020B0604020202020204" pitchFamily="34" charset="0"/>
                <a:ea typeface="Arial MT"/>
                <a:cs typeface="Arial" panose="020B0604020202020204" pitchFamily="34" charset="0"/>
              </a:rPr>
              <a:t> </a:t>
            </a:r>
            <a:r>
              <a:rPr lang="fr-FR" sz="4300" dirty="0">
                <a:solidFill>
                  <a:srgbClr val="010202"/>
                </a:solidFill>
                <a:effectLst/>
                <a:latin typeface="Arial" panose="020B0604020202020204" pitchFamily="34" charset="0"/>
                <a:ea typeface="Arial MT"/>
                <a:cs typeface="Arial" panose="020B0604020202020204" pitchFamily="34" charset="0"/>
              </a:rPr>
              <a:t>tout</a:t>
            </a:r>
            <a:r>
              <a:rPr lang="fr-FR" sz="4300" spc="75" dirty="0">
                <a:solidFill>
                  <a:srgbClr val="010202"/>
                </a:solidFill>
                <a:effectLst/>
                <a:latin typeface="Arial" panose="020B0604020202020204" pitchFamily="34" charset="0"/>
                <a:ea typeface="Arial MT"/>
                <a:cs typeface="Arial" panose="020B0604020202020204" pitchFamily="34" charset="0"/>
              </a:rPr>
              <a:t> </a:t>
            </a:r>
            <a:r>
              <a:rPr lang="fr-FR" sz="4300" dirty="0">
                <a:solidFill>
                  <a:srgbClr val="010202"/>
                </a:solidFill>
                <a:effectLst/>
                <a:latin typeface="Arial" panose="020B0604020202020204" pitchFamily="34" charset="0"/>
                <a:ea typeface="Arial MT"/>
                <a:cs typeface="Arial" panose="020B0604020202020204" pitchFamily="34" charset="0"/>
              </a:rPr>
              <a:t>objet</a:t>
            </a:r>
            <a:r>
              <a:rPr lang="fr-FR" sz="4300" spc="80" dirty="0">
                <a:solidFill>
                  <a:srgbClr val="010202"/>
                </a:solidFill>
                <a:effectLst/>
                <a:latin typeface="Arial" panose="020B0604020202020204" pitchFamily="34" charset="0"/>
                <a:ea typeface="Arial MT"/>
                <a:cs typeface="Arial" panose="020B0604020202020204" pitchFamily="34" charset="0"/>
              </a:rPr>
              <a:t> </a:t>
            </a:r>
            <a:r>
              <a:rPr lang="fr-FR" sz="4300" dirty="0">
                <a:solidFill>
                  <a:srgbClr val="010202"/>
                </a:solidFill>
                <a:effectLst/>
                <a:latin typeface="Arial" panose="020B0604020202020204" pitchFamily="34" charset="0"/>
                <a:ea typeface="Arial MT"/>
                <a:cs typeface="Arial" panose="020B0604020202020204" pitchFamily="34" charset="0"/>
              </a:rPr>
              <a:t>potentiellement</a:t>
            </a:r>
            <a:r>
              <a:rPr lang="fr-FR" sz="4300" spc="75" dirty="0">
                <a:solidFill>
                  <a:srgbClr val="010202"/>
                </a:solidFill>
                <a:effectLst/>
                <a:latin typeface="Arial" panose="020B0604020202020204" pitchFamily="34" charset="0"/>
                <a:ea typeface="Arial MT"/>
                <a:cs typeface="Arial" panose="020B0604020202020204" pitchFamily="34" charset="0"/>
              </a:rPr>
              <a:t> </a:t>
            </a:r>
            <a:r>
              <a:rPr lang="fr-FR" sz="4300" dirty="0">
                <a:solidFill>
                  <a:srgbClr val="010202"/>
                </a:solidFill>
                <a:effectLst/>
                <a:latin typeface="Arial" panose="020B0604020202020204" pitchFamily="34" charset="0"/>
                <a:ea typeface="Arial MT"/>
                <a:cs typeface="Arial" panose="020B0604020202020204" pitchFamily="34" charset="0"/>
              </a:rPr>
              <a:t>dangereux</a:t>
            </a:r>
            <a:endParaRPr lang="fr-FR" sz="4300" dirty="0">
              <a:effectLst/>
              <a:latin typeface="Arial" panose="020B0604020202020204" pitchFamily="34" charset="0"/>
              <a:ea typeface="Arial MT"/>
              <a:cs typeface="Arial" panose="020B0604020202020204" pitchFamily="34" charset="0"/>
            </a:endParaRPr>
          </a:p>
          <a:p>
            <a:pPr lvl="0">
              <a:spcBef>
                <a:spcPts val="1785"/>
              </a:spcBef>
              <a:spcAft>
                <a:spcPts val="0"/>
              </a:spcAft>
              <a:buClr>
                <a:srgbClr val="010202"/>
              </a:buClr>
              <a:buSzPts val="1950"/>
              <a:buFont typeface="Wingdings" panose="05000000000000000000" pitchFamily="2" charset="2"/>
              <a:buChar char="Ø"/>
              <a:tabLst>
                <a:tab pos="1183640" algn="l"/>
              </a:tabLst>
            </a:pPr>
            <a:r>
              <a:rPr lang="fr-FR" sz="4300" dirty="0">
                <a:solidFill>
                  <a:srgbClr val="010202"/>
                </a:solidFill>
                <a:effectLst/>
                <a:latin typeface="Arial" panose="020B0604020202020204" pitchFamily="34" charset="0"/>
                <a:ea typeface="Arial MT"/>
                <a:cs typeface="Arial" panose="020B0604020202020204" pitchFamily="34" charset="0"/>
              </a:rPr>
              <a:t>Ne</a:t>
            </a:r>
            <a:r>
              <a:rPr lang="fr-FR" sz="4300" spc="40" dirty="0">
                <a:solidFill>
                  <a:srgbClr val="010202"/>
                </a:solidFill>
                <a:effectLst/>
                <a:latin typeface="Arial" panose="020B0604020202020204" pitchFamily="34" charset="0"/>
                <a:ea typeface="Arial MT"/>
                <a:cs typeface="Arial" panose="020B0604020202020204" pitchFamily="34" charset="0"/>
              </a:rPr>
              <a:t> </a:t>
            </a:r>
            <a:r>
              <a:rPr lang="fr-FR" sz="4300" dirty="0">
                <a:solidFill>
                  <a:srgbClr val="010202"/>
                </a:solidFill>
                <a:effectLst/>
                <a:latin typeface="Arial" panose="020B0604020202020204" pitchFamily="34" charset="0"/>
                <a:ea typeface="Arial MT"/>
                <a:cs typeface="Arial" panose="020B0604020202020204" pitchFamily="34" charset="0"/>
              </a:rPr>
              <a:t>pas</a:t>
            </a:r>
            <a:r>
              <a:rPr lang="fr-FR" sz="4300" spc="45" dirty="0">
                <a:solidFill>
                  <a:srgbClr val="010202"/>
                </a:solidFill>
                <a:effectLst/>
                <a:latin typeface="Arial" panose="020B0604020202020204" pitchFamily="34" charset="0"/>
                <a:ea typeface="Arial MT"/>
                <a:cs typeface="Arial" panose="020B0604020202020204" pitchFamily="34" charset="0"/>
              </a:rPr>
              <a:t> </a:t>
            </a:r>
            <a:r>
              <a:rPr lang="fr-FR" sz="4300" dirty="0">
                <a:solidFill>
                  <a:srgbClr val="010202"/>
                </a:solidFill>
                <a:effectLst/>
                <a:latin typeface="Arial" panose="020B0604020202020204" pitchFamily="34" charset="0"/>
                <a:ea typeface="Arial MT"/>
                <a:cs typeface="Arial" panose="020B0604020202020204" pitchFamily="34" charset="0"/>
              </a:rPr>
              <a:t>laisser</a:t>
            </a:r>
            <a:r>
              <a:rPr lang="fr-FR" sz="4300" spc="45" dirty="0">
                <a:solidFill>
                  <a:srgbClr val="010202"/>
                </a:solidFill>
                <a:effectLst/>
                <a:latin typeface="Arial" panose="020B0604020202020204" pitchFamily="34" charset="0"/>
                <a:ea typeface="Arial MT"/>
                <a:cs typeface="Arial" panose="020B0604020202020204" pitchFamily="34" charset="0"/>
              </a:rPr>
              <a:t> </a:t>
            </a:r>
            <a:r>
              <a:rPr lang="fr-FR" sz="4300" dirty="0">
                <a:solidFill>
                  <a:srgbClr val="010202"/>
                </a:solidFill>
                <a:effectLst/>
                <a:latin typeface="Arial" panose="020B0604020202020204" pitchFamily="34" charset="0"/>
                <a:ea typeface="Arial MT"/>
                <a:cs typeface="Arial" panose="020B0604020202020204" pitchFamily="34" charset="0"/>
              </a:rPr>
              <a:t>seul,</a:t>
            </a:r>
            <a:r>
              <a:rPr lang="fr-FR" sz="4300" spc="45" dirty="0">
                <a:solidFill>
                  <a:srgbClr val="010202"/>
                </a:solidFill>
                <a:effectLst/>
                <a:latin typeface="Arial" panose="020B0604020202020204" pitchFamily="34" charset="0"/>
                <a:ea typeface="Arial MT"/>
                <a:cs typeface="Arial" panose="020B0604020202020204" pitchFamily="34" charset="0"/>
              </a:rPr>
              <a:t> </a:t>
            </a:r>
            <a:r>
              <a:rPr lang="fr-FR" sz="4300" dirty="0">
                <a:solidFill>
                  <a:srgbClr val="010202"/>
                </a:solidFill>
                <a:effectLst/>
                <a:latin typeface="Arial" panose="020B0604020202020204" pitchFamily="34" charset="0"/>
                <a:ea typeface="Arial MT"/>
                <a:cs typeface="Arial" panose="020B0604020202020204" pitchFamily="34" charset="0"/>
              </a:rPr>
              <a:t>si</a:t>
            </a:r>
            <a:r>
              <a:rPr lang="fr-FR" sz="4300" spc="40" dirty="0">
                <a:solidFill>
                  <a:srgbClr val="010202"/>
                </a:solidFill>
                <a:effectLst/>
                <a:latin typeface="Arial" panose="020B0604020202020204" pitchFamily="34" charset="0"/>
                <a:ea typeface="Arial MT"/>
                <a:cs typeface="Arial" panose="020B0604020202020204" pitchFamily="34" charset="0"/>
              </a:rPr>
              <a:t> </a:t>
            </a:r>
            <a:r>
              <a:rPr lang="fr-FR" sz="4300" dirty="0">
                <a:solidFill>
                  <a:srgbClr val="010202"/>
                </a:solidFill>
                <a:effectLst/>
                <a:latin typeface="Arial" panose="020B0604020202020204" pitchFamily="34" charset="0"/>
                <a:ea typeface="Arial MT"/>
                <a:cs typeface="Arial" panose="020B0604020202020204" pitchFamily="34" charset="0"/>
              </a:rPr>
              <a:t>possible</a:t>
            </a:r>
            <a:endParaRPr lang="fr-FR" sz="4300" dirty="0">
              <a:effectLst/>
              <a:latin typeface="Arial" panose="020B0604020202020204" pitchFamily="34" charset="0"/>
              <a:ea typeface="Arial MT"/>
              <a:cs typeface="Arial" panose="020B0604020202020204" pitchFamily="34" charset="0"/>
            </a:endParaRPr>
          </a:p>
          <a:p>
            <a:pPr lvl="0">
              <a:spcBef>
                <a:spcPts val="1680"/>
              </a:spcBef>
              <a:spcAft>
                <a:spcPts val="0"/>
              </a:spcAft>
              <a:buClr>
                <a:srgbClr val="010202"/>
              </a:buClr>
              <a:buSzPts val="1950"/>
              <a:buFont typeface="Wingdings" panose="05000000000000000000" pitchFamily="2" charset="2"/>
              <a:buChar char="Ø"/>
              <a:tabLst>
                <a:tab pos="1183640" algn="l"/>
              </a:tabLst>
            </a:pPr>
            <a:r>
              <a:rPr lang="fr-FR" sz="4300" dirty="0">
                <a:solidFill>
                  <a:srgbClr val="010202"/>
                </a:solidFill>
                <a:effectLst/>
                <a:latin typeface="Arial" panose="020B0604020202020204" pitchFamily="34" charset="0"/>
                <a:ea typeface="Arial MT"/>
                <a:cs typeface="Arial" panose="020B0604020202020204" pitchFamily="34" charset="0"/>
              </a:rPr>
              <a:t>Accompagner</a:t>
            </a:r>
            <a:r>
              <a:rPr lang="fr-FR" sz="4300" spc="100" dirty="0">
                <a:solidFill>
                  <a:srgbClr val="010202"/>
                </a:solidFill>
                <a:effectLst/>
                <a:latin typeface="Arial" panose="020B0604020202020204" pitchFamily="34" charset="0"/>
                <a:ea typeface="Arial MT"/>
                <a:cs typeface="Arial" panose="020B0604020202020204" pitchFamily="34" charset="0"/>
              </a:rPr>
              <a:t> </a:t>
            </a:r>
            <a:r>
              <a:rPr lang="fr-FR" sz="4300" dirty="0">
                <a:solidFill>
                  <a:srgbClr val="010202"/>
                </a:solidFill>
                <a:effectLst/>
                <a:latin typeface="Arial" panose="020B0604020202020204" pitchFamily="34" charset="0"/>
                <a:ea typeface="Arial MT"/>
                <a:cs typeface="Arial" panose="020B0604020202020204" pitchFamily="34" charset="0"/>
              </a:rPr>
              <a:t>l’entourage</a:t>
            </a:r>
            <a:endParaRPr lang="fr-FR" sz="4300" dirty="0">
              <a:effectLst/>
              <a:latin typeface="Arial" panose="020B0604020202020204" pitchFamily="34" charset="0"/>
              <a:ea typeface="Arial MT"/>
              <a:cs typeface="Arial" panose="020B0604020202020204" pitchFamily="34" charset="0"/>
            </a:endParaRPr>
          </a:p>
          <a:p>
            <a:pPr lvl="0">
              <a:spcBef>
                <a:spcPts val="1785"/>
              </a:spcBef>
              <a:spcAft>
                <a:spcPts val="0"/>
              </a:spcAft>
              <a:buClr>
                <a:srgbClr val="010202"/>
              </a:buClr>
              <a:buSzPts val="1950"/>
              <a:buFont typeface="Wingdings" panose="05000000000000000000" pitchFamily="2" charset="2"/>
              <a:buChar char="Ø"/>
              <a:tabLst>
                <a:tab pos="1183640" algn="l"/>
              </a:tabLst>
            </a:pPr>
            <a:r>
              <a:rPr lang="fr-FR" sz="4300" dirty="0">
                <a:solidFill>
                  <a:srgbClr val="010202"/>
                </a:solidFill>
                <a:effectLst/>
                <a:latin typeface="Arial" panose="020B0604020202020204" pitchFamily="34" charset="0"/>
                <a:ea typeface="Arial MT"/>
                <a:cs typeface="Arial" panose="020B0604020202020204" pitchFamily="34" charset="0"/>
              </a:rPr>
              <a:t>Après</a:t>
            </a:r>
            <a:r>
              <a:rPr lang="fr-FR" sz="4300" spc="55" dirty="0">
                <a:solidFill>
                  <a:srgbClr val="010202"/>
                </a:solidFill>
                <a:effectLst/>
                <a:latin typeface="Arial" panose="020B0604020202020204" pitchFamily="34" charset="0"/>
                <a:ea typeface="Arial MT"/>
                <a:cs typeface="Arial" panose="020B0604020202020204" pitchFamily="34" charset="0"/>
              </a:rPr>
              <a:t> </a:t>
            </a:r>
            <a:r>
              <a:rPr lang="fr-FR" sz="4300" dirty="0">
                <a:solidFill>
                  <a:srgbClr val="010202"/>
                </a:solidFill>
                <a:effectLst/>
                <a:latin typeface="Arial" panose="020B0604020202020204" pitchFamily="34" charset="0"/>
                <a:ea typeface="Arial MT"/>
                <a:cs typeface="Arial" panose="020B0604020202020204" pitchFamily="34" charset="0"/>
              </a:rPr>
              <a:t>l’amélioration</a:t>
            </a:r>
            <a:r>
              <a:rPr lang="fr-FR" sz="4300" spc="60" dirty="0">
                <a:solidFill>
                  <a:srgbClr val="010202"/>
                </a:solidFill>
                <a:effectLst/>
                <a:latin typeface="Arial" panose="020B0604020202020204" pitchFamily="34" charset="0"/>
                <a:ea typeface="Arial MT"/>
                <a:cs typeface="Arial" panose="020B0604020202020204" pitchFamily="34" charset="0"/>
              </a:rPr>
              <a:t> </a:t>
            </a:r>
            <a:r>
              <a:rPr lang="fr-FR" sz="4300" dirty="0">
                <a:solidFill>
                  <a:srgbClr val="010202"/>
                </a:solidFill>
                <a:effectLst/>
                <a:latin typeface="Arial" panose="020B0604020202020204" pitchFamily="34" charset="0"/>
                <a:ea typeface="Arial MT"/>
                <a:cs typeface="Arial" panose="020B0604020202020204" pitchFamily="34" charset="0"/>
              </a:rPr>
              <a:t>de</a:t>
            </a:r>
            <a:r>
              <a:rPr lang="fr-FR" sz="4300" spc="60" dirty="0">
                <a:solidFill>
                  <a:srgbClr val="010202"/>
                </a:solidFill>
                <a:effectLst/>
                <a:latin typeface="Arial" panose="020B0604020202020204" pitchFamily="34" charset="0"/>
                <a:ea typeface="Arial MT"/>
                <a:cs typeface="Arial" panose="020B0604020202020204" pitchFamily="34" charset="0"/>
              </a:rPr>
              <a:t> </a:t>
            </a:r>
            <a:r>
              <a:rPr lang="fr-FR" sz="4300" dirty="0">
                <a:solidFill>
                  <a:srgbClr val="010202"/>
                </a:solidFill>
                <a:effectLst/>
                <a:latin typeface="Arial" panose="020B0604020202020204" pitchFamily="34" charset="0"/>
                <a:ea typeface="Arial MT"/>
                <a:cs typeface="Arial" panose="020B0604020202020204" pitchFamily="34" charset="0"/>
              </a:rPr>
              <a:t>l’épisode,</a:t>
            </a:r>
            <a:r>
              <a:rPr lang="fr-FR" sz="4300" spc="60" dirty="0">
                <a:solidFill>
                  <a:srgbClr val="010202"/>
                </a:solidFill>
                <a:effectLst/>
                <a:latin typeface="Arial" panose="020B0604020202020204" pitchFamily="34" charset="0"/>
                <a:ea typeface="Arial MT"/>
                <a:cs typeface="Arial" panose="020B0604020202020204" pitchFamily="34" charset="0"/>
              </a:rPr>
              <a:t> </a:t>
            </a:r>
            <a:r>
              <a:rPr lang="fr-FR" sz="4300" dirty="0">
                <a:solidFill>
                  <a:srgbClr val="010202"/>
                </a:solidFill>
                <a:effectLst/>
                <a:latin typeface="Arial" panose="020B0604020202020204" pitchFamily="34" charset="0"/>
                <a:ea typeface="Arial MT"/>
                <a:cs typeface="Arial" panose="020B0604020202020204" pitchFamily="34" charset="0"/>
              </a:rPr>
              <a:t>aborder</a:t>
            </a:r>
            <a:r>
              <a:rPr lang="fr-FR" sz="4300" spc="60" dirty="0">
                <a:solidFill>
                  <a:srgbClr val="010202"/>
                </a:solidFill>
                <a:effectLst/>
                <a:latin typeface="Arial" panose="020B0604020202020204" pitchFamily="34" charset="0"/>
                <a:ea typeface="Arial MT"/>
                <a:cs typeface="Arial" panose="020B0604020202020204" pitchFamily="34" charset="0"/>
              </a:rPr>
              <a:t> </a:t>
            </a:r>
            <a:r>
              <a:rPr lang="fr-FR" sz="4300" dirty="0">
                <a:solidFill>
                  <a:srgbClr val="010202"/>
                </a:solidFill>
                <a:effectLst/>
                <a:latin typeface="Arial" panose="020B0604020202020204" pitchFamily="34" charset="0"/>
                <a:ea typeface="Arial MT"/>
                <a:cs typeface="Arial" panose="020B0604020202020204" pitchFamily="34" charset="0"/>
              </a:rPr>
              <a:t>le</a:t>
            </a:r>
            <a:r>
              <a:rPr lang="fr-FR" sz="4300" spc="60" dirty="0">
                <a:solidFill>
                  <a:srgbClr val="010202"/>
                </a:solidFill>
                <a:effectLst/>
                <a:latin typeface="Arial" panose="020B0604020202020204" pitchFamily="34" charset="0"/>
                <a:ea typeface="Arial MT"/>
                <a:cs typeface="Arial" panose="020B0604020202020204" pitchFamily="34" charset="0"/>
              </a:rPr>
              <a:t> </a:t>
            </a:r>
            <a:r>
              <a:rPr lang="fr-FR" sz="4300" dirty="0">
                <a:solidFill>
                  <a:srgbClr val="010202"/>
                </a:solidFill>
                <a:effectLst/>
                <a:latin typeface="Arial" panose="020B0604020202020204" pitchFamily="34" charset="0"/>
                <a:ea typeface="Arial MT"/>
                <a:cs typeface="Arial" panose="020B0604020202020204" pitchFamily="34" charset="0"/>
              </a:rPr>
              <a:t>vécu,</a:t>
            </a:r>
            <a:r>
              <a:rPr lang="fr-FR" sz="4300" spc="60" dirty="0">
                <a:solidFill>
                  <a:srgbClr val="010202"/>
                </a:solidFill>
                <a:effectLst/>
                <a:latin typeface="Arial" panose="020B0604020202020204" pitchFamily="34" charset="0"/>
                <a:ea typeface="Arial MT"/>
                <a:cs typeface="Arial" panose="020B0604020202020204" pitchFamily="34" charset="0"/>
              </a:rPr>
              <a:t> </a:t>
            </a:r>
            <a:r>
              <a:rPr lang="fr-FR" sz="4300" dirty="0">
                <a:solidFill>
                  <a:srgbClr val="010202"/>
                </a:solidFill>
                <a:effectLst/>
                <a:latin typeface="Arial" panose="020B0604020202020204" pitchFamily="34" charset="0"/>
                <a:ea typeface="Arial MT"/>
                <a:cs typeface="Arial" panose="020B0604020202020204" pitchFamily="34" charset="0"/>
              </a:rPr>
              <a:t>clarifier</a:t>
            </a:r>
            <a:r>
              <a:rPr lang="fr-FR" sz="4300" spc="60" dirty="0">
                <a:solidFill>
                  <a:srgbClr val="010202"/>
                </a:solidFill>
                <a:effectLst/>
                <a:latin typeface="Arial" panose="020B0604020202020204" pitchFamily="34" charset="0"/>
                <a:ea typeface="Arial MT"/>
                <a:cs typeface="Arial" panose="020B0604020202020204" pitchFamily="34" charset="0"/>
              </a:rPr>
              <a:t> </a:t>
            </a:r>
            <a:r>
              <a:rPr lang="fr-FR" sz="4300" dirty="0">
                <a:solidFill>
                  <a:srgbClr val="010202"/>
                </a:solidFill>
                <a:effectLst/>
                <a:latin typeface="Arial" panose="020B0604020202020204" pitchFamily="34" charset="0"/>
                <a:ea typeface="Arial MT"/>
                <a:cs typeface="Arial" panose="020B0604020202020204" pitchFamily="34" charset="0"/>
              </a:rPr>
              <a:t>et</a:t>
            </a:r>
            <a:r>
              <a:rPr lang="fr-FR" sz="4300" spc="60" dirty="0">
                <a:solidFill>
                  <a:srgbClr val="010202"/>
                </a:solidFill>
                <a:effectLst/>
                <a:latin typeface="Arial" panose="020B0604020202020204" pitchFamily="34" charset="0"/>
                <a:ea typeface="Arial MT"/>
                <a:cs typeface="Arial" panose="020B0604020202020204" pitchFamily="34" charset="0"/>
              </a:rPr>
              <a:t> </a:t>
            </a:r>
            <a:r>
              <a:rPr lang="fr-FR" sz="4300" dirty="0">
                <a:solidFill>
                  <a:srgbClr val="010202"/>
                </a:solidFill>
                <a:effectLst/>
                <a:latin typeface="Arial" panose="020B0604020202020204" pitchFamily="34" charset="0"/>
                <a:ea typeface="Arial MT"/>
                <a:cs typeface="Arial" panose="020B0604020202020204" pitchFamily="34" charset="0"/>
              </a:rPr>
              <a:t>expliquer</a:t>
            </a:r>
            <a:endParaRPr lang="fr-FR" sz="4300" dirty="0">
              <a:effectLst/>
              <a:latin typeface="Arial" panose="020B0604020202020204" pitchFamily="34" charset="0"/>
              <a:ea typeface="Arial MT"/>
              <a:cs typeface="Arial" panose="020B0604020202020204" pitchFamily="34" charset="0"/>
            </a:endParaRPr>
          </a:p>
          <a:p>
            <a:pPr marL="0" indent="0">
              <a:buNone/>
            </a:pPr>
            <a:endParaRPr lang="fr-FR" sz="4300" dirty="0">
              <a:effectLst/>
              <a:latin typeface="Arial" panose="020B0604020202020204" pitchFamily="34" charset="0"/>
              <a:ea typeface="Arial MT"/>
              <a:cs typeface="Arial" panose="020B0604020202020204" pitchFamily="34" charset="0"/>
            </a:endParaRPr>
          </a:p>
          <a:p>
            <a:pPr marL="0" indent="0">
              <a:buNone/>
            </a:pPr>
            <a:endParaRPr lang="fr-FR" dirty="0"/>
          </a:p>
        </p:txBody>
      </p:sp>
    </p:spTree>
    <p:extLst>
      <p:ext uri="{BB962C8B-B14F-4D97-AF65-F5344CB8AC3E}">
        <p14:creationId xmlns:p14="http://schemas.microsoft.com/office/powerpoint/2010/main" val="10981359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F9315F1-6B0C-46F6-63D9-28958B285B41}"/>
              </a:ext>
            </a:extLst>
          </p:cNvPr>
          <p:cNvSpPr>
            <a:spLocks noGrp="1"/>
          </p:cNvSpPr>
          <p:nvPr>
            <p:ph type="title"/>
          </p:nvPr>
        </p:nvSpPr>
        <p:spPr/>
        <p:txBody>
          <a:bodyPr/>
          <a:lstStyle/>
          <a:p>
            <a:r>
              <a:rPr lang="fr-FR" dirty="0">
                <a:solidFill>
                  <a:srgbClr val="FF0000"/>
                </a:solidFill>
              </a:rPr>
              <a:t>Au menu…</a:t>
            </a:r>
          </a:p>
        </p:txBody>
      </p:sp>
      <p:sp>
        <p:nvSpPr>
          <p:cNvPr id="3" name="Espace réservé du contenu 2">
            <a:extLst>
              <a:ext uri="{FF2B5EF4-FFF2-40B4-BE49-F238E27FC236}">
                <a16:creationId xmlns:a16="http://schemas.microsoft.com/office/drawing/2014/main" id="{5F6FF344-99E2-52AA-A837-06828BE2FAA4}"/>
              </a:ext>
            </a:extLst>
          </p:cNvPr>
          <p:cNvSpPr>
            <a:spLocks noGrp="1"/>
          </p:cNvSpPr>
          <p:nvPr>
            <p:ph sz="quarter" idx="13"/>
          </p:nvPr>
        </p:nvSpPr>
        <p:spPr/>
        <p:txBody>
          <a:bodyPr/>
          <a:lstStyle/>
          <a:p>
            <a:pPr marL="0" indent="0">
              <a:buNone/>
            </a:pPr>
            <a:r>
              <a:rPr lang="fr-FR" dirty="0"/>
              <a:t>Plan de l’intervention :</a:t>
            </a:r>
          </a:p>
          <a:p>
            <a:r>
              <a:rPr lang="fr-FR" dirty="0"/>
              <a:t>Symptômes pénibles</a:t>
            </a:r>
          </a:p>
          <a:p>
            <a:r>
              <a:rPr lang="fr-FR" dirty="0"/>
              <a:t>Alimentation et hydratation</a:t>
            </a:r>
          </a:p>
          <a:p>
            <a:r>
              <a:rPr lang="fr-FR" dirty="0"/>
              <a:t>Les soins de bouche </a:t>
            </a:r>
          </a:p>
          <a:p>
            <a:endParaRPr lang="fr-FR" dirty="0"/>
          </a:p>
          <a:p>
            <a:endParaRPr lang="fr-FR" dirty="0"/>
          </a:p>
        </p:txBody>
      </p:sp>
    </p:spTree>
    <p:extLst>
      <p:ext uri="{BB962C8B-B14F-4D97-AF65-F5344CB8AC3E}">
        <p14:creationId xmlns:p14="http://schemas.microsoft.com/office/powerpoint/2010/main" val="9075519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71F5B6F-D37F-6923-2A2C-B9090415D38C}"/>
              </a:ext>
            </a:extLst>
          </p:cNvPr>
          <p:cNvSpPr>
            <a:spLocks noGrp="1"/>
          </p:cNvSpPr>
          <p:nvPr>
            <p:ph type="title"/>
          </p:nvPr>
        </p:nvSpPr>
        <p:spPr/>
        <p:txBody>
          <a:bodyPr/>
          <a:lstStyle/>
          <a:p>
            <a:r>
              <a:rPr lang="fr-FR" b="1" dirty="0">
                <a:solidFill>
                  <a:srgbClr val="FF0000"/>
                </a:solidFill>
              </a:rPr>
              <a:t>Symptômes en fin de vie </a:t>
            </a:r>
            <a:br>
              <a:rPr lang="fr-FR" b="1" dirty="0">
                <a:solidFill>
                  <a:srgbClr val="FF0000"/>
                </a:solidFill>
              </a:rPr>
            </a:br>
            <a:r>
              <a:rPr lang="fr-FR" b="1" dirty="0">
                <a:solidFill>
                  <a:srgbClr val="FF0000"/>
                </a:solidFill>
              </a:rPr>
              <a:t>la dyspnée</a:t>
            </a:r>
            <a:endParaRPr lang="fr-FR" b="1" dirty="0"/>
          </a:p>
        </p:txBody>
      </p:sp>
      <p:sp>
        <p:nvSpPr>
          <p:cNvPr id="3" name="Espace réservé du contenu 2">
            <a:extLst>
              <a:ext uri="{FF2B5EF4-FFF2-40B4-BE49-F238E27FC236}">
                <a16:creationId xmlns:a16="http://schemas.microsoft.com/office/drawing/2014/main" id="{A11A8BEE-7567-6154-D988-1DBA549DF770}"/>
              </a:ext>
            </a:extLst>
          </p:cNvPr>
          <p:cNvSpPr>
            <a:spLocks noGrp="1"/>
          </p:cNvSpPr>
          <p:nvPr>
            <p:ph sz="quarter" idx="13"/>
          </p:nvPr>
        </p:nvSpPr>
        <p:spPr>
          <a:xfrm>
            <a:off x="1072800" y="1840015"/>
            <a:ext cx="10363826" cy="4399468"/>
          </a:xfrm>
        </p:spPr>
        <p:txBody>
          <a:bodyPr>
            <a:normAutofit/>
          </a:bodyPr>
          <a:lstStyle/>
          <a:p>
            <a:pPr marL="0" indent="0">
              <a:buNone/>
            </a:pPr>
            <a:r>
              <a:rPr lang="fr-FR" sz="1800" dirty="0">
                <a:solidFill>
                  <a:srgbClr val="FF0000"/>
                </a:solidFill>
                <a:effectLst/>
                <a:latin typeface="Arial" panose="020B0604020202020204" pitchFamily="34" charset="0"/>
                <a:ea typeface="Arial MT"/>
                <a:cs typeface="Arial" panose="020B0604020202020204" pitchFamily="34" charset="0"/>
              </a:rPr>
              <a:t>La dyspnée </a:t>
            </a:r>
          </a:p>
          <a:p>
            <a:pPr marL="342900" marR="270510" lvl="0" indent="-342900">
              <a:lnSpc>
                <a:spcPct val="127000"/>
              </a:lnSpc>
              <a:spcBef>
                <a:spcPts val="645"/>
              </a:spcBef>
              <a:spcAft>
                <a:spcPts val="0"/>
              </a:spcAft>
              <a:buClr>
                <a:srgbClr val="010202"/>
              </a:buClr>
              <a:buSzPts val="2050"/>
              <a:buFont typeface="Arial MT"/>
              <a:buChar char="•"/>
              <a:tabLst>
                <a:tab pos="1406525" algn="l"/>
                <a:tab pos="1407160" algn="l"/>
              </a:tabLst>
            </a:pPr>
            <a:r>
              <a:rPr lang="fr-FR" sz="1800" dirty="0">
                <a:solidFill>
                  <a:srgbClr val="010202"/>
                </a:solidFill>
                <a:effectLst/>
                <a:latin typeface="Arial" panose="020B0604020202020204" pitchFamily="34" charset="0"/>
                <a:ea typeface="Arial MT"/>
                <a:cs typeface="Arial" panose="020B0604020202020204" pitchFamily="34" charset="0"/>
              </a:rPr>
              <a:t>«</a:t>
            </a:r>
            <a:r>
              <a:rPr lang="fr-FR" sz="1800" spc="70" dirty="0">
                <a:solidFill>
                  <a:srgbClr val="010202"/>
                </a:solidFill>
                <a:effectLst/>
                <a:latin typeface="Arial" panose="020B0604020202020204" pitchFamily="34" charset="0"/>
                <a:ea typeface="Arial MT"/>
                <a:cs typeface="Arial" panose="020B0604020202020204" pitchFamily="34" charset="0"/>
              </a:rPr>
              <a:t> </a:t>
            </a:r>
            <a:r>
              <a:rPr lang="fr-FR" sz="1800" dirty="0">
                <a:solidFill>
                  <a:srgbClr val="010202"/>
                </a:solidFill>
                <a:effectLst/>
                <a:latin typeface="Arial" panose="020B0604020202020204" pitchFamily="34" charset="0"/>
                <a:ea typeface="Arial MT"/>
                <a:cs typeface="Arial" panose="020B0604020202020204" pitchFamily="34" charset="0"/>
              </a:rPr>
              <a:t>Sensation</a:t>
            </a:r>
            <a:r>
              <a:rPr lang="fr-FR" sz="1800" spc="70" dirty="0">
                <a:solidFill>
                  <a:srgbClr val="010202"/>
                </a:solidFill>
                <a:effectLst/>
                <a:latin typeface="Arial" panose="020B0604020202020204" pitchFamily="34" charset="0"/>
                <a:ea typeface="Arial MT"/>
                <a:cs typeface="Arial" panose="020B0604020202020204" pitchFamily="34" charset="0"/>
              </a:rPr>
              <a:t> </a:t>
            </a:r>
            <a:r>
              <a:rPr lang="fr-FR" sz="1800" dirty="0">
                <a:solidFill>
                  <a:srgbClr val="010202"/>
                </a:solidFill>
                <a:effectLst/>
                <a:latin typeface="Arial" panose="020B0604020202020204" pitchFamily="34" charset="0"/>
                <a:ea typeface="Arial MT"/>
                <a:cs typeface="Arial" panose="020B0604020202020204" pitchFamily="34" charset="0"/>
              </a:rPr>
              <a:t>subjective</a:t>
            </a:r>
            <a:r>
              <a:rPr lang="fr-FR" sz="1800" spc="75" dirty="0">
                <a:solidFill>
                  <a:srgbClr val="010202"/>
                </a:solidFill>
                <a:effectLst/>
                <a:latin typeface="Arial" panose="020B0604020202020204" pitchFamily="34" charset="0"/>
                <a:ea typeface="Arial MT"/>
                <a:cs typeface="Arial" panose="020B0604020202020204" pitchFamily="34" charset="0"/>
              </a:rPr>
              <a:t> </a:t>
            </a:r>
            <a:r>
              <a:rPr lang="fr-FR" sz="1800" dirty="0">
                <a:solidFill>
                  <a:srgbClr val="010202"/>
                </a:solidFill>
                <a:effectLst/>
                <a:latin typeface="Arial" panose="020B0604020202020204" pitchFamily="34" charset="0"/>
                <a:ea typeface="Arial MT"/>
                <a:cs typeface="Arial" panose="020B0604020202020204" pitchFamily="34" charset="0"/>
              </a:rPr>
              <a:t>de</a:t>
            </a:r>
            <a:r>
              <a:rPr lang="fr-FR" sz="1800" spc="70" dirty="0">
                <a:solidFill>
                  <a:srgbClr val="010202"/>
                </a:solidFill>
                <a:effectLst/>
                <a:latin typeface="Arial" panose="020B0604020202020204" pitchFamily="34" charset="0"/>
                <a:ea typeface="Arial MT"/>
                <a:cs typeface="Arial" panose="020B0604020202020204" pitchFamily="34" charset="0"/>
              </a:rPr>
              <a:t> </a:t>
            </a:r>
            <a:r>
              <a:rPr lang="fr-FR" sz="1800" dirty="0">
                <a:solidFill>
                  <a:srgbClr val="010202"/>
                </a:solidFill>
                <a:effectLst/>
                <a:latin typeface="Arial" panose="020B0604020202020204" pitchFamily="34" charset="0"/>
                <a:ea typeface="Arial MT"/>
                <a:cs typeface="Arial" panose="020B0604020202020204" pitchFamily="34" charset="0"/>
              </a:rPr>
              <a:t>difficulté</a:t>
            </a:r>
            <a:r>
              <a:rPr lang="fr-FR" sz="1800" spc="75" dirty="0">
                <a:solidFill>
                  <a:srgbClr val="010202"/>
                </a:solidFill>
                <a:effectLst/>
                <a:latin typeface="Arial" panose="020B0604020202020204" pitchFamily="34" charset="0"/>
                <a:ea typeface="Arial MT"/>
                <a:cs typeface="Arial" panose="020B0604020202020204" pitchFamily="34" charset="0"/>
              </a:rPr>
              <a:t> </a:t>
            </a:r>
            <a:r>
              <a:rPr lang="fr-FR" sz="1800" dirty="0">
                <a:solidFill>
                  <a:srgbClr val="010202"/>
                </a:solidFill>
                <a:effectLst/>
                <a:latin typeface="Arial" panose="020B0604020202020204" pitchFamily="34" charset="0"/>
                <a:ea typeface="Arial MT"/>
                <a:cs typeface="Arial" panose="020B0604020202020204" pitchFamily="34" charset="0"/>
              </a:rPr>
              <a:t>respiratoire,</a:t>
            </a:r>
            <a:r>
              <a:rPr lang="fr-FR" sz="1800" spc="70" dirty="0">
                <a:solidFill>
                  <a:srgbClr val="010202"/>
                </a:solidFill>
                <a:effectLst/>
                <a:latin typeface="Arial" panose="020B0604020202020204" pitchFamily="34" charset="0"/>
                <a:ea typeface="Arial MT"/>
                <a:cs typeface="Arial" panose="020B0604020202020204" pitchFamily="34" charset="0"/>
              </a:rPr>
              <a:t> </a:t>
            </a:r>
            <a:r>
              <a:rPr lang="fr-FR" sz="1800" dirty="0">
                <a:solidFill>
                  <a:srgbClr val="010202"/>
                </a:solidFill>
                <a:effectLst/>
                <a:latin typeface="Arial" panose="020B0604020202020204" pitchFamily="34" charset="0"/>
                <a:ea typeface="Arial MT"/>
                <a:cs typeface="Arial" panose="020B0604020202020204" pitchFamily="34" charset="0"/>
              </a:rPr>
              <a:t>non</a:t>
            </a:r>
            <a:r>
              <a:rPr lang="fr-FR" sz="1800" spc="75" dirty="0">
                <a:solidFill>
                  <a:srgbClr val="010202"/>
                </a:solidFill>
                <a:effectLst/>
                <a:latin typeface="Arial" panose="020B0604020202020204" pitchFamily="34" charset="0"/>
                <a:ea typeface="Arial MT"/>
                <a:cs typeface="Arial" panose="020B0604020202020204" pitchFamily="34" charset="0"/>
              </a:rPr>
              <a:t> </a:t>
            </a:r>
            <a:r>
              <a:rPr lang="fr-FR" sz="1800" dirty="0">
                <a:solidFill>
                  <a:srgbClr val="010202"/>
                </a:solidFill>
                <a:effectLst/>
                <a:latin typeface="Arial" panose="020B0604020202020204" pitchFamily="34" charset="0"/>
                <a:ea typeface="Arial MT"/>
                <a:cs typeface="Arial" panose="020B0604020202020204" pitchFamily="34" charset="0"/>
              </a:rPr>
              <a:t>nécessairement</a:t>
            </a:r>
            <a:r>
              <a:rPr lang="fr-FR" sz="1800" spc="-555" dirty="0">
                <a:solidFill>
                  <a:srgbClr val="010202"/>
                </a:solidFill>
                <a:effectLst/>
                <a:latin typeface="Arial" panose="020B0604020202020204" pitchFamily="34" charset="0"/>
                <a:ea typeface="Arial MT"/>
                <a:cs typeface="Arial" panose="020B0604020202020204" pitchFamily="34" charset="0"/>
              </a:rPr>
              <a:t> </a:t>
            </a:r>
            <a:r>
              <a:rPr lang="fr-FR" sz="1800" dirty="0">
                <a:solidFill>
                  <a:srgbClr val="010202"/>
                </a:solidFill>
                <a:effectLst/>
                <a:latin typeface="Arial" panose="020B0604020202020204" pitchFamily="34" charset="0"/>
                <a:ea typeface="Arial MT"/>
                <a:cs typeface="Arial" panose="020B0604020202020204" pitchFamily="34" charset="0"/>
              </a:rPr>
              <a:t>en</a:t>
            </a:r>
            <a:r>
              <a:rPr lang="fr-FR" sz="1800" spc="20" dirty="0">
                <a:solidFill>
                  <a:srgbClr val="010202"/>
                </a:solidFill>
                <a:effectLst/>
                <a:latin typeface="Arial" panose="020B0604020202020204" pitchFamily="34" charset="0"/>
                <a:ea typeface="Arial MT"/>
                <a:cs typeface="Arial" panose="020B0604020202020204" pitchFamily="34" charset="0"/>
              </a:rPr>
              <a:t> </a:t>
            </a:r>
            <a:r>
              <a:rPr lang="fr-FR" sz="1800" dirty="0">
                <a:solidFill>
                  <a:srgbClr val="010202"/>
                </a:solidFill>
                <a:effectLst/>
                <a:latin typeface="Arial" panose="020B0604020202020204" pitchFamily="34" charset="0"/>
                <a:ea typeface="Arial MT"/>
                <a:cs typeface="Arial" panose="020B0604020202020204" pitchFamily="34" charset="0"/>
              </a:rPr>
              <a:t>lien</a:t>
            </a:r>
            <a:r>
              <a:rPr lang="fr-FR" sz="1800" spc="20" dirty="0">
                <a:solidFill>
                  <a:srgbClr val="010202"/>
                </a:solidFill>
                <a:effectLst/>
                <a:latin typeface="Arial" panose="020B0604020202020204" pitchFamily="34" charset="0"/>
                <a:ea typeface="Arial MT"/>
                <a:cs typeface="Arial" panose="020B0604020202020204" pitchFamily="34" charset="0"/>
              </a:rPr>
              <a:t> </a:t>
            </a:r>
            <a:r>
              <a:rPr lang="fr-FR" sz="1800" dirty="0">
                <a:solidFill>
                  <a:srgbClr val="010202"/>
                </a:solidFill>
                <a:effectLst/>
                <a:latin typeface="Arial" panose="020B0604020202020204" pitchFamily="34" charset="0"/>
                <a:ea typeface="Arial MT"/>
                <a:cs typeface="Arial" panose="020B0604020202020204" pitchFamily="34" charset="0"/>
              </a:rPr>
              <a:t>avec</a:t>
            </a:r>
            <a:r>
              <a:rPr lang="fr-FR" sz="1800" spc="25" dirty="0">
                <a:solidFill>
                  <a:srgbClr val="010202"/>
                </a:solidFill>
                <a:effectLst/>
                <a:latin typeface="Arial" panose="020B0604020202020204" pitchFamily="34" charset="0"/>
                <a:ea typeface="Arial MT"/>
                <a:cs typeface="Arial" panose="020B0604020202020204" pitchFamily="34" charset="0"/>
              </a:rPr>
              <a:t> </a:t>
            </a:r>
            <a:r>
              <a:rPr lang="fr-FR" sz="1800" dirty="0">
                <a:solidFill>
                  <a:srgbClr val="010202"/>
                </a:solidFill>
                <a:effectLst/>
                <a:latin typeface="Arial" panose="020B0604020202020204" pitchFamily="34" charset="0"/>
                <a:ea typeface="Arial MT"/>
                <a:cs typeface="Arial" panose="020B0604020202020204" pitchFamily="34" charset="0"/>
              </a:rPr>
              <a:t>l'exercice</a:t>
            </a:r>
            <a:r>
              <a:rPr lang="fr-FR" sz="1800" spc="20" dirty="0">
                <a:solidFill>
                  <a:srgbClr val="010202"/>
                </a:solidFill>
                <a:effectLst/>
                <a:latin typeface="Arial" panose="020B0604020202020204" pitchFamily="34" charset="0"/>
                <a:ea typeface="Arial MT"/>
                <a:cs typeface="Arial" panose="020B0604020202020204" pitchFamily="34" charset="0"/>
              </a:rPr>
              <a:t> </a:t>
            </a:r>
            <a:r>
              <a:rPr lang="fr-FR" sz="1800" dirty="0">
                <a:solidFill>
                  <a:srgbClr val="010202"/>
                </a:solidFill>
                <a:effectLst/>
                <a:latin typeface="Arial" panose="020B0604020202020204" pitchFamily="34" charset="0"/>
                <a:ea typeface="Arial MT"/>
                <a:cs typeface="Arial" panose="020B0604020202020204" pitchFamily="34" charset="0"/>
              </a:rPr>
              <a:t>physique,</a:t>
            </a:r>
            <a:r>
              <a:rPr lang="fr-FR" sz="1800" spc="20" dirty="0">
                <a:solidFill>
                  <a:srgbClr val="010202"/>
                </a:solidFill>
                <a:effectLst/>
                <a:latin typeface="Arial" panose="020B0604020202020204" pitchFamily="34" charset="0"/>
                <a:ea typeface="Arial MT"/>
                <a:cs typeface="Arial" panose="020B0604020202020204" pitchFamily="34" charset="0"/>
              </a:rPr>
              <a:t> </a:t>
            </a:r>
            <a:r>
              <a:rPr lang="fr-FR" sz="1800" dirty="0">
                <a:solidFill>
                  <a:srgbClr val="010202"/>
                </a:solidFill>
                <a:effectLst/>
                <a:latin typeface="Arial" panose="020B0604020202020204" pitchFamily="34" charset="0"/>
                <a:ea typeface="Arial MT"/>
                <a:cs typeface="Arial" panose="020B0604020202020204" pitchFamily="34" charset="0"/>
              </a:rPr>
              <a:t>contraignant</a:t>
            </a:r>
            <a:r>
              <a:rPr lang="fr-FR" sz="1800" spc="25" dirty="0">
                <a:solidFill>
                  <a:srgbClr val="010202"/>
                </a:solidFill>
                <a:effectLst/>
                <a:latin typeface="Arial" panose="020B0604020202020204" pitchFamily="34" charset="0"/>
                <a:ea typeface="Arial MT"/>
                <a:cs typeface="Arial" panose="020B0604020202020204" pitchFamily="34" charset="0"/>
              </a:rPr>
              <a:t> </a:t>
            </a:r>
            <a:r>
              <a:rPr lang="fr-FR" sz="1800" dirty="0">
                <a:solidFill>
                  <a:srgbClr val="010202"/>
                </a:solidFill>
                <a:effectLst/>
                <a:latin typeface="Arial" panose="020B0604020202020204" pitchFamily="34" charset="0"/>
                <a:ea typeface="Arial MT"/>
                <a:cs typeface="Arial" panose="020B0604020202020204" pitchFamily="34" charset="0"/>
              </a:rPr>
              <a:t>le</a:t>
            </a:r>
            <a:r>
              <a:rPr lang="fr-FR" sz="1800" spc="20" dirty="0">
                <a:solidFill>
                  <a:srgbClr val="010202"/>
                </a:solidFill>
                <a:effectLst/>
                <a:latin typeface="Arial" panose="020B0604020202020204" pitchFamily="34" charset="0"/>
                <a:ea typeface="Arial MT"/>
                <a:cs typeface="Arial" panose="020B0604020202020204" pitchFamily="34" charset="0"/>
              </a:rPr>
              <a:t> </a:t>
            </a:r>
            <a:r>
              <a:rPr lang="fr-FR" sz="1800" dirty="0">
                <a:solidFill>
                  <a:srgbClr val="010202"/>
                </a:solidFill>
                <a:effectLst/>
                <a:latin typeface="Arial" panose="020B0604020202020204" pitchFamily="34" charset="0"/>
                <a:ea typeface="Arial MT"/>
                <a:cs typeface="Arial" panose="020B0604020202020204" pitchFamily="34" charset="0"/>
              </a:rPr>
              <a:t>patient ».</a:t>
            </a:r>
          </a:p>
          <a:p>
            <a:pPr marL="0" marR="270510" lvl="0" indent="0">
              <a:lnSpc>
                <a:spcPct val="127000"/>
              </a:lnSpc>
              <a:spcBef>
                <a:spcPts val="645"/>
              </a:spcBef>
              <a:spcAft>
                <a:spcPts val="0"/>
              </a:spcAft>
              <a:buClr>
                <a:srgbClr val="010202"/>
              </a:buClr>
              <a:buSzPts val="2050"/>
              <a:buNone/>
              <a:tabLst>
                <a:tab pos="1406525" algn="l"/>
                <a:tab pos="1407160" algn="l"/>
              </a:tabLst>
            </a:pPr>
            <a:endParaRPr lang="fr-FR" sz="1800" dirty="0">
              <a:effectLst/>
              <a:latin typeface="Arial" panose="020B0604020202020204" pitchFamily="34" charset="0"/>
              <a:ea typeface="Arial MT"/>
              <a:cs typeface="Arial" panose="020B0604020202020204" pitchFamily="34" charset="0"/>
            </a:endParaRPr>
          </a:p>
          <a:p>
            <a:pPr marL="742950" lvl="1" indent="-285750">
              <a:spcBef>
                <a:spcPts val="85"/>
              </a:spcBef>
              <a:spcAft>
                <a:spcPts val="0"/>
              </a:spcAft>
              <a:buClr>
                <a:srgbClr val="010202"/>
              </a:buClr>
              <a:buSzPts val="2050"/>
              <a:buFont typeface="Arial MT"/>
              <a:buChar char="–"/>
              <a:tabLst>
                <a:tab pos="1826895" algn="l"/>
                <a:tab pos="1827530" algn="l"/>
              </a:tabLst>
            </a:pPr>
            <a:r>
              <a:rPr lang="fr-FR" dirty="0">
                <a:solidFill>
                  <a:srgbClr val="010202"/>
                </a:solidFill>
                <a:effectLst/>
                <a:latin typeface="Arial" panose="020B0604020202020204" pitchFamily="34" charset="0"/>
                <a:ea typeface="Arial MT"/>
                <a:cs typeface="Arial" panose="020B0604020202020204" pitchFamily="34" charset="0"/>
              </a:rPr>
              <a:t>à</a:t>
            </a:r>
            <a:r>
              <a:rPr lang="fr-FR" spc="55" dirty="0">
                <a:solidFill>
                  <a:srgbClr val="010202"/>
                </a:solidFill>
                <a:effectLst/>
                <a:latin typeface="Arial" panose="020B0604020202020204" pitchFamily="34" charset="0"/>
                <a:ea typeface="Arial MT"/>
                <a:cs typeface="Arial" panose="020B0604020202020204" pitchFamily="34" charset="0"/>
              </a:rPr>
              <a:t> </a:t>
            </a:r>
            <a:r>
              <a:rPr lang="fr-FR" dirty="0">
                <a:solidFill>
                  <a:srgbClr val="010202"/>
                </a:solidFill>
                <a:effectLst/>
                <a:latin typeface="Arial" panose="020B0604020202020204" pitchFamily="34" charset="0"/>
                <a:ea typeface="Arial MT"/>
                <a:cs typeface="Arial" panose="020B0604020202020204" pitchFamily="34" charset="0"/>
              </a:rPr>
              <a:t>augmenter</a:t>
            </a:r>
            <a:r>
              <a:rPr lang="fr-FR" spc="55" dirty="0">
                <a:solidFill>
                  <a:srgbClr val="010202"/>
                </a:solidFill>
                <a:effectLst/>
                <a:latin typeface="Arial" panose="020B0604020202020204" pitchFamily="34" charset="0"/>
                <a:ea typeface="Arial MT"/>
                <a:cs typeface="Arial" panose="020B0604020202020204" pitchFamily="34" charset="0"/>
              </a:rPr>
              <a:t> </a:t>
            </a:r>
            <a:r>
              <a:rPr lang="fr-FR" dirty="0">
                <a:solidFill>
                  <a:srgbClr val="010202"/>
                </a:solidFill>
                <a:effectLst/>
                <a:latin typeface="Arial" panose="020B0604020202020204" pitchFamily="34" charset="0"/>
                <a:ea typeface="Arial MT"/>
                <a:cs typeface="Arial" panose="020B0604020202020204" pitchFamily="34" charset="0"/>
              </a:rPr>
              <a:t>sa</a:t>
            </a:r>
            <a:r>
              <a:rPr lang="fr-FR" spc="55" dirty="0">
                <a:solidFill>
                  <a:srgbClr val="010202"/>
                </a:solidFill>
                <a:effectLst/>
                <a:latin typeface="Arial" panose="020B0604020202020204" pitchFamily="34" charset="0"/>
                <a:ea typeface="Arial MT"/>
                <a:cs typeface="Arial" panose="020B0604020202020204" pitchFamily="34" charset="0"/>
              </a:rPr>
              <a:t> </a:t>
            </a:r>
            <a:r>
              <a:rPr lang="fr-FR" dirty="0">
                <a:solidFill>
                  <a:srgbClr val="010202"/>
                </a:solidFill>
                <a:effectLst/>
                <a:latin typeface="Arial" panose="020B0604020202020204" pitchFamily="34" charset="0"/>
                <a:ea typeface="Arial MT"/>
                <a:cs typeface="Arial" panose="020B0604020202020204" pitchFamily="34" charset="0"/>
              </a:rPr>
              <a:t>ventilation</a:t>
            </a:r>
            <a:endParaRPr lang="fr-FR" dirty="0">
              <a:effectLst/>
              <a:latin typeface="Arial" panose="020B0604020202020204" pitchFamily="34" charset="0"/>
              <a:ea typeface="Arial MT"/>
              <a:cs typeface="Arial" panose="020B0604020202020204" pitchFamily="34" charset="0"/>
            </a:endParaRPr>
          </a:p>
          <a:p>
            <a:pPr marL="742950" lvl="1" indent="-285750">
              <a:spcBef>
                <a:spcPts val="645"/>
              </a:spcBef>
              <a:buClr>
                <a:srgbClr val="010202"/>
              </a:buClr>
              <a:buSzPts val="2050"/>
              <a:buFont typeface="Arial MT"/>
              <a:buChar char="–"/>
              <a:tabLst>
                <a:tab pos="1826895" algn="l"/>
                <a:tab pos="1827530" algn="l"/>
              </a:tabLst>
            </a:pPr>
            <a:r>
              <a:rPr lang="fr-FR" dirty="0">
                <a:solidFill>
                  <a:srgbClr val="010202"/>
                </a:solidFill>
                <a:effectLst/>
                <a:latin typeface="Arial" panose="020B0604020202020204" pitchFamily="34" charset="0"/>
                <a:ea typeface="Arial MT"/>
                <a:cs typeface="Arial" panose="020B0604020202020204" pitchFamily="34" charset="0"/>
              </a:rPr>
              <a:t>à</a:t>
            </a:r>
            <a:r>
              <a:rPr lang="fr-FR" spc="30" dirty="0">
                <a:solidFill>
                  <a:srgbClr val="010202"/>
                </a:solidFill>
                <a:effectLst/>
                <a:latin typeface="Arial" panose="020B0604020202020204" pitchFamily="34" charset="0"/>
                <a:ea typeface="Arial MT"/>
                <a:cs typeface="Arial" panose="020B0604020202020204" pitchFamily="34" charset="0"/>
              </a:rPr>
              <a:t> </a:t>
            </a:r>
            <a:r>
              <a:rPr lang="fr-FR" dirty="0">
                <a:solidFill>
                  <a:srgbClr val="010202"/>
                </a:solidFill>
                <a:effectLst/>
                <a:latin typeface="Arial" panose="020B0604020202020204" pitchFamily="34" charset="0"/>
                <a:ea typeface="Arial MT"/>
                <a:cs typeface="Arial" panose="020B0604020202020204" pitchFamily="34" charset="0"/>
              </a:rPr>
              <a:t>réduire</a:t>
            </a:r>
            <a:r>
              <a:rPr lang="fr-FR" spc="35" dirty="0">
                <a:solidFill>
                  <a:srgbClr val="010202"/>
                </a:solidFill>
                <a:effectLst/>
                <a:latin typeface="Arial" panose="020B0604020202020204" pitchFamily="34" charset="0"/>
                <a:ea typeface="Arial MT"/>
                <a:cs typeface="Arial" panose="020B0604020202020204" pitchFamily="34" charset="0"/>
              </a:rPr>
              <a:t> </a:t>
            </a:r>
            <a:r>
              <a:rPr lang="fr-FR" dirty="0">
                <a:solidFill>
                  <a:srgbClr val="010202"/>
                </a:solidFill>
                <a:effectLst/>
                <a:latin typeface="Arial" panose="020B0604020202020204" pitchFamily="34" charset="0"/>
                <a:ea typeface="Arial MT"/>
                <a:cs typeface="Arial" panose="020B0604020202020204" pitchFamily="34" charset="0"/>
              </a:rPr>
              <a:t>son</a:t>
            </a:r>
            <a:r>
              <a:rPr lang="fr-FR" spc="35" dirty="0">
                <a:solidFill>
                  <a:srgbClr val="010202"/>
                </a:solidFill>
                <a:effectLst/>
                <a:latin typeface="Arial" panose="020B0604020202020204" pitchFamily="34" charset="0"/>
                <a:ea typeface="Arial MT"/>
                <a:cs typeface="Arial" panose="020B0604020202020204" pitchFamily="34" charset="0"/>
              </a:rPr>
              <a:t> </a:t>
            </a:r>
            <a:r>
              <a:rPr lang="fr-FR" dirty="0">
                <a:solidFill>
                  <a:srgbClr val="010202"/>
                </a:solidFill>
                <a:effectLst/>
                <a:latin typeface="Arial" panose="020B0604020202020204" pitchFamily="34" charset="0"/>
                <a:ea typeface="Arial MT"/>
                <a:cs typeface="Arial" panose="020B0604020202020204" pitchFamily="34" charset="0"/>
              </a:rPr>
              <a:t>activité</a:t>
            </a:r>
            <a:r>
              <a:rPr lang="fr-FR" spc="70" dirty="0">
                <a:solidFill>
                  <a:srgbClr val="010202"/>
                </a:solidFill>
                <a:effectLst/>
                <a:latin typeface="Arial" panose="020B0604020202020204" pitchFamily="34" charset="0"/>
                <a:ea typeface="Arial MT"/>
                <a:cs typeface="Arial" panose="020B0604020202020204" pitchFamily="34" charset="0"/>
              </a:rPr>
              <a:t> </a:t>
            </a:r>
            <a:r>
              <a:rPr lang="fr-FR" dirty="0">
                <a:solidFill>
                  <a:srgbClr val="010202"/>
                </a:solidFill>
                <a:effectLst/>
                <a:latin typeface="Arial" panose="020B0604020202020204" pitchFamily="34" charset="0"/>
                <a:ea typeface="Arial MT"/>
                <a:cs typeface="Arial" panose="020B0604020202020204" pitchFamily="34" charset="0"/>
              </a:rPr>
              <a:t>»</a:t>
            </a:r>
          </a:p>
          <a:p>
            <a:pPr marL="457200" lvl="1" indent="0">
              <a:spcBef>
                <a:spcPts val="645"/>
              </a:spcBef>
              <a:buClr>
                <a:srgbClr val="010202"/>
              </a:buClr>
              <a:buSzPts val="2050"/>
              <a:buNone/>
              <a:tabLst>
                <a:tab pos="1826895" algn="l"/>
                <a:tab pos="1827530" algn="l"/>
              </a:tabLst>
            </a:pPr>
            <a:endParaRPr lang="fr-FR" sz="1800" dirty="0">
              <a:effectLst/>
              <a:latin typeface="Arial" panose="020B0604020202020204" pitchFamily="34" charset="0"/>
              <a:ea typeface="Arial MT"/>
              <a:cs typeface="Arial" panose="020B0604020202020204" pitchFamily="34" charset="0"/>
            </a:endParaRPr>
          </a:p>
          <a:p>
            <a:pPr marL="342900" lvl="0" indent="-342900">
              <a:spcBef>
                <a:spcPts val="645"/>
              </a:spcBef>
              <a:spcAft>
                <a:spcPts val="0"/>
              </a:spcAft>
              <a:buClr>
                <a:srgbClr val="010202"/>
              </a:buClr>
              <a:buSzPts val="2050"/>
              <a:buFont typeface="Arial MT"/>
              <a:buChar char="•"/>
              <a:tabLst>
                <a:tab pos="1406525" algn="l"/>
                <a:tab pos="1407160" algn="l"/>
              </a:tabLst>
            </a:pPr>
            <a:r>
              <a:rPr lang="fr-FR" sz="1800" dirty="0">
                <a:solidFill>
                  <a:srgbClr val="010202"/>
                </a:solidFill>
                <a:effectLst/>
                <a:latin typeface="Arial" panose="020B0604020202020204" pitchFamily="34" charset="0"/>
                <a:ea typeface="Arial MT"/>
                <a:cs typeface="Arial" panose="020B0604020202020204" pitchFamily="34" charset="0"/>
              </a:rPr>
              <a:t>Sévérité</a:t>
            </a:r>
            <a:r>
              <a:rPr lang="fr-FR" sz="1800" spc="45" dirty="0">
                <a:solidFill>
                  <a:srgbClr val="010202"/>
                </a:solidFill>
                <a:effectLst/>
                <a:latin typeface="Arial" panose="020B0604020202020204" pitchFamily="34" charset="0"/>
                <a:ea typeface="Arial MT"/>
                <a:cs typeface="Arial" panose="020B0604020202020204" pitchFamily="34" charset="0"/>
              </a:rPr>
              <a:t> </a:t>
            </a:r>
            <a:r>
              <a:rPr lang="fr-FR" sz="1800" dirty="0">
                <a:solidFill>
                  <a:srgbClr val="010202"/>
                </a:solidFill>
                <a:effectLst/>
                <a:latin typeface="Arial" panose="020B0604020202020204" pitchFamily="34" charset="0"/>
                <a:ea typeface="Arial MT"/>
                <a:cs typeface="Arial" panose="020B0604020202020204" pitchFamily="34" charset="0"/>
              </a:rPr>
              <a:t>non</a:t>
            </a:r>
            <a:r>
              <a:rPr lang="fr-FR" sz="1800" spc="50" dirty="0">
                <a:solidFill>
                  <a:srgbClr val="010202"/>
                </a:solidFill>
                <a:effectLst/>
                <a:latin typeface="Arial" panose="020B0604020202020204" pitchFamily="34" charset="0"/>
                <a:ea typeface="Arial MT"/>
                <a:cs typeface="Arial" panose="020B0604020202020204" pitchFamily="34" charset="0"/>
              </a:rPr>
              <a:t> </a:t>
            </a:r>
            <a:r>
              <a:rPr lang="fr-FR" sz="1800" dirty="0">
                <a:solidFill>
                  <a:srgbClr val="010202"/>
                </a:solidFill>
                <a:effectLst/>
                <a:latin typeface="Arial" panose="020B0604020202020204" pitchFamily="34" charset="0"/>
                <a:ea typeface="Arial MT"/>
                <a:cs typeface="Arial" panose="020B0604020202020204" pitchFamily="34" charset="0"/>
              </a:rPr>
              <a:t>corrélée</a:t>
            </a:r>
            <a:r>
              <a:rPr lang="fr-FR" sz="1800" spc="50" dirty="0">
                <a:solidFill>
                  <a:srgbClr val="010202"/>
                </a:solidFill>
                <a:effectLst/>
                <a:latin typeface="Arial" panose="020B0604020202020204" pitchFamily="34" charset="0"/>
                <a:ea typeface="Arial MT"/>
                <a:cs typeface="Arial" panose="020B0604020202020204" pitchFamily="34" charset="0"/>
              </a:rPr>
              <a:t> </a:t>
            </a:r>
            <a:r>
              <a:rPr lang="fr-FR" sz="1800" dirty="0">
                <a:solidFill>
                  <a:srgbClr val="010202"/>
                </a:solidFill>
                <a:effectLst/>
                <a:latin typeface="Arial" panose="020B0604020202020204" pitchFamily="34" charset="0"/>
                <a:ea typeface="Arial MT"/>
                <a:cs typeface="Arial" panose="020B0604020202020204" pitchFamily="34" charset="0"/>
              </a:rPr>
              <a:t>à</a:t>
            </a:r>
            <a:r>
              <a:rPr lang="fr-FR" sz="1800" spc="50" dirty="0">
                <a:solidFill>
                  <a:srgbClr val="010202"/>
                </a:solidFill>
                <a:effectLst/>
                <a:latin typeface="Arial" panose="020B0604020202020204" pitchFamily="34" charset="0"/>
                <a:ea typeface="Arial MT"/>
                <a:cs typeface="Arial" panose="020B0604020202020204" pitchFamily="34" charset="0"/>
              </a:rPr>
              <a:t> </a:t>
            </a:r>
            <a:r>
              <a:rPr lang="fr-FR" sz="1800" dirty="0">
                <a:solidFill>
                  <a:srgbClr val="010202"/>
                </a:solidFill>
                <a:effectLst/>
                <a:latin typeface="Arial" panose="020B0604020202020204" pitchFamily="34" charset="0"/>
                <a:ea typeface="Arial MT"/>
                <a:cs typeface="Arial" panose="020B0604020202020204" pitchFamily="34" charset="0"/>
              </a:rPr>
              <a:t>la</a:t>
            </a:r>
            <a:r>
              <a:rPr lang="fr-FR" sz="1800" spc="50" dirty="0">
                <a:solidFill>
                  <a:srgbClr val="010202"/>
                </a:solidFill>
                <a:effectLst/>
                <a:latin typeface="Arial" panose="020B0604020202020204" pitchFamily="34" charset="0"/>
                <a:ea typeface="Arial MT"/>
                <a:cs typeface="Arial" panose="020B0604020202020204" pitchFamily="34" charset="0"/>
              </a:rPr>
              <a:t> </a:t>
            </a:r>
            <a:r>
              <a:rPr lang="fr-FR" sz="1800" dirty="0">
                <a:solidFill>
                  <a:srgbClr val="010202"/>
                </a:solidFill>
                <a:effectLst/>
                <a:latin typeface="Arial" panose="020B0604020202020204" pitchFamily="34" charset="0"/>
                <a:ea typeface="Arial MT"/>
                <a:cs typeface="Arial" panose="020B0604020202020204" pitchFamily="34" charset="0"/>
              </a:rPr>
              <a:t>gravité</a:t>
            </a:r>
            <a:r>
              <a:rPr lang="fr-FR" sz="1800" spc="50" dirty="0">
                <a:solidFill>
                  <a:srgbClr val="010202"/>
                </a:solidFill>
                <a:effectLst/>
                <a:latin typeface="Arial" panose="020B0604020202020204" pitchFamily="34" charset="0"/>
                <a:ea typeface="Arial MT"/>
                <a:cs typeface="Arial" panose="020B0604020202020204" pitchFamily="34" charset="0"/>
              </a:rPr>
              <a:t> </a:t>
            </a:r>
            <a:r>
              <a:rPr lang="fr-FR" sz="1800" dirty="0">
                <a:solidFill>
                  <a:srgbClr val="010202"/>
                </a:solidFill>
                <a:effectLst/>
                <a:latin typeface="Arial" panose="020B0604020202020204" pitchFamily="34" charset="0"/>
                <a:ea typeface="Arial MT"/>
                <a:cs typeface="Arial" panose="020B0604020202020204" pitchFamily="34" charset="0"/>
              </a:rPr>
              <a:t>de</a:t>
            </a:r>
            <a:r>
              <a:rPr lang="fr-FR" sz="1800" spc="50" dirty="0">
                <a:solidFill>
                  <a:srgbClr val="010202"/>
                </a:solidFill>
                <a:effectLst/>
                <a:latin typeface="Arial" panose="020B0604020202020204" pitchFamily="34" charset="0"/>
                <a:ea typeface="Arial MT"/>
                <a:cs typeface="Arial" panose="020B0604020202020204" pitchFamily="34" charset="0"/>
              </a:rPr>
              <a:t> </a:t>
            </a:r>
            <a:r>
              <a:rPr lang="fr-FR" sz="1800" dirty="0">
                <a:solidFill>
                  <a:srgbClr val="010202"/>
                </a:solidFill>
                <a:effectLst/>
                <a:latin typeface="Arial" panose="020B0604020202020204" pitchFamily="34" charset="0"/>
                <a:ea typeface="Arial MT"/>
                <a:cs typeface="Arial" panose="020B0604020202020204" pitchFamily="34" charset="0"/>
              </a:rPr>
              <a:t>la</a:t>
            </a:r>
            <a:r>
              <a:rPr lang="fr-FR" sz="1800" spc="50" dirty="0">
                <a:solidFill>
                  <a:srgbClr val="010202"/>
                </a:solidFill>
                <a:effectLst/>
                <a:latin typeface="Arial" panose="020B0604020202020204" pitchFamily="34" charset="0"/>
                <a:ea typeface="Arial MT"/>
                <a:cs typeface="Arial" panose="020B0604020202020204" pitchFamily="34" charset="0"/>
              </a:rPr>
              <a:t> </a:t>
            </a:r>
            <a:r>
              <a:rPr lang="fr-FR" sz="1800" dirty="0">
                <a:solidFill>
                  <a:srgbClr val="010202"/>
                </a:solidFill>
                <a:effectLst/>
                <a:latin typeface="Arial" panose="020B0604020202020204" pitchFamily="34" charset="0"/>
                <a:ea typeface="Arial MT"/>
                <a:cs typeface="Arial" panose="020B0604020202020204" pitchFamily="34" charset="0"/>
              </a:rPr>
              <a:t>pathologie</a:t>
            </a:r>
            <a:r>
              <a:rPr lang="fr-FR" sz="1800" spc="50" dirty="0">
                <a:solidFill>
                  <a:srgbClr val="010202"/>
                </a:solidFill>
                <a:effectLst/>
                <a:latin typeface="Arial" panose="020B0604020202020204" pitchFamily="34" charset="0"/>
                <a:ea typeface="Arial MT"/>
                <a:cs typeface="Arial" panose="020B0604020202020204" pitchFamily="34" charset="0"/>
              </a:rPr>
              <a:t> </a:t>
            </a:r>
            <a:r>
              <a:rPr lang="fr-FR" sz="1800" dirty="0">
                <a:solidFill>
                  <a:srgbClr val="010202"/>
                </a:solidFill>
                <a:effectLst/>
                <a:latin typeface="Arial" panose="020B0604020202020204" pitchFamily="34" charset="0"/>
                <a:ea typeface="Arial MT"/>
                <a:cs typeface="Arial" panose="020B0604020202020204" pitchFamily="34" charset="0"/>
              </a:rPr>
              <a:t>causale</a:t>
            </a:r>
            <a:endParaRPr lang="fr-FR" sz="1800" dirty="0">
              <a:effectLst/>
              <a:latin typeface="Arial" panose="020B0604020202020204" pitchFamily="34" charset="0"/>
              <a:ea typeface="Arial MT"/>
              <a:cs typeface="Arial" panose="020B0604020202020204" pitchFamily="34" charset="0"/>
            </a:endParaRPr>
          </a:p>
          <a:p>
            <a:pPr marL="342900" lvl="0" indent="-342900">
              <a:spcBef>
                <a:spcPts val="645"/>
              </a:spcBef>
              <a:spcAft>
                <a:spcPts val="0"/>
              </a:spcAft>
              <a:buClr>
                <a:srgbClr val="010202"/>
              </a:buClr>
              <a:buSzPts val="2050"/>
              <a:buFont typeface="Arial MT"/>
              <a:buChar char="•"/>
              <a:tabLst>
                <a:tab pos="1406525" algn="l"/>
                <a:tab pos="1407160" algn="l"/>
              </a:tabLst>
            </a:pPr>
            <a:r>
              <a:rPr lang="fr-FR" sz="1800" dirty="0">
                <a:solidFill>
                  <a:srgbClr val="010202"/>
                </a:solidFill>
                <a:effectLst/>
                <a:latin typeface="Arial" panose="020B0604020202020204" pitchFamily="34" charset="0"/>
                <a:ea typeface="Arial MT"/>
                <a:cs typeface="Arial" panose="020B0604020202020204" pitchFamily="34" charset="0"/>
              </a:rPr>
              <a:t>La</a:t>
            </a:r>
            <a:r>
              <a:rPr lang="fr-FR" sz="1800" spc="35" dirty="0">
                <a:solidFill>
                  <a:srgbClr val="010202"/>
                </a:solidFill>
                <a:effectLst/>
                <a:latin typeface="Arial" panose="020B0604020202020204" pitchFamily="34" charset="0"/>
                <a:ea typeface="Arial MT"/>
                <a:cs typeface="Arial" panose="020B0604020202020204" pitchFamily="34" charset="0"/>
              </a:rPr>
              <a:t> </a:t>
            </a:r>
            <a:r>
              <a:rPr lang="fr-FR" sz="1800" dirty="0">
                <a:solidFill>
                  <a:srgbClr val="010202"/>
                </a:solidFill>
                <a:effectLst/>
                <a:latin typeface="Arial" panose="020B0604020202020204" pitchFamily="34" charset="0"/>
                <a:ea typeface="Arial MT"/>
                <a:cs typeface="Arial" panose="020B0604020202020204" pitchFamily="34" charset="0"/>
              </a:rPr>
              <a:t>dyspnée</a:t>
            </a:r>
            <a:r>
              <a:rPr lang="fr-FR" sz="1800" spc="35" dirty="0">
                <a:solidFill>
                  <a:srgbClr val="010202"/>
                </a:solidFill>
                <a:effectLst/>
                <a:latin typeface="Arial" panose="020B0604020202020204" pitchFamily="34" charset="0"/>
                <a:ea typeface="Arial MT"/>
                <a:cs typeface="Arial" panose="020B0604020202020204" pitchFamily="34" charset="0"/>
              </a:rPr>
              <a:t> </a:t>
            </a:r>
            <a:r>
              <a:rPr lang="fr-FR" sz="1800" dirty="0">
                <a:solidFill>
                  <a:srgbClr val="010202"/>
                </a:solidFill>
                <a:effectLst/>
                <a:latin typeface="Arial" panose="020B0604020202020204" pitchFamily="34" charset="0"/>
                <a:ea typeface="Arial MT"/>
                <a:cs typeface="Arial" panose="020B0604020202020204" pitchFamily="34" charset="0"/>
              </a:rPr>
              <a:t>"</a:t>
            </a:r>
            <a:r>
              <a:rPr lang="fr-FR" sz="1800" spc="35" dirty="0">
                <a:solidFill>
                  <a:srgbClr val="010202"/>
                </a:solidFill>
                <a:effectLst/>
                <a:latin typeface="Arial" panose="020B0604020202020204" pitchFamily="34" charset="0"/>
                <a:ea typeface="Arial MT"/>
                <a:cs typeface="Arial" panose="020B0604020202020204" pitchFamily="34" charset="0"/>
              </a:rPr>
              <a:t> </a:t>
            </a:r>
            <a:r>
              <a:rPr lang="fr-FR" sz="1800" dirty="0">
                <a:solidFill>
                  <a:srgbClr val="010202"/>
                </a:solidFill>
                <a:effectLst/>
                <a:latin typeface="Arial" panose="020B0604020202020204" pitchFamily="34" charset="0"/>
                <a:ea typeface="Arial MT"/>
                <a:cs typeface="Arial" panose="020B0604020202020204" pitchFamily="34" charset="0"/>
              </a:rPr>
              <a:t>est</a:t>
            </a:r>
            <a:r>
              <a:rPr lang="fr-FR" sz="1800" spc="35" dirty="0">
                <a:solidFill>
                  <a:srgbClr val="010202"/>
                </a:solidFill>
                <a:effectLst/>
                <a:latin typeface="Arial" panose="020B0604020202020204" pitchFamily="34" charset="0"/>
                <a:ea typeface="Arial MT"/>
                <a:cs typeface="Arial" panose="020B0604020202020204" pitchFamily="34" charset="0"/>
              </a:rPr>
              <a:t> </a:t>
            </a:r>
            <a:r>
              <a:rPr lang="fr-FR" sz="1800" dirty="0">
                <a:solidFill>
                  <a:srgbClr val="010202"/>
                </a:solidFill>
                <a:effectLst/>
                <a:latin typeface="Arial" panose="020B0604020202020204" pitchFamily="34" charset="0"/>
                <a:ea typeface="Arial MT"/>
                <a:cs typeface="Arial" panose="020B0604020202020204" pitchFamily="34" charset="0"/>
              </a:rPr>
              <a:t>ce</a:t>
            </a:r>
            <a:r>
              <a:rPr lang="fr-FR" sz="1800" spc="35" dirty="0">
                <a:solidFill>
                  <a:srgbClr val="010202"/>
                </a:solidFill>
                <a:effectLst/>
                <a:latin typeface="Arial" panose="020B0604020202020204" pitchFamily="34" charset="0"/>
                <a:ea typeface="Arial MT"/>
                <a:cs typeface="Arial" panose="020B0604020202020204" pitchFamily="34" charset="0"/>
              </a:rPr>
              <a:t> </a:t>
            </a:r>
            <a:r>
              <a:rPr lang="fr-FR" sz="1800" dirty="0">
                <a:solidFill>
                  <a:srgbClr val="010202"/>
                </a:solidFill>
                <a:effectLst/>
                <a:latin typeface="Arial" panose="020B0604020202020204" pitchFamily="34" charset="0"/>
                <a:ea typeface="Arial MT"/>
                <a:cs typeface="Arial" panose="020B0604020202020204" pitchFamily="34" charset="0"/>
              </a:rPr>
              <a:t>que</a:t>
            </a:r>
            <a:r>
              <a:rPr lang="fr-FR" sz="1800" spc="35" dirty="0">
                <a:solidFill>
                  <a:srgbClr val="010202"/>
                </a:solidFill>
                <a:effectLst/>
                <a:latin typeface="Arial" panose="020B0604020202020204" pitchFamily="34" charset="0"/>
                <a:ea typeface="Arial MT"/>
                <a:cs typeface="Arial" panose="020B0604020202020204" pitchFamily="34" charset="0"/>
              </a:rPr>
              <a:t> </a:t>
            </a:r>
            <a:r>
              <a:rPr lang="fr-FR" sz="1800" dirty="0">
                <a:solidFill>
                  <a:srgbClr val="010202"/>
                </a:solidFill>
                <a:effectLst/>
                <a:latin typeface="Arial" panose="020B0604020202020204" pitchFamily="34" charset="0"/>
                <a:ea typeface="Arial MT"/>
                <a:cs typeface="Arial" panose="020B0604020202020204" pitchFamily="34" charset="0"/>
              </a:rPr>
              <a:t>le</a:t>
            </a:r>
            <a:r>
              <a:rPr lang="fr-FR" sz="1800" spc="35" dirty="0">
                <a:solidFill>
                  <a:srgbClr val="010202"/>
                </a:solidFill>
                <a:effectLst/>
                <a:latin typeface="Arial" panose="020B0604020202020204" pitchFamily="34" charset="0"/>
                <a:ea typeface="Arial MT"/>
                <a:cs typeface="Arial" panose="020B0604020202020204" pitchFamily="34" charset="0"/>
              </a:rPr>
              <a:t> </a:t>
            </a:r>
            <a:r>
              <a:rPr lang="fr-FR" sz="1800" dirty="0">
                <a:solidFill>
                  <a:srgbClr val="010202"/>
                </a:solidFill>
                <a:effectLst/>
                <a:latin typeface="Arial" panose="020B0604020202020204" pitchFamily="34" charset="0"/>
                <a:ea typeface="Arial MT"/>
                <a:cs typeface="Arial" panose="020B0604020202020204" pitchFamily="34" charset="0"/>
              </a:rPr>
              <a:t>patient</a:t>
            </a:r>
            <a:r>
              <a:rPr lang="fr-FR" sz="1800" spc="35" dirty="0">
                <a:solidFill>
                  <a:srgbClr val="010202"/>
                </a:solidFill>
                <a:effectLst/>
                <a:latin typeface="Arial" panose="020B0604020202020204" pitchFamily="34" charset="0"/>
                <a:ea typeface="Arial MT"/>
                <a:cs typeface="Arial" panose="020B0604020202020204" pitchFamily="34" charset="0"/>
              </a:rPr>
              <a:t> </a:t>
            </a:r>
            <a:r>
              <a:rPr lang="fr-FR" sz="1800" dirty="0">
                <a:solidFill>
                  <a:srgbClr val="010202"/>
                </a:solidFill>
                <a:effectLst/>
                <a:latin typeface="Arial" panose="020B0604020202020204" pitchFamily="34" charset="0"/>
                <a:ea typeface="Arial MT"/>
                <a:cs typeface="Arial" panose="020B0604020202020204" pitchFamily="34" charset="0"/>
              </a:rPr>
              <a:t>dit</a:t>
            </a:r>
            <a:r>
              <a:rPr lang="fr-FR" sz="1800" spc="40" dirty="0">
                <a:solidFill>
                  <a:srgbClr val="010202"/>
                </a:solidFill>
                <a:effectLst/>
                <a:latin typeface="Arial" panose="020B0604020202020204" pitchFamily="34" charset="0"/>
                <a:ea typeface="Arial MT"/>
                <a:cs typeface="Arial" panose="020B0604020202020204" pitchFamily="34" charset="0"/>
              </a:rPr>
              <a:t> </a:t>
            </a:r>
            <a:r>
              <a:rPr lang="fr-FR" sz="1800" dirty="0">
                <a:solidFill>
                  <a:srgbClr val="010202"/>
                </a:solidFill>
                <a:effectLst/>
                <a:latin typeface="Arial" panose="020B0604020202020204" pitchFamily="34" charset="0"/>
                <a:ea typeface="Arial MT"/>
                <a:cs typeface="Arial" panose="020B0604020202020204" pitchFamily="34" charset="0"/>
              </a:rPr>
              <a:t>qu'elle</a:t>
            </a:r>
            <a:r>
              <a:rPr lang="fr-FR" sz="1800" spc="35" dirty="0">
                <a:solidFill>
                  <a:srgbClr val="010202"/>
                </a:solidFill>
                <a:effectLst/>
                <a:latin typeface="Arial" panose="020B0604020202020204" pitchFamily="34" charset="0"/>
                <a:ea typeface="Arial MT"/>
                <a:cs typeface="Arial" panose="020B0604020202020204" pitchFamily="34" charset="0"/>
              </a:rPr>
              <a:t> </a:t>
            </a:r>
            <a:r>
              <a:rPr lang="fr-FR" sz="1800" dirty="0">
                <a:solidFill>
                  <a:srgbClr val="010202"/>
                </a:solidFill>
                <a:effectLst/>
                <a:latin typeface="Arial" panose="020B0604020202020204" pitchFamily="34" charset="0"/>
                <a:ea typeface="Arial MT"/>
                <a:cs typeface="Arial" panose="020B0604020202020204" pitchFamily="34" charset="0"/>
              </a:rPr>
              <a:t>est</a:t>
            </a:r>
            <a:r>
              <a:rPr lang="fr-FR" sz="1800" spc="35" dirty="0">
                <a:solidFill>
                  <a:srgbClr val="010202"/>
                </a:solidFill>
                <a:effectLst/>
                <a:latin typeface="Arial" panose="020B0604020202020204" pitchFamily="34" charset="0"/>
                <a:ea typeface="Arial MT"/>
                <a:cs typeface="Arial" panose="020B0604020202020204" pitchFamily="34" charset="0"/>
              </a:rPr>
              <a:t> </a:t>
            </a:r>
            <a:r>
              <a:rPr lang="fr-FR" sz="1800" dirty="0">
                <a:solidFill>
                  <a:srgbClr val="010202"/>
                </a:solidFill>
                <a:effectLst/>
                <a:latin typeface="Arial" panose="020B0604020202020204" pitchFamily="34" charset="0"/>
                <a:ea typeface="Arial MT"/>
                <a:cs typeface="Arial" panose="020B0604020202020204" pitchFamily="34" charset="0"/>
              </a:rPr>
              <a:t>".</a:t>
            </a:r>
            <a:endParaRPr lang="fr-FR" sz="1800" dirty="0">
              <a:effectLst/>
              <a:latin typeface="Arial" panose="020B0604020202020204" pitchFamily="34" charset="0"/>
              <a:ea typeface="Arial MT"/>
              <a:cs typeface="Arial" panose="020B0604020202020204" pitchFamily="34" charset="0"/>
            </a:endParaRPr>
          </a:p>
          <a:p>
            <a:pPr marL="0" indent="0">
              <a:buNone/>
            </a:pPr>
            <a:endParaRPr lang="fr-FR" dirty="0"/>
          </a:p>
        </p:txBody>
      </p:sp>
    </p:spTree>
    <p:extLst>
      <p:ext uri="{BB962C8B-B14F-4D97-AF65-F5344CB8AC3E}">
        <p14:creationId xmlns:p14="http://schemas.microsoft.com/office/powerpoint/2010/main" val="5651469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4C95001-7EF7-1968-0AB1-7D3CC4CB58B2}"/>
              </a:ext>
            </a:extLst>
          </p:cNvPr>
          <p:cNvSpPr>
            <a:spLocks noGrp="1"/>
          </p:cNvSpPr>
          <p:nvPr>
            <p:ph type="title"/>
          </p:nvPr>
        </p:nvSpPr>
        <p:spPr/>
        <p:txBody>
          <a:bodyPr/>
          <a:lstStyle/>
          <a:p>
            <a:r>
              <a:rPr lang="fr-FR" b="1" dirty="0">
                <a:solidFill>
                  <a:srgbClr val="FF0000"/>
                </a:solidFill>
              </a:rPr>
              <a:t>Symptômes en fin de vie </a:t>
            </a:r>
            <a:br>
              <a:rPr lang="fr-FR" b="1" dirty="0">
                <a:solidFill>
                  <a:srgbClr val="FF0000"/>
                </a:solidFill>
              </a:rPr>
            </a:br>
            <a:r>
              <a:rPr lang="fr-FR" b="1" dirty="0">
                <a:solidFill>
                  <a:srgbClr val="FF0000"/>
                </a:solidFill>
              </a:rPr>
              <a:t>la dyspnée</a:t>
            </a:r>
            <a:endParaRPr lang="fr-FR" dirty="0"/>
          </a:p>
        </p:txBody>
      </p:sp>
      <p:sp>
        <p:nvSpPr>
          <p:cNvPr id="3" name="Espace réservé du contenu 2">
            <a:extLst>
              <a:ext uri="{FF2B5EF4-FFF2-40B4-BE49-F238E27FC236}">
                <a16:creationId xmlns:a16="http://schemas.microsoft.com/office/drawing/2014/main" id="{4BCF99DA-518C-D98B-1587-08F33982C5B6}"/>
              </a:ext>
            </a:extLst>
          </p:cNvPr>
          <p:cNvSpPr>
            <a:spLocks noGrp="1"/>
          </p:cNvSpPr>
          <p:nvPr>
            <p:ph sz="quarter" idx="13"/>
          </p:nvPr>
        </p:nvSpPr>
        <p:spPr>
          <a:xfrm>
            <a:off x="913773" y="2367092"/>
            <a:ext cx="11100647" cy="4359711"/>
          </a:xfrm>
        </p:spPr>
        <p:txBody>
          <a:bodyPr>
            <a:normAutofit fontScale="40000" lnSpcReduction="20000"/>
          </a:bodyPr>
          <a:lstStyle/>
          <a:p>
            <a:pPr marL="0" indent="0">
              <a:spcBef>
                <a:spcPts val="45"/>
              </a:spcBef>
              <a:buNone/>
            </a:pPr>
            <a:r>
              <a:rPr lang="fr-FR" sz="3000" dirty="0">
                <a:solidFill>
                  <a:srgbClr val="FF0000"/>
                </a:solidFill>
                <a:effectLst/>
                <a:latin typeface="Arial" panose="020B0604020202020204" pitchFamily="34" charset="0"/>
                <a:ea typeface="Arial MT"/>
                <a:cs typeface="Arial" panose="020B0604020202020204" pitchFamily="34" charset="0"/>
              </a:rPr>
              <a:t>La Dyspnée  : étiologie</a:t>
            </a:r>
          </a:p>
          <a:p>
            <a:pPr marL="0" indent="0">
              <a:spcBef>
                <a:spcPts val="45"/>
              </a:spcBef>
              <a:buNone/>
            </a:pPr>
            <a:endParaRPr lang="fr-FR" sz="3000" dirty="0">
              <a:effectLst/>
              <a:latin typeface="Arial" panose="020B0604020202020204" pitchFamily="34" charset="0"/>
              <a:ea typeface="Arial MT"/>
              <a:cs typeface="Arial" panose="020B0604020202020204" pitchFamily="34" charset="0"/>
            </a:endParaRPr>
          </a:p>
          <a:p>
            <a:pPr marL="342900" lvl="0" indent="-342900">
              <a:spcBef>
                <a:spcPts val="5"/>
              </a:spcBef>
              <a:buClr>
                <a:srgbClr val="010202"/>
              </a:buClr>
              <a:buSzPts val="2050"/>
              <a:buFont typeface="Arial MT"/>
              <a:buChar char="•"/>
              <a:tabLst>
                <a:tab pos="548640" algn="l"/>
                <a:tab pos="549275" algn="l"/>
              </a:tabLst>
            </a:pPr>
            <a:r>
              <a:rPr lang="fr-FR" sz="3000" b="1" dirty="0">
                <a:solidFill>
                  <a:srgbClr val="010202"/>
                </a:solidFill>
                <a:effectLst/>
                <a:latin typeface="Arial" panose="020B0604020202020204" pitchFamily="34" charset="0"/>
                <a:ea typeface="Arial MT"/>
                <a:cs typeface="Arial" panose="020B0604020202020204" pitchFamily="34" charset="0"/>
              </a:rPr>
              <a:t>Etiologies</a:t>
            </a:r>
            <a:r>
              <a:rPr lang="fr-FR" sz="3000" b="1" spc="100" dirty="0">
                <a:solidFill>
                  <a:srgbClr val="010202"/>
                </a:solidFill>
                <a:effectLst/>
                <a:latin typeface="Arial" panose="020B0604020202020204" pitchFamily="34" charset="0"/>
                <a:ea typeface="Arial MT"/>
                <a:cs typeface="Arial" panose="020B0604020202020204" pitchFamily="34" charset="0"/>
              </a:rPr>
              <a:t> </a:t>
            </a:r>
            <a:r>
              <a:rPr lang="fr-FR" sz="3000" b="1" dirty="0">
                <a:solidFill>
                  <a:srgbClr val="010202"/>
                </a:solidFill>
                <a:effectLst/>
                <a:latin typeface="Arial" panose="020B0604020202020204" pitchFamily="34" charset="0"/>
                <a:ea typeface="Arial MT"/>
                <a:cs typeface="Arial" panose="020B0604020202020204" pitchFamily="34" charset="0"/>
              </a:rPr>
              <a:t>respiratoires</a:t>
            </a:r>
            <a:r>
              <a:rPr lang="fr-FR" sz="3000" b="0" dirty="0">
                <a:solidFill>
                  <a:srgbClr val="010202"/>
                </a:solidFill>
                <a:effectLst/>
                <a:latin typeface="Arial" panose="020B0604020202020204" pitchFamily="34" charset="0"/>
                <a:ea typeface="Arial MT"/>
                <a:cs typeface="Arial" panose="020B0604020202020204" pitchFamily="34" charset="0"/>
              </a:rPr>
              <a:t>:</a:t>
            </a:r>
            <a:endParaRPr lang="fr-FR" sz="3000" b="1" dirty="0">
              <a:effectLst/>
              <a:latin typeface="Arial" panose="020B0604020202020204" pitchFamily="34" charset="0"/>
              <a:ea typeface="Arial MT"/>
              <a:cs typeface="Arial" panose="020B0604020202020204" pitchFamily="34" charset="0"/>
            </a:endParaRPr>
          </a:p>
          <a:p>
            <a:pPr>
              <a:spcBef>
                <a:spcPts val="50"/>
              </a:spcBef>
            </a:pPr>
            <a:r>
              <a:rPr lang="fr-FR" sz="3000" dirty="0">
                <a:effectLst/>
                <a:latin typeface="Arial" panose="020B0604020202020204" pitchFamily="34" charset="0"/>
                <a:ea typeface="Arial MT"/>
                <a:cs typeface="Arial" panose="020B0604020202020204" pitchFamily="34" charset="0"/>
              </a:rPr>
              <a:t> </a:t>
            </a:r>
          </a:p>
          <a:p>
            <a:pPr marL="742950" lvl="1" indent="-285750">
              <a:spcBef>
                <a:spcPts val="660"/>
              </a:spcBef>
              <a:spcAft>
                <a:spcPts val="0"/>
              </a:spcAft>
              <a:buClr>
                <a:srgbClr val="010202"/>
              </a:buClr>
              <a:buSzPts val="2050"/>
              <a:buFont typeface="Arial MT"/>
              <a:buChar char="–"/>
              <a:tabLst>
                <a:tab pos="969010" algn="l"/>
                <a:tab pos="969645" algn="l"/>
              </a:tabLst>
            </a:pPr>
            <a:r>
              <a:rPr lang="fr-FR" sz="3000" dirty="0">
                <a:solidFill>
                  <a:srgbClr val="010202"/>
                </a:solidFill>
                <a:effectLst/>
                <a:latin typeface="Arial" panose="020B0604020202020204" pitchFamily="34" charset="0"/>
                <a:ea typeface="Arial MT"/>
                <a:cs typeface="Arial" panose="020B0604020202020204" pitchFamily="34" charset="0"/>
              </a:rPr>
              <a:t>Dyspnées</a:t>
            </a:r>
            <a:r>
              <a:rPr lang="fr-FR" sz="3000" spc="70" dirty="0">
                <a:solidFill>
                  <a:srgbClr val="010202"/>
                </a:solidFill>
                <a:effectLst/>
                <a:latin typeface="Arial" panose="020B0604020202020204" pitchFamily="34" charset="0"/>
                <a:ea typeface="Arial MT"/>
                <a:cs typeface="Arial" panose="020B0604020202020204" pitchFamily="34" charset="0"/>
              </a:rPr>
              <a:t> </a:t>
            </a:r>
            <a:r>
              <a:rPr lang="fr-FR" sz="3000" dirty="0">
                <a:solidFill>
                  <a:srgbClr val="010202"/>
                </a:solidFill>
                <a:effectLst/>
                <a:latin typeface="Arial" panose="020B0604020202020204" pitchFamily="34" charset="0"/>
                <a:ea typeface="Arial MT"/>
                <a:cs typeface="Arial" panose="020B0604020202020204" pitchFamily="34" charset="0"/>
              </a:rPr>
              <a:t>secondaires</a:t>
            </a:r>
            <a:r>
              <a:rPr lang="fr-FR" sz="3000" spc="70" dirty="0">
                <a:solidFill>
                  <a:srgbClr val="010202"/>
                </a:solidFill>
                <a:effectLst/>
                <a:latin typeface="Arial" panose="020B0604020202020204" pitchFamily="34" charset="0"/>
                <a:ea typeface="Arial MT"/>
                <a:cs typeface="Arial" panose="020B0604020202020204" pitchFamily="34" charset="0"/>
              </a:rPr>
              <a:t> </a:t>
            </a:r>
            <a:r>
              <a:rPr lang="fr-FR" sz="3000" dirty="0">
                <a:solidFill>
                  <a:srgbClr val="010202"/>
                </a:solidFill>
                <a:effectLst/>
                <a:latin typeface="Arial" panose="020B0604020202020204" pitchFamily="34" charset="0"/>
                <a:ea typeface="Arial MT"/>
                <a:cs typeface="Arial" panose="020B0604020202020204" pitchFamily="34" charset="0"/>
              </a:rPr>
              <a:t>à</a:t>
            </a:r>
            <a:r>
              <a:rPr lang="fr-FR" sz="3000" spc="70" dirty="0">
                <a:solidFill>
                  <a:srgbClr val="010202"/>
                </a:solidFill>
                <a:effectLst/>
                <a:latin typeface="Arial" panose="020B0604020202020204" pitchFamily="34" charset="0"/>
                <a:ea typeface="Arial MT"/>
                <a:cs typeface="Arial" panose="020B0604020202020204" pitchFamily="34" charset="0"/>
              </a:rPr>
              <a:t> </a:t>
            </a:r>
            <a:r>
              <a:rPr lang="fr-FR" sz="3000" dirty="0">
                <a:solidFill>
                  <a:srgbClr val="010202"/>
                </a:solidFill>
                <a:effectLst/>
                <a:latin typeface="Arial" panose="020B0604020202020204" pitchFamily="34" charset="0"/>
                <a:ea typeface="Arial MT"/>
                <a:cs typeface="Arial" panose="020B0604020202020204" pitchFamily="34" charset="0"/>
              </a:rPr>
              <a:t>une</a:t>
            </a:r>
            <a:r>
              <a:rPr lang="fr-FR" sz="3000" spc="70" dirty="0">
                <a:solidFill>
                  <a:srgbClr val="010202"/>
                </a:solidFill>
                <a:effectLst/>
                <a:latin typeface="Arial" panose="020B0604020202020204" pitchFamily="34" charset="0"/>
                <a:ea typeface="Arial MT"/>
                <a:cs typeface="Arial" panose="020B0604020202020204" pitchFamily="34" charset="0"/>
              </a:rPr>
              <a:t> </a:t>
            </a:r>
            <a:r>
              <a:rPr lang="fr-FR" sz="3000" dirty="0">
                <a:solidFill>
                  <a:srgbClr val="010202"/>
                </a:solidFill>
                <a:effectLst/>
                <a:latin typeface="Arial" panose="020B0604020202020204" pitchFamily="34" charset="0"/>
                <a:ea typeface="Arial MT"/>
                <a:cs typeface="Arial" panose="020B0604020202020204" pitchFamily="34" charset="0"/>
              </a:rPr>
              <a:t>pathologie</a:t>
            </a:r>
            <a:r>
              <a:rPr lang="fr-FR" sz="3000" spc="70" dirty="0">
                <a:solidFill>
                  <a:srgbClr val="010202"/>
                </a:solidFill>
                <a:effectLst/>
                <a:latin typeface="Arial" panose="020B0604020202020204" pitchFamily="34" charset="0"/>
                <a:ea typeface="Arial MT"/>
                <a:cs typeface="Arial" panose="020B0604020202020204" pitchFamily="34" charset="0"/>
              </a:rPr>
              <a:t> </a:t>
            </a:r>
            <a:r>
              <a:rPr lang="fr-FR" sz="3000" dirty="0">
                <a:solidFill>
                  <a:srgbClr val="010202"/>
                </a:solidFill>
                <a:effectLst/>
                <a:latin typeface="Arial" panose="020B0604020202020204" pitchFamily="34" charset="0"/>
                <a:ea typeface="Arial MT"/>
                <a:cs typeface="Arial" panose="020B0604020202020204" pitchFamily="34" charset="0"/>
              </a:rPr>
              <a:t>tumorale:</a:t>
            </a:r>
            <a:endParaRPr lang="fr-FR" sz="3000" dirty="0">
              <a:effectLst/>
              <a:latin typeface="Arial" panose="020B0604020202020204" pitchFamily="34" charset="0"/>
              <a:ea typeface="Arial MT"/>
              <a:cs typeface="Arial" panose="020B0604020202020204" pitchFamily="34" charset="0"/>
            </a:endParaRPr>
          </a:p>
          <a:p>
            <a:pPr marL="742950" lvl="1" indent="-285750">
              <a:spcBef>
                <a:spcPts val="1160"/>
              </a:spcBef>
              <a:spcAft>
                <a:spcPts val="0"/>
              </a:spcAft>
              <a:buClr>
                <a:srgbClr val="010202"/>
              </a:buClr>
              <a:buSzPts val="2050"/>
              <a:buFont typeface="Arial MT"/>
              <a:buChar char="–"/>
              <a:tabLst>
                <a:tab pos="969010" algn="l"/>
                <a:tab pos="969645" algn="l"/>
              </a:tabLst>
            </a:pPr>
            <a:r>
              <a:rPr lang="fr-FR" sz="3000" dirty="0">
                <a:solidFill>
                  <a:srgbClr val="010202"/>
                </a:solidFill>
                <a:effectLst/>
                <a:latin typeface="Arial" panose="020B0604020202020204" pitchFamily="34" charset="0"/>
                <a:ea typeface="Arial MT"/>
                <a:cs typeface="Arial" panose="020B0604020202020204" pitchFamily="34" charset="0"/>
              </a:rPr>
              <a:t>Dyspnées</a:t>
            </a:r>
            <a:r>
              <a:rPr lang="fr-FR" sz="3000" spc="85" dirty="0">
                <a:solidFill>
                  <a:srgbClr val="010202"/>
                </a:solidFill>
                <a:effectLst/>
                <a:latin typeface="Arial" panose="020B0604020202020204" pitchFamily="34" charset="0"/>
                <a:ea typeface="Arial MT"/>
                <a:cs typeface="Arial" panose="020B0604020202020204" pitchFamily="34" charset="0"/>
              </a:rPr>
              <a:t> </a:t>
            </a:r>
            <a:r>
              <a:rPr lang="fr-FR" sz="3000" dirty="0">
                <a:solidFill>
                  <a:srgbClr val="010202"/>
                </a:solidFill>
                <a:effectLst/>
                <a:latin typeface="Arial" panose="020B0604020202020204" pitchFamily="34" charset="0"/>
                <a:ea typeface="Arial MT"/>
                <a:cs typeface="Arial" panose="020B0604020202020204" pitchFamily="34" charset="0"/>
              </a:rPr>
              <a:t>secondaires</a:t>
            </a:r>
            <a:r>
              <a:rPr lang="fr-FR" sz="3000" spc="90" dirty="0">
                <a:solidFill>
                  <a:srgbClr val="010202"/>
                </a:solidFill>
                <a:effectLst/>
                <a:latin typeface="Arial" panose="020B0604020202020204" pitchFamily="34" charset="0"/>
                <a:ea typeface="Arial MT"/>
                <a:cs typeface="Arial" panose="020B0604020202020204" pitchFamily="34" charset="0"/>
              </a:rPr>
              <a:t> </a:t>
            </a:r>
            <a:r>
              <a:rPr lang="fr-FR" sz="3000" dirty="0">
                <a:solidFill>
                  <a:srgbClr val="010202"/>
                </a:solidFill>
                <a:effectLst/>
                <a:latin typeface="Arial" panose="020B0604020202020204" pitchFamily="34" charset="0"/>
                <a:ea typeface="Arial MT"/>
                <a:cs typeface="Arial" panose="020B0604020202020204" pitchFamily="34" charset="0"/>
              </a:rPr>
              <a:t>au</a:t>
            </a:r>
            <a:r>
              <a:rPr lang="fr-FR" sz="3000" spc="85" dirty="0">
                <a:solidFill>
                  <a:srgbClr val="010202"/>
                </a:solidFill>
                <a:effectLst/>
                <a:latin typeface="Arial" panose="020B0604020202020204" pitchFamily="34" charset="0"/>
                <a:ea typeface="Arial MT"/>
                <a:cs typeface="Arial" panose="020B0604020202020204" pitchFamily="34" charset="0"/>
              </a:rPr>
              <a:t> </a:t>
            </a:r>
            <a:r>
              <a:rPr lang="fr-FR" sz="3000" dirty="0">
                <a:solidFill>
                  <a:srgbClr val="010202"/>
                </a:solidFill>
                <a:effectLst/>
                <a:latin typeface="Arial" panose="020B0604020202020204" pitchFamily="34" charset="0"/>
                <a:ea typeface="Arial MT"/>
                <a:cs typeface="Arial" panose="020B0604020202020204" pitchFamily="34" charset="0"/>
              </a:rPr>
              <a:t>traitement</a:t>
            </a:r>
            <a:r>
              <a:rPr lang="fr-FR" sz="3000" spc="90" dirty="0">
                <a:solidFill>
                  <a:srgbClr val="010202"/>
                </a:solidFill>
                <a:effectLst/>
                <a:latin typeface="Arial" panose="020B0604020202020204" pitchFamily="34" charset="0"/>
                <a:ea typeface="Arial MT"/>
                <a:cs typeface="Arial" panose="020B0604020202020204" pitchFamily="34" charset="0"/>
              </a:rPr>
              <a:t> </a:t>
            </a:r>
            <a:r>
              <a:rPr lang="fr-FR" sz="3000" dirty="0">
                <a:solidFill>
                  <a:srgbClr val="010202"/>
                </a:solidFill>
                <a:effectLst/>
                <a:latin typeface="Arial" panose="020B0604020202020204" pitchFamily="34" charset="0"/>
                <a:ea typeface="Arial MT"/>
                <a:cs typeface="Arial" panose="020B0604020202020204" pitchFamily="34" charset="0"/>
              </a:rPr>
              <a:t>anticancéreux:</a:t>
            </a:r>
            <a:endParaRPr lang="fr-FR" sz="3000" dirty="0">
              <a:effectLst/>
              <a:latin typeface="Arial" panose="020B0604020202020204" pitchFamily="34" charset="0"/>
              <a:ea typeface="Arial MT"/>
              <a:cs typeface="Arial" panose="020B0604020202020204" pitchFamily="34" charset="0"/>
            </a:endParaRPr>
          </a:p>
          <a:p>
            <a:pPr marL="742950" lvl="1" indent="-285750">
              <a:spcBef>
                <a:spcPts val="1265"/>
              </a:spcBef>
              <a:spcAft>
                <a:spcPts val="0"/>
              </a:spcAft>
              <a:buClr>
                <a:srgbClr val="010202"/>
              </a:buClr>
              <a:buSzPts val="2050"/>
              <a:buFont typeface="Arial MT"/>
              <a:buChar char="–"/>
              <a:tabLst>
                <a:tab pos="969010" algn="l"/>
                <a:tab pos="969645" algn="l"/>
              </a:tabLst>
            </a:pPr>
            <a:r>
              <a:rPr lang="fr-FR" sz="3000" dirty="0">
                <a:solidFill>
                  <a:srgbClr val="010202"/>
                </a:solidFill>
                <a:effectLst/>
                <a:latin typeface="Arial" panose="020B0604020202020204" pitchFamily="34" charset="0"/>
                <a:ea typeface="Arial MT"/>
                <a:cs typeface="Arial" panose="020B0604020202020204" pitchFamily="34" charset="0"/>
              </a:rPr>
              <a:t>Dyspnées</a:t>
            </a:r>
            <a:r>
              <a:rPr lang="fr-FR" sz="3000" spc="90" dirty="0">
                <a:solidFill>
                  <a:srgbClr val="010202"/>
                </a:solidFill>
                <a:effectLst/>
                <a:latin typeface="Arial" panose="020B0604020202020204" pitchFamily="34" charset="0"/>
                <a:ea typeface="Arial MT"/>
                <a:cs typeface="Arial" panose="020B0604020202020204" pitchFamily="34" charset="0"/>
              </a:rPr>
              <a:t> </a:t>
            </a:r>
            <a:r>
              <a:rPr lang="fr-FR" sz="3000" dirty="0">
                <a:solidFill>
                  <a:srgbClr val="010202"/>
                </a:solidFill>
                <a:effectLst/>
                <a:latin typeface="Arial" panose="020B0604020202020204" pitchFamily="34" charset="0"/>
                <a:ea typeface="Arial MT"/>
                <a:cs typeface="Arial" panose="020B0604020202020204" pitchFamily="34" charset="0"/>
              </a:rPr>
              <a:t>d'origine</a:t>
            </a:r>
            <a:r>
              <a:rPr lang="fr-FR" sz="3000" spc="90" dirty="0">
                <a:solidFill>
                  <a:srgbClr val="010202"/>
                </a:solidFill>
                <a:effectLst/>
                <a:latin typeface="Arial" panose="020B0604020202020204" pitchFamily="34" charset="0"/>
                <a:ea typeface="Arial MT"/>
                <a:cs typeface="Arial" panose="020B0604020202020204" pitchFamily="34" charset="0"/>
              </a:rPr>
              <a:t> </a:t>
            </a:r>
            <a:r>
              <a:rPr lang="fr-FR" sz="3000" dirty="0">
                <a:solidFill>
                  <a:srgbClr val="010202"/>
                </a:solidFill>
                <a:effectLst/>
                <a:latin typeface="Arial" panose="020B0604020202020204" pitchFamily="34" charset="0"/>
                <a:ea typeface="Arial MT"/>
                <a:cs typeface="Arial" panose="020B0604020202020204" pitchFamily="34" charset="0"/>
              </a:rPr>
              <a:t>médicamenteuse</a:t>
            </a:r>
            <a:r>
              <a:rPr lang="fr-FR" sz="3000" spc="90" dirty="0">
                <a:solidFill>
                  <a:srgbClr val="010202"/>
                </a:solidFill>
                <a:effectLst/>
                <a:latin typeface="Arial" panose="020B0604020202020204" pitchFamily="34" charset="0"/>
                <a:ea typeface="Arial MT"/>
                <a:cs typeface="Arial" panose="020B0604020202020204" pitchFamily="34" charset="0"/>
              </a:rPr>
              <a:t> </a:t>
            </a:r>
            <a:r>
              <a:rPr lang="fr-FR" sz="3000" dirty="0">
                <a:solidFill>
                  <a:srgbClr val="010202"/>
                </a:solidFill>
                <a:effectLst/>
                <a:latin typeface="Arial" panose="020B0604020202020204" pitchFamily="34" charset="0"/>
                <a:ea typeface="Arial MT"/>
                <a:cs typeface="Arial" panose="020B0604020202020204" pitchFamily="34" charset="0"/>
              </a:rPr>
              <a:t>:</a:t>
            </a:r>
            <a:r>
              <a:rPr lang="fr-FR" sz="3000" spc="90" dirty="0">
                <a:solidFill>
                  <a:srgbClr val="010202"/>
                </a:solidFill>
                <a:effectLst/>
                <a:latin typeface="Arial" panose="020B0604020202020204" pitchFamily="34" charset="0"/>
                <a:ea typeface="Arial MT"/>
                <a:cs typeface="Arial" panose="020B0604020202020204" pitchFamily="34" charset="0"/>
              </a:rPr>
              <a:t> </a:t>
            </a:r>
            <a:r>
              <a:rPr lang="fr-FR" sz="3000" dirty="0">
                <a:solidFill>
                  <a:srgbClr val="010202"/>
                </a:solidFill>
                <a:effectLst/>
                <a:latin typeface="Arial" panose="020B0604020202020204" pitchFamily="34" charset="0"/>
                <a:ea typeface="Arial MT"/>
                <a:cs typeface="Arial" panose="020B0604020202020204" pitchFamily="34" charset="0"/>
              </a:rPr>
              <a:t>Cordarone®,</a:t>
            </a:r>
            <a:r>
              <a:rPr lang="fr-FR" sz="3000" spc="90" dirty="0">
                <a:solidFill>
                  <a:srgbClr val="010202"/>
                </a:solidFill>
                <a:effectLst/>
                <a:latin typeface="Arial" panose="020B0604020202020204" pitchFamily="34" charset="0"/>
                <a:ea typeface="Arial MT"/>
                <a:cs typeface="Arial" panose="020B0604020202020204" pitchFamily="34" charset="0"/>
              </a:rPr>
              <a:t> </a:t>
            </a:r>
          </a:p>
          <a:p>
            <a:pPr marL="742950" lvl="1" indent="-285750">
              <a:spcBef>
                <a:spcPts val="1265"/>
              </a:spcBef>
              <a:spcAft>
                <a:spcPts val="0"/>
              </a:spcAft>
              <a:buClr>
                <a:srgbClr val="010202"/>
              </a:buClr>
              <a:buSzPts val="2050"/>
              <a:buFont typeface="Arial MT"/>
              <a:buChar char="–"/>
              <a:tabLst>
                <a:tab pos="969010" algn="l"/>
                <a:tab pos="969645" algn="l"/>
              </a:tabLst>
            </a:pPr>
            <a:r>
              <a:rPr lang="fr-FR" sz="3000" dirty="0">
                <a:solidFill>
                  <a:srgbClr val="010202"/>
                </a:solidFill>
                <a:effectLst/>
                <a:latin typeface="Arial" panose="020B0604020202020204" pitchFamily="34" charset="0"/>
                <a:ea typeface="Arial MT"/>
                <a:cs typeface="Arial" panose="020B0604020202020204" pitchFamily="34" charset="0"/>
              </a:rPr>
              <a:t>Autres</a:t>
            </a:r>
            <a:r>
              <a:rPr lang="fr-FR" sz="3000" spc="75" dirty="0">
                <a:solidFill>
                  <a:srgbClr val="010202"/>
                </a:solidFill>
                <a:effectLst/>
                <a:latin typeface="Arial" panose="020B0604020202020204" pitchFamily="34" charset="0"/>
                <a:ea typeface="Arial MT"/>
                <a:cs typeface="Arial" panose="020B0604020202020204" pitchFamily="34" charset="0"/>
              </a:rPr>
              <a:t> </a:t>
            </a:r>
            <a:r>
              <a:rPr lang="fr-FR" sz="3000" dirty="0">
                <a:solidFill>
                  <a:srgbClr val="010202"/>
                </a:solidFill>
                <a:effectLst/>
                <a:latin typeface="Arial" panose="020B0604020202020204" pitchFamily="34" charset="0"/>
                <a:ea typeface="Arial MT"/>
                <a:cs typeface="Arial" panose="020B0604020202020204" pitchFamily="34" charset="0"/>
              </a:rPr>
              <a:t>étiologies</a:t>
            </a:r>
            <a:r>
              <a:rPr lang="fr-FR" sz="3000" spc="75" dirty="0">
                <a:solidFill>
                  <a:srgbClr val="010202"/>
                </a:solidFill>
                <a:effectLst/>
                <a:latin typeface="Arial" panose="020B0604020202020204" pitchFamily="34" charset="0"/>
                <a:ea typeface="Arial MT"/>
                <a:cs typeface="Arial" panose="020B0604020202020204" pitchFamily="34" charset="0"/>
              </a:rPr>
              <a:t> </a:t>
            </a:r>
            <a:r>
              <a:rPr lang="fr-FR" sz="3000" dirty="0">
                <a:solidFill>
                  <a:srgbClr val="010202"/>
                </a:solidFill>
                <a:effectLst/>
                <a:latin typeface="Arial" panose="020B0604020202020204" pitchFamily="34" charset="0"/>
                <a:ea typeface="Arial MT"/>
                <a:cs typeface="Arial" panose="020B0604020202020204" pitchFamily="34" charset="0"/>
              </a:rPr>
              <a:t>pulmonaires</a:t>
            </a:r>
            <a:r>
              <a:rPr lang="fr-FR" sz="3000" spc="75" dirty="0">
                <a:solidFill>
                  <a:srgbClr val="010202"/>
                </a:solidFill>
                <a:effectLst/>
                <a:latin typeface="Arial" panose="020B0604020202020204" pitchFamily="34" charset="0"/>
                <a:ea typeface="Arial MT"/>
                <a:cs typeface="Arial" panose="020B0604020202020204" pitchFamily="34" charset="0"/>
              </a:rPr>
              <a:t> </a:t>
            </a:r>
            <a:r>
              <a:rPr lang="fr-FR" sz="3000" dirty="0">
                <a:solidFill>
                  <a:srgbClr val="010202"/>
                </a:solidFill>
                <a:effectLst/>
                <a:latin typeface="Arial" panose="020B0604020202020204" pitchFamily="34" charset="0"/>
                <a:ea typeface="Arial MT"/>
                <a:cs typeface="Arial" panose="020B0604020202020204" pitchFamily="34" charset="0"/>
              </a:rPr>
              <a:t>:</a:t>
            </a:r>
            <a:r>
              <a:rPr lang="fr-FR" sz="3000" spc="75" dirty="0">
                <a:solidFill>
                  <a:srgbClr val="010202"/>
                </a:solidFill>
                <a:effectLst/>
                <a:latin typeface="Arial" panose="020B0604020202020204" pitchFamily="34" charset="0"/>
                <a:ea typeface="Arial MT"/>
                <a:cs typeface="Arial" panose="020B0604020202020204" pitchFamily="34" charset="0"/>
              </a:rPr>
              <a:t> </a:t>
            </a:r>
            <a:r>
              <a:rPr lang="fr-FR" sz="3000" dirty="0">
                <a:solidFill>
                  <a:srgbClr val="010202"/>
                </a:solidFill>
                <a:effectLst/>
                <a:latin typeface="Arial" panose="020B0604020202020204" pitchFamily="34" charset="0"/>
                <a:ea typeface="Arial MT"/>
                <a:cs typeface="Arial" panose="020B0604020202020204" pitchFamily="34" charset="0"/>
              </a:rPr>
              <a:t>BPCO,</a:t>
            </a:r>
            <a:r>
              <a:rPr lang="fr-FR" sz="3000" spc="75" dirty="0">
                <a:solidFill>
                  <a:srgbClr val="010202"/>
                </a:solidFill>
                <a:effectLst/>
                <a:latin typeface="Arial" panose="020B0604020202020204" pitchFamily="34" charset="0"/>
                <a:ea typeface="Arial MT"/>
                <a:cs typeface="Arial" panose="020B0604020202020204" pitchFamily="34" charset="0"/>
              </a:rPr>
              <a:t> </a:t>
            </a:r>
            <a:r>
              <a:rPr lang="fr-FR" sz="3000" dirty="0">
                <a:solidFill>
                  <a:srgbClr val="010202"/>
                </a:solidFill>
                <a:effectLst/>
                <a:latin typeface="Arial" panose="020B0604020202020204" pitchFamily="34" charset="0"/>
                <a:ea typeface="Arial MT"/>
                <a:cs typeface="Arial" panose="020B0604020202020204" pitchFamily="34" charset="0"/>
              </a:rPr>
              <a:t>asthme,</a:t>
            </a:r>
            <a:r>
              <a:rPr lang="fr-FR" sz="3000" spc="80" dirty="0">
                <a:solidFill>
                  <a:srgbClr val="010202"/>
                </a:solidFill>
                <a:effectLst/>
                <a:latin typeface="Arial" panose="020B0604020202020204" pitchFamily="34" charset="0"/>
                <a:ea typeface="Arial MT"/>
                <a:cs typeface="Arial" panose="020B0604020202020204" pitchFamily="34" charset="0"/>
              </a:rPr>
              <a:t> </a:t>
            </a:r>
            <a:r>
              <a:rPr lang="fr-FR" sz="3000" dirty="0">
                <a:solidFill>
                  <a:srgbClr val="010202"/>
                </a:solidFill>
                <a:effectLst/>
                <a:latin typeface="Arial" panose="020B0604020202020204" pitchFamily="34" charset="0"/>
                <a:ea typeface="Arial MT"/>
                <a:cs typeface="Arial" panose="020B0604020202020204" pitchFamily="34" charset="0"/>
              </a:rPr>
              <a:t>pneumothorax,</a:t>
            </a:r>
            <a:r>
              <a:rPr lang="fr-FR" sz="3000" spc="-555" dirty="0">
                <a:solidFill>
                  <a:srgbClr val="010202"/>
                </a:solidFill>
                <a:effectLst/>
                <a:latin typeface="Arial" panose="020B0604020202020204" pitchFamily="34" charset="0"/>
                <a:ea typeface="Arial MT"/>
                <a:cs typeface="Arial" panose="020B0604020202020204" pitchFamily="34" charset="0"/>
              </a:rPr>
              <a:t> </a:t>
            </a:r>
            <a:r>
              <a:rPr lang="fr-FR" sz="3000" dirty="0">
                <a:solidFill>
                  <a:srgbClr val="010202"/>
                </a:solidFill>
                <a:effectLst/>
                <a:latin typeface="Arial" panose="020B0604020202020204" pitchFamily="34" charset="0"/>
                <a:ea typeface="Arial MT"/>
                <a:cs typeface="Arial" panose="020B0604020202020204" pitchFamily="34" charset="0"/>
              </a:rPr>
              <a:t>infections</a:t>
            </a:r>
            <a:r>
              <a:rPr lang="fr-FR" sz="3000" spc="20" dirty="0">
                <a:solidFill>
                  <a:srgbClr val="010202"/>
                </a:solidFill>
                <a:effectLst/>
                <a:latin typeface="Arial" panose="020B0604020202020204" pitchFamily="34" charset="0"/>
                <a:ea typeface="Arial MT"/>
                <a:cs typeface="Arial" panose="020B0604020202020204" pitchFamily="34" charset="0"/>
              </a:rPr>
              <a:t> </a:t>
            </a:r>
            <a:r>
              <a:rPr lang="fr-FR" sz="3000" dirty="0" err="1">
                <a:solidFill>
                  <a:srgbClr val="010202"/>
                </a:solidFill>
                <a:effectLst/>
                <a:latin typeface="Arial" panose="020B0604020202020204" pitchFamily="34" charset="0"/>
                <a:ea typeface="Arial MT"/>
                <a:cs typeface="Arial" panose="020B0604020202020204" pitchFamily="34" charset="0"/>
              </a:rPr>
              <a:t>pleuro-pulmonaires</a:t>
            </a:r>
            <a:r>
              <a:rPr lang="fr-FR" sz="3000" dirty="0">
                <a:solidFill>
                  <a:srgbClr val="010202"/>
                </a:solidFill>
                <a:effectLst/>
                <a:latin typeface="Arial" panose="020B0604020202020204" pitchFamily="34" charset="0"/>
                <a:ea typeface="Arial MT"/>
                <a:cs typeface="Arial" panose="020B0604020202020204" pitchFamily="34" charset="0"/>
              </a:rPr>
              <a:t>,</a:t>
            </a:r>
            <a:r>
              <a:rPr lang="fr-FR" sz="3000" spc="25" dirty="0">
                <a:solidFill>
                  <a:srgbClr val="010202"/>
                </a:solidFill>
                <a:effectLst/>
                <a:latin typeface="Arial" panose="020B0604020202020204" pitchFamily="34" charset="0"/>
                <a:ea typeface="Arial MT"/>
                <a:cs typeface="Arial" panose="020B0604020202020204" pitchFamily="34" charset="0"/>
              </a:rPr>
              <a:t> </a:t>
            </a:r>
            <a:r>
              <a:rPr lang="fr-FR" sz="3000" dirty="0">
                <a:solidFill>
                  <a:srgbClr val="010202"/>
                </a:solidFill>
                <a:effectLst/>
                <a:latin typeface="Arial" panose="020B0604020202020204" pitchFamily="34" charset="0"/>
                <a:ea typeface="Arial MT"/>
                <a:cs typeface="Arial" panose="020B0604020202020204" pitchFamily="34" charset="0"/>
              </a:rPr>
              <a:t>embolie</a:t>
            </a:r>
            <a:r>
              <a:rPr lang="fr-FR" sz="3000" spc="25" dirty="0">
                <a:solidFill>
                  <a:srgbClr val="010202"/>
                </a:solidFill>
                <a:effectLst/>
                <a:latin typeface="Arial" panose="020B0604020202020204" pitchFamily="34" charset="0"/>
                <a:ea typeface="Arial MT"/>
                <a:cs typeface="Arial" panose="020B0604020202020204" pitchFamily="34" charset="0"/>
              </a:rPr>
              <a:t> </a:t>
            </a:r>
            <a:r>
              <a:rPr lang="fr-FR" sz="3000" dirty="0">
                <a:solidFill>
                  <a:srgbClr val="010202"/>
                </a:solidFill>
                <a:effectLst/>
                <a:latin typeface="Arial" panose="020B0604020202020204" pitchFamily="34" charset="0"/>
                <a:ea typeface="Arial MT"/>
                <a:cs typeface="Arial" panose="020B0604020202020204" pitchFamily="34" charset="0"/>
              </a:rPr>
              <a:t>pulmonaire</a:t>
            </a:r>
            <a:endParaRPr lang="fr-FR" sz="3000" dirty="0">
              <a:effectLst/>
              <a:latin typeface="Arial" panose="020B0604020202020204" pitchFamily="34" charset="0"/>
              <a:ea typeface="Arial MT"/>
              <a:cs typeface="Arial" panose="020B0604020202020204" pitchFamily="34" charset="0"/>
            </a:endParaRPr>
          </a:p>
          <a:p>
            <a:pPr marL="342900" lvl="0" indent="-342900">
              <a:spcBef>
                <a:spcPts val="1195"/>
              </a:spcBef>
              <a:buClr>
                <a:srgbClr val="010202"/>
              </a:buClr>
              <a:buSzPts val="2050"/>
              <a:buFont typeface="Arial MT"/>
              <a:buChar char="•"/>
              <a:tabLst>
                <a:tab pos="548640" algn="l"/>
                <a:tab pos="549275" algn="l"/>
              </a:tabLst>
            </a:pPr>
            <a:r>
              <a:rPr lang="fr-FR" sz="3000" b="1" dirty="0">
                <a:solidFill>
                  <a:srgbClr val="010202"/>
                </a:solidFill>
                <a:effectLst/>
                <a:latin typeface="Arial" panose="020B0604020202020204" pitchFamily="34" charset="0"/>
                <a:ea typeface="Arial MT"/>
                <a:cs typeface="Arial" panose="020B0604020202020204" pitchFamily="34" charset="0"/>
              </a:rPr>
              <a:t>Etiologies</a:t>
            </a:r>
            <a:r>
              <a:rPr lang="fr-FR" sz="3000" b="1" spc="60" dirty="0">
                <a:solidFill>
                  <a:srgbClr val="010202"/>
                </a:solidFill>
                <a:effectLst/>
                <a:latin typeface="Arial" panose="020B0604020202020204" pitchFamily="34" charset="0"/>
                <a:ea typeface="Arial MT"/>
                <a:cs typeface="Arial" panose="020B0604020202020204" pitchFamily="34" charset="0"/>
              </a:rPr>
              <a:t> </a:t>
            </a:r>
            <a:r>
              <a:rPr lang="fr-FR" sz="3000" b="1" dirty="0">
                <a:solidFill>
                  <a:srgbClr val="010202"/>
                </a:solidFill>
                <a:effectLst/>
                <a:latin typeface="Arial" panose="020B0604020202020204" pitchFamily="34" charset="0"/>
                <a:ea typeface="Arial MT"/>
                <a:cs typeface="Arial" panose="020B0604020202020204" pitchFamily="34" charset="0"/>
              </a:rPr>
              <a:t>neurologiques</a:t>
            </a:r>
            <a:endParaRPr lang="fr-FR" sz="3000" b="1" dirty="0">
              <a:effectLst/>
              <a:latin typeface="Arial" panose="020B0604020202020204" pitchFamily="34" charset="0"/>
              <a:ea typeface="Arial MT"/>
              <a:cs typeface="Arial" panose="020B0604020202020204" pitchFamily="34" charset="0"/>
            </a:endParaRPr>
          </a:p>
          <a:p>
            <a:pPr marL="342900" lvl="0" indent="-342900">
              <a:spcBef>
                <a:spcPts val="1265"/>
              </a:spcBef>
              <a:spcAft>
                <a:spcPts val="0"/>
              </a:spcAft>
              <a:buClr>
                <a:srgbClr val="010202"/>
              </a:buClr>
              <a:buSzPts val="2050"/>
              <a:buFont typeface="Arial MT"/>
              <a:buChar char="•"/>
              <a:tabLst>
                <a:tab pos="548640" algn="l"/>
                <a:tab pos="549275" algn="l"/>
              </a:tabLst>
            </a:pPr>
            <a:r>
              <a:rPr lang="fr-FR" sz="3000" b="1" dirty="0">
                <a:solidFill>
                  <a:srgbClr val="010202"/>
                </a:solidFill>
                <a:effectLst/>
                <a:latin typeface="Arial" panose="020B0604020202020204" pitchFamily="34" charset="0"/>
                <a:ea typeface="Arial MT"/>
                <a:cs typeface="Arial" panose="020B0604020202020204" pitchFamily="34" charset="0"/>
              </a:rPr>
              <a:t>Etiologies</a:t>
            </a:r>
            <a:r>
              <a:rPr lang="fr-FR" sz="3000" b="1" spc="125" dirty="0">
                <a:solidFill>
                  <a:srgbClr val="010202"/>
                </a:solidFill>
                <a:effectLst/>
                <a:latin typeface="Arial" panose="020B0604020202020204" pitchFamily="34" charset="0"/>
                <a:ea typeface="Arial MT"/>
                <a:cs typeface="Arial" panose="020B0604020202020204" pitchFamily="34" charset="0"/>
              </a:rPr>
              <a:t> </a:t>
            </a:r>
            <a:r>
              <a:rPr lang="fr-FR" sz="3000" b="1" dirty="0">
                <a:solidFill>
                  <a:srgbClr val="010202"/>
                </a:solidFill>
                <a:effectLst/>
                <a:latin typeface="Arial" panose="020B0604020202020204" pitchFamily="34" charset="0"/>
                <a:ea typeface="Arial MT"/>
                <a:cs typeface="Arial" panose="020B0604020202020204" pitchFamily="34" charset="0"/>
              </a:rPr>
              <a:t>cardiovasculaires</a:t>
            </a:r>
            <a:endParaRPr lang="fr-FR" sz="3000" dirty="0">
              <a:effectLst/>
              <a:latin typeface="Arial" panose="020B0604020202020204" pitchFamily="34" charset="0"/>
              <a:ea typeface="Arial MT"/>
              <a:cs typeface="Arial" panose="020B0604020202020204" pitchFamily="34" charset="0"/>
            </a:endParaRPr>
          </a:p>
          <a:p>
            <a:pPr marL="342900" lvl="0" indent="-342900">
              <a:spcBef>
                <a:spcPts val="1265"/>
              </a:spcBef>
              <a:buClr>
                <a:srgbClr val="010202"/>
              </a:buClr>
              <a:buSzPts val="2050"/>
              <a:buFont typeface="Arial MT"/>
              <a:buChar char="•"/>
              <a:tabLst>
                <a:tab pos="548640" algn="l"/>
                <a:tab pos="549275" algn="l"/>
              </a:tabLst>
            </a:pPr>
            <a:r>
              <a:rPr lang="fr-FR" sz="3000" b="1" dirty="0">
                <a:solidFill>
                  <a:srgbClr val="010202"/>
                </a:solidFill>
                <a:effectLst/>
                <a:latin typeface="Arial" panose="020B0604020202020204" pitchFamily="34" charset="0"/>
                <a:ea typeface="Arial MT"/>
                <a:cs typeface="Arial" panose="020B0604020202020204" pitchFamily="34" charset="0"/>
              </a:rPr>
              <a:t>Etiologies</a:t>
            </a:r>
            <a:r>
              <a:rPr lang="fr-FR" sz="3000" b="1" spc="105" dirty="0">
                <a:solidFill>
                  <a:srgbClr val="010202"/>
                </a:solidFill>
                <a:effectLst/>
                <a:latin typeface="Arial" panose="020B0604020202020204" pitchFamily="34" charset="0"/>
                <a:ea typeface="Arial MT"/>
                <a:cs typeface="Arial" panose="020B0604020202020204" pitchFamily="34" charset="0"/>
              </a:rPr>
              <a:t> </a:t>
            </a:r>
            <a:r>
              <a:rPr lang="fr-FR" sz="3000" b="1" dirty="0">
                <a:solidFill>
                  <a:srgbClr val="010202"/>
                </a:solidFill>
                <a:effectLst/>
                <a:latin typeface="Arial" panose="020B0604020202020204" pitchFamily="34" charset="0"/>
                <a:ea typeface="Arial MT"/>
                <a:cs typeface="Arial" panose="020B0604020202020204" pitchFamily="34" charset="0"/>
              </a:rPr>
              <a:t>métaboliques (acidose métabolique )</a:t>
            </a:r>
            <a:endParaRPr lang="fr-FR" sz="3000" b="1" dirty="0">
              <a:effectLst/>
              <a:latin typeface="Arial" panose="020B0604020202020204" pitchFamily="34" charset="0"/>
              <a:ea typeface="Arial MT"/>
              <a:cs typeface="Arial" panose="020B0604020202020204" pitchFamily="34" charset="0"/>
            </a:endParaRPr>
          </a:p>
          <a:p>
            <a:pPr marL="342900" lvl="0" indent="-342900">
              <a:spcBef>
                <a:spcPts val="1265"/>
              </a:spcBef>
              <a:spcAft>
                <a:spcPts val="0"/>
              </a:spcAft>
              <a:buClr>
                <a:srgbClr val="010202"/>
              </a:buClr>
              <a:buSzPts val="2050"/>
              <a:buFont typeface="Arial MT"/>
              <a:buChar char="•"/>
              <a:tabLst>
                <a:tab pos="548640" algn="l"/>
                <a:tab pos="549275" algn="l"/>
              </a:tabLst>
            </a:pPr>
            <a:r>
              <a:rPr lang="fr-FR" sz="3000" b="1" dirty="0">
                <a:solidFill>
                  <a:srgbClr val="010202"/>
                </a:solidFill>
                <a:effectLst/>
                <a:latin typeface="Arial" panose="020B0604020202020204" pitchFamily="34" charset="0"/>
                <a:ea typeface="Arial MT"/>
                <a:cs typeface="Arial" panose="020B0604020202020204" pitchFamily="34" charset="0"/>
              </a:rPr>
              <a:t>Etiologies</a:t>
            </a:r>
            <a:r>
              <a:rPr lang="fr-FR" sz="3000" b="1" spc="90" dirty="0">
                <a:solidFill>
                  <a:srgbClr val="010202"/>
                </a:solidFill>
                <a:effectLst/>
                <a:latin typeface="Arial" panose="020B0604020202020204" pitchFamily="34" charset="0"/>
                <a:ea typeface="Arial MT"/>
                <a:cs typeface="Arial" panose="020B0604020202020204" pitchFamily="34" charset="0"/>
              </a:rPr>
              <a:t> </a:t>
            </a:r>
            <a:r>
              <a:rPr lang="fr-FR" sz="3000" b="1" dirty="0">
                <a:solidFill>
                  <a:srgbClr val="010202"/>
                </a:solidFill>
                <a:effectLst/>
                <a:latin typeface="Arial" panose="020B0604020202020204" pitchFamily="34" charset="0"/>
                <a:ea typeface="Arial MT"/>
                <a:cs typeface="Arial" panose="020B0604020202020204" pitchFamily="34" charset="0"/>
              </a:rPr>
              <a:t>digestives (dyspepsie) </a:t>
            </a:r>
            <a:endParaRPr lang="fr-FR" sz="3000" dirty="0">
              <a:effectLst/>
              <a:latin typeface="Arial" panose="020B0604020202020204" pitchFamily="34" charset="0"/>
              <a:ea typeface="Arial MT"/>
              <a:cs typeface="Arial" panose="020B0604020202020204" pitchFamily="34" charset="0"/>
            </a:endParaRPr>
          </a:p>
          <a:p>
            <a:pPr marL="342900" lvl="0" indent="-342900">
              <a:spcBef>
                <a:spcPts val="1265"/>
              </a:spcBef>
              <a:spcAft>
                <a:spcPts val="0"/>
              </a:spcAft>
              <a:buClr>
                <a:srgbClr val="010202"/>
              </a:buClr>
              <a:buSzPts val="2050"/>
              <a:buFont typeface="Arial MT"/>
              <a:buChar char="•"/>
              <a:tabLst>
                <a:tab pos="548640" algn="l"/>
                <a:tab pos="549275" algn="l"/>
              </a:tabLst>
            </a:pPr>
            <a:r>
              <a:rPr lang="fr-FR" sz="3000" b="1" dirty="0">
                <a:solidFill>
                  <a:srgbClr val="010202"/>
                </a:solidFill>
                <a:effectLst/>
                <a:latin typeface="Arial" panose="020B0604020202020204" pitchFamily="34" charset="0"/>
                <a:ea typeface="Arial MT"/>
                <a:cs typeface="Arial" panose="020B0604020202020204" pitchFamily="34" charset="0"/>
              </a:rPr>
              <a:t>Etiologies</a:t>
            </a:r>
            <a:r>
              <a:rPr lang="fr-FR" sz="3000" b="1" spc="105" dirty="0">
                <a:solidFill>
                  <a:srgbClr val="010202"/>
                </a:solidFill>
                <a:effectLst/>
                <a:latin typeface="Arial" panose="020B0604020202020204" pitchFamily="34" charset="0"/>
                <a:ea typeface="Arial MT"/>
                <a:cs typeface="Arial" panose="020B0604020202020204" pitchFamily="34" charset="0"/>
              </a:rPr>
              <a:t> </a:t>
            </a:r>
            <a:r>
              <a:rPr lang="fr-FR" sz="3000" b="1" dirty="0">
                <a:solidFill>
                  <a:srgbClr val="010202"/>
                </a:solidFill>
                <a:effectLst/>
                <a:latin typeface="Arial" panose="020B0604020202020204" pitchFamily="34" charset="0"/>
                <a:ea typeface="Arial MT"/>
                <a:cs typeface="Arial" panose="020B0604020202020204" pitchFamily="34" charset="0"/>
              </a:rPr>
              <a:t>psychogènes (stress)</a:t>
            </a:r>
            <a:endParaRPr lang="fr-FR" sz="3000" dirty="0">
              <a:effectLst/>
              <a:latin typeface="Arial" panose="020B0604020202020204" pitchFamily="34" charset="0"/>
              <a:ea typeface="Arial MT"/>
              <a:cs typeface="Arial" panose="020B0604020202020204" pitchFamily="34" charset="0"/>
            </a:endParaRPr>
          </a:p>
          <a:p>
            <a:pPr marL="0" indent="0">
              <a:buNone/>
            </a:pPr>
            <a:endParaRPr lang="fr-FR" dirty="0"/>
          </a:p>
        </p:txBody>
      </p:sp>
    </p:spTree>
    <p:extLst>
      <p:ext uri="{BB962C8B-B14F-4D97-AF65-F5344CB8AC3E}">
        <p14:creationId xmlns:p14="http://schemas.microsoft.com/office/powerpoint/2010/main" val="23580194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1E9AB5D-1CF9-0497-9611-383AD8770D05}"/>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5035DD2C-AE85-58AA-66E3-57DA7D379FB6}"/>
              </a:ext>
            </a:extLst>
          </p:cNvPr>
          <p:cNvSpPr>
            <a:spLocks noGrp="1"/>
          </p:cNvSpPr>
          <p:nvPr>
            <p:ph sz="quarter" idx="13"/>
          </p:nvPr>
        </p:nvSpPr>
        <p:spPr/>
        <p:txBody>
          <a:bodyPr>
            <a:normAutofit/>
          </a:bodyPr>
          <a:lstStyle/>
          <a:p>
            <a:pPr marL="0" indent="0" algn="ctr">
              <a:buNone/>
            </a:pPr>
            <a:r>
              <a:rPr lang="fr-FR" sz="3200" dirty="0">
                <a:solidFill>
                  <a:srgbClr val="FF0000"/>
                </a:solidFill>
              </a:rPr>
              <a:t>Soins infirmiers que proposez vous pour un patient dyspnéique ? </a:t>
            </a:r>
          </a:p>
        </p:txBody>
      </p:sp>
    </p:spTree>
    <p:extLst>
      <p:ext uri="{BB962C8B-B14F-4D97-AF65-F5344CB8AC3E}">
        <p14:creationId xmlns:p14="http://schemas.microsoft.com/office/powerpoint/2010/main" val="17403638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F65F7E9-1DAD-582C-DD85-FAE7CF5FFB3D}"/>
              </a:ext>
            </a:extLst>
          </p:cNvPr>
          <p:cNvSpPr>
            <a:spLocks noGrp="1"/>
          </p:cNvSpPr>
          <p:nvPr>
            <p:ph type="title"/>
          </p:nvPr>
        </p:nvSpPr>
        <p:spPr/>
        <p:txBody>
          <a:bodyPr/>
          <a:lstStyle/>
          <a:p>
            <a:r>
              <a:rPr lang="fr-FR" b="1" dirty="0">
                <a:solidFill>
                  <a:srgbClr val="FF0000"/>
                </a:solidFill>
              </a:rPr>
              <a:t>Symptômes en fin de vie </a:t>
            </a:r>
            <a:br>
              <a:rPr lang="fr-FR" b="1" dirty="0">
                <a:solidFill>
                  <a:srgbClr val="FF0000"/>
                </a:solidFill>
              </a:rPr>
            </a:br>
            <a:r>
              <a:rPr lang="fr-FR" b="1" dirty="0">
                <a:solidFill>
                  <a:srgbClr val="FF0000"/>
                </a:solidFill>
              </a:rPr>
              <a:t>la dyspnée</a:t>
            </a:r>
            <a:br>
              <a:rPr lang="fr-FR" sz="3600" dirty="0">
                <a:solidFill>
                  <a:srgbClr val="FF0000"/>
                </a:solidFill>
                <a:effectLst/>
                <a:latin typeface="Arial" panose="020B0604020202020204" pitchFamily="34" charset="0"/>
                <a:ea typeface="Arial MT"/>
                <a:cs typeface="Arial" panose="020B0604020202020204" pitchFamily="34" charset="0"/>
              </a:rPr>
            </a:br>
            <a:endParaRPr lang="fr-FR" dirty="0"/>
          </a:p>
        </p:txBody>
      </p:sp>
      <p:sp>
        <p:nvSpPr>
          <p:cNvPr id="3" name="Espace réservé du contenu 2">
            <a:extLst>
              <a:ext uri="{FF2B5EF4-FFF2-40B4-BE49-F238E27FC236}">
                <a16:creationId xmlns:a16="http://schemas.microsoft.com/office/drawing/2014/main" id="{5F1DE2D7-2D3D-0C00-AA92-FE8AC85644F7}"/>
              </a:ext>
            </a:extLst>
          </p:cNvPr>
          <p:cNvSpPr>
            <a:spLocks noGrp="1"/>
          </p:cNvSpPr>
          <p:nvPr>
            <p:ph sz="quarter" idx="13"/>
          </p:nvPr>
        </p:nvSpPr>
        <p:spPr/>
        <p:txBody>
          <a:bodyPr>
            <a:normAutofit fontScale="77500" lnSpcReduction="20000"/>
          </a:bodyPr>
          <a:lstStyle/>
          <a:p>
            <a:pPr marL="0" indent="0" algn="ctr" eaLnBrk="1" hangingPunct="1">
              <a:buFont typeface="Wingdings" panose="05000000000000000000" pitchFamily="2" charset="2"/>
              <a:buNone/>
              <a:defRPr/>
            </a:pPr>
            <a:r>
              <a:rPr lang="fr-FR" altLang="fr-FR" b="1" dirty="0">
                <a:solidFill>
                  <a:srgbClr val="FF0066"/>
                </a:solidFill>
              </a:rPr>
              <a:t>Observation clinique et ressenti du patient</a:t>
            </a:r>
            <a:endParaRPr lang="fr-FR" altLang="fr-FR" b="1" u="sng" dirty="0"/>
          </a:p>
          <a:p>
            <a:pPr marL="0" indent="0" eaLnBrk="1" hangingPunct="1">
              <a:defRPr/>
            </a:pPr>
            <a:r>
              <a:rPr lang="fr-FR" altLang="fr-FR" sz="2200" b="1" u="sng" dirty="0"/>
              <a:t>Environnement aéré et reposant</a:t>
            </a:r>
          </a:p>
          <a:p>
            <a:pPr lvl="1" eaLnBrk="1" hangingPunct="1">
              <a:defRPr/>
            </a:pPr>
            <a:r>
              <a:rPr lang="fr-FR" altLang="fr-FR" sz="2200" dirty="0">
                <a:ea typeface="Arial" pitchFamily="34" charset="0"/>
              </a:rPr>
              <a:t>Position ½ assise, bien calé</a:t>
            </a:r>
          </a:p>
          <a:p>
            <a:pPr lvl="1" eaLnBrk="1" hangingPunct="1">
              <a:defRPr/>
            </a:pPr>
            <a:r>
              <a:rPr lang="fr-FR" altLang="fr-FR" sz="2200" dirty="0">
                <a:ea typeface="Arial" pitchFamily="34" charset="0"/>
              </a:rPr>
              <a:t>Courant d’air frais</a:t>
            </a:r>
          </a:p>
          <a:p>
            <a:pPr lvl="1" eaLnBrk="1" hangingPunct="1">
              <a:defRPr/>
            </a:pPr>
            <a:r>
              <a:rPr lang="fr-FR" altLang="fr-FR" sz="2200" dirty="0">
                <a:ea typeface="Arial" pitchFamily="34" charset="0"/>
              </a:rPr>
              <a:t>Porte ouverte, chambre calme mais pas d’isolement, sonnette à disposition</a:t>
            </a:r>
          </a:p>
          <a:p>
            <a:pPr marL="0" indent="0" eaLnBrk="1" hangingPunct="1">
              <a:defRPr/>
            </a:pPr>
            <a:r>
              <a:rPr lang="fr-FR" altLang="fr-FR" sz="2200" b="1" u="sng" dirty="0"/>
              <a:t>Oxygénothérapie</a:t>
            </a:r>
          </a:p>
          <a:p>
            <a:pPr lvl="1" eaLnBrk="1" hangingPunct="1">
              <a:defRPr/>
            </a:pPr>
            <a:r>
              <a:rPr lang="fr-FR" altLang="fr-FR" sz="2200" dirty="0">
                <a:ea typeface="Arial" pitchFamily="34" charset="0"/>
              </a:rPr>
              <a:t>Discutée en soins palliatifs : ne la maintenir que si le patient est amélioré par celle-ci. Ne pas traiter un chiffre de saturation</a:t>
            </a:r>
          </a:p>
          <a:p>
            <a:pPr lvl="1" eaLnBrk="1" hangingPunct="1">
              <a:defRPr/>
            </a:pPr>
            <a:r>
              <a:rPr lang="fr-FR" altLang="fr-FR" sz="2200" dirty="0">
                <a:ea typeface="Arial" pitchFamily="34" charset="0"/>
              </a:rPr>
              <a:t>Attention aux escarres d’oreilles, nez…</a:t>
            </a:r>
          </a:p>
          <a:p>
            <a:pPr lvl="1" eaLnBrk="1" hangingPunct="1">
              <a:defRPr/>
            </a:pPr>
            <a:r>
              <a:rPr lang="fr-FR" altLang="fr-FR" sz="2200" dirty="0">
                <a:ea typeface="Arial" pitchFamily="34" charset="0"/>
              </a:rPr>
              <a:t>Bénéfice parfois inférieur à la gêne occasionnée</a:t>
            </a:r>
          </a:p>
          <a:p>
            <a:endParaRPr lang="fr-FR" dirty="0"/>
          </a:p>
        </p:txBody>
      </p:sp>
    </p:spTree>
    <p:extLst>
      <p:ext uri="{BB962C8B-B14F-4D97-AF65-F5344CB8AC3E}">
        <p14:creationId xmlns:p14="http://schemas.microsoft.com/office/powerpoint/2010/main" val="34348268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4FB70A-163C-192A-8F36-A51917513A70}"/>
              </a:ext>
            </a:extLst>
          </p:cNvPr>
          <p:cNvSpPr>
            <a:spLocks noGrp="1"/>
          </p:cNvSpPr>
          <p:nvPr>
            <p:ph type="title"/>
          </p:nvPr>
        </p:nvSpPr>
        <p:spPr/>
        <p:txBody>
          <a:bodyPr>
            <a:normAutofit fontScale="90000"/>
          </a:bodyPr>
          <a:lstStyle/>
          <a:p>
            <a:r>
              <a:rPr lang="fr-FR" b="1" dirty="0">
                <a:solidFill>
                  <a:srgbClr val="FF0000"/>
                </a:solidFill>
              </a:rPr>
              <a:t>Symptômes en fin de vie </a:t>
            </a:r>
            <a:br>
              <a:rPr lang="fr-FR" b="1" dirty="0">
                <a:solidFill>
                  <a:srgbClr val="FF0000"/>
                </a:solidFill>
              </a:rPr>
            </a:br>
            <a:r>
              <a:rPr lang="fr-FR" b="1" dirty="0">
                <a:solidFill>
                  <a:srgbClr val="FF0000"/>
                </a:solidFill>
              </a:rPr>
              <a:t>la dyspnée</a:t>
            </a:r>
            <a:br>
              <a:rPr lang="fr-FR" altLang="fr-FR" b="1" u="sng" dirty="0"/>
            </a:br>
            <a:br>
              <a:rPr lang="fr-FR" altLang="fr-FR" b="1" u="sng" dirty="0"/>
            </a:br>
            <a:endParaRPr lang="fr-FR" dirty="0"/>
          </a:p>
        </p:txBody>
      </p:sp>
      <p:sp>
        <p:nvSpPr>
          <p:cNvPr id="3" name="Espace réservé du contenu 2">
            <a:extLst>
              <a:ext uri="{FF2B5EF4-FFF2-40B4-BE49-F238E27FC236}">
                <a16:creationId xmlns:a16="http://schemas.microsoft.com/office/drawing/2014/main" id="{1F4BF19A-ED62-D89A-6F3A-C65F5FF8D088}"/>
              </a:ext>
            </a:extLst>
          </p:cNvPr>
          <p:cNvSpPr>
            <a:spLocks noGrp="1"/>
          </p:cNvSpPr>
          <p:nvPr>
            <p:ph sz="quarter" idx="13"/>
          </p:nvPr>
        </p:nvSpPr>
        <p:spPr>
          <a:xfrm>
            <a:off x="913774" y="1399592"/>
            <a:ext cx="10363826" cy="4391607"/>
          </a:xfrm>
        </p:spPr>
        <p:txBody>
          <a:bodyPr>
            <a:normAutofit fontScale="47500" lnSpcReduction="20000"/>
          </a:bodyPr>
          <a:lstStyle/>
          <a:p>
            <a:pPr marL="0" indent="0" eaLnBrk="1" hangingPunct="1">
              <a:defRPr/>
            </a:pPr>
            <a:r>
              <a:rPr lang="fr-FR" altLang="fr-FR" sz="2900" b="1" u="sng" dirty="0">
                <a:latin typeface="Arial" panose="020B0604020202020204" pitchFamily="34" charset="0"/>
                <a:cs typeface="Arial" panose="020B0604020202020204" pitchFamily="34" charset="0"/>
              </a:rPr>
              <a:t>Démarche rassurante et apaisante</a:t>
            </a:r>
            <a:r>
              <a:rPr lang="fr-FR" altLang="fr-FR" sz="2900" dirty="0">
                <a:latin typeface="Arial" panose="020B0604020202020204" pitchFamily="34" charset="0"/>
                <a:cs typeface="Arial" panose="020B0604020202020204" pitchFamily="34" charset="0"/>
              </a:rPr>
              <a:t>:</a:t>
            </a:r>
          </a:p>
          <a:p>
            <a:pPr lvl="1" eaLnBrk="1" hangingPunct="1">
              <a:defRPr/>
            </a:pPr>
            <a:r>
              <a:rPr lang="fr-FR" altLang="fr-FR" sz="2900" dirty="0">
                <a:latin typeface="Arial" panose="020B0604020202020204" pitchFamily="34" charset="0"/>
                <a:ea typeface="Arial" panose="020B0604020202020204" pitchFamily="34" charset="0"/>
                <a:cs typeface="Arial" panose="020B0604020202020204" pitchFamily="34" charset="0"/>
              </a:rPr>
              <a:t>réévaluer, expliquer jusqu’ou ?, écouter, laisser le patient exprimer ses craintes</a:t>
            </a:r>
          </a:p>
          <a:p>
            <a:pPr lvl="1" eaLnBrk="1" hangingPunct="1">
              <a:defRPr/>
            </a:pPr>
            <a:r>
              <a:rPr lang="fr-FR" altLang="fr-FR" sz="2900" dirty="0">
                <a:latin typeface="Arial" panose="020B0604020202020204" pitchFamily="34" charset="0"/>
                <a:ea typeface="Arial" panose="020B0604020202020204" pitchFamily="34" charset="0"/>
                <a:cs typeface="Arial" panose="020B0604020202020204" pitchFamily="34" charset="0"/>
              </a:rPr>
              <a:t>Au domicile ?</a:t>
            </a:r>
          </a:p>
          <a:p>
            <a:pPr lvl="1" eaLnBrk="1" hangingPunct="1">
              <a:defRPr/>
            </a:pPr>
            <a:r>
              <a:rPr lang="fr-FR" altLang="fr-FR" sz="2900" dirty="0">
                <a:latin typeface="Arial" panose="020B0604020202020204" pitchFamily="34" charset="0"/>
                <a:ea typeface="Arial" panose="020B0604020202020204" pitchFamily="34" charset="0"/>
                <a:cs typeface="Arial" panose="020B0604020202020204" pitchFamily="34" charset="0"/>
              </a:rPr>
              <a:t>Calmer l’anxiété ? </a:t>
            </a:r>
          </a:p>
          <a:p>
            <a:pPr lvl="1" eaLnBrk="1" hangingPunct="1">
              <a:defRPr/>
            </a:pPr>
            <a:r>
              <a:rPr lang="fr-FR" altLang="fr-FR" sz="2900" dirty="0">
                <a:latin typeface="Arial" panose="020B0604020202020204" pitchFamily="34" charset="0"/>
                <a:ea typeface="Arial" panose="020B0604020202020204" pitchFamily="34" charset="0"/>
                <a:cs typeface="Arial" panose="020B0604020202020204" pitchFamily="34" charset="0"/>
              </a:rPr>
              <a:t>Relaxation</a:t>
            </a:r>
          </a:p>
          <a:p>
            <a:pPr lvl="1">
              <a:defRPr/>
            </a:pPr>
            <a:r>
              <a:rPr lang="fr-FR" altLang="fr-FR" sz="2900" dirty="0">
                <a:latin typeface="Arial" panose="020B0604020202020204" pitchFamily="34" charset="0"/>
                <a:ea typeface="Arial" panose="020B0604020202020204" pitchFamily="34" charset="0"/>
                <a:cs typeface="Arial" panose="020B0604020202020204" pitchFamily="34" charset="0"/>
              </a:rPr>
              <a:t>Associer l’entourage, repérer les personnes ressources, limiter le nombre de visiteurs</a:t>
            </a:r>
          </a:p>
          <a:p>
            <a:pPr lvl="1">
              <a:defRPr/>
            </a:pPr>
            <a:r>
              <a:rPr lang="fr-FR" sz="2900" dirty="0">
                <a:solidFill>
                  <a:srgbClr val="010202"/>
                </a:solidFill>
                <a:latin typeface="Arial" panose="020B0604020202020204" pitchFamily="34" charset="0"/>
                <a:ea typeface="Arial MT"/>
                <a:cs typeface="Arial" panose="020B0604020202020204" pitchFamily="34" charset="0"/>
              </a:rPr>
              <a:t>Rassurer le patient et son entourage, comment ? </a:t>
            </a:r>
            <a:endParaRPr lang="fr-FR" sz="2900" dirty="0">
              <a:effectLst/>
              <a:latin typeface="Arial" panose="020B0604020202020204" pitchFamily="34" charset="0"/>
              <a:ea typeface="Arial MT"/>
              <a:cs typeface="Arial" panose="020B0604020202020204" pitchFamily="34" charset="0"/>
            </a:endParaRPr>
          </a:p>
          <a:p>
            <a:pPr lvl="1" eaLnBrk="1" hangingPunct="1">
              <a:defRPr/>
            </a:pPr>
            <a:endParaRPr lang="fr-FR" altLang="fr-FR" sz="2900" dirty="0">
              <a:latin typeface="Arial" panose="020B0604020202020204" pitchFamily="34" charset="0"/>
              <a:ea typeface="Arial" panose="020B0604020202020204" pitchFamily="34" charset="0"/>
              <a:cs typeface="Arial" panose="020B0604020202020204" pitchFamily="34" charset="0"/>
            </a:endParaRPr>
          </a:p>
          <a:p>
            <a:pPr marL="0" indent="0" eaLnBrk="1" hangingPunct="1">
              <a:defRPr/>
            </a:pPr>
            <a:r>
              <a:rPr lang="fr-FR" altLang="fr-FR" sz="2900" b="1" u="sng" dirty="0">
                <a:latin typeface="Arial" panose="020B0604020202020204" pitchFamily="34" charset="0"/>
                <a:cs typeface="Arial" panose="020B0604020202020204" pitchFamily="34" charset="0"/>
              </a:rPr>
              <a:t>Soins corporels :</a:t>
            </a:r>
          </a:p>
          <a:p>
            <a:pPr lvl="1" eaLnBrk="1" hangingPunct="1">
              <a:defRPr/>
            </a:pPr>
            <a:r>
              <a:rPr lang="fr-FR" altLang="fr-FR" sz="2900" dirty="0">
                <a:latin typeface="Arial" panose="020B0604020202020204" pitchFamily="34" charset="0"/>
                <a:ea typeface="Arial" panose="020B0604020202020204" pitchFamily="34" charset="0"/>
                <a:cs typeface="Arial" panose="020B0604020202020204" pitchFamily="34" charset="0"/>
              </a:rPr>
              <a:t>Humidification des muqueuses et du visage, </a:t>
            </a:r>
            <a:r>
              <a:rPr lang="fr-FR" altLang="fr-FR" sz="2900" dirty="0">
                <a:solidFill>
                  <a:srgbClr val="FF0000"/>
                </a:solidFill>
                <a:latin typeface="Arial" panose="020B0604020202020204" pitchFamily="34" charset="0"/>
                <a:ea typeface="Arial" panose="020B0604020202020204" pitchFamily="34" charset="0"/>
                <a:cs typeface="Arial" panose="020B0604020202020204" pitchFamily="34" charset="0"/>
              </a:rPr>
              <a:t>soins de bouche </a:t>
            </a:r>
          </a:p>
          <a:p>
            <a:pPr lvl="1" eaLnBrk="1" hangingPunct="1">
              <a:defRPr/>
            </a:pPr>
            <a:r>
              <a:rPr lang="fr-FR" altLang="fr-FR" sz="2900" dirty="0">
                <a:latin typeface="Arial" panose="020B0604020202020204" pitchFamily="34" charset="0"/>
                <a:ea typeface="Arial" panose="020B0604020202020204" pitchFamily="34" charset="0"/>
                <a:cs typeface="Arial" panose="020B0604020202020204" pitchFamily="34" charset="0"/>
              </a:rPr>
              <a:t>Massages légers et relaxants</a:t>
            </a:r>
          </a:p>
          <a:p>
            <a:pPr lvl="1" eaLnBrk="1" hangingPunct="1">
              <a:defRPr/>
            </a:pPr>
            <a:r>
              <a:rPr lang="fr-FR" altLang="fr-FR" sz="2900" dirty="0">
                <a:latin typeface="Arial" panose="020B0604020202020204" pitchFamily="34" charset="0"/>
                <a:ea typeface="Arial" panose="020B0604020202020204" pitchFamily="34" charset="0"/>
                <a:cs typeface="Arial" panose="020B0604020202020204" pitchFamily="34" charset="0"/>
              </a:rPr>
              <a:t>Aide à l’expectoration, kinésithérapie respiratoire si possible</a:t>
            </a:r>
          </a:p>
          <a:p>
            <a:pPr lvl="1" eaLnBrk="1" hangingPunct="1">
              <a:defRPr/>
            </a:pPr>
            <a:r>
              <a:rPr lang="fr-FR" altLang="fr-FR" sz="2900" dirty="0">
                <a:latin typeface="Arial" panose="020B0604020202020204" pitchFamily="34" charset="0"/>
                <a:ea typeface="Arial" panose="020B0604020202020204" pitchFamily="34" charset="0"/>
                <a:cs typeface="Arial" panose="020B0604020202020204" pitchFamily="34" charset="0"/>
              </a:rPr>
              <a:t>Aspiration douce buccale (nuancée, seulement si nécessaire)</a:t>
            </a:r>
          </a:p>
          <a:p>
            <a:pPr lvl="1" eaLnBrk="1" hangingPunct="1">
              <a:defRPr/>
            </a:pPr>
            <a:r>
              <a:rPr lang="fr-FR" altLang="fr-FR" sz="2900" dirty="0">
                <a:latin typeface="Arial" panose="020B0604020202020204" pitchFamily="34" charset="0"/>
                <a:ea typeface="Arial" panose="020B0604020202020204" pitchFamily="34" charset="0"/>
                <a:cs typeface="Arial" panose="020B0604020202020204" pitchFamily="34" charset="0"/>
              </a:rPr>
              <a:t>Evaluer le bénéfice des soins de confort </a:t>
            </a:r>
          </a:p>
          <a:p>
            <a:endParaRPr lang="fr-FR" dirty="0"/>
          </a:p>
        </p:txBody>
      </p:sp>
    </p:spTree>
    <p:extLst>
      <p:ext uri="{BB962C8B-B14F-4D97-AF65-F5344CB8AC3E}">
        <p14:creationId xmlns:p14="http://schemas.microsoft.com/office/powerpoint/2010/main" val="20063325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5FAFDF8-4C63-7EEB-BD1C-621380A8636A}"/>
              </a:ext>
            </a:extLst>
          </p:cNvPr>
          <p:cNvSpPr>
            <a:spLocks noGrp="1"/>
          </p:cNvSpPr>
          <p:nvPr>
            <p:ph type="title"/>
          </p:nvPr>
        </p:nvSpPr>
        <p:spPr>
          <a:xfrm>
            <a:off x="913775" y="618517"/>
            <a:ext cx="10364451" cy="1116977"/>
          </a:xfrm>
        </p:spPr>
        <p:txBody>
          <a:bodyPr/>
          <a:lstStyle/>
          <a:p>
            <a:r>
              <a:rPr lang="fr-FR" b="1" dirty="0">
                <a:solidFill>
                  <a:srgbClr val="FF0000"/>
                </a:solidFill>
              </a:rPr>
              <a:t>Symptômes en fin de vie </a:t>
            </a:r>
            <a:br>
              <a:rPr lang="fr-FR" b="1" dirty="0">
                <a:solidFill>
                  <a:srgbClr val="FF0000"/>
                </a:solidFill>
              </a:rPr>
            </a:br>
            <a:r>
              <a:rPr lang="fr-FR" b="1" dirty="0">
                <a:solidFill>
                  <a:srgbClr val="FF0000"/>
                </a:solidFill>
              </a:rPr>
              <a:t>la dyspnée</a:t>
            </a:r>
            <a:endParaRPr lang="fr-FR" dirty="0"/>
          </a:p>
        </p:txBody>
      </p:sp>
      <p:sp>
        <p:nvSpPr>
          <p:cNvPr id="3" name="Espace réservé du contenu 2">
            <a:extLst>
              <a:ext uri="{FF2B5EF4-FFF2-40B4-BE49-F238E27FC236}">
                <a16:creationId xmlns:a16="http://schemas.microsoft.com/office/drawing/2014/main" id="{6E1C0BCB-8B76-0F52-B11C-0B03203F437D}"/>
              </a:ext>
            </a:extLst>
          </p:cNvPr>
          <p:cNvSpPr>
            <a:spLocks noGrp="1"/>
          </p:cNvSpPr>
          <p:nvPr>
            <p:ph sz="quarter" idx="13"/>
          </p:nvPr>
        </p:nvSpPr>
        <p:spPr>
          <a:xfrm>
            <a:off x="913774" y="1511560"/>
            <a:ext cx="10363826" cy="5066522"/>
          </a:xfrm>
        </p:spPr>
        <p:txBody>
          <a:bodyPr>
            <a:normAutofit/>
          </a:bodyPr>
          <a:lstStyle/>
          <a:p>
            <a:pPr marL="0" indent="0">
              <a:buNone/>
              <a:defRPr/>
            </a:pPr>
            <a:r>
              <a:rPr lang="fr-FR" altLang="fr-FR" sz="2000" dirty="0"/>
              <a:t>Traitements </a:t>
            </a:r>
            <a:r>
              <a:rPr lang="fr-FR" altLang="fr-FR" sz="2000" b="1" dirty="0"/>
              <a:t>étiologiques</a:t>
            </a:r>
            <a:r>
              <a:rPr lang="fr-FR" altLang="fr-FR" sz="2000" dirty="0"/>
              <a:t> (aérosols, stents, endoprothèses, radiothérapie, antibiothérapie ,transfusion, antalgique)</a:t>
            </a:r>
          </a:p>
          <a:p>
            <a:pPr marL="0" indent="0">
              <a:defRPr/>
            </a:pPr>
            <a:r>
              <a:rPr lang="fr-FR" altLang="fr-FR" sz="2000" dirty="0"/>
              <a:t>Traitements </a:t>
            </a:r>
            <a:r>
              <a:rPr lang="fr-FR" altLang="fr-FR" sz="2000" b="1" dirty="0"/>
              <a:t>médicamenteux</a:t>
            </a:r>
            <a:r>
              <a:rPr lang="fr-FR" altLang="fr-FR" sz="2000" dirty="0"/>
              <a:t>:</a:t>
            </a:r>
          </a:p>
          <a:p>
            <a:pPr marL="0" indent="0">
              <a:buFont typeface="Wingdings" panose="05000000000000000000" pitchFamily="2" charset="2"/>
              <a:buChar char="Ø"/>
              <a:defRPr/>
            </a:pPr>
            <a:r>
              <a:rPr lang="fr-FR" altLang="fr-FR" sz="2000" b="1" u="sng" dirty="0">
                <a:solidFill>
                  <a:srgbClr val="000090"/>
                </a:solidFill>
              </a:rPr>
              <a:t>Morphiniques</a:t>
            </a:r>
            <a:r>
              <a:rPr lang="fr-FR" altLang="fr-FR" sz="2000" dirty="0"/>
              <a:t>: diminuent la perception de la dyspnée, diminuent la fréquence respiratoire</a:t>
            </a:r>
          </a:p>
          <a:p>
            <a:pPr marL="0" indent="0">
              <a:buFont typeface="Wingdings" panose="05000000000000000000" pitchFamily="2" charset="2"/>
              <a:buChar char="Ø"/>
              <a:defRPr/>
            </a:pPr>
            <a:r>
              <a:rPr lang="fr-FR" altLang="fr-FR" sz="2000" b="1" u="sng" dirty="0">
                <a:solidFill>
                  <a:srgbClr val="000090"/>
                </a:solidFill>
              </a:rPr>
              <a:t>Benzodiazépines</a:t>
            </a:r>
            <a:r>
              <a:rPr lang="fr-FR" altLang="fr-FR" sz="2000" dirty="0"/>
              <a:t>: diminuent l</a:t>
            </a:r>
            <a:r>
              <a:rPr lang="ja-JP" altLang="fr-FR" sz="2000" dirty="0"/>
              <a:t>’</a:t>
            </a:r>
            <a:r>
              <a:rPr lang="fr-FR" altLang="ja-JP" sz="2000" dirty="0"/>
              <a:t>angoisse et la sensation d</a:t>
            </a:r>
            <a:r>
              <a:rPr lang="ja-JP" altLang="fr-FR" sz="2000" dirty="0"/>
              <a:t>’</a:t>
            </a:r>
            <a:r>
              <a:rPr lang="fr-FR" altLang="ja-JP" sz="2000" dirty="0"/>
              <a:t>étouffement</a:t>
            </a:r>
          </a:p>
          <a:p>
            <a:pPr marL="0" indent="0">
              <a:buFont typeface="Wingdings" panose="05000000000000000000" pitchFamily="2" charset="2"/>
              <a:buChar char="Ø"/>
              <a:defRPr/>
            </a:pPr>
            <a:r>
              <a:rPr lang="fr-FR" altLang="ja-JP" sz="2000" b="1" u="sng" dirty="0">
                <a:solidFill>
                  <a:schemeClr val="tx2"/>
                </a:solidFill>
              </a:rPr>
              <a:t>Diurétiques :</a:t>
            </a:r>
          </a:p>
          <a:p>
            <a:pPr marL="0" indent="0">
              <a:buFont typeface="Wingdings" panose="05000000000000000000" pitchFamily="2" charset="2"/>
              <a:buChar char="Ø"/>
              <a:defRPr/>
            </a:pPr>
            <a:r>
              <a:rPr lang="fr-FR" altLang="fr-FR" sz="2000" b="1" u="sng" dirty="0">
                <a:solidFill>
                  <a:srgbClr val="000090"/>
                </a:solidFill>
              </a:rPr>
              <a:t>Oxygénothérapie</a:t>
            </a:r>
            <a:r>
              <a:rPr lang="fr-FR" altLang="fr-FR" sz="2000" dirty="0"/>
              <a:t>: discutée en SP car assèche les muqueuses</a:t>
            </a:r>
          </a:p>
          <a:p>
            <a:pPr marL="0" indent="0">
              <a:buFont typeface="Wingdings" panose="05000000000000000000" pitchFamily="2" charset="2"/>
              <a:buChar char="Ø"/>
              <a:defRPr/>
            </a:pPr>
            <a:r>
              <a:rPr lang="fr-FR" altLang="fr-FR" sz="2000" b="1" u="sng" dirty="0">
                <a:solidFill>
                  <a:srgbClr val="000090"/>
                </a:solidFill>
              </a:rPr>
              <a:t>Anticholinergiques</a:t>
            </a:r>
            <a:r>
              <a:rPr lang="fr-FR" altLang="fr-FR" sz="2000" dirty="0"/>
              <a:t>: assèchent les sécrétions bronchiques (râles agoniques)</a:t>
            </a:r>
          </a:p>
          <a:p>
            <a:pPr marL="0" indent="0">
              <a:buFont typeface="Wingdings" panose="05000000000000000000" pitchFamily="2" charset="2"/>
              <a:buChar char="Ø"/>
              <a:defRPr/>
            </a:pPr>
            <a:r>
              <a:rPr lang="fr-FR" altLang="fr-FR" sz="2000" b="1" u="sng" dirty="0">
                <a:solidFill>
                  <a:schemeClr val="tx2"/>
                </a:solidFill>
              </a:rPr>
              <a:t>Bronchodilatateurs :</a:t>
            </a:r>
          </a:p>
          <a:p>
            <a:endParaRPr lang="fr-FR" dirty="0"/>
          </a:p>
        </p:txBody>
      </p:sp>
    </p:spTree>
    <p:extLst>
      <p:ext uri="{BB962C8B-B14F-4D97-AF65-F5344CB8AC3E}">
        <p14:creationId xmlns:p14="http://schemas.microsoft.com/office/powerpoint/2010/main" val="6781471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28DFC63-017B-5A7D-9705-47C61B8DA93B}"/>
              </a:ext>
            </a:extLst>
          </p:cNvPr>
          <p:cNvSpPr>
            <a:spLocks noGrp="1"/>
          </p:cNvSpPr>
          <p:nvPr>
            <p:ph type="title"/>
          </p:nvPr>
        </p:nvSpPr>
        <p:spPr/>
        <p:txBody>
          <a:bodyPr/>
          <a:lstStyle/>
          <a:p>
            <a:r>
              <a:rPr lang="fr-FR" b="1" dirty="0">
                <a:solidFill>
                  <a:srgbClr val="FF0000"/>
                </a:solidFill>
              </a:rPr>
              <a:t>Symptômes en fin de vie </a:t>
            </a:r>
            <a:br>
              <a:rPr lang="fr-FR" b="1" dirty="0">
                <a:solidFill>
                  <a:srgbClr val="FF0000"/>
                </a:solidFill>
              </a:rPr>
            </a:br>
            <a:r>
              <a:rPr lang="fr-FR" b="1" dirty="0">
                <a:solidFill>
                  <a:srgbClr val="FF0000"/>
                </a:solidFill>
              </a:rPr>
              <a:t>la dyspnée</a:t>
            </a:r>
            <a:endParaRPr lang="fr-FR" dirty="0"/>
          </a:p>
        </p:txBody>
      </p:sp>
      <p:sp>
        <p:nvSpPr>
          <p:cNvPr id="3" name="Espace réservé du contenu 2">
            <a:extLst>
              <a:ext uri="{FF2B5EF4-FFF2-40B4-BE49-F238E27FC236}">
                <a16:creationId xmlns:a16="http://schemas.microsoft.com/office/drawing/2014/main" id="{2D48FF4D-9140-7ED5-A527-FD0A092B9FCF}"/>
              </a:ext>
            </a:extLst>
          </p:cNvPr>
          <p:cNvSpPr>
            <a:spLocks noGrp="1"/>
          </p:cNvSpPr>
          <p:nvPr>
            <p:ph sz="quarter" idx="13"/>
          </p:nvPr>
        </p:nvSpPr>
        <p:spPr/>
        <p:txBody>
          <a:bodyPr>
            <a:normAutofit fontScale="70000" lnSpcReduction="20000"/>
          </a:bodyPr>
          <a:lstStyle/>
          <a:p>
            <a:pPr marL="0" indent="0">
              <a:buNone/>
            </a:pPr>
            <a:r>
              <a:rPr lang="fr-FR" sz="1800" dirty="0">
                <a:solidFill>
                  <a:srgbClr val="FF0000"/>
                </a:solidFill>
                <a:latin typeface="Arial MT"/>
                <a:ea typeface="Arial MT"/>
                <a:cs typeface="Arial MT"/>
              </a:rPr>
              <a:t>Dyspnée et </a:t>
            </a:r>
            <a:r>
              <a:rPr lang="fr-FR" sz="1800" dirty="0">
                <a:solidFill>
                  <a:srgbClr val="FF0000"/>
                </a:solidFill>
                <a:effectLst/>
                <a:latin typeface="Arial MT"/>
                <a:ea typeface="Arial MT"/>
                <a:cs typeface="Arial MT"/>
              </a:rPr>
              <a:t>Morphine   </a:t>
            </a:r>
          </a:p>
          <a:p>
            <a:pPr marL="0" indent="0">
              <a:buNone/>
            </a:pPr>
            <a:r>
              <a:rPr lang="fr-FR" sz="1800" dirty="0">
                <a:solidFill>
                  <a:srgbClr val="010202"/>
                </a:solidFill>
                <a:effectLst/>
                <a:latin typeface="Arial MT"/>
                <a:ea typeface="Arial MT"/>
                <a:cs typeface="Arial MT"/>
              </a:rPr>
              <a:t>La</a:t>
            </a:r>
            <a:r>
              <a:rPr lang="fr-FR" sz="1800" spc="50" dirty="0">
                <a:solidFill>
                  <a:srgbClr val="010202"/>
                </a:solidFill>
                <a:effectLst/>
                <a:latin typeface="Arial MT"/>
                <a:ea typeface="Arial MT"/>
                <a:cs typeface="Arial MT"/>
              </a:rPr>
              <a:t> </a:t>
            </a:r>
            <a:r>
              <a:rPr lang="fr-FR" sz="1800" dirty="0">
                <a:solidFill>
                  <a:srgbClr val="010202"/>
                </a:solidFill>
                <a:effectLst/>
                <a:latin typeface="Arial MT"/>
                <a:ea typeface="Arial MT"/>
                <a:cs typeface="Arial MT"/>
              </a:rPr>
              <a:t>morphine</a:t>
            </a:r>
            <a:r>
              <a:rPr lang="fr-FR" sz="1800" spc="50" dirty="0">
                <a:solidFill>
                  <a:srgbClr val="010202"/>
                </a:solidFill>
                <a:effectLst/>
                <a:latin typeface="Arial MT"/>
                <a:ea typeface="Arial MT"/>
                <a:cs typeface="Arial MT"/>
              </a:rPr>
              <a:t> </a:t>
            </a:r>
            <a:r>
              <a:rPr lang="fr-FR" sz="1800" dirty="0">
                <a:solidFill>
                  <a:srgbClr val="010202"/>
                </a:solidFill>
                <a:effectLst/>
                <a:latin typeface="Arial MT"/>
                <a:ea typeface="Arial MT"/>
                <a:cs typeface="Arial MT"/>
              </a:rPr>
              <a:t>est</a:t>
            </a:r>
            <a:r>
              <a:rPr lang="fr-FR" sz="1800" spc="50" dirty="0">
                <a:solidFill>
                  <a:srgbClr val="010202"/>
                </a:solidFill>
                <a:effectLst/>
                <a:latin typeface="Arial MT"/>
                <a:ea typeface="Arial MT"/>
                <a:cs typeface="Arial MT"/>
              </a:rPr>
              <a:t> </a:t>
            </a:r>
            <a:r>
              <a:rPr lang="fr-FR" sz="1800" dirty="0">
                <a:solidFill>
                  <a:srgbClr val="010202"/>
                </a:solidFill>
                <a:effectLst/>
                <a:latin typeface="Arial MT"/>
                <a:ea typeface="Arial MT"/>
                <a:cs typeface="Arial MT"/>
              </a:rPr>
              <a:t>sous</a:t>
            </a:r>
            <a:r>
              <a:rPr lang="fr-FR" sz="1800" spc="50" dirty="0">
                <a:solidFill>
                  <a:srgbClr val="010202"/>
                </a:solidFill>
                <a:effectLst/>
                <a:latin typeface="Arial MT"/>
                <a:ea typeface="Arial MT"/>
                <a:cs typeface="Arial MT"/>
              </a:rPr>
              <a:t> </a:t>
            </a:r>
            <a:r>
              <a:rPr lang="fr-FR" sz="1800" dirty="0">
                <a:solidFill>
                  <a:srgbClr val="010202"/>
                </a:solidFill>
                <a:effectLst/>
                <a:latin typeface="Arial MT"/>
                <a:ea typeface="Arial MT"/>
                <a:cs typeface="Arial MT"/>
              </a:rPr>
              <a:t>utilisée</a:t>
            </a:r>
            <a:r>
              <a:rPr lang="fr-FR" sz="1800" spc="50" dirty="0">
                <a:solidFill>
                  <a:srgbClr val="010202"/>
                </a:solidFill>
                <a:effectLst/>
                <a:latin typeface="Arial MT"/>
                <a:ea typeface="Arial MT"/>
                <a:cs typeface="Arial MT"/>
              </a:rPr>
              <a:t> </a:t>
            </a:r>
            <a:r>
              <a:rPr lang="fr-FR" sz="1800" dirty="0">
                <a:solidFill>
                  <a:srgbClr val="010202"/>
                </a:solidFill>
                <a:effectLst/>
                <a:latin typeface="Arial MT"/>
                <a:ea typeface="Arial MT"/>
                <a:cs typeface="Arial MT"/>
              </a:rPr>
              <a:t>dans</a:t>
            </a:r>
            <a:r>
              <a:rPr lang="fr-FR" sz="1800" spc="50" dirty="0">
                <a:solidFill>
                  <a:srgbClr val="010202"/>
                </a:solidFill>
                <a:effectLst/>
                <a:latin typeface="Arial MT"/>
                <a:ea typeface="Arial MT"/>
                <a:cs typeface="Arial MT"/>
              </a:rPr>
              <a:t> </a:t>
            </a:r>
            <a:r>
              <a:rPr lang="fr-FR" sz="1800" dirty="0">
                <a:solidFill>
                  <a:srgbClr val="010202"/>
                </a:solidFill>
                <a:effectLst/>
                <a:latin typeface="Arial MT"/>
                <a:ea typeface="Arial MT"/>
                <a:cs typeface="Arial MT"/>
              </a:rPr>
              <a:t>cette</a:t>
            </a:r>
            <a:r>
              <a:rPr lang="fr-FR" sz="1800" spc="50" dirty="0">
                <a:solidFill>
                  <a:srgbClr val="010202"/>
                </a:solidFill>
                <a:effectLst/>
                <a:latin typeface="Arial MT"/>
                <a:ea typeface="Arial MT"/>
                <a:cs typeface="Arial MT"/>
              </a:rPr>
              <a:t> </a:t>
            </a:r>
            <a:r>
              <a:rPr lang="fr-FR" sz="1800" dirty="0">
                <a:solidFill>
                  <a:srgbClr val="010202"/>
                </a:solidFill>
                <a:effectLst/>
                <a:latin typeface="Arial MT"/>
                <a:ea typeface="Arial MT"/>
                <a:cs typeface="Arial MT"/>
              </a:rPr>
              <a:t>indication</a:t>
            </a:r>
            <a:r>
              <a:rPr lang="fr-FR" sz="1800" spc="-555" dirty="0">
                <a:solidFill>
                  <a:srgbClr val="010202"/>
                </a:solidFill>
                <a:effectLst/>
                <a:latin typeface="Arial MT"/>
                <a:ea typeface="Arial MT"/>
                <a:cs typeface="Arial MT"/>
              </a:rPr>
              <a:t> </a:t>
            </a:r>
            <a:r>
              <a:rPr lang="fr-FR" sz="1800" dirty="0">
                <a:solidFill>
                  <a:srgbClr val="010202"/>
                </a:solidFill>
                <a:effectLst/>
                <a:latin typeface="Arial MT"/>
                <a:ea typeface="Arial MT"/>
                <a:cs typeface="Arial MT"/>
              </a:rPr>
              <a:t>Elle</a:t>
            </a:r>
            <a:r>
              <a:rPr lang="fr-FR" sz="1800" spc="5" dirty="0">
                <a:solidFill>
                  <a:srgbClr val="010202"/>
                </a:solidFill>
                <a:effectLst/>
                <a:latin typeface="Arial MT"/>
                <a:ea typeface="Arial MT"/>
                <a:cs typeface="Arial MT"/>
              </a:rPr>
              <a:t> </a:t>
            </a:r>
            <a:r>
              <a:rPr lang="fr-FR" sz="1800" dirty="0">
                <a:solidFill>
                  <a:srgbClr val="010202"/>
                </a:solidFill>
                <a:effectLst/>
                <a:latin typeface="Arial MT"/>
                <a:ea typeface="Arial MT"/>
                <a:cs typeface="Arial MT"/>
              </a:rPr>
              <a:t>diminue:</a:t>
            </a:r>
            <a:endParaRPr lang="fr-FR" sz="1800" dirty="0">
              <a:effectLst/>
              <a:latin typeface="Arial MT"/>
              <a:ea typeface="Arial MT"/>
              <a:cs typeface="Arial MT"/>
            </a:endParaRPr>
          </a:p>
          <a:p>
            <a:pPr lvl="0">
              <a:lnSpc>
                <a:spcPts val="2230"/>
              </a:lnSpc>
              <a:spcBef>
                <a:spcPts val="645"/>
              </a:spcBef>
              <a:spcAft>
                <a:spcPts val="0"/>
              </a:spcAft>
              <a:buClr>
                <a:srgbClr val="010202"/>
              </a:buClr>
              <a:buSzPts val="2050"/>
              <a:buFont typeface="Wingdings" panose="05000000000000000000" pitchFamily="2" charset="2"/>
              <a:buChar char="Ø"/>
              <a:tabLst>
                <a:tab pos="1577975" algn="l"/>
              </a:tabLst>
            </a:pPr>
            <a:r>
              <a:rPr lang="fr-FR" sz="1800" dirty="0">
                <a:solidFill>
                  <a:srgbClr val="010202"/>
                </a:solidFill>
                <a:effectLst/>
                <a:latin typeface="Arial MT"/>
                <a:ea typeface="Symbol" panose="05050102010706020507" pitchFamily="18" charset="2"/>
                <a:cs typeface="Symbol" panose="05050102010706020507" pitchFamily="18" charset="2"/>
              </a:rPr>
              <a:t>Sensation</a:t>
            </a:r>
            <a:r>
              <a:rPr lang="fr-FR" sz="1800" spc="60" dirty="0">
                <a:solidFill>
                  <a:srgbClr val="010202"/>
                </a:solidFill>
                <a:effectLst/>
                <a:latin typeface="Arial MT"/>
                <a:ea typeface="Symbol" panose="05050102010706020507" pitchFamily="18" charset="2"/>
                <a:cs typeface="Symbol" panose="05050102010706020507" pitchFamily="18" charset="2"/>
              </a:rPr>
              <a:t> </a:t>
            </a:r>
            <a:r>
              <a:rPr lang="fr-FR" sz="1800" dirty="0">
                <a:solidFill>
                  <a:srgbClr val="010202"/>
                </a:solidFill>
                <a:effectLst/>
                <a:latin typeface="Arial MT"/>
                <a:ea typeface="Symbol" panose="05050102010706020507" pitchFamily="18" charset="2"/>
                <a:cs typeface="Symbol" panose="05050102010706020507" pitchFamily="18" charset="2"/>
              </a:rPr>
              <a:t>de</a:t>
            </a:r>
            <a:r>
              <a:rPr lang="fr-FR" sz="1800" spc="60" dirty="0">
                <a:solidFill>
                  <a:srgbClr val="010202"/>
                </a:solidFill>
                <a:effectLst/>
                <a:latin typeface="Arial MT"/>
                <a:ea typeface="Symbol" panose="05050102010706020507" pitchFamily="18" charset="2"/>
                <a:cs typeface="Symbol" panose="05050102010706020507" pitchFamily="18" charset="2"/>
              </a:rPr>
              <a:t> </a:t>
            </a:r>
            <a:r>
              <a:rPr lang="fr-FR" sz="1800" dirty="0">
                <a:solidFill>
                  <a:srgbClr val="010202"/>
                </a:solidFill>
                <a:effectLst/>
                <a:latin typeface="Arial MT"/>
                <a:ea typeface="Symbol" panose="05050102010706020507" pitchFamily="18" charset="2"/>
                <a:cs typeface="Symbol" panose="05050102010706020507" pitchFamily="18" charset="2"/>
              </a:rPr>
              <a:t>dyspnée</a:t>
            </a:r>
            <a:endParaRPr lang="fr-FR" sz="1800" dirty="0">
              <a:effectLst/>
              <a:latin typeface="Arial MT"/>
              <a:ea typeface="Symbol" panose="05050102010706020507" pitchFamily="18" charset="2"/>
              <a:cs typeface="Symbol" panose="05050102010706020507" pitchFamily="18" charset="2"/>
            </a:endParaRPr>
          </a:p>
          <a:p>
            <a:pPr lvl="0">
              <a:spcBef>
                <a:spcPts val="1115"/>
              </a:spcBef>
              <a:spcAft>
                <a:spcPts val="0"/>
              </a:spcAft>
              <a:buClr>
                <a:srgbClr val="010202"/>
              </a:buClr>
              <a:buSzPts val="2050"/>
              <a:buFont typeface="Wingdings" panose="05000000000000000000" pitchFamily="2" charset="2"/>
              <a:buChar char="Ø"/>
              <a:tabLst>
                <a:tab pos="1577975" algn="l"/>
              </a:tabLst>
            </a:pPr>
            <a:r>
              <a:rPr lang="fr-FR" sz="1800" dirty="0">
                <a:solidFill>
                  <a:srgbClr val="010202"/>
                </a:solidFill>
                <a:effectLst/>
                <a:latin typeface="Arial MT"/>
                <a:ea typeface="Symbol" panose="05050102010706020507" pitchFamily="18" charset="2"/>
                <a:cs typeface="Symbol" panose="05050102010706020507" pitchFamily="18" charset="2"/>
              </a:rPr>
              <a:t>Sensibilité</a:t>
            </a:r>
            <a:r>
              <a:rPr lang="fr-FR" sz="1800" spc="60" dirty="0">
                <a:solidFill>
                  <a:srgbClr val="010202"/>
                </a:solidFill>
                <a:effectLst/>
                <a:latin typeface="Arial MT"/>
                <a:ea typeface="Symbol" panose="05050102010706020507" pitchFamily="18" charset="2"/>
                <a:cs typeface="Symbol" panose="05050102010706020507" pitchFamily="18" charset="2"/>
              </a:rPr>
              <a:t> </a:t>
            </a:r>
            <a:r>
              <a:rPr lang="fr-FR" sz="1800" dirty="0">
                <a:solidFill>
                  <a:srgbClr val="010202"/>
                </a:solidFill>
                <a:effectLst/>
                <a:latin typeface="Arial MT"/>
                <a:ea typeface="Symbol" panose="05050102010706020507" pitchFamily="18" charset="2"/>
                <a:cs typeface="Symbol" panose="05050102010706020507" pitchFamily="18" charset="2"/>
              </a:rPr>
              <a:t>des</a:t>
            </a:r>
            <a:r>
              <a:rPr lang="fr-FR" sz="1800" spc="60" dirty="0">
                <a:solidFill>
                  <a:srgbClr val="010202"/>
                </a:solidFill>
                <a:effectLst/>
                <a:latin typeface="Arial MT"/>
                <a:ea typeface="Symbol" panose="05050102010706020507" pitchFamily="18" charset="2"/>
                <a:cs typeface="Symbol" panose="05050102010706020507" pitchFamily="18" charset="2"/>
              </a:rPr>
              <a:t> </a:t>
            </a:r>
            <a:r>
              <a:rPr lang="fr-FR" sz="1800" dirty="0">
                <a:solidFill>
                  <a:srgbClr val="010202"/>
                </a:solidFill>
                <a:effectLst/>
                <a:latin typeface="Arial MT"/>
                <a:ea typeface="Symbol" panose="05050102010706020507" pitchFamily="18" charset="2"/>
                <a:cs typeface="Symbol" panose="05050102010706020507" pitchFamily="18" charset="2"/>
              </a:rPr>
              <a:t>centres</a:t>
            </a:r>
            <a:r>
              <a:rPr lang="fr-FR" sz="1800" spc="65" dirty="0">
                <a:solidFill>
                  <a:srgbClr val="010202"/>
                </a:solidFill>
                <a:effectLst/>
                <a:latin typeface="Arial MT"/>
                <a:ea typeface="Symbol" panose="05050102010706020507" pitchFamily="18" charset="2"/>
                <a:cs typeface="Symbol" panose="05050102010706020507" pitchFamily="18" charset="2"/>
              </a:rPr>
              <a:t> </a:t>
            </a:r>
            <a:r>
              <a:rPr lang="fr-FR" sz="1800" dirty="0">
                <a:solidFill>
                  <a:srgbClr val="010202"/>
                </a:solidFill>
                <a:effectLst/>
                <a:latin typeface="Arial MT"/>
                <a:ea typeface="Symbol" panose="05050102010706020507" pitchFamily="18" charset="2"/>
                <a:cs typeface="Symbol" panose="05050102010706020507" pitchFamily="18" charset="2"/>
              </a:rPr>
              <a:t>respiratoires</a:t>
            </a:r>
            <a:r>
              <a:rPr lang="fr-FR" sz="1800" spc="60" dirty="0">
                <a:solidFill>
                  <a:srgbClr val="010202"/>
                </a:solidFill>
                <a:effectLst/>
                <a:latin typeface="Arial MT"/>
                <a:ea typeface="Symbol" panose="05050102010706020507" pitchFamily="18" charset="2"/>
                <a:cs typeface="Symbol" panose="05050102010706020507" pitchFamily="18" charset="2"/>
              </a:rPr>
              <a:t> </a:t>
            </a:r>
            <a:r>
              <a:rPr lang="fr-FR" sz="1800" dirty="0">
                <a:solidFill>
                  <a:srgbClr val="010202"/>
                </a:solidFill>
                <a:effectLst/>
                <a:latin typeface="Arial MT"/>
                <a:ea typeface="Symbol" panose="05050102010706020507" pitchFamily="18" charset="2"/>
                <a:cs typeface="Symbol" panose="05050102010706020507" pitchFamily="18" charset="2"/>
              </a:rPr>
              <a:t>à</a:t>
            </a:r>
            <a:r>
              <a:rPr lang="fr-FR" sz="1800" spc="60" dirty="0">
                <a:solidFill>
                  <a:srgbClr val="010202"/>
                </a:solidFill>
                <a:effectLst/>
                <a:latin typeface="Arial MT"/>
                <a:ea typeface="Symbol" panose="05050102010706020507" pitchFamily="18" charset="2"/>
                <a:cs typeface="Symbol" panose="05050102010706020507" pitchFamily="18" charset="2"/>
              </a:rPr>
              <a:t> </a:t>
            </a:r>
            <a:r>
              <a:rPr lang="fr-FR" sz="1800" dirty="0">
                <a:solidFill>
                  <a:srgbClr val="010202"/>
                </a:solidFill>
                <a:effectLst/>
                <a:latin typeface="Arial MT"/>
                <a:ea typeface="Symbol" panose="05050102010706020507" pitchFamily="18" charset="2"/>
                <a:cs typeface="Symbol" panose="05050102010706020507" pitchFamily="18" charset="2"/>
              </a:rPr>
              <a:t>l'hypoxie</a:t>
            </a:r>
            <a:r>
              <a:rPr lang="fr-FR" sz="1800" spc="65" dirty="0">
                <a:solidFill>
                  <a:srgbClr val="010202"/>
                </a:solidFill>
                <a:effectLst/>
                <a:latin typeface="Arial MT"/>
                <a:ea typeface="Symbol" panose="05050102010706020507" pitchFamily="18" charset="2"/>
                <a:cs typeface="Symbol" panose="05050102010706020507" pitchFamily="18" charset="2"/>
              </a:rPr>
              <a:t> </a:t>
            </a:r>
            <a:r>
              <a:rPr lang="fr-FR" sz="1800" dirty="0">
                <a:solidFill>
                  <a:srgbClr val="010202"/>
                </a:solidFill>
                <a:effectLst/>
                <a:latin typeface="Arial MT"/>
                <a:ea typeface="Symbol" panose="05050102010706020507" pitchFamily="18" charset="2"/>
                <a:cs typeface="Symbol" panose="05050102010706020507" pitchFamily="18" charset="2"/>
              </a:rPr>
              <a:t>et</a:t>
            </a:r>
            <a:r>
              <a:rPr lang="fr-FR" sz="1800" spc="60" dirty="0">
                <a:solidFill>
                  <a:srgbClr val="010202"/>
                </a:solidFill>
                <a:effectLst/>
                <a:latin typeface="Arial MT"/>
                <a:ea typeface="Symbol" panose="05050102010706020507" pitchFamily="18" charset="2"/>
                <a:cs typeface="Symbol" panose="05050102010706020507" pitchFamily="18" charset="2"/>
              </a:rPr>
              <a:t> </a:t>
            </a:r>
            <a:r>
              <a:rPr lang="fr-FR" sz="1800" dirty="0">
                <a:solidFill>
                  <a:srgbClr val="010202"/>
                </a:solidFill>
                <a:effectLst/>
                <a:latin typeface="Arial MT"/>
                <a:ea typeface="Symbol" panose="05050102010706020507" pitchFamily="18" charset="2"/>
                <a:cs typeface="Symbol" panose="05050102010706020507" pitchFamily="18" charset="2"/>
              </a:rPr>
              <a:t>à</a:t>
            </a:r>
            <a:r>
              <a:rPr lang="fr-FR" sz="1800" spc="60" dirty="0">
                <a:solidFill>
                  <a:srgbClr val="010202"/>
                </a:solidFill>
                <a:effectLst/>
                <a:latin typeface="Arial MT"/>
                <a:ea typeface="Symbol" panose="05050102010706020507" pitchFamily="18" charset="2"/>
                <a:cs typeface="Symbol" panose="05050102010706020507" pitchFamily="18" charset="2"/>
              </a:rPr>
              <a:t> </a:t>
            </a:r>
            <a:r>
              <a:rPr lang="fr-FR" sz="1800" dirty="0">
                <a:solidFill>
                  <a:srgbClr val="010202"/>
                </a:solidFill>
                <a:effectLst/>
                <a:latin typeface="Arial MT"/>
                <a:ea typeface="Symbol" panose="05050102010706020507" pitchFamily="18" charset="2"/>
                <a:cs typeface="Symbol" panose="05050102010706020507" pitchFamily="18" charset="2"/>
              </a:rPr>
              <a:t>l’hypercapnie</a:t>
            </a:r>
            <a:endParaRPr lang="fr-FR" sz="1800" dirty="0">
              <a:effectLst/>
              <a:latin typeface="Arial MT"/>
              <a:ea typeface="Symbol" panose="05050102010706020507" pitchFamily="18" charset="2"/>
              <a:cs typeface="Symbol" panose="05050102010706020507" pitchFamily="18" charset="2"/>
            </a:endParaRPr>
          </a:p>
          <a:p>
            <a:pPr lvl="0">
              <a:spcBef>
                <a:spcPts val="1110"/>
              </a:spcBef>
              <a:spcAft>
                <a:spcPts val="0"/>
              </a:spcAft>
              <a:buClr>
                <a:srgbClr val="010202"/>
              </a:buClr>
              <a:buSzPts val="2050"/>
              <a:buFont typeface="Wingdings" panose="05000000000000000000" pitchFamily="2" charset="2"/>
              <a:buChar char="Ø"/>
              <a:tabLst>
                <a:tab pos="1577975" algn="l"/>
              </a:tabLst>
            </a:pPr>
            <a:r>
              <a:rPr lang="fr-FR" sz="1800" dirty="0">
                <a:solidFill>
                  <a:srgbClr val="010202"/>
                </a:solidFill>
                <a:effectLst/>
                <a:latin typeface="Arial MT"/>
                <a:ea typeface="Symbol" panose="05050102010706020507" pitchFamily="18" charset="2"/>
                <a:cs typeface="Symbol" panose="05050102010706020507" pitchFamily="18" charset="2"/>
              </a:rPr>
              <a:t>Consommation</a:t>
            </a:r>
            <a:r>
              <a:rPr lang="fr-FR" sz="1800" spc="105" dirty="0">
                <a:solidFill>
                  <a:srgbClr val="010202"/>
                </a:solidFill>
                <a:effectLst/>
                <a:latin typeface="Arial MT"/>
                <a:ea typeface="Symbol" panose="05050102010706020507" pitchFamily="18" charset="2"/>
                <a:cs typeface="Symbol" panose="05050102010706020507" pitchFamily="18" charset="2"/>
              </a:rPr>
              <a:t> </a:t>
            </a:r>
            <a:r>
              <a:rPr lang="fr-FR" sz="1800" dirty="0">
                <a:solidFill>
                  <a:srgbClr val="010202"/>
                </a:solidFill>
                <a:effectLst/>
                <a:latin typeface="Arial MT"/>
                <a:ea typeface="Symbol" panose="05050102010706020507" pitchFamily="18" charset="2"/>
                <a:cs typeface="Symbol" panose="05050102010706020507" pitchFamily="18" charset="2"/>
              </a:rPr>
              <a:t>d'oxygène</a:t>
            </a:r>
          </a:p>
          <a:p>
            <a:pPr lvl="0">
              <a:spcBef>
                <a:spcPts val="1110"/>
              </a:spcBef>
              <a:spcAft>
                <a:spcPts val="0"/>
              </a:spcAft>
              <a:buClr>
                <a:srgbClr val="010202"/>
              </a:buClr>
              <a:buSzPts val="2050"/>
              <a:buFont typeface="Wingdings" panose="05000000000000000000" pitchFamily="2" charset="2"/>
              <a:buChar char="Ø"/>
              <a:tabLst>
                <a:tab pos="1577975" algn="l"/>
              </a:tabLst>
            </a:pPr>
            <a:r>
              <a:rPr lang="fr-FR" sz="1800" dirty="0">
                <a:solidFill>
                  <a:srgbClr val="010202"/>
                </a:solidFill>
                <a:effectLst/>
                <a:latin typeface="Arial MT"/>
                <a:ea typeface="Arial MT"/>
                <a:cs typeface="Arial MT"/>
              </a:rPr>
              <a:t>Permet</a:t>
            </a:r>
            <a:r>
              <a:rPr lang="fr-FR" sz="1800" spc="85" dirty="0">
                <a:solidFill>
                  <a:srgbClr val="010202"/>
                </a:solidFill>
                <a:effectLst/>
                <a:latin typeface="Arial MT"/>
                <a:ea typeface="Arial MT"/>
                <a:cs typeface="Arial MT"/>
              </a:rPr>
              <a:t> </a:t>
            </a:r>
            <a:r>
              <a:rPr lang="fr-FR" sz="1800" dirty="0">
                <a:solidFill>
                  <a:srgbClr val="010202"/>
                </a:solidFill>
                <a:effectLst/>
                <a:latin typeface="Arial MT"/>
                <a:ea typeface="Arial MT"/>
                <a:cs typeface="Arial MT"/>
              </a:rPr>
              <a:t>l’amélioration</a:t>
            </a:r>
            <a:r>
              <a:rPr lang="fr-FR" sz="1800" spc="90" dirty="0">
                <a:solidFill>
                  <a:srgbClr val="010202"/>
                </a:solidFill>
                <a:effectLst/>
                <a:latin typeface="Arial MT"/>
                <a:ea typeface="Arial MT"/>
                <a:cs typeface="Arial MT"/>
              </a:rPr>
              <a:t> </a:t>
            </a:r>
            <a:r>
              <a:rPr lang="fr-FR" sz="1800" dirty="0">
                <a:solidFill>
                  <a:srgbClr val="010202"/>
                </a:solidFill>
                <a:effectLst/>
                <a:latin typeface="Arial MT"/>
                <a:ea typeface="Arial MT"/>
                <a:cs typeface="Arial MT"/>
              </a:rPr>
              <a:t>d’une</a:t>
            </a:r>
            <a:r>
              <a:rPr lang="fr-FR" sz="1800" spc="85" dirty="0">
                <a:solidFill>
                  <a:srgbClr val="010202"/>
                </a:solidFill>
                <a:effectLst/>
                <a:latin typeface="Arial MT"/>
                <a:ea typeface="Arial MT"/>
                <a:cs typeface="Arial MT"/>
              </a:rPr>
              <a:t> </a:t>
            </a:r>
            <a:r>
              <a:rPr lang="fr-FR" sz="1800" dirty="0">
                <a:solidFill>
                  <a:srgbClr val="010202"/>
                </a:solidFill>
                <a:effectLst/>
                <a:latin typeface="Arial MT"/>
                <a:ea typeface="Arial MT"/>
                <a:cs typeface="Arial MT"/>
              </a:rPr>
              <a:t>décompensation</a:t>
            </a:r>
            <a:r>
              <a:rPr lang="fr-FR" sz="1800" spc="90" dirty="0">
                <a:solidFill>
                  <a:srgbClr val="010202"/>
                </a:solidFill>
                <a:effectLst/>
                <a:latin typeface="Arial MT"/>
                <a:ea typeface="Arial MT"/>
                <a:cs typeface="Arial MT"/>
              </a:rPr>
              <a:t> </a:t>
            </a:r>
            <a:r>
              <a:rPr lang="fr-FR" sz="1800" dirty="0">
                <a:solidFill>
                  <a:srgbClr val="010202"/>
                </a:solidFill>
                <a:effectLst/>
                <a:latin typeface="Arial MT"/>
                <a:ea typeface="Arial MT"/>
                <a:cs typeface="Arial MT"/>
              </a:rPr>
              <a:t>cardiaque</a:t>
            </a:r>
            <a:endParaRPr lang="fr-FR" sz="1800" dirty="0">
              <a:effectLst/>
              <a:latin typeface="Arial MT"/>
              <a:ea typeface="Arial MT"/>
              <a:cs typeface="Arial MT"/>
            </a:endParaRPr>
          </a:p>
          <a:p>
            <a:pPr lvl="0">
              <a:spcBef>
                <a:spcPts val="1125"/>
              </a:spcBef>
              <a:spcAft>
                <a:spcPts val="0"/>
              </a:spcAft>
              <a:buClr>
                <a:srgbClr val="010202"/>
              </a:buClr>
              <a:buSzPts val="2050"/>
              <a:buFont typeface="Wingdings" panose="05000000000000000000" pitchFamily="2" charset="2"/>
              <a:buChar char="Ø"/>
              <a:tabLst>
                <a:tab pos="1577975" algn="l"/>
              </a:tabLst>
            </a:pPr>
            <a:r>
              <a:rPr lang="fr-FR" sz="1800" dirty="0">
                <a:solidFill>
                  <a:srgbClr val="010202"/>
                </a:solidFill>
                <a:effectLst/>
                <a:latin typeface="Arial MT"/>
                <a:ea typeface="Symbol" panose="05050102010706020507" pitchFamily="18" charset="2"/>
                <a:cs typeface="Symbol" panose="05050102010706020507" pitchFamily="18" charset="2"/>
              </a:rPr>
              <a:t>Travail</a:t>
            </a:r>
            <a:r>
              <a:rPr lang="fr-FR" sz="1800" spc="75" dirty="0">
                <a:solidFill>
                  <a:srgbClr val="010202"/>
                </a:solidFill>
                <a:effectLst/>
                <a:latin typeface="Arial MT"/>
                <a:ea typeface="Symbol" panose="05050102010706020507" pitchFamily="18" charset="2"/>
                <a:cs typeface="Symbol" panose="05050102010706020507" pitchFamily="18" charset="2"/>
              </a:rPr>
              <a:t> </a:t>
            </a:r>
            <a:r>
              <a:rPr lang="fr-FR" sz="1800" dirty="0">
                <a:solidFill>
                  <a:srgbClr val="010202"/>
                </a:solidFill>
                <a:effectLst/>
                <a:latin typeface="Arial MT"/>
                <a:ea typeface="Symbol" panose="05050102010706020507" pitchFamily="18" charset="2"/>
                <a:cs typeface="Symbol" panose="05050102010706020507" pitchFamily="18" charset="2"/>
              </a:rPr>
              <a:t>respiratoire</a:t>
            </a:r>
            <a:endParaRPr lang="fr-FR" sz="1800" dirty="0">
              <a:effectLst/>
              <a:latin typeface="Arial MT"/>
              <a:ea typeface="Symbol" panose="05050102010706020507" pitchFamily="18" charset="2"/>
              <a:cs typeface="Symbol" panose="05050102010706020507" pitchFamily="18" charset="2"/>
            </a:endParaRPr>
          </a:p>
          <a:p>
            <a:pPr lvl="0">
              <a:spcBef>
                <a:spcPts val="1010"/>
              </a:spcBef>
              <a:spcAft>
                <a:spcPts val="0"/>
              </a:spcAft>
              <a:buClr>
                <a:srgbClr val="010202"/>
              </a:buClr>
              <a:buSzPts val="2050"/>
              <a:buFont typeface="Wingdings" panose="05000000000000000000" pitchFamily="2" charset="2"/>
              <a:buChar char="Ø"/>
              <a:tabLst>
                <a:tab pos="1577975" algn="l"/>
              </a:tabLst>
            </a:pPr>
            <a:r>
              <a:rPr lang="fr-FR" sz="1800" dirty="0">
                <a:solidFill>
                  <a:srgbClr val="010202"/>
                </a:solidFill>
                <a:effectLst/>
                <a:latin typeface="Arial MT"/>
                <a:ea typeface="Symbol" panose="05050102010706020507" pitchFamily="18" charset="2"/>
                <a:cs typeface="Symbol" panose="05050102010706020507" pitchFamily="18" charset="2"/>
              </a:rPr>
              <a:t>Activité</a:t>
            </a:r>
            <a:r>
              <a:rPr lang="fr-FR" sz="1800" spc="35" dirty="0">
                <a:solidFill>
                  <a:srgbClr val="010202"/>
                </a:solidFill>
                <a:effectLst/>
                <a:latin typeface="Arial MT"/>
                <a:ea typeface="Symbol" panose="05050102010706020507" pitchFamily="18" charset="2"/>
                <a:cs typeface="Symbol" panose="05050102010706020507" pitchFamily="18" charset="2"/>
              </a:rPr>
              <a:t> </a:t>
            </a:r>
            <a:r>
              <a:rPr lang="fr-FR" sz="1800" dirty="0">
                <a:solidFill>
                  <a:srgbClr val="010202"/>
                </a:solidFill>
                <a:effectLst/>
                <a:latin typeface="Arial MT"/>
                <a:ea typeface="Symbol" panose="05050102010706020507" pitchFamily="18" charset="2"/>
                <a:cs typeface="Symbol" panose="05050102010706020507" pitchFamily="18" charset="2"/>
              </a:rPr>
              <a:t>du</a:t>
            </a:r>
            <a:r>
              <a:rPr lang="fr-FR" sz="1800" spc="40" dirty="0">
                <a:solidFill>
                  <a:srgbClr val="010202"/>
                </a:solidFill>
                <a:effectLst/>
                <a:latin typeface="Arial MT"/>
                <a:ea typeface="Symbol" panose="05050102010706020507" pitchFamily="18" charset="2"/>
                <a:cs typeface="Symbol" panose="05050102010706020507" pitchFamily="18" charset="2"/>
              </a:rPr>
              <a:t> </a:t>
            </a:r>
            <a:r>
              <a:rPr lang="fr-FR" sz="1800" dirty="0">
                <a:solidFill>
                  <a:srgbClr val="010202"/>
                </a:solidFill>
                <a:effectLst/>
                <a:latin typeface="Arial MT"/>
                <a:ea typeface="Symbol" panose="05050102010706020507" pitchFamily="18" charset="2"/>
                <a:cs typeface="Symbol" panose="05050102010706020507" pitchFamily="18" charset="2"/>
              </a:rPr>
              <a:t>centre</a:t>
            </a:r>
            <a:r>
              <a:rPr lang="fr-FR" sz="1800" spc="40" dirty="0">
                <a:solidFill>
                  <a:srgbClr val="010202"/>
                </a:solidFill>
                <a:effectLst/>
                <a:latin typeface="Arial MT"/>
                <a:ea typeface="Symbol" panose="05050102010706020507" pitchFamily="18" charset="2"/>
                <a:cs typeface="Symbol" panose="05050102010706020507" pitchFamily="18" charset="2"/>
              </a:rPr>
              <a:t> </a:t>
            </a:r>
            <a:r>
              <a:rPr lang="fr-FR" sz="1800" dirty="0">
                <a:solidFill>
                  <a:srgbClr val="010202"/>
                </a:solidFill>
                <a:effectLst/>
                <a:latin typeface="Arial MT"/>
                <a:ea typeface="Symbol" panose="05050102010706020507" pitchFamily="18" charset="2"/>
                <a:cs typeface="Symbol" panose="05050102010706020507" pitchFamily="18" charset="2"/>
              </a:rPr>
              <a:t>de</a:t>
            </a:r>
            <a:r>
              <a:rPr lang="fr-FR" sz="1800" spc="40" dirty="0">
                <a:solidFill>
                  <a:srgbClr val="010202"/>
                </a:solidFill>
                <a:effectLst/>
                <a:latin typeface="Arial MT"/>
                <a:ea typeface="Symbol" panose="05050102010706020507" pitchFamily="18" charset="2"/>
                <a:cs typeface="Symbol" panose="05050102010706020507" pitchFamily="18" charset="2"/>
              </a:rPr>
              <a:t> </a:t>
            </a:r>
            <a:r>
              <a:rPr lang="fr-FR" sz="1800" dirty="0">
                <a:solidFill>
                  <a:srgbClr val="010202"/>
                </a:solidFill>
                <a:effectLst/>
                <a:latin typeface="Arial MT"/>
                <a:ea typeface="Symbol" panose="05050102010706020507" pitchFamily="18" charset="2"/>
                <a:cs typeface="Symbol" panose="05050102010706020507" pitchFamily="18" charset="2"/>
              </a:rPr>
              <a:t>la</a:t>
            </a:r>
            <a:r>
              <a:rPr lang="fr-FR" sz="1800" spc="40" dirty="0">
                <a:solidFill>
                  <a:srgbClr val="010202"/>
                </a:solidFill>
                <a:effectLst/>
                <a:latin typeface="Arial MT"/>
                <a:ea typeface="Symbol" panose="05050102010706020507" pitchFamily="18" charset="2"/>
                <a:cs typeface="Symbol" panose="05050102010706020507" pitchFamily="18" charset="2"/>
              </a:rPr>
              <a:t> </a:t>
            </a:r>
            <a:r>
              <a:rPr lang="fr-FR" sz="1800" dirty="0">
                <a:solidFill>
                  <a:srgbClr val="010202"/>
                </a:solidFill>
                <a:effectLst/>
                <a:latin typeface="Arial MT"/>
                <a:ea typeface="Symbol" panose="05050102010706020507" pitchFamily="18" charset="2"/>
                <a:cs typeface="Symbol" panose="05050102010706020507" pitchFamily="18" charset="2"/>
              </a:rPr>
              <a:t>toux</a:t>
            </a:r>
            <a:endParaRPr lang="fr-FR" sz="1800" dirty="0">
              <a:effectLst/>
              <a:latin typeface="Arial MT"/>
              <a:ea typeface="Symbol" panose="05050102010706020507" pitchFamily="18" charset="2"/>
              <a:cs typeface="Symbol" panose="05050102010706020507" pitchFamily="18" charset="2"/>
            </a:endParaRPr>
          </a:p>
          <a:p>
            <a:pPr lvl="0">
              <a:spcBef>
                <a:spcPts val="1110"/>
              </a:spcBef>
              <a:spcAft>
                <a:spcPts val="0"/>
              </a:spcAft>
              <a:buClr>
                <a:srgbClr val="010202"/>
              </a:buClr>
              <a:buSzPts val="2050"/>
              <a:buFont typeface="Wingdings" panose="05000000000000000000" pitchFamily="2" charset="2"/>
              <a:buChar char="Ø"/>
              <a:tabLst>
                <a:tab pos="1577975" algn="l"/>
              </a:tabLst>
            </a:pPr>
            <a:r>
              <a:rPr lang="fr-FR" sz="1800" dirty="0">
                <a:solidFill>
                  <a:srgbClr val="010202"/>
                </a:solidFill>
                <a:effectLst/>
                <a:latin typeface="Arial MT"/>
                <a:ea typeface="Symbol" panose="05050102010706020507" pitchFamily="18" charset="2"/>
                <a:cs typeface="Symbol" panose="05050102010706020507" pitchFamily="18" charset="2"/>
              </a:rPr>
              <a:t>Douleur</a:t>
            </a:r>
            <a:endParaRPr lang="fr-FR" sz="1800" dirty="0">
              <a:effectLst/>
              <a:latin typeface="Arial MT"/>
              <a:ea typeface="Symbol" panose="05050102010706020507" pitchFamily="18" charset="2"/>
              <a:cs typeface="Symbol" panose="05050102010706020507" pitchFamily="18" charset="2"/>
            </a:endParaRPr>
          </a:p>
          <a:p>
            <a:pPr lvl="0">
              <a:spcBef>
                <a:spcPts val="1115"/>
              </a:spcBef>
              <a:spcAft>
                <a:spcPts val="0"/>
              </a:spcAft>
              <a:buClr>
                <a:srgbClr val="010202"/>
              </a:buClr>
              <a:buSzPts val="2050"/>
              <a:buFont typeface="Wingdings" panose="05000000000000000000" pitchFamily="2" charset="2"/>
              <a:buChar char="Ø"/>
              <a:tabLst>
                <a:tab pos="1577975" algn="l"/>
              </a:tabLst>
            </a:pPr>
            <a:r>
              <a:rPr lang="fr-FR" sz="1800" dirty="0">
                <a:solidFill>
                  <a:srgbClr val="010202"/>
                </a:solidFill>
                <a:effectLst/>
                <a:latin typeface="Arial MT"/>
                <a:ea typeface="Symbol" panose="05050102010706020507" pitchFamily="18" charset="2"/>
                <a:cs typeface="Symbol" panose="05050102010706020507" pitchFamily="18" charset="2"/>
              </a:rPr>
              <a:t>Anxiété</a:t>
            </a:r>
            <a:endParaRPr lang="fr-FR" sz="1800" dirty="0">
              <a:effectLst/>
              <a:latin typeface="Arial MT"/>
              <a:ea typeface="Symbol" panose="05050102010706020507" pitchFamily="18" charset="2"/>
              <a:cs typeface="Symbol" panose="05050102010706020507" pitchFamily="18" charset="2"/>
            </a:endParaRPr>
          </a:p>
          <a:p>
            <a:pPr marL="0" indent="0">
              <a:buNone/>
            </a:pPr>
            <a:endParaRPr lang="fr-FR" dirty="0"/>
          </a:p>
        </p:txBody>
      </p:sp>
    </p:spTree>
    <p:extLst>
      <p:ext uri="{BB962C8B-B14F-4D97-AF65-F5344CB8AC3E}">
        <p14:creationId xmlns:p14="http://schemas.microsoft.com/office/powerpoint/2010/main" val="7195120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123E8FA-7935-ED34-48F6-D7798BB82CA3}"/>
              </a:ext>
            </a:extLst>
          </p:cNvPr>
          <p:cNvSpPr>
            <a:spLocks noGrp="1"/>
          </p:cNvSpPr>
          <p:nvPr>
            <p:ph type="title"/>
          </p:nvPr>
        </p:nvSpPr>
        <p:spPr/>
        <p:txBody>
          <a:bodyPr/>
          <a:lstStyle/>
          <a:p>
            <a:r>
              <a:rPr lang="fr-FR" b="1" dirty="0">
                <a:solidFill>
                  <a:srgbClr val="FF0000"/>
                </a:solidFill>
              </a:rPr>
              <a:t>Symptômes en fin de vie </a:t>
            </a:r>
            <a:br>
              <a:rPr lang="fr-FR" b="1" dirty="0">
                <a:solidFill>
                  <a:srgbClr val="FF0000"/>
                </a:solidFill>
              </a:rPr>
            </a:br>
            <a:r>
              <a:rPr lang="fr-FR" b="1" dirty="0">
                <a:solidFill>
                  <a:srgbClr val="FF0000"/>
                </a:solidFill>
              </a:rPr>
              <a:t>encombrement bronchique </a:t>
            </a:r>
            <a:endParaRPr lang="fr-FR" b="1" dirty="0"/>
          </a:p>
        </p:txBody>
      </p:sp>
      <p:sp>
        <p:nvSpPr>
          <p:cNvPr id="3" name="Espace réservé du contenu 2">
            <a:extLst>
              <a:ext uri="{FF2B5EF4-FFF2-40B4-BE49-F238E27FC236}">
                <a16:creationId xmlns:a16="http://schemas.microsoft.com/office/drawing/2014/main" id="{C99E0B33-44B8-D688-7C68-AD0F15480F0A}"/>
              </a:ext>
            </a:extLst>
          </p:cNvPr>
          <p:cNvSpPr>
            <a:spLocks noGrp="1"/>
          </p:cNvSpPr>
          <p:nvPr>
            <p:ph sz="quarter" idx="13"/>
          </p:nvPr>
        </p:nvSpPr>
        <p:spPr/>
        <p:txBody>
          <a:bodyPr>
            <a:normAutofit/>
          </a:bodyPr>
          <a:lstStyle/>
          <a:p>
            <a:pPr marL="0" indent="0">
              <a:spcBef>
                <a:spcPts val="55"/>
              </a:spcBef>
              <a:buNone/>
            </a:pPr>
            <a:r>
              <a:rPr lang="fr-FR" sz="1400" dirty="0">
                <a:solidFill>
                  <a:srgbClr val="FF0000"/>
                </a:solidFill>
                <a:effectLst/>
                <a:latin typeface="Arial" panose="020B0604020202020204" pitchFamily="34" charset="0"/>
                <a:ea typeface="Arial MT"/>
                <a:cs typeface="Arial" panose="020B0604020202020204" pitchFamily="34" charset="0"/>
              </a:rPr>
              <a:t>Encombrement Bronchique </a:t>
            </a:r>
          </a:p>
          <a:p>
            <a:pPr lvl="0">
              <a:buClr>
                <a:srgbClr val="010202"/>
              </a:buClr>
              <a:buSzPts val="2050"/>
              <a:buFont typeface="Wingdings" panose="05000000000000000000" pitchFamily="2" charset="2"/>
              <a:buChar char="Ø"/>
              <a:tabLst>
                <a:tab pos="1443990" algn="l"/>
                <a:tab pos="1444625" algn="l"/>
              </a:tabLst>
            </a:pPr>
            <a:r>
              <a:rPr lang="fr-FR" sz="1400" b="1" dirty="0">
                <a:solidFill>
                  <a:srgbClr val="010202"/>
                </a:solidFill>
                <a:effectLst/>
                <a:latin typeface="Arial" panose="020B0604020202020204" pitchFamily="34" charset="0"/>
                <a:ea typeface="Arial MT"/>
                <a:cs typeface="Arial" panose="020B0604020202020204" pitchFamily="34" charset="0"/>
              </a:rPr>
              <a:t>Définition</a:t>
            </a:r>
            <a:r>
              <a:rPr lang="fr-FR" sz="1400" b="1" dirty="0">
                <a:latin typeface="Arial" panose="020B0604020202020204" pitchFamily="34" charset="0"/>
                <a:ea typeface="Arial MT"/>
                <a:cs typeface="Arial" panose="020B0604020202020204" pitchFamily="34" charset="0"/>
              </a:rPr>
              <a:t> :</a:t>
            </a:r>
            <a:r>
              <a:rPr lang="fr-FR" sz="1400" spc="435" dirty="0">
                <a:solidFill>
                  <a:srgbClr val="010202"/>
                </a:solidFill>
                <a:effectLst/>
                <a:latin typeface="Arial" panose="020B0604020202020204" pitchFamily="34" charset="0"/>
                <a:ea typeface="Arial MT"/>
                <a:cs typeface="Arial" panose="020B0604020202020204" pitchFamily="34" charset="0"/>
              </a:rPr>
              <a:t> </a:t>
            </a:r>
            <a:r>
              <a:rPr lang="fr-FR" sz="1400" dirty="0">
                <a:solidFill>
                  <a:srgbClr val="010202"/>
                </a:solidFill>
                <a:effectLst/>
                <a:latin typeface="Arial" panose="020B0604020202020204" pitchFamily="34" charset="0"/>
                <a:ea typeface="Arial MT"/>
                <a:cs typeface="Arial" panose="020B0604020202020204" pitchFamily="34" charset="0"/>
              </a:rPr>
              <a:t>Hypersécrétion</a:t>
            </a:r>
            <a:r>
              <a:rPr lang="fr-FR" sz="1400" spc="40" dirty="0">
                <a:solidFill>
                  <a:srgbClr val="010202"/>
                </a:solidFill>
                <a:effectLst/>
                <a:latin typeface="Arial" panose="020B0604020202020204" pitchFamily="34" charset="0"/>
                <a:ea typeface="Arial MT"/>
                <a:cs typeface="Arial" panose="020B0604020202020204" pitchFamily="34" charset="0"/>
              </a:rPr>
              <a:t> </a:t>
            </a:r>
            <a:r>
              <a:rPr lang="fr-FR" sz="1400" dirty="0">
                <a:solidFill>
                  <a:srgbClr val="010202"/>
                </a:solidFill>
                <a:effectLst/>
                <a:latin typeface="Arial" panose="020B0604020202020204" pitchFamily="34" charset="0"/>
                <a:ea typeface="Arial MT"/>
                <a:cs typeface="Arial" panose="020B0604020202020204" pitchFamily="34" charset="0"/>
              </a:rPr>
              <a:t>bronchique</a:t>
            </a:r>
            <a:r>
              <a:rPr lang="fr-FR" sz="1400" spc="45" dirty="0">
                <a:solidFill>
                  <a:srgbClr val="010202"/>
                </a:solidFill>
                <a:effectLst/>
                <a:latin typeface="Arial" panose="020B0604020202020204" pitchFamily="34" charset="0"/>
                <a:ea typeface="Arial MT"/>
                <a:cs typeface="Arial" panose="020B0604020202020204" pitchFamily="34" charset="0"/>
              </a:rPr>
              <a:t> </a:t>
            </a:r>
            <a:r>
              <a:rPr lang="fr-FR" sz="1400" dirty="0">
                <a:solidFill>
                  <a:srgbClr val="010202"/>
                </a:solidFill>
                <a:effectLst/>
                <a:latin typeface="Arial" panose="020B0604020202020204" pitchFamily="34" charset="0"/>
                <a:ea typeface="Arial MT"/>
                <a:cs typeface="Arial" panose="020B0604020202020204" pitchFamily="34" charset="0"/>
              </a:rPr>
              <a:t>avec</a:t>
            </a:r>
            <a:r>
              <a:rPr lang="fr-FR" sz="1400" spc="40" dirty="0">
                <a:solidFill>
                  <a:srgbClr val="010202"/>
                </a:solidFill>
                <a:effectLst/>
                <a:latin typeface="Arial" panose="020B0604020202020204" pitchFamily="34" charset="0"/>
                <a:ea typeface="Arial MT"/>
                <a:cs typeface="Arial" panose="020B0604020202020204" pitchFamily="34" charset="0"/>
              </a:rPr>
              <a:t> </a:t>
            </a:r>
            <a:r>
              <a:rPr lang="fr-FR" sz="1400" dirty="0">
                <a:solidFill>
                  <a:srgbClr val="010202"/>
                </a:solidFill>
                <a:effectLst/>
                <a:latin typeface="Arial" panose="020B0604020202020204" pitchFamily="34" charset="0"/>
                <a:ea typeface="Arial MT"/>
                <a:cs typeface="Arial" panose="020B0604020202020204" pitchFamily="34" charset="0"/>
              </a:rPr>
              <a:t>difficultés</a:t>
            </a:r>
            <a:r>
              <a:rPr lang="fr-FR" sz="1400" spc="40" dirty="0">
                <a:solidFill>
                  <a:srgbClr val="010202"/>
                </a:solidFill>
                <a:effectLst/>
                <a:latin typeface="Arial" panose="020B0604020202020204" pitchFamily="34" charset="0"/>
                <a:ea typeface="Arial MT"/>
                <a:cs typeface="Arial" panose="020B0604020202020204" pitchFamily="34" charset="0"/>
              </a:rPr>
              <a:t> </a:t>
            </a:r>
            <a:r>
              <a:rPr lang="fr-FR" sz="1400" dirty="0">
                <a:solidFill>
                  <a:srgbClr val="010202"/>
                </a:solidFill>
                <a:effectLst/>
                <a:latin typeface="Arial" panose="020B0604020202020204" pitchFamily="34" charset="0"/>
                <a:ea typeface="Arial MT"/>
                <a:cs typeface="Arial" panose="020B0604020202020204" pitchFamily="34" charset="0"/>
              </a:rPr>
              <a:t>d</a:t>
            </a:r>
            <a:r>
              <a:rPr lang="fr-FR" sz="1400" spc="40" dirty="0">
                <a:solidFill>
                  <a:srgbClr val="010202"/>
                </a:solidFill>
                <a:effectLst/>
                <a:latin typeface="Arial" panose="020B0604020202020204" pitchFamily="34" charset="0"/>
                <a:ea typeface="Arial MT"/>
                <a:cs typeface="Arial" panose="020B0604020202020204" pitchFamily="34" charset="0"/>
              </a:rPr>
              <a:t> </a:t>
            </a:r>
            <a:r>
              <a:rPr lang="fr-FR" sz="1400" dirty="0">
                <a:solidFill>
                  <a:srgbClr val="010202"/>
                </a:solidFill>
                <a:effectLst/>
                <a:latin typeface="Arial" panose="020B0604020202020204" pitchFamily="34" charset="0"/>
                <a:ea typeface="Arial MT"/>
                <a:cs typeface="Arial" panose="020B0604020202020204" pitchFamily="34" charset="0"/>
              </a:rPr>
              <a:t>’expectoration</a:t>
            </a:r>
            <a:endParaRPr lang="fr-FR" sz="1400" dirty="0">
              <a:effectLst/>
              <a:latin typeface="Arial" panose="020B0604020202020204" pitchFamily="34" charset="0"/>
              <a:ea typeface="Arial MT"/>
              <a:cs typeface="Arial" panose="020B0604020202020204" pitchFamily="34" charset="0"/>
            </a:endParaRPr>
          </a:p>
          <a:p>
            <a:pPr lvl="0">
              <a:spcBef>
                <a:spcPts val="1165"/>
              </a:spcBef>
              <a:spcAft>
                <a:spcPts val="0"/>
              </a:spcAft>
              <a:buClr>
                <a:srgbClr val="010202"/>
              </a:buClr>
              <a:buSzPts val="2050"/>
              <a:buFont typeface="Wingdings" panose="05000000000000000000" pitchFamily="2" charset="2"/>
              <a:buChar char="Ø"/>
              <a:tabLst>
                <a:tab pos="1443990" algn="l"/>
                <a:tab pos="1444625" algn="l"/>
              </a:tabLst>
            </a:pPr>
            <a:r>
              <a:rPr lang="fr-FR" sz="1400" b="1" dirty="0">
                <a:solidFill>
                  <a:srgbClr val="010202"/>
                </a:solidFill>
                <a:effectLst/>
                <a:latin typeface="Arial" panose="020B0604020202020204" pitchFamily="34" charset="0"/>
                <a:ea typeface="Arial MT"/>
                <a:cs typeface="Arial" panose="020B0604020202020204" pitchFamily="34" charset="0"/>
              </a:rPr>
              <a:t>Conduite</a:t>
            </a:r>
            <a:r>
              <a:rPr lang="fr-FR" sz="1400" b="1" spc="45" dirty="0">
                <a:solidFill>
                  <a:srgbClr val="010202"/>
                </a:solidFill>
                <a:effectLst/>
                <a:latin typeface="Arial" panose="020B0604020202020204" pitchFamily="34" charset="0"/>
                <a:ea typeface="Arial MT"/>
                <a:cs typeface="Arial" panose="020B0604020202020204" pitchFamily="34" charset="0"/>
              </a:rPr>
              <a:t> </a:t>
            </a:r>
            <a:r>
              <a:rPr lang="fr-FR" sz="1400" b="1" dirty="0">
                <a:solidFill>
                  <a:srgbClr val="010202"/>
                </a:solidFill>
                <a:effectLst/>
                <a:latin typeface="Arial" panose="020B0604020202020204" pitchFamily="34" charset="0"/>
                <a:ea typeface="Arial MT"/>
                <a:cs typeface="Arial" panose="020B0604020202020204" pitchFamily="34" charset="0"/>
              </a:rPr>
              <a:t>à</a:t>
            </a:r>
            <a:r>
              <a:rPr lang="fr-FR" sz="1400" b="1" spc="50" dirty="0">
                <a:solidFill>
                  <a:srgbClr val="010202"/>
                </a:solidFill>
                <a:effectLst/>
                <a:latin typeface="Arial" panose="020B0604020202020204" pitchFamily="34" charset="0"/>
                <a:ea typeface="Arial MT"/>
                <a:cs typeface="Arial" panose="020B0604020202020204" pitchFamily="34" charset="0"/>
              </a:rPr>
              <a:t> </a:t>
            </a:r>
            <a:r>
              <a:rPr lang="fr-FR" sz="1400" b="1" dirty="0">
                <a:solidFill>
                  <a:srgbClr val="010202"/>
                </a:solidFill>
                <a:effectLst/>
                <a:latin typeface="Arial" panose="020B0604020202020204" pitchFamily="34" charset="0"/>
                <a:ea typeface="Arial MT"/>
                <a:cs typeface="Arial" panose="020B0604020202020204" pitchFamily="34" charset="0"/>
              </a:rPr>
              <a:t>tenir</a:t>
            </a:r>
            <a:endParaRPr lang="fr-FR" sz="1400" b="1" dirty="0">
              <a:effectLst/>
              <a:latin typeface="Arial" panose="020B0604020202020204" pitchFamily="34" charset="0"/>
              <a:ea typeface="Arial MT"/>
              <a:cs typeface="Arial" panose="020B0604020202020204" pitchFamily="34" charset="0"/>
            </a:endParaRPr>
          </a:p>
          <a:p>
            <a:pPr marL="742950" lvl="1" indent="-285750">
              <a:spcBef>
                <a:spcPts val="1265"/>
              </a:spcBef>
              <a:spcAft>
                <a:spcPts val="0"/>
              </a:spcAft>
              <a:buClr>
                <a:srgbClr val="010202"/>
              </a:buClr>
              <a:buSzPts val="2050"/>
              <a:buFont typeface="Arial MT"/>
              <a:buChar char="–"/>
              <a:tabLst>
                <a:tab pos="1864360" algn="l"/>
                <a:tab pos="1865630" algn="l"/>
              </a:tabLst>
            </a:pPr>
            <a:r>
              <a:rPr lang="fr-FR" sz="1400" dirty="0">
                <a:solidFill>
                  <a:srgbClr val="010202"/>
                </a:solidFill>
                <a:effectLst/>
                <a:latin typeface="Arial" panose="020B0604020202020204" pitchFamily="34" charset="0"/>
                <a:ea typeface="Arial MT"/>
                <a:cs typeface="Arial" panose="020B0604020202020204" pitchFamily="34" charset="0"/>
              </a:rPr>
              <a:t>Humidification</a:t>
            </a:r>
            <a:r>
              <a:rPr lang="fr-FR" sz="1400" spc="55" dirty="0">
                <a:solidFill>
                  <a:srgbClr val="010202"/>
                </a:solidFill>
                <a:effectLst/>
                <a:latin typeface="Arial" panose="020B0604020202020204" pitchFamily="34" charset="0"/>
                <a:ea typeface="Arial MT"/>
                <a:cs typeface="Arial" panose="020B0604020202020204" pitchFamily="34" charset="0"/>
              </a:rPr>
              <a:t> </a:t>
            </a:r>
            <a:r>
              <a:rPr lang="fr-FR" sz="1400" dirty="0">
                <a:solidFill>
                  <a:srgbClr val="010202"/>
                </a:solidFill>
                <a:effectLst/>
                <a:latin typeface="Arial" panose="020B0604020202020204" pitchFamily="34" charset="0"/>
                <a:ea typeface="Arial MT"/>
                <a:cs typeface="Arial" panose="020B0604020202020204" pitchFamily="34" charset="0"/>
              </a:rPr>
              <a:t>de</a:t>
            </a:r>
            <a:r>
              <a:rPr lang="fr-FR" sz="1400" spc="55" dirty="0">
                <a:solidFill>
                  <a:srgbClr val="010202"/>
                </a:solidFill>
                <a:effectLst/>
                <a:latin typeface="Arial" panose="020B0604020202020204" pitchFamily="34" charset="0"/>
                <a:ea typeface="Arial MT"/>
                <a:cs typeface="Arial" panose="020B0604020202020204" pitchFamily="34" charset="0"/>
              </a:rPr>
              <a:t> </a:t>
            </a:r>
            <a:r>
              <a:rPr lang="fr-FR" sz="1400" dirty="0">
                <a:solidFill>
                  <a:srgbClr val="010202"/>
                </a:solidFill>
                <a:effectLst/>
                <a:latin typeface="Arial" panose="020B0604020202020204" pitchFamily="34" charset="0"/>
                <a:ea typeface="Arial MT"/>
                <a:cs typeface="Arial" panose="020B0604020202020204" pitchFamily="34" charset="0"/>
              </a:rPr>
              <a:t>l’air</a:t>
            </a:r>
            <a:r>
              <a:rPr lang="fr-FR" sz="1400" spc="55" dirty="0">
                <a:solidFill>
                  <a:srgbClr val="010202"/>
                </a:solidFill>
                <a:effectLst/>
                <a:latin typeface="Arial" panose="020B0604020202020204" pitchFamily="34" charset="0"/>
                <a:ea typeface="Arial MT"/>
                <a:cs typeface="Arial" panose="020B0604020202020204" pitchFamily="34" charset="0"/>
              </a:rPr>
              <a:t> </a:t>
            </a:r>
            <a:r>
              <a:rPr lang="fr-FR" sz="1400" dirty="0">
                <a:solidFill>
                  <a:srgbClr val="010202"/>
                </a:solidFill>
                <a:effectLst/>
                <a:latin typeface="Arial" panose="020B0604020202020204" pitchFamily="34" charset="0"/>
                <a:ea typeface="Arial MT"/>
                <a:cs typeface="Arial" panose="020B0604020202020204" pitchFamily="34" charset="0"/>
              </a:rPr>
              <a:t>inspiré</a:t>
            </a:r>
            <a:r>
              <a:rPr lang="fr-FR" sz="1400" spc="60" dirty="0">
                <a:solidFill>
                  <a:srgbClr val="010202"/>
                </a:solidFill>
                <a:effectLst/>
                <a:latin typeface="Arial" panose="020B0604020202020204" pitchFamily="34" charset="0"/>
                <a:ea typeface="Arial MT"/>
                <a:cs typeface="Arial" panose="020B0604020202020204" pitchFamily="34" charset="0"/>
              </a:rPr>
              <a:t> </a:t>
            </a:r>
            <a:r>
              <a:rPr lang="fr-FR" sz="1400" dirty="0">
                <a:solidFill>
                  <a:srgbClr val="010202"/>
                </a:solidFill>
                <a:effectLst/>
                <a:latin typeface="Arial" panose="020B0604020202020204" pitchFamily="34" charset="0"/>
                <a:ea typeface="Arial MT"/>
                <a:cs typeface="Arial" panose="020B0604020202020204" pitchFamily="34" charset="0"/>
              </a:rPr>
              <a:t>à</a:t>
            </a:r>
            <a:r>
              <a:rPr lang="fr-FR" sz="1400" spc="55" dirty="0">
                <a:solidFill>
                  <a:srgbClr val="010202"/>
                </a:solidFill>
                <a:effectLst/>
                <a:latin typeface="Arial" panose="020B0604020202020204" pitchFamily="34" charset="0"/>
                <a:ea typeface="Arial MT"/>
                <a:cs typeface="Arial" panose="020B0604020202020204" pitchFamily="34" charset="0"/>
              </a:rPr>
              <a:t> </a:t>
            </a:r>
            <a:r>
              <a:rPr lang="fr-FR" sz="1400" dirty="0">
                <a:solidFill>
                  <a:srgbClr val="010202"/>
                </a:solidFill>
                <a:effectLst/>
                <a:latin typeface="Arial" panose="020B0604020202020204" pitchFamily="34" charset="0"/>
                <a:ea typeface="Arial MT"/>
                <a:cs typeface="Arial" panose="020B0604020202020204" pitchFamily="34" charset="0"/>
              </a:rPr>
              <a:t>favoriser</a:t>
            </a:r>
            <a:endParaRPr lang="fr-FR" sz="1400" dirty="0">
              <a:effectLst/>
              <a:latin typeface="Arial" panose="020B0604020202020204" pitchFamily="34" charset="0"/>
              <a:ea typeface="Arial MT"/>
              <a:cs typeface="Arial" panose="020B0604020202020204" pitchFamily="34" charset="0"/>
            </a:endParaRPr>
          </a:p>
          <a:p>
            <a:pPr marL="742950" lvl="1" indent="-285750">
              <a:spcBef>
                <a:spcPts val="1265"/>
              </a:spcBef>
              <a:spcAft>
                <a:spcPts val="0"/>
              </a:spcAft>
              <a:buClr>
                <a:srgbClr val="010202"/>
              </a:buClr>
              <a:buSzPts val="2050"/>
              <a:buFont typeface="Arial MT"/>
              <a:buChar char="–"/>
              <a:tabLst>
                <a:tab pos="1864360" algn="l"/>
                <a:tab pos="1865630" algn="l"/>
              </a:tabLst>
            </a:pPr>
            <a:r>
              <a:rPr lang="fr-FR" sz="1400" dirty="0">
                <a:solidFill>
                  <a:srgbClr val="010202"/>
                </a:solidFill>
                <a:effectLst/>
                <a:latin typeface="Arial" panose="020B0604020202020204" pitchFamily="34" charset="0"/>
                <a:ea typeface="Arial MT"/>
                <a:cs typeface="Arial" panose="020B0604020202020204" pitchFamily="34" charset="0"/>
              </a:rPr>
              <a:t>Privilégier</a:t>
            </a:r>
            <a:r>
              <a:rPr lang="fr-FR" sz="1400" spc="65" dirty="0">
                <a:solidFill>
                  <a:srgbClr val="010202"/>
                </a:solidFill>
                <a:effectLst/>
                <a:latin typeface="Arial" panose="020B0604020202020204" pitchFamily="34" charset="0"/>
                <a:ea typeface="Arial MT"/>
                <a:cs typeface="Arial" panose="020B0604020202020204" pitchFamily="34" charset="0"/>
              </a:rPr>
              <a:t> </a:t>
            </a:r>
            <a:r>
              <a:rPr lang="fr-FR" sz="1400" dirty="0">
                <a:solidFill>
                  <a:srgbClr val="010202"/>
                </a:solidFill>
                <a:effectLst/>
                <a:latin typeface="Arial" panose="020B0604020202020204" pitchFamily="34" charset="0"/>
                <a:ea typeface="Arial MT"/>
                <a:cs typeface="Arial" panose="020B0604020202020204" pitchFamily="34" charset="0"/>
              </a:rPr>
              <a:t>la</a:t>
            </a:r>
            <a:r>
              <a:rPr lang="fr-FR" sz="1400" spc="70" dirty="0">
                <a:solidFill>
                  <a:srgbClr val="010202"/>
                </a:solidFill>
                <a:effectLst/>
                <a:latin typeface="Arial" panose="020B0604020202020204" pitchFamily="34" charset="0"/>
                <a:ea typeface="Arial MT"/>
                <a:cs typeface="Arial" panose="020B0604020202020204" pitchFamily="34" charset="0"/>
              </a:rPr>
              <a:t> </a:t>
            </a:r>
            <a:r>
              <a:rPr lang="fr-FR" sz="1400" dirty="0">
                <a:solidFill>
                  <a:srgbClr val="010202"/>
                </a:solidFill>
                <a:effectLst/>
                <a:latin typeface="Arial" panose="020B0604020202020204" pitchFamily="34" charset="0"/>
                <a:ea typeface="Arial MT"/>
                <a:cs typeface="Arial" panose="020B0604020202020204" pitchFamily="34" charset="0"/>
              </a:rPr>
              <a:t>position</a:t>
            </a:r>
            <a:r>
              <a:rPr lang="fr-FR" sz="1400" spc="70" dirty="0">
                <a:solidFill>
                  <a:srgbClr val="010202"/>
                </a:solidFill>
                <a:effectLst/>
                <a:latin typeface="Arial" panose="020B0604020202020204" pitchFamily="34" charset="0"/>
                <a:ea typeface="Arial MT"/>
                <a:cs typeface="Arial" panose="020B0604020202020204" pitchFamily="34" charset="0"/>
              </a:rPr>
              <a:t> </a:t>
            </a:r>
            <a:r>
              <a:rPr lang="fr-FR" sz="1400" dirty="0">
                <a:solidFill>
                  <a:srgbClr val="010202"/>
                </a:solidFill>
                <a:effectLst/>
                <a:latin typeface="Arial" panose="020B0604020202020204" pitchFamily="34" charset="0"/>
                <a:ea typeface="Arial MT"/>
                <a:cs typeface="Arial" panose="020B0604020202020204" pitchFamily="34" charset="0"/>
              </a:rPr>
              <a:t>semi-assise</a:t>
            </a:r>
          </a:p>
          <a:p>
            <a:pPr marL="742950" lvl="1" indent="-285750">
              <a:spcBef>
                <a:spcPts val="1265"/>
              </a:spcBef>
              <a:spcAft>
                <a:spcPts val="0"/>
              </a:spcAft>
              <a:buClr>
                <a:srgbClr val="010202"/>
              </a:buClr>
              <a:buSzPts val="2050"/>
              <a:buFont typeface="Arial MT"/>
              <a:buChar char="–"/>
              <a:tabLst>
                <a:tab pos="1864360" algn="l"/>
                <a:tab pos="1865630" algn="l"/>
              </a:tabLst>
            </a:pPr>
            <a:r>
              <a:rPr lang="fr-FR" sz="1400" dirty="0">
                <a:solidFill>
                  <a:srgbClr val="010202"/>
                </a:solidFill>
                <a:latin typeface="Arial" panose="020B0604020202020204" pitchFamily="34" charset="0"/>
                <a:ea typeface="Arial MT"/>
                <a:cs typeface="Arial" panose="020B0604020202020204" pitchFamily="34" charset="0"/>
              </a:rPr>
              <a:t>Présence, écouter, rassurer</a:t>
            </a:r>
            <a:endParaRPr lang="fr-FR" sz="1400" dirty="0">
              <a:effectLst/>
              <a:latin typeface="Arial" panose="020B0604020202020204" pitchFamily="34" charset="0"/>
              <a:ea typeface="Arial MT"/>
              <a:cs typeface="Arial" panose="020B0604020202020204" pitchFamily="34" charset="0"/>
            </a:endParaRPr>
          </a:p>
          <a:p>
            <a:endParaRPr lang="fr-FR" dirty="0"/>
          </a:p>
        </p:txBody>
      </p:sp>
    </p:spTree>
    <p:extLst>
      <p:ext uri="{BB962C8B-B14F-4D97-AF65-F5344CB8AC3E}">
        <p14:creationId xmlns:p14="http://schemas.microsoft.com/office/powerpoint/2010/main" val="29321631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5C41163-FBD5-50E9-1B93-AF7F08A724E5}"/>
              </a:ext>
            </a:extLst>
          </p:cNvPr>
          <p:cNvSpPr>
            <a:spLocks noGrp="1"/>
          </p:cNvSpPr>
          <p:nvPr>
            <p:ph type="title"/>
          </p:nvPr>
        </p:nvSpPr>
        <p:spPr/>
        <p:txBody>
          <a:bodyPr/>
          <a:lstStyle/>
          <a:p>
            <a:r>
              <a:rPr lang="fr-FR" b="1" dirty="0">
                <a:solidFill>
                  <a:srgbClr val="FF0000"/>
                </a:solidFill>
              </a:rPr>
              <a:t>Symptômes en fin de vie </a:t>
            </a:r>
            <a:br>
              <a:rPr lang="fr-FR" b="1" dirty="0">
                <a:solidFill>
                  <a:srgbClr val="FF0000"/>
                </a:solidFill>
              </a:rPr>
            </a:br>
            <a:r>
              <a:rPr lang="fr-FR" b="1" dirty="0">
                <a:solidFill>
                  <a:srgbClr val="FF0000"/>
                </a:solidFill>
              </a:rPr>
              <a:t>encombrement bronchique </a:t>
            </a:r>
            <a:endParaRPr lang="fr-FR" dirty="0"/>
          </a:p>
        </p:txBody>
      </p:sp>
      <p:sp>
        <p:nvSpPr>
          <p:cNvPr id="3" name="Espace réservé du contenu 2">
            <a:extLst>
              <a:ext uri="{FF2B5EF4-FFF2-40B4-BE49-F238E27FC236}">
                <a16:creationId xmlns:a16="http://schemas.microsoft.com/office/drawing/2014/main" id="{1BFC4F65-7CE1-A0C3-DF21-030496E406B6}"/>
              </a:ext>
            </a:extLst>
          </p:cNvPr>
          <p:cNvSpPr>
            <a:spLocks noGrp="1"/>
          </p:cNvSpPr>
          <p:nvPr>
            <p:ph sz="quarter" idx="13"/>
          </p:nvPr>
        </p:nvSpPr>
        <p:spPr>
          <a:xfrm>
            <a:off x="913774" y="1900362"/>
            <a:ext cx="10363826" cy="4595854"/>
          </a:xfrm>
        </p:spPr>
        <p:txBody>
          <a:bodyPr>
            <a:normAutofit fontScale="92500" lnSpcReduction="20000"/>
          </a:bodyPr>
          <a:lstStyle/>
          <a:p>
            <a:pPr marL="0" indent="0">
              <a:spcBef>
                <a:spcPts val="15"/>
              </a:spcBef>
              <a:buNone/>
            </a:pPr>
            <a:r>
              <a:rPr lang="fr-FR" sz="1500" b="1" dirty="0">
                <a:solidFill>
                  <a:srgbClr val="FF0000"/>
                </a:solidFill>
                <a:latin typeface="Arial" panose="020B0604020202020204" pitchFamily="34" charset="0"/>
                <a:ea typeface="Arial MT"/>
                <a:cs typeface="Arial" panose="020B0604020202020204" pitchFamily="34" charset="0"/>
              </a:rPr>
              <a:t>Encombrement bronchique  ; en fonction de l’état et du souhait du patient</a:t>
            </a:r>
          </a:p>
          <a:p>
            <a:pPr marL="0" indent="0">
              <a:spcBef>
                <a:spcPts val="15"/>
              </a:spcBef>
              <a:buNone/>
            </a:pPr>
            <a:r>
              <a:rPr lang="fr-FR" sz="1500" dirty="0">
                <a:solidFill>
                  <a:srgbClr val="010202"/>
                </a:solidFill>
                <a:effectLst/>
                <a:latin typeface="Arial" panose="020B0604020202020204" pitchFamily="34" charset="0"/>
                <a:ea typeface="Arial MT"/>
                <a:cs typeface="Arial" panose="020B0604020202020204" pitchFamily="34" charset="0"/>
              </a:rPr>
              <a:t>	</a:t>
            </a:r>
          </a:p>
          <a:p>
            <a:pPr marL="0" indent="0">
              <a:spcBef>
                <a:spcPts val="15"/>
              </a:spcBef>
              <a:buNone/>
            </a:pPr>
            <a:r>
              <a:rPr lang="fr-FR" sz="1500" b="1" dirty="0">
                <a:solidFill>
                  <a:srgbClr val="010202"/>
                </a:solidFill>
                <a:effectLst/>
                <a:latin typeface="Arial" panose="020B0604020202020204" pitchFamily="34" charset="0"/>
                <a:ea typeface="Arial MT"/>
                <a:cs typeface="Arial" panose="020B0604020202020204" pitchFamily="34" charset="0"/>
              </a:rPr>
              <a:t>                                           </a:t>
            </a:r>
          </a:p>
          <a:p>
            <a:pPr marL="0" indent="0">
              <a:spcBef>
                <a:spcPts val="15"/>
              </a:spcBef>
              <a:buNone/>
            </a:pPr>
            <a:r>
              <a:rPr lang="fr-FR" sz="1500" b="1" dirty="0">
                <a:solidFill>
                  <a:srgbClr val="010202"/>
                </a:solidFill>
                <a:effectLst/>
                <a:latin typeface="Arial" panose="020B0604020202020204" pitchFamily="34" charset="0"/>
                <a:ea typeface="Arial MT"/>
                <a:cs typeface="Arial" panose="020B0604020202020204" pitchFamily="34" charset="0"/>
              </a:rPr>
              <a:t>Expectoration</a:t>
            </a:r>
            <a:r>
              <a:rPr lang="fr-FR" sz="1500" b="1" spc="45" dirty="0">
                <a:solidFill>
                  <a:srgbClr val="010202"/>
                </a:solidFill>
                <a:effectLst/>
                <a:latin typeface="Arial" panose="020B0604020202020204" pitchFamily="34" charset="0"/>
                <a:ea typeface="Arial MT"/>
                <a:cs typeface="Arial" panose="020B0604020202020204" pitchFamily="34" charset="0"/>
              </a:rPr>
              <a:t> </a:t>
            </a:r>
            <a:r>
              <a:rPr lang="fr-FR" sz="1500" b="1" dirty="0">
                <a:solidFill>
                  <a:srgbClr val="010202"/>
                </a:solidFill>
                <a:effectLst/>
                <a:latin typeface="Arial" panose="020B0604020202020204" pitchFamily="34" charset="0"/>
                <a:ea typeface="Arial MT"/>
                <a:cs typeface="Arial" panose="020B0604020202020204" pitchFamily="34" charset="0"/>
              </a:rPr>
              <a:t>possible</a:t>
            </a:r>
            <a:r>
              <a:rPr lang="fr-FR" sz="1500" b="1" spc="45" dirty="0">
                <a:solidFill>
                  <a:srgbClr val="010202"/>
                </a:solidFill>
                <a:effectLst/>
                <a:latin typeface="Arial" panose="020B0604020202020204" pitchFamily="34" charset="0"/>
                <a:ea typeface="Arial MT"/>
                <a:cs typeface="Arial" panose="020B0604020202020204" pitchFamily="34" charset="0"/>
              </a:rPr>
              <a:t> </a:t>
            </a:r>
            <a:r>
              <a:rPr lang="fr-FR" sz="1500" dirty="0">
                <a:solidFill>
                  <a:srgbClr val="010202"/>
                </a:solidFill>
                <a:effectLst/>
                <a:latin typeface="Arial" panose="020B0604020202020204" pitchFamily="34" charset="0"/>
                <a:ea typeface="Arial MT"/>
                <a:cs typeface="Arial" panose="020B0604020202020204" pitchFamily="34" charset="0"/>
              </a:rPr>
              <a:t>:</a:t>
            </a:r>
            <a:endParaRPr lang="fr-FR" sz="1500" dirty="0">
              <a:effectLst/>
              <a:latin typeface="Arial" panose="020B0604020202020204" pitchFamily="34" charset="0"/>
              <a:ea typeface="Arial MT"/>
              <a:cs typeface="Arial" panose="020B0604020202020204" pitchFamily="34" charset="0"/>
            </a:endParaRPr>
          </a:p>
          <a:p>
            <a:pPr marL="2369185">
              <a:spcBef>
                <a:spcPts val="980"/>
              </a:spcBef>
              <a:spcAft>
                <a:spcPts val="0"/>
              </a:spcAft>
              <a:tabLst>
                <a:tab pos="2724150" algn="l"/>
              </a:tabLst>
            </a:pPr>
            <a:r>
              <a:rPr lang="fr-FR" sz="1500" dirty="0">
                <a:solidFill>
                  <a:srgbClr val="010202"/>
                </a:solidFill>
                <a:effectLst/>
                <a:latin typeface="Arial" panose="020B0604020202020204" pitchFamily="34" charset="0"/>
                <a:ea typeface="Arial MT"/>
                <a:cs typeface="Arial" panose="020B0604020202020204" pitchFamily="34" charset="0"/>
              </a:rPr>
              <a:t>»	Fluidifiants</a:t>
            </a:r>
            <a:endParaRPr lang="fr-FR" sz="1500" dirty="0">
              <a:effectLst/>
              <a:latin typeface="Arial" panose="020B0604020202020204" pitchFamily="34" charset="0"/>
              <a:ea typeface="Arial MT"/>
              <a:cs typeface="Arial" panose="020B0604020202020204" pitchFamily="34" charset="0"/>
            </a:endParaRPr>
          </a:p>
          <a:p>
            <a:pPr marL="2369185">
              <a:spcBef>
                <a:spcPts val="975"/>
              </a:spcBef>
              <a:spcAft>
                <a:spcPts val="0"/>
              </a:spcAft>
              <a:tabLst>
                <a:tab pos="2724150" algn="l"/>
              </a:tabLst>
            </a:pPr>
            <a:r>
              <a:rPr lang="fr-FR" sz="1500" dirty="0">
                <a:solidFill>
                  <a:srgbClr val="010202"/>
                </a:solidFill>
                <a:effectLst/>
                <a:latin typeface="Arial" panose="020B0604020202020204" pitchFamily="34" charset="0"/>
                <a:ea typeface="Arial MT"/>
                <a:cs typeface="Arial" panose="020B0604020202020204" pitchFamily="34" charset="0"/>
              </a:rPr>
              <a:t>»	Antibiotiques</a:t>
            </a:r>
            <a:r>
              <a:rPr lang="fr-FR" sz="1500" spc="35" dirty="0">
                <a:solidFill>
                  <a:srgbClr val="010202"/>
                </a:solidFill>
                <a:effectLst/>
                <a:latin typeface="Arial" panose="020B0604020202020204" pitchFamily="34" charset="0"/>
                <a:ea typeface="Arial MT"/>
                <a:cs typeface="Arial" panose="020B0604020202020204" pitchFamily="34" charset="0"/>
              </a:rPr>
              <a:t> </a:t>
            </a:r>
            <a:r>
              <a:rPr lang="fr-FR" sz="1500" dirty="0">
                <a:solidFill>
                  <a:srgbClr val="010202"/>
                </a:solidFill>
                <a:effectLst/>
                <a:latin typeface="Arial" panose="020B0604020202020204" pitchFamily="34" charset="0"/>
                <a:ea typeface="Arial MT"/>
                <a:cs typeface="Arial" panose="020B0604020202020204" pitchFamily="34" charset="0"/>
              </a:rPr>
              <a:t>si</a:t>
            </a:r>
            <a:r>
              <a:rPr lang="fr-FR" sz="1500" spc="35" dirty="0">
                <a:solidFill>
                  <a:srgbClr val="010202"/>
                </a:solidFill>
                <a:effectLst/>
                <a:latin typeface="Arial" panose="020B0604020202020204" pitchFamily="34" charset="0"/>
                <a:ea typeface="Arial MT"/>
                <a:cs typeface="Arial" panose="020B0604020202020204" pitchFamily="34" charset="0"/>
              </a:rPr>
              <a:t> </a:t>
            </a:r>
            <a:r>
              <a:rPr lang="fr-FR" sz="1500" dirty="0">
                <a:solidFill>
                  <a:srgbClr val="010202"/>
                </a:solidFill>
                <a:effectLst/>
                <a:latin typeface="Arial" panose="020B0604020202020204" pitchFamily="34" charset="0"/>
                <a:ea typeface="Arial MT"/>
                <a:cs typeface="Arial" panose="020B0604020202020204" pitchFamily="34" charset="0"/>
              </a:rPr>
              <a:t>sepsis</a:t>
            </a:r>
            <a:endParaRPr lang="fr-FR" sz="1500" dirty="0">
              <a:effectLst/>
              <a:latin typeface="Arial" panose="020B0604020202020204" pitchFamily="34" charset="0"/>
              <a:ea typeface="Arial MT"/>
              <a:cs typeface="Arial" panose="020B0604020202020204" pitchFamily="34" charset="0"/>
            </a:endParaRPr>
          </a:p>
          <a:p>
            <a:pPr marL="2369185">
              <a:spcBef>
                <a:spcPts val="980"/>
              </a:spcBef>
              <a:spcAft>
                <a:spcPts val="0"/>
              </a:spcAft>
              <a:tabLst>
                <a:tab pos="2724150" algn="l"/>
              </a:tabLst>
            </a:pPr>
            <a:r>
              <a:rPr lang="fr-FR" sz="1500" dirty="0">
                <a:solidFill>
                  <a:srgbClr val="010202"/>
                </a:solidFill>
                <a:effectLst/>
                <a:latin typeface="Arial" panose="020B0604020202020204" pitchFamily="34" charset="0"/>
                <a:ea typeface="Arial MT"/>
                <a:cs typeface="Arial" panose="020B0604020202020204" pitchFamily="34" charset="0"/>
              </a:rPr>
              <a:t>»	Kinésithérapie</a:t>
            </a:r>
            <a:r>
              <a:rPr lang="fr-FR" sz="1500" spc="50" dirty="0">
                <a:solidFill>
                  <a:srgbClr val="010202"/>
                </a:solidFill>
                <a:effectLst/>
                <a:latin typeface="Arial" panose="020B0604020202020204" pitchFamily="34" charset="0"/>
                <a:ea typeface="Arial MT"/>
                <a:cs typeface="Arial" panose="020B0604020202020204" pitchFamily="34" charset="0"/>
              </a:rPr>
              <a:t> </a:t>
            </a:r>
            <a:r>
              <a:rPr lang="fr-FR" sz="1500" dirty="0">
                <a:solidFill>
                  <a:srgbClr val="010202"/>
                </a:solidFill>
                <a:effectLst/>
                <a:latin typeface="Arial" panose="020B0604020202020204" pitchFamily="34" charset="0"/>
                <a:ea typeface="Arial MT"/>
                <a:cs typeface="Arial" panose="020B0604020202020204" pitchFamily="34" charset="0"/>
              </a:rPr>
              <a:t>douce</a:t>
            </a:r>
          </a:p>
          <a:p>
            <a:pPr marL="2140585" indent="0">
              <a:spcBef>
                <a:spcPts val="980"/>
              </a:spcBef>
              <a:spcAft>
                <a:spcPts val="0"/>
              </a:spcAft>
              <a:buNone/>
              <a:tabLst>
                <a:tab pos="2724150" algn="l"/>
              </a:tabLst>
            </a:pPr>
            <a:r>
              <a:rPr lang="fr-FR" sz="1500" b="1" dirty="0">
                <a:solidFill>
                  <a:srgbClr val="010202"/>
                </a:solidFill>
                <a:effectLst/>
                <a:latin typeface="Arial" panose="020B0604020202020204" pitchFamily="34" charset="0"/>
                <a:ea typeface="Arial MT"/>
                <a:cs typeface="Arial" panose="020B0604020202020204" pitchFamily="34" charset="0"/>
              </a:rPr>
              <a:t>Expectoration</a:t>
            </a:r>
            <a:r>
              <a:rPr lang="fr-FR" sz="1500" b="1" spc="50" dirty="0">
                <a:solidFill>
                  <a:srgbClr val="010202"/>
                </a:solidFill>
                <a:effectLst/>
                <a:latin typeface="Arial" panose="020B0604020202020204" pitchFamily="34" charset="0"/>
                <a:ea typeface="Arial MT"/>
                <a:cs typeface="Arial" panose="020B0604020202020204" pitchFamily="34" charset="0"/>
              </a:rPr>
              <a:t> </a:t>
            </a:r>
            <a:r>
              <a:rPr lang="fr-FR" sz="1500" b="1" dirty="0">
                <a:solidFill>
                  <a:srgbClr val="010202"/>
                </a:solidFill>
                <a:effectLst/>
                <a:latin typeface="Arial" panose="020B0604020202020204" pitchFamily="34" charset="0"/>
                <a:ea typeface="Arial MT"/>
                <a:cs typeface="Arial" panose="020B0604020202020204" pitchFamily="34" charset="0"/>
              </a:rPr>
              <a:t>impossible</a:t>
            </a:r>
            <a:r>
              <a:rPr lang="fr-FR" sz="1500" b="1" spc="55" dirty="0">
                <a:solidFill>
                  <a:srgbClr val="010202"/>
                </a:solidFill>
                <a:effectLst/>
                <a:latin typeface="Arial" panose="020B0604020202020204" pitchFamily="34" charset="0"/>
                <a:ea typeface="Arial MT"/>
                <a:cs typeface="Arial" panose="020B0604020202020204" pitchFamily="34" charset="0"/>
              </a:rPr>
              <a:t> </a:t>
            </a:r>
            <a:r>
              <a:rPr lang="fr-FR" sz="1500" dirty="0">
                <a:solidFill>
                  <a:srgbClr val="010202"/>
                </a:solidFill>
                <a:effectLst/>
                <a:latin typeface="Arial" panose="020B0604020202020204" pitchFamily="34" charset="0"/>
                <a:ea typeface="Arial MT"/>
                <a:cs typeface="Arial" panose="020B0604020202020204" pitchFamily="34" charset="0"/>
              </a:rPr>
              <a:t>(fatigue,</a:t>
            </a:r>
            <a:r>
              <a:rPr lang="fr-FR" sz="1500" spc="55" dirty="0">
                <a:solidFill>
                  <a:srgbClr val="010202"/>
                </a:solidFill>
                <a:effectLst/>
                <a:latin typeface="Arial" panose="020B0604020202020204" pitchFamily="34" charset="0"/>
                <a:ea typeface="Arial MT"/>
                <a:cs typeface="Arial" panose="020B0604020202020204" pitchFamily="34" charset="0"/>
              </a:rPr>
              <a:t> </a:t>
            </a:r>
            <a:r>
              <a:rPr lang="fr-FR" sz="1500" dirty="0">
                <a:solidFill>
                  <a:srgbClr val="010202"/>
                </a:solidFill>
                <a:effectLst/>
                <a:latin typeface="Arial" panose="020B0604020202020204" pitchFamily="34" charset="0"/>
                <a:ea typeface="Arial MT"/>
                <a:cs typeface="Arial" panose="020B0604020202020204" pitchFamily="34" charset="0"/>
              </a:rPr>
              <a:t>toux</a:t>
            </a:r>
            <a:r>
              <a:rPr lang="fr-FR" sz="1500" spc="55" dirty="0">
                <a:solidFill>
                  <a:srgbClr val="010202"/>
                </a:solidFill>
                <a:effectLst/>
                <a:latin typeface="Arial" panose="020B0604020202020204" pitchFamily="34" charset="0"/>
                <a:ea typeface="Arial MT"/>
                <a:cs typeface="Arial" panose="020B0604020202020204" pitchFamily="34" charset="0"/>
              </a:rPr>
              <a:t> </a:t>
            </a:r>
            <a:r>
              <a:rPr lang="fr-FR" sz="1500" dirty="0">
                <a:solidFill>
                  <a:srgbClr val="010202"/>
                </a:solidFill>
                <a:effectLst/>
                <a:latin typeface="Arial" panose="020B0604020202020204" pitchFamily="34" charset="0"/>
                <a:ea typeface="Arial MT"/>
                <a:cs typeface="Arial" panose="020B0604020202020204" pitchFamily="34" charset="0"/>
              </a:rPr>
              <a:t>inefficace)</a:t>
            </a:r>
            <a:endParaRPr lang="fr-FR" sz="1500" dirty="0">
              <a:effectLst/>
              <a:latin typeface="Arial" panose="020B0604020202020204" pitchFamily="34" charset="0"/>
              <a:ea typeface="Arial MT"/>
              <a:cs typeface="Arial" panose="020B0604020202020204" pitchFamily="34" charset="0"/>
            </a:endParaRPr>
          </a:p>
          <a:p>
            <a:pPr marL="2369185">
              <a:spcBef>
                <a:spcPts val="875"/>
              </a:spcBef>
              <a:spcAft>
                <a:spcPts val="0"/>
              </a:spcAft>
              <a:tabLst>
                <a:tab pos="2724150" algn="l"/>
              </a:tabLst>
            </a:pPr>
            <a:r>
              <a:rPr lang="fr-FR" sz="1500" dirty="0">
                <a:solidFill>
                  <a:srgbClr val="010202"/>
                </a:solidFill>
                <a:effectLst/>
                <a:latin typeface="Arial" panose="020B0604020202020204" pitchFamily="34" charset="0"/>
                <a:ea typeface="Arial MT"/>
                <a:cs typeface="Arial" panose="020B0604020202020204" pitchFamily="34" charset="0"/>
              </a:rPr>
              <a:t>»	Aspiration</a:t>
            </a:r>
            <a:endParaRPr lang="fr-FR" sz="1500" dirty="0">
              <a:effectLst/>
              <a:latin typeface="Arial" panose="020B0604020202020204" pitchFamily="34" charset="0"/>
              <a:ea typeface="Arial MT"/>
              <a:cs typeface="Arial" panose="020B0604020202020204" pitchFamily="34" charset="0"/>
            </a:endParaRPr>
          </a:p>
          <a:p>
            <a:pPr marL="2369185">
              <a:spcBef>
                <a:spcPts val="975"/>
              </a:spcBef>
              <a:spcAft>
                <a:spcPts val="0"/>
              </a:spcAft>
              <a:tabLst>
                <a:tab pos="2724150" algn="l"/>
              </a:tabLst>
            </a:pPr>
            <a:r>
              <a:rPr lang="fr-FR" sz="1500" dirty="0">
                <a:solidFill>
                  <a:srgbClr val="010202"/>
                </a:solidFill>
                <a:effectLst/>
                <a:latin typeface="Arial" panose="020B0604020202020204" pitchFamily="34" charset="0"/>
                <a:ea typeface="Arial MT"/>
                <a:cs typeface="Arial" panose="020B0604020202020204" pitchFamily="34" charset="0"/>
              </a:rPr>
              <a:t>»	Arrêt</a:t>
            </a:r>
            <a:r>
              <a:rPr lang="fr-FR" sz="1500" spc="60" dirty="0">
                <a:solidFill>
                  <a:srgbClr val="010202"/>
                </a:solidFill>
                <a:effectLst/>
                <a:latin typeface="Arial" panose="020B0604020202020204" pitchFamily="34" charset="0"/>
                <a:ea typeface="Arial MT"/>
                <a:cs typeface="Arial" panose="020B0604020202020204" pitchFamily="34" charset="0"/>
              </a:rPr>
              <a:t> </a:t>
            </a:r>
            <a:r>
              <a:rPr lang="fr-FR" sz="1500" dirty="0">
                <a:solidFill>
                  <a:srgbClr val="010202"/>
                </a:solidFill>
                <a:effectLst/>
                <a:latin typeface="Arial" panose="020B0604020202020204" pitchFamily="34" charset="0"/>
                <a:ea typeface="Arial MT"/>
                <a:cs typeface="Arial" panose="020B0604020202020204" pitchFamily="34" charset="0"/>
              </a:rPr>
              <a:t>fluidifiants</a:t>
            </a:r>
            <a:endParaRPr lang="fr-FR" sz="1500" dirty="0">
              <a:effectLst/>
              <a:latin typeface="Arial" panose="020B0604020202020204" pitchFamily="34" charset="0"/>
              <a:ea typeface="Arial MT"/>
              <a:cs typeface="Arial" panose="020B0604020202020204" pitchFamily="34" charset="0"/>
            </a:endParaRPr>
          </a:p>
          <a:p>
            <a:pPr marL="2369185">
              <a:spcBef>
                <a:spcPts val="980"/>
              </a:spcBef>
              <a:spcAft>
                <a:spcPts val="0"/>
              </a:spcAft>
              <a:tabLst>
                <a:tab pos="2724150" algn="l"/>
              </a:tabLst>
            </a:pPr>
            <a:r>
              <a:rPr lang="fr-FR" sz="1500" dirty="0">
                <a:solidFill>
                  <a:srgbClr val="010202"/>
                </a:solidFill>
                <a:effectLst/>
                <a:latin typeface="Arial" panose="020B0604020202020204" pitchFamily="34" charset="0"/>
                <a:ea typeface="Arial MT"/>
                <a:cs typeface="Arial" panose="020B0604020202020204" pitchFamily="34" charset="0"/>
              </a:rPr>
              <a:t>»	Antibiothérapie</a:t>
            </a:r>
            <a:r>
              <a:rPr lang="fr-FR" sz="1500" spc="40" dirty="0">
                <a:solidFill>
                  <a:srgbClr val="010202"/>
                </a:solidFill>
                <a:effectLst/>
                <a:latin typeface="Arial" panose="020B0604020202020204" pitchFamily="34" charset="0"/>
                <a:ea typeface="Arial MT"/>
                <a:cs typeface="Arial" panose="020B0604020202020204" pitchFamily="34" charset="0"/>
              </a:rPr>
              <a:t> </a:t>
            </a:r>
            <a:r>
              <a:rPr lang="fr-FR" sz="1500" dirty="0">
                <a:solidFill>
                  <a:srgbClr val="010202"/>
                </a:solidFill>
                <a:effectLst/>
                <a:latin typeface="Arial" panose="020B0604020202020204" pitchFamily="34" charset="0"/>
                <a:ea typeface="Arial MT"/>
                <a:cs typeface="Arial" panose="020B0604020202020204" pitchFamily="34" charset="0"/>
              </a:rPr>
              <a:t>à</a:t>
            </a:r>
            <a:r>
              <a:rPr lang="fr-FR" sz="1500" spc="40" dirty="0">
                <a:solidFill>
                  <a:srgbClr val="010202"/>
                </a:solidFill>
                <a:effectLst/>
                <a:latin typeface="Arial" panose="020B0604020202020204" pitchFamily="34" charset="0"/>
                <a:ea typeface="Arial MT"/>
                <a:cs typeface="Arial" panose="020B0604020202020204" pitchFamily="34" charset="0"/>
              </a:rPr>
              <a:t> </a:t>
            </a:r>
            <a:r>
              <a:rPr lang="fr-FR" sz="1500" dirty="0">
                <a:solidFill>
                  <a:srgbClr val="010202"/>
                </a:solidFill>
                <a:effectLst/>
                <a:latin typeface="Arial" panose="020B0604020202020204" pitchFamily="34" charset="0"/>
                <a:ea typeface="Arial MT"/>
                <a:cs typeface="Arial" panose="020B0604020202020204" pitchFamily="34" charset="0"/>
              </a:rPr>
              <a:t>poursuivre</a:t>
            </a:r>
            <a:r>
              <a:rPr lang="fr-FR" sz="1500" spc="45" dirty="0">
                <a:solidFill>
                  <a:srgbClr val="010202"/>
                </a:solidFill>
                <a:effectLst/>
                <a:latin typeface="Arial" panose="020B0604020202020204" pitchFamily="34" charset="0"/>
                <a:ea typeface="Arial MT"/>
                <a:cs typeface="Arial" panose="020B0604020202020204" pitchFamily="34" charset="0"/>
              </a:rPr>
              <a:t> </a:t>
            </a:r>
            <a:r>
              <a:rPr lang="fr-FR" sz="1500" dirty="0">
                <a:solidFill>
                  <a:srgbClr val="010202"/>
                </a:solidFill>
                <a:effectLst/>
                <a:latin typeface="Arial" panose="020B0604020202020204" pitchFamily="34" charset="0"/>
                <a:ea typeface="Arial MT"/>
                <a:cs typeface="Arial" panose="020B0604020202020204" pitchFamily="34" charset="0"/>
              </a:rPr>
              <a:t>si</a:t>
            </a:r>
            <a:r>
              <a:rPr lang="fr-FR" sz="1500" spc="40" dirty="0">
                <a:solidFill>
                  <a:srgbClr val="010202"/>
                </a:solidFill>
                <a:effectLst/>
                <a:latin typeface="Arial" panose="020B0604020202020204" pitchFamily="34" charset="0"/>
                <a:ea typeface="Arial MT"/>
                <a:cs typeface="Arial" panose="020B0604020202020204" pitchFamily="34" charset="0"/>
              </a:rPr>
              <a:t> </a:t>
            </a:r>
            <a:r>
              <a:rPr lang="fr-FR" sz="1500" dirty="0">
                <a:solidFill>
                  <a:srgbClr val="010202"/>
                </a:solidFill>
                <a:effectLst/>
                <a:latin typeface="Arial" panose="020B0604020202020204" pitchFamily="34" charset="0"/>
                <a:ea typeface="Arial MT"/>
                <a:cs typeface="Arial" panose="020B0604020202020204" pitchFamily="34" charset="0"/>
              </a:rPr>
              <a:t>nécessaire</a:t>
            </a:r>
            <a:endParaRPr lang="fr-FR" sz="1500" dirty="0">
              <a:effectLst/>
              <a:latin typeface="Arial" panose="020B0604020202020204" pitchFamily="34" charset="0"/>
              <a:ea typeface="Arial MT"/>
              <a:cs typeface="Arial" panose="020B0604020202020204" pitchFamily="34" charset="0"/>
            </a:endParaRPr>
          </a:p>
          <a:p>
            <a:pPr marL="1667510" indent="0">
              <a:spcBef>
                <a:spcPts val="975"/>
              </a:spcBef>
              <a:spcAft>
                <a:spcPts val="0"/>
              </a:spcAft>
              <a:buNone/>
              <a:tabLst>
                <a:tab pos="2250440" algn="l"/>
              </a:tabLst>
            </a:pPr>
            <a:r>
              <a:rPr lang="fr-FR" sz="1500" b="1" dirty="0">
                <a:solidFill>
                  <a:srgbClr val="010202"/>
                </a:solidFill>
                <a:latin typeface="Arial" panose="020B0604020202020204" pitchFamily="34" charset="0"/>
                <a:ea typeface="Arial MT"/>
                <a:cs typeface="Arial" panose="020B0604020202020204" pitchFamily="34" charset="0"/>
              </a:rPr>
              <a:t>         </a:t>
            </a:r>
            <a:r>
              <a:rPr lang="fr-FR" sz="1500" b="1" dirty="0">
                <a:solidFill>
                  <a:srgbClr val="010202"/>
                </a:solidFill>
                <a:effectLst/>
                <a:latin typeface="Arial" panose="020B0604020202020204" pitchFamily="34" charset="0"/>
                <a:ea typeface="Arial MT"/>
                <a:cs typeface="Arial" panose="020B0604020202020204" pitchFamily="34" charset="0"/>
              </a:rPr>
              <a:t>Encombrement</a:t>
            </a:r>
            <a:r>
              <a:rPr lang="fr-FR" sz="1500" b="1" spc="40" dirty="0">
                <a:solidFill>
                  <a:srgbClr val="010202"/>
                </a:solidFill>
                <a:effectLst/>
                <a:latin typeface="Arial" panose="020B0604020202020204" pitchFamily="34" charset="0"/>
                <a:ea typeface="Arial MT"/>
                <a:cs typeface="Arial" panose="020B0604020202020204" pitchFamily="34" charset="0"/>
              </a:rPr>
              <a:t> </a:t>
            </a:r>
            <a:r>
              <a:rPr lang="fr-FR" sz="1500" b="1" dirty="0">
                <a:solidFill>
                  <a:srgbClr val="010202"/>
                </a:solidFill>
                <a:effectLst/>
                <a:latin typeface="Arial" panose="020B0604020202020204" pitchFamily="34" charset="0"/>
                <a:ea typeface="Arial MT"/>
                <a:cs typeface="Arial" panose="020B0604020202020204" pitchFamily="34" charset="0"/>
              </a:rPr>
              <a:t>terminal</a:t>
            </a:r>
            <a:r>
              <a:rPr lang="fr-FR" sz="1500" b="1" spc="45" dirty="0">
                <a:solidFill>
                  <a:srgbClr val="010202"/>
                </a:solidFill>
                <a:effectLst/>
                <a:latin typeface="Arial" panose="020B0604020202020204" pitchFamily="34" charset="0"/>
                <a:ea typeface="Arial MT"/>
                <a:cs typeface="Arial" panose="020B0604020202020204" pitchFamily="34" charset="0"/>
              </a:rPr>
              <a:t> </a:t>
            </a:r>
            <a:r>
              <a:rPr lang="fr-FR" sz="1500" b="1" dirty="0">
                <a:solidFill>
                  <a:srgbClr val="010202"/>
                </a:solidFill>
                <a:effectLst/>
                <a:latin typeface="Arial" panose="020B0604020202020204" pitchFamily="34" charset="0"/>
                <a:ea typeface="Arial MT"/>
                <a:cs typeface="Arial" panose="020B0604020202020204" pitchFamily="34" charset="0"/>
              </a:rPr>
              <a:t>/</a:t>
            </a:r>
            <a:r>
              <a:rPr lang="fr-FR" sz="1500" b="1" spc="45" dirty="0">
                <a:solidFill>
                  <a:srgbClr val="010202"/>
                </a:solidFill>
                <a:effectLst/>
                <a:latin typeface="Arial" panose="020B0604020202020204" pitchFamily="34" charset="0"/>
                <a:ea typeface="Arial MT"/>
                <a:cs typeface="Arial" panose="020B0604020202020204" pitchFamily="34" charset="0"/>
              </a:rPr>
              <a:t> </a:t>
            </a:r>
            <a:r>
              <a:rPr lang="fr-FR" sz="1500" b="1" dirty="0">
                <a:solidFill>
                  <a:srgbClr val="010202"/>
                </a:solidFill>
                <a:effectLst/>
                <a:latin typeface="Arial" panose="020B0604020202020204" pitchFamily="34" charset="0"/>
                <a:ea typeface="Arial MT"/>
                <a:cs typeface="Arial" panose="020B0604020202020204" pitchFamily="34" charset="0"/>
              </a:rPr>
              <a:t>râles</a:t>
            </a:r>
            <a:r>
              <a:rPr lang="fr-FR" sz="1500" b="1" spc="45" dirty="0">
                <a:solidFill>
                  <a:srgbClr val="010202"/>
                </a:solidFill>
                <a:effectLst/>
                <a:latin typeface="Arial" panose="020B0604020202020204" pitchFamily="34" charset="0"/>
                <a:ea typeface="Arial MT"/>
                <a:cs typeface="Arial" panose="020B0604020202020204" pitchFamily="34" charset="0"/>
              </a:rPr>
              <a:t> </a:t>
            </a:r>
            <a:r>
              <a:rPr lang="fr-FR" sz="1500" b="1" dirty="0">
                <a:solidFill>
                  <a:srgbClr val="010202"/>
                </a:solidFill>
                <a:effectLst/>
                <a:latin typeface="Arial" panose="020B0604020202020204" pitchFamily="34" charset="0"/>
                <a:ea typeface="Arial MT"/>
                <a:cs typeface="Arial" panose="020B0604020202020204" pitchFamily="34" charset="0"/>
              </a:rPr>
              <a:t>d’agonie</a:t>
            </a:r>
            <a:endParaRPr lang="fr-FR" sz="1500" dirty="0">
              <a:effectLst/>
              <a:latin typeface="Arial" panose="020B0604020202020204" pitchFamily="34" charset="0"/>
              <a:ea typeface="Arial MT"/>
              <a:cs typeface="Arial" panose="020B0604020202020204" pitchFamily="34" charset="0"/>
            </a:endParaRPr>
          </a:p>
          <a:p>
            <a:pPr marL="2369185">
              <a:spcBef>
                <a:spcPts val="875"/>
              </a:spcBef>
              <a:spcAft>
                <a:spcPts val="0"/>
              </a:spcAft>
              <a:tabLst>
                <a:tab pos="2724150" algn="l"/>
              </a:tabLst>
            </a:pPr>
            <a:r>
              <a:rPr lang="fr-FR" sz="1500" dirty="0">
                <a:solidFill>
                  <a:srgbClr val="010202"/>
                </a:solidFill>
                <a:effectLst/>
                <a:latin typeface="Arial" panose="020B0604020202020204" pitchFamily="34" charset="0"/>
                <a:ea typeface="Arial MT"/>
                <a:cs typeface="Arial" panose="020B0604020202020204" pitchFamily="34" charset="0"/>
              </a:rPr>
              <a:t>»	Anticholinergiques:</a:t>
            </a:r>
            <a:r>
              <a:rPr lang="fr-FR" sz="1500" spc="80" dirty="0">
                <a:solidFill>
                  <a:srgbClr val="010202"/>
                </a:solidFill>
                <a:effectLst/>
                <a:latin typeface="Arial" panose="020B0604020202020204" pitchFamily="34" charset="0"/>
                <a:ea typeface="Arial MT"/>
                <a:cs typeface="Arial" panose="020B0604020202020204" pitchFamily="34" charset="0"/>
              </a:rPr>
              <a:t> </a:t>
            </a:r>
            <a:r>
              <a:rPr lang="fr-FR" sz="1500" dirty="0">
                <a:solidFill>
                  <a:srgbClr val="010202"/>
                </a:solidFill>
                <a:effectLst/>
                <a:latin typeface="Arial" panose="020B0604020202020204" pitchFamily="34" charset="0"/>
                <a:ea typeface="Arial MT"/>
                <a:cs typeface="Arial" panose="020B0604020202020204" pitchFamily="34" charset="0"/>
              </a:rPr>
              <a:t>Scopolamine®,</a:t>
            </a:r>
            <a:r>
              <a:rPr lang="fr-FR" sz="1500" spc="80" dirty="0">
                <a:solidFill>
                  <a:srgbClr val="010202"/>
                </a:solidFill>
                <a:effectLst/>
                <a:latin typeface="Arial" panose="020B0604020202020204" pitchFamily="34" charset="0"/>
                <a:ea typeface="Arial MT"/>
                <a:cs typeface="Arial" panose="020B0604020202020204" pitchFamily="34" charset="0"/>
              </a:rPr>
              <a:t> </a:t>
            </a:r>
            <a:r>
              <a:rPr lang="fr-FR" sz="1500" dirty="0" err="1">
                <a:solidFill>
                  <a:srgbClr val="010202"/>
                </a:solidFill>
                <a:effectLst/>
                <a:latin typeface="Arial" panose="020B0604020202020204" pitchFamily="34" charset="0"/>
                <a:ea typeface="Arial MT"/>
                <a:cs typeface="Arial" panose="020B0604020202020204" pitchFamily="34" charset="0"/>
              </a:rPr>
              <a:t>Scoburen</a:t>
            </a:r>
            <a:r>
              <a:rPr lang="fr-FR" sz="1500" dirty="0">
                <a:solidFill>
                  <a:srgbClr val="010202"/>
                </a:solidFill>
                <a:effectLst/>
                <a:latin typeface="Arial" panose="020B0604020202020204" pitchFamily="34" charset="0"/>
                <a:ea typeface="Arial MT"/>
                <a:cs typeface="Arial" panose="020B0604020202020204" pitchFamily="34" charset="0"/>
              </a:rPr>
              <a:t>®</a:t>
            </a:r>
            <a:endParaRPr lang="fr-FR" sz="1500" dirty="0">
              <a:effectLst/>
              <a:latin typeface="Arial" panose="020B0604020202020204" pitchFamily="34" charset="0"/>
              <a:ea typeface="Arial MT"/>
              <a:cs typeface="Arial" panose="020B0604020202020204" pitchFamily="34" charset="0"/>
            </a:endParaRPr>
          </a:p>
          <a:p>
            <a:pPr marL="2369185">
              <a:spcBef>
                <a:spcPts val="980"/>
              </a:spcBef>
              <a:spcAft>
                <a:spcPts val="0"/>
              </a:spcAft>
              <a:tabLst>
                <a:tab pos="2724150" algn="l"/>
              </a:tabLst>
            </a:pPr>
            <a:r>
              <a:rPr lang="fr-FR" sz="1500" dirty="0">
                <a:solidFill>
                  <a:srgbClr val="010202"/>
                </a:solidFill>
                <a:effectLst/>
                <a:latin typeface="Arial" panose="020B0604020202020204" pitchFamily="34" charset="0"/>
                <a:ea typeface="Arial MT"/>
                <a:cs typeface="Arial" panose="020B0604020202020204" pitchFamily="34" charset="0"/>
              </a:rPr>
              <a:t>»	Diminution</a:t>
            </a:r>
            <a:r>
              <a:rPr lang="fr-FR" sz="1500" spc="40" dirty="0">
                <a:solidFill>
                  <a:srgbClr val="010202"/>
                </a:solidFill>
                <a:effectLst/>
                <a:latin typeface="Arial" panose="020B0604020202020204" pitchFamily="34" charset="0"/>
                <a:ea typeface="Arial MT"/>
                <a:cs typeface="Arial" panose="020B0604020202020204" pitchFamily="34" charset="0"/>
              </a:rPr>
              <a:t> </a:t>
            </a:r>
            <a:r>
              <a:rPr lang="fr-FR" sz="1500" dirty="0">
                <a:solidFill>
                  <a:srgbClr val="010202"/>
                </a:solidFill>
                <a:effectLst/>
                <a:latin typeface="Arial" panose="020B0604020202020204" pitchFamily="34" charset="0"/>
                <a:ea typeface="Arial MT"/>
                <a:cs typeface="Arial" panose="020B0604020202020204" pitchFamily="34" charset="0"/>
              </a:rPr>
              <a:t>des</a:t>
            </a:r>
            <a:r>
              <a:rPr lang="fr-FR" sz="1500" spc="40" dirty="0">
                <a:solidFill>
                  <a:srgbClr val="010202"/>
                </a:solidFill>
                <a:effectLst/>
                <a:latin typeface="Arial" panose="020B0604020202020204" pitchFamily="34" charset="0"/>
                <a:ea typeface="Arial MT"/>
                <a:cs typeface="Arial" panose="020B0604020202020204" pitchFamily="34" charset="0"/>
              </a:rPr>
              <a:t> </a:t>
            </a:r>
            <a:r>
              <a:rPr lang="fr-FR" sz="1500" dirty="0">
                <a:solidFill>
                  <a:srgbClr val="010202"/>
                </a:solidFill>
                <a:effectLst/>
                <a:latin typeface="Arial" panose="020B0604020202020204" pitchFamily="34" charset="0"/>
                <a:ea typeface="Arial MT"/>
                <a:cs typeface="Arial" panose="020B0604020202020204" pitchFamily="34" charset="0"/>
              </a:rPr>
              <a:t>apports</a:t>
            </a:r>
            <a:r>
              <a:rPr lang="fr-FR" sz="1500" spc="45" dirty="0">
                <a:solidFill>
                  <a:srgbClr val="010202"/>
                </a:solidFill>
                <a:effectLst/>
                <a:latin typeface="Arial" panose="020B0604020202020204" pitchFamily="34" charset="0"/>
                <a:ea typeface="Arial MT"/>
                <a:cs typeface="Arial" panose="020B0604020202020204" pitchFamily="34" charset="0"/>
              </a:rPr>
              <a:t> </a:t>
            </a:r>
            <a:r>
              <a:rPr lang="fr-FR" sz="1500" dirty="0">
                <a:solidFill>
                  <a:srgbClr val="010202"/>
                </a:solidFill>
                <a:effectLst/>
                <a:latin typeface="Arial" panose="020B0604020202020204" pitchFamily="34" charset="0"/>
                <a:ea typeface="Arial MT"/>
                <a:cs typeface="Arial" panose="020B0604020202020204" pitchFamily="34" charset="0"/>
              </a:rPr>
              <a:t>hydriques</a:t>
            </a:r>
            <a:endParaRPr lang="fr-FR" sz="1500" dirty="0">
              <a:effectLst/>
              <a:latin typeface="Arial" panose="020B0604020202020204" pitchFamily="34" charset="0"/>
              <a:ea typeface="Arial MT"/>
              <a:cs typeface="Arial" panose="020B0604020202020204" pitchFamily="34" charset="0"/>
            </a:endParaRPr>
          </a:p>
          <a:p>
            <a:pPr marL="0" indent="0">
              <a:buNone/>
            </a:pPr>
            <a:endParaRPr lang="fr-FR" dirty="0"/>
          </a:p>
        </p:txBody>
      </p:sp>
    </p:spTree>
    <p:extLst>
      <p:ext uri="{BB962C8B-B14F-4D97-AF65-F5344CB8AC3E}">
        <p14:creationId xmlns:p14="http://schemas.microsoft.com/office/powerpoint/2010/main" val="22451440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25DBC85-0096-E1B7-6579-86E9B99F733E}"/>
              </a:ext>
            </a:extLst>
          </p:cNvPr>
          <p:cNvSpPr>
            <a:spLocks noGrp="1"/>
          </p:cNvSpPr>
          <p:nvPr>
            <p:ph type="title"/>
          </p:nvPr>
        </p:nvSpPr>
        <p:spPr>
          <a:xfrm>
            <a:off x="913775" y="618517"/>
            <a:ext cx="10364451" cy="1091013"/>
          </a:xfrm>
        </p:spPr>
        <p:txBody>
          <a:bodyPr/>
          <a:lstStyle/>
          <a:p>
            <a:r>
              <a:rPr lang="fr-FR" dirty="0">
                <a:solidFill>
                  <a:srgbClr val="FF0000"/>
                </a:solidFill>
              </a:rPr>
              <a:t>Symptômes en fin de vie </a:t>
            </a:r>
            <a:endParaRPr lang="fr-FR" dirty="0"/>
          </a:p>
        </p:txBody>
      </p:sp>
      <p:sp>
        <p:nvSpPr>
          <p:cNvPr id="3" name="Espace réservé du contenu 2">
            <a:extLst>
              <a:ext uri="{FF2B5EF4-FFF2-40B4-BE49-F238E27FC236}">
                <a16:creationId xmlns:a16="http://schemas.microsoft.com/office/drawing/2014/main" id="{20750CC5-007A-EFEC-AE2B-8CFFEF633BF1}"/>
              </a:ext>
            </a:extLst>
          </p:cNvPr>
          <p:cNvSpPr>
            <a:spLocks noGrp="1"/>
          </p:cNvSpPr>
          <p:nvPr>
            <p:ph sz="quarter" idx="13"/>
          </p:nvPr>
        </p:nvSpPr>
        <p:spPr>
          <a:xfrm>
            <a:off x="913774" y="1542553"/>
            <a:ext cx="10363826" cy="5041127"/>
          </a:xfrm>
        </p:spPr>
        <p:txBody>
          <a:bodyPr>
            <a:normAutofit/>
          </a:bodyPr>
          <a:lstStyle/>
          <a:p>
            <a:pPr marL="342900" lvl="0" indent="-342900">
              <a:spcBef>
                <a:spcPts val="660"/>
              </a:spcBef>
              <a:spcAft>
                <a:spcPts val="0"/>
              </a:spcAft>
              <a:buClr>
                <a:srgbClr val="010202"/>
              </a:buClr>
              <a:buSzPts val="2050"/>
              <a:buFont typeface="Arial MT"/>
              <a:buChar char="•"/>
              <a:tabLst>
                <a:tab pos="1384935" algn="l"/>
                <a:tab pos="1385570" algn="l"/>
              </a:tabLst>
            </a:pPr>
            <a:endParaRPr lang="fr-FR" sz="1800" dirty="0">
              <a:solidFill>
                <a:srgbClr val="010202"/>
              </a:solidFill>
              <a:effectLst/>
              <a:latin typeface="Arial MT"/>
              <a:ea typeface="Arial MT"/>
              <a:cs typeface="Arial MT"/>
            </a:endParaRPr>
          </a:p>
          <a:p>
            <a:pPr marL="0" lvl="0" indent="0">
              <a:spcBef>
                <a:spcPts val="660"/>
              </a:spcBef>
              <a:spcAft>
                <a:spcPts val="0"/>
              </a:spcAft>
              <a:buClr>
                <a:srgbClr val="010202"/>
              </a:buClr>
              <a:buSzPts val="2050"/>
              <a:buNone/>
              <a:tabLst>
                <a:tab pos="1384935" algn="l"/>
                <a:tab pos="1385570" algn="l"/>
              </a:tabLst>
            </a:pPr>
            <a:r>
              <a:rPr lang="fr-FR" sz="1800" dirty="0">
                <a:solidFill>
                  <a:srgbClr val="FF0000"/>
                </a:solidFill>
                <a:latin typeface="Arial MT"/>
                <a:ea typeface="Arial MT"/>
                <a:cs typeface="Arial MT"/>
              </a:rPr>
              <a:t>Situations extrêmes en soins palliatifs : détresse respiratoire et hémorragie cataclysmique </a:t>
            </a:r>
          </a:p>
          <a:p>
            <a:pPr marL="0" lvl="0" indent="0">
              <a:spcBef>
                <a:spcPts val="660"/>
              </a:spcBef>
              <a:spcAft>
                <a:spcPts val="0"/>
              </a:spcAft>
              <a:buClr>
                <a:srgbClr val="010202"/>
              </a:buClr>
              <a:buSzPts val="2050"/>
              <a:buNone/>
              <a:tabLst>
                <a:tab pos="1384935" algn="l"/>
                <a:tab pos="1385570" algn="l"/>
              </a:tabLst>
            </a:pPr>
            <a:endParaRPr lang="fr-FR" sz="1800" dirty="0">
              <a:solidFill>
                <a:srgbClr val="010202"/>
              </a:solidFill>
              <a:latin typeface="Arial MT"/>
              <a:ea typeface="Arial MT"/>
              <a:cs typeface="Arial MT"/>
            </a:endParaRPr>
          </a:p>
          <a:p>
            <a:pPr marL="342900" lvl="0" indent="-342900">
              <a:spcBef>
                <a:spcPts val="660"/>
              </a:spcBef>
              <a:spcAft>
                <a:spcPts val="0"/>
              </a:spcAft>
              <a:buClr>
                <a:srgbClr val="010202"/>
              </a:buClr>
              <a:buSzPts val="2050"/>
              <a:buFont typeface="Arial MT"/>
              <a:buChar char="•"/>
              <a:tabLst>
                <a:tab pos="1384935" algn="l"/>
                <a:tab pos="1385570" algn="l"/>
              </a:tabLst>
            </a:pPr>
            <a:r>
              <a:rPr lang="fr-FR" sz="1800" dirty="0">
                <a:solidFill>
                  <a:srgbClr val="010202"/>
                </a:solidFill>
                <a:effectLst/>
                <a:latin typeface="Arial MT"/>
                <a:ea typeface="Arial MT"/>
                <a:cs typeface="Arial MT"/>
              </a:rPr>
              <a:t>Expérience</a:t>
            </a:r>
            <a:r>
              <a:rPr lang="fr-FR" sz="1800" spc="65" dirty="0">
                <a:solidFill>
                  <a:srgbClr val="010202"/>
                </a:solidFill>
                <a:effectLst/>
                <a:latin typeface="Arial MT"/>
                <a:ea typeface="Arial MT"/>
                <a:cs typeface="Arial MT"/>
              </a:rPr>
              <a:t> </a:t>
            </a:r>
            <a:r>
              <a:rPr lang="fr-FR" sz="1800" dirty="0">
                <a:solidFill>
                  <a:srgbClr val="010202"/>
                </a:solidFill>
                <a:effectLst/>
                <a:latin typeface="Arial MT"/>
                <a:ea typeface="Arial MT"/>
                <a:cs typeface="Arial MT"/>
              </a:rPr>
              <a:t>traumatisante</a:t>
            </a:r>
            <a:r>
              <a:rPr lang="fr-FR" sz="1800" spc="65" dirty="0">
                <a:solidFill>
                  <a:srgbClr val="010202"/>
                </a:solidFill>
                <a:effectLst/>
                <a:latin typeface="Arial MT"/>
                <a:ea typeface="Arial MT"/>
                <a:cs typeface="Arial MT"/>
              </a:rPr>
              <a:t> </a:t>
            </a:r>
            <a:r>
              <a:rPr lang="fr-FR" sz="1800" dirty="0">
                <a:solidFill>
                  <a:srgbClr val="010202"/>
                </a:solidFill>
                <a:effectLst/>
                <a:latin typeface="Arial MT"/>
                <a:ea typeface="Arial MT"/>
                <a:cs typeface="Arial MT"/>
              </a:rPr>
              <a:t>pour</a:t>
            </a:r>
            <a:r>
              <a:rPr lang="fr-FR" sz="1800" spc="70" dirty="0">
                <a:solidFill>
                  <a:srgbClr val="010202"/>
                </a:solidFill>
                <a:effectLst/>
                <a:latin typeface="Arial MT"/>
                <a:ea typeface="Arial MT"/>
                <a:cs typeface="Arial MT"/>
              </a:rPr>
              <a:t> </a:t>
            </a:r>
            <a:r>
              <a:rPr lang="fr-FR" sz="1800" dirty="0">
                <a:solidFill>
                  <a:srgbClr val="010202"/>
                </a:solidFill>
                <a:effectLst/>
                <a:latin typeface="Arial MT"/>
                <a:ea typeface="Arial MT"/>
                <a:cs typeface="Arial MT"/>
              </a:rPr>
              <a:t>le</a:t>
            </a:r>
            <a:r>
              <a:rPr lang="fr-FR" sz="1800" spc="65" dirty="0">
                <a:solidFill>
                  <a:srgbClr val="010202"/>
                </a:solidFill>
                <a:effectLst/>
                <a:latin typeface="Arial MT"/>
                <a:ea typeface="Arial MT"/>
                <a:cs typeface="Arial MT"/>
              </a:rPr>
              <a:t> </a:t>
            </a:r>
            <a:r>
              <a:rPr lang="fr-FR" sz="1800" dirty="0">
                <a:solidFill>
                  <a:srgbClr val="010202"/>
                </a:solidFill>
                <a:effectLst/>
                <a:latin typeface="Arial MT"/>
                <a:ea typeface="Arial MT"/>
                <a:cs typeface="Arial MT"/>
              </a:rPr>
              <a:t>patient</a:t>
            </a:r>
            <a:r>
              <a:rPr lang="fr-FR" sz="1800" spc="65" dirty="0">
                <a:solidFill>
                  <a:srgbClr val="010202"/>
                </a:solidFill>
                <a:effectLst/>
                <a:latin typeface="Arial MT"/>
                <a:ea typeface="Arial MT"/>
                <a:cs typeface="Arial MT"/>
              </a:rPr>
              <a:t> </a:t>
            </a:r>
            <a:r>
              <a:rPr lang="fr-FR" sz="1800" dirty="0">
                <a:solidFill>
                  <a:srgbClr val="010202"/>
                </a:solidFill>
                <a:effectLst/>
                <a:latin typeface="Arial MT"/>
                <a:ea typeface="Arial MT"/>
                <a:cs typeface="Arial MT"/>
              </a:rPr>
              <a:t>et</a:t>
            </a:r>
            <a:r>
              <a:rPr lang="fr-FR" sz="1800" spc="70" dirty="0">
                <a:solidFill>
                  <a:srgbClr val="010202"/>
                </a:solidFill>
                <a:effectLst/>
                <a:latin typeface="Arial MT"/>
                <a:ea typeface="Arial MT"/>
                <a:cs typeface="Arial MT"/>
              </a:rPr>
              <a:t> </a:t>
            </a:r>
            <a:r>
              <a:rPr lang="fr-FR" sz="1800" dirty="0">
                <a:solidFill>
                  <a:srgbClr val="010202"/>
                </a:solidFill>
                <a:effectLst/>
                <a:latin typeface="Arial MT"/>
                <a:ea typeface="Arial MT"/>
                <a:cs typeface="Arial MT"/>
              </a:rPr>
              <a:t>l’entourage</a:t>
            </a:r>
            <a:endParaRPr lang="fr-FR" sz="1800" dirty="0">
              <a:effectLst/>
              <a:latin typeface="Arial MT"/>
              <a:ea typeface="Arial MT"/>
              <a:cs typeface="Arial MT"/>
            </a:endParaRPr>
          </a:p>
          <a:p>
            <a:pPr marL="342900" lvl="0" indent="-342900">
              <a:spcBef>
                <a:spcPts val="2115"/>
              </a:spcBef>
              <a:spcAft>
                <a:spcPts val="0"/>
              </a:spcAft>
              <a:buClr>
                <a:srgbClr val="010202"/>
              </a:buClr>
              <a:buSzPts val="2050"/>
              <a:buFont typeface="Arial MT"/>
              <a:buChar char="•"/>
              <a:tabLst>
                <a:tab pos="1384935" algn="l"/>
                <a:tab pos="1385570" algn="l"/>
              </a:tabLst>
            </a:pPr>
            <a:r>
              <a:rPr lang="fr-FR" sz="1800" dirty="0">
                <a:solidFill>
                  <a:srgbClr val="010202"/>
                </a:solidFill>
                <a:effectLst/>
                <a:latin typeface="Arial MT"/>
                <a:ea typeface="Arial MT"/>
                <a:cs typeface="Arial MT"/>
              </a:rPr>
              <a:t>Risque</a:t>
            </a:r>
            <a:r>
              <a:rPr lang="fr-FR" sz="1800" spc="55" dirty="0">
                <a:solidFill>
                  <a:srgbClr val="010202"/>
                </a:solidFill>
                <a:effectLst/>
                <a:latin typeface="Arial MT"/>
                <a:ea typeface="Arial MT"/>
                <a:cs typeface="Arial MT"/>
              </a:rPr>
              <a:t> </a:t>
            </a:r>
            <a:r>
              <a:rPr lang="fr-FR" sz="1800" dirty="0">
                <a:solidFill>
                  <a:srgbClr val="010202"/>
                </a:solidFill>
                <a:effectLst/>
                <a:latin typeface="Arial MT"/>
                <a:ea typeface="Arial MT"/>
                <a:cs typeface="Arial MT"/>
              </a:rPr>
              <a:t>prévisible,</a:t>
            </a:r>
            <a:r>
              <a:rPr lang="fr-FR" sz="1800" spc="60" dirty="0">
                <a:solidFill>
                  <a:srgbClr val="010202"/>
                </a:solidFill>
                <a:effectLst/>
                <a:latin typeface="Arial MT"/>
                <a:ea typeface="Arial MT"/>
                <a:cs typeface="Arial MT"/>
              </a:rPr>
              <a:t> </a:t>
            </a:r>
            <a:r>
              <a:rPr lang="fr-FR" sz="1800" dirty="0">
                <a:solidFill>
                  <a:srgbClr val="010202"/>
                </a:solidFill>
                <a:effectLst/>
                <a:latin typeface="Arial MT"/>
                <a:ea typeface="Arial MT"/>
                <a:cs typeface="Arial MT"/>
              </a:rPr>
              <a:t>donc</a:t>
            </a:r>
            <a:r>
              <a:rPr lang="fr-FR" sz="1800" spc="55" dirty="0">
                <a:solidFill>
                  <a:srgbClr val="010202"/>
                </a:solidFill>
                <a:effectLst/>
                <a:latin typeface="Arial MT"/>
                <a:ea typeface="Arial MT"/>
                <a:cs typeface="Arial MT"/>
              </a:rPr>
              <a:t> </a:t>
            </a:r>
            <a:r>
              <a:rPr lang="fr-FR" sz="1800" dirty="0">
                <a:solidFill>
                  <a:srgbClr val="010202"/>
                </a:solidFill>
                <a:effectLst/>
                <a:latin typeface="Arial MT"/>
                <a:ea typeface="Arial MT"/>
                <a:cs typeface="Arial MT"/>
              </a:rPr>
              <a:t>à</a:t>
            </a:r>
            <a:r>
              <a:rPr lang="fr-FR" sz="1800" spc="60" dirty="0">
                <a:solidFill>
                  <a:srgbClr val="010202"/>
                </a:solidFill>
                <a:effectLst/>
                <a:latin typeface="Arial MT"/>
                <a:ea typeface="Arial MT"/>
                <a:cs typeface="Arial MT"/>
              </a:rPr>
              <a:t> </a:t>
            </a:r>
            <a:r>
              <a:rPr lang="fr-FR" sz="1800" dirty="0">
                <a:solidFill>
                  <a:srgbClr val="010202"/>
                </a:solidFill>
                <a:effectLst/>
                <a:latin typeface="Arial MT"/>
                <a:ea typeface="Arial MT"/>
                <a:cs typeface="Arial MT"/>
              </a:rPr>
              <a:t>anticiper</a:t>
            </a:r>
            <a:endParaRPr lang="fr-FR" sz="1800" dirty="0">
              <a:effectLst/>
              <a:latin typeface="Arial MT"/>
              <a:ea typeface="Arial MT"/>
              <a:cs typeface="Arial MT"/>
            </a:endParaRPr>
          </a:p>
          <a:p>
            <a:pPr marL="342900" lvl="0" indent="-342900">
              <a:spcBef>
                <a:spcPts val="2095"/>
              </a:spcBef>
              <a:spcAft>
                <a:spcPts val="0"/>
              </a:spcAft>
              <a:buClr>
                <a:srgbClr val="010202"/>
              </a:buClr>
              <a:buSzPts val="2050"/>
              <a:buFont typeface="Arial MT"/>
              <a:buChar char="•"/>
              <a:tabLst>
                <a:tab pos="1384935" algn="l"/>
                <a:tab pos="1385570" algn="l"/>
              </a:tabLst>
            </a:pPr>
            <a:r>
              <a:rPr lang="fr-FR" sz="1800" dirty="0">
                <a:solidFill>
                  <a:srgbClr val="010202"/>
                </a:solidFill>
                <a:effectLst/>
                <a:latin typeface="Arial MT"/>
                <a:ea typeface="Arial MT"/>
                <a:cs typeface="Arial MT"/>
              </a:rPr>
              <a:t>Informer</a:t>
            </a:r>
            <a:r>
              <a:rPr lang="fr-FR" sz="1800" spc="55" dirty="0">
                <a:solidFill>
                  <a:srgbClr val="010202"/>
                </a:solidFill>
                <a:effectLst/>
                <a:latin typeface="Arial MT"/>
                <a:ea typeface="Arial MT"/>
                <a:cs typeface="Arial MT"/>
              </a:rPr>
              <a:t> </a:t>
            </a:r>
            <a:r>
              <a:rPr lang="fr-FR" sz="1800" spc="55" dirty="0">
                <a:solidFill>
                  <a:srgbClr val="010202"/>
                </a:solidFill>
                <a:latin typeface="Arial MT"/>
                <a:ea typeface="Arial MT"/>
                <a:cs typeface="Arial MT"/>
              </a:rPr>
              <a:t>:</a:t>
            </a:r>
            <a:r>
              <a:rPr lang="fr-FR" sz="1800" spc="60" dirty="0">
                <a:solidFill>
                  <a:srgbClr val="010202"/>
                </a:solidFill>
                <a:effectLst/>
                <a:latin typeface="Arial MT"/>
                <a:ea typeface="Arial MT"/>
                <a:cs typeface="Arial MT"/>
              </a:rPr>
              <a:t> </a:t>
            </a:r>
            <a:r>
              <a:rPr lang="fr-FR" sz="1800" dirty="0">
                <a:solidFill>
                  <a:srgbClr val="010202"/>
                </a:solidFill>
                <a:effectLst/>
                <a:latin typeface="Arial MT"/>
                <a:ea typeface="Arial MT"/>
                <a:cs typeface="Arial MT"/>
              </a:rPr>
              <a:t>malade?</a:t>
            </a:r>
            <a:r>
              <a:rPr lang="fr-FR" sz="1800" spc="125" dirty="0">
                <a:solidFill>
                  <a:srgbClr val="010202"/>
                </a:solidFill>
                <a:effectLst/>
                <a:latin typeface="Arial MT"/>
                <a:ea typeface="Arial MT"/>
                <a:cs typeface="Arial MT"/>
              </a:rPr>
              <a:t> </a:t>
            </a:r>
            <a:r>
              <a:rPr lang="fr-FR" sz="1800" dirty="0">
                <a:solidFill>
                  <a:srgbClr val="010202"/>
                </a:solidFill>
                <a:effectLst/>
                <a:latin typeface="Arial MT"/>
                <a:ea typeface="Arial MT"/>
                <a:cs typeface="Arial MT"/>
              </a:rPr>
              <a:t>soignants?</a:t>
            </a:r>
            <a:r>
              <a:rPr lang="fr-FR" sz="1800" spc="60" dirty="0">
                <a:solidFill>
                  <a:srgbClr val="010202"/>
                </a:solidFill>
                <a:effectLst/>
                <a:latin typeface="Arial MT"/>
                <a:ea typeface="Arial MT"/>
                <a:cs typeface="Arial MT"/>
              </a:rPr>
              <a:t> </a:t>
            </a:r>
            <a:r>
              <a:rPr lang="fr-FR" sz="1800" dirty="0">
                <a:solidFill>
                  <a:srgbClr val="010202"/>
                </a:solidFill>
                <a:effectLst/>
                <a:latin typeface="Arial MT"/>
                <a:ea typeface="Arial MT"/>
                <a:cs typeface="Arial MT"/>
              </a:rPr>
              <a:t>proches?</a:t>
            </a:r>
            <a:endParaRPr lang="fr-FR" sz="1800" dirty="0">
              <a:effectLst/>
              <a:latin typeface="Arial MT"/>
              <a:ea typeface="Arial MT"/>
              <a:cs typeface="Arial MT"/>
            </a:endParaRPr>
          </a:p>
          <a:p>
            <a:pPr marL="342900" lvl="0" indent="-342900">
              <a:spcBef>
                <a:spcPts val="2095"/>
              </a:spcBef>
              <a:spcAft>
                <a:spcPts val="0"/>
              </a:spcAft>
              <a:buClr>
                <a:srgbClr val="010202"/>
              </a:buClr>
              <a:buSzPts val="2050"/>
              <a:buFont typeface="Arial MT"/>
              <a:buChar char="•"/>
              <a:tabLst>
                <a:tab pos="1384935" algn="l"/>
                <a:tab pos="1385570" algn="l"/>
              </a:tabLst>
            </a:pPr>
            <a:r>
              <a:rPr lang="fr-FR" sz="1800" dirty="0">
                <a:solidFill>
                  <a:srgbClr val="010202"/>
                </a:solidFill>
                <a:effectLst/>
                <a:latin typeface="Arial MT"/>
                <a:ea typeface="Arial MT"/>
                <a:cs typeface="Arial MT"/>
              </a:rPr>
              <a:t>Retour</a:t>
            </a:r>
            <a:r>
              <a:rPr lang="fr-FR" sz="1800" spc="55" dirty="0">
                <a:solidFill>
                  <a:srgbClr val="010202"/>
                </a:solidFill>
                <a:effectLst/>
                <a:latin typeface="Arial MT"/>
                <a:ea typeface="Arial MT"/>
                <a:cs typeface="Arial MT"/>
              </a:rPr>
              <a:t> </a:t>
            </a:r>
            <a:r>
              <a:rPr lang="fr-FR" sz="1800" dirty="0">
                <a:solidFill>
                  <a:srgbClr val="010202"/>
                </a:solidFill>
                <a:effectLst/>
                <a:latin typeface="Arial MT"/>
                <a:ea typeface="Arial MT"/>
                <a:cs typeface="Arial MT"/>
              </a:rPr>
              <a:t>à</a:t>
            </a:r>
            <a:r>
              <a:rPr lang="fr-FR" sz="1800" spc="55" dirty="0">
                <a:solidFill>
                  <a:srgbClr val="010202"/>
                </a:solidFill>
                <a:effectLst/>
                <a:latin typeface="Arial MT"/>
                <a:ea typeface="Arial MT"/>
                <a:cs typeface="Arial MT"/>
              </a:rPr>
              <a:t> </a:t>
            </a:r>
            <a:r>
              <a:rPr lang="fr-FR" sz="1800" dirty="0">
                <a:solidFill>
                  <a:srgbClr val="010202"/>
                </a:solidFill>
                <a:effectLst/>
                <a:latin typeface="Arial MT"/>
                <a:ea typeface="Arial MT"/>
                <a:cs typeface="Arial MT"/>
              </a:rPr>
              <a:t>domicile</a:t>
            </a:r>
            <a:r>
              <a:rPr lang="fr-FR" sz="1800" spc="55" dirty="0">
                <a:solidFill>
                  <a:srgbClr val="010202"/>
                </a:solidFill>
                <a:effectLst/>
                <a:latin typeface="Arial MT"/>
                <a:ea typeface="Arial MT"/>
                <a:cs typeface="Arial MT"/>
              </a:rPr>
              <a:t> </a:t>
            </a:r>
            <a:r>
              <a:rPr lang="fr-FR" sz="1800" dirty="0">
                <a:solidFill>
                  <a:srgbClr val="010202"/>
                </a:solidFill>
                <a:effectLst/>
                <a:latin typeface="Arial MT"/>
                <a:ea typeface="Arial MT"/>
                <a:cs typeface="Arial MT"/>
              </a:rPr>
              <a:t>peut</a:t>
            </a:r>
            <a:r>
              <a:rPr lang="fr-FR" sz="1800" spc="55" dirty="0">
                <a:solidFill>
                  <a:srgbClr val="010202"/>
                </a:solidFill>
                <a:effectLst/>
                <a:latin typeface="Arial MT"/>
                <a:ea typeface="Arial MT"/>
                <a:cs typeface="Arial MT"/>
              </a:rPr>
              <a:t> </a:t>
            </a:r>
            <a:r>
              <a:rPr lang="fr-FR" sz="1800" dirty="0">
                <a:solidFill>
                  <a:srgbClr val="010202"/>
                </a:solidFill>
                <a:effectLst/>
                <a:latin typeface="Arial MT"/>
                <a:ea typeface="Arial MT"/>
                <a:cs typeface="Arial MT"/>
              </a:rPr>
              <a:t>être</a:t>
            </a:r>
            <a:r>
              <a:rPr lang="fr-FR" sz="1800" spc="55" dirty="0">
                <a:solidFill>
                  <a:srgbClr val="010202"/>
                </a:solidFill>
                <a:effectLst/>
                <a:latin typeface="Arial MT"/>
                <a:ea typeface="Arial MT"/>
                <a:cs typeface="Arial MT"/>
              </a:rPr>
              <a:t> </a:t>
            </a:r>
            <a:r>
              <a:rPr lang="fr-FR" sz="1800" dirty="0">
                <a:solidFill>
                  <a:srgbClr val="010202"/>
                </a:solidFill>
                <a:effectLst/>
                <a:latin typeface="Arial MT"/>
                <a:ea typeface="Arial MT"/>
                <a:cs typeface="Arial MT"/>
              </a:rPr>
              <a:t>compromis</a:t>
            </a:r>
            <a:endParaRPr lang="fr-FR" sz="1800" dirty="0">
              <a:effectLst/>
              <a:latin typeface="Arial MT"/>
              <a:ea typeface="Arial MT"/>
              <a:cs typeface="Arial MT"/>
            </a:endParaRPr>
          </a:p>
          <a:p>
            <a:pPr marL="342900" marR="1344295" lvl="0" indent="-342900">
              <a:lnSpc>
                <a:spcPct val="105000"/>
              </a:lnSpc>
              <a:spcBef>
                <a:spcPts val="2195"/>
              </a:spcBef>
              <a:spcAft>
                <a:spcPts val="0"/>
              </a:spcAft>
              <a:buClr>
                <a:srgbClr val="010202"/>
              </a:buClr>
              <a:buSzPts val="2050"/>
              <a:buFont typeface="Arial MT"/>
              <a:buChar char="•"/>
              <a:tabLst>
                <a:tab pos="1384935" algn="l"/>
                <a:tab pos="1385570" algn="l"/>
              </a:tabLst>
            </a:pPr>
            <a:r>
              <a:rPr lang="fr-FR" sz="1800" dirty="0">
                <a:solidFill>
                  <a:srgbClr val="010202"/>
                </a:solidFill>
                <a:effectLst/>
                <a:latin typeface="Arial MT"/>
                <a:ea typeface="Arial MT"/>
                <a:cs typeface="Arial MT"/>
              </a:rPr>
              <a:t>Conduites</a:t>
            </a:r>
            <a:r>
              <a:rPr lang="fr-FR" sz="1800" spc="50" dirty="0">
                <a:solidFill>
                  <a:srgbClr val="010202"/>
                </a:solidFill>
                <a:effectLst/>
                <a:latin typeface="Arial MT"/>
                <a:ea typeface="Arial MT"/>
                <a:cs typeface="Arial MT"/>
              </a:rPr>
              <a:t> </a:t>
            </a:r>
            <a:r>
              <a:rPr lang="fr-FR" sz="1800" dirty="0">
                <a:solidFill>
                  <a:srgbClr val="010202"/>
                </a:solidFill>
                <a:effectLst/>
                <a:latin typeface="Arial MT"/>
                <a:ea typeface="Arial MT"/>
                <a:cs typeface="Arial MT"/>
              </a:rPr>
              <a:t>à</a:t>
            </a:r>
            <a:r>
              <a:rPr lang="fr-FR" sz="1800" spc="55" dirty="0">
                <a:solidFill>
                  <a:srgbClr val="010202"/>
                </a:solidFill>
                <a:effectLst/>
                <a:latin typeface="Arial MT"/>
                <a:ea typeface="Arial MT"/>
                <a:cs typeface="Arial MT"/>
              </a:rPr>
              <a:t> </a:t>
            </a:r>
            <a:r>
              <a:rPr lang="fr-FR" sz="1800" dirty="0">
                <a:solidFill>
                  <a:srgbClr val="010202"/>
                </a:solidFill>
                <a:effectLst/>
                <a:latin typeface="Arial MT"/>
                <a:ea typeface="Arial MT"/>
                <a:cs typeface="Arial MT"/>
              </a:rPr>
              <a:t>tenir</a:t>
            </a:r>
            <a:r>
              <a:rPr lang="fr-FR" sz="1800" spc="55" dirty="0">
                <a:solidFill>
                  <a:srgbClr val="010202"/>
                </a:solidFill>
                <a:effectLst/>
                <a:latin typeface="Arial MT"/>
                <a:ea typeface="Arial MT"/>
                <a:cs typeface="Arial MT"/>
              </a:rPr>
              <a:t> </a:t>
            </a:r>
            <a:r>
              <a:rPr lang="fr-FR" sz="1800" dirty="0">
                <a:solidFill>
                  <a:srgbClr val="010202"/>
                </a:solidFill>
                <a:effectLst/>
                <a:latin typeface="Arial MT"/>
                <a:ea typeface="Arial MT"/>
                <a:cs typeface="Arial MT"/>
              </a:rPr>
              <a:t>et</a:t>
            </a:r>
            <a:r>
              <a:rPr lang="fr-FR" sz="1800" spc="55" dirty="0">
                <a:solidFill>
                  <a:srgbClr val="010202"/>
                </a:solidFill>
                <a:effectLst/>
                <a:latin typeface="Arial MT"/>
                <a:ea typeface="Arial MT"/>
                <a:cs typeface="Arial MT"/>
              </a:rPr>
              <a:t> </a:t>
            </a:r>
            <a:r>
              <a:rPr lang="fr-FR" sz="1800" dirty="0">
                <a:solidFill>
                  <a:srgbClr val="010202"/>
                </a:solidFill>
                <a:effectLst/>
                <a:latin typeface="Arial MT"/>
                <a:ea typeface="Arial MT"/>
                <a:cs typeface="Arial MT"/>
              </a:rPr>
              <a:t>prescriptions</a:t>
            </a:r>
            <a:r>
              <a:rPr lang="fr-FR" sz="1800" spc="50" dirty="0">
                <a:solidFill>
                  <a:srgbClr val="010202"/>
                </a:solidFill>
                <a:effectLst/>
                <a:latin typeface="Arial MT"/>
                <a:ea typeface="Arial MT"/>
                <a:cs typeface="Arial MT"/>
              </a:rPr>
              <a:t> </a:t>
            </a:r>
            <a:r>
              <a:rPr lang="fr-FR" sz="1800" dirty="0">
                <a:solidFill>
                  <a:srgbClr val="010202"/>
                </a:solidFill>
                <a:effectLst/>
                <a:latin typeface="Arial MT"/>
                <a:ea typeface="Arial MT"/>
                <a:cs typeface="Arial MT"/>
              </a:rPr>
              <a:t>anticipées:</a:t>
            </a:r>
            <a:r>
              <a:rPr lang="fr-FR" sz="1800" spc="55" dirty="0">
                <a:solidFill>
                  <a:srgbClr val="010202"/>
                </a:solidFill>
                <a:effectLst/>
                <a:latin typeface="Arial MT"/>
                <a:ea typeface="Arial MT"/>
                <a:cs typeface="Arial MT"/>
              </a:rPr>
              <a:t> </a:t>
            </a:r>
            <a:r>
              <a:rPr lang="fr-FR" sz="1800" dirty="0">
                <a:solidFill>
                  <a:srgbClr val="010202"/>
                </a:solidFill>
                <a:effectLst/>
                <a:latin typeface="Arial MT"/>
                <a:ea typeface="Arial MT"/>
                <a:cs typeface="Arial MT"/>
              </a:rPr>
              <a:t>exemple</a:t>
            </a:r>
            <a:r>
              <a:rPr lang="fr-FR" sz="1800" spc="55" dirty="0">
                <a:solidFill>
                  <a:srgbClr val="010202"/>
                </a:solidFill>
                <a:effectLst/>
                <a:latin typeface="Arial MT"/>
                <a:ea typeface="Arial MT"/>
                <a:cs typeface="Arial MT"/>
              </a:rPr>
              <a:t> </a:t>
            </a:r>
            <a:r>
              <a:rPr lang="fr-FR" sz="1800" dirty="0">
                <a:solidFill>
                  <a:srgbClr val="010202"/>
                </a:solidFill>
                <a:effectLst/>
                <a:latin typeface="Arial MT"/>
                <a:ea typeface="Arial MT"/>
                <a:cs typeface="Arial MT"/>
              </a:rPr>
              <a:t>de</a:t>
            </a:r>
            <a:r>
              <a:rPr lang="fr-FR" sz="1800" spc="55" dirty="0">
                <a:solidFill>
                  <a:srgbClr val="010202"/>
                </a:solidFill>
                <a:effectLst/>
                <a:latin typeface="Arial MT"/>
                <a:ea typeface="Arial MT"/>
                <a:cs typeface="Arial MT"/>
              </a:rPr>
              <a:t> </a:t>
            </a:r>
            <a:r>
              <a:rPr lang="fr-FR" sz="1800" dirty="0">
                <a:solidFill>
                  <a:srgbClr val="010202"/>
                </a:solidFill>
                <a:effectLst/>
                <a:latin typeface="Arial MT"/>
                <a:ea typeface="Arial MT"/>
                <a:cs typeface="Arial MT"/>
              </a:rPr>
              <a:t>la</a:t>
            </a:r>
            <a:r>
              <a:rPr lang="fr-FR" sz="1800" spc="-555" dirty="0">
                <a:solidFill>
                  <a:srgbClr val="010202"/>
                </a:solidFill>
                <a:effectLst/>
                <a:latin typeface="Arial MT"/>
                <a:ea typeface="Arial MT"/>
                <a:cs typeface="Arial MT"/>
              </a:rPr>
              <a:t> </a:t>
            </a:r>
            <a:r>
              <a:rPr lang="fr-FR" sz="1800" dirty="0">
                <a:solidFill>
                  <a:srgbClr val="010202"/>
                </a:solidFill>
                <a:effectLst/>
                <a:latin typeface="Arial MT"/>
                <a:ea typeface="Arial MT"/>
                <a:cs typeface="Arial MT"/>
              </a:rPr>
              <a:t>sédation</a:t>
            </a:r>
            <a:r>
              <a:rPr lang="fr-FR" sz="1800" spc="5" dirty="0">
                <a:solidFill>
                  <a:srgbClr val="010202"/>
                </a:solidFill>
                <a:effectLst/>
                <a:latin typeface="Arial MT"/>
                <a:ea typeface="Arial MT"/>
                <a:cs typeface="Arial MT"/>
              </a:rPr>
              <a:t> </a:t>
            </a:r>
            <a:r>
              <a:rPr lang="fr-FR" sz="1800" dirty="0">
                <a:solidFill>
                  <a:srgbClr val="010202"/>
                </a:solidFill>
                <a:effectLst/>
                <a:latin typeface="Arial MT"/>
                <a:ea typeface="Arial MT"/>
                <a:cs typeface="Arial MT"/>
              </a:rPr>
              <a:t>dite</a:t>
            </a:r>
            <a:r>
              <a:rPr lang="fr-FR" sz="1800" spc="10" dirty="0">
                <a:solidFill>
                  <a:srgbClr val="010202"/>
                </a:solidFill>
                <a:effectLst/>
                <a:latin typeface="Arial MT"/>
                <a:ea typeface="Arial MT"/>
                <a:cs typeface="Arial MT"/>
              </a:rPr>
              <a:t> </a:t>
            </a:r>
            <a:r>
              <a:rPr lang="fr-FR" sz="1800" dirty="0">
                <a:solidFill>
                  <a:srgbClr val="010202"/>
                </a:solidFill>
                <a:effectLst/>
                <a:latin typeface="Arial MT"/>
                <a:ea typeface="Arial MT"/>
                <a:cs typeface="Arial MT"/>
              </a:rPr>
              <a:t>profonde et continue </a:t>
            </a:r>
            <a:endParaRPr lang="fr-FR" sz="1800" dirty="0">
              <a:effectLst/>
              <a:latin typeface="Arial MT"/>
              <a:ea typeface="Arial MT"/>
              <a:cs typeface="Arial MT"/>
            </a:endParaRPr>
          </a:p>
          <a:p>
            <a:pPr marL="0" indent="0">
              <a:buNone/>
            </a:pPr>
            <a:endParaRPr lang="fr-FR" sz="1800" dirty="0">
              <a:effectLst/>
              <a:latin typeface="Arial MT"/>
              <a:ea typeface="Arial MT"/>
              <a:cs typeface="Arial MT"/>
            </a:endParaRPr>
          </a:p>
          <a:p>
            <a:pPr marL="0" indent="0">
              <a:spcBef>
                <a:spcPts val="30"/>
              </a:spcBef>
              <a:buNone/>
            </a:pPr>
            <a:endParaRPr lang="fr-FR" sz="1800" dirty="0">
              <a:effectLst/>
              <a:latin typeface="Arial MT"/>
              <a:ea typeface="Arial MT"/>
              <a:cs typeface="Arial MT"/>
            </a:endParaRPr>
          </a:p>
          <a:p>
            <a:pPr marL="0" indent="0">
              <a:buNone/>
            </a:pPr>
            <a:endParaRPr lang="fr-FR" dirty="0"/>
          </a:p>
        </p:txBody>
      </p:sp>
    </p:spTree>
    <p:extLst>
      <p:ext uri="{BB962C8B-B14F-4D97-AF65-F5344CB8AC3E}">
        <p14:creationId xmlns:p14="http://schemas.microsoft.com/office/powerpoint/2010/main" val="1671013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8A43DFC-9984-29F0-BC0B-EF8C32B7B274}"/>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286D2C8D-D330-ACC4-9082-5F62F81B07AE}"/>
              </a:ext>
            </a:extLst>
          </p:cNvPr>
          <p:cNvSpPr>
            <a:spLocks noGrp="1"/>
          </p:cNvSpPr>
          <p:nvPr>
            <p:ph sz="quarter" idx="13"/>
          </p:nvPr>
        </p:nvSpPr>
        <p:spPr>
          <a:xfrm>
            <a:off x="913774" y="618518"/>
            <a:ext cx="10363826" cy="5172682"/>
          </a:xfrm>
        </p:spPr>
        <p:txBody>
          <a:bodyPr>
            <a:normAutofit/>
          </a:bodyPr>
          <a:lstStyle/>
          <a:p>
            <a:pPr>
              <a:lnSpc>
                <a:spcPct val="107000"/>
              </a:lnSpc>
              <a:spcAft>
                <a:spcPts val="800"/>
              </a:spcAft>
            </a:pP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M B a 55 ans, il vient d’être admis dans le service dans lequel vous travaillez. </a:t>
            </a:r>
          </a:p>
          <a:p>
            <a:pPr>
              <a:lnSpc>
                <a:spcPct val="107000"/>
              </a:lnSpc>
              <a:spcAft>
                <a:spcPts val="800"/>
              </a:spcAft>
            </a:pP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Il est atteint d’un cancer bronchique à petites cellules. Dans ses antécédents on note une schizophrénie avec une tendance à la potomanie. Il demande à fumer deux cigarettes après chaque repas.</a:t>
            </a:r>
          </a:p>
          <a:p>
            <a:pPr>
              <a:lnSpc>
                <a:spcPct val="107000"/>
              </a:lnSpc>
              <a:spcAft>
                <a:spcPts val="800"/>
              </a:spcAft>
            </a:pP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Il a bénéficié de plusieurs cures de chimiothérapie et de radiothérapie.</a:t>
            </a:r>
          </a:p>
          <a:p>
            <a:pPr>
              <a:lnSpc>
                <a:spcPct val="107000"/>
              </a:lnSpc>
              <a:spcAft>
                <a:spcPts val="800"/>
              </a:spcAft>
            </a:pP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Son IMC est inférieur à 16. Sa prise de sang montre une anémie à 8 gr par décilitre de sang. Mr B a du mal à se mouvoir et chaque effort est un vrai combat. Il s’épuise rapidement. </a:t>
            </a:r>
          </a:p>
          <a:p>
            <a:pPr>
              <a:lnSpc>
                <a:spcPct val="107000"/>
              </a:lnSpc>
              <a:spcAft>
                <a:spcPts val="800"/>
              </a:spcAft>
            </a:pP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Contre le douleur un traitement morphinique a été instauré et ce dernier est efficace. La nuit, il a du mal à dormir avec des épisodes de confusions. Il a aussi un encombrement bronchique qui le fait énormément tousser et cracher par intermittence du sang . </a:t>
            </a:r>
          </a:p>
          <a:p>
            <a:pPr>
              <a:lnSpc>
                <a:spcPct val="107000"/>
              </a:lnSpc>
              <a:spcAft>
                <a:spcPts val="800"/>
              </a:spcAft>
            </a:pP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Son ventre est ballonné cela fait une semaine qu’il n’a pas eu de selles. Il se plaint également de nausées. </a:t>
            </a:r>
          </a:p>
          <a:p>
            <a:endParaRPr lang="fr-FR" dirty="0"/>
          </a:p>
        </p:txBody>
      </p:sp>
    </p:spTree>
    <p:extLst>
      <p:ext uri="{BB962C8B-B14F-4D97-AF65-F5344CB8AC3E}">
        <p14:creationId xmlns:p14="http://schemas.microsoft.com/office/powerpoint/2010/main" val="39238337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F2A78E9-2707-EAA6-998B-C4C73F47A156}"/>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94DA6EEC-C546-1686-1022-322BCEC7C3DA}"/>
              </a:ext>
            </a:extLst>
          </p:cNvPr>
          <p:cNvSpPr>
            <a:spLocks noGrp="1"/>
          </p:cNvSpPr>
          <p:nvPr>
            <p:ph sz="quarter" idx="13"/>
          </p:nvPr>
        </p:nvSpPr>
        <p:spPr/>
        <p:txBody>
          <a:bodyPr/>
          <a:lstStyle/>
          <a:p>
            <a:pPr marL="0" indent="0">
              <a:buNone/>
            </a:pPr>
            <a:endParaRPr lang="fr-FR" b="1" dirty="0">
              <a:solidFill>
                <a:srgbClr val="202124"/>
              </a:solidFill>
              <a:latin typeface="arial" panose="020B0604020202020204" pitchFamily="34" charset="0"/>
            </a:endParaRPr>
          </a:p>
          <a:p>
            <a:pPr marL="0" indent="0" algn="ctr">
              <a:buNone/>
            </a:pPr>
            <a:r>
              <a:rPr lang="fr-FR" b="1" i="0" dirty="0">
                <a:solidFill>
                  <a:schemeClr val="accent5"/>
                </a:solidFill>
                <a:effectLst/>
                <a:latin typeface="arial" panose="020B0604020202020204" pitchFamily="34" charset="0"/>
              </a:rPr>
              <a:t>Hippocrate, médecin grec de l'Antiquité (5e siècle av.</a:t>
            </a:r>
            <a:r>
              <a:rPr lang="fr-FR" b="0" i="0" dirty="0">
                <a:solidFill>
                  <a:schemeClr val="accent5"/>
                </a:solidFill>
                <a:effectLst/>
                <a:latin typeface="arial" panose="020B0604020202020204" pitchFamily="34" charset="0"/>
              </a:rPr>
              <a:t> </a:t>
            </a:r>
            <a:r>
              <a:rPr lang="fr-FR" b="1" i="0" dirty="0">
                <a:solidFill>
                  <a:schemeClr val="accent5"/>
                </a:solidFill>
                <a:effectLst/>
                <a:latin typeface="arial" panose="020B0604020202020204" pitchFamily="34" charset="0"/>
              </a:rPr>
              <a:t>J.</a:t>
            </a:r>
            <a:r>
              <a:rPr lang="fr-FR" b="0" i="0" dirty="0">
                <a:solidFill>
                  <a:schemeClr val="accent5"/>
                </a:solidFill>
                <a:effectLst/>
                <a:latin typeface="arial" panose="020B0604020202020204" pitchFamily="34" charset="0"/>
              </a:rPr>
              <a:t> </a:t>
            </a:r>
            <a:r>
              <a:rPr lang="fr-FR" b="1" i="0" dirty="0">
                <a:solidFill>
                  <a:schemeClr val="accent5"/>
                </a:solidFill>
                <a:effectLst/>
                <a:latin typeface="arial" panose="020B0604020202020204" pitchFamily="34" charset="0"/>
              </a:rPr>
              <a:t>-C.) </a:t>
            </a:r>
          </a:p>
          <a:p>
            <a:pPr marL="0" indent="0" algn="ctr">
              <a:buNone/>
            </a:pPr>
            <a:r>
              <a:rPr lang="fr-FR" b="1" i="0" dirty="0">
                <a:solidFill>
                  <a:srgbClr val="202124"/>
                </a:solidFill>
                <a:effectLst/>
                <a:latin typeface="arial" panose="020B0604020202020204" pitchFamily="34" charset="0"/>
              </a:rPr>
              <a:t>« Que ton alimentation soit ta première médecine »</a:t>
            </a:r>
            <a:r>
              <a:rPr lang="fr-FR" b="0" i="0" dirty="0">
                <a:solidFill>
                  <a:srgbClr val="202124"/>
                </a:solidFill>
                <a:effectLst/>
                <a:latin typeface="arial" panose="020B0604020202020204" pitchFamily="34" charset="0"/>
              </a:rPr>
              <a:t>.</a:t>
            </a:r>
          </a:p>
          <a:p>
            <a:pPr marL="0" indent="0" algn="ctr">
              <a:buNone/>
            </a:pPr>
            <a:endParaRPr lang="fr-FR" dirty="0"/>
          </a:p>
        </p:txBody>
      </p:sp>
    </p:spTree>
    <p:extLst>
      <p:ext uri="{BB962C8B-B14F-4D97-AF65-F5344CB8AC3E}">
        <p14:creationId xmlns:p14="http://schemas.microsoft.com/office/powerpoint/2010/main" val="30643268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8AECEA5-BCE3-5C95-819C-61DDA18000FF}"/>
              </a:ext>
            </a:extLst>
          </p:cNvPr>
          <p:cNvSpPr>
            <a:spLocks noGrp="1"/>
          </p:cNvSpPr>
          <p:nvPr>
            <p:ph type="title"/>
          </p:nvPr>
        </p:nvSpPr>
        <p:spPr/>
        <p:txBody>
          <a:bodyPr/>
          <a:lstStyle/>
          <a:p>
            <a:r>
              <a:rPr lang="fr-FR" dirty="0"/>
              <a:t>Quelques dictons….</a:t>
            </a:r>
          </a:p>
        </p:txBody>
      </p:sp>
      <p:sp>
        <p:nvSpPr>
          <p:cNvPr id="5" name="ZoneTexte 4">
            <a:extLst>
              <a:ext uri="{FF2B5EF4-FFF2-40B4-BE49-F238E27FC236}">
                <a16:creationId xmlns:a16="http://schemas.microsoft.com/office/drawing/2014/main" id="{C1CCB817-83BF-1309-ABCF-BB214525DFE8}"/>
              </a:ext>
            </a:extLst>
          </p:cNvPr>
          <p:cNvSpPr txBox="1"/>
          <p:nvPr/>
        </p:nvSpPr>
        <p:spPr>
          <a:xfrm>
            <a:off x="3047337" y="2272850"/>
            <a:ext cx="6589643" cy="2585323"/>
          </a:xfrm>
          <a:prstGeom prst="rect">
            <a:avLst/>
          </a:prstGeom>
          <a:noFill/>
        </p:spPr>
        <p:txBody>
          <a:bodyPr wrap="square">
            <a:spAutoFit/>
          </a:bodyPr>
          <a:lstStyle/>
          <a:p>
            <a:pPr algn="l">
              <a:buFont typeface="Arial" panose="020B0604020202020204" pitchFamily="34" charset="0"/>
              <a:buChar char="•"/>
            </a:pPr>
            <a:r>
              <a:rPr lang="fr-FR" b="0" i="0" dirty="0">
                <a:solidFill>
                  <a:srgbClr val="202124"/>
                </a:solidFill>
                <a:effectLst/>
                <a:latin typeface="arial" panose="020B0604020202020204" pitchFamily="34" charset="0"/>
              </a:rPr>
              <a:t>L'honnêteté ne fait pas </a:t>
            </a:r>
            <a:r>
              <a:rPr lang="fr-FR" b="1" i="0" dirty="0">
                <a:solidFill>
                  <a:srgbClr val="202124"/>
                </a:solidFill>
                <a:effectLst/>
                <a:latin typeface="arial" panose="020B0604020202020204" pitchFamily="34" charset="0"/>
              </a:rPr>
              <a:t>manger</a:t>
            </a:r>
            <a:r>
              <a:rPr lang="fr-FR" b="0" i="0" dirty="0">
                <a:solidFill>
                  <a:srgbClr val="202124"/>
                </a:solidFill>
                <a:effectLst/>
                <a:latin typeface="arial" panose="020B0604020202020204" pitchFamily="34" charset="0"/>
              </a:rPr>
              <a:t>. ...</a:t>
            </a:r>
          </a:p>
          <a:p>
            <a:pPr algn="l">
              <a:buFont typeface="Arial" panose="020B0604020202020204" pitchFamily="34" charset="0"/>
              <a:buChar char="•"/>
            </a:pPr>
            <a:r>
              <a:rPr lang="fr-FR" b="1" i="0" dirty="0">
                <a:solidFill>
                  <a:srgbClr val="202124"/>
                </a:solidFill>
                <a:effectLst/>
                <a:latin typeface="arial" panose="020B0604020202020204" pitchFamily="34" charset="0"/>
              </a:rPr>
              <a:t>Manger</a:t>
            </a:r>
            <a:r>
              <a:rPr lang="fr-FR" b="0" i="0" dirty="0">
                <a:solidFill>
                  <a:srgbClr val="202124"/>
                </a:solidFill>
                <a:effectLst/>
                <a:latin typeface="arial" panose="020B0604020202020204" pitchFamily="34" charset="0"/>
              </a:rPr>
              <a:t> est humain, digérer est divin. ...</a:t>
            </a:r>
          </a:p>
          <a:p>
            <a:pPr algn="l">
              <a:buFont typeface="Arial" panose="020B0604020202020204" pitchFamily="34" charset="0"/>
              <a:buChar char="•"/>
            </a:pPr>
            <a:r>
              <a:rPr lang="fr-FR" dirty="0">
                <a:solidFill>
                  <a:srgbClr val="202124"/>
                </a:solidFill>
                <a:latin typeface="arial" panose="020B0604020202020204" pitchFamily="34" charset="0"/>
              </a:rPr>
              <a:t> </a:t>
            </a:r>
            <a:r>
              <a:rPr lang="fr-FR" b="1" i="0" dirty="0">
                <a:solidFill>
                  <a:srgbClr val="202124"/>
                </a:solidFill>
                <a:effectLst/>
                <a:latin typeface="arial" panose="020B0604020202020204" pitchFamily="34" charset="0"/>
              </a:rPr>
              <a:t>Manger</a:t>
            </a:r>
            <a:r>
              <a:rPr lang="fr-FR" b="0" i="0" dirty="0">
                <a:solidFill>
                  <a:srgbClr val="202124"/>
                </a:solidFill>
                <a:effectLst/>
                <a:latin typeface="arial" panose="020B0604020202020204" pitchFamily="34" charset="0"/>
              </a:rPr>
              <a:t> peu, chasse beaucoup de maladies. ...</a:t>
            </a:r>
          </a:p>
          <a:p>
            <a:pPr algn="l">
              <a:buFont typeface="Arial" panose="020B0604020202020204" pitchFamily="34" charset="0"/>
              <a:buChar char="•"/>
            </a:pPr>
            <a:r>
              <a:rPr lang="fr-FR" dirty="0">
                <a:solidFill>
                  <a:srgbClr val="202124"/>
                </a:solidFill>
                <a:latin typeface="arial" panose="020B0604020202020204" pitchFamily="34" charset="0"/>
              </a:rPr>
              <a:t> </a:t>
            </a:r>
            <a:r>
              <a:rPr lang="fr-FR" b="0" i="0" dirty="0">
                <a:solidFill>
                  <a:srgbClr val="202124"/>
                </a:solidFill>
                <a:effectLst/>
                <a:latin typeface="arial" panose="020B0604020202020204" pitchFamily="34" charset="0"/>
              </a:rPr>
              <a:t>La vie doit se </a:t>
            </a:r>
            <a:r>
              <a:rPr lang="fr-FR" b="1" i="0" dirty="0">
                <a:solidFill>
                  <a:srgbClr val="202124"/>
                </a:solidFill>
                <a:effectLst/>
                <a:latin typeface="arial" panose="020B0604020202020204" pitchFamily="34" charset="0"/>
              </a:rPr>
              <a:t>manger</a:t>
            </a:r>
            <a:r>
              <a:rPr lang="fr-FR" b="0" i="0" dirty="0">
                <a:solidFill>
                  <a:srgbClr val="202124"/>
                </a:solidFill>
                <a:effectLst/>
                <a:latin typeface="arial" panose="020B0604020202020204" pitchFamily="34" charset="0"/>
              </a:rPr>
              <a:t> pour vivre. ...</a:t>
            </a:r>
          </a:p>
          <a:p>
            <a:pPr algn="l">
              <a:buFont typeface="Arial" panose="020B0604020202020204" pitchFamily="34" charset="0"/>
              <a:buChar char="•"/>
            </a:pPr>
            <a:r>
              <a:rPr lang="fr-FR" dirty="0">
                <a:solidFill>
                  <a:srgbClr val="202124"/>
                </a:solidFill>
                <a:latin typeface="arial" panose="020B0604020202020204" pitchFamily="34" charset="0"/>
              </a:rPr>
              <a:t> </a:t>
            </a:r>
            <a:r>
              <a:rPr lang="fr-FR" b="1" i="0" dirty="0">
                <a:solidFill>
                  <a:srgbClr val="202124"/>
                </a:solidFill>
                <a:effectLst/>
                <a:latin typeface="arial" panose="020B0604020202020204" pitchFamily="34" charset="0"/>
              </a:rPr>
              <a:t>Manger</a:t>
            </a:r>
            <a:r>
              <a:rPr lang="fr-FR" b="0" i="0" dirty="0">
                <a:solidFill>
                  <a:srgbClr val="202124"/>
                </a:solidFill>
                <a:effectLst/>
                <a:latin typeface="arial" panose="020B0604020202020204" pitchFamily="34" charset="0"/>
              </a:rPr>
              <a:t> est un vrai bonheur. ...</a:t>
            </a:r>
          </a:p>
          <a:p>
            <a:pPr algn="l">
              <a:buFont typeface="Arial" panose="020B0604020202020204" pitchFamily="34" charset="0"/>
              <a:buChar char="•"/>
            </a:pPr>
            <a:r>
              <a:rPr lang="fr-FR" dirty="0">
                <a:solidFill>
                  <a:srgbClr val="202124"/>
                </a:solidFill>
                <a:latin typeface="arial" panose="020B0604020202020204" pitchFamily="34" charset="0"/>
              </a:rPr>
              <a:t> </a:t>
            </a:r>
            <a:r>
              <a:rPr lang="fr-FR" b="0" i="0" dirty="0">
                <a:solidFill>
                  <a:srgbClr val="202124"/>
                </a:solidFill>
                <a:effectLst/>
                <a:latin typeface="arial" panose="020B0604020202020204" pitchFamily="34" charset="0"/>
              </a:rPr>
              <a:t>Il faut </a:t>
            </a:r>
            <a:r>
              <a:rPr lang="fr-FR" b="1" i="0" dirty="0">
                <a:solidFill>
                  <a:srgbClr val="202124"/>
                </a:solidFill>
                <a:effectLst/>
                <a:latin typeface="arial" panose="020B0604020202020204" pitchFamily="34" charset="0"/>
              </a:rPr>
              <a:t>manger</a:t>
            </a:r>
            <a:r>
              <a:rPr lang="fr-FR" b="0" i="0" dirty="0">
                <a:solidFill>
                  <a:srgbClr val="202124"/>
                </a:solidFill>
                <a:effectLst/>
                <a:latin typeface="arial" panose="020B0604020202020204" pitchFamily="34" charset="0"/>
              </a:rPr>
              <a:t> pour vivre et non pas vivre pour </a:t>
            </a:r>
            <a:r>
              <a:rPr lang="fr-FR" b="1" i="0" dirty="0">
                <a:solidFill>
                  <a:srgbClr val="202124"/>
                </a:solidFill>
                <a:effectLst/>
                <a:latin typeface="arial" panose="020B0604020202020204" pitchFamily="34" charset="0"/>
              </a:rPr>
              <a:t>manger</a:t>
            </a:r>
            <a:r>
              <a:rPr lang="fr-FR" b="0" i="0" dirty="0">
                <a:solidFill>
                  <a:srgbClr val="202124"/>
                </a:solidFill>
                <a:effectLst/>
                <a:latin typeface="arial" panose="020B0604020202020204" pitchFamily="34" charset="0"/>
              </a:rPr>
              <a:t>. … </a:t>
            </a:r>
          </a:p>
          <a:p>
            <a:pPr algn="l">
              <a:buFont typeface="Arial" panose="020B0604020202020204" pitchFamily="34" charset="0"/>
              <a:buChar char="•"/>
            </a:pPr>
            <a:r>
              <a:rPr lang="fr-FR" dirty="0">
                <a:solidFill>
                  <a:srgbClr val="202124"/>
                </a:solidFill>
                <a:latin typeface="arial" panose="020B0604020202020204" pitchFamily="34" charset="0"/>
              </a:rPr>
              <a:t> </a:t>
            </a:r>
            <a:r>
              <a:rPr lang="fr-FR" b="1" i="0" dirty="0">
                <a:solidFill>
                  <a:srgbClr val="202124"/>
                </a:solidFill>
                <a:effectLst/>
                <a:latin typeface="arial" panose="020B0604020202020204" pitchFamily="34" charset="0"/>
              </a:rPr>
              <a:t>Manger</a:t>
            </a:r>
            <a:r>
              <a:rPr lang="fr-FR" b="0" i="0" dirty="0">
                <a:solidFill>
                  <a:srgbClr val="202124"/>
                </a:solidFill>
                <a:effectLst/>
                <a:latin typeface="arial" panose="020B0604020202020204" pitchFamily="34" charset="0"/>
              </a:rPr>
              <a:t> c'est sacré, ne pas </a:t>
            </a:r>
            <a:r>
              <a:rPr lang="fr-FR" b="1" i="0" dirty="0">
                <a:solidFill>
                  <a:srgbClr val="202124"/>
                </a:solidFill>
                <a:effectLst/>
                <a:latin typeface="arial" panose="020B0604020202020204" pitchFamily="34" charset="0"/>
              </a:rPr>
              <a:t>manger</a:t>
            </a:r>
            <a:r>
              <a:rPr lang="fr-FR" b="0" i="0" dirty="0">
                <a:solidFill>
                  <a:srgbClr val="202124"/>
                </a:solidFill>
                <a:effectLst/>
                <a:latin typeface="arial" panose="020B0604020202020204" pitchFamily="34" charset="0"/>
              </a:rPr>
              <a:t> c'est pêché. ...</a:t>
            </a:r>
          </a:p>
          <a:p>
            <a:pPr algn="l">
              <a:buFont typeface="Arial" panose="020B0604020202020204" pitchFamily="34" charset="0"/>
              <a:buChar char="•"/>
            </a:pPr>
            <a:r>
              <a:rPr lang="fr-FR" dirty="0">
                <a:solidFill>
                  <a:srgbClr val="202124"/>
                </a:solidFill>
                <a:latin typeface="arial" panose="020B0604020202020204" pitchFamily="34" charset="0"/>
              </a:rPr>
              <a:t> Quand l’appétit va tout va . …et la dépression…</a:t>
            </a:r>
            <a:endParaRPr lang="fr-FR" b="0" i="0" dirty="0">
              <a:solidFill>
                <a:srgbClr val="202124"/>
              </a:solidFill>
              <a:effectLst/>
              <a:latin typeface="arial" panose="020B0604020202020204" pitchFamily="34" charset="0"/>
            </a:endParaRPr>
          </a:p>
          <a:p>
            <a:pPr algn="l">
              <a:buFont typeface="Arial" panose="020B0604020202020204" pitchFamily="34" charset="0"/>
              <a:buChar char="•"/>
            </a:pPr>
            <a:endParaRPr lang="fr-FR" b="0" i="0" dirty="0">
              <a:solidFill>
                <a:srgbClr val="202124"/>
              </a:solidFill>
              <a:effectLst/>
              <a:latin typeface="arial" panose="020B0604020202020204" pitchFamily="34" charset="0"/>
            </a:endParaRPr>
          </a:p>
        </p:txBody>
      </p:sp>
      <p:pic>
        <p:nvPicPr>
          <p:cNvPr id="3074" name="Picture 2" descr="L'APPETIT - Atelier Contemporain">
            <a:extLst>
              <a:ext uri="{FF2B5EF4-FFF2-40B4-BE49-F238E27FC236}">
                <a16:creationId xmlns:a16="http://schemas.microsoft.com/office/drawing/2014/main" id="{94A054D8-1B7E-568E-C0A9-84D2679B9CDB}"/>
              </a:ext>
            </a:extLst>
          </p:cNvPr>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0" y="2107096"/>
            <a:ext cx="2802295" cy="27510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03134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191255-FC65-CE62-A416-E9EEC6E0BEE2}"/>
              </a:ext>
            </a:extLst>
          </p:cNvPr>
          <p:cNvSpPr>
            <a:spLocks noGrp="1"/>
          </p:cNvSpPr>
          <p:nvPr>
            <p:ph type="title"/>
          </p:nvPr>
        </p:nvSpPr>
        <p:spPr/>
        <p:txBody>
          <a:bodyPr/>
          <a:lstStyle/>
          <a:p>
            <a:r>
              <a:rPr lang="fr-FR" dirty="0">
                <a:solidFill>
                  <a:srgbClr val="FF0000"/>
                </a:solidFill>
              </a:rPr>
              <a:t>Manger par plaisir ou obligation ? </a:t>
            </a:r>
            <a:br>
              <a:rPr lang="fr-FR" dirty="0"/>
            </a:br>
            <a:endParaRPr lang="fr-FR" dirty="0"/>
          </a:p>
        </p:txBody>
      </p:sp>
      <p:sp>
        <p:nvSpPr>
          <p:cNvPr id="3" name="Espace réservé du contenu 2">
            <a:extLst>
              <a:ext uri="{FF2B5EF4-FFF2-40B4-BE49-F238E27FC236}">
                <a16:creationId xmlns:a16="http://schemas.microsoft.com/office/drawing/2014/main" id="{933BE6C8-BF28-121B-8D20-52808B2A9B43}"/>
              </a:ext>
            </a:extLst>
          </p:cNvPr>
          <p:cNvSpPr>
            <a:spLocks noGrp="1"/>
          </p:cNvSpPr>
          <p:nvPr>
            <p:ph sz="quarter" idx="13"/>
          </p:nvPr>
        </p:nvSpPr>
        <p:spPr>
          <a:xfrm>
            <a:off x="738845" y="2259622"/>
            <a:ext cx="10363826" cy="3424107"/>
          </a:xfrm>
        </p:spPr>
        <p:txBody>
          <a:bodyPr/>
          <a:lstStyle/>
          <a:p>
            <a:pPr marL="0" indent="0">
              <a:buNone/>
            </a:pPr>
            <a:r>
              <a:rPr lang="fr-FR" dirty="0"/>
              <a:t> </a:t>
            </a:r>
          </a:p>
        </p:txBody>
      </p:sp>
      <p:pic>
        <p:nvPicPr>
          <p:cNvPr id="2050" name="Picture 2" descr="L'alimentation par sonde gastrique">
            <a:extLst>
              <a:ext uri="{FF2B5EF4-FFF2-40B4-BE49-F238E27FC236}">
                <a16:creationId xmlns:a16="http://schemas.microsoft.com/office/drawing/2014/main" id="{9EE194E6-1D7C-22C9-3C23-19F519DA28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2755" y="1932167"/>
            <a:ext cx="7696862" cy="40790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59141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472E5A5-5819-F2EC-7BDE-D04E032AFA20}"/>
              </a:ext>
            </a:extLst>
          </p:cNvPr>
          <p:cNvSpPr>
            <a:spLocks noGrp="1"/>
          </p:cNvSpPr>
          <p:nvPr>
            <p:ph type="title"/>
          </p:nvPr>
        </p:nvSpPr>
        <p:spPr/>
        <p:txBody>
          <a:bodyPr/>
          <a:lstStyle/>
          <a:p>
            <a:r>
              <a:rPr lang="fr-FR" dirty="0">
                <a:solidFill>
                  <a:srgbClr val="FF0000"/>
                </a:solidFill>
              </a:rPr>
              <a:t>Manger par plaisir ou obligation ?</a:t>
            </a:r>
            <a:endParaRPr lang="fr-FR" dirty="0"/>
          </a:p>
        </p:txBody>
      </p:sp>
      <p:sp>
        <p:nvSpPr>
          <p:cNvPr id="3" name="Espace réservé du contenu 2">
            <a:extLst>
              <a:ext uri="{FF2B5EF4-FFF2-40B4-BE49-F238E27FC236}">
                <a16:creationId xmlns:a16="http://schemas.microsoft.com/office/drawing/2014/main" id="{5EFB95C7-52CC-D1EF-2041-EC84901DB488}"/>
              </a:ext>
            </a:extLst>
          </p:cNvPr>
          <p:cNvSpPr>
            <a:spLocks noGrp="1"/>
          </p:cNvSpPr>
          <p:nvPr>
            <p:ph sz="quarter" idx="13"/>
          </p:nvPr>
        </p:nvSpPr>
        <p:spPr/>
        <p:txBody>
          <a:bodyPr>
            <a:normAutofit fontScale="85000" lnSpcReduction="10000"/>
          </a:bodyPr>
          <a:lstStyle/>
          <a:p>
            <a:pPr marL="0" indent="0" algn="ctr">
              <a:buFont typeface="Wingdings" panose="05000000000000000000" pitchFamily="2" charset="2"/>
              <a:buNone/>
              <a:defRPr/>
            </a:pPr>
            <a:r>
              <a:rPr lang="fr-FR" altLang="fr-FR" b="1" u="sng" dirty="0"/>
              <a:t>ALIMENTATION</a:t>
            </a:r>
          </a:p>
          <a:p>
            <a:pPr marL="0" indent="0" algn="ctr">
              <a:buFont typeface="Wingdings" panose="05000000000000000000" pitchFamily="2" charset="2"/>
              <a:buNone/>
              <a:defRPr/>
            </a:pPr>
            <a:endParaRPr lang="fr-FR" altLang="fr-FR" sz="1000" b="1" u="sng" dirty="0"/>
          </a:p>
          <a:p>
            <a:pPr marL="0" indent="0" algn="just">
              <a:buNone/>
              <a:defRPr/>
            </a:pPr>
            <a:r>
              <a:rPr lang="fr-FR" altLang="fr-FR" sz="2200" b="1" dirty="0">
                <a:solidFill>
                  <a:srgbClr val="FF0000"/>
                </a:solidFill>
              </a:rPr>
              <a:t>Adapter</a:t>
            </a:r>
            <a:r>
              <a:rPr lang="fr-FR" altLang="fr-FR" sz="2200" dirty="0"/>
              <a:t> l’alimentation régulièrement</a:t>
            </a:r>
          </a:p>
          <a:p>
            <a:pPr marL="0" indent="0" algn="just">
              <a:buFont typeface="Wingdings" panose="05000000000000000000" pitchFamily="2" charset="2"/>
              <a:buNone/>
              <a:defRPr/>
            </a:pPr>
            <a:endParaRPr lang="fr-FR" altLang="fr-FR" sz="2200" dirty="0"/>
          </a:p>
          <a:p>
            <a:pPr marL="0" indent="0" algn="just">
              <a:buNone/>
              <a:defRPr/>
            </a:pPr>
            <a:r>
              <a:rPr lang="fr-FR" altLang="fr-FR" sz="2200" dirty="0">
                <a:solidFill>
                  <a:srgbClr val="FF0000"/>
                </a:solidFill>
              </a:rPr>
              <a:t>Se poser les </a:t>
            </a:r>
            <a:r>
              <a:rPr lang="fr-FR" altLang="fr-FR" sz="2200" b="1" dirty="0">
                <a:solidFill>
                  <a:srgbClr val="FF0000"/>
                </a:solidFill>
              </a:rPr>
              <a:t>bonnes questions </a:t>
            </a:r>
            <a:r>
              <a:rPr lang="fr-FR" altLang="fr-FR" sz="2200" dirty="0"/>
              <a:t>: interruption momentanée de l’alimentation orale? alimentation par voie parentérale? pose d’une sonde naso-gastrique? parfois gastrostomie ? BUT ? </a:t>
            </a:r>
          </a:p>
          <a:p>
            <a:pPr marL="0" indent="0" algn="just">
              <a:buNone/>
              <a:defRPr/>
            </a:pPr>
            <a:r>
              <a:rPr lang="fr-FR" altLang="fr-FR" sz="2200" b="1" dirty="0">
                <a:ea typeface="Arial" pitchFamily="34" charset="0"/>
              </a:rPr>
              <a:t>L’assistance alimentaire n’est indiquée que si le bénéfice attendu est suffisamment durable et sans contrainte déraisonnable pour la qualité de vie du patient</a:t>
            </a:r>
            <a:endParaRPr lang="fr-FR" altLang="fr-FR" sz="2200" dirty="0">
              <a:ea typeface="Arial" pitchFamily="34" charset="0"/>
            </a:endParaRPr>
          </a:p>
          <a:p>
            <a:endParaRPr lang="fr-FR" dirty="0"/>
          </a:p>
        </p:txBody>
      </p:sp>
    </p:spTree>
    <p:extLst>
      <p:ext uri="{BB962C8B-B14F-4D97-AF65-F5344CB8AC3E}">
        <p14:creationId xmlns:p14="http://schemas.microsoft.com/office/powerpoint/2010/main" val="38389362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4C153C7-91FA-6055-9A22-B70E07F2FF9B}"/>
              </a:ext>
            </a:extLst>
          </p:cNvPr>
          <p:cNvSpPr>
            <a:spLocks noGrp="1"/>
          </p:cNvSpPr>
          <p:nvPr>
            <p:ph type="title"/>
          </p:nvPr>
        </p:nvSpPr>
        <p:spPr>
          <a:xfrm>
            <a:off x="913775" y="618518"/>
            <a:ext cx="10364451" cy="613124"/>
          </a:xfrm>
        </p:spPr>
        <p:txBody>
          <a:bodyPr/>
          <a:lstStyle/>
          <a:p>
            <a:r>
              <a:rPr lang="fr-FR" dirty="0">
                <a:solidFill>
                  <a:srgbClr val="FF0000"/>
                </a:solidFill>
              </a:rPr>
              <a:t>Manger par plaisir ou obligation ?</a:t>
            </a:r>
            <a:endParaRPr lang="fr-FR" dirty="0"/>
          </a:p>
        </p:txBody>
      </p:sp>
      <p:sp>
        <p:nvSpPr>
          <p:cNvPr id="3" name="Espace réservé du contenu 2">
            <a:extLst>
              <a:ext uri="{FF2B5EF4-FFF2-40B4-BE49-F238E27FC236}">
                <a16:creationId xmlns:a16="http://schemas.microsoft.com/office/drawing/2014/main" id="{52AD78C1-1CC4-8201-6AC7-0E383EFE13CB}"/>
              </a:ext>
            </a:extLst>
          </p:cNvPr>
          <p:cNvSpPr>
            <a:spLocks noGrp="1"/>
          </p:cNvSpPr>
          <p:nvPr>
            <p:ph sz="quarter" idx="13"/>
          </p:nvPr>
        </p:nvSpPr>
        <p:spPr/>
        <p:txBody>
          <a:bodyPr/>
          <a:lstStyle/>
          <a:p>
            <a:pPr marL="0" indent="0">
              <a:buNone/>
            </a:pPr>
            <a:endParaRPr lang="fr-FR" dirty="0"/>
          </a:p>
        </p:txBody>
      </p:sp>
      <p:sp>
        <p:nvSpPr>
          <p:cNvPr id="5" name="ZoneTexte 4">
            <a:extLst>
              <a:ext uri="{FF2B5EF4-FFF2-40B4-BE49-F238E27FC236}">
                <a16:creationId xmlns:a16="http://schemas.microsoft.com/office/drawing/2014/main" id="{DE060BF1-BCB1-DA63-9C16-03F9F17C0EF3}"/>
              </a:ext>
            </a:extLst>
          </p:cNvPr>
          <p:cNvSpPr txBox="1"/>
          <p:nvPr/>
        </p:nvSpPr>
        <p:spPr>
          <a:xfrm>
            <a:off x="979714" y="2258009"/>
            <a:ext cx="8689133" cy="3693319"/>
          </a:xfrm>
          <a:prstGeom prst="rect">
            <a:avLst/>
          </a:prstGeom>
          <a:noFill/>
        </p:spPr>
        <p:txBody>
          <a:bodyPr wrap="square">
            <a:spAutoFit/>
          </a:bodyPr>
          <a:lstStyle/>
          <a:p>
            <a:pPr marL="0" indent="0" algn="ctr">
              <a:buFont typeface="Wingdings" panose="05000000000000000000" pitchFamily="2" charset="2"/>
              <a:buNone/>
              <a:defRPr/>
            </a:pPr>
            <a:endParaRPr lang="fr-FR" altLang="fr-FR" b="1" u="sng" dirty="0">
              <a:latin typeface="Arial" panose="020B0604020202020204" pitchFamily="34" charset="0"/>
              <a:cs typeface="Arial" panose="020B0604020202020204" pitchFamily="34" charset="0"/>
            </a:endParaRPr>
          </a:p>
          <a:p>
            <a:pPr marL="0" indent="0">
              <a:buFont typeface="Wingdings" panose="05000000000000000000" pitchFamily="2" charset="2"/>
              <a:buNone/>
              <a:defRPr/>
            </a:pPr>
            <a:r>
              <a:rPr lang="fr-FR" altLang="fr-FR" sz="2400" b="1" u="sng" dirty="0">
                <a:latin typeface="Arial" panose="020B0604020202020204" pitchFamily="34" charset="0"/>
                <a:cs typeface="Arial" panose="020B0604020202020204" pitchFamily="34" charset="0"/>
              </a:rPr>
              <a:t>Évaluer</a:t>
            </a:r>
            <a:r>
              <a:rPr lang="fr-FR" altLang="fr-FR" sz="2400" b="1" dirty="0">
                <a:latin typeface="Arial" panose="020B0604020202020204" pitchFamily="34" charset="0"/>
                <a:cs typeface="Arial" panose="020B0604020202020204" pitchFamily="34" charset="0"/>
              </a:rPr>
              <a:t> </a:t>
            </a:r>
            <a:r>
              <a:rPr lang="fr-FR" altLang="fr-FR" sz="2400" dirty="0">
                <a:latin typeface="Arial" panose="020B0604020202020204" pitchFamily="34" charset="0"/>
                <a:cs typeface="Arial" panose="020B0604020202020204" pitchFamily="34" charset="0"/>
              </a:rPr>
              <a:t>: </a:t>
            </a:r>
          </a:p>
          <a:p>
            <a:pPr marL="0" indent="0">
              <a:buFont typeface="Wingdings" panose="05000000000000000000" pitchFamily="2" charset="2"/>
              <a:buNone/>
              <a:defRPr/>
            </a:pPr>
            <a:endParaRPr lang="fr-FR" altLang="fr-FR" sz="2400" dirty="0">
              <a:latin typeface="Arial" panose="020B0604020202020204" pitchFamily="34" charset="0"/>
              <a:cs typeface="Arial" panose="020B0604020202020204" pitchFamily="34" charset="0"/>
            </a:endParaRPr>
          </a:p>
          <a:p>
            <a:pPr marL="0" indent="0" algn="just">
              <a:buFont typeface="Wingdings" panose="05000000000000000000" pitchFamily="2" charset="2"/>
              <a:buChar char="Ø"/>
              <a:defRPr/>
            </a:pPr>
            <a:r>
              <a:rPr lang="fr-FR" altLang="fr-FR" sz="2400" dirty="0">
                <a:latin typeface="Arial" panose="020B0604020202020204" pitchFamily="34" charset="0"/>
                <a:cs typeface="Arial" panose="020B0604020202020204" pitchFamily="34" charset="0"/>
              </a:rPr>
              <a:t>les goûts et désirs du patient, alimentation plaisir</a:t>
            </a:r>
          </a:p>
          <a:p>
            <a:pPr marL="0" indent="0" algn="just">
              <a:buFont typeface="Wingdings" panose="05000000000000000000" pitchFamily="2" charset="2"/>
              <a:buChar char="Ø"/>
              <a:defRPr/>
            </a:pPr>
            <a:r>
              <a:rPr lang="fr-FR" altLang="fr-FR" sz="2400" dirty="0">
                <a:latin typeface="Arial" panose="020B0604020202020204" pitchFamily="34" charset="0"/>
                <a:cs typeface="Arial" panose="020B0604020202020204" pitchFamily="34" charset="0"/>
              </a:rPr>
              <a:t>les difficultés (dysphagie, fausses routes, nausées/vomissements, douleurs…)</a:t>
            </a:r>
          </a:p>
          <a:p>
            <a:pPr marL="0" indent="0" algn="just">
              <a:buFont typeface="Wingdings" panose="05000000000000000000" pitchFamily="2" charset="2"/>
              <a:buChar char="Ø"/>
              <a:defRPr/>
            </a:pPr>
            <a:r>
              <a:rPr lang="fr-FR" altLang="fr-FR" sz="2400" dirty="0">
                <a:latin typeface="Arial" panose="020B0604020202020204" pitchFamily="34" charset="0"/>
                <a:cs typeface="Arial" panose="020B0604020202020204" pitchFamily="34" charset="0"/>
              </a:rPr>
              <a:t>l’état psychologique (dépression, anxiété, repli sur soi)</a:t>
            </a:r>
          </a:p>
          <a:p>
            <a:pPr marL="0" indent="0" algn="just">
              <a:buFont typeface="Wingdings" panose="05000000000000000000" pitchFamily="2" charset="2"/>
              <a:buChar char="Ø"/>
              <a:defRPr/>
            </a:pPr>
            <a:r>
              <a:rPr lang="fr-FR" altLang="fr-FR" sz="2400" dirty="0">
                <a:latin typeface="Arial" panose="020B0604020202020204" pitchFamily="34" charset="0"/>
                <a:cs typeface="Arial" panose="020B0604020202020204" pitchFamily="34" charset="0"/>
              </a:rPr>
              <a:t>le pronostic (court, moyen, long terme)</a:t>
            </a:r>
          </a:p>
          <a:p>
            <a:pPr marL="0" indent="0" algn="just">
              <a:buFont typeface="Wingdings" panose="05000000000000000000" pitchFamily="2" charset="2"/>
              <a:buChar char="Ø"/>
              <a:defRPr/>
            </a:pPr>
            <a:r>
              <a:rPr lang="fr-FR" altLang="fr-FR" sz="2400" dirty="0">
                <a:latin typeface="Arial" panose="020B0604020202020204" pitchFamily="34" charset="0"/>
                <a:cs typeface="Arial" panose="020B0604020202020204" pitchFamily="34" charset="0"/>
              </a:rPr>
              <a:t>éliminer une cause iatrogène médicamenteuse</a:t>
            </a:r>
          </a:p>
          <a:p>
            <a:pPr marL="0" indent="0" algn="just">
              <a:buFont typeface="Wingdings" panose="05000000000000000000" pitchFamily="2" charset="2"/>
              <a:buChar char="Ø"/>
              <a:defRPr/>
            </a:pPr>
            <a:r>
              <a:rPr lang="fr-FR" altLang="fr-FR" sz="2400" dirty="0">
                <a:latin typeface="Arial" panose="020B0604020202020204" pitchFamily="34" charset="0"/>
                <a:cs typeface="Arial" panose="020B0604020202020204" pitchFamily="34" charset="0"/>
              </a:rPr>
              <a:t>examiner la bouche</a:t>
            </a:r>
          </a:p>
        </p:txBody>
      </p:sp>
    </p:spTree>
    <p:extLst>
      <p:ext uri="{BB962C8B-B14F-4D97-AF65-F5344CB8AC3E}">
        <p14:creationId xmlns:p14="http://schemas.microsoft.com/office/powerpoint/2010/main" val="6824851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26C2FDF-2C85-9175-0B5F-10214CDFA332}"/>
              </a:ext>
            </a:extLst>
          </p:cNvPr>
          <p:cNvSpPr>
            <a:spLocks noGrp="1"/>
          </p:cNvSpPr>
          <p:nvPr>
            <p:ph type="title"/>
          </p:nvPr>
        </p:nvSpPr>
        <p:spPr/>
        <p:txBody>
          <a:bodyPr/>
          <a:lstStyle/>
          <a:p>
            <a:r>
              <a:rPr lang="fr-FR" dirty="0">
                <a:solidFill>
                  <a:srgbClr val="FF0000"/>
                </a:solidFill>
              </a:rPr>
              <a:t>Manger par plaisir ou obligation ?</a:t>
            </a:r>
          </a:p>
        </p:txBody>
      </p:sp>
      <p:pic>
        <p:nvPicPr>
          <p:cNvPr id="1026" name="Picture 2" descr="Nutrition parentérale Archives - DOM PERFUSION">
            <a:extLst>
              <a:ext uri="{FF2B5EF4-FFF2-40B4-BE49-F238E27FC236}">
                <a16:creationId xmlns:a16="http://schemas.microsoft.com/office/drawing/2014/main" id="{C089A30C-E413-46C2-4388-75F166369CAF}"/>
              </a:ext>
            </a:extLst>
          </p:cNvPr>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389614" y="2586037"/>
            <a:ext cx="4198289" cy="336153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PT - Dr Sophie NOEL Centre pour Personnes âgées HCC 3/11/08 PowerPoint  Presentation - ID:887285">
            <a:extLst>
              <a:ext uri="{FF2B5EF4-FFF2-40B4-BE49-F238E27FC236}">
                <a16:creationId xmlns:a16="http://schemas.microsoft.com/office/drawing/2014/main" id="{DC9E2F66-56D2-FD99-DC39-225B6D03F5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2513" y="1940118"/>
            <a:ext cx="5331059" cy="4579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44686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3E88E36-05D4-429C-FEFD-C259E7FA27B7}"/>
              </a:ext>
            </a:extLst>
          </p:cNvPr>
          <p:cNvSpPr>
            <a:spLocks noGrp="1"/>
          </p:cNvSpPr>
          <p:nvPr>
            <p:ph type="title"/>
          </p:nvPr>
        </p:nvSpPr>
        <p:spPr/>
        <p:txBody>
          <a:bodyPr/>
          <a:lstStyle/>
          <a:p>
            <a:r>
              <a:rPr lang="fr-FR" dirty="0">
                <a:solidFill>
                  <a:srgbClr val="FF0000"/>
                </a:solidFill>
              </a:rPr>
              <a:t>Manger par plaisir ou obligation ?</a:t>
            </a:r>
          </a:p>
        </p:txBody>
      </p:sp>
      <p:sp>
        <p:nvSpPr>
          <p:cNvPr id="3" name="Espace réservé du contenu 2">
            <a:extLst>
              <a:ext uri="{FF2B5EF4-FFF2-40B4-BE49-F238E27FC236}">
                <a16:creationId xmlns:a16="http://schemas.microsoft.com/office/drawing/2014/main" id="{18E9E706-71A6-F86F-9937-5AF72C32EACC}"/>
              </a:ext>
            </a:extLst>
          </p:cNvPr>
          <p:cNvSpPr>
            <a:spLocks noGrp="1"/>
          </p:cNvSpPr>
          <p:nvPr>
            <p:ph sz="quarter" idx="13"/>
          </p:nvPr>
        </p:nvSpPr>
        <p:spPr/>
        <p:txBody>
          <a:bodyPr/>
          <a:lstStyle/>
          <a:p>
            <a:r>
              <a:rPr lang="fr-FR" dirty="0"/>
              <a:t>Avoir faim entraine un désir celui de vouloir manger qui apporte normalement du plaisir. </a:t>
            </a:r>
          </a:p>
          <a:p>
            <a:r>
              <a:rPr lang="fr-FR" dirty="0"/>
              <a:t>raisonnement de bien portant : </a:t>
            </a:r>
            <a:r>
              <a:rPr lang="fr-FR" dirty="0">
                <a:solidFill>
                  <a:srgbClr val="FF0000"/>
                </a:solidFill>
              </a:rPr>
              <a:t>histoire de la cuisine  à l’</a:t>
            </a:r>
            <a:r>
              <a:rPr lang="fr-FR" dirty="0" err="1">
                <a:solidFill>
                  <a:srgbClr val="FF0000"/>
                </a:solidFill>
              </a:rPr>
              <a:t>usp</a:t>
            </a:r>
            <a:endParaRPr lang="fr-FR" dirty="0">
              <a:solidFill>
                <a:srgbClr val="FF0000"/>
              </a:solidFill>
            </a:endParaRPr>
          </a:p>
          <a:p>
            <a:r>
              <a:rPr lang="fr-FR" dirty="0"/>
              <a:t>Se forcer  à manger ou forcer l’autre devient source de malaise physique et ou souffrance psychologique pour le patient, l’entourage et les soignants. (</a:t>
            </a:r>
            <a:r>
              <a:rPr lang="fr-FR" dirty="0">
                <a:solidFill>
                  <a:srgbClr val="FF0000"/>
                </a:solidFill>
              </a:rPr>
              <a:t>Repas apporter par les familles) </a:t>
            </a:r>
          </a:p>
          <a:p>
            <a:endParaRPr lang="fr-FR" dirty="0"/>
          </a:p>
          <a:p>
            <a:endParaRPr lang="fr-FR" dirty="0"/>
          </a:p>
          <a:p>
            <a:endParaRPr lang="fr-FR" dirty="0"/>
          </a:p>
          <a:p>
            <a:pPr marL="0" indent="0">
              <a:buNone/>
            </a:pPr>
            <a:endParaRPr lang="fr-FR" dirty="0"/>
          </a:p>
        </p:txBody>
      </p:sp>
    </p:spTree>
    <p:extLst>
      <p:ext uri="{BB962C8B-B14F-4D97-AF65-F5344CB8AC3E}">
        <p14:creationId xmlns:p14="http://schemas.microsoft.com/office/powerpoint/2010/main" val="91064680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0449A5E-DBCB-A9F1-525D-623C34F0EFE0}"/>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199CC2B9-59A1-4A95-7A51-FF3EB112F140}"/>
              </a:ext>
            </a:extLst>
          </p:cNvPr>
          <p:cNvSpPr>
            <a:spLocks noGrp="1"/>
          </p:cNvSpPr>
          <p:nvPr>
            <p:ph sz="quarter" idx="13"/>
          </p:nvPr>
        </p:nvSpPr>
        <p:spPr>
          <a:xfrm>
            <a:off x="-287830" y="2367092"/>
            <a:ext cx="11565430" cy="3424107"/>
          </a:xfrm>
        </p:spPr>
        <p:txBody>
          <a:bodyPr/>
          <a:lstStyle/>
          <a:p>
            <a:pPr marL="0" indent="0">
              <a:buNone/>
            </a:pPr>
            <a:r>
              <a:rPr lang="fr-FR" dirty="0"/>
              <a:t>     Un petit travail sur …quoi d’ailleurs ? </a:t>
            </a:r>
          </a:p>
        </p:txBody>
      </p:sp>
      <p:pic>
        <p:nvPicPr>
          <p:cNvPr id="1028" name="Picture 4" descr="Point d'interrogation décrit images vectorielles, Point d'interrogation  décrit vecteurs libres de droits | Depositphotos">
            <a:extLst>
              <a:ext uri="{FF2B5EF4-FFF2-40B4-BE49-F238E27FC236}">
                <a16:creationId xmlns:a16="http://schemas.microsoft.com/office/drawing/2014/main" id="{DB54647E-9001-9603-E761-367A50A4A2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2830" y="3038474"/>
            <a:ext cx="3403159" cy="32589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208558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FC61E70-8B6E-8D5D-7D3C-991ECFC8A5C4}"/>
              </a:ext>
            </a:extLst>
          </p:cNvPr>
          <p:cNvSpPr>
            <a:spLocks noGrp="1"/>
          </p:cNvSpPr>
          <p:nvPr>
            <p:ph type="title"/>
          </p:nvPr>
        </p:nvSpPr>
        <p:spPr/>
        <p:txBody>
          <a:bodyPr/>
          <a:lstStyle/>
          <a:p>
            <a:r>
              <a:rPr lang="fr-FR" sz="3600" b="1" dirty="0">
                <a:solidFill>
                  <a:srgbClr val="FF0000"/>
                </a:solidFill>
                <a:effectLst/>
                <a:latin typeface="inherit"/>
                <a:ea typeface="Times New Roman" panose="02020603050405020304" pitchFamily="18" charset="0"/>
                <a:cs typeface="Times New Roman" panose="02020603050405020304" pitchFamily="18" charset="0"/>
              </a:rPr>
              <a:t>Représentations, croyances et valeurs symboliques de l’alimentation</a:t>
            </a:r>
            <a:endParaRPr lang="fr-FR" dirty="0"/>
          </a:p>
        </p:txBody>
      </p:sp>
      <p:sp>
        <p:nvSpPr>
          <p:cNvPr id="3" name="Espace réservé du contenu 2">
            <a:extLst>
              <a:ext uri="{FF2B5EF4-FFF2-40B4-BE49-F238E27FC236}">
                <a16:creationId xmlns:a16="http://schemas.microsoft.com/office/drawing/2014/main" id="{2C41CD70-2824-A24A-A4BE-C9195BF2A87C}"/>
              </a:ext>
            </a:extLst>
          </p:cNvPr>
          <p:cNvSpPr>
            <a:spLocks noGrp="1"/>
          </p:cNvSpPr>
          <p:nvPr>
            <p:ph sz="quarter" idx="13"/>
          </p:nvPr>
        </p:nvSpPr>
        <p:spPr/>
        <p:txBody>
          <a:bodyPr>
            <a:normAutofit/>
          </a:bodyPr>
          <a:lstStyle/>
          <a:p>
            <a:r>
              <a:rPr lang="fr-FR" sz="3600" dirty="0"/>
              <a:t>Représentations</a:t>
            </a:r>
          </a:p>
          <a:p>
            <a:r>
              <a:rPr lang="fr-FR" sz="3600" dirty="0"/>
              <a:t>Croyances….</a:t>
            </a:r>
          </a:p>
        </p:txBody>
      </p:sp>
    </p:spTree>
    <p:extLst>
      <p:ext uri="{BB962C8B-B14F-4D97-AF65-F5344CB8AC3E}">
        <p14:creationId xmlns:p14="http://schemas.microsoft.com/office/powerpoint/2010/main" val="405320877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005070E-82AB-258D-9827-DA028BE43F06}"/>
              </a:ext>
            </a:extLst>
          </p:cNvPr>
          <p:cNvSpPr>
            <a:spLocks noGrp="1"/>
          </p:cNvSpPr>
          <p:nvPr>
            <p:ph type="title"/>
          </p:nvPr>
        </p:nvSpPr>
        <p:spPr/>
        <p:txBody>
          <a:bodyPr/>
          <a:lstStyle/>
          <a:p>
            <a:r>
              <a:rPr lang="fr-FR" sz="2800" b="1" dirty="0">
                <a:solidFill>
                  <a:srgbClr val="FF0000"/>
                </a:solidFill>
                <a:effectLst/>
                <a:latin typeface="inherit"/>
                <a:ea typeface="Times New Roman" panose="02020603050405020304" pitchFamily="18" charset="0"/>
                <a:cs typeface="Times New Roman" panose="02020603050405020304" pitchFamily="18" charset="0"/>
              </a:rPr>
              <a:t>Représentations, croyances et valeurs symboliques de l’alimentation</a:t>
            </a:r>
            <a:br>
              <a:rPr lang="fr-FR"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br>
            <a:endParaRPr lang="fr-FR" dirty="0">
              <a:solidFill>
                <a:srgbClr val="FF0000"/>
              </a:solidFill>
            </a:endParaRPr>
          </a:p>
        </p:txBody>
      </p:sp>
      <p:sp>
        <p:nvSpPr>
          <p:cNvPr id="3" name="Espace réservé du contenu 2">
            <a:extLst>
              <a:ext uri="{FF2B5EF4-FFF2-40B4-BE49-F238E27FC236}">
                <a16:creationId xmlns:a16="http://schemas.microsoft.com/office/drawing/2014/main" id="{CE29CE60-0B77-A1EA-8255-6B4F72659DA2}"/>
              </a:ext>
            </a:extLst>
          </p:cNvPr>
          <p:cNvSpPr>
            <a:spLocks noGrp="1"/>
          </p:cNvSpPr>
          <p:nvPr>
            <p:ph sz="quarter" idx="13"/>
          </p:nvPr>
        </p:nvSpPr>
        <p:spPr>
          <a:xfrm>
            <a:off x="1072800" y="2581777"/>
            <a:ext cx="10363826" cy="4375614"/>
          </a:xfrm>
        </p:spPr>
        <p:txBody>
          <a:bodyPr>
            <a:normAutofit/>
          </a:bodyPr>
          <a:lstStyle/>
          <a:p>
            <a:pPr marL="0" indent="0" algn="l">
              <a:buNone/>
            </a:pPr>
            <a:r>
              <a:rPr lang="fr-FR" b="0" i="0" dirty="0">
                <a:solidFill>
                  <a:srgbClr val="333333"/>
                </a:solidFill>
                <a:effectLst/>
                <a:latin typeface="Montserrat" panose="00000500000000000000" pitchFamily="2" charset="0"/>
              </a:rPr>
              <a:t>1/ L’alimentation est source de vie, symbole de croissance, de force, d’énergie ( dès la naissance).</a:t>
            </a:r>
          </a:p>
          <a:p>
            <a:pPr marL="0" indent="0" algn="l">
              <a:buNone/>
            </a:pPr>
            <a:r>
              <a:rPr lang="fr-FR" b="0" i="0" dirty="0">
                <a:solidFill>
                  <a:srgbClr val="333333"/>
                </a:solidFill>
                <a:effectLst/>
                <a:latin typeface="Montserrat" panose="00000500000000000000" pitchFamily="2" charset="0"/>
              </a:rPr>
              <a:t>2/ Nourrir le patient peut être considéré par les proches et les soignants comme un devoir de solidarité, un acte d’humanité, de compassion (image des camps de concentration).</a:t>
            </a:r>
          </a:p>
          <a:p>
            <a:pPr marL="0" indent="0">
              <a:buNone/>
            </a:pPr>
            <a:endParaRPr lang="fr-FR" dirty="0"/>
          </a:p>
        </p:txBody>
      </p:sp>
      <p:pic>
        <p:nvPicPr>
          <p:cNvPr id="4102" name="Picture 6">
            <a:extLst>
              <a:ext uri="{FF2B5EF4-FFF2-40B4-BE49-F238E27FC236}">
                <a16:creationId xmlns:a16="http://schemas.microsoft.com/office/drawing/2014/main" id="{629506A7-2AA9-841B-37D5-7C090C0629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80850" y="4333461"/>
            <a:ext cx="2038350" cy="24060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46578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5EFB6E8-0C4A-BAD6-3745-FFAD5E2D9261}"/>
              </a:ext>
            </a:extLst>
          </p:cNvPr>
          <p:cNvSpPr>
            <a:spLocks noGrp="1"/>
          </p:cNvSpPr>
          <p:nvPr>
            <p:ph type="title"/>
          </p:nvPr>
        </p:nvSpPr>
        <p:spPr>
          <a:xfrm>
            <a:off x="913775" y="618517"/>
            <a:ext cx="10364451" cy="194283"/>
          </a:xfrm>
        </p:spPr>
        <p:txBody>
          <a:bodyPr>
            <a:normAutofit fontScale="90000"/>
          </a:bodyPr>
          <a:lstStyle/>
          <a:p>
            <a:pPr marL="571500" indent="-571500" algn="l">
              <a:buFont typeface="Wingdings" panose="05000000000000000000" pitchFamily="2" charset="2"/>
              <a:buChar char="Ø"/>
            </a:pPr>
            <a:br>
              <a:rPr lang="fr-FR" dirty="0">
                <a:solidFill>
                  <a:srgbClr val="FF0000"/>
                </a:solidFill>
              </a:rPr>
            </a:br>
            <a:br>
              <a:rPr lang="fr-FR" dirty="0">
                <a:solidFill>
                  <a:srgbClr val="FF0000"/>
                </a:solidFill>
              </a:rPr>
            </a:br>
            <a:br>
              <a:rPr lang="fr-FR" dirty="0">
                <a:solidFill>
                  <a:srgbClr val="FF0000"/>
                </a:solidFill>
              </a:rPr>
            </a:br>
            <a:br>
              <a:rPr lang="fr-FR" dirty="0">
                <a:solidFill>
                  <a:srgbClr val="FF0000"/>
                </a:solidFill>
              </a:rPr>
            </a:br>
            <a:br>
              <a:rPr lang="fr-FR" dirty="0">
                <a:solidFill>
                  <a:srgbClr val="FF0000"/>
                </a:solidFill>
              </a:rPr>
            </a:br>
            <a:br>
              <a:rPr lang="fr-FR" dirty="0">
                <a:solidFill>
                  <a:srgbClr val="FF0000"/>
                </a:solidFill>
              </a:rPr>
            </a:br>
            <a:br>
              <a:rPr lang="fr-FR" dirty="0">
                <a:solidFill>
                  <a:srgbClr val="FF0000"/>
                </a:solidFill>
              </a:rPr>
            </a:br>
            <a:br>
              <a:rPr lang="fr-FR" dirty="0">
                <a:solidFill>
                  <a:srgbClr val="FF0000"/>
                </a:solidFill>
              </a:rPr>
            </a:br>
            <a:br>
              <a:rPr lang="fr-FR" dirty="0">
                <a:solidFill>
                  <a:srgbClr val="FF0000"/>
                </a:solidFill>
              </a:rPr>
            </a:br>
            <a:br>
              <a:rPr lang="fr-FR" dirty="0">
                <a:solidFill>
                  <a:srgbClr val="FF0000"/>
                </a:solidFill>
              </a:rPr>
            </a:br>
            <a:br>
              <a:rPr lang="fr-FR" dirty="0">
                <a:solidFill>
                  <a:srgbClr val="FF0000"/>
                </a:solidFill>
              </a:rPr>
            </a:br>
            <a:br>
              <a:rPr lang="fr-FR" dirty="0">
                <a:solidFill>
                  <a:srgbClr val="FF0000"/>
                </a:solidFill>
              </a:rPr>
            </a:br>
            <a:br>
              <a:rPr lang="fr-FR" dirty="0">
                <a:solidFill>
                  <a:srgbClr val="FF0000"/>
                </a:solidFill>
              </a:rPr>
            </a:br>
            <a:br>
              <a:rPr lang="fr-FR" dirty="0">
                <a:solidFill>
                  <a:srgbClr val="FF0000"/>
                </a:solidFill>
              </a:rPr>
            </a:br>
            <a:r>
              <a:rPr lang="fr-FR" dirty="0">
                <a:solidFill>
                  <a:srgbClr val="FF0000"/>
                </a:solidFill>
              </a:rPr>
              <a:t>Symptômes pénibles en fin de vie</a:t>
            </a:r>
            <a:br>
              <a:rPr lang="fr-FR" dirty="0">
                <a:solidFill>
                  <a:srgbClr val="FF0000"/>
                </a:solidFill>
              </a:rPr>
            </a:br>
            <a:br>
              <a:rPr lang="fr-FR" dirty="0">
                <a:solidFill>
                  <a:srgbClr val="FF0000"/>
                </a:solidFill>
              </a:rPr>
            </a:br>
            <a:br>
              <a:rPr lang="fr-FR" dirty="0">
                <a:solidFill>
                  <a:srgbClr val="FF0000"/>
                </a:solidFill>
              </a:rPr>
            </a:br>
            <a:br>
              <a:rPr lang="fr-FR" dirty="0">
                <a:solidFill>
                  <a:srgbClr val="FF0000"/>
                </a:solidFill>
              </a:rPr>
            </a:br>
            <a:br>
              <a:rPr lang="fr-FR" dirty="0">
                <a:solidFill>
                  <a:srgbClr val="FF0000"/>
                </a:solidFill>
              </a:rPr>
            </a:br>
            <a:br>
              <a:rPr lang="fr-FR" dirty="0">
                <a:solidFill>
                  <a:srgbClr val="FF0000"/>
                </a:solidFill>
              </a:rPr>
            </a:br>
            <a:r>
              <a:rPr lang="fr-FR" dirty="0">
                <a:solidFill>
                  <a:srgbClr val="FF0000"/>
                </a:solidFill>
              </a:rPr>
              <a:t>merci de les citer </a:t>
            </a:r>
            <a:br>
              <a:rPr lang="fr-FR" dirty="0">
                <a:solidFill>
                  <a:srgbClr val="FF0000"/>
                </a:solidFill>
              </a:rPr>
            </a:br>
            <a:br>
              <a:rPr lang="fr-FR" dirty="0">
                <a:solidFill>
                  <a:srgbClr val="FF0000"/>
                </a:solidFill>
              </a:rPr>
            </a:br>
            <a:r>
              <a:rPr lang="fr-FR" dirty="0">
                <a:solidFill>
                  <a:srgbClr val="FF0000"/>
                </a:solidFill>
              </a:rPr>
              <a:t>les causes </a:t>
            </a:r>
            <a:br>
              <a:rPr lang="fr-FR" dirty="0">
                <a:solidFill>
                  <a:srgbClr val="FF0000"/>
                </a:solidFill>
              </a:rPr>
            </a:br>
            <a:br>
              <a:rPr lang="fr-FR" dirty="0">
                <a:solidFill>
                  <a:srgbClr val="FF0000"/>
                </a:solidFill>
              </a:rPr>
            </a:br>
            <a:br>
              <a:rPr lang="fr-FR" dirty="0">
                <a:solidFill>
                  <a:srgbClr val="FF0000"/>
                </a:solidFill>
              </a:rPr>
            </a:br>
            <a:r>
              <a:rPr lang="fr-FR" dirty="0">
                <a:solidFill>
                  <a:srgbClr val="FF0000"/>
                </a:solidFill>
              </a:rPr>
              <a:t> </a:t>
            </a:r>
          </a:p>
        </p:txBody>
      </p:sp>
      <p:sp>
        <p:nvSpPr>
          <p:cNvPr id="3" name="Espace réservé du contenu 2">
            <a:extLst>
              <a:ext uri="{FF2B5EF4-FFF2-40B4-BE49-F238E27FC236}">
                <a16:creationId xmlns:a16="http://schemas.microsoft.com/office/drawing/2014/main" id="{53C0A7EC-0523-8D87-5B74-56DFBB384382}"/>
              </a:ext>
            </a:extLst>
          </p:cNvPr>
          <p:cNvSpPr>
            <a:spLocks noGrp="1"/>
          </p:cNvSpPr>
          <p:nvPr>
            <p:ph sz="quarter" idx="13"/>
          </p:nvPr>
        </p:nvSpPr>
        <p:spPr/>
        <p:txBody>
          <a:bodyPr/>
          <a:lstStyle/>
          <a:p>
            <a:pPr marL="0" indent="0">
              <a:buNone/>
            </a:pPr>
            <a:r>
              <a:rPr lang="fr-FR" dirty="0"/>
              <a:t>                                                                                                   </a:t>
            </a:r>
          </a:p>
        </p:txBody>
      </p:sp>
    </p:spTree>
    <p:extLst>
      <p:ext uri="{BB962C8B-B14F-4D97-AF65-F5344CB8AC3E}">
        <p14:creationId xmlns:p14="http://schemas.microsoft.com/office/powerpoint/2010/main" val="5722092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FDAAC7B-BC23-5637-C5F3-72C322E0E345}"/>
              </a:ext>
            </a:extLst>
          </p:cNvPr>
          <p:cNvSpPr>
            <a:spLocks noGrp="1"/>
          </p:cNvSpPr>
          <p:nvPr>
            <p:ph type="title"/>
          </p:nvPr>
        </p:nvSpPr>
        <p:spPr/>
        <p:txBody>
          <a:bodyPr/>
          <a:lstStyle/>
          <a:p>
            <a:r>
              <a:rPr lang="fr-FR" sz="2800" b="1" dirty="0">
                <a:solidFill>
                  <a:srgbClr val="333333"/>
                </a:solidFill>
                <a:effectLst/>
                <a:latin typeface="inherit"/>
                <a:ea typeface="Times New Roman" panose="02020603050405020304" pitchFamily="18" charset="0"/>
                <a:cs typeface="Times New Roman" panose="02020603050405020304" pitchFamily="18" charset="0"/>
              </a:rPr>
              <a:t>Représentations, CROYANCES et valeurs symboliques de l’alimentation</a:t>
            </a:r>
            <a:br>
              <a:rPr lang="fr-FR" sz="1800" dirty="0">
                <a:effectLst/>
                <a:latin typeface="Calibri" panose="020F0502020204030204" pitchFamily="34" charset="0"/>
                <a:ea typeface="Calibri" panose="020F0502020204030204" pitchFamily="34" charset="0"/>
                <a:cs typeface="Times New Roman" panose="02020603050405020304" pitchFamily="18" charset="0"/>
              </a:rPr>
            </a:br>
            <a:endParaRPr lang="fr-FR" dirty="0"/>
          </a:p>
        </p:txBody>
      </p:sp>
      <p:sp>
        <p:nvSpPr>
          <p:cNvPr id="3" name="Espace réservé du contenu 2">
            <a:extLst>
              <a:ext uri="{FF2B5EF4-FFF2-40B4-BE49-F238E27FC236}">
                <a16:creationId xmlns:a16="http://schemas.microsoft.com/office/drawing/2014/main" id="{C218A7C2-96E9-A4D2-F6F9-3E25D681A6CD}"/>
              </a:ext>
            </a:extLst>
          </p:cNvPr>
          <p:cNvSpPr>
            <a:spLocks noGrp="1"/>
          </p:cNvSpPr>
          <p:nvPr>
            <p:ph sz="quarter" idx="13"/>
          </p:nvPr>
        </p:nvSpPr>
        <p:spPr>
          <a:xfrm>
            <a:off x="913774" y="2420136"/>
            <a:ext cx="10363826" cy="4298715"/>
          </a:xfrm>
        </p:spPr>
        <p:txBody>
          <a:bodyPr/>
          <a:lstStyle/>
          <a:p>
            <a:pPr marL="0" indent="0" algn="l">
              <a:buNone/>
            </a:pPr>
            <a:r>
              <a:rPr lang="fr-FR" b="0" i="0" dirty="0">
                <a:solidFill>
                  <a:srgbClr val="333333"/>
                </a:solidFill>
                <a:effectLst/>
                <a:latin typeface="Montserrat" panose="00000500000000000000" pitchFamily="2" charset="0"/>
              </a:rPr>
              <a:t>3/ L’alimentation est un besoin fondamental; en fin de vie elle peut être l’une des dernières sources de plaisir ou de déplaisir (</a:t>
            </a:r>
            <a:r>
              <a:rPr lang="fr-FR" dirty="0">
                <a:solidFill>
                  <a:srgbClr val="333333"/>
                </a:solidFill>
                <a:latin typeface="Montserrat" panose="00000500000000000000" pitchFamily="2" charset="0"/>
              </a:rPr>
              <a:t> </a:t>
            </a:r>
            <a:r>
              <a:rPr lang="fr-FR" b="0" i="0" dirty="0">
                <a:solidFill>
                  <a:srgbClr val="333333"/>
                </a:solidFill>
                <a:effectLst/>
                <a:latin typeface="Montserrat" panose="00000500000000000000" pitchFamily="2" charset="0"/>
              </a:rPr>
              <a:t>la dernière cigarette).</a:t>
            </a:r>
            <a:endParaRPr lang="fr-FR" dirty="0">
              <a:solidFill>
                <a:srgbClr val="333333"/>
              </a:solidFill>
              <a:latin typeface="Montserrat" panose="00000500000000000000" pitchFamily="2" charset="0"/>
            </a:endParaRPr>
          </a:p>
          <a:p>
            <a:pPr marL="0" indent="0" algn="l">
              <a:buNone/>
            </a:pPr>
            <a:r>
              <a:rPr lang="fr-FR" b="0" i="0" dirty="0">
                <a:solidFill>
                  <a:srgbClr val="333333"/>
                </a:solidFill>
                <a:effectLst/>
                <a:latin typeface="Montserrat" panose="00000500000000000000" pitchFamily="2" charset="0"/>
              </a:rPr>
              <a:t>4/ Elle est également une composante importante de la vie sociale. Du fait des différentes cultures, religions, croyances, il est important de prendre en compte la singularité de chaque patient (image de soi : dignité). </a:t>
            </a:r>
          </a:p>
          <a:p>
            <a:endParaRPr lang="fr-FR" dirty="0"/>
          </a:p>
        </p:txBody>
      </p:sp>
      <p:pic>
        <p:nvPicPr>
          <p:cNvPr id="5124" name="Picture 4" descr="Recette - La meilleure façon de faire un hamburger en vidéo - 750g.com">
            <a:extLst>
              <a:ext uri="{FF2B5EF4-FFF2-40B4-BE49-F238E27FC236}">
                <a16:creationId xmlns:a16="http://schemas.microsoft.com/office/drawing/2014/main" id="{2DEF64B3-C653-4465-E9FC-CD11642A59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88829" y="5185201"/>
            <a:ext cx="2952750" cy="1533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364402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B824EB2-76D1-C8AE-B502-9515B284EC46}"/>
              </a:ext>
            </a:extLst>
          </p:cNvPr>
          <p:cNvSpPr>
            <a:spLocks noGrp="1"/>
          </p:cNvSpPr>
          <p:nvPr>
            <p:ph type="title"/>
          </p:nvPr>
        </p:nvSpPr>
        <p:spPr/>
        <p:txBody>
          <a:bodyPr/>
          <a:lstStyle/>
          <a:p>
            <a:r>
              <a:rPr lang="fr-FR" dirty="0">
                <a:solidFill>
                  <a:srgbClr val="FF0000"/>
                </a:solidFill>
              </a:rPr>
              <a:t>Alimentation et amaigrissement</a:t>
            </a:r>
          </a:p>
        </p:txBody>
      </p:sp>
      <p:sp>
        <p:nvSpPr>
          <p:cNvPr id="3" name="Espace réservé du contenu 2">
            <a:extLst>
              <a:ext uri="{FF2B5EF4-FFF2-40B4-BE49-F238E27FC236}">
                <a16:creationId xmlns:a16="http://schemas.microsoft.com/office/drawing/2014/main" id="{79F50B07-AAEF-81FB-642A-4226F6DB9E99}"/>
              </a:ext>
            </a:extLst>
          </p:cNvPr>
          <p:cNvSpPr>
            <a:spLocks noGrp="1"/>
          </p:cNvSpPr>
          <p:nvPr>
            <p:ph sz="quarter" idx="13"/>
          </p:nvPr>
        </p:nvSpPr>
        <p:spPr/>
        <p:txBody>
          <a:bodyPr>
            <a:normAutofit/>
          </a:bodyPr>
          <a:lstStyle/>
          <a:p>
            <a:pPr>
              <a:buFont typeface="Wingdings" panose="05000000000000000000" pitchFamily="2" charset="2"/>
              <a:buChar char="v"/>
            </a:pPr>
            <a:r>
              <a:rPr lang="fr-FR" dirty="0">
                <a:solidFill>
                  <a:srgbClr val="FF0000"/>
                </a:solidFill>
              </a:rPr>
              <a:t>Anorexie </a:t>
            </a:r>
            <a:r>
              <a:rPr lang="fr-FR" dirty="0"/>
              <a:t>: c’est un symptôme qui correspond à une perte d’appétit partielle ou complète. Le malade peut aussi avoir de l’appétit mais ne peut s’alimenter a cause de nausées ou de dégout de la nourriture</a:t>
            </a:r>
          </a:p>
          <a:p>
            <a:r>
              <a:rPr lang="fr-FR" dirty="0"/>
              <a:t>Courte : elle fait partie des réactions naturelles du corps</a:t>
            </a:r>
          </a:p>
          <a:p>
            <a:r>
              <a:rPr lang="fr-FR" dirty="0"/>
              <a:t>Longue : elle est source de dénutrition  </a:t>
            </a:r>
          </a:p>
          <a:p>
            <a:pPr>
              <a:buFont typeface="Wingdings" panose="05000000000000000000" pitchFamily="2" charset="2"/>
              <a:buChar char="v"/>
            </a:pPr>
            <a:r>
              <a:rPr lang="fr-FR" dirty="0">
                <a:solidFill>
                  <a:srgbClr val="FF0000"/>
                </a:solidFill>
              </a:rPr>
              <a:t>Asthénie</a:t>
            </a:r>
          </a:p>
          <a:p>
            <a:pPr>
              <a:buFont typeface="Wingdings" panose="05000000000000000000" pitchFamily="2" charset="2"/>
              <a:buChar char="v"/>
            </a:pPr>
            <a:r>
              <a:rPr lang="fr-FR" dirty="0">
                <a:solidFill>
                  <a:srgbClr val="FF0000"/>
                </a:solidFill>
              </a:rPr>
              <a:t>Amaigrissement: </a:t>
            </a:r>
            <a:r>
              <a:rPr lang="fr-FR" dirty="0"/>
              <a:t>IMC en soins palliatifs - la balance – feuille de suivi alimentaire </a:t>
            </a:r>
          </a:p>
          <a:p>
            <a:pPr marL="0" indent="0">
              <a:buNone/>
            </a:pPr>
            <a:endParaRPr lang="fr-FR" dirty="0"/>
          </a:p>
          <a:p>
            <a:pPr marL="0" indent="0">
              <a:buNone/>
            </a:pPr>
            <a:endParaRPr lang="fr-FR" dirty="0"/>
          </a:p>
        </p:txBody>
      </p:sp>
    </p:spTree>
    <p:extLst>
      <p:ext uri="{BB962C8B-B14F-4D97-AF65-F5344CB8AC3E}">
        <p14:creationId xmlns:p14="http://schemas.microsoft.com/office/powerpoint/2010/main" val="119774298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4492A35-76B2-F2C8-6269-32AAF0D5E945}"/>
              </a:ext>
            </a:extLst>
          </p:cNvPr>
          <p:cNvSpPr>
            <a:spLocks noGrp="1"/>
          </p:cNvSpPr>
          <p:nvPr>
            <p:ph type="title"/>
          </p:nvPr>
        </p:nvSpPr>
        <p:spPr/>
        <p:txBody>
          <a:bodyPr/>
          <a:lstStyle/>
          <a:p>
            <a:endParaRPr lang="fr-FR" dirty="0"/>
          </a:p>
        </p:txBody>
      </p:sp>
      <p:graphicFrame>
        <p:nvGraphicFramePr>
          <p:cNvPr id="4" name="Espace réservé du contenu 3">
            <a:extLst>
              <a:ext uri="{FF2B5EF4-FFF2-40B4-BE49-F238E27FC236}">
                <a16:creationId xmlns:a16="http://schemas.microsoft.com/office/drawing/2014/main" id="{B0FA118D-1721-F657-874F-21661E7582D6}"/>
              </a:ext>
            </a:extLst>
          </p:cNvPr>
          <p:cNvGraphicFramePr>
            <a:graphicFrameLocks noGrp="1"/>
          </p:cNvGraphicFramePr>
          <p:nvPr>
            <p:ph sz="quarter" idx="13"/>
            <p:extLst>
              <p:ext uri="{D42A27DB-BD31-4B8C-83A1-F6EECF244321}">
                <p14:modId xmlns:p14="http://schemas.microsoft.com/office/powerpoint/2010/main" val="3405718239"/>
              </p:ext>
            </p:extLst>
          </p:nvPr>
        </p:nvGraphicFramePr>
        <p:xfrm>
          <a:off x="914400" y="1470991"/>
          <a:ext cx="10363200" cy="4768493"/>
        </p:xfrm>
        <a:graphic>
          <a:graphicData uri="http://schemas.openxmlformats.org/drawingml/2006/table">
            <a:tbl>
              <a:tblPr firstRow="1" firstCol="1" bandRow="1">
                <a:tableStyleId>{5C22544A-7EE6-4342-B048-85BDC9FD1C3A}</a:tableStyleId>
              </a:tblPr>
              <a:tblGrid>
                <a:gridCol w="2590800">
                  <a:extLst>
                    <a:ext uri="{9D8B030D-6E8A-4147-A177-3AD203B41FA5}">
                      <a16:colId xmlns:a16="http://schemas.microsoft.com/office/drawing/2014/main" val="53416669"/>
                    </a:ext>
                  </a:extLst>
                </a:gridCol>
                <a:gridCol w="2590800">
                  <a:extLst>
                    <a:ext uri="{9D8B030D-6E8A-4147-A177-3AD203B41FA5}">
                      <a16:colId xmlns:a16="http://schemas.microsoft.com/office/drawing/2014/main" val="2630159178"/>
                    </a:ext>
                  </a:extLst>
                </a:gridCol>
                <a:gridCol w="2590800">
                  <a:extLst>
                    <a:ext uri="{9D8B030D-6E8A-4147-A177-3AD203B41FA5}">
                      <a16:colId xmlns:a16="http://schemas.microsoft.com/office/drawing/2014/main" val="891859697"/>
                    </a:ext>
                  </a:extLst>
                </a:gridCol>
                <a:gridCol w="2590800">
                  <a:extLst>
                    <a:ext uri="{9D8B030D-6E8A-4147-A177-3AD203B41FA5}">
                      <a16:colId xmlns:a16="http://schemas.microsoft.com/office/drawing/2014/main" val="228097671"/>
                    </a:ext>
                  </a:extLst>
                </a:gridCol>
              </a:tblGrid>
              <a:tr h="366903">
                <a:tc rowSpan="3">
                  <a:txBody>
                    <a:bodyPr/>
                    <a:lstStyle/>
                    <a:p>
                      <a:pPr algn="ctr">
                        <a:lnSpc>
                          <a:spcPct val="107000"/>
                        </a:lnSpc>
                        <a:spcAft>
                          <a:spcPts val="800"/>
                        </a:spcAft>
                      </a:pPr>
                      <a:r>
                        <a:rPr lang="fr-FR" sz="1200" dirty="0">
                          <a:effectLst/>
                        </a:rPr>
                        <a:t>Parler du syndrome</a:t>
                      </a:r>
                      <a:br>
                        <a:rPr lang="fr-FR" sz="1200" dirty="0">
                          <a:effectLst/>
                        </a:rPr>
                      </a:br>
                      <a:r>
                        <a:rPr lang="fr-FR" sz="1200" dirty="0">
                          <a:effectLst/>
                        </a:rPr>
                        <a:t>d’altération de l’état</a:t>
                      </a:r>
                      <a:br>
                        <a:rPr lang="fr-FR" sz="1200" dirty="0">
                          <a:effectLst/>
                        </a:rPr>
                      </a:br>
                      <a:r>
                        <a:rPr lang="fr-FR" sz="1200" dirty="0">
                          <a:effectLst/>
                        </a:rPr>
                        <a:t>général (AEG),</a:t>
                      </a:r>
                      <a:br>
                        <a:rPr lang="fr-FR" sz="1200" dirty="0">
                          <a:effectLst/>
                        </a:rPr>
                      </a:br>
                      <a:r>
                        <a:rPr lang="fr-FR" sz="1200" dirty="0">
                          <a:effectLst/>
                        </a:rPr>
                        <a:t>c’est réunir ces 3</a:t>
                      </a:r>
                      <a:br>
                        <a:rPr lang="fr-FR" sz="1200" dirty="0">
                          <a:effectLst/>
                        </a:rPr>
                      </a:br>
                      <a:r>
                        <a:rPr lang="fr-FR" sz="1200" dirty="0">
                          <a:effectLst/>
                        </a:rPr>
                        <a:t>signes et symptômes.</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fr-FR" sz="1200">
                          <a:effectLst/>
                        </a:rPr>
                        <a:t>Trois symptômes</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fr-FR" sz="1200">
                          <a:effectLst/>
                        </a:rPr>
                        <a:t>Causes</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fr-FR" sz="1200">
                          <a:effectLst/>
                        </a:rPr>
                        <a:t>Conséquences</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142951597"/>
                  </a:ext>
                </a:extLst>
              </a:tr>
              <a:tr h="3301130">
                <a:tc vMerge="1">
                  <a:txBody>
                    <a:bodyPr/>
                    <a:lstStyle/>
                    <a:p>
                      <a:endParaRPr lang="fr-FR"/>
                    </a:p>
                  </a:txBody>
                  <a:tcPr/>
                </a:tc>
                <a:tc>
                  <a:txBody>
                    <a:bodyPr/>
                    <a:lstStyle/>
                    <a:p>
                      <a:pPr algn="ctr">
                        <a:lnSpc>
                          <a:spcPct val="107000"/>
                        </a:lnSpc>
                        <a:spcAft>
                          <a:spcPts val="800"/>
                        </a:spcAft>
                      </a:pPr>
                      <a:r>
                        <a:rPr lang="fr-FR" sz="1200" dirty="0">
                          <a:effectLst/>
                        </a:rPr>
                        <a:t>1. Anorexie</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1440"/>
                        </a:spcAft>
                      </a:pPr>
                      <a:r>
                        <a:rPr lang="fr-FR" sz="1200" dirty="0">
                          <a:effectLst/>
                        </a:rPr>
                        <a:t>Cancers</a:t>
                      </a:r>
                      <a:endParaRPr lang="fr-FR" sz="1100" dirty="0">
                        <a:effectLst/>
                      </a:endParaRPr>
                    </a:p>
                    <a:p>
                      <a:pPr algn="ctr">
                        <a:lnSpc>
                          <a:spcPct val="107000"/>
                        </a:lnSpc>
                        <a:spcAft>
                          <a:spcPts val="1440"/>
                        </a:spcAft>
                      </a:pPr>
                      <a:r>
                        <a:rPr lang="fr-FR" sz="1200" dirty="0">
                          <a:effectLst/>
                        </a:rPr>
                        <a:t>Infections</a:t>
                      </a:r>
                      <a:endParaRPr lang="fr-FR" sz="1100" dirty="0">
                        <a:effectLst/>
                      </a:endParaRPr>
                    </a:p>
                    <a:p>
                      <a:pPr algn="ctr">
                        <a:lnSpc>
                          <a:spcPct val="107000"/>
                        </a:lnSpc>
                        <a:spcAft>
                          <a:spcPts val="1440"/>
                        </a:spcAft>
                      </a:pPr>
                      <a:r>
                        <a:rPr lang="fr-FR" sz="1200" dirty="0">
                          <a:effectLst/>
                        </a:rPr>
                        <a:t>Chimiothérapies</a:t>
                      </a:r>
                      <a:endParaRPr lang="fr-FR" sz="1100" dirty="0">
                        <a:effectLst/>
                      </a:endParaRPr>
                    </a:p>
                    <a:p>
                      <a:pPr algn="ctr">
                        <a:lnSpc>
                          <a:spcPct val="107000"/>
                        </a:lnSpc>
                        <a:spcAft>
                          <a:spcPts val="1440"/>
                        </a:spcAft>
                      </a:pPr>
                      <a:r>
                        <a:rPr lang="fr-FR" sz="1200" dirty="0">
                          <a:effectLst/>
                        </a:rPr>
                        <a:t>Troubles du métabolisme</a:t>
                      </a:r>
                      <a:endParaRPr lang="fr-FR" sz="1100" dirty="0">
                        <a:effectLst/>
                      </a:endParaRPr>
                    </a:p>
                    <a:p>
                      <a:pPr algn="ctr">
                        <a:lnSpc>
                          <a:spcPct val="107000"/>
                        </a:lnSpc>
                        <a:spcAft>
                          <a:spcPts val="800"/>
                        </a:spcAft>
                      </a:pPr>
                      <a:r>
                        <a:rPr lang="fr-FR" sz="1200" dirty="0">
                          <a:effectLst/>
                        </a:rPr>
                        <a:t>Troubles psychiatriques</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rowSpan="2">
                  <a:txBody>
                    <a:bodyPr/>
                    <a:lstStyle/>
                    <a:p>
                      <a:pPr algn="ctr">
                        <a:lnSpc>
                          <a:spcPct val="107000"/>
                        </a:lnSpc>
                        <a:spcAft>
                          <a:spcPts val="1440"/>
                        </a:spcAft>
                      </a:pPr>
                      <a:r>
                        <a:rPr lang="fr-FR" sz="1200" dirty="0">
                          <a:effectLst/>
                        </a:rPr>
                        <a:t>Dénutrition</a:t>
                      </a:r>
                      <a:endParaRPr lang="fr-FR" sz="1100" dirty="0">
                        <a:effectLst/>
                      </a:endParaRPr>
                    </a:p>
                    <a:p>
                      <a:pPr algn="ctr">
                        <a:lnSpc>
                          <a:spcPct val="107000"/>
                        </a:lnSpc>
                        <a:spcAft>
                          <a:spcPts val="800"/>
                        </a:spcAft>
                      </a:pPr>
                      <a:r>
                        <a:rPr lang="fr-FR" sz="1200" dirty="0">
                          <a:effectLst/>
                        </a:rPr>
                        <a:t>Malnutrition</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694411924"/>
                  </a:ext>
                </a:extLst>
              </a:tr>
              <a:tr h="1100460">
                <a:tc vMerge="1">
                  <a:txBody>
                    <a:bodyPr/>
                    <a:lstStyle/>
                    <a:p>
                      <a:endParaRPr lang="fr-FR"/>
                    </a:p>
                  </a:txBody>
                  <a:tcPr/>
                </a:tc>
                <a:tc>
                  <a:txBody>
                    <a:bodyPr/>
                    <a:lstStyle/>
                    <a:p>
                      <a:pPr algn="ctr">
                        <a:lnSpc>
                          <a:spcPct val="107000"/>
                        </a:lnSpc>
                        <a:spcAft>
                          <a:spcPts val="1440"/>
                        </a:spcAft>
                      </a:pPr>
                      <a:r>
                        <a:rPr lang="fr-FR" sz="1200">
                          <a:effectLst/>
                        </a:rPr>
                        <a:t>2. Asthénie</a:t>
                      </a:r>
                      <a:endParaRPr lang="fr-FR" sz="1100">
                        <a:effectLst/>
                      </a:endParaRPr>
                    </a:p>
                    <a:p>
                      <a:pPr algn="ctr">
                        <a:lnSpc>
                          <a:spcPct val="107000"/>
                        </a:lnSpc>
                        <a:spcAft>
                          <a:spcPts val="800"/>
                        </a:spcAft>
                      </a:pPr>
                      <a:r>
                        <a:rPr lang="fr-FR" sz="1200">
                          <a:effectLst/>
                        </a:rPr>
                        <a:t>3. Amaigrissement</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fr-FR" sz="1200" dirty="0">
                          <a:effectLst/>
                        </a:rPr>
                        <a:t>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vMerge="1">
                  <a:txBody>
                    <a:bodyPr/>
                    <a:lstStyle/>
                    <a:p>
                      <a:endParaRPr lang="fr-FR"/>
                    </a:p>
                  </a:txBody>
                  <a:tcPr/>
                </a:tc>
                <a:extLst>
                  <a:ext uri="{0D108BD9-81ED-4DB2-BD59-A6C34878D82A}">
                    <a16:rowId xmlns:a16="http://schemas.microsoft.com/office/drawing/2014/main" val="1360520556"/>
                  </a:ext>
                </a:extLst>
              </a:tr>
            </a:tbl>
          </a:graphicData>
        </a:graphic>
      </p:graphicFrame>
      <p:sp>
        <p:nvSpPr>
          <p:cNvPr id="5" name="Rectangle 1">
            <a:extLst>
              <a:ext uri="{FF2B5EF4-FFF2-40B4-BE49-F238E27FC236}">
                <a16:creationId xmlns:a16="http://schemas.microsoft.com/office/drawing/2014/main" id="{DF21AFC1-9146-823C-2BDA-CC5BD3E96EA3}"/>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Tree>
    <p:extLst>
      <p:ext uri="{BB962C8B-B14F-4D97-AF65-F5344CB8AC3E}">
        <p14:creationId xmlns:p14="http://schemas.microsoft.com/office/powerpoint/2010/main" val="111649249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DB32C33-F8CA-F5A3-6EAC-0BEA89D88F92}"/>
              </a:ext>
            </a:extLst>
          </p:cNvPr>
          <p:cNvSpPr>
            <a:spLocks noGrp="1"/>
          </p:cNvSpPr>
          <p:nvPr>
            <p:ph type="title"/>
          </p:nvPr>
        </p:nvSpPr>
        <p:spPr/>
        <p:txBody>
          <a:bodyPr/>
          <a:lstStyle/>
          <a:p>
            <a:r>
              <a:rPr lang="fr-FR" dirty="0">
                <a:solidFill>
                  <a:srgbClr val="FF0000"/>
                </a:solidFill>
              </a:rPr>
              <a:t>Alimentation et dénutrition</a:t>
            </a:r>
          </a:p>
        </p:txBody>
      </p:sp>
      <p:sp>
        <p:nvSpPr>
          <p:cNvPr id="3" name="Espace réservé du contenu 2">
            <a:extLst>
              <a:ext uri="{FF2B5EF4-FFF2-40B4-BE49-F238E27FC236}">
                <a16:creationId xmlns:a16="http://schemas.microsoft.com/office/drawing/2014/main" id="{C98AB930-9BFF-AD9D-AC87-F18C3D8FE828}"/>
              </a:ext>
            </a:extLst>
          </p:cNvPr>
          <p:cNvSpPr>
            <a:spLocks noGrp="1"/>
          </p:cNvSpPr>
          <p:nvPr>
            <p:ph sz="quarter" idx="13"/>
          </p:nvPr>
        </p:nvSpPr>
        <p:spPr/>
        <p:txBody>
          <a:bodyPr/>
          <a:lstStyle/>
          <a:p>
            <a:pPr marL="0" indent="0">
              <a:buNone/>
            </a:pPr>
            <a:endParaRPr lang="fr-FR" dirty="0"/>
          </a:p>
          <a:p>
            <a:pPr marL="0" indent="0">
              <a:buNone/>
            </a:pPr>
            <a:r>
              <a:rPr lang="fr-FR" dirty="0"/>
              <a:t>La dénutrition :</a:t>
            </a:r>
          </a:p>
          <a:p>
            <a:r>
              <a:rPr lang="fr-FR" dirty="0"/>
              <a:t>Elle est primaire si elle est induite par une cause primaire</a:t>
            </a:r>
          </a:p>
          <a:p>
            <a:r>
              <a:rPr lang="fr-FR" dirty="0"/>
              <a:t>Elle est secondaire des suite d’une autre infection</a:t>
            </a:r>
          </a:p>
          <a:p>
            <a:pPr marL="0" indent="0">
              <a:buNone/>
            </a:pPr>
            <a:r>
              <a:rPr lang="fr-FR" dirty="0"/>
              <a:t>Il existe deux mécanismes : hypermétabolisme  et la carence d’apports </a:t>
            </a:r>
          </a:p>
          <a:p>
            <a:pPr marL="0" indent="0">
              <a:buNone/>
            </a:pPr>
            <a:endParaRPr lang="fr-FR" dirty="0"/>
          </a:p>
        </p:txBody>
      </p:sp>
    </p:spTree>
    <p:extLst>
      <p:ext uri="{BB962C8B-B14F-4D97-AF65-F5344CB8AC3E}">
        <p14:creationId xmlns:p14="http://schemas.microsoft.com/office/powerpoint/2010/main" val="122409865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9280BD2-1E6D-D955-FA8F-7B13023EE682}"/>
              </a:ext>
            </a:extLst>
          </p:cNvPr>
          <p:cNvSpPr>
            <a:spLocks noGrp="1"/>
          </p:cNvSpPr>
          <p:nvPr>
            <p:ph type="title"/>
          </p:nvPr>
        </p:nvSpPr>
        <p:spPr/>
        <p:txBody>
          <a:bodyPr/>
          <a:lstStyle/>
          <a:p>
            <a:r>
              <a:rPr lang="fr-FR" dirty="0">
                <a:solidFill>
                  <a:srgbClr val="FF0000"/>
                </a:solidFill>
              </a:rPr>
              <a:t>Dénutrition</a:t>
            </a:r>
            <a:r>
              <a:rPr lang="fr-FR" dirty="0"/>
              <a:t> </a:t>
            </a:r>
          </a:p>
        </p:txBody>
      </p:sp>
      <p:sp>
        <p:nvSpPr>
          <p:cNvPr id="3" name="Espace réservé du contenu 2">
            <a:extLst>
              <a:ext uri="{FF2B5EF4-FFF2-40B4-BE49-F238E27FC236}">
                <a16:creationId xmlns:a16="http://schemas.microsoft.com/office/drawing/2014/main" id="{8E955EA0-9116-B113-05AA-24504ADAF800}"/>
              </a:ext>
            </a:extLst>
          </p:cNvPr>
          <p:cNvSpPr>
            <a:spLocks noGrp="1"/>
          </p:cNvSpPr>
          <p:nvPr>
            <p:ph sz="quarter" idx="13"/>
          </p:nvPr>
        </p:nvSpPr>
        <p:spPr>
          <a:xfrm>
            <a:off x="913775" y="2343238"/>
            <a:ext cx="10363826" cy="3424107"/>
          </a:xfrm>
        </p:spPr>
        <p:txBody>
          <a:bodyPr/>
          <a:lstStyle/>
          <a:p>
            <a:pPr marL="0" indent="0">
              <a:buNone/>
            </a:pPr>
            <a:endParaRPr lang="fr-FR" dirty="0"/>
          </a:p>
          <a:p>
            <a:pPr marL="0" indent="0">
              <a:buNone/>
            </a:pPr>
            <a:r>
              <a:rPr lang="fr-FR" dirty="0">
                <a:solidFill>
                  <a:srgbClr val="FF0000"/>
                </a:solidFill>
              </a:rPr>
              <a:t>1/ hypermétabolisme </a:t>
            </a:r>
            <a:r>
              <a:rPr lang="fr-FR" dirty="0"/>
              <a:t>: par exemple, les grands brûlés – chirurgie lourde – </a:t>
            </a:r>
            <a:r>
              <a:rPr lang="fr-FR" dirty="0" err="1"/>
              <a:t>escarreS</a:t>
            </a:r>
            <a:r>
              <a:rPr lang="fr-FR" dirty="0"/>
              <a:t>, la dépense énergétique au repos  augmente.</a:t>
            </a:r>
          </a:p>
          <a:p>
            <a:pPr marL="0" indent="0">
              <a:buNone/>
            </a:pPr>
            <a:endParaRPr lang="fr-FR" dirty="0"/>
          </a:p>
        </p:txBody>
      </p:sp>
    </p:spTree>
    <p:extLst>
      <p:ext uri="{BB962C8B-B14F-4D97-AF65-F5344CB8AC3E}">
        <p14:creationId xmlns:p14="http://schemas.microsoft.com/office/powerpoint/2010/main" val="144135113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106D3BF-60E1-FCA7-AC10-D0E11D69A084}"/>
              </a:ext>
            </a:extLst>
          </p:cNvPr>
          <p:cNvSpPr>
            <a:spLocks noGrp="1"/>
          </p:cNvSpPr>
          <p:nvPr>
            <p:ph type="title"/>
          </p:nvPr>
        </p:nvSpPr>
        <p:spPr/>
        <p:txBody>
          <a:bodyPr/>
          <a:lstStyle/>
          <a:p>
            <a:r>
              <a:rPr lang="fr-FR" dirty="0">
                <a:solidFill>
                  <a:srgbClr val="FF0000"/>
                </a:solidFill>
              </a:rPr>
              <a:t>dénutrition</a:t>
            </a:r>
            <a:endParaRPr lang="fr-FR" dirty="0"/>
          </a:p>
        </p:txBody>
      </p:sp>
      <p:sp>
        <p:nvSpPr>
          <p:cNvPr id="3" name="Espace réservé du contenu 2">
            <a:extLst>
              <a:ext uri="{FF2B5EF4-FFF2-40B4-BE49-F238E27FC236}">
                <a16:creationId xmlns:a16="http://schemas.microsoft.com/office/drawing/2014/main" id="{853E6936-1ED9-91F0-9D12-2DD8EBF782B6}"/>
              </a:ext>
            </a:extLst>
          </p:cNvPr>
          <p:cNvSpPr>
            <a:spLocks noGrp="1"/>
          </p:cNvSpPr>
          <p:nvPr>
            <p:ph sz="quarter" idx="13"/>
          </p:nvPr>
        </p:nvSpPr>
        <p:spPr>
          <a:xfrm>
            <a:off x="913774" y="2367092"/>
            <a:ext cx="10363826" cy="3938292"/>
          </a:xfrm>
        </p:spPr>
        <p:txBody>
          <a:bodyPr/>
          <a:lstStyle/>
          <a:p>
            <a:pPr marL="0" indent="0">
              <a:buNone/>
            </a:pPr>
            <a:r>
              <a:rPr lang="fr-FR" dirty="0">
                <a:solidFill>
                  <a:srgbClr val="FF0000"/>
                </a:solidFill>
              </a:rPr>
              <a:t>2 / la carence d’apports </a:t>
            </a:r>
            <a:endParaRPr lang="fr-FR" dirty="0"/>
          </a:p>
          <a:p>
            <a:pPr marL="0" indent="0">
              <a:buNone/>
            </a:pPr>
            <a:r>
              <a:rPr lang="fr-FR" dirty="0"/>
              <a:t>Il s’initie un jeûne qui évolue en plusieurs étapes :</a:t>
            </a:r>
          </a:p>
          <a:p>
            <a:r>
              <a:rPr lang="fr-FR" dirty="0">
                <a:solidFill>
                  <a:srgbClr val="FF0000"/>
                </a:solidFill>
              </a:rPr>
              <a:t>Jeûne immédiat </a:t>
            </a:r>
            <a:r>
              <a:rPr lang="fr-FR" dirty="0"/>
              <a:t>: depuis moins de douze heures : insuline     glucagon     cela entraine une stimulation de la lipolyse et une oxydation des acides gras puis une cétogenèse  (corps cétoniques )pour un apport énergétique au cerveau  . </a:t>
            </a:r>
          </a:p>
          <a:p>
            <a:r>
              <a:rPr lang="fr-FR" dirty="0">
                <a:solidFill>
                  <a:srgbClr val="FF0000"/>
                </a:solidFill>
              </a:rPr>
              <a:t>Jeûne court </a:t>
            </a:r>
            <a:r>
              <a:rPr lang="fr-FR" dirty="0"/>
              <a:t>: de douze heures à trois quatre jours. La sécrétion d’insuline     il y a une baisse de la glycémie. L'organisme fabrique du glucose à partir des acides aminés des protéines musculaires. La cétogenèse se poursuit.</a:t>
            </a:r>
          </a:p>
        </p:txBody>
      </p:sp>
      <p:cxnSp>
        <p:nvCxnSpPr>
          <p:cNvPr id="5" name="Connecteur droit avec flèche 4">
            <a:extLst>
              <a:ext uri="{FF2B5EF4-FFF2-40B4-BE49-F238E27FC236}">
                <a16:creationId xmlns:a16="http://schemas.microsoft.com/office/drawing/2014/main" id="{A90B50CE-E8CC-1D62-D45F-717E3B561C0E}"/>
              </a:ext>
            </a:extLst>
          </p:cNvPr>
          <p:cNvCxnSpPr>
            <a:cxnSpLocks/>
          </p:cNvCxnSpPr>
          <p:nvPr/>
        </p:nvCxnSpPr>
        <p:spPr>
          <a:xfrm>
            <a:off x="7887694" y="3514476"/>
            <a:ext cx="238539" cy="1828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Connecteur droit avec flèche 6">
            <a:extLst>
              <a:ext uri="{FF2B5EF4-FFF2-40B4-BE49-F238E27FC236}">
                <a16:creationId xmlns:a16="http://schemas.microsoft.com/office/drawing/2014/main" id="{DFBB8863-E9DC-FA8D-B11A-02FF62100797}"/>
              </a:ext>
            </a:extLst>
          </p:cNvPr>
          <p:cNvCxnSpPr>
            <a:cxnSpLocks/>
          </p:cNvCxnSpPr>
          <p:nvPr/>
        </p:nvCxnSpPr>
        <p:spPr>
          <a:xfrm flipV="1">
            <a:off x="9573701" y="3526402"/>
            <a:ext cx="256430" cy="1510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Connecteur droit avec flèche 11">
            <a:extLst>
              <a:ext uri="{FF2B5EF4-FFF2-40B4-BE49-F238E27FC236}">
                <a16:creationId xmlns:a16="http://schemas.microsoft.com/office/drawing/2014/main" id="{FFA82F36-C339-F270-40DE-AD60F0A13372}"/>
              </a:ext>
            </a:extLst>
          </p:cNvPr>
          <p:cNvCxnSpPr>
            <a:cxnSpLocks/>
          </p:cNvCxnSpPr>
          <p:nvPr/>
        </p:nvCxnSpPr>
        <p:spPr>
          <a:xfrm>
            <a:off x="10282361" y="4772107"/>
            <a:ext cx="238539" cy="1828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752942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FB0F70E-9D38-E589-8EE5-8B5B4F245B02}"/>
              </a:ext>
            </a:extLst>
          </p:cNvPr>
          <p:cNvSpPr>
            <a:spLocks noGrp="1"/>
          </p:cNvSpPr>
          <p:nvPr>
            <p:ph type="title"/>
          </p:nvPr>
        </p:nvSpPr>
        <p:spPr/>
        <p:txBody>
          <a:bodyPr/>
          <a:lstStyle/>
          <a:p>
            <a:r>
              <a:rPr lang="fr-FR" dirty="0">
                <a:solidFill>
                  <a:srgbClr val="FF0000"/>
                </a:solidFill>
              </a:rPr>
              <a:t>dénutrition</a:t>
            </a:r>
          </a:p>
        </p:txBody>
      </p:sp>
      <p:sp>
        <p:nvSpPr>
          <p:cNvPr id="3" name="Espace réservé du contenu 2">
            <a:extLst>
              <a:ext uri="{FF2B5EF4-FFF2-40B4-BE49-F238E27FC236}">
                <a16:creationId xmlns:a16="http://schemas.microsoft.com/office/drawing/2014/main" id="{00E1FE1B-1580-2546-E85E-3D44DDFEAA9D}"/>
              </a:ext>
            </a:extLst>
          </p:cNvPr>
          <p:cNvSpPr>
            <a:spLocks noGrp="1"/>
          </p:cNvSpPr>
          <p:nvPr>
            <p:ph sz="quarter" idx="13"/>
          </p:nvPr>
        </p:nvSpPr>
        <p:spPr/>
        <p:txBody>
          <a:bodyPr/>
          <a:lstStyle/>
          <a:p>
            <a:pPr marL="0" indent="0">
              <a:buNone/>
            </a:pPr>
            <a:r>
              <a:rPr lang="fr-FR" dirty="0"/>
              <a:t>.</a:t>
            </a:r>
            <a:r>
              <a:rPr lang="fr-FR" dirty="0">
                <a:solidFill>
                  <a:srgbClr val="FF0000"/>
                </a:solidFill>
              </a:rPr>
              <a:t>Jeûne prolongé </a:t>
            </a:r>
            <a:r>
              <a:rPr lang="fr-FR" dirty="0"/>
              <a:t>: de 5 JOURS à PLUSIEURS Semaines. Les corps cétoniques plasmatiques augmentent            vers une maigreur pathologique : </a:t>
            </a:r>
            <a:r>
              <a:rPr lang="fr-FR" dirty="0">
                <a:solidFill>
                  <a:srgbClr val="FF0000"/>
                </a:solidFill>
              </a:rPr>
              <a:t>la cachexie qui s’accompagne d’une </a:t>
            </a:r>
            <a:r>
              <a:rPr lang="fr-FR" dirty="0"/>
              <a:t>asthénie profonde        dysfonctionnement des organes  </a:t>
            </a:r>
          </a:p>
          <a:p>
            <a:pPr marL="0" indent="0">
              <a:buNone/>
            </a:pPr>
            <a:r>
              <a:rPr lang="fr-FR" dirty="0"/>
              <a:t>. </a:t>
            </a:r>
            <a:r>
              <a:rPr lang="fr-FR" dirty="0">
                <a:solidFill>
                  <a:srgbClr val="FF0000"/>
                </a:solidFill>
              </a:rPr>
              <a:t>Phase terminale </a:t>
            </a:r>
            <a:r>
              <a:rPr lang="fr-FR" dirty="0"/>
              <a:t>: les réserves lipidiques sont épuisées – les taux plasmatiques d’acides gras et de corps cétoniques          la glycémie remonte avec une mobilisation des protéines squelettiques. </a:t>
            </a:r>
          </a:p>
          <a:p>
            <a:pPr marL="0" indent="0">
              <a:buNone/>
            </a:pPr>
            <a:endParaRPr lang="fr-FR" dirty="0"/>
          </a:p>
        </p:txBody>
      </p:sp>
      <p:cxnSp>
        <p:nvCxnSpPr>
          <p:cNvPr id="4" name="Connecteur droit avec flèche 3">
            <a:extLst>
              <a:ext uri="{FF2B5EF4-FFF2-40B4-BE49-F238E27FC236}">
                <a16:creationId xmlns:a16="http://schemas.microsoft.com/office/drawing/2014/main" id="{34039092-7190-D5DB-3ABB-48AA7CCAE8F5}"/>
              </a:ext>
            </a:extLst>
          </p:cNvPr>
          <p:cNvCxnSpPr>
            <a:cxnSpLocks/>
          </p:cNvCxnSpPr>
          <p:nvPr/>
        </p:nvCxnSpPr>
        <p:spPr>
          <a:xfrm>
            <a:off x="5872055" y="3348613"/>
            <a:ext cx="44726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Connecteur droit avec flèche 10">
            <a:extLst>
              <a:ext uri="{FF2B5EF4-FFF2-40B4-BE49-F238E27FC236}">
                <a16:creationId xmlns:a16="http://schemas.microsoft.com/office/drawing/2014/main" id="{042F6587-A4FC-CC4F-AA9C-5425D2522B4A}"/>
              </a:ext>
            </a:extLst>
          </p:cNvPr>
          <p:cNvCxnSpPr>
            <a:cxnSpLocks/>
          </p:cNvCxnSpPr>
          <p:nvPr/>
        </p:nvCxnSpPr>
        <p:spPr>
          <a:xfrm>
            <a:off x="4289857" y="2965975"/>
            <a:ext cx="62404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Connecteur droit avec flèche 13">
            <a:extLst>
              <a:ext uri="{FF2B5EF4-FFF2-40B4-BE49-F238E27FC236}">
                <a16:creationId xmlns:a16="http://schemas.microsoft.com/office/drawing/2014/main" id="{71C7D8AD-73C5-ED8D-B241-AA2EA2460364}"/>
              </a:ext>
            </a:extLst>
          </p:cNvPr>
          <p:cNvCxnSpPr>
            <a:cxnSpLocks/>
          </p:cNvCxnSpPr>
          <p:nvPr/>
        </p:nvCxnSpPr>
        <p:spPr>
          <a:xfrm>
            <a:off x="5565913" y="4079145"/>
            <a:ext cx="591349" cy="1047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242640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68620F9-B71D-283D-C5B0-7C44989106E7}"/>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72F35FB6-16BF-AD68-AAC2-E8564F112C76}"/>
              </a:ext>
            </a:extLst>
          </p:cNvPr>
          <p:cNvSpPr>
            <a:spLocks noGrp="1"/>
          </p:cNvSpPr>
          <p:nvPr>
            <p:ph sz="quarter" idx="13"/>
          </p:nvPr>
        </p:nvSpPr>
        <p:spPr/>
        <p:txBody>
          <a:bodyPr>
            <a:normAutofit/>
          </a:bodyPr>
          <a:lstStyle/>
          <a:p>
            <a:pPr marL="0" indent="0" algn="ctr">
              <a:buNone/>
            </a:pPr>
            <a:r>
              <a:rPr lang="fr-FR" sz="3600" dirty="0">
                <a:solidFill>
                  <a:srgbClr val="FF0000"/>
                </a:solidFill>
              </a:rPr>
              <a:t>Une règle simple : au cas par cas </a:t>
            </a:r>
          </a:p>
          <a:p>
            <a:pPr marL="0" indent="0" algn="ctr">
              <a:buNone/>
            </a:pPr>
            <a:r>
              <a:rPr lang="fr-FR" sz="3600" dirty="0">
                <a:solidFill>
                  <a:srgbClr val="FF0000"/>
                </a:solidFill>
              </a:rPr>
              <a:t>Cela se discute avec le patient et la famille .</a:t>
            </a:r>
          </a:p>
        </p:txBody>
      </p:sp>
    </p:spTree>
    <p:extLst>
      <p:ext uri="{BB962C8B-B14F-4D97-AF65-F5344CB8AC3E}">
        <p14:creationId xmlns:p14="http://schemas.microsoft.com/office/powerpoint/2010/main" val="37406999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CF7755E-D13E-7C69-30F4-7852A6F4355A}"/>
              </a:ext>
            </a:extLst>
          </p:cNvPr>
          <p:cNvSpPr>
            <a:spLocks noGrp="1"/>
          </p:cNvSpPr>
          <p:nvPr>
            <p:ph type="title"/>
          </p:nvPr>
        </p:nvSpPr>
        <p:spPr/>
        <p:txBody>
          <a:bodyPr/>
          <a:lstStyle/>
          <a:p>
            <a:r>
              <a:rPr lang="fr-FR" dirty="0">
                <a:solidFill>
                  <a:srgbClr val="FF0000"/>
                </a:solidFill>
              </a:rPr>
              <a:t>Arrêt de l’alimentation et de l’hydratation </a:t>
            </a:r>
          </a:p>
        </p:txBody>
      </p:sp>
      <p:sp>
        <p:nvSpPr>
          <p:cNvPr id="3" name="Espace réservé du contenu 2">
            <a:extLst>
              <a:ext uri="{FF2B5EF4-FFF2-40B4-BE49-F238E27FC236}">
                <a16:creationId xmlns:a16="http://schemas.microsoft.com/office/drawing/2014/main" id="{DC216A66-4BCC-E934-3CAB-5826E46AB42D}"/>
              </a:ext>
            </a:extLst>
          </p:cNvPr>
          <p:cNvSpPr>
            <a:spLocks noGrp="1"/>
          </p:cNvSpPr>
          <p:nvPr>
            <p:ph sz="quarter" idx="13"/>
          </p:nvPr>
        </p:nvSpPr>
        <p:spPr/>
        <p:txBody>
          <a:bodyPr/>
          <a:lstStyle/>
          <a:p>
            <a:r>
              <a:rPr lang="fr-FR" dirty="0"/>
              <a:t>Sentiment d’abandon </a:t>
            </a:r>
          </a:p>
          <a:p>
            <a:r>
              <a:rPr lang="fr-FR" dirty="0"/>
              <a:t>Peuvent être vécues par l’entourage comme </a:t>
            </a:r>
            <a:r>
              <a:rPr lang="fr-FR" dirty="0">
                <a:solidFill>
                  <a:srgbClr val="FF0000"/>
                </a:solidFill>
              </a:rPr>
              <a:t>une euthanasie « passive »</a:t>
            </a:r>
          </a:p>
          <a:p>
            <a:r>
              <a:rPr lang="fr-FR" dirty="0"/>
              <a:t>Peut évoquer un dépérissement, une mort prochaine</a:t>
            </a:r>
          </a:p>
          <a:p>
            <a:endParaRPr lang="fr-FR" dirty="0"/>
          </a:p>
        </p:txBody>
      </p:sp>
    </p:spTree>
    <p:extLst>
      <p:ext uri="{BB962C8B-B14F-4D97-AF65-F5344CB8AC3E}">
        <p14:creationId xmlns:p14="http://schemas.microsoft.com/office/powerpoint/2010/main" val="219886386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AAEF646-171F-B74F-FF6B-CCF6FB79BEE8}"/>
              </a:ext>
            </a:extLst>
          </p:cNvPr>
          <p:cNvSpPr>
            <a:spLocks noGrp="1"/>
          </p:cNvSpPr>
          <p:nvPr>
            <p:ph type="title"/>
          </p:nvPr>
        </p:nvSpPr>
        <p:spPr/>
        <p:txBody>
          <a:bodyPr/>
          <a:lstStyle/>
          <a:p>
            <a:r>
              <a:rPr lang="fr-FR" dirty="0">
                <a:solidFill>
                  <a:srgbClr val="FF0000"/>
                </a:solidFill>
              </a:rPr>
              <a:t>Continuer l’alimentation et l’hydratation </a:t>
            </a:r>
          </a:p>
        </p:txBody>
      </p:sp>
      <p:sp>
        <p:nvSpPr>
          <p:cNvPr id="3" name="Espace réservé du contenu 2">
            <a:extLst>
              <a:ext uri="{FF2B5EF4-FFF2-40B4-BE49-F238E27FC236}">
                <a16:creationId xmlns:a16="http://schemas.microsoft.com/office/drawing/2014/main" id="{965723D8-5E58-B425-BB02-BE8A9E718D6A}"/>
              </a:ext>
            </a:extLst>
          </p:cNvPr>
          <p:cNvSpPr>
            <a:spLocks noGrp="1"/>
          </p:cNvSpPr>
          <p:nvPr>
            <p:ph sz="quarter" idx="13"/>
          </p:nvPr>
        </p:nvSpPr>
        <p:spPr/>
        <p:txBody>
          <a:bodyPr/>
          <a:lstStyle/>
          <a:p>
            <a:r>
              <a:rPr lang="fr-FR" dirty="0"/>
              <a:t>Sentiment acharnement ou d’obstination déraisonnable </a:t>
            </a:r>
          </a:p>
          <a:p>
            <a:r>
              <a:rPr lang="fr-FR" dirty="0"/>
              <a:t>Pression de l’entourage : « pour aller mieux il </a:t>
            </a:r>
            <a:r>
              <a:rPr lang="fr-FR" b="1" dirty="0"/>
              <a:t>faut</a:t>
            </a:r>
            <a:r>
              <a:rPr lang="fr-FR" dirty="0"/>
              <a:t> manger »  Dégout de la nourriture, nausées, vomissements</a:t>
            </a:r>
          </a:p>
          <a:p>
            <a:pPr marL="0" indent="0">
              <a:buNone/>
            </a:pPr>
            <a:endParaRPr lang="fr-FR" dirty="0"/>
          </a:p>
        </p:txBody>
      </p:sp>
    </p:spTree>
    <p:extLst>
      <p:ext uri="{BB962C8B-B14F-4D97-AF65-F5344CB8AC3E}">
        <p14:creationId xmlns:p14="http://schemas.microsoft.com/office/powerpoint/2010/main" val="2526524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C58B96-AA5C-7F22-02E8-B40B2A46C3B6}"/>
              </a:ext>
            </a:extLst>
          </p:cNvPr>
          <p:cNvSpPr>
            <a:spLocks noGrp="1"/>
          </p:cNvSpPr>
          <p:nvPr>
            <p:ph type="title"/>
          </p:nvPr>
        </p:nvSpPr>
        <p:spPr>
          <a:xfrm>
            <a:off x="913775" y="618517"/>
            <a:ext cx="10364451" cy="930365"/>
          </a:xfrm>
        </p:spPr>
        <p:txBody>
          <a:bodyPr/>
          <a:lstStyle/>
          <a:p>
            <a:r>
              <a:rPr lang="fr-FR" dirty="0">
                <a:solidFill>
                  <a:srgbClr val="FF0000"/>
                </a:solidFill>
              </a:rPr>
              <a:t>Symptômes en fin de vie </a:t>
            </a:r>
            <a:endParaRPr lang="fr-FR" dirty="0"/>
          </a:p>
        </p:txBody>
      </p:sp>
      <p:sp>
        <p:nvSpPr>
          <p:cNvPr id="3" name="Espace réservé du contenu 2">
            <a:extLst>
              <a:ext uri="{FF2B5EF4-FFF2-40B4-BE49-F238E27FC236}">
                <a16:creationId xmlns:a16="http://schemas.microsoft.com/office/drawing/2014/main" id="{BBCBF3C4-1EE7-9B95-16A8-C5E7B5279DBD}"/>
              </a:ext>
            </a:extLst>
          </p:cNvPr>
          <p:cNvSpPr>
            <a:spLocks noGrp="1"/>
          </p:cNvSpPr>
          <p:nvPr>
            <p:ph sz="quarter" idx="13"/>
          </p:nvPr>
        </p:nvSpPr>
        <p:spPr>
          <a:xfrm>
            <a:off x="913774" y="1362269"/>
            <a:ext cx="10363826" cy="5495731"/>
          </a:xfrm>
        </p:spPr>
        <p:txBody>
          <a:bodyPr>
            <a:normAutofit/>
          </a:bodyPr>
          <a:lstStyle/>
          <a:p>
            <a:pPr marL="457200" lvl="1" indent="0">
              <a:spcBef>
                <a:spcPts val="645"/>
              </a:spcBef>
              <a:spcAft>
                <a:spcPts val="0"/>
              </a:spcAft>
              <a:buClr>
                <a:srgbClr val="010202"/>
              </a:buClr>
              <a:buSzPts val="1950"/>
              <a:buNone/>
              <a:tabLst>
                <a:tab pos="1464945" algn="l"/>
              </a:tabLst>
            </a:pPr>
            <a:endParaRPr lang="fr-FR" sz="1400" b="1" spc="-5" dirty="0">
              <a:solidFill>
                <a:srgbClr val="010202"/>
              </a:solidFill>
              <a:effectLst/>
              <a:latin typeface="Arial" panose="020B0604020202020204" pitchFamily="34" charset="0"/>
              <a:ea typeface="Arial" panose="020B0604020202020204" pitchFamily="34" charset="0"/>
              <a:cs typeface="Arial" panose="020B0604020202020204" pitchFamily="34" charset="0"/>
            </a:endParaRPr>
          </a:p>
          <a:p>
            <a:pPr marL="457200" lvl="1" indent="0">
              <a:spcBef>
                <a:spcPts val="645"/>
              </a:spcBef>
              <a:buClr>
                <a:srgbClr val="010202"/>
              </a:buClr>
              <a:buSzPts val="1950"/>
              <a:buNone/>
              <a:tabLst>
                <a:tab pos="1464945" algn="l"/>
              </a:tabLst>
            </a:pPr>
            <a:r>
              <a:rPr lang="fr-FR" sz="1800" b="1" dirty="0">
                <a:solidFill>
                  <a:srgbClr val="FF0000"/>
                </a:solidFill>
                <a:effectLst/>
                <a:latin typeface="Arial" panose="020B0604020202020204" pitchFamily="34" charset="0"/>
                <a:ea typeface="Arial MT"/>
                <a:cs typeface="Arial MT"/>
              </a:rPr>
              <a:t>Prise</a:t>
            </a:r>
            <a:r>
              <a:rPr lang="fr-FR" sz="1800" b="1" spc="35" dirty="0">
                <a:solidFill>
                  <a:srgbClr val="FF0000"/>
                </a:solidFill>
                <a:effectLst/>
                <a:latin typeface="Arial" panose="020B0604020202020204" pitchFamily="34" charset="0"/>
                <a:ea typeface="Arial MT"/>
                <a:cs typeface="Arial MT"/>
              </a:rPr>
              <a:t> </a:t>
            </a:r>
            <a:r>
              <a:rPr lang="fr-FR" sz="1800" b="1" dirty="0">
                <a:solidFill>
                  <a:srgbClr val="FF0000"/>
                </a:solidFill>
                <a:effectLst/>
                <a:latin typeface="Arial" panose="020B0604020202020204" pitchFamily="34" charset="0"/>
                <a:ea typeface="Arial MT"/>
                <a:cs typeface="Arial MT"/>
              </a:rPr>
              <a:t>en</a:t>
            </a:r>
            <a:r>
              <a:rPr lang="fr-FR" sz="1800" b="1" spc="30" dirty="0">
                <a:solidFill>
                  <a:srgbClr val="FF0000"/>
                </a:solidFill>
                <a:effectLst/>
                <a:latin typeface="Arial" panose="020B0604020202020204" pitchFamily="34" charset="0"/>
                <a:ea typeface="Arial MT"/>
                <a:cs typeface="Arial MT"/>
              </a:rPr>
              <a:t> </a:t>
            </a:r>
            <a:r>
              <a:rPr lang="fr-FR" sz="1800" b="1" dirty="0">
                <a:solidFill>
                  <a:srgbClr val="FF0000"/>
                </a:solidFill>
                <a:effectLst/>
                <a:latin typeface="Arial" panose="020B0604020202020204" pitchFamily="34" charset="0"/>
                <a:ea typeface="Arial MT"/>
                <a:cs typeface="Arial MT"/>
              </a:rPr>
              <a:t>charge</a:t>
            </a:r>
            <a:r>
              <a:rPr lang="fr-FR" sz="1800" b="1" spc="35" dirty="0">
                <a:solidFill>
                  <a:srgbClr val="FF0000"/>
                </a:solidFill>
                <a:effectLst/>
                <a:latin typeface="Arial" panose="020B0604020202020204" pitchFamily="34" charset="0"/>
                <a:ea typeface="Arial MT"/>
                <a:cs typeface="Arial MT"/>
              </a:rPr>
              <a:t> </a:t>
            </a:r>
            <a:r>
              <a:rPr lang="fr-FR" sz="1800" b="1" dirty="0">
                <a:solidFill>
                  <a:srgbClr val="FF0000"/>
                </a:solidFill>
                <a:effectLst/>
                <a:latin typeface="Arial" panose="020B0604020202020204" pitchFamily="34" charset="0"/>
                <a:ea typeface="Arial MT"/>
                <a:cs typeface="Arial MT"/>
              </a:rPr>
              <a:t>des</a:t>
            </a:r>
            <a:r>
              <a:rPr lang="fr-FR" sz="1800" b="1" spc="35" dirty="0">
                <a:solidFill>
                  <a:srgbClr val="FF0000"/>
                </a:solidFill>
                <a:effectLst/>
                <a:latin typeface="Arial" panose="020B0604020202020204" pitchFamily="34" charset="0"/>
                <a:ea typeface="Arial MT"/>
                <a:cs typeface="Arial MT"/>
              </a:rPr>
              <a:t> </a:t>
            </a:r>
            <a:r>
              <a:rPr lang="fr-FR" sz="1800" b="1" dirty="0">
                <a:solidFill>
                  <a:srgbClr val="FF0000"/>
                </a:solidFill>
                <a:effectLst/>
                <a:latin typeface="Arial" panose="020B0604020202020204" pitchFamily="34" charset="0"/>
                <a:ea typeface="Arial MT"/>
                <a:cs typeface="Arial MT"/>
              </a:rPr>
              <a:t>symptômes : proposition d’approche </a:t>
            </a:r>
            <a:endParaRPr lang="fr-FR" sz="1800" dirty="0">
              <a:solidFill>
                <a:srgbClr val="FF0000"/>
              </a:solidFill>
              <a:effectLst/>
              <a:latin typeface="Arial MT"/>
              <a:ea typeface="Arial MT"/>
              <a:cs typeface="Arial MT"/>
            </a:endParaRPr>
          </a:p>
          <a:p>
            <a:pPr marL="457200" lvl="1" indent="0">
              <a:spcBef>
                <a:spcPts val="645"/>
              </a:spcBef>
              <a:spcAft>
                <a:spcPts val="0"/>
              </a:spcAft>
              <a:buClr>
                <a:srgbClr val="010202"/>
              </a:buClr>
              <a:buSzPts val="1950"/>
              <a:buNone/>
              <a:tabLst>
                <a:tab pos="1464945" algn="l"/>
              </a:tabLst>
            </a:pPr>
            <a:endParaRPr lang="fr-FR" sz="1400" b="1" spc="-5" dirty="0">
              <a:solidFill>
                <a:srgbClr val="010202"/>
              </a:solidFill>
              <a:latin typeface="Arial" panose="020B0604020202020204" pitchFamily="34" charset="0"/>
              <a:ea typeface="Arial" panose="020B0604020202020204" pitchFamily="34" charset="0"/>
              <a:cs typeface="Arial" panose="020B0604020202020204" pitchFamily="34" charset="0"/>
            </a:endParaRPr>
          </a:p>
          <a:p>
            <a:pPr marL="457200" lvl="1" indent="0">
              <a:spcBef>
                <a:spcPts val="645"/>
              </a:spcBef>
              <a:spcAft>
                <a:spcPts val="0"/>
              </a:spcAft>
              <a:buClr>
                <a:srgbClr val="010202"/>
              </a:buClr>
              <a:buSzPts val="1950"/>
              <a:buNone/>
              <a:tabLst>
                <a:tab pos="1464945" algn="l"/>
              </a:tabLst>
            </a:pPr>
            <a:r>
              <a:rPr lang="fr-FR" sz="1400" b="1" spc="-5" dirty="0">
                <a:solidFill>
                  <a:srgbClr val="010202"/>
                </a:solidFill>
                <a:effectLst/>
                <a:latin typeface="Arial" panose="020B0604020202020204" pitchFamily="34" charset="0"/>
                <a:ea typeface="Arial" panose="020B0604020202020204" pitchFamily="34" charset="0"/>
                <a:cs typeface="Arial" panose="020B0604020202020204" pitchFamily="34" charset="0"/>
              </a:rPr>
              <a:t>Ecouter</a:t>
            </a:r>
            <a:r>
              <a:rPr lang="fr-FR" sz="1400" b="1" spc="40" dirty="0">
                <a:solidFill>
                  <a:srgbClr val="010202"/>
                </a:solidFill>
                <a:effectLst/>
                <a:latin typeface="Arial" panose="020B0604020202020204" pitchFamily="34" charset="0"/>
                <a:ea typeface="Arial" panose="020B0604020202020204" pitchFamily="34" charset="0"/>
                <a:cs typeface="Arial" panose="020B0604020202020204" pitchFamily="34" charset="0"/>
              </a:rPr>
              <a:t> </a:t>
            </a:r>
            <a:r>
              <a:rPr lang="fr-FR" sz="1400" spc="-5" dirty="0">
                <a:solidFill>
                  <a:srgbClr val="010202"/>
                </a:solidFill>
                <a:effectLst/>
                <a:latin typeface="Arial" panose="020B0604020202020204" pitchFamily="34" charset="0"/>
                <a:ea typeface="Arial" panose="020B0604020202020204" pitchFamily="34" charset="0"/>
                <a:cs typeface="Arial" panose="020B0604020202020204" pitchFamily="34" charset="0"/>
              </a:rPr>
              <a:t>le</a:t>
            </a:r>
            <a:r>
              <a:rPr lang="fr-FR" sz="1400" spc="50" dirty="0">
                <a:solidFill>
                  <a:srgbClr val="010202"/>
                </a:solidFill>
                <a:effectLst/>
                <a:latin typeface="Arial" panose="020B0604020202020204" pitchFamily="34" charset="0"/>
                <a:ea typeface="Arial" panose="020B0604020202020204" pitchFamily="34" charset="0"/>
                <a:cs typeface="Arial" panose="020B0604020202020204" pitchFamily="34" charset="0"/>
              </a:rPr>
              <a:t> </a:t>
            </a:r>
            <a:r>
              <a:rPr lang="fr-FR" sz="1400" spc="-5" dirty="0">
                <a:solidFill>
                  <a:srgbClr val="010202"/>
                </a:solidFill>
                <a:effectLst/>
                <a:latin typeface="Arial" panose="020B0604020202020204" pitchFamily="34" charset="0"/>
                <a:ea typeface="Arial" panose="020B0604020202020204" pitchFamily="34" charset="0"/>
                <a:cs typeface="Arial" panose="020B0604020202020204" pitchFamily="34" charset="0"/>
              </a:rPr>
              <a:t>patient</a:t>
            </a:r>
            <a:r>
              <a:rPr lang="fr-FR" sz="1400" spc="45" dirty="0">
                <a:solidFill>
                  <a:srgbClr val="010202"/>
                </a:solidFill>
                <a:effectLst/>
                <a:latin typeface="Arial" panose="020B0604020202020204" pitchFamily="34" charset="0"/>
                <a:ea typeface="Arial" panose="020B0604020202020204" pitchFamily="34" charset="0"/>
                <a:cs typeface="Arial" panose="020B0604020202020204" pitchFamily="34" charset="0"/>
              </a:rPr>
              <a:t> </a:t>
            </a:r>
            <a:r>
              <a:rPr lang="fr-FR" sz="1400" spc="-5" dirty="0">
                <a:solidFill>
                  <a:srgbClr val="010202"/>
                </a:solidFill>
                <a:effectLst/>
                <a:latin typeface="Arial" panose="020B0604020202020204" pitchFamily="34" charset="0"/>
                <a:ea typeface="Arial" panose="020B0604020202020204" pitchFamily="34" charset="0"/>
                <a:cs typeface="Arial" panose="020B0604020202020204" pitchFamily="34" charset="0"/>
              </a:rPr>
              <a:t>et</a:t>
            </a:r>
            <a:r>
              <a:rPr lang="fr-FR" sz="1400" spc="50" dirty="0">
                <a:solidFill>
                  <a:srgbClr val="010202"/>
                </a:solidFill>
                <a:effectLst/>
                <a:latin typeface="Arial" panose="020B0604020202020204" pitchFamily="34" charset="0"/>
                <a:ea typeface="Arial" panose="020B0604020202020204" pitchFamily="34" charset="0"/>
                <a:cs typeface="Arial" panose="020B0604020202020204" pitchFamily="34" charset="0"/>
              </a:rPr>
              <a:t> </a:t>
            </a:r>
            <a:r>
              <a:rPr lang="fr-FR" sz="1400" spc="-5" dirty="0">
                <a:solidFill>
                  <a:srgbClr val="010202"/>
                </a:solidFill>
                <a:effectLst/>
                <a:latin typeface="Arial" panose="020B0604020202020204" pitchFamily="34" charset="0"/>
                <a:ea typeface="Arial" panose="020B0604020202020204" pitchFamily="34" charset="0"/>
                <a:cs typeface="Arial" panose="020B0604020202020204" pitchFamily="34" charset="0"/>
              </a:rPr>
              <a:t>ses</a:t>
            </a:r>
            <a:r>
              <a:rPr lang="fr-FR" sz="1400" spc="45" dirty="0">
                <a:solidFill>
                  <a:srgbClr val="010202"/>
                </a:solidFill>
                <a:effectLst/>
                <a:latin typeface="Arial" panose="020B0604020202020204" pitchFamily="34" charset="0"/>
                <a:ea typeface="Arial" panose="020B0604020202020204" pitchFamily="34" charset="0"/>
                <a:cs typeface="Arial" panose="020B0604020202020204" pitchFamily="34" charset="0"/>
              </a:rPr>
              <a:t> </a:t>
            </a:r>
            <a:r>
              <a:rPr lang="fr-FR" sz="1400" spc="-5" dirty="0">
                <a:solidFill>
                  <a:srgbClr val="010202"/>
                </a:solidFill>
                <a:effectLst/>
                <a:latin typeface="Arial" panose="020B0604020202020204" pitchFamily="34" charset="0"/>
                <a:ea typeface="Arial" panose="020B0604020202020204" pitchFamily="34" charset="0"/>
                <a:cs typeface="Arial" panose="020B0604020202020204" pitchFamily="34" charset="0"/>
              </a:rPr>
              <a:t>proches</a:t>
            </a:r>
            <a:endParaRPr lang="fr-FR" sz="1400" spc="-5" dirty="0">
              <a:effectLst/>
              <a:latin typeface="Arial" panose="020B0604020202020204" pitchFamily="34" charset="0"/>
              <a:ea typeface="Arial" panose="020B0604020202020204" pitchFamily="34" charset="0"/>
              <a:cs typeface="Arial" panose="020B0604020202020204" pitchFamily="34" charset="0"/>
            </a:endParaRPr>
          </a:p>
          <a:p>
            <a:pPr marL="457200" lvl="1" indent="0">
              <a:spcBef>
                <a:spcPts val="1990"/>
              </a:spcBef>
              <a:spcAft>
                <a:spcPts val="0"/>
              </a:spcAft>
              <a:buClr>
                <a:srgbClr val="010202"/>
              </a:buClr>
              <a:buSzPts val="1950"/>
              <a:buNone/>
              <a:tabLst>
                <a:tab pos="1464945" algn="l"/>
              </a:tabLst>
            </a:pPr>
            <a:r>
              <a:rPr lang="fr-FR" sz="1400" b="1" spc="-5" dirty="0">
                <a:solidFill>
                  <a:srgbClr val="010202"/>
                </a:solidFill>
                <a:effectLst/>
                <a:latin typeface="Arial" panose="020B0604020202020204" pitchFamily="34" charset="0"/>
                <a:ea typeface="Arial" panose="020B0604020202020204" pitchFamily="34" charset="0"/>
                <a:cs typeface="Arial" panose="020B0604020202020204" pitchFamily="34" charset="0"/>
              </a:rPr>
              <a:t>Explorer</a:t>
            </a:r>
            <a:r>
              <a:rPr lang="fr-FR" sz="1400" b="1" spc="55" dirty="0">
                <a:solidFill>
                  <a:srgbClr val="010202"/>
                </a:solidFill>
                <a:effectLst/>
                <a:latin typeface="Arial" panose="020B0604020202020204" pitchFamily="34" charset="0"/>
                <a:ea typeface="Arial" panose="020B0604020202020204" pitchFamily="34" charset="0"/>
                <a:cs typeface="Arial" panose="020B0604020202020204" pitchFamily="34" charset="0"/>
              </a:rPr>
              <a:t> </a:t>
            </a:r>
            <a:r>
              <a:rPr lang="fr-FR" sz="1400" spc="-5" dirty="0">
                <a:solidFill>
                  <a:srgbClr val="010202"/>
                </a:solidFill>
                <a:effectLst/>
                <a:latin typeface="Arial" panose="020B0604020202020204" pitchFamily="34" charset="0"/>
                <a:ea typeface="Arial" panose="020B0604020202020204" pitchFamily="34" charset="0"/>
                <a:cs typeface="Arial" panose="020B0604020202020204" pitchFamily="34" charset="0"/>
              </a:rPr>
              <a:t>la</a:t>
            </a:r>
            <a:r>
              <a:rPr lang="fr-FR" sz="1400" spc="60" dirty="0">
                <a:solidFill>
                  <a:srgbClr val="010202"/>
                </a:solidFill>
                <a:effectLst/>
                <a:latin typeface="Arial" panose="020B0604020202020204" pitchFamily="34" charset="0"/>
                <a:ea typeface="Arial" panose="020B0604020202020204" pitchFamily="34" charset="0"/>
                <a:cs typeface="Arial" panose="020B0604020202020204" pitchFamily="34" charset="0"/>
              </a:rPr>
              <a:t> </a:t>
            </a:r>
            <a:r>
              <a:rPr lang="fr-FR" sz="1400" spc="-5" dirty="0">
                <a:solidFill>
                  <a:srgbClr val="010202"/>
                </a:solidFill>
                <a:effectLst/>
                <a:latin typeface="Arial" panose="020B0604020202020204" pitchFamily="34" charset="0"/>
                <a:ea typeface="Arial" panose="020B0604020202020204" pitchFamily="34" charset="0"/>
                <a:cs typeface="Arial" panose="020B0604020202020204" pitchFamily="34" charset="0"/>
              </a:rPr>
              <a:t>perception</a:t>
            </a:r>
            <a:r>
              <a:rPr lang="fr-FR" sz="1400" spc="60" dirty="0">
                <a:solidFill>
                  <a:srgbClr val="010202"/>
                </a:solidFill>
                <a:effectLst/>
                <a:latin typeface="Arial" panose="020B0604020202020204" pitchFamily="34" charset="0"/>
                <a:ea typeface="Arial" panose="020B0604020202020204" pitchFamily="34" charset="0"/>
                <a:cs typeface="Arial" panose="020B0604020202020204" pitchFamily="34" charset="0"/>
              </a:rPr>
              <a:t> </a:t>
            </a:r>
            <a:r>
              <a:rPr lang="fr-FR" sz="1400" spc="-5" dirty="0">
                <a:solidFill>
                  <a:srgbClr val="010202"/>
                </a:solidFill>
                <a:effectLst/>
                <a:latin typeface="Arial" panose="020B0604020202020204" pitchFamily="34" charset="0"/>
                <a:ea typeface="Arial" panose="020B0604020202020204" pitchFamily="34" charset="0"/>
                <a:cs typeface="Arial" panose="020B0604020202020204" pitchFamily="34" charset="0"/>
              </a:rPr>
              <a:t>du</a:t>
            </a:r>
            <a:r>
              <a:rPr lang="fr-FR" sz="1400" spc="55" dirty="0">
                <a:solidFill>
                  <a:srgbClr val="010202"/>
                </a:solidFill>
                <a:effectLst/>
                <a:latin typeface="Arial" panose="020B0604020202020204" pitchFamily="34" charset="0"/>
                <a:ea typeface="Arial" panose="020B0604020202020204" pitchFamily="34" charset="0"/>
                <a:cs typeface="Arial" panose="020B0604020202020204" pitchFamily="34" charset="0"/>
              </a:rPr>
              <a:t> </a:t>
            </a:r>
            <a:r>
              <a:rPr lang="fr-FR" sz="1400" spc="-5" dirty="0">
                <a:solidFill>
                  <a:srgbClr val="010202"/>
                </a:solidFill>
                <a:effectLst/>
                <a:latin typeface="Arial" panose="020B0604020202020204" pitchFamily="34" charset="0"/>
                <a:ea typeface="Arial" panose="020B0604020202020204" pitchFamily="34" charset="0"/>
                <a:cs typeface="Arial" panose="020B0604020202020204" pitchFamily="34" charset="0"/>
              </a:rPr>
              <a:t>symptôme</a:t>
            </a:r>
            <a:r>
              <a:rPr lang="fr-FR" sz="1400" spc="60" dirty="0">
                <a:solidFill>
                  <a:srgbClr val="010202"/>
                </a:solidFill>
                <a:effectLst/>
                <a:latin typeface="Arial" panose="020B0604020202020204" pitchFamily="34" charset="0"/>
                <a:ea typeface="Arial" panose="020B0604020202020204" pitchFamily="34" charset="0"/>
                <a:cs typeface="Arial" panose="020B0604020202020204" pitchFamily="34" charset="0"/>
              </a:rPr>
              <a:t> </a:t>
            </a:r>
            <a:r>
              <a:rPr lang="fr-FR" sz="1400" spc="-5" dirty="0">
                <a:solidFill>
                  <a:srgbClr val="010202"/>
                </a:solidFill>
                <a:effectLst/>
                <a:latin typeface="Arial" panose="020B0604020202020204" pitchFamily="34" charset="0"/>
                <a:ea typeface="Arial" panose="020B0604020202020204" pitchFamily="34" charset="0"/>
                <a:cs typeface="Arial" panose="020B0604020202020204" pitchFamily="34" charset="0"/>
              </a:rPr>
              <a:t>(désirs</a:t>
            </a:r>
            <a:r>
              <a:rPr lang="fr-FR" sz="1400" spc="60" dirty="0">
                <a:solidFill>
                  <a:srgbClr val="010202"/>
                </a:solidFill>
                <a:effectLst/>
                <a:latin typeface="Arial" panose="020B0604020202020204" pitchFamily="34" charset="0"/>
                <a:ea typeface="Arial" panose="020B0604020202020204" pitchFamily="34" charset="0"/>
                <a:cs typeface="Arial" panose="020B0604020202020204" pitchFamily="34" charset="0"/>
              </a:rPr>
              <a:t> </a:t>
            </a:r>
            <a:r>
              <a:rPr lang="fr-FR" sz="1400" spc="-5" dirty="0">
                <a:solidFill>
                  <a:srgbClr val="010202"/>
                </a:solidFill>
                <a:effectLst/>
                <a:latin typeface="Arial" panose="020B0604020202020204" pitchFamily="34" charset="0"/>
                <a:ea typeface="Arial" panose="020B0604020202020204" pitchFamily="34" charset="0"/>
                <a:cs typeface="Arial" panose="020B0604020202020204" pitchFamily="34" charset="0"/>
              </a:rPr>
              <a:t>/</a:t>
            </a:r>
            <a:r>
              <a:rPr lang="fr-FR" sz="1400" spc="60" dirty="0">
                <a:solidFill>
                  <a:srgbClr val="010202"/>
                </a:solidFill>
                <a:effectLst/>
                <a:latin typeface="Arial" panose="020B0604020202020204" pitchFamily="34" charset="0"/>
                <a:ea typeface="Arial" panose="020B0604020202020204" pitchFamily="34" charset="0"/>
                <a:cs typeface="Arial" panose="020B0604020202020204" pitchFamily="34" charset="0"/>
              </a:rPr>
              <a:t> </a:t>
            </a:r>
            <a:r>
              <a:rPr lang="fr-FR" sz="1400" spc="-5" dirty="0">
                <a:solidFill>
                  <a:srgbClr val="010202"/>
                </a:solidFill>
                <a:effectLst/>
                <a:latin typeface="Arial" panose="020B0604020202020204" pitchFamily="34" charset="0"/>
                <a:ea typeface="Arial" panose="020B0604020202020204" pitchFamily="34" charset="0"/>
                <a:cs typeface="Arial" panose="020B0604020202020204" pitchFamily="34" charset="0"/>
              </a:rPr>
              <a:t>besoins)</a:t>
            </a:r>
            <a:endParaRPr lang="fr-FR" sz="1400" spc="-5" dirty="0">
              <a:effectLst/>
              <a:latin typeface="Arial" panose="020B0604020202020204" pitchFamily="34" charset="0"/>
              <a:ea typeface="Arial" panose="020B0604020202020204" pitchFamily="34" charset="0"/>
              <a:cs typeface="Arial" panose="020B0604020202020204" pitchFamily="34" charset="0"/>
            </a:endParaRPr>
          </a:p>
          <a:p>
            <a:pPr marL="457200" marR="5855335" lvl="1" indent="0">
              <a:lnSpc>
                <a:spcPct val="183000"/>
              </a:lnSpc>
              <a:spcBef>
                <a:spcPts val="1990"/>
              </a:spcBef>
              <a:spcAft>
                <a:spcPts val="0"/>
              </a:spcAft>
              <a:buClr>
                <a:srgbClr val="010202"/>
              </a:buClr>
              <a:buSzPts val="1950"/>
              <a:buNone/>
              <a:tabLst>
                <a:tab pos="1464945" algn="l"/>
              </a:tabLst>
            </a:pPr>
            <a:r>
              <a:rPr lang="fr-FR" sz="1400" b="1" spc="-5" dirty="0">
                <a:solidFill>
                  <a:srgbClr val="010202"/>
                </a:solidFill>
                <a:effectLst/>
                <a:latin typeface="Arial" panose="020B0604020202020204" pitchFamily="34" charset="0"/>
                <a:ea typeface="Arial" panose="020B0604020202020204" pitchFamily="34" charset="0"/>
                <a:cs typeface="Arial" panose="020B0604020202020204" pitchFamily="34" charset="0"/>
              </a:rPr>
              <a:t>Examiner</a:t>
            </a:r>
            <a:r>
              <a:rPr lang="fr-FR" sz="1400" b="1" spc="5" dirty="0">
                <a:solidFill>
                  <a:srgbClr val="010202"/>
                </a:solidFill>
                <a:effectLst/>
                <a:latin typeface="Arial" panose="020B0604020202020204" pitchFamily="34" charset="0"/>
                <a:ea typeface="Arial" panose="020B0604020202020204" pitchFamily="34" charset="0"/>
                <a:cs typeface="Arial" panose="020B0604020202020204" pitchFamily="34" charset="0"/>
              </a:rPr>
              <a:t> </a:t>
            </a:r>
            <a:endParaRPr lang="fr-FR" sz="1400" b="1" spc="-5" dirty="0">
              <a:solidFill>
                <a:srgbClr val="010202"/>
              </a:solidFill>
              <a:latin typeface="Arial" panose="020B0604020202020204" pitchFamily="34" charset="0"/>
              <a:ea typeface="Arial" panose="020B0604020202020204" pitchFamily="34" charset="0"/>
              <a:cs typeface="Arial" panose="020B0604020202020204" pitchFamily="34" charset="0"/>
            </a:endParaRPr>
          </a:p>
          <a:p>
            <a:pPr marL="457200" marR="5855335" lvl="1" indent="0">
              <a:lnSpc>
                <a:spcPct val="183000"/>
              </a:lnSpc>
              <a:spcBef>
                <a:spcPts val="1990"/>
              </a:spcBef>
              <a:spcAft>
                <a:spcPts val="0"/>
              </a:spcAft>
              <a:buClr>
                <a:srgbClr val="010202"/>
              </a:buClr>
              <a:buSzPts val="1950"/>
              <a:buNone/>
              <a:tabLst>
                <a:tab pos="1464945" algn="l"/>
              </a:tabLst>
            </a:pPr>
            <a:r>
              <a:rPr lang="fr-FR" sz="1400" b="1" spc="-5" dirty="0">
                <a:solidFill>
                  <a:srgbClr val="010202"/>
                </a:solidFill>
                <a:effectLst/>
                <a:latin typeface="Arial" panose="020B0604020202020204" pitchFamily="34" charset="0"/>
                <a:ea typeface="Arial" panose="020B0604020202020204" pitchFamily="34" charset="0"/>
                <a:cs typeface="Arial" panose="020B0604020202020204" pitchFamily="34" charset="0"/>
              </a:rPr>
              <a:t>Expliquer,</a:t>
            </a:r>
            <a:r>
              <a:rPr lang="fr-FR" sz="1400" b="1" spc="25" dirty="0">
                <a:solidFill>
                  <a:srgbClr val="010202"/>
                </a:solidFill>
                <a:effectLst/>
                <a:latin typeface="Arial" panose="020B0604020202020204" pitchFamily="34" charset="0"/>
                <a:ea typeface="Arial" panose="020B0604020202020204" pitchFamily="34" charset="0"/>
                <a:cs typeface="Arial" panose="020B0604020202020204" pitchFamily="34" charset="0"/>
              </a:rPr>
              <a:t> </a:t>
            </a:r>
            <a:r>
              <a:rPr lang="fr-FR" sz="1400" spc="-5" dirty="0">
                <a:solidFill>
                  <a:srgbClr val="010202"/>
                </a:solidFill>
                <a:effectLst/>
                <a:latin typeface="Arial" panose="020B0604020202020204" pitchFamily="34" charset="0"/>
                <a:ea typeface="Arial" panose="020B0604020202020204" pitchFamily="34" charset="0"/>
                <a:cs typeface="Arial" panose="020B0604020202020204" pitchFamily="34" charset="0"/>
              </a:rPr>
              <a:t>rassurer</a:t>
            </a:r>
            <a:endParaRPr lang="fr-FR" sz="1400" spc="-555" dirty="0">
              <a:solidFill>
                <a:srgbClr val="010202"/>
              </a:solidFill>
              <a:latin typeface="Arial" panose="020B0604020202020204" pitchFamily="34" charset="0"/>
              <a:ea typeface="Arial" panose="020B0604020202020204" pitchFamily="34" charset="0"/>
              <a:cs typeface="Arial" panose="020B0604020202020204" pitchFamily="34" charset="0"/>
            </a:endParaRPr>
          </a:p>
          <a:p>
            <a:pPr marL="457200" marR="5855335" lvl="1" indent="0">
              <a:lnSpc>
                <a:spcPct val="183000"/>
              </a:lnSpc>
              <a:spcBef>
                <a:spcPts val="1990"/>
              </a:spcBef>
              <a:spcAft>
                <a:spcPts val="0"/>
              </a:spcAft>
              <a:buClr>
                <a:srgbClr val="010202"/>
              </a:buClr>
              <a:buSzPts val="1950"/>
              <a:buNone/>
              <a:tabLst>
                <a:tab pos="1464945" algn="l"/>
              </a:tabLst>
            </a:pPr>
            <a:r>
              <a:rPr lang="fr-FR" sz="1400" b="1" spc="-5" dirty="0">
                <a:solidFill>
                  <a:srgbClr val="010202"/>
                </a:solidFill>
                <a:effectLst/>
                <a:latin typeface="Arial" panose="020B0604020202020204" pitchFamily="34" charset="0"/>
                <a:ea typeface="Arial" panose="020B0604020202020204" pitchFamily="34" charset="0"/>
                <a:cs typeface="Arial" panose="020B0604020202020204" pitchFamily="34" charset="0"/>
              </a:rPr>
              <a:t>Observer</a:t>
            </a:r>
            <a:endParaRPr lang="fr-FR" sz="1400" spc="-5" dirty="0">
              <a:effectLst/>
              <a:latin typeface="Arial" panose="020B0604020202020204" pitchFamily="34" charset="0"/>
              <a:ea typeface="Arial" panose="020B0604020202020204" pitchFamily="34" charset="0"/>
              <a:cs typeface="Arial" panose="020B0604020202020204" pitchFamily="34" charset="0"/>
            </a:endParaRPr>
          </a:p>
          <a:p>
            <a:pPr marL="342900" lvl="0" indent="-342900">
              <a:spcBef>
                <a:spcPts val="30"/>
              </a:spcBef>
              <a:spcAft>
                <a:spcPts val="0"/>
              </a:spcAft>
              <a:buClr>
                <a:srgbClr val="010202"/>
              </a:buClr>
              <a:buSzPts val="1950"/>
              <a:buFont typeface="Arial" panose="020B0604020202020204" pitchFamily="34" charset="0"/>
              <a:buAutoNum type="arabicPeriod" startAt="6"/>
              <a:tabLst>
                <a:tab pos="1464945" algn="l"/>
              </a:tabLst>
            </a:pPr>
            <a:endParaRPr lang="fr-FR" sz="1400" b="1" spc="-5" dirty="0">
              <a:solidFill>
                <a:srgbClr val="010202"/>
              </a:solidFill>
              <a:latin typeface="Arial" panose="020B0604020202020204" pitchFamily="34" charset="0"/>
              <a:ea typeface="Arial" panose="020B0604020202020204" pitchFamily="34" charset="0"/>
              <a:cs typeface="Arial" panose="020B0604020202020204" pitchFamily="34" charset="0"/>
            </a:endParaRPr>
          </a:p>
          <a:p>
            <a:pPr marL="0" lvl="0" indent="0">
              <a:spcBef>
                <a:spcPts val="30"/>
              </a:spcBef>
              <a:spcAft>
                <a:spcPts val="0"/>
              </a:spcAft>
              <a:buClr>
                <a:srgbClr val="010202"/>
              </a:buClr>
              <a:buSzPts val="1950"/>
              <a:buNone/>
              <a:tabLst>
                <a:tab pos="1464945" algn="l"/>
              </a:tabLst>
            </a:pPr>
            <a:r>
              <a:rPr lang="fr-FR" sz="1400" b="1" spc="-5" dirty="0">
                <a:solidFill>
                  <a:srgbClr val="010202"/>
                </a:solidFill>
                <a:effectLst/>
                <a:latin typeface="Arial" panose="020B0604020202020204" pitchFamily="34" charset="0"/>
                <a:ea typeface="Arial" panose="020B0604020202020204" pitchFamily="34" charset="0"/>
                <a:cs typeface="Arial" panose="020B0604020202020204" pitchFamily="34" charset="0"/>
              </a:rPr>
              <a:t>          Choisir</a:t>
            </a:r>
            <a:r>
              <a:rPr lang="fr-FR" sz="1400" b="1" spc="60" dirty="0">
                <a:solidFill>
                  <a:srgbClr val="010202"/>
                </a:solidFill>
                <a:effectLst/>
                <a:latin typeface="Arial" panose="020B0604020202020204" pitchFamily="34" charset="0"/>
                <a:ea typeface="Arial" panose="020B0604020202020204" pitchFamily="34" charset="0"/>
                <a:cs typeface="Arial" panose="020B0604020202020204" pitchFamily="34" charset="0"/>
              </a:rPr>
              <a:t> </a:t>
            </a:r>
            <a:r>
              <a:rPr lang="fr-FR" sz="1400" spc="-5" dirty="0">
                <a:solidFill>
                  <a:srgbClr val="010202"/>
                </a:solidFill>
                <a:effectLst/>
                <a:latin typeface="Arial" panose="020B0604020202020204" pitchFamily="34" charset="0"/>
                <a:ea typeface="Arial" panose="020B0604020202020204" pitchFamily="34" charset="0"/>
                <a:cs typeface="Arial" panose="020B0604020202020204" pitchFamily="34" charset="0"/>
              </a:rPr>
              <a:t>la</a:t>
            </a:r>
            <a:r>
              <a:rPr lang="fr-FR" sz="1400" spc="70" dirty="0">
                <a:solidFill>
                  <a:srgbClr val="010202"/>
                </a:solidFill>
                <a:effectLst/>
                <a:latin typeface="Arial" panose="020B0604020202020204" pitchFamily="34" charset="0"/>
                <a:ea typeface="Arial" panose="020B0604020202020204" pitchFamily="34" charset="0"/>
                <a:cs typeface="Arial" panose="020B0604020202020204" pitchFamily="34" charset="0"/>
              </a:rPr>
              <a:t> </a:t>
            </a:r>
            <a:r>
              <a:rPr lang="fr-FR" sz="1400" spc="-5" dirty="0">
                <a:solidFill>
                  <a:srgbClr val="010202"/>
                </a:solidFill>
                <a:effectLst/>
                <a:latin typeface="Arial" panose="020B0604020202020204" pitchFamily="34" charset="0"/>
                <a:ea typeface="Arial" panose="020B0604020202020204" pitchFamily="34" charset="0"/>
                <a:cs typeface="Arial" panose="020B0604020202020204" pitchFamily="34" charset="0"/>
              </a:rPr>
              <a:t>conduite</a:t>
            </a:r>
            <a:r>
              <a:rPr lang="fr-FR" sz="1400" spc="65" dirty="0">
                <a:solidFill>
                  <a:srgbClr val="010202"/>
                </a:solidFill>
                <a:effectLst/>
                <a:latin typeface="Arial" panose="020B0604020202020204" pitchFamily="34" charset="0"/>
                <a:ea typeface="Arial" panose="020B0604020202020204" pitchFamily="34" charset="0"/>
                <a:cs typeface="Arial" panose="020B0604020202020204" pitchFamily="34" charset="0"/>
              </a:rPr>
              <a:t> </a:t>
            </a:r>
            <a:r>
              <a:rPr lang="fr-FR" sz="1400" spc="-5" dirty="0">
                <a:solidFill>
                  <a:srgbClr val="010202"/>
                </a:solidFill>
                <a:effectLst/>
                <a:latin typeface="Arial" panose="020B0604020202020204" pitchFamily="34" charset="0"/>
                <a:ea typeface="Arial" panose="020B0604020202020204" pitchFamily="34" charset="0"/>
                <a:cs typeface="Arial" panose="020B0604020202020204" pitchFamily="34" charset="0"/>
              </a:rPr>
              <a:t>thérapeutique</a:t>
            </a:r>
            <a:r>
              <a:rPr lang="fr-FR" sz="1400" spc="70" dirty="0">
                <a:solidFill>
                  <a:srgbClr val="010202"/>
                </a:solidFill>
                <a:effectLst/>
                <a:latin typeface="Arial" panose="020B0604020202020204" pitchFamily="34" charset="0"/>
                <a:ea typeface="Arial" panose="020B0604020202020204" pitchFamily="34" charset="0"/>
                <a:cs typeface="Arial" panose="020B0604020202020204" pitchFamily="34" charset="0"/>
              </a:rPr>
              <a:t> </a:t>
            </a:r>
            <a:r>
              <a:rPr lang="fr-FR" sz="1400" spc="-5" dirty="0">
                <a:solidFill>
                  <a:srgbClr val="010202"/>
                </a:solidFill>
                <a:effectLst/>
                <a:latin typeface="Arial" panose="020B0604020202020204" pitchFamily="34" charset="0"/>
                <a:ea typeface="Arial" panose="020B0604020202020204" pitchFamily="34" charset="0"/>
                <a:cs typeface="Arial" panose="020B0604020202020204" pitchFamily="34" charset="0"/>
              </a:rPr>
              <a:t>appropriée</a:t>
            </a:r>
            <a:r>
              <a:rPr lang="fr-FR" sz="1400" spc="70" dirty="0">
                <a:solidFill>
                  <a:srgbClr val="010202"/>
                </a:solidFill>
                <a:effectLst/>
                <a:latin typeface="Arial" panose="020B0604020202020204" pitchFamily="34" charset="0"/>
                <a:ea typeface="Arial" panose="020B0604020202020204" pitchFamily="34" charset="0"/>
                <a:cs typeface="Arial" panose="020B0604020202020204" pitchFamily="34" charset="0"/>
              </a:rPr>
              <a:t> </a:t>
            </a:r>
            <a:r>
              <a:rPr lang="fr-FR" sz="1400" spc="-5" dirty="0">
                <a:solidFill>
                  <a:srgbClr val="010202"/>
                </a:solidFill>
                <a:effectLst/>
                <a:latin typeface="Arial" panose="020B0604020202020204" pitchFamily="34" charset="0"/>
                <a:ea typeface="Arial" panose="020B0604020202020204" pitchFamily="34" charset="0"/>
                <a:cs typeface="Arial" panose="020B0604020202020204" pitchFamily="34" charset="0"/>
              </a:rPr>
              <a:t>(bénéfice</a:t>
            </a:r>
            <a:r>
              <a:rPr lang="fr-FR" sz="1400" spc="65" dirty="0">
                <a:solidFill>
                  <a:srgbClr val="010202"/>
                </a:solidFill>
                <a:effectLst/>
                <a:latin typeface="Arial" panose="020B0604020202020204" pitchFamily="34" charset="0"/>
                <a:ea typeface="Arial" panose="020B0604020202020204" pitchFamily="34" charset="0"/>
                <a:cs typeface="Arial" panose="020B0604020202020204" pitchFamily="34" charset="0"/>
              </a:rPr>
              <a:t> </a:t>
            </a:r>
            <a:r>
              <a:rPr lang="fr-FR" sz="1400" spc="-5" dirty="0">
                <a:solidFill>
                  <a:srgbClr val="010202"/>
                </a:solidFill>
                <a:effectLst/>
                <a:latin typeface="Arial" panose="020B0604020202020204" pitchFamily="34" charset="0"/>
                <a:ea typeface="Arial" panose="020B0604020202020204" pitchFamily="34" charset="0"/>
                <a:cs typeface="Arial" panose="020B0604020202020204" pitchFamily="34" charset="0"/>
              </a:rPr>
              <a:t>/</a:t>
            </a:r>
            <a:r>
              <a:rPr lang="fr-FR" sz="1400" spc="70" dirty="0">
                <a:solidFill>
                  <a:srgbClr val="010202"/>
                </a:solidFill>
                <a:effectLst/>
                <a:latin typeface="Arial" panose="020B0604020202020204" pitchFamily="34" charset="0"/>
                <a:ea typeface="Arial" panose="020B0604020202020204" pitchFamily="34" charset="0"/>
                <a:cs typeface="Arial" panose="020B0604020202020204" pitchFamily="34" charset="0"/>
              </a:rPr>
              <a:t> </a:t>
            </a:r>
            <a:r>
              <a:rPr lang="fr-FR" sz="1400" spc="-5" dirty="0">
                <a:solidFill>
                  <a:srgbClr val="010202"/>
                </a:solidFill>
                <a:effectLst/>
                <a:latin typeface="Arial" panose="020B0604020202020204" pitchFamily="34" charset="0"/>
                <a:ea typeface="Arial" panose="020B0604020202020204" pitchFamily="34" charset="0"/>
                <a:cs typeface="Arial" panose="020B0604020202020204" pitchFamily="34" charset="0"/>
              </a:rPr>
              <a:t>risque)</a:t>
            </a:r>
            <a:endParaRPr lang="fr-FR" sz="1400" spc="-5" dirty="0">
              <a:effectLst/>
              <a:latin typeface="Arial" panose="020B0604020202020204" pitchFamily="34" charset="0"/>
              <a:ea typeface="Arial" panose="020B0604020202020204" pitchFamily="34" charset="0"/>
              <a:cs typeface="Arial" panose="020B0604020202020204" pitchFamily="34" charset="0"/>
            </a:endParaRPr>
          </a:p>
          <a:p>
            <a:pPr marL="0" lvl="0" indent="0">
              <a:spcBef>
                <a:spcPts val="1995"/>
              </a:spcBef>
              <a:spcAft>
                <a:spcPts val="0"/>
              </a:spcAft>
              <a:buClr>
                <a:srgbClr val="010202"/>
              </a:buClr>
              <a:buSzPts val="1950"/>
              <a:buNone/>
              <a:tabLst>
                <a:tab pos="1464945" algn="l"/>
              </a:tabLst>
            </a:pPr>
            <a:r>
              <a:rPr lang="fr-FR" sz="1400" b="1" spc="-5" dirty="0">
                <a:solidFill>
                  <a:srgbClr val="010202"/>
                </a:solidFill>
                <a:effectLst/>
                <a:latin typeface="Arial" panose="020B0604020202020204" pitchFamily="34" charset="0"/>
                <a:ea typeface="Arial" panose="020B0604020202020204" pitchFamily="34" charset="0"/>
                <a:cs typeface="Arial" panose="020B0604020202020204" pitchFamily="34" charset="0"/>
              </a:rPr>
              <a:t>          Réévaluer</a:t>
            </a:r>
            <a:endParaRPr lang="fr-FR" sz="1400" b="1" spc="-5" dirty="0">
              <a:effectLst/>
              <a:latin typeface="Arial" panose="020B0604020202020204" pitchFamily="34" charset="0"/>
              <a:ea typeface="Arial" panose="020B0604020202020204" pitchFamily="34" charset="0"/>
              <a:cs typeface="Arial" panose="020B0604020202020204" pitchFamily="34" charset="0"/>
            </a:endParaRPr>
          </a:p>
          <a:p>
            <a:endParaRPr lang="fr-FR" dirty="0"/>
          </a:p>
        </p:txBody>
      </p:sp>
    </p:spTree>
    <p:extLst>
      <p:ext uri="{BB962C8B-B14F-4D97-AF65-F5344CB8AC3E}">
        <p14:creationId xmlns:p14="http://schemas.microsoft.com/office/powerpoint/2010/main" val="42848320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353636-627F-D54A-F59A-C93A279D7C09}"/>
              </a:ext>
            </a:extLst>
          </p:cNvPr>
          <p:cNvSpPr>
            <a:spLocks noGrp="1"/>
          </p:cNvSpPr>
          <p:nvPr>
            <p:ph type="title"/>
          </p:nvPr>
        </p:nvSpPr>
        <p:spPr/>
        <p:txBody>
          <a:bodyPr/>
          <a:lstStyle/>
          <a:p>
            <a:r>
              <a:rPr lang="fr-FR" dirty="0">
                <a:solidFill>
                  <a:srgbClr val="FF0000"/>
                </a:solidFill>
              </a:rPr>
              <a:t>Un exemple</a:t>
            </a:r>
          </a:p>
        </p:txBody>
      </p:sp>
      <p:sp>
        <p:nvSpPr>
          <p:cNvPr id="3" name="Espace réservé du contenu 2">
            <a:extLst>
              <a:ext uri="{FF2B5EF4-FFF2-40B4-BE49-F238E27FC236}">
                <a16:creationId xmlns:a16="http://schemas.microsoft.com/office/drawing/2014/main" id="{8F903D25-FC55-1E3B-20B6-B69EDC0CC67D}"/>
              </a:ext>
            </a:extLst>
          </p:cNvPr>
          <p:cNvSpPr>
            <a:spLocks noGrp="1"/>
          </p:cNvSpPr>
          <p:nvPr>
            <p:ph sz="quarter" idx="13"/>
          </p:nvPr>
        </p:nvSpPr>
        <p:spPr/>
        <p:txBody>
          <a:bodyPr>
            <a:normAutofit fontScale="85000" lnSpcReduction="20000"/>
          </a:bodyPr>
          <a:lstStyle/>
          <a:p>
            <a:pPr marL="0" indent="0">
              <a:buNone/>
            </a:pPr>
            <a:r>
              <a:rPr lang="fr-FR" dirty="0"/>
              <a:t>Vincent </a:t>
            </a:r>
            <a:r>
              <a:rPr lang="fr-FR" dirty="0" err="1"/>
              <a:t>lambert</a:t>
            </a:r>
            <a:r>
              <a:rPr lang="fr-FR" dirty="0"/>
              <a:t> 42 ANS INFIRMIER DCD CHU REIMS en 2019 </a:t>
            </a:r>
          </a:p>
          <a:p>
            <a:pPr marL="0" indent="0">
              <a:buNone/>
            </a:pPr>
            <a:r>
              <a:rPr lang="fr-FR" dirty="0"/>
              <a:t>état pauci-relationnel SUITE a UN ACCIDENT DE VOITURE 2008</a:t>
            </a:r>
          </a:p>
          <a:p>
            <a:pPr marL="0" indent="0">
              <a:buNone/>
            </a:pPr>
            <a:r>
              <a:rPr lang="fr-FR" dirty="0"/>
              <a:t>Nourri par sonde gastrique </a:t>
            </a:r>
          </a:p>
          <a:p>
            <a:pPr marL="0" indent="0">
              <a:buNone/>
            </a:pPr>
            <a:r>
              <a:rPr lang="fr-FR" dirty="0"/>
              <a:t>de 2013 à 2019 AFFAIRE Médiatisée</a:t>
            </a:r>
          </a:p>
          <a:p>
            <a:pPr marL="0" indent="0">
              <a:buNone/>
            </a:pPr>
            <a:r>
              <a:rPr lang="fr-FR" dirty="0"/>
              <a:t> </a:t>
            </a:r>
            <a:r>
              <a:rPr lang="fr-FR" b="0" i="0" dirty="0">
                <a:effectLst/>
                <a:latin typeface="TiemposText"/>
                <a:hlinkClick r:id="rId2">
                  <a:extLst>
                    <a:ext uri="{A12FA001-AC4F-418D-AE19-62706E023703}">
                      <ahyp:hlinkClr xmlns:ahyp="http://schemas.microsoft.com/office/drawing/2018/hyperlinkcolor" val="tx"/>
                    </a:ext>
                  </a:extLst>
                </a:hlinkClick>
              </a:rPr>
              <a:t>Le 2 juillet, le Dr Sanchez interrompt la nutrition et l'hydratation artificielles de Vincent Lambert pour la troisième fois depuis 2013.</a:t>
            </a:r>
            <a:r>
              <a:rPr lang="fr-FR" b="0" i="0" dirty="0">
                <a:effectLst/>
                <a:latin typeface="TiemposText"/>
              </a:rPr>
              <a:t> Le précédent protocole d'arrêt avait été interrompu en mai dernier suite à la décision de la cour d'appel de Paris à la demande des parents de l'ancien infirmier. Le 8, les parents annoncent qu'ils ne </a:t>
            </a:r>
            <a:r>
              <a:rPr lang="fr-FR" b="0" i="0" dirty="0">
                <a:effectLst/>
                <a:latin typeface="TiemposText"/>
                <a:hlinkClick r:id="rId3">
                  <a:extLst>
                    <a:ext uri="{A12FA001-AC4F-418D-AE19-62706E023703}">
                      <ahyp:hlinkClr xmlns:ahyp="http://schemas.microsoft.com/office/drawing/2018/hyperlinkcolor" val="tx"/>
                    </a:ext>
                  </a:extLst>
                </a:hlinkClick>
              </a:rPr>
              <a:t>déposeront plus de recours</a:t>
            </a:r>
            <a:r>
              <a:rPr lang="fr-FR" b="0" i="0" dirty="0">
                <a:effectLst/>
                <a:latin typeface="TiemposText"/>
              </a:rPr>
              <a:t>. Le 11 juillet 2019, </a:t>
            </a:r>
            <a:r>
              <a:rPr lang="fr-FR" b="0" i="0" dirty="0">
                <a:effectLst/>
                <a:latin typeface="TiemposText"/>
                <a:hlinkClick r:id="rId4">
                  <a:extLst>
                    <a:ext uri="{A12FA001-AC4F-418D-AE19-62706E023703}">
                      <ahyp:hlinkClr xmlns:ahyp="http://schemas.microsoft.com/office/drawing/2018/hyperlinkcolor" val="tx"/>
                    </a:ext>
                  </a:extLst>
                </a:hlinkClick>
              </a:rPr>
              <a:t>sa famille annonce le décès de Vincent Lambert </a:t>
            </a:r>
            <a:r>
              <a:rPr lang="fr-FR" b="0" i="1" dirty="0">
                <a:effectLst/>
                <a:latin typeface="TiemposText"/>
                <a:hlinkClick r:id="rId4">
                  <a:extLst>
                    <a:ext uri="{A12FA001-AC4F-418D-AE19-62706E023703}">
                      <ahyp:hlinkClr xmlns:ahyp="http://schemas.microsoft.com/office/drawing/2018/hyperlinkcolor" val="tx"/>
                    </a:ext>
                  </a:extLst>
                </a:hlinkClick>
              </a:rPr>
              <a:t>«à 8h24 du matin».</a:t>
            </a:r>
            <a:endParaRPr lang="fr-FR" b="0" i="1" dirty="0">
              <a:effectLst/>
              <a:latin typeface="TiemposText"/>
            </a:endParaRPr>
          </a:p>
          <a:p>
            <a:pPr marL="0" indent="0">
              <a:buNone/>
            </a:pPr>
            <a:endParaRPr lang="fr-FR" i="1" u="sng" dirty="0">
              <a:latin typeface="TiemposText"/>
            </a:endParaRPr>
          </a:p>
          <a:p>
            <a:pPr marL="0" indent="0">
              <a:buNone/>
            </a:pPr>
            <a:endParaRPr lang="fr-FR" u="sng" dirty="0"/>
          </a:p>
        </p:txBody>
      </p:sp>
    </p:spTree>
    <p:extLst>
      <p:ext uri="{BB962C8B-B14F-4D97-AF65-F5344CB8AC3E}">
        <p14:creationId xmlns:p14="http://schemas.microsoft.com/office/powerpoint/2010/main" val="256158507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9D438B9-0499-DE37-9243-88076EB574FD}"/>
              </a:ext>
            </a:extLst>
          </p:cNvPr>
          <p:cNvSpPr>
            <a:spLocks noGrp="1"/>
          </p:cNvSpPr>
          <p:nvPr>
            <p:ph type="title"/>
          </p:nvPr>
        </p:nvSpPr>
        <p:spPr/>
        <p:txBody>
          <a:bodyPr/>
          <a:lstStyle/>
          <a:p>
            <a:r>
              <a:rPr lang="fr-FR" b="1" i="0" dirty="0">
                <a:solidFill>
                  <a:srgbClr val="B51F1F"/>
                </a:solidFill>
                <a:effectLst/>
                <a:latin typeface="TiemposText"/>
              </a:rPr>
              <a:t>Février 2016, la loi Claeys-Leonetti </a:t>
            </a:r>
            <a:br>
              <a:rPr lang="fr-FR" b="1" i="0" dirty="0">
                <a:solidFill>
                  <a:srgbClr val="B51F1F"/>
                </a:solidFill>
                <a:effectLst/>
                <a:latin typeface="TiemposText"/>
              </a:rPr>
            </a:br>
            <a:endParaRPr lang="fr-FR" dirty="0"/>
          </a:p>
        </p:txBody>
      </p:sp>
      <p:sp>
        <p:nvSpPr>
          <p:cNvPr id="3" name="Espace réservé du contenu 2">
            <a:extLst>
              <a:ext uri="{FF2B5EF4-FFF2-40B4-BE49-F238E27FC236}">
                <a16:creationId xmlns:a16="http://schemas.microsoft.com/office/drawing/2014/main" id="{30555FB6-90C1-3EAD-B95C-FC58FE25D036}"/>
              </a:ext>
            </a:extLst>
          </p:cNvPr>
          <p:cNvSpPr>
            <a:spLocks noGrp="1"/>
          </p:cNvSpPr>
          <p:nvPr>
            <p:ph sz="quarter" idx="13"/>
          </p:nvPr>
        </p:nvSpPr>
        <p:spPr>
          <a:xfrm>
            <a:off x="913774" y="1963972"/>
            <a:ext cx="10363826" cy="3827227"/>
          </a:xfrm>
        </p:spPr>
        <p:txBody>
          <a:bodyPr>
            <a:normAutofit fontScale="92500"/>
          </a:bodyPr>
          <a:lstStyle/>
          <a:p>
            <a:pPr marL="0" indent="0">
              <a:buNone/>
            </a:pPr>
            <a:endParaRPr lang="fr-FR" b="0" i="0" dirty="0">
              <a:solidFill>
                <a:srgbClr val="191919"/>
              </a:solidFill>
              <a:effectLst/>
              <a:latin typeface="TiemposText"/>
            </a:endParaRPr>
          </a:p>
          <a:p>
            <a:pPr marL="0" indent="0">
              <a:buNone/>
            </a:pPr>
            <a:r>
              <a:rPr lang="fr-FR" dirty="0">
                <a:solidFill>
                  <a:srgbClr val="191919"/>
                </a:solidFill>
                <a:latin typeface="TiemposText"/>
              </a:rPr>
              <a:t>Le texte de loi prend s’inspire de l’affaire </a:t>
            </a:r>
            <a:r>
              <a:rPr lang="fr-FR" dirty="0" err="1">
                <a:solidFill>
                  <a:srgbClr val="191919"/>
                </a:solidFill>
                <a:latin typeface="TiemposText"/>
              </a:rPr>
              <a:t>lambert</a:t>
            </a:r>
            <a:r>
              <a:rPr lang="fr-FR" dirty="0">
                <a:solidFill>
                  <a:srgbClr val="191919"/>
                </a:solidFill>
                <a:latin typeface="TiemposText"/>
              </a:rPr>
              <a:t> </a:t>
            </a:r>
          </a:p>
          <a:p>
            <a:pPr marL="0" indent="0">
              <a:buNone/>
            </a:pPr>
            <a:endParaRPr lang="fr-FR" dirty="0">
              <a:solidFill>
                <a:srgbClr val="191919"/>
              </a:solidFill>
              <a:latin typeface="TiemposText"/>
            </a:endParaRPr>
          </a:p>
          <a:p>
            <a:pPr marL="0" indent="0">
              <a:buNone/>
            </a:pPr>
            <a:r>
              <a:rPr lang="fr-FR" b="0" i="0" dirty="0">
                <a:solidFill>
                  <a:srgbClr val="191919"/>
                </a:solidFill>
                <a:effectLst/>
                <a:latin typeface="TiemposText"/>
              </a:rPr>
              <a:t>le texte lève toute ambiguïté sur l’hydratation et la nutrition artificielles pour les personnes en fin de vie : elles sont bien considérées comme des traitements, et non comme des soins. Et peuvent de ce fait être arrêtées à la demande du patient, </a:t>
            </a:r>
            <a:r>
              <a:rPr lang="fr-FR" b="0" i="0">
                <a:solidFill>
                  <a:srgbClr val="191919"/>
                </a:solidFill>
                <a:effectLst/>
                <a:latin typeface="TiemposText"/>
              </a:rPr>
              <a:t>du médecin.</a:t>
            </a:r>
            <a:endParaRPr lang="fr-FR" b="0" i="0" dirty="0">
              <a:solidFill>
                <a:srgbClr val="191919"/>
              </a:solidFill>
              <a:effectLst/>
              <a:latin typeface="TiemposText"/>
            </a:endParaRPr>
          </a:p>
          <a:p>
            <a:pPr marL="0" indent="0">
              <a:buNone/>
            </a:pPr>
            <a:r>
              <a:rPr lang="fr-FR" sz="2000" dirty="0">
                <a:effectLst/>
                <a:latin typeface="Calibri" panose="020F0502020204030204" pitchFamily="34" charset="0"/>
                <a:ea typeface="Calibri" panose="020F0502020204030204" pitchFamily="34" charset="0"/>
                <a:cs typeface="Times New Roman" panose="02020603050405020304" pitchFamily="18" charset="0"/>
              </a:rPr>
              <a:t> notamment les données </a:t>
            </a:r>
            <a:r>
              <a:rPr lang="fr-FR" sz="2000" b="1" dirty="0">
                <a:effectLst/>
                <a:latin typeface="Calibri" panose="020F0502020204030204" pitchFamily="34" charset="0"/>
                <a:ea typeface="Calibri" panose="020F0502020204030204" pitchFamily="34" charset="0"/>
                <a:cs typeface="Times New Roman" panose="02020603050405020304" pitchFamily="18" charset="0"/>
              </a:rPr>
              <a:t>exprimées directement </a:t>
            </a:r>
            <a:r>
              <a:rPr lang="fr-FR" sz="2000" dirty="0">
                <a:effectLst/>
                <a:latin typeface="Calibri" panose="020F0502020204030204" pitchFamily="34" charset="0"/>
                <a:ea typeface="Calibri" panose="020F0502020204030204" pitchFamily="34" charset="0"/>
                <a:cs typeface="Times New Roman" panose="02020603050405020304" pitchFamily="18" charset="0"/>
              </a:rPr>
              <a:t>par le malade ou </a:t>
            </a:r>
            <a:r>
              <a:rPr lang="fr-FR" sz="2000" b="1" dirty="0">
                <a:effectLst/>
                <a:latin typeface="Calibri" panose="020F0502020204030204" pitchFamily="34" charset="0"/>
                <a:ea typeface="Calibri" panose="020F0502020204030204" pitchFamily="34" charset="0"/>
                <a:cs typeface="Times New Roman" panose="02020603050405020304" pitchFamily="18" charset="0"/>
              </a:rPr>
              <a:t>par ses directives anticipées, ou bien par sa personne de confiance et à défaut par les avis familiaux</a:t>
            </a:r>
            <a:r>
              <a:rPr lang="fr-FR" b="1" i="0" dirty="0">
                <a:solidFill>
                  <a:srgbClr val="191919"/>
                </a:solidFill>
                <a:effectLst/>
                <a:latin typeface="TiemposText"/>
              </a:rPr>
              <a:t> ou à la suite d’une décision médicale </a:t>
            </a:r>
            <a:r>
              <a:rPr lang="fr-FR" b="0" i="0" dirty="0">
                <a:solidFill>
                  <a:srgbClr val="191919"/>
                </a:solidFill>
                <a:effectLst/>
                <a:latin typeface="TiemposText"/>
              </a:rPr>
              <a:t>/ d’une Décision Collégiale.</a:t>
            </a:r>
            <a:endParaRPr lang="fr-FR" dirty="0"/>
          </a:p>
        </p:txBody>
      </p:sp>
    </p:spTree>
    <p:extLst>
      <p:ext uri="{BB962C8B-B14F-4D97-AF65-F5344CB8AC3E}">
        <p14:creationId xmlns:p14="http://schemas.microsoft.com/office/powerpoint/2010/main" val="17474843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8864935-2FEC-2DC4-0B76-8019924D7C38}"/>
              </a:ext>
            </a:extLst>
          </p:cNvPr>
          <p:cNvSpPr>
            <a:spLocks noGrp="1"/>
          </p:cNvSpPr>
          <p:nvPr>
            <p:ph type="title"/>
          </p:nvPr>
        </p:nvSpPr>
        <p:spPr/>
        <p:txBody>
          <a:bodyPr/>
          <a:lstStyle/>
          <a:p>
            <a:r>
              <a:rPr lang="fr-FR" b="1" i="0" dirty="0">
                <a:solidFill>
                  <a:srgbClr val="B51F1F"/>
                </a:solidFill>
                <a:effectLst/>
                <a:latin typeface="TiemposText"/>
              </a:rPr>
              <a:t>Février 2016, la loi Claeys-Leonetti</a:t>
            </a:r>
            <a:endParaRPr lang="fr-FR" dirty="0"/>
          </a:p>
        </p:txBody>
      </p:sp>
      <p:sp>
        <p:nvSpPr>
          <p:cNvPr id="3" name="Espace réservé du contenu 2">
            <a:extLst>
              <a:ext uri="{FF2B5EF4-FFF2-40B4-BE49-F238E27FC236}">
                <a16:creationId xmlns:a16="http://schemas.microsoft.com/office/drawing/2014/main" id="{2C60B153-325C-1968-7893-A5EB67036BB8}"/>
              </a:ext>
            </a:extLst>
          </p:cNvPr>
          <p:cNvSpPr>
            <a:spLocks noGrp="1"/>
          </p:cNvSpPr>
          <p:nvPr>
            <p:ph sz="quarter" idx="13"/>
          </p:nvPr>
        </p:nvSpPr>
        <p:spPr/>
        <p:txBody>
          <a:bodyPr>
            <a:normAutofit fontScale="85000" lnSpcReduction="10000"/>
          </a:bodyPr>
          <a:lstStyle/>
          <a:p>
            <a:pPr fontAlgn="base">
              <a:lnSpc>
                <a:spcPct val="107000"/>
              </a:lnSpc>
              <a:spcAft>
                <a:spcPts val="800"/>
              </a:spcAft>
            </a:pPr>
            <a:r>
              <a:rPr lang="fr-FR" sz="1800" dirty="0">
                <a:solidFill>
                  <a:srgbClr val="48484D"/>
                </a:solidFill>
                <a:effectLst/>
                <a:latin typeface="Segoe UI" panose="020B0502040204020203" pitchFamily="34" charset="0"/>
                <a:ea typeface="Times New Roman" panose="02020603050405020304" pitchFamily="18" charset="0"/>
                <a:cs typeface="Times New Roman" panose="02020603050405020304" pitchFamily="18" charset="0"/>
              </a:rPr>
              <a:t>La procédure constitue à arrêter la nutrition et l'hydratation artificielles, tout en mettant en œuvre une </a:t>
            </a:r>
            <a:r>
              <a:rPr lang="fr-FR" sz="1800" i="1" dirty="0">
                <a:solidFill>
                  <a:srgbClr val="48484D"/>
                </a:solidFill>
                <a:effectLst/>
                <a:latin typeface="inherit"/>
                <a:ea typeface="Times New Roman" panose="02020603050405020304" pitchFamily="18" charset="0"/>
                <a:cs typeface="Segoe UI" panose="020B0502040204020203" pitchFamily="34" charset="0"/>
              </a:rPr>
              <a:t>"sédation profonde et continue"</a:t>
            </a:r>
            <a:r>
              <a:rPr lang="fr-FR" sz="1800" dirty="0">
                <a:solidFill>
                  <a:srgbClr val="48484D"/>
                </a:solidFill>
                <a:effectLst/>
                <a:latin typeface="Segoe UI" panose="020B0502040204020203" pitchFamily="34" charset="0"/>
                <a:ea typeface="Times New Roman" panose="02020603050405020304" pitchFamily="18" charset="0"/>
                <a:cs typeface="Times New Roman" panose="02020603050405020304" pitchFamily="18" charset="0"/>
              </a:rPr>
              <a:t> jusqu'à sa mort. Cette procédure est encadrée par la loi Claeys-Leonetti de 2016, qui interdit l'euthanasie et le suicide assisté mais autorise l'arrêt des traitements en cas </a:t>
            </a:r>
            <a:r>
              <a:rPr lang="fr-FR" sz="1800" i="1" dirty="0">
                <a:solidFill>
                  <a:srgbClr val="48484D"/>
                </a:solidFill>
                <a:effectLst/>
                <a:latin typeface="inherit"/>
                <a:ea typeface="Times New Roman" panose="02020603050405020304" pitchFamily="18" charset="0"/>
                <a:cs typeface="Segoe UI" panose="020B0502040204020203" pitchFamily="34" charset="0"/>
              </a:rPr>
              <a:t>"d'obstination déraisonnable"</a:t>
            </a:r>
            <a:r>
              <a:rPr lang="fr-FR" sz="1800" dirty="0">
                <a:solidFill>
                  <a:srgbClr val="48484D"/>
                </a:solidFill>
                <a:effectLst/>
                <a:latin typeface="Segoe UI" panose="020B0502040204020203" pitchFamily="34" charset="0"/>
                <a:ea typeface="Times New Roman" panose="02020603050405020304" pitchFamily="18" charset="0"/>
                <a:cs typeface="Times New Roman" panose="02020603050405020304" pitchFamily="18" charset="0"/>
              </a:rPr>
              <a:t>. Selon cette loi, les traitements peuvent être</a:t>
            </a:r>
            <a:r>
              <a:rPr lang="fr-FR" sz="1800" i="1" dirty="0">
                <a:solidFill>
                  <a:srgbClr val="48484D"/>
                </a:solidFill>
                <a:effectLst/>
                <a:latin typeface="inherit"/>
                <a:ea typeface="Times New Roman" panose="02020603050405020304" pitchFamily="18" charset="0"/>
                <a:cs typeface="Segoe UI" panose="020B0502040204020203" pitchFamily="34" charset="0"/>
              </a:rPr>
              <a:t> "suspendus"</a:t>
            </a:r>
            <a:r>
              <a:rPr lang="fr-FR" sz="1800" dirty="0">
                <a:solidFill>
                  <a:srgbClr val="48484D"/>
                </a:solidFill>
                <a:effectLst/>
                <a:latin typeface="Segoe UI" panose="020B0502040204020203" pitchFamily="34" charset="0"/>
                <a:ea typeface="Times New Roman" panose="02020603050405020304" pitchFamily="18" charset="0"/>
                <a:cs typeface="Times New Roman" panose="02020603050405020304" pitchFamily="18" charset="0"/>
              </a:rPr>
              <a:t> lorsqu'ils </a:t>
            </a:r>
            <a:r>
              <a:rPr lang="fr-FR" sz="1800" i="1" dirty="0">
                <a:solidFill>
                  <a:srgbClr val="48484D"/>
                </a:solidFill>
                <a:effectLst/>
                <a:latin typeface="inherit"/>
                <a:ea typeface="Times New Roman" panose="02020603050405020304" pitchFamily="18" charset="0"/>
                <a:cs typeface="Segoe UI" panose="020B0502040204020203" pitchFamily="34" charset="0"/>
              </a:rPr>
              <a:t>"apparaissent inutiles, disproportionnés ou lorsqu'ils n'ont d'autre effet que le seul maintien artificiel de la vie". </a:t>
            </a:r>
            <a:r>
              <a:rPr lang="fr-FR" sz="1800" dirty="0">
                <a:solidFill>
                  <a:srgbClr val="48484D"/>
                </a:solidFill>
                <a:effectLst/>
                <a:latin typeface="Segoe UI" panose="020B0502040204020203" pitchFamily="34" charset="0"/>
                <a:ea typeface="Times New Roman" panose="02020603050405020304" pitchFamily="18" charset="0"/>
                <a:cs typeface="Times New Roman" panose="02020603050405020304" pitchFamily="18" charset="0"/>
              </a:rPr>
              <a:t>La décision doit être prise par les médecins de façon </a:t>
            </a:r>
            <a:r>
              <a:rPr lang="fr-FR" sz="1800" i="1" dirty="0">
                <a:solidFill>
                  <a:srgbClr val="48484D"/>
                </a:solidFill>
                <a:effectLst/>
                <a:latin typeface="inherit"/>
                <a:ea typeface="Times New Roman" panose="02020603050405020304" pitchFamily="18" charset="0"/>
                <a:cs typeface="Segoe UI" panose="020B0502040204020203" pitchFamily="34" charset="0"/>
              </a:rPr>
              <a:t>"collégiale"</a:t>
            </a:r>
            <a:r>
              <a:rPr lang="fr-FR" sz="1800" dirty="0">
                <a:solidFill>
                  <a:srgbClr val="48484D"/>
                </a:solidFill>
                <a:effectLst/>
                <a:latin typeface="Segoe UI" panose="020B0502040204020203" pitchFamily="34" charset="0"/>
                <a:ea typeface="Times New Roman" panose="02020603050405020304" pitchFamily="18" charset="0"/>
                <a:cs typeface="Times New Roman" panose="02020603050405020304" pitchFamily="18" charset="0"/>
              </a:rPr>
              <a:t>.</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fr-FR" sz="1800" dirty="0">
                <a:solidFill>
                  <a:srgbClr val="48484D"/>
                </a:solidFill>
                <a:effectLst/>
                <a:latin typeface="Segoe UI" panose="020B0502040204020203" pitchFamily="34" charset="0"/>
                <a:ea typeface="Times New Roman" panose="02020603050405020304" pitchFamily="18" charset="0"/>
                <a:cs typeface="Times New Roman" panose="02020603050405020304" pitchFamily="18" charset="0"/>
              </a:rPr>
              <a:t>Quand une personne ne peut exprimer sa volonté, comme Vincent Lambert, la </a:t>
            </a:r>
            <a:r>
              <a:rPr lang="fr-FR" sz="1800" i="1" dirty="0">
                <a:solidFill>
                  <a:srgbClr val="48484D"/>
                </a:solidFill>
                <a:effectLst/>
                <a:latin typeface="inherit"/>
                <a:ea typeface="Times New Roman" panose="02020603050405020304" pitchFamily="18" charset="0"/>
                <a:cs typeface="Segoe UI" panose="020B0502040204020203" pitchFamily="34" charset="0"/>
              </a:rPr>
              <a:t>"sédation profonde et continue jusqu'au décès"</a:t>
            </a:r>
            <a:r>
              <a:rPr lang="fr-FR" sz="1800" dirty="0">
                <a:solidFill>
                  <a:srgbClr val="48484D"/>
                </a:solidFill>
                <a:effectLst/>
                <a:latin typeface="Segoe UI" panose="020B0502040204020203" pitchFamily="34" charset="0"/>
                <a:ea typeface="Times New Roman" panose="02020603050405020304" pitchFamily="18" charset="0"/>
                <a:cs typeface="Times New Roman" panose="02020603050405020304" pitchFamily="18" charset="0"/>
              </a:rPr>
              <a:t> est </a:t>
            </a:r>
            <a:r>
              <a:rPr lang="fr-FR" sz="1800" i="1" dirty="0">
                <a:solidFill>
                  <a:srgbClr val="48484D"/>
                </a:solidFill>
                <a:effectLst/>
                <a:latin typeface="inherit"/>
                <a:ea typeface="Times New Roman" panose="02020603050405020304" pitchFamily="18" charset="0"/>
                <a:cs typeface="Segoe UI" panose="020B0502040204020203" pitchFamily="34" charset="0"/>
              </a:rPr>
              <a:t>"une mesure de précaution"</a:t>
            </a:r>
            <a:r>
              <a:rPr lang="fr-FR" sz="1800" dirty="0">
                <a:solidFill>
                  <a:srgbClr val="48484D"/>
                </a:solidFill>
                <a:effectLst/>
                <a:latin typeface="Segoe UI" panose="020B0502040204020203" pitchFamily="34" charset="0"/>
                <a:ea typeface="Times New Roman" panose="02020603050405020304" pitchFamily="18" charset="0"/>
                <a:cs typeface="Times New Roman" panose="02020603050405020304" pitchFamily="18" charset="0"/>
              </a:rPr>
              <a:t> pour être sûr </a:t>
            </a:r>
            <a:r>
              <a:rPr lang="fr-FR" sz="1800" i="1" dirty="0">
                <a:solidFill>
                  <a:srgbClr val="48484D"/>
                </a:solidFill>
                <a:effectLst/>
                <a:latin typeface="inherit"/>
                <a:ea typeface="Times New Roman" panose="02020603050405020304" pitchFamily="18" charset="0"/>
                <a:cs typeface="Segoe UI" panose="020B0502040204020203" pitchFamily="34" charset="0"/>
              </a:rPr>
              <a:t>"que le patient ne souffre pas"</a:t>
            </a:r>
            <a:r>
              <a:rPr lang="fr-FR" sz="1800" dirty="0">
                <a:solidFill>
                  <a:srgbClr val="48484D"/>
                </a:solidFill>
                <a:effectLst/>
                <a:latin typeface="Segoe UI" panose="020B0502040204020203" pitchFamily="34" charset="0"/>
                <a:ea typeface="Times New Roman" panose="02020603050405020304" pitchFamily="18" charset="0"/>
                <a:cs typeface="Times New Roman" panose="02020603050405020304" pitchFamily="18" charset="0"/>
              </a:rPr>
              <a:t>, selon les recommandations de la Haute Autorité de santé (HAS). Pour la sédation, on utilise le midazolam en intraveineuse. Ce médicament de la famille des benzodiazépines est puissant et son action rapide. Avec l'arrêt simultané de l'hydratation et de l'alimentation.</a:t>
            </a:r>
            <a:endParaRPr lang="fr-FR" dirty="0"/>
          </a:p>
        </p:txBody>
      </p:sp>
    </p:spTree>
    <p:extLst>
      <p:ext uri="{BB962C8B-B14F-4D97-AF65-F5344CB8AC3E}">
        <p14:creationId xmlns:p14="http://schemas.microsoft.com/office/powerpoint/2010/main" val="333531980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AF28E16-B80F-19F5-05AF-0AE3C6E7E22B}"/>
              </a:ext>
            </a:extLst>
          </p:cNvPr>
          <p:cNvSpPr>
            <a:spLocks noGrp="1"/>
          </p:cNvSpPr>
          <p:nvPr>
            <p:ph type="title"/>
          </p:nvPr>
        </p:nvSpPr>
        <p:spPr/>
        <p:txBody>
          <a:bodyPr/>
          <a:lstStyle/>
          <a:p>
            <a:r>
              <a:rPr lang="fr-FR" b="1" i="0" dirty="0">
                <a:solidFill>
                  <a:srgbClr val="B51F1F"/>
                </a:solidFill>
                <a:effectLst/>
                <a:latin typeface="TiemposText"/>
              </a:rPr>
              <a:t>Février 2016, la loi Claeys-Leonetti</a:t>
            </a:r>
            <a:endParaRPr lang="fr-FR" dirty="0"/>
          </a:p>
        </p:txBody>
      </p:sp>
      <p:sp>
        <p:nvSpPr>
          <p:cNvPr id="3" name="Espace réservé du contenu 2">
            <a:extLst>
              <a:ext uri="{FF2B5EF4-FFF2-40B4-BE49-F238E27FC236}">
                <a16:creationId xmlns:a16="http://schemas.microsoft.com/office/drawing/2014/main" id="{8B42FC98-7F6E-6A0E-B8DD-0F172DABA5E3}"/>
              </a:ext>
            </a:extLst>
          </p:cNvPr>
          <p:cNvSpPr>
            <a:spLocks noGrp="1"/>
          </p:cNvSpPr>
          <p:nvPr>
            <p:ph sz="quarter" idx="13"/>
          </p:nvPr>
        </p:nvSpPr>
        <p:spPr/>
        <p:txBody>
          <a:bodyPr/>
          <a:lstStyle/>
          <a:p>
            <a:pPr marL="0" indent="0">
              <a:buNone/>
            </a:pP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fr-FR"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fr-FR" sz="2000" dirty="0">
                <a:effectLst/>
                <a:latin typeface="Calibri" panose="020F0502020204030204" pitchFamily="34" charset="0"/>
                <a:ea typeface="Calibri" panose="020F0502020204030204" pitchFamily="34" charset="0"/>
                <a:cs typeface="Times New Roman" panose="02020603050405020304" pitchFamily="18" charset="0"/>
              </a:rPr>
              <a:t>Il est important de ne jamais faire peser le poids de la décision sur les proches (la responsabilité étant portée par le médecin référent) et de les accompagner en raison de la dimension symbolique de tout arrêt de traitement.</a:t>
            </a:r>
            <a:endParaRPr lang="fr-FR" dirty="0"/>
          </a:p>
        </p:txBody>
      </p:sp>
    </p:spTree>
    <p:extLst>
      <p:ext uri="{BB962C8B-B14F-4D97-AF65-F5344CB8AC3E}">
        <p14:creationId xmlns:p14="http://schemas.microsoft.com/office/powerpoint/2010/main" val="4464739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D531AE0-4B84-FD9F-292B-FC95C9DB9485}"/>
              </a:ext>
            </a:extLst>
          </p:cNvPr>
          <p:cNvSpPr>
            <a:spLocks noGrp="1"/>
          </p:cNvSpPr>
          <p:nvPr>
            <p:ph type="title"/>
          </p:nvPr>
        </p:nvSpPr>
        <p:spPr/>
        <p:txBody>
          <a:bodyPr/>
          <a:lstStyle/>
          <a:p>
            <a:r>
              <a:rPr lang="fr-FR" dirty="0">
                <a:solidFill>
                  <a:srgbClr val="FF0000"/>
                </a:solidFill>
              </a:rPr>
              <a:t>Autre exemple</a:t>
            </a:r>
          </a:p>
        </p:txBody>
      </p:sp>
      <p:sp>
        <p:nvSpPr>
          <p:cNvPr id="3" name="Espace réservé du contenu 2">
            <a:extLst>
              <a:ext uri="{FF2B5EF4-FFF2-40B4-BE49-F238E27FC236}">
                <a16:creationId xmlns:a16="http://schemas.microsoft.com/office/drawing/2014/main" id="{D55FF754-A05D-B320-98EF-1960F65CD8DA}"/>
              </a:ext>
            </a:extLst>
          </p:cNvPr>
          <p:cNvSpPr>
            <a:spLocks noGrp="1"/>
          </p:cNvSpPr>
          <p:nvPr>
            <p:ph sz="quarter" idx="13"/>
          </p:nvPr>
        </p:nvSpPr>
        <p:spPr>
          <a:xfrm>
            <a:off x="914400" y="2462508"/>
            <a:ext cx="10363826" cy="3424107"/>
          </a:xfrm>
        </p:spPr>
        <p:txBody>
          <a:bodyPr/>
          <a:lstStyle/>
          <a:p>
            <a:pPr marL="0" indent="0">
              <a:buNone/>
            </a:pPr>
            <a:r>
              <a:rPr lang="fr-FR" dirty="0"/>
              <a:t>. </a:t>
            </a:r>
            <a:r>
              <a:rPr lang="fr-FR" dirty="0">
                <a:solidFill>
                  <a:srgbClr val="FF0000"/>
                </a:solidFill>
              </a:rPr>
              <a:t>Ex : patient 80 ANS ayant fait un </a:t>
            </a:r>
            <a:r>
              <a:rPr lang="fr-FR" dirty="0" err="1">
                <a:solidFill>
                  <a:srgbClr val="FF0000"/>
                </a:solidFill>
              </a:rPr>
              <a:t>avc</a:t>
            </a:r>
            <a:r>
              <a:rPr lang="fr-FR" dirty="0">
                <a:solidFill>
                  <a:srgbClr val="FF0000"/>
                </a:solidFill>
              </a:rPr>
              <a:t> massif / procédure collégiale</a:t>
            </a:r>
          </a:p>
          <a:p>
            <a:r>
              <a:rPr lang="fr-FR" dirty="0"/>
              <a:t>Arrêt ou poursuite de l’alimentation </a:t>
            </a:r>
          </a:p>
          <a:p>
            <a:r>
              <a:rPr lang="fr-FR" dirty="0"/>
              <a:t>Avec le patient, ses proches </a:t>
            </a:r>
          </a:p>
          <a:p>
            <a:r>
              <a:rPr lang="fr-FR" dirty="0"/>
              <a:t>Avec l’équipe </a:t>
            </a:r>
          </a:p>
          <a:p>
            <a:endParaRPr lang="fr-FR" dirty="0"/>
          </a:p>
          <a:p>
            <a:endParaRPr lang="fr-FR" dirty="0"/>
          </a:p>
          <a:p>
            <a:pPr marL="0" indent="0">
              <a:buNone/>
            </a:pPr>
            <a:endParaRPr lang="fr-FR" dirty="0"/>
          </a:p>
        </p:txBody>
      </p:sp>
    </p:spTree>
    <p:extLst>
      <p:ext uri="{BB962C8B-B14F-4D97-AF65-F5344CB8AC3E}">
        <p14:creationId xmlns:p14="http://schemas.microsoft.com/office/powerpoint/2010/main" val="423610095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876B1B-3267-848A-C498-83368F4E8857}"/>
              </a:ext>
            </a:extLst>
          </p:cNvPr>
          <p:cNvSpPr>
            <a:spLocks noGrp="1"/>
          </p:cNvSpPr>
          <p:nvPr>
            <p:ph type="title"/>
          </p:nvPr>
        </p:nvSpPr>
        <p:spPr/>
        <p:txBody>
          <a:bodyPr/>
          <a:lstStyle/>
          <a:p>
            <a:endParaRPr lang="fr-FR" dirty="0"/>
          </a:p>
        </p:txBody>
      </p:sp>
      <p:sp>
        <p:nvSpPr>
          <p:cNvPr id="3" name="Espace réservé du contenu 2">
            <a:extLst>
              <a:ext uri="{FF2B5EF4-FFF2-40B4-BE49-F238E27FC236}">
                <a16:creationId xmlns:a16="http://schemas.microsoft.com/office/drawing/2014/main" id="{779AF493-4E39-418F-ACC7-64AB512A7EB8}"/>
              </a:ext>
            </a:extLst>
          </p:cNvPr>
          <p:cNvSpPr>
            <a:spLocks noGrp="1"/>
          </p:cNvSpPr>
          <p:nvPr>
            <p:ph sz="quarter" idx="13"/>
          </p:nvPr>
        </p:nvSpPr>
        <p:spPr>
          <a:xfrm>
            <a:off x="913774" y="2367092"/>
            <a:ext cx="11278226" cy="3424107"/>
          </a:xfrm>
        </p:spPr>
        <p:txBody>
          <a:bodyPr>
            <a:normAutofit/>
          </a:bodyPr>
          <a:lstStyle/>
          <a:p>
            <a:pPr marL="0" indent="0">
              <a:buNone/>
            </a:pPr>
            <a:endParaRPr lang="fr-FR" sz="3200" dirty="0">
              <a:solidFill>
                <a:srgbClr val="FF0000"/>
              </a:solidFill>
            </a:endParaRPr>
          </a:p>
          <a:p>
            <a:pPr marL="0" indent="0" algn="ctr">
              <a:buNone/>
            </a:pPr>
            <a:r>
              <a:rPr lang="fr-FR" sz="3200" dirty="0">
                <a:solidFill>
                  <a:srgbClr val="FF0000"/>
                </a:solidFill>
              </a:rPr>
              <a:t>Meurt-ON DE SOIF OU DE FAIM SI LA NOURRITURE OU L’HYDRATATION Entérale OU Parentérale sont Arrêtées ? </a:t>
            </a:r>
          </a:p>
        </p:txBody>
      </p:sp>
    </p:spTree>
    <p:extLst>
      <p:ext uri="{BB962C8B-B14F-4D97-AF65-F5344CB8AC3E}">
        <p14:creationId xmlns:p14="http://schemas.microsoft.com/office/powerpoint/2010/main" val="369767281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16C9048-11D5-D652-4CF1-265B353D8CAF}"/>
              </a:ext>
            </a:extLst>
          </p:cNvPr>
          <p:cNvSpPr>
            <a:spLocks noGrp="1"/>
          </p:cNvSpPr>
          <p:nvPr>
            <p:ph type="title"/>
          </p:nvPr>
        </p:nvSpPr>
        <p:spPr/>
        <p:txBody>
          <a:bodyPr/>
          <a:lstStyle/>
          <a:p>
            <a:endParaRPr lang="fr-FR" dirty="0"/>
          </a:p>
        </p:txBody>
      </p:sp>
      <p:sp>
        <p:nvSpPr>
          <p:cNvPr id="3" name="Espace réservé du contenu 2">
            <a:extLst>
              <a:ext uri="{FF2B5EF4-FFF2-40B4-BE49-F238E27FC236}">
                <a16:creationId xmlns:a16="http://schemas.microsoft.com/office/drawing/2014/main" id="{CE7ECFDF-9D03-7E67-A1A5-6A38E809E85B}"/>
              </a:ext>
            </a:extLst>
          </p:cNvPr>
          <p:cNvSpPr>
            <a:spLocks noGrp="1"/>
          </p:cNvSpPr>
          <p:nvPr>
            <p:ph sz="quarter" idx="13"/>
          </p:nvPr>
        </p:nvSpPr>
        <p:spPr/>
        <p:txBody>
          <a:bodyPr>
            <a:normAutofit/>
          </a:bodyPr>
          <a:lstStyle/>
          <a:p>
            <a:pPr marL="0" indent="0" algn="ctr">
              <a:buNone/>
            </a:pPr>
            <a:r>
              <a:rPr lang="fr-FR" sz="3200" dirty="0">
                <a:solidFill>
                  <a:srgbClr val="FF0000"/>
                </a:solidFill>
              </a:rPr>
              <a:t>Va t’il souffrir de la soif ? </a:t>
            </a:r>
          </a:p>
        </p:txBody>
      </p:sp>
    </p:spTree>
    <p:extLst>
      <p:ext uri="{BB962C8B-B14F-4D97-AF65-F5344CB8AC3E}">
        <p14:creationId xmlns:p14="http://schemas.microsoft.com/office/powerpoint/2010/main" val="21495215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8407CBF-A48D-D441-2FEE-3DF2116EB751}"/>
              </a:ext>
            </a:extLst>
          </p:cNvPr>
          <p:cNvSpPr>
            <a:spLocks noGrp="1"/>
          </p:cNvSpPr>
          <p:nvPr>
            <p:ph type="title"/>
          </p:nvPr>
        </p:nvSpPr>
        <p:spPr/>
        <p:txBody>
          <a:bodyPr/>
          <a:lstStyle/>
          <a:p>
            <a:r>
              <a:rPr lang="fr-FR" sz="3600" dirty="0">
                <a:solidFill>
                  <a:srgbClr val="FF0000"/>
                </a:solidFill>
              </a:rPr>
              <a:t>Va t’il souffrir de la soif ? </a:t>
            </a:r>
            <a:br>
              <a:rPr lang="fr-FR" sz="3600" dirty="0">
                <a:solidFill>
                  <a:srgbClr val="FF0000"/>
                </a:solidFill>
              </a:rPr>
            </a:br>
            <a:endParaRPr lang="fr-FR" dirty="0"/>
          </a:p>
        </p:txBody>
      </p:sp>
      <p:sp>
        <p:nvSpPr>
          <p:cNvPr id="3" name="Espace réservé du contenu 2">
            <a:extLst>
              <a:ext uri="{FF2B5EF4-FFF2-40B4-BE49-F238E27FC236}">
                <a16:creationId xmlns:a16="http://schemas.microsoft.com/office/drawing/2014/main" id="{2B483DD1-CCAB-5EFE-33F5-84AFE0315F4A}"/>
              </a:ext>
            </a:extLst>
          </p:cNvPr>
          <p:cNvSpPr>
            <a:spLocks noGrp="1"/>
          </p:cNvSpPr>
          <p:nvPr>
            <p:ph sz="quarter" idx="13"/>
          </p:nvPr>
        </p:nvSpPr>
        <p:spPr>
          <a:xfrm>
            <a:off x="913775" y="2398898"/>
            <a:ext cx="10363826" cy="3424107"/>
          </a:xfrm>
        </p:spPr>
        <p:txBody>
          <a:bodyPr>
            <a:normAutofit fontScale="92500" lnSpcReduction="10000"/>
          </a:bodyPr>
          <a:lstStyle/>
          <a:p>
            <a:pPr marL="0" marR="197485" indent="0" algn="just">
              <a:spcBef>
                <a:spcPts val="450"/>
              </a:spcBef>
              <a:spcAft>
                <a:spcPts val="0"/>
              </a:spcAft>
              <a:buNone/>
            </a:pPr>
            <a:r>
              <a:rPr lang="fr-FR" sz="1800" b="1" dirty="0">
                <a:solidFill>
                  <a:srgbClr val="FF0000"/>
                </a:solidFill>
                <a:effectLst>
                  <a:outerShdw blurRad="38100" dist="38100" dir="2700000" algn="tl">
                    <a:srgbClr val="000000">
                      <a:alpha val="43137"/>
                    </a:srgbClr>
                  </a:outerShdw>
                </a:effectLst>
                <a:uFill>
                  <a:solidFill>
                    <a:srgbClr val="00CC00"/>
                  </a:solidFill>
                </a:uFill>
                <a:latin typeface="Arial" panose="020B0604020202020204" pitchFamily="34" charset="0"/>
                <a:ea typeface="Times New Roman" panose="02020603050405020304" pitchFamily="18" charset="0"/>
                <a:cs typeface="Arial" panose="020B0604020202020204" pitchFamily="34" charset="0"/>
              </a:rPr>
              <a:t>La</a:t>
            </a:r>
            <a:r>
              <a:rPr lang="fr-FR" sz="1800" b="1" spc="5" dirty="0">
                <a:solidFill>
                  <a:srgbClr val="FF0000"/>
                </a:solidFill>
                <a:effectLst>
                  <a:outerShdw blurRad="38100" dist="38100" dir="2700000" algn="tl">
                    <a:srgbClr val="000000">
                      <a:alpha val="43137"/>
                    </a:srgbClr>
                  </a:outerShdw>
                </a:effectLst>
                <a:uFill>
                  <a:solidFill>
                    <a:srgbClr val="00CC00"/>
                  </a:solidFill>
                </a:uFill>
                <a:latin typeface="Arial" panose="020B0604020202020204" pitchFamily="34" charset="0"/>
                <a:ea typeface="Times New Roman" panose="02020603050405020304" pitchFamily="18" charset="0"/>
                <a:cs typeface="Arial" panose="020B0604020202020204" pitchFamily="34" charset="0"/>
              </a:rPr>
              <a:t> </a:t>
            </a:r>
            <a:r>
              <a:rPr lang="fr-FR" sz="1800" b="1" dirty="0">
                <a:solidFill>
                  <a:srgbClr val="FF0000"/>
                </a:solidFill>
                <a:effectLst>
                  <a:outerShdw blurRad="38100" dist="38100" dir="2700000" algn="tl">
                    <a:srgbClr val="000000">
                      <a:alpha val="43137"/>
                    </a:srgbClr>
                  </a:outerShdw>
                </a:effectLst>
                <a:uFill>
                  <a:solidFill>
                    <a:srgbClr val="00CC00"/>
                  </a:solidFill>
                </a:uFill>
                <a:latin typeface="Arial" panose="020B0604020202020204" pitchFamily="34" charset="0"/>
                <a:ea typeface="Times New Roman" panose="02020603050405020304" pitchFamily="18" charset="0"/>
                <a:cs typeface="Arial" panose="020B0604020202020204" pitchFamily="34" charset="0"/>
              </a:rPr>
              <a:t>perception de la soif diminue avec l’âge</a:t>
            </a:r>
            <a:r>
              <a:rPr lang="fr-FR" sz="1800" b="1" dirty="0">
                <a:effectLst/>
                <a:latin typeface="Arial" panose="020B0604020202020204" pitchFamily="34" charset="0"/>
                <a:ea typeface="Times New Roman" panose="02020603050405020304" pitchFamily="18" charset="0"/>
                <a:cs typeface="Arial" panose="020B0604020202020204" pitchFamily="34" charset="0"/>
              </a:rPr>
              <a:t>, probablement par perte de la sensibilité des osmorécepteurs</a:t>
            </a:r>
            <a:r>
              <a:rPr lang="fr-FR" sz="1800" b="1" spc="-285" dirty="0">
                <a:effectLst/>
                <a:latin typeface="Arial" panose="020B0604020202020204" pitchFamily="34" charset="0"/>
                <a:ea typeface="Times New Roman" panose="02020603050405020304" pitchFamily="18" charset="0"/>
                <a:cs typeface="Arial" panose="020B0604020202020204" pitchFamily="34" charset="0"/>
              </a:rPr>
              <a:t> </a:t>
            </a:r>
            <a:r>
              <a:rPr lang="fr-FR" sz="1800" b="1" dirty="0">
                <a:effectLst/>
                <a:latin typeface="Arial" panose="020B0604020202020204" pitchFamily="34" charset="0"/>
                <a:ea typeface="Times New Roman" panose="02020603050405020304" pitchFamily="18" charset="0"/>
                <a:cs typeface="Arial" panose="020B0604020202020204" pitchFamily="34" charset="0"/>
              </a:rPr>
              <a:t>et/ou des barorécepteurs. Chez le sujet jeune, la sensation de soif apparaît lorsque l’osmolalité plasmatique</a:t>
            </a:r>
            <a:r>
              <a:rPr lang="fr-FR" sz="1800" b="1" spc="-285" dirty="0">
                <a:effectLst/>
                <a:latin typeface="Arial" panose="020B0604020202020204" pitchFamily="34" charset="0"/>
                <a:ea typeface="Times New Roman" panose="02020603050405020304" pitchFamily="18" charset="0"/>
                <a:cs typeface="Arial" panose="020B0604020202020204" pitchFamily="34" charset="0"/>
              </a:rPr>
              <a:t> </a:t>
            </a:r>
            <a:r>
              <a:rPr lang="fr-FR" sz="1800" b="1" dirty="0">
                <a:effectLst/>
                <a:latin typeface="Arial" panose="020B0604020202020204" pitchFamily="34" charset="0"/>
                <a:ea typeface="Times New Roman" panose="02020603050405020304" pitchFamily="18" charset="0"/>
                <a:cs typeface="Arial" panose="020B0604020202020204" pitchFamily="34" charset="0"/>
              </a:rPr>
              <a:t>dépasse 292 </a:t>
            </a:r>
            <a:r>
              <a:rPr lang="fr-FR" sz="1800" b="1" dirty="0" err="1">
                <a:effectLst/>
                <a:latin typeface="Arial" panose="020B0604020202020204" pitchFamily="34" charset="0"/>
                <a:ea typeface="Times New Roman" panose="02020603050405020304" pitchFamily="18" charset="0"/>
                <a:cs typeface="Arial" panose="020B0604020202020204" pitchFamily="34" charset="0"/>
              </a:rPr>
              <a:t>mmol</a:t>
            </a:r>
            <a:r>
              <a:rPr lang="fr-FR" sz="1800" b="1" dirty="0">
                <a:effectLst/>
                <a:latin typeface="Arial" panose="020B0604020202020204" pitchFamily="34" charset="0"/>
                <a:ea typeface="Times New Roman" panose="02020603050405020304" pitchFamily="18" charset="0"/>
                <a:cs typeface="Arial" panose="020B0604020202020204" pitchFamily="34" charset="0"/>
              </a:rPr>
              <a:t>/kg , alors que chez le sujet âgé sain cette sensation n’arrive que pour des augmentations</a:t>
            </a:r>
            <a:r>
              <a:rPr lang="fr-FR" sz="1800" b="1" spc="-285" dirty="0">
                <a:effectLst/>
                <a:latin typeface="Arial" panose="020B0604020202020204" pitchFamily="34" charset="0"/>
                <a:ea typeface="Times New Roman" panose="02020603050405020304" pitchFamily="18" charset="0"/>
                <a:cs typeface="Arial" panose="020B0604020202020204" pitchFamily="34" charset="0"/>
              </a:rPr>
              <a:t> </a:t>
            </a:r>
            <a:r>
              <a:rPr lang="fr-FR" sz="1800" b="1" dirty="0">
                <a:effectLst/>
                <a:latin typeface="Arial" panose="020B0604020202020204" pitchFamily="34" charset="0"/>
                <a:ea typeface="Times New Roman" panose="02020603050405020304" pitchFamily="18" charset="0"/>
                <a:cs typeface="Arial" panose="020B0604020202020204" pitchFamily="34" charset="0"/>
              </a:rPr>
              <a:t>supérieures</a:t>
            </a:r>
            <a:r>
              <a:rPr lang="fr-FR" sz="1800" b="1" spc="5" dirty="0">
                <a:effectLst/>
                <a:latin typeface="Arial" panose="020B0604020202020204" pitchFamily="34" charset="0"/>
                <a:ea typeface="Times New Roman" panose="02020603050405020304" pitchFamily="18" charset="0"/>
                <a:cs typeface="Arial" panose="020B0604020202020204" pitchFamily="34" charset="0"/>
              </a:rPr>
              <a:t> </a:t>
            </a:r>
            <a:r>
              <a:rPr lang="fr-FR" sz="1800" b="1" dirty="0">
                <a:effectLst/>
                <a:latin typeface="Arial" panose="020B0604020202020204" pitchFamily="34" charset="0"/>
                <a:ea typeface="Times New Roman" panose="02020603050405020304" pitchFamily="18" charset="0"/>
                <a:cs typeface="Arial" panose="020B0604020202020204" pitchFamily="34" charset="0"/>
              </a:rPr>
              <a:t>à</a:t>
            </a:r>
            <a:r>
              <a:rPr lang="fr-FR" sz="1800" b="1" spc="-5" dirty="0">
                <a:effectLst/>
                <a:latin typeface="Arial" panose="020B0604020202020204" pitchFamily="34" charset="0"/>
                <a:ea typeface="Times New Roman" panose="02020603050405020304" pitchFamily="18" charset="0"/>
                <a:cs typeface="Arial" panose="020B0604020202020204" pitchFamily="34" charset="0"/>
              </a:rPr>
              <a:t> </a:t>
            </a:r>
            <a:r>
              <a:rPr lang="fr-FR" sz="1800" b="1" dirty="0">
                <a:effectLst/>
                <a:latin typeface="Arial" panose="020B0604020202020204" pitchFamily="34" charset="0"/>
                <a:ea typeface="Times New Roman" panose="02020603050405020304" pitchFamily="18" charset="0"/>
                <a:cs typeface="Arial" panose="020B0604020202020204" pitchFamily="34" charset="0"/>
              </a:rPr>
              <a:t>296mmol/kg.</a:t>
            </a:r>
          </a:p>
          <a:p>
            <a:pPr marL="0" marR="197485" indent="0" algn="just">
              <a:spcBef>
                <a:spcPts val="450"/>
              </a:spcBef>
              <a:spcAft>
                <a:spcPts val="0"/>
              </a:spcAft>
              <a:buNone/>
            </a:pPr>
            <a:endParaRPr lang="fr-FR" sz="1400" b="1" dirty="0">
              <a:latin typeface="Arial" panose="020B0604020202020204" pitchFamily="34" charset="0"/>
              <a:ea typeface="Times New Roman" panose="02020603050405020304" pitchFamily="18" charset="0"/>
              <a:cs typeface="Arial" panose="020B0604020202020204" pitchFamily="34" charset="0"/>
            </a:endParaRPr>
          </a:p>
          <a:p>
            <a:pPr marL="317500">
              <a:lnSpc>
                <a:spcPts val="1035"/>
              </a:lnSpc>
              <a:spcBef>
                <a:spcPts val="20"/>
              </a:spcBef>
            </a:pPr>
            <a:r>
              <a:rPr lang="fr-FR" sz="1100" dirty="0">
                <a:effectLst/>
                <a:latin typeface="Arial" panose="020B0604020202020204" pitchFamily="34" charset="0"/>
                <a:ea typeface="Times New Roman" panose="02020603050405020304" pitchFamily="18" charset="0"/>
                <a:cs typeface="Arial" panose="020B0604020202020204" pitchFamily="34" charset="0"/>
              </a:rPr>
              <a:t>Références:</a:t>
            </a:r>
          </a:p>
          <a:p>
            <a:pPr marL="342900" marR="121920" lvl="0" indent="-342900">
              <a:buSzPts val="900"/>
              <a:buFont typeface="Times New Roman" panose="02020603050405020304" pitchFamily="18" charset="0"/>
              <a:buChar char="-"/>
              <a:tabLst>
                <a:tab pos="383540" algn="l"/>
              </a:tabLst>
            </a:pPr>
            <a:r>
              <a:rPr lang="en-US" sz="1100" dirty="0">
                <a:effectLst/>
                <a:latin typeface="Arial" panose="020B0604020202020204" pitchFamily="34" charset="0"/>
                <a:ea typeface="Times New Roman" panose="02020603050405020304" pitchFamily="18" charset="0"/>
                <a:cs typeface="Arial" panose="020B0604020202020204" pitchFamily="34" charset="0"/>
              </a:rPr>
              <a:t>Phillips PA, Rolls BJ, </a:t>
            </a:r>
            <a:r>
              <a:rPr lang="en-US" sz="1100" dirty="0" err="1">
                <a:effectLst/>
                <a:latin typeface="Arial" panose="020B0604020202020204" pitchFamily="34" charset="0"/>
                <a:ea typeface="Times New Roman" panose="02020603050405020304" pitchFamily="18" charset="0"/>
                <a:cs typeface="Arial" panose="020B0604020202020204" pitchFamily="34" charset="0"/>
              </a:rPr>
              <a:t>Ledingham</a:t>
            </a:r>
            <a:r>
              <a:rPr lang="en-US" sz="1100" dirty="0">
                <a:effectLst/>
                <a:latin typeface="Arial" panose="020B0604020202020204" pitchFamily="34" charset="0"/>
                <a:ea typeface="Times New Roman" panose="02020603050405020304" pitchFamily="18" charset="0"/>
                <a:cs typeface="Arial" panose="020B0604020202020204" pitchFamily="34" charset="0"/>
              </a:rPr>
              <a:t> JGG et al. Reduced thirst after water deprivation</a:t>
            </a:r>
            <a:r>
              <a:rPr lang="en-US" sz="1100" spc="5" dirty="0">
                <a:effectLst/>
                <a:latin typeface="Arial" panose="020B0604020202020204" pitchFamily="34" charset="0"/>
                <a:ea typeface="Times New Roman" panose="02020603050405020304" pitchFamily="18" charset="0"/>
                <a:cs typeface="Arial" panose="020B0604020202020204" pitchFamily="34" charset="0"/>
              </a:rPr>
              <a:t> </a:t>
            </a:r>
            <a:r>
              <a:rPr lang="en-US" sz="1100" dirty="0">
                <a:effectLst/>
                <a:latin typeface="Arial" panose="020B0604020202020204" pitchFamily="34" charset="0"/>
                <a:ea typeface="Times New Roman" panose="02020603050405020304" pitchFamily="18" charset="0"/>
                <a:cs typeface="Arial" panose="020B0604020202020204" pitchFamily="34" charset="0"/>
              </a:rPr>
              <a:t>in healthy elderly men. </a:t>
            </a:r>
            <a:r>
              <a:rPr lang="fr-FR" sz="1100" i="1" dirty="0">
                <a:effectLst/>
                <a:latin typeface="Arial" panose="020B0604020202020204" pitchFamily="34" charset="0"/>
                <a:ea typeface="Times New Roman" panose="02020603050405020304" pitchFamily="18" charset="0"/>
                <a:cs typeface="Arial" panose="020B0604020202020204" pitchFamily="34" charset="0"/>
              </a:rPr>
              <a:t>N </a:t>
            </a:r>
            <a:r>
              <a:rPr lang="fr-FR" sz="1100" i="1" dirty="0" err="1">
                <a:effectLst/>
                <a:latin typeface="Arial" panose="020B0604020202020204" pitchFamily="34" charset="0"/>
                <a:ea typeface="Times New Roman" panose="02020603050405020304" pitchFamily="18" charset="0"/>
                <a:cs typeface="Arial" panose="020B0604020202020204" pitchFamily="34" charset="0"/>
              </a:rPr>
              <a:t>Engl</a:t>
            </a:r>
            <a:r>
              <a:rPr lang="fr-FR" sz="1100" i="1" dirty="0">
                <a:effectLst/>
                <a:latin typeface="Arial" panose="020B0604020202020204" pitchFamily="34" charset="0"/>
                <a:ea typeface="Times New Roman" panose="02020603050405020304" pitchFamily="18" charset="0"/>
                <a:cs typeface="Arial" panose="020B0604020202020204" pitchFamily="34" charset="0"/>
              </a:rPr>
              <a:t> J Med </a:t>
            </a:r>
            <a:r>
              <a:rPr lang="fr-FR" sz="1100" dirty="0">
                <a:effectLst/>
                <a:latin typeface="Arial" panose="020B0604020202020204" pitchFamily="34" charset="0"/>
                <a:ea typeface="Times New Roman" panose="02020603050405020304" pitchFamily="18" charset="0"/>
                <a:cs typeface="Arial" panose="020B0604020202020204" pitchFamily="34" charset="0"/>
              </a:rPr>
              <a:t>1984; 311:753-</a:t>
            </a:r>
            <a:r>
              <a:rPr lang="fr-FR" sz="1100" spc="-210" dirty="0">
                <a:effectLst/>
                <a:latin typeface="Arial" panose="020B0604020202020204" pitchFamily="34" charset="0"/>
                <a:ea typeface="Times New Roman" panose="02020603050405020304" pitchFamily="18" charset="0"/>
                <a:cs typeface="Arial" panose="020B0604020202020204" pitchFamily="34" charset="0"/>
              </a:rPr>
              <a:t> </a:t>
            </a:r>
            <a:r>
              <a:rPr lang="fr-FR" sz="1100" dirty="0">
                <a:effectLst/>
                <a:latin typeface="Arial" panose="020B0604020202020204" pitchFamily="34" charset="0"/>
                <a:ea typeface="Times New Roman" panose="02020603050405020304" pitchFamily="18" charset="0"/>
                <a:cs typeface="Arial" panose="020B0604020202020204" pitchFamily="34" charset="0"/>
              </a:rPr>
              <a:t>759.</a:t>
            </a:r>
          </a:p>
          <a:p>
            <a:pPr marL="342900" marR="525145" lvl="0" indent="-342900">
              <a:spcBef>
                <a:spcPts val="5"/>
              </a:spcBef>
              <a:spcAft>
                <a:spcPts val="0"/>
              </a:spcAft>
              <a:buSzPts val="900"/>
              <a:buFont typeface="Times New Roman" panose="02020603050405020304" pitchFamily="18" charset="0"/>
              <a:buChar char="-"/>
              <a:tabLst>
                <a:tab pos="385445" algn="l"/>
              </a:tabLst>
            </a:pPr>
            <a:r>
              <a:rPr lang="en-US" sz="1100" dirty="0">
                <a:effectLst/>
                <a:latin typeface="Arial" panose="020B0604020202020204" pitchFamily="34" charset="0"/>
                <a:ea typeface="Times New Roman" panose="02020603050405020304" pitchFamily="18" charset="0"/>
                <a:cs typeface="Arial" panose="020B0604020202020204" pitchFamily="34" charset="0"/>
              </a:rPr>
              <a:t>Miller M Water. Metabolism in the elderly in health d disease aging changes affecting risk for hypernatremia</a:t>
            </a:r>
            <a:r>
              <a:rPr lang="en-US" sz="1100" spc="5" dirty="0">
                <a:effectLst/>
                <a:latin typeface="Arial" panose="020B0604020202020204" pitchFamily="34" charset="0"/>
                <a:ea typeface="Times New Roman" panose="02020603050405020304" pitchFamily="18" charset="0"/>
                <a:cs typeface="Arial" panose="020B0604020202020204" pitchFamily="34" charset="0"/>
              </a:rPr>
              <a:t> </a:t>
            </a:r>
            <a:r>
              <a:rPr lang="en-US" sz="1100" dirty="0">
                <a:effectLst/>
                <a:latin typeface="Arial" panose="020B0604020202020204" pitchFamily="34" charset="0"/>
                <a:ea typeface="Times New Roman" panose="02020603050405020304" pitchFamily="18" charset="0"/>
                <a:cs typeface="Arial" panose="020B0604020202020204" pitchFamily="34" charset="0"/>
              </a:rPr>
              <a:t>and hyponatremia.</a:t>
            </a:r>
            <a:r>
              <a:rPr lang="en-US" sz="1100" spc="-210" dirty="0">
                <a:effectLst/>
                <a:latin typeface="Arial" panose="020B0604020202020204" pitchFamily="34" charset="0"/>
                <a:ea typeface="Times New Roman" panose="02020603050405020304" pitchFamily="18" charset="0"/>
                <a:cs typeface="Arial" panose="020B0604020202020204" pitchFamily="34" charset="0"/>
              </a:rPr>
              <a:t> </a:t>
            </a:r>
            <a:r>
              <a:rPr lang="fr-FR" sz="1100" dirty="0">
                <a:effectLst/>
                <a:latin typeface="Arial" panose="020B0604020202020204" pitchFamily="34" charset="0"/>
                <a:ea typeface="Times New Roman" panose="02020603050405020304" pitchFamily="18" charset="0"/>
                <a:cs typeface="Arial" panose="020B0604020202020204" pitchFamily="34" charset="0"/>
              </a:rPr>
              <a:t>Hydratation and</a:t>
            </a:r>
            <a:r>
              <a:rPr lang="fr-FR" sz="1100" spc="5" dirty="0">
                <a:effectLst/>
                <a:latin typeface="Arial" panose="020B0604020202020204" pitchFamily="34" charset="0"/>
                <a:ea typeface="Times New Roman" panose="02020603050405020304" pitchFamily="18" charset="0"/>
                <a:cs typeface="Arial" panose="020B0604020202020204" pitchFamily="34" charset="0"/>
              </a:rPr>
              <a:t> </a:t>
            </a:r>
            <a:r>
              <a:rPr lang="fr-FR" sz="1100" dirty="0" err="1">
                <a:effectLst/>
                <a:latin typeface="Arial" panose="020B0604020202020204" pitchFamily="34" charset="0"/>
                <a:ea typeface="Times New Roman" panose="02020603050405020304" pitchFamily="18" charset="0"/>
                <a:cs typeface="Arial" panose="020B0604020202020204" pitchFamily="34" charset="0"/>
              </a:rPr>
              <a:t>aging</a:t>
            </a:r>
            <a:r>
              <a:rPr lang="fr-FR" sz="1100" dirty="0">
                <a:effectLst/>
                <a:latin typeface="Arial" panose="020B0604020202020204" pitchFamily="34" charset="0"/>
                <a:ea typeface="Times New Roman" panose="02020603050405020304" pitchFamily="18" charset="0"/>
                <a:cs typeface="Arial" panose="020B0604020202020204" pitchFamily="34" charset="0"/>
              </a:rPr>
              <a:t>. </a:t>
            </a:r>
            <a:r>
              <a:rPr lang="fr-FR" sz="1100" dirty="0" err="1">
                <a:effectLst/>
                <a:latin typeface="Arial" panose="020B0604020202020204" pitchFamily="34" charset="0"/>
                <a:ea typeface="Times New Roman" panose="02020603050405020304" pitchFamily="18" charset="0"/>
                <a:cs typeface="Arial" panose="020B0604020202020204" pitchFamily="34" charset="0"/>
              </a:rPr>
              <a:t>Serdi</a:t>
            </a:r>
            <a:r>
              <a:rPr lang="fr-FR" sz="1100" spc="-20" dirty="0">
                <a:effectLst/>
                <a:latin typeface="Arial" panose="020B0604020202020204" pitchFamily="34" charset="0"/>
                <a:ea typeface="Times New Roman" panose="02020603050405020304" pitchFamily="18" charset="0"/>
                <a:cs typeface="Arial" panose="020B0604020202020204" pitchFamily="34" charset="0"/>
              </a:rPr>
              <a:t> </a:t>
            </a:r>
            <a:r>
              <a:rPr lang="fr-FR" sz="1100" dirty="0">
                <a:effectLst/>
                <a:latin typeface="Arial" panose="020B0604020202020204" pitchFamily="34" charset="0"/>
                <a:ea typeface="Times New Roman" panose="02020603050405020304" pitchFamily="18" charset="0"/>
                <a:cs typeface="Arial" panose="020B0604020202020204" pitchFamily="34" charset="0"/>
              </a:rPr>
              <a:t>Publisher 1998; 59-81.</a:t>
            </a:r>
          </a:p>
          <a:p>
            <a:pPr marL="342900" marR="161290" lvl="0" indent="-342900">
              <a:buSzPts val="900"/>
              <a:buFont typeface="Times New Roman" panose="02020603050405020304" pitchFamily="18" charset="0"/>
              <a:buChar char="-"/>
              <a:tabLst>
                <a:tab pos="385445" algn="l"/>
              </a:tabLst>
            </a:pPr>
            <a:r>
              <a:rPr lang="en-US" sz="1100" dirty="0">
                <a:effectLst/>
                <a:latin typeface="Arial" panose="020B0604020202020204" pitchFamily="34" charset="0"/>
                <a:ea typeface="Times New Roman" panose="02020603050405020304" pitchFamily="18" charset="0"/>
                <a:cs typeface="Arial" panose="020B0604020202020204" pitchFamily="34" charset="0"/>
              </a:rPr>
              <a:t>Winter SM. Terminal Nutrition : Framing the debate for the Withdrawal of nutritional support in terminally ill Patients. </a:t>
            </a:r>
            <a:r>
              <a:rPr lang="fr-FR" sz="1100" dirty="0">
                <a:effectLst/>
                <a:latin typeface="Arial" panose="020B0604020202020204" pitchFamily="34" charset="0"/>
                <a:ea typeface="Times New Roman" panose="02020603050405020304" pitchFamily="18" charset="0"/>
                <a:cs typeface="Arial" panose="020B0604020202020204" pitchFamily="34" charset="0"/>
              </a:rPr>
              <a:t>Am J Med 2000;</a:t>
            </a:r>
            <a:r>
              <a:rPr lang="fr-FR" sz="1100" spc="-210" dirty="0">
                <a:effectLst/>
                <a:latin typeface="Arial" panose="020B0604020202020204" pitchFamily="34" charset="0"/>
                <a:ea typeface="Times New Roman" panose="02020603050405020304" pitchFamily="18" charset="0"/>
                <a:cs typeface="Arial" panose="020B0604020202020204" pitchFamily="34" charset="0"/>
              </a:rPr>
              <a:t> </a:t>
            </a:r>
            <a:r>
              <a:rPr lang="fr-FR" sz="1100" dirty="0">
                <a:effectLst/>
                <a:latin typeface="Arial" panose="020B0604020202020204" pitchFamily="34" charset="0"/>
                <a:ea typeface="Times New Roman" panose="02020603050405020304" pitchFamily="18" charset="0"/>
                <a:cs typeface="Arial" panose="020B0604020202020204" pitchFamily="34" charset="0"/>
              </a:rPr>
              <a:t>109:</a:t>
            </a:r>
            <a:r>
              <a:rPr lang="fr-FR" sz="1100" spc="-5" dirty="0">
                <a:effectLst/>
                <a:latin typeface="Arial" panose="020B0604020202020204" pitchFamily="34" charset="0"/>
                <a:ea typeface="Times New Roman" panose="02020603050405020304" pitchFamily="18" charset="0"/>
                <a:cs typeface="Arial" panose="020B0604020202020204" pitchFamily="34" charset="0"/>
              </a:rPr>
              <a:t> </a:t>
            </a:r>
            <a:r>
              <a:rPr lang="fr-FR" sz="1100" dirty="0">
                <a:effectLst/>
                <a:latin typeface="Arial" panose="020B0604020202020204" pitchFamily="34" charset="0"/>
                <a:ea typeface="Times New Roman" panose="02020603050405020304" pitchFamily="18" charset="0"/>
                <a:cs typeface="Arial" panose="020B0604020202020204" pitchFamily="34" charset="0"/>
              </a:rPr>
              <a:t>723-6</a:t>
            </a:r>
          </a:p>
          <a:p>
            <a:pPr marL="317500">
              <a:spcBef>
                <a:spcPts val="45"/>
              </a:spcBef>
              <a:spcAft>
                <a:spcPts val="0"/>
              </a:spcAft>
            </a:pPr>
            <a:r>
              <a:rPr lang="fr-FR" sz="1100" dirty="0">
                <a:effectLst/>
                <a:latin typeface="Arial" panose="020B0604020202020204" pitchFamily="34" charset="0"/>
                <a:ea typeface="Times New Roman" panose="02020603050405020304" pitchFamily="18" charset="0"/>
                <a:cs typeface="Arial" panose="020B0604020202020204" pitchFamily="34" charset="0"/>
              </a:rPr>
              <a:t> </a:t>
            </a:r>
          </a:p>
          <a:p>
            <a:pPr marL="0" marR="197485" indent="0" algn="just">
              <a:spcBef>
                <a:spcPts val="450"/>
              </a:spcBef>
              <a:spcAft>
                <a:spcPts val="0"/>
              </a:spcAft>
              <a:buNone/>
            </a:pPr>
            <a:endParaRPr lang="fr-FR" sz="1400" b="1" dirty="0">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endParaRPr lang="fr-FR" dirty="0"/>
          </a:p>
        </p:txBody>
      </p:sp>
    </p:spTree>
    <p:extLst>
      <p:ext uri="{BB962C8B-B14F-4D97-AF65-F5344CB8AC3E}">
        <p14:creationId xmlns:p14="http://schemas.microsoft.com/office/powerpoint/2010/main" val="216764924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3A74D1A-1E7B-EDDA-928A-A95F948F318F}"/>
              </a:ext>
            </a:extLst>
          </p:cNvPr>
          <p:cNvSpPr>
            <a:spLocks noGrp="1"/>
          </p:cNvSpPr>
          <p:nvPr>
            <p:ph type="title"/>
          </p:nvPr>
        </p:nvSpPr>
        <p:spPr/>
        <p:txBody>
          <a:bodyPr/>
          <a:lstStyle/>
          <a:p>
            <a:r>
              <a:rPr lang="fr-FR" sz="3600" dirty="0">
                <a:solidFill>
                  <a:srgbClr val="FF0000"/>
                </a:solidFill>
              </a:rPr>
              <a:t>Va t’il souffrir de la soif ? </a:t>
            </a:r>
            <a:br>
              <a:rPr lang="fr-FR" sz="3600" dirty="0">
                <a:solidFill>
                  <a:srgbClr val="FF0000"/>
                </a:solidFill>
              </a:rPr>
            </a:br>
            <a:endParaRPr lang="fr-FR" dirty="0"/>
          </a:p>
        </p:txBody>
      </p:sp>
      <p:sp>
        <p:nvSpPr>
          <p:cNvPr id="3" name="Espace réservé du contenu 2">
            <a:extLst>
              <a:ext uri="{FF2B5EF4-FFF2-40B4-BE49-F238E27FC236}">
                <a16:creationId xmlns:a16="http://schemas.microsoft.com/office/drawing/2014/main" id="{D830A653-2B5F-77F2-B497-622F457C4864}"/>
              </a:ext>
            </a:extLst>
          </p:cNvPr>
          <p:cNvSpPr>
            <a:spLocks noGrp="1"/>
          </p:cNvSpPr>
          <p:nvPr>
            <p:ph sz="quarter" idx="13"/>
          </p:nvPr>
        </p:nvSpPr>
        <p:spPr/>
        <p:txBody>
          <a:bodyPr/>
          <a:lstStyle/>
          <a:p>
            <a:endParaRPr lang="fr-FR" dirty="0"/>
          </a:p>
        </p:txBody>
      </p:sp>
      <p:sp>
        <p:nvSpPr>
          <p:cNvPr id="10" name="Rectangle 8">
            <a:extLst>
              <a:ext uri="{FF2B5EF4-FFF2-40B4-BE49-F238E27FC236}">
                <a16:creationId xmlns:a16="http://schemas.microsoft.com/office/drawing/2014/main" id="{B3675115-CCEE-9FE8-3569-AD14962ADDA0}"/>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1" name="Rectangle 10">
            <a:extLst>
              <a:ext uri="{FF2B5EF4-FFF2-40B4-BE49-F238E27FC236}">
                <a16:creationId xmlns:a16="http://schemas.microsoft.com/office/drawing/2014/main" id="{18E16E59-BCC8-708B-1117-E26CCC8A8372}"/>
              </a:ext>
            </a:extLst>
          </p:cNvPr>
          <p:cNvSpPr>
            <a:spLocks noChangeArrowheads="1"/>
          </p:cNvSpPr>
          <p:nvPr/>
        </p:nvSpPr>
        <p:spPr bwMode="auto">
          <a:xfrm>
            <a:off x="5264785" y="4514215"/>
            <a:ext cx="38100" cy="15240"/>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fr-FR"/>
          </a:p>
        </p:txBody>
      </p:sp>
      <p:sp>
        <p:nvSpPr>
          <p:cNvPr id="12" name="Rectangle 9">
            <a:extLst>
              <a:ext uri="{FF2B5EF4-FFF2-40B4-BE49-F238E27FC236}">
                <a16:creationId xmlns:a16="http://schemas.microsoft.com/office/drawing/2014/main" id="{262D75F2-5BD4-93E0-24C4-F84EC9FEE646}"/>
              </a:ext>
            </a:extLst>
          </p:cNvPr>
          <p:cNvSpPr>
            <a:spLocks noChangeArrowheads="1"/>
          </p:cNvSpPr>
          <p:nvPr/>
        </p:nvSpPr>
        <p:spPr bwMode="auto">
          <a:xfrm>
            <a:off x="445273" y="-3360726"/>
            <a:ext cx="9372572" cy="8535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200" b="1" i="0" u="sng" strike="noStrike" cap="none" normalizeH="0" baseline="0" dirty="0">
              <a:ln>
                <a:noFill/>
              </a:ln>
              <a:solidFill>
                <a:srgbClr val="00CC00"/>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fr-FR" altLang="fr-FR" sz="1200" b="1" u="sng" dirty="0">
              <a:solidFill>
                <a:srgbClr val="00CC00"/>
              </a:solidFill>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200" b="1" i="0" u="sng" strike="noStrike" cap="none" normalizeH="0" baseline="0" dirty="0">
              <a:ln>
                <a:noFill/>
              </a:ln>
              <a:solidFill>
                <a:srgbClr val="00CC00"/>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fr-FR" altLang="fr-FR" sz="1200" b="1" u="sng" dirty="0">
              <a:solidFill>
                <a:srgbClr val="00CC00"/>
              </a:solidFill>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200" b="1" i="0" u="sng" strike="noStrike" cap="none" normalizeH="0" baseline="0" dirty="0">
              <a:ln>
                <a:noFill/>
              </a:ln>
              <a:solidFill>
                <a:srgbClr val="00CC00"/>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fr-FR" altLang="fr-FR" sz="1200" b="1" u="sng" dirty="0">
              <a:solidFill>
                <a:srgbClr val="00CC00"/>
              </a:solidFill>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200" b="1" i="0" u="sng" strike="noStrike" cap="none" normalizeH="0" baseline="0" dirty="0">
              <a:ln>
                <a:noFill/>
              </a:ln>
              <a:solidFill>
                <a:srgbClr val="00CC00"/>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fr-FR" altLang="fr-FR" sz="1200" b="1" u="sng" dirty="0">
              <a:solidFill>
                <a:srgbClr val="00CC00"/>
              </a:solidFill>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200" b="1" i="0" u="sng" strike="noStrike" cap="none" normalizeH="0" baseline="0" dirty="0">
              <a:ln>
                <a:noFill/>
              </a:ln>
              <a:solidFill>
                <a:srgbClr val="00CC00"/>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fr-FR" altLang="fr-FR" sz="1200" b="1" u="sng" dirty="0">
              <a:solidFill>
                <a:srgbClr val="00CC00"/>
              </a:solidFill>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200" b="1" i="0" u="sng" strike="noStrike" cap="none" normalizeH="0" baseline="0" dirty="0">
              <a:ln>
                <a:noFill/>
              </a:ln>
              <a:solidFill>
                <a:srgbClr val="00CC00"/>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fr-FR" altLang="fr-FR" sz="1200" b="1" u="sng" dirty="0">
              <a:solidFill>
                <a:srgbClr val="00CC00"/>
              </a:solidFill>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200" b="1" i="0" u="sng" strike="noStrike" cap="none" normalizeH="0" baseline="0" dirty="0">
              <a:ln>
                <a:noFill/>
              </a:ln>
              <a:solidFill>
                <a:srgbClr val="00CC00"/>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fr-FR" altLang="fr-FR" sz="1200" b="1" u="sng" dirty="0">
              <a:solidFill>
                <a:srgbClr val="00CC00"/>
              </a:solidFill>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200" b="1" i="0" u="sng" strike="noStrike" cap="none" normalizeH="0" baseline="0" dirty="0">
              <a:ln>
                <a:noFill/>
              </a:ln>
              <a:solidFill>
                <a:srgbClr val="00CC00"/>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fr-FR" altLang="fr-FR" sz="1200" b="1" u="sng" dirty="0">
              <a:solidFill>
                <a:srgbClr val="00CC00"/>
              </a:solidFill>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200" b="1" i="0" u="sng" strike="noStrike" cap="none" normalizeH="0" baseline="0" dirty="0">
              <a:ln>
                <a:noFill/>
              </a:ln>
              <a:solidFill>
                <a:srgbClr val="00CC00"/>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fr-FR" altLang="fr-FR" sz="1200" b="1" u="sng" dirty="0">
              <a:solidFill>
                <a:srgbClr val="00CC00"/>
              </a:solidFill>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200" b="1" i="0" u="sng" strike="noStrike" cap="none" normalizeH="0" baseline="0" dirty="0">
              <a:ln>
                <a:noFill/>
              </a:ln>
              <a:solidFill>
                <a:srgbClr val="00CC00"/>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fr-FR" altLang="fr-FR" sz="1200" b="1" u="sng" dirty="0">
              <a:solidFill>
                <a:srgbClr val="00CC00"/>
              </a:solidFill>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200" b="1" i="0" u="sng" strike="noStrike" cap="none" normalizeH="0" baseline="0" dirty="0">
              <a:ln>
                <a:noFill/>
              </a:ln>
              <a:solidFill>
                <a:srgbClr val="00CC00"/>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fr-FR" altLang="fr-FR" sz="1200" b="1" u="sng" dirty="0">
              <a:solidFill>
                <a:srgbClr val="00CC00"/>
              </a:solidFill>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200" b="1" i="0" u="sng" strike="noStrike" cap="none" normalizeH="0" baseline="0" dirty="0">
              <a:ln>
                <a:noFill/>
              </a:ln>
              <a:solidFill>
                <a:srgbClr val="00CC00"/>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fr-FR" altLang="fr-FR" sz="1200" b="1" u="sng" dirty="0">
              <a:solidFill>
                <a:srgbClr val="00CC00"/>
              </a:solidFill>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fr-FR" altLang="fr-FR" sz="1200" b="1" u="sng" dirty="0">
              <a:solidFill>
                <a:srgbClr val="00CC00"/>
              </a:solidFill>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200" b="1" i="0" u="sng" strike="noStrike" cap="none" normalizeH="0" baseline="0" dirty="0">
              <a:ln>
                <a:noFill/>
              </a:ln>
              <a:solidFill>
                <a:srgbClr val="00CC00"/>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fr-FR" altLang="fr-FR" sz="1200" b="1" u="sng" dirty="0">
              <a:solidFill>
                <a:srgbClr val="00CC00"/>
              </a:solidFill>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b="1" i="0" strike="noStrike" cap="none" normalizeH="0" baseline="0" dirty="0">
                <a:ln>
                  <a:noFill/>
                </a:ln>
                <a:solidFill>
                  <a:srgbClr val="FF0000"/>
                </a:solidFill>
                <a:effectLst/>
                <a:latin typeface="Arial" panose="020B0604020202020204" pitchFamily="34" charset="0"/>
                <a:ea typeface="Times New Roman" panose="02020603050405020304" pitchFamily="18" charset="0"/>
              </a:rPr>
              <a:t>La grande majorité des patients en fin de vie n’a pas de sensation de soif</a:t>
            </a:r>
          </a:p>
          <a:p>
            <a:pPr marL="0" marR="0" lvl="0" indent="0" algn="l" defTabSz="914400" rtl="0" eaLnBrk="0" fontAlgn="base" latinLnBrk="0" hangingPunct="0">
              <a:lnSpc>
                <a:spcPct val="100000"/>
              </a:lnSpc>
              <a:spcBef>
                <a:spcPct val="0"/>
              </a:spcBef>
              <a:spcAft>
                <a:spcPct val="0"/>
              </a:spcAft>
              <a:buClrTx/>
              <a:buSzTx/>
              <a:buFontTx/>
              <a:buNone/>
              <a:tabLst/>
            </a:pPr>
            <a:endParaRPr lang="fr-FR" altLang="fr-FR" b="1" dirty="0">
              <a:solidFill>
                <a:srgbClr val="00CC00"/>
              </a:solidFill>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et lorsqu’elle existe, cette sensation est soulagée par </a:t>
            </a:r>
            <a:r>
              <a:rPr kumimoji="0" lang="fr-FR" altLang="fr-FR" b="0" i="0" u="none" strike="noStrike" cap="none" normalizeH="0" baseline="0" dirty="0">
                <a:ln>
                  <a:noFill/>
                </a:ln>
                <a:solidFill>
                  <a:srgbClr val="FF0000"/>
                </a:solidFill>
                <a:effectLst/>
                <a:latin typeface="Arial" panose="020B0604020202020204" pitchFamily="34" charset="0"/>
                <a:ea typeface="Times New Roman" panose="02020603050405020304" pitchFamily="18" charset="0"/>
              </a:rPr>
              <a:t>la prise orale de petites quantités de boissons, de glaçons et par les soins de bouche.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La sensation de soif est par contre directement liée à </a:t>
            </a:r>
            <a:r>
              <a:rPr kumimoji="0" lang="fr-FR" altLang="fr-FR" b="0" i="0" u="none" strike="noStrike" cap="none" normalizeH="0" baseline="0" dirty="0">
                <a:ln>
                  <a:noFill/>
                </a:ln>
                <a:solidFill>
                  <a:srgbClr val="FF0000"/>
                </a:solidFill>
                <a:effectLst/>
                <a:latin typeface="Arial" panose="020B0604020202020204" pitchFamily="34" charset="0"/>
                <a:ea typeface="Times New Roman" panose="02020603050405020304" pitchFamily="18" charset="0"/>
              </a:rPr>
              <a:t>la bouche sèche</a:t>
            </a:r>
            <a:r>
              <a:rPr kumimoji="0" lang="fr-FR" altLang="fr-FR"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les soins de bouche réguliers la soulagent. </a:t>
            </a:r>
            <a:r>
              <a:rPr kumimoji="0" lang="fr-FR" altLang="fr-FR" b="0" i="0" u="none" strike="noStrike" cap="none" normalizeH="0" baseline="0" dirty="0">
                <a:ln>
                  <a:noFill/>
                </a:ln>
                <a:solidFill>
                  <a:srgbClr val="FF0000"/>
                </a:solidFill>
                <a:effectLst/>
                <a:latin typeface="Arial" panose="020B0604020202020204" pitchFamily="34" charset="0"/>
                <a:ea typeface="Times New Roman" panose="02020603050405020304" pitchFamily="18" charset="0"/>
              </a:rPr>
              <a:t>(sensibiliser les équipes)</a:t>
            </a:r>
          </a:p>
          <a:p>
            <a:pPr marL="317500">
              <a:lnSpc>
                <a:spcPts val="1035"/>
              </a:lnSpc>
              <a:spcBef>
                <a:spcPts val="20"/>
              </a:spcBef>
            </a:pPr>
            <a:endParaRPr lang="en-US" sz="1800" dirty="0">
              <a:effectLst/>
              <a:latin typeface="Times New Roman" panose="02020603050405020304" pitchFamily="18" charset="0"/>
              <a:ea typeface="Times New Roman" panose="02020603050405020304" pitchFamily="18" charset="0"/>
            </a:endParaRPr>
          </a:p>
          <a:p>
            <a:pPr marL="317500">
              <a:lnSpc>
                <a:spcPts val="1035"/>
              </a:lnSpc>
              <a:spcBef>
                <a:spcPts val="20"/>
              </a:spcBef>
            </a:pPr>
            <a:endParaRPr lang="en-US" sz="1050" dirty="0">
              <a:latin typeface="Arial" panose="020B0604020202020204" pitchFamily="34" charset="0"/>
              <a:ea typeface="Times New Roman" panose="02020603050405020304" pitchFamily="18" charset="0"/>
              <a:cs typeface="Arial" panose="020B0604020202020204" pitchFamily="34" charset="0"/>
            </a:endParaRPr>
          </a:p>
          <a:p>
            <a:pPr marL="317500">
              <a:lnSpc>
                <a:spcPts val="1035"/>
              </a:lnSpc>
              <a:spcBef>
                <a:spcPts val="20"/>
              </a:spcBef>
            </a:pPr>
            <a:r>
              <a:rPr lang="en-US" sz="1050" dirty="0" err="1">
                <a:effectLst/>
                <a:latin typeface="Arial" panose="020B0604020202020204" pitchFamily="34" charset="0"/>
                <a:ea typeface="Times New Roman" panose="02020603050405020304" pitchFamily="18" charset="0"/>
                <a:cs typeface="Arial" panose="020B0604020202020204" pitchFamily="34" charset="0"/>
              </a:rPr>
              <a:t>Références</a:t>
            </a:r>
            <a:r>
              <a:rPr lang="en-US" sz="1050" dirty="0">
                <a:effectLst/>
                <a:latin typeface="Arial" panose="020B0604020202020204" pitchFamily="34" charset="0"/>
                <a:ea typeface="Times New Roman" panose="02020603050405020304" pitchFamily="18" charset="0"/>
                <a:cs typeface="Arial" panose="020B0604020202020204" pitchFamily="34" charset="0"/>
              </a:rPr>
              <a:t>:</a:t>
            </a:r>
            <a:endParaRPr lang="fr-FR" sz="1050" dirty="0">
              <a:effectLst/>
              <a:latin typeface="Arial" panose="020B0604020202020204" pitchFamily="34" charset="0"/>
              <a:ea typeface="Times New Roman" panose="02020603050405020304" pitchFamily="18" charset="0"/>
              <a:cs typeface="Arial" panose="020B0604020202020204" pitchFamily="34" charset="0"/>
            </a:endParaRPr>
          </a:p>
          <a:p>
            <a:pPr marL="317500" marR="191770"/>
            <a:r>
              <a:rPr lang="en-US" sz="1050" dirty="0">
                <a:effectLst/>
                <a:latin typeface="Arial" panose="020B0604020202020204" pitchFamily="34" charset="0"/>
                <a:ea typeface="Times New Roman" panose="02020603050405020304" pitchFamily="18" charset="0"/>
                <a:cs typeface="Arial" panose="020B0604020202020204" pitchFamily="34" charset="0"/>
              </a:rPr>
              <a:t>-McCann </a:t>
            </a:r>
            <a:r>
              <a:rPr lang="en-US" sz="1050" dirty="0" err="1">
                <a:effectLst/>
                <a:latin typeface="Arial" panose="020B0604020202020204" pitchFamily="34" charset="0"/>
                <a:ea typeface="Times New Roman" panose="02020603050405020304" pitchFamily="18" charset="0"/>
                <a:cs typeface="Arial" panose="020B0604020202020204" pitchFamily="34" charset="0"/>
              </a:rPr>
              <a:t>RM,Hall</a:t>
            </a:r>
            <a:r>
              <a:rPr lang="en-US" sz="1050" dirty="0">
                <a:effectLst/>
                <a:latin typeface="Arial" panose="020B0604020202020204" pitchFamily="34" charset="0"/>
                <a:ea typeface="Times New Roman" panose="02020603050405020304" pitchFamily="18" charset="0"/>
                <a:cs typeface="Arial" panose="020B0604020202020204" pitchFamily="34" charset="0"/>
              </a:rPr>
              <a:t> WJ, </a:t>
            </a:r>
            <a:r>
              <a:rPr lang="en-US" sz="1050" dirty="0" err="1">
                <a:effectLst/>
                <a:latin typeface="Arial" panose="020B0604020202020204" pitchFamily="34" charset="0"/>
                <a:ea typeface="Times New Roman" panose="02020603050405020304" pitchFamily="18" charset="0"/>
                <a:cs typeface="Arial" panose="020B0604020202020204" pitchFamily="34" charset="0"/>
              </a:rPr>
              <a:t>Groth</a:t>
            </a:r>
            <a:r>
              <a:rPr lang="en-US" sz="1050" dirty="0">
                <a:effectLst/>
                <a:latin typeface="Arial" panose="020B0604020202020204" pitchFamily="34" charset="0"/>
                <a:ea typeface="Times New Roman" panose="02020603050405020304" pitchFamily="18" charset="0"/>
                <a:cs typeface="Arial" panose="020B0604020202020204" pitchFamily="34" charset="0"/>
              </a:rPr>
              <a:t>-Juncker A. Comfort care for terminally ill patients: the appropriate use of nutrition and </a:t>
            </a:r>
            <a:r>
              <a:rPr lang="en-US" sz="1050" dirty="0" err="1">
                <a:effectLst/>
                <a:latin typeface="Arial" panose="020B0604020202020204" pitchFamily="34" charset="0"/>
                <a:ea typeface="Times New Roman" panose="02020603050405020304" pitchFamily="18" charset="0"/>
                <a:cs typeface="Arial" panose="020B0604020202020204" pitchFamily="34" charset="0"/>
              </a:rPr>
              <a:t>hydratation</a:t>
            </a:r>
            <a:r>
              <a:rPr lang="en-US" sz="1050" dirty="0">
                <a:effectLst/>
                <a:latin typeface="Arial" panose="020B0604020202020204" pitchFamily="34" charset="0"/>
                <a:ea typeface="Times New Roman" panose="02020603050405020304" pitchFamily="18" charset="0"/>
                <a:cs typeface="Arial" panose="020B0604020202020204" pitchFamily="34" charset="0"/>
              </a:rPr>
              <a:t>. </a:t>
            </a:r>
            <a:r>
              <a:rPr lang="fr-FR" sz="1050" dirty="0">
                <a:effectLst/>
                <a:latin typeface="Arial" panose="020B0604020202020204" pitchFamily="34" charset="0"/>
                <a:ea typeface="Times New Roman" panose="02020603050405020304" pitchFamily="18" charset="0"/>
                <a:cs typeface="Arial" panose="020B0604020202020204" pitchFamily="34" charset="0"/>
              </a:rPr>
              <a:t>JAMA</a:t>
            </a:r>
            <a:r>
              <a:rPr lang="fr-FR" sz="1050" spc="-210" dirty="0">
                <a:effectLst/>
                <a:latin typeface="Arial" panose="020B0604020202020204" pitchFamily="34" charset="0"/>
                <a:ea typeface="Times New Roman" panose="02020603050405020304" pitchFamily="18" charset="0"/>
                <a:cs typeface="Arial" panose="020B0604020202020204" pitchFamily="34" charset="0"/>
              </a:rPr>
              <a:t> </a:t>
            </a:r>
            <a:r>
              <a:rPr lang="fr-FR" sz="1050" dirty="0">
                <a:effectLst/>
                <a:latin typeface="Arial" panose="020B0604020202020204" pitchFamily="34" charset="0"/>
                <a:ea typeface="Times New Roman" panose="02020603050405020304" pitchFamily="18" charset="0"/>
                <a:cs typeface="Arial" panose="020B0604020202020204" pitchFamily="34" charset="0"/>
              </a:rPr>
              <a:t>1994;</a:t>
            </a:r>
            <a:r>
              <a:rPr lang="fr-FR" sz="1050" spc="-15" dirty="0">
                <a:effectLst/>
                <a:latin typeface="Arial" panose="020B0604020202020204" pitchFamily="34" charset="0"/>
                <a:ea typeface="Times New Roman" panose="02020603050405020304" pitchFamily="18" charset="0"/>
                <a:cs typeface="Arial" panose="020B0604020202020204" pitchFamily="34" charset="0"/>
              </a:rPr>
              <a:t> </a:t>
            </a:r>
            <a:r>
              <a:rPr lang="fr-FR" sz="1050" dirty="0">
                <a:effectLst/>
                <a:latin typeface="Arial" panose="020B0604020202020204" pitchFamily="34" charset="0"/>
                <a:ea typeface="Times New Roman" panose="02020603050405020304" pitchFamily="18" charset="0"/>
                <a:cs typeface="Arial" panose="020B0604020202020204" pitchFamily="34" charset="0"/>
              </a:rPr>
              <a:t>272(16):1263-1266</a:t>
            </a:r>
          </a:p>
          <a:p>
            <a:pPr marL="317500">
              <a:lnSpc>
                <a:spcPts val="1035"/>
              </a:lnSpc>
              <a:spcBef>
                <a:spcPts val="5"/>
              </a:spcBef>
            </a:pPr>
            <a:r>
              <a:rPr lang="fr-FR" sz="1050" dirty="0">
                <a:effectLst/>
                <a:latin typeface="Arial" panose="020B0604020202020204" pitchFamily="34" charset="0"/>
                <a:ea typeface="Times New Roman" panose="02020603050405020304" pitchFamily="18" charset="0"/>
                <a:cs typeface="Arial" panose="020B0604020202020204" pitchFamily="34" charset="0"/>
              </a:rPr>
              <a:t>-</a:t>
            </a:r>
            <a:r>
              <a:rPr lang="fr-FR" sz="1050" dirty="0" err="1">
                <a:effectLst/>
                <a:latin typeface="Arial" panose="020B0604020202020204" pitchFamily="34" charset="0"/>
                <a:ea typeface="Times New Roman" panose="02020603050405020304" pitchFamily="18" charset="0"/>
                <a:cs typeface="Arial" panose="020B0604020202020204" pitchFamily="34" charset="0"/>
              </a:rPr>
              <a:t>Burge</a:t>
            </a:r>
            <a:r>
              <a:rPr lang="fr-FR" sz="1050" spc="-15" dirty="0">
                <a:effectLst/>
                <a:latin typeface="Arial" panose="020B0604020202020204" pitchFamily="34" charset="0"/>
                <a:ea typeface="Times New Roman" panose="02020603050405020304" pitchFamily="18" charset="0"/>
                <a:cs typeface="Arial" panose="020B0604020202020204" pitchFamily="34" charset="0"/>
              </a:rPr>
              <a:t> </a:t>
            </a:r>
            <a:r>
              <a:rPr lang="fr-FR" sz="1050" dirty="0">
                <a:effectLst/>
                <a:latin typeface="Arial" panose="020B0604020202020204" pitchFamily="34" charset="0"/>
                <a:ea typeface="Times New Roman" panose="02020603050405020304" pitchFamily="18" charset="0"/>
                <a:cs typeface="Arial" panose="020B0604020202020204" pitchFamily="34" charset="0"/>
              </a:rPr>
              <a:t>FI.</a:t>
            </a:r>
            <a:r>
              <a:rPr lang="fr-FR" sz="1050" spc="-5" dirty="0">
                <a:effectLst/>
                <a:latin typeface="Arial" panose="020B0604020202020204" pitchFamily="34" charset="0"/>
                <a:ea typeface="Times New Roman" panose="02020603050405020304" pitchFamily="18" charset="0"/>
                <a:cs typeface="Arial" panose="020B0604020202020204" pitchFamily="34" charset="0"/>
              </a:rPr>
              <a:t> </a:t>
            </a:r>
            <a:r>
              <a:rPr lang="fr-FR" sz="1050" dirty="0" err="1">
                <a:effectLst/>
                <a:latin typeface="Arial" panose="020B0604020202020204" pitchFamily="34" charset="0"/>
                <a:ea typeface="Times New Roman" panose="02020603050405020304" pitchFamily="18" charset="0"/>
                <a:cs typeface="Arial" panose="020B0604020202020204" pitchFamily="34" charset="0"/>
              </a:rPr>
              <a:t>Dehydratation</a:t>
            </a:r>
            <a:r>
              <a:rPr lang="fr-FR" sz="1050" dirty="0">
                <a:effectLst/>
                <a:latin typeface="Arial" panose="020B0604020202020204" pitchFamily="34" charset="0"/>
                <a:ea typeface="Times New Roman" panose="02020603050405020304" pitchFamily="18" charset="0"/>
                <a:cs typeface="Arial" panose="020B0604020202020204" pitchFamily="34" charset="0"/>
              </a:rPr>
              <a:t> </a:t>
            </a:r>
            <a:r>
              <a:rPr lang="fr-FR" sz="1050" dirty="0" err="1">
                <a:effectLst/>
                <a:latin typeface="Arial" panose="020B0604020202020204" pitchFamily="34" charset="0"/>
                <a:ea typeface="Times New Roman" panose="02020603050405020304" pitchFamily="18" charset="0"/>
                <a:cs typeface="Arial" panose="020B0604020202020204" pitchFamily="34" charset="0"/>
              </a:rPr>
              <a:t>symptoms</a:t>
            </a:r>
            <a:r>
              <a:rPr lang="fr-FR" sz="1050" spc="-5" dirty="0">
                <a:effectLst/>
                <a:latin typeface="Arial" panose="020B0604020202020204" pitchFamily="34" charset="0"/>
                <a:ea typeface="Times New Roman" panose="02020603050405020304" pitchFamily="18" charset="0"/>
                <a:cs typeface="Arial" panose="020B0604020202020204" pitchFamily="34" charset="0"/>
              </a:rPr>
              <a:t> </a:t>
            </a:r>
            <a:r>
              <a:rPr lang="fr-FR" sz="1050" dirty="0">
                <a:effectLst/>
                <a:latin typeface="Arial" panose="020B0604020202020204" pitchFamily="34" charset="0"/>
                <a:ea typeface="Times New Roman" panose="02020603050405020304" pitchFamily="18" charset="0"/>
                <a:cs typeface="Arial" panose="020B0604020202020204" pitchFamily="34" charset="0"/>
              </a:rPr>
              <a:t>of</a:t>
            </a:r>
            <a:r>
              <a:rPr lang="fr-FR" sz="1050" spc="-20" dirty="0">
                <a:effectLst/>
                <a:latin typeface="Arial" panose="020B0604020202020204" pitchFamily="34" charset="0"/>
                <a:ea typeface="Times New Roman" panose="02020603050405020304" pitchFamily="18" charset="0"/>
                <a:cs typeface="Arial" panose="020B0604020202020204" pitchFamily="34" charset="0"/>
              </a:rPr>
              <a:t> </a:t>
            </a:r>
            <a:r>
              <a:rPr lang="fr-FR" sz="1050" dirty="0">
                <a:effectLst/>
                <a:latin typeface="Arial" panose="020B0604020202020204" pitchFamily="34" charset="0"/>
                <a:ea typeface="Times New Roman" panose="02020603050405020304" pitchFamily="18" charset="0"/>
                <a:cs typeface="Arial" panose="020B0604020202020204" pitchFamily="34" charset="0"/>
              </a:rPr>
              <a:t>palliative</a:t>
            </a:r>
            <a:r>
              <a:rPr lang="fr-FR" sz="1050" spc="-10" dirty="0">
                <a:effectLst/>
                <a:latin typeface="Arial" panose="020B0604020202020204" pitchFamily="34" charset="0"/>
                <a:ea typeface="Times New Roman" panose="02020603050405020304" pitchFamily="18" charset="0"/>
                <a:cs typeface="Arial" panose="020B0604020202020204" pitchFamily="34" charset="0"/>
              </a:rPr>
              <a:t> </a:t>
            </a:r>
            <a:r>
              <a:rPr lang="fr-FR" sz="1050" dirty="0">
                <a:effectLst/>
                <a:latin typeface="Arial" panose="020B0604020202020204" pitchFamily="34" charset="0"/>
                <a:ea typeface="Times New Roman" panose="02020603050405020304" pitchFamily="18" charset="0"/>
                <a:cs typeface="Arial" panose="020B0604020202020204" pitchFamily="34" charset="0"/>
              </a:rPr>
              <a:t>care</a:t>
            </a:r>
            <a:r>
              <a:rPr lang="fr-FR" sz="1050" spc="-10" dirty="0">
                <a:effectLst/>
                <a:latin typeface="Arial" panose="020B0604020202020204" pitchFamily="34" charset="0"/>
                <a:ea typeface="Times New Roman" panose="02020603050405020304" pitchFamily="18" charset="0"/>
                <a:cs typeface="Arial" panose="020B0604020202020204" pitchFamily="34" charset="0"/>
              </a:rPr>
              <a:t> </a:t>
            </a:r>
            <a:r>
              <a:rPr lang="fr-FR" sz="1050" dirty="0">
                <a:effectLst/>
                <a:latin typeface="Arial" panose="020B0604020202020204" pitchFamily="34" charset="0"/>
                <a:ea typeface="Times New Roman" panose="02020603050405020304" pitchFamily="18" charset="0"/>
                <a:cs typeface="Arial" panose="020B0604020202020204" pitchFamily="34" charset="0"/>
              </a:rPr>
              <a:t>cancer</a:t>
            </a:r>
            <a:r>
              <a:rPr lang="fr-FR" sz="1050" spc="-5" dirty="0">
                <a:effectLst/>
                <a:latin typeface="Arial" panose="020B0604020202020204" pitchFamily="34" charset="0"/>
                <a:ea typeface="Times New Roman" panose="02020603050405020304" pitchFamily="18" charset="0"/>
                <a:cs typeface="Arial" panose="020B0604020202020204" pitchFamily="34" charset="0"/>
              </a:rPr>
              <a:t> </a:t>
            </a:r>
            <a:r>
              <a:rPr lang="fr-FR" sz="1050" dirty="0">
                <a:effectLst/>
                <a:latin typeface="Arial" panose="020B0604020202020204" pitchFamily="34" charset="0"/>
                <a:ea typeface="Times New Roman" panose="02020603050405020304" pitchFamily="18" charset="0"/>
                <a:cs typeface="Arial" panose="020B0604020202020204" pitchFamily="34" charset="0"/>
              </a:rPr>
              <a:t>patients.</a:t>
            </a:r>
            <a:r>
              <a:rPr lang="fr-FR" sz="1050" spc="-10" dirty="0">
                <a:effectLst/>
                <a:latin typeface="Arial" panose="020B0604020202020204" pitchFamily="34" charset="0"/>
                <a:ea typeface="Times New Roman" panose="02020603050405020304" pitchFamily="18" charset="0"/>
                <a:cs typeface="Arial" panose="020B0604020202020204" pitchFamily="34" charset="0"/>
              </a:rPr>
              <a:t> </a:t>
            </a:r>
            <a:r>
              <a:rPr lang="fr-FR" sz="1050" dirty="0">
                <a:effectLst/>
                <a:latin typeface="Arial" panose="020B0604020202020204" pitchFamily="34" charset="0"/>
                <a:ea typeface="Times New Roman" panose="02020603050405020304" pitchFamily="18" charset="0"/>
                <a:cs typeface="Arial" panose="020B0604020202020204" pitchFamily="34" charset="0"/>
              </a:rPr>
              <a:t>J</a:t>
            </a:r>
            <a:r>
              <a:rPr lang="fr-FR" sz="1050" spc="-20" dirty="0">
                <a:effectLst/>
                <a:latin typeface="Arial" panose="020B0604020202020204" pitchFamily="34" charset="0"/>
                <a:ea typeface="Times New Roman" panose="02020603050405020304" pitchFamily="18" charset="0"/>
                <a:cs typeface="Arial" panose="020B0604020202020204" pitchFamily="34" charset="0"/>
              </a:rPr>
              <a:t> </a:t>
            </a:r>
            <a:r>
              <a:rPr lang="fr-FR" sz="1050" dirty="0">
                <a:effectLst/>
                <a:latin typeface="Arial" panose="020B0604020202020204" pitchFamily="34" charset="0"/>
                <a:ea typeface="Times New Roman" panose="02020603050405020304" pitchFamily="18" charset="0"/>
                <a:cs typeface="Arial" panose="020B0604020202020204" pitchFamily="34" charset="0"/>
              </a:rPr>
              <a:t>Pain </a:t>
            </a:r>
            <a:r>
              <a:rPr lang="fr-FR" sz="1050" dirty="0" err="1">
                <a:effectLst/>
                <a:latin typeface="Arial" panose="020B0604020202020204" pitchFamily="34" charset="0"/>
                <a:ea typeface="Times New Roman" panose="02020603050405020304" pitchFamily="18" charset="0"/>
                <a:cs typeface="Arial" panose="020B0604020202020204" pitchFamily="34" charset="0"/>
              </a:rPr>
              <a:t>Sympt</a:t>
            </a:r>
            <a:r>
              <a:rPr lang="fr-FR" sz="1050" spc="-5" dirty="0">
                <a:effectLst/>
                <a:latin typeface="Arial" panose="020B0604020202020204" pitchFamily="34" charset="0"/>
                <a:ea typeface="Times New Roman" panose="02020603050405020304" pitchFamily="18" charset="0"/>
                <a:cs typeface="Arial" panose="020B0604020202020204" pitchFamily="34" charset="0"/>
              </a:rPr>
              <a:t> </a:t>
            </a:r>
            <a:r>
              <a:rPr lang="fr-FR" sz="1050" dirty="0" err="1">
                <a:effectLst/>
                <a:latin typeface="Arial" panose="020B0604020202020204" pitchFamily="34" charset="0"/>
                <a:ea typeface="Times New Roman" panose="02020603050405020304" pitchFamily="18" charset="0"/>
                <a:cs typeface="Arial" panose="020B0604020202020204" pitchFamily="34" charset="0"/>
              </a:rPr>
              <a:t>Manag</a:t>
            </a:r>
            <a:r>
              <a:rPr lang="fr-FR" sz="1050" spc="-10" dirty="0">
                <a:effectLst/>
                <a:latin typeface="Arial" panose="020B0604020202020204" pitchFamily="34" charset="0"/>
                <a:ea typeface="Times New Roman" panose="02020603050405020304" pitchFamily="18" charset="0"/>
                <a:cs typeface="Arial" panose="020B0604020202020204" pitchFamily="34" charset="0"/>
              </a:rPr>
              <a:t> </a:t>
            </a:r>
            <a:r>
              <a:rPr lang="fr-FR" sz="1050" dirty="0">
                <a:effectLst/>
                <a:latin typeface="Arial" panose="020B0604020202020204" pitchFamily="34" charset="0"/>
                <a:ea typeface="Times New Roman" panose="02020603050405020304" pitchFamily="18" charset="0"/>
                <a:cs typeface="Arial" panose="020B0604020202020204" pitchFamily="34" charset="0"/>
              </a:rPr>
              <a:t>1993</a:t>
            </a:r>
            <a:r>
              <a:rPr lang="fr-FR" sz="1050" spc="10" dirty="0">
                <a:effectLst/>
                <a:latin typeface="Arial" panose="020B0604020202020204" pitchFamily="34" charset="0"/>
                <a:ea typeface="Times New Roman" panose="02020603050405020304" pitchFamily="18" charset="0"/>
                <a:cs typeface="Arial" panose="020B0604020202020204" pitchFamily="34" charset="0"/>
              </a:rPr>
              <a:t> </a:t>
            </a:r>
            <a:r>
              <a:rPr lang="fr-FR" sz="1050" dirty="0">
                <a:effectLst/>
                <a:latin typeface="Arial" panose="020B0604020202020204" pitchFamily="34" charset="0"/>
                <a:ea typeface="Times New Roman" panose="02020603050405020304" pitchFamily="18" charset="0"/>
                <a:cs typeface="Arial" panose="020B0604020202020204" pitchFamily="34" charset="0"/>
              </a:rPr>
              <a:t>;</a:t>
            </a:r>
            <a:r>
              <a:rPr lang="fr-FR" sz="1050" spc="-5" dirty="0">
                <a:effectLst/>
                <a:latin typeface="Arial" panose="020B0604020202020204" pitchFamily="34" charset="0"/>
                <a:ea typeface="Times New Roman" panose="02020603050405020304" pitchFamily="18" charset="0"/>
                <a:cs typeface="Arial" panose="020B0604020202020204" pitchFamily="34" charset="0"/>
              </a:rPr>
              <a:t> </a:t>
            </a:r>
            <a:r>
              <a:rPr lang="fr-FR" sz="1050" dirty="0">
                <a:effectLst/>
                <a:latin typeface="Arial" panose="020B0604020202020204" pitchFamily="34" charset="0"/>
                <a:ea typeface="Times New Roman" panose="02020603050405020304" pitchFamily="18" charset="0"/>
                <a:cs typeface="Arial" panose="020B0604020202020204" pitchFamily="34" charset="0"/>
              </a:rPr>
              <a:t>8(7):454-464.</a:t>
            </a:r>
          </a:p>
          <a:p>
            <a:pPr marL="342900" lvl="0" indent="-342900">
              <a:lnSpc>
                <a:spcPts val="1035"/>
              </a:lnSpc>
              <a:buSzPts val="900"/>
              <a:buFont typeface="Times New Roman" panose="02020603050405020304" pitchFamily="18" charset="0"/>
              <a:buChar char="-"/>
              <a:tabLst>
                <a:tab pos="385445" algn="l"/>
              </a:tabLst>
            </a:pPr>
            <a:r>
              <a:rPr lang="fr-FR" sz="1050" dirty="0" err="1">
                <a:effectLst/>
                <a:latin typeface="Arial" panose="020B0604020202020204" pitchFamily="34" charset="0"/>
                <a:ea typeface="Times New Roman" panose="02020603050405020304" pitchFamily="18" charset="0"/>
                <a:cs typeface="Arial" panose="020B0604020202020204" pitchFamily="34" charset="0"/>
              </a:rPr>
              <a:t>Oriot</a:t>
            </a:r>
            <a:r>
              <a:rPr lang="fr-FR" sz="1050" spc="-10" dirty="0">
                <a:effectLst/>
                <a:latin typeface="Arial" panose="020B0604020202020204" pitchFamily="34" charset="0"/>
                <a:ea typeface="Times New Roman" panose="02020603050405020304" pitchFamily="18" charset="0"/>
                <a:cs typeface="Arial" panose="020B0604020202020204" pitchFamily="34" charset="0"/>
              </a:rPr>
              <a:t> </a:t>
            </a:r>
            <a:r>
              <a:rPr lang="fr-FR" sz="1050" dirty="0">
                <a:effectLst/>
                <a:latin typeface="Arial" panose="020B0604020202020204" pitchFamily="34" charset="0"/>
                <a:ea typeface="Times New Roman" panose="02020603050405020304" pitchFamily="18" charset="0"/>
                <a:cs typeface="Arial" panose="020B0604020202020204" pitchFamily="34" charset="0"/>
              </a:rPr>
              <a:t>D.,</a:t>
            </a:r>
            <a:r>
              <a:rPr lang="fr-FR" sz="1050" spc="-10" dirty="0">
                <a:effectLst/>
                <a:latin typeface="Arial" panose="020B0604020202020204" pitchFamily="34" charset="0"/>
                <a:ea typeface="Times New Roman" panose="02020603050405020304" pitchFamily="18" charset="0"/>
                <a:cs typeface="Arial" panose="020B0604020202020204" pitchFamily="34" charset="0"/>
              </a:rPr>
              <a:t> </a:t>
            </a:r>
            <a:r>
              <a:rPr lang="fr-FR" sz="1050" dirty="0" err="1">
                <a:effectLst/>
                <a:latin typeface="Arial" panose="020B0604020202020204" pitchFamily="34" charset="0"/>
                <a:ea typeface="Times New Roman" panose="02020603050405020304" pitchFamily="18" charset="0"/>
                <a:cs typeface="Arial" panose="020B0604020202020204" pitchFamily="34" charset="0"/>
              </a:rPr>
              <a:t>Lassaunière</a:t>
            </a:r>
            <a:r>
              <a:rPr lang="fr-FR" sz="1050" spc="-10" dirty="0">
                <a:effectLst/>
                <a:latin typeface="Arial" panose="020B0604020202020204" pitchFamily="34" charset="0"/>
                <a:ea typeface="Times New Roman" panose="02020603050405020304" pitchFamily="18" charset="0"/>
                <a:cs typeface="Arial" panose="020B0604020202020204" pitchFamily="34" charset="0"/>
              </a:rPr>
              <a:t> </a:t>
            </a:r>
            <a:r>
              <a:rPr lang="fr-FR" sz="1050" dirty="0">
                <a:effectLst/>
                <a:latin typeface="Arial" panose="020B0604020202020204" pitchFamily="34" charset="0"/>
                <a:ea typeface="Times New Roman" panose="02020603050405020304" pitchFamily="18" charset="0"/>
                <a:cs typeface="Arial" panose="020B0604020202020204" pitchFamily="34" charset="0"/>
              </a:rPr>
              <a:t>JM.</a:t>
            </a:r>
            <a:r>
              <a:rPr lang="fr-FR" sz="1050" spc="-15" dirty="0">
                <a:effectLst/>
                <a:latin typeface="Arial" panose="020B0604020202020204" pitchFamily="34" charset="0"/>
                <a:ea typeface="Times New Roman" panose="02020603050405020304" pitchFamily="18" charset="0"/>
                <a:cs typeface="Arial" panose="020B0604020202020204" pitchFamily="34" charset="0"/>
              </a:rPr>
              <a:t> </a:t>
            </a:r>
            <a:r>
              <a:rPr lang="fr-FR" sz="1050" dirty="0">
                <a:effectLst/>
                <a:latin typeface="Arial" panose="020B0604020202020204" pitchFamily="34" charset="0"/>
                <a:ea typeface="Times New Roman" panose="02020603050405020304" pitchFamily="18" charset="0"/>
                <a:cs typeface="Arial" panose="020B0604020202020204" pitchFamily="34" charset="0"/>
              </a:rPr>
              <a:t>Physiopathologie</a:t>
            </a:r>
            <a:r>
              <a:rPr lang="fr-FR" sz="1050" spc="210" dirty="0">
                <a:effectLst/>
                <a:latin typeface="Arial" panose="020B0604020202020204" pitchFamily="34" charset="0"/>
                <a:ea typeface="Times New Roman" panose="02020603050405020304" pitchFamily="18" charset="0"/>
                <a:cs typeface="Arial" panose="020B0604020202020204" pitchFamily="34" charset="0"/>
              </a:rPr>
              <a:t> </a:t>
            </a:r>
            <a:r>
              <a:rPr lang="fr-FR" sz="1050" dirty="0">
                <a:effectLst/>
                <a:latin typeface="Arial" panose="020B0604020202020204" pitchFamily="34" charset="0"/>
                <a:ea typeface="Times New Roman" panose="02020603050405020304" pitchFamily="18" charset="0"/>
                <a:cs typeface="Arial" panose="020B0604020202020204" pitchFamily="34" charset="0"/>
              </a:rPr>
              <a:t>et</a:t>
            </a:r>
            <a:r>
              <a:rPr lang="fr-FR" sz="1050" spc="-10" dirty="0">
                <a:effectLst/>
                <a:latin typeface="Arial" panose="020B0604020202020204" pitchFamily="34" charset="0"/>
                <a:ea typeface="Times New Roman" panose="02020603050405020304" pitchFamily="18" charset="0"/>
                <a:cs typeface="Arial" panose="020B0604020202020204" pitchFamily="34" charset="0"/>
              </a:rPr>
              <a:t> </a:t>
            </a:r>
            <a:r>
              <a:rPr lang="fr-FR" sz="1050" dirty="0">
                <a:effectLst/>
                <a:latin typeface="Arial" panose="020B0604020202020204" pitchFamily="34" charset="0"/>
                <a:ea typeface="Times New Roman" panose="02020603050405020304" pitchFamily="18" charset="0"/>
                <a:cs typeface="Arial" panose="020B0604020202020204" pitchFamily="34" charset="0"/>
              </a:rPr>
              <a:t>sémiologie</a:t>
            </a:r>
            <a:r>
              <a:rPr lang="fr-FR" sz="1050" spc="-10" dirty="0">
                <a:effectLst/>
                <a:latin typeface="Arial" panose="020B0604020202020204" pitchFamily="34" charset="0"/>
                <a:ea typeface="Times New Roman" panose="02020603050405020304" pitchFamily="18" charset="0"/>
                <a:cs typeface="Arial" panose="020B0604020202020204" pitchFamily="34" charset="0"/>
              </a:rPr>
              <a:t> </a:t>
            </a:r>
            <a:r>
              <a:rPr lang="fr-FR" sz="1050" dirty="0">
                <a:effectLst/>
                <a:latin typeface="Arial" panose="020B0604020202020204" pitchFamily="34" charset="0"/>
                <a:ea typeface="Times New Roman" panose="02020603050405020304" pitchFamily="18" charset="0"/>
                <a:cs typeface="Arial" panose="020B0604020202020204" pitchFamily="34" charset="0"/>
              </a:rPr>
              <a:t>de</a:t>
            </a:r>
            <a:r>
              <a:rPr lang="fr-FR" sz="1050" spc="-10" dirty="0">
                <a:effectLst/>
                <a:latin typeface="Arial" panose="020B0604020202020204" pitchFamily="34" charset="0"/>
                <a:ea typeface="Times New Roman" panose="02020603050405020304" pitchFamily="18" charset="0"/>
                <a:cs typeface="Arial" panose="020B0604020202020204" pitchFamily="34" charset="0"/>
              </a:rPr>
              <a:t> </a:t>
            </a:r>
            <a:r>
              <a:rPr lang="fr-FR" sz="1050" dirty="0">
                <a:effectLst/>
                <a:latin typeface="Arial" panose="020B0604020202020204" pitchFamily="34" charset="0"/>
                <a:ea typeface="Times New Roman" panose="02020603050405020304" pitchFamily="18" charset="0"/>
                <a:cs typeface="Arial" panose="020B0604020202020204" pitchFamily="34" charset="0"/>
              </a:rPr>
              <a:t>l’arrêt</a:t>
            </a:r>
            <a:r>
              <a:rPr lang="fr-FR" sz="1050" spc="-10" dirty="0">
                <a:effectLst/>
                <a:latin typeface="Arial" panose="020B0604020202020204" pitchFamily="34" charset="0"/>
                <a:ea typeface="Times New Roman" panose="02020603050405020304" pitchFamily="18" charset="0"/>
                <a:cs typeface="Arial" panose="020B0604020202020204" pitchFamily="34" charset="0"/>
              </a:rPr>
              <a:t> </a:t>
            </a:r>
            <a:r>
              <a:rPr lang="fr-FR" sz="1050" dirty="0">
                <a:effectLst/>
                <a:latin typeface="Arial" panose="020B0604020202020204" pitchFamily="34" charset="0"/>
                <a:ea typeface="Times New Roman" panose="02020603050405020304" pitchFamily="18" charset="0"/>
                <a:cs typeface="Arial" panose="020B0604020202020204" pitchFamily="34" charset="0"/>
              </a:rPr>
              <a:t>de</a:t>
            </a:r>
            <a:r>
              <a:rPr lang="fr-FR" sz="1050" spc="-10" dirty="0">
                <a:effectLst/>
                <a:latin typeface="Arial" panose="020B0604020202020204" pitchFamily="34" charset="0"/>
                <a:ea typeface="Times New Roman" panose="02020603050405020304" pitchFamily="18" charset="0"/>
                <a:cs typeface="Arial" panose="020B0604020202020204" pitchFamily="34" charset="0"/>
              </a:rPr>
              <a:t> </a:t>
            </a:r>
            <a:r>
              <a:rPr lang="fr-FR" sz="1050" dirty="0">
                <a:effectLst/>
                <a:latin typeface="Arial" panose="020B0604020202020204" pitchFamily="34" charset="0"/>
                <a:ea typeface="Times New Roman" panose="02020603050405020304" pitchFamily="18" charset="0"/>
                <a:cs typeface="Arial" panose="020B0604020202020204" pitchFamily="34" charset="0"/>
              </a:rPr>
              <a:t>la</a:t>
            </a:r>
            <a:r>
              <a:rPr lang="fr-FR" sz="1050" spc="-10" dirty="0">
                <a:effectLst/>
                <a:latin typeface="Arial" panose="020B0604020202020204" pitchFamily="34" charset="0"/>
                <a:ea typeface="Times New Roman" panose="02020603050405020304" pitchFamily="18" charset="0"/>
                <a:cs typeface="Arial" panose="020B0604020202020204" pitchFamily="34" charset="0"/>
              </a:rPr>
              <a:t> </a:t>
            </a:r>
            <a:r>
              <a:rPr lang="fr-FR" sz="1050" dirty="0">
                <a:effectLst/>
                <a:latin typeface="Arial" panose="020B0604020202020204" pitchFamily="34" charset="0"/>
                <a:ea typeface="Times New Roman" panose="02020603050405020304" pitchFamily="18" charset="0"/>
                <a:cs typeface="Arial" panose="020B0604020202020204" pitchFamily="34" charset="0"/>
              </a:rPr>
              <a:t>nutrition</a:t>
            </a:r>
            <a:r>
              <a:rPr lang="fr-FR" sz="1050" spc="-10" dirty="0">
                <a:effectLst/>
                <a:latin typeface="Arial" panose="020B0604020202020204" pitchFamily="34" charset="0"/>
                <a:ea typeface="Times New Roman" panose="02020603050405020304" pitchFamily="18" charset="0"/>
                <a:cs typeface="Arial" panose="020B0604020202020204" pitchFamily="34" charset="0"/>
              </a:rPr>
              <a:t> </a:t>
            </a:r>
            <a:r>
              <a:rPr lang="fr-FR" sz="1050" dirty="0">
                <a:effectLst/>
                <a:latin typeface="Arial" panose="020B0604020202020204" pitchFamily="34" charset="0"/>
                <a:ea typeface="Times New Roman" panose="02020603050405020304" pitchFamily="18" charset="0"/>
                <a:cs typeface="Arial" panose="020B0604020202020204" pitchFamily="34" charset="0"/>
              </a:rPr>
              <a:t>et</a:t>
            </a:r>
            <a:r>
              <a:rPr lang="fr-FR" sz="1050" spc="-10" dirty="0">
                <a:effectLst/>
                <a:latin typeface="Arial" panose="020B0604020202020204" pitchFamily="34" charset="0"/>
                <a:ea typeface="Times New Roman" panose="02020603050405020304" pitchFamily="18" charset="0"/>
                <a:cs typeface="Arial" panose="020B0604020202020204" pitchFamily="34" charset="0"/>
              </a:rPr>
              <a:t> </a:t>
            </a:r>
            <a:r>
              <a:rPr lang="fr-FR" sz="1050" dirty="0">
                <a:effectLst/>
                <a:latin typeface="Arial" panose="020B0604020202020204" pitchFamily="34" charset="0"/>
                <a:ea typeface="Times New Roman" panose="02020603050405020304" pitchFamily="18" charset="0"/>
                <a:cs typeface="Arial" panose="020B0604020202020204" pitchFamily="34" charset="0"/>
              </a:rPr>
              <a:t>de</a:t>
            </a:r>
            <a:r>
              <a:rPr lang="fr-FR" sz="1050" spc="-10" dirty="0">
                <a:effectLst/>
                <a:latin typeface="Arial" panose="020B0604020202020204" pitchFamily="34" charset="0"/>
                <a:ea typeface="Times New Roman" panose="02020603050405020304" pitchFamily="18" charset="0"/>
                <a:cs typeface="Arial" panose="020B0604020202020204" pitchFamily="34" charset="0"/>
              </a:rPr>
              <a:t> </a:t>
            </a:r>
            <a:r>
              <a:rPr lang="fr-FR" sz="1050" dirty="0">
                <a:effectLst/>
                <a:latin typeface="Arial" panose="020B0604020202020204" pitchFamily="34" charset="0"/>
                <a:ea typeface="Times New Roman" panose="02020603050405020304" pitchFamily="18" charset="0"/>
                <a:cs typeface="Arial" panose="020B0604020202020204" pitchFamily="34" charset="0"/>
              </a:rPr>
              <a:t>l’hydratation.</a:t>
            </a:r>
            <a:r>
              <a:rPr lang="fr-FR" sz="1050" spc="-15" dirty="0">
                <a:effectLst/>
                <a:latin typeface="Arial" panose="020B0604020202020204" pitchFamily="34" charset="0"/>
                <a:ea typeface="Times New Roman" panose="02020603050405020304" pitchFamily="18" charset="0"/>
                <a:cs typeface="Arial" panose="020B0604020202020204" pitchFamily="34" charset="0"/>
              </a:rPr>
              <a:t> </a:t>
            </a:r>
            <a:r>
              <a:rPr lang="fr-FR" sz="1050" dirty="0">
                <a:effectLst/>
                <a:latin typeface="Arial" panose="020B0604020202020204" pitchFamily="34" charset="0"/>
                <a:ea typeface="Times New Roman" panose="02020603050405020304" pitchFamily="18" charset="0"/>
                <a:cs typeface="Arial" panose="020B0604020202020204" pitchFamily="34" charset="0"/>
              </a:rPr>
              <a:t>Med</a:t>
            </a:r>
            <a:r>
              <a:rPr lang="fr-FR" sz="1050" spc="-15" dirty="0">
                <a:effectLst/>
                <a:latin typeface="Arial" panose="020B0604020202020204" pitchFamily="34" charset="0"/>
                <a:ea typeface="Times New Roman" panose="02020603050405020304" pitchFamily="18" charset="0"/>
                <a:cs typeface="Arial" panose="020B0604020202020204" pitchFamily="34" charset="0"/>
              </a:rPr>
              <a:t> </a:t>
            </a:r>
            <a:r>
              <a:rPr lang="fr-FR" sz="1050" dirty="0">
                <a:effectLst/>
                <a:latin typeface="Arial" panose="020B0604020202020204" pitchFamily="34" charset="0"/>
                <a:ea typeface="Times New Roman" panose="02020603050405020304" pitchFamily="18" charset="0"/>
                <a:cs typeface="Arial" panose="020B0604020202020204" pitchFamily="34" charset="0"/>
              </a:rPr>
              <a:t>Palliative</a:t>
            </a:r>
            <a:r>
              <a:rPr lang="fr-FR" sz="1050" spc="-10" dirty="0">
                <a:effectLst/>
                <a:latin typeface="Arial" panose="020B0604020202020204" pitchFamily="34" charset="0"/>
                <a:ea typeface="Times New Roman" panose="02020603050405020304" pitchFamily="18" charset="0"/>
                <a:cs typeface="Arial" panose="020B0604020202020204" pitchFamily="34" charset="0"/>
              </a:rPr>
              <a:t> </a:t>
            </a:r>
            <a:r>
              <a:rPr lang="fr-FR" sz="1050" dirty="0">
                <a:effectLst/>
                <a:latin typeface="Arial" panose="020B0604020202020204" pitchFamily="34" charset="0"/>
                <a:ea typeface="Times New Roman" panose="02020603050405020304" pitchFamily="18" charset="0"/>
                <a:cs typeface="Arial" panose="020B0604020202020204" pitchFamily="34" charset="0"/>
              </a:rPr>
              <a:t>2008</a:t>
            </a:r>
            <a:r>
              <a:rPr lang="fr-FR" sz="1050" spc="30" dirty="0">
                <a:effectLst/>
                <a:latin typeface="Arial" panose="020B0604020202020204" pitchFamily="34" charset="0"/>
                <a:ea typeface="Times New Roman" panose="02020603050405020304" pitchFamily="18" charset="0"/>
                <a:cs typeface="Arial" panose="020B0604020202020204" pitchFamily="34" charset="0"/>
              </a:rPr>
              <a:t> </a:t>
            </a:r>
            <a:r>
              <a:rPr lang="fr-FR" sz="1050" dirty="0">
                <a:effectLst/>
                <a:latin typeface="Arial" panose="020B0604020202020204" pitchFamily="34" charset="0"/>
                <a:ea typeface="Times New Roman" panose="02020603050405020304" pitchFamily="18" charset="0"/>
                <a:cs typeface="Arial" panose="020B0604020202020204" pitchFamily="34" charset="0"/>
              </a:rPr>
              <a:t>;</a:t>
            </a:r>
            <a:r>
              <a:rPr lang="fr-FR" sz="1050" spc="-10" dirty="0">
                <a:effectLst/>
                <a:latin typeface="Arial" panose="020B0604020202020204" pitchFamily="34" charset="0"/>
                <a:ea typeface="Times New Roman" panose="02020603050405020304" pitchFamily="18" charset="0"/>
                <a:cs typeface="Arial" panose="020B0604020202020204" pitchFamily="34" charset="0"/>
              </a:rPr>
              <a:t> </a:t>
            </a:r>
            <a:r>
              <a:rPr lang="fr-FR" sz="1050" dirty="0">
                <a:effectLst/>
                <a:latin typeface="Arial" panose="020B0604020202020204" pitchFamily="34" charset="0"/>
                <a:ea typeface="Times New Roman" panose="02020603050405020304" pitchFamily="18" charset="0"/>
                <a:cs typeface="Arial" panose="020B0604020202020204" pitchFamily="34" charset="0"/>
              </a:rPr>
              <a:t>7</a:t>
            </a:r>
            <a:r>
              <a:rPr lang="fr-FR" sz="1050" spc="-10" dirty="0">
                <a:effectLst/>
                <a:latin typeface="Arial" panose="020B0604020202020204" pitchFamily="34" charset="0"/>
                <a:ea typeface="Times New Roman" panose="02020603050405020304" pitchFamily="18" charset="0"/>
                <a:cs typeface="Arial" panose="020B0604020202020204" pitchFamily="34" charset="0"/>
              </a:rPr>
              <a:t> </a:t>
            </a:r>
            <a:r>
              <a:rPr lang="fr-FR" sz="1050" dirty="0">
                <a:effectLst/>
                <a:latin typeface="Arial" panose="020B0604020202020204" pitchFamily="34" charset="0"/>
                <a:ea typeface="Times New Roman" panose="02020603050405020304" pitchFamily="18" charset="0"/>
                <a:cs typeface="Arial" panose="020B0604020202020204" pitchFamily="34" charset="0"/>
              </a:rPr>
              <a:t>:</a:t>
            </a:r>
            <a:r>
              <a:rPr lang="fr-FR" sz="1050" spc="-20" dirty="0">
                <a:effectLst/>
                <a:latin typeface="Arial" panose="020B0604020202020204" pitchFamily="34" charset="0"/>
                <a:ea typeface="Times New Roman" panose="02020603050405020304" pitchFamily="18" charset="0"/>
                <a:cs typeface="Arial" panose="020B0604020202020204" pitchFamily="34" charset="0"/>
              </a:rPr>
              <a:t> </a:t>
            </a:r>
            <a:r>
              <a:rPr lang="fr-FR" sz="1050" dirty="0">
                <a:effectLst/>
                <a:latin typeface="Arial" panose="020B0604020202020204" pitchFamily="34" charset="0"/>
                <a:ea typeface="Times New Roman" panose="02020603050405020304" pitchFamily="18" charset="0"/>
                <a:cs typeface="Arial" panose="020B0604020202020204" pitchFamily="34" charset="0"/>
              </a:rPr>
              <a:t>310-14</a:t>
            </a:r>
          </a:p>
          <a:p>
            <a:pPr marL="317500"/>
            <a:r>
              <a:rPr lang="fr-FR" sz="1800" dirty="0">
                <a:effectLst/>
                <a:latin typeface="Times New Roman" panose="02020603050405020304" pitchFamily="18" charset="0"/>
                <a:ea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pic>
        <p:nvPicPr>
          <p:cNvPr id="13" name="Image 12">
            <a:extLst>
              <a:ext uri="{FF2B5EF4-FFF2-40B4-BE49-F238E27FC236}">
                <a16:creationId xmlns:a16="http://schemas.microsoft.com/office/drawing/2014/main" id="{8A81A868-BB94-67D0-42E5-5AFC0575395D}"/>
              </a:ext>
            </a:extLst>
          </p:cNvPr>
          <p:cNvPicPr>
            <a:picLocks noChangeAspect="1"/>
          </p:cNvPicPr>
          <p:nvPr/>
        </p:nvPicPr>
        <p:blipFill>
          <a:blip r:embed="rId2"/>
          <a:stretch>
            <a:fillRect/>
          </a:stretch>
        </p:blipFill>
        <p:spPr>
          <a:xfrm>
            <a:off x="7458507" y="4529455"/>
            <a:ext cx="4390777" cy="2644654"/>
          </a:xfrm>
          <a:prstGeom prst="rect">
            <a:avLst/>
          </a:prstGeom>
        </p:spPr>
      </p:pic>
    </p:spTree>
    <p:extLst>
      <p:ext uri="{BB962C8B-B14F-4D97-AF65-F5344CB8AC3E}">
        <p14:creationId xmlns:p14="http://schemas.microsoft.com/office/powerpoint/2010/main" val="250336555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FD40309-A6ED-BB79-7D43-08588F8DE548}"/>
              </a:ext>
            </a:extLst>
          </p:cNvPr>
          <p:cNvSpPr>
            <a:spLocks noGrp="1"/>
          </p:cNvSpPr>
          <p:nvPr>
            <p:ph type="title"/>
          </p:nvPr>
        </p:nvSpPr>
        <p:spPr/>
        <p:txBody>
          <a:bodyPr/>
          <a:lstStyle/>
          <a:p>
            <a:r>
              <a:rPr lang="fr-FR" sz="3600" dirty="0">
                <a:solidFill>
                  <a:srgbClr val="FF0000"/>
                </a:solidFill>
              </a:rPr>
              <a:t>Va t’il souffrir de la soif ? </a:t>
            </a:r>
            <a:br>
              <a:rPr lang="fr-FR" sz="3600" dirty="0">
                <a:solidFill>
                  <a:srgbClr val="FF0000"/>
                </a:solidFill>
              </a:rPr>
            </a:br>
            <a:endParaRPr lang="fr-FR" dirty="0"/>
          </a:p>
        </p:txBody>
      </p:sp>
      <p:sp>
        <p:nvSpPr>
          <p:cNvPr id="3" name="Espace réservé du contenu 2">
            <a:extLst>
              <a:ext uri="{FF2B5EF4-FFF2-40B4-BE49-F238E27FC236}">
                <a16:creationId xmlns:a16="http://schemas.microsoft.com/office/drawing/2014/main" id="{ED1F570E-0699-4C42-4E1D-7D5797364071}"/>
              </a:ext>
            </a:extLst>
          </p:cNvPr>
          <p:cNvSpPr>
            <a:spLocks noGrp="1"/>
          </p:cNvSpPr>
          <p:nvPr>
            <p:ph sz="quarter" idx="13"/>
          </p:nvPr>
        </p:nvSpPr>
        <p:spPr>
          <a:xfrm>
            <a:off x="913774" y="1709530"/>
            <a:ext cx="10363826" cy="4081669"/>
          </a:xfrm>
        </p:spPr>
        <p:txBody>
          <a:bodyPr>
            <a:normAutofit/>
          </a:bodyPr>
          <a:lstStyle/>
          <a:p>
            <a:pPr marL="88900" marR="90805" algn="just">
              <a:spcBef>
                <a:spcPts val="1135"/>
              </a:spcBef>
              <a:spcAft>
                <a:spcPts val="0"/>
              </a:spcAft>
            </a:pPr>
            <a:r>
              <a:rPr lang="fr-FR" sz="1800" b="1" dirty="0">
                <a:solidFill>
                  <a:srgbClr val="FF0000"/>
                </a:solidFill>
                <a:effectLst/>
                <a:uFill>
                  <a:solidFill>
                    <a:srgbClr val="00CC00"/>
                  </a:solidFill>
                </a:uFill>
                <a:latin typeface="Arial" panose="020B0604020202020204" pitchFamily="34" charset="0"/>
                <a:ea typeface="Times New Roman" panose="02020603050405020304" pitchFamily="18" charset="0"/>
                <a:cs typeface="Arial" panose="020B0604020202020204" pitchFamily="34" charset="0"/>
              </a:rPr>
              <a:t>La déshydratation entraîne la sécrétion d’opioïdes cérébraux ayant une action antalgique</a:t>
            </a:r>
            <a:r>
              <a:rPr lang="fr-FR" sz="1800" dirty="0">
                <a:effectLst/>
                <a:latin typeface="Arial" panose="020B0604020202020204" pitchFamily="34" charset="0"/>
                <a:ea typeface="Times New Roman" panose="02020603050405020304" pitchFamily="18" charset="0"/>
                <a:cs typeface="Arial" panose="020B0604020202020204" pitchFamily="34" charset="0"/>
              </a:rPr>
              <a:t>. </a:t>
            </a:r>
            <a:r>
              <a:rPr lang="fr-FR" sz="1600" dirty="0">
                <a:effectLst/>
                <a:latin typeface="Arial" panose="020B0604020202020204" pitchFamily="34" charset="0"/>
                <a:ea typeface="Times New Roman" panose="02020603050405020304" pitchFamily="18" charset="0"/>
                <a:cs typeface="Arial" panose="020B0604020202020204" pitchFamily="34" charset="0"/>
              </a:rPr>
              <a:t>Le jeûne</a:t>
            </a:r>
            <a:r>
              <a:rPr lang="fr-FR" sz="1600" spc="5" dirty="0">
                <a:effectLst/>
                <a:latin typeface="Arial" panose="020B0604020202020204" pitchFamily="34" charset="0"/>
                <a:ea typeface="Times New Roman" panose="02020603050405020304" pitchFamily="18" charset="0"/>
                <a:cs typeface="Arial" panose="020B0604020202020204" pitchFamily="34" charset="0"/>
              </a:rPr>
              <a:t> </a:t>
            </a:r>
            <a:r>
              <a:rPr lang="fr-FR" sz="1600" dirty="0">
                <a:effectLst/>
                <a:latin typeface="Arial" panose="020B0604020202020204" pitchFamily="34" charset="0"/>
                <a:ea typeface="Times New Roman" panose="02020603050405020304" pitchFamily="18" charset="0"/>
                <a:cs typeface="Arial" panose="020B0604020202020204" pitchFamily="34" charset="0"/>
              </a:rPr>
              <a:t>complet aurait le même effet. Certains auteurs pensent que la déshydratation a aussi </a:t>
            </a:r>
            <a:r>
              <a:rPr lang="fr-FR" sz="16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un effet bénéfique en</a:t>
            </a:r>
            <a:r>
              <a:rPr lang="fr-FR" sz="1600" spc="5"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fr-FR" sz="16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termes de confort </a:t>
            </a:r>
            <a:r>
              <a:rPr lang="fr-FR" sz="1600" dirty="0">
                <a:effectLst/>
                <a:latin typeface="Arial" panose="020B0604020202020204" pitchFamily="34" charset="0"/>
                <a:ea typeface="Times New Roman" panose="02020603050405020304" pitchFamily="18" charset="0"/>
                <a:cs typeface="Arial" panose="020B0604020202020204" pitchFamily="34" charset="0"/>
              </a:rPr>
              <a:t>en diminuant le volume urinaire, </a:t>
            </a:r>
            <a:r>
              <a:rPr lang="fr-FR" sz="16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les vomissements</a:t>
            </a:r>
            <a:r>
              <a:rPr lang="fr-FR" sz="1600" dirty="0">
                <a:effectLst/>
                <a:latin typeface="Arial" panose="020B0604020202020204" pitchFamily="34" charset="0"/>
                <a:ea typeface="Times New Roman" panose="02020603050405020304" pitchFamily="18" charset="0"/>
                <a:cs typeface="Arial" panose="020B0604020202020204" pitchFamily="34" charset="0"/>
              </a:rPr>
              <a:t>, </a:t>
            </a:r>
            <a:r>
              <a:rPr lang="fr-FR" sz="16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l’encombrement bronchique</a:t>
            </a:r>
            <a:r>
              <a:rPr lang="fr-FR" sz="1600" dirty="0">
                <a:effectLst/>
                <a:latin typeface="Arial" panose="020B0604020202020204" pitchFamily="34" charset="0"/>
                <a:ea typeface="Times New Roman" panose="02020603050405020304" pitchFamily="18" charset="0"/>
                <a:cs typeface="Arial" panose="020B0604020202020204" pitchFamily="34" charset="0"/>
              </a:rPr>
              <a:t>, l’ascite,</a:t>
            </a:r>
            <a:r>
              <a:rPr lang="fr-FR" sz="1600" spc="5" dirty="0">
                <a:effectLst/>
                <a:latin typeface="Arial" panose="020B0604020202020204" pitchFamily="34" charset="0"/>
                <a:ea typeface="Times New Roman" panose="02020603050405020304" pitchFamily="18" charset="0"/>
                <a:cs typeface="Arial" panose="020B0604020202020204" pitchFamily="34" charset="0"/>
              </a:rPr>
              <a:t> </a:t>
            </a:r>
            <a:r>
              <a:rPr lang="fr-FR" sz="1600" dirty="0">
                <a:effectLst/>
                <a:latin typeface="Arial" panose="020B0604020202020204" pitchFamily="34" charset="0"/>
                <a:ea typeface="Times New Roman" panose="02020603050405020304" pitchFamily="18" charset="0"/>
                <a:cs typeface="Arial" panose="020B0604020202020204" pitchFamily="34" charset="0"/>
              </a:rPr>
              <a:t>voire</a:t>
            </a:r>
            <a:r>
              <a:rPr lang="fr-FR" sz="1600" spc="-15" dirty="0">
                <a:effectLst/>
                <a:latin typeface="Arial" panose="020B0604020202020204" pitchFamily="34" charset="0"/>
                <a:ea typeface="Times New Roman" panose="02020603050405020304" pitchFamily="18" charset="0"/>
                <a:cs typeface="Arial" panose="020B0604020202020204" pitchFamily="34" charset="0"/>
              </a:rPr>
              <a:t> </a:t>
            </a:r>
            <a:r>
              <a:rPr lang="fr-FR" sz="1600" dirty="0">
                <a:effectLst/>
                <a:latin typeface="Arial" panose="020B0604020202020204" pitchFamily="34" charset="0"/>
                <a:ea typeface="Times New Roman" panose="02020603050405020304" pitchFamily="18" charset="0"/>
                <a:cs typeface="Arial" panose="020B0604020202020204" pitchFamily="34" charset="0"/>
              </a:rPr>
              <a:t>les œdèmes péri tumoraux</a:t>
            </a:r>
            <a:r>
              <a:rPr lang="fr-FR" sz="1600" spc="10" dirty="0">
                <a:effectLst/>
                <a:latin typeface="Arial" panose="020B0604020202020204" pitchFamily="34" charset="0"/>
                <a:ea typeface="Times New Roman" panose="02020603050405020304" pitchFamily="18" charset="0"/>
                <a:cs typeface="Arial" panose="020B0604020202020204" pitchFamily="34" charset="0"/>
              </a:rPr>
              <a:t> </a:t>
            </a:r>
            <a:r>
              <a:rPr lang="fr-FR" sz="1600" dirty="0">
                <a:effectLst/>
                <a:latin typeface="Arial" panose="020B0604020202020204" pitchFamily="34" charset="0"/>
                <a:ea typeface="Times New Roman" panose="02020603050405020304" pitchFamily="18" charset="0"/>
                <a:cs typeface="Arial" panose="020B0604020202020204" pitchFamily="34" charset="0"/>
              </a:rPr>
              <a:t>entraînant</a:t>
            </a:r>
            <a:r>
              <a:rPr lang="fr-FR" sz="1600" spc="-5" dirty="0">
                <a:effectLst/>
                <a:latin typeface="Arial" panose="020B0604020202020204" pitchFamily="34" charset="0"/>
                <a:ea typeface="Times New Roman" panose="02020603050405020304" pitchFamily="18" charset="0"/>
                <a:cs typeface="Arial" panose="020B0604020202020204" pitchFamily="34" charset="0"/>
              </a:rPr>
              <a:t> </a:t>
            </a:r>
            <a:r>
              <a:rPr lang="fr-FR" sz="1600" dirty="0">
                <a:effectLst/>
                <a:latin typeface="Arial" panose="020B0604020202020204" pitchFamily="34" charset="0"/>
                <a:ea typeface="Times New Roman" panose="02020603050405020304" pitchFamily="18" charset="0"/>
                <a:cs typeface="Arial" panose="020B0604020202020204" pitchFamily="34" charset="0"/>
              </a:rPr>
              <a:t>ainsi une</a:t>
            </a:r>
            <a:r>
              <a:rPr lang="fr-FR" sz="1600" spc="-5" dirty="0">
                <a:effectLst/>
                <a:latin typeface="Arial" panose="020B0604020202020204" pitchFamily="34" charset="0"/>
                <a:ea typeface="Times New Roman" panose="02020603050405020304" pitchFamily="18" charset="0"/>
                <a:cs typeface="Arial" panose="020B0604020202020204" pitchFamily="34" charset="0"/>
              </a:rPr>
              <a:t> </a:t>
            </a:r>
            <a:r>
              <a:rPr lang="fr-FR" sz="1600" dirty="0">
                <a:effectLst/>
                <a:latin typeface="Arial" panose="020B0604020202020204" pitchFamily="34" charset="0"/>
                <a:ea typeface="Times New Roman" panose="02020603050405020304" pitchFamily="18" charset="0"/>
                <a:cs typeface="Arial" panose="020B0604020202020204" pitchFamily="34" charset="0"/>
              </a:rPr>
              <a:t>diminution de la</a:t>
            </a:r>
            <a:r>
              <a:rPr lang="fr-FR" sz="1600" spc="-5" dirty="0">
                <a:effectLst/>
                <a:latin typeface="Arial" panose="020B0604020202020204" pitchFamily="34" charset="0"/>
                <a:ea typeface="Times New Roman" panose="02020603050405020304" pitchFamily="18" charset="0"/>
                <a:cs typeface="Arial" panose="020B0604020202020204" pitchFamily="34" charset="0"/>
              </a:rPr>
              <a:t> </a:t>
            </a:r>
            <a:r>
              <a:rPr lang="fr-FR" sz="1600" dirty="0">
                <a:effectLst/>
                <a:latin typeface="Arial" panose="020B0604020202020204" pitchFamily="34" charset="0"/>
                <a:ea typeface="Times New Roman" panose="02020603050405020304" pitchFamily="18" charset="0"/>
                <a:cs typeface="Arial" panose="020B0604020202020204" pitchFamily="34" charset="0"/>
              </a:rPr>
              <a:t>douleur.</a:t>
            </a:r>
          </a:p>
          <a:p>
            <a:pPr marL="88900" marR="96520" algn="just"/>
            <a:r>
              <a:rPr lang="fr-FR" sz="1600" b="1" dirty="0">
                <a:effectLst/>
                <a:latin typeface="Arial" panose="020B0604020202020204" pitchFamily="34" charset="0"/>
                <a:ea typeface="Times New Roman" panose="02020603050405020304" pitchFamily="18" charset="0"/>
                <a:cs typeface="Arial" panose="020B0604020202020204" pitchFamily="34" charset="0"/>
              </a:rPr>
              <a:t>La</a:t>
            </a:r>
            <a:r>
              <a:rPr lang="fr-FR" sz="1600" b="1" spc="5" dirty="0">
                <a:effectLst/>
                <a:latin typeface="Arial" panose="020B0604020202020204" pitchFamily="34" charset="0"/>
                <a:ea typeface="Times New Roman" panose="02020603050405020304" pitchFamily="18" charset="0"/>
                <a:cs typeface="Arial" panose="020B0604020202020204" pitchFamily="34" charset="0"/>
              </a:rPr>
              <a:t> </a:t>
            </a:r>
            <a:r>
              <a:rPr lang="fr-FR" sz="1600" b="1" dirty="0">
                <a:effectLst/>
                <a:latin typeface="Arial" panose="020B0604020202020204" pitchFamily="34" charset="0"/>
                <a:ea typeface="Times New Roman" panose="02020603050405020304" pitchFamily="18" charset="0"/>
                <a:cs typeface="Arial" panose="020B0604020202020204" pitchFamily="34" charset="0"/>
              </a:rPr>
              <a:t>déshydratation</a:t>
            </a:r>
            <a:r>
              <a:rPr lang="fr-FR" sz="1600" b="1" spc="5" dirty="0">
                <a:effectLst/>
                <a:latin typeface="Arial" panose="020B0604020202020204" pitchFamily="34" charset="0"/>
                <a:ea typeface="Times New Roman" panose="02020603050405020304" pitchFamily="18" charset="0"/>
                <a:cs typeface="Arial" panose="020B0604020202020204" pitchFamily="34" charset="0"/>
              </a:rPr>
              <a:t> </a:t>
            </a:r>
            <a:r>
              <a:rPr lang="fr-FR" sz="1600" b="1" dirty="0">
                <a:effectLst/>
                <a:latin typeface="Arial" panose="020B0604020202020204" pitchFamily="34" charset="0"/>
                <a:ea typeface="Times New Roman" panose="02020603050405020304" pitchFamily="18" charset="0"/>
                <a:cs typeface="Arial" panose="020B0604020202020204" pitchFamily="34" charset="0"/>
              </a:rPr>
              <a:t>entraînant</a:t>
            </a:r>
            <a:r>
              <a:rPr lang="fr-FR" sz="1600" b="1" spc="5" dirty="0">
                <a:effectLst/>
                <a:latin typeface="Arial" panose="020B0604020202020204" pitchFamily="34" charset="0"/>
                <a:ea typeface="Times New Roman" panose="02020603050405020304" pitchFamily="18" charset="0"/>
                <a:cs typeface="Arial" panose="020B0604020202020204" pitchFamily="34" charset="0"/>
              </a:rPr>
              <a:t> </a:t>
            </a:r>
            <a:r>
              <a:rPr lang="fr-FR" sz="1600" b="1" dirty="0">
                <a:effectLst/>
                <a:latin typeface="Arial" panose="020B0604020202020204" pitchFamily="34" charset="0"/>
                <a:ea typeface="Times New Roman" panose="02020603050405020304" pitchFamily="18" charset="0"/>
                <a:cs typeface="Arial" panose="020B0604020202020204" pitchFamily="34" charset="0"/>
              </a:rPr>
              <a:t>une</a:t>
            </a:r>
            <a:r>
              <a:rPr lang="fr-FR" sz="1600" b="1" spc="5" dirty="0">
                <a:effectLst/>
                <a:latin typeface="Arial" panose="020B0604020202020204" pitchFamily="34" charset="0"/>
                <a:ea typeface="Times New Roman" panose="02020603050405020304" pitchFamily="18" charset="0"/>
                <a:cs typeface="Arial" panose="020B0604020202020204" pitchFamily="34" charset="0"/>
              </a:rPr>
              <a:t> </a:t>
            </a:r>
            <a:r>
              <a:rPr lang="fr-FR" sz="1600" b="1" dirty="0">
                <a:effectLst/>
                <a:latin typeface="Arial" panose="020B0604020202020204" pitchFamily="34" charset="0"/>
                <a:ea typeface="Times New Roman" panose="02020603050405020304" pitchFamily="18" charset="0"/>
                <a:cs typeface="Arial" panose="020B0604020202020204" pitchFamily="34" charset="0"/>
              </a:rPr>
              <a:t>insuffisance</a:t>
            </a:r>
            <a:r>
              <a:rPr lang="fr-FR" sz="1600" b="1" spc="5" dirty="0">
                <a:effectLst/>
                <a:latin typeface="Arial" panose="020B0604020202020204" pitchFamily="34" charset="0"/>
                <a:ea typeface="Times New Roman" panose="02020603050405020304" pitchFamily="18" charset="0"/>
                <a:cs typeface="Arial" panose="020B0604020202020204" pitchFamily="34" charset="0"/>
              </a:rPr>
              <a:t> </a:t>
            </a:r>
            <a:r>
              <a:rPr lang="fr-FR" sz="1600" b="1" dirty="0">
                <a:effectLst/>
                <a:latin typeface="Arial" panose="020B0604020202020204" pitchFamily="34" charset="0"/>
                <a:ea typeface="Times New Roman" panose="02020603050405020304" pitchFamily="18" charset="0"/>
                <a:cs typeface="Arial" panose="020B0604020202020204" pitchFamily="34" charset="0"/>
              </a:rPr>
              <a:t>rénale,</a:t>
            </a:r>
            <a:r>
              <a:rPr lang="fr-FR" sz="1600" b="1" spc="5" dirty="0">
                <a:effectLst/>
                <a:latin typeface="Arial" panose="020B0604020202020204" pitchFamily="34" charset="0"/>
                <a:ea typeface="Times New Roman" panose="02020603050405020304" pitchFamily="18" charset="0"/>
                <a:cs typeface="Arial" panose="020B0604020202020204" pitchFamily="34" charset="0"/>
              </a:rPr>
              <a:t> </a:t>
            </a:r>
            <a:r>
              <a:rPr lang="fr-FR" sz="1600" b="1" dirty="0">
                <a:effectLst/>
                <a:latin typeface="Arial" panose="020B0604020202020204" pitchFamily="34" charset="0"/>
                <a:ea typeface="Times New Roman" panose="02020603050405020304" pitchFamily="18" charset="0"/>
                <a:cs typeface="Arial" panose="020B0604020202020204" pitchFamily="34" charset="0"/>
              </a:rPr>
              <a:t>il</a:t>
            </a:r>
            <a:r>
              <a:rPr lang="fr-FR" sz="1600" b="1" spc="5" dirty="0">
                <a:effectLst/>
                <a:latin typeface="Arial" panose="020B0604020202020204" pitchFamily="34" charset="0"/>
                <a:ea typeface="Times New Roman" panose="02020603050405020304" pitchFamily="18" charset="0"/>
                <a:cs typeface="Arial" panose="020B0604020202020204" pitchFamily="34" charset="0"/>
              </a:rPr>
              <a:t> </a:t>
            </a:r>
            <a:r>
              <a:rPr lang="fr-FR" sz="1600" b="1" dirty="0">
                <a:effectLst/>
                <a:latin typeface="Arial" panose="020B0604020202020204" pitchFamily="34" charset="0"/>
                <a:ea typeface="Times New Roman" panose="02020603050405020304" pitchFamily="18" charset="0"/>
                <a:cs typeface="Arial" panose="020B0604020202020204" pitchFamily="34" charset="0"/>
              </a:rPr>
              <a:t>peut</a:t>
            </a:r>
            <a:r>
              <a:rPr lang="fr-FR" sz="1600" b="1" spc="5" dirty="0">
                <a:effectLst/>
                <a:latin typeface="Arial" panose="020B0604020202020204" pitchFamily="34" charset="0"/>
                <a:ea typeface="Times New Roman" panose="02020603050405020304" pitchFamily="18" charset="0"/>
                <a:cs typeface="Arial" panose="020B0604020202020204" pitchFamily="34" charset="0"/>
              </a:rPr>
              <a:t> </a:t>
            </a:r>
            <a:r>
              <a:rPr lang="fr-FR" sz="1600" b="1" dirty="0">
                <a:effectLst/>
                <a:latin typeface="Arial" panose="020B0604020202020204" pitchFamily="34" charset="0"/>
                <a:ea typeface="Times New Roman" panose="02020603050405020304" pitchFamily="18" charset="0"/>
                <a:cs typeface="Arial" panose="020B0604020202020204" pitchFamily="34" charset="0"/>
              </a:rPr>
              <a:t>être</a:t>
            </a:r>
            <a:r>
              <a:rPr lang="fr-FR" sz="1600" b="1" spc="5" dirty="0">
                <a:effectLst/>
                <a:latin typeface="Arial" panose="020B0604020202020204" pitchFamily="34" charset="0"/>
                <a:ea typeface="Times New Roman" panose="02020603050405020304" pitchFamily="18" charset="0"/>
                <a:cs typeface="Arial" panose="020B0604020202020204" pitchFamily="34" charset="0"/>
              </a:rPr>
              <a:t> </a:t>
            </a:r>
            <a:r>
              <a:rPr lang="fr-FR" sz="1600" b="1" dirty="0">
                <a:effectLst/>
                <a:latin typeface="Arial" panose="020B0604020202020204" pitchFamily="34" charset="0"/>
                <a:ea typeface="Times New Roman" panose="02020603050405020304" pitchFamily="18" charset="0"/>
                <a:cs typeface="Arial" panose="020B0604020202020204" pitchFamily="34" charset="0"/>
              </a:rPr>
              <a:t>nécessaire</a:t>
            </a:r>
            <a:r>
              <a:rPr lang="fr-FR" sz="1600" b="1" spc="5" dirty="0">
                <a:effectLst/>
                <a:latin typeface="Arial" panose="020B0604020202020204" pitchFamily="34" charset="0"/>
                <a:ea typeface="Times New Roman" panose="02020603050405020304" pitchFamily="18" charset="0"/>
                <a:cs typeface="Arial" panose="020B0604020202020204" pitchFamily="34" charset="0"/>
              </a:rPr>
              <a:t> </a:t>
            </a:r>
            <a:r>
              <a:rPr lang="fr-FR" sz="1600" b="1" dirty="0">
                <a:effectLst/>
                <a:latin typeface="Arial" panose="020B0604020202020204" pitchFamily="34" charset="0"/>
                <a:ea typeface="Times New Roman" panose="02020603050405020304" pitchFamily="18" charset="0"/>
                <a:cs typeface="Arial" panose="020B0604020202020204" pitchFamily="34" charset="0"/>
              </a:rPr>
              <a:t>d’adapter</a:t>
            </a:r>
            <a:r>
              <a:rPr lang="fr-FR" sz="1600" b="1" spc="5" dirty="0">
                <a:effectLst/>
                <a:latin typeface="Arial" panose="020B0604020202020204" pitchFamily="34" charset="0"/>
                <a:ea typeface="Times New Roman" panose="02020603050405020304" pitchFamily="18" charset="0"/>
                <a:cs typeface="Arial" panose="020B0604020202020204" pitchFamily="34" charset="0"/>
              </a:rPr>
              <a:t> </a:t>
            </a:r>
            <a:r>
              <a:rPr lang="fr-FR" sz="1600" b="1" dirty="0">
                <a:effectLst/>
                <a:latin typeface="Arial" panose="020B0604020202020204" pitchFamily="34" charset="0"/>
                <a:ea typeface="Times New Roman" panose="02020603050405020304" pitchFamily="18" charset="0"/>
                <a:cs typeface="Arial" panose="020B0604020202020204" pitchFamily="34" charset="0"/>
              </a:rPr>
              <a:t>les</a:t>
            </a:r>
            <a:r>
              <a:rPr lang="fr-FR" sz="1600" b="1" spc="5" dirty="0">
                <a:effectLst/>
                <a:latin typeface="Arial" panose="020B0604020202020204" pitchFamily="34" charset="0"/>
                <a:ea typeface="Times New Roman" panose="02020603050405020304" pitchFamily="18" charset="0"/>
                <a:cs typeface="Arial" panose="020B0604020202020204" pitchFamily="34" charset="0"/>
              </a:rPr>
              <a:t> </a:t>
            </a:r>
            <a:r>
              <a:rPr lang="fr-FR" sz="1600" b="1" dirty="0">
                <a:effectLst/>
                <a:latin typeface="Arial" panose="020B0604020202020204" pitchFamily="34" charset="0"/>
                <a:ea typeface="Times New Roman" panose="02020603050405020304" pitchFamily="18" charset="0"/>
                <a:cs typeface="Arial" panose="020B0604020202020204" pitchFamily="34" charset="0"/>
              </a:rPr>
              <a:t>traitements</a:t>
            </a:r>
            <a:r>
              <a:rPr lang="fr-FR" sz="1600" b="1" spc="5" dirty="0">
                <a:effectLst/>
                <a:latin typeface="Arial" panose="020B0604020202020204" pitchFamily="34" charset="0"/>
                <a:ea typeface="Times New Roman" panose="02020603050405020304" pitchFamily="18" charset="0"/>
                <a:cs typeface="Arial" panose="020B0604020202020204" pitchFamily="34" charset="0"/>
              </a:rPr>
              <a:t> </a:t>
            </a:r>
            <a:r>
              <a:rPr lang="fr-FR" sz="1600" b="1" dirty="0">
                <a:effectLst/>
                <a:latin typeface="Arial" panose="020B0604020202020204" pitchFamily="34" charset="0"/>
                <a:ea typeface="Times New Roman" panose="02020603050405020304" pitchFamily="18" charset="0"/>
                <a:cs typeface="Arial" panose="020B0604020202020204" pitchFamily="34" charset="0"/>
              </a:rPr>
              <a:t>(posologie,</a:t>
            </a:r>
            <a:r>
              <a:rPr lang="fr-FR" sz="1600" b="1" spc="-5" dirty="0">
                <a:effectLst/>
                <a:latin typeface="Arial" panose="020B0604020202020204" pitchFamily="34" charset="0"/>
                <a:ea typeface="Times New Roman" panose="02020603050405020304" pitchFamily="18" charset="0"/>
                <a:cs typeface="Arial" panose="020B0604020202020204" pitchFamily="34" charset="0"/>
              </a:rPr>
              <a:t> </a:t>
            </a:r>
            <a:r>
              <a:rPr lang="fr-FR" sz="1600" b="1" dirty="0">
                <a:effectLst/>
                <a:latin typeface="Arial" panose="020B0604020202020204" pitchFamily="34" charset="0"/>
                <a:ea typeface="Times New Roman" panose="02020603050405020304" pitchFamily="18" charset="0"/>
                <a:cs typeface="Arial" panose="020B0604020202020204" pitchFamily="34" charset="0"/>
              </a:rPr>
              <a:t>molécules).</a:t>
            </a:r>
          </a:p>
          <a:p>
            <a:pPr marL="317500">
              <a:lnSpc>
                <a:spcPts val="1035"/>
              </a:lnSpc>
              <a:spcBef>
                <a:spcPts val="1050"/>
              </a:spcBef>
            </a:pPr>
            <a:r>
              <a:rPr lang="en-US" sz="1050" dirty="0" err="1">
                <a:effectLst/>
                <a:latin typeface="Times New Roman" panose="02020603050405020304" pitchFamily="18" charset="0"/>
                <a:ea typeface="Times New Roman" panose="02020603050405020304" pitchFamily="18" charset="0"/>
              </a:rPr>
              <a:t>Références</a:t>
            </a:r>
            <a:r>
              <a:rPr lang="en-US" sz="1050" dirty="0">
                <a:effectLst/>
                <a:latin typeface="Times New Roman" panose="02020603050405020304" pitchFamily="18" charset="0"/>
                <a:ea typeface="Times New Roman" panose="02020603050405020304" pitchFamily="18" charset="0"/>
              </a:rPr>
              <a:t>:</a:t>
            </a:r>
            <a:endParaRPr lang="fr-FR" sz="1050" dirty="0">
              <a:effectLst/>
              <a:latin typeface="Times New Roman" panose="02020603050405020304" pitchFamily="18" charset="0"/>
              <a:ea typeface="Times New Roman" panose="02020603050405020304" pitchFamily="18" charset="0"/>
            </a:endParaRPr>
          </a:p>
          <a:p>
            <a:pPr marL="317500" marR="94615"/>
            <a:r>
              <a:rPr lang="en-US" sz="1050" dirty="0">
                <a:effectLst/>
                <a:latin typeface="Times New Roman" panose="02020603050405020304" pitchFamily="18" charset="0"/>
                <a:ea typeface="Times New Roman" panose="02020603050405020304" pitchFamily="18" charset="0"/>
              </a:rPr>
              <a:t>-Majeed</a:t>
            </a:r>
            <a:r>
              <a:rPr lang="en-US" sz="1050" spc="150" dirty="0">
                <a:effectLst/>
                <a:latin typeface="Times New Roman" panose="02020603050405020304" pitchFamily="18" charset="0"/>
                <a:ea typeface="Times New Roman" panose="02020603050405020304" pitchFamily="18" charset="0"/>
              </a:rPr>
              <a:t> </a:t>
            </a:r>
            <a:r>
              <a:rPr lang="en-US" sz="1050" dirty="0">
                <a:effectLst/>
                <a:latin typeface="Times New Roman" panose="02020603050405020304" pitchFamily="18" charset="0"/>
                <a:ea typeface="Times New Roman" panose="02020603050405020304" pitchFamily="18" charset="0"/>
              </a:rPr>
              <a:t>N.,</a:t>
            </a:r>
            <a:r>
              <a:rPr lang="en-US" sz="1050" spc="150" dirty="0">
                <a:effectLst/>
                <a:latin typeface="Times New Roman" panose="02020603050405020304" pitchFamily="18" charset="0"/>
                <a:ea typeface="Times New Roman" panose="02020603050405020304" pitchFamily="18" charset="0"/>
              </a:rPr>
              <a:t> </a:t>
            </a:r>
            <a:r>
              <a:rPr lang="en-US" sz="1050" dirty="0" err="1">
                <a:effectLst/>
                <a:latin typeface="Times New Roman" panose="02020603050405020304" pitchFamily="18" charset="0"/>
                <a:ea typeface="Times New Roman" panose="02020603050405020304" pitchFamily="18" charset="0"/>
              </a:rPr>
              <a:t>Lason</a:t>
            </a:r>
            <a:r>
              <a:rPr lang="en-US" sz="1050" spc="155" dirty="0">
                <a:effectLst/>
                <a:latin typeface="Times New Roman" panose="02020603050405020304" pitchFamily="18" charset="0"/>
                <a:ea typeface="Times New Roman" panose="02020603050405020304" pitchFamily="18" charset="0"/>
              </a:rPr>
              <a:t> </a:t>
            </a:r>
            <a:r>
              <a:rPr lang="en-US" sz="1050" dirty="0">
                <a:effectLst/>
                <a:latin typeface="Times New Roman" panose="02020603050405020304" pitchFamily="18" charset="0"/>
                <a:ea typeface="Times New Roman" panose="02020603050405020304" pitchFamily="18" charset="0"/>
              </a:rPr>
              <a:t>W.,</a:t>
            </a:r>
            <a:r>
              <a:rPr lang="en-US" sz="1050" spc="160" dirty="0">
                <a:effectLst/>
                <a:latin typeface="Times New Roman" panose="02020603050405020304" pitchFamily="18" charset="0"/>
                <a:ea typeface="Times New Roman" panose="02020603050405020304" pitchFamily="18" charset="0"/>
              </a:rPr>
              <a:t> </a:t>
            </a:r>
            <a:r>
              <a:rPr lang="en-US" sz="1050" dirty="0" err="1">
                <a:effectLst/>
                <a:latin typeface="Times New Roman" panose="02020603050405020304" pitchFamily="18" charset="0"/>
                <a:ea typeface="Times New Roman" panose="02020603050405020304" pitchFamily="18" charset="0"/>
              </a:rPr>
              <a:t>Przewlocka</a:t>
            </a:r>
            <a:r>
              <a:rPr lang="en-US" sz="1050" spc="140" dirty="0">
                <a:effectLst/>
                <a:latin typeface="Times New Roman" panose="02020603050405020304" pitchFamily="18" charset="0"/>
                <a:ea typeface="Times New Roman" panose="02020603050405020304" pitchFamily="18" charset="0"/>
              </a:rPr>
              <a:t> </a:t>
            </a:r>
            <a:r>
              <a:rPr lang="en-US" sz="1050" dirty="0">
                <a:effectLst/>
                <a:latin typeface="Times New Roman" panose="02020603050405020304" pitchFamily="18" charset="0"/>
                <a:ea typeface="Times New Roman" panose="02020603050405020304" pitchFamily="18" charset="0"/>
              </a:rPr>
              <a:t>B.</a:t>
            </a:r>
            <a:r>
              <a:rPr lang="en-US" sz="1050" spc="165" dirty="0">
                <a:effectLst/>
                <a:latin typeface="Times New Roman" panose="02020603050405020304" pitchFamily="18" charset="0"/>
                <a:ea typeface="Times New Roman" panose="02020603050405020304" pitchFamily="18" charset="0"/>
              </a:rPr>
              <a:t> </a:t>
            </a:r>
            <a:r>
              <a:rPr lang="en-US" sz="1050" dirty="0">
                <a:effectLst/>
                <a:latin typeface="Times New Roman" panose="02020603050405020304" pitchFamily="18" charset="0"/>
                <a:ea typeface="Times New Roman" panose="02020603050405020304" pitchFamily="18" charset="0"/>
              </a:rPr>
              <a:t>Brain</a:t>
            </a:r>
            <a:r>
              <a:rPr lang="en-US" sz="1050" spc="155" dirty="0">
                <a:effectLst/>
                <a:latin typeface="Times New Roman" panose="02020603050405020304" pitchFamily="18" charset="0"/>
                <a:ea typeface="Times New Roman" panose="02020603050405020304" pitchFamily="18" charset="0"/>
              </a:rPr>
              <a:t> </a:t>
            </a:r>
            <a:r>
              <a:rPr lang="en-US" sz="1050" dirty="0">
                <a:effectLst/>
                <a:latin typeface="Times New Roman" panose="02020603050405020304" pitchFamily="18" charset="0"/>
                <a:ea typeface="Times New Roman" panose="02020603050405020304" pitchFamily="18" charset="0"/>
              </a:rPr>
              <a:t>and</a:t>
            </a:r>
            <a:r>
              <a:rPr lang="en-US" sz="1050" spc="150" dirty="0">
                <a:effectLst/>
                <a:latin typeface="Times New Roman" panose="02020603050405020304" pitchFamily="18" charset="0"/>
                <a:ea typeface="Times New Roman" panose="02020603050405020304" pitchFamily="18" charset="0"/>
              </a:rPr>
              <a:t> </a:t>
            </a:r>
            <a:r>
              <a:rPr lang="en-US" sz="1050" dirty="0">
                <a:effectLst/>
                <a:latin typeface="Times New Roman" panose="02020603050405020304" pitchFamily="18" charset="0"/>
                <a:ea typeface="Times New Roman" panose="02020603050405020304" pitchFamily="18" charset="0"/>
              </a:rPr>
              <a:t>peripheral</a:t>
            </a:r>
            <a:r>
              <a:rPr lang="en-US" sz="1050" spc="155" dirty="0">
                <a:effectLst/>
                <a:latin typeface="Times New Roman" panose="02020603050405020304" pitchFamily="18" charset="0"/>
                <a:ea typeface="Times New Roman" panose="02020603050405020304" pitchFamily="18" charset="0"/>
              </a:rPr>
              <a:t> </a:t>
            </a:r>
            <a:r>
              <a:rPr lang="en-US" sz="1050" dirty="0">
                <a:effectLst/>
                <a:latin typeface="Times New Roman" panose="02020603050405020304" pitchFamily="18" charset="0"/>
                <a:ea typeface="Times New Roman" panose="02020603050405020304" pitchFamily="18" charset="0"/>
              </a:rPr>
              <a:t>opioid</a:t>
            </a:r>
            <a:r>
              <a:rPr lang="en-US" sz="1050" spc="155" dirty="0">
                <a:effectLst/>
                <a:latin typeface="Times New Roman" panose="02020603050405020304" pitchFamily="18" charset="0"/>
                <a:ea typeface="Times New Roman" panose="02020603050405020304" pitchFamily="18" charset="0"/>
              </a:rPr>
              <a:t> </a:t>
            </a:r>
            <a:r>
              <a:rPr lang="en-US" sz="1050" dirty="0">
                <a:effectLst/>
                <a:latin typeface="Times New Roman" panose="02020603050405020304" pitchFamily="18" charset="0"/>
                <a:ea typeface="Times New Roman" panose="02020603050405020304" pitchFamily="18" charset="0"/>
              </a:rPr>
              <a:t>peptides</a:t>
            </a:r>
            <a:r>
              <a:rPr lang="en-US" sz="1050" spc="145" dirty="0">
                <a:effectLst/>
                <a:latin typeface="Times New Roman" panose="02020603050405020304" pitchFamily="18" charset="0"/>
                <a:ea typeface="Times New Roman" panose="02020603050405020304" pitchFamily="18" charset="0"/>
              </a:rPr>
              <a:t> </a:t>
            </a:r>
            <a:r>
              <a:rPr lang="en-US" sz="1050" dirty="0">
                <a:effectLst/>
                <a:latin typeface="Times New Roman" panose="02020603050405020304" pitchFamily="18" charset="0"/>
                <a:ea typeface="Times New Roman" panose="02020603050405020304" pitchFamily="18" charset="0"/>
              </a:rPr>
              <a:t>after</a:t>
            </a:r>
            <a:r>
              <a:rPr lang="en-US" sz="1050" spc="160" dirty="0">
                <a:effectLst/>
                <a:latin typeface="Times New Roman" panose="02020603050405020304" pitchFamily="18" charset="0"/>
                <a:ea typeface="Times New Roman" panose="02020603050405020304" pitchFamily="18" charset="0"/>
              </a:rPr>
              <a:t> </a:t>
            </a:r>
            <a:r>
              <a:rPr lang="en-US" sz="1050" dirty="0">
                <a:effectLst/>
                <a:latin typeface="Times New Roman" panose="02020603050405020304" pitchFamily="18" charset="0"/>
                <a:ea typeface="Times New Roman" panose="02020603050405020304" pitchFamily="18" charset="0"/>
              </a:rPr>
              <a:t>changes</a:t>
            </a:r>
            <a:r>
              <a:rPr lang="en-US" sz="1050" spc="145" dirty="0">
                <a:effectLst/>
                <a:latin typeface="Times New Roman" panose="02020603050405020304" pitchFamily="18" charset="0"/>
                <a:ea typeface="Times New Roman" panose="02020603050405020304" pitchFamily="18" charset="0"/>
              </a:rPr>
              <a:t> </a:t>
            </a:r>
            <a:r>
              <a:rPr lang="en-US" sz="1050" dirty="0">
                <a:effectLst/>
                <a:latin typeface="Times New Roman" panose="02020603050405020304" pitchFamily="18" charset="0"/>
                <a:ea typeface="Times New Roman" panose="02020603050405020304" pitchFamily="18" charset="0"/>
              </a:rPr>
              <a:t>in</a:t>
            </a:r>
            <a:r>
              <a:rPr lang="en-US" sz="1050" spc="155" dirty="0">
                <a:effectLst/>
                <a:latin typeface="Times New Roman" panose="02020603050405020304" pitchFamily="18" charset="0"/>
                <a:ea typeface="Times New Roman" panose="02020603050405020304" pitchFamily="18" charset="0"/>
              </a:rPr>
              <a:t> </a:t>
            </a:r>
            <a:r>
              <a:rPr lang="en-US" sz="1050" dirty="0" err="1">
                <a:effectLst/>
                <a:latin typeface="Times New Roman" panose="02020603050405020304" pitchFamily="18" charset="0"/>
                <a:ea typeface="Times New Roman" panose="02020603050405020304" pitchFamily="18" charset="0"/>
              </a:rPr>
              <a:t>ingestive</a:t>
            </a:r>
            <a:r>
              <a:rPr lang="en-US" sz="1050" spc="160" dirty="0">
                <a:effectLst/>
                <a:latin typeface="Times New Roman" panose="02020603050405020304" pitchFamily="18" charset="0"/>
                <a:ea typeface="Times New Roman" panose="02020603050405020304" pitchFamily="18" charset="0"/>
              </a:rPr>
              <a:t> </a:t>
            </a:r>
            <a:r>
              <a:rPr lang="en-US" sz="1050" dirty="0">
                <a:effectLst/>
                <a:latin typeface="Times New Roman" panose="02020603050405020304" pitchFamily="18" charset="0"/>
                <a:ea typeface="Times New Roman" panose="02020603050405020304" pitchFamily="18" charset="0"/>
              </a:rPr>
              <a:t>behavior.</a:t>
            </a:r>
            <a:r>
              <a:rPr lang="en-US" sz="1050" spc="150" dirty="0">
                <a:effectLst/>
                <a:latin typeface="Times New Roman" panose="02020603050405020304" pitchFamily="18" charset="0"/>
                <a:ea typeface="Times New Roman" panose="02020603050405020304" pitchFamily="18" charset="0"/>
              </a:rPr>
              <a:t> </a:t>
            </a:r>
            <a:r>
              <a:rPr lang="en-US" sz="1050" dirty="0">
                <a:effectLst/>
                <a:latin typeface="Times New Roman" panose="02020603050405020304" pitchFamily="18" charset="0"/>
                <a:ea typeface="Times New Roman" panose="02020603050405020304" pitchFamily="18" charset="0"/>
              </a:rPr>
              <a:t>Neuroendocrinology</a:t>
            </a:r>
            <a:r>
              <a:rPr lang="en-US" sz="1050" spc="-210" dirty="0">
                <a:effectLst/>
                <a:latin typeface="Times New Roman" panose="02020603050405020304" pitchFamily="18" charset="0"/>
                <a:ea typeface="Times New Roman" panose="02020603050405020304" pitchFamily="18" charset="0"/>
              </a:rPr>
              <a:t> </a:t>
            </a:r>
            <a:r>
              <a:rPr lang="en-US" sz="1050" dirty="0">
                <a:effectLst/>
                <a:latin typeface="Times New Roman" panose="02020603050405020304" pitchFamily="18" charset="0"/>
                <a:ea typeface="Times New Roman" panose="02020603050405020304" pitchFamily="18" charset="0"/>
              </a:rPr>
              <a:t>1986;42:267-72.</a:t>
            </a:r>
            <a:endParaRPr lang="fr-FR" sz="1050" dirty="0">
              <a:effectLst/>
              <a:latin typeface="Times New Roman" panose="02020603050405020304" pitchFamily="18" charset="0"/>
              <a:ea typeface="Times New Roman" panose="02020603050405020304" pitchFamily="18" charset="0"/>
            </a:endParaRPr>
          </a:p>
          <a:p>
            <a:pPr marL="317500">
              <a:lnSpc>
                <a:spcPts val="1035"/>
              </a:lnSpc>
              <a:spcBef>
                <a:spcPts val="5"/>
              </a:spcBef>
            </a:pPr>
            <a:r>
              <a:rPr lang="en-US" sz="1050" dirty="0">
                <a:effectLst/>
                <a:latin typeface="Times New Roman" panose="02020603050405020304" pitchFamily="18" charset="0"/>
                <a:ea typeface="Times New Roman" panose="02020603050405020304" pitchFamily="18" charset="0"/>
              </a:rPr>
              <a:t>-Printz</a:t>
            </a:r>
            <a:r>
              <a:rPr lang="en-US" sz="1050" spc="-5" dirty="0">
                <a:effectLst/>
                <a:latin typeface="Times New Roman" panose="02020603050405020304" pitchFamily="18" charset="0"/>
                <a:ea typeface="Times New Roman" panose="02020603050405020304" pitchFamily="18" charset="0"/>
              </a:rPr>
              <a:t> </a:t>
            </a:r>
            <a:r>
              <a:rPr lang="en-US" sz="1050" dirty="0">
                <a:effectLst/>
                <a:latin typeface="Times New Roman" panose="02020603050405020304" pitchFamily="18" charset="0"/>
                <a:ea typeface="Times New Roman" panose="02020603050405020304" pitchFamily="18" charset="0"/>
              </a:rPr>
              <a:t>LA</a:t>
            </a:r>
            <a:r>
              <a:rPr lang="en-US" sz="1050" spc="-20" dirty="0">
                <a:effectLst/>
                <a:latin typeface="Times New Roman" panose="02020603050405020304" pitchFamily="18" charset="0"/>
                <a:ea typeface="Times New Roman" panose="02020603050405020304" pitchFamily="18" charset="0"/>
              </a:rPr>
              <a:t> </a:t>
            </a:r>
            <a:r>
              <a:rPr lang="en-US" sz="1050" dirty="0">
                <a:effectLst/>
                <a:latin typeface="Times New Roman" panose="02020603050405020304" pitchFamily="18" charset="0"/>
                <a:ea typeface="Times New Roman" panose="02020603050405020304" pitchFamily="18" charset="0"/>
              </a:rPr>
              <a:t>Is</a:t>
            </a:r>
            <a:r>
              <a:rPr lang="en-US" sz="1050" spc="5" dirty="0">
                <a:effectLst/>
                <a:latin typeface="Times New Roman" panose="02020603050405020304" pitchFamily="18" charset="0"/>
                <a:ea typeface="Times New Roman" panose="02020603050405020304" pitchFamily="18" charset="0"/>
              </a:rPr>
              <a:t> </a:t>
            </a:r>
            <a:r>
              <a:rPr lang="en-US" sz="1050" dirty="0">
                <a:effectLst/>
                <a:latin typeface="Times New Roman" panose="02020603050405020304" pitchFamily="18" charset="0"/>
                <a:ea typeface="Times New Roman" panose="02020603050405020304" pitchFamily="18" charset="0"/>
              </a:rPr>
              <a:t>withholding</a:t>
            </a:r>
            <a:r>
              <a:rPr lang="en-US" sz="1050" spc="-25" dirty="0">
                <a:effectLst/>
                <a:latin typeface="Times New Roman" panose="02020603050405020304" pitchFamily="18" charset="0"/>
                <a:ea typeface="Times New Roman" panose="02020603050405020304" pitchFamily="18" charset="0"/>
              </a:rPr>
              <a:t> </a:t>
            </a:r>
            <a:r>
              <a:rPr lang="en-US" sz="1050" dirty="0">
                <a:effectLst/>
                <a:latin typeface="Times New Roman" panose="02020603050405020304" pitchFamily="18" charset="0"/>
                <a:ea typeface="Times New Roman" panose="02020603050405020304" pitchFamily="18" charset="0"/>
              </a:rPr>
              <a:t>hydration a</a:t>
            </a:r>
            <a:r>
              <a:rPr lang="en-US" sz="1050" spc="-10" dirty="0">
                <a:effectLst/>
                <a:latin typeface="Times New Roman" panose="02020603050405020304" pitchFamily="18" charset="0"/>
                <a:ea typeface="Times New Roman" panose="02020603050405020304" pitchFamily="18" charset="0"/>
              </a:rPr>
              <a:t> </a:t>
            </a:r>
            <a:r>
              <a:rPr lang="en-US" sz="1050" dirty="0">
                <a:effectLst/>
                <a:latin typeface="Times New Roman" panose="02020603050405020304" pitchFamily="18" charset="0"/>
                <a:ea typeface="Times New Roman" panose="02020603050405020304" pitchFamily="18" charset="0"/>
              </a:rPr>
              <a:t>valid comfort</a:t>
            </a:r>
            <a:r>
              <a:rPr lang="en-US" sz="1050" spc="-5" dirty="0">
                <a:effectLst/>
                <a:latin typeface="Times New Roman" panose="02020603050405020304" pitchFamily="18" charset="0"/>
                <a:ea typeface="Times New Roman" panose="02020603050405020304" pitchFamily="18" charset="0"/>
              </a:rPr>
              <a:t> </a:t>
            </a:r>
            <a:r>
              <a:rPr lang="en-US" sz="1050" dirty="0">
                <a:effectLst/>
                <a:latin typeface="Times New Roman" panose="02020603050405020304" pitchFamily="18" charset="0"/>
                <a:ea typeface="Times New Roman" panose="02020603050405020304" pitchFamily="18" charset="0"/>
              </a:rPr>
              <a:t>measure</a:t>
            </a:r>
            <a:r>
              <a:rPr lang="en-US" sz="1050" spc="-10" dirty="0">
                <a:effectLst/>
                <a:latin typeface="Times New Roman" panose="02020603050405020304" pitchFamily="18" charset="0"/>
                <a:ea typeface="Times New Roman" panose="02020603050405020304" pitchFamily="18" charset="0"/>
              </a:rPr>
              <a:t> </a:t>
            </a:r>
            <a:r>
              <a:rPr lang="en-US" sz="1050" dirty="0">
                <a:effectLst/>
                <a:latin typeface="Times New Roman" panose="02020603050405020304" pitchFamily="18" charset="0"/>
                <a:ea typeface="Times New Roman" panose="02020603050405020304" pitchFamily="18" charset="0"/>
              </a:rPr>
              <a:t>in the</a:t>
            </a:r>
            <a:r>
              <a:rPr lang="en-US" sz="1050" spc="-20" dirty="0">
                <a:effectLst/>
                <a:latin typeface="Times New Roman" panose="02020603050405020304" pitchFamily="18" charset="0"/>
                <a:ea typeface="Times New Roman" panose="02020603050405020304" pitchFamily="18" charset="0"/>
              </a:rPr>
              <a:t> </a:t>
            </a:r>
            <a:r>
              <a:rPr lang="en-US" sz="1050" dirty="0">
                <a:effectLst/>
                <a:latin typeface="Times New Roman" panose="02020603050405020304" pitchFamily="18" charset="0"/>
                <a:ea typeface="Times New Roman" panose="02020603050405020304" pitchFamily="18" charset="0"/>
              </a:rPr>
              <a:t>terminally</a:t>
            </a:r>
            <a:r>
              <a:rPr lang="en-US" sz="1050" spc="-25" dirty="0">
                <a:effectLst/>
                <a:latin typeface="Times New Roman" panose="02020603050405020304" pitchFamily="18" charset="0"/>
                <a:ea typeface="Times New Roman" panose="02020603050405020304" pitchFamily="18" charset="0"/>
              </a:rPr>
              <a:t> </a:t>
            </a:r>
            <a:r>
              <a:rPr lang="en-US" sz="1050" dirty="0">
                <a:effectLst/>
                <a:latin typeface="Times New Roman" panose="02020603050405020304" pitchFamily="18" charset="0"/>
                <a:ea typeface="Times New Roman" panose="02020603050405020304" pitchFamily="18" charset="0"/>
              </a:rPr>
              <a:t>ill</a:t>
            </a:r>
            <a:r>
              <a:rPr lang="en-US" sz="1050" spc="35" dirty="0">
                <a:effectLst/>
                <a:latin typeface="Times New Roman" panose="02020603050405020304" pitchFamily="18" charset="0"/>
                <a:ea typeface="Times New Roman" panose="02020603050405020304" pitchFamily="18" charset="0"/>
              </a:rPr>
              <a:t> </a:t>
            </a:r>
            <a:r>
              <a:rPr lang="en-US" sz="1050" dirty="0">
                <a:effectLst/>
                <a:latin typeface="Times New Roman" panose="02020603050405020304" pitchFamily="18" charset="0"/>
                <a:ea typeface="Times New Roman" panose="02020603050405020304" pitchFamily="18" charset="0"/>
              </a:rPr>
              <a:t>?</a:t>
            </a:r>
            <a:r>
              <a:rPr lang="en-US" sz="1050" spc="-10" dirty="0">
                <a:effectLst/>
                <a:latin typeface="Times New Roman" panose="02020603050405020304" pitchFamily="18" charset="0"/>
                <a:ea typeface="Times New Roman" panose="02020603050405020304" pitchFamily="18" charset="0"/>
              </a:rPr>
              <a:t> </a:t>
            </a:r>
            <a:r>
              <a:rPr lang="en-US" sz="1050" dirty="0">
                <a:effectLst/>
                <a:latin typeface="Times New Roman" panose="02020603050405020304" pitchFamily="18" charset="0"/>
                <a:ea typeface="Times New Roman" panose="02020603050405020304" pitchFamily="18" charset="0"/>
              </a:rPr>
              <a:t>Geriatrics</a:t>
            </a:r>
            <a:r>
              <a:rPr lang="en-US" sz="1050" spc="-10" dirty="0">
                <a:effectLst/>
                <a:latin typeface="Times New Roman" panose="02020603050405020304" pitchFamily="18" charset="0"/>
                <a:ea typeface="Times New Roman" panose="02020603050405020304" pitchFamily="18" charset="0"/>
              </a:rPr>
              <a:t> </a:t>
            </a:r>
            <a:r>
              <a:rPr lang="en-US" sz="1050" dirty="0">
                <a:effectLst/>
                <a:latin typeface="Times New Roman" panose="02020603050405020304" pitchFamily="18" charset="0"/>
                <a:ea typeface="Times New Roman" panose="02020603050405020304" pitchFamily="18" charset="0"/>
              </a:rPr>
              <a:t>1988;43 (11):</a:t>
            </a:r>
            <a:r>
              <a:rPr lang="en-US" sz="1050" spc="-10" dirty="0">
                <a:effectLst/>
                <a:latin typeface="Times New Roman" panose="02020603050405020304" pitchFamily="18" charset="0"/>
                <a:ea typeface="Times New Roman" panose="02020603050405020304" pitchFamily="18" charset="0"/>
              </a:rPr>
              <a:t> </a:t>
            </a:r>
            <a:r>
              <a:rPr lang="en-US" sz="1050" dirty="0">
                <a:effectLst/>
                <a:latin typeface="Times New Roman" panose="02020603050405020304" pitchFamily="18" charset="0"/>
                <a:ea typeface="Times New Roman" panose="02020603050405020304" pitchFamily="18" charset="0"/>
              </a:rPr>
              <a:t>84-88</a:t>
            </a:r>
            <a:endParaRPr lang="fr-FR" sz="1050" dirty="0">
              <a:effectLst/>
              <a:latin typeface="Times New Roman" panose="02020603050405020304" pitchFamily="18" charset="0"/>
              <a:ea typeface="Times New Roman" panose="02020603050405020304" pitchFamily="18" charset="0"/>
            </a:endParaRPr>
          </a:p>
          <a:p>
            <a:pPr marL="317500"/>
            <a:r>
              <a:rPr lang="en-US" sz="1050" dirty="0">
                <a:effectLst/>
                <a:latin typeface="Times New Roman" panose="02020603050405020304" pitchFamily="18" charset="0"/>
                <a:ea typeface="Times New Roman" panose="02020603050405020304" pitchFamily="18" charset="0"/>
              </a:rPr>
              <a:t>-Dunphy</a:t>
            </a:r>
            <a:r>
              <a:rPr lang="en-US" sz="1050" spc="-10" dirty="0">
                <a:effectLst/>
                <a:latin typeface="Times New Roman" panose="02020603050405020304" pitchFamily="18" charset="0"/>
                <a:ea typeface="Times New Roman" panose="02020603050405020304" pitchFamily="18" charset="0"/>
              </a:rPr>
              <a:t> </a:t>
            </a:r>
            <a:r>
              <a:rPr lang="en-US" sz="1050" dirty="0">
                <a:effectLst/>
                <a:latin typeface="Times New Roman" panose="02020603050405020304" pitchFamily="18" charset="0"/>
                <a:ea typeface="Times New Roman" panose="02020603050405020304" pitchFamily="18" charset="0"/>
              </a:rPr>
              <a:t>K,</a:t>
            </a:r>
            <a:r>
              <a:rPr lang="en-US" sz="1050" spc="15" dirty="0">
                <a:effectLst/>
                <a:latin typeface="Times New Roman" panose="02020603050405020304" pitchFamily="18" charset="0"/>
                <a:ea typeface="Times New Roman" panose="02020603050405020304" pitchFamily="18" charset="0"/>
              </a:rPr>
              <a:t> </a:t>
            </a:r>
            <a:r>
              <a:rPr lang="en-US" sz="1050" dirty="0">
                <a:effectLst/>
                <a:latin typeface="Times New Roman" panose="02020603050405020304" pitchFamily="18" charset="0"/>
                <a:ea typeface="Times New Roman" panose="02020603050405020304" pitchFamily="18" charset="0"/>
              </a:rPr>
              <a:t>Finlay I,</a:t>
            </a:r>
            <a:r>
              <a:rPr lang="en-US" sz="1050" spc="15" dirty="0">
                <a:effectLst/>
                <a:latin typeface="Times New Roman" panose="02020603050405020304" pitchFamily="18" charset="0"/>
                <a:ea typeface="Times New Roman" panose="02020603050405020304" pitchFamily="18" charset="0"/>
              </a:rPr>
              <a:t> </a:t>
            </a:r>
            <a:r>
              <a:rPr lang="en-US" sz="1050" dirty="0">
                <a:effectLst/>
                <a:latin typeface="Times New Roman" panose="02020603050405020304" pitchFamily="18" charset="0"/>
                <a:ea typeface="Times New Roman" panose="02020603050405020304" pitchFamily="18" charset="0"/>
              </a:rPr>
              <a:t>Rathbone</a:t>
            </a:r>
            <a:r>
              <a:rPr lang="en-US" sz="1050" spc="10" dirty="0">
                <a:effectLst/>
                <a:latin typeface="Times New Roman" panose="02020603050405020304" pitchFamily="18" charset="0"/>
                <a:ea typeface="Times New Roman" panose="02020603050405020304" pitchFamily="18" charset="0"/>
              </a:rPr>
              <a:t> </a:t>
            </a:r>
            <a:r>
              <a:rPr lang="en-US" sz="1050" dirty="0">
                <a:effectLst/>
                <a:latin typeface="Times New Roman" panose="02020603050405020304" pitchFamily="18" charset="0"/>
                <a:ea typeface="Times New Roman" panose="02020603050405020304" pitchFamily="18" charset="0"/>
              </a:rPr>
              <a:t>G,</a:t>
            </a:r>
            <a:r>
              <a:rPr lang="en-US" sz="1050" spc="15" dirty="0">
                <a:effectLst/>
                <a:latin typeface="Times New Roman" panose="02020603050405020304" pitchFamily="18" charset="0"/>
                <a:ea typeface="Times New Roman" panose="02020603050405020304" pitchFamily="18" charset="0"/>
              </a:rPr>
              <a:t> </a:t>
            </a:r>
            <a:r>
              <a:rPr lang="en-US" sz="1050" dirty="0">
                <a:effectLst/>
                <a:latin typeface="Times New Roman" panose="02020603050405020304" pitchFamily="18" charset="0"/>
                <a:ea typeface="Times New Roman" panose="02020603050405020304" pitchFamily="18" charset="0"/>
              </a:rPr>
              <a:t>Gilbert</a:t>
            </a:r>
            <a:r>
              <a:rPr lang="en-US" sz="1050" spc="15" dirty="0">
                <a:effectLst/>
                <a:latin typeface="Times New Roman" panose="02020603050405020304" pitchFamily="18" charset="0"/>
                <a:ea typeface="Times New Roman" panose="02020603050405020304" pitchFamily="18" charset="0"/>
              </a:rPr>
              <a:t> </a:t>
            </a:r>
            <a:r>
              <a:rPr lang="en-US" sz="1050" dirty="0">
                <a:effectLst/>
                <a:latin typeface="Times New Roman" panose="02020603050405020304" pitchFamily="18" charset="0"/>
                <a:ea typeface="Times New Roman" panose="02020603050405020304" pitchFamily="18" charset="0"/>
              </a:rPr>
              <a:t>J</a:t>
            </a:r>
            <a:r>
              <a:rPr lang="en-US" sz="1050" spc="30" dirty="0">
                <a:effectLst/>
                <a:latin typeface="Times New Roman" panose="02020603050405020304" pitchFamily="18" charset="0"/>
                <a:ea typeface="Times New Roman" panose="02020603050405020304" pitchFamily="18" charset="0"/>
              </a:rPr>
              <a:t> </a:t>
            </a:r>
            <a:r>
              <a:rPr lang="en-US" sz="1050" dirty="0">
                <a:effectLst/>
                <a:latin typeface="Times New Roman" panose="02020603050405020304" pitchFamily="18" charset="0"/>
                <a:ea typeface="Times New Roman" panose="02020603050405020304" pitchFamily="18" charset="0"/>
              </a:rPr>
              <a:t>Rehydration</a:t>
            </a:r>
            <a:r>
              <a:rPr lang="en-US" sz="1050" spc="30" dirty="0">
                <a:effectLst/>
                <a:latin typeface="Times New Roman" panose="02020603050405020304" pitchFamily="18" charset="0"/>
                <a:ea typeface="Times New Roman" panose="02020603050405020304" pitchFamily="18" charset="0"/>
              </a:rPr>
              <a:t> </a:t>
            </a:r>
            <a:r>
              <a:rPr lang="en-US" sz="1050" dirty="0">
                <a:effectLst/>
                <a:latin typeface="Times New Roman" panose="02020603050405020304" pitchFamily="18" charset="0"/>
                <a:ea typeface="Times New Roman" panose="02020603050405020304" pitchFamily="18" charset="0"/>
              </a:rPr>
              <a:t>in</a:t>
            </a:r>
            <a:r>
              <a:rPr lang="en-US" sz="1050" spc="5" dirty="0">
                <a:effectLst/>
                <a:latin typeface="Times New Roman" panose="02020603050405020304" pitchFamily="18" charset="0"/>
                <a:ea typeface="Times New Roman" panose="02020603050405020304" pitchFamily="18" charset="0"/>
              </a:rPr>
              <a:t> </a:t>
            </a:r>
            <a:r>
              <a:rPr lang="en-US" sz="1050" dirty="0">
                <a:effectLst/>
                <a:latin typeface="Times New Roman" panose="02020603050405020304" pitchFamily="18" charset="0"/>
                <a:ea typeface="Times New Roman" panose="02020603050405020304" pitchFamily="18" charset="0"/>
              </a:rPr>
              <a:t>palliative</a:t>
            </a:r>
            <a:r>
              <a:rPr lang="en-US" sz="1050" spc="10" dirty="0">
                <a:effectLst/>
                <a:latin typeface="Times New Roman" panose="02020603050405020304" pitchFamily="18" charset="0"/>
                <a:ea typeface="Times New Roman" panose="02020603050405020304" pitchFamily="18" charset="0"/>
              </a:rPr>
              <a:t> </a:t>
            </a:r>
            <a:r>
              <a:rPr lang="en-US" sz="1050" dirty="0">
                <a:effectLst/>
                <a:latin typeface="Times New Roman" panose="02020603050405020304" pitchFamily="18" charset="0"/>
                <a:ea typeface="Times New Roman" panose="02020603050405020304" pitchFamily="18" charset="0"/>
              </a:rPr>
              <a:t>and</a:t>
            </a:r>
            <a:r>
              <a:rPr lang="en-US" sz="1050" spc="15" dirty="0">
                <a:effectLst/>
                <a:latin typeface="Times New Roman" panose="02020603050405020304" pitchFamily="18" charset="0"/>
                <a:ea typeface="Times New Roman" panose="02020603050405020304" pitchFamily="18" charset="0"/>
              </a:rPr>
              <a:t> </a:t>
            </a:r>
            <a:r>
              <a:rPr lang="en-US" sz="1050" dirty="0">
                <a:effectLst/>
                <a:latin typeface="Times New Roman" panose="02020603050405020304" pitchFamily="18" charset="0"/>
                <a:ea typeface="Times New Roman" panose="02020603050405020304" pitchFamily="18" charset="0"/>
              </a:rPr>
              <a:t>terminal</a:t>
            </a:r>
            <a:r>
              <a:rPr lang="en-US" sz="1050" spc="10" dirty="0">
                <a:effectLst/>
                <a:latin typeface="Times New Roman" panose="02020603050405020304" pitchFamily="18" charset="0"/>
                <a:ea typeface="Times New Roman" panose="02020603050405020304" pitchFamily="18" charset="0"/>
              </a:rPr>
              <a:t> </a:t>
            </a:r>
            <a:r>
              <a:rPr lang="en-US" sz="1050" dirty="0">
                <a:effectLst/>
                <a:latin typeface="Times New Roman" panose="02020603050405020304" pitchFamily="18" charset="0"/>
                <a:ea typeface="Times New Roman" panose="02020603050405020304" pitchFamily="18" charset="0"/>
              </a:rPr>
              <a:t>care:</a:t>
            </a:r>
            <a:r>
              <a:rPr lang="en-US" sz="1050" spc="15" dirty="0">
                <a:effectLst/>
                <a:latin typeface="Times New Roman" panose="02020603050405020304" pitchFamily="18" charset="0"/>
                <a:ea typeface="Times New Roman" panose="02020603050405020304" pitchFamily="18" charset="0"/>
              </a:rPr>
              <a:t> </a:t>
            </a:r>
            <a:r>
              <a:rPr lang="en-US" sz="1050" dirty="0">
                <a:effectLst/>
                <a:latin typeface="Times New Roman" panose="02020603050405020304" pitchFamily="18" charset="0"/>
                <a:ea typeface="Times New Roman" panose="02020603050405020304" pitchFamily="18" charset="0"/>
              </a:rPr>
              <a:t>if not-</a:t>
            </a:r>
            <a:r>
              <a:rPr lang="en-US" sz="1050" spc="25" dirty="0">
                <a:effectLst/>
                <a:latin typeface="Times New Roman" panose="02020603050405020304" pitchFamily="18" charset="0"/>
                <a:ea typeface="Times New Roman" panose="02020603050405020304" pitchFamily="18" charset="0"/>
              </a:rPr>
              <a:t> </a:t>
            </a:r>
            <a:r>
              <a:rPr lang="en-US" sz="1050" dirty="0">
                <a:effectLst/>
                <a:latin typeface="Times New Roman" panose="02020603050405020304" pitchFamily="18" charset="0"/>
                <a:ea typeface="Times New Roman" panose="02020603050405020304" pitchFamily="18" charset="0"/>
              </a:rPr>
              <a:t>why</a:t>
            </a:r>
            <a:r>
              <a:rPr lang="en-US" sz="1050" spc="5" dirty="0">
                <a:effectLst/>
                <a:latin typeface="Times New Roman" panose="02020603050405020304" pitchFamily="18" charset="0"/>
                <a:ea typeface="Times New Roman" panose="02020603050405020304" pitchFamily="18" charset="0"/>
              </a:rPr>
              <a:t> </a:t>
            </a:r>
            <a:r>
              <a:rPr lang="en-US" sz="1050" dirty="0">
                <a:effectLst/>
                <a:latin typeface="Times New Roman" panose="02020603050405020304" pitchFamily="18" charset="0"/>
                <a:ea typeface="Times New Roman" panose="02020603050405020304" pitchFamily="18" charset="0"/>
              </a:rPr>
              <a:t>not?</a:t>
            </a:r>
            <a:r>
              <a:rPr lang="en-US" sz="1050" spc="5" dirty="0">
                <a:effectLst/>
                <a:latin typeface="Times New Roman" panose="02020603050405020304" pitchFamily="18" charset="0"/>
                <a:ea typeface="Times New Roman" panose="02020603050405020304" pitchFamily="18" charset="0"/>
              </a:rPr>
              <a:t> </a:t>
            </a:r>
            <a:r>
              <a:rPr lang="fr-FR" sz="1050" dirty="0">
                <a:effectLst/>
                <a:latin typeface="Times New Roman" panose="02020603050405020304" pitchFamily="18" charset="0"/>
                <a:ea typeface="Times New Roman" panose="02020603050405020304" pitchFamily="18" charset="0"/>
              </a:rPr>
              <a:t>Palliative</a:t>
            </a:r>
            <a:r>
              <a:rPr lang="fr-FR" sz="1050" spc="10" dirty="0">
                <a:effectLst/>
                <a:latin typeface="Times New Roman" panose="02020603050405020304" pitchFamily="18" charset="0"/>
                <a:ea typeface="Times New Roman" panose="02020603050405020304" pitchFamily="18" charset="0"/>
              </a:rPr>
              <a:t> </a:t>
            </a:r>
            <a:r>
              <a:rPr lang="fr-FR" sz="1050" dirty="0" err="1">
                <a:effectLst/>
                <a:latin typeface="Times New Roman" panose="02020603050405020304" pitchFamily="18" charset="0"/>
                <a:ea typeface="Times New Roman" panose="02020603050405020304" pitchFamily="18" charset="0"/>
              </a:rPr>
              <a:t>Medecine</a:t>
            </a:r>
            <a:r>
              <a:rPr lang="fr-FR" sz="1050" spc="10" dirty="0">
                <a:effectLst/>
                <a:latin typeface="Times New Roman" panose="02020603050405020304" pitchFamily="18" charset="0"/>
                <a:ea typeface="Times New Roman" panose="02020603050405020304" pitchFamily="18" charset="0"/>
              </a:rPr>
              <a:t> </a:t>
            </a:r>
            <a:r>
              <a:rPr lang="fr-FR" sz="1050" dirty="0">
                <a:effectLst/>
                <a:latin typeface="Times New Roman" panose="02020603050405020304" pitchFamily="18" charset="0"/>
                <a:ea typeface="Times New Roman" panose="02020603050405020304" pitchFamily="18" charset="0"/>
              </a:rPr>
              <a:t>1995;9:221-</a:t>
            </a:r>
            <a:r>
              <a:rPr lang="fr-FR" sz="1050" spc="-210" dirty="0">
                <a:effectLst/>
                <a:latin typeface="Times New Roman" panose="02020603050405020304" pitchFamily="18" charset="0"/>
                <a:ea typeface="Times New Roman" panose="02020603050405020304" pitchFamily="18" charset="0"/>
              </a:rPr>
              <a:t> </a:t>
            </a:r>
            <a:r>
              <a:rPr lang="fr-FR" sz="1050" dirty="0">
                <a:effectLst/>
                <a:latin typeface="Times New Roman" panose="02020603050405020304" pitchFamily="18" charset="0"/>
                <a:ea typeface="Times New Roman" panose="02020603050405020304" pitchFamily="18" charset="0"/>
              </a:rPr>
              <a:t>228.</a:t>
            </a:r>
          </a:p>
          <a:p>
            <a:pPr marL="0" marR="96520" indent="0" algn="just">
              <a:buNone/>
            </a:pPr>
            <a:endParaRPr lang="fr-FR" sz="1800" b="1" dirty="0">
              <a:latin typeface="Arial" panose="020B0604020202020204" pitchFamily="34" charset="0"/>
              <a:ea typeface="Times New Roman" panose="02020603050405020304" pitchFamily="18" charset="0"/>
              <a:cs typeface="Arial" panose="020B0604020202020204" pitchFamily="34" charset="0"/>
            </a:endParaRPr>
          </a:p>
          <a:p>
            <a:pPr marL="0" marR="96520" indent="0" algn="just">
              <a:buNone/>
            </a:pPr>
            <a:endParaRPr lang="fr-FR" sz="1800" b="1" dirty="0">
              <a:effectLst/>
              <a:latin typeface="Times New Roman" panose="02020603050405020304" pitchFamily="18" charset="0"/>
              <a:ea typeface="Times New Roman" panose="02020603050405020304" pitchFamily="18" charset="0"/>
            </a:endParaRPr>
          </a:p>
          <a:p>
            <a:pPr marL="0" marR="96520" indent="0" algn="just">
              <a:buNone/>
            </a:pPr>
            <a:endParaRPr lang="fr-FR" sz="1800" b="1" dirty="0">
              <a:effectLst/>
              <a:latin typeface="Times New Roman" panose="02020603050405020304" pitchFamily="18" charset="0"/>
              <a:ea typeface="Times New Roman" panose="02020603050405020304" pitchFamily="18" charset="0"/>
            </a:endParaRPr>
          </a:p>
          <a:p>
            <a:endParaRPr lang="fr-FR" dirty="0"/>
          </a:p>
        </p:txBody>
      </p:sp>
    </p:spTree>
    <p:extLst>
      <p:ext uri="{BB962C8B-B14F-4D97-AF65-F5344CB8AC3E}">
        <p14:creationId xmlns:p14="http://schemas.microsoft.com/office/powerpoint/2010/main" val="16532081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E6636E9-FE80-0947-6F86-AA46405FB86C}"/>
              </a:ext>
            </a:extLst>
          </p:cNvPr>
          <p:cNvSpPr>
            <a:spLocks noGrp="1"/>
          </p:cNvSpPr>
          <p:nvPr>
            <p:ph type="title"/>
          </p:nvPr>
        </p:nvSpPr>
        <p:spPr/>
        <p:txBody>
          <a:bodyPr/>
          <a:lstStyle/>
          <a:p>
            <a:r>
              <a:rPr lang="fr-FR" dirty="0">
                <a:solidFill>
                  <a:srgbClr val="FF0000"/>
                </a:solidFill>
              </a:rPr>
              <a:t>Symptômes pénibles en fin de vie </a:t>
            </a:r>
          </a:p>
        </p:txBody>
      </p:sp>
      <p:sp>
        <p:nvSpPr>
          <p:cNvPr id="3" name="Espace réservé du contenu 2">
            <a:extLst>
              <a:ext uri="{FF2B5EF4-FFF2-40B4-BE49-F238E27FC236}">
                <a16:creationId xmlns:a16="http://schemas.microsoft.com/office/drawing/2014/main" id="{84D4069A-E96D-1BA2-8D73-76B7C4655163}"/>
              </a:ext>
            </a:extLst>
          </p:cNvPr>
          <p:cNvSpPr>
            <a:spLocks noGrp="1"/>
          </p:cNvSpPr>
          <p:nvPr>
            <p:ph sz="quarter" idx="13"/>
          </p:nvPr>
        </p:nvSpPr>
        <p:spPr/>
        <p:txBody>
          <a:bodyPr>
            <a:normAutofit/>
          </a:bodyPr>
          <a:lstStyle/>
          <a:p>
            <a:pPr marL="0" indent="0">
              <a:buNone/>
            </a:pPr>
            <a:endParaRPr lang="fr-FR" dirty="0">
              <a:solidFill>
                <a:srgbClr val="FF0000"/>
              </a:solidFill>
            </a:endParaRPr>
          </a:p>
          <a:p>
            <a:pPr marL="0" indent="0">
              <a:buNone/>
            </a:pPr>
            <a:endParaRPr lang="fr-FR" dirty="0">
              <a:solidFill>
                <a:srgbClr val="FF0000"/>
              </a:solidFill>
            </a:endParaRPr>
          </a:p>
          <a:p>
            <a:pPr marL="0" indent="0">
              <a:buNone/>
            </a:pPr>
            <a:r>
              <a:rPr lang="fr-FR" sz="3200" dirty="0">
                <a:solidFill>
                  <a:srgbClr val="FF0000"/>
                </a:solidFill>
                <a:latin typeface="Arial" panose="020B0604020202020204" pitchFamily="34" charset="0"/>
                <a:cs typeface="Arial" panose="020B0604020202020204" pitchFamily="34" charset="0"/>
              </a:rPr>
              <a:t>La fatigue(L’asthénie) = le bon sens </a:t>
            </a:r>
          </a:p>
          <a:p>
            <a:pPr marL="0" indent="0">
              <a:buNone/>
            </a:pPr>
            <a:r>
              <a:rPr lang="fr-FR" sz="2200" dirty="0">
                <a:solidFill>
                  <a:srgbClr val="FF0000"/>
                </a:solidFill>
                <a:latin typeface="Arial" panose="020B0604020202020204" pitchFamily="34" charset="0"/>
                <a:cs typeface="Arial" panose="020B0604020202020204" pitchFamily="34" charset="0"/>
              </a:rPr>
              <a:t>Diagnostic infirmier = sensation accablante et prolongée réduisant la capacité habituelle de travail physique et mental </a:t>
            </a:r>
          </a:p>
        </p:txBody>
      </p:sp>
    </p:spTree>
    <p:extLst>
      <p:ext uri="{BB962C8B-B14F-4D97-AF65-F5344CB8AC3E}">
        <p14:creationId xmlns:p14="http://schemas.microsoft.com/office/powerpoint/2010/main" val="44411054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5C7810-F194-DD51-02E7-1A0EE58F9481}"/>
              </a:ext>
            </a:extLst>
          </p:cNvPr>
          <p:cNvSpPr>
            <a:spLocks noGrp="1"/>
          </p:cNvSpPr>
          <p:nvPr>
            <p:ph type="title"/>
          </p:nvPr>
        </p:nvSpPr>
        <p:spPr/>
        <p:txBody>
          <a:bodyPr/>
          <a:lstStyle/>
          <a:p>
            <a:r>
              <a:rPr lang="fr-FR" sz="3600" dirty="0">
                <a:solidFill>
                  <a:srgbClr val="FF0000"/>
                </a:solidFill>
              </a:rPr>
              <a:t>Va t’il souffrir de la soif ?</a:t>
            </a:r>
            <a:endParaRPr lang="fr-FR" dirty="0"/>
          </a:p>
        </p:txBody>
      </p:sp>
      <p:sp>
        <p:nvSpPr>
          <p:cNvPr id="3" name="Espace réservé du contenu 2">
            <a:extLst>
              <a:ext uri="{FF2B5EF4-FFF2-40B4-BE49-F238E27FC236}">
                <a16:creationId xmlns:a16="http://schemas.microsoft.com/office/drawing/2014/main" id="{286F8636-D87B-0752-5DEC-83A88FE96129}"/>
              </a:ext>
            </a:extLst>
          </p:cNvPr>
          <p:cNvSpPr>
            <a:spLocks noGrp="1"/>
          </p:cNvSpPr>
          <p:nvPr>
            <p:ph sz="quarter" idx="13"/>
          </p:nvPr>
        </p:nvSpPr>
        <p:spPr/>
        <p:txBody>
          <a:bodyPr/>
          <a:lstStyle/>
          <a:p>
            <a:endParaRPr lang="fr-FR" dirty="0"/>
          </a:p>
        </p:txBody>
      </p:sp>
      <p:sp>
        <p:nvSpPr>
          <p:cNvPr id="4" name="Rectangle 2">
            <a:extLst>
              <a:ext uri="{FF2B5EF4-FFF2-40B4-BE49-F238E27FC236}">
                <a16:creationId xmlns:a16="http://schemas.microsoft.com/office/drawing/2014/main" id="{6B234D82-3765-692C-15D2-F5B85973E03C}"/>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 name="Rectangle 4">
            <a:extLst>
              <a:ext uri="{FF2B5EF4-FFF2-40B4-BE49-F238E27FC236}">
                <a16:creationId xmlns:a16="http://schemas.microsoft.com/office/drawing/2014/main" id="{7E751784-2B95-63ED-DD55-D1F029B1FF10}"/>
              </a:ext>
            </a:extLst>
          </p:cNvPr>
          <p:cNvSpPr>
            <a:spLocks noChangeArrowheads="1"/>
          </p:cNvSpPr>
          <p:nvPr/>
        </p:nvSpPr>
        <p:spPr bwMode="auto">
          <a:xfrm>
            <a:off x="4821555" y="8254365"/>
            <a:ext cx="38100" cy="15240"/>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fr-FR"/>
          </a:p>
        </p:txBody>
      </p:sp>
      <p:sp>
        <p:nvSpPr>
          <p:cNvPr id="6" name="Rectangle 3">
            <a:extLst>
              <a:ext uri="{FF2B5EF4-FFF2-40B4-BE49-F238E27FC236}">
                <a16:creationId xmlns:a16="http://schemas.microsoft.com/office/drawing/2014/main" id="{D446C1C7-B45B-C711-0391-F312C04C9710}"/>
              </a:ext>
            </a:extLst>
          </p:cNvPr>
          <p:cNvSpPr>
            <a:spLocks noChangeArrowheads="1"/>
          </p:cNvSpPr>
          <p:nvPr/>
        </p:nvSpPr>
        <p:spPr bwMode="auto">
          <a:xfrm>
            <a:off x="88900" y="-4191173"/>
            <a:ext cx="11490256" cy="9753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8872" tIns="45720" rIns="12696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200" b="1" i="0" u="sng" strike="noStrike" cap="none" normalizeH="0" baseline="0" dirty="0">
              <a:ln>
                <a:noFill/>
              </a:ln>
              <a:solidFill>
                <a:srgbClr val="00CC00"/>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fr-FR" altLang="fr-FR" sz="1200" b="1" u="sng" dirty="0">
              <a:solidFill>
                <a:srgbClr val="00CC00"/>
              </a:solidFill>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200" b="1" i="0" u="sng" strike="noStrike" cap="none" normalizeH="0" baseline="0" dirty="0">
              <a:ln>
                <a:noFill/>
              </a:ln>
              <a:solidFill>
                <a:srgbClr val="00CC00"/>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fr-FR" altLang="fr-FR" sz="1200" b="1" u="sng" dirty="0">
              <a:solidFill>
                <a:srgbClr val="00CC00"/>
              </a:solidFill>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200" b="1" i="0" u="sng" strike="noStrike" cap="none" normalizeH="0" baseline="0" dirty="0">
              <a:ln>
                <a:noFill/>
              </a:ln>
              <a:solidFill>
                <a:srgbClr val="00CC00"/>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fr-FR" altLang="fr-FR" sz="1200" b="1" u="sng" dirty="0">
              <a:solidFill>
                <a:srgbClr val="00CC00"/>
              </a:solidFill>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200" b="1" i="0" u="sng" strike="noStrike" cap="none" normalizeH="0" baseline="0" dirty="0">
              <a:ln>
                <a:noFill/>
              </a:ln>
              <a:solidFill>
                <a:srgbClr val="00CC00"/>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fr-FR" altLang="fr-FR" sz="1200" b="1" u="sng" dirty="0">
              <a:solidFill>
                <a:srgbClr val="00CC00"/>
              </a:solidFill>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200" b="1" i="0" u="sng" strike="noStrike" cap="none" normalizeH="0" baseline="0" dirty="0">
              <a:ln>
                <a:noFill/>
              </a:ln>
              <a:solidFill>
                <a:srgbClr val="00CC00"/>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fr-FR" altLang="fr-FR" sz="1200" b="1" u="sng" dirty="0">
              <a:solidFill>
                <a:srgbClr val="00CC00"/>
              </a:solidFill>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200" b="1" i="0" u="sng" strike="noStrike" cap="none" normalizeH="0" baseline="0" dirty="0">
              <a:ln>
                <a:noFill/>
              </a:ln>
              <a:solidFill>
                <a:srgbClr val="00CC00"/>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fr-FR" altLang="fr-FR" sz="1200" b="1" u="sng" dirty="0">
              <a:solidFill>
                <a:srgbClr val="00CC00"/>
              </a:solidFill>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200" b="1" i="0" u="sng" strike="noStrike" cap="none" normalizeH="0" baseline="0" dirty="0">
              <a:ln>
                <a:noFill/>
              </a:ln>
              <a:solidFill>
                <a:srgbClr val="00CC00"/>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fr-FR" altLang="fr-FR" sz="1200" b="1" u="sng" dirty="0">
              <a:solidFill>
                <a:srgbClr val="00CC00"/>
              </a:solidFill>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200" b="1" i="0" u="sng" strike="noStrike" cap="none" normalizeH="0" baseline="0" dirty="0">
              <a:ln>
                <a:noFill/>
              </a:ln>
              <a:solidFill>
                <a:srgbClr val="00CC00"/>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fr-FR" altLang="fr-FR" sz="1200" b="1" u="sng" dirty="0">
              <a:solidFill>
                <a:srgbClr val="00CC00"/>
              </a:solidFill>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200" b="1" i="0" u="sng" strike="noStrike" cap="none" normalizeH="0" baseline="0" dirty="0">
              <a:ln>
                <a:noFill/>
              </a:ln>
              <a:solidFill>
                <a:srgbClr val="00CC00"/>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fr-FR" altLang="fr-FR" sz="1200" b="1" u="sng" dirty="0">
              <a:solidFill>
                <a:srgbClr val="00CC00"/>
              </a:solidFill>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200" b="1" i="0" u="sng" strike="noStrike" cap="none" normalizeH="0" baseline="0" dirty="0">
              <a:ln>
                <a:noFill/>
              </a:ln>
              <a:solidFill>
                <a:srgbClr val="00CC00"/>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fr-FR" altLang="fr-FR" sz="1200" b="1" u="sng" dirty="0">
              <a:solidFill>
                <a:srgbClr val="00CC00"/>
              </a:solidFill>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200" b="1" i="0" u="sng" strike="noStrike" cap="none" normalizeH="0" baseline="0" dirty="0">
              <a:ln>
                <a:noFill/>
              </a:ln>
              <a:solidFill>
                <a:srgbClr val="00CC00"/>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fr-FR" altLang="fr-FR" sz="1200" b="1" u="sng" dirty="0">
              <a:solidFill>
                <a:srgbClr val="00CC00"/>
              </a:solidFill>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200" b="1" i="0" u="sng" strike="noStrike" cap="none" normalizeH="0" baseline="0" dirty="0">
              <a:ln>
                <a:noFill/>
              </a:ln>
              <a:solidFill>
                <a:srgbClr val="00CC00"/>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fr-FR" altLang="fr-FR" sz="1200" b="1" u="sng" dirty="0">
              <a:solidFill>
                <a:srgbClr val="00CC00"/>
              </a:solidFill>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200" b="1" i="0" u="sng" strike="noStrike" cap="none" normalizeH="0" baseline="0" dirty="0">
              <a:ln>
                <a:noFill/>
              </a:ln>
              <a:solidFill>
                <a:srgbClr val="00CC00"/>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fr-FR" altLang="fr-FR" sz="1200" b="1" u="sng" dirty="0">
              <a:solidFill>
                <a:srgbClr val="00CC00"/>
              </a:solidFill>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200" b="1" i="0" u="sng" strike="noStrike" cap="none" normalizeH="0" baseline="0" dirty="0">
              <a:ln>
                <a:noFill/>
              </a:ln>
              <a:solidFill>
                <a:srgbClr val="00CC00"/>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fr-FR" altLang="fr-FR" sz="1200" b="1" u="sng" dirty="0">
              <a:solidFill>
                <a:srgbClr val="00CC00"/>
              </a:solidFill>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200" b="1" i="0" u="sng" strike="noStrike" cap="none" normalizeH="0" baseline="0" dirty="0">
              <a:ln>
                <a:noFill/>
              </a:ln>
              <a:solidFill>
                <a:srgbClr val="00CC00"/>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fr-FR" altLang="fr-FR" sz="1200" b="1" u="sng" dirty="0">
              <a:solidFill>
                <a:srgbClr val="00CC00"/>
              </a:solidFill>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200" b="1" i="0" u="sng" strike="noStrike" cap="none" normalizeH="0" baseline="0" dirty="0">
              <a:ln>
                <a:noFill/>
              </a:ln>
              <a:solidFill>
                <a:srgbClr val="00CC00"/>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fr-FR" altLang="fr-FR" sz="1200" b="1" u="sng" dirty="0">
              <a:solidFill>
                <a:srgbClr val="00CC00"/>
              </a:solidFill>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200" b="1" i="0" u="sng" strike="noStrike" cap="none" normalizeH="0" baseline="0" dirty="0">
              <a:ln>
                <a:noFill/>
              </a:ln>
              <a:solidFill>
                <a:srgbClr val="00CC00"/>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fr-FR" altLang="fr-FR" sz="1200" b="1" u="sng" dirty="0">
              <a:solidFill>
                <a:srgbClr val="00CC00"/>
              </a:solidFill>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b="1" i="0" strike="noStrike" cap="none" normalizeH="0" baseline="0" dirty="0">
                <a:ln>
                  <a:noFill/>
                </a:ln>
                <a:solidFill>
                  <a:srgbClr val="00CC00"/>
                </a:solidFill>
                <a:effectLst/>
                <a:latin typeface="Arial" panose="020B0604020202020204" pitchFamily="34" charset="0"/>
                <a:ea typeface="Times New Roman" panose="02020603050405020304" pitchFamily="18" charset="0"/>
              </a:rPr>
              <a:t>                      </a:t>
            </a:r>
            <a:r>
              <a:rPr kumimoji="0" lang="fr-FR" altLang="fr-FR" b="1" i="0" strike="noStrike" cap="none" normalizeH="0" baseline="0" dirty="0">
                <a:ln>
                  <a:noFill/>
                </a:ln>
                <a:solidFill>
                  <a:srgbClr val="FF0000"/>
                </a:solidFill>
                <a:effectLst/>
                <a:latin typeface="Arial" panose="020B0604020202020204" pitchFamily="34" charset="0"/>
                <a:ea typeface="Times New Roman" panose="02020603050405020304" pitchFamily="18" charset="0"/>
              </a:rPr>
              <a:t>L’hydratation IV n’améliore pas en fin de vie la sensation de soif</a:t>
            </a:r>
            <a:r>
              <a:rPr kumimoji="0" lang="fr-FR" altLang="fr-FR" b="1" i="0" u="none" strike="noStrike" cap="none" normalizeH="0" baseline="0" dirty="0">
                <a:ln>
                  <a:noFill/>
                </a:ln>
                <a:solidFill>
                  <a:srgbClr val="FF0000"/>
                </a:solidFill>
                <a:effectLst/>
                <a:latin typeface="Arial" panose="020B0604020202020204" pitchFamily="34" charset="0"/>
                <a:ea typeface="Times New Roman" panose="02020603050405020304" pitchFamily="18" charset="0"/>
              </a:rPr>
              <a:t> </a:t>
            </a:r>
            <a:r>
              <a:rPr kumimoji="0" lang="fr-FR" altLang="fr-FR"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d’après plusieurs auteurs.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De plus, ses effets secondaires potentiels ne sont pas négligeables avec un risque </a:t>
            </a:r>
          </a:p>
          <a:p>
            <a:pPr marL="0" marR="0" lvl="0" indent="0" algn="l" defTabSz="914400" rtl="0" eaLnBrk="0" fontAlgn="base" latinLnBrk="0" hangingPunct="0">
              <a:lnSpc>
                <a:spcPct val="100000"/>
              </a:lnSpc>
              <a:spcBef>
                <a:spcPct val="0"/>
              </a:spcBef>
              <a:spcAft>
                <a:spcPct val="0"/>
              </a:spcAft>
              <a:buClrTx/>
              <a:buSzTx/>
              <a:buFontTx/>
              <a:buNone/>
              <a:tabLst/>
            </a:pPr>
            <a:r>
              <a:rPr lang="fr-FR" altLang="fr-FR" dirty="0">
                <a:latin typeface="Arial" panose="020B0604020202020204" pitchFamily="34" charset="0"/>
                <a:ea typeface="Times New Roman" panose="02020603050405020304" pitchFamily="18" charset="0"/>
              </a:rPr>
              <a:t>                      </a:t>
            </a:r>
            <a:r>
              <a:rPr kumimoji="0" lang="fr-FR" altLang="fr-FR"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d’augmentation</a:t>
            </a:r>
            <a:r>
              <a:rPr lang="fr-FR" altLang="fr-FR" dirty="0">
                <a:latin typeface="Arial" panose="020B0604020202020204" pitchFamily="34" charset="0"/>
                <a:ea typeface="Times New Roman" panose="02020603050405020304" pitchFamily="18" charset="0"/>
              </a:rPr>
              <a:t> </a:t>
            </a:r>
            <a:r>
              <a:rPr kumimoji="0" lang="fr-FR" altLang="fr-FR"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de l’encombrement pulmonaire et pharyngé, d’</a:t>
            </a:r>
            <a:r>
              <a:rPr kumimoji="0" lang="fr-FR" altLang="fr-FR"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rPr>
              <a:t>oedèmes</a:t>
            </a:r>
            <a:r>
              <a:rPr kumimoji="0" lang="fr-FR" altLang="fr-FR"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périphériques </a:t>
            </a:r>
          </a:p>
          <a:p>
            <a:pPr marL="0" marR="0" lvl="0" indent="0" algn="l" defTabSz="914400" rtl="0" eaLnBrk="0" fontAlgn="base" latinLnBrk="0" hangingPunct="0">
              <a:lnSpc>
                <a:spcPct val="100000"/>
              </a:lnSpc>
              <a:spcBef>
                <a:spcPct val="0"/>
              </a:spcBef>
              <a:spcAft>
                <a:spcPct val="0"/>
              </a:spcAft>
              <a:buClrTx/>
              <a:buSzTx/>
              <a:buFontTx/>
              <a:buNone/>
              <a:tabLst/>
            </a:pPr>
            <a:r>
              <a:rPr lang="fr-FR" altLang="fr-FR" dirty="0">
                <a:latin typeface="Arial" panose="020B0604020202020204" pitchFamily="34" charset="0"/>
                <a:ea typeface="Times New Roman" panose="02020603050405020304" pitchFamily="18" charset="0"/>
              </a:rPr>
              <a:t>                     </a:t>
            </a:r>
            <a:r>
              <a:rPr kumimoji="0" lang="fr-FR" altLang="fr-FR"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et de vomissements.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b="0" i="0" strike="noStrike" cap="none" normalizeH="0" baseline="0" dirty="0">
                <a:ln>
                  <a:noFill/>
                </a:ln>
                <a:solidFill>
                  <a:schemeClr val="tx1"/>
                </a:solidFill>
                <a:effectLst/>
                <a:latin typeface="Arial" panose="020B0604020202020204" pitchFamily="34" charset="0"/>
                <a:ea typeface="Times New Roman" panose="02020603050405020304" pitchFamily="18" charset="0"/>
              </a:rPr>
              <a:t>                      </a:t>
            </a:r>
            <a:r>
              <a:rPr kumimoji="0" lang="fr-FR" altLang="fr-FR" b="0" i="0" strike="noStrike" cap="none" normalizeH="0" baseline="0" dirty="0">
                <a:ln>
                  <a:noFill/>
                </a:ln>
                <a:solidFill>
                  <a:srgbClr val="FF0000"/>
                </a:solidFill>
                <a:effectLst/>
                <a:latin typeface="Arial" panose="020B0604020202020204" pitchFamily="34" charset="0"/>
                <a:ea typeface="Times New Roman" panose="02020603050405020304" pitchFamily="18" charset="0"/>
              </a:rPr>
              <a:t>La perfusion sous cutanée </a:t>
            </a:r>
            <a:r>
              <a:rPr kumimoji="0" lang="fr-FR" altLang="fr-FR"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est mieux tolérée mais n’est pas dénuée d’effets secondaires : </a:t>
            </a:r>
          </a:p>
          <a:p>
            <a:pPr marL="0" marR="0" lvl="0" indent="0" algn="l" defTabSz="914400" rtl="0" eaLnBrk="0" fontAlgn="base" latinLnBrk="0" hangingPunct="0">
              <a:lnSpc>
                <a:spcPct val="100000"/>
              </a:lnSpc>
              <a:spcBef>
                <a:spcPct val="0"/>
              </a:spcBef>
              <a:spcAft>
                <a:spcPct val="0"/>
              </a:spcAft>
              <a:buClrTx/>
              <a:buSzTx/>
              <a:buFontTx/>
              <a:buNone/>
              <a:tabLst/>
            </a:pPr>
            <a:r>
              <a:rPr lang="fr-FR" altLang="fr-FR" dirty="0">
                <a:latin typeface="Arial" panose="020B0604020202020204" pitchFamily="34" charset="0"/>
                <a:ea typeface="Times New Roman" panose="02020603050405020304" pitchFamily="18" charset="0"/>
              </a:rPr>
              <a:t>                      </a:t>
            </a:r>
            <a:r>
              <a:rPr kumimoji="0" lang="fr-FR" altLang="fr-FR"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hématome, douleur au point de ponction, œdèmes.</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(organes génitaux externes, membres inférieurs, lombes), encombrement trachéal et bronchique.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a:p>
            <a:pPr marL="317500">
              <a:spcBef>
                <a:spcPts val="15"/>
              </a:spcBef>
            </a:pPr>
            <a:r>
              <a:rPr lang="en-US" sz="1050" dirty="0" err="1">
                <a:effectLst/>
                <a:latin typeface="Times New Roman" panose="02020603050405020304" pitchFamily="18" charset="0"/>
                <a:ea typeface="Times New Roman" panose="02020603050405020304" pitchFamily="18" charset="0"/>
              </a:rPr>
              <a:t>Références</a:t>
            </a:r>
            <a:r>
              <a:rPr lang="en-US" sz="1050" dirty="0">
                <a:effectLst/>
                <a:latin typeface="Times New Roman" panose="02020603050405020304" pitchFamily="18" charset="0"/>
                <a:ea typeface="Times New Roman" panose="02020603050405020304" pitchFamily="18" charset="0"/>
              </a:rPr>
              <a:t>:</a:t>
            </a:r>
          </a:p>
          <a:p>
            <a:pPr marL="317500">
              <a:spcBef>
                <a:spcPts val="15"/>
              </a:spcBef>
            </a:pPr>
            <a:endParaRPr lang="fr-FR" sz="1050" dirty="0">
              <a:effectLst/>
              <a:latin typeface="Times New Roman" panose="02020603050405020304" pitchFamily="18" charset="0"/>
              <a:ea typeface="Times New Roman" panose="02020603050405020304" pitchFamily="18" charset="0"/>
            </a:endParaRPr>
          </a:p>
          <a:p>
            <a:pPr marL="317500">
              <a:lnSpc>
                <a:spcPts val="1035"/>
              </a:lnSpc>
            </a:pPr>
            <a:r>
              <a:rPr lang="en-US" sz="1050" dirty="0">
                <a:effectLst/>
                <a:latin typeface="Times New Roman" panose="02020603050405020304" pitchFamily="18" charset="0"/>
                <a:ea typeface="Times New Roman" panose="02020603050405020304" pitchFamily="18" charset="0"/>
              </a:rPr>
              <a:t>-Musgrave</a:t>
            </a:r>
            <a:r>
              <a:rPr lang="en-US" sz="1050" spc="-10" dirty="0">
                <a:effectLst/>
                <a:latin typeface="Times New Roman" panose="02020603050405020304" pitchFamily="18" charset="0"/>
                <a:ea typeface="Times New Roman" panose="02020603050405020304" pitchFamily="18" charset="0"/>
              </a:rPr>
              <a:t> </a:t>
            </a:r>
            <a:r>
              <a:rPr lang="en-US" sz="1050" dirty="0">
                <a:effectLst/>
                <a:latin typeface="Times New Roman" panose="02020603050405020304" pitchFamily="18" charset="0"/>
                <a:ea typeface="Times New Roman" panose="02020603050405020304" pitchFamily="18" charset="0"/>
              </a:rPr>
              <a:t>CF,</a:t>
            </a:r>
            <a:r>
              <a:rPr lang="en-US" sz="1050" spc="-5" dirty="0">
                <a:effectLst/>
                <a:latin typeface="Times New Roman" panose="02020603050405020304" pitchFamily="18" charset="0"/>
                <a:ea typeface="Times New Roman" panose="02020603050405020304" pitchFamily="18" charset="0"/>
              </a:rPr>
              <a:t> </a:t>
            </a:r>
            <a:r>
              <a:rPr lang="en-US" sz="1050" dirty="0" err="1">
                <a:effectLst/>
                <a:latin typeface="Times New Roman" panose="02020603050405020304" pitchFamily="18" charset="0"/>
                <a:ea typeface="Times New Roman" panose="02020603050405020304" pitchFamily="18" charset="0"/>
              </a:rPr>
              <a:t>Bartal</a:t>
            </a:r>
            <a:r>
              <a:rPr lang="en-US" sz="1050" spc="-5" dirty="0">
                <a:effectLst/>
                <a:latin typeface="Times New Roman" panose="02020603050405020304" pitchFamily="18" charset="0"/>
                <a:ea typeface="Times New Roman" panose="02020603050405020304" pitchFamily="18" charset="0"/>
              </a:rPr>
              <a:t> </a:t>
            </a:r>
            <a:r>
              <a:rPr lang="en-US" sz="1050" dirty="0">
                <a:effectLst/>
                <a:latin typeface="Times New Roman" panose="02020603050405020304" pitchFamily="18" charset="0"/>
                <a:ea typeface="Times New Roman" panose="02020603050405020304" pitchFamily="18" charset="0"/>
              </a:rPr>
              <a:t>N,</a:t>
            </a:r>
            <a:r>
              <a:rPr lang="en-US" sz="1050" spc="-5" dirty="0">
                <a:effectLst/>
                <a:latin typeface="Times New Roman" panose="02020603050405020304" pitchFamily="18" charset="0"/>
                <a:ea typeface="Times New Roman" panose="02020603050405020304" pitchFamily="18" charset="0"/>
              </a:rPr>
              <a:t> </a:t>
            </a:r>
            <a:r>
              <a:rPr lang="en-US" sz="1050" dirty="0" err="1">
                <a:effectLst/>
                <a:latin typeface="Times New Roman" panose="02020603050405020304" pitchFamily="18" charset="0"/>
                <a:ea typeface="Times New Roman" panose="02020603050405020304" pitchFamily="18" charset="0"/>
              </a:rPr>
              <a:t>Opstadt</a:t>
            </a:r>
            <a:r>
              <a:rPr lang="en-US" sz="1050" spc="-15" dirty="0">
                <a:effectLst/>
                <a:latin typeface="Times New Roman" panose="02020603050405020304" pitchFamily="18" charset="0"/>
                <a:ea typeface="Times New Roman" panose="02020603050405020304" pitchFamily="18" charset="0"/>
              </a:rPr>
              <a:t> </a:t>
            </a:r>
            <a:r>
              <a:rPr lang="en-US" sz="1050" dirty="0">
                <a:effectLst/>
                <a:latin typeface="Times New Roman" panose="02020603050405020304" pitchFamily="18" charset="0"/>
                <a:ea typeface="Times New Roman" panose="02020603050405020304" pitchFamily="18" charset="0"/>
              </a:rPr>
              <a:t>J.</a:t>
            </a:r>
            <a:r>
              <a:rPr lang="en-US" sz="1050" spc="-5" dirty="0">
                <a:effectLst/>
                <a:latin typeface="Times New Roman" panose="02020603050405020304" pitchFamily="18" charset="0"/>
                <a:ea typeface="Times New Roman" panose="02020603050405020304" pitchFamily="18" charset="0"/>
              </a:rPr>
              <a:t> </a:t>
            </a:r>
            <a:r>
              <a:rPr lang="en-US" sz="1050" dirty="0">
                <a:effectLst/>
                <a:latin typeface="Times New Roman" panose="02020603050405020304" pitchFamily="18" charset="0"/>
                <a:ea typeface="Times New Roman" panose="02020603050405020304" pitchFamily="18" charset="0"/>
              </a:rPr>
              <a:t>The</a:t>
            </a:r>
            <a:r>
              <a:rPr lang="en-US" sz="1050" spc="215" dirty="0">
                <a:effectLst/>
                <a:latin typeface="Times New Roman" panose="02020603050405020304" pitchFamily="18" charset="0"/>
                <a:ea typeface="Times New Roman" panose="02020603050405020304" pitchFamily="18" charset="0"/>
              </a:rPr>
              <a:t> </a:t>
            </a:r>
            <a:r>
              <a:rPr lang="en-US" sz="1050" dirty="0">
                <a:effectLst/>
                <a:latin typeface="Times New Roman" panose="02020603050405020304" pitchFamily="18" charset="0"/>
                <a:ea typeface="Times New Roman" panose="02020603050405020304" pitchFamily="18" charset="0"/>
              </a:rPr>
              <a:t>sensation</a:t>
            </a:r>
            <a:r>
              <a:rPr lang="en-US" sz="1050" spc="-10" dirty="0">
                <a:effectLst/>
                <a:latin typeface="Times New Roman" panose="02020603050405020304" pitchFamily="18" charset="0"/>
                <a:ea typeface="Times New Roman" panose="02020603050405020304" pitchFamily="18" charset="0"/>
              </a:rPr>
              <a:t> </a:t>
            </a:r>
            <a:r>
              <a:rPr lang="en-US" sz="1050" dirty="0">
                <a:effectLst/>
                <a:latin typeface="Times New Roman" panose="02020603050405020304" pitchFamily="18" charset="0"/>
                <a:ea typeface="Times New Roman" panose="02020603050405020304" pitchFamily="18" charset="0"/>
              </a:rPr>
              <a:t>of</a:t>
            </a:r>
            <a:r>
              <a:rPr lang="en-US" sz="1050" spc="-10" dirty="0">
                <a:effectLst/>
                <a:latin typeface="Times New Roman" panose="02020603050405020304" pitchFamily="18" charset="0"/>
                <a:ea typeface="Times New Roman" panose="02020603050405020304" pitchFamily="18" charset="0"/>
              </a:rPr>
              <a:t> </a:t>
            </a:r>
            <a:r>
              <a:rPr lang="en-US" sz="1050" dirty="0">
                <a:effectLst/>
                <a:latin typeface="Times New Roman" panose="02020603050405020304" pitchFamily="18" charset="0"/>
                <a:ea typeface="Times New Roman" panose="02020603050405020304" pitchFamily="18" charset="0"/>
              </a:rPr>
              <a:t>thirst</a:t>
            </a:r>
            <a:r>
              <a:rPr lang="en-US" sz="1050" spc="-5" dirty="0">
                <a:effectLst/>
                <a:latin typeface="Times New Roman" panose="02020603050405020304" pitchFamily="18" charset="0"/>
                <a:ea typeface="Times New Roman" panose="02020603050405020304" pitchFamily="18" charset="0"/>
              </a:rPr>
              <a:t> </a:t>
            </a:r>
            <a:r>
              <a:rPr lang="en-US" sz="1050" dirty="0">
                <a:effectLst/>
                <a:latin typeface="Times New Roman" panose="02020603050405020304" pitchFamily="18" charset="0"/>
                <a:ea typeface="Times New Roman" panose="02020603050405020304" pitchFamily="18" charset="0"/>
              </a:rPr>
              <a:t>in</a:t>
            </a:r>
            <a:r>
              <a:rPr lang="en-US" sz="1050" spc="-10" dirty="0">
                <a:effectLst/>
                <a:latin typeface="Times New Roman" panose="02020603050405020304" pitchFamily="18" charset="0"/>
                <a:ea typeface="Times New Roman" panose="02020603050405020304" pitchFamily="18" charset="0"/>
              </a:rPr>
              <a:t> </a:t>
            </a:r>
            <a:r>
              <a:rPr lang="en-US" sz="1050" dirty="0">
                <a:effectLst/>
                <a:latin typeface="Times New Roman" panose="02020603050405020304" pitchFamily="18" charset="0"/>
                <a:ea typeface="Times New Roman" panose="02020603050405020304" pitchFamily="18" charset="0"/>
              </a:rPr>
              <a:t>dying patients</a:t>
            </a:r>
            <a:r>
              <a:rPr lang="en-US" sz="1050" spc="-5" dirty="0">
                <a:effectLst/>
                <a:latin typeface="Times New Roman" panose="02020603050405020304" pitchFamily="18" charset="0"/>
                <a:ea typeface="Times New Roman" panose="02020603050405020304" pitchFamily="18" charset="0"/>
              </a:rPr>
              <a:t> </a:t>
            </a:r>
            <a:r>
              <a:rPr lang="en-US" sz="1050" dirty="0">
                <a:effectLst/>
                <a:latin typeface="Times New Roman" panose="02020603050405020304" pitchFamily="18" charset="0"/>
                <a:ea typeface="Times New Roman" panose="02020603050405020304" pitchFamily="18" charset="0"/>
              </a:rPr>
              <a:t>receiving</a:t>
            </a:r>
            <a:r>
              <a:rPr lang="en-US" sz="1050" spc="-10" dirty="0">
                <a:effectLst/>
                <a:latin typeface="Times New Roman" panose="02020603050405020304" pitchFamily="18" charset="0"/>
                <a:ea typeface="Times New Roman" panose="02020603050405020304" pitchFamily="18" charset="0"/>
              </a:rPr>
              <a:t> </a:t>
            </a:r>
            <a:r>
              <a:rPr lang="en-US" sz="1050" dirty="0">
                <a:effectLst/>
                <a:latin typeface="Times New Roman" panose="02020603050405020304" pitchFamily="18" charset="0"/>
                <a:ea typeface="Times New Roman" panose="02020603050405020304" pitchFamily="18" charset="0"/>
              </a:rPr>
              <a:t>IV</a:t>
            </a:r>
            <a:r>
              <a:rPr lang="en-US" sz="1050" spc="-5" dirty="0">
                <a:effectLst/>
                <a:latin typeface="Times New Roman" panose="02020603050405020304" pitchFamily="18" charset="0"/>
                <a:ea typeface="Times New Roman" panose="02020603050405020304" pitchFamily="18" charset="0"/>
              </a:rPr>
              <a:t> </a:t>
            </a:r>
            <a:r>
              <a:rPr lang="en-US" sz="1050" dirty="0" err="1">
                <a:effectLst/>
                <a:latin typeface="Times New Roman" panose="02020603050405020304" pitchFamily="18" charset="0"/>
                <a:ea typeface="Times New Roman" panose="02020603050405020304" pitchFamily="18" charset="0"/>
              </a:rPr>
              <a:t>hydratation</a:t>
            </a:r>
            <a:r>
              <a:rPr lang="en-US" sz="1050" dirty="0">
                <a:effectLst/>
                <a:latin typeface="Times New Roman" panose="02020603050405020304" pitchFamily="18" charset="0"/>
                <a:ea typeface="Times New Roman" panose="02020603050405020304" pitchFamily="18" charset="0"/>
              </a:rPr>
              <a:t>.</a:t>
            </a:r>
            <a:r>
              <a:rPr lang="en-US" sz="1050" spc="40" dirty="0">
                <a:effectLst/>
                <a:latin typeface="Times New Roman" panose="02020603050405020304" pitchFamily="18" charset="0"/>
                <a:ea typeface="Times New Roman" panose="02020603050405020304" pitchFamily="18" charset="0"/>
              </a:rPr>
              <a:t> </a:t>
            </a:r>
            <a:r>
              <a:rPr lang="fr-FR" sz="1050" dirty="0">
                <a:effectLst/>
                <a:latin typeface="Times New Roman" panose="02020603050405020304" pitchFamily="18" charset="0"/>
                <a:ea typeface="Times New Roman" panose="02020603050405020304" pitchFamily="18" charset="0"/>
              </a:rPr>
              <a:t>J.</a:t>
            </a:r>
            <a:r>
              <a:rPr lang="fr-FR" sz="1050" spc="-15" dirty="0">
                <a:effectLst/>
                <a:latin typeface="Times New Roman" panose="02020603050405020304" pitchFamily="18" charset="0"/>
                <a:ea typeface="Times New Roman" panose="02020603050405020304" pitchFamily="18" charset="0"/>
              </a:rPr>
              <a:t> </a:t>
            </a:r>
            <a:r>
              <a:rPr lang="fr-FR" sz="1050" dirty="0" err="1">
                <a:effectLst/>
                <a:latin typeface="Times New Roman" panose="02020603050405020304" pitchFamily="18" charset="0"/>
                <a:ea typeface="Times New Roman" panose="02020603050405020304" pitchFamily="18" charset="0"/>
              </a:rPr>
              <a:t>Palliat</a:t>
            </a:r>
            <a:r>
              <a:rPr lang="fr-FR" sz="1050" spc="-5" dirty="0">
                <a:effectLst/>
                <a:latin typeface="Times New Roman" panose="02020603050405020304" pitchFamily="18" charset="0"/>
                <a:ea typeface="Times New Roman" panose="02020603050405020304" pitchFamily="18" charset="0"/>
              </a:rPr>
              <a:t> </a:t>
            </a:r>
            <a:r>
              <a:rPr lang="fr-FR" sz="1050" dirty="0">
                <a:effectLst/>
                <a:latin typeface="Times New Roman" panose="02020603050405020304" pitchFamily="18" charset="0"/>
                <a:ea typeface="Times New Roman" panose="02020603050405020304" pitchFamily="18" charset="0"/>
              </a:rPr>
              <a:t>Care</a:t>
            </a:r>
            <a:r>
              <a:rPr lang="fr-FR" sz="1050" spc="-15" dirty="0">
                <a:effectLst/>
                <a:latin typeface="Times New Roman" panose="02020603050405020304" pitchFamily="18" charset="0"/>
                <a:ea typeface="Times New Roman" panose="02020603050405020304" pitchFamily="18" charset="0"/>
              </a:rPr>
              <a:t> </a:t>
            </a:r>
            <a:r>
              <a:rPr lang="fr-FR" sz="1050" dirty="0">
                <a:effectLst/>
                <a:latin typeface="Times New Roman" panose="02020603050405020304" pitchFamily="18" charset="0"/>
                <a:ea typeface="Times New Roman" panose="02020603050405020304" pitchFamily="18" charset="0"/>
              </a:rPr>
              <a:t>1995;11(4):17-21.</a:t>
            </a:r>
          </a:p>
          <a:p>
            <a:pPr marL="317500" marR="94615"/>
            <a:r>
              <a:rPr lang="fr-FR" sz="1050" dirty="0">
                <a:effectLst/>
                <a:latin typeface="Times New Roman" panose="02020603050405020304" pitchFamily="18" charset="0"/>
                <a:ea typeface="Times New Roman" panose="02020603050405020304" pitchFamily="18" charset="0"/>
              </a:rPr>
              <a:t>-</a:t>
            </a:r>
            <a:r>
              <a:rPr lang="fr-FR" sz="1050" dirty="0" err="1">
                <a:effectLst/>
                <a:latin typeface="Times New Roman" panose="02020603050405020304" pitchFamily="18" charset="0"/>
                <a:ea typeface="Times New Roman" panose="02020603050405020304" pitchFamily="18" charset="0"/>
              </a:rPr>
              <a:t>Lamande</a:t>
            </a:r>
            <a:r>
              <a:rPr lang="fr-FR" sz="1050" dirty="0">
                <a:effectLst/>
                <a:latin typeface="Times New Roman" panose="02020603050405020304" pitchFamily="18" charset="0"/>
                <a:ea typeface="Times New Roman" panose="02020603050405020304" pitchFamily="18" charset="0"/>
              </a:rPr>
              <a:t> M., </a:t>
            </a:r>
            <a:r>
              <a:rPr lang="fr-FR" sz="1050" dirty="0" err="1">
                <a:effectLst/>
                <a:latin typeface="Times New Roman" panose="02020603050405020304" pitchFamily="18" charset="0"/>
                <a:ea typeface="Times New Roman" panose="02020603050405020304" pitchFamily="18" charset="0"/>
              </a:rPr>
              <a:t>Dardaine</a:t>
            </a:r>
            <a:r>
              <a:rPr lang="fr-FR" sz="1050" dirty="0">
                <a:effectLst/>
                <a:latin typeface="Times New Roman" panose="02020603050405020304" pitchFamily="18" charset="0"/>
                <a:ea typeface="Times New Roman" panose="02020603050405020304" pitchFamily="18" charset="0"/>
              </a:rPr>
              <a:t>- Giraud V., </a:t>
            </a:r>
            <a:r>
              <a:rPr lang="fr-FR" sz="1050" dirty="0" err="1">
                <a:effectLst/>
                <a:latin typeface="Times New Roman" panose="02020603050405020304" pitchFamily="18" charset="0"/>
                <a:ea typeface="Times New Roman" panose="02020603050405020304" pitchFamily="18" charset="0"/>
              </a:rPr>
              <a:t>Ripault</a:t>
            </a:r>
            <a:r>
              <a:rPr lang="fr-FR" sz="1050" dirty="0">
                <a:effectLst/>
                <a:latin typeface="Times New Roman" panose="02020603050405020304" pitchFamily="18" charset="0"/>
                <a:ea typeface="Times New Roman" panose="02020603050405020304" pitchFamily="18" charset="0"/>
              </a:rPr>
              <a:t> H., Chavanne D., Constans T.</a:t>
            </a:r>
            <a:r>
              <a:rPr lang="fr-FR" sz="1050" spc="5" dirty="0">
                <a:effectLst/>
                <a:latin typeface="Times New Roman" panose="02020603050405020304" pitchFamily="18" charset="0"/>
                <a:ea typeface="Times New Roman" panose="02020603050405020304" pitchFamily="18" charset="0"/>
              </a:rPr>
              <a:t> </a:t>
            </a:r>
            <a:r>
              <a:rPr lang="fr-FR" sz="1050" dirty="0">
                <a:effectLst/>
                <a:latin typeface="Times New Roman" panose="02020603050405020304" pitchFamily="18" charset="0"/>
                <a:ea typeface="Times New Roman" panose="02020603050405020304" pitchFamily="18" charset="0"/>
              </a:rPr>
              <a:t>Utilisation de l’</a:t>
            </a:r>
            <a:r>
              <a:rPr lang="fr-FR" sz="1050" dirty="0" err="1">
                <a:effectLst/>
                <a:latin typeface="Times New Roman" panose="02020603050405020304" pitchFamily="18" charset="0"/>
                <a:ea typeface="Times New Roman" panose="02020603050405020304" pitchFamily="18" charset="0"/>
              </a:rPr>
              <a:t>hypodermoclyse</a:t>
            </a:r>
            <a:r>
              <a:rPr lang="fr-FR" sz="1050" dirty="0">
                <a:effectLst/>
                <a:latin typeface="Times New Roman" panose="02020603050405020304" pitchFamily="18" charset="0"/>
                <a:ea typeface="Times New Roman" panose="02020603050405020304" pitchFamily="18" charset="0"/>
              </a:rPr>
              <a:t> en gériatrie : étude prospective</a:t>
            </a:r>
            <a:r>
              <a:rPr lang="fr-FR" sz="1050" spc="-210" dirty="0">
                <a:effectLst/>
                <a:latin typeface="Times New Roman" panose="02020603050405020304" pitchFamily="18" charset="0"/>
                <a:ea typeface="Times New Roman" panose="02020603050405020304" pitchFamily="18" charset="0"/>
              </a:rPr>
              <a:t> </a:t>
            </a:r>
            <a:r>
              <a:rPr lang="fr-FR" sz="1050" dirty="0">
                <a:effectLst/>
                <a:latin typeface="Times New Roman" panose="02020603050405020304" pitchFamily="18" charset="0"/>
                <a:ea typeface="Times New Roman" panose="02020603050405020304" pitchFamily="18" charset="0"/>
              </a:rPr>
              <a:t>sur</a:t>
            </a:r>
            <a:r>
              <a:rPr lang="fr-FR" sz="1050" spc="-5" dirty="0">
                <a:effectLst/>
                <a:latin typeface="Times New Roman" panose="02020603050405020304" pitchFamily="18" charset="0"/>
                <a:ea typeface="Times New Roman" panose="02020603050405020304" pitchFamily="18" charset="0"/>
              </a:rPr>
              <a:t> </a:t>
            </a:r>
            <a:r>
              <a:rPr lang="fr-FR" sz="1050" dirty="0">
                <a:effectLst/>
                <a:latin typeface="Times New Roman" panose="02020603050405020304" pitchFamily="18" charset="0"/>
                <a:ea typeface="Times New Roman" panose="02020603050405020304" pitchFamily="18" charset="0"/>
              </a:rPr>
              <a:t>6</a:t>
            </a:r>
            <a:r>
              <a:rPr lang="fr-FR" sz="1050" spc="5" dirty="0">
                <a:effectLst/>
                <a:latin typeface="Times New Roman" panose="02020603050405020304" pitchFamily="18" charset="0"/>
                <a:ea typeface="Times New Roman" panose="02020603050405020304" pitchFamily="18" charset="0"/>
              </a:rPr>
              <a:t> </a:t>
            </a:r>
            <a:r>
              <a:rPr lang="fr-FR" sz="1050" dirty="0">
                <a:effectLst/>
                <a:latin typeface="Times New Roman" panose="02020603050405020304" pitchFamily="18" charset="0"/>
                <a:ea typeface="Times New Roman" panose="02020603050405020304" pitchFamily="18" charset="0"/>
              </a:rPr>
              <a:t>mois, Age</a:t>
            </a:r>
            <a:r>
              <a:rPr lang="fr-FR" sz="1050" spc="-5" dirty="0">
                <a:effectLst/>
                <a:latin typeface="Times New Roman" panose="02020603050405020304" pitchFamily="18" charset="0"/>
                <a:ea typeface="Times New Roman" panose="02020603050405020304" pitchFamily="18" charset="0"/>
              </a:rPr>
              <a:t> </a:t>
            </a:r>
            <a:r>
              <a:rPr lang="fr-FR" sz="1050" dirty="0">
                <a:effectLst/>
                <a:latin typeface="Times New Roman" panose="02020603050405020304" pitchFamily="18" charset="0"/>
                <a:ea typeface="Times New Roman" panose="02020603050405020304" pitchFamily="18" charset="0"/>
              </a:rPr>
              <a:t>et Nutrition</a:t>
            </a:r>
            <a:r>
              <a:rPr lang="fr-FR" sz="1050" spc="-5" dirty="0">
                <a:effectLst/>
                <a:latin typeface="Times New Roman" panose="02020603050405020304" pitchFamily="18" charset="0"/>
                <a:ea typeface="Times New Roman" panose="02020603050405020304" pitchFamily="18" charset="0"/>
              </a:rPr>
              <a:t> </a:t>
            </a:r>
            <a:r>
              <a:rPr lang="fr-FR" sz="1050" dirty="0">
                <a:effectLst/>
                <a:latin typeface="Times New Roman" panose="02020603050405020304" pitchFamily="18" charset="0"/>
                <a:ea typeface="Times New Roman" panose="02020603050405020304" pitchFamily="18" charset="0"/>
              </a:rPr>
              <a:t>2004, 15</a:t>
            </a:r>
            <a:r>
              <a:rPr lang="fr-FR" sz="1050" spc="15" dirty="0">
                <a:effectLst/>
                <a:latin typeface="Times New Roman" panose="02020603050405020304" pitchFamily="18" charset="0"/>
                <a:ea typeface="Times New Roman" panose="02020603050405020304" pitchFamily="18" charset="0"/>
              </a:rPr>
              <a:t> </a:t>
            </a:r>
            <a:r>
              <a:rPr lang="fr-FR" sz="1050" dirty="0">
                <a:effectLst/>
                <a:latin typeface="Times New Roman" panose="02020603050405020304" pitchFamily="18" charset="0"/>
                <a:ea typeface="Times New Roman" panose="02020603050405020304" pitchFamily="18" charset="0"/>
              </a:rPr>
              <a:t>:</a:t>
            </a:r>
            <a:r>
              <a:rPr lang="fr-FR" sz="1050" spc="-10" dirty="0">
                <a:effectLst/>
                <a:latin typeface="Times New Roman" panose="02020603050405020304" pitchFamily="18" charset="0"/>
                <a:ea typeface="Times New Roman" panose="02020603050405020304" pitchFamily="18" charset="0"/>
              </a:rPr>
              <a:t> </a:t>
            </a:r>
            <a:r>
              <a:rPr lang="fr-FR" sz="1050" dirty="0">
                <a:effectLst/>
                <a:latin typeface="Times New Roman" panose="02020603050405020304" pitchFamily="18" charset="0"/>
                <a:ea typeface="Times New Roman" panose="02020603050405020304" pitchFamily="18" charset="0"/>
              </a:rPr>
              <a:t>103-7</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92380293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7B5A68F-E27E-9458-7777-BE5035910E08}"/>
              </a:ext>
            </a:extLst>
          </p:cNvPr>
          <p:cNvSpPr>
            <a:spLocks noGrp="1"/>
          </p:cNvSpPr>
          <p:nvPr>
            <p:ph type="title"/>
          </p:nvPr>
        </p:nvSpPr>
        <p:spPr>
          <a:xfrm>
            <a:off x="913775" y="214685"/>
            <a:ext cx="10364451" cy="2000009"/>
          </a:xfrm>
        </p:spPr>
        <p:txBody>
          <a:bodyPr>
            <a:normAutofit/>
          </a:bodyPr>
          <a:lstStyle/>
          <a:p>
            <a:br>
              <a:rPr lang="fr-FR" dirty="0">
                <a:solidFill>
                  <a:srgbClr val="FF0000"/>
                </a:solidFill>
              </a:rPr>
            </a:br>
            <a:r>
              <a:rPr lang="fr-FR" dirty="0">
                <a:solidFill>
                  <a:srgbClr val="FF0000"/>
                </a:solidFill>
              </a:rPr>
              <a:t>Et la faim il va en souffrir ?</a:t>
            </a:r>
          </a:p>
        </p:txBody>
      </p:sp>
      <p:pic>
        <p:nvPicPr>
          <p:cNvPr id="4" name="Espace réservé du contenu 3">
            <a:extLst>
              <a:ext uri="{FF2B5EF4-FFF2-40B4-BE49-F238E27FC236}">
                <a16:creationId xmlns:a16="http://schemas.microsoft.com/office/drawing/2014/main" id="{A5E05E63-06BE-5624-B783-5DF3E5F9EA50}"/>
              </a:ext>
            </a:extLst>
          </p:cNvPr>
          <p:cNvPicPr>
            <a:picLocks noGrp="1" noChangeAspect="1"/>
          </p:cNvPicPr>
          <p:nvPr>
            <p:ph sz="quarter" idx="13"/>
          </p:nvPr>
        </p:nvPicPr>
        <p:blipFill>
          <a:blip r:embed="rId2"/>
          <a:stretch>
            <a:fillRect/>
          </a:stretch>
        </p:blipFill>
        <p:spPr>
          <a:xfrm>
            <a:off x="2878373" y="1804946"/>
            <a:ext cx="5462545" cy="5295569"/>
          </a:xfrm>
          <a:prstGeom prst="rect">
            <a:avLst/>
          </a:prstGeom>
        </p:spPr>
      </p:pic>
    </p:spTree>
    <p:extLst>
      <p:ext uri="{BB962C8B-B14F-4D97-AF65-F5344CB8AC3E}">
        <p14:creationId xmlns:p14="http://schemas.microsoft.com/office/powerpoint/2010/main" val="372170142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66927CD-D74D-8D0F-D9FF-A85F80B77FA0}"/>
              </a:ext>
            </a:extLst>
          </p:cNvPr>
          <p:cNvSpPr>
            <a:spLocks noGrp="1"/>
          </p:cNvSpPr>
          <p:nvPr>
            <p:ph type="title"/>
          </p:nvPr>
        </p:nvSpPr>
        <p:spPr/>
        <p:txBody>
          <a:bodyPr/>
          <a:lstStyle/>
          <a:p>
            <a:r>
              <a:rPr lang="fr-FR" dirty="0">
                <a:solidFill>
                  <a:srgbClr val="FF0000"/>
                </a:solidFill>
              </a:rPr>
              <a:t>Et la faim il va en souffrir ?</a:t>
            </a:r>
            <a:endParaRPr lang="fr-FR" dirty="0"/>
          </a:p>
        </p:txBody>
      </p:sp>
      <p:sp>
        <p:nvSpPr>
          <p:cNvPr id="3" name="Espace réservé du contenu 2">
            <a:extLst>
              <a:ext uri="{FF2B5EF4-FFF2-40B4-BE49-F238E27FC236}">
                <a16:creationId xmlns:a16="http://schemas.microsoft.com/office/drawing/2014/main" id="{6D3AA718-EFAB-ADDD-F047-CD72A23A3D91}"/>
              </a:ext>
            </a:extLst>
          </p:cNvPr>
          <p:cNvSpPr>
            <a:spLocks noGrp="1"/>
          </p:cNvSpPr>
          <p:nvPr>
            <p:ph sz="quarter" idx="13"/>
          </p:nvPr>
        </p:nvSpPr>
        <p:spPr/>
        <p:txBody>
          <a:bodyPr>
            <a:normAutofit fontScale="25000" lnSpcReduction="20000"/>
          </a:bodyPr>
          <a:lstStyle/>
          <a:p>
            <a:pPr marL="0" marR="165100" indent="0">
              <a:lnSpc>
                <a:spcPct val="98000"/>
              </a:lnSpc>
              <a:spcBef>
                <a:spcPts val="465"/>
              </a:spcBef>
              <a:spcAft>
                <a:spcPts val="0"/>
              </a:spcAft>
              <a:buNone/>
            </a:pPr>
            <a:endParaRPr lang="fr-FR" sz="1800" b="1" dirty="0">
              <a:solidFill>
                <a:srgbClr val="FF0000"/>
              </a:solidFill>
              <a:effectLst/>
              <a:uFill>
                <a:solidFill>
                  <a:srgbClr val="00CC00"/>
                </a:solidFill>
              </a:uFill>
              <a:latin typeface="Times New Roman" panose="02020603050405020304" pitchFamily="18" charset="0"/>
              <a:ea typeface="Times New Roman" panose="02020603050405020304" pitchFamily="18" charset="0"/>
            </a:endParaRPr>
          </a:p>
          <a:p>
            <a:pPr marL="0" marR="165100" indent="0">
              <a:lnSpc>
                <a:spcPct val="98000"/>
              </a:lnSpc>
              <a:spcBef>
                <a:spcPts val="465"/>
              </a:spcBef>
              <a:spcAft>
                <a:spcPts val="0"/>
              </a:spcAft>
              <a:buNone/>
            </a:pPr>
            <a:endParaRPr lang="fr-FR" sz="2800" b="1" dirty="0">
              <a:solidFill>
                <a:srgbClr val="FF0000"/>
              </a:solidFill>
              <a:effectLst/>
              <a:uFill>
                <a:solidFill>
                  <a:srgbClr val="00CC00"/>
                </a:solidFill>
              </a:uFill>
              <a:latin typeface="Times New Roman" panose="02020603050405020304" pitchFamily="18" charset="0"/>
              <a:ea typeface="Times New Roman" panose="02020603050405020304" pitchFamily="18" charset="0"/>
            </a:endParaRPr>
          </a:p>
          <a:p>
            <a:pPr marL="0" marR="165100" indent="0">
              <a:lnSpc>
                <a:spcPct val="98000"/>
              </a:lnSpc>
              <a:spcBef>
                <a:spcPts val="465"/>
              </a:spcBef>
              <a:spcAft>
                <a:spcPts val="0"/>
              </a:spcAft>
              <a:buNone/>
            </a:pPr>
            <a:r>
              <a:rPr lang="fr-FR" sz="7400" b="1" dirty="0">
                <a:solidFill>
                  <a:srgbClr val="FF0000"/>
                </a:solidFill>
                <a:effectLst/>
                <a:uFill>
                  <a:solidFill>
                    <a:srgbClr val="00CC00"/>
                  </a:solidFill>
                </a:uFill>
                <a:latin typeface="Arial" panose="020B0604020202020204" pitchFamily="34" charset="0"/>
                <a:ea typeface="Times New Roman" panose="02020603050405020304" pitchFamily="18" charset="0"/>
                <a:cs typeface="Arial" panose="020B0604020202020204" pitchFamily="34" charset="0"/>
              </a:rPr>
              <a:t>Dans la majorité des cas, la phase terminale d’une maladie grave s’accompagne d’une anorexie</a:t>
            </a:r>
            <a:r>
              <a:rPr lang="fr-FR" sz="7400" b="1" spc="5"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p>
          <a:p>
            <a:pPr marL="0" marR="165100" indent="0">
              <a:lnSpc>
                <a:spcPct val="98000"/>
              </a:lnSpc>
              <a:spcBef>
                <a:spcPts val="465"/>
              </a:spcBef>
              <a:spcAft>
                <a:spcPts val="0"/>
              </a:spcAft>
              <a:buNone/>
            </a:pPr>
            <a:endParaRPr lang="fr-FR" sz="7400" dirty="0">
              <a:effectLst/>
              <a:latin typeface="Arial" panose="020B0604020202020204" pitchFamily="34" charset="0"/>
              <a:ea typeface="Times New Roman" panose="02020603050405020304" pitchFamily="18" charset="0"/>
              <a:cs typeface="Arial" panose="020B0604020202020204" pitchFamily="34" charset="0"/>
            </a:endParaRPr>
          </a:p>
          <a:p>
            <a:pPr marL="0" marR="165100" indent="0">
              <a:lnSpc>
                <a:spcPct val="98000"/>
              </a:lnSpc>
              <a:spcBef>
                <a:spcPts val="465"/>
              </a:spcBef>
              <a:spcAft>
                <a:spcPts val="0"/>
              </a:spcAft>
              <a:buNone/>
            </a:pPr>
            <a:r>
              <a:rPr lang="fr-FR" sz="7400" dirty="0">
                <a:effectLst/>
                <a:latin typeface="Arial" panose="020B0604020202020204" pitchFamily="34" charset="0"/>
                <a:ea typeface="Times New Roman" panose="02020603050405020304" pitchFamily="18" charset="0"/>
                <a:cs typeface="Arial" panose="020B0604020202020204" pitchFamily="34" charset="0"/>
              </a:rPr>
              <a:t>absence</a:t>
            </a:r>
            <a:r>
              <a:rPr lang="fr-FR" sz="7400" spc="-15" dirty="0">
                <a:effectLst/>
                <a:latin typeface="Arial" panose="020B0604020202020204" pitchFamily="34" charset="0"/>
                <a:ea typeface="Times New Roman" panose="02020603050405020304" pitchFamily="18" charset="0"/>
                <a:cs typeface="Arial" panose="020B0604020202020204" pitchFamily="34" charset="0"/>
              </a:rPr>
              <a:t> </a:t>
            </a:r>
            <a:r>
              <a:rPr lang="fr-FR" sz="7400" dirty="0">
                <a:effectLst/>
                <a:latin typeface="Arial" panose="020B0604020202020204" pitchFamily="34" charset="0"/>
                <a:ea typeface="Times New Roman" panose="02020603050405020304" pitchFamily="18" charset="0"/>
                <a:cs typeface="Arial" panose="020B0604020202020204" pitchFamily="34" charset="0"/>
              </a:rPr>
              <a:t>d’appétit,</a:t>
            </a:r>
            <a:r>
              <a:rPr lang="fr-FR" sz="7400" spc="-5" dirty="0">
                <a:effectLst/>
                <a:latin typeface="Arial" panose="020B0604020202020204" pitchFamily="34" charset="0"/>
                <a:ea typeface="Times New Roman" panose="02020603050405020304" pitchFamily="18" charset="0"/>
                <a:cs typeface="Arial" panose="020B0604020202020204" pitchFamily="34" charset="0"/>
              </a:rPr>
              <a:t> </a:t>
            </a:r>
            <a:r>
              <a:rPr lang="fr-FR" sz="7400" dirty="0">
                <a:effectLst/>
                <a:latin typeface="Arial" panose="020B0604020202020204" pitchFamily="34" charset="0"/>
                <a:ea typeface="Times New Roman" panose="02020603050405020304" pitchFamily="18" charset="0"/>
                <a:cs typeface="Arial" panose="020B0604020202020204" pitchFamily="34" charset="0"/>
              </a:rPr>
              <a:t>voire</a:t>
            </a:r>
            <a:r>
              <a:rPr lang="fr-FR" sz="7400" spc="-5" dirty="0">
                <a:effectLst/>
                <a:latin typeface="Arial" panose="020B0604020202020204" pitchFamily="34" charset="0"/>
                <a:ea typeface="Times New Roman" panose="02020603050405020304" pitchFamily="18" charset="0"/>
                <a:cs typeface="Arial" panose="020B0604020202020204" pitchFamily="34" charset="0"/>
              </a:rPr>
              <a:t> </a:t>
            </a:r>
            <a:r>
              <a:rPr lang="fr-FR" sz="7400" dirty="0">
                <a:effectLst/>
                <a:latin typeface="Arial" panose="020B0604020202020204" pitchFamily="34" charset="0"/>
                <a:ea typeface="Times New Roman" panose="02020603050405020304" pitchFamily="18" charset="0"/>
                <a:cs typeface="Arial" panose="020B0604020202020204" pitchFamily="34" charset="0"/>
              </a:rPr>
              <a:t>dégoût</a:t>
            </a:r>
            <a:r>
              <a:rPr lang="fr-FR" sz="7400" spc="-5" dirty="0">
                <a:effectLst/>
                <a:latin typeface="Arial" panose="020B0604020202020204" pitchFamily="34" charset="0"/>
                <a:ea typeface="Times New Roman" panose="02020603050405020304" pitchFamily="18" charset="0"/>
                <a:cs typeface="Arial" panose="020B0604020202020204" pitchFamily="34" charset="0"/>
              </a:rPr>
              <a:t> </a:t>
            </a:r>
            <a:r>
              <a:rPr lang="fr-FR" sz="7400" dirty="0">
                <a:effectLst/>
                <a:latin typeface="Arial" panose="020B0604020202020204" pitchFamily="34" charset="0"/>
                <a:ea typeface="Times New Roman" panose="02020603050405020304" pitchFamily="18" charset="0"/>
                <a:cs typeface="Arial" panose="020B0604020202020204" pitchFamily="34" charset="0"/>
              </a:rPr>
              <a:t>de</a:t>
            </a:r>
            <a:r>
              <a:rPr lang="fr-FR" sz="7400" spc="-10" dirty="0">
                <a:effectLst/>
                <a:latin typeface="Arial" panose="020B0604020202020204" pitchFamily="34" charset="0"/>
                <a:ea typeface="Times New Roman" panose="02020603050405020304" pitchFamily="18" charset="0"/>
                <a:cs typeface="Arial" panose="020B0604020202020204" pitchFamily="34" charset="0"/>
              </a:rPr>
              <a:t> </a:t>
            </a:r>
            <a:r>
              <a:rPr lang="fr-FR" sz="7400" dirty="0">
                <a:effectLst/>
                <a:latin typeface="Arial" panose="020B0604020202020204" pitchFamily="34" charset="0"/>
                <a:ea typeface="Times New Roman" panose="02020603050405020304" pitchFamily="18" charset="0"/>
                <a:cs typeface="Arial" panose="020B0604020202020204" pitchFamily="34" charset="0"/>
              </a:rPr>
              <a:t>la</a:t>
            </a:r>
            <a:r>
              <a:rPr lang="fr-FR" sz="7400" spc="-5" dirty="0">
                <a:effectLst/>
                <a:latin typeface="Arial" panose="020B0604020202020204" pitchFamily="34" charset="0"/>
                <a:ea typeface="Times New Roman" panose="02020603050405020304" pitchFamily="18" charset="0"/>
                <a:cs typeface="Arial" panose="020B0604020202020204" pitchFamily="34" charset="0"/>
              </a:rPr>
              <a:t> </a:t>
            </a:r>
            <a:r>
              <a:rPr lang="fr-FR" sz="7400" dirty="0">
                <a:effectLst/>
                <a:latin typeface="Arial" panose="020B0604020202020204" pitchFamily="34" charset="0"/>
                <a:ea typeface="Times New Roman" panose="02020603050405020304" pitchFamily="18" charset="0"/>
                <a:cs typeface="Arial" panose="020B0604020202020204" pitchFamily="34" charset="0"/>
              </a:rPr>
              <a:t>nourriture</a:t>
            </a:r>
            <a:r>
              <a:rPr lang="fr-FR" sz="7400" spc="-10" dirty="0">
                <a:effectLst/>
                <a:latin typeface="Arial" panose="020B0604020202020204" pitchFamily="34" charset="0"/>
                <a:ea typeface="Times New Roman" panose="02020603050405020304" pitchFamily="18" charset="0"/>
                <a:cs typeface="Arial" panose="020B0604020202020204" pitchFamily="34" charset="0"/>
              </a:rPr>
              <a:t> </a:t>
            </a:r>
            <a:r>
              <a:rPr lang="fr-FR" sz="7400" dirty="0">
                <a:effectLst/>
                <a:latin typeface="Arial" panose="020B0604020202020204" pitchFamily="34" charset="0"/>
                <a:ea typeface="Times New Roman" panose="02020603050405020304" pitchFamily="18" charset="0"/>
                <a:cs typeface="Arial" panose="020B0604020202020204" pitchFamily="34" charset="0"/>
              </a:rPr>
              <a:t>et  absence</a:t>
            </a:r>
            <a:r>
              <a:rPr lang="fr-FR" sz="7400" spc="-10" dirty="0">
                <a:effectLst/>
                <a:latin typeface="Arial" panose="020B0604020202020204" pitchFamily="34" charset="0"/>
                <a:ea typeface="Times New Roman" panose="02020603050405020304" pitchFamily="18" charset="0"/>
                <a:cs typeface="Arial" panose="020B0604020202020204" pitchFamily="34" charset="0"/>
              </a:rPr>
              <a:t> </a:t>
            </a:r>
            <a:r>
              <a:rPr lang="fr-FR" sz="7400" dirty="0">
                <a:effectLst/>
                <a:latin typeface="Arial" panose="020B0604020202020204" pitchFamily="34" charset="0"/>
                <a:ea typeface="Times New Roman" panose="02020603050405020304" pitchFamily="18" charset="0"/>
                <a:cs typeface="Arial" panose="020B0604020202020204" pitchFamily="34" charset="0"/>
              </a:rPr>
              <a:t>de</a:t>
            </a:r>
            <a:r>
              <a:rPr lang="fr-FR" sz="7400" spc="-10" dirty="0">
                <a:effectLst/>
                <a:latin typeface="Arial" panose="020B0604020202020204" pitchFamily="34" charset="0"/>
                <a:ea typeface="Times New Roman" panose="02020603050405020304" pitchFamily="18" charset="0"/>
                <a:cs typeface="Arial" panose="020B0604020202020204" pitchFamily="34" charset="0"/>
              </a:rPr>
              <a:t> </a:t>
            </a:r>
          </a:p>
          <a:p>
            <a:pPr marL="0" marR="165100" indent="0">
              <a:lnSpc>
                <a:spcPct val="98000"/>
              </a:lnSpc>
              <a:spcBef>
                <a:spcPts val="465"/>
              </a:spcBef>
              <a:spcAft>
                <a:spcPts val="0"/>
              </a:spcAft>
              <a:buNone/>
            </a:pPr>
            <a:r>
              <a:rPr lang="fr-FR" sz="7400" dirty="0">
                <a:effectLst/>
                <a:latin typeface="Arial" panose="020B0604020202020204" pitchFamily="34" charset="0"/>
                <a:ea typeface="Times New Roman" panose="02020603050405020304" pitchFamily="18" charset="0"/>
                <a:cs typeface="Arial" panose="020B0604020202020204" pitchFamily="34" charset="0"/>
              </a:rPr>
              <a:t>sensation</a:t>
            </a:r>
            <a:r>
              <a:rPr lang="fr-FR" sz="7400" spc="-5" dirty="0">
                <a:effectLst/>
                <a:latin typeface="Arial" panose="020B0604020202020204" pitchFamily="34" charset="0"/>
                <a:ea typeface="Times New Roman" panose="02020603050405020304" pitchFamily="18" charset="0"/>
                <a:cs typeface="Arial" panose="020B0604020202020204" pitchFamily="34" charset="0"/>
              </a:rPr>
              <a:t> </a:t>
            </a:r>
            <a:r>
              <a:rPr lang="fr-FR" sz="7400" dirty="0">
                <a:effectLst/>
                <a:latin typeface="Arial" panose="020B0604020202020204" pitchFamily="34" charset="0"/>
                <a:ea typeface="Times New Roman" panose="02020603050405020304" pitchFamily="18" charset="0"/>
                <a:cs typeface="Arial" panose="020B0604020202020204" pitchFamily="34" charset="0"/>
              </a:rPr>
              <a:t>de faim</a:t>
            </a:r>
            <a:r>
              <a:rPr lang="fr-FR" sz="7400" spc="-5" dirty="0">
                <a:effectLst/>
                <a:latin typeface="Arial" panose="020B0604020202020204" pitchFamily="34" charset="0"/>
                <a:ea typeface="Times New Roman" panose="02020603050405020304" pitchFamily="18" charset="0"/>
                <a:cs typeface="Arial" panose="020B0604020202020204" pitchFamily="34" charset="0"/>
              </a:rPr>
              <a:t> </a:t>
            </a:r>
            <a:r>
              <a:rPr lang="fr-FR" sz="7400" dirty="0">
                <a:effectLst/>
                <a:latin typeface="Arial" panose="020B0604020202020204" pitchFamily="34" charset="0"/>
                <a:ea typeface="Times New Roman" panose="02020603050405020304" pitchFamily="18" charset="0"/>
                <a:cs typeface="Arial" panose="020B0604020202020204" pitchFamily="34" charset="0"/>
              </a:rPr>
              <a:t>ou</a:t>
            </a:r>
            <a:r>
              <a:rPr lang="fr-FR" sz="7400" spc="-5" dirty="0">
                <a:effectLst/>
                <a:latin typeface="Arial" panose="020B0604020202020204" pitchFamily="34" charset="0"/>
                <a:ea typeface="Times New Roman" panose="02020603050405020304" pitchFamily="18" charset="0"/>
                <a:cs typeface="Arial" panose="020B0604020202020204" pitchFamily="34" charset="0"/>
              </a:rPr>
              <a:t> </a:t>
            </a:r>
            <a:r>
              <a:rPr lang="fr-FR" sz="74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d’une</a:t>
            </a:r>
            <a:r>
              <a:rPr lang="fr-FR" sz="7400" spc="-15"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fr-FR" sz="74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satiété</a:t>
            </a:r>
            <a:r>
              <a:rPr lang="fr-FR" sz="7400" spc="-5"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fr-FR" sz="74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précoce</a:t>
            </a:r>
            <a:r>
              <a:rPr lang="fr-FR" sz="7400" spc="-285"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p>
          <a:p>
            <a:pPr marL="0" marR="165100" indent="0">
              <a:lnSpc>
                <a:spcPct val="98000"/>
              </a:lnSpc>
              <a:spcBef>
                <a:spcPts val="465"/>
              </a:spcBef>
              <a:spcAft>
                <a:spcPts val="0"/>
              </a:spcAft>
              <a:buNone/>
            </a:pPr>
            <a:r>
              <a:rPr lang="fr-FR" sz="7400" dirty="0">
                <a:effectLst/>
                <a:latin typeface="Arial" panose="020B0604020202020204" pitchFamily="34" charset="0"/>
                <a:ea typeface="Times New Roman" panose="02020603050405020304" pitchFamily="18" charset="0"/>
                <a:cs typeface="Arial" panose="020B0604020202020204" pitchFamily="34" charset="0"/>
              </a:rPr>
              <a:t>(sensation</a:t>
            </a:r>
            <a:r>
              <a:rPr lang="fr-FR" sz="7400" spc="-5" dirty="0">
                <a:effectLst/>
                <a:latin typeface="Arial" panose="020B0604020202020204" pitchFamily="34" charset="0"/>
                <a:ea typeface="Times New Roman" panose="02020603050405020304" pitchFamily="18" charset="0"/>
                <a:cs typeface="Arial" panose="020B0604020202020204" pitchFamily="34" charset="0"/>
              </a:rPr>
              <a:t> </a:t>
            </a:r>
            <a:r>
              <a:rPr lang="fr-FR" sz="7400" dirty="0">
                <a:effectLst/>
                <a:latin typeface="Arial" panose="020B0604020202020204" pitchFamily="34" charset="0"/>
                <a:ea typeface="Times New Roman" panose="02020603050405020304" pitchFamily="18" charset="0"/>
                <a:cs typeface="Arial" panose="020B0604020202020204" pitchFamily="34" charset="0"/>
              </a:rPr>
              <a:t>de</a:t>
            </a:r>
            <a:r>
              <a:rPr lang="fr-FR" sz="7400" spc="-5" dirty="0">
                <a:effectLst/>
                <a:latin typeface="Arial" panose="020B0604020202020204" pitchFamily="34" charset="0"/>
                <a:ea typeface="Times New Roman" panose="02020603050405020304" pitchFamily="18" charset="0"/>
                <a:cs typeface="Arial" panose="020B0604020202020204" pitchFamily="34" charset="0"/>
              </a:rPr>
              <a:t> </a:t>
            </a:r>
            <a:r>
              <a:rPr lang="fr-FR" sz="7400" dirty="0">
                <a:effectLst/>
                <a:latin typeface="Arial" panose="020B0604020202020204" pitchFamily="34" charset="0"/>
                <a:ea typeface="Times New Roman" panose="02020603050405020304" pitchFamily="18" charset="0"/>
                <a:cs typeface="Arial" panose="020B0604020202020204" pitchFamily="34" charset="0"/>
              </a:rPr>
              <a:t>satiété</a:t>
            </a:r>
            <a:r>
              <a:rPr lang="fr-FR" sz="7400" spc="5" dirty="0">
                <a:effectLst/>
                <a:latin typeface="Arial" panose="020B0604020202020204" pitchFamily="34" charset="0"/>
                <a:ea typeface="Times New Roman" panose="02020603050405020304" pitchFamily="18" charset="0"/>
                <a:cs typeface="Arial" panose="020B0604020202020204" pitchFamily="34" charset="0"/>
              </a:rPr>
              <a:t> </a:t>
            </a:r>
            <a:r>
              <a:rPr lang="fr-FR" sz="7400" dirty="0">
                <a:effectLst/>
                <a:latin typeface="Arial" panose="020B0604020202020204" pitchFamily="34" charset="0"/>
                <a:ea typeface="Times New Roman" panose="02020603050405020304" pitchFamily="18" charset="0"/>
                <a:cs typeface="Arial" panose="020B0604020202020204" pitchFamily="34" charset="0"/>
              </a:rPr>
              <a:t>après quelques bouchées).</a:t>
            </a:r>
          </a:p>
          <a:p>
            <a:pPr marL="88900" indent="0">
              <a:lnSpc>
                <a:spcPts val="1035"/>
              </a:lnSpc>
              <a:spcBef>
                <a:spcPts val="460"/>
              </a:spcBef>
              <a:buNone/>
            </a:pPr>
            <a:endParaRPr lang="en-US" sz="4400" dirty="0">
              <a:effectLst/>
              <a:latin typeface="Arial" panose="020B0604020202020204" pitchFamily="34" charset="0"/>
              <a:ea typeface="Times New Roman" panose="02020603050405020304" pitchFamily="18" charset="0"/>
              <a:cs typeface="Arial" panose="020B0604020202020204" pitchFamily="34" charset="0"/>
            </a:endParaRPr>
          </a:p>
          <a:p>
            <a:pPr marL="88900" indent="0">
              <a:lnSpc>
                <a:spcPts val="1035"/>
              </a:lnSpc>
              <a:spcBef>
                <a:spcPts val="460"/>
              </a:spcBef>
              <a:buNone/>
            </a:pPr>
            <a:endParaRPr lang="en-US" sz="1000" dirty="0">
              <a:latin typeface="Arial" panose="020B0604020202020204" pitchFamily="34" charset="0"/>
              <a:ea typeface="Times New Roman" panose="02020603050405020304" pitchFamily="18" charset="0"/>
              <a:cs typeface="Arial" panose="020B0604020202020204" pitchFamily="34" charset="0"/>
            </a:endParaRPr>
          </a:p>
          <a:p>
            <a:pPr marL="88900" indent="0">
              <a:lnSpc>
                <a:spcPts val="1035"/>
              </a:lnSpc>
              <a:spcBef>
                <a:spcPts val="460"/>
              </a:spcBef>
              <a:buNone/>
            </a:pPr>
            <a:endParaRPr lang="en-US" sz="1000" dirty="0">
              <a:latin typeface="Arial" panose="020B0604020202020204" pitchFamily="34" charset="0"/>
              <a:ea typeface="Times New Roman" panose="02020603050405020304" pitchFamily="18" charset="0"/>
              <a:cs typeface="Arial" panose="020B0604020202020204" pitchFamily="34" charset="0"/>
            </a:endParaRPr>
          </a:p>
          <a:p>
            <a:pPr marL="88900" indent="0">
              <a:lnSpc>
                <a:spcPts val="1035"/>
              </a:lnSpc>
              <a:spcBef>
                <a:spcPts val="460"/>
              </a:spcBef>
              <a:buNone/>
            </a:pPr>
            <a:r>
              <a:rPr lang="en-US" sz="4200" dirty="0" err="1">
                <a:effectLst/>
                <a:latin typeface="Arial" panose="020B0604020202020204" pitchFamily="34" charset="0"/>
                <a:ea typeface="Times New Roman" panose="02020603050405020304" pitchFamily="18" charset="0"/>
                <a:cs typeface="Arial" panose="020B0604020202020204" pitchFamily="34" charset="0"/>
              </a:rPr>
              <a:t>Références</a:t>
            </a:r>
            <a:r>
              <a:rPr lang="en-US" sz="4200" dirty="0">
                <a:effectLst/>
                <a:latin typeface="Arial" panose="020B0604020202020204" pitchFamily="34" charset="0"/>
                <a:ea typeface="Times New Roman" panose="02020603050405020304" pitchFamily="18" charset="0"/>
                <a:cs typeface="Arial" panose="020B0604020202020204" pitchFamily="34" charset="0"/>
              </a:rPr>
              <a:t>:</a:t>
            </a:r>
            <a:endParaRPr lang="fr-FR" sz="4200" dirty="0">
              <a:effectLst/>
              <a:latin typeface="Arial" panose="020B0604020202020204" pitchFamily="34" charset="0"/>
              <a:ea typeface="Times New Roman" panose="02020603050405020304" pitchFamily="18" charset="0"/>
              <a:cs typeface="Arial" panose="020B0604020202020204" pitchFamily="34" charset="0"/>
            </a:endParaRPr>
          </a:p>
          <a:p>
            <a:pPr marL="88900" indent="0">
              <a:lnSpc>
                <a:spcPts val="1030"/>
              </a:lnSpc>
              <a:buNone/>
            </a:pPr>
            <a:r>
              <a:rPr lang="en-US" sz="4200" dirty="0">
                <a:effectLst/>
                <a:latin typeface="Arial" panose="020B0604020202020204" pitchFamily="34" charset="0"/>
                <a:ea typeface="Times New Roman" panose="02020603050405020304" pitchFamily="18" charset="0"/>
                <a:cs typeface="Arial" panose="020B0604020202020204" pitchFamily="34" charset="0"/>
              </a:rPr>
              <a:t>Mc</a:t>
            </a:r>
            <a:r>
              <a:rPr lang="en-US" sz="4200" spc="-15" dirty="0">
                <a:effectLst/>
                <a:latin typeface="Arial" panose="020B0604020202020204" pitchFamily="34" charset="0"/>
                <a:ea typeface="Times New Roman" panose="02020603050405020304" pitchFamily="18" charset="0"/>
                <a:cs typeface="Arial" panose="020B0604020202020204" pitchFamily="34" charset="0"/>
              </a:rPr>
              <a:t> </a:t>
            </a:r>
            <a:r>
              <a:rPr lang="en-US" sz="4200" dirty="0" err="1">
                <a:effectLst/>
                <a:latin typeface="Arial" panose="020B0604020202020204" pitchFamily="34" charset="0"/>
                <a:ea typeface="Times New Roman" panose="02020603050405020304" pitchFamily="18" charset="0"/>
                <a:cs typeface="Arial" panose="020B0604020202020204" pitchFamily="34" charset="0"/>
              </a:rPr>
              <a:t>Cann</a:t>
            </a:r>
            <a:r>
              <a:rPr lang="en-US" sz="4200" dirty="0">
                <a:effectLst/>
                <a:latin typeface="Arial" panose="020B0604020202020204" pitchFamily="34" charset="0"/>
                <a:ea typeface="Times New Roman" panose="02020603050405020304" pitchFamily="18" charset="0"/>
                <a:cs typeface="Arial" panose="020B0604020202020204" pitchFamily="34" charset="0"/>
              </a:rPr>
              <a:t> RM,</a:t>
            </a:r>
            <a:r>
              <a:rPr lang="en-US" sz="4200" spc="-5" dirty="0">
                <a:effectLst/>
                <a:latin typeface="Arial" panose="020B0604020202020204" pitchFamily="34" charset="0"/>
                <a:ea typeface="Times New Roman" panose="02020603050405020304" pitchFamily="18" charset="0"/>
                <a:cs typeface="Arial" panose="020B0604020202020204" pitchFamily="34" charset="0"/>
              </a:rPr>
              <a:t> </a:t>
            </a:r>
            <a:r>
              <a:rPr lang="en-US" sz="4200" dirty="0">
                <a:effectLst/>
                <a:latin typeface="Arial" panose="020B0604020202020204" pitchFamily="34" charset="0"/>
                <a:ea typeface="Times New Roman" panose="02020603050405020304" pitchFamily="18" charset="0"/>
                <a:cs typeface="Arial" panose="020B0604020202020204" pitchFamily="34" charset="0"/>
              </a:rPr>
              <a:t>Hall</a:t>
            </a:r>
            <a:r>
              <a:rPr lang="en-US" sz="4200" spc="-5" dirty="0">
                <a:effectLst/>
                <a:latin typeface="Arial" panose="020B0604020202020204" pitchFamily="34" charset="0"/>
                <a:ea typeface="Times New Roman" panose="02020603050405020304" pitchFamily="18" charset="0"/>
                <a:cs typeface="Arial" panose="020B0604020202020204" pitchFamily="34" charset="0"/>
              </a:rPr>
              <a:t> </a:t>
            </a:r>
            <a:r>
              <a:rPr lang="en-US" sz="4200" dirty="0">
                <a:effectLst/>
                <a:latin typeface="Arial" panose="020B0604020202020204" pitchFamily="34" charset="0"/>
                <a:ea typeface="Times New Roman" panose="02020603050405020304" pitchFamily="18" charset="0"/>
                <a:cs typeface="Arial" panose="020B0604020202020204" pitchFamily="34" charset="0"/>
              </a:rPr>
              <a:t>WJ,</a:t>
            </a:r>
            <a:r>
              <a:rPr lang="en-US" sz="4200" spc="-5" dirty="0">
                <a:effectLst/>
                <a:latin typeface="Arial" panose="020B0604020202020204" pitchFamily="34" charset="0"/>
                <a:ea typeface="Times New Roman" panose="02020603050405020304" pitchFamily="18" charset="0"/>
                <a:cs typeface="Arial" panose="020B0604020202020204" pitchFamily="34" charset="0"/>
              </a:rPr>
              <a:t> </a:t>
            </a:r>
            <a:r>
              <a:rPr lang="en-US" sz="4200" dirty="0" err="1">
                <a:effectLst/>
                <a:latin typeface="Arial" panose="020B0604020202020204" pitchFamily="34" charset="0"/>
                <a:ea typeface="Times New Roman" panose="02020603050405020304" pitchFamily="18" charset="0"/>
                <a:cs typeface="Arial" panose="020B0604020202020204" pitchFamily="34" charset="0"/>
              </a:rPr>
              <a:t>Groth</a:t>
            </a:r>
            <a:r>
              <a:rPr lang="en-US" sz="4200" dirty="0">
                <a:effectLst/>
                <a:latin typeface="Arial" panose="020B0604020202020204" pitchFamily="34" charset="0"/>
                <a:ea typeface="Times New Roman" panose="02020603050405020304" pitchFamily="18" charset="0"/>
                <a:cs typeface="Arial" panose="020B0604020202020204" pitchFamily="34" charset="0"/>
              </a:rPr>
              <a:t>-Juncker</a:t>
            </a:r>
            <a:r>
              <a:rPr lang="en-US" sz="4200" spc="-5" dirty="0">
                <a:effectLst/>
                <a:latin typeface="Arial" panose="020B0604020202020204" pitchFamily="34" charset="0"/>
                <a:ea typeface="Times New Roman" panose="02020603050405020304" pitchFamily="18" charset="0"/>
                <a:cs typeface="Arial" panose="020B0604020202020204" pitchFamily="34" charset="0"/>
              </a:rPr>
              <a:t> </a:t>
            </a:r>
            <a:r>
              <a:rPr lang="en-US" sz="4200" dirty="0">
                <a:effectLst/>
                <a:latin typeface="Arial" panose="020B0604020202020204" pitchFamily="34" charset="0"/>
                <a:ea typeface="Times New Roman" panose="02020603050405020304" pitchFamily="18" charset="0"/>
                <a:cs typeface="Arial" panose="020B0604020202020204" pitchFamily="34" charset="0"/>
              </a:rPr>
              <a:t>A.</a:t>
            </a:r>
            <a:r>
              <a:rPr lang="en-US" sz="4200" spc="-5" dirty="0">
                <a:effectLst/>
                <a:latin typeface="Arial" panose="020B0604020202020204" pitchFamily="34" charset="0"/>
                <a:ea typeface="Times New Roman" panose="02020603050405020304" pitchFamily="18" charset="0"/>
                <a:cs typeface="Arial" panose="020B0604020202020204" pitchFamily="34" charset="0"/>
              </a:rPr>
              <a:t> </a:t>
            </a:r>
            <a:r>
              <a:rPr lang="en-US" sz="4200" dirty="0">
                <a:effectLst/>
                <a:latin typeface="Arial" panose="020B0604020202020204" pitchFamily="34" charset="0"/>
                <a:ea typeface="Times New Roman" panose="02020603050405020304" pitchFamily="18" charset="0"/>
                <a:cs typeface="Arial" panose="020B0604020202020204" pitchFamily="34" charset="0"/>
              </a:rPr>
              <a:t>Comfort</a:t>
            </a:r>
            <a:r>
              <a:rPr lang="en-US" sz="4200" spc="-10" dirty="0">
                <a:effectLst/>
                <a:latin typeface="Arial" panose="020B0604020202020204" pitchFamily="34" charset="0"/>
                <a:ea typeface="Times New Roman" panose="02020603050405020304" pitchFamily="18" charset="0"/>
                <a:cs typeface="Arial" panose="020B0604020202020204" pitchFamily="34" charset="0"/>
              </a:rPr>
              <a:t> </a:t>
            </a:r>
            <a:r>
              <a:rPr lang="en-US" sz="4200" dirty="0">
                <a:effectLst/>
                <a:latin typeface="Arial" panose="020B0604020202020204" pitchFamily="34" charset="0"/>
                <a:ea typeface="Times New Roman" panose="02020603050405020304" pitchFamily="18" charset="0"/>
                <a:cs typeface="Arial" panose="020B0604020202020204" pitchFamily="34" charset="0"/>
              </a:rPr>
              <a:t>care</a:t>
            </a:r>
            <a:r>
              <a:rPr lang="en-US" sz="4200" spc="5" dirty="0">
                <a:effectLst/>
                <a:latin typeface="Arial" panose="020B0604020202020204" pitchFamily="34" charset="0"/>
                <a:ea typeface="Times New Roman" panose="02020603050405020304" pitchFamily="18" charset="0"/>
                <a:cs typeface="Arial" panose="020B0604020202020204" pitchFamily="34" charset="0"/>
              </a:rPr>
              <a:t> </a:t>
            </a:r>
            <a:r>
              <a:rPr lang="en-US" sz="4200" dirty="0">
                <a:effectLst/>
                <a:latin typeface="Arial" panose="020B0604020202020204" pitchFamily="34" charset="0"/>
                <a:ea typeface="Times New Roman" panose="02020603050405020304" pitchFamily="18" charset="0"/>
                <a:cs typeface="Arial" panose="020B0604020202020204" pitchFamily="34" charset="0"/>
              </a:rPr>
              <a:t>for</a:t>
            </a:r>
            <a:r>
              <a:rPr lang="en-US" sz="4200" spc="-5" dirty="0">
                <a:effectLst/>
                <a:latin typeface="Arial" panose="020B0604020202020204" pitchFamily="34" charset="0"/>
                <a:ea typeface="Times New Roman" panose="02020603050405020304" pitchFamily="18" charset="0"/>
                <a:cs typeface="Arial" panose="020B0604020202020204" pitchFamily="34" charset="0"/>
              </a:rPr>
              <a:t> </a:t>
            </a:r>
            <a:r>
              <a:rPr lang="en-US" sz="4200" dirty="0">
                <a:effectLst/>
                <a:latin typeface="Arial" panose="020B0604020202020204" pitchFamily="34" charset="0"/>
                <a:ea typeface="Times New Roman" panose="02020603050405020304" pitchFamily="18" charset="0"/>
                <a:cs typeface="Arial" panose="020B0604020202020204" pitchFamily="34" charset="0"/>
              </a:rPr>
              <a:t>terminally</a:t>
            </a:r>
            <a:r>
              <a:rPr lang="en-US" sz="4200" spc="-25" dirty="0">
                <a:effectLst/>
                <a:latin typeface="Arial" panose="020B0604020202020204" pitchFamily="34" charset="0"/>
                <a:ea typeface="Times New Roman" panose="02020603050405020304" pitchFamily="18" charset="0"/>
                <a:cs typeface="Arial" panose="020B0604020202020204" pitchFamily="34" charset="0"/>
              </a:rPr>
              <a:t> </a:t>
            </a:r>
            <a:r>
              <a:rPr lang="en-US" sz="4200" dirty="0">
                <a:effectLst/>
                <a:latin typeface="Arial" panose="020B0604020202020204" pitchFamily="34" charset="0"/>
                <a:ea typeface="Times New Roman" panose="02020603050405020304" pitchFamily="18" charset="0"/>
                <a:cs typeface="Arial" panose="020B0604020202020204" pitchFamily="34" charset="0"/>
              </a:rPr>
              <a:t>ill</a:t>
            </a:r>
            <a:r>
              <a:rPr lang="en-US" sz="4200" spc="-5" dirty="0">
                <a:effectLst/>
                <a:latin typeface="Arial" panose="020B0604020202020204" pitchFamily="34" charset="0"/>
                <a:ea typeface="Times New Roman" panose="02020603050405020304" pitchFamily="18" charset="0"/>
                <a:cs typeface="Arial" panose="020B0604020202020204" pitchFamily="34" charset="0"/>
              </a:rPr>
              <a:t> </a:t>
            </a:r>
            <a:r>
              <a:rPr lang="en-US" sz="4200" dirty="0">
                <a:effectLst/>
                <a:latin typeface="Arial" panose="020B0604020202020204" pitchFamily="34" charset="0"/>
                <a:ea typeface="Times New Roman" panose="02020603050405020304" pitchFamily="18" charset="0"/>
                <a:cs typeface="Arial" panose="020B0604020202020204" pitchFamily="34" charset="0"/>
              </a:rPr>
              <a:t>patients.</a:t>
            </a:r>
            <a:r>
              <a:rPr lang="en-US" sz="4200" spc="-5" dirty="0">
                <a:effectLst/>
                <a:latin typeface="Arial" panose="020B0604020202020204" pitchFamily="34" charset="0"/>
                <a:ea typeface="Times New Roman" panose="02020603050405020304" pitchFamily="18" charset="0"/>
                <a:cs typeface="Arial" panose="020B0604020202020204" pitchFamily="34" charset="0"/>
              </a:rPr>
              <a:t> </a:t>
            </a:r>
            <a:r>
              <a:rPr lang="en-US" sz="4200" dirty="0">
                <a:effectLst/>
                <a:latin typeface="Arial" panose="020B0604020202020204" pitchFamily="34" charset="0"/>
                <a:ea typeface="Times New Roman" panose="02020603050405020304" pitchFamily="18" charset="0"/>
                <a:cs typeface="Arial" panose="020B0604020202020204" pitchFamily="34" charset="0"/>
              </a:rPr>
              <a:t>JAMA</a:t>
            </a:r>
            <a:r>
              <a:rPr lang="en-US" sz="4200" spc="-20" dirty="0">
                <a:effectLst/>
                <a:latin typeface="Arial" panose="020B0604020202020204" pitchFamily="34" charset="0"/>
                <a:ea typeface="Times New Roman" panose="02020603050405020304" pitchFamily="18" charset="0"/>
                <a:cs typeface="Arial" panose="020B0604020202020204" pitchFamily="34" charset="0"/>
              </a:rPr>
              <a:t> </a:t>
            </a:r>
            <a:r>
              <a:rPr lang="en-US" sz="4200" dirty="0">
                <a:effectLst/>
                <a:latin typeface="Arial" panose="020B0604020202020204" pitchFamily="34" charset="0"/>
                <a:ea typeface="Times New Roman" panose="02020603050405020304" pitchFamily="18" charset="0"/>
                <a:cs typeface="Arial" panose="020B0604020202020204" pitchFamily="34" charset="0"/>
              </a:rPr>
              <a:t>1994;</a:t>
            </a:r>
            <a:r>
              <a:rPr lang="en-US" sz="4200" spc="-15" dirty="0">
                <a:effectLst/>
                <a:latin typeface="Arial" panose="020B0604020202020204" pitchFamily="34" charset="0"/>
                <a:ea typeface="Times New Roman" panose="02020603050405020304" pitchFamily="18" charset="0"/>
                <a:cs typeface="Arial" panose="020B0604020202020204" pitchFamily="34" charset="0"/>
              </a:rPr>
              <a:t> </a:t>
            </a:r>
            <a:r>
              <a:rPr lang="en-US" sz="4200" dirty="0">
                <a:effectLst/>
                <a:latin typeface="Arial" panose="020B0604020202020204" pitchFamily="34" charset="0"/>
                <a:ea typeface="Times New Roman" panose="02020603050405020304" pitchFamily="18" charset="0"/>
                <a:cs typeface="Arial" panose="020B0604020202020204" pitchFamily="34" charset="0"/>
              </a:rPr>
              <a:t>272:1263-1266.</a:t>
            </a:r>
            <a:endParaRPr lang="fr-FR" sz="4200" dirty="0">
              <a:effectLst/>
              <a:latin typeface="Arial" panose="020B0604020202020204" pitchFamily="34" charset="0"/>
              <a:ea typeface="Times New Roman" panose="02020603050405020304" pitchFamily="18" charset="0"/>
              <a:cs typeface="Arial" panose="020B0604020202020204" pitchFamily="34" charset="0"/>
            </a:endParaRPr>
          </a:p>
          <a:p>
            <a:pPr marL="88900" indent="0">
              <a:lnSpc>
                <a:spcPts val="1030"/>
              </a:lnSpc>
              <a:buNone/>
            </a:pPr>
            <a:r>
              <a:rPr lang="en-US" sz="4200" dirty="0" err="1">
                <a:effectLst/>
                <a:latin typeface="Arial" panose="020B0604020202020204" pitchFamily="34" charset="0"/>
                <a:ea typeface="Times New Roman" panose="02020603050405020304" pitchFamily="18" charset="0"/>
                <a:cs typeface="Arial" panose="020B0604020202020204" pitchFamily="34" charset="0"/>
              </a:rPr>
              <a:t>Sarhill</a:t>
            </a:r>
            <a:r>
              <a:rPr lang="en-US" sz="4200" spc="-10" dirty="0">
                <a:effectLst/>
                <a:latin typeface="Arial" panose="020B0604020202020204" pitchFamily="34" charset="0"/>
                <a:ea typeface="Times New Roman" panose="02020603050405020304" pitchFamily="18" charset="0"/>
                <a:cs typeface="Arial" panose="020B0604020202020204" pitchFamily="34" charset="0"/>
              </a:rPr>
              <a:t> </a:t>
            </a:r>
            <a:r>
              <a:rPr lang="en-US" sz="4200" dirty="0">
                <a:effectLst/>
                <a:latin typeface="Arial" panose="020B0604020202020204" pitchFamily="34" charset="0"/>
                <a:ea typeface="Times New Roman" panose="02020603050405020304" pitchFamily="18" charset="0"/>
                <a:cs typeface="Arial" panose="020B0604020202020204" pitchFamily="34" charset="0"/>
              </a:rPr>
              <a:t>N,</a:t>
            </a:r>
            <a:r>
              <a:rPr lang="en-US" sz="4200" spc="-15" dirty="0">
                <a:effectLst/>
                <a:latin typeface="Arial" panose="020B0604020202020204" pitchFamily="34" charset="0"/>
                <a:ea typeface="Times New Roman" panose="02020603050405020304" pitchFamily="18" charset="0"/>
                <a:cs typeface="Arial" panose="020B0604020202020204" pitchFamily="34" charset="0"/>
              </a:rPr>
              <a:t> </a:t>
            </a:r>
            <a:r>
              <a:rPr lang="en-US" sz="4200" dirty="0">
                <a:effectLst/>
                <a:latin typeface="Arial" panose="020B0604020202020204" pitchFamily="34" charset="0"/>
                <a:ea typeface="Times New Roman" panose="02020603050405020304" pitchFamily="18" charset="0"/>
                <a:cs typeface="Arial" panose="020B0604020202020204" pitchFamily="34" charset="0"/>
              </a:rPr>
              <a:t>Mahmoud</a:t>
            </a:r>
            <a:r>
              <a:rPr lang="en-US" sz="4200" spc="-15" dirty="0">
                <a:effectLst/>
                <a:latin typeface="Arial" panose="020B0604020202020204" pitchFamily="34" charset="0"/>
                <a:ea typeface="Times New Roman" panose="02020603050405020304" pitchFamily="18" charset="0"/>
                <a:cs typeface="Arial" panose="020B0604020202020204" pitchFamily="34" charset="0"/>
              </a:rPr>
              <a:t> </a:t>
            </a:r>
            <a:r>
              <a:rPr lang="en-US" sz="4200" dirty="0">
                <a:effectLst/>
                <a:latin typeface="Arial" panose="020B0604020202020204" pitchFamily="34" charset="0"/>
                <a:ea typeface="Times New Roman" panose="02020603050405020304" pitchFamily="18" charset="0"/>
                <a:cs typeface="Arial" panose="020B0604020202020204" pitchFamily="34" charset="0"/>
              </a:rPr>
              <a:t>F,</a:t>
            </a:r>
            <a:r>
              <a:rPr lang="en-US" sz="4200" spc="-5" dirty="0">
                <a:effectLst/>
                <a:latin typeface="Arial" panose="020B0604020202020204" pitchFamily="34" charset="0"/>
                <a:ea typeface="Times New Roman" panose="02020603050405020304" pitchFamily="18" charset="0"/>
                <a:cs typeface="Arial" panose="020B0604020202020204" pitchFamily="34" charset="0"/>
              </a:rPr>
              <a:t> </a:t>
            </a:r>
            <a:r>
              <a:rPr lang="en-US" sz="4200" dirty="0">
                <a:effectLst/>
                <a:latin typeface="Arial" panose="020B0604020202020204" pitchFamily="34" charset="0"/>
                <a:ea typeface="Times New Roman" panose="02020603050405020304" pitchFamily="18" charset="0"/>
                <a:cs typeface="Arial" panose="020B0604020202020204" pitchFamily="34" charset="0"/>
              </a:rPr>
              <a:t>Walsh D</a:t>
            </a:r>
            <a:r>
              <a:rPr lang="en-US" sz="4200" spc="-25" dirty="0">
                <a:effectLst/>
                <a:latin typeface="Arial" panose="020B0604020202020204" pitchFamily="34" charset="0"/>
                <a:ea typeface="Times New Roman" panose="02020603050405020304" pitchFamily="18" charset="0"/>
                <a:cs typeface="Arial" panose="020B0604020202020204" pitchFamily="34" charset="0"/>
              </a:rPr>
              <a:t> </a:t>
            </a:r>
            <a:r>
              <a:rPr lang="en-US" sz="4200" dirty="0">
                <a:effectLst/>
                <a:latin typeface="Arial" panose="020B0604020202020204" pitchFamily="34" charset="0"/>
                <a:ea typeface="Times New Roman" panose="02020603050405020304" pitchFamily="18" charset="0"/>
                <a:cs typeface="Arial" panose="020B0604020202020204" pitchFamily="34" charset="0"/>
              </a:rPr>
              <a:t>et</a:t>
            </a:r>
            <a:r>
              <a:rPr lang="en-US" sz="4200" spc="-5" dirty="0">
                <a:effectLst/>
                <a:latin typeface="Arial" panose="020B0604020202020204" pitchFamily="34" charset="0"/>
                <a:ea typeface="Times New Roman" panose="02020603050405020304" pitchFamily="18" charset="0"/>
                <a:cs typeface="Arial" panose="020B0604020202020204" pitchFamily="34" charset="0"/>
              </a:rPr>
              <a:t> </a:t>
            </a:r>
            <a:r>
              <a:rPr lang="en-US" sz="4200" dirty="0">
                <a:effectLst/>
                <a:latin typeface="Arial" panose="020B0604020202020204" pitchFamily="34" charset="0"/>
                <a:ea typeface="Times New Roman" panose="02020603050405020304" pitchFamily="18" charset="0"/>
                <a:cs typeface="Arial" panose="020B0604020202020204" pitchFamily="34" charset="0"/>
              </a:rPr>
              <a:t>col. Evaluation</a:t>
            </a:r>
            <a:r>
              <a:rPr lang="en-US" sz="4200" spc="-15" dirty="0">
                <a:effectLst/>
                <a:latin typeface="Arial" panose="020B0604020202020204" pitchFamily="34" charset="0"/>
                <a:ea typeface="Times New Roman" panose="02020603050405020304" pitchFamily="18" charset="0"/>
                <a:cs typeface="Arial" panose="020B0604020202020204" pitchFamily="34" charset="0"/>
              </a:rPr>
              <a:t> </a:t>
            </a:r>
            <a:r>
              <a:rPr lang="en-US" sz="4200" dirty="0">
                <a:effectLst/>
                <a:latin typeface="Arial" panose="020B0604020202020204" pitchFamily="34" charset="0"/>
                <a:ea typeface="Times New Roman" panose="02020603050405020304" pitchFamily="18" charset="0"/>
                <a:cs typeface="Arial" panose="020B0604020202020204" pitchFamily="34" charset="0"/>
              </a:rPr>
              <a:t>of</a:t>
            </a:r>
            <a:r>
              <a:rPr lang="en-US" sz="4200" spc="-15" dirty="0">
                <a:effectLst/>
                <a:latin typeface="Arial" panose="020B0604020202020204" pitchFamily="34" charset="0"/>
                <a:ea typeface="Times New Roman" panose="02020603050405020304" pitchFamily="18" charset="0"/>
                <a:cs typeface="Arial" panose="020B0604020202020204" pitchFamily="34" charset="0"/>
              </a:rPr>
              <a:t> </a:t>
            </a:r>
            <a:r>
              <a:rPr lang="en-US" sz="4200" dirty="0">
                <a:effectLst/>
                <a:latin typeface="Arial" panose="020B0604020202020204" pitchFamily="34" charset="0"/>
                <a:ea typeface="Times New Roman" panose="02020603050405020304" pitchFamily="18" charset="0"/>
                <a:cs typeface="Arial" panose="020B0604020202020204" pitchFamily="34" charset="0"/>
              </a:rPr>
              <a:t>nutritional</a:t>
            </a:r>
            <a:r>
              <a:rPr lang="en-US" sz="4200" spc="-5" dirty="0">
                <a:effectLst/>
                <a:latin typeface="Arial" panose="020B0604020202020204" pitchFamily="34" charset="0"/>
                <a:ea typeface="Times New Roman" panose="02020603050405020304" pitchFamily="18" charset="0"/>
                <a:cs typeface="Arial" panose="020B0604020202020204" pitchFamily="34" charset="0"/>
              </a:rPr>
              <a:t> </a:t>
            </a:r>
            <a:r>
              <a:rPr lang="en-US" sz="4200" dirty="0">
                <a:effectLst/>
                <a:latin typeface="Arial" panose="020B0604020202020204" pitchFamily="34" charset="0"/>
                <a:ea typeface="Times New Roman" panose="02020603050405020304" pitchFamily="18" charset="0"/>
                <a:cs typeface="Arial" panose="020B0604020202020204" pitchFamily="34" charset="0"/>
              </a:rPr>
              <a:t>status</a:t>
            </a:r>
            <a:r>
              <a:rPr lang="en-US" sz="4200" spc="-10" dirty="0">
                <a:effectLst/>
                <a:latin typeface="Arial" panose="020B0604020202020204" pitchFamily="34" charset="0"/>
                <a:ea typeface="Times New Roman" panose="02020603050405020304" pitchFamily="18" charset="0"/>
                <a:cs typeface="Arial" panose="020B0604020202020204" pitchFamily="34" charset="0"/>
              </a:rPr>
              <a:t> </a:t>
            </a:r>
            <a:r>
              <a:rPr lang="en-US" sz="4200" dirty="0">
                <a:effectLst/>
                <a:latin typeface="Arial" panose="020B0604020202020204" pitchFamily="34" charset="0"/>
                <a:ea typeface="Times New Roman" panose="02020603050405020304" pitchFamily="18" charset="0"/>
                <a:cs typeface="Arial" panose="020B0604020202020204" pitchFamily="34" charset="0"/>
              </a:rPr>
              <a:t>in</a:t>
            </a:r>
            <a:r>
              <a:rPr lang="en-US" sz="4200" spc="5" dirty="0">
                <a:effectLst/>
                <a:latin typeface="Arial" panose="020B0604020202020204" pitchFamily="34" charset="0"/>
                <a:ea typeface="Times New Roman" panose="02020603050405020304" pitchFamily="18" charset="0"/>
                <a:cs typeface="Arial" panose="020B0604020202020204" pitchFamily="34" charset="0"/>
              </a:rPr>
              <a:t> </a:t>
            </a:r>
            <a:r>
              <a:rPr lang="en-US" sz="4200" dirty="0">
                <a:effectLst/>
                <a:latin typeface="Arial" panose="020B0604020202020204" pitchFamily="34" charset="0"/>
                <a:ea typeface="Times New Roman" panose="02020603050405020304" pitchFamily="18" charset="0"/>
                <a:cs typeface="Arial" panose="020B0604020202020204" pitchFamily="34" charset="0"/>
              </a:rPr>
              <a:t>advanced</a:t>
            </a:r>
            <a:r>
              <a:rPr lang="en-US" sz="4200" spc="-5" dirty="0">
                <a:effectLst/>
                <a:latin typeface="Arial" panose="020B0604020202020204" pitchFamily="34" charset="0"/>
                <a:ea typeface="Times New Roman" panose="02020603050405020304" pitchFamily="18" charset="0"/>
                <a:cs typeface="Arial" panose="020B0604020202020204" pitchFamily="34" charset="0"/>
              </a:rPr>
              <a:t> </a:t>
            </a:r>
            <a:r>
              <a:rPr lang="en-US" sz="4200" dirty="0">
                <a:effectLst/>
                <a:latin typeface="Arial" panose="020B0604020202020204" pitchFamily="34" charset="0"/>
                <a:ea typeface="Times New Roman" panose="02020603050405020304" pitchFamily="18" charset="0"/>
                <a:cs typeface="Arial" panose="020B0604020202020204" pitchFamily="34" charset="0"/>
              </a:rPr>
              <a:t>metastatic</a:t>
            </a:r>
            <a:r>
              <a:rPr lang="en-US" sz="4200" spc="-10" dirty="0">
                <a:effectLst/>
                <a:latin typeface="Arial" panose="020B0604020202020204" pitchFamily="34" charset="0"/>
                <a:ea typeface="Times New Roman" panose="02020603050405020304" pitchFamily="18" charset="0"/>
                <a:cs typeface="Arial" panose="020B0604020202020204" pitchFamily="34" charset="0"/>
              </a:rPr>
              <a:t> </a:t>
            </a:r>
            <a:r>
              <a:rPr lang="en-US" sz="4200" dirty="0">
                <a:effectLst/>
                <a:latin typeface="Arial" panose="020B0604020202020204" pitchFamily="34" charset="0"/>
                <a:ea typeface="Times New Roman" panose="02020603050405020304" pitchFamily="18" charset="0"/>
                <a:cs typeface="Arial" panose="020B0604020202020204" pitchFamily="34" charset="0"/>
              </a:rPr>
              <a:t>cancer.</a:t>
            </a:r>
            <a:r>
              <a:rPr lang="en-US" sz="4200" spc="45" dirty="0">
                <a:effectLst/>
                <a:latin typeface="Arial" panose="020B0604020202020204" pitchFamily="34" charset="0"/>
                <a:ea typeface="Times New Roman" panose="02020603050405020304" pitchFamily="18" charset="0"/>
                <a:cs typeface="Arial" panose="020B0604020202020204" pitchFamily="34" charset="0"/>
              </a:rPr>
              <a:t> </a:t>
            </a:r>
          </a:p>
          <a:p>
            <a:pPr marL="88900" indent="0">
              <a:lnSpc>
                <a:spcPts val="1030"/>
              </a:lnSpc>
              <a:buNone/>
            </a:pPr>
            <a:r>
              <a:rPr lang="fr-FR" sz="4200" dirty="0">
                <a:effectLst/>
                <a:latin typeface="Arial" panose="020B0604020202020204" pitchFamily="34" charset="0"/>
                <a:ea typeface="Times New Roman" panose="02020603050405020304" pitchFamily="18" charset="0"/>
                <a:cs typeface="Arial" panose="020B0604020202020204" pitchFamily="34" charset="0"/>
              </a:rPr>
              <a:t>Support</a:t>
            </a:r>
            <a:r>
              <a:rPr lang="fr-FR" sz="4200" spc="-5" dirty="0">
                <a:effectLst/>
                <a:latin typeface="Arial" panose="020B0604020202020204" pitchFamily="34" charset="0"/>
                <a:ea typeface="Times New Roman" panose="02020603050405020304" pitchFamily="18" charset="0"/>
                <a:cs typeface="Arial" panose="020B0604020202020204" pitchFamily="34" charset="0"/>
              </a:rPr>
              <a:t> </a:t>
            </a:r>
            <a:r>
              <a:rPr lang="fr-FR" sz="4200" dirty="0">
                <a:effectLst/>
                <a:latin typeface="Arial" panose="020B0604020202020204" pitchFamily="34" charset="0"/>
                <a:ea typeface="Times New Roman" panose="02020603050405020304" pitchFamily="18" charset="0"/>
                <a:cs typeface="Arial" panose="020B0604020202020204" pitchFamily="34" charset="0"/>
              </a:rPr>
              <a:t>Care</a:t>
            </a:r>
            <a:r>
              <a:rPr lang="fr-FR" sz="4200" spc="-10" dirty="0">
                <a:effectLst/>
                <a:latin typeface="Arial" panose="020B0604020202020204" pitchFamily="34" charset="0"/>
                <a:ea typeface="Times New Roman" panose="02020603050405020304" pitchFamily="18" charset="0"/>
                <a:cs typeface="Arial" panose="020B0604020202020204" pitchFamily="34" charset="0"/>
              </a:rPr>
              <a:t> </a:t>
            </a:r>
            <a:r>
              <a:rPr lang="fr-FR" sz="4200" dirty="0">
                <a:effectLst/>
                <a:latin typeface="Arial" panose="020B0604020202020204" pitchFamily="34" charset="0"/>
                <a:ea typeface="Times New Roman" panose="02020603050405020304" pitchFamily="18" charset="0"/>
                <a:cs typeface="Arial" panose="020B0604020202020204" pitchFamily="34" charset="0"/>
              </a:rPr>
              <a:t>Cancer</a:t>
            </a:r>
            <a:r>
              <a:rPr lang="fr-FR" sz="4200" spc="-10" dirty="0">
                <a:effectLst/>
                <a:latin typeface="Arial" panose="020B0604020202020204" pitchFamily="34" charset="0"/>
                <a:ea typeface="Times New Roman" panose="02020603050405020304" pitchFamily="18" charset="0"/>
                <a:cs typeface="Arial" panose="020B0604020202020204" pitchFamily="34" charset="0"/>
              </a:rPr>
              <a:t> </a:t>
            </a:r>
            <a:r>
              <a:rPr lang="fr-FR" sz="4200" dirty="0">
                <a:effectLst/>
                <a:latin typeface="Arial" panose="020B0604020202020204" pitchFamily="34" charset="0"/>
                <a:ea typeface="Times New Roman" panose="02020603050405020304" pitchFamily="18" charset="0"/>
                <a:cs typeface="Arial" panose="020B0604020202020204" pitchFamily="34" charset="0"/>
              </a:rPr>
              <a:t>2003;11:</a:t>
            </a:r>
            <a:r>
              <a:rPr lang="fr-FR" sz="4200" spc="-15" dirty="0">
                <a:effectLst/>
                <a:latin typeface="Arial" panose="020B0604020202020204" pitchFamily="34" charset="0"/>
                <a:ea typeface="Times New Roman" panose="02020603050405020304" pitchFamily="18" charset="0"/>
                <a:cs typeface="Arial" panose="020B0604020202020204" pitchFamily="34" charset="0"/>
              </a:rPr>
              <a:t> </a:t>
            </a:r>
            <a:r>
              <a:rPr lang="fr-FR" sz="4200" dirty="0">
                <a:effectLst/>
                <a:latin typeface="Arial" panose="020B0604020202020204" pitchFamily="34" charset="0"/>
                <a:ea typeface="Times New Roman" panose="02020603050405020304" pitchFamily="18" charset="0"/>
                <a:cs typeface="Arial" panose="020B0604020202020204" pitchFamily="34" charset="0"/>
              </a:rPr>
              <a:t>652-</a:t>
            </a:r>
          </a:p>
        </p:txBody>
      </p:sp>
    </p:spTree>
    <p:extLst>
      <p:ext uri="{BB962C8B-B14F-4D97-AF65-F5344CB8AC3E}">
        <p14:creationId xmlns:p14="http://schemas.microsoft.com/office/powerpoint/2010/main" val="225142847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2B7F061-4F54-3142-32AB-52623282E3E6}"/>
              </a:ext>
            </a:extLst>
          </p:cNvPr>
          <p:cNvSpPr>
            <a:spLocks noGrp="1"/>
          </p:cNvSpPr>
          <p:nvPr>
            <p:ph type="title"/>
          </p:nvPr>
        </p:nvSpPr>
        <p:spPr/>
        <p:txBody>
          <a:bodyPr/>
          <a:lstStyle/>
          <a:p>
            <a:r>
              <a:rPr lang="fr-FR" dirty="0">
                <a:solidFill>
                  <a:srgbClr val="FF0000"/>
                </a:solidFill>
              </a:rPr>
              <a:t>Et la faim il va en souffrir ?</a:t>
            </a:r>
            <a:endParaRPr lang="fr-FR" dirty="0"/>
          </a:p>
        </p:txBody>
      </p:sp>
      <p:sp>
        <p:nvSpPr>
          <p:cNvPr id="3" name="Espace réservé du contenu 2">
            <a:extLst>
              <a:ext uri="{FF2B5EF4-FFF2-40B4-BE49-F238E27FC236}">
                <a16:creationId xmlns:a16="http://schemas.microsoft.com/office/drawing/2014/main" id="{19CB5365-D9C1-E325-4EC7-A367BDEF3606}"/>
              </a:ext>
            </a:extLst>
          </p:cNvPr>
          <p:cNvSpPr>
            <a:spLocks noGrp="1"/>
          </p:cNvSpPr>
          <p:nvPr>
            <p:ph sz="quarter" idx="13"/>
          </p:nvPr>
        </p:nvSpPr>
        <p:spPr/>
        <p:txBody>
          <a:bodyPr>
            <a:normAutofit fontScale="92500" lnSpcReduction="10000"/>
          </a:bodyPr>
          <a:lstStyle/>
          <a:p>
            <a:pPr marL="0" marR="320675" indent="0">
              <a:spcBef>
                <a:spcPts val="450"/>
              </a:spcBef>
              <a:spcAft>
                <a:spcPts val="0"/>
              </a:spcAft>
              <a:buNone/>
            </a:pPr>
            <a:endParaRPr lang="fr-FR" sz="1900" b="1" dirty="0">
              <a:solidFill>
                <a:srgbClr val="FF0000"/>
              </a:solidFill>
              <a:effectLst/>
              <a:uFill>
                <a:solidFill>
                  <a:srgbClr val="00CC00"/>
                </a:solidFill>
              </a:uFill>
              <a:latin typeface="Arial" panose="020B0604020202020204" pitchFamily="34" charset="0"/>
              <a:ea typeface="Times New Roman" panose="02020603050405020304" pitchFamily="18" charset="0"/>
              <a:cs typeface="Arial" panose="020B0604020202020204" pitchFamily="34" charset="0"/>
            </a:endParaRPr>
          </a:p>
          <a:p>
            <a:pPr marL="0" marR="320675" indent="0">
              <a:spcBef>
                <a:spcPts val="450"/>
              </a:spcBef>
              <a:spcAft>
                <a:spcPts val="0"/>
              </a:spcAft>
              <a:buNone/>
            </a:pPr>
            <a:r>
              <a:rPr lang="fr-FR" sz="1900" b="1" dirty="0">
                <a:solidFill>
                  <a:srgbClr val="FF0000"/>
                </a:solidFill>
                <a:effectLst/>
                <a:uFill>
                  <a:solidFill>
                    <a:srgbClr val="00CC00"/>
                  </a:solidFill>
                </a:uFill>
                <a:latin typeface="Arial" panose="020B0604020202020204" pitchFamily="34" charset="0"/>
                <a:ea typeface="Times New Roman" panose="02020603050405020304" pitchFamily="18" charset="0"/>
                <a:cs typeface="Arial" panose="020B0604020202020204" pitchFamily="34" charset="0"/>
              </a:rPr>
              <a:t>Dans le cas des pathologies cancéreuses et infectieuses</a:t>
            </a:r>
            <a:r>
              <a:rPr lang="fr-FR" sz="19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fr-FR" sz="1800" dirty="0">
                <a:effectLst/>
                <a:latin typeface="Times New Roman" panose="02020603050405020304" pitchFamily="18" charset="0"/>
                <a:ea typeface="Times New Roman" panose="02020603050405020304" pitchFamily="18" charset="0"/>
              </a:rPr>
              <a:t>la dénutrition observée est due à la diminution</a:t>
            </a:r>
            <a:r>
              <a:rPr lang="fr-FR" sz="1800" spc="-285" dirty="0">
                <a:effectLst/>
                <a:latin typeface="Times New Roman" panose="02020603050405020304" pitchFamily="18" charset="0"/>
                <a:ea typeface="Times New Roman" panose="02020603050405020304" pitchFamily="18" charset="0"/>
              </a:rPr>
              <a:t> </a:t>
            </a:r>
            <a:r>
              <a:rPr lang="fr-FR" sz="1800" dirty="0">
                <a:effectLst/>
                <a:latin typeface="Times New Roman" panose="02020603050405020304" pitchFamily="18" charset="0"/>
                <a:ea typeface="Times New Roman" panose="02020603050405020304" pitchFamily="18" charset="0"/>
              </a:rPr>
              <a:t>des</a:t>
            </a:r>
            <a:r>
              <a:rPr lang="fr-FR" sz="1800" spc="-5" dirty="0">
                <a:effectLst/>
                <a:latin typeface="Times New Roman" panose="02020603050405020304" pitchFamily="18" charset="0"/>
                <a:ea typeface="Times New Roman" panose="02020603050405020304" pitchFamily="18" charset="0"/>
              </a:rPr>
              <a:t> </a:t>
            </a:r>
            <a:r>
              <a:rPr lang="fr-FR" sz="1800" dirty="0">
                <a:effectLst/>
                <a:latin typeface="Times New Roman" panose="02020603050405020304" pitchFamily="18" charset="0"/>
                <a:ea typeface="Times New Roman" panose="02020603050405020304" pitchFamily="18" charset="0"/>
              </a:rPr>
              <a:t>apports (dénutrition exogène) mais aussi</a:t>
            </a:r>
            <a:r>
              <a:rPr lang="fr-FR" sz="1800" spc="-5" dirty="0">
                <a:effectLst/>
                <a:latin typeface="Times New Roman" panose="02020603050405020304" pitchFamily="18" charset="0"/>
                <a:ea typeface="Times New Roman" panose="02020603050405020304" pitchFamily="18" charset="0"/>
              </a:rPr>
              <a:t> </a:t>
            </a:r>
            <a:r>
              <a:rPr lang="fr-FR" sz="1800" dirty="0">
                <a:effectLst/>
                <a:latin typeface="Times New Roman" panose="02020603050405020304" pitchFamily="18" charset="0"/>
                <a:ea typeface="Times New Roman" panose="02020603050405020304" pitchFamily="18" charset="0"/>
              </a:rPr>
              <a:t>à</a:t>
            </a:r>
            <a:r>
              <a:rPr lang="fr-FR" sz="1800" spc="-5" dirty="0">
                <a:effectLst/>
                <a:latin typeface="Times New Roman" panose="02020603050405020304" pitchFamily="18" charset="0"/>
                <a:ea typeface="Times New Roman" panose="02020603050405020304" pitchFamily="18" charset="0"/>
              </a:rPr>
              <a:t> </a:t>
            </a:r>
            <a:r>
              <a:rPr lang="fr-FR" sz="1800" dirty="0">
                <a:effectLst/>
                <a:latin typeface="Times New Roman" panose="02020603050405020304" pitchFamily="18" charset="0"/>
                <a:ea typeface="Times New Roman" panose="02020603050405020304" pitchFamily="18" charset="0"/>
              </a:rPr>
              <a:t>la</a:t>
            </a:r>
            <a:r>
              <a:rPr lang="fr-FR" sz="1800" spc="5" dirty="0">
                <a:effectLst/>
                <a:latin typeface="Times New Roman" panose="02020603050405020304" pitchFamily="18" charset="0"/>
                <a:ea typeface="Times New Roman" panose="02020603050405020304" pitchFamily="18" charset="0"/>
              </a:rPr>
              <a:t> </a:t>
            </a:r>
            <a:r>
              <a:rPr lang="fr-FR" sz="1800" dirty="0">
                <a:effectLst/>
                <a:latin typeface="Times New Roman" panose="02020603050405020304" pitchFamily="18" charset="0"/>
                <a:ea typeface="Times New Roman" panose="02020603050405020304" pitchFamily="18" charset="0"/>
              </a:rPr>
              <a:t>maladie (dénutrition endogène)</a:t>
            </a:r>
            <a:r>
              <a:rPr lang="fr-FR" sz="1800" dirty="0">
                <a:solidFill>
                  <a:srgbClr val="FF0000"/>
                </a:solidFill>
                <a:effectLst/>
                <a:latin typeface="Times New Roman" panose="02020603050405020304" pitchFamily="18" charset="0"/>
                <a:ea typeface="Times New Roman" panose="02020603050405020304" pitchFamily="18" charset="0"/>
              </a:rPr>
              <a:t>.</a:t>
            </a:r>
            <a:endParaRPr lang="fr-FR" sz="1800" dirty="0">
              <a:effectLst/>
              <a:latin typeface="Times New Roman" panose="02020603050405020304" pitchFamily="18" charset="0"/>
              <a:ea typeface="Times New Roman" panose="02020603050405020304" pitchFamily="18" charset="0"/>
            </a:endParaRPr>
          </a:p>
          <a:p>
            <a:pPr marL="88900" indent="0">
              <a:spcBef>
                <a:spcPts val="20"/>
              </a:spcBef>
              <a:spcAft>
                <a:spcPts val="0"/>
              </a:spcAft>
              <a:buNone/>
            </a:pPr>
            <a:endParaRPr lang="fr-FR" sz="1800" dirty="0">
              <a:effectLst/>
              <a:latin typeface="Times New Roman" panose="02020603050405020304" pitchFamily="18" charset="0"/>
              <a:ea typeface="Times New Roman" panose="02020603050405020304" pitchFamily="18" charset="0"/>
            </a:endParaRPr>
          </a:p>
          <a:p>
            <a:pPr marL="88900" indent="0">
              <a:lnSpc>
                <a:spcPts val="1035"/>
              </a:lnSpc>
              <a:buNone/>
            </a:pPr>
            <a:endParaRPr lang="fr-FR" sz="1050" dirty="0">
              <a:effectLst/>
              <a:latin typeface="Arial" panose="020B0604020202020204" pitchFamily="34" charset="0"/>
              <a:ea typeface="Times New Roman" panose="02020603050405020304" pitchFamily="18" charset="0"/>
              <a:cs typeface="Arial" panose="020B0604020202020204" pitchFamily="34" charset="0"/>
            </a:endParaRPr>
          </a:p>
          <a:p>
            <a:pPr marL="88900" indent="0">
              <a:lnSpc>
                <a:spcPts val="1035"/>
              </a:lnSpc>
              <a:buNone/>
            </a:pPr>
            <a:endParaRPr lang="fr-FR" sz="1050" dirty="0">
              <a:latin typeface="Arial" panose="020B0604020202020204" pitchFamily="34" charset="0"/>
              <a:ea typeface="Times New Roman" panose="02020603050405020304" pitchFamily="18" charset="0"/>
              <a:cs typeface="Arial" panose="020B0604020202020204" pitchFamily="34" charset="0"/>
            </a:endParaRPr>
          </a:p>
          <a:p>
            <a:pPr marL="88900" indent="0">
              <a:lnSpc>
                <a:spcPts val="1035"/>
              </a:lnSpc>
              <a:buNone/>
            </a:pPr>
            <a:endParaRPr lang="fr-FR" sz="1050" dirty="0">
              <a:effectLst/>
              <a:latin typeface="Arial" panose="020B0604020202020204" pitchFamily="34" charset="0"/>
              <a:ea typeface="Times New Roman" panose="02020603050405020304" pitchFamily="18" charset="0"/>
              <a:cs typeface="Arial" panose="020B0604020202020204" pitchFamily="34" charset="0"/>
            </a:endParaRPr>
          </a:p>
          <a:p>
            <a:pPr marL="88900" indent="0">
              <a:lnSpc>
                <a:spcPts val="1035"/>
              </a:lnSpc>
              <a:buNone/>
            </a:pPr>
            <a:r>
              <a:rPr lang="fr-FR" sz="800" dirty="0">
                <a:effectLst/>
                <a:latin typeface="Arial" panose="020B0604020202020204" pitchFamily="34" charset="0"/>
                <a:ea typeface="Times New Roman" panose="02020603050405020304" pitchFamily="18" charset="0"/>
                <a:cs typeface="Arial" panose="020B0604020202020204" pitchFamily="34" charset="0"/>
              </a:rPr>
              <a:t>Références</a:t>
            </a:r>
            <a:r>
              <a:rPr lang="fr-FR" sz="800" spc="-10" dirty="0">
                <a:effectLst/>
                <a:latin typeface="Arial" panose="020B0604020202020204" pitchFamily="34" charset="0"/>
                <a:ea typeface="Times New Roman" panose="02020603050405020304" pitchFamily="18" charset="0"/>
                <a:cs typeface="Arial" panose="020B0604020202020204" pitchFamily="34" charset="0"/>
              </a:rPr>
              <a:t> </a:t>
            </a:r>
            <a:r>
              <a:rPr lang="fr-FR" sz="800" dirty="0">
                <a:effectLst/>
                <a:latin typeface="Arial" panose="020B0604020202020204" pitchFamily="34" charset="0"/>
                <a:ea typeface="Times New Roman" panose="02020603050405020304" pitchFamily="18" charset="0"/>
                <a:cs typeface="Arial" panose="020B0604020202020204" pitchFamily="34" charset="0"/>
              </a:rPr>
              <a:t>:</a:t>
            </a:r>
          </a:p>
          <a:p>
            <a:pPr marL="88900" marR="438785" indent="0">
              <a:buNone/>
            </a:pPr>
            <a:r>
              <a:rPr lang="fr-FR" sz="800" dirty="0">
                <a:effectLst/>
                <a:latin typeface="Arial" panose="020B0604020202020204" pitchFamily="34" charset="0"/>
                <a:ea typeface="Times New Roman" panose="02020603050405020304" pitchFamily="18" charset="0"/>
                <a:cs typeface="Arial" panose="020B0604020202020204" pitchFamily="34" charset="0"/>
              </a:rPr>
              <a:t>-Ferry M., Alix E., </a:t>
            </a:r>
            <a:r>
              <a:rPr lang="fr-FR" sz="800" dirty="0" err="1">
                <a:effectLst/>
                <a:latin typeface="Arial" panose="020B0604020202020204" pitchFamily="34" charset="0"/>
                <a:ea typeface="Times New Roman" panose="02020603050405020304" pitchFamily="18" charset="0"/>
                <a:cs typeface="Arial" panose="020B0604020202020204" pitchFamily="34" charset="0"/>
              </a:rPr>
              <a:t>Bocket</a:t>
            </a:r>
            <a:r>
              <a:rPr lang="fr-FR" sz="800" dirty="0">
                <a:effectLst/>
                <a:latin typeface="Arial" panose="020B0604020202020204" pitchFamily="34" charset="0"/>
                <a:ea typeface="Times New Roman" panose="02020603050405020304" pitchFamily="18" charset="0"/>
                <a:cs typeface="Arial" panose="020B0604020202020204" pitchFamily="34" charset="0"/>
              </a:rPr>
              <a:t> P, Constans T., </a:t>
            </a:r>
            <a:r>
              <a:rPr lang="fr-FR" sz="800" dirty="0" err="1">
                <a:effectLst/>
                <a:latin typeface="Arial" panose="020B0604020202020204" pitchFamily="34" charset="0"/>
                <a:ea typeface="Times New Roman" panose="02020603050405020304" pitchFamily="18" charset="0"/>
                <a:cs typeface="Arial" panose="020B0604020202020204" pitchFamily="34" charset="0"/>
              </a:rPr>
              <a:t>Lesourd</a:t>
            </a:r>
            <a:r>
              <a:rPr lang="fr-FR" sz="800" dirty="0">
                <a:effectLst/>
                <a:latin typeface="Arial" panose="020B0604020202020204" pitchFamily="34" charset="0"/>
                <a:ea typeface="Times New Roman" panose="02020603050405020304" pitchFamily="18" charset="0"/>
                <a:cs typeface="Arial" panose="020B0604020202020204" pitchFamily="34" charset="0"/>
              </a:rPr>
              <a:t> B., </a:t>
            </a:r>
            <a:r>
              <a:rPr lang="fr-FR" sz="800" dirty="0" err="1">
                <a:effectLst/>
                <a:latin typeface="Arial" panose="020B0604020202020204" pitchFamily="34" charset="0"/>
                <a:ea typeface="Times New Roman" panose="02020603050405020304" pitchFamily="18" charset="0"/>
                <a:cs typeface="Arial" panose="020B0604020202020204" pitchFamily="34" charset="0"/>
              </a:rPr>
              <a:t>Vellas</a:t>
            </a:r>
            <a:r>
              <a:rPr lang="fr-FR" sz="800" dirty="0">
                <a:effectLst/>
                <a:latin typeface="Arial" panose="020B0604020202020204" pitchFamily="34" charset="0"/>
                <a:ea typeface="Times New Roman" panose="02020603050405020304" pitchFamily="18" charset="0"/>
                <a:cs typeface="Arial" panose="020B0604020202020204" pitchFamily="34" charset="0"/>
              </a:rPr>
              <a:t> B. Nutrition de la personne âgée : Aspects fondamentaux, cliniques et</a:t>
            </a:r>
            <a:r>
              <a:rPr lang="fr-FR" sz="800" spc="-210" dirty="0">
                <a:effectLst/>
                <a:latin typeface="Arial" panose="020B0604020202020204" pitchFamily="34" charset="0"/>
                <a:ea typeface="Times New Roman" panose="02020603050405020304" pitchFamily="18" charset="0"/>
                <a:cs typeface="Arial" panose="020B0604020202020204" pitchFamily="34" charset="0"/>
              </a:rPr>
              <a:t> </a:t>
            </a:r>
            <a:r>
              <a:rPr lang="fr-FR" sz="800" dirty="0">
                <a:effectLst/>
                <a:latin typeface="Arial" panose="020B0604020202020204" pitchFamily="34" charset="0"/>
                <a:ea typeface="Times New Roman" panose="02020603050405020304" pitchFamily="18" charset="0"/>
                <a:cs typeface="Arial" panose="020B0604020202020204" pitchFamily="34" charset="0"/>
              </a:rPr>
              <a:t>psychosociaux.</a:t>
            </a:r>
            <a:r>
              <a:rPr lang="fr-FR" sz="800" spc="-5" dirty="0">
                <a:effectLst/>
                <a:latin typeface="Arial" panose="020B0604020202020204" pitchFamily="34" charset="0"/>
                <a:ea typeface="Times New Roman" panose="02020603050405020304" pitchFamily="18" charset="0"/>
                <a:cs typeface="Arial" panose="020B0604020202020204" pitchFamily="34" charset="0"/>
              </a:rPr>
              <a:t> </a:t>
            </a:r>
            <a:r>
              <a:rPr lang="fr-FR" sz="800" dirty="0">
                <a:effectLst/>
                <a:latin typeface="Arial" panose="020B0604020202020204" pitchFamily="34" charset="0"/>
                <a:ea typeface="Times New Roman" panose="02020603050405020304" pitchFamily="18" charset="0"/>
                <a:cs typeface="Arial" panose="020B0604020202020204" pitchFamily="34" charset="0"/>
              </a:rPr>
              <a:t>Editions </a:t>
            </a:r>
            <a:r>
              <a:rPr lang="fr-FR" sz="800" dirty="0" err="1">
                <a:effectLst/>
                <a:latin typeface="Arial" panose="020B0604020202020204" pitchFamily="34" charset="0"/>
                <a:ea typeface="Times New Roman" panose="02020603050405020304" pitchFamily="18" charset="0"/>
                <a:cs typeface="Arial" panose="020B0604020202020204" pitchFamily="34" charset="0"/>
              </a:rPr>
              <a:t>Berget</a:t>
            </a:r>
            <a:r>
              <a:rPr lang="fr-FR" sz="800" dirty="0">
                <a:effectLst/>
                <a:latin typeface="Arial" panose="020B0604020202020204" pitchFamily="34" charset="0"/>
                <a:ea typeface="Times New Roman" panose="02020603050405020304" pitchFamily="18" charset="0"/>
                <a:cs typeface="Arial" panose="020B0604020202020204" pitchFamily="34" charset="0"/>
              </a:rPr>
              <a:t> Levrault</a:t>
            </a:r>
            <a:r>
              <a:rPr lang="fr-FR" sz="800" spc="20" dirty="0">
                <a:effectLst/>
                <a:latin typeface="Arial" panose="020B0604020202020204" pitchFamily="34" charset="0"/>
                <a:ea typeface="Times New Roman" panose="02020603050405020304" pitchFamily="18" charset="0"/>
                <a:cs typeface="Arial" panose="020B0604020202020204" pitchFamily="34" charset="0"/>
              </a:rPr>
              <a:t> </a:t>
            </a:r>
            <a:r>
              <a:rPr lang="fr-FR" sz="800" dirty="0">
                <a:effectLst/>
                <a:latin typeface="Arial" panose="020B0604020202020204" pitchFamily="34" charset="0"/>
                <a:ea typeface="Times New Roman" panose="02020603050405020304" pitchFamily="18" charset="0"/>
                <a:cs typeface="Arial" panose="020B0604020202020204" pitchFamily="34" charset="0"/>
              </a:rPr>
              <a:t>; 227pages,</a:t>
            </a:r>
            <a:r>
              <a:rPr lang="fr-FR" sz="800" spc="-5" dirty="0">
                <a:effectLst/>
                <a:latin typeface="Arial" panose="020B0604020202020204" pitchFamily="34" charset="0"/>
                <a:ea typeface="Times New Roman" panose="02020603050405020304" pitchFamily="18" charset="0"/>
                <a:cs typeface="Arial" panose="020B0604020202020204" pitchFamily="34" charset="0"/>
              </a:rPr>
              <a:t> </a:t>
            </a:r>
            <a:r>
              <a:rPr lang="fr-FR" sz="800" dirty="0">
                <a:effectLst/>
                <a:latin typeface="Arial" panose="020B0604020202020204" pitchFamily="34" charset="0"/>
                <a:ea typeface="Times New Roman" panose="02020603050405020304" pitchFamily="18" charset="0"/>
                <a:cs typeface="Arial" panose="020B0604020202020204" pitchFamily="34" charset="0"/>
              </a:rPr>
              <a:t>Juin</a:t>
            </a:r>
            <a:r>
              <a:rPr lang="fr-FR" sz="800" spc="5" dirty="0">
                <a:effectLst/>
                <a:latin typeface="Arial" panose="020B0604020202020204" pitchFamily="34" charset="0"/>
                <a:ea typeface="Times New Roman" panose="02020603050405020304" pitchFamily="18" charset="0"/>
                <a:cs typeface="Arial" panose="020B0604020202020204" pitchFamily="34" charset="0"/>
              </a:rPr>
              <a:t> </a:t>
            </a:r>
            <a:r>
              <a:rPr lang="fr-FR" sz="800" dirty="0">
                <a:effectLst/>
                <a:latin typeface="Arial" panose="020B0604020202020204" pitchFamily="34" charset="0"/>
                <a:ea typeface="Times New Roman" panose="02020603050405020304" pitchFamily="18" charset="0"/>
                <a:cs typeface="Arial" panose="020B0604020202020204" pitchFamily="34" charset="0"/>
              </a:rPr>
              <a:t>1996.</a:t>
            </a:r>
          </a:p>
          <a:p>
            <a:pPr marL="88900" indent="0">
              <a:spcBef>
                <a:spcPts val="5"/>
              </a:spcBef>
              <a:buNone/>
            </a:pPr>
            <a:r>
              <a:rPr lang="fr-FR" sz="800" dirty="0">
                <a:effectLst/>
                <a:latin typeface="Arial" panose="020B0604020202020204" pitchFamily="34" charset="0"/>
                <a:ea typeface="Times New Roman" panose="02020603050405020304" pitchFamily="18" charset="0"/>
                <a:cs typeface="Arial" panose="020B0604020202020204" pitchFamily="34" charset="0"/>
              </a:rPr>
              <a:t>-Morley</a:t>
            </a:r>
            <a:r>
              <a:rPr lang="fr-FR" sz="800" spc="-25" dirty="0">
                <a:effectLst/>
                <a:latin typeface="Arial" panose="020B0604020202020204" pitchFamily="34" charset="0"/>
                <a:ea typeface="Times New Roman" panose="02020603050405020304" pitchFamily="18" charset="0"/>
                <a:cs typeface="Arial" panose="020B0604020202020204" pitchFamily="34" charset="0"/>
              </a:rPr>
              <a:t> </a:t>
            </a:r>
            <a:r>
              <a:rPr lang="fr-FR" sz="800" dirty="0">
                <a:effectLst/>
                <a:latin typeface="Arial" panose="020B0604020202020204" pitchFamily="34" charset="0"/>
                <a:ea typeface="Times New Roman" panose="02020603050405020304" pitchFamily="18" charset="0"/>
                <a:cs typeface="Arial" panose="020B0604020202020204" pitchFamily="34" charset="0"/>
              </a:rPr>
              <a:t>JE,</a:t>
            </a:r>
            <a:r>
              <a:rPr lang="fr-FR" sz="800" spc="-5" dirty="0">
                <a:effectLst/>
                <a:latin typeface="Arial" panose="020B0604020202020204" pitchFamily="34" charset="0"/>
                <a:ea typeface="Times New Roman" panose="02020603050405020304" pitchFamily="18" charset="0"/>
                <a:cs typeface="Arial" panose="020B0604020202020204" pitchFamily="34" charset="0"/>
              </a:rPr>
              <a:t> </a:t>
            </a:r>
            <a:r>
              <a:rPr lang="fr-FR" sz="800" dirty="0">
                <a:effectLst/>
                <a:latin typeface="Arial" panose="020B0604020202020204" pitchFamily="34" charset="0"/>
                <a:ea typeface="Times New Roman" panose="02020603050405020304" pitchFamily="18" charset="0"/>
                <a:cs typeface="Arial" panose="020B0604020202020204" pitchFamily="34" charset="0"/>
              </a:rPr>
              <a:t>Thomas</a:t>
            </a:r>
            <a:r>
              <a:rPr lang="fr-FR" sz="800" spc="-5" dirty="0">
                <a:effectLst/>
                <a:latin typeface="Arial" panose="020B0604020202020204" pitchFamily="34" charset="0"/>
                <a:ea typeface="Times New Roman" panose="02020603050405020304" pitchFamily="18" charset="0"/>
                <a:cs typeface="Arial" panose="020B0604020202020204" pitchFamily="34" charset="0"/>
              </a:rPr>
              <a:t> </a:t>
            </a:r>
            <a:r>
              <a:rPr lang="fr-FR" sz="800" dirty="0">
                <a:effectLst/>
                <a:latin typeface="Arial" panose="020B0604020202020204" pitchFamily="34" charset="0"/>
                <a:ea typeface="Times New Roman" panose="02020603050405020304" pitchFamily="18" charset="0"/>
                <a:cs typeface="Arial" panose="020B0604020202020204" pitchFamily="34" charset="0"/>
              </a:rPr>
              <a:t>RT,</a:t>
            </a:r>
            <a:r>
              <a:rPr lang="fr-FR" sz="800" spc="10" dirty="0">
                <a:effectLst/>
                <a:latin typeface="Arial" panose="020B0604020202020204" pitchFamily="34" charset="0"/>
                <a:ea typeface="Times New Roman" panose="02020603050405020304" pitchFamily="18" charset="0"/>
                <a:cs typeface="Arial" panose="020B0604020202020204" pitchFamily="34" charset="0"/>
              </a:rPr>
              <a:t> </a:t>
            </a:r>
            <a:r>
              <a:rPr lang="fr-FR" sz="800" dirty="0">
                <a:effectLst/>
                <a:latin typeface="Arial" panose="020B0604020202020204" pitchFamily="34" charset="0"/>
                <a:ea typeface="Times New Roman" panose="02020603050405020304" pitchFamily="18" charset="0"/>
                <a:cs typeface="Arial" panose="020B0604020202020204" pitchFamily="34" charset="0"/>
              </a:rPr>
              <a:t>Wilson</a:t>
            </a:r>
            <a:r>
              <a:rPr lang="fr-FR" sz="800" spc="-5" dirty="0">
                <a:effectLst/>
                <a:latin typeface="Arial" panose="020B0604020202020204" pitchFamily="34" charset="0"/>
                <a:ea typeface="Times New Roman" panose="02020603050405020304" pitchFamily="18" charset="0"/>
                <a:cs typeface="Arial" panose="020B0604020202020204" pitchFamily="34" charset="0"/>
              </a:rPr>
              <a:t> </a:t>
            </a:r>
            <a:r>
              <a:rPr lang="fr-FR" sz="800" dirty="0">
                <a:effectLst/>
                <a:latin typeface="Arial" panose="020B0604020202020204" pitchFamily="34" charset="0"/>
                <a:ea typeface="Times New Roman" panose="02020603050405020304" pitchFamily="18" charset="0"/>
                <a:cs typeface="Arial" panose="020B0604020202020204" pitchFamily="34" charset="0"/>
              </a:rPr>
              <a:t>MM.</a:t>
            </a:r>
            <a:r>
              <a:rPr lang="fr-FR" sz="800" spc="-5" dirty="0">
                <a:effectLst/>
                <a:latin typeface="Arial" panose="020B0604020202020204" pitchFamily="34" charset="0"/>
                <a:ea typeface="Times New Roman" panose="02020603050405020304" pitchFamily="18" charset="0"/>
                <a:cs typeface="Arial" panose="020B0604020202020204" pitchFamily="34" charset="0"/>
              </a:rPr>
              <a:t> </a:t>
            </a:r>
            <a:r>
              <a:rPr lang="fr-FR" sz="800" dirty="0" err="1">
                <a:effectLst/>
                <a:latin typeface="Arial" panose="020B0604020202020204" pitchFamily="34" charset="0"/>
                <a:ea typeface="Times New Roman" panose="02020603050405020304" pitchFamily="18" charset="0"/>
                <a:cs typeface="Arial" panose="020B0604020202020204" pitchFamily="34" charset="0"/>
              </a:rPr>
              <a:t>Cachexia</a:t>
            </a:r>
            <a:r>
              <a:rPr lang="fr-FR" sz="800" dirty="0">
                <a:effectLst/>
                <a:latin typeface="Arial" panose="020B0604020202020204" pitchFamily="34" charset="0"/>
                <a:ea typeface="Times New Roman" panose="02020603050405020304" pitchFamily="18" charset="0"/>
                <a:cs typeface="Arial" panose="020B0604020202020204" pitchFamily="34" charset="0"/>
              </a:rPr>
              <a:t>:</a:t>
            </a:r>
            <a:r>
              <a:rPr lang="fr-FR" sz="800" spc="-5" dirty="0">
                <a:effectLst/>
                <a:latin typeface="Arial" panose="020B0604020202020204" pitchFamily="34" charset="0"/>
                <a:ea typeface="Times New Roman" panose="02020603050405020304" pitchFamily="18" charset="0"/>
                <a:cs typeface="Arial" panose="020B0604020202020204" pitchFamily="34" charset="0"/>
              </a:rPr>
              <a:t> </a:t>
            </a:r>
            <a:r>
              <a:rPr lang="fr-FR" sz="800" dirty="0" err="1">
                <a:effectLst/>
                <a:latin typeface="Arial" panose="020B0604020202020204" pitchFamily="34" charset="0"/>
                <a:ea typeface="Times New Roman" panose="02020603050405020304" pitchFamily="18" charset="0"/>
                <a:cs typeface="Arial" panose="020B0604020202020204" pitchFamily="34" charset="0"/>
              </a:rPr>
              <a:t>pathophysiology</a:t>
            </a:r>
            <a:r>
              <a:rPr lang="fr-FR" sz="800" spc="-25" dirty="0">
                <a:effectLst/>
                <a:latin typeface="Arial" panose="020B0604020202020204" pitchFamily="34" charset="0"/>
                <a:ea typeface="Times New Roman" panose="02020603050405020304" pitchFamily="18" charset="0"/>
                <a:cs typeface="Arial" panose="020B0604020202020204" pitchFamily="34" charset="0"/>
              </a:rPr>
              <a:t> </a:t>
            </a:r>
            <a:r>
              <a:rPr lang="fr-FR" sz="800" dirty="0">
                <a:effectLst/>
                <a:latin typeface="Arial" panose="020B0604020202020204" pitchFamily="34" charset="0"/>
                <a:ea typeface="Times New Roman" panose="02020603050405020304" pitchFamily="18" charset="0"/>
                <a:cs typeface="Arial" panose="020B0604020202020204" pitchFamily="34" charset="0"/>
              </a:rPr>
              <a:t>and </a:t>
            </a:r>
            <a:r>
              <a:rPr lang="fr-FR" sz="800" dirty="0" err="1">
                <a:effectLst/>
                <a:latin typeface="Arial" panose="020B0604020202020204" pitchFamily="34" charset="0"/>
                <a:ea typeface="Times New Roman" panose="02020603050405020304" pitchFamily="18" charset="0"/>
                <a:cs typeface="Arial" panose="020B0604020202020204" pitchFamily="34" charset="0"/>
              </a:rPr>
              <a:t>clinical</a:t>
            </a:r>
            <a:r>
              <a:rPr lang="fr-FR" sz="800" dirty="0">
                <a:effectLst/>
                <a:latin typeface="Arial" panose="020B0604020202020204" pitchFamily="34" charset="0"/>
                <a:ea typeface="Times New Roman" panose="02020603050405020304" pitchFamily="18" charset="0"/>
                <a:cs typeface="Arial" panose="020B0604020202020204" pitchFamily="34" charset="0"/>
              </a:rPr>
              <a:t> relevance.</a:t>
            </a:r>
            <a:r>
              <a:rPr lang="fr-FR" sz="800" spc="-5" dirty="0">
                <a:effectLst/>
                <a:latin typeface="Arial" panose="020B0604020202020204" pitchFamily="34" charset="0"/>
                <a:ea typeface="Times New Roman" panose="02020603050405020304" pitchFamily="18" charset="0"/>
                <a:cs typeface="Arial" panose="020B0604020202020204" pitchFamily="34" charset="0"/>
              </a:rPr>
              <a:t> </a:t>
            </a:r>
            <a:r>
              <a:rPr lang="fr-FR" sz="800" dirty="0">
                <a:effectLst/>
                <a:latin typeface="Arial" panose="020B0604020202020204" pitchFamily="34" charset="0"/>
                <a:ea typeface="Times New Roman" panose="02020603050405020304" pitchFamily="18" charset="0"/>
                <a:cs typeface="Arial" panose="020B0604020202020204" pitchFamily="34" charset="0"/>
              </a:rPr>
              <a:t>Am</a:t>
            </a:r>
            <a:r>
              <a:rPr lang="fr-FR" sz="800" spc="-10" dirty="0">
                <a:effectLst/>
                <a:latin typeface="Arial" panose="020B0604020202020204" pitchFamily="34" charset="0"/>
                <a:ea typeface="Times New Roman" panose="02020603050405020304" pitchFamily="18" charset="0"/>
                <a:cs typeface="Arial" panose="020B0604020202020204" pitchFamily="34" charset="0"/>
              </a:rPr>
              <a:t> </a:t>
            </a:r>
            <a:r>
              <a:rPr lang="fr-FR" sz="800" dirty="0">
                <a:effectLst/>
                <a:latin typeface="Arial" panose="020B0604020202020204" pitchFamily="34" charset="0"/>
                <a:ea typeface="Times New Roman" panose="02020603050405020304" pitchFamily="18" charset="0"/>
                <a:cs typeface="Arial" panose="020B0604020202020204" pitchFamily="34" charset="0"/>
              </a:rPr>
              <a:t>J</a:t>
            </a:r>
            <a:r>
              <a:rPr lang="fr-FR" sz="800" spc="-5" dirty="0">
                <a:effectLst/>
                <a:latin typeface="Arial" panose="020B0604020202020204" pitchFamily="34" charset="0"/>
                <a:ea typeface="Times New Roman" panose="02020603050405020304" pitchFamily="18" charset="0"/>
                <a:cs typeface="Arial" panose="020B0604020202020204" pitchFamily="34" charset="0"/>
              </a:rPr>
              <a:t> </a:t>
            </a:r>
            <a:r>
              <a:rPr lang="fr-FR" sz="800" dirty="0">
                <a:effectLst/>
                <a:latin typeface="Arial" panose="020B0604020202020204" pitchFamily="34" charset="0"/>
                <a:ea typeface="Times New Roman" panose="02020603050405020304" pitchFamily="18" charset="0"/>
                <a:cs typeface="Arial" panose="020B0604020202020204" pitchFamily="34" charset="0"/>
              </a:rPr>
              <a:t>Clin</a:t>
            </a:r>
            <a:r>
              <a:rPr lang="fr-FR" sz="800" spc="-5" dirty="0">
                <a:effectLst/>
                <a:latin typeface="Arial" panose="020B0604020202020204" pitchFamily="34" charset="0"/>
                <a:ea typeface="Times New Roman" panose="02020603050405020304" pitchFamily="18" charset="0"/>
                <a:cs typeface="Arial" panose="020B0604020202020204" pitchFamily="34" charset="0"/>
              </a:rPr>
              <a:t> </a:t>
            </a:r>
            <a:r>
              <a:rPr lang="fr-FR" sz="800" dirty="0" err="1">
                <a:effectLst/>
                <a:latin typeface="Arial" panose="020B0604020202020204" pitchFamily="34" charset="0"/>
                <a:ea typeface="Times New Roman" panose="02020603050405020304" pitchFamily="18" charset="0"/>
                <a:cs typeface="Arial" panose="020B0604020202020204" pitchFamily="34" charset="0"/>
              </a:rPr>
              <a:t>Nutr</a:t>
            </a:r>
            <a:r>
              <a:rPr lang="fr-FR" sz="800" spc="-5" dirty="0">
                <a:effectLst/>
                <a:latin typeface="Arial" panose="020B0604020202020204" pitchFamily="34" charset="0"/>
                <a:ea typeface="Times New Roman" panose="02020603050405020304" pitchFamily="18" charset="0"/>
                <a:cs typeface="Arial" panose="020B0604020202020204" pitchFamily="34" charset="0"/>
              </a:rPr>
              <a:t> </a:t>
            </a:r>
            <a:r>
              <a:rPr lang="fr-FR" sz="800" dirty="0">
                <a:effectLst/>
                <a:latin typeface="Arial" panose="020B0604020202020204" pitchFamily="34" charset="0"/>
                <a:ea typeface="Times New Roman" panose="02020603050405020304" pitchFamily="18" charset="0"/>
                <a:cs typeface="Arial" panose="020B0604020202020204" pitchFamily="34" charset="0"/>
              </a:rPr>
              <a:t>2006;</a:t>
            </a:r>
            <a:r>
              <a:rPr lang="fr-FR" sz="800" spc="-15" dirty="0">
                <a:effectLst/>
                <a:latin typeface="Arial" panose="020B0604020202020204" pitchFamily="34" charset="0"/>
                <a:ea typeface="Times New Roman" panose="02020603050405020304" pitchFamily="18" charset="0"/>
                <a:cs typeface="Arial" panose="020B0604020202020204" pitchFamily="34" charset="0"/>
              </a:rPr>
              <a:t> </a:t>
            </a:r>
            <a:r>
              <a:rPr lang="fr-FR" sz="800" dirty="0">
                <a:effectLst/>
                <a:latin typeface="Arial" panose="020B0604020202020204" pitchFamily="34" charset="0"/>
                <a:ea typeface="Times New Roman" panose="02020603050405020304" pitchFamily="18" charset="0"/>
                <a:cs typeface="Arial" panose="020B0604020202020204" pitchFamily="34" charset="0"/>
              </a:rPr>
              <a:t>83:</a:t>
            </a:r>
            <a:r>
              <a:rPr lang="fr-FR" sz="800" spc="-15" dirty="0">
                <a:effectLst/>
                <a:latin typeface="Arial" panose="020B0604020202020204" pitchFamily="34" charset="0"/>
                <a:ea typeface="Times New Roman" panose="02020603050405020304" pitchFamily="18" charset="0"/>
                <a:cs typeface="Arial" panose="020B0604020202020204" pitchFamily="34" charset="0"/>
              </a:rPr>
              <a:t> </a:t>
            </a:r>
            <a:r>
              <a:rPr lang="fr-FR" sz="800" dirty="0">
                <a:effectLst/>
                <a:latin typeface="Arial" panose="020B0604020202020204" pitchFamily="34" charset="0"/>
                <a:ea typeface="Times New Roman" panose="02020603050405020304" pitchFamily="18" charset="0"/>
                <a:cs typeface="Arial" panose="020B0604020202020204" pitchFamily="34" charset="0"/>
              </a:rPr>
              <a:t>735-43</a:t>
            </a:r>
          </a:p>
          <a:p>
            <a:pPr marL="88900" indent="0">
              <a:buNone/>
            </a:pPr>
            <a:r>
              <a:rPr lang="fr-FR" sz="1050" dirty="0">
                <a:effectLst/>
                <a:latin typeface="Arial" panose="020B0604020202020204" pitchFamily="34" charset="0"/>
                <a:ea typeface="Times New Roman" panose="02020603050405020304" pitchFamily="18" charset="0"/>
                <a:cs typeface="Arial" panose="020B0604020202020204" pitchFamily="34" charset="0"/>
              </a:rPr>
              <a:t> </a:t>
            </a:r>
          </a:p>
          <a:p>
            <a:endParaRPr lang="fr-FR" dirty="0"/>
          </a:p>
        </p:txBody>
      </p:sp>
    </p:spTree>
    <p:extLst>
      <p:ext uri="{BB962C8B-B14F-4D97-AF65-F5344CB8AC3E}">
        <p14:creationId xmlns:p14="http://schemas.microsoft.com/office/powerpoint/2010/main" val="381146251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53CD365-FE67-51D0-6B54-91286C1F7C3B}"/>
              </a:ext>
            </a:extLst>
          </p:cNvPr>
          <p:cNvSpPr>
            <a:spLocks noGrp="1"/>
          </p:cNvSpPr>
          <p:nvPr>
            <p:ph type="title"/>
          </p:nvPr>
        </p:nvSpPr>
        <p:spPr/>
        <p:txBody>
          <a:bodyPr/>
          <a:lstStyle/>
          <a:p>
            <a:r>
              <a:rPr lang="fr-FR" dirty="0">
                <a:solidFill>
                  <a:srgbClr val="FF0000"/>
                </a:solidFill>
              </a:rPr>
              <a:t>Et la faim il va en souffrir ?</a:t>
            </a:r>
            <a:endParaRPr lang="fr-FR" dirty="0"/>
          </a:p>
        </p:txBody>
      </p:sp>
      <p:sp>
        <p:nvSpPr>
          <p:cNvPr id="3" name="Espace réservé du contenu 2">
            <a:extLst>
              <a:ext uri="{FF2B5EF4-FFF2-40B4-BE49-F238E27FC236}">
                <a16:creationId xmlns:a16="http://schemas.microsoft.com/office/drawing/2014/main" id="{082FFC0E-B9A4-8388-E4B0-815570478C30}"/>
              </a:ext>
            </a:extLst>
          </p:cNvPr>
          <p:cNvSpPr>
            <a:spLocks noGrp="1"/>
          </p:cNvSpPr>
          <p:nvPr>
            <p:ph sz="quarter" idx="13"/>
          </p:nvPr>
        </p:nvSpPr>
        <p:spPr>
          <a:xfrm>
            <a:off x="913774" y="1956022"/>
            <a:ext cx="10363826" cy="3835178"/>
          </a:xfrm>
        </p:spPr>
        <p:txBody>
          <a:bodyPr>
            <a:normAutofit/>
          </a:bodyPr>
          <a:lstStyle/>
          <a:p>
            <a:pPr marL="88900">
              <a:lnSpc>
                <a:spcPts val="1370"/>
              </a:lnSpc>
            </a:pPr>
            <a:endParaRPr lang="fr-FR" sz="2100" b="1" u="heavy" dirty="0">
              <a:solidFill>
                <a:srgbClr val="00CC00"/>
              </a:solidFill>
              <a:effectLst/>
              <a:uFill>
                <a:solidFill>
                  <a:srgbClr val="00CC00"/>
                </a:solidFill>
              </a:uFill>
              <a:latin typeface="Arial" panose="020B0604020202020204" pitchFamily="34" charset="0"/>
              <a:ea typeface="Times New Roman" panose="02020603050405020304" pitchFamily="18" charset="0"/>
              <a:cs typeface="Arial" panose="020B0604020202020204" pitchFamily="34" charset="0"/>
            </a:endParaRPr>
          </a:p>
          <a:p>
            <a:pPr marL="0" indent="0">
              <a:lnSpc>
                <a:spcPts val="1370"/>
              </a:lnSpc>
              <a:buNone/>
            </a:pPr>
            <a:r>
              <a:rPr lang="fr-FR" sz="2100" b="1" dirty="0">
                <a:solidFill>
                  <a:srgbClr val="FF0000"/>
                </a:solidFill>
                <a:effectLst/>
                <a:uFill>
                  <a:solidFill>
                    <a:srgbClr val="00CC00"/>
                  </a:solidFill>
                </a:uFill>
                <a:latin typeface="Arial" panose="020B0604020202020204" pitchFamily="34" charset="0"/>
                <a:ea typeface="Times New Roman" panose="02020603050405020304" pitchFamily="18" charset="0"/>
                <a:cs typeface="Arial" panose="020B0604020202020204" pitchFamily="34" charset="0"/>
              </a:rPr>
              <a:t>L’alimentation</a:t>
            </a:r>
            <a:r>
              <a:rPr lang="fr-FR" sz="2100" b="1" spc="-10" dirty="0">
                <a:solidFill>
                  <a:srgbClr val="FF0000"/>
                </a:solidFill>
                <a:effectLst/>
                <a:uFill>
                  <a:solidFill>
                    <a:srgbClr val="00CC00"/>
                  </a:solidFill>
                </a:uFill>
                <a:latin typeface="Arial" panose="020B0604020202020204" pitchFamily="34" charset="0"/>
                <a:ea typeface="Times New Roman" panose="02020603050405020304" pitchFamily="18" charset="0"/>
                <a:cs typeface="Arial" panose="020B0604020202020204" pitchFamily="34" charset="0"/>
              </a:rPr>
              <a:t> </a:t>
            </a:r>
            <a:r>
              <a:rPr lang="fr-FR" sz="2100" b="1" dirty="0">
                <a:solidFill>
                  <a:srgbClr val="FF0000"/>
                </a:solidFill>
                <a:effectLst/>
                <a:uFill>
                  <a:solidFill>
                    <a:srgbClr val="00CC00"/>
                  </a:solidFill>
                </a:uFill>
                <a:latin typeface="Arial" panose="020B0604020202020204" pitchFamily="34" charset="0"/>
                <a:ea typeface="Times New Roman" panose="02020603050405020304" pitchFamily="18" charset="0"/>
                <a:cs typeface="Arial" panose="020B0604020202020204" pitchFamily="34" charset="0"/>
              </a:rPr>
              <a:t>entérale</a:t>
            </a:r>
            <a:r>
              <a:rPr lang="fr-FR" sz="2100" b="1" spc="290" dirty="0">
                <a:solidFill>
                  <a:srgbClr val="FF0000"/>
                </a:solidFill>
                <a:effectLst/>
                <a:uFill>
                  <a:solidFill>
                    <a:srgbClr val="00CC00"/>
                  </a:solidFill>
                </a:uFill>
                <a:latin typeface="Arial" panose="020B0604020202020204" pitchFamily="34" charset="0"/>
                <a:ea typeface="Times New Roman" panose="02020603050405020304" pitchFamily="18" charset="0"/>
                <a:cs typeface="Arial" panose="020B0604020202020204" pitchFamily="34" charset="0"/>
              </a:rPr>
              <a:t> </a:t>
            </a:r>
            <a:r>
              <a:rPr lang="fr-FR" sz="2100" b="1" dirty="0">
                <a:solidFill>
                  <a:srgbClr val="FF0000"/>
                </a:solidFill>
                <a:effectLst/>
                <a:uFill>
                  <a:solidFill>
                    <a:srgbClr val="00CC00"/>
                  </a:solidFill>
                </a:uFill>
                <a:latin typeface="Arial" panose="020B0604020202020204" pitchFamily="34" charset="0"/>
                <a:ea typeface="Times New Roman" panose="02020603050405020304" pitchFamily="18" charset="0"/>
                <a:cs typeface="Arial" panose="020B0604020202020204" pitchFamily="34" charset="0"/>
              </a:rPr>
              <a:t>par</a:t>
            </a:r>
            <a:r>
              <a:rPr lang="fr-FR" sz="2100" b="1" spc="-10" dirty="0">
                <a:solidFill>
                  <a:srgbClr val="FF0000"/>
                </a:solidFill>
                <a:effectLst/>
                <a:uFill>
                  <a:solidFill>
                    <a:srgbClr val="00CC00"/>
                  </a:solidFill>
                </a:uFill>
                <a:latin typeface="Arial" panose="020B0604020202020204" pitchFamily="34" charset="0"/>
                <a:ea typeface="Times New Roman" panose="02020603050405020304" pitchFamily="18" charset="0"/>
                <a:cs typeface="Arial" panose="020B0604020202020204" pitchFamily="34" charset="0"/>
              </a:rPr>
              <a:t> </a:t>
            </a:r>
            <a:r>
              <a:rPr lang="fr-FR" sz="2100" b="1" dirty="0">
                <a:solidFill>
                  <a:srgbClr val="FF0000"/>
                </a:solidFill>
                <a:effectLst/>
                <a:uFill>
                  <a:solidFill>
                    <a:srgbClr val="00CC00"/>
                  </a:solidFill>
                </a:uFill>
                <a:latin typeface="Arial" panose="020B0604020202020204" pitchFamily="34" charset="0"/>
                <a:ea typeface="Times New Roman" panose="02020603050405020304" pitchFamily="18" charset="0"/>
                <a:cs typeface="Arial" panose="020B0604020202020204" pitchFamily="34" charset="0"/>
              </a:rPr>
              <a:t>sonde</a:t>
            </a:r>
            <a:r>
              <a:rPr lang="fr-FR" sz="2100" b="1" spc="-15" dirty="0">
                <a:solidFill>
                  <a:srgbClr val="FF0000"/>
                </a:solidFill>
                <a:effectLst/>
                <a:uFill>
                  <a:solidFill>
                    <a:srgbClr val="00CC00"/>
                  </a:solidFill>
                </a:uFill>
                <a:latin typeface="Arial" panose="020B0604020202020204" pitchFamily="34" charset="0"/>
                <a:ea typeface="Times New Roman" panose="02020603050405020304" pitchFamily="18" charset="0"/>
                <a:cs typeface="Arial" panose="020B0604020202020204" pitchFamily="34" charset="0"/>
              </a:rPr>
              <a:t> </a:t>
            </a:r>
            <a:r>
              <a:rPr lang="fr-FR" sz="2100" b="1" dirty="0">
                <a:solidFill>
                  <a:srgbClr val="FF0000"/>
                </a:solidFill>
                <a:effectLst/>
                <a:uFill>
                  <a:solidFill>
                    <a:srgbClr val="00CC00"/>
                  </a:solidFill>
                </a:uFill>
                <a:latin typeface="Arial" panose="020B0604020202020204" pitchFamily="34" charset="0"/>
                <a:ea typeface="Times New Roman" panose="02020603050405020304" pitchFamily="18" charset="0"/>
                <a:cs typeface="Arial" panose="020B0604020202020204" pitchFamily="34" charset="0"/>
              </a:rPr>
              <a:t>nasogastrique</a:t>
            </a:r>
            <a:r>
              <a:rPr lang="fr-FR" sz="2100" b="1" spc="-10" dirty="0">
                <a:solidFill>
                  <a:srgbClr val="FF0000"/>
                </a:solidFill>
                <a:effectLst/>
                <a:uFill>
                  <a:solidFill>
                    <a:srgbClr val="00CC00"/>
                  </a:solidFill>
                </a:uFill>
                <a:latin typeface="Arial" panose="020B0604020202020204" pitchFamily="34" charset="0"/>
                <a:ea typeface="Times New Roman" panose="02020603050405020304" pitchFamily="18" charset="0"/>
                <a:cs typeface="Arial" panose="020B0604020202020204" pitchFamily="34" charset="0"/>
              </a:rPr>
              <a:t> </a:t>
            </a:r>
            <a:r>
              <a:rPr lang="fr-FR" sz="2100" b="1" dirty="0">
                <a:solidFill>
                  <a:srgbClr val="FF0000"/>
                </a:solidFill>
                <a:effectLst/>
                <a:uFill>
                  <a:solidFill>
                    <a:srgbClr val="00CC00"/>
                  </a:solidFill>
                </a:uFill>
                <a:latin typeface="Arial" panose="020B0604020202020204" pitchFamily="34" charset="0"/>
                <a:ea typeface="Times New Roman" panose="02020603050405020304" pitchFamily="18" charset="0"/>
                <a:cs typeface="Arial" panose="020B0604020202020204" pitchFamily="34" charset="0"/>
              </a:rPr>
              <a:t>ou</a:t>
            </a:r>
            <a:r>
              <a:rPr lang="fr-FR" sz="2100" b="1" spc="-10" dirty="0">
                <a:solidFill>
                  <a:srgbClr val="FF0000"/>
                </a:solidFill>
                <a:effectLst/>
                <a:uFill>
                  <a:solidFill>
                    <a:srgbClr val="00CC00"/>
                  </a:solidFill>
                </a:uFill>
                <a:latin typeface="Arial" panose="020B0604020202020204" pitchFamily="34" charset="0"/>
                <a:ea typeface="Times New Roman" panose="02020603050405020304" pitchFamily="18" charset="0"/>
                <a:cs typeface="Arial" panose="020B0604020202020204" pitchFamily="34" charset="0"/>
              </a:rPr>
              <a:t> </a:t>
            </a:r>
            <a:r>
              <a:rPr lang="fr-FR" sz="2100" b="1" dirty="0">
                <a:solidFill>
                  <a:srgbClr val="FF0000"/>
                </a:solidFill>
                <a:effectLst/>
                <a:uFill>
                  <a:solidFill>
                    <a:srgbClr val="00CC00"/>
                  </a:solidFill>
                </a:uFill>
                <a:latin typeface="Arial" panose="020B0604020202020204" pitchFamily="34" charset="0"/>
                <a:ea typeface="Times New Roman" panose="02020603050405020304" pitchFamily="18" charset="0"/>
                <a:cs typeface="Arial" panose="020B0604020202020204" pitchFamily="34" charset="0"/>
              </a:rPr>
              <a:t>par</a:t>
            </a:r>
            <a:r>
              <a:rPr lang="fr-FR" sz="2100" b="1" spc="-10" dirty="0">
                <a:solidFill>
                  <a:srgbClr val="FF0000"/>
                </a:solidFill>
                <a:effectLst/>
                <a:uFill>
                  <a:solidFill>
                    <a:srgbClr val="00CC00"/>
                  </a:solidFill>
                </a:uFill>
                <a:latin typeface="Arial" panose="020B0604020202020204" pitchFamily="34" charset="0"/>
                <a:ea typeface="Times New Roman" panose="02020603050405020304" pitchFamily="18" charset="0"/>
                <a:cs typeface="Arial" panose="020B0604020202020204" pitchFamily="34" charset="0"/>
              </a:rPr>
              <a:t> </a:t>
            </a:r>
          </a:p>
          <a:p>
            <a:pPr marL="0" indent="0">
              <a:lnSpc>
                <a:spcPts val="1370"/>
              </a:lnSpc>
              <a:buNone/>
            </a:pPr>
            <a:r>
              <a:rPr lang="fr-FR" sz="2100" b="1" dirty="0">
                <a:solidFill>
                  <a:srgbClr val="FF0000"/>
                </a:solidFill>
                <a:effectLst/>
                <a:uFill>
                  <a:solidFill>
                    <a:srgbClr val="00CC00"/>
                  </a:solidFill>
                </a:uFill>
                <a:latin typeface="Arial" panose="020B0604020202020204" pitchFamily="34" charset="0"/>
                <a:ea typeface="Times New Roman" panose="02020603050405020304" pitchFamily="18" charset="0"/>
                <a:cs typeface="Arial" panose="020B0604020202020204" pitchFamily="34" charset="0"/>
              </a:rPr>
              <a:t>gastrostomie</a:t>
            </a:r>
            <a:r>
              <a:rPr lang="fr-FR" sz="2100" b="1" spc="-5" dirty="0">
                <a:solidFill>
                  <a:srgbClr val="FF0000"/>
                </a:solidFill>
                <a:effectLst/>
                <a:uFill>
                  <a:solidFill>
                    <a:srgbClr val="00CC00"/>
                  </a:solidFill>
                </a:uFill>
                <a:latin typeface="Arial" panose="020B0604020202020204" pitchFamily="34" charset="0"/>
                <a:ea typeface="Times New Roman" panose="02020603050405020304" pitchFamily="18" charset="0"/>
                <a:cs typeface="Arial" panose="020B0604020202020204" pitchFamily="34" charset="0"/>
              </a:rPr>
              <a:t> </a:t>
            </a:r>
            <a:r>
              <a:rPr lang="fr-FR" sz="2100" b="1" dirty="0">
                <a:solidFill>
                  <a:srgbClr val="FF0000"/>
                </a:solidFill>
                <a:effectLst/>
                <a:uFill>
                  <a:solidFill>
                    <a:srgbClr val="00CC00"/>
                  </a:solidFill>
                </a:uFill>
                <a:latin typeface="Arial" panose="020B0604020202020204" pitchFamily="34" charset="0"/>
                <a:ea typeface="Times New Roman" panose="02020603050405020304" pitchFamily="18" charset="0"/>
                <a:cs typeface="Arial" panose="020B0604020202020204" pitchFamily="34" charset="0"/>
              </a:rPr>
              <a:t>expose</a:t>
            </a:r>
            <a:r>
              <a:rPr lang="fr-FR" sz="2100" b="1" spc="-5" dirty="0">
                <a:solidFill>
                  <a:srgbClr val="FF0000"/>
                </a:solidFill>
                <a:effectLst/>
                <a:uFill>
                  <a:solidFill>
                    <a:srgbClr val="00CC00"/>
                  </a:solidFill>
                </a:uFill>
                <a:latin typeface="Arial" panose="020B0604020202020204" pitchFamily="34" charset="0"/>
                <a:ea typeface="Times New Roman" panose="02020603050405020304" pitchFamily="18" charset="0"/>
                <a:cs typeface="Arial" panose="020B0604020202020204" pitchFamily="34" charset="0"/>
              </a:rPr>
              <a:t> </a:t>
            </a:r>
            <a:r>
              <a:rPr lang="fr-FR" sz="2100" b="1" dirty="0">
                <a:solidFill>
                  <a:srgbClr val="FF0000"/>
                </a:solidFill>
                <a:effectLst/>
                <a:uFill>
                  <a:solidFill>
                    <a:srgbClr val="00CC00"/>
                  </a:solidFill>
                </a:uFill>
                <a:latin typeface="Arial" panose="020B0604020202020204" pitchFamily="34" charset="0"/>
                <a:ea typeface="Times New Roman" panose="02020603050405020304" pitchFamily="18" charset="0"/>
                <a:cs typeface="Arial" panose="020B0604020202020204" pitchFamily="34" charset="0"/>
              </a:rPr>
              <a:t>à</a:t>
            </a:r>
            <a:r>
              <a:rPr lang="fr-FR" sz="2100" b="1" spc="-15" dirty="0">
                <a:solidFill>
                  <a:srgbClr val="FF0000"/>
                </a:solidFill>
                <a:effectLst/>
                <a:uFill>
                  <a:solidFill>
                    <a:srgbClr val="00CC00"/>
                  </a:solidFill>
                </a:uFill>
                <a:latin typeface="Arial" panose="020B0604020202020204" pitchFamily="34" charset="0"/>
                <a:ea typeface="Times New Roman" panose="02020603050405020304" pitchFamily="18" charset="0"/>
                <a:cs typeface="Arial" panose="020B0604020202020204" pitchFamily="34" charset="0"/>
              </a:rPr>
              <a:t> </a:t>
            </a:r>
            <a:r>
              <a:rPr lang="fr-FR" sz="2100" b="1" dirty="0">
                <a:solidFill>
                  <a:srgbClr val="FF0000"/>
                </a:solidFill>
                <a:effectLst/>
                <a:uFill>
                  <a:solidFill>
                    <a:srgbClr val="00CC00"/>
                  </a:solidFill>
                </a:uFill>
                <a:latin typeface="Arial" panose="020B0604020202020204" pitchFamily="34" charset="0"/>
                <a:ea typeface="Times New Roman" panose="02020603050405020304" pitchFamily="18" charset="0"/>
                <a:cs typeface="Arial" panose="020B0604020202020204" pitchFamily="34" charset="0"/>
              </a:rPr>
              <a:t>diverses</a:t>
            </a:r>
            <a:r>
              <a:rPr lang="fr-FR" sz="2100" b="1" spc="-5" dirty="0">
                <a:solidFill>
                  <a:srgbClr val="FF0000"/>
                </a:solidFill>
                <a:effectLst/>
                <a:uFill>
                  <a:solidFill>
                    <a:srgbClr val="00CC00"/>
                  </a:solidFill>
                </a:uFill>
                <a:latin typeface="Arial" panose="020B0604020202020204" pitchFamily="34" charset="0"/>
                <a:ea typeface="Times New Roman" panose="02020603050405020304" pitchFamily="18" charset="0"/>
                <a:cs typeface="Arial" panose="020B0604020202020204" pitchFamily="34" charset="0"/>
              </a:rPr>
              <a:t> </a:t>
            </a:r>
            <a:r>
              <a:rPr lang="fr-FR" sz="2100" b="1" dirty="0">
                <a:solidFill>
                  <a:srgbClr val="FF0000"/>
                </a:solidFill>
                <a:effectLst/>
                <a:uFill>
                  <a:solidFill>
                    <a:srgbClr val="00CC00"/>
                  </a:solidFill>
                </a:uFill>
                <a:latin typeface="Arial" panose="020B0604020202020204" pitchFamily="34" charset="0"/>
                <a:ea typeface="Times New Roman" panose="02020603050405020304" pitchFamily="18" charset="0"/>
                <a:cs typeface="Arial" panose="020B0604020202020204" pitchFamily="34" charset="0"/>
              </a:rPr>
              <a:t>complications</a:t>
            </a:r>
            <a:endParaRPr lang="fr-FR" sz="2100" b="1" dirty="0">
              <a:solidFill>
                <a:srgbClr val="FF0000"/>
              </a:solidFill>
              <a:effectLst/>
              <a:uFill>
                <a:solidFill>
                  <a:srgbClr val="000000"/>
                </a:solidFill>
              </a:uFill>
              <a:latin typeface="Arial" panose="020B0604020202020204" pitchFamily="34" charset="0"/>
              <a:ea typeface="Times New Roman" panose="02020603050405020304" pitchFamily="18" charset="0"/>
              <a:cs typeface="Arial" panose="020B0604020202020204" pitchFamily="34" charset="0"/>
            </a:endParaRPr>
          </a:p>
          <a:p>
            <a:pPr marL="0" indent="0" algn="l">
              <a:lnSpc>
                <a:spcPts val="1370"/>
              </a:lnSpc>
              <a:buNone/>
            </a:pPr>
            <a:r>
              <a:rPr lang="fr-FR" sz="1800" b="1" dirty="0">
                <a:solidFill>
                  <a:srgbClr val="FF0000"/>
                </a:solidFill>
                <a:effectLst/>
                <a:latin typeface="Times New Roman" panose="02020603050405020304" pitchFamily="18" charset="0"/>
                <a:ea typeface="Times New Roman" panose="02020603050405020304" pitchFamily="18" charset="0"/>
              </a:rPr>
              <a:t>dont</a:t>
            </a:r>
            <a:r>
              <a:rPr lang="fr-FR" sz="1800" b="1" spc="-5" dirty="0">
                <a:solidFill>
                  <a:srgbClr val="FF0000"/>
                </a:solidFill>
                <a:effectLst/>
                <a:latin typeface="Times New Roman" panose="02020603050405020304" pitchFamily="18" charset="0"/>
                <a:ea typeface="Times New Roman" panose="02020603050405020304" pitchFamily="18" charset="0"/>
              </a:rPr>
              <a:t> </a:t>
            </a:r>
            <a:r>
              <a:rPr lang="fr-FR" sz="1800" b="1" dirty="0">
                <a:solidFill>
                  <a:srgbClr val="FF0000"/>
                </a:solidFill>
                <a:effectLst/>
                <a:latin typeface="Times New Roman" panose="02020603050405020304" pitchFamily="18" charset="0"/>
                <a:ea typeface="Times New Roman" panose="02020603050405020304" pitchFamily="18" charset="0"/>
              </a:rPr>
              <a:t>la</a:t>
            </a:r>
            <a:r>
              <a:rPr lang="fr-FR" sz="1800" b="1" spc="-5" dirty="0">
                <a:solidFill>
                  <a:srgbClr val="FF0000"/>
                </a:solidFill>
                <a:effectLst/>
                <a:latin typeface="Times New Roman" panose="02020603050405020304" pitchFamily="18" charset="0"/>
                <a:ea typeface="Times New Roman" panose="02020603050405020304" pitchFamily="18" charset="0"/>
              </a:rPr>
              <a:t> </a:t>
            </a:r>
            <a:r>
              <a:rPr lang="fr-FR" sz="1800" b="1" dirty="0">
                <a:solidFill>
                  <a:srgbClr val="FF0000"/>
                </a:solidFill>
                <a:effectLst/>
                <a:latin typeface="Times New Roman" panose="02020603050405020304" pitchFamily="18" charset="0"/>
                <a:ea typeface="Times New Roman" panose="02020603050405020304" pitchFamily="18" charset="0"/>
              </a:rPr>
              <a:t>principale</a:t>
            </a:r>
            <a:r>
              <a:rPr lang="fr-FR" sz="1800" b="1" spc="-10" dirty="0">
                <a:solidFill>
                  <a:srgbClr val="FF0000"/>
                </a:solidFill>
                <a:effectLst/>
                <a:latin typeface="Times New Roman" panose="02020603050405020304" pitchFamily="18" charset="0"/>
                <a:ea typeface="Times New Roman" panose="02020603050405020304" pitchFamily="18" charset="0"/>
              </a:rPr>
              <a:t> </a:t>
            </a:r>
            <a:r>
              <a:rPr lang="fr-FR" sz="1800" b="1" dirty="0">
                <a:solidFill>
                  <a:srgbClr val="FF0000"/>
                </a:solidFill>
                <a:effectLst/>
                <a:latin typeface="Times New Roman" panose="02020603050405020304" pitchFamily="18" charset="0"/>
                <a:ea typeface="Times New Roman" panose="02020603050405020304" pitchFamily="18" charset="0"/>
              </a:rPr>
              <a:t>est</a:t>
            </a:r>
            <a:r>
              <a:rPr lang="fr-FR" sz="1800" b="1" spc="-5" dirty="0">
                <a:solidFill>
                  <a:srgbClr val="FF0000"/>
                </a:solidFill>
                <a:effectLst/>
                <a:latin typeface="Times New Roman" panose="02020603050405020304" pitchFamily="18" charset="0"/>
                <a:ea typeface="Times New Roman" panose="02020603050405020304" pitchFamily="18" charset="0"/>
              </a:rPr>
              <a:t> </a:t>
            </a:r>
            <a:r>
              <a:rPr lang="fr-FR" sz="1800" b="1" dirty="0">
                <a:solidFill>
                  <a:srgbClr val="FF0000"/>
                </a:solidFill>
                <a:effectLst/>
                <a:latin typeface="Times New Roman" panose="02020603050405020304" pitchFamily="18" charset="0"/>
                <a:ea typeface="Times New Roman" panose="02020603050405020304" pitchFamily="18" charset="0"/>
              </a:rPr>
              <a:t>la</a:t>
            </a:r>
            <a:r>
              <a:rPr lang="fr-FR" sz="1800" b="1" spc="-10" dirty="0">
                <a:solidFill>
                  <a:srgbClr val="FF0000"/>
                </a:solidFill>
                <a:effectLst/>
                <a:latin typeface="Times New Roman" panose="02020603050405020304" pitchFamily="18" charset="0"/>
                <a:ea typeface="Times New Roman" panose="02020603050405020304" pitchFamily="18" charset="0"/>
              </a:rPr>
              <a:t> </a:t>
            </a:r>
            <a:r>
              <a:rPr lang="fr-FR" sz="1800" b="1" dirty="0">
                <a:solidFill>
                  <a:srgbClr val="FF0000"/>
                </a:solidFill>
                <a:effectLst/>
                <a:latin typeface="Times New Roman" panose="02020603050405020304" pitchFamily="18" charset="0"/>
                <a:ea typeface="Times New Roman" panose="02020603050405020304" pitchFamily="18" charset="0"/>
              </a:rPr>
              <a:t>pneumopathie d’inhalation mais aussi l’inconfort </a:t>
            </a:r>
          </a:p>
          <a:p>
            <a:pPr marL="0" indent="0" algn="l">
              <a:lnSpc>
                <a:spcPts val="1370"/>
              </a:lnSpc>
              <a:buNone/>
            </a:pPr>
            <a:r>
              <a:rPr lang="fr-FR" sz="1800" b="1" dirty="0">
                <a:solidFill>
                  <a:srgbClr val="FF0000"/>
                </a:solidFill>
                <a:effectLst/>
                <a:latin typeface="Times New Roman" panose="02020603050405020304" pitchFamily="18" charset="0"/>
                <a:ea typeface="Times New Roman" panose="02020603050405020304" pitchFamily="18" charset="0"/>
              </a:rPr>
              <a:t>Et c’est utile pour qui ?? </a:t>
            </a:r>
          </a:p>
          <a:p>
            <a:pPr marL="88900" indent="0">
              <a:spcBef>
                <a:spcPts val="15"/>
              </a:spcBef>
              <a:spcAft>
                <a:spcPts val="0"/>
              </a:spcAft>
              <a:buNone/>
            </a:pPr>
            <a:endParaRPr lang="fr-FR" sz="1800" dirty="0">
              <a:effectLst/>
              <a:latin typeface="Times New Roman" panose="02020603050405020304" pitchFamily="18" charset="0"/>
              <a:ea typeface="Times New Roman" panose="02020603050405020304" pitchFamily="18" charset="0"/>
            </a:endParaRPr>
          </a:p>
          <a:p>
            <a:pPr marL="88900" indent="0">
              <a:lnSpc>
                <a:spcPts val="1035"/>
              </a:lnSpc>
              <a:buNone/>
            </a:pP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p>
            <a:pPr marL="88900" indent="0">
              <a:lnSpc>
                <a:spcPts val="1035"/>
              </a:lnSpc>
              <a:buNone/>
            </a:pPr>
            <a:endParaRPr lang="en-US" sz="800" dirty="0">
              <a:latin typeface="Arial" panose="020B0604020202020204" pitchFamily="34" charset="0"/>
              <a:ea typeface="Times New Roman" panose="02020603050405020304" pitchFamily="18" charset="0"/>
              <a:cs typeface="Arial" panose="020B0604020202020204" pitchFamily="34" charset="0"/>
            </a:endParaRPr>
          </a:p>
          <a:p>
            <a:pPr marL="88900" indent="0">
              <a:lnSpc>
                <a:spcPts val="1035"/>
              </a:lnSpc>
              <a:buNone/>
            </a:pP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p>
            <a:pPr marL="88900" indent="0">
              <a:lnSpc>
                <a:spcPts val="1035"/>
              </a:lnSpc>
              <a:buNone/>
            </a:pPr>
            <a:r>
              <a:rPr lang="en-US" sz="800" dirty="0" err="1">
                <a:effectLst/>
                <a:latin typeface="Arial" panose="020B0604020202020204" pitchFamily="34" charset="0"/>
                <a:ea typeface="Times New Roman" panose="02020603050405020304" pitchFamily="18" charset="0"/>
                <a:cs typeface="Arial" panose="020B0604020202020204" pitchFamily="34" charset="0"/>
              </a:rPr>
              <a:t>Références</a:t>
            </a:r>
            <a:r>
              <a:rPr lang="en-US" sz="800" dirty="0">
                <a:effectLst/>
                <a:latin typeface="Arial" panose="020B0604020202020204" pitchFamily="34" charset="0"/>
                <a:ea typeface="Times New Roman" panose="02020603050405020304" pitchFamily="18" charset="0"/>
                <a:cs typeface="Arial" panose="020B0604020202020204" pitchFamily="34" charset="0"/>
              </a:rPr>
              <a:t>:</a:t>
            </a:r>
            <a:endParaRPr lang="fr-FR" sz="800" dirty="0">
              <a:effectLst/>
              <a:latin typeface="Arial" panose="020B0604020202020204" pitchFamily="34" charset="0"/>
              <a:ea typeface="Times New Roman" panose="02020603050405020304" pitchFamily="18" charset="0"/>
              <a:cs typeface="Arial" panose="020B0604020202020204" pitchFamily="34" charset="0"/>
            </a:endParaRPr>
          </a:p>
          <a:p>
            <a:pPr marL="88900" marR="94615" indent="0">
              <a:buNone/>
            </a:pPr>
            <a:r>
              <a:rPr lang="en-US" sz="800" dirty="0">
                <a:effectLst/>
                <a:latin typeface="Arial" panose="020B0604020202020204" pitchFamily="34" charset="0"/>
                <a:ea typeface="Times New Roman" panose="02020603050405020304" pitchFamily="18" charset="0"/>
                <a:cs typeface="Arial" panose="020B0604020202020204" pitchFamily="34" charset="0"/>
              </a:rPr>
              <a:t>Finucane TE, Christmas C, Travis K</a:t>
            </a:r>
            <a:r>
              <a:rPr lang="en-US" sz="800" spc="5" dirty="0">
                <a:effectLst/>
                <a:latin typeface="Arial" panose="020B0604020202020204" pitchFamily="34" charset="0"/>
                <a:ea typeface="Times New Roman" panose="02020603050405020304" pitchFamily="18" charset="0"/>
                <a:cs typeface="Arial" panose="020B0604020202020204" pitchFamily="34" charset="0"/>
              </a:rPr>
              <a:t> </a:t>
            </a:r>
            <a:r>
              <a:rPr lang="en-US" sz="800" dirty="0">
                <a:effectLst/>
                <a:latin typeface="Arial" panose="020B0604020202020204" pitchFamily="34" charset="0"/>
                <a:ea typeface="Times New Roman" panose="02020603050405020304" pitchFamily="18" charset="0"/>
                <a:cs typeface="Arial" panose="020B0604020202020204" pitchFamily="34" charset="0"/>
              </a:rPr>
              <a:t>Tube feeding in patients with advanced dementia. A review of the evidence JAMA 1999; 282: 1365-</a:t>
            </a:r>
            <a:r>
              <a:rPr lang="en-US" sz="800" spc="-210" dirty="0">
                <a:effectLst/>
                <a:latin typeface="Arial" panose="020B0604020202020204" pitchFamily="34" charset="0"/>
                <a:ea typeface="Times New Roman" panose="02020603050405020304" pitchFamily="18" charset="0"/>
                <a:cs typeface="Arial" panose="020B0604020202020204" pitchFamily="34" charset="0"/>
              </a:rPr>
              <a:t> </a:t>
            </a:r>
            <a:r>
              <a:rPr lang="en-US" sz="800" dirty="0">
                <a:effectLst/>
                <a:latin typeface="Arial" panose="020B0604020202020204" pitchFamily="34" charset="0"/>
                <a:ea typeface="Times New Roman" panose="02020603050405020304" pitchFamily="18" charset="0"/>
                <a:cs typeface="Arial" panose="020B0604020202020204" pitchFamily="34" charset="0"/>
              </a:rPr>
              <a:t>70.</a:t>
            </a:r>
            <a:endParaRPr lang="fr-FR" sz="800" dirty="0">
              <a:effectLst/>
              <a:latin typeface="Arial" panose="020B0604020202020204" pitchFamily="34" charset="0"/>
              <a:ea typeface="Times New Roman" panose="02020603050405020304" pitchFamily="18" charset="0"/>
              <a:cs typeface="Arial" panose="020B0604020202020204" pitchFamily="34" charset="0"/>
            </a:endParaRPr>
          </a:p>
          <a:p>
            <a:pPr marL="88900" indent="0">
              <a:lnSpc>
                <a:spcPts val="1035"/>
              </a:lnSpc>
              <a:spcBef>
                <a:spcPts val="5"/>
              </a:spcBef>
              <a:buNone/>
            </a:pPr>
            <a:r>
              <a:rPr lang="en-US" sz="800" dirty="0">
                <a:effectLst/>
                <a:latin typeface="Arial" panose="020B0604020202020204" pitchFamily="34" charset="0"/>
                <a:ea typeface="Times New Roman" panose="02020603050405020304" pitchFamily="18" charset="0"/>
                <a:cs typeface="Arial" panose="020B0604020202020204" pitchFamily="34" charset="0"/>
              </a:rPr>
              <a:t>Gillick</a:t>
            </a:r>
            <a:r>
              <a:rPr lang="en-US" sz="800" spc="-10" dirty="0">
                <a:effectLst/>
                <a:latin typeface="Arial" panose="020B0604020202020204" pitchFamily="34" charset="0"/>
                <a:ea typeface="Times New Roman" panose="02020603050405020304" pitchFamily="18" charset="0"/>
                <a:cs typeface="Arial" panose="020B0604020202020204" pitchFamily="34" charset="0"/>
              </a:rPr>
              <a:t> </a:t>
            </a:r>
            <a:r>
              <a:rPr lang="en-US" sz="800" dirty="0">
                <a:effectLst/>
                <a:latin typeface="Arial" panose="020B0604020202020204" pitchFamily="34" charset="0"/>
                <a:ea typeface="Times New Roman" panose="02020603050405020304" pitchFamily="18" charset="0"/>
                <a:cs typeface="Arial" panose="020B0604020202020204" pitchFamily="34" charset="0"/>
              </a:rPr>
              <a:t>MR</a:t>
            </a:r>
            <a:r>
              <a:rPr lang="en-US" sz="800" spc="-5" dirty="0">
                <a:effectLst/>
                <a:latin typeface="Arial" panose="020B0604020202020204" pitchFamily="34" charset="0"/>
                <a:ea typeface="Times New Roman" panose="02020603050405020304" pitchFamily="18" charset="0"/>
                <a:cs typeface="Arial" panose="020B0604020202020204" pitchFamily="34" charset="0"/>
              </a:rPr>
              <a:t> </a:t>
            </a:r>
            <a:r>
              <a:rPr lang="en-US" sz="800" dirty="0">
                <a:effectLst/>
                <a:latin typeface="Arial" panose="020B0604020202020204" pitchFamily="34" charset="0"/>
                <a:ea typeface="Times New Roman" panose="02020603050405020304" pitchFamily="18" charset="0"/>
                <a:cs typeface="Arial" panose="020B0604020202020204" pitchFamily="34" charset="0"/>
              </a:rPr>
              <a:t>Rethinking</a:t>
            </a:r>
            <a:r>
              <a:rPr lang="en-US" sz="800" spc="-10" dirty="0">
                <a:effectLst/>
                <a:latin typeface="Arial" panose="020B0604020202020204" pitchFamily="34" charset="0"/>
                <a:ea typeface="Times New Roman" panose="02020603050405020304" pitchFamily="18" charset="0"/>
                <a:cs typeface="Arial" panose="020B0604020202020204" pitchFamily="34" charset="0"/>
              </a:rPr>
              <a:t> </a:t>
            </a:r>
            <a:r>
              <a:rPr lang="en-US" sz="800" dirty="0">
                <a:effectLst/>
                <a:latin typeface="Arial" panose="020B0604020202020204" pitchFamily="34" charset="0"/>
                <a:ea typeface="Times New Roman" panose="02020603050405020304" pitchFamily="18" charset="0"/>
                <a:cs typeface="Arial" panose="020B0604020202020204" pitchFamily="34" charset="0"/>
              </a:rPr>
              <a:t>the</a:t>
            </a:r>
            <a:r>
              <a:rPr lang="en-US" sz="800" spc="-10" dirty="0">
                <a:effectLst/>
                <a:latin typeface="Arial" panose="020B0604020202020204" pitchFamily="34" charset="0"/>
                <a:ea typeface="Times New Roman" panose="02020603050405020304" pitchFamily="18" charset="0"/>
                <a:cs typeface="Arial" panose="020B0604020202020204" pitchFamily="34" charset="0"/>
              </a:rPr>
              <a:t> </a:t>
            </a:r>
            <a:r>
              <a:rPr lang="en-US" sz="800" dirty="0">
                <a:effectLst/>
                <a:latin typeface="Arial" panose="020B0604020202020204" pitchFamily="34" charset="0"/>
                <a:ea typeface="Times New Roman" panose="02020603050405020304" pitchFamily="18" charset="0"/>
                <a:cs typeface="Arial" panose="020B0604020202020204" pitchFamily="34" charset="0"/>
              </a:rPr>
              <a:t>role</a:t>
            </a:r>
            <a:r>
              <a:rPr lang="en-US" sz="800" spc="-5" dirty="0">
                <a:effectLst/>
                <a:latin typeface="Arial" panose="020B0604020202020204" pitchFamily="34" charset="0"/>
                <a:ea typeface="Times New Roman" panose="02020603050405020304" pitchFamily="18" charset="0"/>
                <a:cs typeface="Arial" panose="020B0604020202020204" pitchFamily="34" charset="0"/>
              </a:rPr>
              <a:t> </a:t>
            </a:r>
            <a:r>
              <a:rPr lang="en-US" sz="800" dirty="0">
                <a:effectLst/>
                <a:latin typeface="Arial" panose="020B0604020202020204" pitchFamily="34" charset="0"/>
                <a:ea typeface="Times New Roman" panose="02020603050405020304" pitchFamily="18" charset="0"/>
                <a:cs typeface="Arial" panose="020B0604020202020204" pitchFamily="34" charset="0"/>
              </a:rPr>
              <a:t>of</a:t>
            </a:r>
            <a:r>
              <a:rPr lang="en-US" sz="800" spc="-15" dirty="0">
                <a:effectLst/>
                <a:latin typeface="Arial" panose="020B0604020202020204" pitchFamily="34" charset="0"/>
                <a:ea typeface="Times New Roman" panose="02020603050405020304" pitchFamily="18" charset="0"/>
                <a:cs typeface="Arial" panose="020B0604020202020204" pitchFamily="34" charset="0"/>
              </a:rPr>
              <a:t> </a:t>
            </a:r>
            <a:r>
              <a:rPr lang="en-US" sz="800" dirty="0">
                <a:effectLst/>
                <a:latin typeface="Arial" panose="020B0604020202020204" pitchFamily="34" charset="0"/>
                <a:ea typeface="Times New Roman" panose="02020603050405020304" pitchFamily="18" charset="0"/>
                <a:cs typeface="Arial" panose="020B0604020202020204" pitchFamily="34" charset="0"/>
              </a:rPr>
              <a:t>tube</a:t>
            </a:r>
            <a:r>
              <a:rPr lang="en-US" sz="800" spc="-10" dirty="0">
                <a:effectLst/>
                <a:latin typeface="Arial" panose="020B0604020202020204" pitchFamily="34" charset="0"/>
                <a:ea typeface="Times New Roman" panose="02020603050405020304" pitchFamily="18" charset="0"/>
                <a:cs typeface="Arial" panose="020B0604020202020204" pitchFamily="34" charset="0"/>
              </a:rPr>
              <a:t> </a:t>
            </a:r>
            <a:r>
              <a:rPr lang="en-US" sz="800" dirty="0">
                <a:effectLst/>
                <a:latin typeface="Arial" panose="020B0604020202020204" pitchFamily="34" charset="0"/>
                <a:ea typeface="Times New Roman" panose="02020603050405020304" pitchFamily="18" charset="0"/>
                <a:cs typeface="Arial" panose="020B0604020202020204" pitchFamily="34" charset="0"/>
              </a:rPr>
              <a:t>feeding</a:t>
            </a:r>
            <a:r>
              <a:rPr lang="en-US" sz="800" spc="-10" dirty="0">
                <a:effectLst/>
                <a:latin typeface="Arial" panose="020B0604020202020204" pitchFamily="34" charset="0"/>
                <a:ea typeface="Times New Roman" panose="02020603050405020304" pitchFamily="18" charset="0"/>
                <a:cs typeface="Arial" panose="020B0604020202020204" pitchFamily="34" charset="0"/>
              </a:rPr>
              <a:t> </a:t>
            </a:r>
            <a:r>
              <a:rPr lang="en-US" sz="800" dirty="0">
                <a:effectLst/>
                <a:latin typeface="Arial" panose="020B0604020202020204" pitchFamily="34" charset="0"/>
                <a:ea typeface="Times New Roman" panose="02020603050405020304" pitchFamily="18" charset="0"/>
                <a:cs typeface="Arial" panose="020B0604020202020204" pitchFamily="34" charset="0"/>
              </a:rPr>
              <a:t>in patients</a:t>
            </a:r>
            <a:r>
              <a:rPr lang="en-US" sz="800" spc="-5" dirty="0">
                <a:effectLst/>
                <a:latin typeface="Arial" panose="020B0604020202020204" pitchFamily="34" charset="0"/>
                <a:ea typeface="Times New Roman" panose="02020603050405020304" pitchFamily="18" charset="0"/>
                <a:cs typeface="Arial" panose="020B0604020202020204" pitchFamily="34" charset="0"/>
              </a:rPr>
              <a:t> </a:t>
            </a:r>
            <a:r>
              <a:rPr lang="en-US" sz="800" dirty="0">
                <a:effectLst/>
                <a:latin typeface="Arial" panose="020B0604020202020204" pitchFamily="34" charset="0"/>
                <a:ea typeface="Times New Roman" panose="02020603050405020304" pitchFamily="18" charset="0"/>
                <a:cs typeface="Arial" panose="020B0604020202020204" pitchFamily="34" charset="0"/>
              </a:rPr>
              <a:t>with advanced dementia</a:t>
            </a:r>
            <a:r>
              <a:rPr lang="en-US" sz="800" spc="-10" dirty="0">
                <a:effectLst/>
                <a:latin typeface="Arial" panose="020B0604020202020204" pitchFamily="34" charset="0"/>
                <a:ea typeface="Times New Roman" panose="02020603050405020304" pitchFamily="18" charset="0"/>
                <a:cs typeface="Arial" panose="020B0604020202020204" pitchFamily="34" charset="0"/>
              </a:rPr>
              <a:t> </a:t>
            </a:r>
            <a:r>
              <a:rPr lang="en-US" sz="800" dirty="0">
                <a:effectLst/>
                <a:latin typeface="Arial" panose="020B0604020202020204" pitchFamily="34" charset="0"/>
                <a:ea typeface="Times New Roman" panose="02020603050405020304" pitchFamily="18" charset="0"/>
                <a:cs typeface="Arial" panose="020B0604020202020204" pitchFamily="34" charset="0"/>
              </a:rPr>
              <a:t>N</a:t>
            </a:r>
            <a:r>
              <a:rPr lang="en-US" sz="800" spc="-5" dirty="0">
                <a:effectLst/>
                <a:latin typeface="Arial" panose="020B0604020202020204" pitchFamily="34" charset="0"/>
                <a:ea typeface="Times New Roman" panose="02020603050405020304" pitchFamily="18" charset="0"/>
                <a:cs typeface="Arial" panose="020B0604020202020204" pitchFamily="34" charset="0"/>
              </a:rPr>
              <a:t> </a:t>
            </a:r>
            <a:r>
              <a:rPr lang="en-US" sz="800" dirty="0" err="1">
                <a:effectLst/>
                <a:latin typeface="Arial" panose="020B0604020202020204" pitchFamily="34" charset="0"/>
                <a:ea typeface="Times New Roman" panose="02020603050405020304" pitchFamily="18" charset="0"/>
                <a:cs typeface="Arial" panose="020B0604020202020204" pitchFamily="34" charset="0"/>
              </a:rPr>
              <a:t>Engl</a:t>
            </a:r>
            <a:r>
              <a:rPr lang="en-US" sz="800" spc="-5" dirty="0">
                <a:effectLst/>
                <a:latin typeface="Arial" panose="020B0604020202020204" pitchFamily="34" charset="0"/>
                <a:ea typeface="Times New Roman" panose="02020603050405020304" pitchFamily="18" charset="0"/>
                <a:cs typeface="Arial" panose="020B0604020202020204" pitchFamily="34" charset="0"/>
              </a:rPr>
              <a:t> </a:t>
            </a:r>
            <a:r>
              <a:rPr lang="en-US" sz="800" dirty="0">
                <a:effectLst/>
                <a:latin typeface="Arial" panose="020B0604020202020204" pitchFamily="34" charset="0"/>
                <a:ea typeface="Times New Roman" panose="02020603050405020304" pitchFamily="18" charset="0"/>
                <a:cs typeface="Arial" panose="020B0604020202020204" pitchFamily="34" charset="0"/>
              </a:rPr>
              <a:t>J</a:t>
            </a:r>
            <a:r>
              <a:rPr lang="en-US" sz="800" spc="215" dirty="0">
                <a:effectLst/>
                <a:latin typeface="Arial" panose="020B0604020202020204" pitchFamily="34" charset="0"/>
                <a:ea typeface="Times New Roman" panose="02020603050405020304" pitchFamily="18" charset="0"/>
                <a:cs typeface="Arial" panose="020B0604020202020204" pitchFamily="34" charset="0"/>
              </a:rPr>
              <a:t> </a:t>
            </a:r>
            <a:r>
              <a:rPr lang="en-US" sz="800" dirty="0">
                <a:effectLst/>
                <a:latin typeface="Arial" panose="020B0604020202020204" pitchFamily="34" charset="0"/>
                <a:ea typeface="Times New Roman" panose="02020603050405020304" pitchFamily="18" charset="0"/>
                <a:cs typeface="Arial" panose="020B0604020202020204" pitchFamily="34" charset="0"/>
              </a:rPr>
              <a:t>Med 2000;</a:t>
            </a:r>
            <a:r>
              <a:rPr lang="en-US" sz="800" spc="-5" dirty="0">
                <a:effectLst/>
                <a:latin typeface="Arial" panose="020B0604020202020204" pitchFamily="34" charset="0"/>
                <a:ea typeface="Times New Roman" panose="02020603050405020304" pitchFamily="18" charset="0"/>
                <a:cs typeface="Arial" panose="020B0604020202020204" pitchFamily="34" charset="0"/>
              </a:rPr>
              <a:t> </a:t>
            </a:r>
            <a:r>
              <a:rPr lang="en-US" sz="800" dirty="0">
                <a:effectLst/>
                <a:latin typeface="Arial" panose="020B0604020202020204" pitchFamily="34" charset="0"/>
                <a:ea typeface="Times New Roman" panose="02020603050405020304" pitchFamily="18" charset="0"/>
                <a:cs typeface="Arial" panose="020B0604020202020204" pitchFamily="34" charset="0"/>
              </a:rPr>
              <a:t>342:206-10.</a:t>
            </a:r>
            <a:endParaRPr lang="fr-FR" sz="800" dirty="0">
              <a:effectLst/>
              <a:latin typeface="Arial" panose="020B0604020202020204" pitchFamily="34" charset="0"/>
              <a:ea typeface="Times New Roman" panose="02020603050405020304" pitchFamily="18" charset="0"/>
              <a:cs typeface="Arial" panose="020B0604020202020204" pitchFamily="34" charset="0"/>
            </a:endParaRPr>
          </a:p>
          <a:p>
            <a:pPr marL="88900" marR="303530" indent="0">
              <a:buNone/>
            </a:pPr>
            <a:r>
              <a:rPr lang="fr-FR" sz="800" dirty="0">
                <a:effectLst/>
                <a:latin typeface="Arial" panose="020B0604020202020204" pitchFamily="34" charset="0"/>
                <a:ea typeface="Times New Roman" panose="02020603050405020304" pitchFamily="18" charset="0"/>
                <a:cs typeface="Arial" panose="020B0604020202020204" pitchFamily="34" charset="0"/>
              </a:rPr>
              <a:t>Stratégie de prise en charge en matière de dénutrition </a:t>
            </a:r>
            <a:r>
              <a:rPr lang="fr-FR" sz="800" dirty="0" err="1">
                <a:effectLst/>
                <a:latin typeface="Arial" panose="020B0604020202020204" pitchFamily="34" charset="0"/>
                <a:ea typeface="Times New Roman" panose="02020603050405020304" pitchFamily="18" charset="0"/>
                <a:cs typeface="Arial" panose="020B0604020202020204" pitchFamily="34" charset="0"/>
              </a:rPr>
              <a:t>protéino</a:t>
            </a:r>
            <a:r>
              <a:rPr lang="fr-FR" sz="800" dirty="0">
                <a:effectLst/>
                <a:latin typeface="Arial" panose="020B0604020202020204" pitchFamily="34" charset="0"/>
                <a:ea typeface="Times New Roman" panose="02020603050405020304" pitchFamily="18" charset="0"/>
                <a:cs typeface="Arial" panose="020B0604020202020204" pitchFamily="34" charset="0"/>
              </a:rPr>
              <a:t>-énergétique chez le sujet âgé. Recommandations Professionnelles HAS</a:t>
            </a:r>
            <a:r>
              <a:rPr lang="fr-FR" sz="800" spc="-210" dirty="0">
                <a:effectLst/>
                <a:latin typeface="Arial" panose="020B0604020202020204" pitchFamily="34" charset="0"/>
                <a:ea typeface="Times New Roman" panose="02020603050405020304" pitchFamily="18" charset="0"/>
                <a:cs typeface="Arial" panose="020B0604020202020204" pitchFamily="34" charset="0"/>
              </a:rPr>
              <a:t> </a:t>
            </a:r>
            <a:r>
              <a:rPr lang="fr-FR" sz="800" dirty="0">
                <a:effectLst/>
                <a:latin typeface="Arial" panose="020B0604020202020204" pitchFamily="34" charset="0"/>
                <a:ea typeface="Times New Roman" panose="02020603050405020304" pitchFamily="18" charset="0"/>
                <a:cs typeface="Arial" panose="020B0604020202020204" pitchFamily="34" charset="0"/>
              </a:rPr>
              <a:t>2007.</a:t>
            </a:r>
          </a:p>
          <a:p>
            <a:pPr marL="88900" marR="204470" indent="0">
              <a:spcBef>
                <a:spcPts val="10"/>
              </a:spcBef>
              <a:spcAft>
                <a:spcPts val="0"/>
              </a:spcAft>
              <a:buNone/>
            </a:pPr>
            <a:r>
              <a:rPr lang="fr-FR" sz="800" dirty="0" err="1">
                <a:effectLst/>
                <a:latin typeface="Arial" panose="020B0604020202020204" pitchFamily="34" charset="0"/>
                <a:ea typeface="Times New Roman" panose="02020603050405020304" pitchFamily="18" charset="0"/>
                <a:cs typeface="Arial" panose="020B0604020202020204" pitchFamily="34" charset="0"/>
              </a:rPr>
              <a:t>Casaret</a:t>
            </a:r>
            <a:r>
              <a:rPr lang="fr-FR" sz="800" dirty="0">
                <a:effectLst/>
                <a:latin typeface="Arial" panose="020B0604020202020204" pitchFamily="34" charset="0"/>
                <a:ea typeface="Times New Roman" panose="02020603050405020304" pitchFamily="18" charset="0"/>
                <a:cs typeface="Arial" panose="020B0604020202020204" pitchFamily="34" charset="0"/>
              </a:rPr>
              <a:t> D, Kapo MD, Caplan A. </a:t>
            </a:r>
            <a:r>
              <a:rPr lang="fr-FR" sz="800" dirty="0" err="1">
                <a:effectLst/>
                <a:latin typeface="Arial" panose="020B0604020202020204" pitchFamily="34" charset="0"/>
                <a:ea typeface="Times New Roman" panose="02020603050405020304" pitchFamily="18" charset="0"/>
                <a:cs typeface="Arial" panose="020B0604020202020204" pitchFamily="34" charset="0"/>
              </a:rPr>
              <a:t>Appropriate</a:t>
            </a:r>
            <a:r>
              <a:rPr lang="fr-FR" sz="800" dirty="0">
                <a:effectLst/>
                <a:latin typeface="Arial" panose="020B0604020202020204" pitchFamily="34" charset="0"/>
                <a:ea typeface="Times New Roman" panose="02020603050405020304" pitchFamily="18" charset="0"/>
                <a:cs typeface="Arial" panose="020B0604020202020204" pitchFamily="34" charset="0"/>
              </a:rPr>
              <a:t> use of </a:t>
            </a:r>
            <a:r>
              <a:rPr lang="fr-FR" sz="800" dirty="0" err="1">
                <a:effectLst/>
                <a:latin typeface="Arial" panose="020B0604020202020204" pitchFamily="34" charset="0"/>
                <a:ea typeface="Times New Roman" panose="02020603050405020304" pitchFamily="18" charset="0"/>
                <a:cs typeface="Arial" panose="020B0604020202020204" pitchFamily="34" charset="0"/>
              </a:rPr>
              <a:t>artificial</a:t>
            </a:r>
            <a:r>
              <a:rPr lang="fr-FR" sz="800" dirty="0">
                <a:effectLst/>
                <a:latin typeface="Arial" panose="020B0604020202020204" pitchFamily="34" charset="0"/>
                <a:ea typeface="Times New Roman" panose="02020603050405020304" pitchFamily="18" charset="0"/>
                <a:cs typeface="Arial" panose="020B0604020202020204" pitchFamily="34" charset="0"/>
              </a:rPr>
              <a:t> nutrition and </a:t>
            </a:r>
            <a:r>
              <a:rPr lang="fr-FR" sz="800" dirty="0" err="1">
                <a:effectLst/>
                <a:latin typeface="Arial" panose="020B0604020202020204" pitchFamily="34" charset="0"/>
                <a:ea typeface="Times New Roman" panose="02020603050405020304" pitchFamily="18" charset="0"/>
                <a:cs typeface="Arial" panose="020B0604020202020204" pitchFamily="34" charset="0"/>
              </a:rPr>
              <a:t>hydration</a:t>
            </a:r>
            <a:r>
              <a:rPr lang="fr-FR" sz="800" dirty="0">
                <a:effectLst/>
                <a:latin typeface="Arial" panose="020B0604020202020204" pitchFamily="34" charset="0"/>
                <a:ea typeface="Times New Roman" panose="02020603050405020304" pitchFamily="18" charset="0"/>
                <a:cs typeface="Arial" panose="020B0604020202020204" pitchFamily="34" charset="0"/>
              </a:rPr>
              <a:t> – Fundamental </a:t>
            </a:r>
            <a:r>
              <a:rPr lang="fr-FR" sz="800" dirty="0" err="1">
                <a:effectLst/>
                <a:latin typeface="Arial" panose="020B0604020202020204" pitchFamily="34" charset="0"/>
                <a:ea typeface="Times New Roman" panose="02020603050405020304" pitchFamily="18" charset="0"/>
                <a:cs typeface="Arial" panose="020B0604020202020204" pitchFamily="34" charset="0"/>
              </a:rPr>
              <a:t>principles</a:t>
            </a:r>
            <a:r>
              <a:rPr lang="fr-FR" sz="800" dirty="0">
                <a:effectLst/>
                <a:latin typeface="Arial" panose="020B0604020202020204" pitchFamily="34" charset="0"/>
                <a:ea typeface="Times New Roman" panose="02020603050405020304" pitchFamily="18" charset="0"/>
                <a:cs typeface="Arial" panose="020B0604020202020204" pitchFamily="34" charset="0"/>
              </a:rPr>
              <a:t> and recommandations. N</a:t>
            </a:r>
            <a:r>
              <a:rPr lang="fr-FR" sz="800" spc="-210" dirty="0">
                <a:effectLst/>
                <a:latin typeface="Arial" panose="020B0604020202020204" pitchFamily="34" charset="0"/>
                <a:ea typeface="Times New Roman" panose="02020603050405020304" pitchFamily="18" charset="0"/>
                <a:cs typeface="Arial" panose="020B0604020202020204" pitchFamily="34" charset="0"/>
              </a:rPr>
              <a:t> </a:t>
            </a:r>
            <a:r>
              <a:rPr lang="fr-FR" sz="800" dirty="0" err="1">
                <a:effectLst/>
                <a:latin typeface="Arial" panose="020B0604020202020204" pitchFamily="34" charset="0"/>
                <a:ea typeface="Times New Roman" panose="02020603050405020304" pitchFamily="18" charset="0"/>
                <a:cs typeface="Arial" panose="020B0604020202020204" pitchFamily="34" charset="0"/>
              </a:rPr>
              <a:t>Engl</a:t>
            </a:r>
            <a:r>
              <a:rPr lang="fr-FR" sz="800" spc="-5" dirty="0">
                <a:effectLst/>
                <a:latin typeface="Arial" panose="020B0604020202020204" pitchFamily="34" charset="0"/>
                <a:ea typeface="Times New Roman" panose="02020603050405020304" pitchFamily="18" charset="0"/>
                <a:cs typeface="Arial" panose="020B0604020202020204" pitchFamily="34" charset="0"/>
              </a:rPr>
              <a:t> </a:t>
            </a:r>
            <a:r>
              <a:rPr lang="fr-FR" sz="800" dirty="0">
                <a:effectLst/>
                <a:latin typeface="Arial" panose="020B0604020202020204" pitchFamily="34" charset="0"/>
                <a:ea typeface="Times New Roman" panose="02020603050405020304" pitchFamily="18" charset="0"/>
                <a:cs typeface="Arial" panose="020B0604020202020204" pitchFamily="34" charset="0"/>
              </a:rPr>
              <a:t>J Med</a:t>
            </a:r>
            <a:r>
              <a:rPr lang="fr-FR" sz="800" spc="-5" dirty="0">
                <a:effectLst/>
                <a:latin typeface="Arial" panose="020B0604020202020204" pitchFamily="34" charset="0"/>
                <a:ea typeface="Times New Roman" panose="02020603050405020304" pitchFamily="18" charset="0"/>
                <a:cs typeface="Arial" panose="020B0604020202020204" pitchFamily="34" charset="0"/>
              </a:rPr>
              <a:t> </a:t>
            </a:r>
            <a:r>
              <a:rPr lang="fr-FR" sz="800" dirty="0">
                <a:effectLst/>
                <a:latin typeface="Arial" panose="020B0604020202020204" pitchFamily="34" charset="0"/>
                <a:ea typeface="Times New Roman" panose="02020603050405020304" pitchFamily="18" charset="0"/>
                <a:cs typeface="Arial" panose="020B0604020202020204" pitchFamily="34" charset="0"/>
              </a:rPr>
              <a:t>2005; 354</a:t>
            </a:r>
            <a:r>
              <a:rPr lang="fr-FR" sz="800" spc="-5" dirty="0">
                <a:effectLst/>
                <a:latin typeface="Arial" panose="020B0604020202020204" pitchFamily="34" charset="0"/>
                <a:ea typeface="Times New Roman" panose="02020603050405020304" pitchFamily="18" charset="0"/>
                <a:cs typeface="Arial" panose="020B0604020202020204" pitchFamily="34" charset="0"/>
              </a:rPr>
              <a:t> </a:t>
            </a:r>
            <a:r>
              <a:rPr lang="fr-FR" sz="800" dirty="0">
                <a:effectLst/>
                <a:latin typeface="Arial" panose="020B0604020202020204" pitchFamily="34" charset="0"/>
                <a:ea typeface="Times New Roman" panose="02020603050405020304" pitchFamily="18" charset="0"/>
                <a:cs typeface="Arial" panose="020B0604020202020204" pitchFamily="34" charset="0"/>
              </a:rPr>
              <a:t>(12): 2607-12.</a:t>
            </a:r>
          </a:p>
          <a:p>
            <a:pPr marL="88900" indent="0">
              <a:spcBef>
                <a:spcPts val="10"/>
              </a:spcBef>
              <a:spcAft>
                <a:spcPts val="0"/>
              </a:spcAft>
              <a:buNone/>
            </a:pPr>
            <a:endParaRPr lang="fr-FR" sz="800" dirty="0">
              <a:effectLst/>
              <a:latin typeface="Arial" panose="020B0604020202020204" pitchFamily="34" charset="0"/>
              <a:ea typeface="Times New Roman" panose="02020603050405020304" pitchFamily="18" charset="0"/>
              <a:cs typeface="Arial" panose="020B0604020202020204" pitchFamily="34" charset="0"/>
            </a:endParaRPr>
          </a:p>
          <a:p>
            <a:endParaRPr lang="fr-FR" dirty="0"/>
          </a:p>
        </p:txBody>
      </p:sp>
    </p:spTree>
    <p:extLst>
      <p:ext uri="{BB962C8B-B14F-4D97-AF65-F5344CB8AC3E}">
        <p14:creationId xmlns:p14="http://schemas.microsoft.com/office/powerpoint/2010/main" val="179925217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9FB19A8-10B5-4012-ECC7-F8B885CB8057}"/>
              </a:ext>
            </a:extLst>
          </p:cNvPr>
          <p:cNvSpPr>
            <a:spLocks noGrp="1"/>
          </p:cNvSpPr>
          <p:nvPr>
            <p:ph type="title"/>
          </p:nvPr>
        </p:nvSpPr>
        <p:spPr/>
        <p:txBody>
          <a:bodyPr/>
          <a:lstStyle/>
          <a:p>
            <a:r>
              <a:rPr lang="fr-FR" dirty="0">
                <a:solidFill>
                  <a:srgbClr val="FF0000"/>
                </a:solidFill>
              </a:rPr>
              <a:t>Et la faim il va en souffrir ?</a:t>
            </a:r>
            <a:endParaRPr lang="fr-FR" dirty="0"/>
          </a:p>
        </p:txBody>
      </p:sp>
      <p:sp>
        <p:nvSpPr>
          <p:cNvPr id="3" name="Espace réservé du contenu 2">
            <a:extLst>
              <a:ext uri="{FF2B5EF4-FFF2-40B4-BE49-F238E27FC236}">
                <a16:creationId xmlns:a16="http://schemas.microsoft.com/office/drawing/2014/main" id="{325DC310-CB7C-555F-01A1-703E62D35E00}"/>
              </a:ext>
            </a:extLst>
          </p:cNvPr>
          <p:cNvSpPr>
            <a:spLocks noGrp="1"/>
          </p:cNvSpPr>
          <p:nvPr>
            <p:ph sz="quarter" idx="13"/>
          </p:nvPr>
        </p:nvSpPr>
        <p:spPr/>
        <p:txBody>
          <a:bodyPr/>
          <a:lstStyle/>
          <a:p>
            <a:pPr marL="0" indent="0">
              <a:spcBef>
                <a:spcPts val="1040"/>
              </a:spcBef>
              <a:buNone/>
            </a:pPr>
            <a:endParaRPr lang="fr-FR" sz="1800" b="1" dirty="0">
              <a:solidFill>
                <a:srgbClr val="FF0000"/>
              </a:solidFill>
              <a:effectLst/>
              <a:uFill>
                <a:solidFill>
                  <a:srgbClr val="00CC00"/>
                </a:solidFill>
              </a:uFill>
              <a:latin typeface="Times New Roman" panose="02020603050405020304" pitchFamily="18" charset="0"/>
              <a:ea typeface="Times New Roman" panose="02020603050405020304" pitchFamily="18" charset="0"/>
            </a:endParaRPr>
          </a:p>
          <a:p>
            <a:pPr marL="0" indent="0">
              <a:spcBef>
                <a:spcPts val="1040"/>
              </a:spcBef>
              <a:buNone/>
            </a:pPr>
            <a:r>
              <a:rPr lang="fr-FR" sz="1800" b="1" dirty="0">
                <a:solidFill>
                  <a:srgbClr val="FF0000"/>
                </a:solidFill>
                <a:effectLst/>
                <a:uFill>
                  <a:solidFill>
                    <a:srgbClr val="00CC00"/>
                  </a:solidFill>
                </a:uFill>
                <a:latin typeface="Times New Roman" panose="02020603050405020304" pitchFamily="18" charset="0"/>
                <a:ea typeface="Times New Roman" panose="02020603050405020304" pitchFamily="18" charset="0"/>
              </a:rPr>
              <a:t>Le</a:t>
            </a:r>
            <a:r>
              <a:rPr lang="fr-FR" sz="1800" b="1" spc="-15" dirty="0">
                <a:solidFill>
                  <a:srgbClr val="FF0000"/>
                </a:solidFill>
                <a:effectLst/>
                <a:uFill>
                  <a:solidFill>
                    <a:srgbClr val="00CC00"/>
                  </a:solidFill>
                </a:uFill>
                <a:latin typeface="Times New Roman" panose="02020603050405020304" pitchFamily="18" charset="0"/>
                <a:ea typeface="Times New Roman" panose="02020603050405020304" pitchFamily="18" charset="0"/>
              </a:rPr>
              <a:t> </a:t>
            </a:r>
            <a:r>
              <a:rPr lang="fr-FR" sz="1800" b="1" dirty="0">
                <a:solidFill>
                  <a:srgbClr val="FF0000"/>
                </a:solidFill>
                <a:effectLst/>
                <a:uFill>
                  <a:solidFill>
                    <a:srgbClr val="00CC00"/>
                  </a:solidFill>
                </a:uFill>
                <a:latin typeface="Times New Roman" panose="02020603050405020304" pitchFamily="18" charset="0"/>
                <a:ea typeface="Times New Roman" panose="02020603050405020304" pitchFamily="18" charset="0"/>
              </a:rPr>
              <a:t>jeûne</a:t>
            </a:r>
            <a:r>
              <a:rPr lang="fr-FR" sz="1800" b="1" spc="-10" dirty="0">
                <a:solidFill>
                  <a:srgbClr val="FF0000"/>
                </a:solidFill>
                <a:effectLst/>
                <a:uFill>
                  <a:solidFill>
                    <a:srgbClr val="00CC00"/>
                  </a:solidFill>
                </a:uFill>
                <a:latin typeface="Times New Roman" panose="02020603050405020304" pitchFamily="18" charset="0"/>
                <a:ea typeface="Times New Roman" panose="02020603050405020304" pitchFamily="18" charset="0"/>
              </a:rPr>
              <a:t> </a:t>
            </a:r>
            <a:r>
              <a:rPr lang="fr-FR" sz="1800" b="1" dirty="0">
                <a:solidFill>
                  <a:srgbClr val="FF0000"/>
                </a:solidFill>
                <a:effectLst/>
                <a:uFill>
                  <a:solidFill>
                    <a:srgbClr val="00CC00"/>
                  </a:solidFill>
                </a:uFill>
                <a:latin typeface="Times New Roman" panose="02020603050405020304" pitchFamily="18" charset="0"/>
                <a:ea typeface="Times New Roman" panose="02020603050405020304" pitchFamily="18" charset="0"/>
              </a:rPr>
              <a:t>induit</a:t>
            </a:r>
            <a:r>
              <a:rPr lang="fr-FR" sz="1800" b="1" spc="-10" dirty="0">
                <a:solidFill>
                  <a:srgbClr val="FF0000"/>
                </a:solidFill>
                <a:effectLst/>
                <a:uFill>
                  <a:solidFill>
                    <a:srgbClr val="00CC00"/>
                  </a:solidFill>
                </a:uFill>
                <a:latin typeface="Times New Roman" panose="02020603050405020304" pitchFamily="18" charset="0"/>
                <a:ea typeface="Times New Roman" panose="02020603050405020304" pitchFamily="18" charset="0"/>
              </a:rPr>
              <a:t> </a:t>
            </a:r>
            <a:r>
              <a:rPr lang="fr-FR" sz="1800" b="1" dirty="0">
                <a:solidFill>
                  <a:srgbClr val="FF0000"/>
                </a:solidFill>
                <a:effectLst/>
                <a:uFill>
                  <a:solidFill>
                    <a:srgbClr val="00CC00"/>
                  </a:solidFill>
                </a:uFill>
                <a:latin typeface="Times New Roman" panose="02020603050405020304" pitchFamily="18" charset="0"/>
                <a:ea typeface="Times New Roman" panose="02020603050405020304" pitchFamily="18" charset="0"/>
              </a:rPr>
              <a:t>une</a:t>
            </a:r>
            <a:r>
              <a:rPr lang="fr-FR" sz="1800" b="1" spc="-10" dirty="0">
                <a:solidFill>
                  <a:srgbClr val="FF0000"/>
                </a:solidFill>
                <a:effectLst/>
                <a:uFill>
                  <a:solidFill>
                    <a:srgbClr val="00CC00"/>
                  </a:solidFill>
                </a:uFill>
                <a:latin typeface="Times New Roman" panose="02020603050405020304" pitchFamily="18" charset="0"/>
                <a:ea typeface="Times New Roman" panose="02020603050405020304" pitchFamily="18" charset="0"/>
              </a:rPr>
              <a:t> </a:t>
            </a:r>
            <a:r>
              <a:rPr lang="fr-FR" sz="1800" b="1" dirty="0">
                <a:solidFill>
                  <a:srgbClr val="FF0000"/>
                </a:solidFill>
                <a:effectLst/>
                <a:uFill>
                  <a:solidFill>
                    <a:srgbClr val="00CC00"/>
                  </a:solidFill>
                </a:uFill>
                <a:latin typeface="Times New Roman" panose="02020603050405020304" pitchFamily="18" charset="0"/>
                <a:ea typeface="Times New Roman" panose="02020603050405020304" pitchFamily="18" charset="0"/>
              </a:rPr>
              <a:t>production</a:t>
            </a:r>
            <a:r>
              <a:rPr lang="fr-FR" sz="1800" b="1" spc="-5" dirty="0">
                <a:solidFill>
                  <a:srgbClr val="FF0000"/>
                </a:solidFill>
                <a:effectLst/>
                <a:uFill>
                  <a:solidFill>
                    <a:srgbClr val="00CC00"/>
                  </a:solidFill>
                </a:uFill>
                <a:latin typeface="Times New Roman" panose="02020603050405020304" pitchFamily="18" charset="0"/>
                <a:ea typeface="Times New Roman" panose="02020603050405020304" pitchFamily="18" charset="0"/>
              </a:rPr>
              <a:t> </a:t>
            </a:r>
            <a:r>
              <a:rPr lang="fr-FR" sz="1800" b="1" dirty="0">
                <a:solidFill>
                  <a:srgbClr val="FF0000"/>
                </a:solidFill>
                <a:effectLst/>
                <a:uFill>
                  <a:solidFill>
                    <a:srgbClr val="00CC00"/>
                  </a:solidFill>
                </a:uFill>
                <a:latin typeface="Times New Roman" panose="02020603050405020304" pitchFamily="18" charset="0"/>
                <a:ea typeface="Times New Roman" panose="02020603050405020304" pitchFamily="18" charset="0"/>
              </a:rPr>
              <a:t>de</a:t>
            </a:r>
            <a:r>
              <a:rPr lang="fr-FR" sz="1800" b="1" spc="-15" dirty="0">
                <a:solidFill>
                  <a:srgbClr val="FF0000"/>
                </a:solidFill>
                <a:effectLst/>
                <a:uFill>
                  <a:solidFill>
                    <a:srgbClr val="00CC00"/>
                  </a:solidFill>
                </a:uFill>
                <a:latin typeface="Times New Roman" panose="02020603050405020304" pitchFamily="18" charset="0"/>
                <a:ea typeface="Times New Roman" panose="02020603050405020304" pitchFamily="18" charset="0"/>
              </a:rPr>
              <a:t> </a:t>
            </a:r>
            <a:r>
              <a:rPr lang="fr-FR" sz="1800" b="1" dirty="0">
                <a:solidFill>
                  <a:srgbClr val="FF0000"/>
                </a:solidFill>
                <a:effectLst/>
                <a:uFill>
                  <a:solidFill>
                    <a:srgbClr val="00CC00"/>
                  </a:solidFill>
                </a:uFill>
                <a:latin typeface="Times New Roman" panose="02020603050405020304" pitchFamily="18" charset="0"/>
                <a:ea typeface="Times New Roman" panose="02020603050405020304" pitchFamily="18" charset="0"/>
              </a:rPr>
              <a:t>corps</a:t>
            </a:r>
            <a:r>
              <a:rPr lang="fr-FR" sz="1800" b="1" spc="-5" dirty="0">
                <a:solidFill>
                  <a:srgbClr val="FF0000"/>
                </a:solidFill>
                <a:effectLst/>
                <a:uFill>
                  <a:solidFill>
                    <a:srgbClr val="00CC00"/>
                  </a:solidFill>
                </a:uFill>
                <a:latin typeface="Times New Roman" panose="02020603050405020304" pitchFamily="18" charset="0"/>
                <a:ea typeface="Times New Roman" panose="02020603050405020304" pitchFamily="18" charset="0"/>
              </a:rPr>
              <a:t> </a:t>
            </a:r>
            <a:r>
              <a:rPr lang="fr-FR" sz="1800" b="1" dirty="0">
                <a:solidFill>
                  <a:srgbClr val="FF0000"/>
                </a:solidFill>
                <a:effectLst/>
                <a:uFill>
                  <a:solidFill>
                    <a:srgbClr val="00CC00"/>
                  </a:solidFill>
                </a:uFill>
                <a:latin typeface="Times New Roman" panose="02020603050405020304" pitchFamily="18" charset="0"/>
                <a:ea typeface="Times New Roman" panose="02020603050405020304" pitchFamily="18" charset="0"/>
              </a:rPr>
              <a:t>cétoniques</a:t>
            </a:r>
            <a:r>
              <a:rPr lang="fr-FR" sz="1800" b="1" spc="-10" dirty="0">
                <a:solidFill>
                  <a:srgbClr val="FF0000"/>
                </a:solidFill>
                <a:effectLst/>
                <a:uFill>
                  <a:solidFill>
                    <a:srgbClr val="00CC00"/>
                  </a:solidFill>
                </a:uFill>
                <a:latin typeface="Times New Roman" panose="02020603050405020304" pitchFamily="18" charset="0"/>
                <a:ea typeface="Times New Roman" panose="02020603050405020304" pitchFamily="18" charset="0"/>
              </a:rPr>
              <a:t> </a:t>
            </a:r>
            <a:r>
              <a:rPr lang="fr-FR" sz="1800" b="1" dirty="0">
                <a:solidFill>
                  <a:srgbClr val="FF0000"/>
                </a:solidFill>
                <a:effectLst/>
                <a:uFill>
                  <a:solidFill>
                    <a:srgbClr val="00CC00"/>
                  </a:solidFill>
                </a:uFill>
                <a:latin typeface="Times New Roman" panose="02020603050405020304" pitchFamily="18" charset="0"/>
                <a:ea typeface="Times New Roman" panose="02020603050405020304" pitchFamily="18" charset="0"/>
              </a:rPr>
              <a:t>qui</a:t>
            </a:r>
            <a:r>
              <a:rPr lang="fr-FR" sz="1800" b="1" spc="-5" dirty="0">
                <a:solidFill>
                  <a:srgbClr val="FF0000"/>
                </a:solidFill>
                <a:effectLst/>
                <a:uFill>
                  <a:solidFill>
                    <a:srgbClr val="00CC00"/>
                  </a:solidFill>
                </a:uFill>
                <a:latin typeface="Times New Roman" panose="02020603050405020304" pitchFamily="18" charset="0"/>
                <a:ea typeface="Times New Roman" panose="02020603050405020304" pitchFamily="18" charset="0"/>
              </a:rPr>
              <a:t> </a:t>
            </a:r>
            <a:r>
              <a:rPr lang="fr-FR" sz="1800" b="1" dirty="0">
                <a:solidFill>
                  <a:srgbClr val="FF0000"/>
                </a:solidFill>
                <a:effectLst/>
                <a:uFill>
                  <a:solidFill>
                    <a:srgbClr val="00CC00"/>
                  </a:solidFill>
                </a:uFill>
                <a:latin typeface="Times New Roman" panose="02020603050405020304" pitchFamily="18" charset="0"/>
                <a:ea typeface="Times New Roman" panose="02020603050405020304" pitchFamily="18" charset="0"/>
              </a:rPr>
              <a:t>auraient</a:t>
            </a:r>
            <a:r>
              <a:rPr lang="fr-FR" sz="1800" b="1" spc="-5" dirty="0">
                <a:solidFill>
                  <a:srgbClr val="FF0000"/>
                </a:solidFill>
                <a:effectLst/>
                <a:uFill>
                  <a:solidFill>
                    <a:srgbClr val="00CC00"/>
                  </a:solidFill>
                </a:uFill>
                <a:latin typeface="Times New Roman" panose="02020603050405020304" pitchFamily="18" charset="0"/>
                <a:ea typeface="Times New Roman" panose="02020603050405020304" pitchFamily="18" charset="0"/>
              </a:rPr>
              <a:t> </a:t>
            </a:r>
            <a:r>
              <a:rPr lang="fr-FR" sz="1800" b="1" dirty="0">
                <a:solidFill>
                  <a:srgbClr val="FF0000"/>
                </a:solidFill>
                <a:effectLst/>
                <a:uFill>
                  <a:solidFill>
                    <a:srgbClr val="00CC00"/>
                  </a:solidFill>
                </a:uFill>
                <a:latin typeface="Times New Roman" panose="02020603050405020304" pitchFamily="18" charset="0"/>
                <a:ea typeface="Times New Roman" panose="02020603050405020304" pitchFamily="18" charset="0"/>
              </a:rPr>
              <a:t>un</a:t>
            </a:r>
            <a:r>
              <a:rPr lang="fr-FR" sz="1800" b="1" spc="-5" dirty="0">
                <a:solidFill>
                  <a:srgbClr val="FF0000"/>
                </a:solidFill>
                <a:effectLst/>
                <a:uFill>
                  <a:solidFill>
                    <a:srgbClr val="00CC00"/>
                  </a:solidFill>
                </a:uFill>
                <a:latin typeface="Times New Roman" panose="02020603050405020304" pitchFamily="18" charset="0"/>
                <a:ea typeface="Times New Roman" panose="02020603050405020304" pitchFamily="18" charset="0"/>
              </a:rPr>
              <a:t> </a:t>
            </a:r>
            <a:r>
              <a:rPr lang="fr-FR" sz="1800" b="1" dirty="0">
                <a:solidFill>
                  <a:srgbClr val="FF0000"/>
                </a:solidFill>
                <a:effectLst/>
                <a:uFill>
                  <a:solidFill>
                    <a:srgbClr val="00CC00"/>
                  </a:solidFill>
                </a:uFill>
                <a:latin typeface="Times New Roman" panose="02020603050405020304" pitchFamily="18" charset="0"/>
                <a:ea typeface="Times New Roman" panose="02020603050405020304" pitchFamily="18" charset="0"/>
              </a:rPr>
              <a:t>effet</a:t>
            </a:r>
            <a:r>
              <a:rPr lang="fr-FR" sz="1800" b="1" spc="-5" dirty="0">
                <a:solidFill>
                  <a:srgbClr val="FF0000"/>
                </a:solidFill>
                <a:effectLst/>
                <a:uFill>
                  <a:solidFill>
                    <a:srgbClr val="00CC00"/>
                  </a:solidFill>
                </a:uFill>
                <a:latin typeface="Times New Roman" panose="02020603050405020304" pitchFamily="18" charset="0"/>
                <a:ea typeface="Times New Roman" panose="02020603050405020304" pitchFamily="18" charset="0"/>
              </a:rPr>
              <a:t> </a:t>
            </a:r>
            <a:r>
              <a:rPr lang="fr-FR" sz="1800" b="1" dirty="0">
                <a:solidFill>
                  <a:srgbClr val="FF0000"/>
                </a:solidFill>
                <a:effectLst/>
                <a:uFill>
                  <a:solidFill>
                    <a:srgbClr val="00CC00"/>
                  </a:solidFill>
                </a:uFill>
                <a:latin typeface="Times New Roman" panose="02020603050405020304" pitchFamily="18" charset="0"/>
                <a:ea typeface="Times New Roman" panose="02020603050405020304" pitchFamily="18" charset="0"/>
              </a:rPr>
              <a:t>anorexique</a:t>
            </a:r>
            <a:r>
              <a:rPr lang="fr-FR" sz="1800" b="1" spc="-15" dirty="0">
                <a:solidFill>
                  <a:srgbClr val="FF0000"/>
                </a:solidFill>
                <a:effectLst/>
                <a:uFill>
                  <a:solidFill>
                    <a:srgbClr val="00CC00"/>
                  </a:solidFill>
                </a:uFill>
                <a:latin typeface="Times New Roman" panose="02020603050405020304" pitchFamily="18" charset="0"/>
                <a:ea typeface="Times New Roman" panose="02020603050405020304" pitchFamily="18" charset="0"/>
              </a:rPr>
              <a:t> </a:t>
            </a:r>
            <a:r>
              <a:rPr lang="fr-FR" sz="1800" b="1" dirty="0">
                <a:solidFill>
                  <a:srgbClr val="FF0000"/>
                </a:solidFill>
                <a:effectLst/>
                <a:uFill>
                  <a:solidFill>
                    <a:srgbClr val="00CC00"/>
                  </a:solidFill>
                </a:uFill>
                <a:latin typeface="Times New Roman" panose="02020603050405020304" pitchFamily="18" charset="0"/>
                <a:ea typeface="Times New Roman" panose="02020603050405020304" pitchFamily="18" charset="0"/>
              </a:rPr>
              <a:t>central.</a:t>
            </a:r>
            <a:endParaRPr lang="fr-FR" sz="1800" b="1" dirty="0">
              <a:solidFill>
                <a:srgbClr val="FF0000"/>
              </a:solidFill>
              <a:effectLst/>
              <a:uFill>
                <a:solidFill>
                  <a:srgbClr val="000000"/>
                </a:solidFill>
              </a:uFill>
              <a:latin typeface="Times New Roman" panose="02020603050405020304" pitchFamily="18" charset="0"/>
              <a:ea typeface="Times New Roman" panose="02020603050405020304" pitchFamily="18" charset="0"/>
            </a:endParaRPr>
          </a:p>
          <a:p>
            <a:pPr marL="88900" indent="0">
              <a:spcBef>
                <a:spcPts val="50"/>
              </a:spcBef>
              <a:spcAft>
                <a:spcPts val="0"/>
              </a:spcAft>
              <a:buNone/>
            </a:pPr>
            <a:r>
              <a:rPr lang="fr-FR" sz="1800" b="1" dirty="0">
                <a:effectLst/>
                <a:latin typeface="Times New Roman" panose="02020603050405020304" pitchFamily="18" charset="0"/>
                <a:ea typeface="Times New Roman" panose="02020603050405020304" pitchFamily="18" charset="0"/>
              </a:rPr>
              <a:t> </a:t>
            </a:r>
          </a:p>
          <a:p>
            <a:pPr marL="88900" indent="0">
              <a:spcBef>
                <a:spcPts val="50"/>
              </a:spcBef>
              <a:spcAft>
                <a:spcPts val="0"/>
              </a:spcAft>
              <a:buNone/>
            </a:pPr>
            <a:endParaRPr lang="fr-FR" sz="1800" b="1" dirty="0">
              <a:latin typeface="Times New Roman" panose="02020603050405020304" pitchFamily="18" charset="0"/>
              <a:ea typeface="Times New Roman" panose="02020603050405020304" pitchFamily="18" charset="0"/>
            </a:endParaRPr>
          </a:p>
          <a:p>
            <a:pPr marL="88900" indent="0">
              <a:spcBef>
                <a:spcPts val="50"/>
              </a:spcBef>
              <a:spcAft>
                <a:spcPts val="0"/>
              </a:spcAft>
              <a:buNone/>
            </a:pPr>
            <a:endParaRPr lang="fr-FR" sz="1800" b="1" dirty="0">
              <a:effectLst/>
              <a:latin typeface="Times New Roman" panose="02020603050405020304" pitchFamily="18" charset="0"/>
              <a:ea typeface="Times New Roman" panose="02020603050405020304" pitchFamily="18" charset="0"/>
            </a:endParaRPr>
          </a:p>
          <a:p>
            <a:pPr marL="88900" indent="0">
              <a:spcBef>
                <a:spcPts val="50"/>
              </a:spcBef>
              <a:spcAft>
                <a:spcPts val="0"/>
              </a:spcAft>
              <a:buNone/>
            </a:pPr>
            <a:endParaRPr lang="fr-FR" sz="1800" dirty="0">
              <a:effectLst/>
              <a:latin typeface="Times New Roman" panose="02020603050405020304" pitchFamily="18" charset="0"/>
              <a:ea typeface="Times New Roman" panose="02020603050405020304" pitchFamily="18" charset="0"/>
            </a:endParaRPr>
          </a:p>
          <a:p>
            <a:pPr marL="88900" indent="0">
              <a:lnSpc>
                <a:spcPts val="1035"/>
              </a:lnSpc>
              <a:spcBef>
                <a:spcPts val="460"/>
              </a:spcBef>
              <a:buNone/>
            </a:pPr>
            <a:r>
              <a:rPr lang="en-US" sz="1050" dirty="0" err="1">
                <a:effectLst/>
                <a:latin typeface="Arial" panose="020B0604020202020204" pitchFamily="34" charset="0"/>
                <a:ea typeface="Times New Roman" panose="02020603050405020304" pitchFamily="18" charset="0"/>
                <a:cs typeface="Arial" panose="020B0604020202020204" pitchFamily="34" charset="0"/>
              </a:rPr>
              <a:t>Référence</a:t>
            </a:r>
            <a:r>
              <a:rPr lang="en-US" sz="1050" dirty="0">
                <a:effectLst/>
                <a:latin typeface="Arial" panose="020B0604020202020204" pitchFamily="34" charset="0"/>
                <a:ea typeface="Times New Roman" panose="02020603050405020304" pitchFamily="18" charset="0"/>
                <a:cs typeface="Arial" panose="020B0604020202020204" pitchFamily="34" charset="0"/>
              </a:rPr>
              <a:t>:</a:t>
            </a:r>
            <a:endParaRPr lang="fr-FR" sz="1050" dirty="0">
              <a:effectLst/>
              <a:latin typeface="Arial" panose="020B0604020202020204" pitchFamily="34" charset="0"/>
              <a:ea typeface="Times New Roman" panose="02020603050405020304" pitchFamily="18" charset="0"/>
              <a:cs typeface="Arial" panose="020B0604020202020204" pitchFamily="34" charset="0"/>
            </a:endParaRPr>
          </a:p>
          <a:p>
            <a:pPr marL="88900" marR="185420" indent="0">
              <a:buNone/>
            </a:pPr>
            <a:r>
              <a:rPr lang="en-US" sz="1050" dirty="0">
                <a:effectLst/>
                <a:latin typeface="Arial" panose="020B0604020202020204" pitchFamily="34" charset="0"/>
                <a:ea typeface="Times New Roman" panose="02020603050405020304" pitchFamily="18" charset="0"/>
                <a:cs typeface="Arial" panose="020B0604020202020204" pitchFamily="34" charset="0"/>
              </a:rPr>
              <a:t>-Elliot J, Haydon D., Hendry B. </a:t>
            </a:r>
            <a:r>
              <a:rPr lang="en-US" sz="1050" dirty="0" err="1">
                <a:effectLst/>
                <a:latin typeface="Arial" panose="020B0604020202020204" pitchFamily="34" charset="0"/>
                <a:ea typeface="Times New Roman" panose="02020603050405020304" pitchFamily="18" charset="0"/>
                <a:cs typeface="Arial" panose="020B0604020202020204" pitchFamily="34" charset="0"/>
              </a:rPr>
              <a:t>Anaesthetic</a:t>
            </a:r>
            <a:r>
              <a:rPr lang="en-US" sz="1050" dirty="0">
                <a:effectLst/>
                <a:latin typeface="Arial" panose="020B0604020202020204" pitchFamily="34" charset="0"/>
                <a:ea typeface="Times New Roman" panose="02020603050405020304" pitchFamily="18" charset="0"/>
                <a:cs typeface="Arial" panose="020B0604020202020204" pitchFamily="34" charset="0"/>
              </a:rPr>
              <a:t> action of esters and ketones : </a:t>
            </a:r>
            <a:r>
              <a:rPr lang="en-US" sz="1050" dirty="0" err="1">
                <a:effectLst/>
                <a:latin typeface="Arial" panose="020B0604020202020204" pitchFamily="34" charset="0"/>
                <a:ea typeface="Times New Roman" panose="02020603050405020304" pitchFamily="18" charset="0"/>
                <a:cs typeface="Arial" panose="020B0604020202020204" pitchFamily="34" charset="0"/>
              </a:rPr>
              <a:t>evidencec</a:t>
            </a:r>
            <a:r>
              <a:rPr lang="en-US" sz="1050" dirty="0">
                <a:effectLst/>
                <a:latin typeface="Arial" panose="020B0604020202020204" pitchFamily="34" charset="0"/>
                <a:ea typeface="Times New Roman" panose="02020603050405020304" pitchFamily="18" charset="0"/>
                <a:cs typeface="Arial" panose="020B0604020202020204" pitchFamily="34" charset="0"/>
              </a:rPr>
              <a:t> for an interaction with the sodium channel protein in</a:t>
            </a:r>
            <a:r>
              <a:rPr lang="en-US" sz="1050" spc="-210" dirty="0">
                <a:effectLst/>
                <a:latin typeface="Arial" panose="020B0604020202020204" pitchFamily="34" charset="0"/>
                <a:ea typeface="Times New Roman" panose="02020603050405020304" pitchFamily="18" charset="0"/>
                <a:cs typeface="Arial" panose="020B0604020202020204" pitchFamily="34" charset="0"/>
              </a:rPr>
              <a:t> </a:t>
            </a:r>
            <a:r>
              <a:rPr lang="en-US" sz="1050" dirty="0">
                <a:effectLst/>
                <a:latin typeface="Arial" panose="020B0604020202020204" pitchFamily="34" charset="0"/>
                <a:ea typeface="Times New Roman" panose="02020603050405020304" pitchFamily="18" charset="0"/>
                <a:cs typeface="Arial" panose="020B0604020202020204" pitchFamily="34" charset="0"/>
              </a:rPr>
              <a:t>squid</a:t>
            </a:r>
            <a:r>
              <a:rPr lang="en-US" sz="1050" spc="-10" dirty="0">
                <a:effectLst/>
                <a:latin typeface="Arial" panose="020B0604020202020204" pitchFamily="34" charset="0"/>
                <a:ea typeface="Times New Roman" panose="02020603050405020304" pitchFamily="18" charset="0"/>
                <a:cs typeface="Arial" panose="020B0604020202020204" pitchFamily="34" charset="0"/>
              </a:rPr>
              <a:t> </a:t>
            </a:r>
            <a:r>
              <a:rPr lang="en-US" sz="1050" dirty="0">
                <a:effectLst/>
                <a:latin typeface="Arial" panose="020B0604020202020204" pitchFamily="34" charset="0"/>
                <a:ea typeface="Times New Roman" panose="02020603050405020304" pitchFamily="18" charset="0"/>
                <a:cs typeface="Arial" panose="020B0604020202020204" pitchFamily="34" charset="0"/>
              </a:rPr>
              <a:t>axons.</a:t>
            </a:r>
            <a:r>
              <a:rPr lang="en-US" sz="1050" spc="5" dirty="0">
                <a:effectLst/>
                <a:latin typeface="Arial" panose="020B0604020202020204" pitchFamily="34" charset="0"/>
                <a:ea typeface="Times New Roman" panose="02020603050405020304" pitchFamily="18" charset="0"/>
                <a:cs typeface="Arial" panose="020B0604020202020204" pitchFamily="34" charset="0"/>
              </a:rPr>
              <a:t> </a:t>
            </a:r>
            <a:r>
              <a:rPr lang="fr-FR" sz="1050" dirty="0">
                <a:effectLst/>
                <a:latin typeface="Arial" panose="020B0604020202020204" pitchFamily="34" charset="0"/>
                <a:ea typeface="Times New Roman" panose="02020603050405020304" pitchFamily="18" charset="0"/>
                <a:cs typeface="Arial" panose="020B0604020202020204" pitchFamily="34" charset="0"/>
              </a:rPr>
              <a:t>J.</a:t>
            </a:r>
            <a:r>
              <a:rPr lang="fr-FR" sz="1050" spc="-20" dirty="0">
                <a:effectLst/>
                <a:latin typeface="Arial" panose="020B0604020202020204" pitchFamily="34" charset="0"/>
                <a:ea typeface="Times New Roman" panose="02020603050405020304" pitchFamily="18" charset="0"/>
                <a:cs typeface="Arial" panose="020B0604020202020204" pitchFamily="34" charset="0"/>
              </a:rPr>
              <a:t> </a:t>
            </a:r>
            <a:r>
              <a:rPr lang="fr-FR" sz="1050" dirty="0" err="1">
                <a:effectLst/>
                <a:latin typeface="Arial" panose="020B0604020202020204" pitchFamily="34" charset="0"/>
                <a:ea typeface="Times New Roman" panose="02020603050405020304" pitchFamily="18" charset="0"/>
                <a:cs typeface="Arial" panose="020B0604020202020204" pitchFamily="34" charset="0"/>
              </a:rPr>
              <a:t>Physiol</a:t>
            </a:r>
            <a:r>
              <a:rPr lang="fr-FR" sz="1050" dirty="0">
                <a:effectLst/>
                <a:latin typeface="Arial" panose="020B0604020202020204" pitchFamily="34" charset="0"/>
                <a:ea typeface="Times New Roman" panose="02020603050405020304" pitchFamily="18" charset="0"/>
                <a:cs typeface="Arial" panose="020B0604020202020204" pitchFamily="34" charset="0"/>
              </a:rPr>
              <a:t>.</a:t>
            </a:r>
            <a:r>
              <a:rPr lang="fr-FR" sz="1050" spc="10" dirty="0">
                <a:effectLst/>
                <a:latin typeface="Arial" panose="020B0604020202020204" pitchFamily="34" charset="0"/>
                <a:ea typeface="Times New Roman" panose="02020603050405020304" pitchFamily="18" charset="0"/>
                <a:cs typeface="Arial" panose="020B0604020202020204" pitchFamily="34" charset="0"/>
              </a:rPr>
              <a:t> </a:t>
            </a:r>
            <a:r>
              <a:rPr lang="fr-FR" sz="1050" dirty="0">
                <a:effectLst/>
                <a:latin typeface="Arial" panose="020B0604020202020204" pitchFamily="34" charset="0"/>
                <a:ea typeface="Times New Roman" panose="02020603050405020304" pitchFamily="18" charset="0"/>
                <a:cs typeface="Arial" panose="020B0604020202020204" pitchFamily="34" charset="0"/>
              </a:rPr>
              <a:t>1984;</a:t>
            </a:r>
            <a:r>
              <a:rPr lang="fr-FR" sz="1050" spc="-10" dirty="0">
                <a:effectLst/>
                <a:latin typeface="Arial" panose="020B0604020202020204" pitchFamily="34" charset="0"/>
                <a:ea typeface="Times New Roman" panose="02020603050405020304" pitchFamily="18" charset="0"/>
                <a:cs typeface="Arial" panose="020B0604020202020204" pitchFamily="34" charset="0"/>
              </a:rPr>
              <a:t> </a:t>
            </a:r>
            <a:r>
              <a:rPr lang="fr-FR" sz="1050" dirty="0">
                <a:effectLst/>
                <a:latin typeface="Arial" panose="020B0604020202020204" pitchFamily="34" charset="0"/>
                <a:ea typeface="Times New Roman" panose="02020603050405020304" pitchFamily="18" charset="0"/>
                <a:cs typeface="Arial" panose="020B0604020202020204" pitchFamily="34" charset="0"/>
              </a:rPr>
              <a:t>354:407-18</a:t>
            </a:r>
          </a:p>
          <a:p>
            <a:endParaRPr lang="fr-FR" dirty="0"/>
          </a:p>
        </p:txBody>
      </p:sp>
    </p:spTree>
    <p:extLst>
      <p:ext uri="{BB962C8B-B14F-4D97-AF65-F5344CB8AC3E}">
        <p14:creationId xmlns:p14="http://schemas.microsoft.com/office/powerpoint/2010/main" val="187380154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6197F09-D546-F67D-03CA-BCEF942841E5}"/>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77EB7029-3AE1-4066-EE75-97C85AE5CBED}"/>
              </a:ext>
            </a:extLst>
          </p:cNvPr>
          <p:cNvSpPr>
            <a:spLocks noGrp="1"/>
          </p:cNvSpPr>
          <p:nvPr>
            <p:ph sz="quarter" idx="13"/>
          </p:nvPr>
        </p:nvSpPr>
        <p:spPr/>
        <p:txBody>
          <a:bodyPr>
            <a:normAutofit/>
          </a:bodyPr>
          <a:lstStyle/>
          <a:p>
            <a:pPr marL="0" indent="0" algn="ctr">
              <a:buNone/>
            </a:pPr>
            <a:r>
              <a:rPr lang="fr-FR" sz="3600" dirty="0">
                <a:solidFill>
                  <a:srgbClr val="FF0000"/>
                </a:solidFill>
              </a:rPr>
              <a:t>ET L’ETHIQUE ?</a:t>
            </a:r>
            <a:endParaRPr lang="fr-FR" sz="3600" dirty="0"/>
          </a:p>
        </p:txBody>
      </p:sp>
    </p:spTree>
    <p:extLst>
      <p:ext uri="{BB962C8B-B14F-4D97-AF65-F5344CB8AC3E}">
        <p14:creationId xmlns:p14="http://schemas.microsoft.com/office/powerpoint/2010/main" val="260850001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2825A15-5E21-3A54-D218-A5D5F9C984DB}"/>
              </a:ext>
            </a:extLst>
          </p:cNvPr>
          <p:cNvSpPr>
            <a:spLocks noGrp="1"/>
          </p:cNvSpPr>
          <p:nvPr>
            <p:ph type="title"/>
          </p:nvPr>
        </p:nvSpPr>
        <p:spPr/>
        <p:txBody>
          <a:bodyPr/>
          <a:lstStyle/>
          <a:p>
            <a:r>
              <a:rPr lang="fr-FR" dirty="0">
                <a:solidFill>
                  <a:srgbClr val="FF0000"/>
                </a:solidFill>
              </a:rPr>
              <a:t>ET L’ETHIQUE ? </a:t>
            </a:r>
          </a:p>
        </p:txBody>
      </p:sp>
      <p:sp>
        <p:nvSpPr>
          <p:cNvPr id="3" name="Espace réservé du contenu 2">
            <a:extLst>
              <a:ext uri="{FF2B5EF4-FFF2-40B4-BE49-F238E27FC236}">
                <a16:creationId xmlns:a16="http://schemas.microsoft.com/office/drawing/2014/main" id="{2501CF90-CA42-73A9-A43A-B0A5776C7A87}"/>
              </a:ext>
            </a:extLst>
          </p:cNvPr>
          <p:cNvSpPr>
            <a:spLocks noGrp="1"/>
          </p:cNvSpPr>
          <p:nvPr>
            <p:ph sz="quarter" idx="13"/>
          </p:nvPr>
        </p:nvSpPr>
        <p:spPr/>
        <p:txBody>
          <a:bodyPr>
            <a:normAutofit fontScale="70000" lnSpcReduction="20000"/>
          </a:bodyPr>
          <a:lstStyle/>
          <a:p>
            <a:pPr marL="0" indent="0">
              <a:buNone/>
            </a:pPr>
            <a:r>
              <a:rPr lang="fr-FR" dirty="0">
                <a:solidFill>
                  <a:srgbClr val="FF0000"/>
                </a:solidFill>
                <a:latin typeface="Arial" panose="020B0604020202020204" pitchFamily="34" charset="0"/>
                <a:cs typeface="Arial" panose="020B0604020202020204" pitchFamily="34" charset="0"/>
              </a:rPr>
              <a:t>S’appuyer sur ce que le malade a pu dire avant </a:t>
            </a:r>
            <a:r>
              <a:rPr lang="fr-FR" dirty="0">
                <a:latin typeface="Arial" panose="020B0604020202020204" pitchFamily="34" charset="0"/>
                <a:cs typeface="Arial" panose="020B0604020202020204" pitchFamily="34" charset="0"/>
              </a:rPr>
              <a:t>: existence de directives anticipées, consultation de la personne de confiance si désignation ou sur ce qu’il transmet actuellement à travers son comportement ou sa coopération aux soins.</a:t>
            </a:r>
          </a:p>
          <a:p>
            <a:pPr marL="0" indent="0">
              <a:buNone/>
            </a:pPr>
            <a:endParaRPr lang="fr-FR" dirty="0">
              <a:latin typeface="Arial" panose="020B0604020202020204" pitchFamily="34" charset="0"/>
              <a:cs typeface="Arial" panose="020B0604020202020204" pitchFamily="34" charset="0"/>
            </a:endParaRPr>
          </a:p>
          <a:p>
            <a:pPr marL="0" indent="0">
              <a:buNone/>
            </a:pPr>
            <a:r>
              <a:rPr lang="fr-FR" dirty="0">
                <a:solidFill>
                  <a:srgbClr val="FF0000"/>
                </a:solidFill>
                <a:latin typeface="Arial" panose="020B0604020202020204" pitchFamily="34" charset="0"/>
                <a:cs typeface="Arial" panose="020B0604020202020204" pitchFamily="34" charset="0"/>
              </a:rPr>
              <a:t>L’arrêt de l’alimentation ne signifie par l’arrêt des soins. </a:t>
            </a:r>
            <a:r>
              <a:rPr lang="fr-FR" dirty="0">
                <a:latin typeface="Arial" panose="020B0604020202020204" pitchFamily="34" charset="0"/>
                <a:cs typeface="Arial" panose="020B0604020202020204" pitchFamily="34" charset="0"/>
              </a:rPr>
              <a:t>L’absence de médicalisation « visible » n’est pas un abandon du malade : expliquer ce qui est fait d’autre… Mettre une perfusion d’hydratation demande beaucoup moins de temps et d’attentions que </a:t>
            </a:r>
            <a:r>
              <a:rPr lang="fr-FR" dirty="0">
                <a:solidFill>
                  <a:srgbClr val="FF0000"/>
                </a:solidFill>
                <a:latin typeface="Arial" panose="020B0604020202020204" pitchFamily="34" charset="0"/>
                <a:cs typeface="Arial" panose="020B0604020202020204" pitchFamily="34" charset="0"/>
              </a:rPr>
              <a:t>des soins de bouche répétés et une proposition de boissons régulière.</a:t>
            </a:r>
          </a:p>
          <a:p>
            <a:pPr marL="0" indent="0">
              <a:buNone/>
            </a:pPr>
            <a:endParaRPr lang="fr-FR" dirty="0">
              <a:latin typeface="Arial" panose="020B0604020202020204" pitchFamily="34" charset="0"/>
              <a:cs typeface="Arial" panose="020B0604020202020204" pitchFamily="34" charset="0"/>
            </a:endParaRPr>
          </a:p>
          <a:p>
            <a:pPr marL="0" indent="0">
              <a:buNone/>
            </a:pPr>
            <a:r>
              <a:rPr lang="fr-FR" dirty="0">
                <a:solidFill>
                  <a:srgbClr val="FF0000"/>
                </a:solidFill>
                <a:latin typeface="Arial" panose="020B0604020202020204" pitchFamily="34" charset="0"/>
                <a:cs typeface="Arial" panose="020B0604020202020204" pitchFamily="34" charset="0"/>
              </a:rPr>
              <a:t>Ne pas faire peser le poids de la décision sur la famille </a:t>
            </a:r>
            <a:r>
              <a:rPr lang="fr-FR" dirty="0">
                <a:latin typeface="Arial" panose="020B0604020202020204" pitchFamily="34" charset="0"/>
                <a:cs typeface="Arial" panose="020B0604020202020204" pitchFamily="34" charset="0"/>
              </a:rPr>
              <a:t>: donner des avis argumentés et attendre les commentaires éventuels. Ne pas confondre procédure collégiale de décision et responsabilité de la décision qui reste celle du médecin.</a:t>
            </a:r>
          </a:p>
          <a:p>
            <a:pPr marL="0" indent="0">
              <a:buNone/>
            </a:pPr>
            <a:endParaRPr lang="fr-FR" dirty="0"/>
          </a:p>
        </p:txBody>
      </p:sp>
    </p:spTree>
    <p:extLst>
      <p:ext uri="{BB962C8B-B14F-4D97-AF65-F5344CB8AC3E}">
        <p14:creationId xmlns:p14="http://schemas.microsoft.com/office/powerpoint/2010/main" val="398227676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94A522E-61C0-AC55-932E-4CB63A1B87EF}"/>
              </a:ext>
            </a:extLst>
          </p:cNvPr>
          <p:cNvSpPr>
            <a:spLocks noGrp="1"/>
          </p:cNvSpPr>
          <p:nvPr>
            <p:ph type="title"/>
          </p:nvPr>
        </p:nvSpPr>
        <p:spPr/>
        <p:txBody>
          <a:bodyPr/>
          <a:lstStyle/>
          <a:p>
            <a:r>
              <a:rPr lang="fr-FR" dirty="0">
                <a:solidFill>
                  <a:srgbClr val="FF0000"/>
                </a:solidFill>
              </a:rPr>
              <a:t>ET L’ETHIQUE ? </a:t>
            </a:r>
            <a:endParaRPr lang="fr-FR" dirty="0"/>
          </a:p>
        </p:txBody>
      </p:sp>
      <p:sp>
        <p:nvSpPr>
          <p:cNvPr id="3" name="Espace réservé du contenu 2">
            <a:extLst>
              <a:ext uri="{FF2B5EF4-FFF2-40B4-BE49-F238E27FC236}">
                <a16:creationId xmlns:a16="http://schemas.microsoft.com/office/drawing/2014/main" id="{0FBE7438-0CD8-1803-EE31-5BDFB573C680}"/>
              </a:ext>
            </a:extLst>
          </p:cNvPr>
          <p:cNvSpPr>
            <a:spLocks noGrp="1"/>
          </p:cNvSpPr>
          <p:nvPr>
            <p:ph sz="quarter" idx="13"/>
          </p:nvPr>
        </p:nvSpPr>
        <p:spPr/>
        <p:txBody>
          <a:bodyPr>
            <a:normAutofit fontScale="92500" lnSpcReduction="10000"/>
          </a:bodyPr>
          <a:lstStyle/>
          <a:p>
            <a:pPr marL="0" marR="287020" indent="0" algn="l">
              <a:spcBef>
                <a:spcPts val="450"/>
              </a:spcBef>
              <a:spcAft>
                <a:spcPts val="0"/>
              </a:spcAft>
              <a:buNone/>
            </a:pPr>
            <a:r>
              <a:rPr lang="fr-FR" sz="1800" b="1" dirty="0">
                <a:solidFill>
                  <a:srgbClr val="FF0000"/>
                </a:solidFill>
                <a:effectLst/>
                <a:uFill>
                  <a:solidFill>
                    <a:srgbClr val="00CC00"/>
                  </a:solidFill>
                </a:uFill>
                <a:latin typeface="Times New Roman" panose="02020603050405020304" pitchFamily="18" charset="0"/>
                <a:ea typeface="Times New Roman" panose="02020603050405020304" pitchFamily="18" charset="0"/>
              </a:rPr>
              <a:t>Anticiper</a:t>
            </a:r>
            <a:r>
              <a:rPr lang="fr-FR" sz="1800" b="1" dirty="0">
                <a:solidFill>
                  <a:srgbClr val="00CC00"/>
                </a:solidFill>
                <a:effectLst/>
                <a:latin typeface="Times New Roman" panose="02020603050405020304" pitchFamily="18" charset="0"/>
                <a:ea typeface="Times New Roman" panose="02020603050405020304" pitchFamily="18" charset="0"/>
              </a:rPr>
              <a:t> </a:t>
            </a:r>
            <a:r>
              <a:rPr lang="fr-FR" sz="1800" dirty="0">
                <a:effectLst/>
                <a:latin typeface="Times New Roman" panose="02020603050405020304" pitchFamily="18" charset="0"/>
                <a:ea typeface="Times New Roman" panose="02020603050405020304" pitchFamily="18" charset="0"/>
              </a:rPr>
              <a:t>(principalement dans le cadre d’une démence avancée) : </a:t>
            </a:r>
            <a:r>
              <a:rPr lang="fr-FR" sz="1800" dirty="0">
                <a:solidFill>
                  <a:srgbClr val="FF0000"/>
                </a:solidFill>
                <a:effectLst/>
                <a:latin typeface="Times New Roman" panose="02020603050405020304" pitchFamily="18" charset="0"/>
                <a:ea typeface="Times New Roman" panose="02020603050405020304" pitchFamily="18" charset="0"/>
              </a:rPr>
              <a:t>repérer les familles qui orientent</a:t>
            </a:r>
            <a:r>
              <a:rPr lang="fr-FR" sz="1800" spc="5" dirty="0">
                <a:solidFill>
                  <a:srgbClr val="FF0000"/>
                </a:solidFill>
                <a:effectLst/>
                <a:latin typeface="Times New Roman" panose="02020603050405020304" pitchFamily="18" charset="0"/>
                <a:ea typeface="Times New Roman" panose="02020603050405020304" pitchFamily="18" charset="0"/>
              </a:rPr>
              <a:t> </a:t>
            </a:r>
            <a:r>
              <a:rPr lang="fr-FR" sz="1800" dirty="0">
                <a:effectLst/>
                <a:latin typeface="Times New Roman" panose="02020603050405020304" pitchFamily="18" charset="0"/>
                <a:ea typeface="Times New Roman" panose="02020603050405020304" pitchFamily="18" charset="0"/>
              </a:rPr>
              <a:t>beaucoup leur relation, leurs visites sur la prise alimentaire, les repas, car elles</a:t>
            </a:r>
            <a:r>
              <a:rPr lang="fr-FR" sz="1800" spc="5" dirty="0">
                <a:effectLst/>
                <a:latin typeface="Times New Roman" panose="02020603050405020304" pitchFamily="18" charset="0"/>
                <a:ea typeface="Times New Roman" panose="02020603050405020304" pitchFamily="18" charset="0"/>
              </a:rPr>
              <a:t> </a:t>
            </a:r>
            <a:r>
              <a:rPr lang="fr-FR" sz="1800" dirty="0">
                <a:effectLst/>
                <a:latin typeface="Times New Roman" panose="02020603050405020304" pitchFamily="18" charset="0"/>
                <a:ea typeface="Times New Roman" panose="02020603050405020304" pitchFamily="18" charset="0"/>
              </a:rPr>
              <a:t>risquent de se trouver très</a:t>
            </a:r>
            <a:r>
              <a:rPr lang="fr-FR" sz="1800" spc="-285" dirty="0">
                <a:effectLst/>
                <a:latin typeface="Times New Roman" panose="02020603050405020304" pitchFamily="18" charset="0"/>
                <a:ea typeface="Times New Roman" panose="02020603050405020304" pitchFamily="18" charset="0"/>
              </a:rPr>
              <a:t> </a:t>
            </a:r>
            <a:r>
              <a:rPr lang="fr-FR" sz="1800" dirty="0">
                <a:effectLst/>
                <a:latin typeface="Times New Roman" panose="02020603050405020304" pitchFamily="18" charset="0"/>
                <a:ea typeface="Times New Roman" panose="02020603050405020304" pitchFamily="18" charset="0"/>
              </a:rPr>
              <a:t>déstabilisées au moment où les difficultés pour alimenter ou hydrater leur parent vont survenir</a:t>
            </a:r>
            <a:r>
              <a:rPr lang="fr-FR" sz="1800" dirty="0">
                <a:solidFill>
                  <a:srgbClr val="FF0000"/>
                </a:solidFill>
                <a:effectLst/>
                <a:latin typeface="Times New Roman" panose="02020603050405020304" pitchFamily="18" charset="0"/>
                <a:ea typeface="Times New Roman" panose="02020603050405020304" pitchFamily="18" charset="0"/>
              </a:rPr>
              <a:t>. </a:t>
            </a:r>
            <a:r>
              <a:rPr lang="fr-FR" sz="1800" dirty="0">
                <a:effectLst/>
                <a:latin typeface="Times New Roman" panose="02020603050405020304" pitchFamily="18" charset="0"/>
                <a:ea typeface="Times New Roman" panose="02020603050405020304" pitchFamily="18" charset="0"/>
              </a:rPr>
              <a:t>Avoir des</a:t>
            </a:r>
            <a:r>
              <a:rPr lang="fr-FR" sz="1800" spc="-285" dirty="0">
                <a:effectLst/>
                <a:latin typeface="Times New Roman" panose="02020603050405020304" pitchFamily="18" charset="0"/>
                <a:ea typeface="Times New Roman" panose="02020603050405020304" pitchFamily="18" charset="0"/>
              </a:rPr>
              <a:t> </a:t>
            </a:r>
            <a:r>
              <a:rPr lang="fr-FR" sz="1800" dirty="0">
                <a:effectLst/>
                <a:latin typeface="Times New Roman" panose="02020603050405020304" pitchFamily="18" charset="0"/>
                <a:ea typeface="Times New Roman" panose="02020603050405020304" pitchFamily="18" charset="0"/>
              </a:rPr>
              <a:t>entretiens</a:t>
            </a:r>
            <a:r>
              <a:rPr lang="fr-FR" sz="1800" spc="-5" dirty="0">
                <a:effectLst/>
                <a:latin typeface="Times New Roman" panose="02020603050405020304" pitchFamily="18" charset="0"/>
                <a:ea typeface="Times New Roman" panose="02020603050405020304" pitchFamily="18" charset="0"/>
              </a:rPr>
              <a:t> </a:t>
            </a:r>
            <a:r>
              <a:rPr lang="fr-FR" sz="1800" dirty="0">
                <a:effectLst/>
                <a:latin typeface="Times New Roman" panose="02020603050405020304" pitchFamily="18" charset="0"/>
                <a:ea typeface="Times New Roman" panose="02020603050405020304" pitchFamily="18" charset="0"/>
              </a:rPr>
              <a:t>réguliers pour les préparer</a:t>
            </a:r>
            <a:r>
              <a:rPr lang="fr-FR" sz="1800" spc="5" dirty="0">
                <a:effectLst/>
                <a:latin typeface="Times New Roman" panose="02020603050405020304" pitchFamily="18" charset="0"/>
                <a:ea typeface="Times New Roman" panose="02020603050405020304" pitchFamily="18" charset="0"/>
              </a:rPr>
              <a:t> </a:t>
            </a:r>
            <a:r>
              <a:rPr lang="fr-FR" sz="1800" dirty="0">
                <a:effectLst/>
                <a:latin typeface="Times New Roman" panose="02020603050405020304" pitchFamily="18" charset="0"/>
                <a:ea typeface="Times New Roman" panose="02020603050405020304" pitchFamily="18" charset="0"/>
              </a:rPr>
              <a:t>à</a:t>
            </a:r>
            <a:r>
              <a:rPr lang="fr-FR" sz="1800" spc="-5" dirty="0">
                <a:effectLst/>
                <a:latin typeface="Times New Roman" panose="02020603050405020304" pitchFamily="18" charset="0"/>
                <a:ea typeface="Times New Roman" panose="02020603050405020304" pitchFamily="18" charset="0"/>
              </a:rPr>
              <a:t> </a:t>
            </a:r>
            <a:r>
              <a:rPr lang="fr-FR" sz="1800" dirty="0">
                <a:effectLst/>
                <a:latin typeface="Times New Roman" panose="02020603050405020304" pitchFamily="18" charset="0"/>
                <a:ea typeface="Times New Roman" panose="02020603050405020304" pitchFamily="18" charset="0"/>
              </a:rPr>
              <a:t>cette</a:t>
            </a:r>
            <a:r>
              <a:rPr lang="fr-FR" sz="1800" spc="5" dirty="0">
                <a:effectLst/>
                <a:latin typeface="Times New Roman" panose="02020603050405020304" pitchFamily="18" charset="0"/>
                <a:ea typeface="Times New Roman" panose="02020603050405020304" pitchFamily="18" charset="0"/>
              </a:rPr>
              <a:t> </a:t>
            </a:r>
            <a:r>
              <a:rPr lang="fr-FR" sz="1800" dirty="0">
                <a:effectLst/>
                <a:latin typeface="Times New Roman" panose="02020603050405020304" pitchFamily="18" charset="0"/>
                <a:ea typeface="Times New Roman" panose="02020603050405020304" pitchFamily="18" charset="0"/>
              </a:rPr>
              <a:t>éventualité.</a:t>
            </a:r>
          </a:p>
          <a:p>
            <a:pPr marL="88900" indent="0">
              <a:spcBef>
                <a:spcPts val="10"/>
              </a:spcBef>
              <a:spcAft>
                <a:spcPts val="0"/>
              </a:spcAft>
              <a:buNone/>
            </a:pPr>
            <a:r>
              <a:rPr lang="fr-FR" sz="1800" dirty="0">
                <a:effectLst/>
                <a:latin typeface="Times New Roman" panose="02020603050405020304" pitchFamily="18" charset="0"/>
                <a:ea typeface="Times New Roman" panose="02020603050405020304" pitchFamily="18" charset="0"/>
              </a:rPr>
              <a:t> </a:t>
            </a:r>
          </a:p>
          <a:p>
            <a:pPr marL="0" marR="320675" indent="0">
              <a:spcBef>
                <a:spcPts val="450"/>
              </a:spcBef>
              <a:spcAft>
                <a:spcPts val="0"/>
              </a:spcAft>
              <a:buNone/>
            </a:pPr>
            <a:r>
              <a:rPr lang="fr-FR" sz="1800" b="1" dirty="0">
                <a:solidFill>
                  <a:srgbClr val="FF0000"/>
                </a:solidFill>
                <a:effectLst/>
                <a:uFill>
                  <a:solidFill>
                    <a:srgbClr val="00CC00"/>
                  </a:solidFill>
                </a:uFill>
                <a:latin typeface="Times New Roman" panose="02020603050405020304" pitchFamily="18" charset="0"/>
                <a:ea typeface="Times New Roman" panose="02020603050405020304" pitchFamily="18" charset="0"/>
              </a:rPr>
              <a:t>Expliquer qu’il ne faut pas projeter sur le malade ses propres angoisses</a:t>
            </a:r>
            <a:r>
              <a:rPr lang="fr-FR" sz="1800" b="1" dirty="0">
                <a:solidFill>
                  <a:srgbClr val="FF0000"/>
                </a:solidFill>
                <a:effectLst/>
                <a:latin typeface="Times New Roman" panose="02020603050405020304" pitchFamily="18" charset="0"/>
                <a:ea typeface="Times New Roman" panose="02020603050405020304" pitchFamily="18" charset="0"/>
              </a:rPr>
              <a:t> </a:t>
            </a:r>
            <a:r>
              <a:rPr lang="fr-FR" sz="1800" dirty="0">
                <a:effectLst/>
                <a:latin typeface="Times New Roman" panose="02020603050405020304" pitchFamily="18" charset="0"/>
                <a:ea typeface="Times New Roman" panose="02020603050405020304" pitchFamily="18" charset="0"/>
              </a:rPr>
              <a:t>de « personnes en bonne</a:t>
            </a:r>
            <a:r>
              <a:rPr lang="fr-FR" sz="1800" spc="5" dirty="0">
                <a:effectLst/>
                <a:latin typeface="Times New Roman" panose="02020603050405020304" pitchFamily="18" charset="0"/>
                <a:ea typeface="Times New Roman" panose="02020603050405020304" pitchFamily="18" charset="0"/>
              </a:rPr>
              <a:t> </a:t>
            </a:r>
            <a:r>
              <a:rPr lang="fr-FR" sz="1800" dirty="0">
                <a:effectLst/>
                <a:latin typeface="Times New Roman" panose="02020603050405020304" pitchFamily="18" charset="0"/>
                <a:ea typeface="Times New Roman" panose="02020603050405020304" pitchFamily="18" charset="0"/>
              </a:rPr>
              <a:t>santé » face à « si je n’avais plus</a:t>
            </a:r>
            <a:r>
              <a:rPr lang="fr-FR" sz="1800" spc="5" dirty="0">
                <a:effectLst/>
                <a:latin typeface="Times New Roman" panose="02020603050405020304" pitchFamily="18" charset="0"/>
                <a:ea typeface="Times New Roman" panose="02020603050405020304" pitchFamily="18" charset="0"/>
              </a:rPr>
              <a:t> </a:t>
            </a:r>
            <a:r>
              <a:rPr lang="fr-FR" sz="1800" dirty="0">
                <a:effectLst/>
                <a:latin typeface="Times New Roman" panose="02020603050405020304" pitchFamily="18" charset="0"/>
                <a:ea typeface="Times New Roman" panose="02020603050405020304" pitchFamily="18" charset="0"/>
              </a:rPr>
              <a:t>à boire , ce serait horrible…. ». Dans un contexte de fin de vie ou de</a:t>
            </a:r>
            <a:r>
              <a:rPr lang="fr-FR" sz="1800" spc="-285" dirty="0">
                <a:effectLst/>
                <a:latin typeface="Times New Roman" panose="02020603050405020304" pitchFamily="18" charset="0"/>
                <a:ea typeface="Times New Roman" panose="02020603050405020304" pitchFamily="18" charset="0"/>
              </a:rPr>
              <a:t> </a:t>
            </a:r>
            <a:r>
              <a:rPr lang="fr-FR" sz="1800" dirty="0">
                <a:effectLst/>
                <a:latin typeface="Times New Roman" panose="02020603050405020304" pitchFamily="18" charset="0"/>
                <a:ea typeface="Times New Roman" panose="02020603050405020304" pitchFamily="18" charset="0"/>
              </a:rPr>
              <a:t>maladie grave, le métabolisme, les sensations,</a:t>
            </a:r>
            <a:r>
              <a:rPr lang="fr-FR" sz="1800" spc="-5" dirty="0">
                <a:effectLst/>
                <a:latin typeface="Times New Roman" panose="02020603050405020304" pitchFamily="18" charset="0"/>
                <a:ea typeface="Times New Roman" panose="02020603050405020304" pitchFamily="18" charset="0"/>
              </a:rPr>
              <a:t> </a:t>
            </a:r>
            <a:r>
              <a:rPr lang="fr-FR" sz="1800" dirty="0">
                <a:effectLst/>
                <a:latin typeface="Times New Roman" panose="02020603050405020304" pitchFamily="18" charset="0"/>
                <a:ea typeface="Times New Roman" panose="02020603050405020304" pitchFamily="18" charset="0"/>
              </a:rPr>
              <a:t>le</a:t>
            </a:r>
            <a:r>
              <a:rPr lang="fr-FR" sz="1800" spc="-5" dirty="0">
                <a:effectLst/>
                <a:latin typeface="Times New Roman" panose="02020603050405020304" pitchFamily="18" charset="0"/>
                <a:ea typeface="Times New Roman" panose="02020603050405020304" pitchFamily="18" charset="0"/>
              </a:rPr>
              <a:t> </a:t>
            </a:r>
            <a:r>
              <a:rPr lang="fr-FR" sz="1800" dirty="0">
                <a:effectLst/>
                <a:latin typeface="Times New Roman" panose="02020603050405020304" pitchFamily="18" charset="0"/>
                <a:ea typeface="Times New Roman" panose="02020603050405020304" pitchFamily="18" charset="0"/>
              </a:rPr>
              <a:t>vécu sont différents.</a:t>
            </a:r>
          </a:p>
          <a:p>
            <a:pPr marL="88900" indent="0">
              <a:spcBef>
                <a:spcPts val="35"/>
              </a:spcBef>
              <a:spcAft>
                <a:spcPts val="0"/>
              </a:spcAft>
              <a:buNone/>
            </a:pPr>
            <a:r>
              <a:rPr lang="fr-FR" sz="1800" dirty="0">
                <a:effectLst/>
                <a:latin typeface="Times New Roman" panose="02020603050405020304" pitchFamily="18" charset="0"/>
                <a:ea typeface="Times New Roman" panose="02020603050405020304" pitchFamily="18" charset="0"/>
              </a:rPr>
              <a:t> </a:t>
            </a:r>
          </a:p>
          <a:p>
            <a:endParaRPr lang="fr-FR" dirty="0"/>
          </a:p>
        </p:txBody>
      </p:sp>
    </p:spTree>
    <p:extLst>
      <p:ext uri="{BB962C8B-B14F-4D97-AF65-F5344CB8AC3E}">
        <p14:creationId xmlns:p14="http://schemas.microsoft.com/office/powerpoint/2010/main" val="180711911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8D2060B-082E-8F1C-2DC1-C827921C9E6E}"/>
              </a:ext>
            </a:extLst>
          </p:cNvPr>
          <p:cNvSpPr>
            <a:spLocks noGrp="1"/>
          </p:cNvSpPr>
          <p:nvPr>
            <p:ph type="title"/>
          </p:nvPr>
        </p:nvSpPr>
        <p:spPr/>
        <p:txBody>
          <a:bodyPr/>
          <a:lstStyle/>
          <a:p>
            <a:r>
              <a:rPr lang="fr-FR" dirty="0">
                <a:solidFill>
                  <a:srgbClr val="FF0000"/>
                </a:solidFill>
              </a:rPr>
              <a:t>ET L’ETHIQUE ? </a:t>
            </a:r>
            <a:endParaRPr lang="fr-FR" dirty="0"/>
          </a:p>
        </p:txBody>
      </p:sp>
      <p:sp>
        <p:nvSpPr>
          <p:cNvPr id="3" name="Espace réservé du contenu 2">
            <a:extLst>
              <a:ext uri="{FF2B5EF4-FFF2-40B4-BE49-F238E27FC236}">
                <a16:creationId xmlns:a16="http://schemas.microsoft.com/office/drawing/2014/main" id="{4CD2DC7D-A555-F35B-4CA5-2BF5F7BBB561}"/>
              </a:ext>
            </a:extLst>
          </p:cNvPr>
          <p:cNvSpPr>
            <a:spLocks noGrp="1"/>
          </p:cNvSpPr>
          <p:nvPr>
            <p:ph sz="quarter" idx="13"/>
          </p:nvPr>
        </p:nvSpPr>
        <p:spPr/>
        <p:txBody>
          <a:bodyPr>
            <a:normAutofit/>
          </a:bodyPr>
          <a:lstStyle/>
          <a:p>
            <a:pPr marL="0" indent="0">
              <a:buNone/>
            </a:pPr>
            <a:r>
              <a:rPr lang="fr-FR" sz="1800" dirty="0">
                <a:solidFill>
                  <a:srgbClr val="FF0000"/>
                </a:solidFill>
                <a:latin typeface="Arial" panose="020B0604020202020204" pitchFamily="34" charset="0"/>
                <a:cs typeface="Arial" panose="020B0604020202020204" pitchFamily="34" charset="0"/>
              </a:rPr>
              <a:t>En cas de prescription de perfusion sous cutanée pour « désangoisser » la famille, pour diminuer la culpabilité de l’équipe (médecin compris) des limites s’imposent </a:t>
            </a:r>
            <a:r>
              <a:rPr lang="fr-FR" sz="1800" dirty="0">
                <a:latin typeface="Arial" panose="020B0604020202020204" pitchFamily="34" charset="0"/>
                <a:cs typeface="Arial" panose="020B0604020202020204" pitchFamily="34" charset="0"/>
              </a:rPr>
              <a:t>: si des </a:t>
            </a:r>
            <a:r>
              <a:rPr lang="fr-FR" sz="1800" dirty="0" err="1">
                <a:latin typeface="Arial" panose="020B0604020202020204" pitchFamily="34" charset="0"/>
                <a:cs typeface="Arial" panose="020B0604020202020204" pitchFamily="34" charset="0"/>
              </a:rPr>
              <a:t>oedèmes</a:t>
            </a:r>
            <a:r>
              <a:rPr lang="fr-FR" sz="1800" dirty="0">
                <a:latin typeface="Arial" panose="020B0604020202020204" pitchFamily="34" charset="0"/>
                <a:cs typeface="Arial" panose="020B0604020202020204" pitchFamily="34" charset="0"/>
              </a:rPr>
              <a:t> ou un encombrement, si une douleur au point de ponction apparaissent, la perfusion sera  arrêtée ; </a:t>
            </a:r>
          </a:p>
          <a:p>
            <a:pPr marL="0" indent="0">
              <a:buNone/>
            </a:pPr>
            <a:r>
              <a:rPr lang="fr-FR" sz="1800" dirty="0">
                <a:solidFill>
                  <a:srgbClr val="FF0000"/>
                </a:solidFill>
                <a:latin typeface="Arial" panose="020B0604020202020204" pitchFamily="34" charset="0"/>
                <a:cs typeface="Arial" panose="020B0604020202020204" pitchFamily="34" charset="0"/>
              </a:rPr>
              <a:t>si le malade arrache la perfusion</a:t>
            </a:r>
            <a:r>
              <a:rPr lang="fr-FR" sz="1800" dirty="0">
                <a:latin typeface="Arial" panose="020B0604020202020204" pitchFamily="34" charset="0"/>
                <a:cs typeface="Arial" panose="020B0604020202020204" pitchFamily="34" charset="0"/>
              </a:rPr>
              <a:t>, il n’est pas envisageable de mettre en place une contention dans un contexte de fin de vie.</a:t>
            </a:r>
          </a:p>
          <a:p>
            <a:pPr marL="309880" indent="0">
              <a:buNone/>
            </a:pPr>
            <a:endParaRPr lang="fr-FR" sz="1100" dirty="0">
              <a:effectLst/>
              <a:latin typeface="Arial" panose="020B0604020202020204" pitchFamily="34" charset="0"/>
              <a:ea typeface="Times New Roman" panose="02020603050405020304" pitchFamily="18" charset="0"/>
              <a:cs typeface="Arial" panose="020B0604020202020204" pitchFamily="34" charset="0"/>
            </a:endParaRPr>
          </a:p>
          <a:p>
            <a:pPr marL="309880" indent="0">
              <a:buNone/>
            </a:pPr>
            <a:r>
              <a:rPr lang="fr-FR" sz="1100" dirty="0">
                <a:effectLst/>
                <a:latin typeface="Arial" panose="020B0604020202020204" pitchFamily="34" charset="0"/>
                <a:ea typeface="Times New Roman" panose="02020603050405020304" pitchFamily="18" charset="0"/>
                <a:cs typeface="Arial" panose="020B0604020202020204" pitchFamily="34" charset="0"/>
              </a:rPr>
              <a:t>Référence:</a:t>
            </a:r>
          </a:p>
          <a:p>
            <a:pPr marL="309880" marR="167640" indent="0">
              <a:spcBef>
                <a:spcPts val="10"/>
              </a:spcBef>
              <a:spcAft>
                <a:spcPts val="0"/>
              </a:spcAft>
              <a:buNone/>
            </a:pPr>
            <a:r>
              <a:rPr lang="fr-FR" sz="1100" dirty="0">
                <a:effectLst/>
                <a:latin typeface="Arial" panose="020B0604020202020204" pitchFamily="34" charset="0"/>
                <a:ea typeface="Times New Roman" panose="02020603050405020304" pitchFamily="18" charset="0"/>
                <a:cs typeface="Arial" panose="020B0604020202020204" pitchFamily="34" charset="0"/>
              </a:rPr>
              <a:t>Devalois B, </a:t>
            </a:r>
            <a:r>
              <a:rPr lang="fr-FR" sz="1100" dirty="0" err="1">
                <a:effectLst/>
                <a:latin typeface="Arial" panose="020B0604020202020204" pitchFamily="34" charset="0"/>
                <a:ea typeface="Times New Roman" panose="02020603050405020304" pitchFamily="18" charset="0"/>
                <a:cs typeface="Arial" panose="020B0604020202020204" pitchFamily="34" charset="0"/>
              </a:rPr>
              <a:t>Gineston</a:t>
            </a:r>
            <a:r>
              <a:rPr lang="fr-FR" sz="1100" dirty="0">
                <a:effectLst/>
                <a:latin typeface="Arial" panose="020B0604020202020204" pitchFamily="34" charset="0"/>
                <a:ea typeface="Times New Roman" panose="02020603050405020304" pitchFamily="18" charset="0"/>
                <a:cs typeface="Arial" panose="020B0604020202020204" pitchFamily="34" charset="0"/>
              </a:rPr>
              <a:t> L, </a:t>
            </a:r>
            <a:r>
              <a:rPr lang="fr-FR" sz="1100" dirty="0" err="1">
                <a:effectLst/>
                <a:latin typeface="Arial" panose="020B0604020202020204" pitchFamily="34" charset="0"/>
                <a:ea typeface="Times New Roman" panose="02020603050405020304" pitchFamily="18" charset="0"/>
                <a:cs typeface="Arial" panose="020B0604020202020204" pitchFamily="34" charset="0"/>
              </a:rPr>
              <a:t>Leys</a:t>
            </a:r>
            <a:r>
              <a:rPr lang="fr-FR" sz="1100" dirty="0">
                <a:effectLst/>
                <a:latin typeface="Arial" panose="020B0604020202020204" pitchFamily="34" charset="0"/>
                <a:ea typeface="Times New Roman" panose="02020603050405020304" pitchFamily="18" charset="0"/>
                <a:cs typeface="Arial" panose="020B0604020202020204" pitchFamily="34" charset="0"/>
              </a:rPr>
              <a:t> A. Controverse « peut on ou non discuter d’un éventuel arrêt de la nutrition/hydratation médicalement</a:t>
            </a:r>
            <a:r>
              <a:rPr lang="fr-FR" sz="1100" spc="-215" dirty="0">
                <a:effectLst/>
                <a:latin typeface="Arial" panose="020B0604020202020204" pitchFamily="34" charset="0"/>
                <a:ea typeface="Times New Roman" panose="02020603050405020304" pitchFamily="18" charset="0"/>
                <a:cs typeface="Arial" panose="020B0604020202020204" pitchFamily="34" charset="0"/>
              </a:rPr>
              <a:t> </a:t>
            </a:r>
            <a:r>
              <a:rPr lang="fr-FR" sz="1100" dirty="0">
                <a:effectLst/>
                <a:latin typeface="Arial" panose="020B0604020202020204" pitchFamily="34" charset="0"/>
                <a:ea typeface="Times New Roman" panose="02020603050405020304" pitchFamily="18" charset="0"/>
                <a:cs typeface="Arial" panose="020B0604020202020204" pitchFamily="34" charset="0"/>
              </a:rPr>
              <a:t>assistée</a:t>
            </a:r>
            <a:r>
              <a:rPr lang="fr-FR" sz="1100" spc="-10" dirty="0">
                <a:effectLst/>
                <a:latin typeface="Arial" panose="020B0604020202020204" pitchFamily="34" charset="0"/>
                <a:ea typeface="Times New Roman" panose="02020603050405020304" pitchFamily="18" charset="0"/>
                <a:cs typeface="Arial" panose="020B0604020202020204" pitchFamily="34" charset="0"/>
              </a:rPr>
              <a:t> </a:t>
            </a:r>
            <a:r>
              <a:rPr lang="fr-FR" sz="1100" dirty="0">
                <a:effectLst/>
                <a:latin typeface="Arial" panose="020B0604020202020204" pitchFamily="34" charset="0"/>
                <a:ea typeface="Times New Roman" panose="02020603050405020304" pitchFamily="18" charset="0"/>
                <a:cs typeface="Arial" panose="020B0604020202020204" pitchFamily="34" charset="0"/>
              </a:rPr>
              <a:t>ou</a:t>
            </a:r>
            <a:r>
              <a:rPr lang="fr-FR" sz="1100" spc="5" dirty="0">
                <a:effectLst/>
                <a:latin typeface="Arial" panose="020B0604020202020204" pitchFamily="34" charset="0"/>
                <a:ea typeface="Times New Roman" panose="02020603050405020304" pitchFamily="18" charset="0"/>
                <a:cs typeface="Arial" panose="020B0604020202020204" pitchFamily="34" charset="0"/>
              </a:rPr>
              <a:t> </a:t>
            </a:r>
            <a:r>
              <a:rPr lang="fr-FR" sz="1100" dirty="0">
                <a:effectLst/>
                <a:latin typeface="Arial" panose="020B0604020202020204" pitchFamily="34" charset="0"/>
                <a:ea typeface="Times New Roman" panose="02020603050405020304" pitchFamily="18" charset="0"/>
                <a:cs typeface="Arial" panose="020B0604020202020204" pitchFamily="34" charset="0"/>
              </a:rPr>
              <a:t>doit-on</a:t>
            </a:r>
            <a:r>
              <a:rPr lang="fr-FR" sz="1100" spc="5" dirty="0">
                <a:effectLst/>
                <a:latin typeface="Arial" panose="020B0604020202020204" pitchFamily="34" charset="0"/>
                <a:ea typeface="Times New Roman" panose="02020603050405020304" pitchFamily="18" charset="0"/>
                <a:cs typeface="Arial" panose="020B0604020202020204" pitchFamily="34" charset="0"/>
              </a:rPr>
              <a:t> </a:t>
            </a:r>
            <a:r>
              <a:rPr lang="fr-FR" sz="1100" dirty="0">
                <a:effectLst/>
                <a:latin typeface="Arial" panose="020B0604020202020204" pitchFamily="34" charset="0"/>
                <a:ea typeface="Times New Roman" panose="02020603050405020304" pitchFamily="18" charset="0"/>
                <a:cs typeface="Arial" panose="020B0604020202020204" pitchFamily="34" charset="0"/>
              </a:rPr>
              <a:t>les</a:t>
            </a:r>
            <a:r>
              <a:rPr lang="fr-FR" sz="1100" spc="-5" dirty="0">
                <a:effectLst/>
                <a:latin typeface="Arial" panose="020B0604020202020204" pitchFamily="34" charset="0"/>
                <a:ea typeface="Times New Roman" panose="02020603050405020304" pitchFamily="18" charset="0"/>
                <a:cs typeface="Arial" panose="020B0604020202020204" pitchFamily="34" charset="0"/>
              </a:rPr>
              <a:t> </a:t>
            </a:r>
            <a:r>
              <a:rPr lang="fr-FR" sz="1100" dirty="0">
                <a:effectLst/>
                <a:latin typeface="Arial" panose="020B0604020202020204" pitchFamily="34" charset="0"/>
                <a:ea typeface="Times New Roman" panose="02020603050405020304" pitchFamily="18" charset="0"/>
                <a:cs typeface="Arial" panose="020B0604020202020204" pitchFamily="34" charset="0"/>
              </a:rPr>
              <a:t>considérer</a:t>
            </a:r>
            <a:r>
              <a:rPr lang="fr-FR" sz="1100" spc="-15" dirty="0">
                <a:effectLst/>
                <a:latin typeface="Arial" panose="020B0604020202020204" pitchFamily="34" charset="0"/>
                <a:ea typeface="Times New Roman" panose="02020603050405020304" pitchFamily="18" charset="0"/>
                <a:cs typeface="Arial" panose="020B0604020202020204" pitchFamily="34" charset="0"/>
              </a:rPr>
              <a:t> </a:t>
            </a:r>
            <a:r>
              <a:rPr lang="fr-FR" sz="1100" dirty="0">
                <a:effectLst/>
                <a:latin typeface="Arial" panose="020B0604020202020204" pitchFamily="34" charset="0"/>
                <a:ea typeface="Times New Roman" panose="02020603050405020304" pitchFamily="18" charset="0"/>
                <a:cs typeface="Arial" panose="020B0604020202020204" pitchFamily="34" charset="0"/>
              </a:rPr>
              <a:t>comme</a:t>
            </a:r>
            <a:r>
              <a:rPr lang="fr-FR" sz="1100" spc="-5" dirty="0">
                <a:effectLst/>
                <a:latin typeface="Arial" panose="020B0604020202020204" pitchFamily="34" charset="0"/>
                <a:ea typeface="Times New Roman" panose="02020603050405020304" pitchFamily="18" charset="0"/>
                <a:cs typeface="Arial" panose="020B0604020202020204" pitchFamily="34" charset="0"/>
              </a:rPr>
              <a:t> </a:t>
            </a:r>
            <a:r>
              <a:rPr lang="fr-FR" sz="1100" dirty="0">
                <a:effectLst/>
                <a:latin typeface="Arial" panose="020B0604020202020204" pitchFamily="34" charset="0"/>
                <a:ea typeface="Times New Roman" panose="02020603050405020304" pitchFamily="18" charset="0"/>
                <a:cs typeface="Arial" panose="020B0604020202020204" pitchFamily="34" charset="0"/>
              </a:rPr>
              <a:t>des soins de</a:t>
            </a:r>
            <a:r>
              <a:rPr lang="fr-FR" sz="1100" spc="-20" dirty="0">
                <a:effectLst/>
                <a:latin typeface="Arial" panose="020B0604020202020204" pitchFamily="34" charset="0"/>
                <a:ea typeface="Times New Roman" panose="02020603050405020304" pitchFamily="18" charset="0"/>
                <a:cs typeface="Arial" panose="020B0604020202020204" pitchFamily="34" charset="0"/>
              </a:rPr>
              <a:t> </a:t>
            </a:r>
            <a:r>
              <a:rPr lang="fr-FR" sz="1100" dirty="0">
                <a:effectLst/>
                <a:latin typeface="Arial" panose="020B0604020202020204" pitchFamily="34" charset="0"/>
                <a:ea typeface="Times New Roman" panose="02020603050405020304" pitchFamily="18" charset="0"/>
                <a:cs typeface="Arial" panose="020B0604020202020204" pitchFamily="34" charset="0"/>
              </a:rPr>
              <a:t>base</a:t>
            </a:r>
            <a:r>
              <a:rPr lang="fr-FR" sz="1100" spc="10" dirty="0">
                <a:effectLst/>
                <a:latin typeface="Arial" panose="020B0604020202020204" pitchFamily="34" charset="0"/>
                <a:ea typeface="Times New Roman" panose="02020603050405020304" pitchFamily="18" charset="0"/>
                <a:cs typeface="Arial" panose="020B0604020202020204" pitchFamily="34" charset="0"/>
              </a:rPr>
              <a:t> </a:t>
            </a:r>
            <a:r>
              <a:rPr lang="fr-FR" sz="1100" dirty="0">
                <a:effectLst/>
                <a:latin typeface="Arial" panose="020B0604020202020204" pitchFamily="34" charset="0"/>
                <a:ea typeface="Times New Roman" panose="02020603050405020304" pitchFamily="18" charset="0"/>
                <a:cs typeface="Arial" panose="020B0604020202020204" pitchFamily="34" charset="0"/>
              </a:rPr>
              <a:t>?</a:t>
            </a:r>
            <a:r>
              <a:rPr lang="fr-FR" sz="1100" spc="10" dirty="0">
                <a:effectLst/>
                <a:latin typeface="Arial" panose="020B0604020202020204" pitchFamily="34" charset="0"/>
                <a:ea typeface="Times New Roman" panose="02020603050405020304" pitchFamily="18" charset="0"/>
                <a:cs typeface="Arial" panose="020B0604020202020204" pitchFamily="34" charset="0"/>
              </a:rPr>
              <a:t> </a:t>
            </a:r>
            <a:r>
              <a:rPr lang="fr-FR" sz="1100" dirty="0">
                <a:effectLst/>
                <a:latin typeface="Arial" panose="020B0604020202020204" pitchFamily="34" charset="0"/>
                <a:ea typeface="Times New Roman" panose="02020603050405020304" pitchFamily="18" charset="0"/>
                <a:cs typeface="Arial" panose="020B0604020202020204" pitchFamily="34" charset="0"/>
              </a:rPr>
              <a:t>».Med</a:t>
            </a:r>
            <a:r>
              <a:rPr lang="fr-FR" sz="1100" spc="15" dirty="0">
                <a:effectLst/>
                <a:latin typeface="Arial" panose="020B0604020202020204" pitchFamily="34" charset="0"/>
                <a:ea typeface="Times New Roman" panose="02020603050405020304" pitchFamily="18" charset="0"/>
                <a:cs typeface="Arial" panose="020B0604020202020204" pitchFamily="34" charset="0"/>
              </a:rPr>
              <a:t> </a:t>
            </a:r>
            <a:r>
              <a:rPr lang="fr-FR" sz="1100" dirty="0">
                <a:effectLst/>
                <a:latin typeface="Arial" panose="020B0604020202020204" pitchFamily="34" charset="0"/>
                <a:ea typeface="Times New Roman" panose="02020603050405020304" pitchFamily="18" charset="0"/>
                <a:cs typeface="Arial" panose="020B0604020202020204" pitchFamily="34" charset="0"/>
              </a:rPr>
              <a:t>palliative</a:t>
            </a:r>
            <a:r>
              <a:rPr lang="fr-FR" sz="1100" spc="-10" dirty="0">
                <a:effectLst/>
                <a:latin typeface="Arial" panose="020B0604020202020204" pitchFamily="34" charset="0"/>
                <a:ea typeface="Times New Roman" panose="02020603050405020304" pitchFamily="18" charset="0"/>
                <a:cs typeface="Arial" panose="020B0604020202020204" pitchFamily="34" charset="0"/>
              </a:rPr>
              <a:t> </a:t>
            </a:r>
            <a:r>
              <a:rPr lang="fr-FR" sz="1100" dirty="0">
                <a:effectLst/>
                <a:latin typeface="Arial" panose="020B0604020202020204" pitchFamily="34" charset="0"/>
                <a:ea typeface="Times New Roman" panose="02020603050405020304" pitchFamily="18" charset="0"/>
                <a:cs typeface="Arial" panose="020B0604020202020204" pitchFamily="34" charset="0"/>
              </a:rPr>
              <a:t>2008.7</a:t>
            </a:r>
            <a:r>
              <a:rPr lang="fr-FR" sz="1100" spc="5" dirty="0">
                <a:effectLst/>
                <a:latin typeface="Arial" panose="020B0604020202020204" pitchFamily="34" charset="0"/>
                <a:ea typeface="Times New Roman" panose="02020603050405020304" pitchFamily="18" charset="0"/>
                <a:cs typeface="Arial" panose="020B0604020202020204" pitchFamily="34" charset="0"/>
              </a:rPr>
              <a:t> </a:t>
            </a:r>
            <a:r>
              <a:rPr lang="fr-FR" sz="1100" dirty="0">
                <a:effectLst/>
                <a:latin typeface="Arial" panose="020B0604020202020204" pitchFamily="34" charset="0"/>
                <a:ea typeface="Times New Roman" panose="02020603050405020304" pitchFamily="18" charset="0"/>
                <a:cs typeface="Arial" panose="020B0604020202020204" pitchFamily="34" charset="0"/>
              </a:rPr>
              <a:t>: 222-8.</a:t>
            </a:r>
          </a:p>
          <a:p>
            <a:pPr marL="0" indent="0">
              <a:buNone/>
            </a:pPr>
            <a:endParaRPr lang="fr-FR" dirty="0"/>
          </a:p>
        </p:txBody>
      </p:sp>
    </p:spTree>
    <p:extLst>
      <p:ext uri="{BB962C8B-B14F-4D97-AF65-F5344CB8AC3E}">
        <p14:creationId xmlns:p14="http://schemas.microsoft.com/office/powerpoint/2010/main" val="23331534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7E17FBC-924E-FEEA-72D5-65DFE4B8C15A}"/>
              </a:ext>
            </a:extLst>
          </p:cNvPr>
          <p:cNvSpPr>
            <a:spLocks noGrp="1"/>
          </p:cNvSpPr>
          <p:nvPr>
            <p:ph type="title"/>
          </p:nvPr>
        </p:nvSpPr>
        <p:spPr/>
        <p:txBody>
          <a:bodyPr/>
          <a:lstStyle/>
          <a:p>
            <a:r>
              <a:rPr lang="fr-FR" altLang="fr-FR" b="1" u="sng" dirty="0">
                <a:solidFill>
                  <a:srgbClr val="FF0000"/>
                </a:solidFill>
              </a:rPr>
              <a:t>L’ASTHENIE</a:t>
            </a:r>
            <a:br>
              <a:rPr lang="fr-FR" altLang="fr-FR" b="1" u="sng" dirty="0"/>
            </a:br>
            <a:endParaRPr lang="fr-FR" dirty="0"/>
          </a:p>
        </p:txBody>
      </p:sp>
      <p:sp>
        <p:nvSpPr>
          <p:cNvPr id="3" name="Espace réservé du contenu 2">
            <a:extLst>
              <a:ext uri="{FF2B5EF4-FFF2-40B4-BE49-F238E27FC236}">
                <a16:creationId xmlns:a16="http://schemas.microsoft.com/office/drawing/2014/main" id="{057E314F-C340-66D4-39CE-3778686F627F}"/>
              </a:ext>
            </a:extLst>
          </p:cNvPr>
          <p:cNvSpPr>
            <a:spLocks noGrp="1"/>
          </p:cNvSpPr>
          <p:nvPr>
            <p:ph sz="quarter" idx="13"/>
          </p:nvPr>
        </p:nvSpPr>
        <p:spPr/>
        <p:txBody>
          <a:bodyPr/>
          <a:lstStyle/>
          <a:p>
            <a:pPr algn="just">
              <a:defRPr/>
            </a:pPr>
            <a:r>
              <a:rPr lang="fr-FR" altLang="fr-FR" sz="2000" dirty="0"/>
              <a:t>Symptôme subjectif, désagréable, allant de la lassitude à l’exténuation</a:t>
            </a:r>
            <a:r>
              <a:rPr lang="fr-FR" altLang="fr-FR" dirty="0"/>
              <a:t>, cré</a:t>
            </a:r>
            <a:r>
              <a:rPr lang="fr-FR" altLang="fr-FR" sz="2000" dirty="0"/>
              <a:t>ant un état général altérant les capacités de fonctionnement normal de l’individu</a:t>
            </a:r>
          </a:p>
          <a:p>
            <a:pPr algn="just">
              <a:defRPr/>
            </a:pPr>
            <a:endParaRPr lang="fr-FR" altLang="fr-FR" sz="2000" dirty="0"/>
          </a:p>
          <a:p>
            <a:pPr algn="just">
              <a:defRPr/>
            </a:pPr>
            <a:r>
              <a:rPr lang="fr-FR" altLang="fr-FR" sz="2000" dirty="0"/>
              <a:t>Evaluation indispensable car fort retentissement sur la qualité de vie</a:t>
            </a:r>
          </a:p>
        </p:txBody>
      </p:sp>
    </p:spTree>
    <p:extLst>
      <p:ext uri="{BB962C8B-B14F-4D97-AF65-F5344CB8AC3E}">
        <p14:creationId xmlns:p14="http://schemas.microsoft.com/office/powerpoint/2010/main" val="262743907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6EAE383-060B-0E5B-5D67-19EA447884F2}"/>
              </a:ext>
            </a:extLst>
          </p:cNvPr>
          <p:cNvSpPr>
            <a:spLocks noGrp="1"/>
          </p:cNvSpPr>
          <p:nvPr>
            <p:ph type="title"/>
          </p:nvPr>
        </p:nvSpPr>
        <p:spPr/>
        <p:txBody>
          <a:bodyPr>
            <a:normAutofit fontScale="90000"/>
          </a:bodyPr>
          <a:lstStyle/>
          <a:p>
            <a:br>
              <a:rPr lang="fr-FR" dirty="0">
                <a:solidFill>
                  <a:srgbClr val="FF0000"/>
                </a:solidFill>
              </a:rPr>
            </a:br>
            <a:br>
              <a:rPr lang="fr-FR" dirty="0">
                <a:solidFill>
                  <a:srgbClr val="FF0000"/>
                </a:solidFill>
              </a:rPr>
            </a:br>
            <a:br>
              <a:rPr lang="fr-FR" dirty="0">
                <a:solidFill>
                  <a:srgbClr val="FF0000"/>
                </a:solidFill>
              </a:rPr>
            </a:br>
            <a:r>
              <a:rPr lang="fr-FR" dirty="0">
                <a:solidFill>
                  <a:srgbClr val="FF0000"/>
                </a:solidFill>
              </a:rPr>
              <a:t>Alors concrètement ?</a:t>
            </a:r>
          </a:p>
        </p:txBody>
      </p:sp>
      <p:sp>
        <p:nvSpPr>
          <p:cNvPr id="3" name="Espace réservé du contenu 2">
            <a:extLst>
              <a:ext uri="{FF2B5EF4-FFF2-40B4-BE49-F238E27FC236}">
                <a16:creationId xmlns:a16="http://schemas.microsoft.com/office/drawing/2014/main" id="{197331F4-962C-33C8-C04F-B2334095AA7F}"/>
              </a:ext>
            </a:extLst>
          </p:cNvPr>
          <p:cNvSpPr>
            <a:spLocks noGrp="1"/>
          </p:cNvSpPr>
          <p:nvPr>
            <p:ph sz="quarter" idx="13"/>
          </p:nvPr>
        </p:nvSpPr>
        <p:spPr/>
        <p:txBody>
          <a:bodyPr/>
          <a:lstStyle/>
          <a:p>
            <a:endParaRPr lang="fr-FR" dirty="0"/>
          </a:p>
        </p:txBody>
      </p:sp>
    </p:spTree>
    <p:extLst>
      <p:ext uri="{BB962C8B-B14F-4D97-AF65-F5344CB8AC3E}">
        <p14:creationId xmlns:p14="http://schemas.microsoft.com/office/powerpoint/2010/main" val="113165261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2AF0545-6B3E-436F-B63E-F4EBA9DA436A}"/>
              </a:ext>
            </a:extLst>
          </p:cNvPr>
          <p:cNvSpPr>
            <a:spLocks noGrp="1"/>
          </p:cNvSpPr>
          <p:nvPr>
            <p:ph type="title"/>
          </p:nvPr>
        </p:nvSpPr>
        <p:spPr/>
        <p:txBody>
          <a:bodyPr/>
          <a:lstStyle/>
          <a:p>
            <a:r>
              <a:rPr lang="fr-FR" dirty="0">
                <a:solidFill>
                  <a:srgbClr val="FF0000"/>
                </a:solidFill>
              </a:rPr>
              <a:t>Comment palier les besoins nutritionnels en fin de vie ?</a:t>
            </a:r>
          </a:p>
        </p:txBody>
      </p:sp>
      <p:sp>
        <p:nvSpPr>
          <p:cNvPr id="3" name="Espace réservé du contenu 2">
            <a:extLst>
              <a:ext uri="{FF2B5EF4-FFF2-40B4-BE49-F238E27FC236}">
                <a16:creationId xmlns:a16="http://schemas.microsoft.com/office/drawing/2014/main" id="{BF6936A6-C559-695E-9681-78B51510897A}"/>
              </a:ext>
            </a:extLst>
          </p:cNvPr>
          <p:cNvSpPr>
            <a:spLocks noGrp="1"/>
          </p:cNvSpPr>
          <p:nvPr>
            <p:ph sz="quarter" idx="13"/>
          </p:nvPr>
        </p:nvSpPr>
        <p:spPr/>
        <p:txBody>
          <a:bodyPr>
            <a:normAutofit fontScale="77500" lnSpcReduction="20000"/>
          </a:bodyPr>
          <a:lstStyle/>
          <a:p>
            <a:pPr marL="0" indent="0">
              <a:buNone/>
            </a:pPr>
            <a:r>
              <a:rPr lang="fr-FR" sz="2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En phase palliative, on favorise l’alimentation et l’hydratation « plaisir », </a:t>
            </a:r>
            <a:r>
              <a:rPr lang="fr-FR" sz="2100" u="sng"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sans objectif nutritionnel</a:t>
            </a:r>
            <a:r>
              <a:rPr lang="fr-FR" sz="1800" u="sng" dirty="0">
                <a:effectLst/>
                <a:latin typeface="Calibri" panose="020F0502020204030204" pitchFamily="34" charset="0"/>
                <a:ea typeface="Calibri" panose="020F0502020204030204" pitchFamily="34" charset="0"/>
                <a:cs typeface="Times New Roman" panose="02020603050405020304" pitchFamily="18" charset="0"/>
              </a:rPr>
              <a:t>. </a:t>
            </a:r>
          </a:p>
          <a:p>
            <a:pPr marL="0" indent="0">
              <a:buNone/>
            </a:pPr>
            <a:r>
              <a:rPr lang="fr-FR" dirty="0"/>
              <a:t> Surveiller l’état buccodentaire</a:t>
            </a:r>
          </a:p>
          <a:p>
            <a:pPr marL="0" indent="0">
              <a:buNone/>
            </a:pPr>
            <a:r>
              <a:rPr lang="fr-FR" dirty="0"/>
              <a:t> Tenir compte des goûts et des habitudes du patients</a:t>
            </a:r>
          </a:p>
          <a:p>
            <a:pPr marL="0" indent="0">
              <a:buNone/>
            </a:pPr>
            <a:r>
              <a:rPr lang="fr-FR" dirty="0"/>
              <a:t> Installation adaptée et confortable du patient</a:t>
            </a:r>
          </a:p>
          <a:p>
            <a:pPr marL="0" indent="0">
              <a:buNone/>
            </a:pPr>
            <a:r>
              <a:rPr lang="fr-FR" dirty="0"/>
              <a:t> Faire appel à un diététicien si nécessaire</a:t>
            </a:r>
          </a:p>
          <a:p>
            <a:pPr marL="0" indent="0">
              <a:buNone/>
            </a:pPr>
            <a:r>
              <a:rPr lang="fr-FR" dirty="0"/>
              <a:t> Fractionner les repas, jouer sur la présentation, les quantités</a:t>
            </a:r>
          </a:p>
          <a:p>
            <a:pPr marL="0" indent="0">
              <a:buNone/>
            </a:pPr>
            <a:r>
              <a:rPr lang="fr-FR" dirty="0"/>
              <a:t> Eviter les odeurs fortes</a:t>
            </a:r>
          </a:p>
          <a:p>
            <a:pPr marL="0" indent="0">
              <a:buNone/>
            </a:pPr>
            <a:r>
              <a:rPr lang="fr-FR" dirty="0"/>
              <a:t> Donner du temps au patient</a:t>
            </a:r>
          </a:p>
          <a:p>
            <a:pPr marL="0" indent="0">
              <a:buNone/>
            </a:pPr>
            <a:r>
              <a:rPr lang="fr-FR" dirty="0"/>
              <a:t> L’aider à manger</a:t>
            </a:r>
          </a:p>
          <a:p>
            <a:pPr marL="0" indent="0">
              <a:buNone/>
            </a:pPr>
            <a:endParaRPr lang="fr-FR" dirty="0"/>
          </a:p>
        </p:txBody>
      </p:sp>
    </p:spTree>
    <p:extLst>
      <p:ext uri="{BB962C8B-B14F-4D97-AF65-F5344CB8AC3E}">
        <p14:creationId xmlns:p14="http://schemas.microsoft.com/office/powerpoint/2010/main" val="374994419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DDBD368-5517-3EAE-6EF9-5FFAE10A2992}"/>
              </a:ext>
            </a:extLst>
          </p:cNvPr>
          <p:cNvSpPr>
            <a:spLocks noGrp="1"/>
          </p:cNvSpPr>
          <p:nvPr>
            <p:ph type="title"/>
          </p:nvPr>
        </p:nvSpPr>
        <p:spPr/>
        <p:txBody>
          <a:bodyPr/>
          <a:lstStyle/>
          <a:p>
            <a:r>
              <a:rPr lang="fr-FR" dirty="0"/>
              <a:t>Soins de bouche </a:t>
            </a:r>
          </a:p>
        </p:txBody>
      </p:sp>
      <p:sp>
        <p:nvSpPr>
          <p:cNvPr id="3" name="Espace réservé du contenu 2">
            <a:extLst>
              <a:ext uri="{FF2B5EF4-FFF2-40B4-BE49-F238E27FC236}">
                <a16:creationId xmlns:a16="http://schemas.microsoft.com/office/drawing/2014/main" id="{EEAAFB2C-B284-8242-38FD-BD91CB583256}"/>
              </a:ext>
            </a:extLst>
          </p:cNvPr>
          <p:cNvSpPr>
            <a:spLocks noGrp="1"/>
          </p:cNvSpPr>
          <p:nvPr>
            <p:ph sz="quarter" idx="13"/>
          </p:nvPr>
        </p:nvSpPr>
        <p:spPr/>
        <p:txBody>
          <a:bodyPr>
            <a:normAutofit/>
          </a:bodyPr>
          <a:lstStyle/>
          <a:p>
            <a:pPr marL="0" indent="0" algn="ctr">
              <a:buNone/>
            </a:pPr>
            <a:r>
              <a:rPr lang="fr-FR" sz="3600" dirty="0">
                <a:solidFill>
                  <a:srgbClr val="FF0000"/>
                </a:solidFill>
                <a:latin typeface="Arial" panose="020B0604020202020204" pitchFamily="34" charset="0"/>
                <a:cs typeface="Arial" panose="020B0604020202020204" pitchFamily="34" charset="0"/>
              </a:rPr>
              <a:t>Le soin de bouche reflète </a:t>
            </a:r>
          </a:p>
          <a:p>
            <a:pPr marL="0" indent="0" algn="ctr">
              <a:buNone/>
            </a:pPr>
            <a:r>
              <a:rPr lang="fr-FR" sz="3600" dirty="0">
                <a:solidFill>
                  <a:srgbClr val="FF0000"/>
                </a:solidFill>
                <a:latin typeface="Arial" panose="020B0604020202020204" pitchFamily="34" charset="0"/>
                <a:cs typeface="Arial" panose="020B0604020202020204" pitchFamily="34" charset="0"/>
              </a:rPr>
              <a:t>la qualité du soin. </a:t>
            </a:r>
          </a:p>
        </p:txBody>
      </p:sp>
    </p:spTree>
    <p:extLst>
      <p:ext uri="{BB962C8B-B14F-4D97-AF65-F5344CB8AC3E}">
        <p14:creationId xmlns:p14="http://schemas.microsoft.com/office/powerpoint/2010/main" val="336620636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C54B655-227A-FD29-CF7A-2FBEB523D07F}"/>
              </a:ext>
            </a:extLst>
          </p:cNvPr>
          <p:cNvSpPr>
            <a:spLocks noGrp="1"/>
          </p:cNvSpPr>
          <p:nvPr>
            <p:ph type="title"/>
          </p:nvPr>
        </p:nvSpPr>
        <p:spPr/>
        <p:txBody>
          <a:bodyPr/>
          <a:lstStyle/>
          <a:p>
            <a:r>
              <a:rPr lang="fr-FR" dirty="0">
                <a:solidFill>
                  <a:srgbClr val="FF0000"/>
                </a:solidFill>
              </a:rPr>
              <a:t>La bouche : outil de communication </a:t>
            </a:r>
          </a:p>
        </p:txBody>
      </p:sp>
      <p:sp>
        <p:nvSpPr>
          <p:cNvPr id="3" name="Espace réservé du contenu 2">
            <a:extLst>
              <a:ext uri="{FF2B5EF4-FFF2-40B4-BE49-F238E27FC236}">
                <a16:creationId xmlns:a16="http://schemas.microsoft.com/office/drawing/2014/main" id="{F63DE570-0BBE-D81C-754D-7117C7F4A067}"/>
              </a:ext>
            </a:extLst>
          </p:cNvPr>
          <p:cNvSpPr>
            <a:spLocks noGrp="1"/>
          </p:cNvSpPr>
          <p:nvPr>
            <p:ph sz="quarter" idx="13"/>
          </p:nvPr>
        </p:nvSpPr>
        <p:spPr/>
        <p:txBody>
          <a:bodyPr/>
          <a:lstStyle/>
          <a:p>
            <a:pPr marL="0" indent="0">
              <a:buNone/>
            </a:pPr>
            <a:r>
              <a:rPr lang="fr-FR" dirty="0">
                <a:solidFill>
                  <a:srgbClr val="FF0000"/>
                </a:solidFill>
              </a:rPr>
              <a:t>Du premier cri au dernier souffle notre bouche est présente tout au long de notre vie :</a:t>
            </a:r>
          </a:p>
          <a:p>
            <a:pPr marL="0" indent="0">
              <a:buNone/>
            </a:pPr>
            <a:r>
              <a:rPr lang="fr-FR" dirty="0"/>
              <a:t>- Les mimique, les grimaces, les sourire</a:t>
            </a:r>
          </a:p>
          <a:p>
            <a:pPr marL="0" indent="0">
              <a:buNone/>
            </a:pPr>
            <a:r>
              <a:rPr lang="fr-FR" dirty="0"/>
              <a:t>- Les dents, la coloration des lèvres</a:t>
            </a:r>
          </a:p>
          <a:p>
            <a:pPr marL="0" indent="0">
              <a:buNone/>
            </a:pPr>
            <a:r>
              <a:rPr lang="fr-FR" dirty="0"/>
              <a:t>- La parole, les sons</a:t>
            </a:r>
          </a:p>
          <a:p>
            <a:pPr marL="0" indent="0">
              <a:buNone/>
            </a:pPr>
            <a:r>
              <a:rPr lang="fr-FR" dirty="0"/>
              <a:t>- L’haleine </a:t>
            </a:r>
          </a:p>
        </p:txBody>
      </p:sp>
    </p:spTree>
    <p:extLst>
      <p:ext uri="{BB962C8B-B14F-4D97-AF65-F5344CB8AC3E}">
        <p14:creationId xmlns:p14="http://schemas.microsoft.com/office/powerpoint/2010/main" val="180245811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A73267D-6A25-CB0D-621F-C225CC7081EF}"/>
              </a:ext>
            </a:extLst>
          </p:cNvPr>
          <p:cNvSpPr>
            <a:spLocks noGrp="1"/>
          </p:cNvSpPr>
          <p:nvPr>
            <p:ph type="title"/>
          </p:nvPr>
        </p:nvSpPr>
        <p:spPr/>
        <p:txBody>
          <a:bodyPr/>
          <a:lstStyle/>
          <a:p>
            <a:r>
              <a:rPr lang="fr-FR" dirty="0">
                <a:solidFill>
                  <a:srgbClr val="FF0000"/>
                </a:solidFill>
              </a:rPr>
              <a:t>La bouche, fonction esthétique</a:t>
            </a:r>
            <a:endParaRPr lang="fr-FR" dirty="0"/>
          </a:p>
        </p:txBody>
      </p:sp>
      <p:sp>
        <p:nvSpPr>
          <p:cNvPr id="3" name="Espace réservé du contenu 2">
            <a:extLst>
              <a:ext uri="{FF2B5EF4-FFF2-40B4-BE49-F238E27FC236}">
                <a16:creationId xmlns:a16="http://schemas.microsoft.com/office/drawing/2014/main" id="{0B0F12F1-F4FD-2C7D-B502-300E38908653}"/>
              </a:ext>
            </a:extLst>
          </p:cNvPr>
          <p:cNvSpPr>
            <a:spLocks noGrp="1"/>
          </p:cNvSpPr>
          <p:nvPr>
            <p:ph sz="quarter" idx="13"/>
          </p:nvPr>
        </p:nvSpPr>
        <p:spPr/>
        <p:txBody>
          <a:bodyPr/>
          <a:lstStyle/>
          <a:p>
            <a:pPr>
              <a:buFontTx/>
              <a:buChar char="-"/>
            </a:pPr>
            <a:r>
              <a:rPr lang="fr-FR" dirty="0"/>
              <a:t>Du plaisir des yeux au yeux du désir</a:t>
            </a:r>
          </a:p>
          <a:p>
            <a:pPr>
              <a:buFontTx/>
              <a:buChar char="-"/>
            </a:pPr>
            <a:r>
              <a:rPr lang="fr-FR" dirty="0"/>
              <a:t>A l’envie de ne pas voir ( les édentés)</a:t>
            </a:r>
          </a:p>
          <a:p>
            <a:pPr>
              <a:buFontTx/>
              <a:buChar char="-"/>
            </a:pPr>
            <a:r>
              <a:rPr lang="fr-FR" dirty="0"/>
              <a:t>Le paraitre, la bouche et le sourire outil de communication au travail, en société, </a:t>
            </a:r>
          </a:p>
          <a:p>
            <a:pPr marL="0" indent="0">
              <a:buNone/>
            </a:pPr>
            <a:r>
              <a:rPr lang="fr-FR" dirty="0"/>
              <a:t>    et en politique  </a:t>
            </a:r>
          </a:p>
          <a:p>
            <a:pPr marL="0" indent="0">
              <a:buNone/>
            </a:pPr>
            <a:endParaRPr lang="fr-FR" dirty="0"/>
          </a:p>
          <a:p>
            <a:pPr marL="0" indent="0">
              <a:buNone/>
            </a:pPr>
            <a:endParaRPr lang="fr-FR" dirty="0"/>
          </a:p>
        </p:txBody>
      </p:sp>
      <p:pic>
        <p:nvPicPr>
          <p:cNvPr id="4" name="Image 3">
            <a:extLst>
              <a:ext uri="{FF2B5EF4-FFF2-40B4-BE49-F238E27FC236}">
                <a16:creationId xmlns:a16="http://schemas.microsoft.com/office/drawing/2014/main" id="{D44C6071-7E58-DAC3-AE98-C6BBB63D3B9E}"/>
              </a:ext>
            </a:extLst>
          </p:cNvPr>
          <p:cNvPicPr>
            <a:picLocks noChangeAspect="1"/>
          </p:cNvPicPr>
          <p:nvPr/>
        </p:nvPicPr>
        <p:blipFill>
          <a:blip r:embed="rId2"/>
          <a:stretch>
            <a:fillRect/>
          </a:stretch>
        </p:blipFill>
        <p:spPr>
          <a:xfrm>
            <a:off x="4531871" y="4144863"/>
            <a:ext cx="2619375" cy="1743075"/>
          </a:xfrm>
          <a:prstGeom prst="rect">
            <a:avLst/>
          </a:prstGeom>
        </p:spPr>
      </p:pic>
    </p:spTree>
    <p:extLst>
      <p:ext uri="{BB962C8B-B14F-4D97-AF65-F5344CB8AC3E}">
        <p14:creationId xmlns:p14="http://schemas.microsoft.com/office/powerpoint/2010/main" val="386675415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14D3612-948F-539D-F243-E970E9FC1E7B}"/>
              </a:ext>
            </a:extLst>
          </p:cNvPr>
          <p:cNvSpPr>
            <a:spLocks noGrp="1"/>
          </p:cNvSpPr>
          <p:nvPr>
            <p:ph type="title"/>
          </p:nvPr>
        </p:nvSpPr>
        <p:spPr/>
        <p:txBody>
          <a:bodyPr/>
          <a:lstStyle/>
          <a:p>
            <a:r>
              <a:rPr lang="fr-FR" dirty="0">
                <a:solidFill>
                  <a:srgbClr val="FF0000"/>
                </a:solidFill>
              </a:rPr>
              <a:t>La bouche alimentation / RESPIRATION </a:t>
            </a:r>
          </a:p>
        </p:txBody>
      </p:sp>
      <p:sp>
        <p:nvSpPr>
          <p:cNvPr id="3" name="Espace réservé du contenu 2">
            <a:extLst>
              <a:ext uri="{FF2B5EF4-FFF2-40B4-BE49-F238E27FC236}">
                <a16:creationId xmlns:a16="http://schemas.microsoft.com/office/drawing/2014/main" id="{3AAFF357-00B6-B456-A835-1C5641BEB97A}"/>
              </a:ext>
            </a:extLst>
          </p:cNvPr>
          <p:cNvSpPr>
            <a:spLocks noGrp="1"/>
          </p:cNvSpPr>
          <p:nvPr>
            <p:ph sz="quarter" idx="13"/>
          </p:nvPr>
        </p:nvSpPr>
        <p:spPr/>
        <p:txBody>
          <a:bodyPr/>
          <a:lstStyle/>
          <a:p>
            <a:pPr>
              <a:buFontTx/>
              <a:buChar char="-"/>
            </a:pPr>
            <a:r>
              <a:rPr lang="fr-FR" dirty="0"/>
              <a:t>La bouche organe du gout et du plaisir</a:t>
            </a:r>
          </a:p>
          <a:p>
            <a:pPr>
              <a:buFontTx/>
              <a:buChar char="-"/>
            </a:pPr>
            <a:r>
              <a:rPr lang="fr-FR" dirty="0"/>
              <a:t>La bouche organe du souffle, participe à la respiration </a:t>
            </a:r>
          </a:p>
          <a:p>
            <a:pPr>
              <a:buFontTx/>
              <a:buChar char="-"/>
            </a:pPr>
            <a:endParaRPr lang="fr-FR" dirty="0"/>
          </a:p>
          <a:p>
            <a:pPr marL="0" indent="0">
              <a:buNone/>
            </a:pPr>
            <a:r>
              <a:rPr lang="fr-FR" dirty="0"/>
              <a:t> </a:t>
            </a:r>
          </a:p>
          <a:p>
            <a:pPr marL="0" indent="0">
              <a:buNone/>
            </a:pPr>
            <a:endParaRPr lang="fr-FR" dirty="0"/>
          </a:p>
        </p:txBody>
      </p:sp>
      <p:pic>
        <p:nvPicPr>
          <p:cNvPr id="4" name="Image 3">
            <a:extLst>
              <a:ext uri="{FF2B5EF4-FFF2-40B4-BE49-F238E27FC236}">
                <a16:creationId xmlns:a16="http://schemas.microsoft.com/office/drawing/2014/main" id="{4C59EB8E-7A98-E736-343F-681A809255BA}"/>
              </a:ext>
            </a:extLst>
          </p:cNvPr>
          <p:cNvPicPr>
            <a:picLocks noChangeAspect="1"/>
          </p:cNvPicPr>
          <p:nvPr/>
        </p:nvPicPr>
        <p:blipFill>
          <a:blip r:embed="rId2"/>
          <a:stretch>
            <a:fillRect/>
          </a:stretch>
        </p:blipFill>
        <p:spPr>
          <a:xfrm>
            <a:off x="2075291" y="3551375"/>
            <a:ext cx="4134678" cy="2688108"/>
          </a:xfrm>
          <a:prstGeom prst="rect">
            <a:avLst/>
          </a:prstGeom>
        </p:spPr>
      </p:pic>
    </p:spTree>
    <p:extLst>
      <p:ext uri="{BB962C8B-B14F-4D97-AF65-F5344CB8AC3E}">
        <p14:creationId xmlns:p14="http://schemas.microsoft.com/office/powerpoint/2010/main" val="57512777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3A82F6F-4ADA-27C7-8186-9DD71253DBD3}"/>
              </a:ext>
            </a:extLst>
          </p:cNvPr>
          <p:cNvSpPr>
            <a:spLocks noGrp="1"/>
          </p:cNvSpPr>
          <p:nvPr>
            <p:ph type="title"/>
          </p:nvPr>
        </p:nvSpPr>
        <p:spPr/>
        <p:txBody>
          <a:bodyPr/>
          <a:lstStyle/>
          <a:p>
            <a:r>
              <a:rPr lang="fr-FR" dirty="0">
                <a:solidFill>
                  <a:srgbClr val="FF0000"/>
                </a:solidFill>
              </a:rPr>
              <a:t>La bouche</a:t>
            </a:r>
          </a:p>
        </p:txBody>
      </p:sp>
      <p:sp>
        <p:nvSpPr>
          <p:cNvPr id="3" name="Espace réservé du contenu 2">
            <a:extLst>
              <a:ext uri="{FF2B5EF4-FFF2-40B4-BE49-F238E27FC236}">
                <a16:creationId xmlns:a16="http://schemas.microsoft.com/office/drawing/2014/main" id="{CE8383B0-EB8A-4815-C67E-C2A3678E086B}"/>
              </a:ext>
            </a:extLst>
          </p:cNvPr>
          <p:cNvSpPr>
            <a:spLocks noGrp="1"/>
          </p:cNvSpPr>
          <p:nvPr>
            <p:ph sz="quarter" idx="13"/>
          </p:nvPr>
        </p:nvSpPr>
        <p:spPr/>
        <p:txBody>
          <a:bodyPr/>
          <a:lstStyle/>
          <a:p>
            <a:pPr marL="0" indent="0">
              <a:buNone/>
            </a:pPr>
            <a:r>
              <a:rPr lang="fr-FR" dirty="0">
                <a:solidFill>
                  <a:srgbClr val="FF0000"/>
                </a:solidFill>
              </a:rPr>
              <a:t>La salive :</a:t>
            </a:r>
          </a:p>
          <a:p>
            <a:pPr>
              <a:buFontTx/>
              <a:buChar char="-"/>
            </a:pPr>
            <a:r>
              <a:rPr lang="fr-FR" dirty="0"/>
              <a:t>Rôle lubrifiant dans l’élocution et la mastication</a:t>
            </a:r>
          </a:p>
          <a:p>
            <a:pPr>
              <a:buFontTx/>
              <a:buChar char="-"/>
            </a:pPr>
            <a:r>
              <a:rPr lang="fr-FR" dirty="0"/>
              <a:t>Rôle sur l’équilibre bactérien de la flore buccale</a:t>
            </a:r>
          </a:p>
        </p:txBody>
      </p:sp>
    </p:spTree>
    <p:extLst>
      <p:ext uri="{BB962C8B-B14F-4D97-AF65-F5344CB8AC3E}">
        <p14:creationId xmlns:p14="http://schemas.microsoft.com/office/powerpoint/2010/main" val="197074398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5A76CEA-D34A-C9E0-58DF-E493B8C9AF3F}"/>
              </a:ext>
            </a:extLst>
          </p:cNvPr>
          <p:cNvSpPr>
            <a:spLocks noGrp="1"/>
          </p:cNvSpPr>
          <p:nvPr>
            <p:ph type="title"/>
          </p:nvPr>
        </p:nvSpPr>
        <p:spPr/>
        <p:txBody>
          <a:bodyPr/>
          <a:lstStyle/>
          <a:p>
            <a:r>
              <a:rPr lang="fr-FR" dirty="0">
                <a:solidFill>
                  <a:srgbClr val="FF0000"/>
                </a:solidFill>
              </a:rPr>
              <a:t>La bouche</a:t>
            </a:r>
            <a:endParaRPr lang="fr-FR" dirty="0"/>
          </a:p>
        </p:txBody>
      </p:sp>
      <p:sp>
        <p:nvSpPr>
          <p:cNvPr id="3" name="Espace réservé du contenu 2">
            <a:extLst>
              <a:ext uri="{FF2B5EF4-FFF2-40B4-BE49-F238E27FC236}">
                <a16:creationId xmlns:a16="http://schemas.microsoft.com/office/drawing/2014/main" id="{CDDD7650-7A13-D826-9770-E37A34D5CFF4}"/>
              </a:ext>
            </a:extLst>
          </p:cNvPr>
          <p:cNvSpPr>
            <a:spLocks noGrp="1"/>
          </p:cNvSpPr>
          <p:nvPr>
            <p:ph sz="quarter" idx="13"/>
          </p:nvPr>
        </p:nvSpPr>
        <p:spPr/>
        <p:txBody>
          <a:bodyPr>
            <a:normAutofit/>
          </a:bodyPr>
          <a:lstStyle/>
          <a:p>
            <a:pPr marL="0" indent="0" algn="ctr">
              <a:buNone/>
            </a:pPr>
            <a:r>
              <a:rPr lang="fr-FR" sz="3200" dirty="0">
                <a:solidFill>
                  <a:srgbClr val="FF0000"/>
                </a:solidFill>
              </a:rPr>
              <a:t>Soin de bouche / soin délaissé</a:t>
            </a:r>
          </a:p>
          <a:p>
            <a:pPr marL="0" indent="0">
              <a:buNone/>
            </a:pPr>
            <a:endParaRPr lang="fr-FR" dirty="0">
              <a:solidFill>
                <a:srgbClr val="FF0000"/>
              </a:solidFill>
            </a:endParaRPr>
          </a:p>
          <a:p>
            <a:pPr marL="0" indent="0">
              <a:buNone/>
            </a:pPr>
            <a:endParaRPr lang="fr-FR" dirty="0">
              <a:solidFill>
                <a:srgbClr val="FF0000"/>
              </a:solidFill>
            </a:endParaRPr>
          </a:p>
          <a:p>
            <a:pPr marL="0" indent="0">
              <a:buNone/>
            </a:pPr>
            <a:r>
              <a:rPr lang="fr-FR" dirty="0"/>
              <a:t>Une bouche propre </a:t>
            </a:r>
          </a:p>
          <a:p>
            <a:pPr marL="0" indent="0">
              <a:buNone/>
            </a:pPr>
            <a:r>
              <a:rPr lang="fr-FR" dirty="0"/>
              <a:t>préserve la dignité de chacun</a:t>
            </a:r>
          </a:p>
        </p:txBody>
      </p:sp>
      <p:pic>
        <p:nvPicPr>
          <p:cNvPr id="4" name="Image 3">
            <a:extLst>
              <a:ext uri="{FF2B5EF4-FFF2-40B4-BE49-F238E27FC236}">
                <a16:creationId xmlns:a16="http://schemas.microsoft.com/office/drawing/2014/main" id="{421AF778-FD9A-7198-A2E9-E52EFEADBDB8}"/>
              </a:ext>
            </a:extLst>
          </p:cNvPr>
          <p:cNvPicPr>
            <a:picLocks noChangeAspect="1"/>
          </p:cNvPicPr>
          <p:nvPr/>
        </p:nvPicPr>
        <p:blipFill>
          <a:blip r:embed="rId2"/>
          <a:stretch>
            <a:fillRect/>
          </a:stretch>
        </p:blipFill>
        <p:spPr>
          <a:xfrm>
            <a:off x="5160398" y="3093057"/>
            <a:ext cx="4659464" cy="2472856"/>
          </a:xfrm>
          <a:prstGeom prst="rect">
            <a:avLst/>
          </a:prstGeom>
        </p:spPr>
      </p:pic>
    </p:spTree>
    <p:extLst>
      <p:ext uri="{BB962C8B-B14F-4D97-AF65-F5344CB8AC3E}">
        <p14:creationId xmlns:p14="http://schemas.microsoft.com/office/powerpoint/2010/main" val="174714277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D75D253-9F02-38B8-CD31-F40C87F4E2BF}"/>
              </a:ext>
            </a:extLst>
          </p:cNvPr>
          <p:cNvSpPr>
            <a:spLocks noGrp="1"/>
          </p:cNvSpPr>
          <p:nvPr>
            <p:ph type="title"/>
          </p:nvPr>
        </p:nvSpPr>
        <p:spPr/>
        <p:txBody>
          <a:bodyPr/>
          <a:lstStyle/>
          <a:p>
            <a:r>
              <a:rPr lang="fr-FR" dirty="0">
                <a:solidFill>
                  <a:srgbClr val="FF0000"/>
                </a:solidFill>
              </a:rPr>
              <a:t>La bouche</a:t>
            </a:r>
            <a:endParaRPr lang="fr-FR" dirty="0"/>
          </a:p>
        </p:txBody>
      </p:sp>
      <p:sp>
        <p:nvSpPr>
          <p:cNvPr id="3" name="Espace réservé du contenu 2">
            <a:extLst>
              <a:ext uri="{FF2B5EF4-FFF2-40B4-BE49-F238E27FC236}">
                <a16:creationId xmlns:a16="http://schemas.microsoft.com/office/drawing/2014/main" id="{0B49713B-C562-D96E-ADD9-03A1DCF4E17A}"/>
              </a:ext>
            </a:extLst>
          </p:cNvPr>
          <p:cNvSpPr>
            <a:spLocks noGrp="1"/>
          </p:cNvSpPr>
          <p:nvPr>
            <p:ph sz="quarter" idx="13"/>
          </p:nvPr>
        </p:nvSpPr>
        <p:spPr/>
        <p:txBody>
          <a:bodyPr/>
          <a:lstStyle/>
          <a:p>
            <a:pPr marL="0" indent="0">
              <a:buNone/>
            </a:pPr>
            <a:endParaRPr lang="fr-FR" dirty="0"/>
          </a:p>
          <a:p>
            <a:pPr marL="0" indent="0">
              <a:buNone/>
            </a:pPr>
            <a:endParaRPr lang="fr-FR" dirty="0"/>
          </a:p>
          <a:p>
            <a:pPr marL="0" indent="0">
              <a:buNone/>
            </a:pPr>
            <a:r>
              <a:rPr lang="fr-FR" dirty="0"/>
              <a:t>Rôle propre de l’ide …mais aussi du reste de l’équipe AS…médecin…kiné…l'équipe…</a:t>
            </a:r>
          </a:p>
          <a:p>
            <a:pPr marL="0" indent="0">
              <a:buNone/>
            </a:pPr>
            <a:r>
              <a:rPr lang="fr-FR" dirty="0"/>
              <a:t>La famille …</a:t>
            </a:r>
          </a:p>
        </p:txBody>
      </p:sp>
    </p:spTree>
    <p:extLst>
      <p:ext uri="{BB962C8B-B14F-4D97-AF65-F5344CB8AC3E}">
        <p14:creationId xmlns:p14="http://schemas.microsoft.com/office/powerpoint/2010/main" val="357022665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F6D0F41-7483-7D97-70A9-99A32945DC4A}"/>
              </a:ext>
            </a:extLst>
          </p:cNvPr>
          <p:cNvSpPr>
            <a:spLocks noGrp="1"/>
          </p:cNvSpPr>
          <p:nvPr>
            <p:ph type="title"/>
          </p:nvPr>
        </p:nvSpPr>
        <p:spPr/>
        <p:txBody>
          <a:bodyPr/>
          <a:lstStyle/>
          <a:p>
            <a:r>
              <a:rPr lang="fr-FR" dirty="0">
                <a:solidFill>
                  <a:srgbClr val="FF0000"/>
                </a:solidFill>
              </a:rPr>
              <a:t>La bouche</a:t>
            </a:r>
            <a:endParaRPr lang="fr-FR" dirty="0"/>
          </a:p>
        </p:txBody>
      </p:sp>
      <p:sp>
        <p:nvSpPr>
          <p:cNvPr id="3" name="Espace réservé du contenu 2">
            <a:extLst>
              <a:ext uri="{FF2B5EF4-FFF2-40B4-BE49-F238E27FC236}">
                <a16:creationId xmlns:a16="http://schemas.microsoft.com/office/drawing/2014/main" id="{292A858E-DC2F-D901-008A-6754AD21696F}"/>
              </a:ext>
            </a:extLst>
          </p:cNvPr>
          <p:cNvSpPr>
            <a:spLocks noGrp="1"/>
          </p:cNvSpPr>
          <p:nvPr>
            <p:ph sz="quarter" idx="13"/>
          </p:nvPr>
        </p:nvSpPr>
        <p:spPr/>
        <p:txBody>
          <a:bodyPr/>
          <a:lstStyle/>
          <a:p>
            <a:pPr marL="0" indent="0">
              <a:buNone/>
            </a:pPr>
            <a:r>
              <a:rPr lang="fr-FR" dirty="0">
                <a:solidFill>
                  <a:srgbClr val="FF0000"/>
                </a:solidFill>
              </a:rPr>
              <a:t>Quelques réticences : </a:t>
            </a:r>
          </a:p>
          <a:p>
            <a:pPr>
              <a:buFontTx/>
              <a:buChar char="-"/>
            </a:pPr>
            <a:r>
              <a:rPr lang="fr-FR" dirty="0"/>
              <a:t>Soin considéré comme non prioritaire</a:t>
            </a:r>
          </a:p>
          <a:p>
            <a:pPr>
              <a:buFontTx/>
              <a:buChar char="-"/>
            </a:pPr>
            <a:r>
              <a:rPr lang="fr-FR" dirty="0"/>
              <a:t>Dégoût , Répulsion</a:t>
            </a:r>
          </a:p>
          <a:p>
            <a:pPr>
              <a:buFontTx/>
              <a:buChar char="-"/>
            </a:pPr>
            <a:r>
              <a:rPr lang="fr-FR" dirty="0"/>
              <a:t>Matériel bucco-dentaire non adapté ou manquant</a:t>
            </a:r>
          </a:p>
          <a:p>
            <a:pPr>
              <a:buFontTx/>
              <a:buChar char="-"/>
            </a:pPr>
            <a:endParaRPr lang="fr-FR" dirty="0"/>
          </a:p>
        </p:txBody>
      </p:sp>
    </p:spTree>
    <p:extLst>
      <p:ext uri="{BB962C8B-B14F-4D97-AF65-F5344CB8AC3E}">
        <p14:creationId xmlns:p14="http://schemas.microsoft.com/office/powerpoint/2010/main" val="25701601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F366F16-CA68-4A7A-B073-A7EEFA4054E7}"/>
              </a:ext>
            </a:extLst>
          </p:cNvPr>
          <p:cNvSpPr>
            <a:spLocks noGrp="1"/>
          </p:cNvSpPr>
          <p:nvPr>
            <p:ph type="title"/>
          </p:nvPr>
        </p:nvSpPr>
        <p:spPr/>
        <p:txBody>
          <a:bodyPr/>
          <a:lstStyle/>
          <a:p>
            <a:pPr marL="0" indent="0">
              <a:defRPr/>
            </a:pPr>
            <a:r>
              <a:rPr lang="fr-FR" altLang="fr-FR" b="1" u="sng" dirty="0"/>
              <a:t>L’ASTHENIE</a:t>
            </a:r>
            <a:br>
              <a:rPr lang="fr-FR" altLang="fr-FR" b="1" u="sng" dirty="0"/>
            </a:br>
            <a:r>
              <a:rPr lang="fr-FR" altLang="fr-FR" sz="3600" u="sng" dirty="0"/>
              <a:t>Moyens non médicamenteux</a:t>
            </a:r>
            <a:br>
              <a:rPr lang="fr-FR" altLang="fr-FR" sz="3600" u="sng" dirty="0"/>
            </a:br>
            <a:endParaRPr lang="fr-FR" dirty="0"/>
          </a:p>
        </p:txBody>
      </p:sp>
      <p:sp>
        <p:nvSpPr>
          <p:cNvPr id="3" name="Espace réservé du contenu 2">
            <a:extLst>
              <a:ext uri="{FF2B5EF4-FFF2-40B4-BE49-F238E27FC236}">
                <a16:creationId xmlns:a16="http://schemas.microsoft.com/office/drawing/2014/main" id="{A6243DA2-2831-40BF-B5B8-B0AA91538293}"/>
              </a:ext>
            </a:extLst>
          </p:cNvPr>
          <p:cNvSpPr>
            <a:spLocks noGrp="1"/>
          </p:cNvSpPr>
          <p:nvPr>
            <p:ph sz="quarter" idx="13"/>
          </p:nvPr>
        </p:nvSpPr>
        <p:spPr/>
        <p:txBody>
          <a:bodyPr>
            <a:normAutofit/>
          </a:bodyPr>
          <a:lstStyle/>
          <a:p>
            <a:pPr marL="0" indent="0">
              <a:defRPr/>
            </a:pPr>
            <a:r>
              <a:rPr lang="fr-FR" altLang="fr-FR" sz="2000" dirty="0">
                <a:solidFill>
                  <a:srgbClr val="FF0000"/>
                </a:solidFill>
              </a:rPr>
              <a:t>Respect du rythme du patient </a:t>
            </a:r>
          </a:p>
          <a:p>
            <a:pPr marL="0" indent="0">
              <a:defRPr/>
            </a:pPr>
            <a:endParaRPr lang="fr-FR" altLang="fr-FR" sz="2000" dirty="0"/>
          </a:p>
          <a:p>
            <a:pPr marL="0" indent="0">
              <a:defRPr/>
            </a:pPr>
            <a:r>
              <a:rPr lang="fr-FR" altLang="fr-FR" sz="2000" dirty="0"/>
              <a:t> Kinésithérapie : mobilisations actives ou passives (bilan avec kiné)</a:t>
            </a:r>
          </a:p>
          <a:p>
            <a:pPr marL="0" indent="0">
              <a:defRPr/>
            </a:pPr>
            <a:endParaRPr lang="fr-FR" altLang="fr-FR" sz="2000" dirty="0"/>
          </a:p>
          <a:p>
            <a:pPr marL="0" indent="0">
              <a:defRPr/>
            </a:pPr>
            <a:r>
              <a:rPr lang="fr-FR" altLang="fr-FR" sz="2000" dirty="0"/>
              <a:t> Massage et relaxation</a:t>
            </a:r>
          </a:p>
          <a:p>
            <a:pPr marL="0" indent="0">
              <a:defRPr/>
            </a:pPr>
            <a:endParaRPr lang="fr-FR" altLang="fr-FR" sz="2000" dirty="0"/>
          </a:p>
          <a:p>
            <a:pPr marL="0" indent="0">
              <a:defRPr/>
            </a:pPr>
            <a:r>
              <a:rPr lang="fr-FR" altLang="fr-FR" sz="2000" dirty="0"/>
              <a:t> Soutien et accompagnement</a:t>
            </a:r>
          </a:p>
          <a:p>
            <a:pPr marL="0" indent="0">
              <a:buFont typeface="Wingdings" panose="05000000000000000000" pitchFamily="2" charset="2"/>
              <a:buNone/>
              <a:defRPr/>
            </a:pPr>
            <a:endParaRPr lang="fr-FR" altLang="fr-FR" sz="2000" dirty="0"/>
          </a:p>
          <a:p>
            <a:pPr marL="0" indent="0">
              <a:defRPr/>
            </a:pPr>
            <a:endParaRPr lang="fr-FR" dirty="0"/>
          </a:p>
        </p:txBody>
      </p:sp>
    </p:spTree>
    <p:extLst>
      <p:ext uri="{BB962C8B-B14F-4D97-AF65-F5344CB8AC3E}">
        <p14:creationId xmlns:p14="http://schemas.microsoft.com/office/powerpoint/2010/main" val="205408493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EA803AC-B92A-8F2D-394B-091BE048DBC2}"/>
              </a:ext>
            </a:extLst>
          </p:cNvPr>
          <p:cNvSpPr>
            <a:spLocks noGrp="1"/>
          </p:cNvSpPr>
          <p:nvPr>
            <p:ph type="title"/>
          </p:nvPr>
        </p:nvSpPr>
        <p:spPr/>
        <p:txBody>
          <a:bodyPr/>
          <a:lstStyle/>
          <a:p>
            <a:r>
              <a:rPr lang="fr-FR" dirty="0">
                <a:solidFill>
                  <a:srgbClr val="FF0000"/>
                </a:solidFill>
              </a:rPr>
              <a:t>La bouche</a:t>
            </a:r>
            <a:endParaRPr lang="fr-FR" dirty="0"/>
          </a:p>
        </p:txBody>
      </p:sp>
      <p:sp>
        <p:nvSpPr>
          <p:cNvPr id="3" name="Espace réservé du contenu 2">
            <a:extLst>
              <a:ext uri="{FF2B5EF4-FFF2-40B4-BE49-F238E27FC236}">
                <a16:creationId xmlns:a16="http://schemas.microsoft.com/office/drawing/2014/main" id="{320867AB-52DD-7B97-0082-4B02D85C32D9}"/>
              </a:ext>
            </a:extLst>
          </p:cNvPr>
          <p:cNvSpPr>
            <a:spLocks noGrp="1"/>
          </p:cNvSpPr>
          <p:nvPr>
            <p:ph sz="quarter" idx="13"/>
          </p:nvPr>
        </p:nvSpPr>
        <p:spPr/>
        <p:txBody>
          <a:bodyPr/>
          <a:lstStyle/>
          <a:p>
            <a:pPr marL="0" indent="0">
              <a:buNone/>
            </a:pPr>
            <a:r>
              <a:rPr lang="fr-FR" dirty="0">
                <a:solidFill>
                  <a:srgbClr val="FF0000"/>
                </a:solidFill>
              </a:rPr>
              <a:t>Les patients pas toujours coopérants :</a:t>
            </a:r>
          </a:p>
          <a:p>
            <a:pPr>
              <a:buFontTx/>
              <a:buChar char="-"/>
            </a:pPr>
            <a:r>
              <a:rPr lang="fr-FR" dirty="0"/>
              <a:t>Intrusion dans leur intimité</a:t>
            </a:r>
          </a:p>
          <a:p>
            <a:pPr>
              <a:buFontTx/>
              <a:buChar char="-"/>
            </a:pPr>
            <a:r>
              <a:rPr lang="fr-FR" dirty="0"/>
              <a:t>Peur de la douleur</a:t>
            </a:r>
          </a:p>
          <a:p>
            <a:pPr marL="0" indent="0">
              <a:buNone/>
            </a:pPr>
            <a:r>
              <a:rPr lang="fr-FR" dirty="0">
                <a:solidFill>
                  <a:srgbClr val="FF0000"/>
                </a:solidFill>
              </a:rPr>
              <a:t>Le sentiment de dévalorisation liée à la perte d’autonomie peut conduire au refus du soin</a:t>
            </a:r>
          </a:p>
        </p:txBody>
      </p:sp>
    </p:spTree>
    <p:extLst>
      <p:ext uri="{BB962C8B-B14F-4D97-AF65-F5344CB8AC3E}">
        <p14:creationId xmlns:p14="http://schemas.microsoft.com/office/powerpoint/2010/main" val="253670352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E25D7CA-56D9-6B4A-551B-48A27EA5D9AF}"/>
              </a:ext>
            </a:extLst>
          </p:cNvPr>
          <p:cNvSpPr>
            <a:spLocks noGrp="1"/>
          </p:cNvSpPr>
          <p:nvPr>
            <p:ph type="title"/>
          </p:nvPr>
        </p:nvSpPr>
        <p:spPr/>
        <p:txBody>
          <a:bodyPr/>
          <a:lstStyle/>
          <a:p>
            <a:r>
              <a:rPr lang="fr-FR" dirty="0">
                <a:solidFill>
                  <a:srgbClr val="FF0000"/>
                </a:solidFill>
              </a:rPr>
              <a:t>Les soins de bouche en soins palliatifs </a:t>
            </a:r>
          </a:p>
        </p:txBody>
      </p:sp>
      <p:sp>
        <p:nvSpPr>
          <p:cNvPr id="3" name="Espace réservé du contenu 2">
            <a:extLst>
              <a:ext uri="{FF2B5EF4-FFF2-40B4-BE49-F238E27FC236}">
                <a16:creationId xmlns:a16="http://schemas.microsoft.com/office/drawing/2014/main" id="{7DF7BF2C-7452-8B7A-A168-F1E3852D77FE}"/>
              </a:ext>
            </a:extLst>
          </p:cNvPr>
          <p:cNvSpPr>
            <a:spLocks noGrp="1"/>
          </p:cNvSpPr>
          <p:nvPr>
            <p:ph sz="quarter" idx="13"/>
          </p:nvPr>
        </p:nvSpPr>
        <p:spPr/>
        <p:txBody>
          <a:bodyPr/>
          <a:lstStyle/>
          <a:p>
            <a:pPr marL="0" indent="0">
              <a:buNone/>
            </a:pPr>
            <a:r>
              <a:rPr lang="fr-FR" dirty="0">
                <a:solidFill>
                  <a:srgbClr val="FF0000"/>
                </a:solidFill>
              </a:rPr>
              <a:t>Objectifs : Maintenir</a:t>
            </a:r>
            <a:r>
              <a:rPr lang="fr-FR" dirty="0"/>
              <a:t> ou restaurer l’état buccal pour permettre au malade de :</a:t>
            </a:r>
          </a:p>
          <a:p>
            <a:pPr>
              <a:buFontTx/>
              <a:buChar char="-"/>
            </a:pPr>
            <a:r>
              <a:rPr lang="fr-FR" dirty="0"/>
              <a:t>s’alimenter (alimentation plaisir)</a:t>
            </a:r>
          </a:p>
          <a:p>
            <a:pPr>
              <a:buFontTx/>
              <a:buChar char="-"/>
            </a:pPr>
            <a:r>
              <a:rPr lang="fr-FR" dirty="0"/>
              <a:t>Communiquer (parole / SOURIRE / BAISSER)</a:t>
            </a:r>
          </a:p>
          <a:p>
            <a:pPr>
              <a:buFontTx/>
              <a:buChar char="-"/>
            </a:pPr>
            <a:r>
              <a:rPr lang="fr-FR" dirty="0"/>
              <a:t>Optimiser le confort et le bien être  </a:t>
            </a:r>
          </a:p>
        </p:txBody>
      </p:sp>
    </p:spTree>
    <p:extLst>
      <p:ext uri="{BB962C8B-B14F-4D97-AF65-F5344CB8AC3E}">
        <p14:creationId xmlns:p14="http://schemas.microsoft.com/office/powerpoint/2010/main" val="31697198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11B4D2B-1453-A290-6AD3-8C6BB6C41FD3}"/>
              </a:ext>
            </a:extLst>
          </p:cNvPr>
          <p:cNvSpPr>
            <a:spLocks noGrp="1"/>
          </p:cNvSpPr>
          <p:nvPr>
            <p:ph type="title"/>
          </p:nvPr>
        </p:nvSpPr>
        <p:spPr/>
        <p:txBody>
          <a:bodyPr/>
          <a:lstStyle/>
          <a:p>
            <a:r>
              <a:rPr lang="fr-FR" dirty="0">
                <a:solidFill>
                  <a:srgbClr val="FF0000"/>
                </a:solidFill>
              </a:rPr>
              <a:t>Les soins de bouche en soins palliatifs </a:t>
            </a:r>
            <a:endParaRPr lang="fr-FR" dirty="0"/>
          </a:p>
        </p:txBody>
      </p:sp>
      <p:sp>
        <p:nvSpPr>
          <p:cNvPr id="3" name="Espace réservé du contenu 2">
            <a:extLst>
              <a:ext uri="{FF2B5EF4-FFF2-40B4-BE49-F238E27FC236}">
                <a16:creationId xmlns:a16="http://schemas.microsoft.com/office/drawing/2014/main" id="{DFFACB3C-0F5B-1F87-6B28-CE77420E4A78}"/>
              </a:ext>
            </a:extLst>
          </p:cNvPr>
          <p:cNvSpPr>
            <a:spLocks noGrp="1"/>
          </p:cNvSpPr>
          <p:nvPr>
            <p:ph sz="quarter" idx="13"/>
          </p:nvPr>
        </p:nvSpPr>
        <p:spPr/>
        <p:txBody>
          <a:bodyPr/>
          <a:lstStyle/>
          <a:p>
            <a:pPr marL="0" indent="0">
              <a:buNone/>
            </a:pPr>
            <a:r>
              <a:rPr lang="fr-FR" dirty="0">
                <a:solidFill>
                  <a:srgbClr val="FF0000"/>
                </a:solidFill>
              </a:rPr>
              <a:t>Un défaut d’hygiène bucco-dentaire :</a:t>
            </a:r>
          </a:p>
          <a:p>
            <a:pPr>
              <a:buFontTx/>
              <a:buChar char="-"/>
            </a:pPr>
            <a:r>
              <a:rPr lang="fr-FR" dirty="0"/>
              <a:t>Sensation de soif</a:t>
            </a:r>
          </a:p>
          <a:p>
            <a:pPr>
              <a:buFontTx/>
              <a:buChar char="-"/>
            </a:pPr>
            <a:r>
              <a:rPr lang="fr-FR" dirty="0"/>
              <a:t>Mauvaises odeurs (halitose)</a:t>
            </a:r>
          </a:p>
          <a:p>
            <a:pPr>
              <a:buFontTx/>
              <a:buChar char="-"/>
            </a:pPr>
            <a:r>
              <a:rPr lang="fr-FR" dirty="0"/>
              <a:t>Élocution difficile ( double palais)</a:t>
            </a:r>
          </a:p>
          <a:p>
            <a:pPr>
              <a:buFontTx/>
              <a:buChar char="-"/>
            </a:pPr>
            <a:r>
              <a:rPr lang="fr-FR" dirty="0"/>
              <a:t>Des difficultés de déglutition</a:t>
            </a:r>
          </a:p>
          <a:p>
            <a:pPr marL="0" indent="0">
              <a:buNone/>
            </a:pPr>
            <a:endParaRPr lang="fr-FR" dirty="0"/>
          </a:p>
        </p:txBody>
      </p:sp>
    </p:spTree>
    <p:extLst>
      <p:ext uri="{BB962C8B-B14F-4D97-AF65-F5344CB8AC3E}">
        <p14:creationId xmlns:p14="http://schemas.microsoft.com/office/powerpoint/2010/main" val="368551561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D2E0AC4-2BB1-5864-CE16-C4A21412F80D}"/>
              </a:ext>
            </a:extLst>
          </p:cNvPr>
          <p:cNvSpPr>
            <a:spLocks noGrp="1"/>
          </p:cNvSpPr>
          <p:nvPr>
            <p:ph type="title"/>
          </p:nvPr>
        </p:nvSpPr>
        <p:spPr/>
        <p:txBody>
          <a:bodyPr/>
          <a:lstStyle/>
          <a:p>
            <a:r>
              <a:rPr lang="fr-FR" dirty="0">
                <a:solidFill>
                  <a:srgbClr val="FF0000"/>
                </a:solidFill>
              </a:rPr>
              <a:t>Les soins de bouche en soins palliatifs </a:t>
            </a:r>
            <a:endParaRPr lang="fr-FR" dirty="0"/>
          </a:p>
        </p:txBody>
      </p:sp>
      <p:sp>
        <p:nvSpPr>
          <p:cNvPr id="3" name="Espace réservé du contenu 2">
            <a:extLst>
              <a:ext uri="{FF2B5EF4-FFF2-40B4-BE49-F238E27FC236}">
                <a16:creationId xmlns:a16="http://schemas.microsoft.com/office/drawing/2014/main" id="{0366230C-4ADA-16F0-C4CD-EAD37D7B3134}"/>
              </a:ext>
            </a:extLst>
          </p:cNvPr>
          <p:cNvSpPr>
            <a:spLocks noGrp="1"/>
          </p:cNvSpPr>
          <p:nvPr>
            <p:ph sz="quarter" idx="13"/>
          </p:nvPr>
        </p:nvSpPr>
        <p:spPr/>
        <p:txBody>
          <a:bodyPr/>
          <a:lstStyle/>
          <a:p>
            <a:pPr marL="0" indent="0">
              <a:buNone/>
            </a:pPr>
            <a:r>
              <a:rPr lang="fr-FR" dirty="0"/>
              <a:t>Soins de bouche de base :</a:t>
            </a:r>
          </a:p>
          <a:p>
            <a:pPr>
              <a:buFontTx/>
              <a:buChar char="-"/>
            </a:pPr>
            <a:r>
              <a:rPr lang="fr-FR" dirty="0"/>
              <a:t>Brosse à dents et dentifrice</a:t>
            </a:r>
          </a:p>
          <a:p>
            <a:pPr>
              <a:buFontTx/>
              <a:buChar char="-"/>
            </a:pPr>
            <a:r>
              <a:rPr lang="fr-FR" dirty="0"/>
              <a:t>Batônnets en mousse étoilés</a:t>
            </a:r>
          </a:p>
          <a:p>
            <a:pPr>
              <a:buFontTx/>
              <a:buChar char="-"/>
            </a:pPr>
            <a:r>
              <a:rPr lang="fr-FR" dirty="0"/>
              <a:t>Abaisse langue et compresses</a:t>
            </a:r>
          </a:p>
          <a:p>
            <a:pPr marL="0" indent="0">
              <a:buNone/>
            </a:pPr>
            <a:r>
              <a:rPr lang="fr-FR" dirty="0">
                <a:solidFill>
                  <a:srgbClr val="FF0000"/>
                </a:solidFill>
              </a:rPr>
              <a:t>A adapter selon le patient  </a:t>
            </a:r>
          </a:p>
          <a:p>
            <a:pPr>
              <a:buFontTx/>
              <a:buChar char="-"/>
            </a:pPr>
            <a:endParaRPr lang="fr-FR" dirty="0"/>
          </a:p>
        </p:txBody>
      </p:sp>
      <p:pic>
        <p:nvPicPr>
          <p:cNvPr id="4" name="Image 3">
            <a:extLst>
              <a:ext uri="{FF2B5EF4-FFF2-40B4-BE49-F238E27FC236}">
                <a16:creationId xmlns:a16="http://schemas.microsoft.com/office/drawing/2014/main" id="{2DB80524-454E-964F-DD75-544DC4CBD4FB}"/>
              </a:ext>
            </a:extLst>
          </p:cNvPr>
          <p:cNvPicPr>
            <a:picLocks noChangeAspect="1"/>
          </p:cNvPicPr>
          <p:nvPr/>
        </p:nvPicPr>
        <p:blipFill>
          <a:blip r:embed="rId2"/>
          <a:stretch>
            <a:fillRect/>
          </a:stretch>
        </p:blipFill>
        <p:spPr>
          <a:xfrm>
            <a:off x="6217754" y="3126645"/>
            <a:ext cx="3411276" cy="2526732"/>
          </a:xfrm>
          <a:prstGeom prst="rect">
            <a:avLst/>
          </a:prstGeom>
        </p:spPr>
      </p:pic>
    </p:spTree>
    <p:extLst>
      <p:ext uri="{BB962C8B-B14F-4D97-AF65-F5344CB8AC3E}">
        <p14:creationId xmlns:p14="http://schemas.microsoft.com/office/powerpoint/2010/main" val="149874933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C8F0257-B1FB-BEDB-2754-59C9F3F63B22}"/>
              </a:ext>
            </a:extLst>
          </p:cNvPr>
          <p:cNvSpPr>
            <a:spLocks noGrp="1"/>
          </p:cNvSpPr>
          <p:nvPr>
            <p:ph type="title"/>
          </p:nvPr>
        </p:nvSpPr>
        <p:spPr/>
        <p:txBody>
          <a:bodyPr/>
          <a:lstStyle/>
          <a:p>
            <a:r>
              <a:rPr lang="fr-FR" dirty="0">
                <a:solidFill>
                  <a:srgbClr val="FF0000"/>
                </a:solidFill>
              </a:rPr>
              <a:t>Les soins de bouche en soins palliatifs </a:t>
            </a:r>
            <a:endParaRPr lang="fr-FR" dirty="0"/>
          </a:p>
        </p:txBody>
      </p:sp>
      <p:sp>
        <p:nvSpPr>
          <p:cNvPr id="3" name="Espace réservé du contenu 2">
            <a:extLst>
              <a:ext uri="{FF2B5EF4-FFF2-40B4-BE49-F238E27FC236}">
                <a16:creationId xmlns:a16="http://schemas.microsoft.com/office/drawing/2014/main" id="{A17C6454-ADD7-B308-E0F4-4888045ED0AE}"/>
              </a:ext>
            </a:extLst>
          </p:cNvPr>
          <p:cNvSpPr>
            <a:spLocks noGrp="1"/>
          </p:cNvSpPr>
          <p:nvPr>
            <p:ph sz="quarter" idx="13"/>
          </p:nvPr>
        </p:nvSpPr>
        <p:spPr/>
        <p:txBody>
          <a:bodyPr/>
          <a:lstStyle/>
          <a:p>
            <a:pPr marL="0" indent="0">
              <a:buNone/>
            </a:pPr>
            <a:r>
              <a:rPr lang="fr-FR" dirty="0">
                <a:solidFill>
                  <a:srgbClr val="FF0000"/>
                </a:solidFill>
              </a:rPr>
              <a:t>avant le soin on explique au patient et après le soignant fait au mieux  :</a:t>
            </a:r>
          </a:p>
          <a:p>
            <a:pPr>
              <a:buFontTx/>
              <a:buChar char="-"/>
            </a:pPr>
            <a:r>
              <a:rPr lang="fr-FR" dirty="0"/>
              <a:t>Dents </a:t>
            </a:r>
          </a:p>
          <a:p>
            <a:pPr>
              <a:buFontTx/>
              <a:buChar char="-"/>
            </a:pPr>
            <a:r>
              <a:rPr lang="fr-FR" dirty="0"/>
              <a:t>Intérieur des joues</a:t>
            </a:r>
          </a:p>
          <a:p>
            <a:pPr>
              <a:buFontTx/>
              <a:buChar char="-"/>
            </a:pPr>
            <a:r>
              <a:rPr lang="fr-FR" dirty="0"/>
              <a:t>Palais</a:t>
            </a:r>
          </a:p>
          <a:p>
            <a:pPr>
              <a:buFontTx/>
              <a:buChar char="-"/>
            </a:pPr>
            <a:r>
              <a:rPr lang="fr-FR" dirty="0"/>
              <a:t>langue</a:t>
            </a:r>
          </a:p>
          <a:p>
            <a:pPr marL="0" indent="0">
              <a:buNone/>
            </a:pPr>
            <a:endParaRPr lang="fr-FR" dirty="0">
              <a:solidFill>
                <a:srgbClr val="FF0000"/>
              </a:solidFill>
            </a:endParaRPr>
          </a:p>
        </p:txBody>
      </p:sp>
    </p:spTree>
    <p:extLst>
      <p:ext uri="{BB962C8B-B14F-4D97-AF65-F5344CB8AC3E}">
        <p14:creationId xmlns:p14="http://schemas.microsoft.com/office/powerpoint/2010/main" val="274643067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4FB1AE-8995-CAF8-800C-08FAAF58BDCE}"/>
              </a:ext>
            </a:extLst>
          </p:cNvPr>
          <p:cNvSpPr>
            <a:spLocks noGrp="1"/>
          </p:cNvSpPr>
          <p:nvPr>
            <p:ph type="title"/>
          </p:nvPr>
        </p:nvSpPr>
        <p:spPr/>
        <p:txBody>
          <a:bodyPr/>
          <a:lstStyle/>
          <a:p>
            <a:r>
              <a:rPr lang="fr-FR" dirty="0">
                <a:solidFill>
                  <a:srgbClr val="FF0000"/>
                </a:solidFill>
              </a:rPr>
              <a:t>Les soins de bouche en soins palliatifs </a:t>
            </a:r>
            <a:endParaRPr lang="fr-FR" dirty="0"/>
          </a:p>
        </p:txBody>
      </p:sp>
      <p:sp>
        <p:nvSpPr>
          <p:cNvPr id="3" name="Espace réservé du contenu 2">
            <a:extLst>
              <a:ext uri="{FF2B5EF4-FFF2-40B4-BE49-F238E27FC236}">
                <a16:creationId xmlns:a16="http://schemas.microsoft.com/office/drawing/2014/main" id="{A0293B40-C119-DDBE-1FED-0AAB2E915674}"/>
              </a:ext>
            </a:extLst>
          </p:cNvPr>
          <p:cNvSpPr>
            <a:spLocks noGrp="1"/>
          </p:cNvSpPr>
          <p:nvPr>
            <p:ph sz="quarter" idx="13"/>
          </p:nvPr>
        </p:nvSpPr>
        <p:spPr/>
        <p:txBody>
          <a:bodyPr/>
          <a:lstStyle/>
          <a:p>
            <a:pPr marL="0" indent="0">
              <a:buNone/>
            </a:pPr>
            <a:r>
              <a:rPr lang="fr-FR" dirty="0"/>
              <a:t>Utilisation de :</a:t>
            </a:r>
          </a:p>
          <a:p>
            <a:pPr>
              <a:buFontTx/>
              <a:buChar char="-"/>
            </a:pPr>
            <a:r>
              <a:rPr lang="fr-FR" dirty="0"/>
              <a:t>Boissons gazeuses : Eau gazeuse, coca-cola</a:t>
            </a:r>
          </a:p>
          <a:p>
            <a:pPr>
              <a:buFontTx/>
              <a:buChar char="-"/>
            </a:pPr>
            <a:r>
              <a:rPr lang="fr-FR" dirty="0"/>
              <a:t>Eau bicarbonatée ou eau du robinet</a:t>
            </a:r>
          </a:p>
          <a:p>
            <a:pPr>
              <a:buFontTx/>
              <a:buChar char="-"/>
            </a:pPr>
            <a:r>
              <a:rPr lang="fr-FR" dirty="0"/>
              <a:t>Mais aussi :</a:t>
            </a:r>
          </a:p>
          <a:p>
            <a:pPr marL="0" indent="0">
              <a:buNone/>
            </a:pPr>
            <a:r>
              <a:rPr lang="fr-FR" dirty="0"/>
              <a:t>Bonbons acidulés, glace, sorbet, jus de fruits, ananas en morceau frais ou en conserve</a:t>
            </a:r>
          </a:p>
          <a:p>
            <a:pPr marL="0" indent="0">
              <a:buNone/>
            </a:pPr>
            <a:r>
              <a:rPr lang="fr-FR"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éviction d’aliments irritant (vinaigrette, moutarde …)</a:t>
            </a:r>
            <a:endParaRPr lang="fr-FR" sz="18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endParaRPr lang="fr-FR" dirty="0"/>
          </a:p>
          <a:p>
            <a:pPr>
              <a:buFontTx/>
              <a:buChar char="-"/>
            </a:pPr>
            <a:endParaRPr lang="fr-FR" dirty="0"/>
          </a:p>
        </p:txBody>
      </p:sp>
    </p:spTree>
    <p:extLst>
      <p:ext uri="{BB962C8B-B14F-4D97-AF65-F5344CB8AC3E}">
        <p14:creationId xmlns:p14="http://schemas.microsoft.com/office/powerpoint/2010/main" val="214690566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3C44E0-3606-D0CE-EE2E-B74E709AFD46}"/>
              </a:ext>
            </a:extLst>
          </p:cNvPr>
          <p:cNvSpPr>
            <a:spLocks noGrp="1"/>
          </p:cNvSpPr>
          <p:nvPr>
            <p:ph type="title"/>
          </p:nvPr>
        </p:nvSpPr>
        <p:spPr/>
        <p:txBody>
          <a:bodyPr/>
          <a:lstStyle/>
          <a:p>
            <a:r>
              <a:rPr lang="fr-FR" dirty="0">
                <a:solidFill>
                  <a:srgbClr val="FF0000"/>
                </a:solidFill>
              </a:rPr>
              <a:t>Les soins de bouche en soins palliatifs </a:t>
            </a:r>
            <a:endParaRPr lang="fr-FR" dirty="0"/>
          </a:p>
        </p:txBody>
      </p:sp>
      <p:sp>
        <p:nvSpPr>
          <p:cNvPr id="3" name="Espace réservé du contenu 2">
            <a:extLst>
              <a:ext uri="{FF2B5EF4-FFF2-40B4-BE49-F238E27FC236}">
                <a16:creationId xmlns:a16="http://schemas.microsoft.com/office/drawing/2014/main" id="{8A8BB1B0-16A2-42C9-B8C6-AC6F17A46EAB}"/>
              </a:ext>
            </a:extLst>
          </p:cNvPr>
          <p:cNvSpPr>
            <a:spLocks noGrp="1"/>
          </p:cNvSpPr>
          <p:nvPr>
            <p:ph sz="quarter" idx="13"/>
          </p:nvPr>
        </p:nvSpPr>
        <p:spPr/>
        <p:txBody>
          <a:bodyPr/>
          <a:lstStyle/>
          <a:p>
            <a:pPr marL="0" indent="0">
              <a:buNone/>
            </a:pPr>
            <a:r>
              <a:rPr lang="fr-FR" dirty="0"/>
              <a:t>Cause Xérostomie : sécheresse buccale </a:t>
            </a:r>
          </a:p>
          <a:p>
            <a:pPr>
              <a:buFontTx/>
              <a:buChar char="-"/>
            </a:pPr>
            <a:r>
              <a:rPr lang="fr-FR" dirty="0"/>
              <a:t>Déshydratation</a:t>
            </a:r>
          </a:p>
          <a:p>
            <a:pPr>
              <a:buFontTx/>
              <a:buChar char="-"/>
            </a:pPr>
            <a:r>
              <a:rPr lang="fr-FR" dirty="0"/>
              <a:t>Respiration bouche ouverte</a:t>
            </a:r>
          </a:p>
          <a:p>
            <a:pPr>
              <a:buFontTx/>
              <a:buChar char="-"/>
            </a:pPr>
            <a:r>
              <a:rPr lang="fr-FR" dirty="0"/>
              <a:t>Traitement radiothérapie ou chimiothérapie ou certains médicaments</a:t>
            </a:r>
          </a:p>
          <a:p>
            <a:pPr>
              <a:buFontTx/>
              <a:buChar char="-"/>
            </a:pPr>
            <a:r>
              <a:rPr lang="fr-FR" dirty="0"/>
              <a:t>L’oxygénothérapie</a:t>
            </a:r>
          </a:p>
          <a:p>
            <a:pPr>
              <a:buFontTx/>
              <a:buChar char="-"/>
            </a:pPr>
            <a:endParaRPr lang="fr-FR" dirty="0"/>
          </a:p>
          <a:p>
            <a:pPr>
              <a:buFontTx/>
              <a:buChar char="-"/>
            </a:pPr>
            <a:endParaRPr lang="fr-FR" dirty="0"/>
          </a:p>
          <a:p>
            <a:pPr marL="0" indent="0">
              <a:buNone/>
            </a:pPr>
            <a:endParaRPr lang="fr-FR" dirty="0"/>
          </a:p>
        </p:txBody>
      </p:sp>
    </p:spTree>
    <p:extLst>
      <p:ext uri="{BB962C8B-B14F-4D97-AF65-F5344CB8AC3E}">
        <p14:creationId xmlns:p14="http://schemas.microsoft.com/office/powerpoint/2010/main" val="21845152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26D03F8-057A-B495-AC74-EEAC8874D2FF}"/>
              </a:ext>
            </a:extLst>
          </p:cNvPr>
          <p:cNvSpPr>
            <a:spLocks noGrp="1"/>
          </p:cNvSpPr>
          <p:nvPr>
            <p:ph type="title"/>
          </p:nvPr>
        </p:nvSpPr>
        <p:spPr/>
        <p:txBody>
          <a:bodyPr/>
          <a:lstStyle/>
          <a:p>
            <a:r>
              <a:rPr lang="fr-FR" dirty="0">
                <a:solidFill>
                  <a:srgbClr val="FF0000"/>
                </a:solidFill>
              </a:rPr>
              <a:t>Les soins de bouche en soins palliatifs </a:t>
            </a:r>
            <a:endParaRPr lang="fr-FR" dirty="0"/>
          </a:p>
        </p:txBody>
      </p:sp>
      <p:sp>
        <p:nvSpPr>
          <p:cNvPr id="3" name="Espace réservé du contenu 2">
            <a:extLst>
              <a:ext uri="{FF2B5EF4-FFF2-40B4-BE49-F238E27FC236}">
                <a16:creationId xmlns:a16="http://schemas.microsoft.com/office/drawing/2014/main" id="{4A3D1294-4E20-0AF6-BB72-85CFBB1CF8DA}"/>
              </a:ext>
            </a:extLst>
          </p:cNvPr>
          <p:cNvSpPr>
            <a:spLocks noGrp="1"/>
          </p:cNvSpPr>
          <p:nvPr>
            <p:ph sz="quarter" idx="13"/>
          </p:nvPr>
        </p:nvSpPr>
        <p:spPr/>
        <p:txBody>
          <a:bodyPr>
            <a:normAutofit fontScale="92500" lnSpcReduction="20000"/>
          </a:bodyPr>
          <a:lstStyle/>
          <a:p>
            <a:pPr marL="0" indent="0">
              <a:buNone/>
            </a:pPr>
            <a:r>
              <a:rPr lang="fr-FR" dirty="0"/>
              <a:t>Prise en soin de la xérostomie :</a:t>
            </a:r>
          </a:p>
          <a:p>
            <a:pPr>
              <a:buFontTx/>
              <a:buChar char="-"/>
            </a:pPr>
            <a:r>
              <a:rPr lang="fr-FR" dirty="0"/>
              <a:t>Soins de bouche de base</a:t>
            </a:r>
          </a:p>
          <a:p>
            <a:pPr>
              <a:buFontTx/>
              <a:buChar char="-"/>
            </a:pPr>
            <a:r>
              <a:rPr lang="fr-FR" dirty="0"/>
              <a:t>Batônnets glycérinés ( attention corps gras et oxygène)</a:t>
            </a:r>
          </a:p>
          <a:p>
            <a:pPr>
              <a:buFontTx/>
              <a:buChar char="-"/>
            </a:pPr>
            <a:r>
              <a:rPr lang="fr-FR" dirty="0"/>
              <a:t>Du baume à lèvre</a:t>
            </a:r>
          </a:p>
          <a:p>
            <a:pPr>
              <a:buFontTx/>
              <a:buChar char="-"/>
            </a:pPr>
            <a:r>
              <a:rPr lang="fr-FR" dirty="0"/>
              <a:t>EAU Gélifiée </a:t>
            </a:r>
          </a:p>
          <a:p>
            <a:pPr>
              <a:buFontTx/>
              <a:buChar char="-"/>
            </a:pPr>
            <a:r>
              <a:rPr lang="fr-FR" dirty="0"/>
              <a:t>Un brumisateur</a:t>
            </a:r>
          </a:p>
          <a:p>
            <a:pPr>
              <a:buFontTx/>
              <a:buChar char="-"/>
            </a:pPr>
            <a:r>
              <a:rPr lang="fr-FR" dirty="0"/>
              <a:t>De la salive artificielle SUR PM : Aquaesyal® / </a:t>
            </a:r>
            <a:r>
              <a:rPr lang="fr-FR" sz="1800" dirty="0">
                <a:effectLst/>
                <a:latin typeface="Times New Roman" panose="02020603050405020304" pitchFamily="18" charset="0"/>
                <a:ea typeface="Times New Roman" panose="02020603050405020304" pitchFamily="18" charset="0"/>
              </a:rPr>
              <a:t>Artisial®</a:t>
            </a:r>
          </a:p>
          <a:p>
            <a:pPr>
              <a:buFontTx/>
              <a:buChar char="-"/>
            </a:pPr>
            <a:r>
              <a:rPr lang="fr-FR" sz="1800" spc="-10" dirty="0">
                <a:effectLst/>
                <a:latin typeface="Times New Roman" panose="02020603050405020304" pitchFamily="18" charset="0"/>
                <a:ea typeface="Times New Roman" panose="02020603050405020304" pitchFamily="18" charset="0"/>
              </a:rPr>
              <a:t>Sur pm Lansoyl ®</a:t>
            </a:r>
            <a:endParaRPr lang="fr-FR" dirty="0"/>
          </a:p>
          <a:p>
            <a:pPr marL="0" indent="0">
              <a:buNone/>
            </a:pPr>
            <a:endParaRPr lang="fr-FR" dirty="0"/>
          </a:p>
        </p:txBody>
      </p:sp>
    </p:spTree>
    <p:extLst>
      <p:ext uri="{BB962C8B-B14F-4D97-AF65-F5344CB8AC3E}">
        <p14:creationId xmlns:p14="http://schemas.microsoft.com/office/powerpoint/2010/main" val="209897023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159A72B-F22B-DA0C-A09C-83401FAB661F}"/>
              </a:ext>
            </a:extLst>
          </p:cNvPr>
          <p:cNvSpPr>
            <a:spLocks noGrp="1"/>
          </p:cNvSpPr>
          <p:nvPr>
            <p:ph type="title"/>
          </p:nvPr>
        </p:nvSpPr>
        <p:spPr/>
        <p:txBody>
          <a:bodyPr/>
          <a:lstStyle/>
          <a:p>
            <a:r>
              <a:rPr lang="fr-FR" dirty="0">
                <a:solidFill>
                  <a:srgbClr val="FF0000"/>
                </a:solidFill>
              </a:rPr>
              <a:t>Les soins de bouche en soins palliatifs </a:t>
            </a:r>
            <a:endParaRPr lang="fr-FR" dirty="0"/>
          </a:p>
        </p:txBody>
      </p:sp>
      <p:sp>
        <p:nvSpPr>
          <p:cNvPr id="3" name="Espace réservé du contenu 2">
            <a:extLst>
              <a:ext uri="{FF2B5EF4-FFF2-40B4-BE49-F238E27FC236}">
                <a16:creationId xmlns:a16="http://schemas.microsoft.com/office/drawing/2014/main" id="{CFAD1903-FC09-27FD-B5BD-CBAD7FC65BE0}"/>
              </a:ext>
            </a:extLst>
          </p:cNvPr>
          <p:cNvSpPr>
            <a:spLocks noGrp="1"/>
          </p:cNvSpPr>
          <p:nvPr>
            <p:ph sz="quarter" idx="13"/>
          </p:nvPr>
        </p:nvSpPr>
        <p:spPr/>
        <p:txBody>
          <a:bodyPr/>
          <a:lstStyle/>
          <a:p>
            <a:pPr marL="0" indent="0">
              <a:buNone/>
            </a:pPr>
            <a:r>
              <a:rPr lang="fr-FR" dirty="0">
                <a:solidFill>
                  <a:srgbClr val="FF0000"/>
                </a:solidFill>
              </a:rPr>
              <a:t>Bouche sale et halitose </a:t>
            </a:r>
          </a:p>
          <a:p>
            <a:pPr marL="0" indent="0">
              <a:buNone/>
            </a:pPr>
            <a:r>
              <a:rPr lang="fr-FR" dirty="0"/>
              <a:t>Salive épaisse, présence de croûtes, dents sales recouvertes de plaques dentaires, (dentiers), présence de débris alimentaires.</a:t>
            </a:r>
          </a:p>
          <a:p>
            <a:pPr marL="0" indent="0">
              <a:buNone/>
            </a:pPr>
            <a:r>
              <a:rPr lang="fr-FR" dirty="0"/>
              <a:t>Haleine fétide due à une déshydratation, absence de prise alimentaire par la bouche, infections et tumeurs locales et certaines pathologies. </a:t>
            </a:r>
          </a:p>
        </p:txBody>
      </p:sp>
    </p:spTree>
    <p:extLst>
      <p:ext uri="{BB962C8B-B14F-4D97-AF65-F5344CB8AC3E}">
        <p14:creationId xmlns:p14="http://schemas.microsoft.com/office/powerpoint/2010/main" val="344955769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D4FC3B5-08B7-B59B-7930-8D135BB4A370}"/>
              </a:ext>
            </a:extLst>
          </p:cNvPr>
          <p:cNvSpPr>
            <a:spLocks noGrp="1"/>
          </p:cNvSpPr>
          <p:nvPr>
            <p:ph type="title"/>
          </p:nvPr>
        </p:nvSpPr>
        <p:spPr/>
        <p:txBody>
          <a:bodyPr/>
          <a:lstStyle/>
          <a:p>
            <a:r>
              <a:rPr lang="fr-FR" dirty="0">
                <a:solidFill>
                  <a:srgbClr val="FF0000"/>
                </a:solidFill>
              </a:rPr>
              <a:t>Les soins de bouche en soins palliatifs </a:t>
            </a:r>
            <a:endParaRPr lang="fr-FR" dirty="0"/>
          </a:p>
        </p:txBody>
      </p:sp>
      <p:sp>
        <p:nvSpPr>
          <p:cNvPr id="3" name="Espace réservé du contenu 2">
            <a:extLst>
              <a:ext uri="{FF2B5EF4-FFF2-40B4-BE49-F238E27FC236}">
                <a16:creationId xmlns:a16="http://schemas.microsoft.com/office/drawing/2014/main" id="{32ADED93-4179-425C-3D59-C77E11898519}"/>
              </a:ext>
            </a:extLst>
          </p:cNvPr>
          <p:cNvSpPr>
            <a:spLocks noGrp="1"/>
          </p:cNvSpPr>
          <p:nvPr>
            <p:ph sz="quarter" idx="13"/>
          </p:nvPr>
        </p:nvSpPr>
        <p:spPr/>
        <p:txBody>
          <a:bodyPr/>
          <a:lstStyle/>
          <a:p>
            <a:pPr marL="0" indent="0">
              <a:buNone/>
            </a:pPr>
            <a:r>
              <a:rPr lang="fr-FR" dirty="0">
                <a:solidFill>
                  <a:srgbClr val="FF0000"/>
                </a:solidFill>
              </a:rPr>
              <a:t>Prise en soins :</a:t>
            </a:r>
          </a:p>
          <a:p>
            <a:pPr>
              <a:buFontTx/>
              <a:buChar char="-"/>
            </a:pPr>
            <a:r>
              <a:rPr lang="fr-FR" dirty="0"/>
              <a:t>Soins de bouche de base</a:t>
            </a:r>
          </a:p>
          <a:p>
            <a:pPr>
              <a:buFontTx/>
              <a:buChar char="-"/>
            </a:pPr>
            <a:r>
              <a:rPr lang="fr-FR" dirty="0"/>
              <a:t>Sur prescription : flagyl ®, bétadine buccale, </a:t>
            </a:r>
          </a:p>
          <a:p>
            <a:pPr>
              <a:buFontTx/>
              <a:buChar char="-"/>
            </a:pPr>
            <a:r>
              <a:rPr lang="fr-FR" dirty="0"/>
              <a:t>Les désinfectants buccaux sont à bannir causes de douleurs/destruction de la FLORE MICROBIENNE DE LA BOUCHE( </a:t>
            </a:r>
            <a:r>
              <a:rPr lang="fr-FR" dirty="0" err="1"/>
              <a:t>hextril</a:t>
            </a:r>
            <a:r>
              <a:rPr lang="fr-FR" dirty="0"/>
              <a:t>®, eludril®) </a:t>
            </a:r>
          </a:p>
        </p:txBody>
      </p:sp>
    </p:spTree>
    <p:extLst>
      <p:ext uri="{BB962C8B-B14F-4D97-AF65-F5344CB8AC3E}">
        <p14:creationId xmlns:p14="http://schemas.microsoft.com/office/powerpoint/2010/main" val="1051809304"/>
      </p:ext>
    </p:extLst>
  </p:cSld>
  <p:clrMapOvr>
    <a:masterClrMapping/>
  </p:clrMapOvr>
</p:sld>
</file>

<file path=ppt/theme/theme1.xml><?xml version="1.0" encoding="utf-8"?>
<a:theme xmlns:a="http://schemas.openxmlformats.org/drawingml/2006/main" name="Ronds dans l’eau">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TM04033925[[fn=Ronds dans l’eau]]</Template>
  <TotalTime>1</TotalTime>
  <Words>5807</Words>
  <Application>Microsoft Office PowerPoint</Application>
  <PresentationFormat>Grand écran</PresentationFormat>
  <Paragraphs>808</Paragraphs>
  <Slides>103</Slides>
  <Notes>0</Notes>
  <HiddenSlides>0</HiddenSlides>
  <MMClips>0</MMClips>
  <ScaleCrop>false</ScaleCrop>
  <HeadingPairs>
    <vt:vector size="6" baseType="variant">
      <vt:variant>
        <vt:lpstr>Polices utilisées</vt:lpstr>
      </vt:variant>
      <vt:variant>
        <vt:i4>14</vt:i4>
      </vt:variant>
      <vt:variant>
        <vt:lpstr>Thème</vt:lpstr>
      </vt:variant>
      <vt:variant>
        <vt:i4>1</vt:i4>
      </vt:variant>
      <vt:variant>
        <vt:lpstr>Titres des diapositives</vt:lpstr>
      </vt:variant>
      <vt:variant>
        <vt:i4>103</vt:i4>
      </vt:variant>
    </vt:vector>
  </HeadingPairs>
  <TitlesOfParts>
    <vt:vector size="118" baseType="lpstr">
      <vt:lpstr>ＭＳ Ｐゴシック</vt:lpstr>
      <vt:lpstr>ＭＳ Ｐゴシック</vt:lpstr>
      <vt:lpstr>arial</vt:lpstr>
      <vt:lpstr>arial</vt:lpstr>
      <vt:lpstr>Arial MT</vt:lpstr>
      <vt:lpstr>Calibri</vt:lpstr>
      <vt:lpstr>inherit</vt:lpstr>
      <vt:lpstr>Montserrat</vt:lpstr>
      <vt:lpstr>Segoe UI</vt:lpstr>
      <vt:lpstr>Symbol</vt:lpstr>
      <vt:lpstr>TiemposText</vt:lpstr>
      <vt:lpstr>Times New Roman</vt:lpstr>
      <vt:lpstr>Tw Cen MT</vt:lpstr>
      <vt:lpstr>Wingdings</vt:lpstr>
      <vt:lpstr>Ronds dans l’eau</vt:lpstr>
      <vt:lpstr>U.E 4.7 s5 Symptômes pénibles et  Alimentation, Hydratation en soins palliatifs   promotion 2021-2024    Ifsi Sarrebourg novembre 2023 MARC DIETRICH  </vt:lpstr>
      <vt:lpstr>Symptômes /Alimentation et Hydratation en soins palliatifs</vt:lpstr>
      <vt:lpstr>Au menu…</vt:lpstr>
      <vt:lpstr>Présentation PowerPoint</vt:lpstr>
      <vt:lpstr>              Symptômes pénibles en fin de vie      merci de les citer   les causes     </vt:lpstr>
      <vt:lpstr>Symptômes en fin de vie </vt:lpstr>
      <vt:lpstr>Symptômes pénibles en fin de vie </vt:lpstr>
      <vt:lpstr>L’ASTHENIE </vt:lpstr>
      <vt:lpstr>L’ASTHENIE Moyens non médicamenteux </vt:lpstr>
      <vt:lpstr>Présentation PowerPoint</vt:lpstr>
      <vt:lpstr>L’ASTHENIE  Traitement de la cause </vt:lpstr>
      <vt:lpstr>L’ASTHENIE  Traitement de la cause</vt:lpstr>
      <vt:lpstr>Symptômes en fin de vie </vt:lpstr>
      <vt:lpstr>L’anorexie</vt:lpstr>
      <vt:lpstr>Symptômes en fin de vie / L’anorexie </vt:lpstr>
      <vt:lpstr>Symptômes en fin de vie </vt:lpstr>
      <vt:lpstr> symptômes en fin de vie  L’ANGOISSE / L’ANXIETE </vt:lpstr>
      <vt:lpstr>Symptômes en fin de vie nausées:vomissements </vt:lpstr>
      <vt:lpstr>Symptômes en fin de vie nausées:vomissements </vt:lpstr>
      <vt:lpstr>Symptômes en fin de vie la constipation  </vt:lpstr>
      <vt:lpstr>Symptômes en fin de vie la constipation </vt:lpstr>
      <vt:lpstr>Symptômes en fin de vie la constipation </vt:lpstr>
      <vt:lpstr>Symptômes en fin de vie la constipation </vt:lpstr>
      <vt:lpstr>Symptômes en fin de vie la constipation </vt:lpstr>
      <vt:lpstr>Symptômes en fin de vie la constipation </vt:lpstr>
      <vt:lpstr>Symptômes en fin de vie  confusion /agitation </vt:lpstr>
      <vt:lpstr>Symptômes en fin de vie  confusion /agitation </vt:lpstr>
      <vt:lpstr>Symptômes en fin de vie  confusion /agitation </vt:lpstr>
      <vt:lpstr>Symptômes en fin de vie  confusion /agitation </vt:lpstr>
      <vt:lpstr>Symptômes en fin de vie  la dyspnée</vt:lpstr>
      <vt:lpstr>Symptômes en fin de vie  la dyspnée</vt:lpstr>
      <vt:lpstr>Présentation PowerPoint</vt:lpstr>
      <vt:lpstr>Symptômes en fin de vie  la dyspnée </vt:lpstr>
      <vt:lpstr>Symptômes en fin de vie  la dyspnée  </vt:lpstr>
      <vt:lpstr>Symptômes en fin de vie  la dyspnée</vt:lpstr>
      <vt:lpstr>Symptômes en fin de vie  la dyspnée</vt:lpstr>
      <vt:lpstr>Symptômes en fin de vie  encombrement bronchique </vt:lpstr>
      <vt:lpstr>Symptômes en fin de vie  encombrement bronchique </vt:lpstr>
      <vt:lpstr>Symptômes en fin de vie </vt:lpstr>
      <vt:lpstr>Présentation PowerPoint</vt:lpstr>
      <vt:lpstr>Quelques dictons….</vt:lpstr>
      <vt:lpstr>Manger par plaisir ou obligation ?  </vt:lpstr>
      <vt:lpstr>Manger par plaisir ou obligation ?</vt:lpstr>
      <vt:lpstr>Manger par plaisir ou obligation ?</vt:lpstr>
      <vt:lpstr>Manger par plaisir ou obligation ?</vt:lpstr>
      <vt:lpstr>Manger par plaisir ou obligation ?</vt:lpstr>
      <vt:lpstr>Présentation PowerPoint</vt:lpstr>
      <vt:lpstr>Représentations, croyances et valeurs symboliques de l’alimentation</vt:lpstr>
      <vt:lpstr>Représentations, croyances et valeurs symboliques de l’alimentation </vt:lpstr>
      <vt:lpstr>Représentations, CROYANCES et valeurs symboliques de l’alimentation </vt:lpstr>
      <vt:lpstr>Alimentation et amaigrissement</vt:lpstr>
      <vt:lpstr>Présentation PowerPoint</vt:lpstr>
      <vt:lpstr>Alimentation et dénutrition</vt:lpstr>
      <vt:lpstr>Dénutrition </vt:lpstr>
      <vt:lpstr>dénutrition</vt:lpstr>
      <vt:lpstr>dénutrition</vt:lpstr>
      <vt:lpstr>Présentation PowerPoint</vt:lpstr>
      <vt:lpstr>Arrêt de l’alimentation et de l’hydratation </vt:lpstr>
      <vt:lpstr>Continuer l’alimentation et l’hydratation </vt:lpstr>
      <vt:lpstr>Un exemple</vt:lpstr>
      <vt:lpstr>Février 2016, la loi Claeys-Leonetti  </vt:lpstr>
      <vt:lpstr>Février 2016, la loi Claeys-Leonetti</vt:lpstr>
      <vt:lpstr>Février 2016, la loi Claeys-Leonetti</vt:lpstr>
      <vt:lpstr>Autre exemple</vt:lpstr>
      <vt:lpstr>Présentation PowerPoint</vt:lpstr>
      <vt:lpstr>Présentation PowerPoint</vt:lpstr>
      <vt:lpstr>Va t’il souffrir de la soif ?  </vt:lpstr>
      <vt:lpstr>Va t’il souffrir de la soif ?  </vt:lpstr>
      <vt:lpstr>Va t’il souffrir de la soif ?  </vt:lpstr>
      <vt:lpstr>Va t’il souffrir de la soif ?</vt:lpstr>
      <vt:lpstr> Et la faim il va en souffrir ?</vt:lpstr>
      <vt:lpstr>Et la faim il va en souffrir ?</vt:lpstr>
      <vt:lpstr>Et la faim il va en souffrir ?</vt:lpstr>
      <vt:lpstr>Et la faim il va en souffrir ?</vt:lpstr>
      <vt:lpstr>Et la faim il va en souffrir ?</vt:lpstr>
      <vt:lpstr>Présentation PowerPoint</vt:lpstr>
      <vt:lpstr>ET L’ETHIQUE ? </vt:lpstr>
      <vt:lpstr>ET L’ETHIQUE ? </vt:lpstr>
      <vt:lpstr>ET L’ETHIQUE ? </vt:lpstr>
      <vt:lpstr>   Alors concrètement ?</vt:lpstr>
      <vt:lpstr>Comment palier les besoins nutritionnels en fin de vie ?</vt:lpstr>
      <vt:lpstr>Soins de bouche </vt:lpstr>
      <vt:lpstr>La bouche : outil de communication </vt:lpstr>
      <vt:lpstr>La bouche, fonction esthétique</vt:lpstr>
      <vt:lpstr>La bouche alimentation / RESPIRATION </vt:lpstr>
      <vt:lpstr>La bouche</vt:lpstr>
      <vt:lpstr>La bouche</vt:lpstr>
      <vt:lpstr>La bouche</vt:lpstr>
      <vt:lpstr>La bouche</vt:lpstr>
      <vt:lpstr>La bouche</vt:lpstr>
      <vt:lpstr>Les soins de bouche en soins palliatifs </vt:lpstr>
      <vt:lpstr>Les soins de bouche en soins palliatifs </vt:lpstr>
      <vt:lpstr>Les soins de bouche en soins palliatifs </vt:lpstr>
      <vt:lpstr>Les soins de bouche en soins palliatifs </vt:lpstr>
      <vt:lpstr>Les soins de bouche en soins palliatifs </vt:lpstr>
      <vt:lpstr>Les soins de bouche en soins palliatifs </vt:lpstr>
      <vt:lpstr>Les soins de bouche en soins palliatifs </vt:lpstr>
      <vt:lpstr>Les soins de bouche en soins palliatifs </vt:lpstr>
      <vt:lpstr>Les soins de bouche en soins palliatifs </vt:lpstr>
      <vt:lpstr>Les soins de bouche en soins palliatifs </vt:lpstr>
      <vt:lpstr>Les soins de bouche en soins palliatifs </vt:lpstr>
      <vt:lpstr>Les soins de bouche en soins palliatifs </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Alimentation et Hydratation en soins palliatifs   quand l’appétit va tout va</dc:title>
  <dc:creator>Marc Dietrich</dc:creator>
  <cp:lastModifiedBy>Delerive Celine</cp:lastModifiedBy>
  <cp:revision>79</cp:revision>
  <dcterms:created xsi:type="dcterms:W3CDTF">2022-11-15T15:33:45Z</dcterms:created>
  <dcterms:modified xsi:type="dcterms:W3CDTF">2024-03-06T12:03:28Z</dcterms:modified>
</cp:coreProperties>
</file>