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8" r:id="rId3"/>
    <p:sldId id="265" r:id="rId4"/>
    <p:sldId id="266" r:id="rId5"/>
    <p:sldId id="264" r:id="rId6"/>
    <p:sldId id="291" r:id="rId7"/>
    <p:sldId id="292" r:id="rId8"/>
    <p:sldId id="324" r:id="rId9"/>
    <p:sldId id="279" r:id="rId10"/>
    <p:sldId id="282" r:id="rId11"/>
    <p:sldId id="268" r:id="rId12"/>
    <p:sldId id="269" r:id="rId13"/>
    <p:sldId id="323" r:id="rId14"/>
    <p:sldId id="270" r:id="rId15"/>
    <p:sldId id="338" r:id="rId16"/>
    <p:sldId id="339" r:id="rId17"/>
    <p:sldId id="271" r:id="rId18"/>
    <p:sldId id="301" r:id="rId19"/>
    <p:sldId id="302" r:id="rId20"/>
    <p:sldId id="298" r:id="rId21"/>
    <p:sldId id="299" r:id="rId22"/>
    <p:sldId id="336" r:id="rId23"/>
    <p:sldId id="261" r:id="rId24"/>
    <p:sldId id="286" r:id="rId25"/>
    <p:sldId id="340" r:id="rId26"/>
    <p:sldId id="267" r:id="rId27"/>
    <p:sldId id="293" r:id="rId28"/>
    <p:sldId id="296" r:id="rId29"/>
    <p:sldId id="303" r:id="rId30"/>
    <p:sldId id="305" r:id="rId31"/>
    <p:sldId id="342" r:id="rId32"/>
    <p:sldId id="343" r:id="rId33"/>
    <p:sldId id="341" r:id="rId34"/>
    <p:sldId id="34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958" autoAdjust="0"/>
  </p:normalViewPr>
  <p:slideViewPr>
    <p:cSldViewPr>
      <p:cViewPr varScale="1">
        <p:scale>
          <a:sx n="68" d="100"/>
          <a:sy n="68"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EDCF0-856F-4205-8C62-C45A8E587715}" type="slidenum">
              <a:rPr lang="fr-FR" smtClean="0"/>
              <a:pPr/>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51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34443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226559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408255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EDCF0-856F-4205-8C62-C45A8E587715}" type="slidenum">
              <a:rPr lang="fr-FR" smtClean="0"/>
              <a:pPr/>
              <a:t>‹N°›</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35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120699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360741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75055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311842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042C920-3A4F-4423-947A-F237919E9537}" type="datetimeFigureOut">
              <a:rPr lang="fr-FR" smtClean="0"/>
              <a:pPr/>
              <a:t>06/03/2024</a:t>
            </a:fld>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5EDCF0-856F-4205-8C62-C45A8E587715}" type="slidenum">
              <a:rPr lang="fr-FR" smtClean="0"/>
              <a:pPr/>
              <a:t>‹N°›</a:t>
            </a:fld>
            <a:endParaRPr lang="fr-FR"/>
          </a:p>
        </p:txBody>
      </p:sp>
    </p:spTree>
    <p:extLst>
      <p:ext uri="{BB962C8B-B14F-4D97-AF65-F5344CB8AC3E}">
        <p14:creationId xmlns:p14="http://schemas.microsoft.com/office/powerpoint/2010/main" val="230689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042C920-3A4F-4423-947A-F237919E9537}" type="datetimeFigureOut">
              <a:rPr lang="fr-FR" smtClean="0"/>
              <a:pPr/>
              <a:t>06/03/2024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EDCF0-856F-4205-8C62-C45A8E587715}" type="slidenum">
              <a:rPr lang="fr-FR" smtClean="0"/>
              <a:pPr/>
              <a:t>‹N°›</a:t>
            </a:fld>
            <a:endParaRPr lang="fr-FR"/>
          </a:p>
        </p:txBody>
      </p:sp>
    </p:spTree>
    <p:extLst>
      <p:ext uri="{BB962C8B-B14F-4D97-AF65-F5344CB8AC3E}">
        <p14:creationId xmlns:p14="http://schemas.microsoft.com/office/powerpoint/2010/main" val="3286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042C920-3A4F-4423-947A-F237919E9537}" type="datetimeFigureOut">
              <a:rPr lang="fr-FR" smtClean="0"/>
              <a:pPr/>
              <a:t>06/03/2024</a:t>
            </a:fld>
            <a:endParaRPr lang="fr-F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95EDCF0-856F-4205-8C62-C45A8E587715}" type="slidenum">
              <a:rPr lang="fr-FR" smtClean="0"/>
              <a:pPr/>
              <a:t>‹N°›</a:t>
            </a:fld>
            <a:endParaRPr lang="fr-F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3183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U.E 4.7 </a:t>
            </a:r>
            <a:r>
              <a:rPr lang="fr-FR"/>
              <a:t>S5 </a:t>
            </a:r>
            <a:br>
              <a:rPr lang="fr-FR" dirty="0"/>
            </a:br>
            <a:r>
              <a:rPr lang="fr-FR" dirty="0"/>
              <a:t>LE DEUIL</a:t>
            </a:r>
          </a:p>
        </p:txBody>
      </p:sp>
      <p:sp>
        <p:nvSpPr>
          <p:cNvPr id="3" name="Sous-titre 2"/>
          <p:cNvSpPr>
            <a:spLocks noGrp="1"/>
          </p:cNvSpPr>
          <p:nvPr>
            <p:ph type="subTitle" idx="1"/>
          </p:nvPr>
        </p:nvSpPr>
        <p:spPr>
          <a:xfrm>
            <a:off x="1371600" y="4293096"/>
            <a:ext cx="7160840" cy="1944216"/>
          </a:xfrm>
        </p:spPr>
        <p:txBody>
          <a:bodyPr>
            <a:normAutofit fontScale="32500" lnSpcReduction="20000"/>
          </a:bodyPr>
          <a:lstStyle/>
          <a:p>
            <a:pPr algn="r"/>
            <a:endParaRPr lang="fr-FR" sz="1600" dirty="0"/>
          </a:p>
          <a:p>
            <a:pPr algn="r"/>
            <a:endParaRPr lang="fr-FR" sz="1600" dirty="0"/>
          </a:p>
          <a:p>
            <a:pPr algn="r"/>
            <a:endParaRPr lang="fr-FR" sz="1600" dirty="0"/>
          </a:p>
          <a:p>
            <a:pPr algn="r"/>
            <a:endParaRPr lang="fr-FR" sz="1600" dirty="0"/>
          </a:p>
          <a:p>
            <a:pPr algn="r"/>
            <a:endParaRPr lang="fr-FR" sz="1600" dirty="0"/>
          </a:p>
          <a:p>
            <a:pPr algn="r"/>
            <a:r>
              <a:rPr lang="fr-FR" sz="5600" dirty="0"/>
              <a:t>PROMOTION 2021-2024</a:t>
            </a:r>
          </a:p>
          <a:p>
            <a:pPr algn="r"/>
            <a:r>
              <a:rPr lang="fr-FR" sz="5600" dirty="0"/>
              <a:t>Jennifer Mertz, Psychologue EMSP, Novembre 2023</a:t>
            </a:r>
          </a:p>
          <a:p>
            <a:pPr algn="r"/>
            <a:endParaRPr lang="fr-FR" sz="5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Autofit/>
          </a:bodyPr>
          <a:lstStyle/>
          <a:p>
            <a:r>
              <a:rPr lang="fr-FR" sz="2400" u="sng" dirty="0"/>
              <a:t>Etat de choc/de refus</a:t>
            </a:r>
            <a:r>
              <a:rPr lang="fr-FR" sz="2400" dirty="0"/>
              <a:t>: Sentiment d’irréalité. Anesthésie affective. Difficulté de pleurer. </a:t>
            </a:r>
          </a:p>
          <a:p>
            <a:pPr>
              <a:buNone/>
            </a:pPr>
            <a:r>
              <a:rPr lang="fr-FR" sz="2400" dirty="0"/>
              <a:t> Réaction immédiate normale;</a:t>
            </a:r>
          </a:p>
          <a:p>
            <a:r>
              <a:rPr lang="fr-FR" sz="2400" u="sng" dirty="0"/>
              <a:t>Etape de la désorganisation</a:t>
            </a:r>
            <a:r>
              <a:rPr lang="fr-FR" sz="2400" dirty="0"/>
              <a:t>: Emotions ressenties avec davantage d’intensité. Repli sur soi, angoisse, pleurs, irritabilité, dépression, épuisement, perte de maîtrise de soi. Peut durer des semaines, des mois, voire des années. </a:t>
            </a:r>
          </a:p>
          <a:p>
            <a:r>
              <a:rPr lang="fr-FR" sz="2400" u="sng" dirty="0"/>
              <a:t>Etape de la réorganisation</a:t>
            </a:r>
            <a:r>
              <a:rPr lang="fr-FR" sz="2400" dirty="0"/>
              <a:t>: Goût à la vie retrouvé. Attention détournée de la perte. Capacité de se concentrer sur nos tâches quotidiennes.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rmAutofit fontScale="77500" lnSpcReduction="20000"/>
          </a:bodyPr>
          <a:lstStyle/>
          <a:p>
            <a:pPr>
              <a:buNone/>
            </a:pPr>
            <a:r>
              <a:rPr lang="fr-FR" sz="2000" b="1" dirty="0"/>
              <a:t>ETAT DE REFUS/CHOC</a:t>
            </a:r>
          </a:p>
          <a:p>
            <a:pPr>
              <a:buNone/>
            </a:pPr>
            <a:r>
              <a:rPr lang="fr-FR" sz="2000" b="1" dirty="0"/>
              <a:t>L'annonce et le déni initial</a:t>
            </a:r>
          </a:p>
          <a:p>
            <a:r>
              <a:rPr lang="fr-FR" sz="2000" dirty="0"/>
              <a:t>L'annonce de la disparition d'un être cher aboutit souvent à un </a:t>
            </a:r>
            <a:r>
              <a:rPr lang="fr-FR" sz="2000" b="1" dirty="0"/>
              <a:t>état de choc brutal</a:t>
            </a:r>
            <a:r>
              <a:rPr lang="fr-FR" sz="2000" dirty="0"/>
              <a:t>, avec des réactions aiguës immédiates : ‘ce n’est pas possible’, 'ce n'est pas lui', 'que nous arrive-t-il ?'. Ces réactions sont d'autant plus vives que la mort est inattendue ou brutale.</a:t>
            </a:r>
          </a:p>
          <a:p>
            <a:r>
              <a:rPr lang="fr-FR" sz="2000" dirty="0"/>
              <a:t>A cette phase, il est capital que le sujet endeuillé soit </a:t>
            </a:r>
            <a:r>
              <a:rPr lang="fr-FR" sz="2000" b="1" dirty="0"/>
              <a:t>confronté à la réalité de la mort</a:t>
            </a:r>
            <a:r>
              <a:rPr lang="fr-FR" sz="2000" dirty="0"/>
              <a:t>. Toucher, voir le corps du mort est important pour les proches. </a:t>
            </a:r>
          </a:p>
          <a:p>
            <a:r>
              <a:rPr lang="fr-FR" sz="2000" dirty="0"/>
              <a:t>Réactions somatiques importantes : évanouissement, crises de tachycardie, hypotension, oppression, gêne respiratoire, cris, pleurs, faiblesse musculaire.</a:t>
            </a:r>
          </a:p>
          <a:p>
            <a:r>
              <a:rPr lang="fr-FR" sz="2000" dirty="0"/>
              <a:t>Réactions relationnelles : sidération, retrait de la vie courante, panique devant tout ce qu’il y a à faire. </a:t>
            </a:r>
          </a:p>
          <a:p>
            <a:r>
              <a:rPr lang="fr-FR" sz="1900" b="1" dirty="0"/>
              <a:t>La réaction des soignants doit être calme : l'annonce doit si possible être programmée, dans une pièce calme : la famille doit pouvoir pleurer en préservant une intimité. Il faut répondre aux questions : la précision sur les circonstances du décès est importante pour la famille pour faire comprendre toute la réalité. Il n'y a pas lieu de cacher sa peine éventuelle et on peut accompagner la famille pour voir le corps, toucher et faire toucher le corps : tout ceci affirme la réalité de la mort.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rmAutofit fontScale="47500" lnSpcReduction="20000"/>
          </a:bodyPr>
          <a:lstStyle/>
          <a:p>
            <a:pPr>
              <a:buNone/>
            </a:pPr>
            <a:r>
              <a:rPr lang="fr-FR" sz="4300" b="1" dirty="0"/>
              <a:t>ETAPE DE LA DESORGANISATION</a:t>
            </a:r>
          </a:p>
          <a:p>
            <a:pPr>
              <a:buNone/>
            </a:pPr>
            <a:r>
              <a:rPr lang="fr-FR" sz="4300" b="1" dirty="0"/>
              <a:t>La phase d'engourdissement</a:t>
            </a:r>
          </a:p>
          <a:p>
            <a:pPr>
              <a:buNone/>
            </a:pPr>
            <a:endParaRPr lang="fr-FR" sz="4300" b="1" dirty="0"/>
          </a:p>
          <a:p>
            <a:r>
              <a:rPr lang="fr-FR" sz="4300" dirty="0"/>
              <a:t>Elle fait suite à la phase aiguë précédente. L'endeuillé va souffrir d'une </a:t>
            </a:r>
            <a:r>
              <a:rPr lang="fr-FR" sz="4300" b="1" dirty="0"/>
              <a:t>diminution de ses réactions affectives</a:t>
            </a:r>
            <a:r>
              <a:rPr lang="fr-FR" sz="4300" dirty="0"/>
              <a:t> : l'abattement et la prostration sont fréquents. </a:t>
            </a:r>
          </a:p>
          <a:p>
            <a:r>
              <a:rPr lang="fr-FR" sz="4300" dirty="0"/>
              <a:t>On observe des poussées aiguës de pleurs et de cris, des recherches désespérés de l’être aimé. Impression de l'entendre, de le toucher. L'endeuillé a des rêves fréquents du disparu, il lui parle. </a:t>
            </a:r>
            <a:r>
              <a:rPr lang="fr-FR" sz="4300" b="1" dirty="0"/>
              <a:t>Tout est centré sur le mort</a:t>
            </a:r>
            <a:r>
              <a:rPr lang="fr-FR" sz="4300" dirty="0"/>
              <a:t>. </a:t>
            </a:r>
          </a:p>
          <a:p>
            <a:r>
              <a:rPr lang="fr-FR" sz="4300" dirty="0"/>
              <a:t>Cette phase pénible est la </a:t>
            </a:r>
            <a:r>
              <a:rPr lang="fr-FR" sz="4300" b="1" dirty="0"/>
              <a:t>phase des rites</a:t>
            </a:r>
            <a:r>
              <a:rPr lang="fr-FR" sz="4300" dirty="0"/>
              <a:t>. Ce sont les rites funéraires immédiats; autrefois : toilette du mort, veillée funèbre. C'est l'office religieux (ou assimilé) de célébration du mort, la période des condoléances, du repas familial au cours duquel on évoque le mort. </a:t>
            </a:r>
          </a:p>
          <a:p>
            <a:endParaRPr lang="fr-FR" sz="4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a:xfrm>
            <a:off x="971600" y="1737361"/>
            <a:ext cx="7715200" cy="4388804"/>
          </a:xfrm>
        </p:spPr>
        <p:txBody>
          <a:bodyPr>
            <a:normAutofit fontScale="25000" lnSpcReduction="20000"/>
          </a:bodyPr>
          <a:lstStyle/>
          <a:p>
            <a:endParaRPr lang="fr-FR" b="1" dirty="0"/>
          </a:p>
          <a:p>
            <a:pPr>
              <a:buNone/>
            </a:pPr>
            <a:r>
              <a:rPr lang="fr-FR" sz="8000" b="1" dirty="0"/>
              <a:t>ETAPE DE LA DESORGANISATION</a:t>
            </a:r>
          </a:p>
          <a:p>
            <a:pPr>
              <a:buNone/>
            </a:pPr>
            <a:r>
              <a:rPr lang="fr-FR" sz="8000" b="1" dirty="0"/>
              <a:t>La phase d'engourdissement</a:t>
            </a:r>
          </a:p>
          <a:p>
            <a:r>
              <a:rPr lang="fr-FR" sz="8000" b="1" dirty="0"/>
              <a:t>Reconnaissance de la réalité de sa perte</a:t>
            </a:r>
            <a:r>
              <a:rPr lang="fr-FR" sz="8000" dirty="0"/>
              <a:t>, de sa souffrance . La société accepte ses réactions en rapport avec cette souffrance. L'endeuillé renforce ses liens avec le mort, avec des périodes de réminiscences où l'on raconte les ‘histoires’ du mort, on échange des souvenirs. A ce moment, il existe aussi souvent un </a:t>
            </a:r>
            <a:r>
              <a:rPr lang="fr-FR" sz="8000" u="sng" dirty="0"/>
              <a:t>sentiment inconscient de culpabilité </a:t>
            </a:r>
            <a:r>
              <a:rPr lang="fr-FR" sz="8000" dirty="0"/>
              <a:t>: 'pourquoi faut-il que ce soit moi qui reste ?'. On reconnaît les erreurs commises avant la mort et qui sont maintenant irréparables. Surviennent parfois des accès de colère contre le mort qui nous abandonne et nous laisse dans cet état.</a:t>
            </a:r>
          </a:p>
          <a:p>
            <a:r>
              <a:rPr lang="fr-FR" sz="8000" dirty="0"/>
              <a:t>C’est le temps des démarches administratives; du bouleversement des repères dans l’environnement personnel (présence/rangement des affaires du défunt, de la maison, etc..).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 </a:t>
            </a:r>
          </a:p>
        </p:txBody>
      </p:sp>
      <p:sp>
        <p:nvSpPr>
          <p:cNvPr id="3" name="Espace réservé du contenu 2"/>
          <p:cNvSpPr>
            <a:spLocks noGrp="1"/>
          </p:cNvSpPr>
          <p:nvPr>
            <p:ph idx="1"/>
          </p:nvPr>
        </p:nvSpPr>
        <p:spPr>
          <a:xfrm>
            <a:off x="800099" y="1844824"/>
            <a:ext cx="7543801" cy="4023360"/>
          </a:xfrm>
        </p:spPr>
        <p:txBody>
          <a:bodyPr>
            <a:normAutofit fontScale="55000" lnSpcReduction="20000"/>
          </a:bodyPr>
          <a:lstStyle/>
          <a:p>
            <a:pPr>
              <a:buNone/>
            </a:pPr>
            <a:r>
              <a:rPr lang="fr-FR" sz="3200" b="1" dirty="0"/>
              <a:t>L'état dépressif</a:t>
            </a:r>
          </a:p>
          <a:p>
            <a:r>
              <a:rPr lang="fr-FR" sz="3200" dirty="0"/>
              <a:t>Peut durer jusqu'à une année, on observe beaucoup de symptômes d'un état dépressif.</a:t>
            </a:r>
          </a:p>
          <a:p>
            <a:r>
              <a:rPr lang="fr-FR" sz="3200" dirty="0"/>
              <a:t>Dépression de l’humeur, avec une </a:t>
            </a:r>
            <a:r>
              <a:rPr lang="fr-FR" sz="3200" b="1" dirty="0"/>
              <a:t>douleur intérieure</a:t>
            </a:r>
            <a:r>
              <a:rPr lang="fr-FR" sz="3200" dirty="0"/>
              <a:t>, sentiment d'abandon et désir de solitude. Parfois, on observe un désintérêt pour soi-même (tenue négligée, troubles alimentaires), et un désintérêt pour le monde extérieur ('rien ne me dit’). On peut observer des tendances suicidaires. Ce désintérêt peut entraîner une atteinte de l’état général, en rapport avec l'anorexie souvent rencontrée, l'asthénie physique et sexuelle, les troubles du sommeil.</a:t>
            </a:r>
          </a:p>
          <a:p>
            <a:r>
              <a:rPr lang="fr-FR" sz="3200" dirty="0"/>
              <a:t>Ainsi s'élabore petit à petit le </a:t>
            </a:r>
            <a:r>
              <a:rPr lang="fr-FR" sz="3200" b="1" dirty="0"/>
              <a:t>travail du deuil</a:t>
            </a:r>
            <a:r>
              <a:rPr lang="fr-FR" sz="3200" dirty="0"/>
              <a:t>. Il s'agit d'un travail de détachement progressif du mort : chaque souvenir doit être associé à la disparition du mort, et on constate de nombreuses petites étapes successives, chacune accompagnée d'une dépression et d’une douleur profonde. Cette souffrance continuelle est entrecoupée par la vie en société, mais le sujet endeuillé éprouve des difficultés à prendre part à la joie des autres.</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Autofit/>
          </a:bodyPr>
          <a:lstStyle/>
          <a:p>
            <a:pPr>
              <a:buNone/>
            </a:pPr>
            <a:r>
              <a:rPr lang="fr-FR" sz="2400" b="1" dirty="0"/>
              <a:t>L’état dépressif</a:t>
            </a:r>
          </a:p>
          <a:p>
            <a:r>
              <a:rPr lang="fr-FR" dirty="0"/>
              <a:t>Petit à petit, l’endeuillé constate un </a:t>
            </a:r>
            <a:r>
              <a:rPr lang="fr-FR" b="1" dirty="0"/>
              <a:t>appauvrissement des sentiments</a:t>
            </a:r>
            <a:r>
              <a:rPr lang="fr-FR" dirty="0"/>
              <a:t> vis à vis du mort : ses rêves se modifient, et il s'inquiète de cette indifférence progressive. Chaque deuil est particulier et les époux qui perdent un enfant ne vivent pas leur deuil de façon simultanée, ce qui peut provoquer des tensions entre eux s'ils ne peuvent plus se parler.</a:t>
            </a:r>
          </a:p>
          <a:p>
            <a:r>
              <a:rPr lang="fr-FR" dirty="0"/>
              <a:t>En général, il n'y a pas ou peu de sentiment de dévalorisation. </a:t>
            </a:r>
            <a:r>
              <a:rPr lang="fr-FR" b="1" dirty="0"/>
              <a:t>Les médicaments sont alors peu utiles</a:t>
            </a:r>
            <a:r>
              <a:rPr lang="fr-FR" dirty="0"/>
              <a:t> : il faut veiller au sommeil, à l’appétit. En pratique, l'endeuillé pour 'guérir' doit passer par les différentes phases. Il faut donc se contenter d'une écoute attentive sans proposer de ‘solutions’.</a:t>
            </a:r>
            <a:r>
              <a:rPr lang="fr-FR" b="1" dirty="0"/>
              <a:t> </a:t>
            </a:r>
            <a:r>
              <a:rPr lang="fr-FR" dirty="0"/>
              <a:t>Le bon effet cicatrisant du temps est indispensable à l’endeuillé. Il convient donc d'avoir une attitude empathique simple et réservée.</a:t>
            </a:r>
          </a:p>
          <a:p>
            <a:endParaRPr lang="fr-FR" sz="1700" dirty="0"/>
          </a:p>
          <a:p>
            <a:endParaRPr lang="fr-FR" sz="1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rmAutofit/>
          </a:bodyPr>
          <a:lstStyle/>
          <a:p>
            <a:pPr>
              <a:buNone/>
            </a:pPr>
            <a:r>
              <a:rPr lang="fr-FR" sz="2400" b="1" dirty="0"/>
              <a:t>L’état dépressif</a:t>
            </a:r>
          </a:p>
          <a:p>
            <a:pPr>
              <a:buNone/>
            </a:pPr>
            <a:endParaRPr lang="fr-FR" sz="2400" b="1" dirty="0"/>
          </a:p>
          <a:p>
            <a:pPr>
              <a:buNone/>
            </a:pPr>
            <a:r>
              <a:rPr lang="fr-FR" sz="1800" dirty="0"/>
              <a:t>  </a:t>
            </a:r>
            <a:r>
              <a:rPr lang="fr-FR" dirty="0"/>
              <a:t>On se souviendra du </a:t>
            </a:r>
            <a:r>
              <a:rPr lang="fr-FR" b="1" dirty="0"/>
              <a:t>caractère très irrégulier du processus</a:t>
            </a:r>
            <a:r>
              <a:rPr lang="fr-FR" dirty="0"/>
              <a:t> : souvent l'endeuillé donne l'impression de ‘régresser dans sa souffrance’. Il faut le rassurer sur la fatigue physique, psychique : construire un deuil est un </a:t>
            </a:r>
            <a:r>
              <a:rPr lang="fr-FR" b="1" dirty="0"/>
              <a:t>processus épuisant</a:t>
            </a:r>
            <a:r>
              <a:rPr lang="fr-FR" dirty="0"/>
              <a:t> pour l’individu. La longueur du processus de cicatrisation est souvent méconnue : il faut donc rassurer l’endeuillé avec tact, rassurer l’entourage, notamment au travail.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a:xfrm>
            <a:off x="899592" y="1844824"/>
            <a:ext cx="7831833" cy="4239384"/>
          </a:xfrm>
        </p:spPr>
        <p:txBody>
          <a:bodyPr>
            <a:normAutofit fontScale="62500" lnSpcReduction="20000"/>
          </a:bodyPr>
          <a:lstStyle/>
          <a:p>
            <a:pPr>
              <a:buNone/>
            </a:pPr>
            <a:r>
              <a:rPr lang="fr-FR" sz="2600" b="1" dirty="0"/>
              <a:t>ETAPE DE LA REORGANISATION</a:t>
            </a:r>
          </a:p>
          <a:p>
            <a:pPr>
              <a:buNone/>
            </a:pPr>
            <a:r>
              <a:rPr lang="fr-FR" sz="2600" b="1" dirty="0"/>
              <a:t>Le retour à la vie normale</a:t>
            </a:r>
          </a:p>
          <a:p>
            <a:r>
              <a:rPr lang="fr-FR" sz="2600" dirty="0"/>
              <a:t>Progressivement, l'endeuillé retrouve le goût de vivre : le </a:t>
            </a:r>
            <a:r>
              <a:rPr lang="fr-FR" sz="2600" b="1" dirty="0"/>
              <a:t>souvenir mélancolique</a:t>
            </a:r>
            <a:r>
              <a:rPr lang="fr-FR" sz="2600" dirty="0"/>
              <a:t> remplace l’absence intolérable du défunt. Il devient possible de sourire, de lâcher prise sur un mécanisme d’idéalisation du mort.</a:t>
            </a:r>
          </a:p>
          <a:p>
            <a:r>
              <a:rPr lang="fr-FR" sz="2600" dirty="0"/>
              <a:t>A ce stade les </a:t>
            </a:r>
            <a:r>
              <a:rPr lang="fr-FR" sz="2600" b="1" dirty="0"/>
              <a:t>rites du retour à la vie normale</a:t>
            </a:r>
            <a:r>
              <a:rPr lang="fr-FR" sz="2600" dirty="0"/>
              <a:t> restent importants: dates anniversaires, messe anniversaire, voyages en hommage au défunt.</a:t>
            </a:r>
          </a:p>
          <a:p>
            <a:r>
              <a:rPr lang="fr-FR" sz="2600" dirty="0"/>
              <a:t>Cependant, encore pendant un certain temps, persistera la </a:t>
            </a:r>
            <a:r>
              <a:rPr lang="fr-FR" sz="2600" b="1" dirty="0"/>
              <a:t>fatigue du deuil</a:t>
            </a:r>
            <a:r>
              <a:rPr lang="fr-FR" sz="2600" dirty="0"/>
              <a:t> et des retours à des épisodes de tristesse, pouvant réaliser une sorte de va et vient entre mélancolie et espoir. </a:t>
            </a:r>
          </a:p>
          <a:p>
            <a:r>
              <a:rPr lang="fr-FR" sz="2600" dirty="0"/>
              <a:t>L’endeuillé sort transformée après un deuil, même celui dont le travail a été accompli tout à fait normalement.</a:t>
            </a:r>
          </a:p>
          <a:p>
            <a:r>
              <a:rPr lang="fr-FR" sz="2600" b="1" dirty="0"/>
              <a:t>Le rythme du deuil est en outre différent d'un individu à l'autre.</a:t>
            </a:r>
            <a:endParaRPr lang="fr-FR" sz="2600" dirty="0"/>
          </a:p>
          <a:p>
            <a:r>
              <a:rPr lang="fr-FR" sz="2600" dirty="0"/>
              <a:t>Enfin, l'</a:t>
            </a:r>
            <a:r>
              <a:rPr lang="fr-FR" sz="2600" b="1" dirty="0"/>
              <a:t>accumulation des deuils</a:t>
            </a:r>
            <a:r>
              <a:rPr lang="fr-FR" sz="2600" dirty="0"/>
              <a:t> rend plus difficile le travail déjà effectué et surtout le travail de deuil à faire.</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PREPARER LE DEUIL</a:t>
            </a:r>
          </a:p>
        </p:txBody>
      </p:sp>
      <p:sp>
        <p:nvSpPr>
          <p:cNvPr id="3" name="Espace réservé du contenu 2"/>
          <p:cNvSpPr>
            <a:spLocks noGrp="1"/>
          </p:cNvSpPr>
          <p:nvPr>
            <p:ph idx="1"/>
          </p:nvPr>
        </p:nvSpPr>
        <p:spPr/>
        <p:txBody>
          <a:bodyPr>
            <a:normAutofit fontScale="85000" lnSpcReduction="20000"/>
          </a:bodyPr>
          <a:lstStyle/>
          <a:p>
            <a:pPr algn="just"/>
            <a:r>
              <a:rPr lang="fr-FR" dirty="0"/>
              <a:t>Pour entrer dans la première phase du deuil, la mort doit être comprise</a:t>
            </a:r>
          </a:p>
          <a:p>
            <a:pPr algn="just"/>
            <a:r>
              <a:rPr lang="fr-FR" dirty="0"/>
              <a:t>La qualité de l’accueil, de l’information, de la communication et des relations qui s’établissent contribue à l’anticipation nécessaire des prises de décisions.</a:t>
            </a:r>
          </a:p>
          <a:p>
            <a:pPr algn="just"/>
            <a:r>
              <a:rPr lang="fr-FR" dirty="0"/>
              <a:t>La considération accordée aux positions exprimées par la personne malade et ses proches, ainsi qu’à celles formulées au sein de l’équipe soignante, favorise la relation de confiance.</a:t>
            </a:r>
          </a:p>
          <a:p>
            <a:pPr algn="just"/>
            <a:r>
              <a:rPr lang="fr-FR" dirty="0"/>
              <a:t>Fin de vie = ultime moment de partage, de lien, pour le malade et ses proches. Etablir un projet cohérent au service de la personne, respectueuse de son intimité et de ses valeurs propres. </a:t>
            </a:r>
          </a:p>
          <a:p>
            <a:pPr algn="just"/>
            <a:r>
              <a:rPr lang="fr-FR" dirty="0"/>
              <a:t>Souffrance psychologique  peut être à l’origine de demandes d’euthanasie</a:t>
            </a:r>
          </a:p>
          <a:p>
            <a:pPr algn="just"/>
            <a:r>
              <a:rPr lang="fr-FR" dirty="0"/>
              <a:t>Savoir accueillir la famille à la chambre mortuaire et la chapelle (accompagnement jusqu’à ce lieu, soigner l’environnement</a:t>
            </a:r>
          </a:p>
          <a:p>
            <a:pPr algn="just">
              <a:buNone/>
            </a:pPr>
            <a:r>
              <a:rPr lang="fr-FR" dirty="0"/>
              <a:t>               images de ces lieux s’inscrivent dans la mémoire et peuvent amener des cauchemars ou des dysfonctionnements psychologiques. </a:t>
            </a:r>
          </a:p>
        </p:txBody>
      </p:sp>
      <p:sp>
        <p:nvSpPr>
          <p:cNvPr id="6" name="Flèche droite rayée 5"/>
          <p:cNvSpPr/>
          <p:nvPr/>
        </p:nvSpPr>
        <p:spPr>
          <a:xfrm>
            <a:off x="642910" y="5214950"/>
            <a:ext cx="642942" cy="21431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ACCOMPAGNER LE DEUIL</a:t>
            </a:r>
          </a:p>
        </p:txBody>
      </p:sp>
      <p:sp>
        <p:nvSpPr>
          <p:cNvPr id="3" name="Espace réservé du contenu 2"/>
          <p:cNvSpPr>
            <a:spLocks noGrp="1"/>
          </p:cNvSpPr>
          <p:nvPr>
            <p:ph idx="1"/>
          </p:nvPr>
        </p:nvSpPr>
        <p:spPr/>
        <p:txBody>
          <a:bodyPr>
            <a:normAutofit/>
          </a:bodyPr>
          <a:lstStyle/>
          <a:p>
            <a:pPr>
              <a:buNone/>
            </a:pPr>
            <a:r>
              <a:rPr lang="fr-FR" dirty="0"/>
              <a:t>  </a:t>
            </a:r>
            <a:r>
              <a:rPr lang="fr-FR" u="sng" dirty="0"/>
              <a:t>Difficultés de l’endeuillée liées à la perte de son sentiment d’existence : </a:t>
            </a:r>
          </a:p>
          <a:p>
            <a:r>
              <a:rPr lang="fr-FR" i="1" dirty="0"/>
              <a:t>Pour qui suis-je encore aimable? </a:t>
            </a:r>
          </a:p>
          <a:p>
            <a:r>
              <a:rPr lang="fr-FR" dirty="0"/>
              <a:t>Perte du miroir : </a:t>
            </a:r>
            <a:r>
              <a:rPr lang="fr-FR" i="1" dirty="0"/>
              <a:t> qui va me faire exister? </a:t>
            </a:r>
          </a:p>
          <a:p>
            <a:pPr>
              <a:buNone/>
            </a:pPr>
            <a:r>
              <a:rPr lang="fr-FR" dirty="0"/>
              <a:t>   - </a:t>
            </a:r>
            <a:r>
              <a:rPr lang="fr-FR" i="1" dirty="0"/>
              <a:t>Je ne sens plus ton parfum!</a:t>
            </a:r>
          </a:p>
          <a:p>
            <a:pPr>
              <a:buNone/>
            </a:pPr>
            <a:r>
              <a:rPr lang="fr-FR" i="1" dirty="0"/>
              <a:t>   - Avec qui parler désormais? Vais-je accepter qu’une autre personne me renvoie autrement mon image que celui/celle que j’aime?</a:t>
            </a:r>
          </a:p>
          <a:p>
            <a:pPr>
              <a:buNone/>
            </a:pPr>
            <a:r>
              <a:rPr lang="fr-FR" i="1" dirty="0"/>
              <a:t>  - Qui va me toucher? </a:t>
            </a:r>
          </a:p>
          <a:p>
            <a:pPr>
              <a:buNone/>
            </a:pPr>
            <a:r>
              <a:rPr lang="fr-FR" i="1" dirty="0"/>
              <a:t>  - Qui a vu que j’étais en deuil? Qui me reconnaît pour ce que je suis maintenant?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ETYMOLOGIE</a:t>
            </a:r>
          </a:p>
        </p:txBody>
      </p:sp>
      <p:sp>
        <p:nvSpPr>
          <p:cNvPr id="3" name="Espace réservé du contenu 2"/>
          <p:cNvSpPr>
            <a:spLocks noGrp="1"/>
          </p:cNvSpPr>
          <p:nvPr>
            <p:ph idx="1"/>
          </p:nvPr>
        </p:nvSpPr>
        <p:spPr/>
        <p:txBody>
          <a:bodyPr/>
          <a:lstStyle/>
          <a:p>
            <a:pPr>
              <a:buNone/>
            </a:pPr>
            <a:r>
              <a:rPr lang="fr-FR" dirty="0"/>
              <a:t> </a:t>
            </a:r>
          </a:p>
          <a:p>
            <a:pPr>
              <a:buNone/>
            </a:pPr>
            <a:endParaRPr lang="fr-FR" dirty="0"/>
          </a:p>
          <a:p>
            <a:pPr>
              <a:buNone/>
            </a:pPr>
            <a:r>
              <a:rPr lang="fr-FR" dirty="0"/>
              <a:t>  Le deuil a la même racine latine que la douleur exprimée par le mot «     dolus», déverbal de </a:t>
            </a:r>
            <a:r>
              <a:rPr lang="fr-FR" dirty="0" err="1"/>
              <a:t>dolere</a:t>
            </a:r>
            <a:r>
              <a:rPr lang="fr-FR" dirty="0"/>
              <a:t>, « souffrir ».</a:t>
            </a:r>
          </a:p>
          <a:p>
            <a:pPr>
              <a:buNone/>
            </a:pPr>
            <a:r>
              <a:rPr lang="fr-FR" dirty="0"/>
              <a:t>  L’expression « faire son deuil » veut dire «passer à travers sa douleur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ACCOMPAGNER LE DEUIL</a:t>
            </a:r>
          </a:p>
        </p:txBody>
      </p:sp>
      <p:sp>
        <p:nvSpPr>
          <p:cNvPr id="3" name="Espace réservé du contenu 2"/>
          <p:cNvSpPr>
            <a:spLocks noGrp="1"/>
          </p:cNvSpPr>
          <p:nvPr>
            <p:ph idx="1"/>
          </p:nvPr>
        </p:nvSpPr>
        <p:spPr/>
        <p:txBody>
          <a:bodyPr>
            <a:normAutofit/>
          </a:bodyPr>
          <a:lstStyle/>
          <a:p>
            <a:r>
              <a:rPr lang="fr-FR" dirty="0"/>
              <a:t>La personne endeuillée demande une présence</a:t>
            </a:r>
          </a:p>
          <a:p>
            <a:r>
              <a:rPr lang="fr-FR" dirty="0"/>
              <a:t>Le soignant qui accompagne est plongé dans des pensées en lien avec  sa propre mort (réflexion personnelle nécessaire)</a:t>
            </a:r>
          </a:p>
          <a:p>
            <a:r>
              <a:rPr lang="fr-FR" dirty="0"/>
              <a:t>L’accompagnement n’est pas une psychothérapie ni une psychanalyse mais une relation d’aide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ACCOMPAGNER LE DEUIL</a:t>
            </a:r>
          </a:p>
        </p:txBody>
      </p:sp>
      <p:sp>
        <p:nvSpPr>
          <p:cNvPr id="3" name="Espace réservé du contenu 2"/>
          <p:cNvSpPr>
            <a:spLocks noGrp="1"/>
          </p:cNvSpPr>
          <p:nvPr>
            <p:ph idx="1"/>
          </p:nvPr>
        </p:nvSpPr>
        <p:spPr/>
        <p:txBody>
          <a:bodyPr>
            <a:normAutofit/>
          </a:bodyPr>
          <a:lstStyle/>
          <a:p>
            <a:r>
              <a:rPr lang="fr-FR" dirty="0"/>
              <a:t>Accepter la souffrance de l’autre, même sous la forme de projections inconscientes. </a:t>
            </a:r>
          </a:p>
          <a:p>
            <a:r>
              <a:rPr lang="fr-FR" dirty="0"/>
              <a:t>Accepter de prendre la souffrance exprimée et de la porter pour un temps, jusqu’à ce que l’endeuillée puisse se la réapproprier. </a:t>
            </a:r>
          </a:p>
          <a:p>
            <a:r>
              <a:rPr lang="fr-FR" dirty="0"/>
              <a:t>Communiquer, c’est réagir ou reformuler en questionnant toutes les facettes de l’évènement que vit l’endeuillée, pour l’aider à le resituer dans une histoire plus globale et l’aider à reprendre pied.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ACCOMPAGNER LE DEUIL</a:t>
            </a:r>
          </a:p>
        </p:txBody>
      </p:sp>
      <p:sp>
        <p:nvSpPr>
          <p:cNvPr id="3" name="Espace réservé du contenu 2"/>
          <p:cNvSpPr>
            <a:spLocks noGrp="1"/>
          </p:cNvSpPr>
          <p:nvPr>
            <p:ph idx="1"/>
          </p:nvPr>
        </p:nvSpPr>
        <p:spPr/>
        <p:txBody>
          <a:bodyPr>
            <a:normAutofit/>
          </a:bodyPr>
          <a:lstStyle/>
          <a:p>
            <a:pPr>
              <a:buNone/>
            </a:pPr>
            <a:r>
              <a:rPr lang="fr-FR" dirty="0"/>
              <a:t>Attention :</a:t>
            </a:r>
          </a:p>
          <a:p>
            <a:r>
              <a:rPr lang="fr-FR" dirty="0"/>
              <a:t>À nos a priori : ne pas juger l’endeuillée dans sa façon de vivre le deuil, ne pas chercher à le mettre en garde parce que d’autres personnes ont vécu le deuil autrement</a:t>
            </a:r>
          </a:p>
          <a:p>
            <a:r>
              <a:rPr lang="fr-FR" dirty="0"/>
              <a:t>Ne pas chercher à anticiper les étapes du deuil, changer le rythme de l’endeuillée</a:t>
            </a:r>
          </a:p>
          <a:p>
            <a:r>
              <a:rPr lang="fr-FR" dirty="0"/>
              <a:t>Accepter de ne pas avoir de réponse concrète, concentrer notre énergie sur l’aide au cheminement psychologique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DEUIL ANTICIPE</a:t>
            </a:r>
          </a:p>
        </p:txBody>
      </p:sp>
      <p:sp>
        <p:nvSpPr>
          <p:cNvPr id="3" name="Espace réservé du contenu 2"/>
          <p:cNvSpPr>
            <a:spLocks noGrp="1"/>
          </p:cNvSpPr>
          <p:nvPr>
            <p:ph idx="1"/>
          </p:nvPr>
        </p:nvSpPr>
        <p:spPr/>
        <p:txBody>
          <a:bodyPr>
            <a:normAutofit/>
          </a:bodyPr>
          <a:lstStyle/>
          <a:p>
            <a:pPr algn="just">
              <a:buNone/>
            </a:pPr>
            <a:r>
              <a:rPr lang="fr-FR" b="1" dirty="0"/>
              <a:t>  Pré-deuil et Deuil anticipé </a:t>
            </a:r>
          </a:p>
          <a:p>
            <a:pPr algn="just">
              <a:buNone/>
            </a:pPr>
            <a:r>
              <a:rPr lang="fr-FR" dirty="0"/>
              <a:t>  Il y a bien sûr un </a:t>
            </a:r>
            <a:r>
              <a:rPr lang="fr-FR" u="sng" dirty="0"/>
              <a:t>pré-deuil</a:t>
            </a:r>
            <a:r>
              <a:rPr lang="fr-FR" dirty="0"/>
              <a:t> lointain (au moment de l’annonce d’une maladie grave par exemple), mais le risque de </a:t>
            </a:r>
            <a:r>
              <a:rPr lang="fr-FR" u="sng" dirty="0"/>
              <a:t>deuil anticipé</a:t>
            </a:r>
            <a:r>
              <a:rPr lang="fr-FR" dirty="0"/>
              <a:t> est important au moment de la phase terminale.</a:t>
            </a:r>
          </a:p>
          <a:p>
            <a:pPr algn="just">
              <a:buNone/>
            </a:pPr>
            <a:r>
              <a:rPr lang="fr-FR" u="sng" dirty="0"/>
              <a:t>Pré-deuil</a:t>
            </a:r>
            <a:r>
              <a:rPr lang="fr-FR" dirty="0"/>
              <a:t> : c’est se préparer mentalement, psychologiquement à la perte du proche. Prépare le psychisme au deuil, permet l’accompagnement, la séparation.</a:t>
            </a:r>
          </a:p>
          <a:p>
            <a:pPr algn="just">
              <a:buNone/>
            </a:pPr>
            <a:r>
              <a:rPr lang="fr-FR" u="sng" dirty="0"/>
              <a:t>Deuil anticipé</a:t>
            </a:r>
            <a:r>
              <a:rPr lang="fr-FR" dirty="0"/>
              <a:t>: c’est se comporter comme si la personne était déjà décédée. Facteur de risque d’un deuil compliqué.</a:t>
            </a:r>
          </a:p>
          <a:p>
            <a:pPr algn="just">
              <a:buNone/>
            </a:pPr>
            <a:endParaRPr lang="fr-FR" dirty="0"/>
          </a:p>
          <a:p>
            <a:pPr algn="just">
              <a:buNone/>
            </a:pPr>
            <a:r>
              <a:rPr lang="fr-FR" dirty="0"/>
              <a:t> Le deuil anticipé amorce les demandes d’euthanasie.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DEUIL ANTICIPE</a:t>
            </a:r>
          </a:p>
        </p:txBody>
      </p:sp>
      <p:sp>
        <p:nvSpPr>
          <p:cNvPr id="3" name="Espace réservé du contenu 2"/>
          <p:cNvSpPr>
            <a:spLocks noGrp="1"/>
          </p:cNvSpPr>
          <p:nvPr>
            <p:ph idx="1"/>
          </p:nvPr>
        </p:nvSpPr>
        <p:spPr/>
        <p:txBody>
          <a:bodyPr/>
          <a:lstStyle/>
          <a:p>
            <a:r>
              <a:rPr lang="fr-FR" dirty="0"/>
              <a:t>Avoir un regard critique sur nos propres mécanismes de défense, notre rapport à la mort (peur de l’étouffement par ex)</a:t>
            </a:r>
          </a:p>
          <a:p>
            <a:r>
              <a:rPr lang="fr-FR" dirty="0"/>
              <a:t>Expliquer à la famille les principes de l’accompagnement jusqu’au bout de la vie.</a:t>
            </a:r>
          </a:p>
          <a:p>
            <a:r>
              <a:rPr lang="fr-FR" dirty="0"/>
              <a:t>Permettre à la famille d’accompagner son proche jour et nuit si elle le souhaite.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20E3C-B92D-BCF8-3755-297C6829C9C7}"/>
              </a:ext>
            </a:extLst>
          </p:cNvPr>
          <p:cNvSpPr>
            <a:spLocks noGrp="1"/>
          </p:cNvSpPr>
          <p:nvPr>
            <p:ph type="title"/>
          </p:nvPr>
        </p:nvSpPr>
        <p:spPr/>
        <p:txBody>
          <a:bodyPr/>
          <a:lstStyle/>
          <a:p>
            <a:r>
              <a:rPr lang="fr-FR" dirty="0"/>
              <a:t>DEUIL PATHOLOGIQUE</a:t>
            </a:r>
          </a:p>
        </p:txBody>
      </p:sp>
      <p:sp>
        <p:nvSpPr>
          <p:cNvPr id="3" name="Espace réservé du contenu 2">
            <a:extLst>
              <a:ext uri="{FF2B5EF4-FFF2-40B4-BE49-F238E27FC236}">
                <a16:creationId xmlns:a16="http://schemas.microsoft.com/office/drawing/2014/main" id="{D5AD4E9A-5E60-99D3-FE44-A3E074F078DF}"/>
              </a:ext>
            </a:extLst>
          </p:cNvPr>
          <p:cNvSpPr>
            <a:spLocks noGrp="1"/>
          </p:cNvSpPr>
          <p:nvPr>
            <p:ph idx="1"/>
          </p:nvPr>
        </p:nvSpPr>
        <p:spPr/>
        <p:txBody>
          <a:bodyPr/>
          <a:lstStyle/>
          <a:p>
            <a:endParaRPr lang="fr-FR" u="sng" dirty="0"/>
          </a:p>
          <a:p>
            <a:endParaRPr lang="fr-FR" u="sng" dirty="0"/>
          </a:p>
          <a:p>
            <a:r>
              <a:rPr lang="fr-FR" u="sng" dirty="0"/>
              <a:t>Le deuil pathologique </a:t>
            </a:r>
            <a:r>
              <a:rPr lang="fr-FR" dirty="0"/>
              <a:t>est un état qui survient lorsque la personne endeuillée développe les symptômes d’une pathologie, physique ou psychologique, qu’elle n’avait jamais manifestée jusque-là.</a:t>
            </a:r>
          </a:p>
        </p:txBody>
      </p:sp>
    </p:spTree>
    <p:extLst>
      <p:ext uri="{BB962C8B-B14F-4D97-AF65-F5344CB8AC3E}">
        <p14:creationId xmlns:p14="http://schemas.microsoft.com/office/powerpoint/2010/main" val="2237350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DEUIL PATHOLOGIQUE</a:t>
            </a:r>
          </a:p>
        </p:txBody>
      </p:sp>
      <p:sp>
        <p:nvSpPr>
          <p:cNvPr id="3" name="Espace réservé du contenu 2"/>
          <p:cNvSpPr>
            <a:spLocks noGrp="1"/>
          </p:cNvSpPr>
          <p:nvPr>
            <p:ph idx="1"/>
          </p:nvPr>
        </p:nvSpPr>
        <p:spPr/>
        <p:txBody>
          <a:bodyPr>
            <a:normAutofit/>
          </a:bodyPr>
          <a:lstStyle/>
          <a:p>
            <a:r>
              <a:rPr lang="fr-FR" b="1" dirty="0"/>
              <a:t>Deuil pathologique</a:t>
            </a:r>
          </a:p>
          <a:p>
            <a:r>
              <a:rPr lang="fr-FR" dirty="0"/>
              <a:t>Selon Michel Hanus</a:t>
            </a:r>
            <a:r>
              <a:rPr lang="fr-FR" baseline="30000" dirty="0"/>
              <a:t>6</a:t>
            </a:r>
            <a:r>
              <a:rPr lang="fr-FR" dirty="0"/>
              <a:t>, 5% des deuils se compliquent et se transforment en deuil pathologique. Il identifie ainsi les personnes à risque :</a:t>
            </a:r>
          </a:p>
          <a:p>
            <a:r>
              <a:rPr lang="fr-FR" dirty="0"/>
              <a:t>les individus ayant des relations ambivalentes de dépendance ;</a:t>
            </a:r>
          </a:p>
          <a:p>
            <a:r>
              <a:rPr lang="fr-FR" dirty="0"/>
              <a:t>les personnalités immatures et/ou mal équilibrées et/ou structurées ;</a:t>
            </a:r>
          </a:p>
          <a:p>
            <a:r>
              <a:rPr lang="fr-FR" dirty="0"/>
              <a:t>les solitaires ;</a:t>
            </a:r>
          </a:p>
          <a:p>
            <a:r>
              <a:rPr lang="fr-FR" dirty="0"/>
              <a:t>les personnes n'ayant pas résolu un deuil antérieur.</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ENFANTS ET DEUIL</a:t>
            </a:r>
          </a:p>
        </p:txBody>
      </p:sp>
      <p:sp>
        <p:nvSpPr>
          <p:cNvPr id="3" name="Espace réservé du contenu 2"/>
          <p:cNvSpPr>
            <a:spLocks noGrp="1"/>
          </p:cNvSpPr>
          <p:nvPr>
            <p:ph idx="1"/>
          </p:nvPr>
        </p:nvSpPr>
        <p:spPr>
          <a:xfrm>
            <a:off x="822960" y="1844824"/>
            <a:ext cx="8049550" cy="4252751"/>
          </a:xfrm>
        </p:spPr>
        <p:txBody>
          <a:bodyPr>
            <a:normAutofit/>
          </a:bodyPr>
          <a:lstStyle/>
          <a:p>
            <a:endParaRPr lang="fr-FR" dirty="0"/>
          </a:p>
          <a:p>
            <a:r>
              <a:rPr lang="fr-FR" dirty="0"/>
              <a:t>Les enfants appréhendent le monde à travers leur corps. Leurs sens sont en éveil. </a:t>
            </a:r>
          </a:p>
          <a:p>
            <a:r>
              <a:rPr lang="fr-FR" dirty="0"/>
              <a:t>Ils voient, entendent, ressentent tout ce qui se passe. Attention aux non-dits.</a:t>
            </a:r>
          </a:p>
          <a:p>
            <a:r>
              <a:rPr lang="fr-FR" dirty="0"/>
              <a:t>Ce qui les inquiète, ce n'est pas la vérité, c'est de se demander pourquoi l'adulte la leur cache. Notion de traumatisme. </a:t>
            </a:r>
            <a:br>
              <a:rPr lang="fr-FR" dirty="0"/>
            </a:b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ENFANTS ET DEUIL</a:t>
            </a:r>
          </a:p>
        </p:txBody>
      </p:sp>
      <p:sp>
        <p:nvSpPr>
          <p:cNvPr id="3" name="Espace réservé du contenu 2"/>
          <p:cNvSpPr>
            <a:spLocks noGrp="1"/>
          </p:cNvSpPr>
          <p:nvPr>
            <p:ph idx="1"/>
          </p:nvPr>
        </p:nvSpPr>
        <p:spPr/>
        <p:txBody>
          <a:bodyPr>
            <a:normAutofit/>
          </a:bodyPr>
          <a:lstStyle/>
          <a:p>
            <a:pPr algn="just"/>
            <a:endParaRPr lang="fr-FR" dirty="0"/>
          </a:p>
          <a:p>
            <a:pPr algn="just"/>
            <a:r>
              <a:rPr lang="fr-FR" dirty="0"/>
              <a:t>Ont très souvent l’idée qu’ils sont responsables de la mort de la personne qui est partie. Peuvent porter la douleur de leurs parents. </a:t>
            </a:r>
          </a:p>
          <a:p>
            <a:pPr algn="just"/>
            <a:r>
              <a:rPr lang="fr-FR" dirty="0"/>
              <a:t>Quand c'est le père ou la mère, ils se demandent s'ils ne risquent pas de perdre l'autre. </a:t>
            </a:r>
          </a:p>
          <a:p>
            <a:pPr algn="just"/>
            <a:r>
              <a:rPr lang="fr-FR" dirty="0"/>
              <a:t>S’en suivent des inquiétudes concernant l’avenir.  Qu'est-ce que je vais devenir ? Qui va s'occuper de moi ? Comment je vais faire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ENFANTS ET DEUIL</a:t>
            </a:r>
          </a:p>
        </p:txBody>
      </p:sp>
      <p:sp>
        <p:nvSpPr>
          <p:cNvPr id="3" name="Espace réservé du contenu 2"/>
          <p:cNvSpPr>
            <a:spLocks noGrp="1"/>
          </p:cNvSpPr>
          <p:nvPr>
            <p:ph idx="1"/>
          </p:nvPr>
        </p:nvSpPr>
        <p:spPr/>
        <p:txBody>
          <a:bodyPr>
            <a:normAutofit/>
          </a:bodyPr>
          <a:lstStyle/>
          <a:p>
            <a:pPr>
              <a:buNone/>
            </a:pPr>
            <a:r>
              <a:rPr lang="fr-FR" i="1" dirty="0"/>
              <a:t> "Lorsque survient une mort, les enfants découvrent et assimilent la compréhension que leurs parents ont de la mort. Que les parents perçoivent la mort d'une façon négative, comme quelque chose à éviter à tout prix, ou qu'ils la considèrent comme un aspect naturel et inévitable de la vie et de l'amour que nous ressentons pour autrui, le </a:t>
            </a:r>
            <a:r>
              <a:rPr lang="fr-FR" b="1" i="1" dirty="0"/>
              <a:t>contexte</a:t>
            </a:r>
            <a:r>
              <a:rPr lang="fr-FR" i="1" dirty="0"/>
              <a:t> </a:t>
            </a:r>
            <a:r>
              <a:rPr lang="fr-FR" b="1" i="1" dirty="0"/>
              <a:t>familial </a:t>
            </a:r>
            <a:r>
              <a:rPr lang="fr-FR" i="1" dirty="0"/>
              <a:t>se rapportant à la mort influera la </a:t>
            </a:r>
            <a:r>
              <a:rPr lang="fr-FR" b="1" i="1" dirty="0"/>
              <a:t>réaction</a:t>
            </a:r>
            <a:r>
              <a:rPr lang="fr-FR" i="1" dirty="0"/>
              <a:t> de l'enfant, pour le meilleur ou pour le pire."</a:t>
            </a:r>
            <a:r>
              <a:rPr lang="fr-FR" dirty="0"/>
              <a:t> </a:t>
            </a:r>
          </a:p>
          <a:p>
            <a:pPr>
              <a:buNone/>
            </a:pPr>
            <a:r>
              <a:rPr lang="fr-FR" sz="1400" dirty="0"/>
              <a:t>	Christine </a:t>
            </a:r>
            <a:r>
              <a:rPr lang="fr-FR" sz="1400" dirty="0" err="1"/>
              <a:t>Longaker</a:t>
            </a:r>
            <a:r>
              <a:rPr lang="fr-FR" sz="1400" dirty="0"/>
              <a:t> (Américaine, considérée comme une pionnière du mouvement des hospices. Elle a dispensé des formations sur la prise en charge des mourants dans le monde depuis 1978)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DEFINITION</a:t>
            </a:r>
          </a:p>
        </p:txBody>
      </p:sp>
      <p:sp>
        <p:nvSpPr>
          <p:cNvPr id="3" name="Espace réservé du contenu 2"/>
          <p:cNvSpPr>
            <a:spLocks noGrp="1"/>
          </p:cNvSpPr>
          <p:nvPr>
            <p:ph idx="1"/>
          </p:nvPr>
        </p:nvSpPr>
        <p:spPr>
          <a:xfrm>
            <a:off x="899592" y="1844824"/>
            <a:ext cx="7543801" cy="4023360"/>
          </a:xfrm>
        </p:spPr>
        <p:txBody>
          <a:bodyPr/>
          <a:lstStyle/>
          <a:p>
            <a:pPr>
              <a:buNone/>
            </a:pPr>
            <a:r>
              <a:rPr lang="fr-FR" dirty="0"/>
              <a:t> </a:t>
            </a:r>
          </a:p>
          <a:p>
            <a:pPr>
              <a:buNone/>
            </a:pPr>
            <a:endParaRPr lang="fr-FR" dirty="0"/>
          </a:p>
          <a:p>
            <a:pPr algn="ctr">
              <a:buNone/>
            </a:pPr>
            <a:r>
              <a:rPr lang="fr-FR" dirty="0"/>
              <a:t> « Le deuil est régulièrement la réaction à la perte d'une personne aimée ou d'une abstraction mise à sa place, la patrie, la liberté, un idéal, etc. »</a:t>
            </a:r>
          </a:p>
          <a:p>
            <a:pPr algn="ctr">
              <a:buNone/>
            </a:pPr>
            <a:r>
              <a:rPr lang="fr-FR" dirty="0"/>
              <a:t>   	</a:t>
            </a:r>
          </a:p>
          <a:p>
            <a:pPr algn="ctr">
              <a:buNone/>
            </a:pPr>
            <a:r>
              <a:rPr lang="fr-FR" dirty="0"/>
              <a:t>			 Sigmund Freud, </a:t>
            </a:r>
            <a:r>
              <a:rPr lang="fr-FR" i="1" dirty="0"/>
              <a:t>Deuil et mélancolie</a:t>
            </a:r>
            <a:endParaRPr lang="fr-FR" dirty="0"/>
          </a:p>
          <a:p>
            <a:pPr>
              <a:buNone/>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ENFANTS ET DEUIL</a:t>
            </a:r>
          </a:p>
        </p:txBody>
      </p:sp>
      <p:sp>
        <p:nvSpPr>
          <p:cNvPr id="3" name="Espace réservé du contenu 2"/>
          <p:cNvSpPr>
            <a:spLocks noGrp="1"/>
          </p:cNvSpPr>
          <p:nvPr>
            <p:ph idx="1"/>
          </p:nvPr>
        </p:nvSpPr>
        <p:spPr/>
        <p:txBody>
          <a:bodyPr>
            <a:normAutofit/>
          </a:bodyPr>
          <a:lstStyle/>
          <a:p>
            <a:r>
              <a:rPr lang="fr-FR" dirty="0"/>
              <a:t> Fonctionnement intellectuel des enfants différent de l’adulte</a:t>
            </a:r>
          </a:p>
          <a:p>
            <a:r>
              <a:rPr lang="fr-FR" dirty="0"/>
              <a:t>N’ont pas accumulé la même expérience de vie. </a:t>
            </a:r>
          </a:p>
          <a:p>
            <a:r>
              <a:rPr lang="fr-FR" dirty="0"/>
              <a:t>Il n'est pas encore possible d'aborder le sujet de la mort avec un enfant de </a:t>
            </a:r>
            <a:r>
              <a:rPr lang="fr-FR" u="sng" dirty="0"/>
              <a:t>moins de 2 ans. </a:t>
            </a:r>
          </a:p>
          <a:p>
            <a:r>
              <a:rPr lang="fr-FR" dirty="0"/>
              <a:t>Un bébé ressent l’absence corporelle de la personne qui s’occupe habituellement de lui. </a:t>
            </a:r>
          </a:p>
          <a:p>
            <a:r>
              <a:rPr lang="fr-FR" dirty="0"/>
              <a:t>Avant l’âge de 2 ans, un enfant peut vivre l’effet du deuil au travers des émotions que ressentent ses parents (choc, colère, tristesse).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F2FF92-7364-0ED9-B487-41466040A772}"/>
              </a:ext>
            </a:extLst>
          </p:cNvPr>
          <p:cNvSpPr>
            <a:spLocks noGrp="1"/>
          </p:cNvSpPr>
          <p:nvPr>
            <p:ph type="title"/>
          </p:nvPr>
        </p:nvSpPr>
        <p:spPr/>
        <p:txBody>
          <a:bodyPr/>
          <a:lstStyle/>
          <a:p>
            <a:r>
              <a:rPr lang="fr-FR" dirty="0"/>
              <a:t>ENFANTS ET DEUIL</a:t>
            </a:r>
          </a:p>
        </p:txBody>
      </p:sp>
      <p:sp>
        <p:nvSpPr>
          <p:cNvPr id="3" name="Espace réservé du contenu 2">
            <a:extLst>
              <a:ext uri="{FF2B5EF4-FFF2-40B4-BE49-F238E27FC236}">
                <a16:creationId xmlns:a16="http://schemas.microsoft.com/office/drawing/2014/main" id="{26871EF8-9E23-2BEE-81FD-E7FB39D67978}"/>
              </a:ext>
            </a:extLst>
          </p:cNvPr>
          <p:cNvSpPr>
            <a:spLocks noGrp="1"/>
          </p:cNvSpPr>
          <p:nvPr>
            <p:ph idx="1"/>
          </p:nvPr>
        </p:nvSpPr>
        <p:spPr/>
        <p:txBody>
          <a:bodyPr/>
          <a:lstStyle/>
          <a:p>
            <a:r>
              <a:rPr lang="fr-FR" b="1" dirty="0"/>
              <a:t>Après </a:t>
            </a:r>
            <a:r>
              <a:rPr lang="fr-FR" dirty="0"/>
              <a:t>(importance de la notion d’  «après-coup »), entre 2 et 7 ans, l'enfant associera la mort à la disparition, à "ce qui s'en va", puis au fur et à mesure qu'il grandira, il cherchera à comprendre.</a:t>
            </a:r>
          </a:p>
          <a:p>
            <a:r>
              <a:rPr lang="fr-FR" u="sng" dirty="0"/>
              <a:t>Entre 3 et 5 ans</a:t>
            </a:r>
            <a:r>
              <a:rPr lang="fr-FR" dirty="0"/>
              <a:t>, la notion de mort renvoie à la séparation mais son caractère définitif n’est pas encore compris. Le stade de la </a:t>
            </a:r>
            <a:r>
              <a:rPr lang="fr-FR" b="1" dirty="0"/>
              <a:t>pensée magique</a:t>
            </a:r>
            <a:r>
              <a:rPr lang="fr-FR" dirty="0"/>
              <a:t> (ou sentiment de toute-puissance) l’amène à penser qu’il pourrait être responsable de ce qui arrive autour de lui. (maman est morte parce que je lui faisait trop de travail par ex) </a:t>
            </a:r>
          </a:p>
          <a:p>
            <a:endParaRPr lang="fr-FR" dirty="0"/>
          </a:p>
        </p:txBody>
      </p:sp>
    </p:spTree>
    <p:extLst>
      <p:ext uri="{BB962C8B-B14F-4D97-AF65-F5344CB8AC3E}">
        <p14:creationId xmlns:p14="http://schemas.microsoft.com/office/powerpoint/2010/main" val="1258278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F99341-AABB-CE37-55A8-959EC702F1A8}"/>
              </a:ext>
            </a:extLst>
          </p:cNvPr>
          <p:cNvSpPr>
            <a:spLocks noGrp="1"/>
          </p:cNvSpPr>
          <p:nvPr>
            <p:ph type="title"/>
          </p:nvPr>
        </p:nvSpPr>
        <p:spPr/>
        <p:txBody>
          <a:bodyPr/>
          <a:lstStyle/>
          <a:p>
            <a:r>
              <a:rPr lang="fr-FR"/>
              <a:t>ENFANTS ET DEUIL</a:t>
            </a:r>
          </a:p>
        </p:txBody>
      </p:sp>
      <p:sp>
        <p:nvSpPr>
          <p:cNvPr id="3" name="Espace réservé du contenu 2">
            <a:extLst>
              <a:ext uri="{FF2B5EF4-FFF2-40B4-BE49-F238E27FC236}">
                <a16:creationId xmlns:a16="http://schemas.microsoft.com/office/drawing/2014/main" id="{FB2B7C2F-889C-FECF-4427-64AC869FE281}"/>
              </a:ext>
            </a:extLst>
          </p:cNvPr>
          <p:cNvSpPr>
            <a:spLocks noGrp="1"/>
          </p:cNvSpPr>
          <p:nvPr>
            <p:ph idx="1"/>
          </p:nvPr>
        </p:nvSpPr>
        <p:spPr/>
        <p:txBody>
          <a:bodyPr/>
          <a:lstStyle/>
          <a:p>
            <a:r>
              <a:rPr lang="fr-FR" u="sng" dirty="0"/>
              <a:t>De 6 à 8 ans</a:t>
            </a:r>
            <a:r>
              <a:rPr lang="fr-FR" dirty="0"/>
              <a:t>, l’enfant continue de s’approprier la notion de séparation définitive. L’enfant se questionne alors sur la logique qui entoure la mort: Qui peut mourir? Pour quelles raisons? Que se passe-t-il après la mort? Que devient-on? L’enfant est très imaginatif, il pourrait élaborer des réponses angoissantes. (ex: la personne qui est morte a le même âge que ma mère, cela veut dire que ma mère peut mourir).</a:t>
            </a:r>
          </a:p>
          <a:p>
            <a:r>
              <a:rPr lang="fr-FR" u="sng" dirty="0"/>
              <a:t>Entre 9 et 11 ans</a:t>
            </a:r>
            <a:r>
              <a:rPr lang="fr-FR" dirty="0"/>
              <a:t>, le notion d'irréversibilité de la mort est comprise. La pensée magique est toujours présente, sentiment de culpabilité possible. </a:t>
            </a:r>
          </a:p>
          <a:p>
            <a:r>
              <a:rPr lang="fr-FR" u="sng" dirty="0"/>
              <a:t>L’adolescent</a:t>
            </a:r>
            <a:r>
              <a:rPr lang="fr-FR" dirty="0"/>
              <a:t> élabore un questionnement des valeurs « ce n’est pas juste ce qu’il nous arrive! », « quel sens a la vie? ».</a:t>
            </a:r>
          </a:p>
          <a:p>
            <a:endParaRPr lang="fr-FR" dirty="0"/>
          </a:p>
        </p:txBody>
      </p:sp>
    </p:spTree>
    <p:extLst>
      <p:ext uri="{BB962C8B-B14F-4D97-AF65-F5344CB8AC3E}">
        <p14:creationId xmlns:p14="http://schemas.microsoft.com/office/powerpoint/2010/main" val="2347528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CE03B2-5BA9-08B1-2237-EAB64859940B}"/>
              </a:ext>
            </a:extLst>
          </p:cNvPr>
          <p:cNvSpPr>
            <a:spLocks noGrp="1"/>
          </p:cNvSpPr>
          <p:nvPr>
            <p:ph type="title"/>
          </p:nvPr>
        </p:nvSpPr>
        <p:spPr/>
        <p:txBody>
          <a:bodyPr/>
          <a:lstStyle/>
          <a:p>
            <a:r>
              <a:rPr lang="fr-FR" dirty="0"/>
              <a:t>Quelques recommandations</a:t>
            </a:r>
          </a:p>
        </p:txBody>
      </p:sp>
      <p:sp>
        <p:nvSpPr>
          <p:cNvPr id="3" name="Espace réservé du contenu 2">
            <a:extLst>
              <a:ext uri="{FF2B5EF4-FFF2-40B4-BE49-F238E27FC236}">
                <a16:creationId xmlns:a16="http://schemas.microsoft.com/office/drawing/2014/main" id="{1D097073-B553-A36C-54B2-823B02AE20D8}"/>
              </a:ext>
            </a:extLst>
          </p:cNvPr>
          <p:cNvSpPr>
            <a:spLocks noGrp="1"/>
          </p:cNvSpPr>
          <p:nvPr>
            <p:ph idx="1"/>
          </p:nvPr>
        </p:nvSpPr>
        <p:spPr/>
        <p:txBody>
          <a:bodyPr/>
          <a:lstStyle/>
          <a:p>
            <a:r>
              <a:rPr lang="fr-FR" dirty="0"/>
              <a:t>- Importance de laisser libre l’enfant de participer au rituel de deuil sans l’y forcer. </a:t>
            </a:r>
          </a:p>
          <a:p>
            <a:r>
              <a:rPr lang="fr-FR" dirty="0"/>
              <a:t>- Préserver une routine quotidienne.</a:t>
            </a:r>
          </a:p>
          <a:p>
            <a:r>
              <a:rPr lang="fr-FR" dirty="0"/>
              <a:t>- Ne pas lui mentir.</a:t>
            </a:r>
          </a:p>
          <a:p>
            <a:r>
              <a:rPr lang="fr-FR" dirty="0"/>
              <a:t>- Lui parler en nommant vos émotions</a:t>
            </a:r>
          </a:p>
          <a:p>
            <a:r>
              <a:rPr lang="fr-FR" dirty="0"/>
              <a:t>- Eviter les expressions comme « s’endormir », « partir » ou « s’en aller au ciel » pour expliquer la mort.</a:t>
            </a:r>
          </a:p>
        </p:txBody>
      </p:sp>
    </p:spTree>
    <p:extLst>
      <p:ext uri="{BB962C8B-B14F-4D97-AF65-F5344CB8AC3E}">
        <p14:creationId xmlns:p14="http://schemas.microsoft.com/office/powerpoint/2010/main" val="4251424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2B1F84-E9A7-3B4B-4170-4D97EB1A795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2AD34C5-A7C4-45D9-A900-30C76B76CB14}"/>
              </a:ext>
            </a:extLst>
          </p:cNvPr>
          <p:cNvSpPr>
            <a:spLocks noGrp="1"/>
          </p:cNvSpPr>
          <p:nvPr>
            <p:ph idx="1"/>
          </p:nvPr>
        </p:nvSpPr>
        <p:spPr/>
        <p:txBody>
          <a:bodyPr>
            <a:noAutofit/>
          </a:bodyPr>
          <a:lstStyle/>
          <a:p>
            <a:pPr lvl="8"/>
            <a:r>
              <a:rPr lang="fr-FR" sz="3400" dirty="0"/>
              <a:t>DES QUESTIONS? </a:t>
            </a:r>
          </a:p>
          <a:p>
            <a:endParaRPr lang="fr-FR" sz="4000" dirty="0"/>
          </a:p>
          <a:p>
            <a:endParaRPr lang="fr-FR" sz="4000" dirty="0"/>
          </a:p>
          <a:p>
            <a:pPr lvl="4"/>
            <a:r>
              <a:rPr lang="fr-FR" sz="3400" dirty="0"/>
              <a:t>MERCI DE VOTRE ATTENTION</a:t>
            </a:r>
          </a:p>
        </p:txBody>
      </p:sp>
    </p:spTree>
    <p:extLst>
      <p:ext uri="{BB962C8B-B14F-4D97-AF65-F5344CB8AC3E}">
        <p14:creationId xmlns:p14="http://schemas.microsoft.com/office/powerpoint/2010/main" val="2769221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DEFINITION</a:t>
            </a:r>
          </a:p>
        </p:txBody>
      </p:sp>
      <p:sp>
        <p:nvSpPr>
          <p:cNvPr id="3" name="Espace réservé du contenu 2"/>
          <p:cNvSpPr>
            <a:spLocks noGrp="1"/>
          </p:cNvSpPr>
          <p:nvPr>
            <p:ph idx="1"/>
          </p:nvPr>
        </p:nvSpPr>
        <p:spPr/>
        <p:txBody>
          <a:bodyPr/>
          <a:lstStyle/>
          <a:p>
            <a:pPr algn="ctr">
              <a:buNone/>
            </a:pPr>
            <a:endParaRPr lang="fr-FR" dirty="0"/>
          </a:p>
          <a:p>
            <a:pPr algn="ctr">
              <a:buNone/>
            </a:pPr>
            <a:endParaRPr lang="fr-FR" dirty="0"/>
          </a:p>
          <a:p>
            <a:pPr algn="ctr">
              <a:buNone/>
            </a:pPr>
            <a:r>
              <a:rPr lang="fr-FR" dirty="0"/>
              <a:t>  « Le deuil est un processus humain provoqué par toute rupture, toute perte significative dans le champ de nos investissements. Le travail de deuil fait partie de toute croissance de maturation humaine »</a:t>
            </a:r>
          </a:p>
          <a:p>
            <a:pPr algn="ctr">
              <a:buNone/>
            </a:pPr>
            <a:endParaRPr lang="fr-FR" dirty="0"/>
          </a:p>
          <a:p>
            <a:pPr algn="ctr">
              <a:buNone/>
            </a:pPr>
            <a:r>
              <a:rPr lang="fr-FR" dirty="0"/>
              <a:t>    				Janine Pillot, </a:t>
            </a:r>
            <a:r>
              <a:rPr lang="fr-FR" i="1" dirty="0"/>
              <a:t>Le travail de deuil</a:t>
            </a:r>
          </a:p>
          <a:p>
            <a:pPr algn="ctr">
              <a:buNone/>
            </a:pPr>
            <a:r>
              <a:rPr lang="fr-FR" sz="1200" dirty="0"/>
              <a:t>					(psychologue clinicienne, co-fondatrice de </a:t>
            </a:r>
            <a:r>
              <a:rPr lang="fr-FR" sz="1200" dirty="0" err="1"/>
              <a:t>jalmalv</a:t>
            </a:r>
            <a:r>
              <a:rPr lang="fr-FR" sz="1200" dirty="0"/>
              <a:t> </a:t>
            </a:r>
            <a:r>
              <a:rPr lang="fr-FR" sz="1200" dirty="0" err="1"/>
              <a:t>grenoble</a:t>
            </a:r>
            <a:r>
              <a:rPr lang="fr-FR" sz="1200" dirty="0"/>
              <a:t>)</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PROCESSUS DE DEUIL</a:t>
            </a:r>
          </a:p>
        </p:txBody>
      </p:sp>
      <p:sp>
        <p:nvSpPr>
          <p:cNvPr id="3" name="Espace réservé du contenu 2"/>
          <p:cNvSpPr>
            <a:spLocks noGrp="1"/>
          </p:cNvSpPr>
          <p:nvPr>
            <p:ph idx="1"/>
          </p:nvPr>
        </p:nvSpPr>
        <p:spPr/>
        <p:txBody>
          <a:bodyPr>
            <a:normAutofit/>
          </a:bodyPr>
          <a:lstStyle/>
          <a:p>
            <a:pPr>
              <a:buNone/>
            </a:pPr>
            <a:r>
              <a:rPr lang="fr-FR" dirty="0"/>
              <a:t>    Il s'agit d'une tâche affective utilisant une grande énergie psychique et physique :</a:t>
            </a:r>
          </a:p>
          <a:p>
            <a:r>
              <a:rPr lang="fr-FR" dirty="0"/>
              <a:t>- reconnaître la perte ;</a:t>
            </a:r>
          </a:p>
          <a:p>
            <a:r>
              <a:rPr lang="fr-FR" dirty="0"/>
              <a:t>- souffrir la perte, réagir à la perte, crier, être triste ;</a:t>
            </a:r>
          </a:p>
          <a:p>
            <a:r>
              <a:rPr lang="fr-FR" dirty="0"/>
              <a:t>- se réinvestir, se reconstruire, accepter que la vie continue sans la personne chère ;</a:t>
            </a:r>
          </a:p>
          <a:p>
            <a:pPr>
              <a:buNone/>
            </a:pPr>
            <a:r>
              <a:rPr lang="fr-FR" i="1" dirty="0"/>
              <a:t>    « C'est remplacer la perte par une présence intérieure », Janine Pillot.</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PROCESSUS DE DEUIL</a:t>
            </a:r>
          </a:p>
        </p:txBody>
      </p:sp>
      <p:sp>
        <p:nvSpPr>
          <p:cNvPr id="3" name="Espace réservé du contenu 2"/>
          <p:cNvSpPr>
            <a:spLocks noGrp="1"/>
          </p:cNvSpPr>
          <p:nvPr>
            <p:ph idx="1"/>
          </p:nvPr>
        </p:nvSpPr>
        <p:spPr/>
        <p:txBody>
          <a:bodyPr/>
          <a:lstStyle/>
          <a:p>
            <a:pPr algn="just">
              <a:buNone/>
            </a:pPr>
            <a:r>
              <a:rPr lang="fr-FR" dirty="0"/>
              <a:t> </a:t>
            </a:r>
          </a:p>
          <a:p>
            <a:pPr algn="just">
              <a:buNone/>
            </a:pPr>
            <a:endParaRPr lang="fr-FR" dirty="0"/>
          </a:p>
          <a:p>
            <a:pPr algn="just">
              <a:buNone/>
            </a:pPr>
            <a:r>
              <a:rPr lang="fr-FR" dirty="0"/>
              <a:t> La mise en place des mécanismes de défense débute dès l’annonce du décès mais suit un parcours très variable selon les individus, selon ses structures de défense antérieures, selon sa personnalité, selon ses convictions culturelles et religieuses.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Mécanismes de défense et Deuil</a:t>
            </a:r>
          </a:p>
        </p:txBody>
      </p:sp>
      <p:sp>
        <p:nvSpPr>
          <p:cNvPr id="3" name="Espace réservé du contenu 2"/>
          <p:cNvSpPr>
            <a:spLocks noGrp="1"/>
          </p:cNvSpPr>
          <p:nvPr>
            <p:ph idx="1"/>
          </p:nvPr>
        </p:nvSpPr>
        <p:spPr/>
        <p:txBody>
          <a:bodyPr>
            <a:normAutofit fontScale="85000" lnSpcReduction="20000"/>
          </a:bodyPr>
          <a:lstStyle/>
          <a:p>
            <a:r>
              <a:rPr lang="fr-FR" b="1" dirty="0"/>
              <a:t>combativité ou sublimation</a:t>
            </a:r>
            <a:r>
              <a:rPr lang="fr-FR" dirty="0"/>
              <a:t> ou comment transformer l’événement difficile en action positive. L’énergie supprime le découragement et laisse place à la confiance et l’espoir.</a:t>
            </a:r>
          </a:p>
          <a:p>
            <a:r>
              <a:rPr lang="fr-FR" b="1" dirty="0"/>
              <a:t>déni </a:t>
            </a:r>
            <a:r>
              <a:rPr lang="fr-FR" dirty="0"/>
              <a:t>: c’est le refus de croire à la difficile réalité.</a:t>
            </a:r>
          </a:p>
          <a:p>
            <a:r>
              <a:rPr lang="fr-FR" b="1" dirty="0"/>
              <a:t>dénégation </a:t>
            </a:r>
            <a:r>
              <a:rPr lang="fr-FR" dirty="0"/>
              <a:t>ou connaître la réalité mais la rejeter car elle est inacceptable. </a:t>
            </a:r>
          </a:p>
          <a:p>
            <a:r>
              <a:rPr lang="fr-FR" b="1" dirty="0"/>
              <a:t>déplacement </a:t>
            </a:r>
            <a:r>
              <a:rPr lang="fr-FR" dirty="0"/>
              <a:t>: c’est transférer son angoisse sur autre chose que la mort.</a:t>
            </a:r>
          </a:p>
          <a:p>
            <a:r>
              <a:rPr lang="fr-FR" b="1" dirty="0"/>
              <a:t>isolement </a:t>
            </a:r>
            <a:r>
              <a:rPr lang="fr-FR" dirty="0"/>
              <a:t>ou comment décrire une situation grave et connue avec détachement et précision .</a:t>
            </a:r>
          </a:p>
          <a:p>
            <a:r>
              <a:rPr lang="fr-FR" b="1" dirty="0"/>
              <a:t>projection agressive </a:t>
            </a:r>
            <a:r>
              <a:rPr lang="fr-FR" dirty="0"/>
              <a:t>: la personne est agressive et rend l’autre responsable de la situation.</a:t>
            </a:r>
          </a:p>
          <a:p>
            <a:r>
              <a:rPr lang="fr-FR" b="1" dirty="0"/>
              <a:t>rationalisation </a:t>
            </a:r>
            <a:r>
              <a:rPr lang="fr-FR" dirty="0"/>
              <a:t>: la personne essaye de comprendre l’origine et la raison de la situation pour mieux la contrôler, la maîtriser.</a:t>
            </a:r>
          </a:p>
          <a:p>
            <a:r>
              <a:rPr lang="fr-FR" b="1" dirty="0"/>
              <a:t>régression </a:t>
            </a:r>
            <a:r>
              <a:rPr lang="fr-FR" dirty="0"/>
              <a:t>ou comment reprendre des attitudes ou des comportements anciens, plus immatures.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ETAPES DU DEUIL</a:t>
            </a:r>
          </a:p>
        </p:txBody>
      </p:sp>
      <p:sp>
        <p:nvSpPr>
          <p:cNvPr id="3" name="Espace réservé du contenu 2"/>
          <p:cNvSpPr>
            <a:spLocks noGrp="1"/>
          </p:cNvSpPr>
          <p:nvPr>
            <p:ph idx="1"/>
          </p:nvPr>
        </p:nvSpPr>
        <p:spPr/>
        <p:txBody>
          <a:bodyPr>
            <a:normAutofit fontScale="92500" lnSpcReduction="20000"/>
          </a:bodyPr>
          <a:lstStyle/>
          <a:p>
            <a:r>
              <a:rPr lang="fr-FR" b="1" dirty="0"/>
              <a:t>Phase du déni </a:t>
            </a:r>
            <a:r>
              <a:rPr lang="fr-FR" dirty="0"/>
              <a:t>: la personne refuse de croire ce qui lui arrive. Le rôle de l’</a:t>
            </a:r>
            <a:r>
              <a:rPr lang="fr-FR" dirty="0" err="1"/>
              <a:t>infirmier.ère</a:t>
            </a:r>
            <a:r>
              <a:rPr lang="fr-FR" dirty="0"/>
              <a:t> est d’être </a:t>
            </a:r>
            <a:r>
              <a:rPr lang="fr-FR" dirty="0" err="1"/>
              <a:t>présent.e</a:t>
            </a:r>
            <a:r>
              <a:rPr lang="fr-FR" dirty="0"/>
              <a:t> en silence, en permettant à la personne de verbaliser sa douleur et sa souffrance.</a:t>
            </a:r>
          </a:p>
          <a:p>
            <a:r>
              <a:rPr lang="fr-FR" b="1" dirty="0"/>
              <a:t>Phase de colère</a:t>
            </a:r>
            <a:r>
              <a:rPr lang="fr-FR" dirty="0"/>
              <a:t> : la personne exprime sa révolte face à ce qui lui a été imposé : « Pourquoi moi ? ». Elle peut-être agressive face à son entourage en cherchant le responsable à son malheur. Il est important de laisser cette colère s'exprimer tout en la contenant avec beaucoup de bienveillance.</a:t>
            </a:r>
          </a:p>
          <a:p>
            <a:r>
              <a:rPr lang="fr-FR" b="1" dirty="0"/>
              <a:t>Phase de marchandage</a:t>
            </a:r>
            <a:r>
              <a:rPr lang="fr-FR" dirty="0"/>
              <a:t> : la situation est acceptée, mais la personne tente de gagner du temps. Elle peut ainsi prier, promettre, en échange d’une prolongation de la vie.</a:t>
            </a:r>
          </a:p>
          <a:p>
            <a:r>
              <a:rPr lang="fr-FR" b="1" dirty="0"/>
              <a:t>Phase de dépression</a:t>
            </a:r>
            <a:r>
              <a:rPr lang="fr-FR" dirty="0"/>
              <a:t> : la personne se replie sur elle et n’a plus envie de lutter. Elle s’inquiète pour son entourage.</a:t>
            </a:r>
          </a:p>
          <a:p>
            <a:r>
              <a:rPr lang="fr-FR" b="1" dirty="0"/>
              <a:t>Phase d’acceptation</a:t>
            </a:r>
            <a:r>
              <a:rPr lang="fr-FR" dirty="0"/>
              <a:t> : c’est une période de paix où la personne revit. Elle se permet de faire des projets et de regarder vers l’avenir.</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Vécu de perte de l’état de santé</a:t>
            </a:r>
          </a:p>
        </p:txBody>
      </p:sp>
      <p:sp>
        <p:nvSpPr>
          <p:cNvPr id="3" name="Espace réservé du contenu 2"/>
          <p:cNvSpPr>
            <a:spLocks noGrp="1"/>
          </p:cNvSpPr>
          <p:nvPr>
            <p:ph idx="1"/>
          </p:nvPr>
        </p:nvSpPr>
        <p:spPr>
          <a:xfrm>
            <a:off x="899592" y="1916832"/>
            <a:ext cx="7456081" cy="4536503"/>
          </a:xfrm>
        </p:spPr>
        <p:txBody>
          <a:bodyPr>
            <a:noAutofit/>
          </a:bodyPr>
          <a:lstStyle/>
          <a:p>
            <a:pPr marL="0" indent="0" algn="just">
              <a:buNone/>
              <a:defRPr/>
            </a:pPr>
            <a:r>
              <a:rPr lang="fr-FR" sz="1400" u="sng" dirty="0"/>
              <a:t>Etapes du Deuil </a:t>
            </a:r>
          </a:p>
          <a:p>
            <a:pPr marL="0" indent="0" algn="just">
              <a:spcBef>
                <a:spcPts val="600"/>
              </a:spcBef>
              <a:buNone/>
              <a:defRPr/>
            </a:pPr>
            <a:r>
              <a:rPr lang="fr-FR" sz="1400" b="1" dirty="0"/>
              <a:t>Phase du choc/déni </a:t>
            </a:r>
            <a:r>
              <a:rPr lang="fr-FR" sz="1400" dirty="0"/>
              <a:t>: </a:t>
            </a:r>
          </a:p>
          <a:p>
            <a:pPr marL="0" indent="0" algn="just">
              <a:spcBef>
                <a:spcPts val="600"/>
              </a:spcBef>
              <a:buNone/>
            </a:pPr>
            <a:r>
              <a:rPr lang="fr-FR" altLang="fr-FR" sz="1400" dirty="0"/>
              <a:t>	</a:t>
            </a:r>
            <a:r>
              <a:rPr lang="fr-FR" altLang="fr-FR" sz="1400" u="sng" dirty="0"/>
              <a:t>Phase du choc</a:t>
            </a:r>
            <a:r>
              <a:rPr lang="fr-FR" altLang="fr-FR" sz="1400" dirty="0"/>
              <a:t> : « Je ne réalise pas très bien »; « C’est comme si le ciel m’était tombé  sur 	la tête »</a:t>
            </a:r>
          </a:p>
          <a:p>
            <a:pPr marL="342900" lvl="1" indent="0" algn="just">
              <a:spcBef>
                <a:spcPts val="0"/>
              </a:spcBef>
              <a:buNone/>
            </a:pPr>
            <a:r>
              <a:rPr lang="fr-FR" altLang="fr-FR" sz="1400" dirty="0"/>
              <a:t> 	</a:t>
            </a:r>
            <a:r>
              <a:rPr lang="fr-FR" altLang="fr-FR" sz="1400" u="sng" dirty="0"/>
              <a:t>Phase du déni</a:t>
            </a:r>
            <a:r>
              <a:rPr lang="fr-FR" altLang="fr-FR" sz="1400" dirty="0"/>
              <a:t> : « Ce n’est pas possible, ils ont du se tromper » ; </a:t>
            </a:r>
          </a:p>
          <a:p>
            <a:pPr marL="342900" lvl="1" indent="0" algn="just">
              <a:spcBef>
                <a:spcPts val="0"/>
              </a:spcBef>
              <a:buNone/>
            </a:pPr>
            <a:r>
              <a:rPr lang="fr-FR" altLang="fr-FR" sz="1400" dirty="0"/>
              <a:t>	« C’est une bonne grippe qui attend d’être soignée »</a:t>
            </a:r>
          </a:p>
          <a:p>
            <a:pPr marL="0" indent="0" algn="just">
              <a:spcBef>
                <a:spcPts val="600"/>
              </a:spcBef>
              <a:buNone/>
            </a:pPr>
            <a:r>
              <a:rPr lang="fr-FR" sz="1400" b="1" dirty="0"/>
              <a:t>Phase de colère</a:t>
            </a:r>
            <a:r>
              <a:rPr lang="fr-FR" sz="1400" dirty="0"/>
              <a:t> :</a:t>
            </a:r>
          </a:p>
          <a:p>
            <a:pPr marL="0" indent="0" algn="just">
              <a:spcBef>
                <a:spcPts val="600"/>
              </a:spcBef>
              <a:buNone/>
            </a:pPr>
            <a:r>
              <a:rPr lang="fr-FR" sz="1400" dirty="0"/>
              <a:t>	« C</a:t>
            </a:r>
            <a:r>
              <a:rPr lang="fr-FR" altLang="fr-FR" sz="1400" dirty="0"/>
              <a:t>’est de la faute de …, si… »</a:t>
            </a:r>
          </a:p>
          <a:p>
            <a:pPr marL="0" indent="0" algn="just">
              <a:spcBef>
                <a:spcPts val="0"/>
              </a:spcBef>
              <a:buNone/>
            </a:pPr>
            <a:r>
              <a:rPr lang="fr-FR" altLang="fr-FR" sz="1400" dirty="0"/>
              <a:t>	« Pourquoi cela m’arrive-t-il à moi? »</a:t>
            </a:r>
          </a:p>
          <a:p>
            <a:pPr marL="0" indent="0" algn="just">
              <a:spcBef>
                <a:spcPts val="600"/>
              </a:spcBef>
              <a:buNone/>
            </a:pPr>
            <a:r>
              <a:rPr lang="fr-FR" sz="1400" b="1" dirty="0"/>
              <a:t>Phase de marchandage</a:t>
            </a:r>
            <a:r>
              <a:rPr lang="fr-FR" sz="1400" dirty="0"/>
              <a:t> : </a:t>
            </a:r>
          </a:p>
          <a:p>
            <a:pPr marL="0" indent="0" algn="just">
              <a:spcBef>
                <a:spcPts val="600"/>
              </a:spcBef>
              <a:buNone/>
            </a:pPr>
            <a:r>
              <a:rPr lang="fr-FR" altLang="fr-FR" sz="1400" dirty="0"/>
              <a:t>	« Je veux vivre jusqu’à Noël, pour voir mes enfants réunis autour de moi » </a:t>
            </a:r>
          </a:p>
          <a:p>
            <a:pPr marL="0" indent="0" algn="just">
              <a:spcBef>
                <a:spcPts val="0"/>
              </a:spcBef>
              <a:buNone/>
            </a:pPr>
            <a:r>
              <a:rPr lang="fr-FR" altLang="fr-FR" sz="1400" dirty="0"/>
              <a:t>	« Je ferai ce qu’il faut pour ma santé, faites-moi vivre quelques 	années de plus »</a:t>
            </a:r>
          </a:p>
          <a:p>
            <a:pPr marL="0" indent="0" algn="just">
              <a:spcBef>
                <a:spcPts val="600"/>
              </a:spcBef>
              <a:buNone/>
            </a:pPr>
            <a:r>
              <a:rPr lang="fr-FR" sz="1400" b="1" dirty="0"/>
              <a:t>Phase de dépression</a:t>
            </a:r>
            <a:r>
              <a:rPr lang="fr-FR" sz="1400" dirty="0"/>
              <a:t> : </a:t>
            </a:r>
          </a:p>
          <a:p>
            <a:pPr marL="0" indent="0" algn="just">
              <a:spcBef>
                <a:spcPts val="600"/>
              </a:spcBef>
              <a:buNone/>
            </a:pPr>
            <a:r>
              <a:rPr lang="fr-FR" altLang="fr-FR" sz="1400" dirty="0"/>
              <a:t>	« C’est difficile d’avoir à se séparer des siens…laissez-moi mourir »</a:t>
            </a:r>
          </a:p>
          <a:p>
            <a:pPr marL="0" indent="0" algn="just">
              <a:spcBef>
                <a:spcPts val="600"/>
              </a:spcBef>
              <a:buNone/>
            </a:pPr>
            <a:r>
              <a:rPr lang="fr-FR" sz="1400" b="1" dirty="0"/>
              <a:t>Phase d’acceptation</a:t>
            </a:r>
            <a:r>
              <a:rPr lang="fr-FR" sz="1400" dirty="0"/>
              <a:t> : </a:t>
            </a:r>
          </a:p>
          <a:p>
            <a:pPr marL="0" indent="0" algn="just">
              <a:spcBef>
                <a:spcPts val="600"/>
              </a:spcBef>
              <a:buNone/>
            </a:pPr>
            <a:r>
              <a:rPr lang="fr-FR" altLang="fr-FR" sz="1400" dirty="0"/>
              <a:t>	« Je sais que je vais mourir, il faut partir un jour »</a:t>
            </a:r>
          </a:p>
          <a:p>
            <a:pPr algn="just">
              <a:defRPr/>
            </a:pPr>
            <a:endParaRPr lang="fr-FR" sz="1100" dirty="0"/>
          </a:p>
          <a:p>
            <a:pPr algn="just"/>
            <a:endParaRPr lang="fr-FR" sz="1100" dirty="0"/>
          </a:p>
        </p:txBody>
      </p:sp>
      <p:sp>
        <p:nvSpPr>
          <p:cNvPr id="4" name="Espace réservé du numéro de diapositive 3">
            <a:extLst>
              <a:ext uri="{FF2B5EF4-FFF2-40B4-BE49-F238E27FC236}">
                <a16:creationId xmlns:a16="http://schemas.microsoft.com/office/drawing/2014/main" id="{EC12195D-E8FC-4542-8620-B37C222C1512}"/>
              </a:ext>
            </a:extLst>
          </p:cNvPr>
          <p:cNvSpPr>
            <a:spLocks noGrp="1"/>
          </p:cNvSpPr>
          <p:nvPr>
            <p:ph type="sldNum" sz="quarter" idx="12"/>
          </p:nvPr>
        </p:nvSpPr>
        <p:spPr/>
        <p:txBody>
          <a:bodyPr/>
          <a:lstStyle/>
          <a:p>
            <a:pPr>
              <a:defRPr/>
            </a:pPr>
            <a:fld id="{1EF13C40-A6BB-465B-B32D-B17CBB47AEF4}" type="slidenum">
              <a:rPr lang="fr-FR" smtClean="0"/>
              <a:pPr>
                <a:defRPr/>
              </a:pPr>
              <a:t>9</a:t>
            </a:fld>
            <a:endParaRPr lang="fr-FR"/>
          </a:p>
        </p:txBody>
      </p:sp>
    </p:spTree>
    <p:extLst>
      <p:ext uri="{BB962C8B-B14F-4D97-AF65-F5344CB8AC3E}">
        <p14:creationId xmlns:p14="http://schemas.microsoft.com/office/powerpoint/2010/main" val="527618875"/>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740</TotalTime>
  <Words>3312</Words>
  <Application>Microsoft Office PowerPoint</Application>
  <PresentationFormat>Affichage à l'écran (4:3)</PresentationFormat>
  <Paragraphs>203</Paragraphs>
  <Slides>34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34</vt:i4>
      </vt:variant>
    </vt:vector>
  </HeadingPairs>
  <TitlesOfParts>
    <vt:vector size="37" baseType="lpstr">
      <vt:lpstr>Calibri</vt:lpstr>
      <vt:lpstr>Calibri Light</vt:lpstr>
      <vt:lpstr>Rétrospective</vt:lpstr>
      <vt:lpstr>U.E 4.7 S5  LE DEUIL</vt:lpstr>
      <vt:lpstr>ETYMOLOGIE</vt:lpstr>
      <vt:lpstr>DEFINITION</vt:lpstr>
      <vt:lpstr>DEFINITION</vt:lpstr>
      <vt:lpstr>PROCESSUS DE DEUIL</vt:lpstr>
      <vt:lpstr>LE PROCESSUS DE DEUIL</vt:lpstr>
      <vt:lpstr>Mécanismes de défense et Deuil</vt:lpstr>
      <vt:lpstr>ETAPES DU DEUIL</vt:lpstr>
      <vt:lpstr>Vécu de perte de l’état de santé</vt:lpstr>
      <vt:lpstr>PROCESSUS DE DEUIL</vt:lpstr>
      <vt:lpstr>PROCESSUS DE DEUIL</vt:lpstr>
      <vt:lpstr>PROCESSUS DE DEUIL</vt:lpstr>
      <vt:lpstr>PROCESSUS DE DEUIL</vt:lpstr>
      <vt:lpstr>PROCESSUS DE DEUIL </vt:lpstr>
      <vt:lpstr>PROCESSUS DE DEUIL</vt:lpstr>
      <vt:lpstr>PROCESSUS DE DEUIL</vt:lpstr>
      <vt:lpstr>PROCESSUS DE DEUIL</vt:lpstr>
      <vt:lpstr>PREPARER LE DEUIL</vt:lpstr>
      <vt:lpstr>ACCOMPAGNER LE DEUIL</vt:lpstr>
      <vt:lpstr>ACCOMPAGNER LE DEUIL</vt:lpstr>
      <vt:lpstr>ACCOMPAGNER LE DEUIL</vt:lpstr>
      <vt:lpstr>ACCOMPAGNER LE DEUIL</vt:lpstr>
      <vt:lpstr>DEUIL ANTICIPE</vt:lpstr>
      <vt:lpstr>DEUIL ANTICIPE</vt:lpstr>
      <vt:lpstr>DEUIL PATHOLOGIQUE</vt:lpstr>
      <vt:lpstr>DEUIL PATHOLOGIQUE</vt:lpstr>
      <vt:lpstr>ENFANTS ET DEUIL</vt:lpstr>
      <vt:lpstr>ENFANTS ET DEUIL</vt:lpstr>
      <vt:lpstr>ENFANTS ET DEUIL</vt:lpstr>
      <vt:lpstr>ENFANTS ET DEUIL</vt:lpstr>
      <vt:lpstr>ENFANTS ET DEUIL</vt:lpstr>
      <vt:lpstr>ENFANTS ET DEUIL</vt:lpstr>
      <vt:lpstr>Quelques recommandations</vt:lpstr>
      <vt:lpstr>Présentation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DEUIL</dc:title>
  <dc:creator>Jennifer Mertz</dc:creator>
  <cp:lastModifiedBy>Delerive Celine</cp:lastModifiedBy>
  <cp:revision>143</cp:revision>
  <dcterms:created xsi:type="dcterms:W3CDTF">2012-01-25T20:05:51Z</dcterms:created>
  <dcterms:modified xsi:type="dcterms:W3CDTF">2024-03-06T11:57:46Z</dcterms:modified>
</cp:coreProperties>
</file>