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2" r:id="rId39"/>
    <p:sldId id="294" r:id="rId40"/>
    <p:sldId id="295" r:id="rId41"/>
    <p:sldId id="296" r:id="rId42"/>
    <p:sldId id="297" r:id="rId43"/>
    <p:sldId id="298" r:id="rId44"/>
    <p:sldId id="299" r:id="rId45"/>
    <p:sldId id="300" r:id="rId46"/>
    <p:sldId id="301" r:id="rId4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3" autoAdjust="0"/>
    <p:restoredTop sz="94660"/>
  </p:normalViewPr>
  <p:slideViewPr>
    <p:cSldViewPr snapToGrid="0">
      <p:cViewPr varScale="1">
        <p:scale>
          <a:sx n="72" d="100"/>
          <a:sy n="72" d="100"/>
        </p:scale>
        <p:origin x="6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65D9DC5-9B76-422D-B206-105E6DDF6E2E}" type="datetimeFigureOut">
              <a:rPr lang="fr-FR" smtClean="0"/>
              <a:t>21/02/2024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FF9A487-A395-4E32-A873-F264E2B1E1FD}" type="slidenum">
              <a:rPr lang="fr-FR" smtClean="0"/>
              <a:t>‹N°›</a:t>
            </a:fld>
            <a:endParaRPr lang="fr-FR"/>
          </a:p>
        </p:txBody>
      </p:sp>
    </p:spTree>
    <p:extLst>
      <p:ext uri="{BB962C8B-B14F-4D97-AF65-F5344CB8AC3E}">
        <p14:creationId xmlns:p14="http://schemas.microsoft.com/office/powerpoint/2010/main" val="1556222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4B74204-055D-4A66-B441-407352DA5A9E}" type="datetime1">
              <a:rPr lang="en-US" smtClean="0"/>
              <a:t>2/21/2024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307B457-2557-4244-9611-A9C5A4B0AF4E}" type="datetime1">
              <a:rPr lang="en-US"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60318D9-8FB5-4CD1-9C47-803F17D0E3EC}" type="datetime1">
              <a:rPr lang="en-US" smtClean="0"/>
              <a:t>2/21/2024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3CA5DD9-9B09-4C6B-AF86-1F6478548EBB}" type="datetime1">
              <a:rPr lang="en-US" smtClean="0"/>
              <a:t>2/21/2024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EF1F5F5-109F-4F29-BF23-E6A49DCBC9C4}" type="datetime1">
              <a:rPr lang="en-US" smtClean="0"/>
              <a:t>2/21/2024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121FC8A2-BB8B-4F6E-832E-0943B73BB083}" type="datetime1">
              <a:rPr lang="en-US" smtClean="0"/>
              <a:t>2/21/2024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0E358AB6-6090-4538-99A2-B61C2E6F05CF}" type="datetime1">
              <a:rPr lang="en-US" smtClean="0"/>
              <a:t>2/21/2024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652D2C-B7CA-44CC-BF64-1E18CA176977}" type="datetime1">
              <a:rPr lang="en-US"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B614457-3ECA-4DC0-8839-FE486272A223}" type="datetime1">
              <a:rPr lang="en-US" smtClean="0"/>
              <a:t>2/21/2024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652257-319A-496C-AD50-04629DB2BBDE}" type="datetime1">
              <a:rPr lang="en-US"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6A6BBE7-58A4-4017-89BF-6CD3E080E155}" type="datetime1">
              <a:rPr lang="en-US" smtClean="0"/>
              <a:t>2/21/2024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33ACC20-9EE1-4250-812A-D42E7873347C}" type="datetime1">
              <a:rPr lang="en-US"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EE83FAE-852C-4977-8AB6-B5F8964F5CA5}" type="datetime1">
              <a:rPr lang="en-US" smtClean="0"/>
              <a:t>2/21/2024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D294147-05BE-4D32-8F33-04C3D287E5E6}" type="datetime1">
              <a:rPr lang="en-US" smtClean="0"/>
              <a:t>2/21/2024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6EB81-6048-4CDF-BD7E-98CFADC24A99}" type="datetime1">
              <a:rPr lang="en-US" smtClean="0"/>
              <a:t>2/21/2024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57975E4-615F-48F7-8434-805E22E54888}" type="datetime1">
              <a:rPr lang="en-US"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A35E749-D746-4530-8AF9-377CCEA74EFF}" type="datetime1">
              <a:rPr lang="en-US"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4A78E00-6DD7-43B3-8799-AD497BE18290}" type="datetime1">
              <a:rPr lang="en-US" smtClean="0"/>
              <a:t>2/21/2024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larolineconnect.univ-lyon1.fr/clarolinepdfplayerbundle/pdf/6769712"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www.youtube.com/watch?v=Q_AfuNSfcIQ" TargetMode="External"/><Relationship Id="rId3" Type="http://schemas.openxmlformats.org/officeDocument/2006/relationships/hyperlink" Target="https://www.hemovigilance-cncrh.fr/www2/evalution_et_formation/support_formation/les_groupes_sanguins.pdf" TargetMode="External"/><Relationship Id="rId7" Type="http://schemas.openxmlformats.org/officeDocument/2006/relationships/hyperlink" Target="https://www.youtube.com/watch?v=EdF8V0BW7Gs" TargetMode="External"/><Relationship Id="rId2" Type="http://schemas.openxmlformats.org/officeDocument/2006/relationships/hyperlink" Target="https://clarolineconnect.univ-lyon1.fr/clarolinepdfplayerbundle/pdf/6769712" TargetMode="External"/><Relationship Id="rId1" Type="http://schemas.openxmlformats.org/officeDocument/2006/relationships/slideLayout" Target="../slideLayouts/slideLayout2.xml"/><Relationship Id="rId6" Type="http://schemas.openxmlformats.org/officeDocument/2006/relationships/hyperlink" Target="https://www.sfts.asso.fr/Media/p2_les_bases_immunologiques_de_la_transfusion_vf_avril_2019_0.pdf" TargetMode="External"/><Relationship Id="rId5" Type="http://schemas.openxmlformats.org/officeDocument/2006/relationships/hyperlink" Target="https://www.reseau-canope.fr/corpus/video/l-immunite-adaptative-43.html" TargetMode="External"/><Relationship Id="rId10" Type="http://schemas.openxmlformats.org/officeDocument/2006/relationships/hyperlink" Target="https://www.youtube.com/watch?v=mUcJg7V2kDQ" TargetMode="External"/><Relationship Id="rId4" Type="http://schemas.openxmlformats.org/officeDocument/2006/relationships/hyperlink" Target="https://www.larousse.fr/dictionnaires/francais/immunisation/41749" TargetMode="External"/><Relationship Id="rId9" Type="http://schemas.openxmlformats.org/officeDocument/2006/relationships/hyperlink" Target="https://www.youtube.com/watch?v=AWzZRgoGCbc"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reseau-canope.fr/corpus/video/l-immunite-adaptative-43.html" TargetMode="External"/><Relationship Id="rId2" Type="http://schemas.openxmlformats.org/officeDocument/2006/relationships/hyperlink" Target="https://www.hemovigilance-cncrh.fr/www2/evalution_et_formation/support_formation/les_groupes_sanguins.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EdF8V0BW7Gs" TargetMode="External"/><Relationship Id="rId2" Type="http://schemas.openxmlformats.org/officeDocument/2006/relationships/hyperlink" Target="https://www.sfts.asso.fr/Media/p2_les_bases_immunologiques_de_la_transfusion_vf_avril_2019_0.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5E3F93-79B1-4958-875F-1709058F5F24}"/>
              </a:ext>
            </a:extLst>
          </p:cNvPr>
          <p:cNvSpPr>
            <a:spLocks noGrp="1"/>
          </p:cNvSpPr>
          <p:nvPr>
            <p:ph type="ctrTitle"/>
          </p:nvPr>
        </p:nvSpPr>
        <p:spPr>
          <a:xfrm>
            <a:off x="1371600" y="1596980"/>
            <a:ext cx="9448800" cy="2031521"/>
          </a:xfrm>
        </p:spPr>
        <p:txBody>
          <a:bodyPr>
            <a:normAutofit/>
          </a:bodyPr>
          <a:lstStyle/>
          <a:p>
            <a:pPr algn="ctr"/>
            <a:r>
              <a:rPr lang="fr-FR" sz="1600" b="1" dirty="0">
                <a:latin typeface="Times New Roman" panose="02020603050405020304" pitchFamily="18" charset="0"/>
                <a:cs typeface="Times New Roman" panose="02020603050405020304" pitchFamily="18" charset="0"/>
              </a:rPr>
              <a:t>U.E 4.4 s4 « Thérapeutique et contribution au diagnostic médical  »</a:t>
            </a:r>
            <a:br>
              <a:rPr lang="fr-FR" sz="1600" b="1" dirty="0">
                <a:latin typeface="Times New Roman" panose="02020603050405020304" pitchFamily="18" charset="0"/>
                <a:cs typeface="Times New Roman" panose="02020603050405020304" pitchFamily="18" charset="0"/>
              </a:rPr>
            </a:br>
            <a:br>
              <a:rPr lang="fr-FR" sz="1600" b="1" dirty="0">
                <a:latin typeface="Times New Roman" panose="02020603050405020304" pitchFamily="18" charset="0"/>
                <a:cs typeface="Times New Roman" panose="02020603050405020304" pitchFamily="18" charset="0"/>
              </a:rPr>
            </a:br>
            <a:r>
              <a:rPr lang="fr-FR" sz="2700" b="1" dirty="0">
                <a:latin typeface="Times New Roman" panose="02020603050405020304" pitchFamily="18" charset="0"/>
                <a:cs typeface="Times New Roman" panose="02020603050405020304" pitchFamily="18" charset="0"/>
              </a:rPr>
              <a:t>La réalisation de la transfusion sanguine</a:t>
            </a:r>
            <a:br>
              <a:rPr lang="fr-FR" sz="2700" b="1" dirty="0">
                <a:latin typeface="Times New Roman" panose="02020603050405020304" pitchFamily="18" charset="0"/>
                <a:cs typeface="Times New Roman" panose="02020603050405020304" pitchFamily="18" charset="0"/>
              </a:rPr>
            </a:br>
            <a:br>
              <a:rPr lang="fr-FR" sz="2700" b="1" dirty="0">
                <a:latin typeface="Times New Roman" panose="02020603050405020304" pitchFamily="18" charset="0"/>
                <a:cs typeface="Times New Roman" panose="02020603050405020304" pitchFamily="18" charset="0"/>
              </a:rPr>
            </a:br>
            <a:br>
              <a:rPr lang="fr-FR" sz="1600" b="1" dirty="0">
                <a:latin typeface="Times New Roman" panose="02020603050405020304" pitchFamily="18" charset="0"/>
                <a:cs typeface="Times New Roman" panose="02020603050405020304" pitchFamily="18" charset="0"/>
              </a:rPr>
            </a:br>
            <a:r>
              <a:rPr lang="fr-FR" sz="1600" b="1" dirty="0">
                <a:latin typeface="Times New Roman" panose="02020603050405020304" pitchFamily="18" charset="0"/>
                <a:cs typeface="Times New Roman" panose="02020603050405020304" pitchFamily="18" charset="0"/>
              </a:rPr>
              <a:t>Promotion </a:t>
            </a:r>
            <a:r>
              <a:rPr lang="fr-FR" sz="1600" b="1">
                <a:latin typeface="Times New Roman" panose="02020603050405020304" pitchFamily="18" charset="0"/>
                <a:cs typeface="Times New Roman" panose="02020603050405020304" pitchFamily="18" charset="0"/>
              </a:rPr>
              <a:t>ide 2021-2024</a:t>
            </a:r>
            <a:endParaRPr lang="fr-FR" sz="1600" b="1" dirty="0">
              <a:latin typeface="Times New Roman" panose="02020603050405020304" pitchFamily="18" charset="0"/>
              <a:cs typeface="Times New Roman" panose="02020603050405020304" pitchFamily="18" charset="0"/>
            </a:endParaRPr>
          </a:p>
        </p:txBody>
      </p:sp>
      <p:sp>
        <p:nvSpPr>
          <p:cNvPr id="3" name="Sous-titre 2">
            <a:extLst>
              <a:ext uri="{FF2B5EF4-FFF2-40B4-BE49-F238E27FC236}">
                <a16:creationId xmlns:a16="http://schemas.microsoft.com/office/drawing/2014/main" id="{465C6F7F-D275-4304-A060-8B519646F742}"/>
              </a:ext>
            </a:extLst>
          </p:cNvPr>
          <p:cNvSpPr>
            <a:spLocks noGrp="1"/>
          </p:cNvSpPr>
          <p:nvPr>
            <p:ph type="subTitle" idx="1"/>
          </p:nvPr>
        </p:nvSpPr>
        <p:spPr/>
        <p:txBody>
          <a:bodyPr>
            <a:normAutofit fontScale="92500" lnSpcReduction="10000"/>
          </a:bodyPr>
          <a:lstStyle/>
          <a:p>
            <a:pPr algn="r"/>
            <a:r>
              <a:rPr lang="fr-FR" dirty="0">
                <a:latin typeface="Times New Roman" panose="02020603050405020304" pitchFamily="18" charset="0"/>
                <a:cs typeface="Times New Roman" panose="02020603050405020304" pitchFamily="18" charset="0"/>
              </a:rPr>
              <a:t>Céline DELERIVE</a:t>
            </a:r>
          </a:p>
          <a:p>
            <a:pPr algn="r"/>
            <a:r>
              <a:rPr lang="fr-FR" dirty="0">
                <a:latin typeface="Times New Roman" panose="02020603050405020304" pitchFamily="18" charset="0"/>
                <a:cs typeface="Times New Roman" panose="02020603050405020304" pitchFamily="18" charset="0"/>
              </a:rPr>
              <a:t>JUIN 2023</a:t>
            </a:r>
          </a:p>
        </p:txBody>
      </p:sp>
      <p:sp>
        <p:nvSpPr>
          <p:cNvPr id="4" name="Espace réservé du numéro de diapositive 3">
            <a:extLst>
              <a:ext uri="{FF2B5EF4-FFF2-40B4-BE49-F238E27FC236}">
                <a16:creationId xmlns:a16="http://schemas.microsoft.com/office/drawing/2014/main" id="{DE46E6D9-AB7A-427D-8D0F-4FB870AACFFB}"/>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3622132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E4C69-D5A7-4F03-ABE1-9D2FBDC88D6F}"/>
              </a:ext>
            </a:extLst>
          </p:cNvPr>
          <p:cNvSpPr>
            <a:spLocks noGrp="1"/>
          </p:cNvSpPr>
          <p:nvPr>
            <p:ph type="title"/>
          </p:nvPr>
        </p:nvSpPr>
        <p:spPr/>
        <p:txBody>
          <a:bodyPr>
            <a:normAutofit/>
          </a:bodyPr>
          <a:lstStyle/>
          <a:p>
            <a:r>
              <a:rPr lang="fr-FR" b="1" dirty="0">
                <a:latin typeface="Times New Roman" panose="02020603050405020304" pitchFamily="18" charset="0"/>
                <a:cs typeface="Times New Roman" panose="02020603050405020304" pitchFamily="18" charset="0"/>
              </a:rPr>
              <a:t>RAPPELS / </a:t>
            </a:r>
            <a:br>
              <a:rPr lang="fr-FR" b="1" dirty="0">
                <a:latin typeface="Times New Roman" panose="02020603050405020304" pitchFamily="18" charset="0"/>
                <a:cs typeface="Times New Roman" panose="02020603050405020304" pitchFamily="18" charset="0"/>
              </a:rPr>
            </a:br>
            <a:r>
              <a:rPr lang="fr-FR" b="1" cap="none" dirty="0">
                <a:latin typeface="Times New Roman" panose="02020603050405020304" pitchFamily="18" charset="0"/>
                <a:cs typeface="Times New Roman" panose="02020603050405020304" pitchFamily="18" charset="0"/>
              </a:rPr>
              <a:t>Règles de compatibilité induites (6)</a:t>
            </a:r>
            <a:endParaRPr lang="fr-FR"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459C1539-6DE4-46F7-A190-2A06A85527D9}"/>
              </a:ext>
            </a:extLst>
          </p:cNvPr>
          <p:cNvSpPr>
            <a:spLocks noGrp="1"/>
          </p:cNvSpPr>
          <p:nvPr>
            <p:ph idx="1"/>
          </p:nvPr>
        </p:nvSpPr>
        <p:spPr/>
        <p:txBody>
          <a:bodyPr>
            <a:normAutofit/>
          </a:bodyPr>
          <a:lstStyle/>
          <a:p>
            <a:pPr algn="just"/>
            <a:r>
              <a:rPr lang="fr-FR" sz="3200" b="1" dirty="0">
                <a:solidFill>
                  <a:srgbClr val="FF0000"/>
                </a:solidFill>
                <a:latin typeface="Times New Roman" panose="02020603050405020304" pitchFamily="18" charset="0"/>
                <a:cs typeface="Times New Roman" panose="02020603050405020304" pitchFamily="18" charset="0"/>
              </a:rPr>
              <a:t>Règle d’or : Ne jamais apporter un antigène contre lequel le receveur possède un anticorps</a:t>
            </a:r>
          </a:p>
          <a:p>
            <a:pPr algn="just"/>
            <a:endParaRPr lang="fr-FR" sz="3200" b="1" dirty="0">
              <a:solidFill>
                <a:srgbClr val="FF0000"/>
              </a:solidFill>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CB162E9B-A82D-4FF9-BD94-DFE191B14D59}"/>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5" name="Image 4">
            <a:extLst>
              <a:ext uri="{FF2B5EF4-FFF2-40B4-BE49-F238E27FC236}">
                <a16:creationId xmlns:a16="http://schemas.microsoft.com/office/drawing/2014/main" id="{3A5C7365-80F5-47AB-9C6A-EEBABADD76D5}"/>
              </a:ext>
            </a:extLst>
          </p:cNvPr>
          <p:cNvPicPr>
            <a:picLocks noChangeAspect="1"/>
          </p:cNvPicPr>
          <p:nvPr/>
        </p:nvPicPr>
        <p:blipFill>
          <a:blip r:embed="rId2"/>
          <a:stretch>
            <a:fillRect/>
          </a:stretch>
        </p:blipFill>
        <p:spPr>
          <a:xfrm>
            <a:off x="685800" y="3289289"/>
            <a:ext cx="4840644" cy="3066554"/>
          </a:xfrm>
          <a:prstGeom prst="rect">
            <a:avLst/>
          </a:prstGeom>
        </p:spPr>
      </p:pic>
      <p:pic>
        <p:nvPicPr>
          <p:cNvPr id="6" name="Image 5">
            <a:extLst>
              <a:ext uri="{FF2B5EF4-FFF2-40B4-BE49-F238E27FC236}">
                <a16:creationId xmlns:a16="http://schemas.microsoft.com/office/drawing/2014/main" id="{32E45418-C842-4CC4-B390-CAE7CE8EF8D9}"/>
              </a:ext>
            </a:extLst>
          </p:cNvPr>
          <p:cNvPicPr/>
          <p:nvPr/>
        </p:nvPicPr>
        <p:blipFill>
          <a:blip r:embed="rId3"/>
          <a:stretch>
            <a:fillRect/>
          </a:stretch>
        </p:blipFill>
        <p:spPr>
          <a:xfrm>
            <a:off x="6096000" y="3289289"/>
            <a:ext cx="5144086" cy="3066553"/>
          </a:xfrm>
          <a:prstGeom prst="rect">
            <a:avLst/>
          </a:prstGeom>
        </p:spPr>
      </p:pic>
    </p:spTree>
    <p:extLst>
      <p:ext uri="{BB962C8B-B14F-4D97-AF65-F5344CB8AC3E}">
        <p14:creationId xmlns:p14="http://schemas.microsoft.com/office/powerpoint/2010/main" val="4161034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93D0BD-7582-4061-BF95-37EED5296B9A}"/>
              </a:ext>
            </a:extLst>
          </p:cNvPr>
          <p:cNvSpPr>
            <a:spLocks noGrp="1"/>
          </p:cNvSpPr>
          <p:nvPr>
            <p:ph type="title"/>
          </p:nvPr>
        </p:nvSpPr>
        <p:spPr/>
        <p:txBody>
          <a:bodyPr>
            <a:normAutofit fontScale="90000"/>
          </a:bodyPr>
          <a:lstStyle/>
          <a:p>
            <a:r>
              <a:rPr lang="fr-FR" b="1" dirty="0">
                <a:latin typeface="Times New Roman" panose="02020603050405020304" pitchFamily="18" charset="0"/>
                <a:cs typeface="Times New Roman" panose="02020603050405020304" pitchFamily="18" charset="0"/>
              </a:rPr>
              <a:t>RAPPELS / </a:t>
            </a:r>
            <a:br>
              <a:rPr lang="fr-FR" b="1" dirty="0">
                <a:latin typeface="Times New Roman" panose="02020603050405020304" pitchFamily="18" charset="0"/>
                <a:cs typeface="Times New Roman" panose="02020603050405020304" pitchFamily="18" charset="0"/>
              </a:rPr>
            </a:br>
            <a:r>
              <a:rPr lang="fr-FR" b="1" cap="none" dirty="0">
                <a:latin typeface="Times New Roman" panose="02020603050405020304" pitchFamily="18" charset="0"/>
                <a:cs typeface="Times New Roman" panose="02020603050405020304" pitchFamily="18" charset="0"/>
              </a:rPr>
              <a:t>Le non respect des règles de compatibilité induites (6)</a:t>
            </a:r>
            <a:endParaRPr lang="fr-FR"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B5FDE74B-0F82-44CB-9155-9C37AEFA6A3B}"/>
              </a:ext>
            </a:extLst>
          </p:cNvPr>
          <p:cNvSpPr>
            <a:spLocks noGrp="1"/>
          </p:cNvSpPr>
          <p:nvPr>
            <p:ph idx="1"/>
          </p:nvPr>
        </p:nvSpPr>
        <p:spPr/>
        <p:txBody>
          <a:bodyPr/>
          <a:lstStyle/>
          <a:p>
            <a:pPr algn="just"/>
            <a:endParaRPr lang="fr-FR" sz="2400" b="1" dirty="0">
              <a:solidFill>
                <a:srgbClr val="FF0000"/>
              </a:solidFill>
            </a:endParaRPr>
          </a:p>
          <a:p>
            <a:pPr algn="just"/>
            <a:endParaRPr lang="fr-FR" sz="2400" b="1" dirty="0">
              <a:solidFill>
                <a:srgbClr val="FF0000"/>
              </a:solidFill>
            </a:endParaRPr>
          </a:p>
          <a:p>
            <a:pPr algn="just"/>
            <a:r>
              <a:rPr lang="fr-FR" sz="2400" b="1" dirty="0">
                <a:solidFill>
                  <a:srgbClr val="FF0000"/>
                </a:solidFill>
              </a:rPr>
              <a:t>Le</a:t>
            </a:r>
            <a:r>
              <a:rPr lang="fr-FR" sz="2400" b="1" dirty="0"/>
              <a:t> </a:t>
            </a:r>
            <a:r>
              <a:rPr lang="fr-FR" sz="2400" b="1" dirty="0">
                <a:solidFill>
                  <a:srgbClr val="FF0000"/>
                </a:solidFill>
              </a:rPr>
              <a:t>non-respect de ces règles de compatibilité peut entraîner immédiatement une destruction des hématies (Hémolyse) intravasculaire, accident le plus grave et le plus redouté en transfusion, pouvant conduire au décès du patient,</a:t>
            </a:r>
          </a:p>
          <a:p>
            <a:endParaRPr lang="fr-FR" dirty="0"/>
          </a:p>
        </p:txBody>
      </p:sp>
      <p:sp>
        <p:nvSpPr>
          <p:cNvPr id="4" name="Espace réservé du numéro de diapositive 3">
            <a:extLst>
              <a:ext uri="{FF2B5EF4-FFF2-40B4-BE49-F238E27FC236}">
                <a16:creationId xmlns:a16="http://schemas.microsoft.com/office/drawing/2014/main" id="{7A498859-6135-4890-824C-5956ABE00511}"/>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2950870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8961C4-44B0-4559-A5B1-92254A544580}"/>
              </a:ext>
            </a:extLst>
          </p:cNvPr>
          <p:cNvSpPr>
            <a:spLocks noGrp="1"/>
          </p:cNvSpPr>
          <p:nvPr>
            <p:ph type="title"/>
          </p:nvPr>
        </p:nvSpPr>
        <p:spPr/>
        <p:txBody>
          <a:bodyPr/>
          <a:lstStyle/>
          <a:p>
            <a:r>
              <a:rPr lang="fr-FR" b="1" dirty="0">
                <a:latin typeface="Times New Roman" panose="02020603050405020304" pitchFamily="18" charset="0"/>
                <a:cs typeface="Times New Roman" panose="02020603050405020304" pitchFamily="18" charset="0"/>
              </a:rPr>
              <a:t>RAPPELS / </a:t>
            </a:r>
            <a:r>
              <a:rPr lang="fr-FR" b="1" cap="none" dirty="0">
                <a:latin typeface="Times New Roman" panose="02020603050405020304" pitchFamily="18" charset="0"/>
                <a:cs typeface="Times New Roman" panose="02020603050405020304" pitchFamily="18" charset="0"/>
              </a:rPr>
              <a:t>Le système rhésus </a:t>
            </a:r>
            <a:r>
              <a:rPr lang="fr-FR" b="1" dirty="0">
                <a:latin typeface="Times New Roman" panose="02020603050405020304" pitchFamily="18" charset="0"/>
                <a:cs typeface="Times New Roman" panose="02020603050405020304" pitchFamily="18" charset="0"/>
              </a:rPr>
              <a:t>(7)</a:t>
            </a:r>
            <a:endParaRPr lang="fr-FR"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A9068878-5098-4FD7-AEBE-C126DF7FE68E}"/>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5" name="Espace réservé du contenu 4">
            <a:extLst>
              <a:ext uri="{FF2B5EF4-FFF2-40B4-BE49-F238E27FC236}">
                <a16:creationId xmlns:a16="http://schemas.microsoft.com/office/drawing/2014/main" id="{A8227860-526F-4885-BBD5-1590BE7A5023}"/>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946097" y="2193925"/>
            <a:ext cx="6299805" cy="3376881"/>
          </a:xfrm>
          <a:prstGeom prst="rect">
            <a:avLst/>
          </a:prstGeom>
        </p:spPr>
      </p:pic>
      <p:sp>
        <p:nvSpPr>
          <p:cNvPr id="7" name="ZoneTexte 6">
            <a:extLst>
              <a:ext uri="{FF2B5EF4-FFF2-40B4-BE49-F238E27FC236}">
                <a16:creationId xmlns:a16="http://schemas.microsoft.com/office/drawing/2014/main" id="{D3A133A0-F499-4FEB-B881-3474047420F9}"/>
              </a:ext>
            </a:extLst>
          </p:cNvPr>
          <p:cNvSpPr txBox="1"/>
          <p:nvPr/>
        </p:nvSpPr>
        <p:spPr>
          <a:xfrm>
            <a:off x="825306" y="6020972"/>
            <a:ext cx="10541390" cy="800219"/>
          </a:xfrm>
          <a:prstGeom prst="rect">
            <a:avLst/>
          </a:prstGeom>
          <a:noFill/>
        </p:spPr>
        <p:txBody>
          <a:bodyPr wrap="square" rtlCol="0">
            <a:spAutoFit/>
          </a:bodyPr>
          <a:lstStyle/>
          <a:p>
            <a:pPr algn="just"/>
            <a:r>
              <a:rPr lang="fr-FR" sz="1400" dirty="0"/>
              <a:t>Schéma adapté SFTS JJ CABAUD (2019, 10)</a:t>
            </a:r>
          </a:p>
          <a:p>
            <a:pPr algn="just"/>
            <a:r>
              <a:rPr lang="fr-FR" sz="1400" dirty="0"/>
              <a:t>https://www.sfts.asso.fr/Media/p2_les_bases_immunologiques_de_la_transfusion_vf_avril_2019_0.pdf</a:t>
            </a:r>
          </a:p>
          <a:p>
            <a:r>
              <a:rPr lang="fr-FR" dirty="0"/>
              <a:t> </a:t>
            </a:r>
          </a:p>
        </p:txBody>
      </p:sp>
    </p:spTree>
    <p:extLst>
      <p:ext uri="{BB962C8B-B14F-4D97-AF65-F5344CB8AC3E}">
        <p14:creationId xmlns:p14="http://schemas.microsoft.com/office/powerpoint/2010/main" val="124505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2D5EEB-9B86-45B3-9104-1DEEB5FACFF7}"/>
              </a:ext>
            </a:extLst>
          </p:cNvPr>
          <p:cNvSpPr>
            <a:spLocks noGrp="1"/>
          </p:cNvSpPr>
          <p:nvPr>
            <p:ph type="title"/>
          </p:nvPr>
        </p:nvSpPr>
        <p:spPr/>
        <p:txBody>
          <a:bodyPr/>
          <a:lstStyle/>
          <a:p>
            <a:r>
              <a:rPr lang="fr-FR" b="1" dirty="0">
                <a:latin typeface="Times New Roman" panose="02020603050405020304" pitchFamily="18" charset="0"/>
                <a:cs typeface="Times New Roman" panose="02020603050405020304" pitchFamily="18" charset="0"/>
              </a:rPr>
              <a:t>RAPPELS / </a:t>
            </a:r>
            <a:r>
              <a:rPr lang="fr-FR" b="1" cap="none" dirty="0">
                <a:latin typeface="Times New Roman" panose="02020603050405020304" pitchFamily="18" charset="0"/>
                <a:cs typeface="Times New Roman" panose="02020603050405020304" pitchFamily="18" charset="0"/>
              </a:rPr>
              <a:t>Le système rhésus </a:t>
            </a:r>
            <a:r>
              <a:rPr lang="fr-FR" b="1" dirty="0">
                <a:latin typeface="Times New Roman" panose="02020603050405020304" pitchFamily="18" charset="0"/>
                <a:cs typeface="Times New Roman" panose="02020603050405020304" pitchFamily="18" charset="0"/>
              </a:rPr>
              <a:t>(7</a:t>
            </a:r>
            <a:r>
              <a:rPr lang="fr-FR" b="1" dirty="0"/>
              <a:t>)</a:t>
            </a:r>
            <a:endParaRPr lang="fr-FR" dirty="0"/>
          </a:p>
        </p:txBody>
      </p:sp>
      <p:sp>
        <p:nvSpPr>
          <p:cNvPr id="3" name="Espace réservé du contenu 2">
            <a:extLst>
              <a:ext uri="{FF2B5EF4-FFF2-40B4-BE49-F238E27FC236}">
                <a16:creationId xmlns:a16="http://schemas.microsoft.com/office/drawing/2014/main" id="{2C4F3655-1741-4788-81EE-BF97004872E8}"/>
              </a:ext>
            </a:extLst>
          </p:cNvPr>
          <p:cNvSpPr>
            <a:spLocks noGrp="1"/>
          </p:cNvSpPr>
          <p:nvPr>
            <p:ph idx="1"/>
          </p:nvPr>
        </p:nvSpPr>
        <p:spPr/>
        <p:txBody>
          <a:bodyPr>
            <a:normAutofit lnSpcReduction="10000"/>
          </a:bodyPr>
          <a:lstStyle/>
          <a:p>
            <a:pPr algn="just"/>
            <a:r>
              <a:rPr lang="fr-FR" sz="2400" b="1" dirty="0">
                <a:latin typeface="Times New Roman" panose="02020603050405020304" pitchFamily="18" charset="0"/>
                <a:cs typeface="Times New Roman" panose="02020603050405020304" pitchFamily="18" charset="0"/>
              </a:rPr>
              <a:t>Complexité du système : plus de 54 antigènes</a:t>
            </a:r>
          </a:p>
          <a:p>
            <a:pPr algn="just"/>
            <a:r>
              <a:rPr lang="fr-FR" sz="2400" dirty="0">
                <a:latin typeface="Times New Roman" panose="02020603050405020304" pitchFamily="18" charset="0"/>
                <a:cs typeface="Times New Roman" panose="02020603050405020304" pitchFamily="18" charset="0"/>
              </a:rPr>
              <a:t>RH :1,2,3,4,5 (D, C, E, c, e) : phénotype RH. (2 écritures possibles).</a:t>
            </a:r>
          </a:p>
          <a:p>
            <a:pPr marL="0" indent="0" algn="just">
              <a:buNone/>
            </a:pPr>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Par convention : -  tout sujet porteur de l’antigène RH1 (D) </a:t>
            </a:r>
            <a:r>
              <a:rPr lang="fr-FR" sz="2400" b="1" dirty="0">
                <a:latin typeface="Times New Roman" panose="02020603050405020304" pitchFamily="18" charset="0"/>
                <a:cs typeface="Times New Roman" panose="02020603050405020304" pitchFamily="18" charset="0"/>
              </a:rPr>
              <a:t>= rhésus positif.</a:t>
            </a:r>
            <a:endParaRPr lang="fr-FR" sz="2400" dirty="0">
              <a:latin typeface="Times New Roman" panose="02020603050405020304" pitchFamily="18" charset="0"/>
              <a:cs typeface="Times New Roman" panose="02020603050405020304" pitchFamily="18" charset="0"/>
            </a:endParaRPr>
          </a:p>
          <a:p>
            <a:pPr marL="0" indent="0" algn="just">
              <a:buNone/>
            </a:pPr>
            <a:r>
              <a:rPr lang="fr-FR" sz="2400" dirty="0">
                <a:latin typeface="Times New Roman" panose="02020603050405020304" pitchFamily="18" charset="0"/>
                <a:cs typeface="Times New Roman" panose="02020603050405020304" pitchFamily="18" charset="0"/>
              </a:rPr>
              <a:t>		      -  tout sujet qui ne le possède pas est </a:t>
            </a:r>
            <a:r>
              <a:rPr lang="fr-FR" sz="2400" b="1" dirty="0">
                <a:latin typeface="Times New Roman" panose="02020603050405020304" pitchFamily="18" charset="0"/>
                <a:cs typeface="Times New Roman" panose="02020603050405020304" pitchFamily="18" charset="0"/>
              </a:rPr>
              <a:t>rhésus négatif.</a:t>
            </a:r>
          </a:p>
          <a:p>
            <a:pPr algn="just"/>
            <a:endParaRPr lang="fr-FR" sz="2400" b="1" dirty="0">
              <a:latin typeface="Times New Roman" panose="02020603050405020304" pitchFamily="18" charset="0"/>
              <a:cs typeface="Times New Roman" panose="02020603050405020304" pitchFamily="18" charset="0"/>
            </a:endParaRPr>
          </a:p>
          <a:p>
            <a:pPr algn="just"/>
            <a:r>
              <a:rPr lang="fr-FR" sz="2400" b="1" dirty="0">
                <a:solidFill>
                  <a:srgbClr val="FF0000"/>
                </a:solidFill>
                <a:latin typeface="Times New Roman" panose="02020603050405020304" pitchFamily="18" charset="0"/>
                <a:cs typeface="Times New Roman" panose="02020603050405020304" pitchFamily="18" charset="0"/>
              </a:rPr>
              <a:t>Ce système érythrocytaire est défini par la présence ou non de ses 5 antigènes à la surface des globules rouges</a:t>
            </a:r>
          </a:p>
          <a:p>
            <a:pPr marL="0" indent="0" algn="just">
              <a:buNone/>
            </a:pPr>
            <a:r>
              <a:rPr lang="fr-FR" sz="2400" dirty="0">
                <a:latin typeface="Times New Roman" panose="02020603050405020304" pitchFamily="18" charset="0"/>
                <a:cs typeface="Times New Roman" panose="02020603050405020304" pitchFamily="18" charset="0"/>
              </a:rPr>
              <a:t>Ex : sujet avec phénotype RH : D+C+E-c+ e+ / RH : 1, 2, -3, 4, 5. Indique que le sujet est porteur des antigènes : D, C, c et e et non porteur de l’antigène E.</a:t>
            </a:r>
          </a:p>
          <a:p>
            <a:endParaRPr lang="fr-FR" dirty="0"/>
          </a:p>
          <a:p>
            <a:endParaRPr lang="fr-FR" dirty="0"/>
          </a:p>
        </p:txBody>
      </p:sp>
      <p:sp>
        <p:nvSpPr>
          <p:cNvPr id="4" name="Espace réservé du numéro de diapositive 3">
            <a:extLst>
              <a:ext uri="{FF2B5EF4-FFF2-40B4-BE49-F238E27FC236}">
                <a16:creationId xmlns:a16="http://schemas.microsoft.com/office/drawing/2014/main" id="{5F80BE06-0D23-4760-9C77-BA41511DC91E}"/>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459672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17455D-61AE-45F3-B6FD-F3BDCCE871A9}"/>
              </a:ext>
            </a:extLst>
          </p:cNvPr>
          <p:cNvSpPr>
            <a:spLocks noGrp="1"/>
          </p:cNvSpPr>
          <p:nvPr>
            <p:ph type="title"/>
          </p:nvPr>
        </p:nvSpPr>
        <p:spPr/>
        <p:txBody>
          <a:bodyPr/>
          <a:lstStyle/>
          <a:p>
            <a:r>
              <a:rPr lang="fr-FR" b="1" dirty="0">
                <a:latin typeface="Times New Roman" panose="02020603050405020304" pitchFamily="18" charset="0"/>
                <a:cs typeface="Times New Roman" panose="02020603050405020304" pitchFamily="18" charset="0"/>
              </a:rPr>
              <a:t>RAPPELS / </a:t>
            </a:r>
            <a:r>
              <a:rPr lang="fr-FR" b="1" cap="none" dirty="0">
                <a:latin typeface="Times New Roman" panose="02020603050405020304" pitchFamily="18" charset="0"/>
                <a:cs typeface="Times New Roman" panose="02020603050405020304" pitchFamily="18" charset="0"/>
              </a:rPr>
              <a:t>Allo-immunisation</a:t>
            </a:r>
            <a:r>
              <a:rPr lang="fr-FR" b="1" dirty="0">
                <a:latin typeface="Times New Roman" panose="02020603050405020304" pitchFamily="18" charset="0"/>
                <a:cs typeface="Times New Roman" panose="02020603050405020304" pitchFamily="18" charset="0"/>
              </a:rPr>
              <a:t> (8)</a:t>
            </a:r>
          </a:p>
        </p:txBody>
      </p:sp>
      <p:sp>
        <p:nvSpPr>
          <p:cNvPr id="3" name="Espace réservé du contenu 2">
            <a:extLst>
              <a:ext uri="{FF2B5EF4-FFF2-40B4-BE49-F238E27FC236}">
                <a16:creationId xmlns:a16="http://schemas.microsoft.com/office/drawing/2014/main" id="{DE9520EF-876D-4D42-A0D0-9BE2B2666EE4}"/>
              </a:ext>
            </a:extLst>
          </p:cNvPr>
          <p:cNvSpPr>
            <a:spLocks noGrp="1"/>
          </p:cNvSpPr>
          <p:nvPr>
            <p:ph idx="1"/>
          </p:nvPr>
        </p:nvSpPr>
        <p:spPr/>
        <p:txBody>
          <a:bodyPr/>
          <a:lstStyle/>
          <a:p>
            <a:pPr algn="just"/>
            <a:r>
              <a:rPr lang="fr-FR" sz="2400" b="1" dirty="0">
                <a:latin typeface="Times New Roman" panose="02020603050405020304" pitchFamily="18" charset="0"/>
                <a:cs typeface="Times New Roman" panose="02020603050405020304" pitchFamily="18" charset="0"/>
              </a:rPr>
              <a:t>Système ABO : </a:t>
            </a:r>
            <a:r>
              <a:rPr lang="fr-FR" sz="2400" dirty="0">
                <a:latin typeface="Times New Roman" panose="02020603050405020304" pitchFamily="18" charset="0"/>
                <a:cs typeface="Times New Roman" panose="02020603050405020304" pitchFamily="18" charset="0"/>
              </a:rPr>
              <a:t>anticorps anti-A et anti-B naturels et réguliers</a:t>
            </a:r>
          </a:p>
          <a:p>
            <a:pPr algn="just"/>
            <a:r>
              <a:rPr lang="fr-FR" sz="2400" b="1" dirty="0">
                <a:latin typeface="Times New Roman" panose="02020603050405020304" pitchFamily="18" charset="0"/>
                <a:cs typeface="Times New Roman" panose="02020603050405020304" pitchFamily="18" charset="0"/>
              </a:rPr>
              <a:t>Autres systèmes du groupe : </a:t>
            </a:r>
            <a:r>
              <a:rPr lang="fr-FR" sz="2400" dirty="0">
                <a:latin typeface="Times New Roman" panose="02020603050405020304" pitchFamily="18" charset="0"/>
                <a:cs typeface="Times New Roman" panose="02020603050405020304" pitchFamily="18" charset="0"/>
              </a:rPr>
              <a:t>anticorps dirigés contre les antigènes non présents en permanence.</a:t>
            </a:r>
          </a:p>
          <a:p>
            <a:pPr marL="0" indent="0" algn="just">
              <a:buNone/>
            </a:pPr>
            <a:r>
              <a:rPr lang="fr-FR" sz="2400" b="1" dirty="0">
                <a:latin typeface="Times New Roman" panose="02020603050405020304" pitchFamily="18" charset="0"/>
                <a:cs typeface="Times New Roman" panose="02020603050405020304" pitchFamily="18" charset="0"/>
              </a:rPr>
              <a:t>   Apparition après contact avec antigène inconnu : grossesse, greffe, transfusion…</a:t>
            </a:r>
          </a:p>
          <a:p>
            <a:pPr marL="0" indent="0" algn="just">
              <a:buNone/>
            </a:pPr>
            <a:r>
              <a:rPr lang="fr-FR" sz="2400" b="1" dirty="0">
                <a:latin typeface="Times New Roman" panose="02020603050405020304" pitchFamily="18" charset="0"/>
                <a:cs typeface="Times New Roman" panose="02020603050405020304" pitchFamily="18" charset="0"/>
              </a:rPr>
              <a:t>                             </a:t>
            </a:r>
            <a:r>
              <a:rPr lang="fr-FR" sz="2400" b="1" dirty="0">
                <a:solidFill>
                  <a:srgbClr val="FF0000"/>
                </a:solidFill>
                <a:latin typeface="Times New Roman" panose="02020603050405020304" pitchFamily="18" charset="0"/>
                <a:cs typeface="Times New Roman" panose="02020603050405020304" pitchFamily="18" charset="0"/>
              </a:rPr>
              <a:t>ANTICORPS ANTI-ERYTHROCYTAIRE</a:t>
            </a:r>
          </a:p>
          <a:p>
            <a:pPr marL="0" indent="0" algn="just">
              <a:buNone/>
            </a:pPr>
            <a:r>
              <a:rPr lang="fr-FR" sz="2400" b="1" dirty="0">
                <a:solidFill>
                  <a:srgbClr val="FF0000"/>
                </a:solidFill>
                <a:latin typeface="Times New Roman" panose="02020603050405020304" pitchFamily="18" charset="0"/>
                <a:cs typeface="Times New Roman" panose="02020603050405020304" pitchFamily="18" charset="0"/>
              </a:rPr>
              <a:t>Avant transfusion, il faut toujours vérifier, par une recherche d’anticorps anti-érythrocytaire (RAI), si la personne possède ou non des anticorps irréguliers dans son plasma</a:t>
            </a:r>
            <a:endParaRPr lang="fr-FR" sz="2400" dirty="0">
              <a:solidFill>
                <a:srgbClr val="FF0000"/>
              </a:solidFill>
              <a:latin typeface="Times New Roman" panose="02020603050405020304" pitchFamily="18" charset="0"/>
              <a:cs typeface="Times New Roman" panose="02020603050405020304" pitchFamily="18" charset="0"/>
            </a:endParaRPr>
          </a:p>
          <a:p>
            <a:pPr marL="0" indent="0">
              <a:buNone/>
            </a:pPr>
            <a:endParaRPr lang="fr-FR" b="1" dirty="0">
              <a:solidFill>
                <a:srgbClr val="FF0000"/>
              </a:solidFill>
            </a:endParaRPr>
          </a:p>
        </p:txBody>
      </p:sp>
      <p:sp>
        <p:nvSpPr>
          <p:cNvPr id="4" name="Espace réservé du numéro de diapositive 3">
            <a:extLst>
              <a:ext uri="{FF2B5EF4-FFF2-40B4-BE49-F238E27FC236}">
                <a16:creationId xmlns:a16="http://schemas.microsoft.com/office/drawing/2014/main" id="{0080A452-E1AC-43A2-BDDB-20F121FA9CD4}"/>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5" name="Flèche : droite 4">
            <a:extLst>
              <a:ext uri="{FF2B5EF4-FFF2-40B4-BE49-F238E27FC236}">
                <a16:creationId xmlns:a16="http://schemas.microsoft.com/office/drawing/2014/main" id="{8DB0E3EB-6B15-4E3E-813F-459784F85D14}"/>
              </a:ext>
            </a:extLst>
          </p:cNvPr>
          <p:cNvSpPr/>
          <p:nvPr/>
        </p:nvSpPr>
        <p:spPr>
          <a:xfrm>
            <a:off x="1917192" y="420662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706593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2DBD9-F39F-4C14-86FE-A55F56A23D8E}"/>
              </a:ext>
            </a:extLst>
          </p:cNvPr>
          <p:cNvSpPr>
            <a:spLocks noGrp="1"/>
          </p:cNvSpPr>
          <p:nvPr>
            <p:ph type="title"/>
          </p:nvPr>
        </p:nvSpPr>
        <p:spPr/>
        <p:txBody>
          <a:bodyPr/>
          <a:lstStyle/>
          <a:p>
            <a:r>
              <a:rPr lang="fr-FR" b="1" dirty="0">
                <a:latin typeface="Times New Roman" panose="02020603050405020304" pitchFamily="18" charset="0"/>
                <a:cs typeface="Times New Roman" panose="02020603050405020304" pitchFamily="18" charset="0"/>
              </a:rPr>
              <a:t>RAPPELS /</a:t>
            </a:r>
            <a:br>
              <a:rPr lang="fr-FR" b="1" dirty="0">
                <a:latin typeface="Times New Roman" panose="02020603050405020304" pitchFamily="18" charset="0"/>
                <a:cs typeface="Times New Roman" panose="02020603050405020304" pitchFamily="18" charset="0"/>
              </a:rPr>
            </a:br>
            <a:r>
              <a:rPr lang="fr-FR" b="1" dirty="0">
                <a:latin typeface="Times New Roman" panose="02020603050405020304" pitchFamily="18" charset="0"/>
                <a:cs typeface="Times New Roman" panose="02020603050405020304" pitchFamily="18" charset="0"/>
              </a:rPr>
              <a:t> </a:t>
            </a:r>
            <a:r>
              <a:rPr lang="fr-FR" b="1" cap="none" dirty="0">
                <a:latin typeface="Times New Roman" panose="02020603050405020304" pitchFamily="18" charset="0"/>
                <a:cs typeface="Times New Roman" panose="02020603050405020304" pitchFamily="18" charset="0"/>
              </a:rPr>
              <a:t>Prévention</a:t>
            </a:r>
            <a:r>
              <a:rPr lang="fr-FR" b="1" dirty="0">
                <a:latin typeface="Times New Roman" panose="02020603050405020304" pitchFamily="18" charset="0"/>
                <a:cs typeface="Times New Roman" panose="02020603050405020304" pitchFamily="18" charset="0"/>
              </a:rPr>
              <a:t> </a:t>
            </a:r>
            <a:r>
              <a:rPr lang="fr-FR" b="1" cap="none" dirty="0">
                <a:latin typeface="Times New Roman" panose="02020603050405020304" pitchFamily="18" charset="0"/>
                <a:cs typeface="Times New Roman" panose="02020603050405020304" pitchFamily="18" charset="0"/>
              </a:rPr>
              <a:t>Allo-immunisation</a:t>
            </a:r>
            <a:r>
              <a:rPr lang="fr-FR" b="1" dirty="0">
                <a:latin typeface="Times New Roman" panose="02020603050405020304" pitchFamily="18" charset="0"/>
                <a:cs typeface="Times New Roman" panose="02020603050405020304" pitchFamily="18" charset="0"/>
              </a:rPr>
              <a:t> (8)</a:t>
            </a:r>
            <a:endParaRPr lang="fr-FR" dirty="0"/>
          </a:p>
        </p:txBody>
      </p:sp>
      <p:sp>
        <p:nvSpPr>
          <p:cNvPr id="3" name="Espace réservé du contenu 2">
            <a:extLst>
              <a:ext uri="{FF2B5EF4-FFF2-40B4-BE49-F238E27FC236}">
                <a16:creationId xmlns:a16="http://schemas.microsoft.com/office/drawing/2014/main" id="{7EBDD8DC-90BB-4CAB-8A65-92746495C475}"/>
              </a:ext>
            </a:extLst>
          </p:cNvPr>
          <p:cNvSpPr>
            <a:spLocks noGrp="1"/>
          </p:cNvSpPr>
          <p:nvPr>
            <p:ph idx="1"/>
          </p:nvPr>
        </p:nvSpPr>
        <p:spPr/>
        <p:txBody>
          <a:bodyPr>
            <a:normAutofit fontScale="92500" lnSpcReduction="10000"/>
          </a:bodyPr>
          <a:lstStyle/>
          <a:p>
            <a:pPr algn="just"/>
            <a:r>
              <a:rPr lang="fr-FR" sz="2400" b="1" u="sng" dirty="0">
                <a:latin typeface="Times New Roman" panose="02020603050405020304" pitchFamily="18" charset="0"/>
                <a:cs typeface="Times New Roman" panose="02020603050405020304" pitchFamily="18" charset="0"/>
              </a:rPr>
              <a:t>Prévention de l’allo-immunisation :</a:t>
            </a:r>
            <a:endParaRPr lang="fr-FR" sz="2400" dirty="0">
              <a:latin typeface="Times New Roman" panose="02020603050405020304" pitchFamily="18" charset="0"/>
              <a:cs typeface="Times New Roman" panose="02020603050405020304" pitchFamily="18" charset="0"/>
            </a:endParaRPr>
          </a:p>
          <a:p>
            <a:pPr lvl="1" algn="just"/>
            <a:r>
              <a:rPr lang="fr-FR" sz="2400" dirty="0">
                <a:latin typeface="Times New Roman" panose="02020603050405020304" pitchFamily="18" charset="0"/>
                <a:cs typeface="Times New Roman" panose="02020603050405020304" pitchFamily="18" charset="0"/>
              </a:rPr>
              <a:t>Déterminer le phénotype RH du sujet à transfuser.</a:t>
            </a:r>
          </a:p>
          <a:p>
            <a:pPr lvl="1" algn="just"/>
            <a:r>
              <a:rPr lang="fr-FR" sz="2400" dirty="0">
                <a:latin typeface="Times New Roman" panose="02020603050405020304" pitchFamily="18" charset="0"/>
                <a:cs typeface="Times New Roman" panose="02020603050405020304" pitchFamily="18" charset="0"/>
              </a:rPr>
              <a:t>Choisir des concentrés de globules rouges : pas d’apports d’antigène(s) inconnus au patient.</a:t>
            </a:r>
          </a:p>
          <a:p>
            <a:pPr algn="just"/>
            <a:endParaRPr lang="fr-FR" sz="2400" dirty="0">
              <a:latin typeface="Times New Roman" panose="02020603050405020304" pitchFamily="18" charset="0"/>
              <a:cs typeface="Times New Roman" panose="02020603050405020304" pitchFamily="18" charset="0"/>
            </a:endParaRPr>
          </a:p>
          <a:p>
            <a:pPr algn="just"/>
            <a:r>
              <a:rPr lang="fr-FR" sz="2400" b="1" u="sng" dirty="0">
                <a:latin typeface="Times New Roman" panose="02020603050405020304" pitchFamily="18" charset="0"/>
                <a:cs typeface="Times New Roman" panose="02020603050405020304" pitchFamily="18" charset="0"/>
              </a:rPr>
              <a:t>Prévention d’une hémolyse transfusionnelle chez un patient allo-immunisé</a:t>
            </a:r>
            <a:endParaRPr lang="fr-FR" sz="2400" dirty="0">
              <a:latin typeface="Times New Roman" panose="02020603050405020304" pitchFamily="18" charset="0"/>
              <a:cs typeface="Times New Roman" panose="02020603050405020304" pitchFamily="18" charset="0"/>
            </a:endParaRPr>
          </a:p>
          <a:p>
            <a:pPr lvl="1" algn="just"/>
            <a:r>
              <a:rPr lang="fr-FR" sz="2400" dirty="0">
                <a:latin typeface="Times New Roman" panose="02020603050405020304" pitchFamily="18" charset="0"/>
                <a:cs typeface="Times New Roman" panose="02020603050405020304" pitchFamily="18" charset="0"/>
              </a:rPr>
              <a:t>RAI avant toute transfusion.</a:t>
            </a:r>
          </a:p>
          <a:p>
            <a:pPr lvl="1" algn="just"/>
            <a:r>
              <a:rPr lang="fr-FR" sz="2400" dirty="0">
                <a:latin typeface="Times New Roman" panose="02020603050405020304" pitchFamily="18" charset="0"/>
                <a:cs typeface="Times New Roman" panose="02020603050405020304" pitchFamily="18" charset="0"/>
              </a:rPr>
              <a:t>Quand la RAI est positive, on doit sélectionner les CGR à transfuser par une épreuve de compatibilité au laboratoire.</a:t>
            </a:r>
          </a:p>
          <a:p>
            <a:pPr marL="0" indent="0" algn="just">
              <a:buNone/>
            </a:pPr>
            <a:r>
              <a:rPr lang="fr-FR" sz="2400" b="1" dirty="0">
                <a:solidFill>
                  <a:srgbClr val="FF0000"/>
                </a:solidFill>
                <a:latin typeface="Times New Roman" panose="02020603050405020304" pitchFamily="18" charset="0"/>
                <a:cs typeface="Times New Roman" panose="02020603050405020304" pitchFamily="18" charset="0"/>
              </a:rPr>
              <a:t>Sang compatibilisé :  Au laboratoire, le sang du CGR sélectionné et le plasma du receveur sont mis en contact afin de vérifier l’absence de réaction autorisant la transfusion du CGR.</a:t>
            </a:r>
            <a:endParaRPr lang="fr-FR" sz="2400" dirty="0">
              <a:solidFill>
                <a:srgbClr val="FF0000"/>
              </a:solidFill>
              <a:latin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44033ABD-CAB5-4A36-889B-78101DED51F3}"/>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803893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29032B-3D92-46DD-A90D-1BE2A7F8CA58}"/>
              </a:ext>
            </a:extLst>
          </p:cNvPr>
          <p:cNvSpPr>
            <a:spLocks noGrp="1"/>
          </p:cNvSpPr>
          <p:nvPr>
            <p:ph type="title"/>
          </p:nvPr>
        </p:nvSpPr>
        <p:spPr/>
        <p:txBody>
          <a:bodyPr/>
          <a:lstStyle/>
          <a:p>
            <a:r>
              <a:rPr lang="fr-FR" b="1" dirty="0">
                <a:latin typeface="Times New Roman" panose="02020603050405020304" pitchFamily="18" charset="0"/>
                <a:cs typeface="Times New Roman" panose="02020603050405020304" pitchFamily="18" charset="0"/>
              </a:rPr>
              <a:t>L’acte transfusionnel / </a:t>
            </a:r>
            <a:r>
              <a:rPr lang="fr-FR" b="1" cap="none" dirty="0">
                <a:latin typeface="Times New Roman" panose="02020603050405020304" pitchFamily="18" charset="0"/>
                <a:cs typeface="Times New Roman" panose="02020603050405020304" pitchFamily="18" charset="0"/>
              </a:rPr>
              <a:t>Introduction</a:t>
            </a:r>
            <a:r>
              <a:rPr lang="fr-FR" b="1" dirty="0">
                <a:latin typeface="Times New Roman" panose="02020603050405020304" pitchFamily="18" charset="0"/>
                <a:cs typeface="Times New Roman" panose="02020603050405020304" pitchFamily="18" charset="0"/>
              </a:rPr>
              <a:t> (1)</a:t>
            </a:r>
          </a:p>
        </p:txBody>
      </p:sp>
      <p:sp>
        <p:nvSpPr>
          <p:cNvPr id="3" name="Espace réservé du contenu 2">
            <a:extLst>
              <a:ext uri="{FF2B5EF4-FFF2-40B4-BE49-F238E27FC236}">
                <a16:creationId xmlns:a16="http://schemas.microsoft.com/office/drawing/2014/main" id="{DF309EEC-3239-4566-9F15-46299935B9EE}"/>
              </a:ext>
            </a:extLst>
          </p:cNvPr>
          <p:cNvSpPr>
            <a:spLocks noGrp="1"/>
          </p:cNvSpPr>
          <p:nvPr>
            <p:ph idx="1"/>
          </p:nvPr>
        </p:nvSpPr>
        <p:spPr>
          <a:xfrm>
            <a:off x="685800" y="2075650"/>
            <a:ext cx="10820400" cy="4510680"/>
          </a:xfrm>
        </p:spPr>
        <p:txBody>
          <a:bodyPr>
            <a:normAutofit fontScale="70000" lnSpcReduction="20000"/>
          </a:bodyPr>
          <a:lstStyle/>
          <a:p>
            <a:pPr algn="just"/>
            <a:r>
              <a:rPr lang="fr-FR" sz="2600" b="1" dirty="0">
                <a:latin typeface="Times New Roman" panose="02020603050405020304" pitchFamily="18" charset="0"/>
                <a:cs typeface="Times New Roman" panose="02020603050405020304" pitchFamily="18" charset="0"/>
              </a:rPr>
              <a:t>PROCESSUS TRANSFUSIONNEL</a:t>
            </a:r>
          </a:p>
          <a:p>
            <a:pPr lvl="1" algn="just"/>
            <a:r>
              <a:rPr lang="fr-FR" sz="2600" u="sng" dirty="0">
                <a:latin typeface="Times New Roman" panose="02020603050405020304" pitchFamily="18" charset="0"/>
                <a:cs typeface="Times New Roman" panose="02020603050405020304" pitchFamily="18" charset="0"/>
              </a:rPr>
              <a:t>DEBUT:</a:t>
            </a:r>
            <a:r>
              <a:rPr lang="fr-FR" sz="2600" dirty="0">
                <a:latin typeface="Times New Roman" panose="02020603050405020304" pitchFamily="18" charset="0"/>
                <a:cs typeface="Times New Roman" panose="02020603050405020304" pitchFamily="18" charset="0"/>
              </a:rPr>
              <a:t> </a:t>
            </a:r>
            <a:r>
              <a:rPr lang="fr-FR" sz="2600" b="1" dirty="0">
                <a:latin typeface="Times New Roman" panose="02020603050405020304" pitchFamily="18" charset="0"/>
                <a:cs typeface="Times New Roman" panose="02020603050405020304" pitchFamily="18" charset="0"/>
              </a:rPr>
              <a:t>PM d’examens </a:t>
            </a:r>
            <a:r>
              <a:rPr lang="fr-FR" sz="2600" b="1" dirty="0" err="1">
                <a:latin typeface="Times New Roman" panose="02020603050405020304" pitchFamily="18" charset="0"/>
                <a:cs typeface="Times New Roman" panose="02020603050405020304" pitchFamily="18" charset="0"/>
              </a:rPr>
              <a:t>immuno</a:t>
            </a:r>
            <a:r>
              <a:rPr lang="fr-FR" sz="2600" b="1" dirty="0">
                <a:latin typeface="Times New Roman" panose="02020603050405020304" pitchFamily="18" charset="0"/>
                <a:cs typeface="Times New Roman" panose="02020603050405020304" pitchFamily="18" charset="0"/>
              </a:rPr>
              <a:t> – hématologiques (au laboratoire en vue de la transfusion de PSL).</a:t>
            </a:r>
          </a:p>
          <a:p>
            <a:pPr algn="just"/>
            <a:endParaRPr lang="fr-FR" sz="2600" b="1" dirty="0">
              <a:latin typeface="Times New Roman" panose="02020603050405020304" pitchFamily="18" charset="0"/>
              <a:cs typeface="Times New Roman" panose="02020603050405020304" pitchFamily="18" charset="0"/>
            </a:endParaRPr>
          </a:p>
          <a:p>
            <a:pPr algn="just"/>
            <a:endParaRPr lang="fr-FR" sz="2600" dirty="0">
              <a:latin typeface="Times New Roman" panose="02020603050405020304" pitchFamily="18" charset="0"/>
              <a:cs typeface="Times New Roman" panose="02020603050405020304" pitchFamily="18" charset="0"/>
            </a:endParaRPr>
          </a:p>
          <a:p>
            <a:pPr lvl="1" algn="just"/>
            <a:r>
              <a:rPr lang="fr-FR" sz="2600" u="sng" dirty="0">
                <a:latin typeface="Times New Roman" panose="02020603050405020304" pitchFamily="18" charset="0"/>
                <a:cs typeface="Times New Roman" panose="02020603050405020304" pitchFamily="18" charset="0"/>
              </a:rPr>
              <a:t>FIN : </a:t>
            </a:r>
            <a:r>
              <a:rPr lang="fr-FR" sz="2600" b="1" dirty="0">
                <a:latin typeface="Times New Roman" panose="02020603050405020304" pitchFamily="18" charset="0"/>
                <a:cs typeface="Times New Roman" panose="02020603050405020304" pitchFamily="18" charset="0"/>
              </a:rPr>
              <a:t>Réalisation de l’acte transfusionnel</a:t>
            </a:r>
          </a:p>
          <a:p>
            <a:pPr lvl="1" algn="just"/>
            <a:endParaRPr lang="fr-FR" sz="2600" b="1" dirty="0">
              <a:latin typeface="Times New Roman" panose="02020603050405020304" pitchFamily="18" charset="0"/>
              <a:cs typeface="Times New Roman" panose="02020603050405020304" pitchFamily="18" charset="0"/>
            </a:endParaRPr>
          </a:p>
          <a:p>
            <a:pPr lvl="0" algn="just"/>
            <a:r>
              <a:rPr lang="fr-FR" sz="2900" dirty="0">
                <a:latin typeface="Times New Roman" panose="02020603050405020304" pitchFamily="18" charset="0"/>
                <a:cs typeface="Times New Roman" panose="02020603050405020304" pitchFamily="18" charset="0"/>
              </a:rPr>
              <a:t>5 étapes :</a:t>
            </a:r>
          </a:p>
          <a:p>
            <a:pPr lvl="1" algn="just"/>
            <a:r>
              <a:rPr lang="fr-FR" sz="2900" u="sng" dirty="0">
                <a:latin typeface="Times New Roman" panose="02020603050405020304" pitchFamily="18" charset="0"/>
                <a:cs typeface="Times New Roman" panose="02020603050405020304" pitchFamily="18" charset="0"/>
              </a:rPr>
              <a:t>Etape 1 :</a:t>
            </a:r>
            <a:r>
              <a:rPr lang="fr-FR" sz="2900" dirty="0">
                <a:latin typeface="Times New Roman" panose="02020603050405020304" pitchFamily="18" charset="0"/>
                <a:cs typeface="Times New Roman" panose="02020603050405020304" pitchFamily="18" charset="0"/>
              </a:rPr>
              <a:t> </a:t>
            </a:r>
            <a:r>
              <a:rPr lang="fr-FR" sz="2900" i="1" dirty="0">
                <a:latin typeface="Times New Roman" panose="02020603050405020304" pitchFamily="18" charset="0"/>
                <a:cs typeface="Times New Roman" panose="02020603050405020304" pitchFamily="18" charset="0"/>
              </a:rPr>
              <a:t>demande d’examens </a:t>
            </a:r>
            <a:r>
              <a:rPr lang="fr-FR" sz="2900" i="1" dirty="0" err="1">
                <a:latin typeface="Times New Roman" panose="02020603050405020304" pitchFamily="18" charset="0"/>
                <a:cs typeface="Times New Roman" panose="02020603050405020304" pitchFamily="18" charset="0"/>
              </a:rPr>
              <a:t>immuno-hématologiques</a:t>
            </a:r>
            <a:r>
              <a:rPr lang="fr-FR" sz="2900" i="1" dirty="0">
                <a:latin typeface="Times New Roman" panose="02020603050405020304" pitchFamily="18" charset="0"/>
                <a:cs typeface="Times New Roman" panose="02020603050405020304" pitchFamily="18" charset="0"/>
              </a:rPr>
              <a:t> et leurs prélèvements</a:t>
            </a:r>
            <a:endParaRPr lang="fr-FR" sz="2900" dirty="0">
              <a:latin typeface="Times New Roman" panose="02020603050405020304" pitchFamily="18" charset="0"/>
              <a:cs typeface="Times New Roman" panose="02020603050405020304" pitchFamily="18" charset="0"/>
            </a:endParaRPr>
          </a:p>
          <a:p>
            <a:pPr lvl="1" algn="just"/>
            <a:r>
              <a:rPr lang="fr-FR" sz="2900" u="sng" dirty="0">
                <a:latin typeface="Times New Roman" panose="02020603050405020304" pitchFamily="18" charset="0"/>
                <a:cs typeface="Times New Roman" panose="02020603050405020304" pitchFamily="18" charset="0"/>
              </a:rPr>
              <a:t>Etape 2 :</a:t>
            </a:r>
            <a:r>
              <a:rPr lang="fr-FR" sz="2900" dirty="0">
                <a:latin typeface="Times New Roman" panose="02020603050405020304" pitchFamily="18" charset="0"/>
                <a:cs typeface="Times New Roman" panose="02020603050405020304" pitchFamily="18" charset="0"/>
              </a:rPr>
              <a:t> </a:t>
            </a:r>
            <a:r>
              <a:rPr lang="fr-FR" sz="2900" i="1" dirty="0">
                <a:latin typeface="Times New Roman" panose="02020603050405020304" pitchFamily="18" charset="0"/>
                <a:cs typeface="Times New Roman" panose="02020603050405020304" pitchFamily="18" charset="0"/>
              </a:rPr>
              <a:t>demande de PSL</a:t>
            </a:r>
            <a:endParaRPr lang="fr-FR" sz="2900" dirty="0">
              <a:latin typeface="Times New Roman" panose="02020603050405020304" pitchFamily="18" charset="0"/>
              <a:cs typeface="Times New Roman" panose="02020603050405020304" pitchFamily="18" charset="0"/>
            </a:endParaRPr>
          </a:p>
          <a:p>
            <a:pPr lvl="1" algn="just"/>
            <a:r>
              <a:rPr lang="fr-FR" sz="2900" u="sng" dirty="0">
                <a:latin typeface="Times New Roman" panose="02020603050405020304" pitchFamily="18" charset="0"/>
                <a:cs typeface="Times New Roman" panose="02020603050405020304" pitchFamily="18" charset="0"/>
              </a:rPr>
              <a:t>Etape 3 :</a:t>
            </a:r>
            <a:r>
              <a:rPr lang="fr-FR" sz="2900" dirty="0">
                <a:latin typeface="Times New Roman" panose="02020603050405020304" pitchFamily="18" charset="0"/>
                <a:cs typeface="Times New Roman" panose="02020603050405020304" pitchFamily="18" charset="0"/>
              </a:rPr>
              <a:t>  </a:t>
            </a:r>
            <a:r>
              <a:rPr lang="fr-FR" sz="2900" i="1" dirty="0">
                <a:latin typeface="Times New Roman" panose="02020603050405020304" pitchFamily="18" charset="0"/>
                <a:cs typeface="Times New Roman" panose="02020603050405020304" pitchFamily="18" charset="0"/>
              </a:rPr>
              <a:t>réception des PSL</a:t>
            </a:r>
            <a:endParaRPr lang="fr-FR" sz="2900" dirty="0">
              <a:latin typeface="Times New Roman" panose="02020603050405020304" pitchFamily="18" charset="0"/>
              <a:cs typeface="Times New Roman" panose="02020603050405020304" pitchFamily="18" charset="0"/>
            </a:endParaRPr>
          </a:p>
          <a:p>
            <a:pPr lvl="1" algn="just"/>
            <a:r>
              <a:rPr lang="fr-FR" sz="2900" u="sng" dirty="0">
                <a:latin typeface="Times New Roman" panose="02020603050405020304" pitchFamily="18" charset="0"/>
                <a:cs typeface="Times New Roman" panose="02020603050405020304" pitchFamily="18" charset="0"/>
              </a:rPr>
              <a:t>Etape 4 :</a:t>
            </a:r>
            <a:r>
              <a:rPr lang="fr-FR" sz="2900" dirty="0">
                <a:latin typeface="Times New Roman" panose="02020603050405020304" pitchFamily="18" charset="0"/>
                <a:cs typeface="Times New Roman" panose="02020603050405020304" pitchFamily="18" charset="0"/>
              </a:rPr>
              <a:t> </a:t>
            </a:r>
            <a:r>
              <a:rPr lang="fr-FR" sz="2900" i="1" dirty="0">
                <a:latin typeface="Times New Roman" panose="02020603050405020304" pitchFamily="18" charset="0"/>
                <a:cs typeface="Times New Roman" panose="02020603050405020304" pitchFamily="18" charset="0"/>
              </a:rPr>
              <a:t>réalisation de l’acte transfusionnel</a:t>
            </a:r>
            <a:endParaRPr lang="fr-FR" sz="2900" dirty="0">
              <a:latin typeface="Times New Roman" panose="02020603050405020304" pitchFamily="18" charset="0"/>
              <a:cs typeface="Times New Roman" panose="02020603050405020304" pitchFamily="18" charset="0"/>
            </a:endParaRPr>
          </a:p>
          <a:p>
            <a:pPr lvl="1" algn="just"/>
            <a:r>
              <a:rPr lang="fr-FR" sz="2900" u="sng" dirty="0">
                <a:latin typeface="Times New Roman" panose="02020603050405020304" pitchFamily="18" charset="0"/>
                <a:cs typeface="Times New Roman" panose="02020603050405020304" pitchFamily="18" charset="0"/>
              </a:rPr>
              <a:t>Etape 5 :</a:t>
            </a:r>
            <a:r>
              <a:rPr lang="fr-FR" sz="2900" dirty="0">
                <a:latin typeface="Times New Roman" panose="02020603050405020304" pitchFamily="18" charset="0"/>
                <a:cs typeface="Times New Roman" panose="02020603050405020304" pitchFamily="18" charset="0"/>
              </a:rPr>
              <a:t> </a:t>
            </a:r>
            <a:r>
              <a:rPr lang="fr-FR" sz="2900" i="1" dirty="0">
                <a:latin typeface="Times New Roman" panose="02020603050405020304" pitchFamily="18" charset="0"/>
                <a:cs typeface="Times New Roman" panose="02020603050405020304" pitchFamily="18" charset="0"/>
              </a:rPr>
              <a:t>gestion de la traçabilité.</a:t>
            </a:r>
            <a:endParaRPr lang="fr-FR" sz="2900" dirty="0">
              <a:latin typeface="Times New Roman" panose="02020603050405020304" pitchFamily="18" charset="0"/>
              <a:cs typeface="Times New Roman" panose="02020603050405020304" pitchFamily="18" charset="0"/>
            </a:endParaRPr>
          </a:p>
          <a:p>
            <a:pPr algn="just"/>
            <a:r>
              <a:rPr lang="fr-FR" sz="2600" i="1" dirty="0">
                <a:latin typeface="Times New Roman" panose="02020603050405020304" pitchFamily="18" charset="0"/>
                <a:cs typeface="Times New Roman" panose="02020603050405020304" pitchFamily="18" charset="0"/>
              </a:rPr>
              <a:t> </a:t>
            </a:r>
          </a:p>
          <a:p>
            <a:pPr algn="just"/>
            <a:r>
              <a:rPr lang="fr-FR" sz="2600" b="1" u="sng" dirty="0">
                <a:solidFill>
                  <a:srgbClr val="FF0000"/>
                </a:solidFill>
                <a:latin typeface="Times New Roman" panose="02020603050405020304" pitchFamily="18" charset="0"/>
                <a:cs typeface="Times New Roman" panose="02020603050405020304" pitchFamily="18" charset="0"/>
              </a:rPr>
              <a:t>Objectif :</a:t>
            </a:r>
            <a:r>
              <a:rPr lang="fr-FR" sz="2600" b="1" dirty="0">
                <a:solidFill>
                  <a:srgbClr val="FF0000"/>
                </a:solidFill>
                <a:latin typeface="Times New Roman" panose="02020603050405020304" pitchFamily="18" charset="0"/>
                <a:cs typeface="Times New Roman" panose="02020603050405020304" pitchFamily="18" charset="0"/>
              </a:rPr>
              <a:t> réduire le risque d’erreurs au cours du processus transfusionnel par une connaissance des points critiques / de vigilance.</a:t>
            </a:r>
          </a:p>
          <a:p>
            <a:pPr marL="457200" lvl="1" indent="0">
              <a:buNone/>
            </a:pPr>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7153092A-E05C-4F9C-8CB7-36EFE1E1077B}"/>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5" name="Flèche : droite 4">
            <a:extLst>
              <a:ext uri="{FF2B5EF4-FFF2-40B4-BE49-F238E27FC236}">
                <a16:creationId xmlns:a16="http://schemas.microsoft.com/office/drawing/2014/main" id="{0A134B9F-B10C-4A77-9BE4-988E4975965C}"/>
              </a:ext>
            </a:extLst>
          </p:cNvPr>
          <p:cNvSpPr/>
          <p:nvPr/>
        </p:nvSpPr>
        <p:spPr>
          <a:xfrm rot="5400000">
            <a:off x="3830720" y="2677115"/>
            <a:ext cx="57601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629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4FFC4-CA9D-4A4B-A8D4-1656B089DB92}"/>
              </a:ext>
            </a:extLst>
          </p:cNvPr>
          <p:cNvSpPr>
            <a:spLocks noGrp="1"/>
          </p:cNvSpPr>
          <p:nvPr>
            <p:ph type="title"/>
          </p:nvPr>
        </p:nvSpPr>
        <p:spPr/>
        <p:txBody>
          <a:bodyPr>
            <a:normAutofit fontScale="90000"/>
          </a:bodyPr>
          <a:lstStyle/>
          <a:p>
            <a:r>
              <a:rPr lang="fr-FR" b="1" dirty="0">
                <a:latin typeface="Times New Roman" panose="02020603050405020304" pitchFamily="18" charset="0"/>
                <a:cs typeface="Times New Roman" panose="02020603050405020304" pitchFamily="18" charset="0"/>
              </a:rPr>
              <a:t>L’acte transfusionnel /</a:t>
            </a:r>
            <a:br>
              <a:rPr lang="fr-FR" b="1" dirty="0">
                <a:latin typeface="Times New Roman" panose="02020603050405020304" pitchFamily="18" charset="0"/>
                <a:cs typeface="Times New Roman" panose="02020603050405020304" pitchFamily="18" charset="0"/>
              </a:rPr>
            </a:br>
            <a:r>
              <a:rPr lang="fr-FR" sz="2700" i="1" cap="none" dirty="0">
                <a:latin typeface="Times New Roman" panose="02020603050405020304" pitchFamily="18" charset="0"/>
                <a:cs typeface="Times New Roman" panose="02020603050405020304" pitchFamily="18" charset="0"/>
              </a:rPr>
              <a:t>Demande d’examens </a:t>
            </a:r>
            <a:r>
              <a:rPr lang="fr-FR" sz="2700" i="1" cap="none" dirty="0" err="1">
                <a:latin typeface="Times New Roman" panose="02020603050405020304" pitchFamily="18" charset="0"/>
                <a:cs typeface="Times New Roman" panose="02020603050405020304" pitchFamily="18" charset="0"/>
              </a:rPr>
              <a:t>immuno-hématologiques</a:t>
            </a:r>
            <a:r>
              <a:rPr lang="fr-FR" sz="2700" i="1" cap="none" dirty="0">
                <a:latin typeface="Times New Roman" panose="02020603050405020304" pitchFamily="18" charset="0"/>
                <a:cs typeface="Times New Roman" panose="02020603050405020304" pitchFamily="18" charset="0"/>
              </a:rPr>
              <a:t> et leurs prélèvements</a:t>
            </a:r>
            <a:br>
              <a:rPr lang="fr-FR" b="1" dirty="0">
                <a:latin typeface="Times New Roman" panose="02020603050405020304" pitchFamily="18" charset="0"/>
                <a:cs typeface="Times New Roman" panose="02020603050405020304" pitchFamily="18" charset="0"/>
              </a:rPr>
            </a:br>
            <a:r>
              <a:rPr lang="fr-FR" sz="3100" b="1" dirty="0">
                <a:latin typeface="Times New Roman" panose="02020603050405020304" pitchFamily="18" charset="0"/>
                <a:cs typeface="Times New Roman" panose="02020603050405020304" pitchFamily="18" charset="0"/>
              </a:rPr>
              <a:t>demande d’examens</a:t>
            </a:r>
            <a:r>
              <a:rPr lang="fr-FR" dirty="0">
                <a:latin typeface="Times New Roman" panose="02020603050405020304" pitchFamily="18" charset="0"/>
                <a:cs typeface="Times New Roman" panose="02020603050405020304" pitchFamily="18" charset="0"/>
              </a:rPr>
              <a:t>(2)</a:t>
            </a:r>
            <a:endParaRPr lang="fr-FR" dirty="0"/>
          </a:p>
        </p:txBody>
      </p:sp>
      <p:sp>
        <p:nvSpPr>
          <p:cNvPr id="3" name="Espace réservé du contenu 2">
            <a:extLst>
              <a:ext uri="{FF2B5EF4-FFF2-40B4-BE49-F238E27FC236}">
                <a16:creationId xmlns:a16="http://schemas.microsoft.com/office/drawing/2014/main" id="{D34290C6-279B-4401-9197-9247D55A045F}"/>
              </a:ext>
            </a:extLst>
          </p:cNvPr>
          <p:cNvSpPr>
            <a:spLocks noGrp="1"/>
          </p:cNvSpPr>
          <p:nvPr>
            <p:ph idx="1"/>
          </p:nvPr>
        </p:nvSpPr>
        <p:spPr/>
        <p:txBody>
          <a:bodyPr/>
          <a:lstStyle/>
          <a:p>
            <a:pPr algn="just"/>
            <a:r>
              <a:rPr lang="fr-FR" b="1" u="sng" dirty="0">
                <a:solidFill>
                  <a:srgbClr val="FF0000"/>
                </a:solidFill>
                <a:latin typeface="Times New Roman" panose="02020603050405020304" pitchFamily="18" charset="0"/>
                <a:cs typeface="Times New Roman" panose="02020603050405020304" pitchFamily="18" charset="0"/>
              </a:rPr>
              <a:t>Objectif :</a:t>
            </a:r>
            <a:r>
              <a:rPr lang="fr-FR" b="1" dirty="0">
                <a:solidFill>
                  <a:srgbClr val="FF0000"/>
                </a:solidFill>
                <a:latin typeface="Times New Roman" panose="02020603050405020304" pitchFamily="18" charset="0"/>
                <a:cs typeface="Times New Roman" panose="02020603050405020304" pitchFamily="18" charset="0"/>
              </a:rPr>
              <a:t> prévention d’un accident transfusionnel par incompatibilité ABO / allo-immunisation.</a:t>
            </a:r>
          </a:p>
          <a:p>
            <a:pPr algn="just"/>
            <a:endParaRPr lang="fr-FR" dirty="0">
              <a:solidFill>
                <a:srgbClr val="FF0000"/>
              </a:solidFill>
              <a:latin typeface="Times New Roman" panose="02020603050405020304" pitchFamily="18" charset="0"/>
              <a:cs typeface="Times New Roman" panose="02020603050405020304" pitchFamily="18" charset="0"/>
            </a:endParaRPr>
          </a:p>
          <a:p>
            <a:r>
              <a:rPr lang="fr-FR" b="1" u="sng" dirty="0">
                <a:latin typeface="Times New Roman" panose="02020603050405020304" pitchFamily="18" charset="0"/>
                <a:cs typeface="Times New Roman" panose="02020603050405020304" pitchFamily="18" charset="0"/>
              </a:rPr>
              <a:t>Demande d’examens doit comporter </a:t>
            </a:r>
            <a:r>
              <a:rPr lang="fr-FR" dirty="0">
                <a:latin typeface="Times New Roman" panose="02020603050405020304" pitchFamily="18" charset="0"/>
                <a:cs typeface="Times New Roman" panose="02020603050405020304" pitchFamily="18" charset="0"/>
              </a:rPr>
              <a:t>:</a:t>
            </a:r>
          </a:p>
          <a:p>
            <a:pPr lvl="1"/>
            <a:r>
              <a:rPr lang="fr-FR" dirty="0">
                <a:latin typeface="Times New Roman" panose="02020603050405020304" pitchFamily="18" charset="0"/>
                <a:cs typeface="Times New Roman" panose="02020603050405020304" pitchFamily="18" charset="0"/>
              </a:rPr>
              <a:t>Identification du patient : nom de naissance, nom marital, prénom et date de naissance</a:t>
            </a:r>
          </a:p>
          <a:p>
            <a:pPr lvl="1"/>
            <a:r>
              <a:rPr lang="fr-FR" dirty="0">
                <a:latin typeface="Times New Roman" panose="02020603050405020304" pitchFamily="18" charset="0"/>
                <a:cs typeface="Times New Roman" panose="02020603050405020304" pitchFamily="18" charset="0"/>
              </a:rPr>
              <a:t>Identification du prescripteur : nom et signature</a:t>
            </a:r>
          </a:p>
          <a:p>
            <a:pPr lvl="1"/>
            <a:r>
              <a:rPr lang="fr-FR" dirty="0">
                <a:latin typeface="Times New Roman" panose="02020603050405020304" pitchFamily="18" charset="0"/>
                <a:cs typeface="Times New Roman" panose="02020603050405020304" pitchFamily="18" charset="0"/>
              </a:rPr>
              <a:t>Date de prescription</a:t>
            </a:r>
          </a:p>
          <a:p>
            <a:pPr lvl="1"/>
            <a:r>
              <a:rPr lang="fr-FR" dirty="0">
                <a:latin typeface="Times New Roman" panose="02020603050405020304" pitchFamily="18" charset="0"/>
                <a:cs typeface="Times New Roman" panose="02020603050405020304" pitchFamily="18" charset="0"/>
              </a:rPr>
              <a:t>Examens prescrits</a:t>
            </a:r>
          </a:p>
          <a:p>
            <a:pPr marL="0" indent="0">
              <a:buNone/>
            </a:pPr>
            <a:r>
              <a:rPr lang="fr-FR" b="1" dirty="0">
                <a:solidFill>
                  <a:srgbClr val="FF0000"/>
                </a:solidFill>
                <a:latin typeface="Times New Roman" panose="02020603050405020304" pitchFamily="18" charset="0"/>
                <a:cs typeface="Times New Roman" panose="02020603050405020304" pitchFamily="18" charset="0"/>
              </a:rPr>
              <a:t>La PM est obligatoire : pas de PM, pas de prélèvement.</a:t>
            </a:r>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3BAD6DFC-A52B-4C73-90D1-0324B3542FB0}"/>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190340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44B1C4-2D8A-4EFD-9C18-0EAF73FB602C}"/>
              </a:ext>
            </a:extLst>
          </p:cNvPr>
          <p:cNvSpPr>
            <a:spLocks noGrp="1"/>
          </p:cNvSpPr>
          <p:nvPr>
            <p:ph type="title"/>
          </p:nvPr>
        </p:nvSpPr>
        <p:spPr>
          <a:xfrm>
            <a:off x="2895600" y="764372"/>
            <a:ext cx="8610600" cy="1430187"/>
          </a:xfrm>
        </p:spPr>
        <p:txBody>
          <a:bodyPr>
            <a:noAutofit/>
          </a:bodyPr>
          <a:lstStyle/>
          <a:p>
            <a:r>
              <a:rPr lang="fr-FR" sz="3600" b="1" dirty="0">
                <a:latin typeface="Times New Roman" panose="02020603050405020304" pitchFamily="18" charset="0"/>
                <a:cs typeface="Times New Roman" panose="02020603050405020304" pitchFamily="18" charset="0"/>
              </a:rPr>
              <a:t>L’acte transfusionnel </a:t>
            </a:r>
            <a:r>
              <a:rPr lang="fr-FR" sz="3200" b="1" dirty="0">
                <a:latin typeface="Times New Roman" panose="02020603050405020304" pitchFamily="18" charset="0"/>
                <a:cs typeface="Times New Roman" panose="02020603050405020304" pitchFamily="18" charset="0"/>
              </a:rPr>
              <a:t>/</a:t>
            </a:r>
            <a:br>
              <a:rPr lang="fr-FR" sz="3200" b="1" dirty="0">
                <a:latin typeface="Times New Roman" panose="02020603050405020304" pitchFamily="18" charset="0"/>
                <a:cs typeface="Times New Roman" panose="02020603050405020304" pitchFamily="18" charset="0"/>
              </a:rPr>
            </a:br>
            <a:r>
              <a:rPr lang="fr-FR" sz="2400" i="1" cap="none" dirty="0">
                <a:latin typeface="Times New Roman" panose="02020603050405020304" pitchFamily="18" charset="0"/>
                <a:cs typeface="Times New Roman" panose="02020603050405020304" pitchFamily="18" charset="0"/>
              </a:rPr>
              <a:t>Demande d’examens </a:t>
            </a:r>
            <a:r>
              <a:rPr lang="fr-FR" sz="2400" i="1" cap="none" dirty="0" err="1">
                <a:latin typeface="Times New Roman" panose="02020603050405020304" pitchFamily="18" charset="0"/>
                <a:cs typeface="Times New Roman" panose="02020603050405020304" pitchFamily="18" charset="0"/>
              </a:rPr>
              <a:t>immuno-hématologiques</a:t>
            </a:r>
            <a:r>
              <a:rPr lang="fr-FR" sz="2400" i="1" cap="none" dirty="0">
                <a:latin typeface="Times New Roman" panose="02020603050405020304" pitchFamily="18" charset="0"/>
                <a:cs typeface="Times New Roman" panose="02020603050405020304" pitchFamily="18" charset="0"/>
              </a:rPr>
              <a:t> et leurs prélèvements</a:t>
            </a:r>
            <a:br>
              <a:rPr lang="fr-FR" sz="2400" i="1" cap="none" dirty="0">
                <a:latin typeface="Times New Roman" panose="02020603050405020304" pitchFamily="18" charset="0"/>
                <a:cs typeface="Times New Roman" panose="02020603050405020304" pitchFamily="18" charset="0"/>
              </a:rPr>
            </a:br>
            <a:r>
              <a:rPr lang="fr-FR" sz="2400" b="1" dirty="0">
                <a:latin typeface="Times New Roman" panose="02020603050405020304" pitchFamily="18" charset="0"/>
                <a:cs typeface="Times New Roman" panose="02020603050405020304" pitchFamily="18" charset="0"/>
              </a:rPr>
              <a:t>demande d’examens </a:t>
            </a:r>
            <a:r>
              <a:rPr lang="fr-FR" sz="2400" cap="none" dirty="0">
                <a:latin typeface="Times New Roman" panose="02020603050405020304" pitchFamily="18" charset="0"/>
                <a:cs typeface="Times New Roman" panose="02020603050405020304" pitchFamily="18" charset="0"/>
              </a:rPr>
              <a:t>(3)</a:t>
            </a:r>
            <a:endParaRPr lang="fr-FR" sz="2400" dirty="0"/>
          </a:p>
        </p:txBody>
      </p:sp>
      <p:sp>
        <p:nvSpPr>
          <p:cNvPr id="3" name="Espace réservé du contenu 2">
            <a:extLst>
              <a:ext uri="{FF2B5EF4-FFF2-40B4-BE49-F238E27FC236}">
                <a16:creationId xmlns:a16="http://schemas.microsoft.com/office/drawing/2014/main" id="{98CBFCEF-93AC-48F4-94C5-B32155254172}"/>
              </a:ext>
            </a:extLst>
          </p:cNvPr>
          <p:cNvSpPr>
            <a:spLocks noGrp="1"/>
          </p:cNvSpPr>
          <p:nvPr>
            <p:ph idx="1"/>
          </p:nvPr>
        </p:nvSpPr>
        <p:spPr/>
        <p:txBody>
          <a:bodyPr>
            <a:normAutofit fontScale="92500"/>
          </a:bodyPr>
          <a:lstStyle/>
          <a:p>
            <a:r>
              <a:rPr lang="fr-FR" sz="2400" u="sng" dirty="0">
                <a:latin typeface="Times New Roman" panose="02020603050405020304" pitchFamily="18" charset="0"/>
                <a:cs typeface="Times New Roman" panose="02020603050405020304" pitchFamily="18" charset="0"/>
              </a:rPr>
              <a:t>Résultats à avoir ou la PM en vue de la transfusion :</a:t>
            </a:r>
            <a:endParaRPr lang="fr-FR" sz="2400" dirty="0">
              <a:latin typeface="Times New Roman" panose="02020603050405020304" pitchFamily="18" charset="0"/>
              <a:cs typeface="Times New Roman" panose="02020603050405020304" pitchFamily="18" charset="0"/>
            </a:endParaRPr>
          </a:p>
          <a:p>
            <a:pPr lvl="1" algn="just"/>
            <a:r>
              <a:rPr lang="fr-FR" sz="2400" b="1" dirty="0">
                <a:solidFill>
                  <a:srgbClr val="FF0000"/>
                </a:solidFill>
                <a:latin typeface="Times New Roman" panose="02020603050405020304" pitchFamily="18" charset="0"/>
                <a:cs typeface="Times New Roman" panose="02020603050405020304" pitchFamily="18" charset="0"/>
              </a:rPr>
              <a:t>2 déterminations groupage ABORH1 + phénotypage RHKEL1</a:t>
            </a:r>
            <a:r>
              <a:rPr lang="fr-FR" sz="2400" dirty="0">
                <a:solidFill>
                  <a:srgbClr val="FF0000"/>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à partir de 2 prélèvements afin de disposer d’un de groupage sanguin valide.</a:t>
            </a:r>
          </a:p>
          <a:p>
            <a:pPr lvl="1" algn="just"/>
            <a:r>
              <a:rPr lang="fr-FR" sz="2400" b="1" dirty="0">
                <a:solidFill>
                  <a:srgbClr val="FF0000"/>
                </a:solidFill>
                <a:latin typeface="Times New Roman" panose="02020603050405020304" pitchFamily="18" charset="0"/>
                <a:cs typeface="Times New Roman" panose="02020603050405020304" pitchFamily="18" charset="0"/>
              </a:rPr>
              <a:t>Résultats de RAI inférieur à 72h qui peut être prolongée à 21 jours si transfusion de CGR sans période immunisante (transfusion, greffe, grossesse) attestée par médecin prescripteur dans les 6mois précédents la transfusion.</a:t>
            </a:r>
            <a:endParaRPr lang="fr-FR" sz="24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fr-FR" sz="2400" b="1" dirty="0">
                <a:solidFill>
                  <a:srgbClr val="FF0000"/>
                </a:solidFill>
                <a:latin typeface="Times New Roman" panose="02020603050405020304" pitchFamily="18" charset="0"/>
                <a:cs typeface="Times New Roman" panose="02020603050405020304" pitchFamily="18" charset="0"/>
              </a:rPr>
              <a:t> </a:t>
            </a:r>
            <a:endParaRPr lang="fr-FR" sz="2400" dirty="0">
              <a:solidFill>
                <a:srgbClr val="FF0000"/>
              </a:solidFill>
              <a:latin typeface="Times New Roman" panose="02020603050405020304" pitchFamily="18" charset="0"/>
              <a:cs typeface="Times New Roman" panose="02020603050405020304" pitchFamily="18" charset="0"/>
            </a:endParaRPr>
          </a:p>
          <a:p>
            <a:pPr algn="just"/>
            <a:r>
              <a:rPr lang="fr-FR" sz="2400" u="sng" dirty="0">
                <a:latin typeface="Times New Roman" panose="02020603050405020304" pitchFamily="18" charset="0"/>
                <a:cs typeface="Times New Roman" panose="02020603050405020304" pitchFamily="18" charset="0"/>
              </a:rPr>
              <a:t>Demande de prélèvements complémentaires</a:t>
            </a:r>
            <a:r>
              <a:rPr lang="fr-FR" sz="2400" b="1" dirty="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a:p>
            <a:pPr lvl="1" algn="just"/>
            <a:r>
              <a:rPr lang="fr-FR" sz="2400" b="1" dirty="0">
                <a:latin typeface="Times New Roman" panose="02020603050405020304" pitchFamily="18" charset="0"/>
                <a:cs typeface="Times New Roman" panose="02020603050405020304" pitchFamily="18" charset="0"/>
              </a:rPr>
              <a:t>En cas d’allo-immunisation érythrocytaire.</a:t>
            </a:r>
          </a:p>
          <a:p>
            <a:pPr lvl="1" algn="just"/>
            <a:r>
              <a:rPr lang="fr-FR" sz="2400" b="1" dirty="0">
                <a:latin typeface="Times New Roman" panose="02020603050405020304" pitchFamily="18" charset="0"/>
                <a:cs typeface="Times New Roman" panose="02020603050405020304" pitchFamily="18" charset="0"/>
              </a:rPr>
              <a:t>Epreuve directe de compatibilité au laboratoire : phénotype érythrocytaire étendu.</a:t>
            </a:r>
            <a:endParaRPr lang="fr-FR" sz="2400" dirty="0">
              <a:latin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EDA581EE-9D10-49C3-BF4F-948C901B4D80}"/>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488136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18FC27-67D0-49F4-B609-1AFAD9630570}"/>
              </a:ext>
            </a:extLst>
          </p:cNvPr>
          <p:cNvSpPr>
            <a:spLocks noGrp="1"/>
          </p:cNvSpPr>
          <p:nvPr>
            <p:ph type="title"/>
          </p:nvPr>
        </p:nvSpPr>
        <p:spPr>
          <a:xfrm>
            <a:off x="2895600" y="764373"/>
            <a:ext cx="8610600" cy="1293028"/>
          </a:xfrm>
        </p:spPr>
        <p:txBody>
          <a:bodyPr>
            <a:normAutofit fontScale="90000"/>
          </a:bodyPr>
          <a:lstStyle/>
          <a:p>
            <a:r>
              <a:rPr lang="fr-FR" sz="3600" b="1" dirty="0">
                <a:latin typeface="Times New Roman" panose="02020603050405020304" pitchFamily="18" charset="0"/>
                <a:cs typeface="Times New Roman" panose="02020603050405020304" pitchFamily="18" charset="0"/>
              </a:rPr>
              <a:t>L’acte transfusionnel /</a:t>
            </a:r>
            <a:br>
              <a:rPr lang="fr-FR" sz="3600" b="1" dirty="0">
                <a:latin typeface="Times New Roman" panose="02020603050405020304" pitchFamily="18" charset="0"/>
                <a:cs typeface="Times New Roman" panose="02020603050405020304" pitchFamily="18" charset="0"/>
              </a:rPr>
            </a:br>
            <a:r>
              <a:rPr lang="fr-FR" sz="2700" i="1" cap="none" dirty="0">
                <a:latin typeface="Times New Roman" panose="02020603050405020304" pitchFamily="18" charset="0"/>
                <a:cs typeface="Times New Roman" panose="02020603050405020304" pitchFamily="18" charset="0"/>
              </a:rPr>
              <a:t>Demande d’examens </a:t>
            </a:r>
            <a:r>
              <a:rPr lang="fr-FR" sz="2700" i="1" cap="none" dirty="0" err="1">
                <a:latin typeface="Times New Roman" panose="02020603050405020304" pitchFamily="18" charset="0"/>
                <a:cs typeface="Times New Roman" panose="02020603050405020304" pitchFamily="18" charset="0"/>
              </a:rPr>
              <a:t>immuno-hématologiques</a:t>
            </a:r>
            <a:r>
              <a:rPr lang="fr-FR" sz="2700" i="1" cap="none" dirty="0">
                <a:latin typeface="Times New Roman" panose="02020603050405020304" pitchFamily="18" charset="0"/>
                <a:cs typeface="Times New Roman" panose="02020603050405020304" pitchFamily="18" charset="0"/>
              </a:rPr>
              <a:t> et leurs prélèvements</a:t>
            </a:r>
            <a:br>
              <a:rPr lang="fr-FR" sz="2700" i="1" cap="none" dirty="0">
                <a:latin typeface="Times New Roman" panose="02020603050405020304" pitchFamily="18" charset="0"/>
                <a:cs typeface="Times New Roman" panose="02020603050405020304" pitchFamily="18" charset="0"/>
              </a:rPr>
            </a:br>
            <a:r>
              <a:rPr lang="fr-FR" sz="2700" b="1" dirty="0">
                <a:latin typeface="Times New Roman" panose="02020603050405020304" pitchFamily="18" charset="0"/>
                <a:cs typeface="Times New Roman" panose="02020603050405020304" pitchFamily="18" charset="0"/>
              </a:rPr>
              <a:t>DEGRE D’URGENCE TRANSFUSIONNELLE </a:t>
            </a:r>
            <a:r>
              <a:rPr lang="fr-FR" sz="2700" cap="none" dirty="0">
                <a:latin typeface="Times New Roman" panose="02020603050405020304" pitchFamily="18" charset="0"/>
                <a:cs typeface="Times New Roman" panose="02020603050405020304" pitchFamily="18" charset="0"/>
              </a:rPr>
              <a:t>(1)</a:t>
            </a:r>
            <a:endParaRPr lang="fr-FR" sz="2700" dirty="0"/>
          </a:p>
        </p:txBody>
      </p:sp>
      <p:sp>
        <p:nvSpPr>
          <p:cNvPr id="3" name="Espace réservé du contenu 2">
            <a:extLst>
              <a:ext uri="{FF2B5EF4-FFF2-40B4-BE49-F238E27FC236}">
                <a16:creationId xmlns:a16="http://schemas.microsoft.com/office/drawing/2014/main" id="{9511C226-FC61-49FA-AE50-1FFC1E1F7DD8}"/>
              </a:ext>
            </a:extLst>
          </p:cNvPr>
          <p:cNvSpPr>
            <a:spLocks noGrp="1"/>
          </p:cNvSpPr>
          <p:nvPr>
            <p:ph idx="1"/>
          </p:nvPr>
        </p:nvSpPr>
        <p:spPr/>
        <p:txBody>
          <a:bodyPr/>
          <a:lstStyle/>
          <a:p>
            <a:r>
              <a:rPr lang="fr-FR" b="1" dirty="0">
                <a:solidFill>
                  <a:srgbClr val="FF0000"/>
                </a:solidFill>
                <a:latin typeface="Times New Roman" panose="02020603050405020304" pitchFamily="18" charset="0"/>
                <a:cs typeface="Times New Roman" panose="02020603050405020304" pitchFamily="18" charset="0"/>
              </a:rPr>
              <a:t>La prescription médicale précise le degré d’urgence transfusionnelle :</a:t>
            </a:r>
          </a:p>
          <a:p>
            <a:pPr lvl="3" algn="just"/>
            <a:r>
              <a:rPr lang="fr-FR" sz="2000" b="1" dirty="0">
                <a:latin typeface="Times New Roman" panose="02020603050405020304" pitchFamily="18" charset="0"/>
                <a:cs typeface="Times New Roman" panose="02020603050405020304" pitchFamily="18" charset="0"/>
              </a:rPr>
              <a:t>URGENCE VITALE IMMEDIATE : </a:t>
            </a:r>
            <a:r>
              <a:rPr lang="fr-FR" sz="2000" dirty="0">
                <a:latin typeface="Times New Roman" panose="02020603050405020304" pitchFamily="18" charset="0"/>
                <a:cs typeface="Times New Roman" panose="02020603050405020304" pitchFamily="18" charset="0"/>
              </a:rPr>
              <a:t>délivrance sans délai.</a:t>
            </a:r>
          </a:p>
          <a:p>
            <a:pPr marL="1371600" lvl="3" indent="0" algn="just">
              <a:buNone/>
            </a:pPr>
            <a:endParaRPr lang="fr-FR" sz="2000" dirty="0">
              <a:latin typeface="Times New Roman" panose="02020603050405020304" pitchFamily="18" charset="0"/>
              <a:cs typeface="Times New Roman" panose="02020603050405020304" pitchFamily="18" charset="0"/>
            </a:endParaRPr>
          </a:p>
          <a:p>
            <a:pPr lvl="3" algn="just"/>
            <a:r>
              <a:rPr lang="fr-FR" sz="2000" b="1" dirty="0">
                <a:latin typeface="Times New Roman" panose="02020603050405020304" pitchFamily="18" charset="0"/>
                <a:cs typeface="Times New Roman" panose="02020603050405020304" pitchFamily="18" charset="0"/>
              </a:rPr>
              <a:t>URGENCE VITALE : </a:t>
            </a:r>
            <a:r>
              <a:rPr lang="fr-FR" sz="2000" dirty="0">
                <a:latin typeface="Times New Roman" panose="02020603050405020304" pitchFamily="18" charset="0"/>
                <a:cs typeface="Times New Roman" panose="02020603050405020304" pitchFamily="18" charset="0"/>
              </a:rPr>
              <a:t>délivrance PSL dans un délai de 30 minutes.</a:t>
            </a:r>
          </a:p>
          <a:p>
            <a:pPr marL="1371600" lvl="3" indent="0" algn="just">
              <a:buNone/>
            </a:pPr>
            <a:r>
              <a:rPr lang="fr-FR" sz="2000" dirty="0">
                <a:latin typeface="Times New Roman" panose="02020603050405020304" pitchFamily="18" charset="0"/>
                <a:cs typeface="Times New Roman" panose="02020603050405020304" pitchFamily="18" charset="0"/>
              </a:rPr>
              <a:t>Réalisation du groupe sanguin ABO RH1 avec phénotypage RH- KEL sans attendre les résultats des RAI.</a:t>
            </a:r>
          </a:p>
          <a:p>
            <a:pPr marL="1371600" lvl="3" indent="0" algn="just">
              <a:buNone/>
            </a:pPr>
            <a:endParaRPr lang="fr-FR" sz="2000" dirty="0">
              <a:latin typeface="Times New Roman" panose="02020603050405020304" pitchFamily="18" charset="0"/>
              <a:cs typeface="Times New Roman" panose="02020603050405020304" pitchFamily="18" charset="0"/>
            </a:endParaRPr>
          </a:p>
          <a:p>
            <a:pPr lvl="3" algn="just"/>
            <a:r>
              <a:rPr lang="fr-FR" sz="2000" b="1" dirty="0">
                <a:latin typeface="Times New Roman" panose="02020603050405020304" pitchFamily="18" charset="0"/>
                <a:cs typeface="Times New Roman" panose="02020603050405020304" pitchFamily="18" charset="0"/>
              </a:rPr>
              <a:t>URGENCE RELATIVE : </a:t>
            </a:r>
            <a:r>
              <a:rPr lang="fr-FR" sz="2000" dirty="0">
                <a:latin typeface="Times New Roman" panose="02020603050405020304" pitchFamily="18" charset="0"/>
                <a:cs typeface="Times New Roman" panose="02020603050405020304" pitchFamily="18" charset="0"/>
              </a:rPr>
              <a:t>obtention PSL en 2/3h.</a:t>
            </a:r>
          </a:p>
          <a:p>
            <a:pPr marL="1371600" lvl="3" indent="0" algn="just">
              <a:buNone/>
            </a:pPr>
            <a:r>
              <a:rPr lang="fr-FR" sz="2000" dirty="0">
                <a:latin typeface="Times New Roman" panose="02020603050405020304" pitchFamily="18" charset="0"/>
                <a:cs typeface="Times New Roman" panose="02020603050405020304" pitchFamily="18" charset="0"/>
              </a:rPr>
              <a:t>Prélèvements </a:t>
            </a:r>
            <a:r>
              <a:rPr lang="fr-FR" sz="2000" dirty="0" err="1">
                <a:latin typeface="Times New Roman" panose="02020603050405020304" pitchFamily="18" charset="0"/>
                <a:cs typeface="Times New Roman" panose="02020603050405020304" pitchFamily="18" charset="0"/>
              </a:rPr>
              <a:t>immuno-hématologiques</a:t>
            </a:r>
            <a:r>
              <a:rPr lang="fr-FR" sz="2000" dirty="0">
                <a:latin typeface="Times New Roman" panose="02020603050405020304" pitchFamily="18" charset="0"/>
                <a:cs typeface="Times New Roman" panose="02020603050405020304" pitchFamily="18" charset="0"/>
              </a:rPr>
              <a:t> effectués et disponibles pour la délivrance.</a:t>
            </a:r>
          </a:p>
          <a:p>
            <a:pPr marL="1371600" lvl="3" indent="0" algn="just">
              <a:buNone/>
            </a:pPr>
            <a:endParaRPr lang="fr-FR" sz="2000" dirty="0">
              <a:latin typeface="Times New Roman" panose="02020603050405020304" pitchFamily="18" charset="0"/>
              <a:cs typeface="Times New Roman" panose="02020603050405020304" pitchFamily="18" charset="0"/>
            </a:endParaRPr>
          </a:p>
          <a:p>
            <a:pPr marL="0" lvl="3" indent="0" algn="ctr">
              <a:buNone/>
            </a:pPr>
            <a:r>
              <a:rPr lang="fr-FR" sz="2000" b="1" dirty="0">
                <a:solidFill>
                  <a:srgbClr val="FF0000"/>
                </a:solidFill>
                <a:latin typeface="Times New Roman" panose="02020603050405020304" pitchFamily="18" charset="0"/>
                <a:cs typeface="Times New Roman" panose="02020603050405020304" pitchFamily="18" charset="0"/>
              </a:rPr>
              <a:t>Obligation : procédure d’urgence vitale propre aux établissements de santé.</a:t>
            </a:r>
          </a:p>
        </p:txBody>
      </p:sp>
      <p:sp>
        <p:nvSpPr>
          <p:cNvPr id="4" name="Espace réservé du numéro de diapositive 3">
            <a:extLst>
              <a:ext uri="{FF2B5EF4-FFF2-40B4-BE49-F238E27FC236}">
                <a16:creationId xmlns:a16="http://schemas.microsoft.com/office/drawing/2014/main" id="{6A1F3B4E-CA63-439F-B72C-688B9BD1885D}"/>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92111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8DE8C-9B2E-4D02-B0BB-78307E40E7EC}"/>
              </a:ext>
            </a:extLst>
          </p:cNvPr>
          <p:cNvSpPr>
            <a:spLocks noGrp="1"/>
          </p:cNvSpPr>
          <p:nvPr>
            <p:ph type="title"/>
          </p:nvPr>
        </p:nvSpPr>
        <p:spPr/>
        <p:txBody>
          <a:bodyPr/>
          <a:lstStyle/>
          <a:p>
            <a:pPr algn="ctr"/>
            <a:r>
              <a:rPr lang="fr-FR" b="1" dirty="0">
                <a:latin typeface="Times New Roman" panose="02020603050405020304" pitchFamily="18" charset="0"/>
                <a:cs typeface="Times New Roman" panose="02020603050405020304" pitchFamily="18" charset="0"/>
              </a:rPr>
              <a:t>INTRODUCTION</a:t>
            </a:r>
          </a:p>
        </p:txBody>
      </p:sp>
      <p:sp>
        <p:nvSpPr>
          <p:cNvPr id="3" name="Espace réservé du contenu 2">
            <a:extLst>
              <a:ext uri="{FF2B5EF4-FFF2-40B4-BE49-F238E27FC236}">
                <a16:creationId xmlns:a16="http://schemas.microsoft.com/office/drawing/2014/main" id="{C4D29670-ED51-4F03-9E34-7F2EAB01B0E8}"/>
              </a:ext>
            </a:extLst>
          </p:cNvPr>
          <p:cNvSpPr>
            <a:spLocks noGrp="1"/>
          </p:cNvSpPr>
          <p:nvPr>
            <p:ph idx="1"/>
          </p:nvPr>
        </p:nvSpPr>
        <p:spPr>
          <a:xfrm>
            <a:off x="685800" y="2057402"/>
            <a:ext cx="10820400" cy="4687956"/>
          </a:xfrm>
        </p:spPr>
        <p:txBody>
          <a:bodyPr>
            <a:normAutofit/>
          </a:bodyPr>
          <a:lstStyle/>
          <a:p>
            <a:pPr algn="just"/>
            <a:r>
              <a:rPr lang="fr-FR" dirty="0">
                <a:latin typeface="Times New Roman" panose="02020603050405020304" pitchFamily="18" charset="0"/>
                <a:cs typeface="Times New Roman" panose="02020603050405020304" pitchFamily="18" charset="0"/>
              </a:rPr>
              <a:t>U.E 4.4 S4 / Compétence 4</a:t>
            </a:r>
          </a:p>
          <a:p>
            <a:pPr algn="just"/>
            <a:r>
              <a:rPr lang="fr-FR" dirty="0">
                <a:latin typeface="Times New Roman" panose="02020603050405020304" pitchFamily="18" charset="0"/>
                <a:cs typeface="Times New Roman" panose="02020603050405020304" pitchFamily="18" charset="0"/>
              </a:rPr>
              <a:t>La réalisation de la transfusion étudiée ce jour avec en </a:t>
            </a:r>
            <a:r>
              <a:rPr lang="fr-FR" dirty="0" err="1">
                <a:latin typeface="Times New Roman" panose="02020603050405020304" pitchFamily="18" charset="0"/>
                <a:cs typeface="Times New Roman" panose="02020603050405020304" pitchFamily="18" charset="0"/>
              </a:rPr>
              <a:t>pré-requis</a:t>
            </a:r>
            <a:r>
              <a:rPr lang="fr-FR" dirty="0">
                <a:latin typeface="Times New Roman" panose="02020603050405020304" pitchFamily="18" charset="0"/>
                <a:cs typeface="Times New Roman" panose="02020603050405020304" pitchFamily="18" charset="0"/>
              </a:rPr>
              <a:t> les cours du Dr MEHALAINE et Dr HUMBRECHT</a:t>
            </a:r>
          </a:p>
          <a:p>
            <a:pPr algn="just"/>
            <a:r>
              <a:rPr lang="fr-FR" dirty="0">
                <a:latin typeface="Times New Roman" panose="02020603050405020304" pitchFamily="18" charset="0"/>
                <a:cs typeface="Times New Roman" panose="02020603050405020304" pitchFamily="18" charset="0"/>
              </a:rPr>
              <a:t>Objectifs pédagogiques : L’apprenant sera capable  :</a:t>
            </a:r>
          </a:p>
          <a:p>
            <a:pPr lvl="1" algn="just"/>
            <a:r>
              <a:rPr lang="fr-FR" dirty="0">
                <a:latin typeface="Times New Roman" panose="02020603050405020304" pitchFamily="18" charset="0"/>
                <a:cs typeface="Times New Roman" panose="02020603050405020304" pitchFamily="18" charset="0"/>
              </a:rPr>
              <a:t>De connaître les termes clés en transfusion sanguine :  groupe sanguin, antigènes, anticorps, CGR, plasma, phénotype, agglutination, hémovigilance….</a:t>
            </a:r>
          </a:p>
          <a:p>
            <a:pPr lvl="1" algn="just"/>
            <a:r>
              <a:rPr lang="fr-FR" dirty="0">
                <a:latin typeface="Times New Roman" panose="02020603050405020304" pitchFamily="18" charset="0"/>
                <a:cs typeface="Times New Roman" panose="02020603050405020304" pitchFamily="18" charset="0"/>
              </a:rPr>
              <a:t>D’appréhender les étapes clés d’une transfusion sanguine</a:t>
            </a:r>
          </a:p>
          <a:p>
            <a:pPr lvl="1" algn="just"/>
            <a:r>
              <a:rPr lang="fr-FR" dirty="0">
                <a:latin typeface="Times New Roman" panose="02020603050405020304" pitchFamily="18" charset="0"/>
                <a:cs typeface="Times New Roman" panose="02020603050405020304" pitchFamily="18" charset="0"/>
              </a:rPr>
              <a:t>De connaître les bonnes pratiques en matière de transfusion sanguine</a:t>
            </a:r>
          </a:p>
          <a:p>
            <a:pPr lvl="1" algn="just"/>
            <a:r>
              <a:rPr lang="fr-FR" dirty="0">
                <a:latin typeface="Times New Roman" panose="02020603050405020304" pitchFamily="18" charset="0"/>
                <a:cs typeface="Times New Roman" panose="02020603050405020304" pitchFamily="18" charset="0"/>
              </a:rPr>
              <a:t>D’effectuer un CULM en respectant les étapes clés et les bonnes pratiques.</a:t>
            </a:r>
          </a:p>
          <a:p>
            <a:pPr lvl="1" algn="just"/>
            <a:r>
              <a:rPr lang="fr-FR" dirty="0">
                <a:latin typeface="Times New Roman" panose="02020603050405020304" pitchFamily="18" charset="0"/>
                <a:cs typeface="Times New Roman" panose="02020603050405020304" pitchFamily="18" charset="0"/>
              </a:rPr>
              <a:t>De rechercher les informations nécessaires dans une procédure en lien avec la sécurité transfusionnelle</a:t>
            </a:r>
          </a:p>
          <a:p>
            <a:pPr lvl="1"/>
            <a:endParaRPr lang="fr-FR" dirty="0"/>
          </a:p>
          <a:p>
            <a:pPr lvl="1"/>
            <a:endParaRPr lang="fr-FR" dirty="0"/>
          </a:p>
          <a:p>
            <a:endParaRPr lang="fr-FR" dirty="0"/>
          </a:p>
          <a:p>
            <a:pPr lvl="3"/>
            <a:endParaRPr lang="fr-FR" dirty="0"/>
          </a:p>
        </p:txBody>
      </p:sp>
      <p:sp>
        <p:nvSpPr>
          <p:cNvPr id="4" name="Espace réservé du numéro de diapositive 3">
            <a:extLst>
              <a:ext uri="{FF2B5EF4-FFF2-40B4-BE49-F238E27FC236}">
                <a16:creationId xmlns:a16="http://schemas.microsoft.com/office/drawing/2014/main" id="{7BE6C3DE-0F40-4948-A922-3EC68E26362D}"/>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606155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198F37-2A43-4039-AE0B-D47AF23BF20E}"/>
              </a:ext>
            </a:extLst>
          </p:cNvPr>
          <p:cNvSpPr>
            <a:spLocks noGrp="1"/>
          </p:cNvSpPr>
          <p:nvPr>
            <p:ph type="title"/>
          </p:nvPr>
        </p:nvSpPr>
        <p:spPr/>
        <p:txBody>
          <a:bodyPr>
            <a:noAutofit/>
          </a:bodyPr>
          <a:lstStyle/>
          <a:p>
            <a:r>
              <a:rPr lang="fr-FR" sz="3200" b="1" dirty="0">
                <a:latin typeface="Times New Roman" panose="02020603050405020304" pitchFamily="18" charset="0"/>
                <a:cs typeface="Times New Roman" panose="02020603050405020304" pitchFamily="18" charset="0"/>
              </a:rPr>
              <a:t>L’acte transfusionnel /</a:t>
            </a:r>
            <a:br>
              <a:rPr lang="fr-FR" sz="3200" b="1" dirty="0">
                <a:latin typeface="Times New Roman" panose="02020603050405020304" pitchFamily="18" charset="0"/>
                <a:cs typeface="Times New Roman" panose="02020603050405020304" pitchFamily="18" charset="0"/>
              </a:rPr>
            </a:br>
            <a:r>
              <a:rPr lang="fr-FR" sz="2400" i="1" cap="none" dirty="0">
                <a:latin typeface="Times New Roman" panose="02020603050405020304" pitchFamily="18" charset="0"/>
                <a:cs typeface="Times New Roman" panose="02020603050405020304" pitchFamily="18" charset="0"/>
              </a:rPr>
              <a:t>Demande d’examens </a:t>
            </a:r>
            <a:r>
              <a:rPr lang="fr-FR" sz="2400" i="1" cap="none" dirty="0" err="1">
                <a:latin typeface="Times New Roman" panose="02020603050405020304" pitchFamily="18" charset="0"/>
                <a:cs typeface="Times New Roman" panose="02020603050405020304" pitchFamily="18" charset="0"/>
              </a:rPr>
              <a:t>immuno-hématologiques</a:t>
            </a:r>
            <a:r>
              <a:rPr lang="fr-FR" sz="2400" i="1" cap="none" dirty="0">
                <a:latin typeface="Times New Roman" panose="02020603050405020304" pitchFamily="18" charset="0"/>
                <a:cs typeface="Times New Roman" panose="02020603050405020304" pitchFamily="18" charset="0"/>
              </a:rPr>
              <a:t> et leurs prélèvements</a:t>
            </a:r>
            <a:br>
              <a:rPr lang="fr-FR" sz="2400" i="1" cap="none" dirty="0">
                <a:latin typeface="Times New Roman" panose="02020603050405020304" pitchFamily="18" charset="0"/>
                <a:cs typeface="Times New Roman" panose="02020603050405020304" pitchFamily="18" charset="0"/>
              </a:rPr>
            </a:br>
            <a:r>
              <a:rPr lang="fr-FR" sz="2000" b="1" dirty="0">
                <a:latin typeface="Times New Roman" panose="02020603050405020304" pitchFamily="18" charset="0"/>
                <a:cs typeface="Times New Roman" panose="02020603050405020304" pitchFamily="18" charset="0"/>
              </a:rPr>
              <a:t>REALISATION DES PRELEVEMENTS IMMUNOLOGIQUES</a:t>
            </a:r>
            <a:r>
              <a:rPr lang="fr-FR" sz="2400" cap="none" dirty="0">
                <a:latin typeface="Times New Roman" panose="02020603050405020304" pitchFamily="18" charset="0"/>
                <a:cs typeface="Times New Roman" panose="02020603050405020304" pitchFamily="18" charset="0"/>
              </a:rPr>
              <a:t> </a:t>
            </a:r>
            <a:r>
              <a:rPr lang="fr-FR" sz="2000" cap="none" dirty="0">
                <a:latin typeface="Times New Roman" panose="02020603050405020304" pitchFamily="18" charset="0"/>
                <a:cs typeface="Times New Roman" panose="02020603050405020304" pitchFamily="18" charset="0"/>
              </a:rPr>
              <a:t>(1)</a:t>
            </a:r>
            <a:endParaRPr lang="fr-FR" sz="2000" dirty="0"/>
          </a:p>
        </p:txBody>
      </p:sp>
      <p:sp>
        <p:nvSpPr>
          <p:cNvPr id="3" name="Espace réservé du contenu 2">
            <a:extLst>
              <a:ext uri="{FF2B5EF4-FFF2-40B4-BE49-F238E27FC236}">
                <a16:creationId xmlns:a16="http://schemas.microsoft.com/office/drawing/2014/main" id="{D4EA0337-71D1-462A-B91C-13B0B4F0042D}"/>
              </a:ext>
            </a:extLst>
          </p:cNvPr>
          <p:cNvSpPr>
            <a:spLocks noGrp="1"/>
          </p:cNvSpPr>
          <p:nvPr>
            <p:ph idx="1"/>
          </p:nvPr>
        </p:nvSpPr>
        <p:spPr/>
        <p:txBody>
          <a:bodyPr>
            <a:normAutofit fontScale="92500" lnSpcReduction="10000"/>
          </a:bodyPr>
          <a:lstStyle/>
          <a:p>
            <a:pPr marL="0" indent="0" algn="just">
              <a:buNone/>
            </a:pPr>
            <a:r>
              <a:rPr lang="fr-FR" b="1" u="sng" dirty="0">
                <a:latin typeface="Times New Roman" panose="02020603050405020304" pitchFamily="18" charset="0"/>
                <a:cs typeface="Times New Roman" panose="02020603050405020304" pitchFamily="18" charset="0"/>
              </a:rPr>
              <a:t>ETAPE 1 : </a:t>
            </a:r>
            <a:r>
              <a:rPr lang="fr-FR" dirty="0">
                <a:latin typeface="Times New Roman" panose="02020603050405020304" pitchFamily="18" charset="0"/>
                <a:cs typeface="Times New Roman" panose="02020603050405020304" pitchFamily="18" charset="0"/>
              </a:rPr>
              <a:t> </a:t>
            </a:r>
            <a:r>
              <a:rPr lang="fr-FR" b="1" i="1" dirty="0">
                <a:solidFill>
                  <a:srgbClr val="7030A0"/>
                </a:solidFill>
                <a:latin typeface="Times New Roman" panose="02020603050405020304" pitchFamily="18" charset="0"/>
                <a:cs typeface="Times New Roman" panose="02020603050405020304" pitchFamily="18" charset="0"/>
              </a:rPr>
              <a:t>Vérification de l’identité du patient</a:t>
            </a:r>
            <a:endParaRPr lang="fr-FR" b="1" i="1" u="sng" dirty="0">
              <a:solidFill>
                <a:srgbClr val="7030A0"/>
              </a:solidFill>
              <a:latin typeface="Times New Roman" panose="02020603050405020304" pitchFamily="18" charset="0"/>
              <a:cs typeface="Times New Roman" panose="02020603050405020304" pitchFamily="18" charset="0"/>
            </a:endParaRPr>
          </a:p>
          <a:p>
            <a:pPr algn="just"/>
            <a:r>
              <a:rPr lang="fr-FR" sz="2000" b="1" dirty="0">
                <a:solidFill>
                  <a:srgbClr val="FF0000"/>
                </a:solidFill>
                <a:latin typeface="Times New Roman" panose="02020603050405020304" pitchFamily="18" charset="0"/>
                <a:cs typeface="Times New Roman" panose="02020603050405020304" pitchFamily="18" charset="0"/>
              </a:rPr>
              <a:t>Se rendre au chevet du patient </a:t>
            </a:r>
            <a:r>
              <a:rPr lang="fr-FR" sz="2000" dirty="0">
                <a:latin typeface="Times New Roman" panose="02020603050405020304" pitchFamily="18" charset="0"/>
                <a:cs typeface="Times New Roman" panose="02020603050405020304" pitchFamily="18" charset="0"/>
              </a:rPr>
              <a:t>: fiches de prélèvements et étiquettes d’authentification du patient sans les coller avant.</a:t>
            </a:r>
          </a:p>
          <a:p>
            <a:pPr lvl="0" algn="just">
              <a:lnSpc>
                <a:spcPct val="100000"/>
              </a:lnSpc>
            </a:pPr>
            <a:r>
              <a:rPr lang="fr-FR" sz="2000" b="1" dirty="0">
                <a:latin typeface="Times New Roman" panose="02020603050405020304" pitchFamily="18" charset="0"/>
                <a:cs typeface="Times New Roman" panose="02020603050405020304" pitchFamily="18" charset="0"/>
              </a:rPr>
              <a:t>Vérifier l’identité du patient </a:t>
            </a:r>
            <a:r>
              <a:rPr lang="fr-FR" sz="2000" dirty="0">
                <a:latin typeface="Times New Roman" panose="02020603050405020304" pitchFamily="18" charset="0"/>
                <a:cs typeface="Times New Roman" panose="02020603050405020304" pitchFamily="18" charset="0"/>
              </a:rPr>
              <a:t>en lui faisant décliner son identité. Exemple. En cas d’impossibilité suivre la procédure dégradée en vigueur dans l’établissement. </a:t>
            </a:r>
          </a:p>
          <a:p>
            <a:pPr algn="just"/>
            <a:r>
              <a:rPr lang="fr-FR" sz="2000" b="1" u="sng" dirty="0">
                <a:latin typeface="Times New Roman" panose="02020603050405020304" pitchFamily="18" charset="0"/>
                <a:cs typeface="Times New Roman" panose="02020603050405020304" pitchFamily="18" charset="0"/>
              </a:rPr>
              <a:t>Et</a:t>
            </a:r>
            <a:r>
              <a:rPr lang="fr-FR" sz="2000"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comparer ces données avec identité (+sexe) inscrite sur les étiquettes.</a:t>
            </a:r>
          </a:p>
          <a:p>
            <a:pPr marL="0" indent="0" algn="just">
              <a:buNone/>
            </a:pPr>
            <a:endParaRPr lang="fr-FR" sz="2000" i="1" dirty="0"/>
          </a:p>
          <a:p>
            <a:pPr marL="0" indent="0" algn="just">
              <a:buNone/>
            </a:pPr>
            <a:r>
              <a:rPr lang="fr-FR" b="1" u="sng" dirty="0">
                <a:latin typeface="Times New Roman" panose="02020603050405020304" pitchFamily="18" charset="0"/>
                <a:cs typeface="Times New Roman" panose="02020603050405020304" pitchFamily="18" charset="0"/>
              </a:rPr>
              <a:t>ETAPE 2 : </a:t>
            </a:r>
            <a:r>
              <a:rPr lang="fr-FR" b="1" dirty="0">
                <a:latin typeface="Times New Roman" panose="02020603050405020304" pitchFamily="18" charset="0"/>
                <a:cs typeface="Times New Roman" panose="02020603050405020304" pitchFamily="18" charset="0"/>
              </a:rPr>
              <a:t> </a:t>
            </a:r>
            <a:r>
              <a:rPr lang="fr-FR" b="1" i="1" dirty="0">
                <a:solidFill>
                  <a:srgbClr val="7030A0"/>
                </a:solidFill>
                <a:latin typeface="Times New Roman" panose="02020603050405020304" pitchFamily="18" charset="0"/>
                <a:cs typeface="Times New Roman" panose="02020603050405020304" pitchFamily="18" charset="0"/>
              </a:rPr>
              <a:t>Réalisation du prélèvement</a:t>
            </a:r>
            <a:endParaRPr lang="fr-FR" b="1" i="1" u="sng" dirty="0">
              <a:solidFill>
                <a:srgbClr val="7030A0"/>
              </a:solidFill>
              <a:latin typeface="Times New Roman" panose="02020603050405020304" pitchFamily="18" charset="0"/>
              <a:cs typeface="Times New Roman" panose="02020603050405020304" pitchFamily="18" charset="0"/>
            </a:endParaRPr>
          </a:p>
          <a:p>
            <a:pPr lvl="0" algn="just"/>
            <a:r>
              <a:rPr lang="fr-FR" sz="2100" b="1" dirty="0">
                <a:latin typeface="Times New Roman" panose="02020603050405020304" pitchFamily="18" charset="0"/>
                <a:cs typeface="Times New Roman" panose="02020603050405020304" pitchFamily="18" charset="0"/>
              </a:rPr>
              <a:t>Ajouter date et heure </a:t>
            </a:r>
            <a:r>
              <a:rPr lang="fr-FR" sz="2100" dirty="0">
                <a:latin typeface="Times New Roman" panose="02020603050405020304" pitchFamily="18" charset="0"/>
                <a:cs typeface="Times New Roman" panose="02020603050405020304" pitchFamily="18" charset="0"/>
              </a:rPr>
              <a:t>du prélèvement sur les étiquettes.</a:t>
            </a:r>
          </a:p>
          <a:p>
            <a:pPr lvl="0" algn="just"/>
            <a:r>
              <a:rPr lang="fr-FR" sz="2100" b="1" dirty="0">
                <a:latin typeface="Times New Roman" panose="02020603050405020304" pitchFamily="18" charset="0"/>
                <a:cs typeface="Times New Roman" panose="02020603050405020304" pitchFamily="18" charset="0"/>
              </a:rPr>
              <a:t>Effectuer le prélèvement de sang.</a:t>
            </a:r>
          </a:p>
          <a:p>
            <a:pPr lvl="0" algn="just"/>
            <a:r>
              <a:rPr lang="fr-FR" sz="2100" dirty="0">
                <a:latin typeface="Times New Roman" panose="02020603050405020304" pitchFamily="18" charset="0"/>
                <a:cs typeface="Times New Roman" panose="02020603050405020304" pitchFamily="18" charset="0"/>
              </a:rPr>
              <a:t>Toujours auprès du patient </a:t>
            </a:r>
            <a:r>
              <a:rPr lang="fr-FR" sz="2100" b="1" dirty="0">
                <a:latin typeface="Times New Roman" panose="02020603050405020304" pitchFamily="18" charset="0"/>
                <a:cs typeface="Times New Roman" panose="02020603050405020304" pitchFamily="18" charset="0"/>
              </a:rPr>
              <a:t>coller les étiquettes vérifiées sur les tubes et la fiche de demande d’examens </a:t>
            </a:r>
            <a:r>
              <a:rPr lang="fr-FR" sz="2100" b="1" dirty="0" err="1">
                <a:latin typeface="Times New Roman" panose="02020603050405020304" pitchFamily="18" charset="0"/>
                <a:cs typeface="Times New Roman" panose="02020603050405020304" pitchFamily="18" charset="0"/>
              </a:rPr>
              <a:t>immuno-hématologiques</a:t>
            </a:r>
            <a:endParaRPr lang="fr-FR" sz="2100" b="1" dirty="0">
              <a:latin typeface="Times New Roman" panose="02020603050405020304" pitchFamily="18" charset="0"/>
              <a:cs typeface="Times New Roman" panose="02020603050405020304" pitchFamily="18" charset="0"/>
            </a:endParaRPr>
          </a:p>
          <a:p>
            <a:endParaRPr lang="fr-FR" dirty="0"/>
          </a:p>
          <a:p>
            <a:endParaRPr lang="fr-FR" dirty="0"/>
          </a:p>
        </p:txBody>
      </p:sp>
      <p:sp>
        <p:nvSpPr>
          <p:cNvPr id="4" name="Espace réservé du numéro de diapositive 3">
            <a:extLst>
              <a:ext uri="{FF2B5EF4-FFF2-40B4-BE49-F238E27FC236}">
                <a16:creationId xmlns:a16="http://schemas.microsoft.com/office/drawing/2014/main" id="{FD2D0AA3-97E0-4333-8F5E-7CBA25C4AC19}"/>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825586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4C0F76-6E73-4575-8F32-2472953D4C2B}"/>
              </a:ext>
            </a:extLst>
          </p:cNvPr>
          <p:cNvSpPr>
            <a:spLocks noGrp="1"/>
          </p:cNvSpPr>
          <p:nvPr>
            <p:ph type="title"/>
          </p:nvPr>
        </p:nvSpPr>
        <p:spPr/>
        <p:txBody>
          <a:bodyPr>
            <a:noAutofit/>
          </a:bodyPr>
          <a:lstStyle/>
          <a:p>
            <a:r>
              <a:rPr lang="fr-FR" sz="3200" b="1" dirty="0">
                <a:latin typeface="Times New Roman" panose="02020603050405020304" pitchFamily="18" charset="0"/>
                <a:cs typeface="Times New Roman" panose="02020603050405020304" pitchFamily="18" charset="0"/>
              </a:rPr>
              <a:t>L’acte transfusionnel </a:t>
            </a:r>
            <a:r>
              <a:rPr lang="fr-FR" sz="2400" b="1" dirty="0">
                <a:latin typeface="Times New Roman" panose="02020603050405020304" pitchFamily="18" charset="0"/>
                <a:cs typeface="Times New Roman" panose="02020603050405020304" pitchFamily="18" charset="0"/>
              </a:rPr>
              <a:t>/</a:t>
            </a:r>
            <a:br>
              <a:rPr lang="fr-FR" sz="2400" b="1" dirty="0">
                <a:latin typeface="Times New Roman" panose="02020603050405020304" pitchFamily="18" charset="0"/>
                <a:cs typeface="Times New Roman" panose="02020603050405020304" pitchFamily="18" charset="0"/>
              </a:rPr>
            </a:br>
            <a:r>
              <a:rPr lang="fr-FR" sz="2400" i="1" cap="none" dirty="0">
                <a:latin typeface="Times New Roman" panose="02020603050405020304" pitchFamily="18" charset="0"/>
                <a:cs typeface="Times New Roman" panose="02020603050405020304" pitchFamily="18" charset="0"/>
              </a:rPr>
              <a:t>Demande d’examens </a:t>
            </a:r>
            <a:r>
              <a:rPr lang="fr-FR" sz="2400" i="1" cap="none" dirty="0" err="1">
                <a:latin typeface="Times New Roman" panose="02020603050405020304" pitchFamily="18" charset="0"/>
                <a:cs typeface="Times New Roman" panose="02020603050405020304" pitchFamily="18" charset="0"/>
              </a:rPr>
              <a:t>immuno-hématologiques</a:t>
            </a:r>
            <a:r>
              <a:rPr lang="fr-FR" sz="2400" i="1" cap="none" dirty="0">
                <a:latin typeface="Times New Roman" panose="02020603050405020304" pitchFamily="18" charset="0"/>
                <a:cs typeface="Times New Roman" panose="02020603050405020304" pitchFamily="18" charset="0"/>
              </a:rPr>
              <a:t> et leurs prélèvements</a:t>
            </a:r>
            <a:br>
              <a:rPr lang="fr-FR" sz="2400" i="1" cap="none" dirty="0">
                <a:latin typeface="Times New Roman" panose="02020603050405020304" pitchFamily="18" charset="0"/>
                <a:cs typeface="Times New Roman" panose="02020603050405020304" pitchFamily="18" charset="0"/>
              </a:rPr>
            </a:br>
            <a:r>
              <a:rPr lang="fr-FR" sz="2000" b="1" dirty="0">
                <a:latin typeface="Times New Roman" panose="02020603050405020304" pitchFamily="18" charset="0"/>
                <a:cs typeface="Times New Roman" panose="02020603050405020304" pitchFamily="18" charset="0"/>
              </a:rPr>
              <a:t>REALISATION DES PRELEVEMENTS IMMUNOLOGIQUES (2)</a:t>
            </a:r>
            <a:endParaRPr lang="fr-FR" sz="2000" dirty="0"/>
          </a:p>
        </p:txBody>
      </p:sp>
      <p:sp>
        <p:nvSpPr>
          <p:cNvPr id="3" name="Espace réservé du contenu 2">
            <a:extLst>
              <a:ext uri="{FF2B5EF4-FFF2-40B4-BE49-F238E27FC236}">
                <a16:creationId xmlns:a16="http://schemas.microsoft.com/office/drawing/2014/main" id="{6A04F9D5-3791-456C-B698-2C38CEE6A516}"/>
              </a:ext>
            </a:extLst>
          </p:cNvPr>
          <p:cNvSpPr>
            <a:spLocks noGrp="1"/>
          </p:cNvSpPr>
          <p:nvPr>
            <p:ph idx="1"/>
          </p:nvPr>
        </p:nvSpPr>
        <p:spPr/>
        <p:txBody>
          <a:bodyPr>
            <a:normAutofit fontScale="92500" lnSpcReduction="10000"/>
          </a:bodyPr>
          <a:lstStyle/>
          <a:p>
            <a:pPr algn="just"/>
            <a:r>
              <a:rPr lang="fr-FR" b="1" u="sng" dirty="0">
                <a:latin typeface="Times New Roman" panose="02020603050405020304" pitchFamily="18" charset="0"/>
                <a:cs typeface="Times New Roman" panose="02020603050405020304" pitchFamily="18" charset="0"/>
              </a:rPr>
              <a:t>Etape 3 :</a:t>
            </a:r>
            <a:r>
              <a:rPr lang="fr-FR" dirty="0">
                <a:latin typeface="Times New Roman" panose="02020603050405020304" pitchFamily="18" charset="0"/>
                <a:cs typeface="Times New Roman" panose="02020603050405020304" pitchFamily="18" charset="0"/>
              </a:rPr>
              <a:t> </a:t>
            </a:r>
            <a:r>
              <a:rPr lang="fr-FR" sz="2000" b="1" dirty="0">
                <a:solidFill>
                  <a:srgbClr val="7030A0"/>
                </a:solidFill>
                <a:latin typeface="Times New Roman" panose="02020603050405020304" pitchFamily="18" charset="0"/>
                <a:cs typeface="Times New Roman" panose="02020603050405020304" pitchFamily="18" charset="0"/>
              </a:rPr>
              <a:t>Compléter le bon de demande </a:t>
            </a:r>
            <a:r>
              <a:rPr lang="fr-FR" sz="2000" b="1" i="1" dirty="0">
                <a:solidFill>
                  <a:srgbClr val="7030A0"/>
                </a:solidFill>
                <a:latin typeface="Times New Roman" panose="02020603050405020304" pitchFamily="18" charset="0"/>
                <a:cs typeface="Times New Roman" panose="02020603050405020304" pitchFamily="18" charset="0"/>
              </a:rPr>
              <a:t>d’examens </a:t>
            </a:r>
            <a:r>
              <a:rPr lang="fr-FR" sz="2000" b="1" i="1" dirty="0" err="1">
                <a:solidFill>
                  <a:srgbClr val="7030A0"/>
                </a:solidFill>
                <a:latin typeface="Times New Roman" panose="02020603050405020304" pitchFamily="18" charset="0"/>
                <a:cs typeface="Times New Roman" panose="02020603050405020304" pitchFamily="18" charset="0"/>
              </a:rPr>
              <a:t>immuno-hématologiques</a:t>
            </a:r>
            <a:endParaRPr lang="fr-FR" sz="2000" b="1" i="1" dirty="0">
              <a:solidFill>
                <a:srgbClr val="7030A0"/>
              </a:solidFill>
              <a:latin typeface="Times New Roman" panose="02020603050405020304" pitchFamily="18" charset="0"/>
              <a:cs typeface="Times New Roman" panose="02020603050405020304" pitchFamily="18" charset="0"/>
            </a:endParaRPr>
          </a:p>
          <a:p>
            <a:pPr marL="0" indent="0" algn="just">
              <a:buNone/>
            </a:pPr>
            <a:r>
              <a:rPr lang="fr-FR" sz="2000" dirty="0">
                <a:latin typeface="Times New Roman" panose="02020603050405020304" pitchFamily="18" charset="0"/>
                <a:cs typeface="Times New Roman" panose="02020603050405020304" pitchFamily="18" charset="0"/>
              </a:rPr>
              <a:t>Renseignements obligatoirement renseignés :</a:t>
            </a:r>
          </a:p>
          <a:p>
            <a:pPr lvl="3" algn="just"/>
            <a:r>
              <a:rPr lang="fr-FR" sz="2000" dirty="0">
                <a:latin typeface="Times New Roman" panose="02020603050405020304" pitchFamily="18" charset="0"/>
                <a:cs typeface="Times New Roman" panose="02020603050405020304" pitchFamily="18" charset="0"/>
              </a:rPr>
              <a:t>Identité du patient.</a:t>
            </a:r>
          </a:p>
          <a:p>
            <a:pPr lvl="3" algn="just"/>
            <a:r>
              <a:rPr lang="fr-FR" sz="2000" dirty="0">
                <a:latin typeface="Times New Roman" panose="02020603050405020304" pitchFamily="18" charset="0"/>
                <a:cs typeface="Times New Roman" panose="02020603050405020304" pitchFamily="18" charset="0"/>
              </a:rPr>
              <a:t>Nom, prénom, qualité et signature du préleveur.</a:t>
            </a:r>
          </a:p>
          <a:p>
            <a:pPr lvl="3" algn="just"/>
            <a:r>
              <a:rPr lang="fr-FR" sz="2000" dirty="0">
                <a:latin typeface="Times New Roman" panose="02020603050405020304" pitchFamily="18" charset="0"/>
                <a:cs typeface="Times New Roman" panose="02020603050405020304" pitchFamily="18" charset="0"/>
              </a:rPr>
              <a:t>Degré d’urgence.</a:t>
            </a:r>
          </a:p>
          <a:p>
            <a:pPr lvl="3" algn="just"/>
            <a:r>
              <a:rPr lang="fr-FR" sz="2000" dirty="0">
                <a:latin typeface="Times New Roman" panose="02020603050405020304" pitchFamily="18" charset="0"/>
                <a:cs typeface="Times New Roman" panose="02020603050405020304" pitchFamily="18" charset="0"/>
              </a:rPr>
              <a:t>Nom et numéro de téléphone du service demandeur.</a:t>
            </a:r>
          </a:p>
          <a:p>
            <a:pPr algn="just"/>
            <a:r>
              <a:rPr lang="fr-FR" b="1" u="sng" dirty="0">
                <a:latin typeface="Times New Roman" panose="02020603050405020304" pitchFamily="18" charset="0"/>
                <a:cs typeface="Times New Roman" panose="02020603050405020304" pitchFamily="18" charset="0"/>
              </a:rPr>
              <a:t>Rappel des bonnes pratiques :</a:t>
            </a:r>
            <a:endParaRPr lang="fr-FR" dirty="0">
              <a:latin typeface="Times New Roman" panose="02020603050405020304" pitchFamily="18" charset="0"/>
              <a:cs typeface="Times New Roman" panose="02020603050405020304" pitchFamily="18" charset="0"/>
            </a:endParaRPr>
          </a:p>
          <a:p>
            <a:pPr lvl="0" algn="just"/>
            <a:r>
              <a:rPr lang="fr-FR" b="1" dirty="0">
                <a:latin typeface="Times New Roman" panose="02020603050405020304" pitchFamily="18" charset="0"/>
                <a:cs typeface="Times New Roman" panose="02020603050405020304" pitchFamily="18" charset="0"/>
              </a:rPr>
              <a:t>2 prélèvements, 2 contrôles de concordance d’identité par 2 préleveurs différents (si possible).</a:t>
            </a:r>
            <a:endParaRPr lang="fr-FR" dirty="0">
              <a:latin typeface="Times New Roman" panose="02020603050405020304" pitchFamily="18" charset="0"/>
              <a:cs typeface="Times New Roman" panose="02020603050405020304" pitchFamily="18" charset="0"/>
            </a:endParaRPr>
          </a:p>
          <a:p>
            <a:pPr lvl="0" algn="just"/>
            <a:r>
              <a:rPr lang="fr-FR" b="1" dirty="0">
                <a:latin typeface="Times New Roman" panose="02020603050405020304" pitchFamily="18" charset="0"/>
                <a:cs typeface="Times New Roman" panose="02020603050405020304" pitchFamily="18" charset="0"/>
              </a:rPr>
              <a:t>En dehors de l’urgence vitale</a:t>
            </a:r>
            <a:r>
              <a:rPr lang="fr-FR" dirty="0">
                <a:latin typeface="Times New Roman" panose="02020603050405020304" pitchFamily="18" charset="0"/>
                <a:cs typeface="Times New Roman" panose="02020603050405020304" pitchFamily="18" charset="0"/>
              </a:rPr>
              <a:t>, on doit disposer avant de transfuser des résultats d’examens suivants :</a:t>
            </a:r>
          </a:p>
          <a:p>
            <a:pPr lvl="1" algn="just"/>
            <a:r>
              <a:rPr lang="fr-FR" b="1" dirty="0">
                <a:latin typeface="Times New Roman" panose="02020603050405020304" pitchFamily="18" charset="0"/>
                <a:cs typeface="Times New Roman" panose="02020603050405020304" pitchFamily="18" charset="0"/>
              </a:rPr>
              <a:t>2 déterminations du groupe sanguin ABO RH1 et phénotype RH-KEL1.</a:t>
            </a:r>
            <a:endParaRPr lang="fr-FR" dirty="0">
              <a:latin typeface="Times New Roman" panose="02020603050405020304" pitchFamily="18" charset="0"/>
              <a:cs typeface="Times New Roman" panose="02020603050405020304" pitchFamily="18" charset="0"/>
            </a:endParaRPr>
          </a:p>
          <a:p>
            <a:pPr lvl="1" algn="just"/>
            <a:r>
              <a:rPr lang="fr-FR" b="1" dirty="0">
                <a:latin typeface="Times New Roman" panose="02020603050405020304" pitchFamily="18" charset="0"/>
                <a:cs typeface="Times New Roman" panose="02020603050405020304" pitchFamily="18" charset="0"/>
              </a:rPr>
              <a:t>Recherche de RAI de moins de 72 heures.</a:t>
            </a:r>
          </a:p>
          <a:p>
            <a:pPr algn="just"/>
            <a:r>
              <a:rPr lang="fr-FR" b="1" dirty="0">
                <a:latin typeface="Times New Roman" panose="02020603050405020304" pitchFamily="18" charset="0"/>
                <a:cs typeface="Times New Roman" panose="02020603050405020304" pitchFamily="18" charset="0"/>
              </a:rPr>
              <a:t>L’étiquetage des tubes et formulaire se font en présence du patient.</a:t>
            </a:r>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327971F0-7882-4E4F-9EAD-3E71DAC8BFCE}"/>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3503243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D9D1C-A9A8-490A-94DB-038C2F5A3531}"/>
              </a:ext>
            </a:extLst>
          </p:cNvPr>
          <p:cNvSpPr>
            <a:spLocks noGrp="1"/>
          </p:cNvSpPr>
          <p:nvPr>
            <p:ph type="title"/>
          </p:nvPr>
        </p:nvSpPr>
        <p:spPr/>
        <p:txBody>
          <a:bodyPr>
            <a:noAutofit/>
          </a:bodyPr>
          <a:lstStyle/>
          <a:p>
            <a:r>
              <a:rPr lang="fr-FR" sz="3200" b="1" dirty="0">
                <a:latin typeface="Times New Roman" panose="02020603050405020304" pitchFamily="18" charset="0"/>
                <a:cs typeface="Times New Roman" panose="02020603050405020304" pitchFamily="18" charset="0"/>
              </a:rPr>
              <a:t>L’acte transfusionnel /</a:t>
            </a:r>
            <a:br>
              <a:rPr lang="fr-FR" sz="3200" b="1" dirty="0">
                <a:latin typeface="Times New Roman" panose="02020603050405020304" pitchFamily="18" charset="0"/>
                <a:cs typeface="Times New Roman" panose="02020603050405020304" pitchFamily="18" charset="0"/>
              </a:rPr>
            </a:br>
            <a:r>
              <a:rPr lang="fr-FR" sz="2400" i="1" cap="none" dirty="0">
                <a:latin typeface="Times New Roman" panose="02020603050405020304" pitchFamily="18" charset="0"/>
                <a:cs typeface="Times New Roman" panose="02020603050405020304" pitchFamily="18" charset="0"/>
              </a:rPr>
              <a:t>Demande d’examens </a:t>
            </a:r>
            <a:r>
              <a:rPr lang="fr-FR" sz="2400" i="1" cap="none" dirty="0" err="1">
                <a:latin typeface="Times New Roman" panose="02020603050405020304" pitchFamily="18" charset="0"/>
                <a:cs typeface="Times New Roman" panose="02020603050405020304" pitchFamily="18" charset="0"/>
              </a:rPr>
              <a:t>immuno-hématologiques</a:t>
            </a:r>
            <a:r>
              <a:rPr lang="fr-FR" sz="2400" i="1" cap="none" dirty="0">
                <a:latin typeface="Times New Roman" panose="02020603050405020304" pitchFamily="18" charset="0"/>
                <a:cs typeface="Times New Roman" panose="02020603050405020304" pitchFamily="18" charset="0"/>
              </a:rPr>
              <a:t> et leurs prélèvements</a:t>
            </a:r>
            <a:br>
              <a:rPr lang="fr-FR" sz="2400" i="1" cap="none" dirty="0">
                <a:latin typeface="Times New Roman" panose="02020603050405020304" pitchFamily="18" charset="0"/>
                <a:cs typeface="Times New Roman" panose="02020603050405020304" pitchFamily="18" charset="0"/>
              </a:rPr>
            </a:br>
            <a:r>
              <a:rPr lang="fr-FR" sz="2000" b="1" dirty="0">
                <a:latin typeface="Times New Roman" panose="02020603050405020304" pitchFamily="18" charset="0"/>
                <a:cs typeface="Times New Roman" panose="02020603050405020304" pitchFamily="18" charset="0"/>
              </a:rPr>
              <a:t>REALISATION DES PRELEVEMENTS IMMUNOLOGIQUES (3)</a:t>
            </a:r>
            <a:endParaRPr lang="fr-FR" sz="2000" dirty="0"/>
          </a:p>
        </p:txBody>
      </p:sp>
      <p:sp>
        <p:nvSpPr>
          <p:cNvPr id="3" name="Espace réservé du contenu 2">
            <a:extLst>
              <a:ext uri="{FF2B5EF4-FFF2-40B4-BE49-F238E27FC236}">
                <a16:creationId xmlns:a16="http://schemas.microsoft.com/office/drawing/2014/main" id="{6740546B-8A2A-4747-BF3C-E3629A5B47B7}"/>
              </a:ext>
            </a:extLst>
          </p:cNvPr>
          <p:cNvSpPr>
            <a:spLocks noGrp="1"/>
          </p:cNvSpPr>
          <p:nvPr>
            <p:ph idx="1"/>
          </p:nvPr>
        </p:nvSpPr>
        <p:spPr/>
        <p:txBody>
          <a:bodyPr>
            <a:normAutofit lnSpcReduction="10000"/>
          </a:bodyPr>
          <a:lstStyle/>
          <a:p>
            <a:r>
              <a:rPr lang="fr-FR" b="1" u="sng" dirty="0">
                <a:solidFill>
                  <a:srgbClr val="FF0000"/>
                </a:solidFill>
              </a:rPr>
              <a:t>Rappel des bonnes pratiques :</a:t>
            </a:r>
            <a:endParaRPr lang="fr-FR" dirty="0">
              <a:solidFill>
                <a:srgbClr val="FF0000"/>
              </a:solidFill>
            </a:endParaRPr>
          </a:p>
          <a:p>
            <a:pPr lvl="1" algn="just"/>
            <a:r>
              <a:rPr lang="fr-FR" sz="2400" b="1" dirty="0">
                <a:latin typeface="Times New Roman" panose="02020603050405020304" pitchFamily="18" charset="0"/>
                <a:cs typeface="Times New Roman" panose="02020603050405020304" pitchFamily="18" charset="0"/>
              </a:rPr>
              <a:t>2 prélèvements, 2 contrôles de concordance d’identité par 2 préleveurs différents (si possible).</a:t>
            </a:r>
          </a:p>
          <a:p>
            <a:pPr lvl="1" algn="just"/>
            <a:endParaRPr lang="fr-FR" sz="2400" dirty="0">
              <a:latin typeface="Times New Roman" panose="02020603050405020304" pitchFamily="18" charset="0"/>
              <a:cs typeface="Times New Roman" panose="02020603050405020304" pitchFamily="18" charset="0"/>
            </a:endParaRPr>
          </a:p>
          <a:p>
            <a:pPr lvl="1" algn="just"/>
            <a:r>
              <a:rPr lang="fr-FR" sz="2400" b="1" dirty="0">
                <a:latin typeface="Times New Roman" panose="02020603050405020304" pitchFamily="18" charset="0"/>
                <a:cs typeface="Times New Roman" panose="02020603050405020304" pitchFamily="18" charset="0"/>
              </a:rPr>
              <a:t>En dehors de l’urgence vitale</a:t>
            </a:r>
            <a:r>
              <a:rPr lang="fr-FR" sz="2400" dirty="0">
                <a:latin typeface="Times New Roman" panose="02020603050405020304" pitchFamily="18" charset="0"/>
                <a:cs typeface="Times New Roman" panose="02020603050405020304" pitchFamily="18" charset="0"/>
              </a:rPr>
              <a:t>, avant de transfuser on doit disposer des résultats d’examens suivants :</a:t>
            </a:r>
          </a:p>
          <a:p>
            <a:pPr lvl="2" algn="just"/>
            <a:r>
              <a:rPr lang="fr-FR" sz="2400" b="1" dirty="0">
                <a:latin typeface="Times New Roman" panose="02020603050405020304" pitchFamily="18" charset="0"/>
                <a:cs typeface="Times New Roman" panose="02020603050405020304" pitchFamily="18" charset="0"/>
              </a:rPr>
              <a:t>2déterminations du groupe sanguin ABO RH1 et phénotype RH-KEL1.</a:t>
            </a:r>
            <a:endParaRPr lang="fr-FR" sz="2400" dirty="0">
              <a:latin typeface="Times New Roman" panose="02020603050405020304" pitchFamily="18" charset="0"/>
              <a:cs typeface="Times New Roman" panose="02020603050405020304" pitchFamily="18" charset="0"/>
            </a:endParaRPr>
          </a:p>
          <a:p>
            <a:pPr lvl="2" algn="just"/>
            <a:r>
              <a:rPr lang="fr-FR" sz="2400" b="1" dirty="0">
                <a:latin typeface="Times New Roman" panose="02020603050405020304" pitchFamily="18" charset="0"/>
                <a:cs typeface="Times New Roman" panose="02020603050405020304" pitchFamily="18" charset="0"/>
              </a:rPr>
              <a:t>Recherche de RAI de moins de 72 heures prolongée 21 jours si absence de période immunisante.</a:t>
            </a:r>
          </a:p>
          <a:p>
            <a:pPr lvl="2" algn="just"/>
            <a:endParaRPr lang="fr-FR" sz="2400" b="1" dirty="0">
              <a:latin typeface="Times New Roman" panose="02020603050405020304" pitchFamily="18" charset="0"/>
              <a:cs typeface="Times New Roman" panose="02020603050405020304" pitchFamily="18" charset="0"/>
            </a:endParaRPr>
          </a:p>
          <a:p>
            <a:pPr lvl="1" algn="just"/>
            <a:r>
              <a:rPr lang="fr-FR" sz="2400" b="1" dirty="0">
                <a:latin typeface="Times New Roman" panose="02020603050405020304" pitchFamily="18" charset="0"/>
                <a:cs typeface="Times New Roman" panose="02020603050405020304" pitchFamily="18" charset="0"/>
              </a:rPr>
              <a:t>L’étiquetage des tubes et formulaire se font en présence du patient.</a:t>
            </a:r>
            <a:endParaRPr lang="fr-FR" sz="2400"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B03F8FDE-D253-4BE7-BAE4-17ACFE368A25}"/>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2171690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6EF434-4903-49BF-8A8B-F8BF0A84C01F}"/>
              </a:ext>
            </a:extLst>
          </p:cNvPr>
          <p:cNvSpPr>
            <a:spLocks noGrp="1"/>
          </p:cNvSpPr>
          <p:nvPr>
            <p:ph type="title"/>
          </p:nvPr>
        </p:nvSpPr>
        <p:spPr/>
        <p:txBody>
          <a:bodyPr>
            <a:noAutofit/>
          </a:bodyPr>
          <a:lstStyle/>
          <a:p>
            <a:r>
              <a:rPr lang="fr-FR" sz="2400" b="1" dirty="0">
                <a:latin typeface="Times New Roman" panose="02020603050405020304" pitchFamily="18" charset="0"/>
                <a:cs typeface="Times New Roman" panose="02020603050405020304" pitchFamily="18" charset="0"/>
              </a:rPr>
              <a:t>L’acte transfusionnel /</a:t>
            </a:r>
            <a:br>
              <a:rPr lang="fr-FR" sz="2400" b="1" dirty="0">
                <a:latin typeface="Times New Roman" panose="02020603050405020304" pitchFamily="18" charset="0"/>
                <a:cs typeface="Times New Roman" panose="02020603050405020304" pitchFamily="18" charset="0"/>
              </a:rPr>
            </a:br>
            <a:r>
              <a:rPr lang="fr-FR" sz="2400" i="1" cap="none" dirty="0">
                <a:latin typeface="Times New Roman" panose="02020603050405020304" pitchFamily="18" charset="0"/>
                <a:cs typeface="Times New Roman" panose="02020603050405020304" pitchFamily="18" charset="0"/>
              </a:rPr>
              <a:t>Demande de PSL suite PM</a:t>
            </a:r>
            <a:br>
              <a:rPr lang="fr-FR" sz="2400" i="1" cap="none" dirty="0">
                <a:latin typeface="Times New Roman" panose="02020603050405020304" pitchFamily="18" charset="0"/>
                <a:cs typeface="Times New Roman" panose="02020603050405020304" pitchFamily="18" charset="0"/>
              </a:rPr>
            </a:br>
            <a:r>
              <a:rPr lang="fr-FR" sz="2000" b="1" dirty="0">
                <a:latin typeface="Times New Roman" panose="02020603050405020304" pitchFamily="18" charset="0"/>
                <a:cs typeface="Times New Roman" panose="02020603050405020304" pitchFamily="18" charset="0"/>
              </a:rPr>
              <a:t>introduction (1)</a:t>
            </a:r>
            <a:endParaRPr lang="fr-FR" sz="2400" dirty="0"/>
          </a:p>
        </p:txBody>
      </p:sp>
      <p:sp>
        <p:nvSpPr>
          <p:cNvPr id="3" name="Espace réservé du contenu 2">
            <a:extLst>
              <a:ext uri="{FF2B5EF4-FFF2-40B4-BE49-F238E27FC236}">
                <a16:creationId xmlns:a16="http://schemas.microsoft.com/office/drawing/2014/main" id="{0FC06E25-1173-4E8A-90C8-166200ECAE6E}"/>
              </a:ext>
            </a:extLst>
          </p:cNvPr>
          <p:cNvSpPr>
            <a:spLocks noGrp="1"/>
          </p:cNvSpPr>
          <p:nvPr>
            <p:ph idx="1"/>
          </p:nvPr>
        </p:nvSpPr>
        <p:spPr/>
        <p:txBody>
          <a:bodyPr/>
          <a:lstStyle/>
          <a:p>
            <a:pPr algn="just"/>
            <a:r>
              <a:rPr lang="fr-FR" sz="2400" dirty="0">
                <a:latin typeface="Times New Roman" panose="02020603050405020304" pitchFamily="18" charset="0"/>
                <a:cs typeface="Times New Roman" panose="02020603050405020304" pitchFamily="18" charset="0"/>
              </a:rPr>
              <a:t>Documents des examens </a:t>
            </a:r>
            <a:r>
              <a:rPr lang="fr-FR" sz="2400" dirty="0" err="1">
                <a:latin typeface="Times New Roman" panose="02020603050405020304" pitchFamily="18" charset="0"/>
                <a:cs typeface="Times New Roman" panose="02020603050405020304" pitchFamily="18" charset="0"/>
              </a:rPr>
              <a:t>immuno-hématologiques</a:t>
            </a:r>
            <a:r>
              <a:rPr lang="fr-FR" sz="2400" dirty="0">
                <a:latin typeface="Times New Roman" panose="02020603050405020304" pitchFamily="18" charset="0"/>
                <a:cs typeface="Times New Roman" panose="02020603050405020304" pitchFamily="18" charset="0"/>
              </a:rPr>
              <a:t> selon PSL demandés.</a:t>
            </a:r>
          </a:p>
          <a:p>
            <a:pPr algn="just"/>
            <a:r>
              <a:rPr lang="fr-FR" sz="2400" dirty="0">
                <a:latin typeface="Times New Roman" panose="02020603050405020304" pitchFamily="18" charset="0"/>
                <a:cs typeface="Times New Roman" panose="02020603050405020304" pitchFamily="18" charset="0"/>
              </a:rPr>
              <a:t>PM CGR :</a:t>
            </a:r>
          </a:p>
          <a:p>
            <a:pPr marL="0" indent="0" algn="just">
              <a:buNone/>
            </a:pPr>
            <a:r>
              <a:rPr lang="fr-FR" sz="2400" dirty="0">
                <a:latin typeface="Times New Roman" panose="02020603050405020304" pitchFamily="18" charset="0"/>
                <a:cs typeface="Times New Roman" panose="02020603050405020304" pitchFamily="18" charset="0"/>
              </a:rPr>
              <a:t>IDE doit s’assurer de la présence des résultats de </a:t>
            </a:r>
            <a:r>
              <a:rPr lang="fr-FR" sz="2400" b="1" dirty="0">
                <a:latin typeface="Times New Roman" panose="02020603050405020304" pitchFamily="18" charset="0"/>
                <a:cs typeface="Times New Roman" panose="02020603050405020304" pitchFamily="18" charset="0"/>
              </a:rPr>
              <a:t>groupage sanguin</a:t>
            </a:r>
            <a:r>
              <a:rPr lang="fr-FR" sz="2400" dirty="0">
                <a:latin typeface="Times New Roman" panose="02020603050405020304" pitchFamily="18" charset="0"/>
                <a:cs typeface="Times New Roman" panose="02020603050405020304" pitchFamily="18" charset="0"/>
              </a:rPr>
              <a:t> (2 déterminations) et de </a:t>
            </a:r>
            <a:r>
              <a:rPr lang="fr-FR" sz="2400" b="1" dirty="0">
                <a:latin typeface="Times New Roman" panose="02020603050405020304" pitchFamily="18" charset="0"/>
                <a:cs typeface="Times New Roman" panose="02020603050405020304" pitchFamily="18" charset="0"/>
              </a:rPr>
              <a:t>RAI</a:t>
            </a:r>
            <a:r>
              <a:rPr lang="fr-FR" sz="2400" dirty="0">
                <a:latin typeface="Times New Roman" panose="02020603050405020304" pitchFamily="18" charset="0"/>
                <a:cs typeface="Times New Roman" panose="02020603050405020304" pitchFamily="18" charset="0"/>
              </a:rPr>
              <a:t> ≤ 72 heures. Valides ou à défaut des prélèvements sanguins pour les effectuer. Elle doit aussi vérifier la </a:t>
            </a:r>
            <a:r>
              <a:rPr lang="fr-FR" sz="2400" b="1" dirty="0">
                <a:latin typeface="Times New Roman" panose="02020603050405020304" pitchFamily="18" charset="0"/>
                <a:cs typeface="Times New Roman" panose="02020603050405020304" pitchFamily="18" charset="0"/>
              </a:rPr>
              <a:t>conformité du remplissage des items de la PM.</a:t>
            </a:r>
            <a:endParaRPr lang="fr-FR" sz="2400" dirty="0">
              <a:latin typeface="Times New Roman" panose="02020603050405020304" pitchFamily="18" charset="0"/>
              <a:cs typeface="Times New Roman" panose="02020603050405020304" pitchFamily="18" charset="0"/>
            </a:endParaRPr>
          </a:p>
          <a:p>
            <a:pPr marL="0" indent="0" algn="just">
              <a:buNone/>
            </a:pPr>
            <a:endParaRPr lang="fr-FR" sz="2400" b="1" dirty="0">
              <a:latin typeface="Times New Roman" panose="02020603050405020304" pitchFamily="18" charset="0"/>
              <a:cs typeface="Times New Roman" panose="02020603050405020304" pitchFamily="18" charset="0"/>
            </a:endParaRPr>
          </a:p>
          <a:p>
            <a:pPr marL="0" indent="0" algn="just">
              <a:buNone/>
            </a:pPr>
            <a:r>
              <a:rPr lang="fr-FR" sz="2400" b="1" dirty="0">
                <a:solidFill>
                  <a:srgbClr val="FF0000"/>
                </a:solidFill>
                <a:latin typeface="Times New Roman" panose="02020603050405020304" pitchFamily="18" charset="0"/>
                <a:cs typeface="Times New Roman" panose="02020603050405020304" pitchFamily="18" charset="0"/>
              </a:rPr>
              <a:t>Avant de rédiger la PM, le médecin doit informer le patient, recueillir son consentement et tracer l’information donnée dans le dossier du patient.</a:t>
            </a:r>
            <a:endParaRPr lang="fr-FR" sz="2400" dirty="0">
              <a:solidFill>
                <a:srgbClr val="FF0000"/>
              </a:solidFill>
              <a:latin typeface="Times New Roman" panose="02020603050405020304" pitchFamily="18" charset="0"/>
              <a:cs typeface="Times New Roman" panose="02020603050405020304" pitchFamily="18" charset="0"/>
            </a:endParaRPr>
          </a:p>
          <a:p>
            <a:pPr lvl="1"/>
            <a:endParaRPr lang="fr-FR" dirty="0"/>
          </a:p>
        </p:txBody>
      </p:sp>
      <p:sp>
        <p:nvSpPr>
          <p:cNvPr id="4" name="Espace réservé du numéro de diapositive 3">
            <a:extLst>
              <a:ext uri="{FF2B5EF4-FFF2-40B4-BE49-F238E27FC236}">
                <a16:creationId xmlns:a16="http://schemas.microsoft.com/office/drawing/2014/main" id="{11FA648B-2FE6-470F-A277-5E0CFE4B6C5D}"/>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2946811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4876E4-323F-4C59-9B46-0C871DBAC505}"/>
              </a:ext>
            </a:extLst>
          </p:cNvPr>
          <p:cNvSpPr>
            <a:spLocks noGrp="1"/>
          </p:cNvSpPr>
          <p:nvPr>
            <p:ph type="title"/>
          </p:nvPr>
        </p:nvSpPr>
        <p:spPr/>
        <p:txBody>
          <a:bodyPr>
            <a:normAutofit fontScale="90000"/>
          </a:bodyPr>
          <a:lstStyle/>
          <a:p>
            <a:r>
              <a:rPr lang="fr-FR" sz="3600" b="1" dirty="0">
                <a:latin typeface="Times New Roman" panose="02020603050405020304" pitchFamily="18" charset="0"/>
                <a:cs typeface="Times New Roman" panose="02020603050405020304" pitchFamily="18" charset="0"/>
              </a:rPr>
              <a:t>L’acte transfusionnel </a:t>
            </a:r>
            <a:r>
              <a:rPr lang="fr-FR" b="1" dirty="0">
                <a:latin typeface="Times New Roman" panose="02020603050405020304" pitchFamily="18" charset="0"/>
                <a:cs typeface="Times New Roman" panose="02020603050405020304" pitchFamily="18" charset="0"/>
              </a:rPr>
              <a:t>/</a:t>
            </a:r>
            <a:br>
              <a:rPr lang="fr-FR" b="1" dirty="0">
                <a:latin typeface="Times New Roman" panose="02020603050405020304" pitchFamily="18" charset="0"/>
                <a:cs typeface="Times New Roman" panose="02020603050405020304" pitchFamily="18" charset="0"/>
              </a:rPr>
            </a:br>
            <a:r>
              <a:rPr lang="fr-FR" sz="2700" i="1" cap="none" dirty="0">
                <a:latin typeface="Times New Roman" panose="02020603050405020304" pitchFamily="18" charset="0"/>
                <a:cs typeface="Times New Roman" panose="02020603050405020304" pitchFamily="18" charset="0"/>
              </a:rPr>
              <a:t>Demande de PSL suite PM</a:t>
            </a:r>
            <a:br>
              <a:rPr lang="fr-FR" sz="2700" i="1" cap="none" dirty="0">
                <a:latin typeface="Times New Roman" panose="02020603050405020304" pitchFamily="18" charset="0"/>
                <a:cs typeface="Times New Roman" panose="02020603050405020304" pitchFamily="18" charset="0"/>
              </a:rPr>
            </a:br>
            <a:r>
              <a:rPr lang="fr-FR" sz="2200" b="1" dirty="0">
                <a:latin typeface="Times New Roman" panose="02020603050405020304" pitchFamily="18" charset="0"/>
                <a:cs typeface="Times New Roman" panose="02020603050405020304" pitchFamily="18" charset="0"/>
              </a:rPr>
              <a:t>éléments A RENSEIGNER (1)</a:t>
            </a:r>
            <a:endParaRPr lang="fr-FR" sz="2200" dirty="0"/>
          </a:p>
        </p:txBody>
      </p:sp>
      <p:sp>
        <p:nvSpPr>
          <p:cNvPr id="3" name="Espace réservé du contenu 2">
            <a:extLst>
              <a:ext uri="{FF2B5EF4-FFF2-40B4-BE49-F238E27FC236}">
                <a16:creationId xmlns:a16="http://schemas.microsoft.com/office/drawing/2014/main" id="{F254AD59-DC13-4213-9628-F7F59AB73BEC}"/>
              </a:ext>
            </a:extLst>
          </p:cNvPr>
          <p:cNvSpPr>
            <a:spLocks noGrp="1"/>
          </p:cNvSpPr>
          <p:nvPr>
            <p:ph idx="1"/>
          </p:nvPr>
        </p:nvSpPr>
        <p:spPr/>
        <p:txBody>
          <a:bodyPr>
            <a:normAutofit fontScale="92500" lnSpcReduction="10000"/>
          </a:bodyPr>
          <a:lstStyle/>
          <a:p>
            <a:pPr algn="just"/>
            <a:r>
              <a:rPr lang="fr-FR" b="1" u="sng" dirty="0">
                <a:latin typeface="Times New Roman" panose="02020603050405020304" pitchFamily="18" charset="0"/>
                <a:cs typeface="Times New Roman" panose="02020603050405020304" pitchFamily="18" charset="0"/>
              </a:rPr>
              <a:t>La prescription de PSL doit renseigner les éléments ci-dessus :</a:t>
            </a:r>
            <a:endParaRPr lang="fr-FR" dirty="0">
              <a:latin typeface="Times New Roman" panose="02020603050405020304" pitchFamily="18" charset="0"/>
              <a:cs typeface="Times New Roman" panose="02020603050405020304" pitchFamily="18" charset="0"/>
            </a:endParaRPr>
          </a:p>
          <a:p>
            <a:pPr lvl="1" algn="just"/>
            <a:r>
              <a:rPr lang="fr-FR" sz="2200" dirty="0">
                <a:latin typeface="Times New Roman" panose="02020603050405020304" pitchFamily="18" charset="0"/>
                <a:cs typeface="Times New Roman" panose="02020603050405020304" pitchFamily="18" charset="0"/>
              </a:rPr>
              <a:t>Identification de l’établissement et du service de soins.</a:t>
            </a:r>
          </a:p>
          <a:p>
            <a:pPr lvl="1" algn="just"/>
            <a:r>
              <a:rPr lang="fr-FR" sz="2200" dirty="0">
                <a:latin typeface="Times New Roman" panose="02020603050405020304" pitchFamily="18" charset="0"/>
                <a:cs typeface="Times New Roman" panose="02020603050405020304" pitchFamily="18" charset="0"/>
              </a:rPr>
              <a:t>Identification du patient : nom de naissance, nom marital, prénom(s), sexe et date de naissance</a:t>
            </a:r>
          </a:p>
          <a:p>
            <a:pPr lvl="1" algn="just"/>
            <a:r>
              <a:rPr lang="fr-FR" sz="2200" dirty="0">
                <a:latin typeface="Times New Roman" panose="02020603050405020304" pitchFamily="18" charset="0"/>
                <a:cs typeface="Times New Roman" panose="02020603050405020304" pitchFamily="18" charset="0"/>
              </a:rPr>
              <a:t>Nom et signature du médecin prescripteur</a:t>
            </a:r>
          </a:p>
          <a:p>
            <a:pPr lvl="1" algn="just"/>
            <a:r>
              <a:rPr lang="fr-FR" sz="2200" dirty="0">
                <a:latin typeface="Times New Roman" panose="02020603050405020304" pitchFamily="18" charset="0"/>
                <a:cs typeface="Times New Roman" panose="02020603050405020304" pitchFamily="18" charset="0"/>
              </a:rPr>
              <a:t>Date de la prescription médicale</a:t>
            </a:r>
          </a:p>
          <a:p>
            <a:pPr lvl="1" algn="just"/>
            <a:r>
              <a:rPr lang="fr-FR" sz="2200" dirty="0">
                <a:latin typeface="Times New Roman" panose="02020603050405020304" pitchFamily="18" charset="0"/>
                <a:cs typeface="Times New Roman" panose="02020603050405020304" pitchFamily="18" charset="0"/>
              </a:rPr>
              <a:t>Date et heure prévues de la transfusion</a:t>
            </a:r>
          </a:p>
          <a:p>
            <a:pPr lvl="1" algn="just"/>
            <a:r>
              <a:rPr lang="fr-FR" sz="2200" dirty="0">
                <a:latin typeface="Times New Roman" panose="02020603050405020304" pitchFamily="18" charset="0"/>
                <a:cs typeface="Times New Roman" panose="02020603050405020304" pitchFamily="18" charset="0"/>
              </a:rPr>
              <a:t>Degré d’urgence</a:t>
            </a:r>
          </a:p>
          <a:p>
            <a:pPr lvl="1" algn="just"/>
            <a:r>
              <a:rPr lang="fr-FR" sz="2200" dirty="0">
                <a:latin typeface="Times New Roman" panose="02020603050405020304" pitchFamily="18" charset="0"/>
                <a:cs typeface="Times New Roman" panose="02020603050405020304" pitchFamily="18" charset="0"/>
              </a:rPr>
              <a:t>Type, qualification et quantité des PSL demandés</a:t>
            </a:r>
          </a:p>
          <a:p>
            <a:pPr marL="0" indent="0" algn="just">
              <a:buNone/>
            </a:pPr>
            <a:r>
              <a:rPr lang="fr-FR" dirty="0">
                <a:latin typeface="Times New Roman" panose="02020603050405020304" pitchFamily="18" charset="0"/>
                <a:cs typeface="Times New Roman" panose="02020603050405020304" pitchFamily="18" charset="0"/>
              </a:rPr>
              <a:t> </a:t>
            </a:r>
          </a:p>
          <a:p>
            <a:pPr algn="just"/>
            <a:r>
              <a:rPr lang="fr-FR" b="1" i="1" u="sng" dirty="0">
                <a:latin typeface="Times New Roman" panose="02020603050405020304" pitchFamily="18" charset="0"/>
                <a:cs typeface="Times New Roman" panose="02020603050405020304" pitchFamily="18" charset="0"/>
              </a:rPr>
              <a:t>Particularités :</a:t>
            </a:r>
            <a:endParaRPr lang="fr-FR" dirty="0">
              <a:latin typeface="Times New Roman" panose="02020603050405020304" pitchFamily="18" charset="0"/>
              <a:cs typeface="Times New Roman" panose="02020603050405020304" pitchFamily="18" charset="0"/>
            </a:endParaRPr>
          </a:p>
          <a:p>
            <a:pPr lvl="1" algn="just"/>
            <a:r>
              <a:rPr lang="fr-FR" sz="2200" dirty="0">
                <a:latin typeface="Times New Roman" panose="02020603050405020304" pitchFamily="18" charset="0"/>
                <a:cs typeface="Times New Roman" panose="02020603050405020304" pitchFamily="18" charset="0"/>
              </a:rPr>
              <a:t>PM </a:t>
            </a:r>
            <a:r>
              <a:rPr lang="fr-FR" sz="2200" b="1" dirty="0">
                <a:latin typeface="Times New Roman" panose="02020603050405020304" pitchFamily="18" charset="0"/>
                <a:cs typeface="Times New Roman" panose="02020603050405020304" pitchFamily="18" charset="0"/>
              </a:rPr>
              <a:t>plaquettes</a:t>
            </a:r>
            <a:r>
              <a:rPr lang="fr-FR" sz="2200" dirty="0">
                <a:latin typeface="Times New Roman" panose="02020603050405020304" pitchFamily="18" charset="0"/>
                <a:cs typeface="Times New Roman" panose="02020603050405020304" pitchFamily="18" charset="0"/>
              </a:rPr>
              <a:t> : poids du patient et numération plaquettaire datée.</a:t>
            </a:r>
          </a:p>
          <a:p>
            <a:pPr lvl="1" algn="just"/>
            <a:r>
              <a:rPr lang="fr-FR" sz="2200" dirty="0">
                <a:latin typeface="Times New Roman" panose="02020603050405020304" pitchFamily="18" charset="0"/>
                <a:cs typeface="Times New Roman" panose="02020603050405020304" pitchFamily="18" charset="0"/>
              </a:rPr>
              <a:t>PM </a:t>
            </a:r>
            <a:r>
              <a:rPr lang="fr-FR" sz="2200" b="1" dirty="0">
                <a:latin typeface="Times New Roman" panose="02020603050405020304" pitchFamily="18" charset="0"/>
                <a:cs typeface="Times New Roman" panose="02020603050405020304" pitchFamily="18" charset="0"/>
              </a:rPr>
              <a:t>plasma </a:t>
            </a:r>
            <a:r>
              <a:rPr lang="fr-FR" sz="2200" dirty="0">
                <a:latin typeface="Times New Roman" panose="02020603050405020304" pitchFamily="18" charset="0"/>
                <a:cs typeface="Times New Roman" panose="02020603050405020304" pitchFamily="18" charset="0"/>
              </a:rPr>
              <a:t>: indication de la motivation de la prescription.</a:t>
            </a:r>
          </a:p>
          <a:p>
            <a:endParaRPr lang="fr-FR" dirty="0"/>
          </a:p>
        </p:txBody>
      </p:sp>
      <p:sp>
        <p:nvSpPr>
          <p:cNvPr id="4" name="Espace réservé du numéro de diapositive 3">
            <a:extLst>
              <a:ext uri="{FF2B5EF4-FFF2-40B4-BE49-F238E27FC236}">
                <a16:creationId xmlns:a16="http://schemas.microsoft.com/office/drawing/2014/main" id="{E3729F77-096C-427C-B63B-8A889E1BEFC4}"/>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461067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4EC029-30D8-43F5-8A5C-FAF56313A05B}"/>
              </a:ext>
            </a:extLst>
          </p:cNvPr>
          <p:cNvSpPr>
            <a:spLocks noGrp="1"/>
          </p:cNvSpPr>
          <p:nvPr>
            <p:ph type="title"/>
          </p:nvPr>
        </p:nvSpPr>
        <p:spPr/>
        <p:txBody>
          <a:bodyPr>
            <a:normAutofit fontScale="90000"/>
          </a:bodyPr>
          <a:lstStyle/>
          <a:p>
            <a:r>
              <a:rPr lang="fr-FR" sz="3600" b="1" dirty="0">
                <a:latin typeface="Times New Roman" panose="02020603050405020304" pitchFamily="18" charset="0"/>
                <a:cs typeface="Times New Roman" panose="02020603050405020304" pitchFamily="18" charset="0"/>
              </a:rPr>
              <a:t>L’acte transfusionnel </a:t>
            </a:r>
            <a:r>
              <a:rPr lang="fr-FR" b="1" dirty="0">
                <a:latin typeface="Times New Roman" panose="02020603050405020304" pitchFamily="18" charset="0"/>
                <a:cs typeface="Times New Roman" panose="02020603050405020304" pitchFamily="18" charset="0"/>
              </a:rPr>
              <a:t>/</a:t>
            </a:r>
            <a:br>
              <a:rPr lang="fr-FR" b="1" dirty="0">
                <a:latin typeface="Times New Roman" panose="02020603050405020304" pitchFamily="18" charset="0"/>
                <a:cs typeface="Times New Roman" panose="02020603050405020304" pitchFamily="18" charset="0"/>
              </a:rPr>
            </a:br>
            <a:r>
              <a:rPr lang="fr-FR" sz="2700" i="1" cap="none" dirty="0">
                <a:latin typeface="Times New Roman" panose="02020603050405020304" pitchFamily="18" charset="0"/>
                <a:cs typeface="Times New Roman" panose="02020603050405020304" pitchFamily="18" charset="0"/>
              </a:rPr>
              <a:t>Demande de PSL suite PM</a:t>
            </a:r>
            <a:br>
              <a:rPr lang="fr-FR" sz="2700" i="1" cap="none" dirty="0">
                <a:latin typeface="Times New Roman" panose="02020603050405020304" pitchFamily="18" charset="0"/>
                <a:cs typeface="Times New Roman" panose="02020603050405020304" pitchFamily="18" charset="0"/>
              </a:rPr>
            </a:br>
            <a:r>
              <a:rPr lang="fr-FR" sz="2200" b="1" dirty="0">
                <a:latin typeface="Times New Roman" panose="02020603050405020304" pitchFamily="18" charset="0"/>
                <a:cs typeface="Times New Roman" panose="02020603050405020304" pitchFamily="18" charset="0"/>
              </a:rPr>
              <a:t>éléments A RENSEIGNER (2)</a:t>
            </a:r>
            <a:endParaRPr lang="fr-FR" sz="2200" dirty="0"/>
          </a:p>
        </p:txBody>
      </p:sp>
      <p:sp>
        <p:nvSpPr>
          <p:cNvPr id="3" name="Espace réservé du contenu 2">
            <a:extLst>
              <a:ext uri="{FF2B5EF4-FFF2-40B4-BE49-F238E27FC236}">
                <a16:creationId xmlns:a16="http://schemas.microsoft.com/office/drawing/2014/main" id="{8371E954-5CA9-4104-BDD0-A838433A2F72}"/>
              </a:ext>
            </a:extLst>
          </p:cNvPr>
          <p:cNvSpPr>
            <a:spLocks noGrp="1"/>
          </p:cNvSpPr>
          <p:nvPr>
            <p:ph idx="1"/>
          </p:nvPr>
        </p:nvSpPr>
        <p:spPr/>
        <p:txBody>
          <a:bodyPr>
            <a:normAutofit/>
          </a:bodyPr>
          <a:lstStyle/>
          <a:p>
            <a:pPr algn="just"/>
            <a:r>
              <a:rPr lang="fr-FR" b="1" u="sng" dirty="0">
                <a:latin typeface="Times New Roman" panose="02020603050405020304" pitchFamily="18" charset="0"/>
                <a:cs typeface="Times New Roman" panose="02020603050405020304" pitchFamily="18" charset="0"/>
              </a:rPr>
              <a:t>Avant l’envoi de la demande au site transfusionnel :</a:t>
            </a:r>
            <a:endParaRPr lang="fr-FR" dirty="0">
              <a:latin typeface="Times New Roman" panose="02020603050405020304" pitchFamily="18" charset="0"/>
              <a:cs typeface="Times New Roman" panose="02020603050405020304" pitchFamily="18" charset="0"/>
            </a:endParaRPr>
          </a:p>
          <a:p>
            <a:pPr marL="0" indent="0" algn="just">
              <a:buNone/>
            </a:pPr>
            <a:r>
              <a:rPr lang="fr-FR" dirty="0">
                <a:latin typeface="Times New Roman" panose="02020603050405020304" pitchFamily="18" charset="0"/>
                <a:cs typeface="Times New Roman" panose="02020603050405020304" pitchFamily="18" charset="0"/>
              </a:rPr>
              <a:t>IDE qui transmet une demande de PSL au site transfusionnel ou au dépôt de sang doit s’assurer avant l’envoi que :</a:t>
            </a:r>
          </a:p>
          <a:p>
            <a:pPr lvl="1" algn="just"/>
            <a:r>
              <a:rPr lang="fr-FR" sz="2200" dirty="0">
                <a:latin typeface="Times New Roman" panose="02020603050405020304" pitchFamily="18" charset="0"/>
                <a:cs typeface="Times New Roman" panose="02020603050405020304" pitchFamily="18" charset="0"/>
              </a:rPr>
              <a:t>PM est complète.</a:t>
            </a:r>
          </a:p>
          <a:p>
            <a:pPr lvl="1" algn="just"/>
            <a:r>
              <a:rPr lang="fr-FR" sz="2200" dirty="0">
                <a:latin typeface="Times New Roman" panose="02020603050405020304" pitchFamily="18" charset="0"/>
                <a:cs typeface="Times New Roman" panose="02020603050405020304" pitchFamily="18" charset="0"/>
              </a:rPr>
              <a:t>Les résultats d’</a:t>
            </a:r>
            <a:r>
              <a:rPr lang="fr-FR" sz="2200" dirty="0" err="1">
                <a:latin typeface="Times New Roman" panose="02020603050405020304" pitchFamily="18" charset="0"/>
                <a:cs typeface="Times New Roman" panose="02020603050405020304" pitchFamily="18" charset="0"/>
              </a:rPr>
              <a:t>immuno-hématologiques</a:t>
            </a:r>
            <a:r>
              <a:rPr lang="fr-FR" sz="2200" dirty="0">
                <a:latin typeface="Times New Roman" panose="02020603050405020304" pitchFamily="18" charset="0"/>
                <a:cs typeface="Times New Roman" panose="02020603050405020304" pitchFamily="18" charset="0"/>
              </a:rPr>
              <a:t> nécessaires sont présents</a:t>
            </a:r>
          </a:p>
          <a:p>
            <a:pPr lvl="1" algn="just"/>
            <a:r>
              <a:rPr lang="fr-FR" sz="2200" dirty="0">
                <a:latin typeface="Times New Roman" panose="02020603050405020304" pitchFamily="18" charset="0"/>
                <a:cs typeface="Times New Roman" panose="02020603050405020304" pitchFamily="18" charset="0"/>
              </a:rPr>
              <a:t>A défaut et selon procédure locale : prélèvements permettant de réaliser les examens sont joints.</a:t>
            </a:r>
          </a:p>
          <a:p>
            <a:pPr algn="just"/>
            <a:r>
              <a:rPr lang="fr-FR" b="1" u="sng" dirty="0">
                <a:latin typeface="Times New Roman" panose="02020603050405020304" pitchFamily="18" charset="0"/>
                <a:cs typeface="Times New Roman" panose="02020603050405020304" pitchFamily="18" charset="0"/>
              </a:rPr>
              <a:t>Documents accompagnant la demande de :</a:t>
            </a:r>
          </a:p>
          <a:p>
            <a:pPr lvl="1" algn="just"/>
            <a:r>
              <a:rPr lang="fr-FR" sz="2200" dirty="0">
                <a:latin typeface="Times New Roman" panose="02020603050405020304" pitchFamily="18" charset="0"/>
                <a:cs typeface="Times New Roman" panose="02020603050405020304" pitchFamily="18" charset="0"/>
              </a:rPr>
              <a:t>Documents de groupage sanguins valides ABO RH1, phénotype RH-KEL1 du receveur : 2 déterminations.</a:t>
            </a:r>
          </a:p>
          <a:p>
            <a:pPr lvl="1" algn="just"/>
            <a:r>
              <a:rPr lang="fr-FR" sz="2200" dirty="0">
                <a:latin typeface="Times New Roman" panose="02020603050405020304" pitchFamily="18" charset="0"/>
                <a:cs typeface="Times New Roman" panose="02020603050405020304" pitchFamily="18" charset="0"/>
              </a:rPr>
              <a:t>Recherche de RAI à délai de validité conforme.</a:t>
            </a:r>
          </a:p>
          <a:p>
            <a:endParaRPr lang="fr-FR" dirty="0"/>
          </a:p>
        </p:txBody>
      </p:sp>
      <p:sp>
        <p:nvSpPr>
          <p:cNvPr id="4" name="Espace réservé du numéro de diapositive 3">
            <a:extLst>
              <a:ext uri="{FF2B5EF4-FFF2-40B4-BE49-F238E27FC236}">
                <a16:creationId xmlns:a16="http://schemas.microsoft.com/office/drawing/2014/main" id="{5EE70F4E-19E8-4345-8364-037DEDC9C0B9}"/>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2077495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C7FD3-478E-42B7-AA58-586BDDC32E3C}"/>
              </a:ext>
            </a:extLst>
          </p:cNvPr>
          <p:cNvSpPr>
            <a:spLocks noGrp="1"/>
          </p:cNvSpPr>
          <p:nvPr>
            <p:ph type="title"/>
          </p:nvPr>
        </p:nvSpPr>
        <p:spPr>
          <a:xfrm>
            <a:off x="2895600" y="563562"/>
            <a:ext cx="8610600" cy="1293028"/>
          </a:xfrm>
        </p:spPr>
        <p:txBody>
          <a:bodyPr>
            <a:normAutofit fontScale="90000"/>
          </a:bodyPr>
          <a:lstStyle/>
          <a:p>
            <a:r>
              <a:rPr lang="fr-FR" sz="3600" b="1" dirty="0">
                <a:latin typeface="Times New Roman" panose="02020603050405020304" pitchFamily="18" charset="0"/>
                <a:cs typeface="Times New Roman" panose="02020603050405020304" pitchFamily="18" charset="0"/>
              </a:rPr>
              <a:t>L’acte transfusionnel </a:t>
            </a:r>
            <a:r>
              <a:rPr lang="fr-FR" b="1" dirty="0">
                <a:latin typeface="Times New Roman" panose="02020603050405020304" pitchFamily="18" charset="0"/>
                <a:cs typeface="Times New Roman" panose="02020603050405020304" pitchFamily="18" charset="0"/>
              </a:rPr>
              <a:t>/</a:t>
            </a:r>
            <a:br>
              <a:rPr lang="fr-FR" b="1" dirty="0">
                <a:latin typeface="Times New Roman" panose="02020603050405020304" pitchFamily="18" charset="0"/>
                <a:cs typeface="Times New Roman" panose="02020603050405020304" pitchFamily="18" charset="0"/>
              </a:rPr>
            </a:br>
            <a:r>
              <a:rPr lang="fr-FR" sz="2700" i="1" cap="none" dirty="0">
                <a:latin typeface="Times New Roman" panose="02020603050405020304" pitchFamily="18" charset="0"/>
                <a:cs typeface="Times New Roman" panose="02020603050405020304" pitchFamily="18" charset="0"/>
              </a:rPr>
              <a:t>Demande de PSL suite PM</a:t>
            </a:r>
            <a:br>
              <a:rPr lang="fr-FR" sz="4400" i="1" cap="none" dirty="0">
                <a:latin typeface="Times New Roman" panose="02020603050405020304" pitchFamily="18" charset="0"/>
                <a:cs typeface="Times New Roman" panose="02020603050405020304" pitchFamily="18" charset="0"/>
              </a:rPr>
            </a:br>
            <a:r>
              <a:rPr lang="fr-FR" sz="2400" b="1" dirty="0">
                <a:latin typeface="Times New Roman" panose="02020603050405020304" pitchFamily="18" charset="0"/>
                <a:cs typeface="Times New Roman" panose="02020603050405020304" pitchFamily="18" charset="0"/>
              </a:rPr>
              <a:t>éléments A RENSEIGNER (3)</a:t>
            </a:r>
            <a:endParaRPr lang="fr-FR" dirty="0"/>
          </a:p>
        </p:txBody>
      </p:sp>
      <p:sp>
        <p:nvSpPr>
          <p:cNvPr id="3" name="Espace réservé du contenu 2">
            <a:extLst>
              <a:ext uri="{FF2B5EF4-FFF2-40B4-BE49-F238E27FC236}">
                <a16:creationId xmlns:a16="http://schemas.microsoft.com/office/drawing/2014/main" id="{0569FD4E-566B-49AD-9553-A0D75C276AE4}"/>
              </a:ext>
            </a:extLst>
          </p:cNvPr>
          <p:cNvSpPr>
            <a:spLocks noGrp="1"/>
          </p:cNvSpPr>
          <p:nvPr>
            <p:ph idx="1"/>
          </p:nvPr>
        </p:nvSpPr>
        <p:spPr/>
        <p:txBody>
          <a:bodyPr/>
          <a:lstStyle/>
          <a:p>
            <a:pPr algn="just"/>
            <a:r>
              <a:rPr lang="fr-FR" sz="2800" b="1" dirty="0">
                <a:solidFill>
                  <a:srgbClr val="FF0000"/>
                </a:solidFill>
                <a:latin typeface="Times New Roman" panose="02020603050405020304" pitchFamily="18" charset="0"/>
                <a:cs typeface="Times New Roman" panose="02020603050405020304" pitchFamily="18" charset="0"/>
              </a:rPr>
              <a:t>POINT DE VIGILANCE : IDENTITOVIGILANCE</a:t>
            </a:r>
          </a:p>
          <a:p>
            <a:pPr marL="0" indent="0" algn="just">
              <a:buNone/>
            </a:pPr>
            <a:endParaRPr lang="fr-FR" dirty="0">
              <a:solidFill>
                <a:srgbClr val="FF0000"/>
              </a:solidFill>
              <a:latin typeface="Times New Roman" panose="02020603050405020304" pitchFamily="18" charset="0"/>
              <a:cs typeface="Times New Roman" panose="02020603050405020304" pitchFamily="18" charset="0"/>
            </a:endParaRPr>
          </a:p>
          <a:p>
            <a:pPr marL="0" indent="0" algn="just">
              <a:buNone/>
            </a:pPr>
            <a:r>
              <a:rPr lang="fr-FR" sz="2800" b="1" dirty="0">
                <a:latin typeface="Times New Roman" panose="02020603050405020304" pitchFamily="18" charset="0"/>
                <a:cs typeface="Times New Roman" panose="02020603050405020304" pitchFamily="18" charset="0"/>
              </a:rPr>
              <a:t>Vérifier l’identité du patient sur prescription + identité du patient sur les documents joints</a:t>
            </a:r>
            <a:r>
              <a:rPr lang="fr-FR" sz="2800" dirty="0">
                <a:latin typeface="Times New Roman" panose="02020603050405020304" pitchFamily="18" charset="0"/>
                <a:cs typeface="Times New Roman" panose="02020603050405020304" pitchFamily="18" charset="0"/>
              </a:rPr>
              <a:t> pour garantir la concordance entre le patient et la commande.</a:t>
            </a:r>
          </a:p>
          <a:p>
            <a:pPr marL="0" indent="0" algn="just">
              <a:buNone/>
            </a:pPr>
            <a:r>
              <a:rPr lang="fr-FR" sz="2800" dirty="0">
                <a:latin typeface="Times New Roman" panose="02020603050405020304" pitchFamily="18" charset="0"/>
                <a:cs typeface="Times New Roman" panose="02020603050405020304" pitchFamily="18" charset="0"/>
              </a:rPr>
              <a:t> </a:t>
            </a:r>
          </a:p>
          <a:p>
            <a:endParaRPr lang="fr-FR" dirty="0"/>
          </a:p>
        </p:txBody>
      </p:sp>
      <p:sp>
        <p:nvSpPr>
          <p:cNvPr id="4" name="Espace réservé du numéro de diapositive 3">
            <a:extLst>
              <a:ext uri="{FF2B5EF4-FFF2-40B4-BE49-F238E27FC236}">
                <a16:creationId xmlns:a16="http://schemas.microsoft.com/office/drawing/2014/main" id="{7FDF2A04-B15D-4471-8BDA-59CF8522A48D}"/>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3638636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54B27B-347D-4DFD-92E3-637C162534C8}"/>
              </a:ext>
            </a:extLst>
          </p:cNvPr>
          <p:cNvSpPr>
            <a:spLocks noGrp="1"/>
          </p:cNvSpPr>
          <p:nvPr>
            <p:ph type="title"/>
          </p:nvPr>
        </p:nvSpPr>
        <p:spPr/>
        <p:txBody>
          <a:bodyPr>
            <a:normAutofit fontScale="90000"/>
          </a:bodyPr>
          <a:lstStyle/>
          <a:p>
            <a:r>
              <a:rPr lang="fr-FR" sz="3600" b="1" dirty="0">
                <a:latin typeface="Times New Roman" panose="02020603050405020304" pitchFamily="18" charset="0"/>
                <a:cs typeface="Times New Roman" panose="02020603050405020304" pitchFamily="18" charset="0"/>
              </a:rPr>
              <a:t>L’acte transfusionnel </a:t>
            </a:r>
            <a:r>
              <a:rPr lang="fr-FR" b="1" dirty="0">
                <a:latin typeface="Times New Roman" panose="02020603050405020304" pitchFamily="18" charset="0"/>
                <a:cs typeface="Times New Roman" panose="02020603050405020304" pitchFamily="18" charset="0"/>
              </a:rPr>
              <a:t>/</a:t>
            </a:r>
            <a:br>
              <a:rPr lang="fr-FR" b="1" dirty="0">
                <a:latin typeface="Times New Roman" panose="02020603050405020304" pitchFamily="18" charset="0"/>
                <a:cs typeface="Times New Roman" panose="02020603050405020304" pitchFamily="18" charset="0"/>
              </a:rPr>
            </a:br>
            <a:r>
              <a:rPr lang="fr-FR" sz="2700" i="1" cap="none" dirty="0">
                <a:latin typeface="Times New Roman" panose="02020603050405020304" pitchFamily="18" charset="0"/>
                <a:cs typeface="Times New Roman" panose="02020603050405020304" pitchFamily="18" charset="0"/>
              </a:rPr>
              <a:t>Réception des PSL</a:t>
            </a:r>
            <a:br>
              <a:rPr lang="fr-FR" sz="6600" i="1" cap="none" dirty="0">
                <a:latin typeface="Times New Roman" panose="02020603050405020304" pitchFamily="18" charset="0"/>
                <a:cs typeface="Times New Roman" panose="02020603050405020304" pitchFamily="18" charset="0"/>
              </a:rPr>
            </a:br>
            <a:r>
              <a:rPr lang="fr-FR" sz="2200" b="1" dirty="0">
                <a:latin typeface="Times New Roman" panose="02020603050405020304" pitchFamily="18" charset="0"/>
                <a:cs typeface="Times New Roman" panose="02020603050405020304" pitchFamily="18" charset="0"/>
              </a:rPr>
              <a:t>vérification réception des </a:t>
            </a:r>
            <a:r>
              <a:rPr lang="fr-FR" sz="2200" b="1" dirty="0" err="1">
                <a:latin typeface="Times New Roman" panose="02020603050405020304" pitchFamily="18" charset="0"/>
                <a:cs typeface="Times New Roman" panose="02020603050405020304" pitchFamily="18" charset="0"/>
              </a:rPr>
              <a:t>psl</a:t>
            </a:r>
            <a:r>
              <a:rPr lang="fr-FR" sz="2200" b="1" dirty="0">
                <a:latin typeface="Times New Roman" panose="02020603050405020304" pitchFamily="18" charset="0"/>
                <a:cs typeface="Times New Roman" panose="02020603050405020304" pitchFamily="18" charset="0"/>
              </a:rPr>
              <a:t>(1)</a:t>
            </a:r>
            <a:endParaRPr lang="fr-FR" sz="2200" dirty="0"/>
          </a:p>
        </p:txBody>
      </p:sp>
      <p:sp>
        <p:nvSpPr>
          <p:cNvPr id="3" name="Espace réservé du contenu 2">
            <a:extLst>
              <a:ext uri="{FF2B5EF4-FFF2-40B4-BE49-F238E27FC236}">
                <a16:creationId xmlns:a16="http://schemas.microsoft.com/office/drawing/2014/main" id="{E3AD4ADA-BB9E-472C-817C-CB57CF0EA335}"/>
              </a:ext>
            </a:extLst>
          </p:cNvPr>
          <p:cNvSpPr>
            <a:spLocks noGrp="1"/>
          </p:cNvSpPr>
          <p:nvPr>
            <p:ph idx="1"/>
          </p:nvPr>
        </p:nvSpPr>
        <p:spPr>
          <a:xfrm>
            <a:off x="685800" y="2194560"/>
            <a:ext cx="10820400" cy="4024125"/>
          </a:xfrm>
        </p:spPr>
        <p:txBody>
          <a:bodyPr>
            <a:normAutofit fontScale="92500" lnSpcReduction="20000"/>
          </a:bodyPr>
          <a:lstStyle/>
          <a:p>
            <a:pPr algn="just"/>
            <a:r>
              <a:rPr lang="fr-FR" b="1" dirty="0">
                <a:solidFill>
                  <a:srgbClr val="FF0000"/>
                </a:solidFill>
                <a:latin typeface="Times New Roman" panose="02020603050405020304" pitchFamily="18" charset="0"/>
                <a:cs typeface="Times New Roman" panose="02020603050405020304" pitchFamily="18" charset="0"/>
              </a:rPr>
              <a:t>La vérification de la conformité des PSL est une étape importante du processus transfusionnel qui nécessite, toute une série d’actions et de vérifications visant à limiter les erreurs de délivrance et les conséquences qui peuvent en découler.</a:t>
            </a:r>
          </a:p>
          <a:p>
            <a:pPr algn="just"/>
            <a:r>
              <a:rPr lang="fr-FR" b="1" u="sng" dirty="0">
                <a:latin typeface="Times New Roman" panose="02020603050405020304" pitchFamily="18" charset="0"/>
                <a:cs typeface="Times New Roman" panose="02020603050405020304" pitchFamily="18" charset="0"/>
              </a:rPr>
              <a:t>A la réception, il faut impérativement vérifier :</a:t>
            </a:r>
            <a:endParaRPr lang="fr-FR" dirty="0">
              <a:latin typeface="Times New Roman" panose="02020603050405020304" pitchFamily="18" charset="0"/>
              <a:cs typeface="Times New Roman" panose="02020603050405020304" pitchFamily="18" charset="0"/>
            </a:endParaRPr>
          </a:p>
          <a:p>
            <a:pPr lvl="1" algn="just"/>
            <a:r>
              <a:rPr lang="fr-FR" dirty="0">
                <a:latin typeface="Times New Roman" panose="02020603050405020304" pitchFamily="18" charset="0"/>
                <a:cs typeface="Times New Roman" panose="02020603050405020304" pitchFamily="18" charset="0"/>
              </a:rPr>
              <a:t>L’état du colis et les délais de transport.</a:t>
            </a:r>
          </a:p>
          <a:p>
            <a:pPr lvl="1" algn="just"/>
            <a:r>
              <a:rPr lang="fr-FR" dirty="0">
                <a:latin typeface="Times New Roman" panose="02020603050405020304" pitchFamily="18" charset="0"/>
                <a:cs typeface="Times New Roman" panose="02020603050405020304" pitchFamily="18" charset="0"/>
              </a:rPr>
              <a:t>Le nom du patient destinataire.</a:t>
            </a:r>
          </a:p>
          <a:p>
            <a:pPr lvl="1" algn="just"/>
            <a:r>
              <a:rPr lang="fr-FR" dirty="0">
                <a:latin typeface="Times New Roman" panose="02020603050405020304" pitchFamily="18" charset="0"/>
                <a:cs typeface="Times New Roman" panose="02020603050405020304" pitchFamily="18" charset="0"/>
              </a:rPr>
              <a:t>La conformité des produits.</a:t>
            </a:r>
          </a:p>
          <a:p>
            <a:pPr algn="just"/>
            <a:r>
              <a:rPr lang="fr-FR" dirty="0"/>
              <a:t>    </a:t>
            </a:r>
            <a:r>
              <a:rPr lang="fr-FR" b="1" dirty="0">
                <a:latin typeface="Times New Roman" panose="02020603050405020304" pitchFamily="18" charset="0"/>
                <a:cs typeface="Times New Roman" panose="02020603050405020304" pitchFamily="18" charset="0"/>
              </a:rPr>
              <a:t>Adéquation expéditeur et destinataire des conteneurs</a:t>
            </a:r>
          </a:p>
          <a:p>
            <a:pPr algn="just"/>
            <a:r>
              <a:rPr lang="fr-FR" b="1" dirty="0">
                <a:latin typeface="Times New Roman" panose="02020603050405020304" pitchFamily="18" charset="0"/>
                <a:cs typeface="Times New Roman" panose="02020603050405020304" pitchFamily="18" charset="0"/>
              </a:rPr>
              <a:t>     Conformité de la livraison :</a:t>
            </a:r>
            <a:endParaRPr lang="fr-FR" dirty="0">
              <a:latin typeface="Times New Roman" panose="02020603050405020304" pitchFamily="18" charset="0"/>
              <a:cs typeface="Times New Roman" panose="02020603050405020304" pitchFamily="18" charset="0"/>
            </a:endParaRPr>
          </a:p>
          <a:p>
            <a:pPr lvl="1" algn="just"/>
            <a:r>
              <a:rPr lang="fr-FR" sz="2200" dirty="0">
                <a:latin typeface="Times New Roman" panose="02020603050405020304" pitchFamily="18" charset="0"/>
                <a:cs typeface="Times New Roman" panose="02020603050405020304" pitchFamily="18" charset="0"/>
              </a:rPr>
              <a:t>Durée du transport.</a:t>
            </a:r>
          </a:p>
          <a:p>
            <a:pPr lvl="1" algn="just"/>
            <a:r>
              <a:rPr lang="fr-FR" sz="2200" dirty="0">
                <a:latin typeface="Times New Roman" panose="02020603050405020304" pitchFamily="18" charset="0"/>
                <a:cs typeface="Times New Roman" panose="02020603050405020304" pitchFamily="18" charset="0"/>
              </a:rPr>
              <a:t>Intégrité des conteneurs.</a:t>
            </a:r>
          </a:p>
          <a:p>
            <a:pPr lvl="1" algn="just"/>
            <a:r>
              <a:rPr lang="fr-FR" sz="2200" dirty="0">
                <a:latin typeface="Times New Roman" panose="02020603050405020304" pitchFamily="18" charset="0"/>
                <a:cs typeface="Times New Roman" panose="02020603050405020304" pitchFamily="18" charset="0"/>
              </a:rPr>
              <a:t>Respect des conditions d’hygiène. </a:t>
            </a:r>
          </a:p>
          <a:p>
            <a:pPr lvl="1" algn="just"/>
            <a:r>
              <a:rPr lang="fr-FR" sz="2200" dirty="0">
                <a:latin typeface="Times New Roman" panose="02020603050405020304" pitchFamily="18" charset="0"/>
                <a:cs typeface="Times New Roman" panose="02020603050405020304" pitchFamily="18" charset="0"/>
              </a:rPr>
              <a:t>Température de conservation PSL durant le transport et selon le type de produit.</a:t>
            </a:r>
          </a:p>
          <a:p>
            <a:endParaRPr lang="fr-FR" dirty="0"/>
          </a:p>
        </p:txBody>
      </p:sp>
      <p:sp>
        <p:nvSpPr>
          <p:cNvPr id="4" name="Espace réservé du numéro de diapositive 3">
            <a:extLst>
              <a:ext uri="{FF2B5EF4-FFF2-40B4-BE49-F238E27FC236}">
                <a16:creationId xmlns:a16="http://schemas.microsoft.com/office/drawing/2014/main" id="{048EDD85-832E-4EBF-B8F9-0E75B104BB45}"/>
              </a:ext>
            </a:extLst>
          </p:cNvPr>
          <p:cNvSpPr>
            <a:spLocks noGrp="1"/>
          </p:cNvSpPr>
          <p:nvPr>
            <p:ph type="sldNum" sz="quarter" idx="12"/>
          </p:nvPr>
        </p:nvSpPr>
        <p:spPr/>
        <p:txBody>
          <a:bodyPr/>
          <a:lstStyle/>
          <a:p>
            <a:fld id="{6D22F896-40B5-4ADD-8801-0D06FADFA095}" type="slidenum">
              <a:rPr lang="en-US" smtClean="0"/>
              <a:t>27</a:t>
            </a:fld>
            <a:endParaRPr lang="en-US" dirty="0"/>
          </a:p>
        </p:txBody>
      </p:sp>
      <p:sp>
        <p:nvSpPr>
          <p:cNvPr id="15" name="Flèche : droite 14">
            <a:extLst>
              <a:ext uri="{FF2B5EF4-FFF2-40B4-BE49-F238E27FC236}">
                <a16:creationId xmlns:a16="http://schemas.microsoft.com/office/drawing/2014/main" id="{22D401BC-7D2C-4876-BE41-011D4D93D564}"/>
              </a:ext>
            </a:extLst>
          </p:cNvPr>
          <p:cNvSpPr/>
          <p:nvPr/>
        </p:nvSpPr>
        <p:spPr>
          <a:xfrm>
            <a:off x="906737" y="4154896"/>
            <a:ext cx="333375" cy="180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1" name="Flèche : droite 20">
            <a:extLst>
              <a:ext uri="{FF2B5EF4-FFF2-40B4-BE49-F238E27FC236}">
                <a16:creationId xmlns:a16="http://schemas.microsoft.com/office/drawing/2014/main" id="{6D5AFAE1-D1B4-47B6-97EF-8A6A6916CB94}"/>
              </a:ext>
            </a:extLst>
          </p:cNvPr>
          <p:cNvSpPr/>
          <p:nvPr/>
        </p:nvSpPr>
        <p:spPr>
          <a:xfrm>
            <a:off x="906737" y="4494938"/>
            <a:ext cx="333375" cy="180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2639809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0A3C54-C202-4E0A-A895-32F271C17CFC}"/>
              </a:ext>
            </a:extLst>
          </p:cNvPr>
          <p:cNvSpPr>
            <a:spLocks noGrp="1"/>
          </p:cNvSpPr>
          <p:nvPr>
            <p:ph type="title"/>
          </p:nvPr>
        </p:nvSpPr>
        <p:spPr>
          <a:xfrm>
            <a:off x="2895600" y="746125"/>
            <a:ext cx="8610600" cy="1293028"/>
          </a:xfrm>
        </p:spPr>
        <p:txBody>
          <a:bodyPr>
            <a:normAutofit fontScale="90000"/>
          </a:bodyPr>
          <a:lstStyle/>
          <a:p>
            <a:r>
              <a:rPr lang="fr-FR" sz="3600" b="1" dirty="0">
                <a:latin typeface="Times New Roman" panose="02020603050405020304" pitchFamily="18" charset="0"/>
                <a:cs typeface="Times New Roman" panose="02020603050405020304" pitchFamily="18" charset="0"/>
              </a:rPr>
              <a:t>L’acte transfusionnel </a:t>
            </a:r>
            <a:r>
              <a:rPr lang="fr-FR" b="1" dirty="0">
                <a:latin typeface="Times New Roman" panose="02020603050405020304" pitchFamily="18" charset="0"/>
                <a:cs typeface="Times New Roman" panose="02020603050405020304" pitchFamily="18" charset="0"/>
              </a:rPr>
              <a:t>/</a:t>
            </a:r>
            <a:br>
              <a:rPr lang="fr-FR" b="1" dirty="0">
                <a:latin typeface="Times New Roman" panose="02020603050405020304" pitchFamily="18" charset="0"/>
                <a:cs typeface="Times New Roman" panose="02020603050405020304" pitchFamily="18" charset="0"/>
              </a:rPr>
            </a:br>
            <a:r>
              <a:rPr lang="fr-FR" sz="3100" i="1" cap="none" dirty="0">
                <a:latin typeface="Times New Roman" panose="02020603050405020304" pitchFamily="18" charset="0"/>
                <a:cs typeface="Times New Roman" panose="02020603050405020304" pitchFamily="18" charset="0"/>
              </a:rPr>
              <a:t>Réception des PSL</a:t>
            </a:r>
            <a:br>
              <a:rPr lang="fr-FR" sz="9600" i="1" cap="none" dirty="0">
                <a:latin typeface="Times New Roman" panose="02020603050405020304" pitchFamily="18" charset="0"/>
                <a:cs typeface="Times New Roman" panose="02020603050405020304" pitchFamily="18" charset="0"/>
              </a:rPr>
            </a:br>
            <a:r>
              <a:rPr lang="fr-FR" sz="2800" b="1" dirty="0">
                <a:latin typeface="Times New Roman" panose="02020603050405020304" pitchFamily="18" charset="0"/>
                <a:cs typeface="Times New Roman" panose="02020603050405020304" pitchFamily="18" charset="0"/>
              </a:rPr>
              <a:t>vérification réception des </a:t>
            </a:r>
            <a:r>
              <a:rPr lang="fr-FR" sz="2800" b="1" dirty="0" err="1">
                <a:latin typeface="Times New Roman" panose="02020603050405020304" pitchFamily="18" charset="0"/>
                <a:cs typeface="Times New Roman" panose="02020603050405020304" pitchFamily="18" charset="0"/>
              </a:rPr>
              <a:t>psl</a:t>
            </a:r>
            <a:r>
              <a:rPr lang="fr-FR" sz="2800" b="1" dirty="0">
                <a:latin typeface="Times New Roman" panose="02020603050405020304" pitchFamily="18" charset="0"/>
                <a:cs typeface="Times New Roman" panose="02020603050405020304" pitchFamily="18" charset="0"/>
              </a:rPr>
              <a:t> (2)</a:t>
            </a:r>
            <a:endParaRPr lang="fr-FR" sz="2700" dirty="0"/>
          </a:p>
        </p:txBody>
      </p:sp>
      <p:sp>
        <p:nvSpPr>
          <p:cNvPr id="3" name="Espace réservé du contenu 2">
            <a:extLst>
              <a:ext uri="{FF2B5EF4-FFF2-40B4-BE49-F238E27FC236}">
                <a16:creationId xmlns:a16="http://schemas.microsoft.com/office/drawing/2014/main" id="{86097DEF-E0A1-46A2-9A12-45282AC98858}"/>
              </a:ext>
            </a:extLst>
          </p:cNvPr>
          <p:cNvSpPr>
            <a:spLocks noGrp="1"/>
          </p:cNvSpPr>
          <p:nvPr>
            <p:ph idx="1"/>
          </p:nvPr>
        </p:nvSpPr>
        <p:spPr/>
        <p:txBody>
          <a:bodyPr/>
          <a:lstStyle/>
          <a:p>
            <a:pPr algn="just"/>
            <a:r>
              <a:rPr lang="fr-FR" u="sng" dirty="0">
                <a:latin typeface="Times New Roman" panose="02020603050405020304" pitchFamily="18" charset="0"/>
                <a:cs typeface="Times New Roman" panose="02020603050405020304" pitchFamily="18" charset="0"/>
              </a:rPr>
              <a:t>A titre indicatif :</a:t>
            </a:r>
            <a:endParaRPr lang="fr-FR" dirty="0">
              <a:latin typeface="Times New Roman" panose="02020603050405020304" pitchFamily="18" charset="0"/>
              <a:cs typeface="Times New Roman" panose="02020603050405020304" pitchFamily="18" charset="0"/>
            </a:endParaRPr>
          </a:p>
          <a:p>
            <a:pPr lvl="1" algn="just"/>
            <a:r>
              <a:rPr lang="fr-FR" b="1" u="sng" dirty="0">
                <a:latin typeface="Times New Roman" panose="02020603050405020304" pitchFamily="18" charset="0"/>
                <a:cs typeface="Times New Roman" panose="02020603050405020304" pitchFamily="18" charset="0"/>
              </a:rPr>
              <a:t>CGR </a:t>
            </a:r>
            <a:r>
              <a:rPr lang="fr-FR" u="sng"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température de conservation entre </a:t>
            </a:r>
            <a:r>
              <a:rPr lang="fr-FR" b="1" dirty="0">
                <a:latin typeface="Times New Roman" panose="02020603050405020304" pitchFamily="18" charset="0"/>
                <a:cs typeface="Times New Roman" panose="02020603050405020304" pitchFamily="18" charset="0"/>
              </a:rPr>
              <a:t>2°C et 10°C.</a:t>
            </a:r>
            <a:endParaRPr lang="fr-FR" dirty="0">
              <a:latin typeface="Times New Roman" panose="02020603050405020304" pitchFamily="18" charset="0"/>
              <a:cs typeface="Times New Roman" panose="02020603050405020304" pitchFamily="18" charset="0"/>
            </a:endParaRPr>
          </a:p>
          <a:p>
            <a:pPr lvl="1" algn="just"/>
            <a:r>
              <a:rPr lang="fr-FR" b="1" u="sng" dirty="0">
                <a:latin typeface="Times New Roman" panose="02020603050405020304" pitchFamily="18" charset="0"/>
                <a:cs typeface="Times New Roman" panose="02020603050405020304" pitchFamily="18" charset="0"/>
              </a:rPr>
              <a:t>PFC congelé :</a:t>
            </a:r>
            <a:r>
              <a:rPr lang="fr-FR" dirty="0">
                <a:latin typeface="Times New Roman" panose="02020603050405020304" pitchFamily="18" charset="0"/>
                <a:cs typeface="Times New Roman" panose="02020603050405020304" pitchFamily="18" charset="0"/>
              </a:rPr>
              <a:t> température de conservation entre </a:t>
            </a:r>
            <a:r>
              <a:rPr lang="fr-FR" b="1" dirty="0">
                <a:latin typeface="Times New Roman" panose="02020603050405020304" pitchFamily="18" charset="0"/>
                <a:cs typeface="Times New Roman" panose="02020603050405020304" pitchFamily="18" charset="0"/>
              </a:rPr>
              <a:t>20°C et 24°C.</a:t>
            </a:r>
            <a:endParaRPr lang="fr-FR" dirty="0">
              <a:latin typeface="Times New Roman" panose="02020603050405020304" pitchFamily="18" charset="0"/>
              <a:cs typeface="Times New Roman" panose="02020603050405020304" pitchFamily="18" charset="0"/>
            </a:endParaRPr>
          </a:p>
          <a:p>
            <a:pPr lvl="1" algn="just"/>
            <a:r>
              <a:rPr lang="fr-FR" b="1" u="sng" dirty="0">
                <a:latin typeface="Times New Roman" panose="02020603050405020304" pitchFamily="18" charset="0"/>
                <a:cs typeface="Times New Roman" panose="02020603050405020304" pitchFamily="18" charset="0"/>
              </a:rPr>
              <a:t>Plaquettes</a:t>
            </a:r>
            <a:r>
              <a:rPr lang="fr-FR" b="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température de conservation entre </a:t>
            </a:r>
            <a:r>
              <a:rPr lang="fr-FR" b="1" dirty="0">
                <a:latin typeface="Times New Roman" panose="02020603050405020304" pitchFamily="18" charset="0"/>
                <a:cs typeface="Times New Roman" panose="02020603050405020304" pitchFamily="18" charset="0"/>
              </a:rPr>
              <a:t>20°C et 24°C.</a:t>
            </a:r>
            <a:endParaRPr lang="fr-FR" dirty="0">
              <a:latin typeface="Times New Roman" panose="02020603050405020304" pitchFamily="18" charset="0"/>
              <a:cs typeface="Times New Roman" panose="02020603050405020304" pitchFamily="18" charset="0"/>
            </a:endParaRPr>
          </a:p>
          <a:p>
            <a:pPr marL="0" indent="0" algn="just">
              <a:buNone/>
            </a:pPr>
            <a:r>
              <a:rPr lang="fr-FR" dirty="0">
                <a:latin typeface="Times New Roman" panose="02020603050405020304" pitchFamily="18" charset="0"/>
                <a:cs typeface="Times New Roman" panose="02020603050405020304" pitchFamily="18" charset="0"/>
              </a:rPr>
              <a:t>Les P.V des contrôles / bordereaux de transport et d’approvisionnement sont signés et archivés.</a:t>
            </a:r>
          </a:p>
          <a:p>
            <a:pPr marL="0" indent="0" algn="just">
              <a:buNone/>
            </a:pPr>
            <a:endParaRPr lang="fr-FR" dirty="0">
              <a:latin typeface="Times New Roman" panose="02020603050405020304" pitchFamily="18" charset="0"/>
              <a:cs typeface="Times New Roman" panose="02020603050405020304" pitchFamily="18" charset="0"/>
            </a:endParaRPr>
          </a:p>
          <a:p>
            <a:pPr marL="0" indent="0" algn="just">
              <a:buNone/>
            </a:pPr>
            <a:r>
              <a:rPr lang="fr-FR" u="sng" dirty="0">
                <a:latin typeface="Times New Roman" panose="02020603050405020304" pitchFamily="18" charset="0"/>
                <a:cs typeface="Times New Roman" panose="02020603050405020304" pitchFamily="18" charset="0"/>
              </a:rPr>
              <a:t>Objectif : </a:t>
            </a:r>
            <a:r>
              <a:rPr lang="fr-FR" dirty="0">
                <a:solidFill>
                  <a:srgbClr val="FF0000"/>
                </a:solidFill>
                <a:latin typeface="Times New Roman" panose="02020603050405020304" pitchFamily="18" charset="0"/>
                <a:cs typeface="Times New Roman" panose="02020603050405020304" pitchFamily="18" charset="0"/>
              </a:rPr>
              <a:t>repérer une erreur de destinataire et une anomalie de la qualité des produits.</a:t>
            </a:r>
          </a:p>
          <a:p>
            <a:endParaRPr lang="fr-FR" dirty="0"/>
          </a:p>
        </p:txBody>
      </p:sp>
      <p:sp>
        <p:nvSpPr>
          <p:cNvPr id="4" name="Espace réservé du numéro de diapositive 3">
            <a:extLst>
              <a:ext uri="{FF2B5EF4-FFF2-40B4-BE49-F238E27FC236}">
                <a16:creationId xmlns:a16="http://schemas.microsoft.com/office/drawing/2014/main" id="{1AC2F100-4472-4EAC-A706-B0D29CF5B487}"/>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951500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E02FD-BAD4-4FCA-BED2-2E4D590E0AEC}"/>
              </a:ext>
            </a:extLst>
          </p:cNvPr>
          <p:cNvSpPr>
            <a:spLocks noGrp="1"/>
          </p:cNvSpPr>
          <p:nvPr>
            <p:ph type="title"/>
          </p:nvPr>
        </p:nvSpPr>
        <p:spPr/>
        <p:txBody>
          <a:bodyPr>
            <a:normAutofit fontScale="90000"/>
          </a:bodyPr>
          <a:lstStyle/>
          <a:p>
            <a:r>
              <a:rPr lang="fr-FR" sz="3600" b="1" dirty="0">
                <a:latin typeface="Times New Roman" panose="02020603050405020304" pitchFamily="18" charset="0"/>
                <a:cs typeface="Times New Roman" panose="02020603050405020304" pitchFamily="18" charset="0"/>
              </a:rPr>
              <a:t>L’acte transfusionnel </a:t>
            </a:r>
            <a:r>
              <a:rPr lang="fr-FR" b="1" dirty="0">
                <a:latin typeface="Times New Roman" panose="02020603050405020304" pitchFamily="18" charset="0"/>
                <a:cs typeface="Times New Roman" panose="02020603050405020304" pitchFamily="18" charset="0"/>
              </a:rPr>
              <a:t>/</a:t>
            </a:r>
            <a:br>
              <a:rPr lang="fr-FR" b="1" dirty="0">
                <a:latin typeface="Times New Roman" panose="02020603050405020304" pitchFamily="18" charset="0"/>
                <a:cs typeface="Times New Roman" panose="02020603050405020304" pitchFamily="18" charset="0"/>
              </a:rPr>
            </a:br>
            <a:r>
              <a:rPr lang="fr-FR" sz="2700" i="1" cap="none" dirty="0">
                <a:latin typeface="Times New Roman" panose="02020603050405020304" pitchFamily="18" charset="0"/>
                <a:cs typeface="Times New Roman" panose="02020603050405020304" pitchFamily="18" charset="0"/>
              </a:rPr>
              <a:t>Réception des PSL</a:t>
            </a:r>
            <a:br>
              <a:rPr lang="fr-FR" sz="13700" i="1" cap="none" dirty="0">
                <a:latin typeface="Times New Roman" panose="02020603050405020304" pitchFamily="18" charset="0"/>
                <a:cs typeface="Times New Roman" panose="02020603050405020304" pitchFamily="18" charset="0"/>
              </a:rPr>
            </a:br>
            <a:r>
              <a:rPr lang="fr-FR" sz="2700" b="1" dirty="0">
                <a:latin typeface="Times New Roman" panose="02020603050405020304" pitchFamily="18" charset="0"/>
                <a:cs typeface="Times New Roman" panose="02020603050405020304" pitchFamily="18" charset="0"/>
              </a:rPr>
              <a:t>vérification conformité des </a:t>
            </a:r>
            <a:r>
              <a:rPr lang="fr-FR" sz="2700" b="1" dirty="0" err="1">
                <a:latin typeface="Times New Roman" panose="02020603050405020304" pitchFamily="18" charset="0"/>
                <a:cs typeface="Times New Roman" panose="02020603050405020304" pitchFamily="18" charset="0"/>
              </a:rPr>
              <a:t>psl</a:t>
            </a:r>
            <a:r>
              <a:rPr lang="fr-FR" sz="2700" b="1" dirty="0">
                <a:latin typeface="Times New Roman" panose="02020603050405020304" pitchFamily="18" charset="0"/>
                <a:cs typeface="Times New Roman" panose="02020603050405020304" pitchFamily="18" charset="0"/>
              </a:rPr>
              <a:t> (1)</a:t>
            </a:r>
            <a:endParaRPr lang="fr-FR" sz="2700" dirty="0"/>
          </a:p>
        </p:txBody>
      </p:sp>
      <p:sp>
        <p:nvSpPr>
          <p:cNvPr id="3" name="Espace réservé du contenu 2">
            <a:extLst>
              <a:ext uri="{FF2B5EF4-FFF2-40B4-BE49-F238E27FC236}">
                <a16:creationId xmlns:a16="http://schemas.microsoft.com/office/drawing/2014/main" id="{E0473140-DE4E-475D-ADD1-ABCF22D36F1C}"/>
              </a:ext>
            </a:extLst>
          </p:cNvPr>
          <p:cNvSpPr>
            <a:spLocks noGrp="1"/>
          </p:cNvSpPr>
          <p:nvPr>
            <p:ph idx="1"/>
          </p:nvPr>
        </p:nvSpPr>
        <p:spPr/>
        <p:txBody>
          <a:bodyPr>
            <a:normAutofit/>
          </a:bodyPr>
          <a:lstStyle/>
          <a:p>
            <a:pPr algn="just"/>
            <a:r>
              <a:rPr lang="fr-FR" sz="2000" b="1" u="sng" dirty="0">
                <a:latin typeface="Times New Roman" panose="02020603050405020304" pitchFamily="18" charset="0"/>
                <a:cs typeface="Times New Roman" panose="02020603050405020304" pitchFamily="18" charset="0"/>
              </a:rPr>
              <a:t>Les éléments nécessaires pour vérifier la conformité des produits livrés sont</a:t>
            </a:r>
            <a:endParaRPr lang="fr-FR" sz="2000" dirty="0">
              <a:latin typeface="Times New Roman" panose="02020603050405020304" pitchFamily="18" charset="0"/>
              <a:cs typeface="Times New Roman" panose="02020603050405020304" pitchFamily="18" charset="0"/>
            </a:endParaRPr>
          </a:p>
          <a:p>
            <a:pPr lvl="1" algn="just"/>
            <a:r>
              <a:rPr lang="fr-FR" dirty="0">
                <a:latin typeface="Times New Roman" panose="02020603050405020304" pitchFamily="18" charset="0"/>
                <a:cs typeface="Times New Roman" panose="02020603050405020304" pitchFamily="18" charset="0"/>
              </a:rPr>
              <a:t>Document du groupe sanguin.</a:t>
            </a:r>
          </a:p>
          <a:p>
            <a:pPr lvl="1" algn="just"/>
            <a:r>
              <a:rPr lang="fr-FR" dirty="0">
                <a:latin typeface="Times New Roman" panose="02020603050405020304" pitchFamily="18" charset="0"/>
                <a:cs typeface="Times New Roman" panose="02020603050405020304" pitchFamily="18" charset="0"/>
              </a:rPr>
              <a:t>Ordonnance de PSL.</a:t>
            </a:r>
          </a:p>
          <a:p>
            <a:pPr lvl="1" algn="just"/>
            <a:r>
              <a:rPr lang="fr-FR" dirty="0">
                <a:latin typeface="Times New Roman" panose="02020603050405020304" pitchFamily="18" charset="0"/>
                <a:cs typeface="Times New Roman" panose="02020603050405020304" pitchFamily="18" charset="0"/>
              </a:rPr>
              <a:t>Fiche de délivrance.</a:t>
            </a:r>
          </a:p>
          <a:p>
            <a:pPr lvl="1" algn="just"/>
            <a:r>
              <a:rPr lang="fr-FR" dirty="0">
                <a:latin typeface="Times New Roman" panose="02020603050405020304" pitchFamily="18" charset="0"/>
                <a:cs typeface="Times New Roman" panose="02020603050405020304" pitchFamily="18" charset="0"/>
              </a:rPr>
              <a:t>Poche de PSL livrée.</a:t>
            </a:r>
          </a:p>
          <a:p>
            <a:pPr marL="0" indent="0" algn="just">
              <a:buNone/>
            </a:pPr>
            <a:r>
              <a:rPr lang="fr-FR" sz="2000" dirty="0">
                <a:latin typeface="Times New Roman" panose="02020603050405020304" pitchFamily="18" charset="0"/>
                <a:cs typeface="Times New Roman" panose="02020603050405020304" pitchFamily="18" charset="0"/>
              </a:rPr>
              <a:t> </a:t>
            </a:r>
          </a:p>
          <a:p>
            <a:pPr algn="just"/>
            <a:r>
              <a:rPr lang="fr-FR" sz="2000" b="1" u="sng" dirty="0">
                <a:latin typeface="Times New Roman" panose="02020603050405020304" pitchFamily="18" charset="0"/>
                <a:cs typeface="Times New Roman" panose="02020603050405020304" pitchFamily="18" charset="0"/>
              </a:rPr>
              <a:t>La vérification de conformité des produits livrés nécessite le contrôle de 4 concordances :</a:t>
            </a:r>
            <a:endParaRPr lang="fr-FR" sz="2000" dirty="0">
              <a:latin typeface="Times New Roman" panose="02020603050405020304" pitchFamily="18" charset="0"/>
              <a:cs typeface="Times New Roman" panose="02020603050405020304" pitchFamily="18" charset="0"/>
            </a:endParaRPr>
          </a:p>
          <a:p>
            <a:pPr lvl="1" algn="just"/>
            <a:r>
              <a:rPr lang="fr-FR" dirty="0">
                <a:latin typeface="Times New Roman" panose="02020603050405020304" pitchFamily="18" charset="0"/>
                <a:cs typeface="Times New Roman" panose="02020603050405020304" pitchFamily="18" charset="0"/>
              </a:rPr>
              <a:t>Identité.</a:t>
            </a:r>
          </a:p>
          <a:p>
            <a:pPr lvl="1" algn="just"/>
            <a:r>
              <a:rPr lang="fr-FR" dirty="0">
                <a:latin typeface="Times New Roman" panose="02020603050405020304" pitchFamily="18" charset="0"/>
                <a:cs typeface="Times New Roman" panose="02020603050405020304" pitchFamily="18" charset="0"/>
              </a:rPr>
              <a:t>Groupe sanguin.</a:t>
            </a:r>
          </a:p>
          <a:p>
            <a:pPr lvl="1" algn="just"/>
            <a:r>
              <a:rPr lang="fr-FR" dirty="0">
                <a:latin typeface="Times New Roman" panose="02020603050405020304" pitchFamily="18" charset="0"/>
                <a:cs typeface="Times New Roman" panose="02020603050405020304" pitchFamily="18" charset="0"/>
              </a:rPr>
              <a:t>Produits reçus.</a:t>
            </a:r>
          </a:p>
          <a:p>
            <a:pPr lvl="1" algn="just"/>
            <a:r>
              <a:rPr lang="fr-FR" dirty="0">
                <a:latin typeface="Times New Roman" panose="02020603050405020304" pitchFamily="18" charset="0"/>
                <a:cs typeface="Times New Roman" panose="02020603050405020304" pitchFamily="18" charset="0"/>
              </a:rPr>
              <a:t>Protocoles transfusionnels prescrits.</a:t>
            </a:r>
          </a:p>
          <a:p>
            <a:endParaRPr lang="fr-FR" dirty="0"/>
          </a:p>
        </p:txBody>
      </p:sp>
      <p:sp>
        <p:nvSpPr>
          <p:cNvPr id="4" name="Espace réservé du numéro de diapositive 3">
            <a:extLst>
              <a:ext uri="{FF2B5EF4-FFF2-40B4-BE49-F238E27FC236}">
                <a16:creationId xmlns:a16="http://schemas.microsoft.com/office/drawing/2014/main" id="{CE612167-2B18-41DB-A5F9-DEC2852A0C32}"/>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224453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AE810E-EBD2-40D9-BFFA-D12F8D435854}"/>
              </a:ext>
            </a:extLst>
          </p:cNvPr>
          <p:cNvSpPr>
            <a:spLocks noGrp="1"/>
          </p:cNvSpPr>
          <p:nvPr>
            <p:ph type="title"/>
          </p:nvPr>
        </p:nvSpPr>
        <p:spPr/>
        <p:txBody>
          <a:bodyPr/>
          <a:lstStyle/>
          <a:p>
            <a:pPr algn="ctr"/>
            <a:r>
              <a:rPr lang="fr-FR" b="1" dirty="0">
                <a:latin typeface="Times New Roman" panose="02020603050405020304" pitchFamily="18" charset="0"/>
                <a:cs typeface="Times New Roman" panose="02020603050405020304" pitchFamily="18" charset="0"/>
              </a:rPr>
              <a:t>INTRODUCTION (2)</a:t>
            </a:r>
            <a:endParaRPr lang="fr-FR"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23159211-048D-4624-98C6-B37BFF75A918}"/>
              </a:ext>
            </a:extLst>
          </p:cNvPr>
          <p:cNvSpPr>
            <a:spLocks noGrp="1"/>
          </p:cNvSpPr>
          <p:nvPr>
            <p:ph idx="1"/>
          </p:nvPr>
        </p:nvSpPr>
        <p:spPr/>
        <p:txBody>
          <a:bodyPr/>
          <a:lstStyle/>
          <a:p>
            <a:pPr algn="just"/>
            <a:r>
              <a:rPr lang="fr-FR" b="1" dirty="0">
                <a:latin typeface="Times New Roman" panose="02020603050405020304" pitchFamily="18" charset="0"/>
                <a:cs typeface="Times New Roman" panose="02020603050405020304" pitchFamily="18" charset="0"/>
              </a:rPr>
              <a:t>Rôle IDE : </a:t>
            </a:r>
            <a:r>
              <a:rPr lang="fr-FR" dirty="0">
                <a:latin typeface="Times New Roman" panose="02020603050405020304" pitchFamily="18" charset="0"/>
                <a:cs typeface="Times New Roman" panose="02020603050405020304" pitchFamily="18" charset="0"/>
              </a:rPr>
              <a:t>Décret n°2004-802 du 29 juillet 04 relatif aux parties IV et V du code santé publique (exercice de la profession d’infirmier R43.11-9).</a:t>
            </a:r>
          </a:p>
          <a:p>
            <a:endParaRPr lang="fr-FR" u="sng" dirty="0"/>
          </a:p>
          <a:p>
            <a:r>
              <a:rPr lang="fr-FR" u="sng" dirty="0">
                <a:latin typeface="Times New Roman" panose="02020603050405020304" pitchFamily="18" charset="0"/>
                <a:cs typeface="Times New Roman" panose="02020603050405020304" pitchFamily="18" charset="0"/>
              </a:rPr>
              <a:t>Plan du cours :</a:t>
            </a:r>
          </a:p>
          <a:p>
            <a:pPr lvl="1"/>
            <a:r>
              <a:rPr lang="fr-FR" sz="2200" dirty="0">
                <a:latin typeface="Times New Roman" panose="02020603050405020304" pitchFamily="18" charset="0"/>
                <a:cs typeface="Times New Roman" panose="02020603050405020304" pitchFamily="18" charset="0"/>
              </a:rPr>
              <a:t>Rappels</a:t>
            </a:r>
          </a:p>
          <a:p>
            <a:pPr lvl="1"/>
            <a:r>
              <a:rPr lang="fr-FR" sz="2200" dirty="0">
                <a:latin typeface="Times New Roman" panose="02020603050405020304" pitchFamily="18" charset="0"/>
                <a:cs typeface="Times New Roman" panose="02020603050405020304" pitchFamily="18" charset="0"/>
              </a:rPr>
              <a:t>L’acte transfusionnel</a:t>
            </a:r>
          </a:p>
        </p:txBody>
      </p:sp>
      <p:sp>
        <p:nvSpPr>
          <p:cNvPr id="4" name="Espace réservé du numéro de diapositive 3">
            <a:extLst>
              <a:ext uri="{FF2B5EF4-FFF2-40B4-BE49-F238E27FC236}">
                <a16:creationId xmlns:a16="http://schemas.microsoft.com/office/drawing/2014/main" id="{D030A0C8-94BF-41ED-8AE9-6CDAB9741F7C}"/>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671315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C1B8A1-240A-48C7-8D64-B940889A4E65}"/>
              </a:ext>
            </a:extLst>
          </p:cNvPr>
          <p:cNvSpPr>
            <a:spLocks noGrp="1"/>
          </p:cNvSpPr>
          <p:nvPr>
            <p:ph type="title"/>
          </p:nvPr>
        </p:nvSpPr>
        <p:spPr/>
        <p:txBody>
          <a:bodyPr>
            <a:normAutofit/>
          </a:bodyPr>
          <a:lstStyle/>
          <a:p>
            <a:r>
              <a:rPr lang="fr-FR" sz="3600" b="1" dirty="0">
                <a:latin typeface="Times New Roman" panose="02020603050405020304" pitchFamily="18" charset="0"/>
                <a:cs typeface="Times New Roman" panose="02020603050405020304" pitchFamily="18" charset="0"/>
              </a:rPr>
              <a:t>L’acte transfusionnel /</a:t>
            </a:r>
            <a:br>
              <a:rPr lang="fr-FR" sz="3600" b="1" dirty="0">
                <a:latin typeface="Times New Roman" panose="02020603050405020304" pitchFamily="18" charset="0"/>
                <a:cs typeface="Times New Roman" panose="02020603050405020304" pitchFamily="18" charset="0"/>
              </a:rPr>
            </a:br>
            <a:r>
              <a:rPr lang="fr-FR" sz="2700" i="1" cap="none" dirty="0">
                <a:latin typeface="Times New Roman" panose="02020603050405020304" pitchFamily="18" charset="0"/>
                <a:cs typeface="Times New Roman" panose="02020603050405020304" pitchFamily="18" charset="0"/>
              </a:rPr>
              <a:t>Réalisation de l’acte transfusionnel</a:t>
            </a:r>
            <a:br>
              <a:rPr lang="fr-FR" sz="20300" i="1" cap="none" dirty="0">
                <a:latin typeface="Times New Roman" panose="02020603050405020304" pitchFamily="18" charset="0"/>
                <a:cs typeface="Times New Roman" panose="02020603050405020304" pitchFamily="18" charset="0"/>
              </a:rPr>
            </a:br>
            <a:r>
              <a:rPr lang="fr-FR" sz="2200" b="1" dirty="0">
                <a:latin typeface="Times New Roman" panose="02020603050405020304" pitchFamily="18" charset="0"/>
                <a:cs typeface="Times New Roman" panose="02020603050405020304" pitchFamily="18" charset="0"/>
              </a:rPr>
              <a:t>préparatifs(1)</a:t>
            </a:r>
            <a:endParaRPr lang="fr-FR" sz="2200" dirty="0"/>
          </a:p>
        </p:txBody>
      </p:sp>
      <p:sp>
        <p:nvSpPr>
          <p:cNvPr id="3" name="Espace réservé du contenu 2">
            <a:extLst>
              <a:ext uri="{FF2B5EF4-FFF2-40B4-BE49-F238E27FC236}">
                <a16:creationId xmlns:a16="http://schemas.microsoft.com/office/drawing/2014/main" id="{FA6775E4-0E9D-4E5D-88F5-AAA1610AFCC0}"/>
              </a:ext>
            </a:extLst>
          </p:cNvPr>
          <p:cNvSpPr>
            <a:spLocks noGrp="1"/>
          </p:cNvSpPr>
          <p:nvPr>
            <p:ph idx="1"/>
          </p:nvPr>
        </p:nvSpPr>
        <p:spPr>
          <a:xfrm>
            <a:off x="685800" y="2057402"/>
            <a:ext cx="10820400" cy="4419598"/>
          </a:xfrm>
        </p:spPr>
        <p:txBody>
          <a:bodyPr>
            <a:normAutofit fontScale="55000" lnSpcReduction="20000"/>
          </a:bodyPr>
          <a:lstStyle/>
          <a:p>
            <a:pPr lvl="1" algn="just"/>
            <a:r>
              <a:rPr lang="fr-FR" sz="3300" b="1" u="sng" dirty="0">
                <a:solidFill>
                  <a:srgbClr val="7030A0"/>
                </a:solidFill>
                <a:latin typeface="Times New Roman" panose="02020603050405020304" pitchFamily="18" charset="0"/>
                <a:cs typeface="Times New Roman" panose="02020603050405020304" pitchFamily="18" charset="0"/>
              </a:rPr>
              <a:t>En cas de réception simultanée de plusieurs PSL pour le même patient : </a:t>
            </a:r>
            <a:r>
              <a:rPr lang="fr-FR" sz="3300" dirty="0">
                <a:latin typeface="Times New Roman" panose="02020603050405020304" pitchFamily="18" charset="0"/>
                <a:cs typeface="Times New Roman" panose="02020603050405020304" pitchFamily="18" charset="0"/>
              </a:rPr>
              <a:t>Vigilance lors de l’entreposage.</a:t>
            </a:r>
          </a:p>
          <a:p>
            <a:pPr marL="457200" lvl="1" indent="0" algn="just">
              <a:buNone/>
            </a:pPr>
            <a:endParaRPr lang="fr-FR" sz="3300" dirty="0">
              <a:latin typeface="Times New Roman" panose="02020603050405020304" pitchFamily="18" charset="0"/>
              <a:cs typeface="Times New Roman" panose="02020603050405020304" pitchFamily="18" charset="0"/>
            </a:endParaRPr>
          </a:p>
          <a:p>
            <a:pPr lvl="1" algn="just"/>
            <a:r>
              <a:rPr lang="fr-FR" sz="3300" b="1" u="sng" dirty="0">
                <a:solidFill>
                  <a:srgbClr val="7030A0"/>
                </a:solidFill>
                <a:latin typeface="Times New Roman" panose="02020603050405020304" pitchFamily="18" charset="0"/>
                <a:cs typeface="Times New Roman" panose="02020603050405020304" pitchFamily="18" charset="0"/>
              </a:rPr>
              <a:t>S’assurer de la présence d’un médecin.</a:t>
            </a:r>
          </a:p>
          <a:p>
            <a:pPr lvl="1" algn="just"/>
            <a:endParaRPr lang="fr-FR" sz="3300" b="1" dirty="0">
              <a:solidFill>
                <a:srgbClr val="7030A0"/>
              </a:solidFill>
              <a:latin typeface="Times New Roman" panose="02020603050405020304" pitchFamily="18" charset="0"/>
              <a:cs typeface="Times New Roman" panose="02020603050405020304" pitchFamily="18" charset="0"/>
            </a:endParaRPr>
          </a:p>
          <a:p>
            <a:pPr lvl="1" algn="just"/>
            <a:r>
              <a:rPr lang="fr-FR" sz="3300" b="1" u="sng" dirty="0">
                <a:solidFill>
                  <a:srgbClr val="7030A0"/>
                </a:solidFill>
                <a:latin typeface="Times New Roman" panose="02020603050405020304" pitchFamily="18" charset="0"/>
                <a:cs typeface="Times New Roman" panose="02020603050405020304" pitchFamily="18" charset="0"/>
              </a:rPr>
              <a:t>Regrouper les documents et les matériels nécessaires  </a:t>
            </a:r>
            <a:r>
              <a:rPr lang="fr-FR" sz="3300" dirty="0">
                <a:solidFill>
                  <a:srgbClr val="7030A0"/>
                </a:solidFill>
                <a:latin typeface="Times New Roman" panose="02020603050405020304" pitchFamily="18" charset="0"/>
                <a:cs typeface="Times New Roman" panose="02020603050405020304" pitchFamily="18" charset="0"/>
              </a:rPr>
              <a:t>dont on a besoin </a:t>
            </a:r>
            <a:r>
              <a:rPr lang="fr-FR" sz="3300" b="1" dirty="0">
                <a:solidFill>
                  <a:srgbClr val="7030A0"/>
                </a:solidFill>
                <a:latin typeface="Times New Roman" panose="02020603050405020304" pitchFamily="18" charset="0"/>
                <a:cs typeface="Times New Roman" panose="02020603050405020304" pitchFamily="18" charset="0"/>
              </a:rPr>
              <a:t>pour faire la vérification et pour poser la transfusion puis les apporter au chevet du patient.</a:t>
            </a:r>
            <a:endParaRPr lang="fr-FR" sz="3300" dirty="0">
              <a:solidFill>
                <a:srgbClr val="7030A0"/>
              </a:solidFill>
              <a:latin typeface="Times New Roman" panose="02020603050405020304" pitchFamily="18" charset="0"/>
              <a:cs typeface="Times New Roman" panose="02020603050405020304" pitchFamily="18" charset="0"/>
            </a:endParaRPr>
          </a:p>
          <a:p>
            <a:pPr lvl="2" algn="just"/>
            <a:r>
              <a:rPr lang="fr-FR" sz="2900" b="1" u="sng" dirty="0">
                <a:latin typeface="Times New Roman" panose="02020603050405020304" pitchFamily="18" charset="0"/>
                <a:cs typeface="Times New Roman" panose="02020603050405020304" pitchFamily="18" charset="0"/>
              </a:rPr>
              <a:t>Documents :</a:t>
            </a:r>
            <a:endParaRPr lang="fr-FR" sz="2900" dirty="0">
              <a:latin typeface="Times New Roman" panose="02020603050405020304" pitchFamily="18" charset="0"/>
              <a:cs typeface="Times New Roman" panose="02020603050405020304" pitchFamily="18" charset="0"/>
            </a:endParaRPr>
          </a:p>
          <a:p>
            <a:pPr lvl="3" algn="just"/>
            <a:r>
              <a:rPr lang="fr-FR" sz="2900" dirty="0">
                <a:latin typeface="Times New Roman" panose="02020603050405020304" pitchFamily="18" charset="0"/>
                <a:cs typeface="Times New Roman" panose="02020603050405020304" pitchFamily="18" charset="0"/>
              </a:rPr>
              <a:t>Prescription médicale </a:t>
            </a:r>
          </a:p>
          <a:p>
            <a:pPr lvl="3" algn="just"/>
            <a:r>
              <a:rPr lang="fr-FR" sz="2900" dirty="0">
                <a:latin typeface="Times New Roman" panose="02020603050405020304" pitchFamily="18" charset="0"/>
                <a:cs typeface="Times New Roman" panose="02020603050405020304" pitchFamily="18" charset="0"/>
              </a:rPr>
              <a:t>Dossier transfusionnel </a:t>
            </a:r>
          </a:p>
          <a:p>
            <a:pPr lvl="3" algn="just"/>
            <a:r>
              <a:rPr lang="fr-FR" sz="2900" dirty="0">
                <a:latin typeface="Times New Roman" panose="02020603050405020304" pitchFamily="18" charset="0"/>
                <a:cs typeface="Times New Roman" panose="02020603050405020304" pitchFamily="18" charset="0"/>
              </a:rPr>
              <a:t>Fiche de délivrance </a:t>
            </a:r>
          </a:p>
          <a:p>
            <a:pPr lvl="3" algn="just"/>
            <a:r>
              <a:rPr lang="fr-FR" sz="2900" dirty="0">
                <a:latin typeface="Times New Roman" panose="02020603050405020304" pitchFamily="18" charset="0"/>
                <a:cs typeface="Times New Roman" panose="02020603050405020304" pitchFamily="18" charset="0"/>
              </a:rPr>
              <a:t>Documents de groupe sanguin + résultats RAI.</a:t>
            </a:r>
          </a:p>
          <a:p>
            <a:pPr marL="914400" lvl="2" indent="0" algn="just">
              <a:buNone/>
            </a:pPr>
            <a:endParaRPr lang="fr-FR" sz="2900" dirty="0">
              <a:latin typeface="Times New Roman" panose="02020603050405020304" pitchFamily="18" charset="0"/>
              <a:cs typeface="Times New Roman" panose="02020603050405020304" pitchFamily="18" charset="0"/>
            </a:endParaRPr>
          </a:p>
          <a:p>
            <a:pPr lvl="2" algn="just"/>
            <a:r>
              <a:rPr lang="fr-FR" sz="2900" b="1" u="sng" dirty="0">
                <a:latin typeface="Times New Roman" panose="02020603050405020304" pitchFamily="18" charset="0"/>
                <a:cs typeface="Times New Roman" panose="02020603050405020304" pitchFamily="18" charset="0"/>
              </a:rPr>
              <a:t>Matériel : </a:t>
            </a:r>
            <a:endParaRPr lang="fr-FR" sz="2900" dirty="0">
              <a:latin typeface="Times New Roman" panose="02020603050405020304" pitchFamily="18" charset="0"/>
              <a:cs typeface="Times New Roman" panose="02020603050405020304" pitchFamily="18" charset="0"/>
            </a:endParaRPr>
          </a:p>
          <a:p>
            <a:pPr lvl="3" algn="just"/>
            <a:r>
              <a:rPr lang="fr-FR" sz="2900" dirty="0">
                <a:latin typeface="Times New Roman" panose="02020603050405020304" pitchFamily="18" charset="0"/>
                <a:cs typeface="Times New Roman" panose="02020603050405020304" pitchFamily="18" charset="0"/>
              </a:rPr>
              <a:t>Produits à transfuser</a:t>
            </a:r>
          </a:p>
          <a:p>
            <a:pPr lvl="3" algn="just"/>
            <a:r>
              <a:rPr lang="fr-FR" sz="2900" dirty="0">
                <a:latin typeface="Times New Roman" panose="02020603050405020304" pitchFamily="18" charset="0"/>
                <a:cs typeface="Times New Roman" panose="02020603050405020304" pitchFamily="18" charset="0"/>
              </a:rPr>
              <a:t>Matériel pour brancher la transfusion (tubulure avec filtre)</a:t>
            </a:r>
          </a:p>
          <a:p>
            <a:pPr lvl="3" algn="just"/>
            <a:r>
              <a:rPr lang="fr-FR" sz="2900" dirty="0">
                <a:latin typeface="Times New Roman" panose="02020603050405020304" pitchFamily="18" charset="0"/>
                <a:cs typeface="Times New Roman" panose="02020603050405020304" pitchFamily="18" charset="0"/>
              </a:rPr>
              <a:t>Dispositif Contrôle ultime ABO (transfusion de globules rouges)</a:t>
            </a:r>
          </a:p>
          <a:p>
            <a:pPr lvl="3" algn="just"/>
            <a:r>
              <a:rPr lang="fr-FR" sz="2900" dirty="0">
                <a:latin typeface="Times New Roman" panose="02020603050405020304" pitchFamily="18" charset="0"/>
                <a:cs typeface="Times New Roman" panose="02020603050405020304" pitchFamily="18" charset="0"/>
              </a:rPr>
              <a:t>Matériel de suivi des paramètres cliniques.</a:t>
            </a:r>
          </a:p>
          <a:p>
            <a:pPr marL="0" indent="0">
              <a:buNone/>
            </a:pPr>
            <a:r>
              <a:rPr lang="fr-FR" sz="2900" dirty="0"/>
              <a:t> </a:t>
            </a:r>
          </a:p>
          <a:p>
            <a:endParaRPr lang="fr-FR"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B0D6C003-95BF-419D-BCC5-DCCDDC915CB2}"/>
              </a:ext>
            </a:extLst>
          </p:cNvPr>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4014094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7413C2-79D5-48DB-A4FD-99FE726E5996}"/>
              </a:ext>
            </a:extLst>
          </p:cNvPr>
          <p:cNvSpPr>
            <a:spLocks noGrp="1"/>
          </p:cNvSpPr>
          <p:nvPr>
            <p:ph type="title"/>
          </p:nvPr>
        </p:nvSpPr>
        <p:spPr/>
        <p:txBody>
          <a:bodyPr>
            <a:normAutofit fontScale="90000"/>
          </a:bodyPr>
          <a:lstStyle/>
          <a:p>
            <a:r>
              <a:rPr lang="fr-FR" sz="3600" b="1" dirty="0">
                <a:latin typeface="Times New Roman" panose="02020603050405020304" pitchFamily="18" charset="0"/>
                <a:cs typeface="Times New Roman" panose="02020603050405020304" pitchFamily="18" charset="0"/>
              </a:rPr>
              <a:t>L’acte transfusionnel </a:t>
            </a:r>
            <a:r>
              <a:rPr lang="fr-FR" sz="4800" b="1" dirty="0">
                <a:latin typeface="Times New Roman" panose="02020603050405020304" pitchFamily="18" charset="0"/>
                <a:cs typeface="Times New Roman" panose="02020603050405020304" pitchFamily="18" charset="0"/>
              </a:rPr>
              <a:t>/</a:t>
            </a:r>
            <a:br>
              <a:rPr lang="fr-FR" sz="4800" b="1" dirty="0">
                <a:latin typeface="Times New Roman" panose="02020603050405020304" pitchFamily="18" charset="0"/>
                <a:cs typeface="Times New Roman" panose="02020603050405020304" pitchFamily="18" charset="0"/>
              </a:rPr>
            </a:br>
            <a:r>
              <a:rPr lang="fr-FR" sz="2700" i="1" cap="none" dirty="0">
                <a:latin typeface="Times New Roman" panose="02020603050405020304" pitchFamily="18" charset="0"/>
                <a:cs typeface="Times New Roman" panose="02020603050405020304" pitchFamily="18" charset="0"/>
              </a:rPr>
              <a:t>Réalisation de l’acte transfusionnel</a:t>
            </a:r>
            <a:br>
              <a:rPr lang="fr-FR" sz="30100" i="1" cap="none" dirty="0">
                <a:latin typeface="Times New Roman" panose="02020603050405020304" pitchFamily="18" charset="0"/>
                <a:cs typeface="Times New Roman" panose="02020603050405020304" pitchFamily="18" charset="0"/>
              </a:rPr>
            </a:br>
            <a:r>
              <a:rPr lang="fr-FR" sz="2200" b="1" dirty="0">
                <a:latin typeface="Times New Roman" panose="02020603050405020304" pitchFamily="18" charset="0"/>
                <a:cs typeface="Times New Roman" panose="02020603050405020304" pitchFamily="18" charset="0"/>
              </a:rPr>
              <a:t>préparatifs (2)</a:t>
            </a:r>
            <a:endParaRPr lang="fr-FR" sz="2200" dirty="0"/>
          </a:p>
        </p:txBody>
      </p:sp>
      <p:sp>
        <p:nvSpPr>
          <p:cNvPr id="3" name="Espace réservé du contenu 2">
            <a:extLst>
              <a:ext uri="{FF2B5EF4-FFF2-40B4-BE49-F238E27FC236}">
                <a16:creationId xmlns:a16="http://schemas.microsoft.com/office/drawing/2014/main" id="{4870F9F5-2841-4180-8C9B-74CFF49D7387}"/>
              </a:ext>
            </a:extLst>
          </p:cNvPr>
          <p:cNvSpPr>
            <a:spLocks noGrp="1"/>
          </p:cNvSpPr>
          <p:nvPr>
            <p:ph idx="1"/>
          </p:nvPr>
        </p:nvSpPr>
        <p:spPr/>
        <p:txBody>
          <a:bodyPr/>
          <a:lstStyle/>
          <a:p>
            <a:pPr algn="just"/>
            <a:r>
              <a:rPr lang="fr-FR" sz="2400" dirty="0">
                <a:latin typeface="Times New Roman" panose="02020603050405020304" pitchFamily="18" charset="0"/>
                <a:cs typeface="Times New Roman" panose="02020603050405020304" pitchFamily="18" charset="0"/>
              </a:rPr>
              <a:t>Eviter les allées et venues salle de soins / chambre patient :</a:t>
            </a:r>
          </a:p>
          <a:p>
            <a:pPr lvl="1" algn="just"/>
            <a:r>
              <a:rPr lang="fr-FR" sz="2400" b="1" dirty="0">
                <a:latin typeface="Times New Roman" panose="02020603050405020304" pitchFamily="18" charset="0"/>
                <a:cs typeface="Times New Roman" panose="02020603050405020304" pitchFamily="18" charset="0"/>
              </a:rPr>
              <a:t>Risque d’erreur </a:t>
            </a:r>
            <a:r>
              <a:rPr lang="fr-FR" sz="2400" dirty="0">
                <a:latin typeface="Times New Roman" panose="02020603050405020304" pitchFamily="18" charset="0"/>
                <a:cs typeface="Times New Roman" panose="02020603050405020304" pitchFamily="18" charset="0"/>
              </a:rPr>
              <a:t>(interruption de tâches).</a:t>
            </a:r>
          </a:p>
          <a:p>
            <a:pPr lvl="1" algn="just"/>
            <a:r>
              <a:rPr lang="fr-FR" sz="2400" b="1" dirty="0">
                <a:latin typeface="Times New Roman" panose="02020603050405020304" pitchFamily="18" charset="0"/>
                <a:cs typeface="Times New Roman" panose="02020603050405020304" pitchFamily="18" charset="0"/>
              </a:rPr>
              <a:t>Risque d’oubli d’une des étapes de la vérification</a:t>
            </a:r>
            <a:r>
              <a:rPr lang="fr-FR" sz="2400" dirty="0">
                <a:latin typeface="Times New Roman" panose="02020603050405020304" pitchFamily="18" charset="0"/>
                <a:cs typeface="Times New Roman" panose="02020603050405020304" pitchFamily="18" charset="0"/>
              </a:rPr>
              <a:t>.</a:t>
            </a:r>
          </a:p>
          <a:p>
            <a:pPr marL="0" indent="0" algn="just">
              <a:buNone/>
            </a:pPr>
            <a:endParaRPr lang="fr-FR" dirty="0"/>
          </a:p>
          <a:p>
            <a:pPr algn="just"/>
            <a:r>
              <a:rPr lang="fr-FR" sz="2400" b="1" dirty="0">
                <a:solidFill>
                  <a:srgbClr val="FF0000"/>
                </a:solidFill>
                <a:latin typeface="Times New Roman" panose="02020603050405020304" pitchFamily="18" charset="0"/>
                <a:cs typeface="Times New Roman" panose="02020603050405020304" pitchFamily="18" charset="0"/>
              </a:rPr>
              <a:t>La sécurité transfusionnelle s’appuie sur la vérification de l’identité du patient et une série de contrôles de sécurité avant l’administration des PSL.</a:t>
            </a:r>
          </a:p>
          <a:p>
            <a:pPr algn="just"/>
            <a:endParaRPr lang="fr-FR" sz="2400" b="1" dirty="0">
              <a:solidFill>
                <a:srgbClr val="FF0000"/>
              </a:solidFill>
              <a:latin typeface="Times New Roman" panose="02020603050405020304" pitchFamily="18" charset="0"/>
              <a:cs typeface="Times New Roman" panose="02020603050405020304" pitchFamily="18" charset="0"/>
            </a:endParaRPr>
          </a:p>
          <a:p>
            <a:pPr algn="just"/>
            <a:r>
              <a:rPr lang="fr-FR" sz="2400" b="1" dirty="0">
                <a:solidFill>
                  <a:srgbClr val="FF0000"/>
                </a:solidFill>
                <a:latin typeface="Times New Roman" panose="02020603050405020304" pitchFamily="18" charset="0"/>
                <a:cs typeface="Times New Roman" panose="02020603050405020304" pitchFamily="18" charset="0"/>
              </a:rPr>
              <a:t>Avant de commencer, le médecin doit informer le patient.</a:t>
            </a:r>
          </a:p>
          <a:p>
            <a:pPr marL="0" indent="0" algn="just">
              <a:buNone/>
            </a:pPr>
            <a:endParaRPr lang="fr-FR" sz="2400" b="1" dirty="0">
              <a:solidFill>
                <a:srgbClr val="FF0000"/>
              </a:solidFill>
              <a:latin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FE73F347-12A0-488F-AFE9-9D582BE336C8}"/>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3451541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96AF6F-C364-43DC-B30D-A90508BF0F1C}"/>
              </a:ext>
            </a:extLst>
          </p:cNvPr>
          <p:cNvSpPr>
            <a:spLocks noGrp="1"/>
          </p:cNvSpPr>
          <p:nvPr>
            <p:ph type="title"/>
          </p:nvPr>
        </p:nvSpPr>
        <p:spPr>
          <a:xfrm>
            <a:off x="2895600" y="764373"/>
            <a:ext cx="8610600" cy="1289714"/>
          </a:xfrm>
        </p:spPr>
        <p:txBody>
          <a:bodyPr>
            <a:normAutofit fontScale="90000"/>
          </a:bodyPr>
          <a:lstStyle/>
          <a:p>
            <a:r>
              <a:rPr lang="fr-FR" sz="3600" b="1" dirty="0">
                <a:latin typeface="Times New Roman" panose="02020603050405020304" pitchFamily="18" charset="0"/>
                <a:cs typeface="Times New Roman" panose="02020603050405020304" pitchFamily="18" charset="0"/>
              </a:rPr>
              <a:t>L’acte transfusionnel </a:t>
            </a:r>
            <a:r>
              <a:rPr lang="fr-FR" sz="6600" b="1" dirty="0">
                <a:latin typeface="Times New Roman" panose="02020603050405020304" pitchFamily="18" charset="0"/>
                <a:cs typeface="Times New Roman" panose="02020603050405020304" pitchFamily="18" charset="0"/>
              </a:rPr>
              <a:t>/</a:t>
            </a:r>
            <a:br>
              <a:rPr lang="fr-FR" sz="6600" b="1" dirty="0">
                <a:latin typeface="Times New Roman" panose="02020603050405020304" pitchFamily="18" charset="0"/>
                <a:cs typeface="Times New Roman" panose="02020603050405020304" pitchFamily="18" charset="0"/>
              </a:rPr>
            </a:br>
            <a:r>
              <a:rPr lang="fr-FR" sz="2700" i="1" cap="none" dirty="0">
                <a:latin typeface="Times New Roman" panose="02020603050405020304" pitchFamily="18" charset="0"/>
                <a:cs typeface="Times New Roman" panose="02020603050405020304" pitchFamily="18" charset="0"/>
              </a:rPr>
              <a:t>Réalisation de l’acte transfusionnel</a:t>
            </a:r>
            <a:br>
              <a:rPr lang="fr-FR" sz="44600" i="1" cap="none" dirty="0">
                <a:latin typeface="Times New Roman" panose="02020603050405020304" pitchFamily="18" charset="0"/>
                <a:cs typeface="Times New Roman" panose="02020603050405020304" pitchFamily="18" charset="0"/>
              </a:rPr>
            </a:br>
            <a:r>
              <a:rPr lang="fr-FR" sz="2200" b="1" cap="none" dirty="0">
                <a:latin typeface="Times New Roman" panose="02020603050405020304" pitchFamily="18" charset="0"/>
                <a:cs typeface="Times New Roman" panose="02020603050405020304" pitchFamily="18" charset="0"/>
              </a:rPr>
              <a:t>REGLES ORGANISEES DES SOINS</a:t>
            </a:r>
            <a:r>
              <a:rPr lang="fr-FR" sz="2200" b="1" dirty="0">
                <a:latin typeface="Times New Roman" panose="02020603050405020304" pitchFamily="18" charset="0"/>
                <a:cs typeface="Times New Roman" panose="02020603050405020304" pitchFamily="18" charset="0"/>
              </a:rPr>
              <a:t>(1)</a:t>
            </a:r>
            <a:endParaRPr lang="fr-FR" dirty="0"/>
          </a:p>
        </p:txBody>
      </p:sp>
      <p:sp>
        <p:nvSpPr>
          <p:cNvPr id="3" name="Espace réservé du contenu 2">
            <a:extLst>
              <a:ext uri="{FF2B5EF4-FFF2-40B4-BE49-F238E27FC236}">
                <a16:creationId xmlns:a16="http://schemas.microsoft.com/office/drawing/2014/main" id="{802F2E3D-B4FE-45B9-9358-30EFD836BDC2}"/>
              </a:ext>
            </a:extLst>
          </p:cNvPr>
          <p:cNvSpPr>
            <a:spLocks noGrp="1"/>
          </p:cNvSpPr>
          <p:nvPr>
            <p:ph idx="1"/>
          </p:nvPr>
        </p:nvSpPr>
        <p:spPr/>
        <p:txBody>
          <a:bodyPr/>
          <a:lstStyle/>
          <a:p>
            <a:pPr marL="0" indent="0" algn="just">
              <a:buNone/>
            </a:pPr>
            <a:r>
              <a:rPr lang="fr-FR" sz="2400" b="1" dirty="0">
                <a:solidFill>
                  <a:srgbClr val="FF0000"/>
                </a:solidFill>
                <a:latin typeface="Times New Roman" panose="02020603050405020304" pitchFamily="18" charset="0"/>
                <a:cs typeface="Times New Roman" panose="02020603050405020304" pitchFamily="18" charset="0"/>
              </a:rPr>
              <a:t>Soin doit être organisé de manière à respecter les 3 règles ci-dessous :</a:t>
            </a:r>
            <a:endParaRPr lang="fr-FR" sz="2400" dirty="0">
              <a:solidFill>
                <a:srgbClr val="FF0000"/>
              </a:solidFill>
              <a:latin typeface="Times New Roman" panose="02020603050405020304" pitchFamily="18" charset="0"/>
              <a:cs typeface="Times New Roman" panose="02020603050405020304" pitchFamily="18" charset="0"/>
            </a:endParaRPr>
          </a:p>
          <a:p>
            <a:pPr lvl="1" algn="just"/>
            <a:r>
              <a:rPr lang="fr-FR" sz="2400" b="1" dirty="0">
                <a:solidFill>
                  <a:srgbClr val="FF0000"/>
                </a:solidFill>
                <a:latin typeface="Times New Roman" panose="02020603050405020304" pitchFamily="18" charset="0"/>
                <a:cs typeface="Times New Roman" panose="02020603050405020304" pitchFamily="18" charset="0"/>
              </a:rPr>
              <a:t>Unité de lieu : </a:t>
            </a:r>
            <a:r>
              <a:rPr lang="fr-FR" sz="2400" dirty="0">
                <a:latin typeface="Times New Roman" panose="02020603050405020304" pitchFamily="18" charset="0"/>
                <a:cs typeface="Times New Roman" panose="02020603050405020304" pitchFamily="18" charset="0"/>
              </a:rPr>
              <a:t>vérification en présence du patient.</a:t>
            </a:r>
            <a:r>
              <a:rPr lang="fr-FR" sz="2400" b="1" dirty="0">
                <a:latin typeface="Times New Roman" panose="02020603050405020304" pitchFamily="18" charset="0"/>
                <a:cs typeface="Times New Roman" panose="02020603050405020304" pitchFamily="18" charset="0"/>
              </a:rPr>
              <a:t> </a:t>
            </a:r>
          </a:p>
          <a:p>
            <a:pPr lvl="1" algn="just"/>
            <a:endParaRPr lang="fr-FR" sz="2400" dirty="0">
              <a:latin typeface="Times New Roman" panose="02020603050405020304" pitchFamily="18" charset="0"/>
              <a:cs typeface="Times New Roman" panose="02020603050405020304" pitchFamily="18" charset="0"/>
            </a:endParaRPr>
          </a:p>
          <a:p>
            <a:pPr lvl="1" algn="just"/>
            <a:r>
              <a:rPr lang="fr-FR" sz="2400" b="1" dirty="0">
                <a:solidFill>
                  <a:srgbClr val="FF0000"/>
                </a:solidFill>
                <a:latin typeface="Times New Roman" panose="02020603050405020304" pitchFamily="18" charset="0"/>
                <a:cs typeface="Times New Roman" panose="02020603050405020304" pitchFamily="18" charset="0"/>
              </a:rPr>
              <a:t>Unité de temps : </a:t>
            </a:r>
            <a:r>
              <a:rPr lang="fr-FR" sz="2400" dirty="0">
                <a:latin typeface="Times New Roman" panose="02020603050405020304" pitchFamily="18" charset="0"/>
                <a:cs typeface="Times New Roman" panose="02020603050405020304" pitchFamily="18" charset="0"/>
              </a:rPr>
              <a:t>contrôle de l’ensemble des données concernant le produit, le patient en même temps, au dernier moment, juste avant de poser la transfusion.</a:t>
            </a:r>
          </a:p>
          <a:p>
            <a:pPr lvl="1" algn="just"/>
            <a:endParaRPr lang="fr-FR" sz="2400" dirty="0">
              <a:latin typeface="Times New Roman" panose="02020603050405020304" pitchFamily="18" charset="0"/>
              <a:cs typeface="Times New Roman" panose="02020603050405020304" pitchFamily="18" charset="0"/>
            </a:endParaRPr>
          </a:p>
          <a:p>
            <a:pPr lvl="1" algn="just"/>
            <a:r>
              <a:rPr lang="fr-FR" sz="2400" b="1" dirty="0">
                <a:solidFill>
                  <a:srgbClr val="FF0000"/>
                </a:solidFill>
                <a:latin typeface="Times New Roman" panose="02020603050405020304" pitchFamily="18" charset="0"/>
                <a:cs typeface="Times New Roman" panose="02020603050405020304" pitchFamily="18" charset="0"/>
              </a:rPr>
              <a:t>Unité d’action : </a:t>
            </a:r>
            <a:r>
              <a:rPr lang="fr-FR" sz="2400" dirty="0">
                <a:latin typeface="Times New Roman" panose="02020603050405020304" pitchFamily="18" charset="0"/>
                <a:cs typeface="Times New Roman" panose="02020603050405020304" pitchFamily="18" charset="0"/>
              </a:rPr>
              <a:t>ensemble des contrôles et pose de la transfusion effectués par la même personne.</a:t>
            </a:r>
          </a:p>
          <a:p>
            <a:endParaRPr lang="fr-FR" dirty="0"/>
          </a:p>
        </p:txBody>
      </p:sp>
      <p:sp>
        <p:nvSpPr>
          <p:cNvPr id="4" name="Espace réservé du numéro de diapositive 3">
            <a:extLst>
              <a:ext uri="{FF2B5EF4-FFF2-40B4-BE49-F238E27FC236}">
                <a16:creationId xmlns:a16="http://schemas.microsoft.com/office/drawing/2014/main" id="{FE131AB7-A25E-4638-AC9B-286A2E682474}"/>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1675296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860057-F354-403A-8FE3-C125E450B5C8}"/>
              </a:ext>
            </a:extLst>
          </p:cNvPr>
          <p:cNvSpPr>
            <a:spLocks noGrp="1"/>
          </p:cNvSpPr>
          <p:nvPr>
            <p:ph type="title"/>
          </p:nvPr>
        </p:nvSpPr>
        <p:spPr>
          <a:xfrm>
            <a:off x="2895600" y="530087"/>
            <a:ext cx="8610600" cy="1527314"/>
          </a:xfrm>
        </p:spPr>
        <p:txBody>
          <a:bodyPr>
            <a:normAutofit/>
          </a:bodyPr>
          <a:lstStyle/>
          <a:p>
            <a:r>
              <a:rPr lang="fr-FR" sz="3200" b="1" dirty="0">
                <a:latin typeface="Times New Roman" panose="02020603050405020304" pitchFamily="18" charset="0"/>
                <a:cs typeface="Times New Roman" panose="02020603050405020304" pitchFamily="18" charset="0"/>
              </a:rPr>
              <a:t>L’acte transfusionnel /</a:t>
            </a:r>
            <a:br>
              <a:rPr lang="fr-FR" sz="3200" b="1" dirty="0">
                <a:latin typeface="Times New Roman" panose="02020603050405020304" pitchFamily="18" charset="0"/>
                <a:cs typeface="Times New Roman" panose="02020603050405020304" pitchFamily="18" charset="0"/>
              </a:rPr>
            </a:br>
            <a:r>
              <a:rPr lang="fr-FR" sz="2400" i="1" cap="none" dirty="0">
                <a:latin typeface="Times New Roman" panose="02020603050405020304" pitchFamily="18" charset="0"/>
                <a:cs typeface="Times New Roman" panose="02020603050405020304" pitchFamily="18" charset="0"/>
              </a:rPr>
              <a:t>Réalisation de l’acte transfusionnel</a:t>
            </a:r>
            <a:br>
              <a:rPr lang="fr-FR" sz="66100" i="1" cap="none" dirty="0">
                <a:latin typeface="Times New Roman" panose="02020603050405020304" pitchFamily="18" charset="0"/>
                <a:cs typeface="Times New Roman" panose="02020603050405020304" pitchFamily="18" charset="0"/>
              </a:rPr>
            </a:br>
            <a:r>
              <a:rPr lang="fr-FR" sz="2000" b="1" cap="none" dirty="0">
                <a:latin typeface="Times New Roman" panose="02020603050405020304" pitchFamily="18" charset="0"/>
                <a:cs typeface="Times New Roman" panose="02020603050405020304" pitchFamily="18" charset="0"/>
              </a:rPr>
              <a:t>CONTRÔLES ULTIMES PRÉ-TRANSFUSIONNELS / PRINCIPES </a:t>
            </a:r>
            <a:r>
              <a:rPr lang="fr-FR" sz="2000" b="1" dirty="0">
                <a:latin typeface="Times New Roman" panose="02020603050405020304" pitchFamily="18" charset="0"/>
                <a:cs typeface="Times New Roman" panose="02020603050405020304" pitchFamily="18" charset="0"/>
              </a:rPr>
              <a:t>(1)</a:t>
            </a:r>
            <a:endParaRPr lang="fr-FR" sz="2000" dirty="0"/>
          </a:p>
        </p:txBody>
      </p:sp>
      <p:sp>
        <p:nvSpPr>
          <p:cNvPr id="3" name="Espace réservé du contenu 2">
            <a:extLst>
              <a:ext uri="{FF2B5EF4-FFF2-40B4-BE49-F238E27FC236}">
                <a16:creationId xmlns:a16="http://schemas.microsoft.com/office/drawing/2014/main" id="{D7BB5105-A8C2-4123-858B-9CAEF18D4BC7}"/>
              </a:ext>
            </a:extLst>
          </p:cNvPr>
          <p:cNvSpPr>
            <a:spLocks noGrp="1"/>
          </p:cNvSpPr>
          <p:nvPr>
            <p:ph idx="1"/>
          </p:nvPr>
        </p:nvSpPr>
        <p:spPr/>
        <p:txBody>
          <a:bodyPr/>
          <a:lstStyle/>
          <a:p>
            <a:pPr algn="just"/>
            <a:r>
              <a:rPr lang="fr-FR" sz="3200" b="1" dirty="0">
                <a:latin typeface="Times New Roman" panose="02020603050405020304" pitchFamily="18" charset="0"/>
                <a:cs typeface="Times New Roman" panose="02020603050405020304" pitchFamily="18" charset="0"/>
              </a:rPr>
              <a:t>Contrôles ultimes pré-transfusionnels – 2 étapes :</a:t>
            </a:r>
          </a:p>
          <a:p>
            <a:pPr lvl="1" algn="just"/>
            <a:r>
              <a:rPr lang="fr-FR" sz="3200" i="1" u="sng" dirty="0">
                <a:latin typeface="Times New Roman" panose="02020603050405020304" pitchFamily="18" charset="0"/>
                <a:cs typeface="Times New Roman" panose="02020603050405020304" pitchFamily="18" charset="0"/>
              </a:rPr>
              <a:t>Première étape </a:t>
            </a:r>
            <a:r>
              <a:rPr lang="fr-FR" sz="3200" i="1" dirty="0">
                <a:latin typeface="Times New Roman" panose="02020603050405020304" pitchFamily="18" charset="0"/>
                <a:cs typeface="Times New Roman" panose="02020603050405020304" pitchFamily="18" charset="0"/>
              </a:rPr>
              <a:t>: </a:t>
            </a:r>
            <a:r>
              <a:rPr lang="fr-FR" sz="3200" i="1" dirty="0">
                <a:solidFill>
                  <a:srgbClr val="FF0000"/>
                </a:solidFill>
                <a:latin typeface="Times New Roman" panose="02020603050405020304" pitchFamily="18" charset="0"/>
                <a:cs typeface="Times New Roman" panose="02020603050405020304" pitchFamily="18" charset="0"/>
              </a:rPr>
              <a:t>Contrôle ultime de concordance </a:t>
            </a:r>
            <a:r>
              <a:rPr lang="fr-FR" sz="3200" i="1" dirty="0">
                <a:latin typeface="Times New Roman" panose="02020603050405020304" pitchFamily="18" charset="0"/>
                <a:cs typeface="Times New Roman" panose="02020603050405020304" pitchFamily="18" charset="0"/>
              </a:rPr>
              <a:t>(identité, groupe sanguin, produits et protocoles).</a:t>
            </a:r>
          </a:p>
          <a:p>
            <a:pPr marL="457200" lvl="1" indent="0" algn="just">
              <a:buNone/>
            </a:pPr>
            <a:endParaRPr lang="fr-FR" sz="3200" i="1" dirty="0">
              <a:latin typeface="Times New Roman" panose="02020603050405020304" pitchFamily="18" charset="0"/>
              <a:cs typeface="Times New Roman" panose="02020603050405020304" pitchFamily="18" charset="0"/>
            </a:endParaRPr>
          </a:p>
          <a:p>
            <a:pPr lvl="1" algn="just"/>
            <a:r>
              <a:rPr lang="fr-FR" sz="3200" i="1" u="sng" dirty="0">
                <a:latin typeface="Times New Roman" panose="02020603050405020304" pitchFamily="18" charset="0"/>
                <a:cs typeface="Times New Roman" panose="02020603050405020304" pitchFamily="18" charset="0"/>
              </a:rPr>
              <a:t>Deuxième étape </a:t>
            </a:r>
            <a:r>
              <a:rPr lang="fr-FR" sz="3200" i="1" dirty="0">
                <a:latin typeface="Times New Roman" panose="02020603050405020304" pitchFamily="18" charset="0"/>
                <a:cs typeface="Times New Roman" panose="02020603050405020304" pitchFamily="18" charset="0"/>
              </a:rPr>
              <a:t>:</a:t>
            </a:r>
            <a:r>
              <a:rPr lang="fr-FR" sz="3200" i="1" dirty="0">
                <a:solidFill>
                  <a:srgbClr val="FF0000"/>
                </a:solidFill>
                <a:latin typeface="Times New Roman" panose="02020603050405020304" pitchFamily="18" charset="0"/>
                <a:cs typeface="Times New Roman" panose="02020603050405020304" pitchFamily="18" charset="0"/>
              </a:rPr>
              <a:t>Contrôle ultime pré transfusionnel</a:t>
            </a:r>
            <a:r>
              <a:rPr lang="fr-FR" sz="3200" i="1" dirty="0">
                <a:latin typeface="Times New Roman" panose="02020603050405020304" pitchFamily="18" charset="0"/>
                <a:cs typeface="Times New Roman" panose="02020603050405020304" pitchFamily="18" charset="0"/>
              </a:rPr>
              <a:t>.</a:t>
            </a:r>
          </a:p>
          <a:p>
            <a:endParaRPr lang="fr-FR" dirty="0"/>
          </a:p>
        </p:txBody>
      </p:sp>
      <p:sp>
        <p:nvSpPr>
          <p:cNvPr id="4" name="Espace réservé du numéro de diapositive 3">
            <a:extLst>
              <a:ext uri="{FF2B5EF4-FFF2-40B4-BE49-F238E27FC236}">
                <a16:creationId xmlns:a16="http://schemas.microsoft.com/office/drawing/2014/main" id="{2056E2D9-CFA0-43AA-B782-BF9CE0D549CA}"/>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19148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6468E6-C735-4D72-A432-C4DBA51679D4}"/>
              </a:ext>
            </a:extLst>
          </p:cNvPr>
          <p:cNvSpPr>
            <a:spLocks noGrp="1"/>
          </p:cNvSpPr>
          <p:nvPr>
            <p:ph type="title"/>
          </p:nvPr>
        </p:nvSpPr>
        <p:spPr>
          <a:xfrm>
            <a:off x="2776329" y="152400"/>
            <a:ext cx="8859079" cy="1905002"/>
          </a:xfrm>
        </p:spPr>
        <p:txBody>
          <a:bodyPr>
            <a:normAutofit/>
          </a:bodyPr>
          <a:lstStyle/>
          <a:p>
            <a:r>
              <a:rPr lang="fr-FR" sz="3600" b="1" dirty="0">
                <a:latin typeface="Times New Roman" panose="02020603050405020304" pitchFamily="18" charset="0"/>
                <a:cs typeface="Times New Roman" panose="02020603050405020304" pitchFamily="18" charset="0"/>
              </a:rPr>
              <a:t>L’acte transfusionnel /</a:t>
            </a:r>
            <a:br>
              <a:rPr lang="fr-FR" sz="3600" b="1" dirty="0">
                <a:latin typeface="Times New Roman" panose="02020603050405020304" pitchFamily="18" charset="0"/>
                <a:cs typeface="Times New Roman" panose="02020603050405020304" pitchFamily="18" charset="0"/>
              </a:rPr>
            </a:br>
            <a:r>
              <a:rPr lang="fr-FR" sz="2800" i="1" cap="none" dirty="0">
                <a:latin typeface="Times New Roman" panose="02020603050405020304" pitchFamily="18" charset="0"/>
                <a:cs typeface="Times New Roman" panose="02020603050405020304" pitchFamily="18" charset="0"/>
              </a:rPr>
              <a:t>Réalisation de l’acte transfusionnel</a:t>
            </a:r>
            <a:br>
              <a:rPr lang="fr-FR" sz="2800" i="1" cap="none" dirty="0">
                <a:latin typeface="Times New Roman" panose="02020603050405020304" pitchFamily="18" charset="0"/>
                <a:cs typeface="Times New Roman" panose="02020603050405020304" pitchFamily="18" charset="0"/>
              </a:rPr>
            </a:br>
            <a:r>
              <a:rPr lang="fr-FR" sz="2800" i="1" cap="none" dirty="0">
                <a:latin typeface="Times New Roman" panose="02020603050405020304" pitchFamily="18" charset="0"/>
                <a:cs typeface="Times New Roman" panose="02020603050405020304" pitchFamily="18" charset="0"/>
              </a:rPr>
              <a:t> </a:t>
            </a:r>
            <a:r>
              <a:rPr lang="fr-FR" sz="2700" b="1" cap="none" dirty="0">
                <a:latin typeface="Times New Roman" panose="02020603050405020304" pitchFamily="18" charset="0"/>
                <a:cs typeface="Times New Roman" panose="02020603050405020304" pitchFamily="18" charset="0"/>
              </a:rPr>
              <a:t>Contrôles ultimes pré-transfusionnels</a:t>
            </a:r>
            <a:br>
              <a:rPr lang="fr-FR" sz="110200" i="1" cap="none" dirty="0">
                <a:latin typeface="Times New Roman" panose="02020603050405020304" pitchFamily="18" charset="0"/>
                <a:cs typeface="Times New Roman" panose="02020603050405020304" pitchFamily="18" charset="0"/>
              </a:rPr>
            </a:br>
            <a:r>
              <a:rPr lang="fr-FR" sz="2200" b="1" cap="none" dirty="0">
                <a:latin typeface="Times New Roman" panose="02020603050405020304" pitchFamily="18" charset="0"/>
                <a:cs typeface="Times New Roman" panose="02020603050405020304" pitchFamily="18" charset="0"/>
              </a:rPr>
              <a:t> </a:t>
            </a:r>
            <a:r>
              <a:rPr lang="fr-FR" sz="2000" b="1" cap="none" dirty="0">
                <a:latin typeface="Times New Roman" panose="02020603050405020304" pitchFamily="18" charset="0"/>
                <a:cs typeface="Times New Roman" panose="02020603050405020304" pitchFamily="18" charset="0"/>
              </a:rPr>
              <a:t>1</a:t>
            </a:r>
            <a:r>
              <a:rPr lang="fr-FR" sz="2000" b="1" cap="none" baseline="30000" dirty="0">
                <a:latin typeface="Times New Roman" panose="02020603050405020304" pitchFamily="18" charset="0"/>
                <a:cs typeface="Times New Roman" panose="02020603050405020304" pitchFamily="18" charset="0"/>
              </a:rPr>
              <a:t>ère</a:t>
            </a:r>
            <a:r>
              <a:rPr lang="fr-FR" sz="2000" b="1" cap="none" dirty="0">
                <a:latin typeface="Times New Roman" panose="02020603050405020304" pitchFamily="18" charset="0"/>
                <a:cs typeface="Times New Roman" panose="02020603050405020304" pitchFamily="18" charset="0"/>
              </a:rPr>
              <a:t> ETAPE :</a:t>
            </a:r>
            <a:r>
              <a:rPr lang="fr-FR" sz="2000" b="1" dirty="0">
                <a:latin typeface="Times New Roman" panose="02020603050405020304" pitchFamily="18" charset="0"/>
                <a:cs typeface="Times New Roman" panose="02020603050405020304" pitchFamily="18" charset="0"/>
              </a:rPr>
              <a:t>Contrôle ultime de concordance</a:t>
            </a:r>
            <a:r>
              <a:rPr lang="fr-FR" sz="2200" b="1" dirty="0">
                <a:latin typeface="Times New Roman" panose="02020603050405020304" pitchFamily="18" charset="0"/>
                <a:cs typeface="Times New Roman" panose="02020603050405020304" pitchFamily="18" charset="0"/>
              </a:rPr>
              <a:t>(1)</a:t>
            </a:r>
            <a:endParaRPr lang="fr-FR" sz="2200" dirty="0"/>
          </a:p>
        </p:txBody>
      </p:sp>
      <p:sp>
        <p:nvSpPr>
          <p:cNvPr id="3" name="Espace réservé du contenu 2">
            <a:extLst>
              <a:ext uri="{FF2B5EF4-FFF2-40B4-BE49-F238E27FC236}">
                <a16:creationId xmlns:a16="http://schemas.microsoft.com/office/drawing/2014/main" id="{4067B5FD-17F6-4A44-A23E-CB573E43C6F6}"/>
              </a:ext>
            </a:extLst>
          </p:cNvPr>
          <p:cNvSpPr>
            <a:spLocks noGrp="1"/>
          </p:cNvSpPr>
          <p:nvPr>
            <p:ph idx="1"/>
          </p:nvPr>
        </p:nvSpPr>
        <p:spPr>
          <a:xfrm>
            <a:off x="685800" y="2057402"/>
            <a:ext cx="10820400" cy="4648198"/>
          </a:xfrm>
        </p:spPr>
        <p:txBody>
          <a:bodyPr>
            <a:normAutofit fontScale="77500" lnSpcReduction="20000"/>
          </a:bodyPr>
          <a:lstStyle/>
          <a:p>
            <a:pPr algn="just"/>
            <a:r>
              <a:rPr lang="fr-FR" sz="2300" b="1" dirty="0">
                <a:solidFill>
                  <a:srgbClr val="7030A0"/>
                </a:solidFill>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t>Contrôle ultime de concordance : identité</a:t>
            </a:r>
          </a:p>
          <a:p>
            <a:pPr marL="0" indent="0" algn="just">
              <a:buNone/>
            </a:pPr>
            <a:r>
              <a:rPr lang="fr-FR" sz="2300" b="1" dirty="0">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t>Vérifier l’identité du patient </a:t>
            </a:r>
            <a:r>
              <a:rPr lang="fr-FR" sz="2300" dirty="0">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t>/ </a:t>
            </a:r>
            <a:r>
              <a:rPr lang="fr-FR" sz="2300" b="1" dirty="0">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t>Comparer</a:t>
            </a:r>
            <a:r>
              <a:rPr lang="fr-FR" sz="2300" dirty="0">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t> avec celle inscrits sur les documents.</a:t>
            </a:r>
            <a:endParaRPr lang="fr-FR" sz="2300" b="1" dirty="0">
              <a:latin typeface="Times New Roman" panose="02020603050405020304" pitchFamily="18" charset="0"/>
              <a:cs typeface="Times New Roman" panose="02020603050405020304" pitchFamily="18" charset="0"/>
            </a:endParaRPr>
          </a:p>
          <a:p>
            <a:pPr marL="0" indent="0" algn="just">
              <a:buNone/>
            </a:pPr>
            <a:endParaRPr lang="fr-FR" sz="2300" b="1" dirty="0">
              <a:solidFill>
                <a:srgbClr val="7030A0"/>
              </a:solidFill>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endParaRPr>
          </a:p>
          <a:p>
            <a:pPr algn="just"/>
            <a:r>
              <a:rPr lang="fr-FR" sz="2300" b="1" dirty="0">
                <a:solidFill>
                  <a:srgbClr val="7030A0"/>
                </a:solidFill>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t>Contrôle ultime de concordance : groupe sanguin</a:t>
            </a:r>
          </a:p>
          <a:p>
            <a:pPr marL="0" indent="0" algn="just">
              <a:buNone/>
            </a:pPr>
            <a:r>
              <a:rPr lang="fr-FR" sz="2300" b="1" dirty="0">
                <a:latin typeface="Times New Roman" panose="02020603050405020304" pitchFamily="18" charset="0"/>
                <a:cs typeface="Times New Roman" panose="02020603050405020304" pitchFamily="18" charset="0"/>
              </a:rPr>
              <a:t>Comparer groupe sanguin ABORH1</a:t>
            </a:r>
            <a:r>
              <a:rPr lang="fr-FR" sz="2300" dirty="0">
                <a:latin typeface="Times New Roman" panose="02020603050405020304" pitchFamily="18" charset="0"/>
                <a:cs typeface="Times New Roman" panose="02020603050405020304" pitchFamily="18" charset="0"/>
              </a:rPr>
              <a:t> et cas échéant le phénotype RHKell1 (si prescription CGR précise la qualification « phénotype ») : </a:t>
            </a:r>
            <a:r>
              <a:rPr lang="fr-FR" sz="2300" b="1" dirty="0">
                <a:latin typeface="Times New Roman" panose="02020603050405020304" pitchFamily="18" charset="0"/>
                <a:cs typeface="Times New Roman" panose="02020603050405020304" pitchFamily="18" charset="0"/>
              </a:rPr>
              <a:t>docs groupe sanguin / étiquette PSL /fiche de délivrance.</a:t>
            </a:r>
          </a:p>
          <a:p>
            <a:pPr marL="0" indent="0" algn="just">
              <a:buNone/>
            </a:pPr>
            <a:r>
              <a:rPr lang="fr-FR" sz="2300" b="1" dirty="0">
                <a:solidFill>
                  <a:srgbClr val="FF0000"/>
                </a:solidFill>
                <a:latin typeface="Times New Roman" panose="02020603050405020304" pitchFamily="18" charset="0"/>
                <a:cs typeface="Times New Roman" panose="02020603050405020304" pitchFamily="18" charset="0"/>
              </a:rPr>
              <a:t>Si transfusion non iso-groupe se référer au médecin présent.</a:t>
            </a:r>
          </a:p>
          <a:p>
            <a:pPr marL="0" indent="0" algn="just">
              <a:buNone/>
            </a:pPr>
            <a:endParaRPr lang="fr-FR" sz="2300" b="1" dirty="0">
              <a:solidFill>
                <a:srgbClr val="7030A0"/>
              </a:solidFill>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endParaRPr>
          </a:p>
          <a:p>
            <a:pPr algn="just"/>
            <a:r>
              <a:rPr lang="fr-FR" sz="2300" b="1" dirty="0">
                <a:solidFill>
                  <a:srgbClr val="7030A0"/>
                </a:solidFill>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t>Contrôle ultime de concordance : données d’identification du PSL</a:t>
            </a:r>
          </a:p>
          <a:p>
            <a:pPr marL="0" lvl="0" indent="0" algn="just">
              <a:buNone/>
            </a:pPr>
            <a:r>
              <a:rPr lang="fr-FR" sz="2300" b="1" dirty="0">
                <a:latin typeface="Times New Roman" panose="02020603050405020304" pitchFamily="18" charset="0"/>
                <a:cs typeface="Times New Roman" panose="02020603050405020304" pitchFamily="18" charset="0"/>
              </a:rPr>
              <a:t>Comparer </a:t>
            </a:r>
            <a:r>
              <a:rPr lang="fr-FR" sz="2300" dirty="0">
                <a:latin typeface="Times New Roman" panose="02020603050405020304" pitchFamily="18" charset="0"/>
                <a:cs typeface="Times New Roman" panose="02020603050405020304" pitchFamily="18" charset="0"/>
              </a:rPr>
              <a:t>entre étiquettes PSL/ fiche de délivrance / type de PSL / numéro du don à 11 caractères. Vérifier la </a:t>
            </a:r>
            <a:r>
              <a:rPr lang="fr-FR" sz="2300" b="1" dirty="0">
                <a:latin typeface="Times New Roman" panose="02020603050405020304" pitchFamily="18" charset="0"/>
                <a:cs typeface="Times New Roman" panose="02020603050405020304" pitchFamily="18" charset="0"/>
              </a:rPr>
              <a:t>date de péremption</a:t>
            </a:r>
            <a:r>
              <a:rPr lang="fr-FR" sz="2300" dirty="0">
                <a:latin typeface="Times New Roman" panose="02020603050405020304" pitchFamily="18" charset="0"/>
                <a:cs typeface="Times New Roman" panose="02020603050405020304" pitchFamily="18" charset="0"/>
              </a:rPr>
              <a:t>.</a:t>
            </a:r>
          </a:p>
          <a:p>
            <a:pPr algn="just"/>
            <a:endParaRPr lang="fr-FR" sz="2300" b="1" dirty="0">
              <a:solidFill>
                <a:srgbClr val="7030A0"/>
              </a:solidFill>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endParaRPr>
          </a:p>
          <a:p>
            <a:pPr algn="just"/>
            <a:r>
              <a:rPr lang="fr-FR" sz="2300" b="1" dirty="0">
                <a:solidFill>
                  <a:srgbClr val="7030A0"/>
                </a:solidFill>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t>Contrôle ultime de concordance : respect protocoles transfusionnels</a:t>
            </a:r>
          </a:p>
          <a:p>
            <a:pPr marL="0" indent="0" algn="just">
              <a:buNone/>
            </a:pPr>
            <a:r>
              <a:rPr lang="fr-FR" sz="2300" dirty="0">
                <a:latin typeface="Times New Roman" panose="02020603050405020304" pitchFamily="18" charset="0"/>
                <a:cs typeface="Times New Roman" panose="02020603050405020304" pitchFamily="18" charset="0"/>
              </a:rPr>
              <a:t>Comparer </a:t>
            </a:r>
            <a:r>
              <a:rPr lang="fr-FR" sz="2300" b="1" dirty="0">
                <a:latin typeface="Times New Roman" panose="02020603050405020304" pitchFamily="18" charset="0"/>
                <a:cs typeface="Times New Roman" panose="02020603050405020304" pitchFamily="18" charset="0"/>
              </a:rPr>
              <a:t>l’étiquette du PSL</a:t>
            </a:r>
            <a:r>
              <a:rPr lang="fr-FR" sz="2300" dirty="0">
                <a:latin typeface="Times New Roman" panose="02020603050405020304" pitchFamily="18" charset="0"/>
                <a:cs typeface="Times New Roman" panose="02020603050405020304" pitchFamily="18" charset="0"/>
              </a:rPr>
              <a:t> avec la </a:t>
            </a:r>
            <a:r>
              <a:rPr lang="fr-FR" sz="2300" b="1" dirty="0">
                <a:latin typeface="Times New Roman" panose="02020603050405020304" pitchFamily="18" charset="0"/>
                <a:cs typeface="Times New Roman" panose="02020603050405020304" pitchFamily="18" charset="0"/>
              </a:rPr>
              <a:t>fiche de délivrance et la PM.</a:t>
            </a:r>
          </a:p>
          <a:p>
            <a:pPr marL="0" indent="0" algn="just">
              <a:buNone/>
            </a:pPr>
            <a:r>
              <a:rPr lang="fr-FR" sz="2300" dirty="0">
                <a:latin typeface="Times New Roman" panose="02020603050405020304" pitchFamily="18" charset="0"/>
                <a:cs typeface="Times New Roman" panose="02020603050405020304" pitchFamily="18" charset="0"/>
              </a:rPr>
              <a:t>Protocoles transfusionnels éventuellement prescrits.</a:t>
            </a:r>
          </a:p>
          <a:p>
            <a:endParaRPr lang="fr-FR" dirty="0"/>
          </a:p>
        </p:txBody>
      </p:sp>
      <p:sp>
        <p:nvSpPr>
          <p:cNvPr id="4" name="Espace réservé du numéro de diapositive 3">
            <a:extLst>
              <a:ext uri="{FF2B5EF4-FFF2-40B4-BE49-F238E27FC236}">
                <a16:creationId xmlns:a16="http://schemas.microsoft.com/office/drawing/2014/main" id="{ED0D7A90-88D0-4174-813F-6487DB963760}"/>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931257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0A7FCC-E9B9-4DB1-B754-B20F5D81D27A}"/>
              </a:ext>
            </a:extLst>
          </p:cNvPr>
          <p:cNvSpPr>
            <a:spLocks noGrp="1"/>
          </p:cNvSpPr>
          <p:nvPr>
            <p:ph type="title"/>
          </p:nvPr>
        </p:nvSpPr>
        <p:spPr>
          <a:xfrm>
            <a:off x="2895600" y="764372"/>
            <a:ext cx="8610600" cy="1430187"/>
          </a:xfrm>
        </p:spPr>
        <p:txBody>
          <a:bodyPr>
            <a:noAutofit/>
          </a:bodyPr>
          <a:lstStyle/>
          <a:p>
            <a:r>
              <a:rPr lang="fr-FR" sz="3200" b="1" dirty="0">
                <a:latin typeface="Times New Roman" panose="02020603050405020304" pitchFamily="18" charset="0"/>
                <a:cs typeface="Times New Roman" panose="02020603050405020304" pitchFamily="18" charset="0"/>
              </a:rPr>
              <a:t>L’acte transfusionnel /</a:t>
            </a:r>
            <a:br>
              <a:rPr lang="fr-FR" sz="3200" b="1" dirty="0">
                <a:latin typeface="Times New Roman" panose="02020603050405020304" pitchFamily="18" charset="0"/>
                <a:cs typeface="Times New Roman" panose="02020603050405020304" pitchFamily="18" charset="0"/>
              </a:rPr>
            </a:br>
            <a:r>
              <a:rPr lang="fr-FR" sz="2400" i="1" cap="none" dirty="0">
                <a:latin typeface="Times New Roman" panose="02020603050405020304" pitchFamily="18" charset="0"/>
                <a:cs typeface="Times New Roman" panose="02020603050405020304" pitchFamily="18" charset="0"/>
              </a:rPr>
              <a:t>Réalisation de l’acte transfusionnel</a:t>
            </a:r>
            <a:br>
              <a:rPr lang="fr-FR" sz="2400" i="1" cap="none" dirty="0">
                <a:latin typeface="Times New Roman" panose="02020603050405020304" pitchFamily="18" charset="0"/>
                <a:cs typeface="Times New Roman" panose="02020603050405020304" pitchFamily="18" charset="0"/>
              </a:rPr>
            </a:br>
            <a:r>
              <a:rPr lang="fr-FR" sz="2400" i="1" cap="none" dirty="0">
                <a:latin typeface="Times New Roman" panose="02020603050405020304" pitchFamily="18" charset="0"/>
                <a:cs typeface="Times New Roman" panose="02020603050405020304" pitchFamily="18" charset="0"/>
              </a:rPr>
              <a:t> </a:t>
            </a:r>
            <a:r>
              <a:rPr lang="fr-FR" sz="2400" b="1" cap="none" dirty="0">
                <a:latin typeface="Times New Roman" panose="02020603050405020304" pitchFamily="18" charset="0"/>
                <a:cs typeface="Times New Roman" panose="02020603050405020304" pitchFamily="18" charset="0"/>
              </a:rPr>
              <a:t>Contrôles ultimes pré-transfusionnels</a:t>
            </a:r>
            <a:br>
              <a:rPr lang="fr-FR" sz="3200" i="1" cap="none" dirty="0">
                <a:latin typeface="Times New Roman" panose="02020603050405020304" pitchFamily="18" charset="0"/>
                <a:cs typeface="Times New Roman" panose="02020603050405020304" pitchFamily="18" charset="0"/>
              </a:rPr>
            </a:br>
            <a:r>
              <a:rPr lang="fr-FR" sz="3200" b="1" cap="none" dirty="0">
                <a:latin typeface="Times New Roman" panose="02020603050405020304" pitchFamily="18" charset="0"/>
                <a:cs typeface="Times New Roman" panose="02020603050405020304" pitchFamily="18" charset="0"/>
              </a:rPr>
              <a:t> </a:t>
            </a:r>
            <a:r>
              <a:rPr lang="fr-FR" sz="2000" b="1" cap="none" dirty="0">
                <a:latin typeface="Times New Roman" panose="02020603050405020304" pitchFamily="18" charset="0"/>
                <a:cs typeface="Times New Roman" panose="02020603050405020304" pitchFamily="18" charset="0"/>
              </a:rPr>
              <a:t>2</a:t>
            </a:r>
            <a:r>
              <a:rPr lang="fr-FR" sz="2000" b="1" cap="none" baseline="30000" dirty="0">
                <a:latin typeface="Times New Roman" panose="02020603050405020304" pitchFamily="18" charset="0"/>
                <a:cs typeface="Times New Roman" panose="02020603050405020304" pitchFamily="18" charset="0"/>
              </a:rPr>
              <a:t>e</a:t>
            </a:r>
            <a:r>
              <a:rPr lang="fr-FR" sz="2000" b="1" cap="none" dirty="0">
                <a:latin typeface="Times New Roman" panose="02020603050405020304" pitchFamily="18" charset="0"/>
                <a:cs typeface="Times New Roman" panose="02020603050405020304" pitchFamily="18" charset="0"/>
              </a:rPr>
              <a:t>  ETAPE :</a:t>
            </a:r>
            <a:r>
              <a:rPr lang="fr-FR" sz="2000" b="1" dirty="0">
                <a:latin typeface="Times New Roman" panose="02020603050405020304" pitchFamily="18" charset="0"/>
                <a:cs typeface="Times New Roman" panose="02020603050405020304" pitchFamily="18" charset="0"/>
              </a:rPr>
              <a:t>Contrôle pré-transfusionnels (2)</a:t>
            </a:r>
            <a:endParaRPr lang="fr-FR" sz="2000" dirty="0"/>
          </a:p>
        </p:txBody>
      </p:sp>
      <p:sp>
        <p:nvSpPr>
          <p:cNvPr id="3" name="Espace réservé du contenu 2">
            <a:extLst>
              <a:ext uri="{FF2B5EF4-FFF2-40B4-BE49-F238E27FC236}">
                <a16:creationId xmlns:a16="http://schemas.microsoft.com/office/drawing/2014/main" id="{AB05BC1A-FF8A-4857-82C3-FB1602F2DD62}"/>
              </a:ext>
            </a:extLst>
          </p:cNvPr>
          <p:cNvSpPr>
            <a:spLocks noGrp="1"/>
          </p:cNvSpPr>
          <p:nvPr>
            <p:ph idx="1"/>
          </p:nvPr>
        </p:nvSpPr>
        <p:spPr/>
        <p:txBody>
          <a:bodyPr/>
          <a:lstStyle/>
          <a:p>
            <a:pPr algn="just"/>
            <a:r>
              <a:rPr lang="fr-FR" dirty="0">
                <a:solidFill>
                  <a:srgbClr val="FF0000"/>
                </a:solidFill>
                <a:latin typeface="Times New Roman" panose="02020603050405020304" pitchFamily="18" charset="0"/>
                <a:cs typeface="Times New Roman" panose="02020603050405020304" pitchFamily="18" charset="0"/>
              </a:rPr>
              <a:t>Contrôle de la compatibilité biologique ABO entre le sang du patient et le sang du CGR, </a:t>
            </a:r>
            <a:r>
              <a:rPr lang="fr-FR" b="1" dirty="0">
                <a:solidFill>
                  <a:srgbClr val="FF0000"/>
                </a:solidFill>
                <a:latin typeface="Times New Roman" panose="02020603050405020304" pitchFamily="18" charset="0"/>
                <a:cs typeface="Times New Roman" panose="02020603050405020304" pitchFamily="18" charset="0"/>
              </a:rPr>
              <a:t>uniquement pour CGR</a:t>
            </a:r>
            <a:r>
              <a:rPr lang="fr-FR" dirty="0">
                <a:solidFill>
                  <a:srgbClr val="FF0000"/>
                </a:solidFill>
                <a:latin typeface="Times New Roman" panose="02020603050405020304" pitchFamily="18" charset="0"/>
                <a:cs typeface="Times New Roman" panose="02020603050405020304" pitchFamily="18" charset="0"/>
              </a:rPr>
              <a:t>.</a:t>
            </a:r>
          </a:p>
          <a:p>
            <a:pPr algn="just"/>
            <a:endParaRPr lang="fr-FR" dirty="0">
              <a:solidFill>
                <a:srgbClr val="FF0000"/>
              </a:solidFill>
              <a:latin typeface="Times New Roman" panose="02020603050405020304" pitchFamily="18" charset="0"/>
              <a:cs typeface="Times New Roman" panose="02020603050405020304" pitchFamily="18" charset="0"/>
            </a:endParaRPr>
          </a:p>
          <a:p>
            <a:pPr algn="just"/>
            <a:r>
              <a:rPr lang="fr-FR" b="1" dirty="0">
                <a:solidFill>
                  <a:srgbClr val="FF0000"/>
                </a:solidFill>
                <a:latin typeface="Times New Roman" panose="02020603050405020304" pitchFamily="18" charset="0"/>
                <a:cs typeface="Times New Roman" panose="02020603050405020304" pitchFamily="18" charset="0"/>
              </a:rPr>
              <a:t>OBLIGATOIRE</a:t>
            </a:r>
            <a:r>
              <a:rPr lang="fr-FR" dirty="0">
                <a:solidFill>
                  <a:srgbClr val="FF0000"/>
                </a:solidFill>
                <a:latin typeface="Times New Roman" panose="02020603050405020304" pitchFamily="18" charset="0"/>
                <a:cs typeface="Times New Roman" panose="02020603050405020304" pitchFamily="18" charset="0"/>
              </a:rPr>
              <a:t> </a:t>
            </a:r>
            <a:r>
              <a:rPr lang="fr-FR" b="1" dirty="0">
                <a:solidFill>
                  <a:srgbClr val="FF0000"/>
                </a:solidFill>
                <a:latin typeface="Times New Roman" panose="02020603050405020304" pitchFamily="18" charset="0"/>
                <a:cs typeface="Times New Roman" panose="02020603050405020304" pitchFamily="18" charset="0"/>
              </a:rPr>
              <a:t>QUELQUE SOIT LE DEGRE D’URGENCE DE LA TRANSFUSION </a:t>
            </a:r>
            <a:r>
              <a:rPr lang="fr-FR" dirty="0">
                <a:solidFill>
                  <a:srgbClr val="FF0000"/>
                </a:solidFill>
                <a:latin typeface="Times New Roman" panose="02020603050405020304" pitchFamily="18" charset="0"/>
                <a:cs typeface="Times New Roman" panose="02020603050405020304" pitchFamily="18" charset="0"/>
              </a:rPr>
              <a:t>(même pour transfusion autologue).</a:t>
            </a:r>
          </a:p>
          <a:p>
            <a:pPr algn="just"/>
            <a:endParaRPr lang="fr-FR" dirty="0">
              <a:solidFill>
                <a:srgbClr val="FF0000"/>
              </a:solidFill>
              <a:latin typeface="Times New Roman" panose="02020603050405020304" pitchFamily="18" charset="0"/>
              <a:cs typeface="Times New Roman" panose="02020603050405020304" pitchFamily="18" charset="0"/>
            </a:endParaRPr>
          </a:p>
          <a:p>
            <a:pPr algn="just"/>
            <a:r>
              <a:rPr lang="fr-FR" b="1" dirty="0">
                <a:solidFill>
                  <a:srgbClr val="FF0000"/>
                </a:solidFill>
                <a:latin typeface="Times New Roman" panose="02020603050405020304" pitchFamily="18" charset="0"/>
                <a:cs typeface="Times New Roman" panose="02020603050405020304" pitchFamily="18" charset="0"/>
              </a:rPr>
              <a:t>POSE DE TRANSFUSION INTERDITE</a:t>
            </a:r>
            <a:r>
              <a:rPr lang="fr-FR" dirty="0">
                <a:solidFill>
                  <a:srgbClr val="FF0000"/>
                </a:solidFill>
                <a:latin typeface="Times New Roman" panose="02020603050405020304" pitchFamily="18" charset="0"/>
                <a:cs typeface="Times New Roman" panose="02020603050405020304" pitchFamily="18" charset="0"/>
              </a:rPr>
              <a:t> si problème non solutionné : toute discordance, doute, difficulté d’interprétation.</a:t>
            </a:r>
          </a:p>
          <a:p>
            <a:pPr algn="just"/>
            <a:r>
              <a:rPr lang="fr-FR" dirty="0">
                <a:solidFill>
                  <a:srgbClr val="FF0000"/>
                </a:solidFill>
                <a:latin typeface="Times New Roman" panose="02020603050405020304" pitchFamily="18" charset="0"/>
                <a:cs typeface="Times New Roman" panose="02020603050405020304" pitchFamily="18" charset="0"/>
              </a:rPr>
              <a:t>                      CONTACTER MEDECIN RESPONSABLE DE LA TRANSFUSION / SITE DE TRANSFUSION SELON PROCEDURE LOCALE.</a:t>
            </a:r>
          </a:p>
          <a:p>
            <a:endParaRPr lang="fr-FR" dirty="0"/>
          </a:p>
        </p:txBody>
      </p:sp>
      <p:sp>
        <p:nvSpPr>
          <p:cNvPr id="4" name="Espace réservé du numéro de diapositive 3">
            <a:extLst>
              <a:ext uri="{FF2B5EF4-FFF2-40B4-BE49-F238E27FC236}">
                <a16:creationId xmlns:a16="http://schemas.microsoft.com/office/drawing/2014/main" id="{0759CDD4-0C0F-43B5-B890-DE2C0C78FA14}"/>
              </a:ext>
            </a:extLst>
          </p:cNvPr>
          <p:cNvSpPr>
            <a:spLocks noGrp="1"/>
          </p:cNvSpPr>
          <p:nvPr>
            <p:ph type="sldNum" sz="quarter" idx="12"/>
          </p:nvPr>
        </p:nvSpPr>
        <p:spPr/>
        <p:txBody>
          <a:bodyPr/>
          <a:lstStyle/>
          <a:p>
            <a:fld id="{6D22F896-40B5-4ADD-8801-0D06FADFA095}" type="slidenum">
              <a:rPr lang="en-US" smtClean="0"/>
              <a:t>35</a:t>
            </a:fld>
            <a:endParaRPr lang="en-US" dirty="0"/>
          </a:p>
        </p:txBody>
      </p:sp>
      <p:sp>
        <p:nvSpPr>
          <p:cNvPr id="12" name="Flèche : droite 11">
            <a:extLst>
              <a:ext uri="{FF2B5EF4-FFF2-40B4-BE49-F238E27FC236}">
                <a16:creationId xmlns:a16="http://schemas.microsoft.com/office/drawing/2014/main" id="{C76DB633-2C45-4DC0-89ED-7E459253E197}"/>
              </a:ext>
            </a:extLst>
          </p:cNvPr>
          <p:cNvSpPr/>
          <p:nvPr/>
        </p:nvSpPr>
        <p:spPr>
          <a:xfrm>
            <a:off x="1497495" y="5221357"/>
            <a:ext cx="985907" cy="38431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1147044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CE6249-F35F-4FF6-A703-E62BCD8C78BF}"/>
              </a:ext>
            </a:extLst>
          </p:cNvPr>
          <p:cNvSpPr>
            <a:spLocks noGrp="1"/>
          </p:cNvSpPr>
          <p:nvPr>
            <p:ph type="title"/>
          </p:nvPr>
        </p:nvSpPr>
        <p:spPr>
          <a:xfrm>
            <a:off x="2895600" y="764372"/>
            <a:ext cx="8610600" cy="1430187"/>
          </a:xfrm>
        </p:spPr>
        <p:txBody>
          <a:bodyPr>
            <a:normAutofit fontScale="90000"/>
          </a:bodyPr>
          <a:lstStyle/>
          <a:p>
            <a:r>
              <a:rPr lang="fr-FR" sz="3600" b="1" dirty="0">
                <a:latin typeface="Times New Roman" panose="02020603050405020304" pitchFamily="18" charset="0"/>
                <a:cs typeface="Times New Roman" panose="02020603050405020304" pitchFamily="18" charset="0"/>
              </a:rPr>
              <a:t>L’acte transfusionnel </a:t>
            </a:r>
            <a:r>
              <a:rPr lang="fr-FR" sz="5400" b="1" dirty="0">
                <a:latin typeface="Times New Roman" panose="02020603050405020304" pitchFamily="18" charset="0"/>
                <a:cs typeface="Times New Roman" panose="02020603050405020304" pitchFamily="18" charset="0"/>
              </a:rPr>
              <a:t>/</a:t>
            </a:r>
            <a:br>
              <a:rPr lang="fr-FR" sz="5400" b="1" dirty="0">
                <a:latin typeface="Times New Roman" panose="02020603050405020304" pitchFamily="18" charset="0"/>
                <a:cs typeface="Times New Roman" panose="02020603050405020304" pitchFamily="18" charset="0"/>
              </a:rPr>
            </a:br>
            <a:r>
              <a:rPr lang="fr-FR" sz="2400" i="1" cap="none" dirty="0">
                <a:latin typeface="Times New Roman" panose="02020603050405020304" pitchFamily="18" charset="0"/>
                <a:cs typeface="Times New Roman" panose="02020603050405020304" pitchFamily="18" charset="0"/>
              </a:rPr>
              <a:t>Réalisation de l’acte transfusionnel</a:t>
            </a:r>
            <a:br>
              <a:rPr lang="fr-FR" sz="2400" i="1" cap="none" dirty="0">
                <a:latin typeface="Times New Roman" panose="02020603050405020304" pitchFamily="18" charset="0"/>
                <a:cs typeface="Times New Roman" panose="02020603050405020304" pitchFamily="18" charset="0"/>
              </a:rPr>
            </a:br>
            <a:r>
              <a:rPr lang="fr-FR" sz="2400" i="1" cap="none" dirty="0">
                <a:latin typeface="Times New Roman" panose="02020603050405020304" pitchFamily="18" charset="0"/>
                <a:cs typeface="Times New Roman" panose="02020603050405020304" pitchFamily="18" charset="0"/>
              </a:rPr>
              <a:t> </a:t>
            </a:r>
            <a:r>
              <a:rPr lang="fr-FR" sz="2400" b="1" cap="none" dirty="0">
                <a:latin typeface="Times New Roman" panose="02020603050405020304" pitchFamily="18" charset="0"/>
                <a:cs typeface="Times New Roman" panose="02020603050405020304" pitchFamily="18" charset="0"/>
              </a:rPr>
              <a:t>Contrôles ultimes pré-transfusionnels</a:t>
            </a:r>
            <a:br>
              <a:rPr lang="fr-FR" sz="5400" i="1" cap="none" dirty="0">
                <a:latin typeface="Times New Roman" panose="02020603050405020304" pitchFamily="18" charset="0"/>
                <a:cs typeface="Times New Roman" panose="02020603050405020304" pitchFamily="18" charset="0"/>
              </a:rPr>
            </a:br>
            <a:r>
              <a:rPr lang="fr-FR" sz="2200" b="1" cap="none" dirty="0">
                <a:latin typeface="Times New Roman" panose="02020603050405020304" pitchFamily="18" charset="0"/>
                <a:cs typeface="Times New Roman" panose="02020603050405020304" pitchFamily="18" charset="0"/>
              </a:rPr>
              <a:t> 2</a:t>
            </a:r>
            <a:r>
              <a:rPr lang="fr-FR" sz="2200" b="1" cap="none" baseline="30000" dirty="0">
                <a:latin typeface="Times New Roman" panose="02020603050405020304" pitchFamily="18" charset="0"/>
                <a:cs typeface="Times New Roman" panose="02020603050405020304" pitchFamily="18" charset="0"/>
              </a:rPr>
              <a:t>e</a:t>
            </a:r>
            <a:r>
              <a:rPr lang="fr-FR" sz="2200" b="1" cap="none" dirty="0">
                <a:latin typeface="Times New Roman" panose="02020603050405020304" pitchFamily="18" charset="0"/>
                <a:cs typeface="Times New Roman" panose="02020603050405020304" pitchFamily="18" charset="0"/>
              </a:rPr>
              <a:t>  ETAPE :</a:t>
            </a:r>
            <a:r>
              <a:rPr lang="fr-FR" sz="2200" b="1" dirty="0">
                <a:latin typeface="Times New Roman" panose="02020603050405020304" pitchFamily="18" charset="0"/>
                <a:cs typeface="Times New Roman" panose="02020603050405020304" pitchFamily="18" charset="0"/>
              </a:rPr>
              <a:t>Contrôle pré-transfusionnels (3)</a:t>
            </a:r>
            <a:endParaRPr lang="fr-FR" sz="2200" dirty="0"/>
          </a:p>
        </p:txBody>
      </p:sp>
      <p:sp>
        <p:nvSpPr>
          <p:cNvPr id="3" name="Espace réservé du contenu 2">
            <a:extLst>
              <a:ext uri="{FF2B5EF4-FFF2-40B4-BE49-F238E27FC236}">
                <a16:creationId xmlns:a16="http://schemas.microsoft.com/office/drawing/2014/main" id="{54CE87F6-E46B-4008-96F6-8B0F3B1D4983}"/>
              </a:ext>
            </a:extLst>
          </p:cNvPr>
          <p:cNvSpPr>
            <a:spLocks noGrp="1"/>
          </p:cNvSpPr>
          <p:nvPr>
            <p:ph idx="1"/>
          </p:nvPr>
        </p:nvSpPr>
        <p:spPr/>
        <p:txBody>
          <a:bodyPr>
            <a:normAutofit fontScale="92500" lnSpcReduction="10000"/>
          </a:bodyPr>
          <a:lstStyle/>
          <a:p>
            <a:pPr marL="0" lvl="0" indent="0" algn="just">
              <a:buNone/>
            </a:pPr>
            <a:r>
              <a:rPr lang="fr-FR" sz="2400" dirty="0">
                <a:latin typeface="Times New Roman" panose="02020603050405020304" pitchFamily="18" charset="0"/>
                <a:cs typeface="Times New Roman" panose="02020603050405020304" pitchFamily="18" charset="0"/>
              </a:rPr>
              <a:t>1. Vérifier la </a:t>
            </a:r>
            <a:r>
              <a:rPr lang="fr-FR" sz="2400" b="1" dirty="0">
                <a:latin typeface="Times New Roman" panose="02020603050405020304" pitchFamily="18" charset="0"/>
                <a:cs typeface="Times New Roman" panose="02020603050405020304" pitchFamily="18" charset="0"/>
              </a:rPr>
              <a:t>date de péremption</a:t>
            </a:r>
            <a:r>
              <a:rPr lang="fr-FR" sz="2400" dirty="0">
                <a:latin typeface="Times New Roman" panose="02020603050405020304" pitchFamily="18" charset="0"/>
                <a:cs typeface="Times New Roman" panose="02020603050405020304" pitchFamily="18" charset="0"/>
              </a:rPr>
              <a:t> du dispositif de contrôle.</a:t>
            </a:r>
          </a:p>
          <a:p>
            <a:pPr marL="0" indent="0" algn="just">
              <a:buNone/>
            </a:pPr>
            <a:r>
              <a:rPr lang="fr-FR" sz="2400" dirty="0">
                <a:latin typeface="Times New Roman" panose="02020603050405020304" pitchFamily="18" charset="0"/>
                <a:cs typeface="Times New Roman" panose="02020603050405020304" pitchFamily="18" charset="0"/>
              </a:rPr>
              <a:t> </a:t>
            </a:r>
          </a:p>
          <a:p>
            <a:pPr marL="0" lvl="0" indent="0" algn="just">
              <a:buNone/>
            </a:pPr>
            <a:r>
              <a:rPr lang="fr-FR" sz="2400" dirty="0">
                <a:latin typeface="Times New Roman" panose="02020603050405020304" pitchFamily="18" charset="0"/>
                <a:cs typeface="Times New Roman" panose="02020603050405020304" pitchFamily="18" charset="0"/>
              </a:rPr>
              <a:t>2. Au lit du patient : compléter les </a:t>
            </a:r>
            <a:r>
              <a:rPr lang="fr-FR" sz="2400" b="1" dirty="0">
                <a:latin typeface="Times New Roman" panose="02020603050405020304" pitchFamily="18" charset="0"/>
                <a:cs typeface="Times New Roman" panose="02020603050405020304" pitchFamily="18" charset="0"/>
              </a:rPr>
              <a:t>données d’identification</a:t>
            </a:r>
            <a:r>
              <a:rPr lang="fr-FR" sz="2400" dirty="0">
                <a:latin typeface="Times New Roman" panose="02020603050405020304" pitchFamily="18" charset="0"/>
                <a:cs typeface="Times New Roman" panose="02020603050405020304" pitchFamily="18" charset="0"/>
              </a:rPr>
              <a:t> : identité complète du patient, numéro du CGR (étiquettes CGR comportant plusieurs petites étiquettes de numéro détachables à coller sur le dispositif de contrôle).</a:t>
            </a:r>
          </a:p>
          <a:p>
            <a:pPr marL="0" indent="0" algn="just">
              <a:buNone/>
            </a:pPr>
            <a:r>
              <a:rPr lang="fr-FR" sz="2400" dirty="0">
                <a:latin typeface="Times New Roman" panose="02020603050405020304" pitchFamily="18" charset="0"/>
                <a:cs typeface="Times New Roman" panose="02020603050405020304" pitchFamily="18" charset="0"/>
              </a:rPr>
              <a:t> </a:t>
            </a:r>
          </a:p>
          <a:p>
            <a:pPr marL="0" lvl="0" indent="0" algn="just">
              <a:buNone/>
            </a:pPr>
            <a:r>
              <a:rPr lang="fr-FR" sz="2400" dirty="0">
                <a:latin typeface="Times New Roman" panose="02020603050405020304" pitchFamily="18" charset="0"/>
                <a:cs typeface="Times New Roman" panose="02020603050405020304" pitchFamily="18" charset="0"/>
              </a:rPr>
              <a:t>3. Réaliser le test selon mention de la notice :</a:t>
            </a:r>
          </a:p>
          <a:p>
            <a:pPr lvl="1" algn="just"/>
            <a:r>
              <a:rPr lang="fr-FR" sz="2400" dirty="0">
                <a:latin typeface="Times New Roman" panose="02020603050405020304" pitchFamily="18" charset="0"/>
                <a:cs typeface="Times New Roman" panose="02020603050405020304" pitchFamily="18" charset="0"/>
              </a:rPr>
              <a:t>On dépose du sang du patient d’une part et du sang du CGR sur des membranes de réaction contenant respectivement un réactif « Anti-A » (Anticorps anti-A) et un réactif « Anti-B ».</a:t>
            </a:r>
          </a:p>
          <a:p>
            <a:pPr lvl="1" algn="just"/>
            <a:r>
              <a:rPr lang="fr-FR" sz="2400" dirty="0">
                <a:latin typeface="Times New Roman" panose="02020603050405020304" pitchFamily="18" charset="0"/>
                <a:cs typeface="Times New Roman" panose="02020603050405020304" pitchFamily="18" charset="0"/>
              </a:rPr>
              <a:t>On recouvre les zones de réaction avec une solution de lavage de couleur verte qui diffuse au travers de la membrane de réaction.</a:t>
            </a:r>
          </a:p>
          <a:p>
            <a:pPr algn="just"/>
            <a:endParaRPr lang="fr-FR" sz="2400" dirty="0">
              <a:latin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FE8FC8B1-477B-4D38-B1E7-7A18F5D75725}"/>
              </a:ext>
            </a:extLst>
          </p:cNvPr>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1937476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89F270-0392-4B84-9095-2E43A7F12F34}"/>
              </a:ext>
            </a:extLst>
          </p:cNvPr>
          <p:cNvSpPr>
            <a:spLocks noGrp="1"/>
          </p:cNvSpPr>
          <p:nvPr>
            <p:ph type="title"/>
          </p:nvPr>
        </p:nvSpPr>
        <p:spPr/>
        <p:txBody>
          <a:bodyPr>
            <a:normAutofit fontScale="90000"/>
          </a:bodyPr>
          <a:lstStyle/>
          <a:p>
            <a:r>
              <a:rPr lang="fr-FR" sz="3600" b="1" dirty="0">
                <a:latin typeface="Times New Roman" panose="02020603050405020304" pitchFamily="18" charset="0"/>
                <a:cs typeface="Times New Roman" panose="02020603050405020304" pitchFamily="18" charset="0"/>
              </a:rPr>
              <a:t>L’acte transfusionnel </a:t>
            </a:r>
            <a:r>
              <a:rPr lang="fr-FR" sz="5400" b="1" dirty="0">
                <a:latin typeface="Times New Roman" panose="02020603050405020304" pitchFamily="18" charset="0"/>
                <a:cs typeface="Times New Roman" panose="02020603050405020304" pitchFamily="18" charset="0"/>
              </a:rPr>
              <a:t>/</a:t>
            </a:r>
            <a:br>
              <a:rPr lang="fr-FR" sz="5400" b="1" dirty="0">
                <a:latin typeface="Times New Roman" panose="02020603050405020304" pitchFamily="18" charset="0"/>
                <a:cs typeface="Times New Roman" panose="02020603050405020304" pitchFamily="18" charset="0"/>
              </a:rPr>
            </a:br>
            <a:r>
              <a:rPr lang="fr-FR" sz="2400" i="1" cap="none" dirty="0">
                <a:latin typeface="Times New Roman" panose="02020603050405020304" pitchFamily="18" charset="0"/>
                <a:cs typeface="Times New Roman" panose="02020603050405020304" pitchFamily="18" charset="0"/>
              </a:rPr>
              <a:t>Réalisation de l’acte transfusionnel</a:t>
            </a:r>
            <a:br>
              <a:rPr lang="fr-FR" sz="2400" i="1" cap="none" dirty="0">
                <a:latin typeface="Times New Roman" panose="02020603050405020304" pitchFamily="18" charset="0"/>
                <a:cs typeface="Times New Roman" panose="02020603050405020304" pitchFamily="18" charset="0"/>
              </a:rPr>
            </a:br>
            <a:r>
              <a:rPr lang="fr-FR" sz="2400" i="1" cap="none" dirty="0">
                <a:latin typeface="Times New Roman" panose="02020603050405020304" pitchFamily="18" charset="0"/>
                <a:cs typeface="Times New Roman" panose="02020603050405020304" pitchFamily="18" charset="0"/>
              </a:rPr>
              <a:t> </a:t>
            </a:r>
            <a:r>
              <a:rPr lang="fr-FR" sz="2400" b="1" cap="none" dirty="0">
                <a:latin typeface="Times New Roman" panose="02020603050405020304" pitchFamily="18" charset="0"/>
                <a:cs typeface="Times New Roman" panose="02020603050405020304" pitchFamily="18" charset="0"/>
              </a:rPr>
              <a:t>Contrôles ultimes pré-transfusionnels</a:t>
            </a:r>
            <a:br>
              <a:rPr lang="fr-FR" sz="9600" i="1" cap="none" dirty="0">
                <a:latin typeface="Times New Roman" panose="02020603050405020304" pitchFamily="18" charset="0"/>
                <a:cs typeface="Times New Roman" panose="02020603050405020304" pitchFamily="18" charset="0"/>
              </a:rPr>
            </a:br>
            <a:r>
              <a:rPr lang="fr-FR" sz="2200" b="1" cap="none" dirty="0">
                <a:latin typeface="Times New Roman" panose="02020603050405020304" pitchFamily="18" charset="0"/>
                <a:cs typeface="Times New Roman" panose="02020603050405020304" pitchFamily="18" charset="0"/>
              </a:rPr>
              <a:t> 2</a:t>
            </a:r>
            <a:r>
              <a:rPr lang="fr-FR" sz="2200" b="1" cap="none" baseline="30000" dirty="0">
                <a:latin typeface="Times New Roman" panose="02020603050405020304" pitchFamily="18" charset="0"/>
                <a:cs typeface="Times New Roman" panose="02020603050405020304" pitchFamily="18" charset="0"/>
              </a:rPr>
              <a:t>e</a:t>
            </a:r>
            <a:r>
              <a:rPr lang="fr-FR" sz="2200" b="1" cap="none" dirty="0">
                <a:latin typeface="Times New Roman" panose="02020603050405020304" pitchFamily="18" charset="0"/>
                <a:cs typeface="Times New Roman" panose="02020603050405020304" pitchFamily="18" charset="0"/>
              </a:rPr>
              <a:t>  ETAPE :</a:t>
            </a:r>
            <a:r>
              <a:rPr lang="fr-FR" sz="2200" b="1" dirty="0">
                <a:latin typeface="Times New Roman" panose="02020603050405020304" pitchFamily="18" charset="0"/>
                <a:cs typeface="Times New Roman" panose="02020603050405020304" pitchFamily="18" charset="0"/>
              </a:rPr>
              <a:t>Contrôle pré-transfusionnels (4)</a:t>
            </a:r>
            <a:endParaRPr lang="fr-FR" sz="2200" dirty="0"/>
          </a:p>
        </p:txBody>
      </p:sp>
      <p:sp>
        <p:nvSpPr>
          <p:cNvPr id="3" name="Espace réservé du contenu 2">
            <a:extLst>
              <a:ext uri="{FF2B5EF4-FFF2-40B4-BE49-F238E27FC236}">
                <a16:creationId xmlns:a16="http://schemas.microsoft.com/office/drawing/2014/main" id="{D917EB59-CC4B-448F-95EA-605382F96DB6}"/>
              </a:ext>
            </a:extLst>
          </p:cNvPr>
          <p:cNvSpPr>
            <a:spLocks noGrp="1"/>
          </p:cNvSpPr>
          <p:nvPr>
            <p:ph idx="1"/>
          </p:nvPr>
        </p:nvSpPr>
        <p:spPr>
          <a:xfrm>
            <a:off x="685800" y="2194560"/>
            <a:ext cx="10820400" cy="4444779"/>
          </a:xfrm>
        </p:spPr>
        <p:txBody>
          <a:bodyPr>
            <a:normAutofit lnSpcReduction="10000"/>
          </a:bodyPr>
          <a:lstStyle/>
          <a:p>
            <a:pPr algn="just"/>
            <a:r>
              <a:rPr lang="fr-FR" sz="2400" dirty="0">
                <a:latin typeface="Times New Roman" panose="02020603050405020304" pitchFamily="18" charset="0"/>
                <a:cs typeface="Times New Roman" panose="02020603050405020304" pitchFamily="18" charset="0"/>
              </a:rPr>
              <a:t>4. </a:t>
            </a:r>
            <a:r>
              <a:rPr lang="fr-FR" b="1" dirty="0">
                <a:latin typeface="Times New Roman" panose="02020603050405020304" pitchFamily="18" charset="0"/>
                <a:cs typeface="Times New Roman" panose="02020603050405020304" pitchFamily="18" charset="0"/>
              </a:rPr>
              <a:t>Lire les images obtenues et les interpréter</a:t>
            </a:r>
            <a:r>
              <a:rPr lang="fr-FR" dirty="0">
                <a:latin typeface="Times New Roman" panose="02020603050405020304" pitchFamily="18" charset="0"/>
                <a:cs typeface="Times New Roman" panose="02020603050405020304" pitchFamily="18" charset="0"/>
              </a:rPr>
              <a:t>. Vérifier que les résultats obtenus sont ceux attendus au vu du groupe ABO figurant sur le document du groupage sanguin et sur l’étiquette du CGR.</a:t>
            </a:r>
          </a:p>
          <a:p>
            <a:pPr lvl="1" algn="just"/>
            <a:r>
              <a:rPr lang="fr-FR" sz="2200" b="1" i="1" u="sng" dirty="0">
                <a:latin typeface="Times New Roman" panose="02020603050405020304" pitchFamily="18" charset="0"/>
                <a:cs typeface="Times New Roman" panose="02020603050405020304" pitchFamily="18" charset="0"/>
              </a:rPr>
              <a:t>REACTIONS</a:t>
            </a:r>
          </a:p>
          <a:p>
            <a:pPr algn="just"/>
            <a:r>
              <a:rPr lang="fr-FR" b="1" u="sng" dirty="0">
                <a:latin typeface="Times New Roman" panose="02020603050405020304" pitchFamily="18" charset="0"/>
                <a:cs typeface="Times New Roman" panose="02020603050405020304" pitchFamily="18" charset="0"/>
              </a:rPr>
              <a:t>Réaction + (agglutination)</a:t>
            </a:r>
            <a:r>
              <a:rPr lang="fr-FR" sz="2000" dirty="0">
                <a:latin typeface="Times New Roman" panose="02020603050405020304" pitchFamily="18" charset="0"/>
                <a:cs typeface="Times New Roman" panose="02020603050405020304" pitchFamily="18" charset="0"/>
              </a:rPr>
              <a:t>		 </a:t>
            </a:r>
            <a:r>
              <a:rPr lang="fr-FR" sz="2000" dirty="0">
                <a:solidFill>
                  <a:srgbClr val="FF0000"/>
                </a:solidFill>
                <a:latin typeface="Times New Roman" panose="02020603050405020304" pitchFamily="18" charset="0"/>
                <a:cs typeface="Times New Roman" panose="02020603050405020304" pitchFamily="18" charset="0"/>
              </a:rPr>
              <a:t>rouge = agglutination</a:t>
            </a:r>
          </a:p>
          <a:p>
            <a:pPr marL="0" indent="0" algn="just">
              <a:buNone/>
            </a:pPr>
            <a:r>
              <a:rPr lang="fr-FR" sz="2000" dirty="0">
                <a:latin typeface="Times New Roman" panose="02020603050405020304" pitchFamily="18" charset="0"/>
                <a:cs typeface="Times New Roman" panose="02020603050405020304" pitchFamily="18" charset="0"/>
              </a:rPr>
              <a:t>Quand l’anticorps rencontre l’antigène lui correspondant sur les globules rouges entraînés par la solution de lavage au travers de la membrane de réaction, les globules rouges sont retenus sur la membrane.</a:t>
            </a:r>
          </a:p>
          <a:p>
            <a:pPr marL="0" indent="0" algn="just">
              <a:buNone/>
            </a:pPr>
            <a:endParaRPr lang="fr-FR" dirty="0">
              <a:latin typeface="Times New Roman" panose="02020603050405020304" pitchFamily="18" charset="0"/>
              <a:cs typeface="Times New Roman" panose="02020603050405020304" pitchFamily="18" charset="0"/>
            </a:endParaRPr>
          </a:p>
          <a:p>
            <a:pPr algn="just"/>
            <a:r>
              <a:rPr lang="fr-FR" b="1" u="sng" dirty="0">
                <a:latin typeface="Times New Roman" panose="02020603050405020304" pitchFamily="18" charset="0"/>
                <a:cs typeface="Times New Roman" panose="02020603050405020304" pitchFamily="18" charset="0"/>
              </a:rPr>
              <a:t>Réaction  - ( pas d’agglutination)</a:t>
            </a:r>
            <a:r>
              <a:rPr lang="fr-FR" b="1" dirty="0">
                <a:latin typeface="Times New Roman" panose="02020603050405020304" pitchFamily="18" charset="0"/>
                <a:cs typeface="Times New Roman" panose="02020603050405020304" pitchFamily="18" charset="0"/>
              </a:rPr>
              <a:t>             </a:t>
            </a:r>
            <a:r>
              <a:rPr lang="fr-FR" sz="2000" dirty="0">
                <a:solidFill>
                  <a:srgbClr val="FF0000"/>
                </a:solidFill>
                <a:latin typeface="Times New Roman" panose="02020603050405020304" pitchFamily="18" charset="0"/>
                <a:cs typeface="Times New Roman" panose="02020603050405020304" pitchFamily="18" charset="0"/>
              </a:rPr>
              <a:t>pas d’agglutination</a:t>
            </a:r>
            <a:endParaRPr lang="fr-FR" sz="2000" u="sng" dirty="0">
              <a:solidFill>
                <a:srgbClr val="FF0000"/>
              </a:solidFill>
              <a:latin typeface="Times New Roman" panose="02020603050405020304" pitchFamily="18" charset="0"/>
              <a:cs typeface="Times New Roman" panose="02020603050405020304" pitchFamily="18" charset="0"/>
            </a:endParaRPr>
          </a:p>
          <a:p>
            <a:pPr marL="0" lvl="8" indent="0" algn="just">
              <a:buNone/>
            </a:pPr>
            <a:endParaRPr lang="fr-FR" b="1" dirty="0">
              <a:solidFill>
                <a:srgbClr val="FF0000"/>
              </a:solidFill>
              <a:latin typeface="Times New Roman" panose="02020603050405020304" pitchFamily="18" charset="0"/>
              <a:cs typeface="Times New Roman" panose="02020603050405020304" pitchFamily="18" charset="0"/>
            </a:endParaRPr>
          </a:p>
          <a:p>
            <a:pPr marL="0" lvl="8" indent="0" algn="just">
              <a:buNone/>
            </a:pPr>
            <a:r>
              <a:rPr lang="fr-FR" sz="2000" dirty="0">
                <a:latin typeface="Times New Roman" panose="02020603050405020304" pitchFamily="18" charset="0"/>
                <a:cs typeface="Times New Roman" panose="02020603050405020304" pitchFamily="18" charset="0"/>
              </a:rPr>
              <a:t>Quand l’anticorps ne rencontre pas l’antigène lui correspondant sur les globules rouges entraînés par la solution de lavage au travers de la membrane de réaction, les globules rouges traversent la membrane et ne sont plus visibles.</a:t>
            </a:r>
          </a:p>
          <a:p>
            <a:pPr marL="0" lvl="8" indent="0" algn="just">
              <a:buNone/>
            </a:pPr>
            <a:endParaRPr lang="fr-FR" sz="2000" b="1" dirty="0">
              <a:solidFill>
                <a:srgbClr val="FF0000"/>
              </a:solidFill>
              <a:latin typeface="Times New Roman" panose="02020603050405020304" pitchFamily="18" charset="0"/>
              <a:cs typeface="Times New Roman" panose="02020603050405020304" pitchFamily="18" charset="0"/>
            </a:endParaRPr>
          </a:p>
          <a:p>
            <a:pPr marL="3657600" lvl="8" indent="0">
              <a:buNone/>
            </a:pPr>
            <a:endParaRPr lang="fr-FR" b="1" dirty="0">
              <a:solidFill>
                <a:srgbClr val="FF0000"/>
              </a:solidFill>
            </a:endParaRPr>
          </a:p>
          <a:p>
            <a:pPr marL="3657600" lvl="8" indent="0">
              <a:buNone/>
            </a:pPr>
            <a:endParaRPr lang="fr-FR" b="1" dirty="0">
              <a:solidFill>
                <a:srgbClr val="FF0000"/>
              </a:solidFill>
            </a:endParaRPr>
          </a:p>
        </p:txBody>
      </p:sp>
      <p:sp>
        <p:nvSpPr>
          <p:cNvPr id="4" name="Espace réservé du numéro de diapositive 3">
            <a:extLst>
              <a:ext uri="{FF2B5EF4-FFF2-40B4-BE49-F238E27FC236}">
                <a16:creationId xmlns:a16="http://schemas.microsoft.com/office/drawing/2014/main" id="{2674595F-6EE8-40D3-BC5E-9EA26E2F4209}"/>
              </a:ext>
            </a:extLst>
          </p:cNvPr>
          <p:cNvSpPr>
            <a:spLocks noGrp="1"/>
          </p:cNvSpPr>
          <p:nvPr>
            <p:ph type="sldNum" sz="quarter" idx="12"/>
          </p:nvPr>
        </p:nvSpPr>
        <p:spPr/>
        <p:txBody>
          <a:bodyPr/>
          <a:lstStyle/>
          <a:p>
            <a:fld id="{6D22F896-40B5-4ADD-8801-0D06FADFA095}" type="slidenum">
              <a:rPr lang="en-US" smtClean="0"/>
              <a:t>37</a:t>
            </a:fld>
            <a:endParaRPr lang="en-US" dirty="0"/>
          </a:p>
        </p:txBody>
      </p:sp>
      <p:pic>
        <p:nvPicPr>
          <p:cNvPr id="14" name="Image 13">
            <a:extLst>
              <a:ext uri="{FF2B5EF4-FFF2-40B4-BE49-F238E27FC236}">
                <a16:creationId xmlns:a16="http://schemas.microsoft.com/office/drawing/2014/main" id="{E0C0D87A-E059-4714-8E51-97126AEB154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47371" y="3006918"/>
            <a:ext cx="659130" cy="622852"/>
          </a:xfrm>
          <a:prstGeom prst="rect">
            <a:avLst/>
          </a:prstGeom>
          <a:noFill/>
        </p:spPr>
      </p:pic>
      <p:sp>
        <p:nvSpPr>
          <p:cNvPr id="15" name="Oval 20">
            <a:extLst>
              <a:ext uri="{FF2B5EF4-FFF2-40B4-BE49-F238E27FC236}">
                <a16:creationId xmlns:a16="http://schemas.microsoft.com/office/drawing/2014/main" id="{57473928-1CAF-435A-A2DA-87EF13887CDE}"/>
              </a:ext>
            </a:extLst>
          </p:cNvPr>
          <p:cNvSpPr>
            <a:spLocks noChangeArrowheads="1"/>
          </p:cNvSpPr>
          <p:nvPr/>
        </p:nvSpPr>
        <p:spPr bwMode="auto">
          <a:xfrm>
            <a:off x="4795961" y="3157372"/>
            <a:ext cx="361950" cy="321945"/>
          </a:xfrm>
          <a:prstGeom prst="ellipse">
            <a:avLst/>
          </a:prstGeom>
          <a:solidFill>
            <a:schemeClr val="accent2">
              <a:lumMod val="100000"/>
              <a:lumOff val="0"/>
            </a:schemeClr>
          </a:solidFill>
          <a:ln w="38100">
            <a:solidFill>
              <a:schemeClr val="lt1">
                <a:lumMod val="95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fr-FR"/>
          </a:p>
        </p:txBody>
      </p:sp>
      <p:pic>
        <p:nvPicPr>
          <p:cNvPr id="17" name="Image 16">
            <a:extLst>
              <a:ext uri="{FF2B5EF4-FFF2-40B4-BE49-F238E27FC236}">
                <a16:creationId xmlns:a16="http://schemas.microsoft.com/office/drawing/2014/main" id="{AF5458F9-ED85-4CCE-95E3-613530DF17D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49078" y="4656814"/>
            <a:ext cx="659130" cy="644056"/>
          </a:xfrm>
          <a:prstGeom prst="rect">
            <a:avLst/>
          </a:prstGeom>
          <a:noFill/>
        </p:spPr>
      </p:pic>
      <p:sp>
        <p:nvSpPr>
          <p:cNvPr id="18" name="Oval 21">
            <a:extLst>
              <a:ext uri="{FF2B5EF4-FFF2-40B4-BE49-F238E27FC236}">
                <a16:creationId xmlns:a16="http://schemas.microsoft.com/office/drawing/2014/main" id="{03D90D72-670E-4B6D-8750-E2144551079B}"/>
              </a:ext>
            </a:extLst>
          </p:cNvPr>
          <p:cNvSpPr>
            <a:spLocks noChangeArrowheads="1"/>
          </p:cNvSpPr>
          <p:nvPr/>
        </p:nvSpPr>
        <p:spPr bwMode="auto">
          <a:xfrm>
            <a:off x="5197668" y="4827086"/>
            <a:ext cx="361950" cy="301625"/>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fr-FR"/>
          </a:p>
        </p:txBody>
      </p:sp>
    </p:spTree>
    <p:extLst>
      <p:ext uri="{BB962C8B-B14F-4D97-AF65-F5344CB8AC3E}">
        <p14:creationId xmlns:p14="http://schemas.microsoft.com/office/powerpoint/2010/main" val="744203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E8FD9-826D-4C8A-BD4D-224175427A05}"/>
              </a:ext>
            </a:extLst>
          </p:cNvPr>
          <p:cNvSpPr>
            <a:spLocks noGrp="1"/>
          </p:cNvSpPr>
          <p:nvPr>
            <p:ph type="title"/>
          </p:nvPr>
        </p:nvSpPr>
        <p:spPr/>
        <p:txBody>
          <a:bodyPr>
            <a:normAutofit fontScale="90000"/>
          </a:bodyPr>
          <a:lstStyle/>
          <a:p>
            <a:r>
              <a:rPr lang="fr-FR" sz="3600" b="1" dirty="0">
                <a:latin typeface="Times New Roman" panose="02020603050405020304" pitchFamily="18" charset="0"/>
                <a:cs typeface="Times New Roman" panose="02020603050405020304" pitchFamily="18" charset="0"/>
              </a:rPr>
              <a:t>L’acte transfusionnel /</a:t>
            </a:r>
            <a:br>
              <a:rPr lang="fr-FR" sz="3600" b="1" dirty="0">
                <a:latin typeface="Times New Roman" panose="02020603050405020304" pitchFamily="18" charset="0"/>
                <a:cs typeface="Times New Roman" panose="02020603050405020304" pitchFamily="18" charset="0"/>
              </a:rPr>
            </a:br>
            <a:r>
              <a:rPr lang="fr-FR" sz="2400" i="1" cap="none" dirty="0">
                <a:latin typeface="Times New Roman" panose="02020603050405020304" pitchFamily="18" charset="0"/>
                <a:cs typeface="Times New Roman" panose="02020603050405020304" pitchFamily="18" charset="0"/>
              </a:rPr>
              <a:t>Réalisation de l’acte transfusionnel</a:t>
            </a:r>
            <a:br>
              <a:rPr lang="fr-FR" sz="2400" i="1" cap="none" dirty="0">
                <a:latin typeface="Times New Roman" panose="02020603050405020304" pitchFamily="18" charset="0"/>
                <a:cs typeface="Times New Roman" panose="02020603050405020304" pitchFamily="18" charset="0"/>
              </a:rPr>
            </a:br>
            <a:r>
              <a:rPr lang="fr-FR" sz="2400" i="1" cap="none" dirty="0">
                <a:latin typeface="Times New Roman" panose="02020603050405020304" pitchFamily="18" charset="0"/>
                <a:cs typeface="Times New Roman" panose="02020603050405020304" pitchFamily="18" charset="0"/>
              </a:rPr>
              <a:t> </a:t>
            </a:r>
            <a:r>
              <a:rPr lang="fr-FR" sz="2400" b="1" cap="none" dirty="0">
                <a:latin typeface="Times New Roman" panose="02020603050405020304" pitchFamily="18" charset="0"/>
                <a:cs typeface="Times New Roman" panose="02020603050405020304" pitchFamily="18" charset="0"/>
              </a:rPr>
              <a:t>Contrôles ultimes pré-transfusionnels </a:t>
            </a:r>
            <a:br>
              <a:rPr lang="fr-FR" sz="2400" b="1" cap="none" dirty="0">
                <a:latin typeface="Times New Roman" panose="02020603050405020304" pitchFamily="18" charset="0"/>
                <a:cs typeface="Times New Roman" panose="02020603050405020304" pitchFamily="18" charset="0"/>
              </a:rPr>
            </a:br>
            <a:r>
              <a:rPr lang="fr-FR" sz="2200" b="1" cap="none" dirty="0">
                <a:latin typeface="Times New Roman" panose="02020603050405020304" pitchFamily="18" charset="0"/>
                <a:cs typeface="Times New Roman" panose="02020603050405020304" pitchFamily="18" charset="0"/>
              </a:rPr>
              <a:t>2</a:t>
            </a:r>
            <a:r>
              <a:rPr lang="fr-FR" sz="2200" b="1" cap="none" baseline="30000" dirty="0">
                <a:latin typeface="Times New Roman" panose="02020603050405020304" pitchFamily="18" charset="0"/>
                <a:cs typeface="Times New Roman" panose="02020603050405020304" pitchFamily="18" charset="0"/>
              </a:rPr>
              <a:t>e</a:t>
            </a:r>
            <a:r>
              <a:rPr lang="fr-FR" sz="2200" b="1" cap="none" dirty="0">
                <a:latin typeface="Times New Roman" panose="02020603050405020304" pitchFamily="18" charset="0"/>
                <a:cs typeface="Times New Roman" panose="02020603050405020304" pitchFamily="18" charset="0"/>
              </a:rPr>
              <a:t>  ETAPE :</a:t>
            </a:r>
            <a:r>
              <a:rPr lang="fr-FR" sz="2200" b="1" dirty="0">
                <a:latin typeface="Times New Roman" panose="02020603050405020304" pitchFamily="18" charset="0"/>
                <a:cs typeface="Times New Roman" panose="02020603050405020304" pitchFamily="18" charset="0"/>
              </a:rPr>
              <a:t>Contrôle pré-transfusionnels (5)</a:t>
            </a:r>
            <a:endParaRPr lang="fr-FR" sz="2200" dirty="0"/>
          </a:p>
        </p:txBody>
      </p:sp>
      <p:sp>
        <p:nvSpPr>
          <p:cNvPr id="3" name="Espace réservé du contenu 2">
            <a:extLst>
              <a:ext uri="{FF2B5EF4-FFF2-40B4-BE49-F238E27FC236}">
                <a16:creationId xmlns:a16="http://schemas.microsoft.com/office/drawing/2014/main" id="{77DD4F82-2357-42C4-B9CA-D70D11208CED}"/>
              </a:ext>
            </a:extLst>
          </p:cNvPr>
          <p:cNvSpPr>
            <a:spLocks noGrp="1"/>
          </p:cNvSpPr>
          <p:nvPr>
            <p:ph idx="1"/>
          </p:nvPr>
        </p:nvSpPr>
        <p:spPr/>
        <p:txBody>
          <a:bodyPr>
            <a:normAutofit fontScale="92500" lnSpcReduction="20000"/>
          </a:bodyPr>
          <a:lstStyle/>
          <a:p>
            <a:pPr marL="0" indent="0" algn="just">
              <a:buNone/>
            </a:pPr>
            <a:r>
              <a:rPr lang="fr-FR" sz="2400" i="1" dirty="0">
                <a:latin typeface="Times New Roman" panose="02020603050405020304" pitchFamily="18" charset="0"/>
                <a:cs typeface="Times New Roman" panose="02020603050405020304" pitchFamily="18" charset="0"/>
              </a:rPr>
              <a:t>	</a:t>
            </a:r>
            <a:r>
              <a:rPr lang="fr-FR" sz="2400" b="1" i="1" u="sng" dirty="0">
                <a:latin typeface="Times New Roman" panose="02020603050405020304" pitchFamily="18" charset="0"/>
                <a:cs typeface="Times New Roman" panose="02020603050405020304" pitchFamily="18" charset="0"/>
              </a:rPr>
              <a:t>LECTURE :</a:t>
            </a:r>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Test qui consiste à comparer les images observées pour chaque réactif « Anti-A » / « Anti-B » entre le sang du patient et du CGR.</a:t>
            </a:r>
          </a:p>
          <a:p>
            <a:pPr lvl="1" algn="just"/>
            <a:r>
              <a:rPr lang="fr-FR" sz="2400" dirty="0">
                <a:solidFill>
                  <a:srgbClr val="FF0000"/>
                </a:solidFill>
                <a:latin typeface="Times New Roman" panose="02020603050405020304" pitchFamily="18" charset="0"/>
                <a:cs typeface="Times New Roman" panose="02020603050405020304" pitchFamily="18" charset="0"/>
              </a:rPr>
              <a:t>Images identiques : transfusion autorisée.</a:t>
            </a:r>
          </a:p>
          <a:p>
            <a:pPr lvl="1" algn="just"/>
            <a:r>
              <a:rPr lang="fr-FR" sz="2400" dirty="0">
                <a:solidFill>
                  <a:srgbClr val="FF0000"/>
                </a:solidFill>
                <a:latin typeface="Times New Roman" panose="02020603050405020304" pitchFamily="18" charset="0"/>
                <a:cs typeface="Times New Roman" panose="02020603050405020304" pitchFamily="18" charset="0"/>
              </a:rPr>
              <a:t>Images différentes : 2 possibilités.</a:t>
            </a:r>
          </a:p>
          <a:p>
            <a:pPr lvl="2" algn="just"/>
            <a:r>
              <a:rPr lang="fr-FR" sz="2400" b="1" dirty="0">
                <a:latin typeface="Times New Roman" panose="02020603050405020304" pitchFamily="18" charset="0"/>
                <a:cs typeface="Times New Roman" panose="02020603050405020304" pitchFamily="18" charset="0"/>
              </a:rPr>
              <a:t>Réaction d’agglutination avec CGR et absence avec le sang du patient : transfusion interdite. </a:t>
            </a:r>
            <a:r>
              <a:rPr lang="fr-FR" sz="2400" dirty="0">
                <a:latin typeface="Times New Roman" panose="02020603050405020304" pitchFamily="18" charset="0"/>
                <a:cs typeface="Times New Roman" panose="02020603050405020304" pitchFamily="18" charset="0"/>
              </a:rPr>
              <a:t>GR du CGR à transfuser ont à leur surface un antigène que le patient ne possède pas : transfusion incompatible : risque d’accident transfusionnel par conflit immunologique avec hémolyse.</a:t>
            </a:r>
          </a:p>
          <a:p>
            <a:pPr lvl="2" algn="just"/>
            <a:r>
              <a:rPr lang="fr-FR" sz="2400" b="1" dirty="0">
                <a:latin typeface="Times New Roman" panose="02020603050405020304" pitchFamily="18" charset="0"/>
                <a:cs typeface="Times New Roman" panose="02020603050405020304" pitchFamily="18" charset="0"/>
              </a:rPr>
              <a:t>Réaction d’agglutination avec le sang du patient et absence avec le sang du CGR : transfusion autorisée</a:t>
            </a:r>
            <a:r>
              <a:rPr lang="fr-FR" sz="2400" dirty="0">
                <a:latin typeface="Times New Roman" panose="02020603050405020304" pitchFamily="18" charset="0"/>
                <a:cs typeface="Times New Roman" panose="02020603050405020304" pitchFamily="18" charset="0"/>
              </a:rPr>
              <a:t> : transfusion non iso groupe : sang du CGR n’apporte pas d’antigène que le patient ne possède pas.</a:t>
            </a:r>
          </a:p>
          <a:p>
            <a:pPr algn="just"/>
            <a:r>
              <a:rPr lang="fr-FR" sz="2400" u="sng" dirty="0">
                <a:latin typeface="Times New Roman" panose="02020603050405020304" pitchFamily="18" charset="0"/>
                <a:cs typeface="Times New Roman" panose="02020603050405020304" pitchFamily="18" charset="0"/>
              </a:rPr>
              <a:t>En cas de doute : transfusion sera autorisée après confirmation médicale.</a:t>
            </a:r>
            <a:endParaRPr lang="fr-FR" sz="2400" dirty="0">
              <a:latin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FA290157-4299-4633-ADAC-C2283AE0D968}"/>
              </a:ext>
            </a:extLst>
          </p:cNvPr>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2198480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885EB2-4E46-49A8-A645-CD90C5A65833}"/>
              </a:ext>
            </a:extLst>
          </p:cNvPr>
          <p:cNvSpPr>
            <a:spLocks noGrp="1"/>
          </p:cNvSpPr>
          <p:nvPr>
            <p:ph type="title"/>
          </p:nvPr>
        </p:nvSpPr>
        <p:spPr/>
        <p:txBody>
          <a:bodyPr>
            <a:normAutofit/>
          </a:bodyPr>
          <a:lstStyle/>
          <a:p>
            <a:r>
              <a:rPr lang="fr-FR" sz="3200" b="1" dirty="0">
                <a:latin typeface="Times New Roman" panose="02020603050405020304" pitchFamily="18" charset="0"/>
                <a:cs typeface="Times New Roman" panose="02020603050405020304" pitchFamily="18" charset="0"/>
              </a:rPr>
              <a:t>L’acte transfusionnel /</a:t>
            </a:r>
            <a:br>
              <a:rPr lang="fr-FR" sz="3200" b="1" dirty="0">
                <a:latin typeface="Times New Roman" panose="02020603050405020304" pitchFamily="18" charset="0"/>
                <a:cs typeface="Times New Roman" panose="02020603050405020304" pitchFamily="18" charset="0"/>
              </a:rPr>
            </a:br>
            <a:r>
              <a:rPr lang="fr-FR" sz="2400" i="1" cap="none" dirty="0">
                <a:latin typeface="Times New Roman" panose="02020603050405020304" pitchFamily="18" charset="0"/>
                <a:cs typeface="Times New Roman" panose="02020603050405020304" pitchFamily="18" charset="0"/>
              </a:rPr>
              <a:t>Contrôles ultimes pré-transfusionnels</a:t>
            </a:r>
            <a:br>
              <a:rPr lang="fr-FR" sz="2400" i="1" cap="none" dirty="0">
                <a:latin typeface="Times New Roman" panose="02020603050405020304" pitchFamily="18" charset="0"/>
                <a:cs typeface="Times New Roman" panose="02020603050405020304" pitchFamily="18" charset="0"/>
              </a:rPr>
            </a:br>
            <a:r>
              <a:rPr lang="fr-FR" sz="2000" b="1" cap="none" dirty="0">
                <a:latin typeface="Times New Roman" panose="02020603050405020304" pitchFamily="18" charset="0"/>
                <a:cs typeface="Times New Roman" panose="02020603050405020304" pitchFamily="18" charset="0"/>
              </a:rPr>
              <a:t> 2</a:t>
            </a:r>
            <a:r>
              <a:rPr lang="fr-FR" sz="2000" b="1" cap="none" baseline="30000" dirty="0">
                <a:latin typeface="Times New Roman" panose="02020603050405020304" pitchFamily="18" charset="0"/>
                <a:cs typeface="Times New Roman" panose="02020603050405020304" pitchFamily="18" charset="0"/>
              </a:rPr>
              <a:t>e</a:t>
            </a:r>
            <a:r>
              <a:rPr lang="fr-FR" sz="2000" b="1" cap="none" dirty="0">
                <a:latin typeface="Times New Roman" panose="02020603050405020304" pitchFamily="18" charset="0"/>
                <a:cs typeface="Times New Roman" panose="02020603050405020304" pitchFamily="18" charset="0"/>
              </a:rPr>
              <a:t>  ETAPE :</a:t>
            </a:r>
            <a:r>
              <a:rPr lang="fr-FR" sz="2000" b="1" dirty="0">
                <a:latin typeface="Times New Roman" panose="02020603050405020304" pitchFamily="18" charset="0"/>
                <a:cs typeface="Times New Roman" panose="02020603050405020304" pitchFamily="18" charset="0"/>
              </a:rPr>
              <a:t>Contrôle pré-transfusionnels (6)</a:t>
            </a:r>
            <a:endParaRPr lang="fr-FR" sz="2000" dirty="0"/>
          </a:p>
        </p:txBody>
      </p:sp>
      <p:sp>
        <p:nvSpPr>
          <p:cNvPr id="3" name="Espace réservé du contenu 2">
            <a:extLst>
              <a:ext uri="{FF2B5EF4-FFF2-40B4-BE49-F238E27FC236}">
                <a16:creationId xmlns:a16="http://schemas.microsoft.com/office/drawing/2014/main" id="{FFC642E7-7BA1-43E7-A4F0-F7D2A986F18E}"/>
              </a:ext>
            </a:extLst>
          </p:cNvPr>
          <p:cNvSpPr>
            <a:spLocks noGrp="1"/>
          </p:cNvSpPr>
          <p:nvPr>
            <p:ph idx="1"/>
          </p:nvPr>
        </p:nvSpPr>
        <p:spPr/>
        <p:txBody>
          <a:bodyPr/>
          <a:lstStyle/>
          <a:p>
            <a:pPr algn="just"/>
            <a:r>
              <a:rPr lang="fr-FR" dirty="0">
                <a:latin typeface="Times New Roman" panose="02020603050405020304" pitchFamily="18" charset="0"/>
                <a:cs typeface="Times New Roman" panose="02020603050405020304" pitchFamily="18" charset="0"/>
              </a:rPr>
              <a:t>5</a:t>
            </a:r>
            <a:r>
              <a:rPr lang="fr-FR" sz="2400"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Compléter la zone d’interprétation</a:t>
            </a:r>
            <a:r>
              <a:rPr lang="fr-FR" sz="2400" dirty="0">
                <a:latin typeface="Times New Roman" panose="02020603050405020304" pitchFamily="18" charset="0"/>
                <a:cs typeface="Times New Roman" panose="02020603050405020304" pitchFamily="18" charset="0"/>
              </a:rPr>
              <a:t>, noter l’identité de la personne réalisant le test, la date et l’heure.</a:t>
            </a:r>
          </a:p>
          <a:p>
            <a:pPr algn="just"/>
            <a:endParaRPr lang="fr-FR" sz="2400" dirty="0">
              <a:latin typeface="Times New Roman" panose="02020603050405020304" pitchFamily="18" charset="0"/>
              <a:cs typeface="Times New Roman" panose="02020603050405020304" pitchFamily="18" charset="0"/>
            </a:endParaRPr>
          </a:p>
          <a:p>
            <a:pPr marL="0" indent="0" algn="just">
              <a:buNone/>
            </a:pPr>
            <a:r>
              <a:rPr lang="fr-FR" sz="2400" b="1" u="sng" dirty="0">
                <a:latin typeface="Times New Roman" panose="02020603050405020304" pitchFamily="18" charset="0"/>
                <a:cs typeface="Times New Roman" panose="02020603050405020304" pitchFamily="18" charset="0"/>
              </a:rPr>
              <a:t>Durée conservation du test :</a:t>
            </a:r>
          </a:p>
          <a:p>
            <a:pPr lvl="1" algn="just"/>
            <a:r>
              <a:rPr lang="fr-FR" sz="2400" dirty="0">
                <a:latin typeface="Times New Roman" panose="02020603050405020304" pitchFamily="18" charset="0"/>
                <a:cs typeface="Times New Roman" panose="02020603050405020304" pitchFamily="18" charset="0"/>
              </a:rPr>
              <a:t>Procédures variables selon les établissements.</a:t>
            </a:r>
          </a:p>
          <a:p>
            <a:pPr lvl="1" algn="just"/>
            <a:r>
              <a:rPr lang="fr-FR" sz="2400" b="1" dirty="0">
                <a:latin typeface="Times New Roman" panose="02020603050405020304" pitchFamily="18" charset="0"/>
                <a:cs typeface="Times New Roman" panose="02020603050405020304" pitchFamily="18" charset="0"/>
              </a:rPr>
              <a:t>Conservation 4h</a:t>
            </a:r>
            <a:r>
              <a:rPr lang="fr-FR" sz="2400" dirty="0">
                <a:latin typeface="Times New Roman" panose="02020603050405020304" pitchFamily="18" charset="0"/>
                <a:cs typeface="Times New Roman" panose="02020603050405020304" pitchFamily="18" charset="0"/>
              </a:rPr>
              <a:t> (ou plus selon procédure locale) après la fin de la transfusion.</a:t>
            </a:r>
          </a:p>
          <a:p>
            <a:pPr lvl="1" algn="just"/>
            <a:r>
              <a:rPr lang="fr-FR" sz="2400" b="1" dirty="0">
                <a:latin typeface="Times New Roman" panose="02020603050405020304" pitchFamily="18" charset="0"/>
                <a:cs typeface="Times New Roman" panose="02020603050405020304" pitchFamily="18" charset="0"/>
              </a:rPr>
              <a:t>Trace écrite </a:t>
            </a:r>
            <a:r>
              <a:rPr lang="fr-FR" sz="2400" dirty="0">
                <a:latin typeface="Times New Roman" panose="02020603050405020304" pitchFamily="18" charset="0"/>
                <a:cs typeface="Times New Roman" panose="02020603050405020304" pitchFamily="18" charset="0"/>
              </a:rPr>
              <a:t>du contrôle ultime pré-transfusionnel et de la personne l’ayant effectué : doit figurer dans le </a:t>
            </a:r>
            <a:r>
              <a:rPr lang="fr-FR" sz="2400" b="1" dirty="0">
                <a:latin typeface="Times New Roman" panose="02020603050405020304" pitchFamily="18" charset="0"/>
                <a:cs typeface="Times New Roman" panose="02020603050405020304" pitchFamily="18" charset="0"/>
              </a:rPr>
              <a:t>dossier transfusionnel</a:t>
            </a:r>
            <a:r>
              <a:rPr lang="fr-FR" sz="2400" dirty="0">
                <a:latin typeface="Times New Roman" panose="02020603050405020304" pitchFamily="18" charset="0"/>
                <a:cs typeface="Times New Roman" panose="02020603050405020304" pitchFamily="18" charset="0"/>
              </a:rPr>
              <a:t>.</a:t>
            </a:r>
          </a:p>
          <a:p>
            <a:pPr marL="0" indent="0" algn="just">
              <a:buNone/>
            </a:pPr>
            <a:endParaRPr lang="fr-FR" sz="2400" dirty="0">
              <a:latin typeface="Times New Roman" panose="02020603050405020304" pitchFamily="18" charset="0"/>
              <a:cs typeface="Times New Roman" panose="02020603050405020304" pitchFamily="18" charset="0"/>
            </a:endParaRPr>
          </a:p>
          <a:p>
            <a:pPr marL="0" indent="0">
              <a:buNone/>
            </a:pPr>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23FAA7DC-EA18-4C6D-9AE7-D572FC6D836B}"/>
              </a:ext>
            </a:extLst>
          </p:cNvPr>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2520889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6E792D-1109-412D-9FEF-3B5037FF9EF8}"/>
              </a:ext>
            </a:extLst>
          </p:cNvPr>
          <p:cNvSpPr>
            <a:spLocks noGrp="1"/>
          </p:cNvSpPr>
          <p:nvPr>
            <p:ph type="title"/>
          </p:nvPr>
        </p:nvSpPr>
        <p:spPr/>
        <p:txBody>
          <a:bodyPr/>
          <a:lstStyle/>
          <a:p>
            <a:pPr algn="ctr"/>
            <a:r>
              <a:rPr lang="fr-FR" b="1" dirty="0">
                <a:latin typeface="Times New Roman" panose="02020603050405020304" pitchFamily="18" charset="0"/>
                <a:cs typeface="Times New Roman" panose="02020603050405020304" pitchFamily="18" charset="0"/>
              </a:rPr>
              <a:t>RAPPELS /  </a:t>
            </a:r>
            <a:r>
              <a:rPr lang="fr-FR" b="1" cap="none" dirty="0">
                <a:latin typeface="Times New Roman" panose="02020603050405020304" pitchFamily="18" charset="0"/>
                <a:cs typeface="Times New Roman" panose="02020603050405020304" pitchFamily="18" charset="0"/>
              </a:rPr>
              <a:t>Définitions </a:t>
            </a:r>
            <a:r>
              <a:rPr lang="fr-FR" b="1" cap="none" dirty="0"/>
              <a:t>(1)</a:t>
            </a:r>
            <a:endParaRPr lang="fr-FR" b="1" dirty="0"/>
          </a:p>
        </p:txBody>
      </p:sp>
      <p:sp>
        <p:nvSpPr>
          <p:cNvPr id="3" name="Espace réservé du contenu 2">
            <a:extLst>
              <a:ext uri="{FF2B5EF4-FFF2-40B4-BE49-F238E27FC236}">
                <a16:creationId xmlns:a16="http://schemas.microsoft.com/office/drawing/2014/main" id="{73734E59-373B-4C82-BE6B-301D201E969B}"/>
              </a:ext>
            </a:extLst>
          </p:cNvPr>
          <p:cNvSpPr>
            <a:spLocks noGrp="1"/>
          </p:cNvSpPr>
          <p:nvPr>
            <p:ph idx="1"/>
          </p:nvPr>
        </p:nvSpPr>
        <p:spPr/>
        <p:txBody>
          <a:bodyPr>
            <a:normAutofit/>
          </a:bodyPr>
          <a:lstStyle/>
          <a:p>
            <a:pPr algn="just"/>
            <a:r>
              <a:rPr lang="fr-FR" b="1" dirty="0">
                <a:latin typeface="Times New Roman" panose="02020603050405020304" pitchFamily="18" charset="0"/>
                <a:cs typeface="Times New Roman" panose="02020603050405020304" pitchFamily="18" charset="0"/>
              </a:rPr>
              <a:t>Anticorps : « </a:t>
            </a:r>
            <a:r>
              <a:rPr lang="fr-FR" i="1" dirty="0">
                <a:latin typeface="Times New Roman" panose="02020603050405020304" pitchFamily="18" charset="0"/>
                <a:cs typeface="Times New Roman" panose="02020603050405020304" pitchFamily="18" charset="0"/>
              </a:rPr>
              <a:t>molécule réagissant avec un antigène spécifique, qu’il reconnaît, pour le détruire. Synthétisés par les lymphocytes B. Dans le sang, les anticorps (= agglutinines) se trouvent dans le plasma</a:t>
            </a:r>
            <a:r>
              <a:rPr lang="fr-FR" dirty="0">
                <a:latin typeface="Times New Roman" panose="02020603050405020304" pitchFamily="18" charset="0"/>
                <a:cs typeface="Times New Roman" panose="02020603050405020304" pitchFamily="18" charset="0"/>
              </a:rPr>
              <a:t> ».</a:t>
            </a:r>
          </a:p>
          <a:p>
            <a:pPr marL="0" indent="0" algn="just">
              <a:buNone/>
            </a:pPr>
            <a:r>
              <a:rPr lang="fr-FR" sz="1400" dirty="0">
                <a:hlinkClick r:id="rId2"/>
              </a:rPr>
              <a:t>https://clarolineconnect.univ-lyon1.fr/clarolinepdfplayerbundle/pdf/6769712</a:t>
            </a:r>
            <a:endParaRPr lang="fr-FR" sz="1400" dirty="0"/>
          </a:p>
          <a:p>
            <a:pPr marL="0" indent="0" algn="just">
              <a:buNone/>
            </a:pPr>
            <a:endParaRPr lang="fr-FR" sz="1400" dirty="0">
              <a:latin typeface="Times New Roman" panose="02020603050405020304" pitchFamily="18" charset="0"/>
              <a:cs typeface="Times New Roman" panose="02020603050405020304" pitchFamily="18" charset="0"/>
            </a:endParaRPr>
          </a:p>
          <a:p>
            <a:pPr marL="0" indent="0" algn="just">
              <a:buNone/>
            </a:pPr>
            <a:endParaRPr lang="fr-FR" dirty="0">
              <a:latin typeface="Times New Roman" panose="02020603050405020304" pitchFamily="18" charset="0"/>
              <a:cs typeface="Times New Roman" panose="02020603050405020304" pitchFamily="18" charset="0"/>
            </a:endParaRPr>
          </a:p>
          <a:p>
            <a:pPr algn="just"/>
            <a:r>
              <a:rPr lang="fr-FR" b="1" dirty="0">
                <a:latin typeface="Times New Roman" panose="02020603050405020304" pitchFamily="18" charset="0"/>
                <a:cs typeface="Times New Roman" panose="02020603050405020304" pitchFamily="18" charset="0"/>
              </a:rPr>
              <a:t>Antigène </a:t>
            </a:r>
            <a:r>
              <a:rPr lang="fr-FR" dirty="0">
                <a:latin typeface="Times New Roman" panose="02020603050405020304" pitchFamily="18" charset="0"/>
                <a:cs typeface="Times New Roman" panose="02020603050405020304" pitchFamily="18" charset="0"/>
              </a:rPr>
              <a:t>: « </a:t>
            </a:r>
            <a:r>
              <a:rPr lang="fr-FR" i="1" dirty="0">
                <a:latin typeface="Times New Roman" panose="02020603050405020304" pitchFamily="18" charset="0"/>
                <a:cs typeface="Times New Roman" panose="02020603050405020304" pitchFamily="18" charset="0"/>
              </a:rPr>
              <a:t>substance de nature chimique diverse (protéique, lipidique, glucidique ou mixte) capable d’induire une réponse immunitaire avec production d’anticorps (immunoglobulines) contre cet antigène. Un antigène est reconnu spécifiquement par l’anticorps dont l’antigène a provoqué la production </a:t>
            </a:r>
            <a:r>
              <a:rPr lang="fr-FR" dirty="0">
                <a:latin typeface="Times New Roman" panose="02020603050405020304" pitchFamily="18" charset="0"/>
                <a:cs typeface="Times New Roman" panose="02020603050405020304" pitchFamily="18" charset="0"/>
              </a:rPr>
              <a:t>».</a:t>
            </a:r>
            <a:endParaRPr lang="fr-FR" sz="1800" dirty="0">
              <a:latin typeface="Times New Roman" panose="02020603050405020304" pitchFamily="18" charset="0"/>
              <a:cs typeface="Times New Roman" panose="02020603050405020304" pitchFamily="18" charset="0"/>
            </a:endParaRPr>
          </a:p>
          <a:p>
            <a:pPr marL="0" indent="0" algn="just">
              <a:buNone/>
            </a:pPr>
            <a:r>
              <a:rPr lang="fr-FR" sz="1400" dirty="0">
                <a:hlinkClick r:id="rId2"/>
              </a:rPr>
              <a:t>https://clarolineconnect.univ-lyon1.fr/clarolinepdfplayerbundle/pdf/6769712</a:t>
            </a:r>
            <a:endParaRPr lang="fr-FR" sz="1400" dirty="0"/>
          </a:p>
          <a:p>
            <a:pPr marL="0" indent="0" algn="just">
              <a:buNone/>
            </a:pPr>
            <a:endParaRPr lang="fr-FR" sz="1400" dirty="0">
              <a:latin typeface="Times New Roman" panose="02020603050405020304" pitchFamily="18" charset="0"/>
              <a:cs typeface="Times New Roman" panose="02020603050405020304" pitchFamily="18" charset="0"/>
            </a:endParaRPr>
          </a:p>
          <a:p>
            <a:pPr marL="0" indent="0" algn="just">
              <a:buNone/>
            </a:pPr>
            <a:endParaRPr lang="fr-FR" sz="1400" dirty="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CB6108BE-50DC-45E6-8125-8C240898F4C1}"/>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471340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190833-9C2C-4B3B-B0A3-0D55689579EE}"/>
              </a:ext>
            </a:extLst>
          </p:cNvPr>
          <p:cNvSpPr>
            <a:spLocks noGrp="1"/>
          </p:cNvSpPr>
          <p:nvPr>
            <p:ph type="title"/>
          </p:nvPr>
        </p:nvSpPr>
        <p:spPr/>
        <p:txBody>
          <a:bodyPr>
            <a:normAutofit/>
          </a:bodyPr>
          <a:lstStyle/>
          <a:p>
            <a:r>
              <a:rPr lang="fr-FR" sz="3600" b="1" dirty="0">
                <a:latin typeface="Times New Roman" panose="02020603050405020304" pitchFamily="18" charset="0"/>
                <a:cs typeface="Times New Roman" panose="02020603050405020304" pitchFamily="18" charset="0"/>
              </a:rPr>
              <a:t>L’acte transfusionnel </a:t>
            </a:r>
            <a:br>
              <a:rPr lang="fr-FR" sz="3600" b="1" dirty="0">
                <a:latin typeface="Times New Roman" panose="02020603050405020304" pitchFamily="18" charset="0"/>
                <a:cs typeface="Times New Roman" panose="02020603050405020304" pitchFamily="18" charset="0"/>
              </a:rPr>
            </a:br>
            <a:r>
              <a:rPr lang="fr-FR" sz="2700" i="1" cap="none" dirty="0">
                <a:latin typeface="Times New Roman" panose="02020603050405020304" pitchFamily="18" charset="0"/>
                <a:cs typeface="Times New Roman" panose="02020603050405020304" pitchFamily="18" charset="0"/>
              </a:rPr>
              <a:t>Réalisation de l’acte transfusionnel</a:t>
            </a:r>
            <a:br>
              <a:rPr lang="fr-FR" sz="5400" i="1" cap="none" dirty="0">
                <a:latin typeface="Times New Roman" panose="02020603050405020304" pitchFamily="18" charset="0"/>
                <a:cs typeface="Times New Roman" panose="02020603050405020304" pitchFamily="18" charset="0"/>
              </a:rPr>
            </a:br>
            <a:r>
              <a:rPr lang="fr-FR" sz="2200" b="1" cap="none" dirty="0">
                <a:latin typeface="Times New Roman" panose="02020603050405020304" pitchFamily="18" charset="0"/>
                <a:cs typeface="Times New Roman" panose="02020603050405020304" pitchFamily="18" charset="0"/>
              </a:rPr>
              <a:t>POSE DE LA TRANSFUSION ET SURVEILLANCE CLINIQUE (1)</a:t>
            </a:r>
            <a:endParaRPr lang="fr-FR" sz="2200" b="1" dirty="0"/>
          </a:p>
        </p:txBody>
      </p:sp>
      <p:sp>
        <p:nvSpPr>
          <p:cNvPr id="3" name="Espace réservé du contenu 2">
            <a:extLst>
              <a:ext uri="{FF2B5EF4-FFF2-40B4-BE49-F238E27FC236}">
                <a16:creationId xmlns:a16="http://schemas.microsoft.com/office/drawing/2014/main" id="{EE02EC9B-B05F-434B-B433-6C2CFAFB49EB}"/>
              </a:ext>
            </a:extLst>
          </p:cNvPr>
          <p:cNvSpPr>
            <a:spLocks noGrp="1"/>
          </p:cNvSpPr>
          <p:nvPr>
            <p:ph idx="1"/>
          </p:nvPr>
        </p:nvSpPr>
        <p:spPr/>
        <p:txBody>
          <a:bodyPr>
            <a:normAutofit fontScale="92500" lnSpcReduction="10000"/>
          </a:bodyPr>
          <a:lstStyle/>
          <a:p>
            <a:pPr algn="just"/>
            <a:r>
              <a:rPr lang="fr-FR" b="1" u="sng" dirty="0">
                <a:latin typeface="Times New Roman" panose="02020603050405020304" pitchFamily="18" charset="0"/>
                <a:cs typeface="Times New Roman" panose="02020603050405020304" pitchFamily="18" charset="0"/>
              </a:rPr>
              <a:t>Paramètres de surveillance clinique : </a:t>
            </a:r>
            <a:r>
              <a:rPr lang="fr-FR" dirty="0">
                <a:latin typeface="Times New Roman" panose="02020603050405020304" pitchFamily="18" charset="0"/>
                <a:cs typeface="Times New Roman" panose="02020603050405020304" pitchFamily="18" charset="0"/>
              </a:rPr>
              <a:t>mesurés et notés avant de commencer la transfusion : pouls, tension artérielle, température et saturation en O2.</a:t>
            </a:r>
          </a:p>
          <a:p>
            <a:pPr marL="0" indent="0" algn="just">
              <a:buNone/>
            </a:pPr>
            <a:r>
              <a:rPr lang="fr-FR" dirty="0">
                <a:latin typeface="Times New Roman" panose="02020603050405020304" pitchFamily="18" charset="0"/>
                <a:cs typeface="Times New Roman" panose="02020603050405020304" pitchFamily="18" charset="0"/>
              </a:rPr>
              <a:t>Constat d’une anomalie avant de commencer permet d’informer le médecin et de demander si la transfusion peut avoir lieu ou pas.</a:t>
            </a:r>
          </a:p>
          <a:p>
            <a:pPr marL="0" indent="0" algn="just">
              <a:buNone/>
            </a:pPr>
            <a:endParaRPr lang="fr-FR" dirty="0">
              <a:latin typeface="Times New Roman" panose="02020603050405020304" pitchFamily="18" charset="0"/>
              <a:cs typeface="Times New Roman" panose="02020603050405020304" pitchFamily="18" charset="0"/>
            </a:endParaRPr>
          </a:p>
          <a:p>
            <a:pPr algn="just"/>
            <a:r>
              <a:rPr lang="fr-FR" b="1" u="sng" dirty="0">
                <a:latin typeface="Times New Roman" panose="02020603050405020304" pitchFamily="18" charset="0"/>
                <a:cs typeface="Times New Roman" panose="02020603050405020304" pitchFamily="18" charset="0"/>
              </a:rPr>
              <a:t>Pose de la transfusion : </a:t>
            </a:r>
          </a:p>
          <a:p>
            <a:pPr marL="0" indent="0" algn="just">
              <a:buNone/>
            </a:pPr>
            <a:r>
              <a:rPr lang="fr-FR" dirty="0">
                <a:latin typeface="Times New Roman" panose="02020603050405020304" pitchFamily="18" charset="0"/>
                <a:cs typeface="Times New Roman" panose="02020603050405020304" pitchFamily="18" charset="0"/>
              </a:rPr>
              <a:t>Règles de pose de la transfusion</a:t>
            </a:r>
          </a:p>
          <a:p>
            <a:pPr lvl="0" algn="just"/>
            <a:r>
              <a:rPr lang="fr-FR" dirty="0">
                <a:latin typeface="Times New Roman" panose="02020603050405020304" pitchFamily="18" charset="0"/>
                <a:cs typeface="Times New Roman" panose="02020603050405020304" pitchFamily="18" charset="0"/>
              </a:rPr>
              <a:t>Dans les meilleurs délais après réception sans dépasser </a:t>
            </a:r>
            <a:r>
              <a:rPr lang="fr-FR" b="1" dirty="0">
                <a:solidFill>
                  <a:srgbClr val="FF0000"/>
                </a:solidFill>
                <a:latin typeface="Times New Roman" panose="02020603050405020304" pitchFamily="18" charset="0"/>
                <a:cs typeface="Times New Roman" panose="02020603050405020304" pitchFamily="18" charset="0"/>
              </a:rPr>
              <a:t>un délai de 6h après réception</a:t>
            </a:r>
            <a:r>
              <a:rPr lang="fr-FR" b="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délivrance selon la localisation du site de délivrance et la procédure locale.</a:t>
            </a:r>
          </a:p>
          <a:p>
            <a:pPr lvl="0" algn="just"/>
            <a:r>
              <a:rPr lang="fr-FR" dirty="0">
                <a:latin typeface="Times New Roman" panose="02020603050405020304" pitchFamily="18" charset="0"/>
                <a:cs typeface="Times New Roman" panose="02020603050405020304" pitchFamily="18" charset="0"/>
              </a:rPr>
              <a:t>Pour </a:t>
            </a:r>
            <a:r>
              <a:rPr lang="fr-FR" b="1" dirty="0">
                <a:solidFill>
                  <a:srgbClr val="FF0000"/>
                </a:solidFill>
                <a:latin typeface="Times New Roman" panose="02020603050405020304" pitchFamily="18" charset="0"/>
                <a:cs typeface="Times New Roman" panose="02020603050405020304" pitchFamily="18" charset="0"/>
              </a:rPr>
              <a:t>plasma et plaquettes</a:t>
            </a:r>
            <a:r>
              <a:rPr lang="fr-FR" dirty="0">
                <a:solidFill>
                  <a:srgbClr val="FF000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(préserver au mieux les propriétés d’hémostase) : </a:t>
            </a:r>
            <a:r>
              <a:rPr lang="fr-FR" b="1" dirty="0">
                <a:latin typeface="Times New Roman" panose="02020603050405020304" pitchFamily="18" charset="0"/>
                <a:cs typeface="Times New Roman" panose="02020603050405020304" pitchFamily="18" charset="0"/>
              </a:rPr>
              <a:t>administrer les concentrés plaquettaires et </a:t>
            </a:r>
            <a:r>
              <a:rPr lang="fr-FR" b="1" dirty="0">
                <a:solidFill>
                  <a:srgbClr val="FF0000"/>
                </a:solidFill>
                <a:latin typeface="Times New Roman" panose="02020603050405020304" pitchFamily="18" charset="0"/>
                <a:cs typeface="Times New Roman" panose="02020603050405020304" pitchFamily="18" charset="0"/>
              </a:rPr>
              <a:t>PFC le plus tôt possible après réception dans le service</a:t>
            </a:r>
            <a:r>
              <a:rPr lang="fr-FR" dirty="0">
                <a:solidFill>
                  <a:srgbClr val="FF0000"/>
                </a:solidFill>
                <a:latin typeface="Times New Roman" panose="02020603050405020304" pitchFamily="18" charset="0"/>
                <a:cs typeface="Times New Roman" panose="02020603050405020304" pitchFamily="18" charset="0"/>
              </a:rPr>
              <a:t>.</a:t>
            </a:r>
          </a:p>
          <a:p>
            <a:pPr lvl="0" algn="just"/>
            <a:r>
              <a:rPr lang="fr-FR" b="1" dirty="0">
                <a:solidFill>
                  <a:srgbClr val="FF0000"/>
                </a:solidFill>
                <a:latin typeface="Times New Roman" panose="02020603050405020304" pitchFamily="18" charset="0"/>
                <a:cs typeface="Times New Roman" panose="02020603050405020304" pitchFamily="18" charset="0"/>
              </a:rPr>
              <a:t>SUR VOIE D’ABORD RESERVEE A LA TRANSFUSION.</a:t>
            </a:r>
            <a:endParaRPr lang="fr-FR" dirty="0">
              <a:solidFill>
                <a:srgbClr val="FF0000"/>
              </a:solidFill>
              <a:latin typeface="Times New Roman" panose="02020603050405020304" pitchFamily="18" charset="0"/>
              <a:cs typeface="Times New Roman" panose="02020603050405020304" pitchFamily="18" charset="0"/>
            </a:endParaRPr>
          </a:p>
          <a:p>
            <a:pPr marL="0" indent="0">
              <a:buNone/>
            </a:pPr>
            <a:endParaRPr lang="fr-FR" dirty="0"/>
          </a:p>
          <a:p>
            <a:endParaRPr lang="fr-FR" dirty="0"/>
          </a:p>
        </p:txBody>
      </p:sp>
      <p:sp>
        <p:nvSpPr>
          <p:cNvPr id="4" name="Espace réservé du numéro de diapositive 3">
            <a:extLst>
              <a:ext uri="{FF2B5EF4-FFF2-40B4-BE49-F238E27FC236}">
                <a16:creationId xmlns:a16="http://schemas.microsoft.com/office/drawing/2014/main" id="{109DFBCA-E400-45A5-8EEC-15CE9645B950}"/>
              </a:ext>
            </a:extLst>
          </p:cNvPr>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4105836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6EAED1-EE93-45AD-B838-3D40F81E7A2A}"/>
              </a:ext>
            </a:extLst>
          </p:cNvPr>
          <p:cNvSpPr>
            <a:spLocks noGrp="1"/>
          </p:cNvSpPr>
          <p:nvPr>
            <p:ph type="title"/>
          </p:nvPr>
        </p:nvSpPr>
        <p:spPr/>
        <p:txBody>
          <a:bodyPr>
            <a:noAutofit/>
          </a:bodyPr>
          <a:lstStyle/>
          <a:p>
            <a:r>
              <a:rPr lang="fr-FR" sz="3200" b="1" dirty="0">
                <a:latin typeface="Times New Roman" panose="02020603050405020304" pitchFamily="18" charset="0"/>
                <a:cs typeface="Times New Roman" panose="02020603050405020304" pitchFamily="18" charset="0"/>
              </a:rPr>
              <a:t>L’acte transfusionnel </a:t>
            </a:r>
            <a:br>
              <a:rPr lang="fr-FR" sz="3200" b="1" dirty="0">
                <a:latin typeface="Times New Roman" panose="02020603050405020304" pitchFamily="18" charset="0"/>
                <a:cs typeface="Times New Roman" panose="02020603050405020304" pitchFamily="18" charset="0"/>
              </a:rPr>
            </a:br>
            <a:r>
              <a:rPr lang="fr-FR" sz="2800" i="1" cap="none" dirty="0">
                <a:latin typeface="Times New Roman" panose="02020603050405020304" pitchFamily="18" charset="0"/>
                <a:cs typeface="Times New Roman" panose="02020603050405020304" pitchFamily="18" charset="0"/>
              </a:rPr>
              <a:t>Réalisation de l’acte transfusionnel</a:t>
            </a:r>
            <a:br>
              <a:rPr lang="fr-FR" sz="3200" i="1" cap="none" dirty="0">
                <a:latin typeface="Times New Roman" panose="02020603050405020304" pitchFamily="18" charset="0"/>
                <a:cs typeface="Times New Roman" panose="02020603050405020304" pitchFamily="18" charset="0"/>
              </a:rPr>
            </a:br>
            <a:r>
              <a:rPr lang="fr-FR" sz="2000" b="1" cap="none" dirty="0">
                <a:latin typeface="Times New Roman" panose="02020603050405020304" pitchFamily="18" charset="0"/>
                <a:cs typeface="Times New Roman" panose="02020603050405020304" pitchFamily="18" charset="0"/>
              </a:rPr>
              <a:t>POSE DE LA TRANSFUSION ET SURVEILLANCE CLINIQUE (1)</a:t>
            </a:r>
            <a:endParaRPr lang="fr-FR" sz="2000" dirty="0"/>
          </a:p>
        </p:txBody>
      </p:sp>
      <p:sp>
        <p:nvSpPr>
          <p:cNvPr id="3" name="Espace réservé du contenu 2">
            <a:extLst>
              <a:ext uri="{FF2B5EF4-FFF2-40B4-BE49-F238E27FC236}">
                <a16:creationId xmlns:a16="http://schemas.microsoft.com/office/drawing/2014/main" id="{32918366-3AA6-4134-B1DB-C727663AA479}"/>
              </a:ext>
            </a:extLst>
          </p:cNvPr>
          <p:cNvSpPr>
            <a:spLocks noGrp="1"/>
          </p:cNvSpPr>
          <p:nvPr>
            <p:ph idx="1"/>
          </p:nvPr>
        </p:nvSpPr>
        <p:spPr>
          <a:xfrm>
            <a:off x="685800" y="2234317"/>
            <a:ext cx="10820400" cy="4024125"/>
          </a:xfrm>
        </p:spPr>
        <p:txBody>
          <a:bodyPr>
            <a:normAutofit fontScale="77500" lnSpcReduction="20000"/>
          </a:bodyPr>
          <a:lstStyle/>
          <a:p>
            <a:pPr lvl="0"/>
            <a:r>
              <a:rPr lang="fr-FR" sz="2300" b="1" u="sng" dirty="0">
                <a:latin typeface="Times New Roman" panose="02020603050405020304" pitchFamily="18" charset="0"/>
                <a:cs typeface="Times New Roman" panose="02020603050405020304" pitchFamily="18" charset="0"/>
              </a:rPr>
              <a:t>Débit de perfusion :</a:t>
            </a:r>
          </a:p>
          <a:p>
            <a:pPr lvl="1" algn="just"/>
            <a:r>
              <a:rPr lang="fr-FR" sz="2300" b="1" dirty="0">
                <a:solidFill>
                  <a:srgbClr val="FF0000"/>
                </a:solidFill>
                <a:latin typeface="Times New Roman" panose="02020603050405020304" pitchFamily="18" charset="0"/>
                <a:cs typeface="Times New Roman" panose="02020603050405020304" pitchFamily="18" charset="0"/>
              </a:rPr>
              <a:t>Débit lent les 10 premières minutes </a:t>
            </a:r>
            <a:r>
              <a:rPr lang="fr-FR" sz="2300" dirty="0">
                <a:latin typeface="Times New Roman" panose="02020603050405020304" pitchFamily="18" charset="0"/>
                <a:cs typeface="Times New Roman" panose="02020603050405020304" pitchFamily="18" charset="0"/>
              </a:rPr>
              <a:t>puis à adapter au contexte et à la prescription médicale débit doit être précisé par le médecin prescripteur en tenant compte de l’état clinique et du poids du patient).</a:t>
            </a:r>
          </a:p>
          <a:p>
            <a:pPr lvl="1" algn="just"/>
            <a:r>
              <a:rPr lang="fr-FR" sz="2300" b="1" dirty="0">
                <a:solidFill>
                  <a:srgbClr val="FF0000"/>
                </a:solidFill>
                <a:latin typeface="Times New Roman" panose="02020603050405020304" pitchFamily="18" charset="0"/>
                <a:cs typeface="Times New Roman" panose="02020603050405020304" pitchFamily="18" charset="0"/>
              </a:rPr>
              <a:t>Débit CGR : 1h à 1h30 (+ rapide si hémorragie) /   1mL=15 gouttes.</a:t>
            </a:r>
          </a:p>
          <a:p>
            <a:pPr lvl="1" algn="just"/>
            <a:r>
              <a:rPr lang="fr-FR" sz="2300" b="1" dirty="0">
                <a:solidFill>
                  <a:srgbClr val="FF0000"/>
                </a:solidFill>
                <a:latin typeface="Times New Roman" panose="02020603050405020304" pitchFamily="18" charset="0"/>
                <a:cs typeface="Times New Roman" panose="02020603050405020304" pitchFamily="18" charset="0"/>
              </a:rPr>
              <a:t>Attention aux sujets à risque d’OAP par surcharge de liquide </a:t>
            </a:r>
            <a:r>
              <a:rPr lang="fr-FR" sz="2300" dirty="0">
                <a:latin typeface="Times New Roman" panose="02020603050405020304" pitchFamily="18" charset="0"/>
                <a:cs typeface="Times New Roman" panose="02020603050405020304" pitchFamily="18" charset="0"/>
              </a:rPr>
              <a:t>(+ de 70 ans, insuffisants cardiaques, insuffisants rénaux, prématurés…). = transfusion plus lente poche par poche avec réévaluation médicale entre les deux poches.</a:t>
            </a:r>
          </a:p>
          <a:p>
            <a:pPr marL="457200" lvl="1" indent="0" algn="just">
              <a:buNone/>
            </a:pPr>
            <a:endParaRPr lang="fr-FR" sz="2300" dirty="0">
              <a:latin typeface="Times New Roman" panose="02020603050405020304" pitchFamily="18" charset="0"/>
              <a:cs typeface="Times New Roman" panose="02020603050405020304" pitchFamily="18" charset="0"/>
            </a:endParaRPr>
          </a:p>
          <a:p>
            <a:pPr algn="just"/>
            <a:r>
              <a:rPr lang="fr-FR" sz="2300" dirty="0">
                <a:latin typeface="Times New Roman" panose="02020603050405020304" pitchFamily="18" charset="0"/>
                <a:cs typeface="Times New Roman" panose="02020603050405020304" pitchFamily="18" charset="0"/>
              </a:rPr>
              <a:t> </a:t>
            </a:r>
            <a:r>
              <a:rPr lang="fr-FR" sz="2300" b="1" u="sng" dirty="0">
                <a:latin typeface="Times New Roman" panose="02020603050405020304" pitchFamily="18" charset="0"/>
                <a:cs typeface="Times New Roman" panose="02020603050405020304" pitchFamily="18" charset="0"/>
              </a:rPr>
              <a:t>Surveillance de la transfusion</a:t>
            </a:r>
          </a:p>
          <a:p>
            <a:pPr lvl="1" algn="just"/>
            <a:r>
              <a:rPr lang="fr-FR" sz="2100" dirty="0">
                <a:latin typeface="Times New Roman" panose="02020603050405020304" pitchFamily="18" charset="0"/>
                <a:cs typeface="Times New Roman" panose="02020603050405020304" pitchFamily="18" charset="0"/>
              </a:rPr>
              <a:t>Attentive les 15 premières minutes puis régulière pendant la transfusion et 2 heures après la transfusion.</a:t>
            </a:r>
          </a:p>
          <a:p>
            <a:pPr lvl="1" algn="just"/>
            <a:r>
              <a:rPr lang="fr-FR" sz="2100" dirty="0">
                <a:latin typeface="Times New Roman" panose="02020603050405020304" pitchFamily="18" charset="0"/>
                <a:cs typeface="Times New Roman" panose="02020603050405020304" pitchFamily="18" charset="0"/>
              </a:rPr>
              <a:t>Conduite à tenir : en cas </a:t>
            </a:r>
            <a:r>
              <a:rPr lang="fr-FR" sz="2100" b="1" dirty="0">
                <a:latin typeface="Times New Roman" panose="02020603050405020304" pitchFamily="18" charset="0"/>
                <a:cs typeface="Times New Roman" panose="02020603050405020304" pitchFamily="18" charset="0"/>
              </a:rPr>
              <a:t>d’incident transfusionnel</a:t>
            </a:r>
            <a:r>
              <a:rPr lang="fr-FR" sz="2100" dirty="0">
                <a:latin typeface="Times New Roman" panose="02020603050405020304" pitchFamily="18" charset="0"/>
                <a:cs typeface="Times New Roman" panose="02020603050405020304" pitchFamily="18" charset="0"/>
              </a:rPr>
              <a:t>, la CAT est à </a:t>
            </a:r>
            <a:r>
              <a:rPr lang="fr-FR" sz="2100" b="1" dirty="0">
                <a:latin typeface="Times New Roman" panose="02020603050405020304" pitchFamily="18" charset="0"/>
                <a:cs typeface="Times New Roman" panose="02020603050405020304" pitchFamily="18" charset="0"/>
              </a:rPr>
              <a:t>disposition et connue des IDE</a:t>
            </a:r>
            <a:r>
              <a:rPr lang="fr-FR" sz="2100" dirty="0">
                <a:latin typeface="Times New Roman" panose="02020603050405020304" pitchFamily="18" charset="0"/>
                <a:cs typeface="Times New Roman" panose="02020603050405020304" pitchFamily="18" charset="0"/>
              </a:rPr>
              <a:t> (protocole CH SARREBOURG).</a:t>
            </a:r>
          </a:p>
          <a:p>
            <a:pPr lvl="1" algn="just"/>
            <a:r>
              <a:rPr lang="fr-FR" sz="2100" b="1" dirty="0">
                <a:solidFill>
                  <a:srgbClr val="FF0000"/>
                </a:solidFill>
                <a:latin typeface="Times New Roman" panose="02020603050405020304" pitchFamily="18" charset="0"/>
                <a:cs typeface="Times New Roman" panose="02020603050405020304" pitchFamily="18" charset="0"/>
              </a:rPr>
              <a:t>Dans le cas d’anomalie constatée par IDE ou signalé par le patient :</a:t>
            </a:r>
          </a:p>
          <a:p>
            <a:pPr lvl="2" algn="just"/>
            <a:r>
              <a:rPr lang="fr-FR" sz="2100" b="1" dirty="0">
                <a:solidFill>
                  <a:srgbClr val="FF0000"/>
                </a:solidFill>
                <a:latin typeface="Times New Roman" panose="02020603050405020304" pitchFamily="18" charset="0"/>
                <a:cs typeface="Times New Roman" panose="02020603050405020304" pitchFamily="18" charset="0"/>
              </a:rPr>
              <a:t>Arrêter la transfusion.</a:t>
            </a:r>
          </a:p>
          <a:p>
            <a:pPr lvl="2" algn="just"/>
            <a:r>
              <a:rPr lang="fr-FR" sz="2100" b="1" dirty="0">
                <a:solidFill>
                  <a:srgbClr val="FF0000"/>
                </a:solidFill>
                <a:latin typeface="Times New Roman" panose="02020603050405020304" pitchFamily="18" charset="0"/>
                <a:cs typeface="Times New Roman" panose="02020603050405020304" pitchFamily="18" charset="0"/>
              </a:rPr>
              <a:t>Maintenir la voie d’abord.</a:t>
            </a:r>
          </a:p>
          <a:p>
            <a:pPr lvl="2" algn="just"/>
            <a:r>
              <a:rPr lang="fr-FR" sz="2100" b="1" dirty="0">
                <a:solidFill>
                  <a:srgbClr val="FF0000"/>
                </a:solidFill>
                <a:latin typeface="Times New Roman" panose="02020603050405020304" pitchFamily="18" charset="0"/>
                <a:cs typeface="Times New Roman" panose="02020603050405020304" pitchFamily="18" charset="0"/>
              </a:rPr>
              <a:t>Appeler le médecin</a:t>
            </a:r>
          </a:p>
          <a:p>
            <a:endParaRPr lang="fr-FR" dirty="0"/>
          </a:p>
        </p:txBody>
      </p:sp>
      <p:sp>
        <p:nvSpPr>
          <p:cNvPr id="4" name="Espace réservé du numéro de diapositive 3">
            <a:extLst>
              <a:ext uri="{FF2B5EF4-FFF2-40B4-BE49-F238E27FC236}">
                <a16:creationId xmlns:a16="http://schemas.microsoft.com/office/drawing/2014/main" id="{A0B677BF-C318-4AD7-8A3D-67688FD13E8F}"/>
              </a:ext>
            </a:extLst>
          </p:cNvPr>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2519017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6EAED1-EE93-45AD-B838-3D40F81E7A2A}"/>
              </a:ext>
            </a:extLst>
          </p:cNvPr>
          <p:cNvSpPr>
            <a:spLocks noGrp="1"/>
          </p:cNvSpPr>
          <p:nvPr>
            <p:ph type="title"/>
          </p:nvPr>
        </p:nvSpPr>
        <p:spPr/>
        <p:txBody>
          <a:bodyPr>
            <a:noAutofit/>
          </a:bodyPr>
          <a:lstStyle/>
          <a:p>
            <a:r>
              <a:rPr lang="fr-FR" sz="3200" b="1" dirty="0">
                <a:latin typeface="Times New Roman" panose="02020603050405020304" pitchFamily="18" charset="0"/>
                <a:cs typeface="Times New Roman" panose="02020603050405020304" pitchFamily="18" charset="0"/>
              </a:rPr>
              <a:t>L’acte transfusionnel </a:t>
            </a:r>
            <a:br>
              <a:rPr lang="fr-FR" sz="3200" b="1" dirty="0">
                <a:latin typeface="Times New Roman" panose="02020603050405020304" pitchFamily="18" charset="0"/>
                <a:cs typeface="Times New Roman" panose="02020603050405020304" pitchFamily="18" charset="0"/>
              </a:rPr>
            </a:br>
            <a:r>
              <a:rPr lang="fr-FR" sz="2800" i="1" cap="none" dirty="0">
                <a:latin typeface="Times New Roman" panose="02020603050405020304" pitchFamily="18" charset="0"/>
                <a:cs typeface="Times New Roman" panose="02020603050405020304" pitchFamily="18" charset="0"/>
              </a:rPr>
              <a:t>Réalisation de l’acte transfusionnel</a:t>
            </a:r>
            <a:br>
              <a:rPr lang="fr-FR" sz="3200" i="1" cap="none" dirty="0">
                <a:latin typeface="Times New Roman" panose="02020603050405020304" pitchFamily="18" charset="0"/>
                <a:cs typeface="Times New Roman" panose="02020603050405020304" pitchFamily="18" charset="0"/>
              </a:rPr>
            </a:br>
            <a:r>
              <a:rPr lang="fr-FR" sz="2000" b="1" cap="none" dirty="0">
                <a:latin typeface="Times New Roman" panose="02020603050405020304" pitchFamily="18" charset="0"/>
                <a:cs typeface="Times New Roman" panose="02020603050405020304" pitchFamily="18" charset="0"/>
              </a:rPr>
              <a:t>POSE DE LA TRANSFUSION ET SURVEILLANCE CLINIQUE (1)</a:t>
            </a:r>
            <a:endParaRPr lang="fr-FR" sz="2000" dirty="0"/>
          </a:p>
        </p:txBody>
      </p:sp>
      <p:sp>
        <p:nvSpPr>
          <p:cNvPr id="3" name="Espace réservé du contenu 2">
            <a:extLst>
              <a:ext uri="{FF2B5EF4-FFF2-40B4-BE49-F238E27FC236}">
                <a16:creationId xmlns:a16="http://schemas.microsoft.com/office/drawing/2014/main" id="{32918366-3AA6-4134-B1DB-C727663AA479}"/>
              </a:ext>
            </a:extLst>
          </p:cNvPr>
          <p:cNvSpPr>
            <a:spLocks noGrp="1"/>
          </p:cNvSpPr>
          <p:nvPr>
            <p:ph idx="1"/>
          </p:nvPr>
        </p:nvSpPr>
        <p:spPr>
          <a:xfrm>
            <a:off x="685800" y="2234317"/>
            <a:ext cx="10820400" cy="4024125"/>
          </a:xfrm>
        </p:spPr>
        <p:txBody>
          <a:bodyPr>
            <a:normAutofit fontScale="77500" lnSpcReduction="20000"/>
          </a:bodyPr>
          <a:lstStyle/>
          <a:p>
            <a:pPr lvl="0"/>
            <a:r>
              <a:rPr lang="fr-FR" sz="2300" b="1" u="sng" dirty="0">
                <a:latin typeface="Times New Roman" panose="02020603050405020304" pitchFamily="18" charset="0"/>
                <a:cs typeface="Times New Roman" panose="02020603050405020304" pitchFamily="18" charset="0"/>
              </a:rPr>
              <a:t>Débit de perfusion :</a:t>
            </a:r>
          </a:p>
          <a:p>
            <a:pPr lvl="1" algn="just"/>
            <a:r>
              <a:rPr lang="fr-FR" sz="2300" b="1" dirty="0">
                <a:solidFill>
                  <a:srgbClr val="FF0000"/>
                </a:solidFill>
                <a:latin typeface="Times New Roman" panose="02020603050405020304" pitchFamily="18" charset="0"/>
                <a:cs typeface="Times New Roman" panose="02020603050405020304" pitchFamily="18" charset="0"/>
              </a:rPr>
              <a:t>Débit lent les 10 premières minutes </a:t>
            </a:r>
            <a:r>
              <a:rPr lang="fr-FR" sz="2300" dirty="0">
                <a:latin typeface="Times New Roman" panose="02020603050405020304" pitchFamily="18" charset="0"/>
                <a:cs typeface="Times New Roman" panose="02020603050405020304" pitchFamily="18" charset="0"/>
              </a:rPr>
              <a:t>puis à adapter au contexte et à la prescription médicale débit doit être précisé par le médecin prescripteur en tenant compte de l’état clinique et du poids du patient).</a:t>
            </a:r>
          </a:p>
          <a:p>
            <a:pPr lvl="1" algn="just"/>
            <a:r>
              <a:rPr lang="fr-FR" sz="2300" b="1" dirty="0">
                <a:solidFill>
                  <a:srgbClr val="FF0000"/>
                </a:solidFill>
                <a:latin typeface="Times New Roman" panose="02020603050405020304" pitchFamily="18" charset="0"/>
                <a:cs typeface="Times New Roman" panose="02020603050405020304" pitchFamily="18" charset="0"/>
              </a:rPr>
              <a:t>Débit CGR : 1h à 1h30 (+ rapide si hémorragie) /   1mL=15 gouttes.</a:t>
            </a:r>
          </a:p>
          <a:p>
            <a:pPr lvl="1" algn="just"/>
            <a:r>
              <a:rPr lang="fr-FR" sz="2300" b="1" dirty="0">
                <a:solidFill>
                  <a:srgbClr val="FF0000"/>
                </a:solidFill>
                <a:latin typeface="Times New Roman" panose="02020603050405020304" pitchFamily="18" charset="0"/>
                <a:cs typeface="Times New Roman" panose="02020603050405020304" pitchFamily="18" charset="0"/>
              </a:rPr>
              <a:t>Attention aux sujets à risque d’OAP par surcharge de liquide </a:t>
            </a:r>
            <a:r>
              <a:rPr lang="fr-FR" sz="2300" dirty="0">
                <a:latin typeface="Times New Roman" panose="02020603050405020304" pitchFamily="18" charset="0"/>
                <a:cs typeface="Times New Roman" panose="02020603050405020304" pitchFamily="18" charset="0"/>
              </a:rPr>
              <a:t>(+ de 70 ans, insuffisants cardiaques, insuffisants rénaux, prématurés…). = transfusion plus lente poche par poche avec réévaluation médicale entre les deux poches.</a:t>
            </a:r>
          </a:p>
          <a:p>
            <a:pPr marL="457200" lvl="1" indent="0" algn="just">
              <a:buNone/>
            </a:pPr>
            <a:endParaRPr lang="fr-FR" sz="2300" dirty="0">
              <a:latin typeface="Times New Roman" panose="02020603050405020304" pitchFamily="18" charset="0"/>
              <a:cs typeface="Times New Roman" panose="02020603050405020304" pitchFamily="18" charset="0"/>
            </a:endParaRPr>
          </a:p>
          <a:p>
            <a:pPr algn="just"/>
            <a:r>
              <a:rPr lang="fr-FR" sz="2300" dirty="0">
                <a:latin typeface="Times New Roman" panose="02020603050405020304" pitchFamily="18" charset="0"/>
                <a:cs typeface="Times New Roman" panose="02020603050405020304" pitchFamily="18" charset="0"/>
              </a:rPr>
              <a:t> </a:t>
            </a:r>
            <a:r>
              <a:rPr lang="fr-FR" sz="2300" b="1" u="sng" dirty="0">
                <a:latin typeface="Times New Roman" panose="02020603050405020304" pitchFamily="18" charset="0"/>
                <a:cs typeface="Times New Roman" panose="02020603050405020304" pitchFamily="18" charset="0"/>
              </a:rPr>
              <a:t>Surveillance de la transfusion</a:t>
            </a:r>
          </a:p>
          <a:p>
            <a:pPr lvl="1" algn="just"/>
            <a:r>
              <a:rPr lang="fr-FR" sz="2100" dirty="0">
                <a:latin typeface="Times New Roman" panose="02020603050405020304" pitchFamily="18" charset="0"/>
                <a:cs typeface="Times New Roman" panose="02020603050405020304" pitchFamily="18" charset="0"/>
              </a:rPr>
              <a:t>Attentive les 15 premières minutes puis régulière pendant la transfusion et 2 heures après la transfusion.</a:t>
            </a:r>
          </a:p>
          <a:p>
            <a:pPr lvl="1" algn="just"/>
            <a:r>
              <a:rPr lang="fr-FR" sz="2100" dirty="0">
                <a:latin typeface="Times New Roman" panose="02020603050405020304" pitchFamily="18" charset="0"/>
                <a:cs typeface="Times New Roman" panose="02020603050405020304" pitchFamily="18" charset="0"/>
              </a:rPr>
              <a:t>Conduite à tenir : en cas </a:t>
            </a:r>
            <a:r>
              <a:rPr lang="fr-FR" sz="2100" b="1" dirty="0">
                <a:latin typeface="Times New Roman" panose="02020603050405020304" pitchFamily="18" charset="0"/>
                <a:cs typeface="Times New Roman" panose="02020603050405020304" pitchFamily="18" charset="0"/>
              </a:rPr>
              <a:t>d’incident transfusionnel</a:t>
            </a:r>
            <a:r>
              <a:rPr lang="fr-FR" sz="2100" dirty="0">
                <a:latin typeface="Times New Roman" panose="02020603050405020304" pitchFamily="18" charset="0"/>
                <a:cs typeface="Times New Roman" panose="02020603050405020304" pitchFamily="18" charset="0"/>
              </a:rPr>
              <a:t>, la CAT est à </a:t>
            </a:r>
            <a:r>
              <a:rPr lang="fr-FR" sz="2100" b="1" dirty="0">
                <a:latin typeface="Times New Roman" panose="02020603050405020304" pitchFamily="18" charset="0"/>
                <a:cs typeface="Times New Roman" panose="02020603050405020304" pitchFamily="18" charset="0"/>
              </a:rPr>
              <a:t>disposition et connue des IDE</a:t>
            </a:r>
            <a:r>
              <a:rPr lang="fr-FR" sz="2100" dirty="0">
                <a:latin typeface="Times New Roman" panose="02020603050405020304" pitchFamily="18" charset="0"/>
                <a:cs typeface="Times New Roman" panose="02020603050405020304" pitchFamily="18" charset="0"/>
              </a:rPr>
              <a:t> (protocole CH SARREBOURG).</a:t>
            </a:r>
          </a:p>
          <a:p>
            <a:pPr lvl="1" algn="just"/>
            <a:r>
              <a:rPr lang="fr-FR" sz="2100" b="1" dirty="0">
                <a:solidFill>
                  <a:srgbClr val="FF0000"/>
                </a:solidFill>
                <a:latin typeface="Times New Roman" panose="02020603050405020304" pitchFamily="18" charset="0"/>
                <a:cs typeface="Times New Roman" panose="02020603050405020304" pitchFamily="18" charset="0"/>
              </a:rPr>
              <a:t>Dans le cas d’anomalie constatée par IDE ou signalée par le patient :</a:t>
            </a:r>
          </a:p>
          <a:p>
            <a:pPr lvl="2" algn="just"/>
            <a:r>
              <a:rPr lang="fr-FR" sz="2100" b="1" dirty="0">
                <a:solidFill>
                  <a:srgbClr val="FF0000"/>
                </a:solidFill>
                <a:latin typeface="Times New Roman" panose="02020603050405020304" pitchFamily="18" charset="0"/>
                <a:cs typeface="Times New Roman" panose="02020603050405020304" pitchFamily="18" charset="0"/>
              </a:rPr>
              <a:t>Arrêter la transfusion.</a:t>
            </a:r>
          </a:p>
          <a:p>
            <a:pPr lvl="2" algn="just"/>
            <a:r>
              <a:rPr lang="fr-FR" sz="2100" b="1" dirty="0">
                <a:solidFill>
                  <a:srgbClr val="FF0000"/>
                </a:solidFill>
                <a:latin typeface="Times New Roman" panose="02020603050405020304" pitchFamily="18" charset="0"/>
                <a:cs typeface="Times New Roman" panose="02020603050405020304" pitchFamily="18" charset="0"/>
              </a:rPr>
              <a:t>Maintenir la voie d’abord.</a:t>
            </a:r>
          </a:p>
          <a:p>
            <a:pPr lvl="2" algn="just"/>
            <a:r>
              <a:rPr lang="fr-FR" sz="2100" b="1" dirty="0">
                <a:solidFill>
                  <a:srgbClr val="FF0000"/>
                </a:solidFill>
                <a:latin typeface="Times New Roman" panose="02020603050405020304" pitchFamily="18" charset="0"/>
                <a:cs typeface="Times New Roman" panose="02020603050405020304" pitchFamily="18" charset="0"/>
              </a:rPr>
              <a:t>Appeler le médecin</a:t>
            </a:r>
          </a:p>
          <a:p>
            <a:endParaRPr lang="fr-FR" dirty="0"/>
          </a:p>
        </p:txBody>
      </p:sp>
      <p:sp>
        <p:nvSpPr>
          <p:cNvPr id="4" name="Espace réservé du numéro de diapositive 3">
            <a:extLst>
              <a:ext uri="{FF2B5EF4-FFF2-40B4-BE49-F238E27FC236}">
                <a16:creationId xmlns:a16="http://schemas.microsoft.com/office/drawing/2014/main" id="{A0B677BF-C318-4AD7-8A3D-67688FD13E8F}"/>
              </a:ext>
            </a:extLst>
          </p:cNvPr>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2785381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006388-089E-4224-B69D-2A35DC433EC2}"/>
              </a:ext>
            </a:extLst>
          </p:cNvPr>
          <p:cNvSpPr>
            <a:spLocks noGrp="1"/>
          </p:cNvSpPr>
          <p:nvPr>
            <p:ph type="title"/>
          </p:nvPr>
        </p:nvSpPr>
        <p:spPr/>
        <p:txBody>
          <a:bodyPr>
            <a:normAutofit fontScale="90000"/>
          </a:bodyPr>
          <a:lstStyle/>
          <a:p>
            <a:r>
              <a:rPr lang="fr-FR" sz="3600" b="1" dirty="0">
                <a:latin typeface="Times New Roman" panose="02020603050405020304" pitchFamily="18" charset="0"/>
                <a:cs typeface="Times New Roman" panose="02020603050405020304" pitchFamily="18" charset="0"/>
              </a:rPr>
              <a:t>L’acte transfusionnel </a:t>
            </a:r>
            <a:br>
              <a:rPr lang="fr-FR" sz="5400" b="1" dirty="0">
                <a:latin typeface="Times New Roman" panose="02020603050405020304" pitchFamily="18" charset="0"/>
                <a:cs typeface="Times New Roman" panose="02020603050405020304" pitchFamily="18" charset="0"/>
              </a:rPr>
            </a:br>
            <a:r>
              <a:rPr lang="fr-FR" sz="2700" i="1" cap="none" dirty="0">
                <a:latin typeface="Times New Roman" panose="02020603050405020304" pitchFamily="18" charset="0"/>
                <a:cs typeface="Times New Roman" panose="02020603050405020304" pitchFamily="18" charset="0"/>
              </a:rPr>
              <a:t>Réalisation de l’acte transfusionnel</a:t>
            </a:r>
            <a:br>
              <a:rPr lang="fr-FR" sz="5400" i="1" cap="none" dirty="0">
                <a:latin typeface="Times New Roman" panose="02020603050405020304" pitchFamily="18" charset="0"/>
                <a:cs typeface="Times New Roman" panose="02020603050405020304" pitchFamily="18" charset="0"/>
              </a:rPr>
            </a:br>
            <a:r>
              <a:rPr lang="fr-FR" sz="2200" b="1" dirty="0">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t>Traçabilité et gestion des documents relatifs</a:t>
            </a:r>
            <a:br>
              <a:rPr lang="fr-FR" sz="2200" b="1" dirty="0">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br>
            <a:r>
              <a:rPr lang="fr-FR" sz="2200" b="1" dirty="0">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t> à l’acte transfusionnel (1)</a:t>
            </a:r>
            <a:br>
              <a:rPr lang="fr-FR" sz="2200" b="1" dirty="0">
                <a:effectLst>
                  <a:glow>
                    <a:srgbClr val="000000"/>
                  </a:glow>
                  <a:outerShdw sx="0" sy="0">
                    <a:srgbClr val="000000"/>
                  </a:outerShdw>
                  <a:reflection stA="0" endPos="0" fadeDir="0" sx="0" sy="0"/>
                </a:effectLst>
              </a:rPr>
            </a:br>
            <a:endParaRPr lang="fr-FR" sz="2200" dirty="0"/>
          </a:p>
        </p:txBody>
      </p:sp>
      <p:sp>
        <p:nvSpPr>
          <p:cNvPr id="3" name="Espace réservé du contenu 2">
            <a:extLst>
              <a:ext uri="{FF2B5EF4-FFF2-40B4-BE49-F238E27FC236}">
                <a16:creationId xmlns:a16="http://schemas.microsoft.com/office/drawing/2014/main" id="{29B6DC52-1FF6-4812-A7A7-810E4F77A5EE}"/>
              </a:ext>
            </a:extLst>
          </p:cNvPr>
          <p:cNvSpPr>
            <a:spLocks noGrp="1"/>
          </p:cNvSpPr>
          <p:nvPr>
            <p:ph idx="1"/>
          </p:nvPr>
        </p:nvSpPr>
        <p:spPr/>
        <p:txBody>
          <a:bodyPr>
            <a:normAutofit lnSpcReduction="10000"/>
          </a:bodyPr>
          <a:lstStyle/>
          <a:p>
            <a:pPr algn="just"/>
            <a:r>
              <a:rPr lang="fr-FR" b="1" u="sng" dirty="0">
                <a:solidFill>
                  <a:srgbClr val="7030A0"/>
                </a:solidFill>
                <a:latin typeface="Times New Roman" panose="02020603050405020304" pitchFamily="18" charset="0"/>
                <a:cs typeface="Times New Roman" panose="02020603050405020304" pitchFamily="18" charset="0"/>
              </a:rPr>
              <a:t>Traçabilité de la transfusion</a:t>
            </a:r>
          </a:p>
          <a:p>
            <a:pPr algn="just"/>
            <a:r>
              <a:rPr lang="fr-FR" dirty="0">
                <a:latin typeface="Times New Roman" panose="02020603050405020304" pitchFamily="18" charset="0"/>
                <a:cs typeface="Times New Roman" panose="02020603050405020304" pitchFamily="18" charset="0"/>
              </a:rPr>
              <a:t>Assurée par IDE posant la transfusion  : complète la rubrique «</a:t>
            </a:r>
            <a:r>
              <a:rPr lang="fr-FR" b="1" dirty="0">
                <a:latin typeface="Times New Roman" panose="02020603050405020304" pitchFamily="18" charset="0"/>
                <a:cs typeface="Times New Roman" panose="02020603050405020304" pitchFamily="18" charset="0"/>
              </a:rPr>
              <a:t> traçabilités </a:t>
            </a:r>
            <a:r>
              <a:rPr lang="fr-FR" dirty="0">
                <a:latin typeface="Times New Roman" panose="02020603050405020304" pitchFamily="18" charset="0"/>
                <a:cs typeface="Times New Roman" panose="02020603050405020304" pitchFamily="18" charset="0"/>
              </a:rPr>
              <a:t>» des différents exemplaires de la </a:t>
            </a:r>
            <a:r>
              <a:rPr lang="fr-FR" b="1" dirty="0">
                <a:latin typeface="Times New Roman" panose="02020603050405020304" pitchFamily="18" charset="0"/>
                <a:cs typeface="Times New Roman" panose="02020603050405020304" pitchFamily="18" charset="0"/>
              </a:rPr>
              <a:t>fiche de délivrance dans la continuité de la transfusion.</a:t>
            </a:r>
          </a:p>
          <a:p>
            <a:pPr lvl="1" algn="just"/>
            <a:r>
              <a:rPr lang="fr-FR" dirty="0">
                <a:latin typeface="Times New Roman" panose="02020603050405020304" pitchFamily="18" charset="0"/>
                <a:cs typeface="Times New Roman" panose="02020603050405020304" pitchFamily="18" charset="0"/>
              </a:rPr>
              <a:t>                  Informations transmises à différents destinataires : chaque exemplaire de la fiche de délivrance,</a:t>
            </a:r>
          </a:p>
          <a:p>
            <a:pPr lvl="1" algn="just"/>
            <a:r>
              <a:rPr lang="fr-FR" dirty="0">
                <a:latin typeface="Times New Roman" panose="02020603050405020304" pitchFamily="18" charset="0"/>
                <a:cs typeface="Times New Roman" panose="02020603050405020304" pitchFamily="18" charset="0"/>
              </a:rPr>
              <a:t>Selon la procédure de traçabilité en vigueur dans l’établissement : dépôt de sang, EFS, unité de sécurité transfusionnelle et hémovigilance….</a:t>
            </a:r>
          </a:p>
          <a:p>
            <a:pPr marL="457200" lvl="1" indent="0" algn="just">
              <a:buNone/>
            </a:pPr>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 Un exemplaire complété de la fiche de délivrance est </a:t>
            </a:r>
            <a:r>
              <a:rPr lang="fr-FR" b="1" dirty="0">
                <a:solidFill>
                  <a:srgbClr val="FF0000"/>
                </a:solidFill>
                <a:latin typeface="Times New Roman" panose="02020603050405020304" pitchFamily="18" charset="0"/>
                <a:cs typeface="Times New Roman" panose="02020603050405020304" pitchFamily="18" charset="0"/>
              </a:rPr>
              <a:t>obligatoirement archivé dans le dossier transfusionnel.</a:t>
            </a:r>
          </a:p>
          <a:p>
            <a:pPr algn="just"/>
            <a:endParaRPr lang="fr-FR" dirty="0">
              <a:latin typeface="Times New Roman" panose="02020603050405020304" pitchFamily="18" charset="0"/>
              <a:cs typeface="Times New Roman" panose="02020603050405020304" pitchFamily="18" charset="0"/>
            </a:endParaRPr>
          </a:p>
          <a:p>
            <a:pPr algn="just"/>
            <a:r>
              <a:rPr lang="fr-FR" b="1" dirty="0">
                <a:solidFill>
                  <a:srgbClr val="FF0000"/>
                </a:solidFill>
                <a:latin typeface="Times New Roman" panose="02020603050405020304" pitchFamily="18" charset="0"/>
                <a:cs typeface="Times New Roman" panose="02020603050405020304" pitchFamily="18" charset="0"/>
              </a:rPr>
              <a:t>Pratique contribuant à l’hémovigilance en cas d’enquête transfusionnelle.</a:t>
            </a:r>
          </a:p>
          <a:p>
            <a:endParaRPr lang="fr-FR" dirty="0"/>
          </a:p>
        </p:txBody>
      </p:sp>
      <p:sp>
        <p:nvSpPr>
          <p:cNvPr id="4" name="Espace réservé du numéro de diapositive 3">
            <a:extLst>
              <a:ext uri="{FF2B5EF4-FFF2-40B4-BE49-F238E27FC236}">
                <a16:creationId xmlns:a16="http://schemas.microsoft.com/office/drawing/2014/main" id="{A18D718B-22FA-4661-A6EC-6AD98B06321C}"/>
              </a:ext>
            </a:extLst>
          </p:cNvPr>
          <p:cNvSpPr>
            <a:spLocks noGrp="1"/>
          </p:cNvSpPr>
          <p:nvPr>
            <p:ph type="sldNum" sz="quarter" idx="12"/>
          </p:nvPr>
        </p:nvSpPr>
        <p:spPr/>
        <p:txBody>
          <a:bodyPr/>
          <a:lstStyle/>
          <a:p>
            <a:fld id="{6D22F896-40B5-4ADD-8801-0D06FADFA095}" type="slidenum">
              <a:rPr lang="en-US" smtClean="0"/>
              <a:t>43</a:t>
            </a:fld>
            <a:endParaRPr lang="en-US" dirty="0"/>
          </a:p>
        </p:txBody>
      </p:sp>
      <p:sp>
        <p:nvSpPr>
          <p:cNvPr id="5" name="Flèche : droite 4">
            <a:extLst>
              <a:ext uri="{FF2B5EF4-FFF2-40B4-BE49-F238E27FC236}">
                <a16:creationId xmlns:a16="http://schemas.microsoft.com/office/drawing/2014/main" id="{F74CE83B-8AA9-4484-BB44-DD68F31A4B34}"/>
              </a:ext>
            </a:extLst>
          </p:cNvPr>
          <p:cNvSpPr/>
          <p:nvPr/>
        </p:nvSpPr>
        <p:spPr>
          <a:xfrm>
            <a:off x="1550504" y="3144078"/>
            <a:ext cx="985907" cy="38431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32641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547CB-4062-474A-8380-8D96F9DFC093}"/>
              </a:ext>
            </a:extLst>
          </p:cNvPr>
          <p:cNvSpPr>
            <a:spLocks noGrp="1"/>
          </p:cNvSpPr>
          <p:nvPr>
            <p:ph type="title"/>
          </p:nvPr>
        </p:nvSpPr>
        <p:spPr/>
        <p:txBody>
          <a:bodyPr>
            <a:normAutofit fontScale="90000"/>
          </a:bodyPr>
          <a:lstStyle/>
          <a:p>
            <a:r>
              <a:rPr lang="fr-FR" sz="3600" b="1" dirty="0">
                <a:latin typeface="Times New Roman" panose="02020603050405020304" pitchFamily="18" charset="0"/>
                <a:cs typeface="Times New Roman" panose="02020603050405020304" pitchFamily="18" charset="0"/>
              </a:rPr>
              <a:t>L’acte transfusionnel </a:t>
            </a:r>
            <a:br>
              <a:rPr lang="fr-FR" sz="8000" b="1" dirty="0">
                <a:latin typeface="Times New Roman" panose="02020603050405020304" pitchFamily="18" charset="0"/>
                <a:cs typeface="Times New Roman" panose="02020603050405020304" pitchFamily="18" charset="0"/>
              </a:rPr>
            </a:br>
            <a:r>
              <a:rPr lang="fr-FR" sz="2700" i="1" cap="none" dirty="0">
                <a:latin typeface="Times New Roman" panose="02020603050405020304" pitchFamily="18" charset="0"/>
                <a:cs typeface="Times New Roman" panose="02020603050405020304" pitchFamily="18" charset="0"/>
              </a:rPr>
              <a:t>Réalisation de l’acte transfusionnel</a:t>
            </a:r>
            <a:br>
              <a:rPr lang="fr-FR" sz="8000" i="1" cap="none" dirty="0">
                <a:latin typeface="Times New Roman" panose="02020603050405020304" pitchFamily="18" charset="0"/>
                <a:cs typeface="Times New Roman" panose="02020603050405020304" pitchFamily="18" charset="0"/>
              </a:rPr>
            </a:br>
            <a:r>
              <a:rPr lang="fr-FR" sz="2200" b="1" dirty="0">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t>Traçabilité et gestion des documents relatifs</a:t>
            </a:r>
            <a:br>
              <a:rPr lang="fr-FR" sz="2200" b="1" dirty="0">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br>
            <a:r>
              <a:rPr lang="fr-FR" sz="2200" b="1" dirty="0">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t> à l’acte transfusionnel (2)</a:t>
            </a:r>
            <a:br>
              <a:rPr lang="fr-FR" b="1" dirty="0">
                <a:effectLst>
                  <a:glow>
                    <a:srgbClr val="000000"/>
                  </a:glow>
                  <a:outerShdw sx="0" sy="0">
                    <a:srgbClr val="000000"/>
                  </a:outerShdw>
                  <a:reflection stA="0" endPos="0" fadeDir="0" sx="0" sy="0"/>
                </a:effectLst>
              </a:rPr>
            </a:br>
            <a:endParaRPr lang="fr-FR" dirty="0"/>
          </a:p>
        </p:txBody>
      </p:sp>
      <p:sp>
        <p:nvSpPr>
          <p:cNvPr id="3" name="Espace réservé du contenu 2">
            <a:extLst>
              <a:ext uri="{FF2B5EF4-FFF2-40B4-BE49-F238E27FC236}">
                <a16:creationId xmlns:a16="http://schemas.microsoft.com/office/drawing/2014/main" id="{908FF6A5-9621-43AB-B59F-68EDC0457294}"/>
              </a:ext>
            </a:extLst>
          </p:cNvPr>
          <p:cNvSpPr>
            <a:spLocks noGrp="1"/>
          </p:cNvSpPr>
          <p:nvPr>
            <p:ph idx="1"/>
          </p:nvPr>
        </p:nvSpPr>
        <p:spPr>
          <a:xfrm>
            <a:off x="685800" y="2194560"/>
            <a:ext cx="10820400" cy="4564049"/>
          </a:xfrm>
        </p:spPr>
        <p:txBody>
          <a:bodyPr>
            <a:normAutofit lnSpcReduction="10000"/>
          </a:bodyPr>
          <a:lstStyle/>
          <a:p>
            <a:pPr algn="just"/>
            <a:r>
              <a:rPr lang="fr-FR" b="1" u="sng" dirty="0">
                <a:latin typeface="Times New Roman" panose="02020603050405020304" pitchFamily="18" charset="0"/>
                <a:cs typeface="Times New Roman" panose="02020603050405020304" pitchFamily="18" charset="0"/>
              </a:rPr>
              <a:t>Dossier transfusionnel : </a:t>
            </a:r>
            <a:r>
              <a:rPr lang="fr-FR" dirty="0">
                <a:latin typeface="Times New Roman" panose="02020603050405020304" pitchFamily="18" charset="0"/>
                <a:cs typeface="Times New Roman" panose="02020603050405020304" pitchFamily="18" charset="0"/>
              </a:rPr>
              <a:t>appartient au </a:t>
            </a:r>
            <a:r>
              <a:rPr lang="fr-FR" b="1" dirty="0">
                <a:solidFill>
                  <a:srgbClr val="FF0000"/>
                </a:solidFill>
                <a:latin typeface="Times New Roman" panose="02020603050405020304" pitchFamily="18" charset="0"/>
                <a:cs typeface="Times New Roman" panose="02020603050405020304" pitchFamily="18" charset="0"/>
              </a:rPr>
              <a:t>dossier médical du patient, complété par IDE et médecin.</a:t>
            </a:r>
          </a:p>
          <a:p>
            <a:pPr lvl="1" algn="just"/>
            <a:r>
              <a:rPr lang="fr-FR" u="sng" dirty="0">
                <a:latin typeface="Times New Roman" panose="02020603050405020304" pitchFamily="18" charset="0"/>
                <a:cs typeface="Times New Roman" panose="02020603050405020304" pitchFamily="18" charset="0"/>
              </a:rPr>
              <a:t>Dossier transfusionnel doit comporter :</a:t>
            </a:r>
            <a:endParaRPr lang="fr-FR" dirty="0">
              <a:latin typeface="Times New Roman" panose="02020603050405020304" pitchFamily="18" charset="0"/>
              <a:cs typeface="Times New Roman" panose="02020603050405020304" pitchFamily="18" charset="0"/>
            </a:endParaRPr>
          </a:p>
          <a:p>
            <a:pPr lvl="2" algn="just"/>
            <a:r>
              <a:rPr lang="fr-FR" sz="2200" dirty="0">
                <a:latin typeface="Times New Roman" panose="02020603050405020304" pitchFamily="18" charset="0"/>
                <a:cs typeface="Times New Roman" panose="02020603050405020304" pitchFamily="18" charset="0"/>
              </a:rPr>
              <a:t>Les </a:t>
            </a:r>
            <a:r>
              <a:rPr lang="fr-FR" sz="2200" b="1" dirty="0">
                <a:latin typeface="Times New Roman" panose="02020603050405020304" pitchFamily="18" charset="0"/>
                <a:cs typeface="Times New Roman" panose="02020603050405020304" pitchFamily="18" charset="0"/>
              </a:rPr>
              <a:t>documents des groupes sanguins</a:t>
            </a:r>
            <a:r>
              <a:rPr lang="fr-FR" sz="2200" dirty="0">
                <a:latin typeface="Times New Roman" panose="02020603050405020304" pitchFamily="18" charset="0"/>
                <a:cs typeface="Times New Roman" panose="02020603050405020304" pitchFamily="18" charset="0"/>
              </a:rPr>
              <a:t> facilement accessibles pour les joindre à chaque prescription.</a:t>
            </a:r>
          </a:p>
          <a:p>
            <a:pPr lvl="2" algn="just"/>
            <a:r>
              <a:rPr lang="fr-FR" sz="2200" dirty="0">
                <a:latin typeface="Times New Roman" panose="02020603050405020304" pitchFamily="18" charset="0"/>
                <a:cs typeface="Times New Roman" panose="02020603050405020304" pitchFamily="18" charset="0"/>
              </a:rPr>
              <a:t>Les </a:t>
            </a:r>
            <a:r>
              <a:rPr lang="fr-FR" sz="2200" b="1" dirty="0">
                <a:latin typeface="Times New Roman" panose="02020603050405020304" pitchFamily="18" charset="0"/>
                <a:cs typeface="Times New Roman" panose="02020603050405020304" pitchFamily="18" charset="0"/>
              </a:rPr>
              <a:t>résultats des RAI</a:t>
            </a:r>
            <a:r>
              <a:rPr lang="fr-FR" sz="2200" dirty="0">
                <a:latin typeface="Times New Roman" panose="02020603050405020304" pitchFamily="18" charset="0"/>
                <a:cs typeface="Times New Roman" panose="02020603050405020304" pitchFamily="18" charset="0"/>
              </a:rPr>
              <a:t>.</a:t>
            </a:r>
          </a:p>
          <a:p>
            <a:pPr lvl="2" algn="just"/>
            <a:r>
              <a:rPr lang="fr-FR" sz="2200" dirty="0">
                <a:latin typeface="Times New Roman" panose="02020603050405020304" pitchFamily="18" charset="0"/>
                <a:cs typeface="Times New Roman" panose="02020603050405020304" pitchFamily="18" charset="0"/>
              </a:rPr>
              <a:t>Le </a:t>
            </a:r>
            <a:r>
              <a:rPr lang="fr-FR" sz="2200" b="1" dirty="0">
                <a:latin typeface="Times New Roman" panose="02020603050405020304" pitchFamily="18" charset="0"/>
                <a:cs typeface="Times New Roman" panose="02020603050405020304" pitchFamily="18" charset="0"/>
              </a:rPr>
              <a:t>protocole transfusionnel spécifique</a:t>
            </a:r>
            <a:r>
              <a:rPr lang="fr-FR" sz="2200" dirty="0">
                <a:latin typeface="Times New Roman" panose="02020603050405020304" pitchFamily="18" charset="0"/>
                <a:cs typeface="Times New Roman" panose="02020603050405020304" pitchFamily="18" charset="0"/>
              </a:rPr>
              <a:t> du patient le cas échéant.</a:t>
            </a:r>
          </a:p>
          <a:p>
            <a:pPr algn="just"/>
            <a:endParaRPr lang="fr-FR" dirty="0">
              <a:latin typeface="Times New Roman" panose="02020603050405020304" pitchFamily="18" charset="0"/>
              <a:cs typeface="Times New Roman" panose="02020603050405020304" pitchFamily="18" charset="0"/>
            </a:endParaRPr>
          </a:p>
          <a:p>
            <a:pPr lvl="1" algn="just"/>
            <a:r>
              <a:rPr lang="fr-FR" dirty="0">
                <a:latin typeface="Times New Roman" panose="02020603050405020304" pitchFamily="18" charset="0"/>
                <a:cs typeface="Times New Roman" panose="02020603050405020304" pitchFamily="18" charset="0"/>
              </a:rPr>
              <a:t>Pour chaque transfusion, </a:t>
            </a:r>
            <a:r>
              <a:rPr lang="fr-FR" u="sng" dirty="0">
                <a:latin typeface="Times New Roman" panose="02020603050405020304" pitchFamily="18" charset="0"/>
                <a:cs typeface="Times New Roman" panose="02020603050405020304" pitchFamily="18" charset="0"/>
              </a:rPr>
              <a:t>les professionnels de santé doivent archiver dans ce dossier :</a:t>
            </a:r>
            <a:r>
              <a:rPr lang="fr-FR" dirty="0">
                <a:latin typeface="Times New Roman" panose="02020603050405020304" pitchFamily="18" charset="0"/>
                <a:cs typeface="Times New Roman" panose="02020603050405020304" pitchFamily="18" charset="0"/>
              </a:rPr>
              <a:t> </a:t>
            </a:r>
          </a:p>
          <a:p>
            <a:pPr lvl="2" algn="just"/>
            <a:r>
              <a:rPr lang="fr-FR" sz="2200" dirty="0">
                <a:latin typeface="Times New Roman" panose="02020603050405020304" pitchFamily="18" charset="0"/>
                <a:cs typeface="Times New Roman" panose="02020603050405020304" pitchFamily="18" charset="0"/>
              </a:rPr>
              <a:t>Un </a:t>
            </a:r>
            <a:r>
              <a:rPr lang="fr-FR" sz="2200" b="1" dirty="0">
                <a:latin typeface="Times New Roman" panose="02020603050405020304" pitchFamily="18" charset="0"/>
                <a:cs typeface="Times New Roman" panose="02020603050405020304" pitchFamily="18" charset="0"/>
              </a:rPr>
              <a:t>double de la prescription des PSL</a:t>
            </a:r>
            <a:r>
              <a:rPr lang="fr-FR" sz="2200" dirty="0">
                <a:latin typeface="Times New Roman" panose="02020603050405020304" pitchFamily="18" charset="0"/>
                <a:cs typeface="Times New Roman" panose="02020603050405020304" pitchFamily="18" charset="0"/>
              </a:rPr>
              <a:t>.</a:t>
            </a:r>
          </a:p>
          <a:p>
            <a:pPr lvl="2" algn="just"/>
            <a:r>
              <a:rPr lang="fr-FR" sz="2200" dirty="0">
                <a:latin typeface="Times New Roman" panose="02020603050405020304" pitchFamily="18" charset="0"/>
                <a:cs typeface="Times New Roman" panose="02020603050405020304" pitchFamily="18" charset="0"/>
              </a:rPr>
              <a:t>Un </a:t>
            </a:r>
            <a:r>
              <a:rPr lang="fr-FR" sz="2200" b="1" dirty="0">
                <a:latin typeface="Times New Roman" panose="02020603050405020304" pitchFamily="18" charset="0"/>
                <a:cs typeface="Times New Roman" panose="02020603050405020304" pitchFamily="18" charset="0"/>
              </a:rPr>
              <a:t>exemplaire de la fiche de délivrance</a:t>
            </a:r>
            <a:r>
              <a:rPr lang="fr-FR" sz="2200" dirty="0">
                <a:latin typeface="Times New Roman" panose="02020603050405020304" pitchFamily="18" charset="0"/>
                <a:cs typeface="Times New Roman" panose="02020603050405020304" pitchFamily="18" charset="0"/>
              </a:rPr>
              <a:t> complétée et plus particulièrement la traçabilité.</a:t>
            </a:r>
          </a:p>
          <a:p>
            <a:pPr lvl="2" algn="just"/>
            <a:r>
              <a:rPr lang="fr-FR" sz="2200" dirty="0">
                <a:latin typeface="Times New Roman" panose="02020603050405020304" pitchFamily="18" charset="0"/>
                <a:cs typeface="Times New Roman" panose="02020603050405020304" pitchFamily="18" charset="0"/>
              </a:rPr>
              <a:t>Eventuellement : </a:t>
            </a:r>
            <a:r>
              <a:rPr lang="fr-FR" sz="2200" b="1" dirty="0">
                <a:latin typeface="Times New Roman" panose="02020603050405020304" pitchFamily="18" charset="0"/>
                <a:cs typeface="Times New Roman" panose="02020603050405020304" pitchFamily="18" charset="0"/>
              </a:rPr>
              <a:t>fiche EIR si incident transfusionnel</a:t>
            </a:r>
            <a:r>
              <a:rPr lang="fr-FR" sz="2200" dirty="0">
                <a:latin typeface="Times New Roman" panose="02020603050405020304" pitchFamily="18" charset="0"/>
                <a:cs typeface="Times New Roman" panose="02020603050405020304" pitchFamily="18" charset="0"/>
              </a:rPr>
              <a:t>.</a:t>
            </a:r>
          </a:p>
          <a:p>
            <a:pPr lvl="1"/>
            <a:endParaRPr lang="fr-FR" b="1" dirty="0">
              <a:solidFill>
                <a:srgbClr val="FF0000"/>
              </a:solidFill>
            </a:endParaRPr>
          </a:p>
        </p:txBody>
      </p:sp>
      <p:sp>
        <p:nvSpPr>
          <p:cNvPr id="4" name="Espace réservé du numéro de diapositive 3">
            <a:extLst>
              <a:ext uri="{FF2B5EF4-FFF2-40B4-BE49-F238E27FC236}">
                <a16:creationId xmlns:a16="http://schemas.microsoft.com/office/drawing/2014/main" id="{71D4CDA2-5CE2-4AC4-8BCE-65F4A7D1F10C}"/>
              </a:ext>
            </a:extLst>
          </p:cNvPr>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2029527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833AF7-1E62-4D7B-944F-FFC63E439B33}"/>
              </a:ext>
            </a:extLst>
          </p:cNvPr>
          <p:cNvSpPr>
            <a:spLocks noGrp="1"/>
          </p:cNvSpPr>
          <p:nvPr>
            <p:ph type="title"/>
          </p:nvPr>
        </p:nvSpPr>
        <p:spPr/>
        <p:txBody>
          <a:bodyPr>
            <a:normAutofit fontScale="90000"/>
          </a:bodyPr>
          <a:lstStyle/>
          <a:p>
            <a:r>
              <a:rPr lang="fr-FR" sz="3600" b="1" dirty="0">
                <a:latin typeface="Times New Roman" panose="02020603050405020304" pitchFamily="18" charset="0"/>
                <a:cs typeface="Times New Roman" panose="02020603050405020304" pitchFamily="18" charset="0"/>
              </a:rPr>
              <a:t>L’acte transfusionnel </a:t>
            </a:r>
            <a:br>
              <a:rPr lang="fr-FR" sz="9600" b="1" dirty="0">
                <a:latin typeface="Times New Roman" panose="02020603050405020304" pitchFamily="18" charset="0"/>
                <a:cs typeface="Times New Roman" panose="02020603050405020304" pitchFamily="18" charset="0"/>
              </a:rPr>
            </a:br>
            <a:r>
              <a:rPr lang="fr-FR" sz="2700" i="1" cap="none" dirty="0">
                <a:latin typeface="Times New Roman" panose="02020603050405020304" pitchFamily="18" charset="0"/>
                <a:cs typeface="Times New Roman" panose="02020603050405020304" pitchFamily="18" charset="0"/>
              </a:rPr>
              <a:t>Réalisation de l’acte transfusionnel</a:t>
            </a:r>
            <a:br>
              <a:rPr lang="fr-FR" sz="9600" i="1" cap="none" dirty="0">
                <a:latin typeface="Times New Roman" panose="02020603050405020304" pitchFamily="18" charset="0"/>
                <a:cs typeface="Times New Roman" panose="02020603050405020304" pitchFamily="18" charset="0"/>
              </a:rPr>
            </a:br>
            <a:r>
              <a:rPr lang="fr-FR" sz="2700" b="1" dirty="0">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t>Traçabilité et gestion des documents relatifs</a:t>
            </a:r>
            <a:br>
              <a:rPr lang="fr-FR" sz="2700" b="1" dirty="0">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br>
            <a:r>
              <a:rPr lang="fr-FR" sz="2700" b="1" dirty="0">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t> à l’acte </a:t>
            </a:r>
            <a:r>
              <a:rPr lang="fr-FR" sz="2700" b="1">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t>transfusionnel (3)</a:t>
            </a:r>
            <a:br>
              <a:rPr lang="fr-FR" sz="2700" b="1" dirty="0">
                <a:effectLst>
                  <a:glow>
                    <a:srgbClr val="000000"/>
                  </a:glow>
                  <a:outerShdw sx="0" sy="0">
                    <a:srgbClr val="000000"/>
                  </a:outerShdw>
                  <a:reflection stA="0" endPos="0" fadeDir="0" sx="0" sy="0"/>
                </a:effectLst>
              </a:rPr>
            </a:br>
            <a:endParaRPr lang="fr-FR" sz="2700" dirty="0"/>
          </a:p>
        </p:txBody>
      </p:sp>
      <p:sp>
        <p:nvSpPr>
          <p:cNvPr id="3" name="Espace réservé du contenu 2">
            <a:extLst>
              <a:ext uri="{FF2B5EF4-FFF2-40B4-BE49-F238E27FC236}">
                <a16:creationId xmlns:a16="http://schemas.microsoft.com/office/drawing/2014/main" id="{45641EDF-E6D1-4931-96AE-83C76D774066}"/>
              </a:ext>
            </a:extLst>
          </p:cNvPr>
          <p:cNvSpPr>
            <a:spLocks noGrp="1"/>
          </p:cNvSpPr>
          <p:nvPr>
            <p:ph idx="1"/>
          </p:nvPr>
        </p:nvSpPr>
        <p:spPr/>
        <p:txBody>
          <a:bodyPr/>
          <a:lstStyle/>
          <a:p>
            <a:pPr algn="just"/>
            <a:r>
              <a:rPr lang="fr-FR" sz="2400" b="1" u="sng" dirty="0">
                <a:latin typeface="Times New Roman" panose="02020603050405020304" pitchFamily="18" charset="0"/>
                <a:cs typeface="Times New Roman" panose="02020603050405020304" pitchFamily="18" charset="0"/>
              </a:rPr>
              <a:t>Dossier de soins :</a:t>
            </a:r>
          </a:p>
          <a:p>
            <a:pPr lvl="1" algn="just"/>
            <a:r>
              <a:rPr lang="fr-FR" sz="2400" dirty="0">
                <a:latin typeface="Times New Roman" panose="02020603050405020304" pitchFamily="18" charset="0"/>
                <a:cs typeface="Times New Roman" panose="02020603050405020304" pitchFamily="18" charset="0"/>
              </a:rPr>
              <a:t>Une trace écrite de la </a:t>
            </a:r>
            <a:r>
              <a:rPr lang="fr-FR" sz="2400" b="1" dirty="0">
                <a:latin typeface="Times New Roman" panose="02020603050405020304" pitchFamily="18" charset="0"/>
                <a:cs typeface="Times New Roman" panose="02020603050405020304" pitchFamily="18" charset="0"/>
              </a:rPr>
              <a:t>réalisation du contrôle ultime ABO est conservée dans le dossier</a:t>
            </a:r>
            <a:r>
              <a:rPr lang="fr-FR" sz="2400" dirty="0">
                <a:latin typeface="Times New Roman" panose="02020603050405020304" pitchFamily="18" charset="0"/>
                <a:cs typeface="Times New Roman" panose="02020603050405020304" pitchFamily="18" charset="0"/>
              </a:rPr>
              <a:t> (si transfusion de GR) et les </a:t>
            </a:r>
            <a:r>
              <a:rPr lang="fr-FR" sz="2400" b="1" dirty="0">
                <a:latin typeface="Times New Roman" panose="02020603050405020304" pitchFamily="18" charset="0"/>
                <a:cs typeface="Times New Roman" panose="02020603050405020304" pitchFamily="18" charset="0"/>
              </a:rPr>
              <a:t>paramètres cliniques</a:t>
            </a:r>
            <a:r>
              <a:rPr lang="fr-FR" sz="2400" dirty="0">
                <a:latin typeface="Times New Roman" panose="02020603050405020304" pitchFamily="18" charset="0"/>
                <a:cs typeface="Times New Roman" panose="02020603050405020304" pitchFamily="18" charset="0"/>
              </a:rPr>
              <a:t> peuvent être notés.</a:t>
            </a:r>
          </a:p>
          <a:p>
            <a:pPr algn="just"/>
            <a:endParaRPr lang="fr-FR" sz="2400" dirty="0">
              <a:latin typeface="Times New Roman" panose="02020603050405020304" pitchFamily="18" charset="0"/>
              <a:cs typeface="Times New Roman" panose="02020603050405020304" pitchFamily="18" charset="0"/>
            </a:endParaRPr>
          </a:p>
          <a:p>
            <a:pPr lvl="1" algn="just"/>
            <a:r>
              <a:rPr lang="fr-FR" sz="2400" dirty="0">
                <a:latin typeface="Times New Roman" panose="02020603050405020304" pitchFamily="18" charset="0"/>
                <a:cs typeface="Times New Roman" panose="02020603050405020304" pitchFamily="18" charset="0"/>
              </a:rPr>
              <a:t> </a:t>
            </a:r>
            <a:r>
              <a:rPr lang="fr-FR" sz="2400" u="sng" dirty="0">
                <a:latin typeface="Times New Roman" panose="02020603050405020304" pitchFamily="18" charset="0"/>
                <a:cs typeface="Times New Roman" panose="02020603050405020304" pitchFamily="18" charset="0"/>
              </a:rPr>
              <a:t>Dans dossiers de soins</a:t>
            </a:r>
            <a:r>
              <a:rPr lang="fr-FR" sz="2400" dirty="0">
                <a:latin typeface="Times New Roman" panose="02020603050405020304" pitchFamily="18" charset="0"/>
                <a:cs typeface="Times New Roman" panose="02020603050405020304" pitchFamily="18" charset="0"/>
              </a:rPr>
              <a:t>, on doit retrouver :</a:t>
            </a:r>
          </a:p>
          <a:p>
            <a:pPr lvl="2" algn="just"/>
            <a:r>
              <a:rPr lang="fr-FR" sz="2400" dirty="0">
                <a:latin typeface="Times New Roman" panose="02020603050405020304" pitchFamily="18" charset="0"/>
                <a:cs typeface="Times New Roman" panose="02020603050405020304" pitchFamily="18" charset="0"/>
              </a:rPr>
              <a:t>La prescription.</a:t>
            </a:r>
          </a:p>
          <a:p>
            <a:pPr lvl="2" algn="just"/>
            <a:r>
              <a:rPr lang="fr-FR" sz="2400" dirty="0">
                <a:latin typeface="Times New Roman" panose="02020603050405020304" pitchFamily="18" charset="0"/>
                <a:cs typeface="Times New Roman" panose="02020603050405020304" pitchFamily="18" charset="0"/>
              </a:rPr>
              <a:t>L’information donnée au patient sur l’acte transfusionnel / son déroulement.</a:t>
            </a:r>
          </a:p>
          <a:p>
            <a:pPr lvl="2" algn="just"/>
            <a:r>
              <a:rPr lang="fr-FR" sz="2400" dirty="0">
                <a:latin typeface="Times New Roman" panose="02020603050405020304" pitchFamily="18" charset="0"/>
                <a:cs typeface="Times New Roman" panose="02020603050405020304" pitchFamily="18" charset="0"/>
              </a:rPr>
              <a:t>Tout signe clinique d’alerte </a:t>
            </a:r>
            <a:r>
              <a:rPr lang="fr-FR" sz="2400">
                <a:latin typeface="Times New Roman" panose="02020603050405020304" pitchFamily="18" charset="0"/>
                <a:cs typeface="Times New Roman" panose="02020603050405020304" pitchFamily="18" charset="0"/>
              </a:rPr>
              <a:t>en décrivant </a:t>
            </a:r>
            <a:r>
              <a:rPr lang="fr-FR" sz="2400" dirty="0">
                <a:latin typeface="Times New Roman" panose="02020603050405020304" pitchFamily="18" charset="0"/>
                <a:cs typeface="Times New Roman" panose="02020603050405020304" pitchFamily="18" charset="0"/>
              </a:rPr>
              <a:t>la survenue.</a:t>
            </a:r>
          </a:p>
          <a:p>
            <a:endParaRPr lang="fr-FR" b="1" u="sng" dirty="0"/>
          </a:p>
        </p:txBody>
      </p:sp>
      <p:sp>
        <p:nvSpPr>
          <p:cNvPr id="4" name="Espace réservé du numéro de diapositive 3">
            <a:extLst>
              <a:ext uri="{FF2B5EF4-FFF2-40B4-BE49-F238E27FC236}">
                <a16:creationId xmlns:a16="http://schemas.microsoft.com/office/drawing/2014/main" id="{AD8EC08B-BCA8-4E0E-A8F4-B68A3ACB8DBC}"/>
              </a:ext>
            </a:extLst>
          </p:cNvPr>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2000341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1288B2-6225-4BCF-BD5B-78A0A4E1DC2A}"/>
              </a:ext>
            </a:extLst>
          </p:cNvPr>
          <p:cNvSpPr>
            <a:spLocks noGrp="1"/>
          </p:cNvSpPr>
          <p:nvPr>
            <p:ph type="title"/>
          </p:nvPr>
        </p:nvSpPr>
        <p:spPr/>
        <p:txBody>
          <a:bodyPr/>
          <a:lstStyle/>
          <a:p>
            <a:r>
              <a:rPr lang="fr-FR" b="1" dirty="0">
                <a:latin typeface="Times New Roman" panose="02020603050405020304" pitchFamily="18" charset="0"/>
                <a:cs typeface="Times New Roman" panose="02020603050405020304" pitchFamily="18" charset="0"/>
              </a:rPr>
              <a:t>Bibliographie</a:t>
            </a:r>
          </a:p>
        </p:txBody>
      </p:sp>
      <p:sp>
        <p:nvSpPr>
          <p:cNvPr id="3" name="Espace réservé du contenu 2">
            <a:extLst>
              <a:ext uri="{FF2B5EF4-FFF2-40B4-BE49-F238E27FC236}">
                <a16:creationId xmlns:a16="http://schemas.microsoft.com/office/drawing/2014/main" id="{E7DD8650-BA03-4C6F-A11D-80335B87870E}"/>
              </a:ext>
            </a:extLst>
          </p:cNvPr>
          <p:cNvSpPr>
            <a:spLocks noGrp="1"/>
          </p:cNvSpPr>
          <p:nvPr>
            <p:ph idx="1"/>
          </p:nvPr>
        </p:nvSpPr>
        <p:spPr/>
        <p:txBody>
          <a:bodyPr>
            <a:normAutofit fontScale="92500" lnSpcReduction="20000"/>
          </a:bodyPr>
          <a:lstStyle/>
          <a:p>
            <a:pPr marL="0" indent="0" algn="just">
              <a:buNone/>
            </a:pPr>
            <a:r>
              <a:rPr lang="fr-FR" sz="1800" dirty="0">
                <a:latin typeface="Times New Roman" panose="02020603050405020304" pitchFamily="18" charset="0"/>
                <a:cs typeface="Times New Roman" panose="02020603050405020304" pitchFamily="18" charset="0"/>
                <a:hlinkClick r:id="rId2"/>
              </a:rPr>
              <a:t>https://clarolineconnect.univ-lyon1.fr/clarolinepdfplayerbundle/pdf/6769712</a:t>
            </a:r>
            <a:endParaRPr lang="fr-FR" sz="1800" dirty="0">
              <a:latin typeface="Times New Roman" panose="02020603050405020304" pitchFamily="18" charset="0"/>
              <a:cs typeface="Times New Roman" panose="02020603050405020304" pitchFamily="18" charset="0"/>
            </a:endParaRPr>
          </a:p>
          <a:p>
            <a:pPr marL="0" indent="0" algn="just">
              <a:buNone/>
            </a:pPr>
            <a:r>
              <a:rPr lang="fr-FR" sz="1800" dirty="0">
                <a:latin typeface="Times New Roman" panose="02020603050405020304" pitchFamily="18" charset="0"/>
                <a:cs typeface="Times New Roman" panose="02020603050405020304" pitchFamily="18" charset="0"/>
                <a:hlinkClick r:id="rId3"/>
              </a:rPr>
              <a:t>https://www.hemovigilance-cncrh.fr/www2/evalution_et_formation/support_formation/les_groupes_sanguins.pdf</a:t>
            </a:r>
            <a:endParaRPr lang="fr-FR" sz="1800" dirty="0">
              <a:latin typeface="Times New Roman" panose="02020603050405020304" pitchFamily="18" charset="0"/>
              <a:cs typeface="Times New Roman" panose="02020603050405020304" pitchFamily="18" charset="0"/>
            </a:endParaRPr>
          </a:p>
          <a:p>
            <a:pPr marL="0" indent="0" algn="just">
              <a:buNone/>
            </a:pPr>
            <a:r>
              <a:rPr lang="fr-FR" sz="1800" dirty="0">
                <a:latin typeface="Times New Roman" panose="02020603050405020304" pitchFamily="18" charset="0"/>
                <a:cs typeface="Times New Roman" panose="02020603050405020304" pitchFamily="18" charset="0"/>
                <a:hlinkClick r:id="rId4"/>
              </a:rPr>
              <a:t>https://www.larousse.fr/dictionnaires/francais/immunisation/41749</a:t>
            </a:r>
            <a:endParaRPr lang="fr-FR" sz="1800" dirty="0">
              <a:latin typeface="Times New Roman" panose="02020603050405020304" pitchFamily="18" charset="0"/>
              <a:cs typeface="Times New Roman" panose="02020603050405020304" pitchFamily="18" charset="0"/>
            </a:endParaRPr>
          </a:p>
          <a:p>
            <a:pPr marL="0" indent="0" algn="just">
              <a:buNone/>
            </a:pPr>
            <a:r>
              <a:rPr lang="fr-FR" sz="1800" dirty="0">
                <a:latin typeface="Times New Roman" panose="02020603050405020304" pitchFamily="18" charset="0"/>
                <a:cs typeface="Times New Roman" panose="02020603050405020304" pitchFamily="18" charset="0"/>
                <a:hlinkClick r:id="rId5"/>
              </a:rPr>
              <a:t>https://www.reseau-canope.fr/corpus/video/l-immunite-adaptative-43.html</a:t>
            </a:r>
            <a:endParaRPr lang="fr-FR" sz="1800" dirty="0">
              <a:latin typeface="Times New Roman" panose="02020603050405020304" pitchFamily="18" charset="0"/>
              <a:cs typeface="Times New Roman" panose="02020603050405020304" pitchFamily="18" charset="0"/>
            </a:endParaRPr>
          </a:p>
          <a:p>
            <a:pPr marL="0" indent="0" algn="just">
              <a:buNone/>
            </a:pPr>
            <a:r>
              <a:rPr lang="fr-FR" sz="1800" dirty="0">
                <a:latin typeface="Times New Roman" panose="02020603050405020304" pitchFamily="18" charset="0"/>
                <a:cs typeface="Times New Roman" panose="02020603050405020304" pitchFamily="18" charset="0"/>
                <a:hlinkClick r:id="rId6"/>
              </a:rPr>
              <a:t>https://www.sfts.asso.fr/Media/p2_les_bases_immunologiques_de_la_transfusion_vf_avril_2019_0.pdf</a:t>
            </a:r>
            <a:endParaRPr lang="fr-FR" sz="1800" dirty="0">
              <a:latin typeface="Times New Roman" panose="02020603050405020304" pitchFamily="18" charset="0"/>
              <a:cs typeface="Times New Roman" panose="02020603050405020304" pitchFamily="18" charset="0"/>
            </a:endParaRPr>
          </a:p>
          <a:p>
            <a:pPr marL="0" indent="0" algn="just">
              <a:buNone/>
            </a:pPr>
            <a:r>
              <a:rPr lang="fr-FR" sz="1800" u="sng" dirty="0">
                <a:latin typeface="Times New Roman" panose="02020603050405020304" pitchFamily="18" charset="0"/>
                <a:cs typeface="Times New Roman" panose="02020603050405020304" pitchFamily="18" charset="0"/>
                <a:hlinkClick r:id="rId7"/>
              </a:rPr>
              <a:t>https://www.youtube.com/watch?v=EdF8V0BW7Gs</a:t>
            </a:r>
            <a:endParaRPr lang="fr-FR" sz="1800" dirty="0">
              <a:latin typeface="Times New Roman" panose="02020603050405020304" pitchFamily="18" charset="0"/>
              <a:cs typeface="Times New Roman" panose="02020603050405020304" pitchFamily="18" charset="0"/>
            </a:endParaRPr>
          </a:p>
          <a:p>
            <a:pPr marL="0" indent="0" algn="just">
              <a:buNone/>
            </a:pPr>
            <a:endParaRPr lang="fr-FR" sz="1800" dirty="0">
              <a:latin typeface="Times New Roman" panose="02020603050405020304" pitchFamily="18" charset="0"/>
              <a:cs typeface="Times New Roman" panose="02020603050405020304" pitchFamily="18" charset="0"/>
            </a:endParaRPr>
          </a:p>
          <a:p>
            <a:pPr marL="0" indent="0" algn="just">
              <a:buNone/>
            </a:pPr>
            <a:r>
              <a:rPr lang="fr-FR" sz="2400" dirty="0"/>
              <a:t>Liens Dr MEHALAINE :</a:t>
            </a:r>
          </a:p>
          <a:p>
            <a:r>
              <a:rPr lang="fr-FR" dirty="0"/>
              <a:t>Pose d’une transfusion sanguine en situation simulée : </a:t>
            </a:r>
            <a:r>
              <a:rPr lang="fr-FR" u="sng" dirty="0">
                <a:hlinkClick r:id="rId8"/>
              </a:rPr>
              <a:t>https://www.youtube.com/watch?v=Q_AfuNSfcIQ</a:t>
            </a:r>
            <a:endParaRPr lang="fr-FR" dirty="0"/>
          </a:p>
          <a:p>
            <a:r>
              <a:rPr lang="fr-FR" dirty="0"/>
              <a:t>L’acte transfusionnel : </a:t>
            </a:r>
            <a:r>
              <a:rPr lang="fr-FR" u="sng" dirty="0">
                <a:hlinkClick r:id="rId9"/>
              </a:rPr>
              <a:t>https://www.youtube.com/watch?v=AWzZRgoGCbc</a:t>
            </a:r>
            <a:endParaRPr lang="fr-FR" dirty="0"/>
          </a:p>
          <a:p>
            <a:r>
              <a:rPr lang="fr-FR" dirty="0"/>
              <a:t>Transfuser en toute sécurité : </a:t>
            </a:r>
            <a:r>
              <a:rPr lang="fr-FR" u="sng" dirty="0">
                <a:hlinkClick r:id="rId10"/>
              </a:rPr>
              <a:t>https://www.youtube.com/watch?v=mUcJg7V2kDQ</a:t>
            </a:r>
            <a:endParaRPr lang="fr-FR" dirty="0"/>
          </a:p>
          <a:p>
            <a:pPr marL="0" indent="0" algn="just">
              <a:buNone/>
            </a:pPr>
            <a:endParaRPr lang="fr-FR" sz="2400" dirty="0"/>
          </a:p>
          <a:p>
            <a:pPr marL="0" indent="0" algn="just">
              <a:buNone/>
            </a:pPr>
            <a:endParaRPr lang="fr-FR" sz="2400" dirty="0">
              <a:latin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239AE858-F72F-404D-9057-A007718E163E}"/>
              </a:ext>
            </a:extLst>
          </p:cNvPr>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2312040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8D2916-526A-4CBC-BC5A-3581E8BF239D}"/>
              </a:ext>
            </a:extLst>
          </p:cNvPr>
          <p:cNvSpPr>
            <a:spLocks noGrp="1"/>
          </p:cNvSpPr>
          <p:nvPr>
            <p:ph type="title"/>
          </p:nvPr>
        </p:nvSpPr>
        <p:spPr/>
        <p:txBody>
          <a:bodyPr/>
          <a:lstStyle/>
          <a:p>
            <a:pPr algn="ctr"/>
            <a:r>
              <a:rPr lang="fr-FR" b="1" dirty="0">
                <a:latin typeface="Times New Roman" panose="02020603050405020304" pitchFamily="18" charset="0"/>
                <a:cs typeface="Times New Roman" panose="02020603050405020304" pitchFamily="18" charset="0"/>
              </a:rPr>
              <a:t>RAPPELS /  </a:t>
            </a:r>
            <a:r>
              <a:rPr lang="fr-FR" b="1" cap="none" dirty="0">
                <a:latin typeface="Times New Roman" panose="02020603050405020304" pitchFamily="18" charset="0"/>
                <a:cs typeface="Times New Roman" panose="02020603050405020304" pitchFamily="18" charset="0"/>
              </a:rPr>
              <a:t>Définitions (2)</a:t>
            </a:r>
            <a:endParaRPr lang="fr-FR"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BED249B5-774D-4A33-B2F6-00A181531431}"/>
              </a:ext>
            </a:extLst>
          </p:cNvPr>
          <p:cNvSpPr>
            <a:spLocks noGrp="1"/>
          </p:cNvSpPr>
          <p:nvPr>
            <p:ph idx="1"/>
          </p:nvPr>
        </p:nvSpPr>
        <p:spPr/>
        <p:txBody>
          <a:bodyPr>
            <a:normAutofit/>
          </a:bodyPr>
          <a:lstStyle/>
          <a:p>
            <a:pPr algn="just"/>
            <a:r>
              <a:rPr lang="fr-FR" b="1" u="sng" dirty="0">
                <a:latin typeface="Times New Roman" panose="02020603050405020304" pitchFamily="18" charset="0"/>
                <a:cs typeface="Times New Roman" panose="02020603050405020304" pitchFamily="18" charset="0"/>
              </a:rPr>
              <a:t>Phénotype :</a:t>
            </a:r>
            <a:r>
              <a:rPr lang="fr-FR" b="1" dirty="0">
                <a:latin typeface="Times New Roman" panose="02020603050405020304" pitchFamily="18" charset="0"/>
                <a:cs typeface="Times New Roman" panose="02020603050405020304" pitchFamily="18" charset="0"/>
              </a:rPr>
              <a:t> « </a:t>
            </a:r>
            <a:r>
              <a:rPr lang="fr-FR" i="1" dirty="0">
                <a:latin typeface="Times New Roman" panose="02020603050405020304" pitchFamily="18" charset="0"/>
                <a:cs typeface="Times New Roman" panose="02020603050405020304" pitchFamily="18" charset="0"/>
              </a:rPr>
              <a:t>Les groupes sanguins, ou phénotypes érythrocytaires, correspondent à des antigènes membranaires de l'érythrocyte, dont l'expression est déterminée par une série de systèmes génétiques polymorphes (recherche phénotypes groupe sanguin) ».</a:t>
            </a:r>
          </a:p>
          <a:p>
            <a:pPr marL="0" indent="0" algn="just">
              <a:buNone/>
            </a:pPr>
            <a:r>
              <a:rPr lang="fr-FR" sz="1400" dirty="0">
                <a:latin typeface="Times New Roman" panose="02020603050405020304" pitchFamily="18" charset="0"/>
                <a:cs typeface="Times New Roman" panose="02020603050405020304" pitchFamily="18" charset="0"/>
                <a:hlinkClick r:id="rId2"/>
              </a:rPr>
              <a:t>https://www.hemovigilance-cncrh.fr/www2/evalution_et_formation/support_formation/les_groupes_sanguins.pdf</a:t>
            </a:r>
            <a:endParaRPr lang="fr-FR" sz="1400" dirty="0">
              <a:latin typeface="Times New Roman" panose="02020603050405020304" pitchFamily="18" charset="0"/>
              <a:cs typeface="Times New Roman" panose="02020603050405020304" pitchFamily="18" charset="0"/>
            </a:endParaRPr>
          </a:p>
          <a:p>
            <a:pPr marL="0" indent="0" algn="just">
              <a:buNone/>
            </a:pPr>
            <a:endParaRPr lang="fr-FR" sz="1400" dirty="0">
              <a:latin typeface="Times New Roman" panose="02020603050405020304" pitchFamily="18" charset="0"/>
              <a:cs typeface="Times New Roman" panose="02020603050405020304" pitchFamily="18" charset="0"/>
            </a:endParaRPr>
          </a:p>
          <a:p>
            <a:pPr algn="just"/>
            <a:r>
              <a:rPr lang="fr-FR" b="1" u="sng" dirty="0">
                <a:latin typeface="Times New Roman" panose="02020603050405020304" pitchFamily="18" charset="0"/>
                <a:cs typeface="Times New Roman" panose="02020603050405020304" pitchFamily="18" charset="0"/>
              </a:rPr>
              <a:t>Allo immunisation :</a:t>
            </a:r>
            <a:r>
              <a:rPr lang="fr-FR" dirty="0">
                <a:latin typeface="Times New Roman" panose="02020603050405020304" pitchFamily="18" charset="0"/>
                <a:cs typeface="Times New Roman" panose="02020603050405020304" pitchFamily="18" charset="0"/>
              </a:rPr>
              <a:t> synthèse d’un anticorps suite à l’introduction d’un antigène dans l’organisme chez les individus d’une même espèce.</a:t>
            </a:r>
          </a:p>
          <a:p>
            <a:pPr algn="just"/>
            <a:endParaRPr lang="fr-FR" sz="1400" dirty="0">
              <a:latin typeface="Times New Roman" panose="02020603050405020304" pitchFamily="18" charset="0"/>
              <a:cs typeface="Times New Roman" panose="02020603050405020304" pitchFamily="18" charset="0"/>
            </a:endParaRPr>
          </a:p>
          <a:p>
            <a:pPr algn="just"/>
            <a:endParaRPr lang="fr-FR" sz="14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VIDEOS </a:t>
            </a:r>
            <a:r>
              <a:rPr lang="fr-FR" sz="1400" dirty="0">
                <a:hlinkClick r:id="rId3"/>
              </a:rPr>
              <a:t>https://www.reseau-canope.fr/corpus/video/l-immunite-adaptative-43.html</a:t>
            </a:r>
            <a:endParaRPr lang="fr-FR" sz="1400" dirty="0"/>
          </a:p>
          <a:p>
            <a:pPr marL="0" indent="0" algn="just">
              <a:buNone/>
            </a:pPr>
            <a:endParaRPr lang="fr-FR" sz="1400" dirty="0">
              <a:latin typeface="Times New Roman" panose="02020603050405020304" pitchFamily="18" charset="0"/>
              <a:cs typeface="Times New Roman" panose="02020603050405020304" pitchFamily="18" charset="0"/>
            </a:endParaRPr>
          </a:p>
          <a:p>
            <a:pPr marL="0" indent="0" algn="just">
              <a:buNone/>
            </a:pPr>
            <a:endParaRPr lang="fr-FR" sz="1400" dirty="0">
              <a:latin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7FE37F2F-6184-4BC5-A5C5-A0382115D3E4}"/>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332802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86562A-99D3-4CCE-8BF1-A1FBFA023B45}"/>
              </a:ext>
            </a:extLst>
          </p:cNvPr>
          <p:cNvSpPr>
            <a:spLocks noGrp="1"/>
          </p:cNvSpPr>
          <p:nvPr>
            <p:ph type="title"/>
          </p:nvPr>
        </p:nvSpPr>
        <p:spPr>
          <a:xfrm>
            <a:off x="2895600" y="764373"/>
            <a:ext cx="8610600" cy="852392"/>
          </a:xfrm>
        </p:spPr>
        <p:txBody>
          <a:bodyPr>
            <a:normAutofit fontScale="90000"/>
          </a:bodyPr>
          <a:lstStyle/>
          <a:p>
            <a:r>
              <a:rPr lang="fr-FR" b="1" dirty="0">
                <a:latin typeface="Times New Roman" panose="02020603050405020304" pitchFamily="18" charset="0"/>
                <a:cs typeface="Times New Roman" panose="02020603050405020304" pitchFamily="18" charset="0"/>
              </a:rPr>
              <a:t>RAPPELS /  </a:t>
            </a:r>
            <a:br>
              <a:rPr lang="fr-FR" b="1" dirty="0">
                <a:latin typeface="Times New Roman" panose="02020603050405020304" pitchFamily="18" charset="0"/>
                <a:cs typeface="Times New Roman" panose="02020603050405020304" pitchFamily="18" charset="0"/>
              </a:rPr>
            </a:br>
            <a:r>
              <a:rPr lang="fr-FR" b="1" cap="none" dirty="0">
                <a:latin typeface="Times New Roman" panose="02020603050405020304" pitchFamily="18" charset="0"/>
                <a:cs typeface="Times New Roman" panose="02020603050405020304" pitchFamily="18" charset="0"/>
              </a:rPr>
              <a:t>Fixations Anticorps sur antigènes (3</a:t>
            </a:r>
            <a:r>
              <a:rPr lang="fr-FR" b="1" cap="none" dirty="0"/>
              <a:t>)</a:t>
            </a:r>
            <a:endParaRPr lang="fr-FR" dirty="0"/>
          </a:p>
        </p:txBody>
      </p:sp>
      <p:sp>
        <p:nvSpPr>
          <p:cNvPr id="96" name="Espace réservé du contenu 95">
            <a:extLst>
              <a:ext uri="{FF2B5EF4-FFF2-40B4-BE49-F238E27FC236}">
                <a16:creationId xmlns:a16="http://schemas.microsoft.com/office/drawing/2014/main" id="{804804AA-3921-45BB-B885-EBF639180F15}"/>
              </a:ext>
            </a:extLst>
          </p:cNvPr>
          <p:cNvSpPr>
            <a:spLocks noGrp="1"/>
          </p:cNvSpPr>
          <p:nvPr>
            <p:ph idx="1"/>
          </p:nvPr>
        </p:nvSpPr>
        <p:spPr>
          <a:xfrm>
            <a:off x="2303891" y="1904831"/>
            <a:ext cx="2258138" cy="389876"/>
          </a:xfrm>
        </p:spPr>
        <p:txBody>
          <a:bodyPr>
            <a:noAutofit/>
          </a:bodyPr>
          <a:lstStyle/>
          <a:p>
            <a:r>
              <a:rPr lang="fr-FR" sz="1600" dirty="0"/>
              <a:t>ANTIGENE FIXE SUR CELLULE</a:t>
            </a:r>
          </a:p>
        </p:txBody>
      </p:sp>
      <p:pic>
        <p:nvPicPr>
          <p:cNvPr id="2143" name="Image 2">
            <a:extLst>
              <a:ext uri="{FF2B5EF4-FFF2-40B4-BE49-F238E27FC236}">
                <a16:creationId xmlns:a16="http://schemas.microsoft.com/office/drawing/2014/main" id="{A38AF6E9-CEF8-41D4-8EDF-1FCB93FC6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731" y="-2862470"/>
            <a:ext cx="485775" cy="133350"/>
          </a:xfrm>
          <a:prstGeom prst="rect">
            <a:avLst/>
          </a:prstGeom>
          <a:noFill/>
          <a:extLst>
            <a:ext uri="{909E8E84-426E-40DD-AFC4-6F175D3DCCD1}">
              <a14:hiddenFill xmlns:a14="http://schemas.microsoft.com/office/drawing/2010/main">
                <a:solidFill>
                  <a:srgbClr val="FFFFFF"/>
                </a:solidFill>
              </a14:hiddenFill>
            </a:ext>
          </a:extLst>
        </p:spPr>
      </p:pic>
      <p:cxnSp>
        <p:nvCxnSpPr>
          <p:cNvPr id="100" name="Connecteur droit 99">
            <a:extLst>
              <a:ext uri="{FF2B5EF4-FFF2-40B4-BE49-F238E27FC236}">
                <a16:creationId xmlns:a16="http://schemas.microsoft.com/office/drawing/2014/main" id="{F285E6F5-B9F9-4485-9F96-68D581C45996}"/>
              </a:ext>
            </a:extLst>
          </p:cNvPr>
          <p:cNvCxnSpPr/>
          <p:nvPr/>
        </p:nvCxnSpPr>
        <p:spPr>
          <a:xfrm flipH="1">
            <a:off x="6954631" y="2456925"/>
            <a:ext cx="0" cy="290195"/>
          </a:xfrm>
          <a:prstGeom prst="line">
            <a:avLst/>
          </a:prstGeom>
        </p:spPr>
        <p:style>
          <a:lnRef idx="1">
            <a:schemeClr val="dk1"/>
          </a:lnRef>
          <a:fillRef idx="0">
            <a:schemeClr val="dk1"/>
          </a:fillRef>
          <a:effectRef idx="0">
            <a:schemeClr val="dk1"/>
          </a:effectRef>
          <a:fontRef idx="minor">
            <a:schemeClr val="tx1"/>
          </a:fontRef>
        </p:style>
      </p:cxnSp>
      <p:cxnSp>
        <p:nvCxnSpPr>
          <p:cNvPr id="101" name="Connecteur droit 100">
            <a:extLst>
              <a:ext uri="{FF2B5EF4-FFF2-40B4-BE49-F238E27FC236}">
                <a16:creationId xmlns:a16="http://schemas.microsoft.com/office/drawing/2014/main" id="{EF763EFE-90E1-4612-B078-33AF7238310A}"/>
              </a:ext>
            </a:extLst>
          </p:cNvPr>
          <p:cNvCxnSpPr/>
          <p:nvPr/>
        </p:nvCxnSpPr>
        <p:spPr>
          <a:xfrm flipH="1" flipV="1">
            <a:off x="6675866" y="2752200"/>
            <a:ext cx="278765" cy="0"/>
          </a:xfrm>
          <a:prstGeom prst="line">
            <a:avLst/>
          </a:prstGeom>
        </p:spPr>
        <p:style>
          <a:lnRef idx="1">
            <a:schemeClr val="dk1"/>
          </a:lnRef>
          <a:fillRef idx="0">
            <a:schemeClr val="dk1"/>
          </a:fillRef>
          <a:effectRef idx="0">
            <a:schemeClr val="dk1"/>
          </a:effectRef>
          <a:fontRef idx="minor">
            <a:schemeClr val="tx1"/>
          </a:fontRef>
        </p:style>
      </p:cxnSp>
      <p:cxnSp>
        <p:nvCxnSpPr>
          <p:cNvPr id="102" name="Connecteur droit 101">
            <a:extLst>
              <a:ext uri="{FF2B5EF4-FFF2-40B4-BE49-F238E27FC236}">
                <a16:creationId xmlns:a16="http://schemas.microsoft.com/office/drawing/2014/main" id="{5AF466E6-DD40-44B0-8654-23DCC8CD3F18}"/>
              </a:ext>
            </a:extLst>
          </p:cNvPr>
          <p:cNvCxnSpPr/>
          <p:nvPr/>
        </p:nvCxnSpPr>
        <p:spPr>
          <a:xfrm flipH="1">
            <a:off x="6995271" y="2963020"/>
            <a:ext cx="0" cy="333375"/>
          </a:xfrm>
          <a:prstGeom prst="line">
            <a:avLst/>
          </a:prstGeom>
        </p:spPr>
        <p:style>
          <a:lnRef idx="1">
            <a:schemeClr val="dk1"/>
          </a:lnRef>
          <a:fillRef idx="0">
            <a:schemeClr val="dk1"/>
          </a:fillRef>
          <a:effectRef idx="0">
            <a:schemeClr val="dk1"/>
          </a:effectRef>
          <a:fontRef idx="minor">
            <a:schemeClr val="tx1"/>
          </a:fontRef>
        </p:style>
      </p:cxnSp>
      <p:cxnSp>
        <p:nvCxnSpPr>
          <p:cNvPr id="103" name="Connecteur droit 102">
            <a:extLst>
              <a:ext uri="{FF2B5EF4-FFF2-40B4-BE49-F238E27FC236}">
                <a16:creationId xmlns:a16="http://schemas.microsoft.com/office/drawing/2014/main" id="{5C8DA316-333C-4C28-8157-E6EC82ED89E7}"/>
              </a:ext>
            </a:extLst>
          </p:cNvPr>
          <p:cNvCxnSpPr/>
          <p:nvPr/>
        </p:nvCxnSpPr>
        <p:spPr>
          <a:xfrm>
            <a:off x="4786106" y="4201905"/>
            <a:ext cx="0" cy="409575"/>
          </a:xfrm>
          <a:prstGeom prst="line">
            <a:avLst/>
          </a:prstGeom>
        </p:spPr>
        <p:style>
          <a:lnRef idx="1">
            <a:schemeClr val="dk1"/>
          </a:lnRef>
          <a:fillRef idx="0">
            <a:schemeClr val="dk1"/>
          </a:fillRef>
          <a:effectRef idx="0">
            <a:schemeClr val="dk1"/>
          </a:effectRef>
          <a:fontRef idx="minor">
            <a:schemeClr val="tx1"/>
          </a:fontRef>
        </p:style>
      </p:cxnSp>
      <p:cxnSp>
        <p:nvCxnSpPr>
          <p:cNvPr id="104" name="Connecteur droit 103">
            <a:extLst>
              <a:ext uri="{FF2B5EF4-FFF2-40B4-BE49-F238E27FC236}">
                <a16:creationId xmlns:a16="http://schemas.microsoft.com/office/drawing/2014/main" id="{91BF2CB3-F9B5-4135-911D-812BD514B092}"/>
              </a:ext>
            </a:extLst>
          </p:cNvPr>
          <p:cNvCxnSpPr/>
          <p:nvPr/>
        </p:nvCxnSpPr>
        <p:spPr>
          <a:xfrm flipH="1" flipV="1">
            <a:off x="4509881" y="4628625"/>
            <a:ext cx="287020" cy="0"/>
          </a:xfrm>
          <a:prstGeom prst="line">
            <a:avLst/>
          </a:prstGeom>
        </p:spPr>
        <p:style>
          <a:lnRef idx="1">
            <a:schemeClr val="dk1"/>
          </a:lnRef>
          <a:fillRef idx="0">
            <a:schemeClr val="dk1"/>
          </a:fillRef>
          <a:effectRef idx="0">
            <a:schemeClr val="dk1"/>
          </a:effectRef>
          <a:fontRef idx="minor">
            <a:schemeClr val="tx1"/>
          </a:fontRef>
        </p:style>
      </p:cxnSp>
      <p:grpSp>
        <p:nvGrpSpPr>
          <p:cNvPr id="105" name="Groupe 104">
            <a:extLst>
              <a:ext uri="{FF2B5EF4-FFF2-40B4-BE49-F238E27FC236}">
                <a16:creationId xmlns:a16="http://schemas.microsoft.com/office/drawing/2014/main" id="{0BBD5B4C-9FA0-422B-B6C3-2802AE78EA6D}"/>
              </a:ext>
            </a:extLst>
          </p:cNvPr>
          <p:cNvGrpSpPr>
            <a:grpSpLocks noChangeAspect="1"/>
          </p:cNvGrpSpPr>
          <p:nvPr/>
        </p:nvGrpSpPr>
        <p:grpSpPr>
          <a:xfrm>
            <a:off x="2303891" y="2433430"/>
            <a:ext cx="6446214" cy="2996699"/>
            <a:chOff x="0" y="0"/>
            <a:chExt cx="6460490" cy="2905125"/>
          </a:xfrm>
        </p:grpSpPr>
        <p:sp>
          <p:nvSpPr>
            <p:cNvPr id="106" name="Ellipse 105">
              <a:extLst>
                <a:ext uri="{FF2B5EF4-FFF2-40B4-BE49-F238E27FC236}">
                  <a16:creationId xmlns:a16="http://schemas.microsoft.com/office/drawing/2014/main" id="{3A46FF01-29BE-42E5-ACA0-CB530A8656EF}"/>
                </a:ext>
              </a:extLst>
            </p:cNvPr>
            <p:cNvSpPr/>
            <p:nvPr/>
          </p:nvSpPr>
          <p:spPr>
            <a:xfrm>
              <a:off x="502920" y="12954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7" name="Rectangle 106">
              <a:extLst>
                <a:ext uri="{FF2B5EF4-FFF2-40B4-BE49-F238E27FC236}">
                  <a16:creationId xmlns:a16="http://schemas.microsoft.com/office/drawing/2014/main" id="{062AD0E8-4239-4249-A040-B8AB148E3FFA}"/>
                </a:ext>
              </a:extLst>
            </p:cNvPr>
            <p:cNvSpPr/>
            <p:nvPr/>
          </p:nvSpPr>
          <p:spPr>
            <a:xfrm>
              <a:off x="1394460" y="723900"/>
              <a:ext cx="266700" cy="2952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8" name="Rectangle 107">
              <a:extLst>
                <a:ext uri="{FF2B5EF4-FFF2-40B4-BE49-F238E27FC236}">
                  <a16:creationId xmlns:a16="http://schemas.microsoft.com/office/drawing/2014/main" id="{B16ECD37-072F-439B-8A8F-8A526F5FD042}"/>
                </a:ext>
              </a:extLst>
            </p:cNvPr>
            <p:cNvSpPr/>
            <p:nvPr/>
          </p:nvSpPr>
          <p:spPr>
            <a:xfrm>
              <a:off x="1341120" y="38100"/>
              <a:ext cx="266700" cy="2952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9" name="Flèche : droite 108">
              <a:extLst>
                <a:ext uri="{FF2B5EF4-FFF2-40B4-BE49-F238E27FC236}">
                  <a16:creationId xmlns:a16="http://schemas.microsoft.com/office/drawing/2014/main" id="{0EB2EC62-2C69-4C88-8C7B-B692AE7F8706}"/>
                </a:ext>
              </a:extLst>
            </p:cNvPr>
            <p:cNvSpPr/>
            <p:nvPr/>
          </p:nvSpPr>
          <p:spPr>
            <a:xfrm>
              <a:off x="2179320" y="339090"/>
              <a:ext cx="111442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0" name="Zone de texte 6">
              <a:extLst>
                <a:ext uri="{FF2B5EF4-FFF2-40B4-BE49-F238E27FC236}">
                  <a16:creationId xmlns:a16="http://schemas.microsoft.com/office/drawing/2014/main" id="{A3CC9EB4-C783-4D47-8A13-508812846D55}"/>
                </a:ext>
              </a:extLst>
            </p:cNvPr>
            <p:cNvSpPr txBox="1"/>
            <p:nvPr/>
          </p:nvSpPr>
          <p:spPr>
            <a:xfrm>
              <a:off x="2042160" y="632460"/>
              <a:ext cx="1828800" cy="638175"/>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000" cap="all"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introduit cet </a:t>
              </a:r>
              <a:r>
                <a:rPr lang="fr-FR" sz="1000" cap="all"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antigene</a:t>
              </a:r>
              <a:r>
                <a:rPr lang="fr-FR" sz="1000" cap="all"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chez un homme qui ne le </a:t>
              </a:r>
              <a:r>
                <a:rPr lang="fr-FR" sz="1000" cap="all"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possede</a:t>
              </a:r>
              <a:r>
                <a:rPr lang="fr-FR" sz="1000" cap="all"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200"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1" name="Connecteur droit 110">
              <a:extLst>
                <a:ext uri="{FF2B5EF4-FFF2-40B4-BE49-F238E27FC236}">
                  <a16:creationId xmlns:a16="http://schemas.microsoft.com/office/drawing/2014/main" id="{E031D275-8035-4F1E-8A00-479E85D999E8}"/>
                </a:ext>
              </a:extLst>
            </p:cNvPr>
            <p:cNvCxnSpPr/>
            <p:nvPr/>
          </p:nvCxnSpPr>
          <p:spPr>
            <a:xfrm>
              <a:off x="4663440" y="129540"/>
              <a:ext cx="819150" cy="9525"/>
            </a:xfrm>
            <a:prstGeom prst="line">
              <a:avLst/>
            </a:prstGeom>
          </p:spPr>
          <p:style>
            <a:lnRef idx="1">
              <a:schemeClr val="dk1"/>
            </a:lnRef>
            <a:fillRef idx="0">
              <a:schemeClr val="dk1"/>
            </a:fillRef>
            <a:effectRef idx="0">
              <a:schemeClr val="dk1"/>
            </a:effectRef>
            <a:fontRef idx="minor">
              <a:schemeClr val="tx1"/>
            </a:fontRef>
          </p:style>
        </p:cxnSp>
        <p:cxnSp>
          <p:nvCxnSpPr>
            <p:cNvPr id="112" name="Connecteur droit 111">
              <a:extLst>
                <a:ext uri="{FF2B5EF4-FFF2-40B4-BE49-F238E27FC236}">
                  <a16:creationId xmlns:a16="http://schemas.microsoft.com/office/drawing/2014/main" id="{C47F88E4-735F-4F0E-B820-F67D8714FA55}"/>
                </a:ext>
              </a:extLst>
            </p:cNvPr>
            <p:cNvCxnSpPr/>
            <p:nvPr/>
          </p:nvCxnSpPr>
          <p:spPr>
            <a:xfrm flipH="1" flipV="1">
              <a:off x="4373880" y="0"/>
              <a:ext cx="295275" cy="9525"/>
            </a:xfrm>
            <a:prstGeom prst="line">
              <a:avLst/>
            </a:prstGeom>
          </p:spPr>
          <p:style>
            <a:lnRef idx="1">
              <a:schemeClr val="dk1"/>
            </a:lnRef>
            <a:fillRef idx="0">
              <a:schemeClr val="dk1"/>
            </a:fillRef>
            <a:effectRef idx="0">
              <a:schemeClr val="dk1"/>
            </a:effectRef>
            <a:fontRef idx="minor">
              <a:schemeClr val="tx1"/>
            </a:fontRef>
          </p:style>
        </p:cxnSp>
        <p:cxnSp>
          <p:nvCxnSpPr>
            <p:cNvPr id="113" name="Connecteur droit 112">
              <a:extLst>
                <a:ext uri="{FF2B5EF4-FFF2-40B4-BE49-F238E27FC236}">
                  <a16:creationId xmlns:a16="http://schemas.microsoft.com/office/drawing/2014/main" id="{3072D9FB-58BE-4861-A526-0B7721755E3D}"/>
                </a:ext>
              </a:extLst>
            </p:cNvPr>
            <p:cNvCxnSpPr/>
            <p:nvPr/>
          </p:nvCxnSpPr>
          <p:spPr>
            <a:xfrm flipH="1">
              <a:off x="4381500" y="0"/>
              <a:ext cx="238125"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Connecteur droit 113">
              <a:extLst>
                <a:ext uri="{FF2B5EF4-FFF2-40B4-BE49-F238E27FC236}">
                  <a16:creationId xmlns:a16="http://schemas.microsoft.com/office/drawing/2014/main" id="{981D3505-D7F7-42F3-A07A-322DBC424780}"/>
                </a:ext>
              </a:extLst>
            </p:cNvPr>
            <p:cNvCxnSpPr/>
            <p:nvPr/>
          </p:nvCxnSpPr>
          <p:spPr>
            <a:xfrm flipH="1" flipV="1">
              <a:off x="4396740" y="510540"/>
              <a:ext cx="295275" cy="9525"/>
            </a:xfrm>
            <a:prstGeom prst="line">
              <a:avLst/>
            </a:prstGeom>
          </p:spPr>
          <p:style>
            <a:lnRef idx="1">
              <a:schemeClr val="dk1"/>
            </a:lnRef>
            <a:fillRef idx="0">
              <a:schemeClr val="dk1"/>
            </a:fillRef>
            <a:effectRef idx="0">
              <a:schemeClr val="dk1"/>
            </a:effectRef>
            <a:fontRef idx="minor">
              <a:schemeClr val="tx1"/>
            </a:fontRef>
          </p:style>
        </p:cxnSp>
        <p:cxnSp>
          <p:nvCxnSpPr>
            <p:cNvPr id="115" name="Connecteur droit 114">
              <a:extLst>
                <a:ext uri="{FF2B5EF4-FFF2-40B4-BE49-F238E27FC236}">
                  <a16:creationId xmlns:a16="http://schemas.microsoft.com/office/drawing/2014/main" id="{35EE10D9-2073-41FA-B854-35B66FFE307A}"/>
                </a:ext>
              </a:extLst>
            </p:cNvPr>
            <p:cNvCxnSpPr/>
            <p:nvPr/>
          </p:nvCxnSpPr>
          <p:spPr>
            <a:xfrm flipH="1" flipV="1">
              <a:off x="4404360" y="853440"/>
              <a:ext cx="295275" cy="9525"/>
            </a:xfrm>
            <a:prstGeom prst="line">
              <a:avLst/>
            </a:prstGeom>
          </p:spPr>
          <p:style>
            <a:lnRef idx="1">
              <a:schemeClr val="dk1"/>
            </a:lnRef>
            <a:fillRef idx="0">
              <a:schemeClr val="dk1"/>
            </a:fillRef>
            <a:effectRef idx="0">
              <a:schemeClr val="dk1"/>
            </a:effectRef>
            <a:fontRef idx="minor">
              <a:schemeClr val="tx1"/>
            </a:fontRef>
          </p:style>
        </p:cxnSp>
        <p:cxnSp>
          <p:nvCxnSpPr>
            <p:cNvPr id="116" name="Connecteur droit 115">
              <a:extLst>
                <a:ext uri="{FF2B5EF4-FFF2-40B4-BE49-F238E27FC236}">
                  <a16:creationId xmlns:a16="http://schemas.microsoft.com/office/drawing/2014/main" id="{82E30F31-87F1-4FA3-A919-8501256EE6F9}"/>
                </a:ext>
              </a:extLst>
            </p:cNvPr>
            <p:cNvCxnSpPr/>
            <p:nvPr/>
          </p:nvCxnSpPr>
          <p:spPr>
            <a:xfrm>
              <a:off x="4709160" y="662940"/>
              <a:ext cx="819150" cy="9525"/>
            </a:xfrm>
            <a:prstGeom prst="line">
              <a:avLst/>
            </a:prstGeom>
          </p:spPr>
          <p:style>
            <a:lnRef idx="1">
              <a:schemeClr val="dk1"/>
            </a:lnRef>
            <a:fillRef idx="0">
              <a:schemeClr val="dk1"/>
            </a:fillRef>
            <a:effectRef idx="0">
              <a:schemeClr val="dk1"/>
            </a:effectRef>
            <a:fontRef idx="minor">
              <a:schemeClr val="tx1"/>
            </a:fontRef>
          </p:style>
        </p:cxnSp>
        <p:sp>
          <p:nvSpPr>
            <p:cNvPr id="117" name="Flèche : droite 116">
              <a:extLst>
                <a:ext uri="{FF2B5EF4-FFF2-40B4-BE49-F238E27FC236}">
                  <a16:creationId xmlns:a16="http://schemas.microsoft.com/office/drawing/2014/main" id="{4AD620C3-4772-4B67-9D76-53A7C72368DD}"/>
                </a:ext>
              </a:extLst>
            </p:cNvPr>
            <p:cNvSpPr/>
            <p:nvPr/>
          </p:nvSpPr>
          <p:spPr>
            <a:xfrm>
              <a:off x="0" y="2030730"/>
              <a:ext cx="111442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8" name="Zone de texte 2">
              <a:extLst>
                <a:ext uri="{FF2B5EF4-FFF2-40B4-BE49-F238E27FC236}">
                  <a16:creationId xmlns:a16="http://schemas.microsoft.com/office/drawing/2014/main" id="{C8707440-FAE3-461C-86EF-B8E94D5CE06C}"/>
                </a:ext>
              </a:extLst>
            </p:cNvPr>
            <p:cNvSpPr txBox="1">
              <a:spLocks noChangeArrowheads="1"/>
            </p:cNvSpPr>
            <p:nvPr/>
          </p:nvSpPr>
          <p:spPr bwMode="auto">
            <a:xfrm>
              <a:off x="4175760" y="937260"/>
              <a:ext cx="2284730" cy="2952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Production d’anticorps</a:t>
              </a:r>
            </a:p>
          </p:txBody>
        </p:sp>
        <p:sp>
          <p:nvSpPr>
            <p:cNvPr id="119" name="Zone de texte 2">
              <a:extLst>
                <a:ext uri="{FF2B5EF4-FFF2-40B4-BE49-F238E27FC236}">
                  <a16:creationId xmlns:a16="http://schemas.microsoft.com/office/drawing/2014/main" id="{5E5F4674-AFC6-4E8C-9E9C-B06C0DAF7B3D}"/>
                </a:ext>
              </a:extLst>
            </p:cNvPr>
            <p:cNvSpPr txBox="1">
              <a:spLocks noChangeArrowheads="1"/>
            </p:cNvSpPr>
            <p:nvPr/>
          </p:nvSpPr>
          <p:spPr bwMode="auto">
            <a:xfrm>
              <a:off x="2255520" y="45720"/>
              <a:ext cx="676275"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Etape 1</a:t>
              </a:r>
            </a:p>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0" name="Zone de texte 2">
              <a:extLst>
                <a:ext uri="{FF2B5EF4-FFF2-40B4-BE49-F238E27FC236}">
                  <a16:creationId xmlns:a16="http://schemas.microsoft.com/office/drawing/2014/main" id="{40993596-BE6B-46EE-A6A2-7C3953A017B2}"/>
                </a:ext>
              </a:extLst>
            </p:cNvPr>
            <p:cNvSpPr txBox="1">
              <a:spLocks noChangeArrowheads="1"/>
            </p:cNvSpPr>
            <p:nvPr/>
          </p:nvSpPr>
          <p:spPr bwMode="auto">
            <a:xfrm>
              <a:off x="0" y="1623060"/>
              <a:ext cx="676275" cy="2381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Etape  2 2</a:t>
              </a:r>
            </a:p>
          </p:txBody>
        </p:sp>
        <p:sp>
          <p:nvSpPr>
            <p:cNvPr id="121" name="Ellipse 120">
              <a:extLst>
                <a:ext uri="{FF2B5EF4-FFF2-40B4-BE49-F238E27FC236}">
                  <a16:creationId xmlns:a16="http://schemas.microsoft.com/office/drawing/2014/main" id="{1A228B1E-FCE8-4F3E-A3FE-18E3F93DE3DD}"/>
                </a:ext>
              </a:extLst>
            </p:cNvPr>
            <p:cNvSpPr/>
            <p:nvPr/>
          </p:nvSpPr>
          <p:spPr>
            <a:xfrm>
              <a:off x="1280160" y="192786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2" name="Rectangle 121">
              <a:extLst>
                <a:ext uri="{FF2B5EF4-FFF2-40B4-BE49-F238E27FC236}">
                  <a16:creationId xmlns:a16="http://schemas.microsoft.com/office/drawing/2014/main" id="{F3251CE0-5F28-40BD-A768-9D32D85802D4}"/>
                </a:ext>
              </a:extLst>
            </p:cNvPr>
            <p:cNvSpPr/>
            <p:nvPr/>
          </p:nvSpPr>
          <p:spPr>
            <a:xfrm>
              <a:off x="2179320" y="2552700"/>
              <a:ext cx="266700" cy="2952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3" name="Rectangle 122">
              <a:extLst>
                <a:ext uri="{FF2B5EF4-FFF2-40B4-BE49-F238E27FC236}">
                  <a16:creationId xmlns:a16="http://schemas.microsoft.com/office/drawing/2014/main" id="{9115E387-ECAC-4FCA-A864-9CF243B9C5F0}"/>
                </a:ext>
              </a:extLst>
            </p:cNvPr>
            <p:cNvSpPr/>
            <p:nvPr/>
          </p:nvSpPr>
          <p:spPr>
            <a:xfrm>
              <a:off x="2110740" y="1828800"/>
              <a:ext cx="266700" cy="2952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124" name="Connecteur droit 123">
              <a:extLst>
                <a:ext uri="{FF2B5EF4-FFF2-40B4-BE49-F238E27FC236}">
                  <a16:creationId xmlns:a16="http://schemas.microsoft.com/office/drawing/2014/main" id="{3CDC959B-4486-4032-8993-07DA54A1F777}"/>
                </a:ext>
              </a:extLst>
            </p:cNvPr>
            <p:cNvCxnSpPr/>
            <p:nvPr/>
          </p:nvCxnSpPr>
          <p:spPr>
            <a:xfrm>
              <a:off x="2552700" y="2720340"/>
              <a:ext cx="819150" cy="9525"/>
            </a:xfrm>
            <a:prstGeom prst="line">
              <a:avLst/>
            </a:prstGeom>
          </p:spPr>
          <p:style>
            <a:lnRef idx="1">
              <a:schemeClr val="dk1"/>
            </a:lnRef>
            <a:fillRef idx="0">
              <a:schemeClr val="dk1"/>
            </a:fillRef>
            <a:effectRef idx="0">
              <a:schemeClr val="dk1"/>
            </a:effectRef>
            <a:fontRef idx="minor">
              <a:schemeClr val="tx1"/>
            </a:fontRef>
          </p:style>
        </p:cxnSp>
        <p:cxnSp>
          <p:nvCxnSpPr>
            <p:cNvPr id="125" name="Connecteur droit 124">
              <a:extLst>
                <a:ext uri="{FF2B5EF4-FFF2-40B4-BE49-F238E27FC236}">
                  <a16:creationId xmlns:a16="http://schemas.microsoft.com/office/drawing/2014/main" id="{4B5EAAA9-53EF-49E1-8F09-705C52025755}"/>
                </a:ext>
              </a:extLst>
            </p:cNvPr>
            <p:cNvCxnSpPr/>
            <p:nvPr/>
          </p:nvCxnSpPr>
          <p:spPr>
            <a:xfrm>
              <a:off x="2499360" y="1958340"/>
              <a:ext cx="819150" cy="9525"/>
            </a:xfrm>
            <a:prstGeom prst="line">
              <a:avLst/>
            </a:prstGeom>
          </p:spPr>
          <p:style>
            <a:lnRef idx="1">
              <a:schemeClr val="dk1"/>
            </a:lnRef>
            <a:fillRef idx="0">
              <a:schemeClr val="dk1"/>
            </a:fillRef>
            <a:effectRef idx="0">
              <a:schemeClr val="dk1"/>
            </a:effectRef>
            <a:fontRef idx="minor">
              <a:schemeClr val="tx1"/>
            </a:fontRef>
          </p:style>
        </p:cxnSp>
        <p:cxnSp>
          <p:nvCxnSpPr>
            <p:cNvPr id="126" name="Connecteur droit 125">
              <a:extLst>
                <a:ext uri="{FF2B5EF4-FFF2-40B4-BE49-F238E27FC236}">
                  <a16:creationId xmlns:a16="http://schemas.microsoft.com/office/drawing/2014/main" id="{013E6003-02C6-4C1D-A67A-E664306E23AA}"/>
                </a:ext>
              </a:extLst>
            </p:cNvPr>
            <p:cNvCxnSpPr/>
            <p:nvPr/>
          </p:nvCxnSpPr>
          <p:spPr>
            <a:xfrm>
              <a:off x="2537460" y="2476500"/>
              <a:ext cx="9525" cy="428625"/>
            </a:xfrm>
            <a:prstGeom prst="line">
              <a:avLst/>
            </a:prstGeom>
          </p:spPr>
          <p:style>
            <a:lnRef idx="1">
              <a:schemeClr val="dk1"/>
            </a:lnRef>
            <a:fillRef idx="0">
              <a:schemeClr val="dk1"/>
            </a:fillRef>
            <a:effectRef idx="0">
              <a:schemeClr val="dk1"/>
            </a:effectRef>
            <a:fontRef idx="minor">
              <a:schemeClr val="tx1"/>
            </a:fontRef>
          </p:style>
        </p:cxnSp>
        <p:cxnSp>
          <p:nvCxnSpPr>
            <p:cNvPr id="127" name="Connecteur droit 126">
              <a:extLst>
                <a:ext uri="{FF2B5EF4-FFF2-40B4-BE49-F238E27FC236}">
                  <a16:creationId xmlns:a16="http://schemas.microsoft.com/office/drawing/2014/main" id="{9BA62D06-D183-4447-92CB-C9EC5C728790}"/>
                </a:ext>
              </a:extLst>
            </p:cNvPr>
            <p:cNvCxnSpPr/>
            <p:nvPr/>
          </p:nvCxnSpPr>
          <p:spPr>
            <a:xfrm flipH="1" flipV="1">
              <a:off x="2179320" y="1752600"/>
              <a:ext cx="310101" cy="8282"/>
            </a:xfrm>
            <a:prstGeom prst="line">
              <a:avLst/>
            </a:prstGeom>
          </p:spPr>
          <p:style>
            <a:lnRef idx="1">
              <a:schemeClr val="dk1"/>
            </a:lnRef>
            <a:fillRef idx="0">
              <a:schemeClr val="dk1"/>
            </a:fillRef>
            <a:effectRef idx="0">
              <a:schemeClr val="dk1"/>
            </a:effectRef>
            <a:fontRef idx="minor">
              <a:schemeClr val="tx1"/>
            </a:fontRef>
          </p:style>
        </p:cxnSp>
        <p:cxnSp>
          <p:nvCxnSpPr>
            <p:cNvPr id="128" name="Connecteur droit 127">
              <a:extLst>
                <a:ext uri="{FF2B5EF4-FFF2-40B4-BE49-F238E27FC236}">
                  <a16:creationId xmlns:a16="http://schemas.microsoft.com/office/drawing/2014/main" id="{DF3A956D-6FAB-4269-BA63-7C0A52D79076}"/>
                </a:ext>
              </a:extLst>
            </p:cNvPr>
            <p:cNvCxnSpPr/>
            <p:nvPr/>
          </p:nvCxnSpPr>
          <p:spPr>
            <a:xfrm flipH="1" flipV="1">
              <a:off x="2255520" y="2476500"/>
              <a:ext cx="295275" cy="9525"/>
            </a:xfrm>
            <a:prstGeom prst="line">
              <a:avLst/>
            </a:prstGeom>
          </p:spPr>
          <p:style>
            <a:lnRef idx="1">
              <a:schemeClr val="dk1"/>
            </a:lnRef>
            <a:fillRef idx="0">
              <a:schemeClr val="dk1"/>
            </a:fillRef>
            <a:effectRef idx="0">
              <a:schemeClr val="dk1"/>
            </a:effectRef>
            <a:fontRef idx="minor">
              <a:schemeClr val="tx1"/>
            </a:fontRef>
          </p:style>
        </p:cxnSp>
        <p:cxnSp>
          <p:nvCxnSpPr>
            <p:cNvPr id="129" name="Connecteur droit 128">
              <a:extLst>
                <a:ext uri="{FF2B5EF4-FFF2-40B4-BE49-F238E27FC236}">
                  <a16:creationId xmlns:a16="http://schemas.microsoft.com/office/drawing/2014/main" id="{97B1CEFD-0C94-459E-9AB4-CC7066CFCF15}"/>
                </a:ext>
              </a:extLst>
            </p:cNvPr>
            <p:cNvCxnSpPr/>
            <p:nvPr/>
          </p:nvCxnSpPr>
          <p:spPr>
            <a:xfrm flipH="1" flipV="1">
              <a:off x="2263140" y="2895600"/>
              <a:ext cx="295275" cy="9525"/>
            </a:xfrm>
            <a:prstGeom prst="line">
              <a:avLst/>
            </a:prstGeom>
          </p:spPr>
          <p:style>
            <a:lnRef idx="1">
              <a:schemeClr val="dk1"/>
            </a:lnRef>
            <a:fillRef idx="0">
              <a:schemeClr val="dk1"/>
            </a:fillRef>
            <a:effectRef idx="0">
              <a:schemeClr val="dk1"/>
            </a:effectRef>
            <a:fontRef idx="minor">
              <a:schemeClr val="tx1"/>
            </a:fontRef>
          </p:style>
        </p:cxnSp>
        <p:sp>
          <p:nvSpPr>
            <p:cNvPr id="130" name="Flèche : droite 129">
              <a:extLst>
                <a:ext uri="{FF2B5EF4-FFF2-40B4-BE49-F238E27FC236}">
                  <a16:creationId xmlns:a16="http://schemas.microsoft.com/office/drawing/2014/main" id="{C3193CCD-3274-470F-B7F5-F810C1133B00}"/>
                </a:ext>
              </a:extLst>
            </p:cNvPr>
            <p:cNvSpPr/>
            <p:nvPr/>
          </p:nvSpPr>
          <p:spPr>
            <a:xfrm>
              <a:off x="3604260" y="2015490"/>
              <a:ext cx="111442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31" name="Zone de texte 2">
              <a:extLst>
                <a:ext uri="{FF2B5EF4-FFF2-40B4-BE49-F238E27FC236}">
                  <a16:creationId xmlns:a16="http://schemas.microsoft.com/office/drawing/2014/main" id="{3DF0AB60-9C60-4AEB-9844-D4ADE0795761}"/>
                </a:ext>
              </a:extLst>
            </p:cNvPr>
            <p:cNvSpPr txBox="1">
              <a:spLocks noChangeArrowheads="1"/>
            </p:cNvSpPr>
            <p:nvPr/>
          </p:nvSpPr>
          <p:spPr bwMode="auto">
            <a:xfrm>
              <a:off x="3779520" y="1699260"/>
              <a:ext cx="619125" cy="2667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Etape 3</a:t>
              </a:r>
            </a:p>
          </p:txBody>
        </p:sp>
        <p:sp>
          <p:nvSpPr>
            <p:cNvPr id="132" name="Zone de texte 2">
              <a:extLst>
                <a:ext uri="{FF2B5EF4-FFF2-40B4-BE49-F238E27FC236}">
                  <a16:creationId xmlns:a16="http://schemas.microsoft.com/office/drawing/2014/main" id="{A1B725DB-1364-42AB-8629-4C3265593C1D}"/>
                </a:ext>
              </a:extLst>
            </p:cNvPr>
            <p:cNvSpPr txBox="1">
              <a:spLocks noChangeArrowheads="1"/>
            </p:cNvSpPr>
            <p:nvPr/>
          </p:nvSpPr>
          <p:spPr bwMode="auto">
            <a:xfrm>
              <a:off x="4800600" y="1752600"/>
              <a:ext cx="1581150" cy="6477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Destruction de la cellule recouverte d’anticorps</a:t>
              </a:r>
            </a:p>
          </p:txBody>
        </p:sp>
      </p:grpSp>
      <p:sp>
        <p:nvSpPr>
          <p:cNvPr id="97" name="Rectangle 115">
            <a:extLst>
              <a:ext uri="{FF2B5EF4-FFF2-40B4-BE49-F238E27FC236}">
                <a16:creationId xmlns:a16="http://schemas.microsoft.com/office/drawing/2014/main" id="{631ABDA9-F203-46C1-AA11-7272240A96F5}"/>
              </a:ext>
            </a:extLst>
          </p:cNvPr>
          <p:cNvSpPr>
            <a:spLocks noChangeArrowheads="1"/>
          </p:cNvSpPr>
          <p:nvPr/>
        </p:nvSpPr>
        <p:spPr bwMode="auto">
          <a:xfrm>
            <a:off x="1404731" y="-37768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8" name="Rectangle 116">
            <a:extLst>
              <a:ext uri="{FF2B5EF4-FFF2-40B4-BE49-F238E27FC236}">
                <a16:creationId xmlns:a16="http://schemas.microsoft.com/office/drawing/2014/main" id="{7C121DD4-DA0B-4427-A1C5-1E778E35E8F8}"/>
              </a:ext>
            </a:extLst>
          </p:cNvPr>
          <p:cNvSpPr>
            <a:spLocks noChangeArrowheads="1"/>
          </p:cNvSpPr>
          <p:nvPr/>
        </p:nvSpPr>
        <p:spPr bwMode="auto">
          <a:xfrm>
            <a:off x="1404731" y="-33196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sng"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Antigène fixé sur une cellule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9" name="Rectangle 120">
            <a:extLst>
              <a:ext uri="{FF2B5EF4-FFF2-40B4-BE49-F238E27FC236}">
                <a16:creationId xmlns:a16="http://schemas.microsoft.com/office/drawing/2014/main" id="{B427625E-1336-47D7-8BD2-392003EAD564}"/>
              </a:ext>
            </a:extLst>
          </p:cNvPr>
          <p:cNvSpPr>
            <a:spLocks noChangeArrowheads="1"/>
          </p:cNvSpPr>
          <p:nvPr/>
        </p:nvSpPr>
        <p:spPr bwMode="auto">
          <a:xfrm>
            <a:off x="1404731" y="-286247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Etape  2</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3" name="Rectangle 124">
            <a:extLst>
              <a:ext uri="{FF2B5EF4-FFF2-40B4-BE49-F238E27FC236}">
                <a16:creationId xmlns:a16="http://schemas.microsoft.com/office/drawing/2014/main" id="{7BF90414-FC81-4B9B-81A7-B64E2AA364B9}"/>
              </a:ext>
            </a:extLst>
          </p:cNvPr>
          <p:cNvSpPr>
            <a:spLocks noChangeArrowheads="1"/>
          </p:cNvSpPr>
          <p:nvPr/>
        </p:nvSpPr>
        <p:spPr bwMode="auto">
          <a:xfrm>
            <a:off x="1404731" y="-27291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Schéma adapté SFTS JJ CABAUD (2019,8) DOC 1</a:t>
            </a:r>
            <a:endParaRPr kumimoji="0" lang="fr-FR" altLang="fr-FR" sz="1100" b="0" i="0" u="none" strike="noStrike" cap="none" normalizeH="0" baseline="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4" name="ZoneTexte 133">
            <a:extLst>
              <a:ext uri="{FF2B5EF4-FFF2-40B4-BE49-F238E27FC236}">
                <a16:creationId xmlns:a16="http://schemas.microsoft.com/office/drawing/2014/main" id="{C933C93E-4B11-41AC-9257-150F9D4E29E3}"/>
              </a:ext>
            </a:extLst>
          </p:cNvPr>
          <p:cNvSpPr txBox="1"/>
          <p:nvPr/>
        </p:nvSpPr>
        <p:spPr>
          <a:xfrm>
            <a:off x="1300051" y="5927287"/>
            <a:ext cx="9200271" cy="584775"/>
          </a:xfrm>
          <a:prstGeom prst="rect">
            <a:avLst/>
          </a:prstGeom>
          <a:noFill/>
        </p:spPr>
        <p:txBody>
          <a:bodyPr wrap="square" rtlCol="0">
            <a:spAutoFit/>
          </a:bodyPr>
          <a:lstStyle/>
          <a:p>
            <a:r>
              <a:rPr lang="fr-FR" dirty="0"/>
              <a:t>Schéma adapté SFTS JJ CABAUD (2019,8)</a:t>
            </a:r>
            <a:endParaRPr lang="fr-FR" sz="1400" dirty="0"/>
          </a:p>
          <a:p>
            <a:r>
              <a:rPr lang="fr-FR" sz="1400" dirty="0"/>
              <a:t>https://www.sfts.asso.fr/Media/p2_les_bases_immunologiques_de_la_transfusion_vf_avril_2019_0.pdf</a:t>
            </a:r>
          </a:p>
        </p:txBody>
      </p:sp>
      <p:sp>
        <p:nvSpPr>
          <p:cNvPr id="135" name="Espace réservé du numéro de diapositive 134">
            <a:extLst>
              <a:ext uri="{FF2B5EF4-FFF2-40B4-BE49-F238E27FC236}">
                <a16:creationId xmlns:a16="http://schemas.microsoft.com/office/drawing/2014/main" id="{1EC49F16-9F62-4153-A049-5D8997FDD7A5}"/>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039152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2758F9-F5C9-4877-99F0-78E43A423DCA}"/>
              </a:ext>
            </a:extLst>
          </p:cNvPr>
          <p:cNvSpPr>
            <a:spLocks noGrp="1"/>
          </p:cNvSpPr>
          <p:nvPr>
            <p:ph type="title"/>
          </p:nvPr>
        </p:nvSpPr>
        <p:spPr/>
        <p:txBody>
          <a:bodyPr>
            <a:normAutofit/>
          </a:bodyPr>
          <a:lstStyle/>
          <a:p>
            <a:r>
              <a:rPr lang="fr-FR" b="1" dirty="0">
                <a:latin typeface="Times New Roman" panose="02020603050405020304" pitchFamily="18" charset="0"/>
                <a:cs typeface="Times New Roman" panose="02020603050405020304" pitchFamily="18" charset="0"/>
              </a:rPr>
              <a:t>RAPPELS /  </a:t>
            </a:r>
            <a:br>
              <a:rPr lang="fr-FR" b="1" dirty="0">
                <a:latin typeface="Times New Roman" panose="02020603050405020304" pitchFamily="18" charset="0"/>
                <a:cs typeface="Times New Roman" panose="02020603050405020304" pitchFamily="18" charset="0"/>
              </a:rPr>
            </a:br>
            <a:r>
              <a:rPr lang="fr-FR" b="1" cap="none" dirty="0">
                <a:latin typeface="Times New Roman" panose="02020603050405020304" pitchFamily="18" charset="0"/>
                <a:cs typeface="Times New Roman" panose="02020603050405020304" pitchFamily="18" charset="0"/>
              </a:rPr>
              <a:t>Système sanguin ABO(4)</a:t>
            </a:r>
            <a:endParaRPr lang="fr-FR"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A7BD11F7-3F21-4D5F-9631-51E0EE64FB3C}"/>
              </a:ext>
            </a:extLst>
          </p:cNvPr>
          <p:cNvSpPr>
            <a:spLocks noGrp="1"/>
          </p:cNvSpPr>
          <p:nvPr>
            <p:ph idx="1"/>
          </p:nvPr>
        </p:nvSpPr>
        <p:spPr/>
        <p:txBody>
          <a:bodyPr/>
          <a:lstStyle/>
          <a:p>
            <a:pPr algn="just"/>
            <a:r>
              <a:rPr lang="fr-FR" b="1" dirty="0">
                <a:latin typeface="Times New Roman" panose="02020603050405020304" pitchFamily="18" charset="0"/>
                <a:cs typeface="Times New Roman" panose="02020603050405020304" pitchFamily="18" charset="0"/>
              </a:rPr>
              <a:t>Définition groupe sanguin</a:t>
            </a:r>
            <a:r>
              <a:rPr lang="fr-FR" dirty="0">
                <a:latin typeface="Times New Roman" panose="02020603050405020304" pitchFamily="18" charset="0"/>
                <a:cs typeface="Times New Roman" panose="02020603050405020304" pitchFamily="18" charset="0"/>
              </a:rPr>
              <a:t> : « </a:t>
            </a:r>
            <a:r>
              <a:rPr lang="fr-FR" i="1" dirty="0">
                <a:latin typeface="Times New Roman" panose="02020603050405020304" pitchFamily="18" charset="0"/>
                <a:cs typeface="Times New Roman" panose="02020603050405020304" pitchFamily="18" charset="0"/>
              </a:rPr>
              <a:t>ensemble d’antigènes génétiquement induits et déterminés, exprimés à la surface des cellules sanguines : globules rouges, polynucléaires, lymphocytes, monocytes et plaquettes </a:t>
            </a:r>
            <a:r>
              <a:rPr lang="fr-FR" dirty="0">
                <a:latin typeface="Times New Roman" panose="02020603050405020304" pitchFamily="18" charset="0"/>
                <a:cs typeface="Times New Roman" panose="02020603050405020304" pitchFamily="18" charset="0"/>
              </a:rPr>
              <a:t>».</a:t>
            </a:r>
          </a:p>
          <a:p>
            <a:pPr marL="0" indent="0" algn="just">
              <a:buNone/>
            </a:pPr>
            <a:r>
              <a:rPr lang="fr-FR" sz="1400" dirty="0">
                <a:hlinkClick r:id="rId2"/>
              </a:rPr>
              <a:t>https://www.sfts.asso.fr/Media/p2_les_bases_immunologiques_de_la_transfusion_vf_avril_2019_0.pdf</a:t>
            </a:r>
            <a:endParaRPr lang="fr-FR" sz="1400" dirty="0"/>
          </a:p>
          <a:p>
            <a:pPr marL="0" indent="0" algn="just">
              <a:buNone/>
            </a:pPr>
            <a:r>
              <a:rPr lang="fr-FR" sz="1400" dirty="0"/>
              <a:t>SFTS J.J. CABAUD (2019, 9)</a:t>
            </a:r>
            <a:endParaRPr lang="fr-FR" sz="1400" dirty="0">
              <a:latin typeface="Times New Roman" panose="02020603050405020304" pitchFamily="18" charset="0"/>
              <a:cs typeface="Times New Roman" panose="02020603050405020304" pitchFamily="18" charset="0"/>
            </a:endParaRPr>
          </a:p>
          <a:p>
            <a:endParaRPr lang="fr-FR" dirty="0"/>
          </a:p>
          <a:p>
            <a:r>
              <a:rPr lang="fr-FR" b="1" dirty="0">
                <a:latin typeface="Times New Roman" panose="02020603050405020304" pitchFamily="18" charset="0"/>
                <a:cs typeface="Times New Roman" panose="02020603050405020304" pitchFamily="18" charset="0"/>
              </a:rPr>
              <a:t>Détermination du groupe sanguin :</a:t>
            </a:r>
          </a:p>
          <a:p>
            <a:pPr marL="0" indent="0">
              <a:buNone/>
            </a:pPr>
            <a:r>
              <a:rPr lang="fr-FR" u="sng" dirty="0">
                <a:latin typeface="Times New Roman" panose="02020603050405020304" pitchFamily="18" charset="0"/>
                <a:cs typeface="Times New Roman" panose="02020603050405020304" pitchFamily="18" charset="0"/>
              </a:rPr>
              <a:t>Système ABO caractérisé par  </a:t>
            </a:r>
            <a:r>
              <a:rPr lang="fr-FR"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Antigène A et B </a:t>
            </a:r>
            <a:r>
              <a:rPr lang="fr-FR" dirty="0">
                <a:latin typeface="Times New Roman" panose="02020603050405020304" pitchFamily="18" charset="0"/>
                <a:cs typeface="Times New Roman" panose="02020603050405020304" pitchFamily="18" charset="0"/>
              </a:rPr>
              <a:t>(présents ou absents à la surface des globules rouges)                </a:t>
            </a:r>
            <a:r>
              <a:rPr lang="fr-FR" b="1" dirty="0">
                <a:latin typeface="Times New Roman" panose="02020603050405020304" pitchFamily="18" charset="0"/>
                <a:cs typeface="Times New Roman" panose="02020603050405020304" pitchFamily="18" charset="0"/>
              </a:rPr>
              <a:t>4 groupes sanguins : O / A  / B et AB.</a:t>
            </a:r>
          </a:p>
          <a:p>
            <a:pPr marL="0" indent="0">
              <a:buNone/>
            </a:pPr>
            <a:r>
              <a:rPr lang="fr-FR" sz="1400" dirty="0"/>
              <a:t>Vidéo </a:t>
            </a:r>
            <a:r>
              <a:rPr lang="fr-FR" sz="1400" u="sng" dirty="0">
                <a:hlinkClick r:id="rId3"/>
              </a:rPr>
              <a:t>https://www.youtube.com/watch?v=EdF8V0BW7Gs</a:t>
            </a:r>
            <a:endParaRPr lang="fr-FR" sz="1400" dirty="0"/>
          </a:p>
          <a:p>
            <a:pPr marL="0" indent="0">
              <a:buNone/>
            </a:pPr>
            <a:endParaRPr lang="fr-FR" b="1" dirty="0">
              <a:latin typeface="Times New Roman" panose="02020603050405020304" pitchFamily="18" charset="0"/>
              <a:cs typeface="Times New Roman" panose="02020603050405020304" pitchFamily="18" charset="0"/>
            </a:endParaRPr>
          </a:p>
        </p:txBody>
      </p:sp>
      <p:sp>
        <p:nvSpPr>
          <p:cNvPr id="4" name="Flèche : droite 3">
            <a:extLst>
              <a:ext uri="{FF2B5EF4-FFF2-40B4-BE49-F238E27FC236}">
                <a16:creationId xmlns:a16="http://schemas.microsoft.com/office/drawing/2014/main" id="{2ED86848-0432-46FC-AE75-50D0EAE1A968}"/>
              </a:ext>
            </a:extLst>
          </p:cNvPr>
          <p:cNvSpPr/>
          <p:nvPr/>
        </p:nvSpPr>
        <p:spPr>
          <a:xfrm>
            <a:off x="1688124" y="5078437"/>
            <a:ext cx="872196" cy="351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240A0A74-4EC4-48CF-86DA-7F819444A28B}"/>
              </a:ext>
            </a:extLst>
          </p:cNvPr>
          <p:cNvSpPr>
            <a:spLocks noGrp="1"/>
          </p:cNvSpPr>
          <p:nvPr>
            <p:ph type="sldNum" sz="quarter" idx="12"/>
          </p:nvPr>
        </p:nvSpPr>
        <p:spPr/>
        <p:txBody>
          <a:bodyPr/>
          <a:lstStyle/>
          <a:p>
            <a:fld id="{6D22F896-40B5-4ADD-8801-0D06FADFA095}" type="slidenum">
              <a:rPr lang="en-US" sz="1600" b="1" smtClean="0"/>
              <a:t>7</a:t>
            </a:fld>
            <a:endParaRPr lang="en-US" sz="1600" b="1" dirty="0"/>
          </a:p>
        </p:txBody>
      </p:sp>
    </p:spTree>
    <p:extLst>
      <p:ext uri="{BB962C8B-B14F-4D97-AF65-F5344CB8AC3E}">
        <p14:creationId xmlns:p14="http://schemas.microsoft.com/office/powerpoint/2010/main" val="258094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407CBD8-9AB5-4C2B-BBF7-DB7733D8443B}"/>
              </a:ext>
            </a:extLst>
          </p:cNvPr>
          <p:cNvSpPr/>
          <p:nvPr/>
        </p:nvSpPr>
        <p:spPr>
          <a:xfrm>
            <a:off x="6096000" y="2940148"/>
            <a:ext cx="4933071" cy="329260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a:extLst>
              <a:ext uri="{FF2B5EF4-FFF2-40B4-BE49-F238E27FC236}">
                <a16:creationId xmlns:a16="http://schemas.microsoft.com/office/drawing/2014/main" id="{5ED24B3E-6191-4B21-907C-A53C4993EAC8}"/>
              </a:ext>
            </a:extLst>
          </p:cNvPr>
          <p:cNvSpPr/>
          <p:nvPr/>
        </p:nvSpPr>
        <p:spPr>
          <a:xfrm>
            <a:off x="829994" y="2940148"/>
            <a:ext cx="4783015" cy="32785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044BBC5-2302-4E99-B363-4186452BD6DC}"/>
              </a:ext>
            </a:extLst>
          </p:cNvPr>
          <p:cNvSpPr>
            <a:spLocks noGrp="1"/>
          </p:cNvSpPr>
          <p:nvPr>
            <p:ph type="title"/>
          </p:nvPr>
        </p:nvSpPr>
        <p:spPr/>
        <p:txBody>
          <a:bodyPr/>
          <a:lstStyle/>
          <a:p>
            <a:r>
              <a:rPr lang="fr-FR" b="1" dirty="0">
                <a:latin typeface="Times New Roman" panose="02020603050405020304" pitchFamily="18" charset="0"/>
                <a:cs typeface="Times New Roman" panose="02020603050405020304" pitchFamily="18" charset="0"/>
              </a:rPr>
              <a:t>RAPPELS /  </a:t>
            </a:r>
            <a:br>
              <a:rPr lang="fr-FR" b="1" dirty="0">
                <a:latin typeface="Times New Roman" panose="02020603050405020304" pitchFamily="18" charset="0"/>
                <a:cs typeface="Times New Roman" panose="02020603050405020304" pitchFamily="18" charset="0"/>
              </a:rPr>
            </a:br>
            <a:r>
              <a:rPr lang="fr-FR" b="1" cap="none" dirty="0">
                <a:latin typeface="Times New Roman" panose="02020603050405020304" pitchFamily="18" charset="0"/>
                <a:cs typeface="Times New Roman" panose="02020603050405020304" pitchFamily="18" charset="0"/>
              </a:rPr>
              <a:t>Groupes sanguins(5)</a:t>
            </a:r>
            <a:endParaRPr lang="fr-FR"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7E2E83B7-E1CB-4BE5-AAFF-E9068B6F375E}"/>
              </a:ext>
            </a:extLst>
          </p:cNvPr>
          <p:cNvSpPr>
            <a:spLocks noGrp="1"/>
          </p:cNvSpPr>
          <p:nvPr>
            <p:ph idx="1"/>
          </p:nvPr>
        </p:nvSpPr>
        <p:spPr>
          <a:xfrm>
            <a:off x="685800" y="2294792"/>
            <a:ext cx="10820400" cy="4024125"/>
          </a:xfrm>
        </p:spPr>
        <p:txBody>
          <a:bodyPr/>
          <a:lstStyle/>
          <a:p>
            <a:r>
              <a:rPr lang="fr-FR" b="1" dirty="0"/>
              <a:t>Antigène A : 			Antigène B :						Anticorps Anti A : 			Anticorps Anti B : </a:t>
            </a:r>
            <a:endParaRPr lang="fr-FR" dirty="0"/>
          </a:p>
          <a:p>
            <a:endParaRPr lang="fr-FR" dirty="0"/>
          </a:p>
        </p:txBody>
      </p:sp>
      <p:sp>
        <p:nvSpPr>
          <p:cNvPr id="4" name="Espace réservé du numéro de diapositive 3">
            <a:extLst>
              <a:ext uri="{FF2B5EF4-FFF2-40B4-BE49-F238E27FC236}">
                <a16:creationId xmlns:a16="http://schemas.microsoft.com/office/drawing/2014/main" id="{C2D6D13C-6268-49C7-A370-8A8DAFED4517}"/>
              </a:ext>
            </a:extLst>
          </p:cNvPr>
          <p:cNvSpPr>
            <a:spLocks noGrp="1"/>
          </p:cNvSpPr>
          <p:nvPr>
            <p:ph type="sldNum" sz="quarter" idx="12"/>
          </p:nvPr>
        </p:nvSpPr>
        <p:spPr/>
        <p:txBody>
          <a:bodyPr/>
          <a:lstStyle/>
          <a:p>
            <a:fld id="{6D22F896-40B5-4ADD-8801-0D06FADFA095}" type="slidenum">
              <a:rPr lang="en-US" smtClean="0"/>
              <a:t>8</a:t>
            </a:fld>
            <a:endParaRPr lang="en-US" dirty="0"/>
          </a:p>
        </p:txBody>
      </p:sp>
      <p:graphicFrame>
        <p:nvGraphicFramePr>
          <p:cNvPr id="68" name="Objet 67">
            <a:extLst>
              <a:ext uri="{FF2B5EF4-FFF2-40B4-BE49-F238E27FC236}">
                <a16:creationId xmlns:a16="http://schemas.microsoft.com/office/drawing/2014/main" id="{340B94B4-B8B4-460B-BABA-C920AE25BBB0}"/>
              </a:ext>
            </a:extLst>
          </p:cNvPr>
          <p:cNvGraphicFramePr>
            <a:graphicFrameLocks noChangeAspect="1"/>
          </p:cNvGraphicFramePr>
          <p:nvPr>
            <p:extLst>
              <p:ext uri="{D42A27DB-BD31-4B8C-83A1-F6EECF244321}">
                <p14:modId xmlns:p14="http://schemas.microsoft.com/office/powerpoint/2010/main" val="1584121929"/>
              </p:ext>
            </p:extLst>
          </p:nvPr>
        </p:nvGraphicFramePr>
        <p:xfrm>
          <a:off x="967160" y="2975513"/>
          <a:ext cx="10061911" cy="3477606"/>
        </p:xfrm>
        <a:graphic>
          <a:graphicData uri="http://schemas.openxmlformats.org/presentationml/2006/ole">
            <mc:AlternateContent xmlns:mc="http://schemas.openxmlformats.org/markup-compatibility/2006">
              <mc:Choice xmlns:v="urn:schemas-microsoft-com:vml" Requires="v">
                <p:oleObj spid="_x0000_s3186" name="Document" r:id="rId3" imgW="8492542" imgH="3726534" progId="Word.Document.12">
                  <p:embed/>
                </p:oleObj>
              </mc:Choice>
              <mc:Fallback>
                <p:oleObj name="Document" r:id="rId3" imgW="8492542" imgH="3726534" progId="Word.Document.12">
                  <p:embed/>
                  <p:pic>
                    <p:nvPicPr>
                      <p:cNvPr id="0" name=""/>
                      <p:cNvPicPr/>
                      <p:nvPr/>
                    </p:nvPicPr>
                    <p:blipFill>
                      <a:blip r:embed="rId4"/>
                      <a:stretch>
                        <a:fillRect/>
                      </a:stretch>
                    </p:blipFill>
                    <p:spPr>
                      <a:xfrm>
                        <a:off x="967160" y="2975513"/>
                        <a:ext cx="10061911" cy="3477606"/>
                      </a:xfrm>
                      <a:prstGeom prst="rect">
                        <a:avLst/>
                      </a:prstGeom>
                    </p:spPr>
                  </p:pic>
                </p:oleObj>
              </mc:Fallback>
            </mc:AlternateContent>
          </a:graphicData>
        </a:graphic>
      </p:graphicFrame>
      <p:sp>
        <p:nvSpPr>
          <p:cNvPr id="72" name="Triangle isocèle 71">
            <a:extLst>
              <a:ext uri="{FF2B5EF4-FFF2-40B4-BE49-F238E27FC236}">
                <a16:creationId xmlns:a16="http://schemas.microsoft.com/office/drawing/2014/main" id="{99C9ADBD-6A20-44DE-AAE8-A5307B3C5BAE}"/>
              </a:ext>
            </a:extLst>
          </p:cNvPr>
          <p:cNvSpPr>
            <a:spLocks noChangeArrowheads="1"/>
          </p:cNvSpPr>
          <p:nvPr/>
        </p:nvSpPr>
        <p:spPr bwMode="auto">
          <a:xfrm>
            <a:off x="2868599" y="2264827"/>
            <a:ext cx="419759" cy="288460"/>
          </a:xfrm>
          <a:prstGeom prst="triangle">
            <a:avLst>
              <a:gd name="adj" fmla="val 50000"/>
            </a:avLst>
          </a:prstGeom>
          <a:solidFill>
            <a:srgbClr val="0000FF"/>
          </a:solidFill>
          <a:ln w="9525">
            <a:solidFill>
              <a:srgbClr val="000080"/>
            </a:solidFill>
            <a:miter lim="800000"/>
            <a:headEnd/>
            <a:tailEnd/>
          </a:ln>
        </p:spPr>
        <p:txBody>
          <a:bodyPr rot="0" vert="horz" wrap="square" lIns="91440" tIns="45720" rIns="91440" bIns="45720" anchor="t" anchorCtr="0" upright="1">
            <a:noAutofit/>
          </a:bodyPr>
          <a:lstStyle/>
          <a:p>
            <a:endParaRPr lang="fr-FR"/>
          </a:p>
        </p:txBody>
      </p:sp>
      <p:sp>
        <p:nvSpPr>
          <p:cNvPr id="73" name="Rectangle 72">
            <a:extLst>
              <a:ext uri="{FF2B5EF4-FFF2-40B4-BE49-F238E27FC236}">
                <a16:creationId xmlns:a16="http://schemas.microsoft.com/office/drawing/2014/main" id="{E1937ED3-F794-441B-8CAF-066DA7B0F137}"/>
              </a:ext>
            </a:extLst>
          </p:cNvPr>
          <p:cNvSpPr>
            <a:spLocks noChangeArrowheads="1"/>
          </p:cNvSpPr>
          <p:nvPr/>
        </p:nvSpPr>
        <p:spPr bwMode="auto">
          <a:xfrm>
            <a:off x="7262756" y="2292570"/>
            <a:ext cx="269045" cy="275247"/>
          </a:xfrm>
          <a:prstGeom prst="rect">
            <a:avLst/>
          </a:prstGeom>
          <a:solidFill>
            <a:srgbClr val="99CC00"/>
          </a:solidFill>
          <a:ln w="9525">
            <a:solidFill>
              <a:srgbClr val="339966"/>
            </a:solidFill>
            <a:miter lim="800000"/>
            <a:headEnd/>
            <a:tailEnd/>
          </a:ln>
        </p:spPr>
        <p:txBody>
          <a:bodyPr rot="0" vert="horz" wrap="square" lIns="91440" tIns="45720" rIns="91440" bIns="45720" anchor="t" anchorCtr="0" upright="1">
            <a:noAutofit/>
          </a:bodyPr>
          <a:lstStyle/>
          <a:p>
            <a:endParaRPr lang="fr-FR"/>
          </a:p>
        </p:txBody>
      </p:sp>
      <p:grpSp>
        <p:nvGrpSpPr>
          <p:cNvPr id="81" name="Groupe 80">
            <a:extLst>
              <a:ext uri="{FF2B5EF4-FFF2-40B4-BE49-F238E27FC236}">
                <a16:creationId xmlns:a16="http://schemas.microsoft.com/office/drawing/2014/main" id="{C4379C41-6EDE-4B49-800D-94414BDD3601}"/>
              </a:ext>
            </a:extLst>
          </p:cNvPr>
          <p:cNvGrpSpPr>
            <a:grpSpLocks/>
          </p:cNvGrpSpPr>
          <p:nvPr/>
        </p:nvGrpSpPr>
        <p:grpSpPr bwMode="auto">
          <a:xfrm>
            <a:off x="4117610" y="2505809"/>
            <a:ext cx="182880" cy="365760"/>
            <a:chOff x="9081" y="4219"/>
            <a:chExt cx="288" cy="576"/>
          </a:xfrm>
        </p:grpSpPr>
        <p:cxnSp>
          <p:nvCxnSpPr>
            <p:cNvPr id="82" name="Line 96">
              <a:extLst>
                <a:ext uri="{FF2B5EF4-FFF2-40B4-BE49-F238E27FC236}">
                  <a16:creationId xmlns:a16="http://schemas.microsoft.com/office/drawing/2014/main" id="{0EFE22B2-3BD8-4D76-B9CB-3649DADD7637}"/>
                </a:ext>
              </a:extLst>
            </p:cNvPr>
            <p:cNvCxnSpPr/>
            <p:nvPr/>
          </p:nvCxnSpPr>
          <p:spPr bwMode="auto">
            <a:xfrm>
              <a:off x="9081" y="4219"/>
              <a:ext cx="144" cy="288"/>
            </a:xfrm>
            <a:prstGeom prst="line">
              <a:avLst/>
            </a:prstGeom>
            <a:noFill/>
            <a:ln w="22225">
              <a:solidFill>
                <a:srgbClr val="0000FF"/>
              </a:solidFill>
              <a:round/>
              <a:headEnd/>
              <a:tailEnd/>
            </a:ln>
            <a:extLst>
              <a:ext uri="{909E8E84-426E-40DD-AFC4-6F175D3DCCD1}">
                <a14:hiddenFill xmlns:a14="http://schemas.microsoft.com/office/drawing/2010/main">
                  <a:noFill/>
                </a14:hiddenFill>
              </a:ext>
            </a:extLst>
          </p:spPr>
        </p:cxnSp>
        <p:cxnSp>
          <p:nvCxnSpPr>
            <p:cNvPr id="83" name="Line 97">
              <a:extLst>
                <a:ext uri="{FF2B5EF4-FFF2-40B4-BE49-F238E27FC236}">
                  <a16:creationId xmlns:a16="http://schemas.microsoft.com/office/drawing/2014/main" id="{0F4AED4C-4843-473C-BF7C-EB8856916436}"/>
                </a:ext>
              </a:extLst>
            </p:cNvPr>
            <p:cNvCxnSpPr/>
            <p:nvPr/>
          </p:nvCxnSpPr>
          <p:spPr bwMode="auto">
            <a:xfrm flipH="1">
              <a:off x="9081" y="4219"/>
              <a:ext cx="288" cy="576"/>
            </a:xfrm>
            <a:prstGeom prst="line">
              <a:avLst/>
            </a:prstGeom>
            <a:noFill/>
            <a:ln w="22225">
              <a:solidFill>
                <a:srgbClr val="0000FF"/>
              </a:solidFill>
              <a:round/>
              <a:headEnd/>
              <a:tailEnd/>
            </a:ln>
            <a:extLst>
              <a:ext uri="{909E8E84-426E-40DD-AFC4-6F175D3DCCD1}">
                <a14:hiddenFill xmlns:a14="http://schemas.microsoft.com/office/drawing/2010/main">
                  <a:noFill/>
                </a14:hiddenFill>
              </a:ext>
            </a:extLst>
          </p:spPr>
        </p:cxnSp>
      </p:grpSp>
      <p:grpSp>
        <p:nvGrpSpPr>
          <p:cNvPr id="92" name="Groupe 91">
            <a:extLst>
              <a:ext uri="{FF2B5EF4-FFF2-40B4-BE49-F238E27FC236}">
                <a16:creationId xmlns:a16="http://schemas.microsoft.com/office/drawing/2014/main" id="{B8FE98CE-27D2-4314-A428-3F61C82C5DAA}"/>
              </a:ext>
            </a:extLst>
          </p:cNvPr>
          <p:cNvGrpSpPr>
            <a:grpSpLocks/>
          </p:cNvGrpSpPr>
          <p:nvPr/>
        </p:nvGrpSpPr>
        <p:grpSpPr bwMode="auto">
          <a:xfrm>
            <a:off x="8768572" y="2514528"/>
            <a:ext cx="182879" cy="370840"/>
            <a:chOff x="6103" y="8464"/>
            <a:chExt cx="288" cy="584"/>
          </a:xfrm>
        </p:grpSpPr>
        <p:cxnSp>
          <p:nvCxnSpPr>
            <p:cNvPr id="93" name="Line 137">
              <a:extLst>
                <a:ext uri="{FF2B5EF4-FFF2-40B4-BE49-F238E27FC236}">
                  <a16:creationId xmlns:a16="http://schemas.microsoft.com/office/drawing/2014/main" id="{57E0B115-C528-4140-AF64-7E3B525BA549}"/>
                </a:ext>
              </a:extLst>
            </p:cNvPr>
            <p:cNvCxnSpPr/>
            <p:nvPr/>
          </p:nvCxnSpPr>
          <p:spPr bwMode="auto">
            <a:xfrm>
              <a:off x="6103" y="8472"/>
              <a:ext cx="0" cy="576"/>
            </a:xfrm>
            <a:prstGeom prst="line">
              <a:avLst/>
            </a:prstGeom>
            <a:noFill/>
            <a:ln w="22225">
              <a:solidFill>
                <a:srgbClr val="99CC00"/>
              </a:solidFill>
              <a:round/>
              <a:headEnd/>
              <a:tailEnd/>
            </a:ln>
            <a:extLst>
              <a:ext uri="{909E8E84-426E-40DD-AFC4-6F175D3DCCD1}">
                <a14:hiddenFill xmlns:a14="http://schemas.microsoft.com/office/drawing/2010/main">
                  <a:noFill/>
                </a14:hiddenFill>
              </a:ext>
            </a:extLst>
          </p:spPr>
        </p:cxnSp>
        <p:cxnSp>
          <p:nvCxnSpPr>
            <p:cNvPr id="94" name="Line 138">
              <a:extLst>
                <a:ext uri="{FF2B5EF4-FFF2-40B4-BE49-F238E27FC236}">
                  <a16:creationId xmlns:a16="http://schemas.microsoft.com/office/drawing/2014/main" id="{025DB887-5748-409B-8BE0-8F63A5F76596}"/>
                </a:ext>
              </a:extLst>
            </p:cNvPr>
            <p:cNvCxnSpPr/>
            <p:nvPr/>
          </p:nvCxnSpPr>
          <p:spPr bwMode="auto">
            <a:xfrm>
              <a:off x="6103" y="8760"/>
              <a:ext cx="288" cy="0"/>
            </a:xfrm>
            <a:prstGeom prst="line">
              <a:avLst/>
            </a:prstGeom>
            <a:noFill/>
            <a:ln w="22225">
              <a:solidFill>
                <a:srgbClr val="99CC00"/>
              </a:solidFill>
              <a:round/>
              <a:headEnd/>
              <a:tailEnd/>
            </a:ln>
            <a:extLst>
              <a:ext uri="{909E8E84-426E-40DD-AFC4-6F175D3DCCD1}">
                <a14:hiddenFill xmlns:a14="http://schemas.microsoft.com/office/drawing/2010/main">
                  <a:noFill/>
                </a14:hiddenFill>
              </a:ext>
            </a:extLst>
          </p:spPr>
        </p:cxnSp>
        <p:cxnSp>
          <p:nvCxnSpPr>
            <p:cNvPr id="95" name="Line 139">
              <a:extLst>
                <a:ext uri="{FF2B5EF4-FFF2-40B4-BE49-F238E27FC236}">
                  <a16:creationId xmlns:a16="http://schemas.microsoft.com/office/drawing/2014/main" id="{1FEC0ECD-547B-4A3E-A71D-C19861A1E461}"/>
                </a:ext>
              </a:extLst>
            </p:cNvPr>
            <p:cNvCxnSpPr/>
            <p:nvPr/>
          </p:nvCxnSpPr>
          <p:spPr bwMode="auto">
            <a:xfrm flipV="1">
              <a:off x="6381" y="8464"/>
              <a:ext cx="0" cy="288"/>
            </a:xfrm>
            <a:prstGeom prst="line">
              <a:avLst/>
            </a:prstGeom>
            <a:noFill/>
            <a:ln w="22225">
              <a:solidFill>
                <a:srgbClr val="99CC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921546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93A2787-7987-4230-B493-1A73CA5467E0}"/>
              </a:ext>
            </a:extLst>
          </p:cNvPr>
          <p:cNvSpPr/>
          <p:nvPr/>
        </p:nvSpPr>
        <p:spPr>
          <a:xfrm>
            <a:off x="7469945" y="3054449"/>
            <a:ext cx="4505570" cy="3301391"/>
          </a:xfrm>
          <a:prstGeom prst="rect">
            <a:avLst/>
          </a:prstGeom>
          <a:solidFill>
            <a:schemeClr val="bg2"/>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C471985C-0346-4AB2-8BE8-614FD5CD6260}"/>
              </a:ext>
            </a:extLst>
          </p:cNvPr>
          <p:cNvSpPr/>
          <p:nvPr/>
        </p:nvSpPr>
        <p:spPr>
          <a:xfrm>
            <a:off x="1674055" y="3054450"/>
            <a:ext cx="4937760" cy="33013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A19BD0D-0FEF-4F9B-9394-E59A03AF7E9B}"/>
              </a:ext>
            </a:extLst>
          </p:cNvPr>
          <p:cNvSpPr>
            <a:spLocks noGrp="1"/>
          </p:cNvSpPr>
          <p:nvPr>
            <p:ph type="title"/>
          </p:nvPr>
        </p:nvSpPr>
        <p:spPr/>
        <p:txBody>
          <a:bodyPr/>
          <a:lstStyle/>
          <a:p>
            <a:r>
              <a:rPr lang="fr-FR" b="1" dirty="0"/>
              <a:t>RAPPELS /  </a:t>
            </a:r>
            <a:br>
              <a:rPr lang="fr-FR" b="1" dirty="0"/>
            </a:br>
            <a:r>
              <a:rPr lang="fr-FR" b="1" cap="none" dirty="0"/>
              <a:t>Groupes sanguins(5)</a:t>
            </a:r>
            <a:endParaRPr lang="fr-FR" dirty="0"/>
          </a:p>
        </p:txBody>
      </p:sp>
      <p:sp>
        <p:nvSpPr>
          <p:cNvPr id="3" name="Espace réservé du contenu 2">
            <a:extLst>
              <a:ext uri="{FF2B5EF4-FFF2-40B4-BE49-F238E27FC236}">
                <a16:creationId xmlns:a16="http://schemas.microsoft.com/office/drawing/2014/main" id="{307AC20A-FDBF-4DAE-9FC6-911C3D5C410F}"/>
              </a:ext>
            </a:extLst>
          </p:cNvPr>
          <p:cNvSpPr>
            <a:spLocks noGrp="1"/>
          </p:cNvSpPr>
          <p:nvPr>
            <p:ph idx="1"/>
          </p:nvPr>
        </p:nvSpPr>
        <p:spPr/>
        <p:txBody>
          <a:bodyPr/>
          <a:lstStyle/>
          <a:p>
            <a:r>
              <a:rPr lang="fr-FR" b="1" dirty="0"/>
              <a:t>Antigène A : 			Antigène B :						Anticorps Anti A : 			Anticorps Anti B : </a:t>
            </a:r>
            <a:endParaRPr lang="fr-FR" dirty="0"/>
          </a:p>
          <a:p>
            <a:endParaRPr lang="fr-FR" dirty="0"/>
          </a:p>
        </p:txBody>
      </p:sp>
      <p:sp>
        <p:nvSpPr>
          <p:cNvPr id="4" name="Espace réservé du numéro de diapositive 3">
            <a:extLst>
              <a:ext uri="{FF2B5EF4-FFF2-40B4-BE49-F238E27FC236}">
                <a16:creationId xmlns:a16="http://schemas.microsoft.com/office/drawing/2014/main" id="{CC7D0CB4-2F7C-4314-BBE4-12F602AD55EF}"/>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5" name="Triangle isocèle 4">
            <a:extLst>
              <a:ext uri="{FF2B5EF4-FFF2-40B4-BE49-F238E27FC236}">
                <a16:creationId xmlns:a16="http://schemas.microsoft.com/office/drawing/2014/main" id="{8064AE8A-4040-47C0-9821-881B8B6524E8}"/>
              </a:ext>
            </a:extLst>
          </p:cNvPr>
          <p:cNvSpPr>
            <a:spLocks noChangeArrowheads="1"/>
          </p:cNvSpPr>
          <p:nvPr/>
        </p:nvSpPr>
        <p:spPr bwMode="auto">
          <a:xfrm>
            <a:off x="2836983" y="2181347"/>
            <a:ext cx="419759" cy="288460"/>
          </a:xfrm>
          <a:prstGeom prst="triangle">
            <a:avLst>
              <a:gd name="adj" fmla="val 50000"/>
            </a:avLst>
          </a:prstGeom>
          <a:solidFill>
            <a:srgbClr val="0000FF"/>
          </a:solidFill>
          <a:ln w="9525">
            <a:solidFill>
              <a:srgbClr val="000080"/>
            </a:solidFill>
            <a:miter lim="800000"/>
            <a:headEnd/>
            <a:tailEnd/>
          </a:ln>
        </p:spPr>
        <p:txBody>
          <a:bodyPr rot="0" vert="horz" wrap="square" lIns="91440" tIns="45720" rIns="91440" bIns="45720" anchor="t" anchorCtr="0" upright="1">
            <a:noAutofit/>
          </a:bodyPr>
          <a:lstStyle/>
          <a:p>
            <a:endParaRPr lang="fr-FR"/>
          </a:p>
        </p:txBody>
      </p:sp>
      <p:sp>
        <p:nvSpPr>
          <p:cNvPr id="6" name="Rectangle 5">
            <a:extLst>
              <a:ext uri="{FF2B5EF4-FFF2-40B4-BE49-F238E27FC236}">
                <a16:creationId xmlns:a16="http://schemas.microsoft.com/office/drawing/2014/main" id="{903581AE-97EF-412A-9753-279F48422D32}"/>
              </a:ext>
            </a:extLst>
          </p:cNvPr>
          <p:cNvSpPr>
            <a:spLocks noChangeArrowheads="1"/>
          </p:cNvSpPr>
          <p:nvPr/>
        </p:nvSpPr>
        <p:spPr bwMode="auto">
          <a:xfrm>
            <a:off x="7200900" y="2194560"/>
            <a:ext cx="269045" cy="275247"/>
          </a:xfrm>
          <a:prstGeom prst="rect">
            <a:avLst/>
          </a:prstGeom>
          <a:solidFill>
            <a:srgbClr val="99CC00"/>
          </a:solidFill>
          <a:ln w="9525">
            <a:solidFill>
              <a:srgbClr val="339966"/>
            </a:solidFill>
            <a:miter lim="800000"/>
            <a:headEnd/>
            <a:tailEnd/>
          </a:ln>
        </p:spPr>
        <p:txBody>
          <a:bodyPr rot="0" vert="horz" wrap="square" lIns="91440" tIns="45720" rIns="91440" bIns="45720" anchor="t" anchorCtr="0" upright="1">
            <a:noAutofit/>
          </a:bodyPr>
          <a:lstStyle/>
          <a:p>
            <a:endParaRPr lang="fr-FR"/>
          </a:p>
        </p:txBody>
      </p:sp>
      <p:grpSp>
        <p:nvGrpSpPr>
          <p:cNvPr id="7" name="Groupe 6">
            <a:extLst>
              <a:ext uri="{FF2B5EF4-FFF2-40B4-BE49-F238E27FC236}">
                <a16:creationId xmlns:a16="http://schemas.microsoft.com/office/drawing/2014/main" id="{DAF325E3-2CF1-4B2C-A8A3-6F6109CB0A42}"/>
              </a:ext>
            </a:extLst>
          </p:cNvPr>
          <p:cNvGrpSpPr>
            <a:grpSpLocks/>
          </p:cNvGrpSpPr>
          <p:nvPr/>
        </p:nvGrpSpPr>
        <p:grpSpPr bwMode="auto">
          <a:xfrm>
            <a:off x="4117610" y="2505809"/>
            <a:ext cx="182880" cy="365760"/>
            <a:chOff x="9081" y="4219"/>
            <a:chExt cx="288" cy="576"/>
          </a:xfrm>
        </p:grpSpPr>
        <p:cxnSp>
          <p:nvCxnSpPr>
            <p:cNvPr id="8" name="Line 96">
              <a:extLst>
                <a:ext uri="{FF2B5EF4-FFF2-40B4-BE49-F238E27FC236}">
                  <a16:creationId xmlns:a16="http://schemas.microsoft.com/office/drawing/2014/main" id="{F45DC4BF-BD9A-4384-904B-B8145B31D4B2}"/>
                </a:ext>
              </a:extLst>
            </p:cNvPr>
            <p:cNvCxnSpPr/>
            <p:nvPr/>
          </p:nvCxnSpPr>
          <p:spPr bwMode="auto">
            <a:xfrm>
              <a:off x="9081" y="4219"/>
              <a:ext cx="144" cy="288"/>
            </a:xfrm>
            <a:prstGeom prst="line">
              <a:avLst/>
            </a:prstGeom>
            <a:noFill/>
            <a:ln w="22225">
              <a:solidFill>
                <a:srgbClr val="0000FF"/>
              </a:solidFill>
              <a:round/>
              <a:headEnd/>
              <a:tailEnd/>
            </a:ln>
            <a:extLst>
              <a:ext uri="{909E8E84-426E-40DD-AFC4-6F175D3DCCD1}">
                <a14:hiddenFill xmlns:a14="http://schemas.microsoft.com/office/drawing/2010/main">
                  <a:noFill/>
                </a14:hiddenFill>
              </a:ext>
            </a:extLst>
          </p:spPr>
        </p:cxnSp>
        <p:cxnSp>
          <p:nvCxnSpPr>
            <p:cNvPr id="9" name="Line 97">
              <a:extLst>
                <a:ext uri="{FF2B5EF4-FFF2-40B4-BE49-F238E27FC236}">
                  <a16:creationId xmlns:a16="http://schemas.microsoft.com/office/drawing/2014/main" id="{11978D03-76ED-4D77-ABA0-47B94ACCB47B}"/>
                </a:ext>
              </a:extLst>
            </p:cNvPr>
            <p:cNvCxnSpPr/>
            <p:nvPr/>
          </p:nvCxnSpPr>
          <p:spPr bwMode="auto">
            <a:xfrm flipH="1">
              <a:off x="9081" y="4219"/>
              <a:ext cx="288" cy="576"/>
            </a:xfrm>
            <a:prstGeom prst="line">
              <a:avLst/>
            </a:prstGeom>
            <a:noFill/>
            <a:ln w="22225">
              <a:solidFill>
                <a:srgbClr val="0000FF"/>
              </a:solidFill>
              <a:round/>
              <a:headEnd/>
              <a:tailEnd/>
            </a:ln>
            <a:extLst>
              <a:ext uri="{909E8E84-426E-40DD-AFC4-6F175D3DCCD1}">
                <a14:hiddenFill xmlns:a14="http://schemas.microsoft.com/office/drawing/2010/main">
                  <a:noFill/>
                </a14:hiddenFill>
              </a:ext>
            </a:extLst>
          </p:spPr>
        </p:cxnSp>
      </p:grpSp>
      <p:grpSp>
        <p:nvGrpSpPr>
          <p:cNvPr id="10" name="Groupe 9">
            <a:extLst>
              <a:ext uri="{FF2B5EF4-FFF2-40B4-BE49-F238E27FC236}">
                <a16:creationId xmlns:a16="http://schemas.microsoft.com/office/drawing/2014/main" id="{C1CC583F-3A6B-4F55-9DF1-FB93C2DF7BB2}"/>
              </a:ext>
            </a:extLst>
          </p:cNvPr>
          <p:cNvGrpSpPr>
            <a:grpSpLocks/>
          </p:cNvGrpSpPr>
          <p:nvPr/>
        </p:nvGrpSpPr>
        <p:grpSpPr bwMode="auto">
          <a:xfrm>
            <a:off x="8768572" y="2514528"/>
            <a:ext cx="182879" cy="370840"/>
            <a:chOff x="6103" y="8464"/>
            <a:chExt cx="288" cy="584"/>
          </a:xfrm>
        </p:grpSpPr>
        <p:cxnSp>
          <p:nvCxnSpPr>
            <p:cNvPr id="11" name="Line 137">
              <a:extLst>
                <a:ext uri="{FF2B5EF4-FFF2-40B4-BE49-F238E27FC236}">
                  <a16:creationId xmlns:a16="http://schemas.microsoft.com/office/drawing/2014/main" id="{F6F6005F-FBC3-4CB4-833E-35D6F2D15FCC}"/>
                </a:ext>
              </a:extLst>
            </p:cNvPr>
            <p:cNvCxnSpPr/>
            <p:nvPr/>
          </p:nvCxnSpPr>
          <p:spPr bwMode="auto">
            <a:xfrm>
              <a:off x="6103" y="8472"/>
              <a:ext cx="0" cy="576"/>
            </a:xfrm>
            <a:prstGeom prst="line">
              <a:avLst/>
            </a:prstGeom>
            <a:noFill/>
            <a:ln w="22225">
              <a:solidFill>
                <a:srgbClr val="99CC00"/>
              </a:solidFill>
              <a:round/>
              <a:headEnd/>
              <a:tailEnd/>
            </a:ln>
            <a:extLst>
              <a:ext uri="{909E8E84-426E-40DD-AFC4-6F175D3DCCD1}">
                <a14:hiddenFill xmlns:a14="http://schemas.microsoft.com/office/drawing/2010/main">
                  <a:noFill/>
                </a14:hiddenFill>
              </a:ext>
            </a:extLst>
          </p:spPr>
        </p:cxnSp>
        <p:cxnSp>
          <p:nvCxnSpPr>
            <p:cNvPr id="12" name="Line 138">
              <a:extLst>
                <a:ext uri="{FF2B5EF4-FFF2-40B4-BE49-F238E27FC236}">
                  <a16:creationId xmlns:a16="http://schemas.microsoft.com/office/drawing/2014/main" id="{9C3BD55D-834C-4F08-BADB-00FD33FBD9FD}"/>
                </a:ext>
              </a:extLst>
            </p:cNvPr>
            <p:cNvCxnSpPr/>
            <p:nvPr/>
          </p:nvCxnSpPr>
          <p:spPr bwMode="auto">
            <a:xfrm>
              <a:off x="6103" y="8760"/>
              <a:ext cx="288" cy="0"/>
            </a:xfrm>
            <a:prstGeom prst="line">
              <a:avLst/>
            </a:prstGeom>
            <a:noFill/>
            <a:ln w="22225">
              <a:solidFill>
                <a:srgbClr val="99CC00"/>
              </a:solidFill>
              <a:round/>
              <a:headEnd/>
              <a:tailEnd/>
            </a:ln>
            <a:extLst>
              <a:ext uri="{909E8E84-426E-40DD-AFC4-6F175D3DCCD1}">
                <a14:hiddenFill xmlns:a14="http://schemas.microsoft.com/office/drawing/2010/main">
                  <a:noFill/>
                </a14:hiddenFill>
              </a:ext>
            </a:extLst>
          </p:spPr>
        </p:cxnSp>
        <p:cxnSp>
          <p:nvCxnSpPr>
            <p:cNvPr id="13" name="Line 139">
              <a:extLst>
                <a:ext uri="{FF2B5EF4-FFF2-40B4-BE49-F238E27FC236}">
                  <a16:creationId xmlns:a16="http://schemas.microsoft.com/office/drawing/2014/main" id="{671AAA79-6A88-4151-8D23-C15FB640D92F}"/>
                </a:ext>
              </a:extLst>
            </p:cNvPr>
            <p:cNvCxnSpPr/>
            <p:nvPr/>
          </p:nvCxnSpPr>
          <p:spPr bwMode="auto">
            <a:xfrm flipV="1">
              <a:off x="6381" y="8464"/>
              <a:ext cx="0" cy="288"/>
            </a:xfrm>
            <a:prstGeom prst="line">
              <a:avLst/>
            </a:prstGeom>
            <a:noFill/>
            <a:ln w="22225">
              <a:solidFill>
                <a:srgbClr val="99CC00"/>
              </a:solidFill>
              <a:round/>
              <a:headEnd/>
              <a:tailEnd/>
            </a:ln>
            <a:extLst>
              <a:ext uri="{909E8E84-426E-40DD-AFC4-6F175D3DCCD1}">
                <a14:hiddenFill xmlns:a14="http://schemas.microsoft.com/office/drawing/2010/main">
                  <a:noFill/>
                </a14:hiddenFill>
              </a:ext>
            </a:extLst>
          </p:spPr>
        </p:cxnSp>
      </p:grpSp>
      <p:graphicFrame>
        <p:nvGraphicFramePr>
          <p:cNvPr id="14" name="Objet 13">
            <a:extLst>
              <a:ext uri="{FF2B5EF4-FFF2-40B4-BE49-F238E27FC236}">
                <a16:creationId xmlns:a16="http://schemas.microsoft.com/office/drawing/2014/main" id="{42DFE910-87E6-4152-981E-5EC784C2046C}"/>
              </a:ext>
            </a:extLst>
          </p:cNvPr>
          <p:cNvGraphicFramePr>
            <a:graphicFrameLocks noChangeAspect="1"/>
          </p:cNvGraphicFramePr>
          <p:nvPr>
            <p:extLst>
              <p:ext uri="{D42A27DB-BD31-4B8C-83A1-F6EECF244321}">
                <p14:modId xmlns:p14="http://schemas.microsoft.com/office/powerpoint/2010/main" val="1808885426"/>
              </p:ext>
            </p:extLst>
          </p:nvPr>
        </p:nvGraphicFramePr>
        <p:xfrm>
          <a:off x="1190845" y="3168661"/>
          <a:ext cx="10048875" cy="3470665"/>
        </p:xfrm>
        <a:graphic>
          <a:graphicData uri="http://schemas.openxmlformats.org/presentationml/2006/ole">
            <mc:AlternateContent xmlns:mc="http://schemas.openxmlformats.org/markup-compatibility/2006">
              <mc:Choice xmlns:v="urn:schemas-microsoft-com:vml" Requires="v">
                <p:oleObj spid="_x0000_s4147" name="Document" r:id="rId3" imgW="8178911" imgH="3781981" progId="Word.Document.12">
                  <p:embed/>
                </p:oleObj>
              </mc:Choice>
              <mc:Fallback>
                <p:oleObj name="Document" r:id="rId3" imgW="8178911" imgH="3781981" progId="Word.Document.12">
                  <p:embed/>
                  <p:pic>
                    <p:nvPicPr>
                      <p:cNvPr id="0" name=""/>
                      <p:cNvPicPr/>
                      <p:nvPr/>
                    </p:nvPicPr>
                    <p:blipFill>
                      <a:blip r:embed="rId4"/>
                      <a:stretch>
                        <a:fillRect/>
                      </a:stretch>
                    </p:blipFill>
                    <p:spPr>
                      <a:xfrm>
                        <a:off x="1190845" y="3168661"/>
                        <a:ext cx="10048875" cy="3470665"/>
                      </a:xfrm>
                      <a:prstGeom prst="rect">
                        <a:avLst/>
                      </a:prstGeom>
                    </p:spPr>
                  </p:pic>
                </p:oleObj>
              </mc:Fallback>
            </mc:AlternateContent>
          </a:graphicData>
        </a:graphic>
      </p:graphicFrame>
    </p:spTree>
    <p:extLst>
      <p:ext uri="{BB962C8B-B14F-4D97-AF65-F5344CB8AC3E}">
        <p14:creationId xmlns:p14="http://schemas.microsoft.com/office/powerpoint/2010/main" val="1831597308"/>
      </p:ext>
    </p:extLst>
  </p:cSld>
  <p:clrMapOvr>
    <a:masterClrMapping/>
  </p:clrMapOvr>
</p:sld>
</file>

<file path=ppt/theme/theme1.xml><?xml version="1.0" encoding="utf-8"?>
<a:theme xmlns:a="http://schemas.openxmlformats.org/drawingml/2006/main" name="Traînée de condensation">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TM04033937[[fn=Traînée de condensation]]</Template>
  <TotalTime>801</TotalTime>
  <Words>4798</Words>
  <Application>Microsoft Office PowerPoint</Application>
  <PresentationFormat>Grand écran</PresentationFormat>
  <Paragraphs>458</Paragraphs>
  <Slides>46</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46</vt:i4>
      </vt:variant>
    </vt:vector>
  </HeadingPairs>
  <TitlesOfParts>
    <vt:vector size="53" baseType="lpstr">
      <vt:lpstr>Arial</vt:lpstr>
      <vt:lpstr>Calibri</vt:lpstr>
      <vt:lpstr>Calibri Light</vt:lpstr>
      <vt:lpstr>Century Gothic</vt:lpstr>
      <vt:lpstr>Times New Roman</vt:lpstr>
      <vt:lpstr>Traînée de condensation</vt:lpstr>
      <vt:lpstr>Document</vt:lpstr>
      <vt:lpstr>U.E 4.4 s4 « Thérapeutique et contribution au diagnostic médical  »  La réalisation de la transfusion sanguine   Promotion ide 2021-2024</vt:lpstr>
      <vt:lpstr>INTRODUCTION</vt:lpstr>
      <vt:lpstr>INTRODUCTION (2)</vt:lpstr>
      <vt:lpstr>RAPPELS /  Définitions (1)</vt:lpstr>
      <vt:lpstr>RAPPELS /  Définitions (2)</vt:lpstr>
      <vt:lpstr>RAPPELS /   Fixations Anticorps sur antigènes (3)</vt:lpstr>
      <vt:lpstr>RAPPELS /   Système sanguin ABO(4)</vt:lpstr>
      <vt:lpstr>RAPPELS /   Groupes sanguins(5)</vt:lpstr>
      <vt:lpstr>RAPPELS /   Groupes sanguins(5)</vt:lpstr>
      <vt:lpstr>RAPPELS /  Règles de compatibilité induites (6)</vt:lpstr>
      <vt:lpstr>RAPPELS /  Le non respect des règles de compatibilité induites (6)</vt:lpstr>
      <vt:lpstr>RAPPELS / Le système rhésus (7)</vt:lpstr>
      <vt:lpstr>RAPPELS / Le système rhésus (7)</vt:lpstr>
      <vt:lpstr>RAPPELS / Allo-immunisation (8)</vt:lpstr>
      <vt:lpstr>RAPPELS /  Prévention Allo-immunisation (8)</vt:lpstr>
      <vt:lpstr>L’acte transfusionnel / Introduction (1)</vt:lpstr>
      <vt:lpstr>L’acte transfusionnel / Demande d’examens immuno-hématologiques et leurs prélèvements demande d’examens(2)</vt:lpstr>
      <vt:lpstr>L’acte transfusionnel / Demande d’examens immuno-hématologiques et leurs prélèvements demande d’examens (3)</vt:lpstr>
      <vt:lpstr>L’acte transfusionnel / Demande d’examens immuno-hématologiques et leurs prélèvements DEGRE D’URGENCE TRANSFUSIONNELLE (1)</vt:lpstr>
      <vt:lpstr>L’acte transfusionnel / Demande d’examens immuno-hématologiques et leurs prélèvements REALISATION DES PRELEVEMENTS IMMUNOLOGIQUES (1)</vt:lpstr>
      <vt:lpstr>L’acte transfusionnel / Demande d’examens immuno-hématologiques et leurs prélèvements REALISATION DES PRELEVEMENTS IMMUNOLOGIQUES (2)</vt:lpstr>
      <vt:lpstr>L’acte transfusionnel / Demande d’examens immuno-hématologiques et leurs prélèvements REALISATION DES PRELEVEMENTS IMMUNOLOGIQUES (3)</vt:lpstr>
      <vt:lpstr>L’acte transfusionnel / Demande de PSL suite PM introduction (1)</vt:lpstr>
      <vt:lpstr>L’acte transfusionnel / Demande de PSL suite PM éléments A RENSEIGNER (1)</vt:lpstr>
      <vt:lpstr>L’acte transfusionnel / Demande de PSL suite PM éléments A RENSEIGNER (2)</vt:lpstr>
      <vt:lpstr>L’acte transfusionnel / Demande de PSL suite PM éléments A RENSEIGNER (3)</vt:lpstr>
      <vt:lpstr>L’acte transfusionnel / Réception des PSL vérification réception des psl(1)</vt:lpstr>
      <vt:lpstr>L’acte transfusionnel / Réception des PSL vérification réception des psl (2)</vt:lpstr>
      <vt:lpstr>L’acte transfusionnel / Réception des PSL vérification conformité des psl (1)</vt:lpstr>
      <vt:lpstr>L’acte transfusionnel / Réalisation de l’acte transfusionnel préparatifs(1)</vt:lpstr>
      <vt:lpstr>L’acte transfusionnel / Réalisation de l’acte transfusionnel préparatifs (2)</vt:lpstr>
      <vt:lpstr>L’acte transfusionnel / Réalisation de l’acte transfusionnel REGLES ORGANISEES DES SOINS(1)</vt:lpstr>
      <vt:lpstr>L’acte transfusionnel / Réalisation de l’acte transfusionnel CONTRÔLES ULTIMES PRÉ-TRANSFUSIONNELS / PRINCIPES (1)</vt:lpstr>
      <vt:lpstr>L’acte transfusionnel / Réalisation de l’acte transfusionnel  Contrôles ultimes pré-transfusionnels  1ère ETAPE :Contrôle ultime de concordance(1)</vt:lpstr>
      <vt:lpstr>L’acte transfusionnel / Réalisation de l’acte transfusionnel  Contrôles ultimes pré-transfusionnels  2e  ETAPE :Contrôle pré-transfusionnels (2)</vt:lpstr>
      <vt:lpstr>L’acte transfusionnel / Réalisation de l’acte transfusionnel  Contrôles ultimes pré-transfusionnels  2e  ETAPE :Contrôle pré-transfusionnels (3)</vt:lpstr>
      <vt:lpstr>L’acte transfusionnel / Réalisation de l’acte transfusionnel  Contrôles ultimes pré-transfusionnels  2e  ETAPE :Contrôle pré-transfusionnels (4)</vt:lpstr>
      <vt:lpstr>L’acte transfusionnel / Réalisation de l’acte transfusionnel  Contrôles ultimes pré-transfusionnels  2e  ETAPE :Contrôle pré-transfusionnels (5)</vt:lpstr>
      <vt:lpstr>L’acte transfusionnel / Contrôles ultimes pré-transfusionnels  2e  ETAPE :Contrôle pré-transfusionnels (6)</vt:lpstr>
      <vt:lpstr>L’acte transfusionnel  Réalisation de l’acte transfusionnel POSE DE LA TRANSFUSION ET SURVEILLANCE CLINIQUE (1)</vt:lpstr>
      <vt:lpstr>L’acte transfusionnel  Réalisation de l’acte transfusionnel POSE DE LA TRANSFUSION ET SURVEILLANCE CLINIQUE (1)</vt:lpstr>
      <vt:lpstr>L’acte transfusionnel  Réalisation de l’acte transfusionnel POSE DE LA TRANSFUSION ET SURVEILLANCE CLINIQUE (1)</vt:lpstr>
      <vt:lpstr>L’acte transfusionnel  Réalisation de l’acte transfusionnel Traçabilité et gestion des documents relatifs  à l’acte transfusionnel (1) </vt:lpstr>
      <vt:lpstr>L’acte transfusionnel  Réalisation de l’acte transfusionnel Traçabilité et gestion des documents relatifs  à l’acte transfusionnel (2) </vt:lpstr>
      <vt:lpstr>L’acte transfusionnel  Réalisation de l’acte transfusionnel Traçabilité et gestion des documents relatifs  à l’acte transfusionnel (3) </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4.4 s4 « Thérapeutique et contribution au diagnostic médical  »  La réalisation de la transfusion sanguine   Promotion ide 2021-2024</dc:title>
  <dc:creator>Delerive Celine</dc:creator>
  <cp:lastModifiedBy>Delerive Celine</cp:lastModifiedBy>
  <cp:revision>59</cp:revision>
  <cp:lastPrinted>2023-06-05T06:37:21Z</cp:lastPrinted>
  <dcterms:created xsi:type="dcterms:W3CDTF">2023-06-03T14:27:41Z</dcterms:created>
  <dcterms:modified xsi:type="dcterms:W3CDTF">2024-02-21T10:31:06Z</dcterms:modified>
</cp:coreProperties>
</file>