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8"/>
  </p:notesMasterIdLst>
  <p:sldIdLst>
    <p:sldId id="256" r:id="rId2"/>
    <p:sldId id="271" r:id="rId3"/>
    <p:sldId id="273" r:id="rId4"/>
    <p:sldId id="269" r:id="rId5"/>
    <p:sldId id="313" r:id="rId6"/>
    <p:sldId id="314" r:id="rId7"/>
    <p:sldId id="262" r:id="rId8"/>
    <p:sldId id="305" r:id="rId9"/>
    <p:sldId id="310" r:id="rId10"/>
    <p:sldId id="309" r:id="rId11"/>
    <p:sldId id="311" r:id="rId12"/>
    <p:sldId id="312" r:id="rId13"/>
    <p:sldId id="290" r:id="rId14"/>
    <p:sldId id="306" r:id="rId15"/>
    <p:sldId id="259" r:id="rId16"/>
    <p:sldId id="304" r:id="rId17"/>
    <p:sldId id="315" r:id="rId18"/>
    <p:sldId id="292" r:id="rId19"/>
    <p:sldId id="293" r:id="rId20"/>
    <p:sldId id="300" r:id="rId21"/>
    <p:sldId id="301" r:id="rId22"/>
    <p:sldId id="299" r:id="rId23"/>
    <p:sldId id="294" r:id="rId24"/>
    <p:sldId id="295" r:id="rId25"/>
    <p:sldId id="302" r:id="rId26"/>
    <p:sldId id="303" r:id="rId27"/>
    <p:sldId id="316" r:id="rId28"/>
    <p:sldId id="317" r:id="rId29"/>
    <p:sldId id="283" r:id="rId30"/>
    <p:sldId id="261" r:id="rId31"/>
    <p:sldId id="284" r:id="rId32"/>
    <p:sldId id="296" r:id="rId33"/>
    <p:sldId id="285" r:id="rId34"/>
    <p:sldId id="297" r:id="rId35"/>
    <p:sldId id="298" r:id="rId36"/>
    <p:sldId id="30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77491" autoAdjust="0"/>
  </p:normalViewPr>
  <p:slideViewPr>
    <p:cSldViewPr snapToGrid="0">
      <p:cViewPr varScale="1">
        <p:scale>
          <a:sx n="70" d="100"/>
          <a:sy n="70"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D2863-76B4-4C0C-85DF-A6569BCB9C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4C195C8-7EBC-45AF-80B4-53FF7326013D}">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Curatelle simple</a:t>
          </a:r>
          <a:endParaRPr lang="en-US" dirty="0"/>
        </a:p>
      </dgm:t>
    </dgm:pt>
    <dgm:pt modelId="{3FA90743-FD2B-41BD-BFAC-C61663F65A29}" type="parTrans" cxnId="{C83DA287-B053-4C85-9351-5DC0AA3E9001}">
      <dgm:prSet/>
      <dgm:spPr/>
      <dgm:t>
        <a:bodyPr/>
        <a:lstStyle/>
        <a:p>
          <a:endParaRPr lang="en-US"/>
        </a:p>
      </dgm:t>
    </dgm:pt>
    <dgm:pt modelId="{DB42AA0B-E456-448E-B75B-DFDBD4802253}" type="sibTrans" cxnId="{C83DA287-B053-4C85-9351-5DC0AA3E9001}">
      <dgm:prSet/>
      <dgm:spPr/>
      <dgm:t>
        <a:bodyPr/>
        <a:lstStyle/>
        <a:p>
          <a:endParaRPr lang="en-US"/>
        </a:p>
      </dgm:t>
    </dgm:pt>
    <dgm:pt modelId="{AD24F5CA-4833-470E-85C7-005995E300CA}">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La personne conserve ses droits d’actes civils</a:t>
          </a:r>
          <a:endParaRPr lang="en-US" dirty="0"/>
        </a:p>
      </dgm:t>
    </dgm:pt>
    <dgm:pt modelId="{A9ED30A7-3C0E-4E3C-891E-B5C7DFA24BD0}" type="parTrans" cxnId="{F1CF6073-D0F3-40F7-BD06-DECE03FF3FD8}">
      <dgm:prSet/>
      <dgm:spPr/>
      <dgm:t>
        <a:bodyPr/>
        <a:lstStyle/>
        <a:p>
          <a:endParaRPr lang="en-US"/>
        </a:p>
      </dgm:t>
    </dgm:pt>
    <dgm:pt modelId="{B40195FA-268D-4585-8D9D-B0B56369E0DF}" type="sibTrans" cxnId="{F1CF6073-D0F3-40F7-BD06-DECE03FF3FD8}">
      <dgm:prSet/>
      <dgm:spPr/>
      <dgm:t>
        <a:bodyPr/>
        <a:lstStyle/>
        <a:p>
          <a:endParaRPr lang="en-US"/>
        </a:p>
      </dgm:t>
    </dgm:pt>
    <dgm:pt modelId="{84C4FC05-D02B-4F5D-BC09-942C309B998D}">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Curatelle renforcée</a:t>
          </a:r>
          <a:endParaRPr lang="en-US" dirty="0"/>
        </a:p>
      </dgm:t>
    </dgm:pt>
    <dgm:pt modelId="{94DE6806-7303-4E14-A96D-AA40BB87A590}" type="parTrans" cxnId="{B6B95ADF-37EF-4180-9649-1EC4EA84DDAA}">
      <dgm:prSet/>
      <dgm:spPr/>
      <dgm:t>
        <a:bodyPr/>
        <a:lstStyle/>
        <a:p>
          <a:endParaRPr lang="en-US"/>
        </a:p>
      </dgm:t>
    </dgm:pt>
    <dgm:pt modelId="{B0C2E310-9B39-4047-9BCC-100B7E9524B3}" type="sibTrans" cxnId="{B6B95ADF-37EF-4180-9649-1EC4EA84DDAA}">
      <dgm:prSet/>
      <dgm:spPr/>
      <dgm:t>
        <a:bodyPr/>
        <a:lstStyle/>
        <a:p>
          <a:endParaRPr lang="en-US"/>
        </a:p>
      </dgm:t>
    </dgm:pt>
    <dgm:pt modelId="{850C8B8F-0B78-44AD-8F2C-6621E709402D}">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Le curateur perçoit les finances de la personne et gère les comptes de celle-ci. </a:t>
          </a:r>
          <a:endParaRPr lang="en-US" dirty="0"/>
        </a:p>
      </dgm:t>
    </dgm:pt>
    <dgm:pt modelId="{EC989153-35B5-417A-84E3-FCCD53D230DC}" type="parTrans" cxnId="{F72B338A-7D85-46E9-9923-955102446FE2}">
      <dgm:prSet/>
      <dgm:spPr/>
      <dgm:t>
        <a:bodyPr/>
        <a:lstStyle/>
        <a:p>
          <a:endParaRPr lang="en-US"/>
        </a:p>
      </dgm:t>
    </dgm:pt>
    <dgm:pt modelId="{5037AE85-C732-4A7A-A337-6D9491766E38}" type="sibTrans" cxnId="{F72B338A-7D85-46E9-9923-955102446FE2}">
      <dgm:prSet/>
      <dgm:spPr/>
      <dgm:t>
        <a:bodyPr/>
        <a:lstStyle/>
        <a:p>
          <a:endParaRPr lang="en-US"/>
        </a:p>
      </dgm:t>
    </dgm:pt>
    <dgm:pt modelId="{F0472E6E-875E-47FA-BB02-B94090858232}">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Curatelle aménagée</a:t>
          </a:r>
          <a:endParaRPr lang="en-US" dirty="0"/>
        </a:p>
      </dgm:t>
    </dgm:pt>
    <dgm:pt modelId="{C64166AD-097B-446F-B767-225F51230EEA}" type="parTrans" cxnId="{3888B538-329B-4E2D-94E7-79EC0C7E132F}">
      <dgm:prSet/>
      <dgm:spPr/>
      <dgm:t>
        <a:bodyPr/>
        <a:lstStyle/>
        <a:p>
          <a:endParaRPr lang="en-US"/>
        </a:p>
      </dgm:t>
    </dgm:pt>
    <dgm:pt modelId="{280A6A93-793E-4B0C-9A69-238849690E0D}" type="sibTrans" cxnId="{3888B538-329B-4E2D-94E7-79EC0C7E132F}">
      <dgm:prSet/>
      <dgm:spPr/>
      <dgm:t>
        <a:bodyPr/>
        <a:lstStyle/>
        <a:p>
          <a:endParaRPr lang="en-US"/>
        </a:p>
      </dgm:t>
    </dgm:pt>
    <dgm:pt modelId="{902C80BD-BA3E-4698-AE5D-41A78933F8BB}">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Plus rare, c’est un aménagement plus personnalisé des actes que la personne va pouvoir réaliser.</a:t>
          </a:r>
          <a:endParaRPr lang="en-US" dirty="0"/>
        </a:p>
      </dgm:t>
    </dgm:pt>
    <dgm:pt modelId="{C83DBC2F-AC0D-4D37-A6D4-29D5927FA246}" type="parTrans" cxnId="{0FCD15D2-CEEA-4ECC-A9BA-171C4F906860}">
      <dgm:prSet/>
      <dgm:spPr/>
      <dgm:t>
        <a:bodyPr/>
        <a:lstStyle/>
        <a:p>
          <a:endParaRPr lang="en-US"/>
        </a:p>
      </dgm:t>
    </dgm:pt>
    <dgm:pt modelId="{E1746C9D-694B-45C4-904C-7160EB516916}" type="sibTrans" cxnId="{0FCD15D2-CEEA-4ECC-A9BA-171C4F906860}">
      <dgm:prSet/>
      <dgm:spPr/>
      <dgm:t>
        <a:bodyPr/>
        <a:lstStyle/>
        <a:p>
          <a:endParaRPr lang="en-US"/>
        </a:p>
      </dgm:t>
    </dgm:pt>
    <dgm:pt modelId="{D93651A7-8A86-4AE0-B4F1-43603F78BF3C}">
      <dgm:prSet phldrT="[Texte]">
        <dgm:style>
          <a:lnRef idx="2">
            <a:schemeClr val="dk1"/>
          </a:lnRef>
          <a:fillRef idx="1">
            <a:schemeClr val="lt1"/>
          </a:fillRef>
          <a:effectRef idx="0">
            <a:schemeClr val="dk1"/>
          </a:effectRef>
          <a:fontRef idx="minor">
            <a:schemeClr val="dk1"/>
          </a:fontRef>
        </dgm:style>
      </dgm:prSet>
      <dgm:spPr>
        <a:ln/>
      </dgm:spPr>
      <dgm:t>
        <a:bodyPr/>
        <a:lstStyle/>
        <a:p>
          <a:r>
            <a:rPr lang="fr-FR" dirty="0"/>
            <a:t>Nécessite une autorisation en cas de vente de bien, emprunt, mariage, pacs.</a:t>
          </a:r>
          <a:endParaRPr lang="en-US" dirty="0"/>
        </a:p>
      </dgm:t>
    </dgm:pt>
    <dgm:pt modelId="{3FF8B691-9B42-42E5-954C-2126F81A49E5}" type="parTrans" cxnId="{562C9CB7-2084-4663-AE63-95599168602C}">
      <dgm:prSet/>
      <dgm:spPr/>
      <dgm:t>
        <a:bodyPr/>
        <a:lstStyle/>
        <a:p>
          <a:endParaRPr lang="en-US"/>
        </a:p>
      </dgm:t>
    </dgm:pt>
    <dgm:pt modelId="{D01D378C-7A47-4534-8B5D-DD00E4730769}" type="sibTrans" cxnId="{562C9CB7-2084-4663-AE63-95599168602C}">
      <dgm:prSet/>
      <dgm:spPr/>
      <dgm:t>
        <a:bodyPr/>
        <a:lstStyle/>
        <a:p>
          <a:endParaRPr lang="en-US"/>
        </a:p>
      </dgm:t>
    </dgm:pt>
    <dgm:pt modelId="{48B9F09F-FEA6-426B-940A-B8E229509FDA}" type="pres">
      <dgm:prSet presAssocID="{972D2863-76B4-4C0C-85DF-A6569BCB9CCF}" presName="Name0" presStyleCnt="0">
        <dgm:presLayoutVars>
          <dgm:dir/>
          <dgm:animLvl val="lvl"/>
          <dgm:resizeHandles val="exact"/>
        </dgm:presLayoutVars>
      </dgm:prSet>
      <dgm:spPr/>
    </dgm:pt>
    <dgm:pt modelId="{0C0EEB1D-6B03-4893-A2BA-906653B1AAAD}" type="pres">
      <dgm:prSet presAssocID="{04C195C8-7EBC-45AF-80B4-53FF7326013D}" presName="composite" presStyleCnt="0"/>
      <dgm:spPr/>
    </dgm:pt>
    <dgm:pt modelId="{2EDD47E5-678C-457F-8721-2D4B41E3CE40}" type="pres">
      <dgm:prSet presAssocID="{04C195C8-7EBC-45AF-80B4-53FF7326013D}" presName="parTx" presStyleLbl="alignNode1" presStyleIdx="0" presStyleCnt="3">
        <dgm:presLayoutVars>
          <dgm:chMax val="0"/>
          <dgm:chPref val="0"/>
          <dgm:bulletEnabled val="1"/>
        </dgm:presLayoutVars>
      </dgm:prSet>
      <dgm:spPr/>
    </dgm:pt>
    <dgm:pt modelId="{956E4BCB-DBB3-4F7A-B350-420CA25BFF31}" type="pres">
      <dgm:prSet presAssocID="{04C195C8-7EBC-45AF-80B4-53FF7326013D}" presName="desTx" presStyleLbl="alignAccFollowNode1" presStyleIdx="0" presStyleCnt="3">
        <dgm:presLayoutVars>
          <dgm:bulletEnabled val="1"/>
        </dgm:presLayoutVars>
      </dgm:prSet>
      <dgm:spPr/>
    </dgm:pt>
    <dgm:pt modelId="{1CF9DBB2-6D66-49C6-8EE8-377B90CB733E}" type="pres">
      <dgm:prSet presAssocID="{DB42AA0B-E456-448E-B75B-DFDBD4802253}" presName="space" presStyleCnt="0"/>
      <dgm:spPr/>
    </dgm:pt>
    <dgm:pt modelId="{72324534-B2E9-4FB7-82FA-C6B830E10AD0}" type="pres">
      <dgm:prSet presAssocID="{84C4FC05-D02B-4F5D-BC09-942C309B998D}" presName="composite" presStyleCnt="0"/>
      <dgm:spPr/>
    </dgm:pt>
    <dgm:pt modelId="{CF7F62D8-DC65-414A-9417-C03B938221D7}" type="pres">
      <dgm:prSet presAssocID="{84C4FC05-D02B-4F5D-BC09-942C309B998D}" presName="parTx" presStyleLbl="alignNode1" presStyleIdx="1" presStyleCnt="3">
        <dgm:presLayoutVars>
          <dgm:chMax val="0"/>
          <dgm:chPref val="0"/>
          <dgm:bulletEnabled val="1"/>
        </dgm:presLayoutVars>
      </dgm:prSet>
      <dgm:spPr/>
    </dgm:pt>
    <dgm:pt modelId="{5FABA2E8-1D56-4B7D-88AC-EECAA8590D0A}" type="pres">
      <dgm:prSet presAssocID="{84C4FC05-D02B-4F5D-BC09-942C309B998D}" presName="desTx" presStyleLbl="alignAccFollowNode1" presStyleIdx="1" presStyleCnt="3">
        <dgm:presLayoutVars>
          <dgm:bulletEnabled val="1"/>
        </dgm:presLayoutVars>
      </dgm:prSet>
      <dgm:spPr/>
    </dgm:pt>
    <dgm:pt modelId="{ABE9D4D7-BE45-4923-AF15-17D71D1F41C6}" type="pres">
      <dgm:prSet presAssocID="{B0C2E310-9B39-4047-9BCC-100B7E9524B3}" presName="space" presStyleCnt="0"/>
      <dgm:spPr/>
    </dgm:pt>
    <dgm:pt modelId="{EA1E6025-348E-4D50-98EF-DD81D00786C6}" type="pres">
      <dgm:prSet presAssocID="{F0472E6E-875E-47FA-BB02-B94090858232}" presName="composite" presStyleCnt="0"/>
      <dgm:spPr/>
    </dgm:pt>
    <dgm:pt modelId="{3AB198AA-B628-4DBD-B1AE-9B561F9CD2F1}" type="pres">
      <dgm:prSet presAssocID="{F0472E6E-875E-47FA-BB02-B94090858232}" presName="parTx" presStyleLbl="alignNode1" presStyleIdx="2" presStyleCnt="3">
        <dgm:presLayoutVars>
          <dgm:chMax val="0"/>
          <dgm:chPref val="0"/>
          <dgm:bulletEnabled val="1"/>
        </dgm:presLayoutVars>
      </dgm:prSet>
      <dgm:spPr/>
    </dgm:pt>
    <dgm:pt modelId="{266FCC99-7D4A-415D-8DB6-B455D80E8848}" type="pres">
      <dgm:prSet presAssocID="{F0472E6E-875E-47FA-BB02-B94090858232}" presName="desTx" presStyleLbl="alignAccFollowNode1" presStyleIdx="2" presStyleCnt="3">
        <dgm:presLayoutVars>
          <dgm:bulletEnabled val="1"/>
        </dgm:presLayoutVars>
      </dgm:prSet>
      <dgm:spPr/>
    </dgm:pt>
  </dgm:ptLst>
  <dgm:cxnLst>
    <dgm:cxn modelId="{3888B538-329B-4E2D-94E7-79EC0C7E132F}" srcId="{972D2863-76B4-4C0C-85DF-A6569BCB9CCF}" destId="{F0472E6E-875E-47FA-BB02-B94090858232}" srcOrd="2" destOrd="0" parTransId="{C64166AD-097B-446F-B767-225F51230EEA}" sibTransId="{280A6A93-793E-4B0C-9A69-238849690E0D}"/>
    <dgm:cxn modelId="{AF5E1B5E-C61D-4332-B299-44DED8D6A025}" type="presOf" srcId="{F0472E6E-875E-47FA-BB02-B94090858232}" destId="{3AB198AA-B628-4DBD-B1AE-9B561F9CD2F1}" srcOrd="0" destOrd="0" presId="urn:microsoft.com/office/officeart/2005/8/layout/hList1"/>
    <dgm:cxn modelId="{A2C13169-0A77-4863-A9AD-7362DD50AB19}" type="presOf" srcId="{972D2863-76B4-4C0C-85DF-A6569BCB9CCF}" destId="{48B9F09F-FEA6-426B-940A-B8E229509FDA}" srcOrd="0" destOrd="0" presId="urn:microsoft.com/office/officeart/2005/8/layout/hList1"/>
    <dgm:cxn modelId="{0EE48D6B-2A19-47DF-980E-9F42504993C6}" type="presOf" srcId="{AD24F5CA-4833-470E-85C7-005995E300CA}" destId="{956E4BCB-DBB3-4F7A-B350-420CA25BFF31}" srcOrd="0" destOrd="0" presId="urn:microsoft.com/office/officeart/2005/8/layout/hList1"/>
    <dgm:cxn modelId="{6168ED6C-A402-411A-A95E-BA3540051736}" type="presOf" srcId="{D93651A7-8A86-4AE0-B4F1-43603F78BF3C}" destId="{956E4BCB-DBB3-4F7A-B350-420CA25BFF31}" srcOrd="0" destOrd="1" presId="urn:microsoft.com/office/officeart/2005/8/layout/hList1"/>
    <dgm:cxn modelId="{F1CF6073-D0F3-40F7-BD06-DECE03FF3FD8}" srcId="{04C195C8-7EBC-45AF-80B4-53FF7326013D}" destId="{AD24F5CA-4833-470E-85C7-005995E300CA}" srcOrd="0" destOrd="0" parTransId="{A9ED30A7-3C0E-4E3C-891E-B5C7DFA24BD0}" sibTransId="{B40195FA-268D-4585-8D9D-B0B56369E0DF}"/>
    <dgm:cxn modelId="{ED89C678-4667-4C8B-94E7-73BCC93571B0}" type="presOf" srcId="{84C4FC05-D02B-4F5D-BC09-942C309B998D}" destId="{CF7F62D8-DC65-414A-9417-C03B938221D7}" srcOrd="0" destOrd="0" presId="urn:microsoft.com/office/officeart/2005/8/layout/hList1"/>
    <dgm:cxn modelId="{C83DA287-B053-4C85-9351-5DC0AA3E9001}" srcId="{972D2863-76B4-4C0C-85DF-A6569BCB9CCF}" destId="{04C195C8-7EBC-45AF-80B4-53FF7326013D}" srcOrd="0" destOrd="0" parTransId="{3FA90743-FD2B-41BD-BFAC-C61663F65A29}" sibTransId="{DB42AA0B-E456-448E-B75B-DFDBD4802253}"/>
    <dgm:cxn modelId="{F72B338A-7D85-46E9-9923-955102446FE2}" srcId="{84C4FC05-D02B-4F5D-BC09-942C309B998D}" destId="{850C8B8F-0B78-44AD-8F2C-6621E709402D}" srcOrd="0" destOrd="0" parTransId="{EC989153-35B5-417A-84E3-FCCD53D230DC}" sibTransId="{5037AE85-C732-4A7A-A337-6D9491766E38}"/>
    <dgm:cxn modelId="{AAF1D19F-221E-438E-9931-F10A9815CD01}" type="presOf" srcId="{902C80BD-BA3E-4698-AE5D-41A78933F8BB}" destId="{266FCC99-7D4A-415D-8DB6-B455D80E8848}" srcOrd="0" destOrd="0" presId="urn:microsoft.com/office/officeart/2005/8/layout/hList1"/>
    <dgm:cxn modelId="{562C9CB7-2084-4663-AE63-95599168602C}" srcId="{04C195C8-7EBC-45AF-80B4-53FF7326013D}" destId="{D93651A7-8A86-4AE0-B4F1-43603F78BF3C}" srcOrd="1" destOrd="0" parTransId="{3FF8B691-9B42-42E5-954C-2126F81A49E5}" sibTransId="{D01D378C-7A47-4534-8B5D-DD00E4730769}"/>
    <dgm:cxn modelId="{C7D8A0D1-94B2-47AF-AFE2-3724B1BE8C9A}" type="presOf" srcId="{04C195C8-7EBC-45AF-80B4-53FF7326013D}" destId="{2EDD47E5-678C-457F-8721-2D4B41E3CE40}" srcOrd="0" destOrd="0" presId="urn:microsoft.com/office/officeart/2005/8/layout/hList1"/>
    <dgm:cxn modelId="{0FCD15D2-CEEA-4ECC-A9BA-171C4F906860}" srcId="{F0472E6E-875E-47FA-BB02-B94090858232}" destId="{902C80BD-BA3E-4698-AE5D-41A78933F8BB}" srcOrd="0" destOrd="0" parTransId="{C83DBC2F-AC0D-4D37-A6D4-29D5927FA246}" sibTransId="{E1746C9D-694B-45C4-904C-7160EB516916}"/>
    <dgm:cxn modelId="{B6B95ADF-37EF-4180-9649-1EC4EA84DDAA}" srcId="{972D2863-76B4-4C0C-85DF-A6569BCB9CCF}" destId="{84C4FC05-D02B-4F5D-BC09-942C309B998D}" srcOrd="1" destOrd="0" parTransId="{94DE6806-7303-4E14-A96D-AA40BB87A590}" sibTransId="{B0C2E310-9B39-4047-9BCC-100B7E9524B3}"/>
    <dgm:cxn modelId="{62ED21EE-5C64-47CF-B0E3-4583003A20ED}" type="presOf" srcId="{850C8B8F-0B78-44AD-8F2C-6621E709402D}" destId="{5FABA2E8-1D56-4B7D-88AC-EECAA8590D0A}" srcOrd="0" destOrd="0" presId="urn:microsoft.com/office/officeart/2005/8/layout/hList1"/>
    <dgm:cxn modelId="{B6EB6EC0-A15B-4950-8D03-9DB474269E2F}" type="presParOf" srcId="{48B9F09F-FEA6-426B-940A-B8E229509FDA}" destId="{0C0EEB1D-6B03-4893-A2BA-906653B1AAAD}" srcOrd="0" destOrd="0" presId="urn:microsoft.com/office/officeart/2005/8/layout/hList1"/>
    <dgm:cxn modelId="{AA6F9427-8E7F-4C5D-B433-3C8743416247}" type="presParOf" srcId="{0C0EEB1D-6B03-4893-A2BA-906653B1AAAD}" destId="{2EDD47E5-678C-457F-8721-2D4B41E3CE40}" srcOrd="0" destOrd="0" presId="urn:microsoft.com/office/officeart/2005/8/layout/hList1"/>
    <dgm:cxn modelId="{FFD9F7BF-72A3-4B3A-92D6-1B3597A7C97D}" type="presParOf" srcId="{0C0EEB1D-6B03-4893-A2BA-906653B1AAAD}" destId="{956E4BCB-DBB3-4F7A-B350-420CA25BFF31}" srcOrd="1" destOrd="0" presId="urn:microsoft.com/office/officeart/2005/8/layout/hList1"/>
    <dgm:cxn modelId="{869F959E-B375-4665-AA1E-7D230276D8BF}" type="presParOf" srcId="{48B9F09F-FEA6-426B-940A-B8E229509FDA}" destId="{1CF9DBB2-6D66-49C6-8EE8-377B90CB733E}" srcOrd="1" destOrd="0" presId="urn:microsoft.com/office/officeart/2005/8/layout/hList1"/>
    <dgm:cxn modelId="{5F2459FD-CA47-470B-9FF2-C94F6EC095C3}" type="presParOf" srcId="{48B9F09F-FEA6-426B-940A-B8E229509FDA}" destId="{72324534-B2E9-4FB7-82FA-C6B830E10AD0}" srcOrd="2" destOrd="0" presId="urn:microsoft.com/office/officeart/2005/8/layout/hList1"/>
    <dgm:cxn modelId="{58DC4DC7-2724-4464-B645-8067F975D129}" type="presParOf" srcId="{72324534-B2E9-4FB7-82FA-C6B830E10AD0}" destId="{CF7F62D8-DC65-414A-9417-C03B938221D7}" srcOrd="0" destOrd="0" presId="urn:microsoft.com/office/officeart/2005/8/layout/hList1"/>
    <dgm:cxn modelId="{04DAB743-2C51-436E-8FF8-7352AFEBC0B7}" type="presParOf" srcId="{72324534-B2E9-4FB7-82FA-C6B830E10AD0}" destId="{5FABA2E8-1D56-4B7D-88AC-EECAA8590D0A}" srcOrd="1" destOrd="0" presId="urn:microsoft.com/office/officeart/2005/8/layout/hList1"/>
    <dgm:cxn modelId="{EF166036-D35D-456C-808A-40A59C11D19D}" type="presParOf" srcId="{48B9F09F-FEA6-426B-940A-B8E229509FDA}" destId="{ABE9D4D7-BE45-4923-AF15-17D71D1F41C6}" srcOrd="3" destOrd="0" presId="urn:microsoft.com/office/officeart/2005/8/layout/hList1"/>
    <dgm:cxn modelId="{4A69A9C7-D1FF-4FDE-9AF4-5765E7D5B662}" type="presParOf" srcId="{48B9F09F-FEA6-426B-940A-B8E229509FDA}" destId="{EA1E6025-348E-4D50-98EF-DD81D00786C6}" srcOrd="4" destOrd="0" presId="urn:microsoft.com/office/officeart/2005/8/layout/hList1"/>
    <dgm:cxn modelId="{7AE56BB9-87BA-4CC0-AD62-9460220AB7F9}" type="presParOf" srcId="{EA1E6025-348E-4D50-98EF-DD81D00786C6}" destId="{3AB198AA-B628-4DBD-B1AE-9B561F9CD2F1}" srcOrd="0" destOrd="0" presId="urn:microsoft.com/office/officeart/2005/8/layout/hList1"/>
    <dgm:cxn modelId="{C4F93FA2-E025-4D79-8AEC-66B5C65082B9}" type="presParOf" srcId="{EA1E6025-348E-4D50-98EF-DD81D00786C6}" destId="{266FCC99-7D4A-415D-8DB6-B455D80E88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D47E5-678C-457F-8721-2D4B41E3CE40}">
      <dsp:nvSpPr>
        <dsp:cNvPr id="0" name=""/>
        <dsp:cNvSpPr/>
      </dsp:nvSpPr>
      <dsp:spPr>
        <a:xfrm>
          <a:off x="2415" y="103900"/>
          <a:ext cx="2355577" cy="547200"/>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dirty="0"/>
            <a:t>Curatelle simple</a:t>
          </a:r>
          <a:endParaRPr lang="en-US" sz="1900" kern="1200" dirty="0"/>
        </a:p>
      </dsp:txBody>
      <dsp:txXfrm>
        <a:off x="2415" y="103900"/>
        <a:ext cx="2355577" cy="547200"/>
      </dsp:txXfrm>
    </dsp:sp>
    <dsp:sp modelId="{956E4BCB-DBB3-4F7A-B350-420CA25BFF31}">
      <dsp:nvSpPr>
        <dsp:cNvPr id="0" name=""/>
        <dsp:cNvSpPr/>
      </dsp:nvSpPr>
      <dsp:spPr>
        <a:xfrm>
          <a:off x="2415" y="651100"/>
          <a:ext cx="2355577" cy="234697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t>La personne conserve ses droits d’actes civils</a:t>
          </a:r>
          <a:endParaRPr lang="en-US" sz="1900" kern="1200" dirty="0"/>
        </a:p>
        <a:p>
          <a:pPr marL="171450" lvl="1" indent="-171450" algn="l" defTabSz="844550">
            <a:lnSpc>
              <a:spcPct val="90000"/>
            </a:lnSpc>
            <a:spcBef>
              <a:spcPct val="0"/>
            </a:spcBef>
            <a:spcAft>
              <a:spcPct val="15000"/>
            </a:spcAft>
            <a:buChar char="•"/>
          </a:pPr>
          <a:r>
            <a:rPr lang="fr-FR" sz="1900" kern="1200" dirty="0"/>
            <a:t>Nécessite une autorisation en cas de vente de bien, emprunt, mariage, pacs.</a:t>
          </a:r>
          <a:endParaRPr lang="en-US" sz="1900" kern="1200" dirty="0"/>
        </a:p>
      </dsp:txBody>
      <dsp:txXfrm>
        <a:off x="2415" y="651100"/>
        <a:ext cx="2355577" cy="2346974"/>
      </dsp:txXfrm>
    </dsp:sp>
    <dsp:sp modelId="{CF7F62D8-DC65-414A-9417-C03B938221D7}">
      <dsp:nvSpPr>
        <dsp:cNvPr id="0" name=""/>
        <dsp:cNvSpPr/>
      </dsp:nvSpPr>
      <dsp:spPr>
        <a:xfrm>
          <a:off x="2687773" y="103900"/>
          <a:ext cx="2355577" cy="547200"/>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dirty="0"/>
            <a:t>Curatelle renforcée</a:t>
          </a:r>
          <a:endParaRPr lang="en-US" sz="1900" kern="1200" dirty="0"/>
        </a:p>
      </dsp:txBody>
      <dsp:txXfrm>
        <a:off x="2687773" y="103900"/>
        <a:ext cx="2355577" cy="547200"/>
      </dsp:txXfrm>
    </dsp:sp>
    <dsp:sp modelId="{5FABA2E8-1D56-4B7D-88AC-EECAA8590D0A}">
      <dsp:nvSpPr>
        <dsp:cNvPr id="0" name=""/>
        <dsp:cNvSpPr/>
      </dsp:nvSpPr>
      <dsp:spPr>
        <a:xfrm>
          <a:off x="2687773" y="651100"/>
          <a:ext cx="2355577" cy="234697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t>Le curateur perçoit les finances de la personne et gère les comptes de celle-ci. </a:t>
          </a:r>
          <a:endParaRPr lang="en-US" sz="1900" kern="1200" dirty="0"/>
        </a:p>
      </dsp:txBody>
      <dsp:txXfrm>
        <a:off x="2687773" y="651100"/>
        <a:ext cx="2355577" cy="2346974"/>
      </dsp:txXfrm>
    </dsp:sp>
    <dsp:sp modelId="{3AB198AA-B628-4DBD-B1AE-9B561F9CD2F1}">
      <dsp:nvSpPr>
        <dsp:cNvPr id="0" name=""/>
        <dsp:cNvSpPr/>
      </dsp:nvSpPr>
      <dsp:spPr>
        <a:xfrm>
          <a:off x="5373131" y="103900"/>
          <a:ext cx="2355577" cy="547200"/>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FR" sz="1900" kern="1200" dirty="0"/>
            <a:t>Curatelle aménagée</a:t>
          </a:r>
          <a:endParaRPr lang="en-US" sz="1900" kern="1200" dirty="0"/>
        </a:p>
      </dsp:txBody>
      <dsp:txXfrm>
        <a:off x="5373131" y="103900"/>
        <a:ext cx="2355577" cy="547200"/>
      </dsp:txXfrm>
    </dsp:sp>
    <dsp:sp modelId="{266FCC99-7D4A-415D-8DB6-B455D80E8848}">
      <dsp:nvSpPr>
        <dsp:cNvPr id="0" name=""/>
        <dsp:cNvSpPr/>
      </dsp:nvSpPr>
      <dsp:spPr>
        <a:xfrm>
          <a:off x="5373131" y="651100"/>
          <a:ext cx="2355577" cy="234697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a:t>Plus rare, c’est un aménagement plus personnalisé des actes que la personne va pouvoir réaliser.</a:t>
          </a:r>
          <a:endParaRPr lang="en-US" sz="1900" kern="1200" dirty="0"/>
        </a:p>
      </dsp:txBody>
      <dsp:txXfrm>
        <a:off x="5373131" y="651100"/>
        <a:ext cx="2355577" cy="23469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F374-D3DA-4492-B6DD-AB93C33EF618}" type="datetimeFigureOut">
              <a:rPr lang="en-US" smtClean="0"/>
              <a:t>12/4/2023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72D2F-5814-4695-A33D-1E4D15C909D5}" type="slidenum">
              <a:rPr lang="en-US" smtClean="0"/>
              <a:t>‹N°›</a:t>
            </a:fld>
            <a:endParaRPr lang="en-US"/>
          </a:p>
        </p:txBody>
      </p:sp>
    </p:spTree>
    <p:extLst>
      <p:ext uri="{BB962C8B-B14F-4D97-AF65-F5344CB8AC3E}">
        <p14:creationId xmlns:p14="http://schemas.microsoft.com/office/powerpoint/2010/main" val="414213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eli.fr/assure/sante/urgence/pathologies/crise-suicidaire-tentative-suic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progressive</a:t>
            </a:r>
            <a:r>
              <a:rPr lang="fr-FR" sz="1200" dirty="0"/>
              <a:t>. Chez les jeunes, des changements d'attitude, des propos bizarres, un retrait du groupe familial, l'éloignement des amis, la perte d'intérêt pour les activités habituelles s'installent progressivement et sont souvent mis sur le compte de l'adolescence, des difficultés scolaires,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Brutale</a:t>
            </a:r>
            <a:r>
              <a:rPr lang="fr-FR" sz="1200" dirty="0"/>
              <a:t>. C'est notamment le cas de la schizophrénie qui entraîne un risque réel pour la personne et pour son entourage : </a:t>
            </a:r>
            <a:r>
              <a:rPr lang="fr-FR" sz="1200" u="sng" dirty="0">
                <a:hlinkClick r:id="rId3"/>
              </a:rPr>
              <a:t>tentative de suicide</a:t>
            </a:r>
            <a:r>
              <a:rPr lang="fr-FR" sz="1200" dirty="0"/>
              <a:t>, extrême agitation, violence, fugues.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endParaRPr lang="en-US" dirty="0"/>
          </a:p>
        </p:txBody>
      </p:sp>
      <p:sp>
        <p:nvSpPr>
          <p:cNvPr id="4" name="Espace réservé du numéro de diapositive 3"/>
          <p:cNvSpPr>
            <a:spLocks noGrp="1"/>
          </p:cNvSpPr>
          <p:nvPr>
            <p:ph type="sldNum" sz="quarter" idx="5"/>
          </p:nvPr>
        </p:nvSpPr>
        <p:spPr/>
        <p:txBody>
          <a:bodyPr/>
          <a:lstStyle/>
          <a:p>
            <a:fld id="{74972D2F-5814-4695-A33D-1E4D15C909D5}" type="slidenum">
              <a:rPr lang="en-US" smtClean="0"/>
              <a:t>10</a:t>
            </a:fld>
            <a:endParaRPr lang="en-US"/>
          </a:p>
        </p:txBody>
      </p:sp>
    </p:spTree>
    <p:extLst>
      <p:ext uri="{BB962C8B-B14F-4D97-AF65-F5344CB8AC3E}">
        <p14:creationId xmlns:p14="http://schemas.microsoft.com/office/powerpoint/2010/main" val="126909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communiquer avec les autorités (le représentant de l’état dans le département ou son représentant, le président du Tribunal de Grande Instance ou son délégué, le procureur de la République du territoire de l’établissement et le maire de la commune ou son représentant).</a:t>
            </a:r>
            <a:endParaRPr lang="en-US" dirty="0"/>
          </a:p>
        </p:txBody>
      </p:sp>
      <p:sp>
        <p:nvSpPr>
          <p:cNvPr id="4" name="Espace réservé du numéro de diapositive 3"/>
          <p:cNvSpPr>
            <a:spLocks noGrp="1"/>
          </p:cNvSpPr>
          <p:nvPr>
            <p:ph type="sldNum" sz="quarter" idx="5"/>
          </p:nvPr>
        </p:nvSpPr>
        <p:spPr/>
        <p:txBody>
          <a:bodyPr/>
          <a:lstStyle/>
          <a:p>
            <a:fld id="{74972D2F-5814-4695-A33D-1E4D15C909D5}" type="slidenum">
              <a:rPr lang="en-US" smtClean="0"/>
              <a:t>13</a:t>
            </a:fld>
            <a:endParaRPr lang="en-US"/>
          </a:p>
        </p:txBody>
      </p:sp>
    </p:spTree>
    <p:extLst>
      <p:ext uri="{BB962C8B-B14F-4D97-AF65-F5344CB8AC3E}">
        <p14:creationId xmlns:p14="http://schemas.microsoft.com/office/powerpoint/2010/main" val="272295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74972D2F-5814-4695-A33D-1E4D15C909D5}" type="slidenum">
              <a:rPr lang="en-US" smtClean="0"/>
              <a:t>14</a:t>
            </a:fld>
            <a:endParaRPr lang="en-US"/>
          </a:p>
        </p:txBody>
      </p:sp>
    </p:spTree>
    <p:extLst>
      <p:ext uri="{BB962C8B-B14F-4D97-AF65-F5344CB8AC3E}">
        <p14:creationId xmlns:p14="http://schemas.microsoft.com/office/powerpoint/2010/main" val="35384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74972D2F-5814-4695-A33D-1E4D15C909D5}" type="slidenum">
              <a:rPr lang="en-US" smtClean="0"/>
              <a:t>22</a:t>
            </a:fld>
            <a:endParaRPr lang="en-US"/>
          </a:p>
        </p:txBody>
      </p:sp>
    </p:spTree>
    <p:extLst>
      <p:ext uri="{BB962C8B-B14F-4D97-AF65-F5344CB8AC3E}">
        <p14:creationId xmlns:p14="http://schemas.microsoft.com/office/powerpoint/2010/main" val="364680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photographe et cinéaste Raymond Depardon a planté sa caméra au CH Le Vinatier près de Lyon, pour filmer la mise en application de cette loi. En longs plans fixes, il donne à voir le déroulement de ces audiences et montre comment l'arrivée de ce juge dans l'institution psychiatrique rend publique une parole autrefois réservée aux seuls psychiatres (2017)</a:t>
            </a:r>
          </a:p>
          <a:p>
            <a:endParaRPr lang="fr-FR" dirty="0"/>
          </a:p>
        </p:txBody>
      </p:sp>
      <p:sp>
        <p:nvSpPr>
          <p:cNvPr id="4" name="Espace réservé du numéro de diapositive 3"/>
          <p:cNvSpPr>
            <a:spLocks noGrp="1"/>
          </p:cNvSpPr>
          <p:nvPr>
            <p:ph type="sldNum" sz="quarter" idx="5"/>
          </p:nvPr>
        </p:nvSpPr>
        <p:spPr/>
        <p:txBody>
          <a:bodyPr/>
          <a:lstStyle/>
          <a:p>
            <a:fld id="{74972D2F-5814-4695-A33D-1E4D15C909D5}" type="slidenum">
              <a:rPr lang="en-US" smtClean="0"/>
              <a:t>28</a:t>
            </a:fld>
            <a:endParaRPr lang="en-US"/>
          </a:p>
        </p:txBody>
      </p:sp>
    </p:spTree>
    <p:extLst>
      <p:ext uri="{BB962C8B-B14F-4D97-AF65-F5344CB8AC3E}">
        <p14:creationId xmlns:p14="http://schemas.microsoft.com/office/powerpoint/2010/main" val="106980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60C6404-AD6E-4860-8E75-697CA40B95DA}"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12/4/2023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meli.fr/" TargetMode="External"/><Relationship Id="rId2" Type="http://schemas.openxmlformats.org/officeDocument/2006/relationships/hyperlink" Target="https://solidarites-sante.gouv.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odules-iae.univ-lille.fr/M21/cours/co/chap01_02_02_02.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AD4F8-B22D-41A3-A596-AF4189841227}"/>
              </a:ext>
            </a:extLst>
          </p:cNvPr>
          <p:cNvSpPr>
            <a:spLocks noGrp="1"/>
          </p:cNvSpPr>
          <p:nvPr>
            <p:ph type="ctrTitle"/>
          </p:nvPr>
        </p:nvSpPr>
        <p:spPr/>
        <p:txBody>
          <a:bodyPr>
            <a:normAutofit fontScale="90000"/>
          </a:bodyPr>
          <a:lstStyle/>
          <a:p>
            <a:br>
              <a:rPr lang="fr-FR"/>
            </a:br>
            <a:r>
              <a:rPr lang="fr-FR"/>
              <a:t>droits des patients en santé mentale, en psychiatrie</a:t>
            </a:r>
            <a:br>
              <a:rPr lang="fr-FR" dirty="0"/>
            </a:br>
            <a:endParaRPr lang="en-US" dirty="0"/>
          </a:p>
        </p:txBody>
      </p:sp>
      <p:sp>
        <p:nvSpPr>
          <p:cNvPr id="3" name="Sous-titre 2">
            <a:extLst>
              <a:ext uri="{FF2B5EF4-FFF2-40B4-BE49-F238E27FC236}">
                <a16:creationId xmlns:a16="http://schemas.microsoft.com/office/drawing/2014/main" id="{8B298A8E-7031-4592-9762-5EC421E938CA}"/>
              </a:ext>
            </a:extLst>
          </p:cNvPr>
          <p:cNvSpPr>
            <a:spLocks noGrp="1"/>
          </p:cNvSpPr>
          <p:nvPr>
            <p:ph type="subTitle" idx="1"/>
          </p:nvPr>
        </p:nvSpPr>
        <p:spPr>
          <a:xfrm>
            <a:off x="2695194" y="4352544"/>
            <a:ext cx="6801612" cy="1486782"/>
          </a:xfrm>
        </p:spPr>
        <p:txBody>
          <a:bodyPr>
            <a:normAutofit fontScale="70000" lnSpcReduction="20000"/>
          </a:bodyPr>
          <a:lstStyle/>
          <a:p>
            <a:endParaRPr lang="fr-FR" dirty="0"/>
          </a:p>
          <a:p>
            <a:r>
              <a:rPr lang="fr-FR" dirty="0"/>
              <a:t>UE: 1.3 S1 – Législation, éthique, déontologie.</a:t>
            </a:r>
          </a:p>
          <a:p>
            <a:r>
              <a:rPr lang="fr-FR" dirty="0"/>
              <a:t>Pauline VAUCLAIR</a:t>
            </a:r>
          </a:p>
          <a:p>
            <a:r>
              <a:rPr lang="fr-FR" dirty="0"/>
              <a:t>Adeline RAMM</a:t>
            </a:r>
          </a:p>
          <a:p>
            <a:r>
              <a:rPr lang="fr-FR"/>
              <a:t>Promotion 2023/2026</a:t>
            </a:r>
            <a:endParaRPr lang="fr-FR" dirty="0"/>
          </a:p>
          <a:p>
            <a:endParaRPr lang="en-US" dirty="0"/>
          </a:p>
        </p:txBody>
      </p:sp>
    </p:spTree>
    <p:extLst>
      <p:ext uri="{BB962C8B-B14F-4D97-AF65-F5344CB8AC3E}">
        <p14:creationId xmlns:p14="http://schemas.microsoft.com/office/powerpoint/2010/main" val="377167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78FCB-31B4-43B9-BEE5-8F08107F4DBA}"/>
              </a:ext>
            </a:extLst>
          </p:cNvPr>
          <p:cNvSpPr>
            <a:spLocks noGrp="1"/>
          </p:cNvSpPr>
          <p:nvPr>
            <p:ph type="title"/>
          </p:nvPr>
        </p:nvSpPr>
        <p:spPr/>
        <p:txBody>
          <a:bodyPr/>
          <a:lstStyle/>
          <a:p>
            <a:r>
              <a:rPr lang="fr-FR" dirty="0"/>
              <a:t>Troubles psychiques</a:t>
            </a:r>
            <a:endParaRPr lang="en-US" dirty="0"/>
          </a:p>
        </p:txBody>
      </p:sp>
      <p:sp>
        <p:nvSpPr>
          <p:cNvPr id="3" name="Espace réservé du contenu 2">
            <a:extLst>
              <a:ext uri="{FF2B5EF4-FFF2-40B4-BE49-F238E27FC236}">
                <a16:creationId xmlns:a16="http://schemas.microsoft.com/office/drawing/2014/main" id="{DE46DF6A-5BC7-4089-B04D-19B166D59344}"/>
              </a:ext>
            </a:extLst>
          </p:cNvPr>
          <p:cNvSpPr>
            <a:spLocks noGrp="1"/>
          </p:cNvSpPr>
          <p:nvPr>
            <p:ph idx="1"/>
          </p:nvPr>
        </p:nvSpPr>
        <p:spPr/>
        <p:txBody>
          <a:bodyPr>
            <a:normAutofit/>
          </a:bodyPr>
          <a:lstStyle/>
          <a:p>
            <a:r>
              <a:rPr lang="fr-FR" sz="1900" dirty="0"/>
              <a:t>Selon l’OMS c’est</a:t>
            </a:r>
            <a:r>
              <a:rPr lang="fr-FR" sz="1900" b="1" dirty="0"/>
              <a:t> </a:t>
            </a:r>
            <a:r>
              <a:rPr lang="fr-FR" sz="1900" dirty="0"/>
              <a:t>lorsque « </a:t>
            </a:r>
            <a:r>
              <a:rPr lang="fr-FR" sz="1900" i="1" dirty="0"/>
              <a:t>l'état de bien-être est perturbé. L'individu est alors dans l'incapacité de s'adapter aux situations difficiles voire, douloureuses et de maintenir son équilibre psychique</a:t>
            </a:r>
            <a:r>
              <a:rPr lang="fr-FR" sz="1900" dirty="0"/>
              <a:t> ».</a:t>
            </a:r>
          </a:p>
          <a:p>
            <a:r>
              <a:rPr lang="fr-FR" sz="1900" dirty="0"/>
              <a:t>L'apparition de troubles psychiques peut être :</a:t>
            </a:r>
          </a:p>
          <a:p>
            <a:pPr marL="0" indent="0">
              <a:buNone/>
            </a:pPr>
            <a:r>
              <a:rPr lang="fr-FR" sz="1900" b="1" dirty="0"/>
              <a:t>	Progressive</a:t>
            </a:r>
          </a:p>
          <a:p>
            <a:pPr marL="0" indent="0">
              <a:buNone/>
            </a:pPr>
            <a:r>
              <a:rPr lang="fr-FR" sz="1900" b="1" dirty="0"/>
              <a:t>	Brutale</a:t>
            </a:r>
            <a:endParaRPr lang="en-US" dirty="0"/>
          </a:p>
        </p:txBody>
      </p:sp>
    </p:spTree>
    <p:extLst>
      <p:ext uri="{BB962C8B-B14F-4D97-AF65-F5344CB8AC3E}">
        <p14:creationId xmlns:p14="http://schemas.microsoft.com/office/powerpoint/2010/main" val="170823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2FFB1-5F95-440B-81E3-A9F816317F96}"/>
              </a:ext>
            </a:extLst>
          </p:cNvPr>
          <p:cNvSpPr>
            <a:spLocks noGrp="1"/>
          </p:cNvSpPr>
          <p:nvPr>
            <p:ph type="title"/>
          </p:nvPr>
        </p:nvSpPr>
        <p:spPr/>
        <p:txBody>
          <a:bodyPr/>
          <a:lstStyle/>
          <a:p>
            <a:r>
              <a:rPr lang="fr-FR" dirty="0"/>
              <a:t>Soins sans consentement, restriction de libertés…</a:t>
            </a:r>
            <a:endParaRPr lang="en-US" dirty="0"/>
          </a:p>
        </p:txBody>
      </p:sp>
      <p:sp>
        <p:nvSpPr>
          <p:cNvPr id="3" name="Espace réservé du contenu 2">
            <a:extLst>
              <a:ext uri="{FF2B5EF4-FFF2-40B4-BE49-F238E27FC236}">
                <a16:creationId xmlns:a16="http://schemas.microsoft.com/office/drawing/2014/main" id="{317B32EE-5F33-4893-A3CD-39035D8A6E75}"/>
              </a:ext>
            </a:extLst>
          </p:cNvPr>
          <p:cNvSpPr>
            <a:spLocks noGrp="1"/>
          </p:cNvSpPr>
          <p:nvPr>
            <p:ph idx="1"/>
          </p:nvPr>
        </p:nvSpPr>
        <p:spPr/>
        <p:txBody>
          <a:bodyPr/>
          <a:lstStyle/>
          <a:p>
            <a:endParaRPr lang="en-US" dirty="0"/>
          </a:p>
        </p:txBody>
      </p:sp>
      <p:graphicFrame>
        <p:nvGraphicFramePr>
          <p:cNvPr id="5" name="Tableau 4">
            <a:extLst>
              <a:ext uri="{FF2B5EF4-FFF2-40B4-BE49-F238E27FC236}">
                <a16:creationId xmlns:a16="http://schemas.microsoft.com/office/drawing/2014/main" id="{30477529-4306-44AF-962C-9EEB672ECCD2}"/>
              </a:ext>
            </a:extLst>
          </p:cNvPr>
          <p:cNvGraphicFramePr>
            <a:graphicFrameLocks noGrp="1"/>
          </p:cNvGraphicFramePr>
          <p:nvPr>
            <p:extLst>
              <p:ext uri="{D42A27DB-BD31-4B8C-83A1-F6EECF244321}">
                <p14:modId xmlns:p14="http://schemas.microsoft.com/office/powerpoint/2010/main" val="1196935188"/>
              </p:ext>
            </p:extLst>
          </p:nvPr>
        </p:nvGraphicFramePr>
        <p:xfrm>
          <a:off x="2014113" y="2454443"/>
          <a:ext cx="8163774" cy="3438867"/>
        </p:xfrm>
        <a:graphic>
          <a:graphicData uri="http://schemas.openxmlformats.org/drawingml/2006/table">
            <a:tbl>
              <a:tblPr firstRow="1" bandRow="1">
                <a:tableStyleId>{073A0DAA-6AF3-43AB-8588-CEC1D06C72B9}</a:tableStyleId>
              </a:tblPr>
              <a:tblGrid>
                <a:gridCol w="4099774">
                  <a:extLst>
                    <a:ext uri="{9D8B030D-6E8A-4147-A177-3AD203B41FA5}">
                      <a16:colId xmlns:a16="http://schemas.microsoft.com/office/drawing/2014/main" val="3937497891"/>
                    </a:ext>
                  </a:extLst>
                </a:gridCol>
                <a:gridCol w="4064000">
                  <a:extLst>
                    <a:ext uri="{9D8B030D-6E8A-4147-A177-3AD203B41FA5}">
                      <a16:colId xmlns:a16="http://schemas.microsoft.com/office/drawing/2014/main" val="3561676500"/>
                    </a:ext>
                  </a:extLst>
                </a:gridCol>
              </a:tblGrid>
              <a:tr h="1066078">
                <a:tc>
                  <a:txBody>
                    <a:bodyPr/>
                    <a:lstStyle/>
                    <a:p>
                      <a:pPr algn="ctr"/>
                      <a:r>
                        <a:rPr lang="fr-FR" dirty="0"/>
                        <a:t>SOINS SANS CONSENTEMENT</a:t>
                      </a:r>
                      <a:endParaRPr lang="en-US" dirty="0"/>
                    </a:p>
                  </a:txBody>
                  <a:tcPr/>
                </a:tc>
                <a:tc>
                  <a:txBody>
                    <a:bodyPr/>
                    <a:lstStyle/>
                    <a:p>
                      <a:pPr algn="ctr"/>
                      <a:r>
                        <a:rPr lang="fr-FR" dirty="0"/>
                        <a:t>RESTRICTIONS DE LIBERTES exemples de mesures attentatoires à la liberté des patients</a:t>
                      </a:r>
                      <a:endParaRPr lang="en-US" dirty="0"/>
                    </a:p>
                  </a:txBody>
                  <a:tcPr/>
                </a:tc>
                <a:extLst>
                  <a:ext uri="{0D108BD9-81ED-4DB2-BD59-A6C34878D82A}">
                    <a16:rowId xmlns:a16="http://schemas.microsoft.com/office/drawing/2014/main" val="427409046"/>
                  </a:ext>
                </a:extLst>
              </a:tr>
              <a:tr h="542178">
                <a:tc>
                  <a:txBody>
                    <a:bodyPr/>
                    <a:lstStyle/>
                    <a:p>
                      <a:pPr algn="ctr"/>
                      <a:r>
                        <a:rPr lang="fr-FR" dirty="0"/>
                        <a:t>SPDT</a:t>
                      </a:r>
                      <a:endParaRPr lang="en-US" dirty="0"/>
                    </a:p>
                  </a:txBody>
                  <a:tcPr/>
                </a:tc>
                <a:tc>
                  <a:txBody>
                    <a:bodyPr/>
                    <a:lstStyle/>
                    <a:p>
                      <a:pPr algn="ctr"/>
                      <a:r>
                        <a:rPr lang="fr-FR" dirty="0"/>
                        <a:t>Liberté d’aller et venir</a:t>
                      </a:r>
                      <a:endParaRPr lang="en-US" dirty="0"/>
                    </a:p>
                  </a:txBody>
                  <a:tcPr/>
                </a:tc>
                <a:extLst>
                  <a:ext uri="{0D108BD9-81ED-4DB2-BD59-A6C34878D82A}">
                    <a16:rowId xmlns:a16="http://schemas.microsoft.com/office/drawing/2014/main" val="2576125807"/>
                  </a:ext>
                </a:extLst>
              </a:tr>
              <a:tr h="542178">
                <a:tc>
                  <a:txBody>
                    <a:bodyPr/>
                    <a:lstStyle/>
                    <a:p>
                      <a:pPr algn="ctr"/>
                      <a:r>
                        <a:rPr lang="fr-FR" dirty="0"/>
                        <a:t>SPDTU</a:t>
                      </a:r>
                      <a:endParaRPr lang="en-US" dirty="0"/>
                    </a:p>
                  </a:txBody>
                  <a:tcPr/>
                </a:tc>
                <a:tc>
                  <a:txBody>
                    <a:bodyPr/>
                    <a:lstStyle/>
                    <a:p>
                      <a:pPr algn="ctr"/>
                      <a:r>
                        <a:rPr lang="fr-FR" dirty="0"/>
                        <a:t>Contention </a:t>
                      </a:r>
                      <a:endParaRPr lang="en-US" dirty="0"/>
                    </a:p>
                  </a:txBody>
                  <a:tcPr/>
                </a:tc>
                <a:extLst>
                  <a:ext uri="{0D108BD9-81ED-4DB2-BD59-A6C34878D82A}">
                    <a16:rowId xmlns:a16="http://schemas.microsoft.com/office/drawing/2014/main" val="1150679381"/>
                  </a:ext>
                </a:extLst>
              </a:tr>
              <a:tr h="542178">
                <a:tc>
                  <a:txBody>
                    <a:bodyPr/>
                    <a:lstStyle/>
                    <a:p>
                      <a:pPr algn="ctr"/>
                      <a:r>
                        <a:rPr lang="fr-FR" dirty="0"/>
                        <a:t>SPPI</a:t>
                      </a:r>
                      <a:endParaRPr lang="en-US" dirty="0"/>
                    </a:p>
                  </a:txBody>
                  <a:tcPr/>
                </a:tc>
                <a:tc>
                  <a:txBody>
                    <a:bodyPr/>
                    <a:lstStyle/>
                    <a:p>
                      <a:pPr algn="ctr"/>
                      <a:r>
                        <a:rPr lang="fr-FR" dirty="0"/>
                        <a:t>Isolement </a:t>
                      </a:r>
                      <a:endParaRPr lang="en-US" dirty="0"/>
                    </a:p>
                  </a:txBody>
                  <a:tcPr/>
                </a:tc>
                <a:extLst>
                  <a:ext uri="{0D108BD9-81ED-4DB2-BD59-A6C34878D82A}">
                    <a16:rowId xmlns:a16="http://schemas.microsoft.com/office/drawing/2014/main" val="1099300032"/>
                  </a:ext>
                </a:extLst>
              </a:tr>
              <a:tr h="746255">
                <a:tc>
                  <a:txBody>
                    <a:bodyPr/>
                    <a:lstStyle/>
                    <a:p>
                      <a:pPr algn="ctr"/>
                      <a:r>
                        <a:rPr lang="fr-FR" dirty="0"/>
                        <a:t>SPDRE</a:t>
                      </a:r>
                      <a:endParaRPr lang="en-US" dirty="0"/>
                    </a:p>
                  </a:txBody>
                  <a:tcPr/>
                </a:tc>
                <a:tc>
                  <a:txBody>
                    <a:bodyPr/>
                    <a:lstStyle/>
                    <a:p>
                      <a:pPr algn="ctr"/>
                      <a:r>
                        <a:rPr lang="fr-FR" dirty="0"/>
                        <a:t>D’autres exemples…selon votre vécu, vos connaissances?</a:t>
                      </a:r>
                      <a:endParaRPr lang="en-US" dirty="0"/>
                    </a:p>
                  </a:txBody>
                  <a:tcPr/>
                </a:tc>
                <a:extLst>
                  <a:ext uri="{0D108BD9-81ED-4DB2-BD59-A6C34878D82A}">
                    <a16:rowId xmlns:a16="http://schemas.microsoft.com/office/drawing/2014/main" val="3948399518"/>
                  </a:ext>
                </a:extLst>
              </a:tr>
            </a:tbl>
          </a:graphicData>
        </a:graphic>
      </p:graphicFrame>
    </p:spTree>
    <p:extLst>
      <p:ext uri="{BB962C8B-B14F-4D97-AF65-F5344CB8AC3E}">
        <p14:creationId xmlns:p14="http://schemas.microsoft.com/office/powerpoint/2010/main" val="248920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35C6A-431A-487A-954A-DAC7BB60C31B}"/>
              </a:ext>
            </a:extLst>
          </p:cNvPr>
          <p:cNvSpPr>
            <a:spLocks noGrp="1"/>
          </p:cNvSpPr>
          <p:nvPr>
            <p:ph type="title"/>
          </p:nvPr>
        </p:nvSpPr>
        <p:spPr>
          <a:xfrm>
            <a:off x="2231136" y="964692"/>
            <a:ext cx="7729728" cy="3944192"/>
          </a:xfrm>
        </p:spPr>
        <p:txBody>
          <a:bodyPr>
            <a:normAutofit/>
          </a:bodyPr>
          <a:lstStyle/>
          <a:p>
            <a:r>
              <a:rPr lang="fr-FR" dirty="0"/>
              <a:t>Soins sans consentement: les droits des patients…(</a:t>
            </a:r>
            <a:r>
              <a:rPr lang="fr-FR" dirty="0" err="1"/>
              <a:t>cf</a:t>
            </a:r>
            <a:r>
              <a:rPr lang="fr-FR" dirty="0"/>
              <a:t> tableau suivant)</a:t>
            </a:r>
            <a:endParaRPr lang="en-US" dirty="0"/>
          </a:p>
        </p:txBody>
      </p:sp>
    </p:spTree>
    <p:extLst>
      <p:ext uri="{BB962C8B-B14F-4D97-AF65-F5344CB8AC3E}">
        <p14:creationId xmlns:p14="http://schemas.microsoft.com/office/powerpoint/2010/main" val="321698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C97FD6-97F5-435F-BD7F-AD8849FBDB45}"/>
              </a:ext>
            </a:extLst>
          </p:cNvPr>
          <p:cNvSpPr>
            <a:spLocks noGrp="1"/>
          </p:cNvSpPr>
          <p:nvPr>
            <p:ph idx="1"/>
          </p:nvPr>
        </p:nvSpPr>
        <p:spPr/>
        <p:txBody>
          <a:bodyPr/>
          <a:lstStyle/>
          <a:p>
            <a:r>
              <a:rPr lang="fr-FR" dirty="0"/>
              <a:t>Tableau extrait de </a:t>
            </a:r>
          </a:p>
          <a:p>
            <a:endParaRPr lang="en-US" dirty="0"/>
          </a:p>
        </p:txBody>
      </p:sp>
      <p:graphicFrame>
        <p:nvGraphicFramePr>
          <p:cNvPr id="4" name="Tableau 3">
            <a:extLst>
              <a:ext uri="{FF2B5EF4-FFF2-40B4-BE49-F238E27FC236}">
                <a16:creationId xmlns:a16="http://schemas.microsoft.com/office/drawing/2014/main" id="{0080B954-EEE6-4834-9F04-63F59E058635}"/>
              </a:ext>
            </a:extLst>
          </p:cNvPr>
          <p:cNvGraphicFramePr>
            <a:graphicFrameLocks noGrp="1"/>
          </p:cNvGraphicFramePr>
          <p:nvPr>
            <p:extLst>
              <p:ext uri="{D42A27DB-BD31-4B8C-83A1-F6EECF244321}">
                <p14:modId xmlns:p14="http://schemas.microsoft.com/office/powerpoint/2010/main" val="704702498"/>
              </p:ext>
            </p:extLst>
          </p:nvPr>
        </p:nvGraphicFramePr>
        <p:xfrm>
          <a:off x="2109988" y="257576"/>
          <a:ext cx="7972023" cy="6113324"/>
        </p:xfrm>
        <a:graphic>
          <a:graphicData uri="http://schemas.openxmlformats.org/drawingml/2006/table">
            <a:tbl>
              <a:tblPr firstRow="1" bandRow="1">
                <a:tableStyleId>{073A0DAA-6AF3-43AB-8588-CEC1D06C72B9}</a:tableStyleId>
              </a:tblPr>
              <a:tblGrid>
                <a:gridCol w="920913">
                  <a:extLst>
                    <a:ext uri="{9D8B030D-6E8A-4147-A177-3AD203B41FA5}">
                      <a16:colId xmlns:a16="http://schemas.microsoft.com/office/drawing/2014/main" val="3099180403"/>
                    </a:ext>
                  </a:extLst>
                </a:gridCol>
                <a:gridCol w="7051110">
                  <a:extLst>
                    <a:ext uri="{9D8B030D-6E8A-4147-A177-3AD203B41FA5}">
                      <a16:colId xmlns:a16="http://schemas.microsoft.com/office/drawing/2014/main" val="4240517428"/>
                    </a:ext>
                  </a:extLst>
                </a:gridCol>
              </a:tblGrid>
              <a:tr h="7984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Tableau extrait S. </a:t>
                      </a:r>
                      <a:r>
                        <a:rPr lang="fr-FR" dirty="0" err="1"/>
                        <a:t>Langerfeld</a:t>
                      </a:r>
                      <a:r>
                        <a:rPr lang="fr-FR" dirty="0"/>
                        <a:t> </a:t>
                      </a:r>
                      <a:r>
                        <a:rPr lang="fr-FR" dirty="0" err="1"/>
                        <a:t>Serranello</a:t>
                      </a:r>
                      <a:r>
                        <a:rPr lang="fr-FR" dirty="0"/>
                        <a:t>, J. </a:t>
                      </a:r>
                      <a:r>
                        <a:rPr lang="fr-FR" dirty="0" err="1"/>
                        <a:t>Merkling</a:t>
                      </a:r>
                      <a:r>
                        <a:rPr lang="fr-FR" dirty="0"/>
                        <a:t>. (2019). </a:t>
                      </a:r>
                      <a:r>
                        <a:rPr lang="fr-FR" i="1" dirty="0"/>
                        <a:t>Fiches de soins infirmiers en psychiatrie</a:t>
                      </a:r>
                      <a:r>
                        <a:rPr lang="fr-FR" dirty="0"/>
                        <a:t>. Elsevier Masson</a:t>
                      </a:r>
                      <a:endParaRPr lang="en-US" dirty="0"/>
                    </a:p>
                    <a:p>
                      <a:endParaRPr lang="en-US" dirty="0"/>
                    </a:p>
                  </a:txBody>
                  <a:tcPr/>
                </a:tc>
                <a:tc hMerge="1">
                  <a:txBody>
                    <a:bodyPr/>
                    <a:lstStyle/>
                    <a:p>
                      <a:endParaRPr lang="en-US" dirty="0"/>
                    </a:p>
                  </a:txBody>
                  <a:tcPr/>
                </a:tc>
                <a:extLst>
                  <a:ext uri="{0D108BD9-81ED-4DB2-BD59-A6C34878D82A}">
                    <a16:rowId xmlns:a16="http://schemas.microsoft.com/office/drawing/2014/main" val="3436352014"/>
                  </a:ext>
                </a:extLst>
              </a:tr>
              <a:tr h="522491">
                <a:tc>
                  <a:txBody>
                    <a:bodyPr/>
                    <a:lstStyle/>
                    <a:p>
                      <a:r>
                        <a:rPr lang="fr-FR" dirty="0"/>
                        <a:t>1</a:t>
                      </a:r>
                      <a:endParaRPr lang="en-US" dirty="0"/>
                    </a:p>
                  </a:txBody>
                  <a:tcPr/>
                </a:tc>
                <a:tc>
                  <a:txBody>
                    <a:bodyPr/>
                    <a:lstStyle/>
                    <a:p>
                      <a:r>
                        <a:rPr lang="fr-FR" dirty="0"/>
                        <a:t>Communiquer avec les autorités </a:t>
                      </a:r>
                      <a:endParaRPr lang="en-US" dirty="0"/>
                    </a:p>
                  </a:txBody>
                  <a:tcPr/>
                </a:tc>
                <a:extLst>
                  <a:ext uri="{0D108BD9-81ED-4DB2-BD59-A6C34878D82A}">
                    <a16:rowId xmlns:a16="http://schemas.microsoft.com/office/drawing/2014/main" val="2246249890"/>
                  </a:ext>
                </a:extLst>
              </a:tr>
              <a:tr h="522491">
                <a:tc>
                  <a:txBody>
                    <a:bodyPr/>
                    <a:lstStyle/>
                    <a:p>
                      <a:r>
                        <a:rPr lang="fr-FR" dirty="0"/>
                        <a:t>2</a:t>
                      </a:r>
                      <a:endParaRPr lang="en-US" dirty="0"/>
                    </a:p>
                  </a:txBody>
                  <a:tcPr/>
                </a:tc>
                <a:tc>
                  <a:txBody>
                    <a:bodyPr/>
                    <a:lstStyle/>
                    <a:p>
                      <a:r>
                        <a:rPr lang="fr-FR" dirty="0"/>
                        <a:t>Saisir la Commission départementale des soins psychiatriques (CDSP) et, si elle est hospitalisée, la commission des usagers de l’établissement de santé.</a:t>
                      </a:r>
                      <a:endParaRPr lang="en-US" dirty="0"/>
                    </a:p>
                  </a:txBody>
                  <a:tcPr/>
                </a:tc>
                <a:extLst>
                  <a:ext uri="{0D108BD9-81ED-4DB2-BD59-A6C34878D82A}">
                    <a16:rowId xmlns:a16="http://schemas.microsoft.com/office/drawing/2014/main" val="4083890818"/>
                  </a:ext>
                </a:extLst>
              </a:tr>
              <a:tr h="522491">
                <a:tc>
                  <a:txBody>
                    <a:bodyPr/>
                    <a:lstStyle/>
                    <a:p>
                      <a:r>
                        <a:rPr lang="fr-FR" dirty="0"/>
                        <a:t>3</a:t>
                      </a:r>
                      <a:endParaRPr lang="en-US" dirty="0"/>
                    </a:p>
                  </a:txBody>
                  <a:tcPr/>
                </a:tc>
                <a:tc>
                  <a:txBody>
                    <a:bodyPr/>
                    <a:lstStyle/>
                    <a:p>
                      <a:r>
                        <a:rPr lang="fr-FR" dirty="0"/>
                        <a:t>Prendre conseil d’un médecin ou d’un avocat de son choix.</a:t>
                      </a:r>
                    </a:p>
                  </a:txBody>
                  <a:tcPr/>
                </a:tc>
                <a:extLst>
                  <a:ext uri="{0D108BD9-81ED-4DB2-BD59-A6C34878D82A}">
                    <a16:rowId xmlns:a16="http://schemas.microsoft.com/office/drawing/2014/main" val="608585675"/>
                  </a:ext>
                </a:extLst>
              </a:tr>
              <a:tr h="522491">
                <a:tc>
                  <a:txBody>
                    <a:bodyPr/>
                    <a:lstStyle/>
                    <a:p>
                      <a:r>
                        <a:rPr lang="fr-FR" dirty="0"/>
                        <a:t>4</a:t>
                      </a:r>
                      <a:endParaRPr lang="en-US" dirty="0"/>
                    </a:p>
                  </a:txBody>
                  <a:tcPr/>
                </a:tc>
                <a:tc>
                  <a:txBody>
                    <a:bodyPr/>
                    <a:lstStyle/>
                    <a:p>
                      <a:r>
                        <a:rPr lang="fr-FR" dirty="0"/>
                        <a:t>Porter à la connaissance du contrôleur général des lieux de privation de liberté des faits ou des situations susceptibles de relever de sa compétence.</a:t>
                      </a:r>
                      <a:endParaRPr lang="en-US" dirty="0"/>
                    </a:p>
                  </a:txBody>
                  <a:tcPr/>
                </a:tc>
                <a:extLst>
                  <a:ext uri="{0D108BD9-81ED-4DB2-BD59-A6C34878D82A}">
                    <a16:rowId xmlns:a16="http://schemas.microsoft.com/office/drawing/2014/main" val="946157162"/>
                  </a:ext>
                </a:extLst>
              </a:tr>
              <a:tr h="522491">
                <a:tc>
                  <a:txBody>
                    <a:bodyPr/>
                    <a:lstStyle/>
                    <a:p>
                      <a:r>
                        <a:rPr lang="fr-FR" dirty="0"/>
                        <a:t>5</a:t>
                      </a:r>
                      <a:endParaRPr lang="en-US" dirty="0"/>
                    </a:p>
                  </a:txBody>
                  <a:tcPr/>
                </a:tc>
                <a:tc>
                  <a:txBody>
                    <a:bodyPr/>
                    <a:lstStyle/>
                    <a:p>
                      <a:r>
                        <a:rPr lang="fr-FR" dirty="0"/>
                        <a:t>Emettre ou recevoir des courriers.</a:t>
                      </a:r>
                      <a:endParaRPr lang="en-US" dirty="0"/>
                    </a:p>
                  </a:txBody>
                  <a:tcPr/>
                </a:tc>
                <a:extLst>
                  <a:ext uri="{0D108BD9-81ED-4DB2-BD59-A6C34878D82A}">
                    <a16:rowId xmlns:a16="http://schemas.microsoft.com/office/drawing/2014/main" val="187508319"/>
                  </a:ext>
                </a:extLst>
              </a:tr>
              <a:tr h="522491">
                <a:tc>
                  <a:txBody>
                    <a:bodyPr/>
                    <a:lstStyle/>
                    <a:p>
                      <a:r>
                        <a:rPr lang="fr-FR" dirty="0"/>
                        <a:t>6</a:t>
                      </a:r>
                      <a:endParaRPr lang="en-US" dirty="0"/>
                    </a:p>
                  </a:txBody>
                  <a:tcPr/>
                </a:tc>
                <a:tc>
                  <a:txBody>
                    <a:bodyPr/>
                    <a:lstStyle/>
                    <a:p>
                      <a:r>
                        <a:rPr lang="fr-FR" dirty="0"/>
                        <a:t>Consulter le règlement intérieur de l’établissement et recevoir les explications qui s’y rapportent.</a:t>
                      </a:r>
                      <a:endParaRPr lang="en-US" dirty="0"/>
                    </a:p>
                  </a:txBody>
                  <a:tcPr/>
                </a:tc>
                <a:extLst>
                  <a:ext uri="{0D108BD9-81ED-4DB2-BD59-A6C34878D82A}">
                    <a16:rowId xmlns:a16="http://schemas.microsoft.com/office/drawing/2014/main" val="918537310"/>
                  </a:ext>
                </a:extLst>
              </a:tr>
              <a:tr h="522491">
                <a:tc>
                  <a:txBody>
                    <a:bodyPr/>
                    <a:lstStyle/>
                    <a:p>
                      <a:r>
                        <a:rPr lang="fr-FR" dirty="0"/>
                        <a:t>7</a:t>
                      </a:r>
                      <a:endParaRPr lang="en-US" dirty="0"/>
                    </a:p>
                  </a:txBody>
                  <a:tcPr/>
                </a:tc>
                <a:tc>
                  <a:txBody>
                    <a:bodyPr/>
                    <a:lstStyle/>
                    <a:p>
                      <a:r>
                        <a:rPr lang="fr-FR" dirty="0"/>
                        <a:t>Exercer son droit de vote (sauf si restriction due à une protection juridique).</a:t>
                      </a:r>
                      <a:endParaRPr lang="en-US" dirty="0"/>
                    </a:p>
                  </a:txBody>
                  <a:tcPr/>
                </a:tc>
                <a:extLst>
                  <a:ext uri="{0D108BD9-81ED-4DB2-BD59-A6C34878D82A}">
                    <a16:rowId xmlns:a16="http://schemas.microsoft.com/office/drawing/2014/main" val="4080850975"/>
                  </a:ext>
                </a:extLst>
              </a:tr>
              <a:tr h="522491">
                <a:tc>
                  <a:txBody>
                    <a:bodyPr/>
                    <a:lstStyle/>
                    <a:p>
                      <a:r>
                        <a:rPr lang="fr-FR" dirty="0"/>
                        <a:t>8</a:t>
                      </a:r>
                      <a:endParaRPr lang="en-US" dirty="0"/>
                    </a:p>
                  </a:txBody>
                  <a:tcPr/>
                </a:tc>
                <a:tc>
                  <a:txBody>
                    <a:bodyPr/>
                    <a:lstStyle/>
                    <a:p>
                      <a:r>
                        <a:rPr lang="fr-FR" dirty="0"/>
                        <a:t>Se livrer aux activités religieuses ou philosophiques de son choix.</a:t>
                      </a:r>
                      <a:endParaRPr lang="en-US" dirty="0"/>
                    </a:p>
                  </a:txBody>
                  <a:tcPr/>
                </a:tc>
                <a:extLst>
                  <a:ext uri="{0D108BD9-81ED-4DB2-BD59-A6C34878D82A}">
                    <a16:rowId xmlns:a16="http://schemas.microsoft.com/office/drawing/2014/main" val="2378854042"/>
                  </a:ext>
                </a:extLst>
              </a:tr>
            </a:tbl>
          </a:graphicData>
        </a:graphic>
      </p:graphicFrame>
    </p:spTree>
    <p:extLst>
      <p:ext uri="{BB962C8B-B14F-4D97-AF65-F5344CB8AC3E}">
        <p14:creationId xmlns:p14="http://schemas.microsoft.com/office/powerpoint/2010/main" val="397620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6FA69-9238-495F-8A6D-E1834ABADF6D}"/>
              </a:ext>
            </a:extLst>
          </p:cNvPr>
          <p:cNvSpPr>
            <a:spLocks noGrp="1"/>
          </p:cNvSpPr>
          <p:nvPr>
            <p:ph type="title"/>
          </p:nvPr>
        </p:nvSpPr>
        <p:spPr>
          <a:xfrm>
            <a:off x="2231136" y="2249849"/>
            <a:ext cx="7729728" cy="1471920"/>
          </a:xfrm>
        </p:spPr>
        <p:txBody>
          <a:bodyPr>
            <a:normAutofit/>
          </a:bodyPr>
          <a:lstStyle/>
          <a:p>
            <a:r>
              <a:rPr lang="fr-FR" dirty="0"/>
              <a:t>Charte du patient en santé mentale</a:t>
            </a:r>
            <a:endParaRPr lang="en-US" dirty="0"/>
          </a:p>
        </p:txBody>
      </p:sp>
    </p:spTree>
    <p:extLst>
      <p:ext uri="{BB962C8B-B14F-4D97-AF65-F5344CB8AC3E}">
        <p14:creationId xmlns:p14="http://schemas.microsoft.com/office/powerpoint/2010/main" val="371267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5D109-10F4-441C-8E32-76AA1F88C69C}"/>
              </a:ext>
            </a:extLst>
          </p:cNvPr>
          <p:cNvSpPr>
            <a:spLocks noGrp="1"/>
          </p:cNvSpPr>
          <p:nvPr>
            <p:ph type="title"/>
          </p:nvPr>
        </p:nvSpPr>
        <p:spPr>
          <a:xfrm>
            <a:off x="2231136" y="964691"/>
            <a:ext cx="7729728" cy="1495173"/>
          </a:xfrm>
        </p:spPr>
        <p:txBody>
          <a:bodyPr>
            <a:normAutofit/>
          </a:bodyPr>
          <a:lstStyle/>
          <a:p>
            <a:r>
              <a:rPr lang="fr-FR" dirty="0"/>
              <a:t>Les différentes structures et dispositifs de pec</a:t>
            </a:r>
            <a:br>
              <a:rPr lang="fr-FR" dirty="0"/>
            </a:br>
            <a:r>
              <a:rPr lang="fr-FR" sz="1600" dirty="0"/>
              <a:t>source site internet du Centre hospitalier de </a:t>
            </a:r>
            <a:r>
              <a:rPr lang="fr-FR" sz="1600" dirty="0" err="1"/>
              <a:t>lORQUIN</a:t>
            </a:r>
            <a:endParaRPr lang="en-US" sz="1600" dirty="0"/>
          </a:p>
        </p:txBody>
      </p:sp>
      <p:sp>
        <p:nvSpPr>
          <p:cNvPr id="3" name="Espace réservé du contenu 2">
            <a:extLst>
              <a:ext uri="{FF2B5EF4-FFF2-40B4-BE49-F238E27FC236}">
                <a16:creationId xmlns:a16="http://schemas.microsoft.com/office/drawing/2014/main" id="{FD738B24-A84E-48FE-9003-3575AF39119E}"/>
              </a:ext>
            </a:extLst>
          </p:cNvPr>
          <p:cNvSpPr>
            <a:spLocks noGrp="1"/>
          </p:cNvSpPr>
          <p:nvPr>
            <p:ph idx="1"/>
          </p:nvPr>
        </p:nvSpPr>
        <p:spPr>
          <a:xfrm>
            <a:off x="2231136" y="2638044"/>
            <a:ext cx="7729728" cy="3685483"/>
          </a:xfrm>
        </p:spPr>
        <p:txBody>
          <a:bodyPr>
            <a:normAutofit fontScale="92500" lnSpcReduction="20000"/>
          </a:bodyPr>
          <a:lstStyle/>
          <a:p>
            <a:pPr lvl="0" algn="just"/>
            <a:r>
              <a:rPr lang="fr-FR" b="1" dirty="0"/>
              <a:t>Unité de réhabilitation</a:t>
            </a:r>
            <a:r>
              <a:rPr lang="fr-FR" dirty="0"/>
              <a:t> </a:t>
            </a:r>
          </a:p>
          <a:p>
            <a:pPr lvl="0" algn="just"/>
            <a:r>
              <a:rPr lang="fr-FR" b="1" dirty="0"/>
              <a:t>Unité de soins prolongés</a:t>
            </a:r>
            <a:r>
              <a:rPr lang="fr-FR" dirty="0"/>
              <a:t> </a:t>
            </a:r>
          </a:p>
          <a:p>
            <a:pPr lvl="0" algn="just"/>
            <a:r>
              <a:rPr lang="fr-FR" b="1" dirty="0"/>
              <a:t>Unité de soins post aigus  </a:t>
            </a:r>
          </a:p>
          <a:p>
            <a:pPr lvl="0" algn="just"/>
            <a:r>
              <a:rPr lang="fr-FR" b="1" dirty="0"/>
              <a:t>Admissions libres ou sous contraintes</a:t>
            </a:r>
            <a:r>
              <a:rPr lang="fr-FR" dirty="0"/>
              <a:t> </a:t>
            </a:r>
          </a:p>
          <a:p>
            <a:pPr lvl="0" algn="just"/>
            <a:r>
              <a:rPr lang="fr-FR" b="1" dirty="0"/>
              <a:t>Hôpital de jour pour personnes âgées</a:t>
            </a:r>
            <a:r>
              <a:rPr lang="fr-FR" dirty="0"/>
              <a:t> </a:t>
            </a:r>
            <a:endParaRPr lang="en-US" dirty="0"/>
          </a:p>
          <a:p>
            <a:pPr lvl="0" algn="just"/>
            <a:r>
              <a:rPr lang="fr-FR" b="1" dirty="0"/>
              <a:t>Hôpital de jour adultes</a:t>
            </a:r>
            <a:r>
              <a:rPr lang="fr-FR" dirty="0"/>
              <a:t> </a:t>
            </a:r>
            <a:r>
              <a:rPr lang="fr-FR" b="1" dirty="0"/>
              <a:t>Centre d’accueil et de soins de dépendances (CASD) </a:t>
            </a:r>
          </a:p>
          <a:p>
            <a:pPr lvl="0" algn="just"/>
            <a:r>
              <a:rPr lang="fr-FR" b="1" dirty="0"/>
              <a:t>Centre médicaux psychologique (CMP)</a:t>
            </a:r>
          </a:p>
          <a:p>
            <a:pPr lvl="0" algn="just"/>
            <a:r>
              <a:rPr lang="fr-FR" dirty="0"/>
              <a:t> </a:t>
            </a:r>
            <a:r>
              <a:rPr lang="fr-FR" b="1" dirty="0"/>
              <a:t>Equipe mobile de psycho-gériatrie</a:t>
            </a:r>
            <a:r>
              <a:rPr lang="fr-FR" dirty="0"/>
              <a:t> </a:t>
            </a:r>
          </a:p>
          <a:p>
            <a:pPr lvl="0" algn="just"/>
            <a:r>
              <a:rPr lang="fr-FR" b="1" dirty="0"/>
              <a:t>Centre de réhabilitation de jour pour adulte (CRJA)</a:t>
            </a:r>
            <a:r>
              <a:rPr lang="fr-FR" dirty="0"/>
              <a:t> </a:t>
            </a:r>
          </a:p>
          <a:p>
            <a:pPr lvl="0" algn="just"/>
            <a:r>
              <a:rPr lang="fr-FR" b="1" dirty="0"/>
              <a:t>Hôpital de jour pour enfant</a:t>
            </a:r>
          </a:p>
          <a:p>
            <a:pPr lvl="0"/>
            <a:endParaRPr lang="en-US" dirty="0"/>
          </a:p>
        </p:txBody>
      </p:sp>
    </p:spTree>
    <p:extLst>
      <p:ext uri="{BB962C8B-B14F-4D97-AF65-F5344CB8AC3E}">
        <p14:creationId xmlns:p14="http://schemas.microsoft.com/office/powerpoint/2010/main" val="312150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FAF2F-1C1B-4420-A80F-C034CBFB0E69}"/>
              </a:ext>
            </a:extLst>
          </p:cNvPr>
          <p:cNvSpPr>
            <a:spLocks noGrp="1"/>
          </p:cNvSpPr>
          <p:nvPr>
            <p:ph type="title"/>
          </p:nvPr>
        </p:nvSpPr>
        <p:spPr>
          <a:xfrm>
            <a:off x="2231136" y="579549"/>
            <a:ext cx="7729728" cy="1573863"/>
          </a:xfrm>
        </p:spPr>
        <p:txBody>
          <a:bodyPr>
            <a:normAutofit/>
          </a:bodyPr>
          <a:lstStyle/>
          <a:p>
            <a:r>
              <a:rPr lang="fr-FR" dirty="0"/>
              <a:t>Les différentes structures et dispositifs de pec</a:t>
            </a:r>
            <a:br>
              <a:rPr lang="fr-FR" dirty="0"/>
            </a:br>
            <a:r>
              <a:rPr lang="fr-FR" sz="1800" dirty="0"/>
              <a:t>source site du Centre hospitalier de </a:t>
            </a:r>
            <a:r>
              <a:rPr lang="fr-FR" sz="1800" dirty="0" err="1"/>
              <a:t>lORQUIN</a:t>
            </a:r>
            <a:endParaRPr lang="en-US" sz="1800" dirty="0"/>
          </a:p>
        </p:txBody>
      </p:sp>
      <p:sp>
        <p:nvSpPr>
          <p:cNvPr id="3" name="Espace réservé du contenu 2">
            <a:extLst>
              <a:ext uri="{FF2B5EF4-FFF2-40B4-BE49-F238E27FC236}">
                <a16:creationId xmlns:a16="http://schemas.microsoft.com/office/drawing/2014/main" id="{894E1481-436F-49C1-9024-1D48BFAF1EF0}"/>
              </a:ext>
            </a:extLst>
          </p:cNvPr>
          <p:cNvSpPr>
            <a:spLocks noGrp="1"/>
          </p:cNvSpPr>
          <p:nvPr>
            <p:ph idx="1"/>
          </p:nvPr>
        </p:nvSpPr>
        <p:spPr/>
        <p:txBody>
          <a:bodyPr/>
          <a:lstStyle/>
          <a:p>
            <a:pPr algn="just"/>
            <a:r>
              <a:rPr lang="fr-FR" b="1" dirty="0"/>
              <a:t>Centre d’accueil thérapeutique à temps partiels </a:t>
            </a:r>
            <a:r>
              <a:rPr lang="fr-FR" b="1" i="1" dirty="0"/>
              <a:t>pour enfants</a:t>
            </a:r>
            <a:r>
              <a:rPr lang="fr-FR" dirty="0"/>
              <a:t> </a:t>
            </a:r>
          </a:p>
          <a:p>
            <a:pPr algn="just"/>
            <a:r>
              <a:rPr lang="fr-FR" b="1" dirty="0"/>
              <a:t>Equipe mobile de soins et de liaisons (EMSEL) </a:t>
            </a:r>
            <a:endParaRPr lang="fr-FR" dirty="0"/>
          </a:p>
          <a:p>
            <a:pPr lvl="0" algn="just"/>
            <a:r>
              <a:rPr lang="fr-FR" b="1" dirty="0"/>
              <a:t>Appartement thérapeutique</a:t>
            </a:r>
            <a:r>
              <a:rPr lang="fr-FR" dirty="0"/>
              <a:t> </a:t>
            </a:r>
          </a:p>
          <a:p>
            <a:pPr lvl="0" algn="just"/>
            <a:r>
              <a:rPr lang="fr-FR" b="1" dirty="0"/>
              <a:t>Service médicaux psychologique (SMPR)</a:t>
            </a:r>
            <a:r>
              <a:rPr lang="fr-FR" dirty="0"/>
              <a:t> </a:t>
            </a:r>
          </a:p>
          <a:p>
            <a:pPr lvl="0" algn="just"/>
            <a:r>
              <a:rPr lang="fr-FR" b="1" dirty="0"/>
              <a:t>PALET </a:t>
            </a:r>
          </a:p>
          <a:p>
            <a:endParaRPr lang="en-US" dirty="0"/>
          </a:p>
        </p:txBody>
      </p:sp>
    </p:spTree>
    <p:extLst>
      <p:ext uri="{BB962C8B-B14F-4D97-AF65-F5344CB8AC3E}">
        <p14:creationId xmlns:p14="http://schemas.microsoft.com/office/powerpoint/2010/main" val="206611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97BA8-A77C-4312-AA73-34222796E5C4}"/>
              </a:ext>
            </a:extLst>
          </p:cNvPr>
          <p:cNvSpPr>
            <a:spLocks noGrp="1"/>
          </p:cNvSpPr>
          <p:nvPr>
            <p:ph type="title"/>
          </p:nvPr>
        </p:nvSpPr>
        <p:spPr/>
        <p:txBody>
          <a:bodyPr/>
          <a:lstStyle/>
          <a:p>
            <a:r>
              <a:rPr lang="fr-FR" dirty="0"/>
              <a:t>Les différents modes d’hospitalisation en psychiatrie</a:t>
            </a:r>
            <a:endParaRPr lang="en-US" dirty="0"/>
          </a:p>
        </p:txBody>
      </p:sp>
      <p:sp>
        <p:nvSpPr>
          <p:cNvPr id="3" name="Espace réservé du contenu 2">
            <a:extLst>
              <a:ext uri="{FF2B5EF4-FFF2-40B4-BE49-F238E27FC236}">
                <a16:creationId xmlns:a16="http://schemas.microsoft.com/office/drawing/2014/main" id="{80E07C1D-E145-4E9D-80C9-A487AAEBD241}"/>
              </a:ext>
            </a:extLst>
          </p:cNvPr>
          <p:cNvSpPr>
            <a:spLocks noGrp="1"/>
          </p:cNvSpPr>
          <p:nvPr>
            <p:ph idx="1"/>
          </p:nvPr>
        </p:nvSpPr>
        <p:spPr>
          <a:xfrm>
            <a:off x="2231136" y="2409092"/>
            <a:ext cx="9269201" cy="3330935"/>
          </a:xfrm>
        </p:spPr>
        <p:txBody>
          <a:bodyPr/>
          <a:lstStyle/>
          <a:p>
            <a:r>
              <a:rPr lang="fr-FR" b="1" dirty="0"/>
              <a:t>SPL </a:t>
            </a:r>
            <a:r>
              <a:rPr lang="fr-FR" dirty="0"/>
              <a:t>: soins psychiatriques libres</a:t>
            </a:r>
          </a:p>
          <a:p>
            <a:r>
              <a:rPr lang="fr-FR" b="1" dirty="0"/>
              <a:t>SPDT</a:t>
            </a:r>
            <a:r>
              <a:rPr lang="fr-FR" dirty="0"/>
              <a:t> : soins psychiatriques à la demande d’un tiers (en urgence SPDTU)</a:t>
            </a:r>
          </a:p>
          <a:p>
            <a:r>
              <a:rPr lang="fr-FR" b="1" dirty="0"/>
              <a:t>SPPI </a:t>
            </a:r>
            <a:r>
              <a:rPr lang="fr-FR" dirty="0"/>
              <a:t>: soins psychiatriques en cas de péril imminent</a:t>
            </a:r>
          </a:p>
          <a:p>
            <a:r>
              <a:rPr lang="fr-FR" b="1" dirty="0"/>
              <a:t>SPDRE</a:t>
            </a:r>
            <a:r>
              <a:rPr lang="fr-FR" dirty="0"/>
              <a:t> : soins psychiatriques sur décision du représentant de l’état</a:t>
            </a:r>
          </a:p>
          <a:p>
            <a:endParaRPr lang="en-US" dirty="0"/>
          </a:p>
        </p:txBody>
      </p:sp>
      <p:pic>
        <p:nvPicPr>
          <p:cNvPr id="4" name="Image 3">
            <a:extLst>
              <a:ext uri="{FF2B5EF4-FFF2-40B4-BE49-F238E27FC236}">
                <a16:creationId xmlns:a16="http://schemas.microsoft.com/office/drawing/2014/main" id="{D98E923B-DF85-4E0B-A8C8-F2EA1D1E241C}"/>
              </a:ext>
            </a:extLst>
          </p:cNvPr>
          <p:cNvPicPr>
            <a:picLocks noChangeAspect="1"/>
          </p:cNvPicPr>
          <p:nvPr/>
        </p:nvPicPr>
        <p:blipFill>
          <a:blip r:embed="rId2"/>
          <a:stretch>
            <a:fillRect/>
          </a:stretch>
        </p:blipFill>
        <p:spPr>
          <a:xfrm>
            <a:off x="3798277" y="4046680"/>
            <a:ext cx="4396154" cy="2773821"/>
          </a:xfrm>
          <a:prstGeom prst="rect">
            <a:avLst/>
          </a:prstGeom>
        </p:spPr>
      </p:pic>
    </p:spTree>
    <p:extLst>
      <p:ext uri="{BB962C8B-B14F-4D97-AF65-F5344CB8AC3E}">
        <p14:creationId xmlns:p14="http://schemas.microsoft.com/office/powerpoint/2010/main" val="165093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93918-3190-4DB3-A7A2-DEAC4C93A738}"/>
              </a:ext>
            </a:extLst>
          </p:cNvPr>
          <p:cNvSpPr>
            <a:spLocks noGrp="1"/>
          </p:cNvSpPr>
          <p:nvPr>
            <p:ph type="title"/>
          </p:nvPr>
        </p:nvSpPr>
        <p:spPr/>
        <p:txBody>
          <a:bodyPr/>
          <a:lstStyle/>
          <a:p>
            <a:r>
              <a:rPr lang="fr-FR" dirty="0"/>
              <a:t>SPL : soins psychiatriques libres</a:t>
            </a:r>
            <a:br>
              <a:rPr lang="fr-FR" dirty="0"/>
            </a:br>
            <a:endParaRPr lang="en-US" dirty="0"/>
          </a:p>
        </p:txBody>
      </p:sp>
      <p:sp>
        <p:nvSpPr>
          <p:cNvPr id="3" name="Espace réservé du contenu 2">
            <a:extLst>
              <a:ext uri="{FF2B5EF4-FFF2-40B4-BE49-F238E27FC236}">
                <a16:creationId xmlns:a16="http://schemas.microsoft.com/office/drawing/2014/main" id="{48283C9C-96C7-4EEE-91FF-16D63882FCD8}"/>
              </a:ext>
            </a:extLst>
          </p:cNvPr>
          <p:cNvSpPr>
            <a:spLocks noGrp="1"/>
          </p:cNvSpPr>
          <p:nvPr>
            <p:ph idx="1"/>
          </p:nvPr>
        </p:nvSpPr>
        <p:spPr/>
        <p:txBody>
          <a:bodyPr/>
          <a:lstStyle/>
          <a:p>
            <a:pPr algn="just"/>
            <a:r>
              <a:rPr lang="fr-FR" dirty="0"/>
              <a:t>Toute personne hospitalisée avec son consentement pour des troubles mentaux est en soins psychiatriques libres. En SL les droits du patient sont les même que pour toute autre hospitalisation.</a:t>
            </a:r>
          </a:p>
          <a:p>
            <a:pPr algn="just"/>
            <a:r>
              <a:rPr lang="fr-FR" dirty="0"/>
              <a:t>75% des patients en psychiatrie (publique) ont un suivi ambulatoire uniquement.</a:t>
            </a:r>
          </a:p>
          <a:p>
            <a:pPr algn="just"/>
            <a:r>
              <a:rPr lang="fr-FR" dirty="0"/>
              <a:t>Parmi les personnes hospitalisées en psychiatrie 80% sont consentantes.</a:t>
            </a:r>
          </a:p>
          <a:p>
            <a:pPr algn="just"/>
            <a:r>
              <a:rPr lang="fr-FR" dirty="0"/>
              <a:t>C’est le mode d’hospitalisation a privilégier!!! Si l’état de la personne rend cela possible évidemment.</a:t>
            </a:r>
          </a:p>
          <a:p>
            <a:pPr algn="just"/>
            <a:r>
              <a:rPr lang="fr-FR" dirty="0"/>
              <a:t>Recherche de la collaboration aux soins, facilite une alliance thérapeutique.</a:t>
            </a:r>
            <a:endParaRPr lang="en-US" dirty="0"/>
          </a:p>
        </p:txBody>
      </p:sp>
    </p:spTree>
    <p:extLst>
      <p:ext uri="{BB962C8B-B14F-4D97-AF65-F5344CB8AC3E}">
        <p14:creationId xmlns:p14="http://schemas.microsoft.com/office/powerpoint/2010/main" val="127885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36381-ED62-4321-B8C4-3A6963EAEEA3}"/>
              </a:ext>
            </a:extLst>
          </p:cNvPr>
          <p:cNvSpPr>
            <a:spLocks noGrp="1"/>
          </p:cNvSpPr>
          <p:nvPr>
            <p:ph type="title"/>
          </p:nvPr>
        </p:nvSpPr>
        <p:spPr/>
        <p:txBody>
          <a:bodyPr>
            <a:normAutofit fontScale="90000"/>
          </a:bodyPr>
          <a:lstStyle/>
          <a:p>
            <a:br>
              <a:rPr lang="fr-FR" dirty="0"/>
            </a:br>
            <a:r>
              <a:rPr lang="fr-FR" dirty="0"/>
              <a:t>SPDT : soins psychiatriques à la demande d’un tiers (en urgence SPDTU)</a:t>
            </a:r>
            <a:br>
              <a:rPr lang="fr-FR" dirty="0"/>
            </a:br>
            <a:endParaRPr lang="en-US" dirty="0"/>
          </a:p>
        </p:txBody>
      </p:sp>
      <p:sp>
        <p:nvSpPr>
          <p:cNvPr id="3" name="Espace réservé du contenu 2">
            <a:extLst>
              <a:ext uri="{FF2B5EF4-FFF2-40B4-BE49-F238E27FC236}">
                <a16:creationId xmlns:a16="http://schemas.microsoft.com/office/drawing/2014/main" id="{D9F5DB89-07D6-4294-B87A-482DADB12F2D}"/>
              </a:ext>
            </a:extLst>
          </p:cNvPr>
          <p:cNvSpPr>
            <a:spLocks noGrp="1"/>
          </p:cNvSpPr>
          <p:nvPr>
            <p:ph idx="1"/>
          </p:nvPr>
        </p:nvSpPr>
        <p:spPr>
          <a:xfrm>
            <a:off x="2231136" y="2395470"/>
            <a:ext cx="7729728" cy="4211392"/>
          </a:xfrm>
        </p:spPr>
        <p:txBody>
          <a:bodyPr>
            <a:normAutofit fontScale="92500" lnSpcReduction="10000"/>
          </a:bodyPr>
          <a:lstStyle/>
          <a:p>
            <a:pPr algn="just"/>
            <a:r>
              <a:rPr lang="fr-FR" sz="1900" dirty="0"/>
              <a:t>3 conditions pour une SDT: troubles mentaux, pas de consentement aux soins, la personne doit avoir des soins immédiat. </a:t>
            </a:r>
          </a:p>
          <a:p>
            <a:pPr algn="just"/>
            <a:r>
              <a:rPr lang="fr-FR" sz="1900" dirty="0"/>
              <a:t>Le mode d’hospitalisation peut-être levé a tout moment.</a:t>
            </a:r>
          </a:p>
          <a:p>
            <a:pPr algn="just"/>
            <a:r>
              <a:rPr lang="fr-FR" sz="1900" dirty="0"/>
              <a:t>Il faut pour une SDT 2 certificats médicaux de moins de quinze jours (précisant que l’état mental du patient ne rend pas possible le consentement aux soins et que la personne nécessite une prise en charge régulière voir constante) et un tiers (sauf si péril imminent).</a:t>
            </a:r>
          </a:p>
          <a:p>
            <a:pPr algn="just"/>
            <a:r>
              <a:rPr lang="fr-FR" sz="1900" dirty="0"/>
              <a:t>Les 2 médecins réalisant les certificats ne doivent pas être parents ou alliés entre eux, avec le directeur d’établissement, avec le tiers et avec le patient.</a:t>
            </a:r>
          </a:p>
          <a:p>
            <a:pPr algn="just"/>
            <a:r>
              <a:rPr lang="fr-FR" sz="1900" dirty="0"/>
              <a:t>Le premier certificat ne doit pas être écrit par un médecin de l’établissement, le second certificat peut être réalisé par un médecin de l’établissement.</a:t>
            </a:r>
          </a:p>
          <a:p>
            <a:pPr algn="just"/>
            <a:r>
              <a:rPr lang="fr-FR" sz="1900" dirty="0"/>
              <a:t>Pour valider l’admission en SDT par le Directeur d’établissement, les 2 certificats doivent prononcer les mêmes conclusions concernant l’état du patient.</a:t>
            </a:r>
          </a:p>
          <a:p>
            <a:pPr algn="just"/>
            <a:endParaRPr lang="fr-FR" dirty="0"/>
          </a:p>
          <a:p>
            <a:pPr marL="0" indent="0">
              <a:buNone/>
            </a:pPr>
            <a:endParaRPr lang="fr-FR" dirty="0"/>
          </a:p>
          <a:p>
            <a:endParaRPr lang="en-US" dirty="0"/>
          </a:p>
        </p:txBody>
      </p:sp>
    </p:spTree>
    <p:extLst>
      <p:ext uri="{BB962C8B-B14F-4D97-AF65-F5344CB8AC3E}">
        <p14:creationId xmlns:p14="http://schemas.microsoft.com/office/powerpoint/2010/main" val="408180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6AE65-FB24-448E-90C0-DA5D179B90FC}"/>
              </a:ext>
            </a:extLst>
          </p:cNvPr>
          <p:cNvSpPr>
            <a:spLocks noGrp="1"/>
          </p:cNvSpPr>
          <p:nvPr>
            <p:ph type="title"/>
          </p:nvPr>
        </p:nvSpPr>
        <p:spPr/>
        <p:txBody>
          <a:bodyPr/>
          <a:lstStyle/>
          <a:p>
            <a:r>
              <a:rPr lang="fr-FR" dirty="0"/>
              <a:t>Histoire et psychiatrie</a:t>
            </a:r>
            <a:endParaRPr lang="en-US" dirty="0"/>
          </a:p>
        </p:txBody>
      </p:sp>
      <p:pic>
        <p:nvPicPr>
          <p:cNvPr id="1026" name="Picture 2" descr="Afficher l’image source">
            <a:extLst>
              <a:ext uri="{FF2B5EF4-FFF2-40B4-BE49-F238E27FC236}">
                <a16:creationId xmlns:a16="http://schemas.microsoft.com/office/drawing/2014/main" id="{A0AB5407-053A-4E11-AB30-F40CCD2AFA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9572" y="2408349"/>
            <a:ext cx="4018207" cy="417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816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D5D73C-C4B9-4149-8E5A-4541A688AFD4}"/>
              </a:ext>
            </a:extLst>
          </p:cNvPr>
          <p:cNvSpPr>
            <a:spLocks noGrp="1"/>
          </p:cNvSpPr>
          <p:nvPr>
            <p:ph idx="1"/>
          </p:nvPr>
        </p:nvSpPr>
        <p:spPr>
          <a:xfrm>
            <a:off x="2231136" y="1133342"/>
            <a:ext cx="7729728" cy="4606686"/>
          </a:xfrm>
        </p:spPr>
        <p:txBody>
          <a:bodyPr/>
          <a:lstStyle/>
          <a:p>
            <a:pPr algn="just"/>
            <a:r>
              <a:rPr lang="fr-FR" dirty="0"/>
              <a:t>Après l’admission  en hospitalisation complète: une période d’observation rigoureuse sera faite, sur une durée de 72H.</a:t>
            </a:r>
          </a:p>
          <a:p>
            <a:pPr algn="just"/>
            <a:r>
              <a:rPr lang="fr-FR" dirty="0"/>
              <a:t>Dans le mois suivant l’admission, puis tous les mois durant l’hospitalisation en SDT, un certificat médical doit être rédigé. L’avis du patient est entendu et celui-ci est informé de chaque décision. Son consentement est recherché.</a:t>
            </a:r>
          </a:p>
          <a:p>
            <a:pPr algn="just"/>
            <a:r>
              <a:rPr lang="fr-FR" dirty="0"/>
              <a:t>Plus d’un an d’hospitalisation, un collège médical se réunit pour évoquer la problématique du patient, son avis. Le collège est composé d’un psychiatre s’occupant de la prise en charge du patient, d’un psychiatre ne s’occupant pas de cette prise en charge et d’un membre de l’équipe pluridisciplinaire. </a:t>
            </a:r>
          </a:p>
          <a:p>
            <a:pPr algn="just"/>
            <a:r>
              <a:rPr lang="fr-FR" dirty="0"/>
              <a:t>L’hospitalisation sans consentement d’une personne fera l’objet d’une saisine du juge des libertés et de la détention JLD par le Directeur d’établissement + un avis motivé par un psychiatre de l’institution notifiant les raisons de la poursuite d’une hospitalisation complète.</a:t>
            </a:r>
          </a:p>
          <a:p>
            <a:endParaRPr lang="en-US" dirty="0"/>
          </a:p>
        </p:txBody>
      </p:sp>
    </p:spTree>
    <p:extLst>
      <p:ext uri="{BB962C8B-B14F-4D97-AF65-F5344CB8AC3E}">
        <p14:creationId xmlns:p14="http://schemas.microsoft.com/office/powerpoint/2010/main" val="109548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862C3D-F413-46F2-BF12-AC159844EB16}"/>
              </a:ext>
            </a:extLst>
          </p:cNvPr>
          <p:cNvSpPr>
            <a:spLocks noGrp="1"/>
          </p:cNvSpPr>
          <p:nvPr>
            <p:ph idx="1"/>
          </p:nvPr>
        </p:nvSpPr>
        <p:spPr>
          <a:xfrm>
            <a:off x="2231136" y="1030310"/>
            <a:ext cx="7729728" cy="4709717"/>
          </a:xfrm>
        </p:spPr>
        <p:txBody>
          <a:bodyPr/>
          <a:lstStyle/>
          <a:p>
            <a:pPr algn="just"/>
            <a:r>
              <a:rPr lang="fr-FR" dirty="0"/>
              <a:t>Les personnes hospitalisées sous contrainte peuvent bénéficier de sortie de moins de 12H (accompagnée) sur autorisation du Directeur et du psychiatre responsable.</a:t>
            </a:r>
          </a:p>
          <a:p>
            <a:pPr algn="just"/>
            <a:r>
              <a:rPr lang="fr-FR" dirty="0"/>
              <a:t>Sorties non accompagnées de + de 48H: autorisation du Directeur d’établissement + avis favorable du psychiatre. Le tiers est informé.</a:t>
            </a:r>
          </a:p>
          <a:p>
            <a:pPr algn="just"/>
            <a:r>
              <a:rPr lang="fr-FR" dirty="0"/>
              <a:t>Tous ces documents sont transmis au patient et/ou son avocat.</a:t>
            </a:r>
          </a:p>
          <a:p>
            <a:pPr algn="just"/>
            <a:endParaRPr lang="fr-FR" dirty="0"/>
          </a:p>
        </p:txBody>
      </p:sp>
    </p:spTree>
    <p:extLst>
      <p:ext uri="{BB962C8B-B14F-4D97-AF65-F5344CB8AC3E}">
        <p14:creationId xmlns:p14="http://schemas.microsoft.com/office/powerpoint/2010/main" val="154211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DC218-B4B2-417A-9F14-EA5A7FF265E1}"/>
              </a:ext>
            </a:extLst>
          </p:cNvPr>
          <p:cNvSpPr>
            <a:spLocks noGrp="1"/>
          </p:cNvSpPr>
          <p:nvPr>
            <p:ph type="title"/>
          </p:nvPr>
        </p:nvSpPr>
        <p:spPr/>
        <p:txBody>
          <a:bodyPr/>
          <a:lstStyle/>
          <a:p>
            <a:r>
              <a:rPr lang="fr-FR" dirty="0"/>
              <a:t>Le tiers:</a:t>
            </a:r>
            <a:endParaRPr lang="en-US" dirty="0"/>
          </a:p>
        </p:txBody>
      </p:sp>
      <p:sp>
        <p:nvSpPr>
          <p:cNvPr id="3" name="Espace réservé du contenu 2">
            <a:extLst>
              <a:ext uri="{FF2B5EF4-FFF2-40B4-BE49-F238E27FC236}">
                <a16:creationId xmlns:a16="http://schemas.microsoft.com/office/drawing/2014/main" id="{11ECF608-1A2E-4D60-808C-C80467C12B2D}"/>
              </a:ext>
            </a:extLst>
          </p:cNvPr>
          <p:cNvSpPr>
            <a:spLocks noGrp="1"/>
          </p:cNvSpPr>
          <p:nvPr>
            <p:ph idx="1"/>
          </p:nvPr>
        </p:nvSpPr>
        <p:spPr>
          <a:xfrm>
            <a:off x="674915" y="2638044"/>
            <a:ext cx="11168742" cy="4219956"/>
          </a:xfrm>
        </p:spPr>
        <p:txBody>
          <a:bodyPr>
            <a:normAutofit fontScale="92500" lnSpcReduction="10000"/>
          </a:bodyPr>
          <a:lstStyle/>
          <a:p>
            <a:pPr algn="just"/>
            <a:r>
              <a:rPr lang="fr-FR" dirty="0"/>
              <a:t>Membre de la famille ou de l’entourage du malade.</a:t>
            </a:r>
          </a:p>
          <a:p>
            <a:pPr algn="just"/>
            <a:r>
              <a:rPr lang="fr-FR" dirty="0"/>
              <a:t>Personne pouvant justifier d’une relation antérieure avec le patient, ne peut pas être un soignant de l’établissement d’accueil.</a:t>
            </a:r>
          </a:p>
          <a:p>
            <a:pPr algn="just"/>
            <a:r>
              <a:rPr lang="fr-FR" dirty="0"/>
              <a:t>Tuteur ou curateur nommé avant l’hospitalisation</a:t>
            </a:r>
          </a:p>
          <a:p>
            <a:pPr algn="just"/>
            <a:r>
              <a:rPr lang="fr-FR" dirty="0"/>
              <a:t>Documents pour que le tiers soit valide: le tiers doit agir dans l’intérêt du malade (s’en assurer), la demande écrite doit comporter nom-prénom-date de naissance-profession-domicile du tiers et du patient-signature-la nature de la relation entre le tiers et le patient.</a:t>
            </a:r>
          </a:p>
          <a:p>
            <a:pPr algn="just"/>
            <a:r>
              <a:rPr lang="fr-FR" dirty="0"/>
              <a:t>La demande de tiers peut être faxée ou émaillée mais un original doit être envoyé à l’établissement où est hospitalisé le patient. </a:t>
            </a:r>
          </a:p>
          <a:p>
            <a:pPr algn="just"/>
            <a:r>
              <a:rPr lang="fr-FR" dirty="0"/>
              <a:t>Une photocopie de la pièce d’identité doit être jointe impérativement à la demande de tiers.</a:t>
            </a:r>
          </a:p>
          <a:p>
            <a:pPr algn="just"/>
            <a:r>
              <a:rPr lang="fr-FR" dirty="0"/>
              <a:t>Pour toute admission à la demande d’un tiers, il faut impérativement 2 conditions cumulatives médicalement constatées:</a:t>
            </a:r>
          </a:p>
          <a:p>
            <a:pPr lvl="2" algn="just"/>
            <a:r>
              <a:rPr lang="fr-FR" dirty="0"/>
              <a:t>Troubles mentaux rendant le consentement impossible (Art L 3212-1-l-1 CSP)</a:t>
            </a:r>
          </a:p>
          <a:p>
            <a:pPr lvl="2" algn="just"/>
            <a:r>
              <a:rPr lang="fr-FR" dirty="0"/>
              <a:t>Soins immédiats justifiant une surveillance constante ou régulière (Art L 3212-1-l-2 CSP) </a:t>
            </a:r>
          </a:p>
          <a:p>
            <a:pPr algn="just"/>
            <a:endParaRPr lang="fr-FR" dirty="0"/>
          </a:p>
          <a:p>
            <a:pPr algn="just"/>
            <a:endParaRPr lang="en-US" dirty="0"/>
          </a:p>
        </p:txBody>
      </p:sp>
    </p:spTree>
    <p:extLst>
      <p:ext uri="{BB962C8B-B14F-4D97-AF65-F5344CB8AC3E}">
        <p14:creationId xmlns:p14="http://schemas.microsoft.com/office/powerpoint/2010/main" val="382831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10B4D-5D58-4C93-B8ED-4435D6064AA9}"/>
              </a:ext>
            </a:extLst>
          </p:cNvPr>
          <p:cNvSpPr>
            <a:spLocks noGrp="1"/>
          </p:cNvSpPr>
          <p:nvPr>
            <p:ph type="title"/>
          </p:nvPr>
        </p:nvSpPr>
        <p:spPr/>
        <p:txBody>
          <a:bodyPr>
            <a:normAutofit fontScale="90000"/>
          </a:bodyPr>
          <a:lstStyle/>
          <a:p>
            <a:br>
              <a:rPr lang="fr-FR" dirty="0"/>
            </a:br>
            <a:r>
              <a:rPr lang="fr-FR" dirty="0"/>
              <a:t>SPPI : soins psychiatriques en cas de péril imminent</a:t>
            </a:r>
            <a:br>
              <a:rPr lang="fr-FR" dirty="0"/>
            </a:br>
            <a:endParaRPr lang="en-US" dirty="0"/>
          </a:p>
        </p:txBody>
      </p:sp>
      <p:sp>
        <p:nvSpPr>
          <p:cNvPr id="3" name="Espace réservé du contenu 2">
            <a:extLst>
              <a:ext uri="{FF2B5EF4-FFF2-40B4-BE49-F238E27FC236}">
                <a16:creationId xmlns:a16="http://schemas.microsoft.com/office/drawing/2014/main" id="{4FB6B62C-2FF3-4A96-97AB-0E92C6826D9E}"/>
              </a:ext>
            </a:extLst>
          </p:cNvPr>
          <p:cNvSpPr>
            <a:spLocks noGrp="1"/>
          </p:cNvSpPr>
          <p:nvPr>
            <p:ph idx="1"/>
          </p:nvPr>
        </p:nvSpPr>
        <p:spPr>
          <a:xfrm>
            <a:off x="2231136" y="2638044"/>
            <a:ext cx="7729728" cy="3582452"/>
          </a:xfrm>
        </p:spPr>
        <p:txBody>
          <a:bodyPr>
            <a:noAutofit/>
          </a:bodyPr>
          <a:lstStyle/>
          <a:p>
            <a:pPr algn="just"/>
            <a:r>
              <a:rPr lang="fr-FR" dirty="0"/>
              <a:t>Le directeur de l’établissement a 24h pour prévenir l’entourage du malade de son hospitalisation: famille ou personne justifiant d’une relation avec le patient,  personne en charge de la protection juridique de la personne hospitalisée.</a:t>
            </a:r>
          </a:p>
          <a:p>
            <a:pPr algn="just"/>
            <a:r>
              <a:rPr lang="fr-FR" dirty="0"/>
              <a:t>La demande pour l’admission est établie par un médecin qui n’exerce pas dans l’établissement.</a:t>
            </a:r>
          </a:p>
          <a:p>
            <a:pPr algn="just"/>
            <a:r>
              <a:rPr lang="fr-FR" dirty="0"/>
              <a:t>Ce certificat doit comporter: les caractéristiques de la maladie, la nécessité pour le patient d’avoir des soins.</a:t>
            </a:r>
          </a:p>
          <a:p>
            <a:pPr algn="just"/>
            <a:r>
              <a:rPr lang="fr-FR" dirty="0"/>
              <a:t>Ce mode d’hospitalisation peut-être réalisé par le directeur d’établissement,  lorsqu’il y a péril imminent pour la santé de la personne et qu’il est impossible d’obtenir un tiers au moment de l’admission.</a:t>
            </a:r>
            <a:endParaRPr lang="en-US" dirty="0"/>
          </a:p>
        </p:txBody>
      </p:sp>
    </p:spTree>
    <p:extLst>
      <p:ext uri="{BB962C8B-B14F-4D97-AF65-F5344CB8AC3E}">
        <p14:creationId xmlns:p14="http://schemas.microsoft.com/office/powerpoint/2010/main" val="4014540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6EB2A-9AEF-4B2C-B7CC-F41B46FB4F29}"/>
              </a:ext>
            </a:extLst>
          </p:cNvPr>
          <p:cNvSpPr>
            <a:spLocks noGrp="1"/>
          </p:cNvSpPr>
          <p:nvPr>
            <p:ph type="title"/>
          </p:nvPr>
        </p:nvSpPr>
        <p:spPr/>
        <p:txBody>
          <a:bodyPr>
            <a:normAutofit fontScale="90000"/>
          </a:bodyPr>
          <a:lstStyle/>
          <a:p>
            <a:br>
              <a:rPr lang="fr-FR" dirty="0"/>
            </a:br>
            <a:r>
              <a:rPr lang="fr-FR" dirty="0"/>
              <a:t>SPDRE : soins psychiatriques sur décision du représentant de l’état</a:t>
            </a:r>
            <a:br>
              <a:rPr lang="fr-FR" dirty="0"/>
            </a:br>
            <a:endParaRPr lang="en-US" dirty="0"/>
          </a:p>
        </p:txBody>
      </p:sp>
      <p:graphicFrame>
        <p:nvGraphicFramePr>
          <p:cNvPr id="4" name="Tableau 3">
            <a:extLst>
              <a:ext uri="{FF2B5EF4-FFF2-40B4-BE49-F238E27FC236}">
                <a16:creationId xmlns:a16="http://schemas.microsoft.com/office/drawing/2014/main" id="{31059653-117E-4B26-98A6-877506B6FD8E}"/>
              </a:ext>
            </a:extLst>
          </p:cNvPr>
          <p:cNvGraphicFramePr>
            <a:graphicFrameLocks noGrp="1"/>
          </p:cNvGraphicFramePr>
          <p:nvPr>
            <p:extLst>
              <p:ext uri="{D42A27DB-BD31-4B8C-83A1-F6EECF244321}">
                <p14:modId xmlns:p14="http://schemas.microsoft.com/office/powerpoint/2010/main" val="2482103469"/>
              </p:ext>
            </p:extLst>
          </p:nvPr>
        </p:nvGraphicFramePr>
        <p:xfrm>
          <a:off x="2231136" y="2638044"/>
          <a:ext cx="7729728" cy="4067260"/>
        </p:xfrm>
        <a:graphic>
          <a:graphicData uri="http://schemas.openxmlformats.org/drawingml/2006/table">
            <a:tbl>
              <a:tblPr firstRow="1" bandRow="1">
                <a:tableStyleId>{073A0DAA-6AF3-43AB-8588-CEC1D06C72B9}</a:tableStyleId>
              </a:tblPr>
              <a:tblGrid>
                <a:gridCol w="1932432">
                  <a:extLst>
                    <a:ext uri="{9D8B030D-6E8A-4147-A177-3AD203B41FA5}">
                      <a16:colId xmlns:a16="http://schemas.microsoft.com/office/drawing/2014/main" val="3961508934"/>
                    </a:ext>
                  </a:extLst>
                </a:gridCol>
                <a:gridCol w="1683394">
                  <a:extLst>
                    <a:ext uri="{9D8B030D-6E8A-4147-A177-3AD203B41FA5}">
                      <a16:colId xmlns:a16="http://schemas.microsoft.com/office/drawing/2014/main" val="3683490786"/>
                    </a:ext>
                  </a:extLst>
                </a:gridCol>
                <a:gridCol w="2181470">
                  <a:extLst>
                    <a:ext uri="{9D8B030D-6E8A-4147-A177-3AD203B41FA5}">
                      <a16:colId xmlns:a16="http://schemas.microsoft.com/office/drawing/2014/main" val="1336243036"/>
                    </a:ext>
                  </a:extLst>
                </a:gridCol>
                <a:gridCol w="1932432">
                  <a:extLst>
                    <a:ext uri="{9D8B030D-6E8A-4147-A177-3AD203B41FA5}">
                      <a16:colId xmlns:a16="http://schemas.microsoft.com/office/drawing/2014/main" val="3600157324"/>
                    </a:ext>
                  </a:extLst>
                </a:gridCol>
              </a:tblGrid>
              <a:tr h="958300">
                <a:tc gridSpan="4">
                  <a:txBody>
                    <a:bodyPr/>
                    <a:lstStyle/>
                    <a:p>
                      <a:pPr algn="ctr"/>
                      <a:endParaRPr lang="fr-FR" dirty="0"/>
                    </a:p>
                    <a:p>
                      <a:pPr algn="ctr"/>
                      <a:r>
                        <a:rPr lang="fr-FR" dirty="0"/>
                        <a:t> 4 conditions à réunir pour une hospitalisation en SPDRE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6389617"/>
                  </a:ext>
                </a:extLst>
              </a:tr>
              <a:tr h="2855971">
                <a:tc>
                  <a:txBody>
                    <a:bodyPr/>
                    <a:lstStyle/>
                    <a:p>
                      <a:r>
                        <a:rPr lang="fr-FR" dirty="0"/>
                        <a:t>Des troubles mentaux présents</a:t>
                      </a:r>
                      <a:endParaRPr lang="en-US" dirty="0"/>
                    </a:p>
                  </a:txBody>
                  <a:tcPr/>
                </a:tc>
                <a:tc>
                  <a:txBody>
                    <a:bodyPr/>
                    <a:lstStyle/>
                    <a:p>
                      <a:r>
                        <a:rPr lang="fr-FR" dirty="0"/>
                        <a:t>Une impossibilité de consentir aux soins</a:t>
                      </a:r>
                      <a:endParaRPr lang="en-US" dirty="0"/>
                    </a:p>
                  </a:txBody>
                  <a:tcPr/>
                </a:tc>
                <a:tc>
                  <a:txBody>
                    <a:bodyPr/>
                    <a:lstStyle/>
                    <a:p>
                      <a:r>
                        <a:rPr lang="fr-FR" dirty="0"/>
                        <a:t>La nécessité d’avoir des soins et une surveillance médicale régulière et constante</a:t>
                      </a:r>
                      <a:endParaRPr lang="en-US" dirty="0"/>
                    </a:p>
                  </a:txBody>
                  <a:tcPr/>
                </a:tc>
                <a:tc>
                  <a:txBody>
                    <a:bodyPr/>
                    <a:lstStyle/>
                    <a:p>
                      <a:r>
                        <a:rPr lang="fr-FR" dirty="0"/>
                        <a:t>Le patient est une menace grave pour la sécurité des personnes et/ou de l’ordre public =c’est cette condition qui justifie l’intervention d’un représentant de l’état.</a:t>
                      </a:r>
                      <a:endParaRPr lang="en-US" dirty="0"/>
                    </a:p>
                  </a:txBody>
                  <a:tcPr/>
                </a:tc>
                <a:extLst>
                  <a:ext uri="{0D108BD9-81ED-4DB2-BD59-A6C34878D82A}">
                    <a16:rowId xmlns:a16="http://schemas.microsoft.com/office/drawing/2014/main" val="3571892511"/>
                  </a:ext>
                </a:extLst>
              </a:tr>
            </a:tbl>
          </a:graphicData>
        </a:graphic>
      </p:graphicFrame>
    </p:spTree>
    <p:extLst>
      <p:ext uri="{BB962C8B-B14F-4D97-AF65-F5344CB8AC3E}">
        <p14:creationId xmlns:p14="http://schemas.microsoft.com/office/powerpoint/2010/main" val="4245170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45C44C-A941-4AD4-B05C-33DF955F299E}"/>
              </a:ext>
            </a:extLst>
          </p:cNvPr>
          <p:cNvSpPr>
            <a:spLocks noGrp="1"/>
          </p:cNvSpPr>
          <p:nvPr>
            <p:ph type="title"/>
          </p:nvPr>
        </p:nvSpPr>
        <p:spPr/>
        <p:txBody>
          <a:bodyPr/>
          <a:lstStyle/>
          <a:p>
            <a:r>
              <a:rPr lang="fr-FR" dirty="0"/>
              <a:t>Toujours se questionner sur un SPDRE car mesure lourde…</a:t>
            </a:r>
            <a:endParaRPr lang="en-US" dirty="0"/>
          </a:p>
        </p:txBody>
      </p:sp>
      <p:sp>
        <p:nvSpPr>
          <p:cNvPr id="3" name="Espace réservé du contenu 2">
            <a:extLst>
              <a:ext uri="{FF2B5EF4-FFF2-40B4-BE49-F238E27FC236}">
                <a16:creationId xmlns:a16="http://schemas.microsoft.com/office/drawing/2014/main" id="{E0CFD6EF-A3B0-4128-9541-7CA8E0C68EDB}"/>
              </a:ext>
            </a:extLst>
          </p:cNvPr>
          <p:cNvSpPr>
            <a:spLocks noGrp="1"/>
          </p:cNvSpPr>
          <p:nvPr>
            <p:ph idx="1"/>
          </p:nvPr>
        </p:nvSpPr>
        <p:spPr/>
        <p:txBody>
          <a:bodyPr>
            <a:normAutofit lnSpcReduction="10000"/>
          </a:bodyPr>
          <a:lstStyle/>
          <a:p>
            <a:pPr algn="just"/>
            <a:r>
              <a:rPr lang="fr-FR" dirty="0"/>
              <a:t>La décision de SPDRE est rendue par : un arrêté préfectoral, a partir d’un certificat médical circonstancié par un psychiatre n’exerçant pas dans l’établissement d’accueil. C’est une procédure conséquente pour le patient.</a:t>
            </a:r>
          </a:p>
          <a:p>
            <a:pPr algn="just"/>
            <a:r>
              <a:rPr lang="fr-FR" dirty="0"/>
              <a:t>En cas de danger immédiat, certifié par un avis médical, le maire peut décider des mesures immédiates, il doit en référer dans les 24h au préfet.</a:t>
            </a:r>
          </a:p>
          <a:p>
            <a:pPr algn="just"/>
            <a:r>
              <a:rPr lang="fr-FR" dirty="0"/>
              <a:t>La procédure de soin est identique que pour le SPDT.</a:t>
            </a:r>
          </a:p>
          <a:p>
            <a:pPr algn="just"/>
            <a:r>
              <a:rPr lang="fr-FR" dirty="0"/>
              <a:t>Sortie accompagnée de moins de 12h: le préfet doit être informé 48h avant la sortie accompagnée, si pas de retour négatif du préfet, la sortie a lieu.</a:t>
            </a:r>
          </a:p>
          <a:p>
            <a:pPr algn="just"/>
            <a:r>
              <a:rPr lang="fr-FR" dirty="0"/>
              <a:t>Sortie non accompagnée de 48h ou + : demande au préfet 48h avant, la sortie peut avoir lieu si pas d’opposition écrite 12h avant la date prévue.</a:t>
            </a:r>
            <a:endParaRPr lang="en-US" dirty="0"/>
          </a:p>
        </p:txBody>
      </p:sp>
    </p:spTree>
    <p:extLst>
      <p:ext uri="{BB962C8B-B14F-4D97-AF65-F5344CB8AC3E}">
        <p14:creationId xmlns:p14="http://schemas.microsoft.com/office/powerpoint/2010/main" val="363839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A6AFA-EAC7-470B-B053-E328B594DD53}"/>
              </a:ext>
            </a:extLst>
          </p:cNvPr>
          <p:cNvSpPr>
            <a:spLocks noGrp="1"/>
          </p:cNvSpPr>
          <p:nvPr>
            <p:ph type="title"/>
          </p:nvPr>
        </p:nvSpPr>
        <p:spPr/>
        <p:txBody>
          <a:bodyPr/>
          <a:lstStyle/>
          <a:p>
            <a:r>
              <a:rPr lang="fr-FR" dirty="0"/>
              <a:t>Le patient en </a:t>
            </a:r>
            <a:r>
              <a:rPr lang="fr-FR" dirty="0" err="1"/>
              <a:t>spdre</a:t>
            </a:r>
            <a:r>
              <a:rPr lang="fr-FR" dirty="0"/>
              <a:t> doit être informé: </a:t>
            </a:r>
            <a:endParaRPr lang="en-US" dirty="0"/>
          </a:p>
        </p:txBody>
      </p:sp>
      <p:sp>
        <p:nvSpPr>
          <p:cNvPr id="3" name="Espace réservé du contenu 2">
            <a:extLst>
              <a:ext uri="{FF2B5EF4-FFF2-40B4-BE49-F238E27FC236}">
                <a16:creationId xmlns:a16="http://schemas.microsoft.com/office/drawing/2014/main" id="{1353643A-22F3-4531-9ED1-F5B72EF0DCC4}"/>
              </a:ext>
            </a:extLst>
          </p:cNvPr>
          <p:cNvSpPr>
            <a:spLocks noGrp="1"/>
          </p:cNvSpPr>
          <p:nvPr>
            <p:ph idx="1"/>
          </p:nvPr>
        </p:nvSpPr>
        <p:spPr/>
        <p:txBody>
          <a:bodyPr/>
          <a:lstStyle/>
          <a:p>
            <a:pPr algn="just"/>
            <a:r>
              <a:rPr lang="fr-FR" dirty="0"/>
              <a:t>De la décision d’admission le concernant</a:t>
            </a:r>
          </a:p>
          <a:p>
            <a:pPr algn="just"/>
            <a:r>
              <a:rPr lang="fr-FR" dirty="0"/>
              <a:t>De sa situation juridique</a:t>
            </a:r>
          </a:p>
          <a:p>
            <a:pPr algn="just"/>
            <a:r>
              <a:rPr lang="fr-FR" dirty="0"/>
              <a:t>De ses droits</a:t>
            </a:r>
          </a:p>
          <a:p>
            <a:pPr algn="just"/>
            <a:r>
              <a:rPr lang="fr-FR" dirty="0"/>
              <a:t>Des possibles recours</a:t>
            </a:r>
          </a:p>
          <a:p>
            <a:pPr algn="just"/>
            <a:r>
              <a:rPr lang="fr-FR" dirty="0"/>
              <a:t>De son droit de désigner une personne de confiance</a:t>
            </a:r>
            <a:endParaRPr lang="en-US" dirty="0"/>
          </a:p>
        </p:txBody>
      </p:sp>
    </p:spTree>
    <p:extLst>
      <p:ext uri="{BB962C8B-B14F-4D97-AF65-F5344CB8AC3E}">
        <p14:creationId xmlns:p14="http://schemas.microsoft.com/office/powerpoint/2010/main" val="401281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39886-7CD0-4B9A-8863-6EDBF9C3F949}"/>
              </a:ext>
            </a:extLst>
          </p:cNvPr>
          <p:cNvSpPr>
            <a:spLocks noGrp="1"/>
          </p:cNvSpPr>
          <p:nvPr>
            <p:ph type="title"/>
          </p:nvPr>
        </p:nvSpPr>
        <p:spPr/>
        <p:txBody>
          <a:bodyPr/>
          <a:lstStyle/>
          <a:p>
            <a:r>
              <a:rPr lang="fr-FR" dirty="0"/>
              <a:t>Les points de vigilance</a:t>
            </a:r>
          </a:p>
        </p:txBody>
      </p:sp>
      <p:sp>
        <p:nvSpPr>
          <p:cNvPr id="3" name="Espace réservé du contenu 2">
            <a:extLst>
              <a:ext uri="{FF2B5EF4-FFF2-40B4-BE49-F238E27FC236}">
                <a16:creationId xmlns:a16="http://schemas.microsoft.com/office/drawing/2014/main" id="{75429C78-5203-4499-A068-9F606EF9E704}"/>
              </a:ext>
            </a:extLst>
          </p:cNvPr>
          <p:cNvSpPr>
            <a:spLocks noGrp="1"/>
          </p:cNvSpPr>
          <p:nvPr>
            <p:ph idx="1"/>
          </p:nvPr>
        </p:nvSpPr>
        <p:spPr/>
        <p:txBody>
          <a:bodyPr>
            <a:normAutofit lnSpcReduction="10000"/>
          </a:bodyPr>
          <a:lstStyle/>
          <a:p>
            <a:r>
              <a:rPr lang="fr-FR" dirty="0"/>
              <a:t>La notion de péril imminent n’est pas clairement définie par la loi ni dans les décrets d’application. D’après la HAS (Haute Autorité de Santé) : « immédiateté du danger pour la santé ou la vie du patient en cas de refus de soins »</a:t>
            </a:r>
          </a:p>
          <a:p>
            <a:r>
              <a:rPr lang="fr-FR" dirty="0"/>
              <a:t>Importance d’un certificat médical motivé</a:t>
            </a:r>
          </a:p>
          <a:p>
            <a:r>
              <a:rPr lang="fr-FR" dirty="0"/>
              <a:t>Le tiers : membre de la famille, personne justifiant de relations antérieures à la demande avec le malade et lui donnant qualité pour agir dans l’intérêt de celui-ci, exclusion des personnels soignants exerçant dans l’établissement, possibilité ouverte au tuteur ou curateur</a:t>
            </a:r>
          </a:p>
          <a:p>
            <a:r>
              <a:rPr lang="fr-FR" dirty="0"/>
              <a:t>Toutes les décisions d’admission sont prises par le Directeur de l’Etablissement</a:t>
            </a:r>
          </a:p>
          <a:p>
            <a:endParaRPr lang="fr-FR" dirty="0"/>
          </a:p>
        </p:txBody>
      </p:sp>
    </p:spTree>
    <p:extLst>
      <p:ext uri="{BB962C8B-B14F-4D97-AF65-F5344CB8AC3E}">
        <p14:creationId xmlns:p14="http://schemas.microsoft.com/office/powerpoint/2010/main" val="4215580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70123-195A-409A-A0BB-0792FFBF3BB0}"/>
              </a:ext>
            </a:extLst>
          </p:cNvPr>
          <p:cNvSpPr>
            <a:spLocks noGrp="1"/>
          </p:cNvSpPr>
          <p:nvPr>
            <p:ph type="title"/>
          </p:nvPr>
        </p:nvSpPr>
        <p:spPr/>
        <p:txBody>
          <a:bodyPr/>
          <a:lstStyle/>
          <a:p>
            <a:r>
              <a:rPr lang="fr-FR" dirty="0"/>
              <a:t>Saisine obligatoire du JLD</a:t>
            </a:r>
          </a:p>
        </p:txBody>
      </p:sp>
      <p:sp>
        <p:nvSpPr>
          <p:cNvPr id="3" name="Espace réservé du contenu 2">
            <a:extLst>
              <a:ext uri="{FF2B5EF4-FFF2-40B4-BE49-F238E27FC236}">
                <a16:creationId xmlns:a16="http://schemas.microsoft.com/office/drawing/2014/main" id="{AB9B1B33-13EE-4614-8D84-3DE9ED27BD1E}"/>
              </a:ext>
            </a:extLst>
          </p:cNvPr>
          <p:cNvSpPr>
            <a:spLocks noGrp="1"/>
          </p:cNvSpPr>
          <p:nvPr>
            <p:ph idx="1"/>
          </p:nvPr>
        </p:nvSpPr>
        <p:spPr>
          <a:xfrm>
            <a:off x="308552" y="2409444"/>
            <a:ext cx="7729728" cy="3101983"/>
          </a:xfrm>
        </p:spPr>
        <p:txBody>
          <a:bodyPr>
            <a:normAutofit fontScale="85000" lnSpcReduction="10000"/>
          </a:bodyPr>
          <a:lstStyle/>
          <a:p>
            <a:r>
              <a:rPr lang="fr-FR" dirty="0"/>
              <a:t>Au plus tard le 8ème jour (par le Directeur ou le Préfet)</a:t>
            </a:r>
          </a:p>
          <a:p>
            <a:r>
              <a:rPr lang="fr-FR" dirty="0"/>
              <a:t>Le greffe fixe une audience </a:t>
            </a:r>
            <a:r>
              <a:rPr lang="fr-FR" b="1" dirty="0"/>
              <a:t>au plus tard le 12ème jour suivant l’admission</a:t>
            </a:r>
          </a:p>
          <a:p>
            <a:r>
              <a:rPr lang="fr-FR" dirty="0"/>
              <a:t>L’aptitude du patient à assister à l’audience est évaluée par le médecin qui peut établir un certificat</a:t>
            </a:r>
          </a:p>
          <a:p>
            <a:r>
              <a:rPr lang="fr-FR" dirty="0"/>
              <a:t>Depuis le 1er septembre 2014, le JLD tient ses audiences dans les établissements de santé</a:t>
            </a:r>
          </a:p>
          <a:p>
            <a:r>
              <a:rPr lang="fr-FR" dirty="0"/>
              <a:t>Le patient peut être représenté par un avocat</a:t>
            </a:r>
          </a:p>
          <a:p>
            <a:r>
              <a:rPr lang="fr-FR" dirty="0"/>
              <a:t>Le JLD peut maintenir la mesure ou en ordonner la levée immédiate ou différée de 24H. Un programme de soins peut être établi</a:t>
            </a:r>
          </a:p>
          <a:p>
            <a:r>
              <a:rPr lang="fr-FR" dirty="0"/>
              <a:t>La décision du JLD est notifiée au patient </a:t>
            </a:r>
          </a:p>
          <a:p>
            <a:r>
              <a:rPr lang="fr-FR" dirty="0"/>
              <a:t>Possibilité de faire appel</a:t>
            </a:r>
          </a:p>
          <a:p>
            <a:endParaRPr lang="fr-FR" dirty="0"/>
          </a:p>
        </p:txBody>
      </p:sp>
      <p:pic>
        <p:nvPicPr>
          <p:cNvPr id="4" name="Image 3">
            <a:extLst>
              <a:ext uri="{FF2B5EF4-FFF2-40B4-BE49-F238E27FC236}">
                <a16:creationId xmlns:a16="http://schemas.microsoft.com/office/drawing/2014/main" id="{C79F7D1B-49CC-48D1-819E-CD43D78B19C1}"/>
              </a:ext>
            </a:extLst>
          </p:cNvPr>
          <p:cNvPicPr>
            <a:picLocks noChangeAspect="1"/>
          </p:cNvPicPr>
          <p:nvPr/>
        </p:nvPicPr>
        <p:blipFill>
          <a:blip r:embed="rId3"/>
          <a:stretch>
            <a:fillRect/>
          </a:stretch>
        </p:blipFill>
        <p:spPr>
          <a:xfrm>
            <a:off x="7549662" y="4569912"/>
            <a:ext cx="4642338" cy="2288088"/>
          </a:xfrm>
          <a:prstGeom prst="rect">
            <a:avLst/>
          </a:prstGeom>
        </p:spPr>
      </p:pic>
    </p:spTree>
    <p:extLst>
      <p:ext uri="{BB962C8B-B14F-4D97-AF65-F5344CB8AC3E}">
        <p14:creationId xmlns:p14="http://schemas.microsoft.com/office/powerpoint/2010/main" val="223874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E6D94-241B-43FE-B0F0-9674149CA95D}"/>
              </a:ext>
            </a:extLst>
          </p:cNvPr>
          <p:cNvSpPr>
            <a:spLocks noGrp="1"/>
          </p:cNvSpPr>
          <p:nvPr>
            <p:ph type="title"/>
          </p:nvPr>
        </p:nvSpPr>
        <p:spPr/>
        <p:txBody>
          <a:bodyPr/>
          <a:lstStyle/>
          <a:p>
            <a:r>
              <a:rPr lang="fr-FR" dirty="0"/>
              <a:t>Les mesures de protection</a:t>
            </a:r>
            <a:endParaRPr lang="en-US" dirty="0"/>
          </a:p>
        </p:txBody>
      </p:sp>
      <p:pic>
        <p:nvPicPr>
          <p:cNvPr id="1026" name="Picture 2" descr="Résultat d’images pour image sans droit à l'image mesure de protection ">
            <a:extLst>
              <a:ext uri="{FF2B5EF4-FFF2-40B4-BE49-F238E27FC236}">
                <a16:creationId xmlns:a16="http://schemas.microsoft.com/office/drawing/2014/main" id="{F865C023-2E31-4AE9-9386-455EE09B40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6085" y="2627290"/>
            <a:ext cx="4906849" cy="326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2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96CD0A1-1174-44CD-B4F0-CF1C2EFF9F37}"/>
              </a:ext>
            </a:extLst>
          </p:cNvPr>
          <p:cNvSpPr>
            <a:spLocks noGrp="1"/>
          </p:cNvSpPr>
          <p:nvPr>
            <p:ph idx="1"/>
          </p:nvPr>
        </p:nvSpPr>
        <p:spPr>
          <a:xfrm>
            <a:off x="2231136" y="1094704"/>
            <a:ext cx="7729728" cy="4645323"/>
          </a:xfrm>
        </p:spPr>
        <p:txBody>
          <a:bodyPr>
            <a:normAutofit lnSpcReduction="10000"/>
          </a:bodyPr>
          <a:lstStyle/>
          <a:p>
            <a:pPr algn="just"/>
            <a:r>
              <a:rPr lang="fr-FR" dirty="0"/>
              <a:t>Pendant très longtemps les troubles mentaux ne sont pas reconnus comme relevant de la médecine.</a:t>
            </a:r>
          </a:p>
          <a:p>
            <a:pPr algn="just"/>
            <a:r>
              <a:rPr lang="fr-FR" dirty="0"/>
              <a:t>La psychiatrie a longtemps été associée à de la magie, de la sorcellerie et à la religion.</a:t>
            </a:r>
          </a:p>
          <a:p>
            <a:pPr algn="just"/>
            <a:r>
              <a:rPr lang="fr-FR" dirty="0"/>
              <a:t>Au moyen-âge l’état des malades étaient davantage vu comme le fruit d’un péché (d’une conduite pécheresse) ou encore comme une possession démoniaque. Le traitement était l’exorcisme ou le bûcher. </a:t>
            </a:r>
          </a:p>
          <a:p>
            <a:pPr algn="just"/>
            <a:r>
              <a:rPr lang="fr-FR" dirty="0"/>
              <a:t>XVIIème siècle apparition des premiers asiles, de la première loi sur les aliénés: la lettre de cachet royale, (quasiment toujours à la demande des familles), cette prise en charge des aliénés est davantage de l’ordre de la charité que du domaine du soin.</a:t>
            </a:r>
          </a:p>
          <a:p>
            <a:pPr algn="just"/>
            <a:r>
              <a:rPr lang="fr-FR" dirty="0"/>
              <a:t>XVIIIème siècle: apparition du soin dans les asiles (grâce au Dr Necker), le vocabulaire change. De « médecine aliéniste » à « psychiatrie ».</a:t>
            </a:r>
          </a:p>
          <a:p>
            <a:pPr algn="just"/>
            <a:r>
              <a:rPr lang="fr-FR" dirty="0"/>
              <a:t>XIXème siècle: naissance de la psychiatrie moderne (Dr Philippe Pinel). Du « fou » vers le malade mental.</a:t>
            </a:r>
          </a:p>
          <a:p>
            <a:pPr marL="0" indent="0">
              <a:buNone/>
            </a:pPr>
            <a:endParaRPr lang="fr-FR" dirty="0"/>
          </a:p>
          <a:p>
            <a:endParaRPr lang="fr-FR" dirty="0"/>
          </a:p>
        </p:txBody>
      </p:sp>
    </p:spTree>
    <p:extLst>
      <p:ext uri="{BB962C8B-B14F-4D97-AF65-F5344CB8AC3E}">
        <p14:creationId xmlns:p14="http://schemas.microsoft.com/office/powerpoint/2010/main" val="150582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8AEE0-E042-41EC-84C1-BC98047CA82C}"/>
              </a:ext>
            </a:extLst>
          </p:cNvPr>
          <p:cNvSpPr>
            <a:spLocks noGrp="1"/>
          </p:cNvSpPr>
          <p:nvPr>
            <p:ph type="title"/>
          </p:nvPr>
        </p:nvSpPr>
        <p:spPr/>
        <p:txBody>
          <a:bodyPr/>
          <a:lstStyle/>
          <a:p>
            <a:r>
              <a:rPr lang="fr-FR" dirty="0"/>
              <a:t>La sauvegarde de justice</a:t>
            </a:r>
            <a:endParaRPr lang="en-US" dirty="0"/>
          </a:p>
        </p:txBody>
      </p:sp>
      <p:sp>
        <p:nvSpPr>
          <p:cNvPr id="3" name="Espace réservé du contenu 2">
            <a:extLst>
              <a:ext uri="{FF2B5EF4-FFF2-40B4-BE49-F238E27FC236}">
                <a16:creationId xmlns:a16="http://schemas.microsoft.com/office/drawing/2014/main" id="{A6AB75C3-EB3B-4141-A1B5-8BD6BE463F37}"/>
              </a:ext>
            </a:extLst>
          </p:cNvPr>
          <p:cNvSpPr>
            <a:spLocks noGrp="1"/>
          </p:cNvSpPr>
          <p:nvPr>
            <p:ph idx="1"/>
          </p:nvPr>
        </p:nvSpPr>
        <p:spPr>
          <a:xfrm>
            <a:off x="2231136" y="2575774"/>
            <a:ext cx="7729728" cy="4146998"/>
          </a:xfrm>
        </p:spPr>
        <p:txBody>
          <a:bodyPr>
            <a:normAutofit fontScale="25000" lnSpcReduction="20000"/>
          </a:bodyPr>
          <a:lstStyle/>
          <a:p>
            <a:pPr algn="just"/>
            <a:r>
              <a:rPr lang="fr-FR" sz="7200" dirty="0"/>
              <a:t>C’est une mesure préventive pour une personne majeure.</a:t>
            </a:r>
          </a:p>
          <a:p>
            <a:pPr algn="just"/>
            <a:r>
              <a:rPr lang="fr-FR" sz="7200" dirty="0"/>
              <a:t>Peut s’appliquer lorsqu’une personne connait une altération de ses facultés mentales et/ou physique.</a:t>
            </a:r>
          </a:p>
          <a:p>
            <a:pPr algn="just"/>
            <a:r>
              <a:rPr lang="fr-FR" sz="7200" dirty="0"/>
              <a:t>Mesure de protection juridique de courte durée: temporaire. </a:t>
            </a:r>
          </a:p>
          <a:p>
            <a:pPr algn="just"/>
            <a:r>
              <a:rPr lang="fr-FR" sz="7200" dirty="0"/>
              <a:t>La sauvegarde de justice ne peut dépasser une année, elle peut être renouvelée une seconde fois uniquement. Donc la durée maximum est de deux ans possible.</a:t>
            </a:r>
          </a:p>
          <a:p>
            <a:pPr algn="just"/>
            <a:r>
              <a:rPr lang="fr-FR" sz="7200" dirty="0"/>
              <a:t>Permet à une personne majeure d’être représenté dans certains actes.</a:t>
            </a:r>
          </a:p>
          <a:p>
            <a:pPr algn="just"/>
            <a:r>
              <a:rPr lang="fr-FR" sz="7200" dirty="0"/>
              <a:t>La mesure permet d’annuler ou réduire les actes excessifs.</a:t>
            </a:r>
          </a:p>
          <a:p>
            <a:pPr algn="just"/>
            <a:r>
              <a:rPr lang="fr-FR" sz="7200" dirty="0"/>
              <a:t>La sauvegarde de justice est la mesure de protection la moins contraignante, la personne conserve tous ses droits d’actes de vie civile (exception: ne peut divorcer que par consentement mutuel ou accepté).</a:t>
            </a:r>
          </a:p>
          <a:p>
            <a:pPr algn="just"/>
            <a:r>
              <a:rPr lang="fr-FR" sz="7200" dirty="0"/>
              <a:t>Arrêt de la mesure de protection: expiration du délai, levée de mesure ou changement de mesure (tutelle, curatelle).</a:t>
            </a:r>
          </a:p>
          <a:p>
            <a:pPr algn="just"/>
            <a:endParaRPr lang="fr-FR" sz="4500" dirty="0"/>
          </a:p>
          <a:p>
            <a:endParaRPr lang="en-US" dirty="0"/>
          </a:p>
        </p:txBody>
      </p:sp>
    </p:spTree>
    <p:extLst>
      <p:ext uri="{BB962C8B-B14F-4D97-AF65-F5344CB8AC3E}">
        <p14:creationId xmlns:p14="http://schemas.microsoft.com/office/powerpoint/2010/main" val="3749471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FF1EA-BEE9-4A46-B61E-A01557467925}"/>
              </a:ext>
            </a:extLst>
          </p:cNvPr>
          <p:cNvSpPr>
            <a:spLocks noGrp="1"/>
          </p:cNvSpPr>
          <p:nvPr>
            <p:ph type="title"/>
          </p:nvPr>
        </p:nvSpPr>
        <p:spPr>
          <a:xfrm>
            <a:off x="2231136" y="0"/>
            <a:ext cx="7729728" cy="1188720"/>
          </a:xfrm>
        </p:spPr>
        <p:txBody>
          <a:bodyPr/>
          <a:lstStyle/>
          <a:p>
            <a:r>
              <a:rPr lang="fr-FR" dirty="0"/>
              <a:t>La curatelle</a:t>
            </a:r>
            <a:endParaRPr lang="en-US" dirty="0"/>
          </a:p>
        </p:txBody>
      </p:sp>
      <p:sp>
        <p:nvSpPr>
          <p:cNvPr id="3" name="Espace réservé du contenu 2">
            <a:extLst>
              <a:ext uri="{FF2B5EF4-FFF2-40B4-BE49-F238E27FC236}">
                <a16:creationId xmlns:a16="http://schemas.microsoft.com/office/drawing/2014/main" id="{0EA94325-8F00-4619-A1F9-D84544226C2E}"/>
              </a:ext>
            </a:extLst>
          </p:cNvPr>
          <p:cNvSpPr>
            <a:spLocks noGrp="1"/>
          </p:cNvSpPr>
          <p:nvPr>
            <p:ph idx="1"/>
          </p:nvPr>
        </p:nvSpPr>
        <p:spPr>
          <a:xfrm>
            <a:off x="2231136" y="1287887"/>
            <a:ext cx="7729728" cy="5434885"/>
          </a:xfrm>
        </p:spPr>
        <p:txBody>
          <a:bodyPr>
            <a:noAutofit/>
          </a:bodyPr>
          <a:lstStyle/>
          <a:p>
            <a:pPr marL="0" indent="0">
              <a:buNone/>
            </a:pPr>
            <a:endParaRPr lang="fr-FR" b="1" dirty="0"/>
          </a:p>
          <a:p>
            <a:pPr algn="just"/>
            <a:r>
              <a:rPr lang="fr-FR" dirty="0"/>
              <a:t>C’est une mesure judiciaire préventive de protection partielle. Mise en place lorsque la sauvegarde de justice s’avère insuffisante.</a:t>
            </a:r>
          </a:p>
          <a:p>
            <a:pPr algn="just"/>
            <a:r>
              <a:rPr lang="fr-FR" dirty="0"/>
              <a:t>La personne sous curatelle conserve la gestion de ses biens mais sous la supervision d’un curateur. </a:t>
            </a:r>
          </a:p>
          <a:p>
            <a:pPr algn="just"/>
            <a:r>
              <a:rPr lang="fr-FR" dirty="0"/>
              <a:t>Le curateur peut être un proche ou un mandataire désigné par un juge.</a:t>
            </a:r>
          </a:p>
          <a:p>
            <a:pPr algn="just"/>
            <a:r>
              <a:rPr lang="fr-FR" dirty="0"/>
              <a:t>3 degrés de curatelle: simple, renforcée, aménagée.</a:t>
            </a:r>
          </a:p>
          <a:p>
            <a:pPr algn="just"/>
            <a:r>
              <a:rPr lang="fr-FR" dirty="0"/>
              <a:t>La curatelle permet à la personne protégée de conserver certains droits.</a:t>
            </a:r>
          </a:p>
          <a:p>
            <a:pPr algn="just"/>
            <a:r>
              <a:rPr lang="fr-FR" dirty="0"/>
              <a:t>La curatelle ne peut excéder 5 ans. Un renouvellement est possible pour cette même durée. Une possible décision  de renouvellement maximum 20 ans est possible mais l’état du majeur protégé doit s’avérer irrémédiable, avec un avis médical dans ce sens.</a:t>
            </a:r>
          </a:p>
          <a:p>
            <a:pPr algn="just"/>
            <a:r>
              <a:rPr lang="fr-FR" dirty="0"/>
              <a:t>Arrêt de la mesure: décision d’un juge (après avis médical), suite a l’expiration de la durée prévue par la loi, changement de mode de protection (tutelle).</a:t>
            </a:r>
          </a:p>
        </p:txBody>
      </p:sp>
    </p:spTree>
    <p:extLst>
      <p:ext uri="{BB962C8B-B14F-4D97-AF65-F5344CB8AC3E}">
        <p14:creationId xmlns:p14="http://schemas.microsoft.com/office/powerpoint/2010/main" val="283073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63DD9-B72A-4399-BD16-00D4D3D9EC16}"/>
              </a:ext>
            </a:extLst>
          </p:cNvPr>
          <p:cNvSpPr>
            <a:spLocks noGrp="1"/>
          </p:cNvSpPr>
          <p:nvPr>
            <p:ph type="title"/>
          </p:nvPr>
        </p:nvSpPr>
        <p:spPr/>
        <p:txBody>
          <a:bodyPr/>
          <a:lstStyle/>
          <a:p>
            <a:r>
              <a:rPr lang="fr-FR" dirty="0"/>
              <a:t>3 curatelles</a:t>
            </a:r>
            <a:endParaRPr lang="en-US" dirty="0"/>
          </a:p>
        </p:txBody>
      </p:sp>
      <p:graphicFrame>
        <p:nvGraphicFramePr>
          <p:cNvPr id="6" name="Espace réservé du contenu 5">
            <a:extLst>
              <a:ext uri="{FF2B5EF4-FFF2-40B4-BE49-F238E27FC236}">
                <a16:creationId xmlns:a16="http://schemas.microsoft.com/office/drawing/2014/main" id="{1053897A-2807-4296-B3D1-CE3898599D5A}"/>
              </a:ext>
            </a:extLst>
          </p:cNvPr>
          <p:cNvGraphicFramePr>
            <a:graphicFrameLocks noGrp="1"/>
          </p:cNvGraphicFramePr>
          <p:nvPr>
            <p:ph idx="1"/>
            <p:extLst>
              <p:ext uri="{D42A27DB-BD31-4B8C-83A1-F6EECF244321}">
                <p14:modId xmlns:p14="http://schemas.microsoft.com/office/powerpoint/2010/main" val="3619406372"/>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014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E5210-32D3-496A-8A06-D4AD0489AC5D}"/>
              </a:ext>
            </a:extLst>
          </p:cNvPr>
          <p:cNvSpPr>
            <a:spLocks noGrp="1"/>
          </p:cNvSpPr>
          <p:nvPr>
            <p:ph type="title"/>
          </p:nvPr>
        </p:nvSpPr>
        <p:spPr>
          <a:xfrm>
            <a:off x="2231136" y="385143"/>
            <a:ext cx="7729728" cy="1188720"/>
          </a:xfrm>
        </p:spPr>
        <p:txBody>
          <a:bodyPr/>
          <a:lstStyle/>
          <a:p>
            <a:r>
              <a:rPr lang="fr-FR" dirty="0"/>
              <a:t>La tutelle</a:t>
            </a:r>
            <a:endParaRPr lang="en-US" dirty="0"/>
          </a:p>
        </p:txBody>
      </p:sp>
      <p:sp>
        <p:nvSpPr>
          <p:cNvPr id="3" name="Espace réservé du contenu 2">
            <a:extLst>
              <a:ext uri="{FF2B5EF4-FFF2-40B4-BE49-F238E27FC236}">
                <a16:creationId xmlns:a16="http://schemas.microsoft.com/office/drawing/2014/main" id="{549201B3-2F3D-4BA8-A090-1236BF3EEDA6}"/>
              </a:ext>
            </a:extLst>
          </p:cNvPr>
          <p:cNvSpPr>
            <a:spLocks noGrp="1"/>
          </p:cNvSpPr>
          <p:nvPr>
            <p:ph idx="1"/>
          </p:nvPr>
        </p:nvSpPr>
        <p:spPr>
          <a:xfrm>
            <a:off x="2231136" y="1573864"/>
            <a:ext cx="7729728" cy="5187544"/>
          </a:xfrm>
        </p:spPr>
        <p:txBody>
          <a:bodyPr>
            <a:noAutofit/>
          </a:bodyPr>
          <a:lstStyle/>
          <a:p>
            <a:endParaRPr lang="fr-FR" b="1" dirty="0"/>
          </a:p>
          <a:p>
            <a:endParaRPr lang="fr-FR" b="1" dirty="0"/>
          </a:p>
          <a:p>
            <a:pPr algn="just"/>
            <a:r>
              <a:rPr lang="fr-FR" b="1" dirty="0"/>
              <a:t> </a:t>
            </a:r>
            <a:r>
              <a:rPr lang="fr-FR" dirty="0"/>
              <a:t>Une tutelle représente le majeur protégé dans les actes de la vie civile et protège le patrimoine d’une personne ayant une altération lourde de ses facultés mentales et/ou physique. </a:t>
            </a:r>
          </a:p>
          <a:p>
            <a:pPr algn="just"/>
            <a:r>
              <a:rPr lang="fr-FR" dirty="0"/>
              <a:t>Cette mesure est alors individualisée. </a:t>
            </a:r>
          </a:p>
          <a:p>
            <a:pPr algn="just"/>
            <a:r>
              <a:rPr lang="fr-FR" dirty="0"/>
              <a:t>C’est la mesure de protection la plus contraignante, uniquement possible qu’avec un certificat médical. Avec audition du majeur protégé (si cela est possible), qui peut se faire accompagner d’un avocat, d’un IDE, …</a:t>
            </a:r>
          </a:p>
          <a:p>
            <a:pPr algn="just"/>
            <a:r>
              <a:rPr lang="fr-FR" dirty="0"/>
              <a:t>C’est le juge qui nomme le tuteur, qui peut être un proche ou un mandataire judiciaire.</a:t>
            </a:r>
          </a:p>
          <a:p>
            <a:pPr algn="just"/>
            <a:r>
              <a:rPr lang="fr-FR" dirty="0"/>
              <a:t>La  demande de mise sous tutelle peut-être demandée par : la personne majeur, son/ sa conjoint(e), époux(se), un parent proche, le mandataire curateur ou tuteur déjà nommé par le procureur de la République. </a:t>
            </a:r>
          </a:p>
        </p:txBody>
      </p:sp>
    </p:spTree>
    <p:extLst>
      <p:ext uri="{BB962C8B-B14F-4D97-AF65-F5344CB8AC3E}">
        <p14:creationId xmlns:p14="http://schemas.microsoft.com/office/powerpoint/2010/main" val="1377359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872391-07E4-45CC-B7DF-A8C00B31EFBA}"/>
              </a:ext>
            </a:extLst>
          </p:cNvPr>
          <p:cNvSpPr>
            <a:spLocks noGrp="1"/>
          </p:cNvSpPr>
          <p:nvPr>
            <p:ph idx="1"/>
          </p:nvPr>
        </p:nvSpPr>
        <p:spPr>
          <a:xfrm>
            <a:off x="2231136" y="1004552"/>
            <a:ext cx="7729728" cy="4735475"/>
          </a:xfrm>
        </p:spPr>
        <p:txBody>
          <a:bodyPr/>
          <a:lstStyle/>
          <a:p>
            <a:endParaRPr lang="fr-FR" dirty="0"/>
          </a:p>
          <a:p>
            <a:pPr algn="just"/>
            <a:r>
              <a:rPr lang="fr-FR" dirty="0"/>
              <a:t>Restrictions de droits liées à la mise sous tutelle: vente ou donation de patrimoine, signature de bail, ouverture de compte bancaire, renouvellement de carte d’identité, le majeur protégé doit demander une autorisation au juge pour se marier (pacs), demande de l’autorisation du juge pour réaliser un testament (peut le révoquer seul), voir si le juge a maintenu ou supprimé le droit de vote. </a:t>
            </a:r>
          </a:p>
          <a:p>
            <a:pPr algn="just"/>
            <a:r>
              <a:rPr lang="fr-FR" dirty="0"/>
              <a:t>La durée est de 5 ans, sauf si l’altération des facultés est irrémédiable (prouvée par donnée scientifique, la mesure peut aller jusqu’à 10 ans. (renouvelable maximum jusqu’à 20 ans).</a:t>
            </a:r>
          </a:p>
          <a:p>
            <a:pPr algn="just"/>
            <a:r>
              <a:rPr lang="fr-FR" dirty="0"/>
              <a:t>La mesure de tutelle peut être allégée ou prendre fin à tout moment par un juge: sur décision du juge, à la demande du majeur protégé ou d’une personne habilités (mari, proche…), fin de la durée légale, sans demande de renouvellement, (curatelle).</a:t>
            </a:r>
          </a:p>
          <a:p>
            <a:endParaRPr lang="fr-FR" dirty="0"/>
          </a:p>
        </p:txBody>
      </p:sp>
    </p:spTree>
    <p:extLst>
      <p:ext uri="{BB962C8B-B14F-4D97-AF65-F5344CB8AC3E}">
        <p14:creationId xmlns:p14="http://schemas.microsoft.com/office/powerpoint/2010/main" val="82598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71DE2-C551-47E3-B775-407B84DEE0F8}"/>
              </a:ext>
            </a:extLst>
          </p:cNvPr>
          <p:cNvSpPr>
            <a:spLocks noGrp="1"/>
          </p:cNvSpPr>
          <p:nvPr>
            <p:ph type="title"/>
          </p:nvPr>
        </p:nvSpPr>
        <p:spPr/>
        <p:txBody>
          <a:bodyPr/>
          <a:lstStyle/>
          <a:p>
            <a:r>
              <a:rPr lang="fr-FR" dirty="0"/>
              <a:t>Rôle ide</a:t>
            </a:r>
            <a:endParaRPr lang="en-US" dirty="0"/>
          </a:p>
        </p:txBody>
      </p:sp>
      <p:sp>
        <p:nvSpPr>
          <p:cNvPr id="3" name="Espace réservé du contenu 2">
            <a:extLst>
              <a:ext uri="{FF2B5EF4-FFF2-40B4-BE49-F238E27FC236}">
                <a16:creationId xmlns:a16="http://schemas.microsoft.com/office/drawing/2014/main" id="{824F7A77-CDE3-417D-8692-1B965123747E}"/>
              </a:ext>
            </a:extLst>
          </p:cNvPr>
          <p:cNvSpPr>
            <a:spLocks noGrp="1"/>
          </p:cNvSpPr>
          <p:nvPr>
            <p:ph idx="1"/>
          </p:nvPr>
        </p:nvSpPr>
        <p:spPr/>
        <p:txBody>
          <a:bodyPr/>
          <a:lstStyle/>
          <a:p>
            <a:pPr algn="just"/>
            <a:r>
              <a:rPr lang="fr-FR" dirty="0"/>
              <a:t>Notre rôle est de repérer une augmentation des troubles du comportement de la personne type dépenses inconsidérées, don d’argent ou de biens à autrui imprudent…</a:t>
            </a:r>
          </a:p>
          <a:p>
            <a:pPr algn="just"/>
            <a:r>
              <a:rPr lang="fr-FR" dirty="0"/>
              <a:t>Alerter le médecin</a:t>
            </a:r>
          </a:p>
          <a:p>
            <a:pPr algn="just"/>
            <a:r>
              <a:rPr lang="fr-FR" dirty="0"/>
              <a:t>Faire le lien entre le patient et son représentant.</a:t>
            </a:r>
          </a:p>
          <a:p>
            <a:pPr algn="just"/>
            <a:r>
              <a:rPr lang="fr-FR" b="1" dirty="0"/>
              <a:t>Être là! Bienveillant!!! POUR DE VRAI!!!</a:t>
            </a:r>
            <a:endParaRPr lang="en-US" b="1" dirty="0"/>
          </a:p>
        </p:txBody>
      </p:sp>
    </p:spTree>
    <p:extLst>
      <p:ext uri="{BB962C8B-B14F-4D97-AF65-F5344CB8AC3E}">
        <p14:creationId xmlns:p14="http://schemas.microsoft.com/office/powerpoint/2010/main" val="344531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F76F6-6881-4739-8E4B-7229DF99F939}"/>
              </a:ext>
            </a:extLst>
          </p:cNvPr>
          <p:cNvSpPr>
            <a:spLocks noGrp="1"/>
          </p:cNvSpPr>
          <p:nvPr>
            <p:ph type="title"/>
          </p:nvPr>
        </p:nvSpPr>
        <p:spPr/>
        <p:txBody>
          <a:bodyPr/>
          <a:lstStyle/>
          <a:p>
            <a:r>
              <a:rPr lang="fr-FR" dirty="0"/>
              <a:t>bibliographie</a:t>
            </a:r>
            <a:endParaRPr lang="en-US" dirty="0"/>
          </a:p>
        </p:txBody>
      </p:sp>
      <p:sp>
        <p:nvSpPr>
          <p:cNvPr id="3" name="Espace réservé du contenu 2">
            <a:extLst>
              <a:ext uri="{FF2B5EF4-FFF2-40B4-BE49-F238E27FC236}">
                <a16:creationId xmlns:a16="http://schemas.microsoft.com/office/drawing/2014/main" id="{1DBBEF2D-2B09-45BA-801A-55E7621BBED3}"/>
              </a:ext>
            </a:extLst>
          </p:cNvPr>
          <p:cNvSpPr>
            <a:spLocks noGrp="1"/>
          </p:cNvSpPr>
          <p:nvPr>
            <p:ph idx="1"/>
          </p:nvPr>
        </p:nvSpPr>
        <p:spPr/>
        <p:txBody>
          <a:bodyPr>
            <a:noAutofit/>
          </a:bodyPr>
          <a:lstStyle/>
          <a:p>
            <a:pPr algn="just"/>
            <a:r>
              <a:rPr lang="fr-FR" dirty="0"/>
              <a:t>Ministère de la Santé et de la Prévention: </a:t>
            </a:r>
            <a:r>
              <a:rPr lang="en-US" dirty="0">
                <a:hlinkClick r:id="rId2"/>
              </a:rPr>
              <a:t>https://solidarites-sante.gouv.fr</a:t>
            </a:r>
            <a:endParaRPr lang="en-US" dirty="0"/>
          </a:p>
          <a:p>
            <a:pPr algn="just"/>
            <a:r>
              <a:rPr lang="en-US" dirty="0">
                <a:hlinkClick r:id="rId3"/>
              </a:rPr>
              <a:t>https://www.ameli.fr</a:t>
            </a:r>
            <a:endParaRPr lang="en-US" dirty="0"/>
          </a:p>
          <a:p>
            <a:pPr algn="just"/>
            <a:r>
              <a:rPr lang="fr-FR" dirty="0"/>
              <a:t>S. </a:t>
            </a:r>
            <a:r>
              <a:rPr lang="fr-FR" dirty="0" err="1"/>
              <a:t>Langerfeld</a:t>
            </a:r>
            <a:r>
              <a:rPr lang="fr-FR" dirty="0"/>
              <a:t> </a:t>
            </a:r>
            <a:r>
              <a:rPr lang="fr-FR" dirty="0" err="1"/>
              <a:t>Serranello</a:t>
            </a:r>
            <a:r>
              <a:rPr lang="fr-FR" dirty="0"/>
              <a:t>, J. </a:t>
            </a:r>
            <a:r>
              <a:rPr lang="fr-FR" dirty="0" err="1"/>
              <a:t>Merkling</a:t>
            </a:r>
            <a:r>
              <a:rPr lang="fr-FR" dirty="0"/>
              <a:t>. (2019). </a:t>
            </a:r>
            <a:r>
              <a:rPr lang="fr-FR" i="1" dirty="0"/>
              <a:t>Fiches de soins infirmiers en psychiatrie</a:t>
            </a:r>
            <a:r>
              <a:rPr lang="fr-FR" dirty="0"/>
              <a:t>. Elsevier Masson</a:t>
            </a:r>
          </a:p>
          <a:p>
            <a:pPr algn="just"/>
            <a:r>
              <a:rPr lang="fr-FR" u="sng" dirty="0"/>
              <a:t>Charte du patient en santé mentale</a:t>
            </a:r>
            <a:r>
              <a:rPr lang="fr-FR" dirty="0"/>
              <a:t>, Centre Hospitalier Lorquin.</a:t>
            </a:r>
          </a:p>
          <a:p>
            <a:pPr algn="just"/>
            <a:r>
              <a:rPr lang="fr-FR" dirty="0"/>
              <a:t>C. </a:t>
            </a:r>
            <a:r>
              <a:rPr lang="fr-FR" dirty="0" err="1"/>
              <a:t>Quétel</a:t>
            </a:r>
            <a:r>
              <a:rPr lang="fr-FR" dirty="0"/>
              <a:t>. (2012). </a:t>
            </a:r>
            <a:r>
              <a:rPr lang="fr-FR" i="1" dirty="0"/>
              <a:t>Histoire de la folie</a:t>
            </a:r>
            <a:r>
              <a:rPr lang="fr-FR" dirty="0"/>
              <a:t>. Tallandier</a:t>
            </a:r>
          </a:p>
          <a:p>
            <a:pPr algn="just"/>
            <a:r>
              <a:rPr lang="fr-FR" dirty="0"/>
              <a:t>A. Hazan. </a:t>
            </a:r>
            <a:r>
              <a:rPr lang="fr-FR" dirty="0" err="1"/>
              <a:t>Contrôleure</a:t>
            </a:r>
            <a:r>
              <a:rPr lang="fr-FR" dirty="0"/>
              <a:t> générale des lieux de privation de liberté (CGLPL), publie son rapport d’activité 2014. Dossier la liberté d’aller et venir en psychiatrie. Santé mentale ,199 ( juin 2015).</a:t>
            </a:r>
            <a:endParaRPr lang="en-US" dirty="0"/>
          </a:p>
        </p:txBody>
      </p:sp>
    </p:spTree>
    <p:extLst>
      <p:ext uri="{BB962C8B-B14F-4D97-AF65-F5344CB8AC3E}">
        <p14:creationId xmlns:p14="http://schemas.microsoft.com/office/powerpoint/2010/main" val="200838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82A7C4-FBD6-48AB-B51D-F577AFDD9D16}"/>
              </a:ext>
            </a:extLst>
          </p:cNvPr>
          <p:cNvSpPr>
            <a:spLocks noGrp="1"/>
          </p:cNvSpPr>
          <p:nvPr>
            <p:ph idx="1"/>
          </p:nvPr>
        </p:nvSpPr>
        <p:spPr>
          <a:xfrm>
            <a:off x="2231136" y="875763"/>
            <a:ext cx="7729728" cy="5396247"/>
          </a:xfrm>
        </p:spPr>
        <p:txBody>
          <a:bodyPr>
            <a:noAutofit/>
          </a:bodyPr>
          <a:lstStyle/>
          <a:p>
            <a:pPr algn="just"/>
            <a:r>
              <a:rPr lang="fr-FR" dirty="0"/>
              <a:t>Sigmund Freud, la psychanalyse.</a:t>
            </a:r>
          </a:p>
          <a:p>
            <a:pPr algn="just"/>
            <a:r>
              <a:rPr lang="fr-FR" dirty="0"/>
              <a:t>A partir du XXème siècle de nombreux traitements sont essayés et abandonnés pour un grand nombre à cause de leur danger et du peu d’efficacité prouvée (ex: lobotomie, cure d’insuline…). Certains existent aujourd’hui mais dans des conditions totalement différentes comme la sismothérapie.</a:t>
            </a:r>
          </a:p>
          <a:p>
            <a:pPr algn="just"/>
            <a:r>
              <a:rPr lang="fr-FR" dirty="0"/>
              <a:t>Année 40: apparition d’un courant plus humaniste, qui souhaite abroger les pratiques asilaires alors très déshumanisantes.</a:t>
            </a:r>
          </a:p>
          <a:p>
            <a:pPr algn="just"/>
            <a:r>
              <a:rPr lang="fr-FR" dirty="0"/>
              <a:t>Année 50: découverte des molécules chimiques avec des effets antipsychotiques, se met également en place la sectorisation en psychiatrie.</a:t>
            </a:r>
          </a:p>
          <a:p>
            <a:pPr algn="just"/>
            <a:r>
              <a:rPr lang="fr-FR" dirty="0"/>
              <a:t>Année 60: Carl Rogers évoque l’ACP Approche Centrée sur la Personne, la relation d’aide. </a:t>
            </a:r>
          </a:p>
          <a:p>
            <a:pPr algn="just"/>
            <a:r>
              <a:rPr lang="fr-FR" dirty="0"/>
              <a:t>Tout au long de ces années la psychiatrie a évolué, notamment grâce aux différents courants et  approches théoriques ( organogénèse, psychanalyse, modèle comportemental, courant humaniste, neuroscience, modèle systémique, modèle cognitif, courant cognitivo- comportemental…)</a:t>
            </a:r>
            <a:endParaRPr lang="en-US" dirty="0"/>
          </a:p>
        </p:txBody>
      </p:sp>
    </p:spTree>
    <p:extLst>
      <p:ext uri="{BB962C8B-B14F-4D97-AF65-F5344CB8AC3E}">
        <p14:creationId xmlns:p14="http://schemas.microsoft.com/office/powerpoint/2010/main" val="57693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4B3FF-9987-4F0E-A2FE-0D0FAF434F94}"/>
              </a:ext>
            </a:extLst>
          </p:cNvPr>
          <p:cNvSpPr>
            <a:spLocks noGrp="1"/>
          </p:cNvSpPr>
          <p:nvPr>
            <p:ph type="title"/>
          </p:nvPr>
        </p:nvSpPr>
        <p:spPr/>
        <p:txBody>
          <a:bodyPr/>
          <a:lstStyle/>
          <a:p>
            <a:r>
              <a:rPr lang="fr-FR" dirty="0"/>
              <a:t>Les lois marquantes</a:t>
            </a:r>
            <a:endParaRPr lang="en-US" dirty="0"/>
          </a:p>
        </p:txBody>
      </p:sp>
      <p:sp>
        <p:nvSpPr>
          <p:cNvPr id="3" name="Espace réservé du contenu 2">
            <a:extLst>
              <a:ext uri="{FF2B5EF4-FFF2-40B4-BE49-F238E27FC236}">
                <a16:creationId xmlns:a16="http://schemas.microsoft.com/office/drawing/2014/main" id="{9DB9066B-E8FA-4470-AF97-4D426DCEA452}"/>
              </a:ext>
            </a:extLst>
          </p:cNvPr>
          <p:cNvSpPr>
            <a:spLocks noGrp="1"/>
          </p:cNvSpPr>
          <p:nvPr>
            <p:ph idx="1"/>
          </p:nvPr>
        </p:nvSpPr>
        <p:spPr>
          <a:xfrm>
            <a:off x="2231136" y="2382592"/>
            <a:ext cx="7729728" cy="3902298"/>
          </a:xfrm>
        </p:spPr>
        <p:txBody>
          <a:bodyPr>
            <a:noAutofit/>
          </a:bodyPr>
          <a:lstStyle/>
          <a:p>
            <a:pPr algn="just"/>
            <a:r>
              <a:rPr lang="fr-FR" dirty="0"/>
              <a:t>Loi du 30 juin 1838 première loi ayant porté sur l’hospitalisation en psychiatrie.</a:t>
            </a:r>
          </a:p>
          <a:p>
            <a:pPr algn="just"/>
            <a:r>
              <a:rPr lang="fr-FR" dirty="0"/>
              <a:t>Circulaire ministérielle du 15 mars 1960 et arrêté de mars 1986: principe de la sectorisation.</a:t>
            </a:r>
          </a:p>
          <a:p>
            <a:pPr algn="just"/>
            <a:r>
              <a:rPr lang="fr-FR" dirty="0"/>
              <a:t>Loi n°90527 du 27 juin 1990 relative aux droits et à la protection des personnes hospitalisées en raison de troubles mentaux et à leurs conditions d’hospitalisation.</a:t>
            </a:r>
          </a:p>
          <a:p>
            <a:pPr algn="just"/>
            <a:r>
              <a:rPr lang="fr-FR" dirty="0"/>
              <a:t>Loi du 4 mars 2002 relative aux droits des malades.</a:t>
            </a:r>
          </a:p>
          <a:p>
            <a:pPr algn="just"/>
            <a:r>
              <a:rPr lang="fr-FR" dirty="0"/>
              <a:t>Loi du 11 février 2005, pour l’égalité des droits et la citoyenneté des personnes handicapées: définition du handicap.</a:t>
            </a:r>
          </a:p>
          <a:p>
            <a:endParaRPr lang="en-US" dirty="0"/>
          </a:p>
        </p:txBody>
      </p:sp>
      <p:pic>
        <p:nvPicPr>
          <p:cNvPr id="4" name="Image 3">
            <a:extLst>
              <a:ext uri="{FF2B5EF4-FFF2-40B4-BE49-F238E27FC236}">
                <a16:creationId xmlns:a16="http://schemas.microsoft.com/office/drawing/2014/main" id="{089B0849-6BCC-4735-8CAC-3DC0FBD34C41}"/>
              </a:ext>
            </a:extLst>
          </p:cNvPr>
          <p:cNvPicPr>
            <a:picLocks noChangeAspect="1"/>
          </p:cNvPicPr>
          <p:nvPr/>
        </p:nvPicPr>
        <p:blipFill>
          <a:blip r:embed="rId2"/>
          <a:stretch>
            <a:fillRect/>
          </a:stretch>
        </p:blipFill>
        <p:spPr>
          <a:xfrm>
            <a:off x="163391" y="1742941"/>
            <a:ext cx="1771650" cy="2590800"/>
          </a:xfrm>
          <a:prstGeom prst="rect">
            <a:avLst/>
          </a:prstGeom>
        </p:spPr>
      </p:pic>
    </p:spTree>
    <p:extLst>
      <p:ext uri="{BB962C8B-B14F-4D97-AF65-F5344CB8AC3E}">
        <p14:creationId xmlns:p14="http://schemas.microsoft.com/office/powerpoint/2010/main" val="85033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C1071-8192-4749-A529-1CD20ADAFBAB}"/>
              </a:ext>
            </a:extLst>
          </p:cNvPr>
          <p:cNvSpPr>
            <a:spLocks noGrp="1"/>
          </p:cNvSpPr>
          <p:nvPr>
            <p:ph type="title"/>
          </p:nvPr>
        </p:nvSpPr>
        <p:spPr/>
        <p:txBody>
          <a:bodyPr/>
          <a:lstStyle/>
          <a:p>
            <a:r>
              <a:rPr lang="fr-FR" dirty="0"/>
              <a:t>Les lois marquantes</a:t>
            </a:r>
            <a:endParaRPr lang="en-US" dirty="0"/>
          </a:p>
        </p:txBody>
      </p:sp>
      <p:sp>
        <p:nvSpPr>
          <p:cNvPr id="3" name="Espace réservé du contenu 2">
            <a:extLst>
              <a:ext uri="{FF2B5EF4-FFF2-40B4-BE49-F238E27FC236}">
                <a16:creationId xmlns:a16="http://schemas.microsoft.com/office/drawing/2014/main" id="{92B28E9D-595F-4873-AE50-89E3AAA862EA}"/>
              </a:ext>
            </a:extLst>
          </p:cNvPr>
          <p:cNvSpPr>
            <a:spLocks noGrp="1"/>
          </p:cNvSpPr>
          <p:nvPr>
            <p:ph idx="1"/>
          </p:nvPr>
        </p:nvSpPr>
        <p:spPr/>
        <p:txBody>
          <a:bodyPr/>
          <a:lstStyle/>
          <a:p>
            <a:pPr algn="just"/>
            <a:r>
              <a:rPr lang="fr-FR" dirty="0"/>
              <a:t>Loi du 5 juillet 2011 relative aux droits et à la protection des personnes faisant l’objet de soins psychiatriques et aux modalités de leur prise en charge.</a:t>
            </a:r>
          </a:p>
          <a:p>
            <a:pPr algn="just"/>
            <a:r>
              <a:rPr lang="fr-FR" dirty="0"/>
              <a:t>Hospitalisation sous contrainte: loi du 5 juillet 2011 et du 27 septembre 2013, Réforme loi de 1990.</a:t>
            </a:r>
          </a:p>
          <a:p>
            <a:pPr algn="just"/>
            <a:r>
              <a:rPr lang="fr-FR" dirty="0"/>
              <a:t>Loi du 26 janvier 2016 n°2016-41 de modernisation de notre système de santé Art. L. 3225-5-1.-L’isolement et la contention sont des pratiques de derniers recours.</a:t>
            </a:r>
          </a:p>
          <a:p>
            <a:pPr algn="just"/>
            <a:r>
              <a:rPr lang="fr-FR" dirty="0"/>
              <a:t>Loi du 22 janvier 2022 réforme de l’isolement et des contentions.</a:t>
            </a:r>
          </a:p>
          <a:p>
            <a:pPr marL="0" indent="0">
              <a:buNone/>
            </a:pPr>
            <a:endParaRPr lang="en-US" dirty="0"/>
          </a:p>
        </p:txBody>
      </p:sp>
      <p:pic>
        <p:nvPicPr>
          <p:cNvPr id="5" name="Image 4">
            <a:extLst>
              <a:ext uri="{FF2B5EF4-FFF2-40B4-BE49-F238E27FC236}">
                <a16:creationId xmlns:a16="http://schemas.microsoft.com/office/drawing/2014/main" id="{F4B332E2-EFAA-4825-B4FF-0BE2B908EAE3}"/>
              </a:ext>
            </a:extLst>
          </p:cNvPr>
          <p:cNvPicPr>
            <a:picLocks noChangeAspect="1"/>
          </p:cNvPicPr>
          <p:nvPr/>
        </p:nvPicPr>
        <p:blipFill>
          <a:blip r:embed="rId2"/>
          <a:stretch>
            <a:fillRect/>
          </a:stretch>
        </p:blipFill>
        <p:spPr>
          <a:xfrm>
            <a:off x="213532" y="3710706"/>
            <a:ext cx="1882382" cy="2818195"/>
          </a:xfrm>
          <a:prstGeom prst="rect">
            <a:avLst/>
          </a:prstGeom>
        </p:spPr>
      </p:pic>
    </p:spTree>
    <p:extLst>
      <p:ext uri="{BB962C8B-B14F-4D97-AF65-F5344CB8AC3E}">
        <p14:creationId xmlns:p14="http://schemas.microsoft.com/office/powerpoint/2010/main" val="369995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1C5F8-6161-405A-90F0-0BE481DD0F3C}"/>
              </a:ext>
            </a:extLst>
          </p:cNvPr>
          <p:cNvSpPr>
            <a:spLocks noGrp="1"/>
          </p:cNvSpPr>
          <p:nvPr>
            <p:ph type="title"/>
          </p:nvPr>
        </p:nvSpPr>
        <p:spPr/>
        <p:txBody>
          <a:bodyPr/>
          <a:lstStyle/>
          <a:p>
            <a:r>
              <a:rPr lang="fr-FR" dirty="0"/>
              <a:t>C’est quoi la santé mentale?</a:t>
            </a:r>
            <a:br>
              <a:rPr lang="fr-FR" dirty="0"/>
            </a:br>
            <a:r>
              <a:rPr lang="fr-FR" dirty="0"/>
              <a:t>DIFFERENCE AVEC LA PSYCHIATRIE…</a:t>
            </a:r>
            <a:endParaRPr lang="en-US" dirty="0"/>
          </a:p>
        </p:txBody>
      </p:sp>
      <p:pic>
        <p:nvPicPr>
          <p:cNvPr id="4" name="Espace réservé du contenu 4">
            <a:extLst>
              <a:ext uri="{FF2B5EF4-FFF2-40B4-BE49-F238E27FC236}">
                <a16:creationId xmlns:a16="http://schemas.microsoft.com/office/drawing/2014/main" id="{01A1BFD9-8D56-4220-B560-898C024807A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667250" y="2832100"/>
            <a:ext cx="2857500" cy="2714625"/>
          </a:xfrm>
        </p:spPr>
      </p:pic>
    </p:spTree>
    <p:extLst>
      <p:ext uri="{BB962C8B-B14F-4D97-AF65-F5344CB8AC3E}">
        <p14:creationId xmlns:p14="http://schemas.microsoft.com/office/powerpoint/2010/main" val="127621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0C115-D7D1-46FE-B9E0-A7CB9CB96557}"/>
              </a:ext>
            </a:extLst>
          </p:cNvPr>
          <p:cNvSpPr>
            <a:spLocks noGrp="1"/>
          </p:cNvSpPr>
          <p:nvPr>
            <p:ph type="title"/>
          </p:nvPr>
        </p:nvSpPr>
        <p:spPr/>
        <p:txBody>
          <a:bodyPr/>
          <a:lstStyle/>
          <a:p>
            <a:r>
              <a:rPr lang="fr-FR" dirty="0"/>
              <a:t>« </a:t>
            </a:r>
            <a:r>
              <a:rPr lang="fr-FR" i="1" dirty="0"/>
              <a:t>Il n’y a pas de santé sans Santé mentale</a:t>
            </a:r>
            <a:r>
              <a:rPr lang="fr-FR" dirty="0"/>
              <a:t> »</a:t>
            </a:r>
            <a:endParaRPr lang="en-US" dirty="0"/>
          </a:p>
        </p:txBody>
      </p:sp>
      <p:sp>
        <p:nvSpPr>
          <p:cNvPr id="3" name="Espace réservé du contenu 2">
            <a:extLst>
              <a:ext uri="{FF2B5EF4-FFF2-40B4-BE49-F238E27FC236}">
                <a16:creationId xmlns:a16="http://schemas.microsoft.com/office/drawing/2014/main" id="{EBD612E2-4983-4484-900E-6F086E33504A}"/>
              </a:ext>
            </a:extLst>
          </p:cNvPr>
          <p:cNvSpPr>
            <a:spLocks noGrp="1"/>
          </p:cNvSpPr>
          <p:nvPr>
            <p:ph idx="1"/>
          </p:nvPr>
        </p:nvSpPr>
        <p:spPr/>
        <p:txBody>
          <a:bodyPr>
            <a:normAutofit lnSpcReduction="10000"/>
          </a:bodyPr>
          <a:lstStyle/>
          <a:p>
            <a:r>
              <a:rPr lang="fr-FR" sz="1900" dirty="0"/>
              <a:t>Selon l’Organisation mondiale de la santé (OMS) « </a:t>
            </a:r>
            <a:r>
              <a:rPr lang="fr-FR" sz="1900" i="1" dirty="0"/>
              <a:t>être </a:t>
            </a:r>
            <a:r>
              <a:rPr lang="fr-FR" sz="1900" b="1" i="1" dirty="0"/>
              <a:t>en bonne santé</a:t>
            </a:r>
            <a:r>
              <a:rPr lang="fr-FR" sz="1900" i="1" dirty="0"/>
              <a:t> n’est pas seulement ne pas avoir de maladie ou d’infirmité, mais c’est ressentir un bien-être physique, mental et soci</a:t>
            </a:r>
            <a:r>
              <a:rPr lang="fr-FR" sz="1900" dirty="0"/>
              <a:t>al ».</a:t>
            </a:r>
          </a:p>
          <a:p>
            <a:r>
              <a:rPr lang="fr-FR" sz="1900" dirty="0"/>
              <a:t>La </a:t>
            </a:r>
            <a:r>
              <a:rPr lang="fr-FR" sz="1900" b="1" dirty="0"/>
              <a:t>santé mentale</a:t>
            </a:r>
            <a:r>
              <a:rPr lang="fr-FR" sz="1900" dirty="0"/>
              <a:t> selon l’OMS est une composante essentielle de la santé. Elle l’a  définit comme « </a:t>
            </a:r>
            <a:r>
              <a:rPr lang="fr-FR" sz="1900" i="1" dirty="0"/>
              <a:t>un état de bien-être qui permet à chacun de réaliser son potentiel, de faire face aux difficultés normales de la vie, de travailler avec succès et de manière productive et d’être en mesure d’apporter une contribution à la communauté</a:t>
            </a:r>
            <a:r>
              <a:rPr lang="fr-FR" sz="1900" dirty="0"/>
              <a:t> ».</a:t>
            </a:r>
          </a:p>
          <a:p>
            <a:r>
              <a:rPr lang="fr-FR" sz="1900" dirty="0"/>
              <a:t>Être en bonne santé mentale </a:t>
            </a:r>
            <a:r>
              <a:rPr lang="fr-FR" sz="1900" b="1" dirty="0"/>
              <a:t>c'est plus que juste </a:t>
            </a:r>
            <a:r>
              <a:rPr lang="fr-FR" sz="1900" dirty="0"/>
              <a:t>l’absence de troubles ou de handicaps mentaux.</a:t>
            </a:r>
          </a:p>
          <a:p>
            <a:pPr algn="just"/>
            <a:endParaRPr lang="fr-FR" dirty="0"/>
          </a:p>
          <a:p>
            <a:endParaRPr lang="en-US" dirty="0"/>
          </a:p>
        </p:txBody>
      </p:sp>
    </p:spTree>
    <p:extLst>
      <p:ext uri="{BB962C8B-B14F-4D97-AF65-F5344CB8AC3E}">
        <p14:creationId xmlns:p14="http://schemas.microsoft.com/office/powerpoint/2010/main" val="2095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E6000-8EC6-47CD-B272-122D7BB7117E}"/>
              </a:ext>
            </a:extLst>
          </p:cNvPr>
          <p:cNvSpPr>
            <a:spLocks noGrp="1"/>
          </p:cNvSpPr>
          <p:nvPr>
            <p:ph type="title"/>
          </p:nvPr>
        </p:nvSpPr>
        <p:spPr/>
        <p:txBody>
          <a:bodyPr/>
          <a:lstStyle/>
          <a:p>
            <a:r>
              <a:rPr lang="fr-FR" dirty="0"/>
              <a:t>« </a:t>
            </a:r>
            <a:r>
              <a:rPr lang="fr-FR" i="1" dirty="0"/>
              <a:t>Il n’y a pas de santé sans Santé mentale</a:t>
            </a:r>
            <a:r>
              <a:rPr lang="fr-FR" dirty="0"/>
              <a:t> »</a:t>
            </a:r>
            <a:endParaRPr lang="en-US" dirty="0"/>
          </a:p>
        </p:txBody>
      </p:sp>
      <p:sp>
        <p:nvSpPr>
          <p:cNvPr id="3" name="Espace réservé du contenu 2">
            <a:extLst>
              <a:ext uri="{FF2B5EF4-FFF2-40B4-BE49-F238E27FC236}">
                <a16:creationId xmlns:a16="http://schemas.microsoft.com/office/drawing/2014/main" id="{695B15DE-9F45-44B7-BE2F-978E909DE93F}"/>
              </a:ext>
            </a:extLst>
          </p:cNvPr>
          <p:cNvSpPr>
            <a:spLocks noGrp="1"/>
          </p:cNvSpPr>
          <p:nvPr>
            <p:ph idx="1"/>
          </p:nvPr>
        </p:nvSpPr>
        <p:spPr/>
        <p:txBody>
          <a:bodyPr>
            <a:normAutofit/>
          </a:bodyPr>
          <a:lstStyle/>
          <a:p>
            <a:r>
              <a:rPr lang="fr-FR" dirty="0"/>
              <a:t>La santé mentale peut être influencé selon l’OMS par différentes caractéristique:</a:t>
            </a:r>
          </a:p>
          <a:p>
            <a:r>
              <a:rPr lang="fr-FR" dirty="0"/>
              <a:t> « </a:t>
            </a:r>
            <a:r>
              <a:rPr lang="fr-FR" i="1" dirty="0"/>
              <a:t>individuelles psychiques</a:t>
            </a:r>
            <a:r>
              <a:rPr lang="fr-FR" dirty="0"/>
              <a:t> </a:t>
            </a:r>
            <a:r>
              <a:rPr lang="fr-FR" i="1" dirty="0"/>
              <a:t>c'est à dire la capacité de maîtriser ses propres émotions, ses comportements et à interagir de façon positive avec les autres;</a:t>
            </a:r>
            <a:endParaRPr lang="fr-FR" dirty="0"/>
          </a:p>
          <a:p>
            <a:r>
              <a:rPr lang="fr-FR" i="1" dirty="0"/>
              <a:t>des caractéristiques individuelles génétiques ;</a:t>
            </a:r>
          </a:p>
          <a:p>
            <a:r>
              <a:rPr lang="fr-FR" i="1" dirty="0"/>
              <a:t>des facteurs sociaux, culturels, économiques, politiques et environnementaux</a:t>
            </a:r>
            <a:r>
              <a:rPr lang="fr-FR" dirty="0"/>
              <a:t> ».</a:t>
            </a:r>
          </a:p>
          <a:p>
            <a:endParaRPr lang="en-US" dirty="0"/>
          </a:p>
        </p:txBody>
      </p:sp>
    </p:spTree>
    <p:extLst>
      <p:ext uri="{BB962C8B-B14F-4D97-AF65-F5344CB8AC3E}">
        <p14:creationId xmlns:p14="http://schemas.microsoft.com/office/powerpoint/2010/main" val="2635482827"/>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1445</TotalTime>
  <Words>3463</Words>
  <Application>Microsoft Office PowerPoint</Application>
  <PresentationFormat>Grand écran</PresentationFormat>
  <Paragraphs>227</Paragraphs>
  <Slides>36</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36</vt:i4>
      </vt:variant>
    </vt:vector>
  </HeadingPairs>
  <TitlesOfParts>
    <vt:vector size="40" baseType="lpstr">
      <vt:lpstr>Arial</vt:lpstr>
      <vt:lpstr>Calibri</vt:lpstr>
      <vt:lpstr>Gill Sans MT</vt:lpstr>
      <vt:lpstr>Colis</vt:lpstr>
      <vt:lpstr> droits des patients en santé mentale, en psychiatrie </vt:lpstr>
      <vt:lpstr>Histoire et psychiatrie</vt:lpstr>
      <vt:lpstr>Présentation PowerPoint</vt:lpstr>
      <vt:lpstr>Présentation PowerPoint</vt:lpstr>
      <vt:lpstr>Les lois marquantes</vt:lpstr>
      <vt:lpstr>Les lois marquantes</vt:lpstr>
      <vt:lpstr>C’est quoi la santé mentale? DIFFERENCE AVEC LA PSYCHIATRIE…</vt:lpstr>
      <vt:lpstr>« Il n’y a pas de santé sans Santé mentale »</vt:lpstr>
      <vt:lpstr>« Il n’y a pas de santé sans Santé mentale »</vt:lpstr>
      <vt:lpstr>Troubles psychiques</vt:lpstr>
      <vt:lpstr>Soins sans consentement, restriction de libertés…</vt:lpstr>
      <vt:lpstr>Soins sans consentement: les droits des patients…(cf tableau suivant)</vt:lpstr>
      <vt:lpstr>Présentation PowerPoint</vt:lpstr>
      <vt:lpstr>Charte du patient en santé mentale</vt:lpstr>
      <vt:lpstr>Les différentes structures et dispositifs de pec source site internet du Centre hospitalier de lORQUIN</vt:lpstr>
      <vt:lpstr>Les différentes structures et dispositifs de pec source site du Centre hospitalier de lORQUIN</vt:lpstr>
      <vt:lpstr>Les différents modes d’hospitalisation en psychiatrie</vt:lpstr>
      <vt:lpstr>SPL : soins psychiatriques libres </vt:lpstr>
      <vt:lpstr> SPDT : soins psychiatriques à la demande d’un tiers (en urgence SPDTU) </vt:lpstr>
      <vt:lpstr>Présentation PowerPoint</vt:lpstr>
      <vt:lpstr>Présentation PowerPoint</vt:lpstr>
      <vt:lpstr>Le tiers:</vt:lpstr>
      <vt:lpstr> SPPI : soins psychiatriques en cas de péril imminent </vt:lpstr>
      <vt:lpstr> SPDRE : soins psychiatriques sur décision du représentant de l’état </vt:lpstr>
      <vt:lpstr>Toujours se questionner sur un SPDRE car mesure lourde…</vt:lpstr>
      <vt:lpstr>Le patient en spdre doit être informé: </vt:lpstr>
      <vt:lpstr>Les points de vigilance</vt:lpstr>
      <vt:lpstr>Saisine obligatoire du JLD</vt:lpstr>
      <vt:lpstr>Les mesures de protection</vt:lpstr>
      <vt:lpstr>La sauvegarde de justice</vt:lpstr>
      <vt:lpstr>La curatelle</vt:lpstr>
      <vt:lpstr>3 curatelles</vt:lpstr>
      <vt:lpstr>La tutelle</vt:lpstr>
      <vt:lpstr>Présentation PowerPoint</vt:lpstr>
      <vt:lpstr>Rôle ide</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 en santé mentale</dc:title>
  <dc:creator>VAUCLAIR Pauline</dc:creator>
  <cp:lastModifiedBy>VAUCLAIR Pauline</cp:lastModifiedBy>
  <cp:revision>102</cp:revision>
  <dcterms:created xsi:type="dcterms:W3CDTF">2022-09-14T06:46:59Z</dcterms:created>
  <dcterms:modified xsi:type="dcterms:W3CDTF">2023-12-04T12:12:22Z</dcterms:modified>
</cp:coreProperties>
</file>