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72" r:id="rId11"/>
    <p:sldId id="266" r:id="rId12"/>
    <p:sldId id="267" r:id="rId13"/>
    <p:sldId id="269" r:id="rId14"/>
    <p:sldId id="270" r:id="rId15"/>
    <p:sldId id="271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6F95D3F-A543-4EFE-8FA2-ABC553B0F1F3}" type="datetimeFigureOut">
              <a:rPr lang="fr-FR" smtClean="0"/>
              <a:t>19/12/2023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499091F5-6218-41DD-BCE4-3D75F62D4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6547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5D3F-A543-4EFE-8FA2-ABC553B0F1F3}" type="datetimeFigureOut">
              <a:rPr lang="fr-FR" smtClean="0"/>
              <a:t>19/12/2023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91F5-6218-41DD-BCE4-3D75F62D4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1663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6F95D3F-A543-4EFE-8FA2-ABC553B0F1F3}" type="datetimeFigureOut">
              <a:rPr lang="fr-FR" smtClean="0"/>
              <a:t>19/12/2023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99091F5-6218-41DD-BCE4-3D75F62D4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8444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6F95D3F-A543-4EFE-8FA2-ABC553B0F1F3}" type="datetimeFigureOut">
              <a:rPr lang="fr-FR" smtClean="0"/>
              <a:t>19/12/2023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99091F5-6218-41DD-BCE4-3D75F62D4106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0464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6F95D3F-A543-4EFE-8FA2-ABC553B0F1F3}" type="datetimeFigureOut">
              <a:rPr lang="fr-FR" smtClean="0"/>
              <a:t>19/12/2023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99091F5-6218-41DD-BCE4-3D75F62D4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55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5D3F-A543-4EFE-8FA2-ABC553B0F1F3}" type="datetimeFigureOut">
              <a:rPr lang="fr-FR" smtClean="0"/>
              <a:t>19/12/2023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91F5-6218-41DD-BCE4-3D75F62D4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344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5D3F-A543-4EFE-8FA2-ABC553B0F1F3}" type="datetimeFigureOut">
              <a:rPr lang="fr-FR" smtClean="0"/>
              <a:t>19/12/2023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91F5-6218-41DD-BCE4-3D75F62D4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234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5D3F-A543-4EFE-8FA2-ABC553B0F1F3}" type="datetimeFigureOut">
              <a:rPr lang="fr-FR" smtClean="0"/>
              <a:t>19/12/2023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91F5-6218-41DD-BCE4-3D75F62D4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90631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6F95D3F-A543-4EFE-8FA2-ABC553B0F1F3}" type="datetimeFigureOut">
              <a:rPr lang="fr-FR" smtClean="0"/>
              <a:t>19/12/2023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99091F5-6218-41DD-BCE4-3D75F62D4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4794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5D3F-A543-4EFE-8FA2-ABC553B0F1F3}" type="datetimeFigureOut">
              <a:rPr lang="fr-FR" smtClean="0"/>
              <a:t>19/12/2023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91F5-6218-41DD-BCE4-3D75F62D4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953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6F95D3F-A543-4EFE-8FA2-ABC553B0F1F3}" type="datetimeFigureOut">
              <a:rPr lang="fr-FR" smtClean="0"/>
              <a:t>19/12/2023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99091F5-6218-41DD-BCE4-3D75F62D4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7863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5D3F-A543-4EFE-8FA2-ABC553B0F1F3}" type="datetimeFigureOut">
              <a:rPr lang="fr-FR" smtClean="0"/>
              <a:t>19/12/2023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91F5-6218-41DD-BCE4-3D75F62D4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4721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5D3F-A543-4EFE-8FA2-ABC553B0F1F3}" type="datetimeFigureOut">
              <a:rPr lang="fr-FR" smtClean="0"/>
              <a:t>19/12/2023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91F5-6218-41DD-BCE4-3D75F62D4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2952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5D3F-A543-4EFE-8FA2-ABC553B0F1F3}" type="datetimeFigureOut">
              <a:rPr lang="fr-FR" smtClean="0"/>
              <a:t>19/12/2023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91F5-6218-41DD-BCE4-3D75F62D4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0816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5D3F-A543-4EFE-8FA2-ABC553B0F1F3}" type="datetimeFigureOut">
              <a:rPr lang="fr-FR" smtClean="0"/>
              <a:t>19/12/2023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91F5-6218-41DD-BCE4-3D75F62D4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831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5D3F-A543-4EFE-8FA2-ABC553B0F1F3}" type="datetimeFigureOut">
              <a:rPr lang="fr-FR" smtClean="0"/>
              <a:t>19/12/2023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91F5-6218-41DD-BCE4-3D75F62D4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622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5D3F-A543-4EFE-8FA2-ABC553B0F1F3}" type="datetimeFigureOut">
              <a:rPr lang="fr-FR" smtClean="0"/>
              <a:t>19/12/2023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91F5-6218-41DD-BCE4-3D75F62D4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7814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95D3F-A543-4EFE-8FA2-ABC553B0F1F3}" type="datetimeFigureOut">
              <a:rPr lang="fr-FR" smtClean="0"/>
              <a:t>19/12/2023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091F5-6218-41DD-BCE4-3D75F62D4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63090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E388CF-BC26-0A56-D177-DF80074FD4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/>
              <a:t>QUIZZ SHOW</a:t>
            </a:r>
          </a:p>
        </p:txBody>
      </p:sp>
    </p:spTree>
    <p:extLst>
      <p:ext uri="{BB962C8B-B14F-4D97-AF65-F5344CB8AC3E}">
        <p14:creationId xmlns:p14="http://schemas.microsoft.com/office/powerpoint/2010/main" val="620874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83749C-25A8-F812-A99D-D69DC96DC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421" y="1282960"/>
            <a:ext cx="9564655" cy="1320282"/>
          </a:xfrm>
        </p:spPr>
        <p:txBody>
          <a:bodyPr>
            <a:noAutofit/>
          </a:bodyPr>
          <a:lstStyle/>
          <a:p>
            <a:pPr algn="l"/>
            <a:r>
              <a:rPr lang="fr-FR" sz="2400" dirty="0"/>
              <a:t>1- allez sur internet</a:t>
            </a:r>
            <a:br>
              <a:rPr lang="fr-FR" sz="2400" dirty="0"/>
            </a:br>
            <a:r>
              <a:rPr lang="fr-FR" sz="2400" dirty="0"/>
              <a:t>2- cherchez le code de déontologie des infirmiers</a:t>
            </a:r>
            <a:br>
              <a:rPr lang="fr-FR" sz="2400" dirty="0"/>
            </a:br>
            <a:r>
              <a:rPr lang="fr-FR" sz="2400" dirty="0"/>
              <a:t>3-Citez le numéro d’article et le contenu de la section « contrôle, prescription, dosage »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A95406-FDBF-1F42-D428-F05A82D7C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3242036"/>
            <a:ext cx="10820400" cy="3457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Page 12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Article R4312-38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L’infirmier vérifie que le médicament, produit ou dispositif médical délivré est conforme à la prescription. Il contrôle également son dosage ainsi que sa date de péremption. Il respecte le mode d’emploi des dispositifs médicaux utilisés. </a:t>
            </a:r>
          </a:p>
        </p:txBody>
      </p:sp>
    </p:spTree>
    <p:extLst>
      <p:ext uri="{BB962C8B-B14F-4D97-AF65-F5344CB8AC3E}">
        <p14:creationId xmlns:p14="http://schemas.microsoft.com/office/powerpoint/2010/main" val="100946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83749C-25A8-F812-A99D-D69DC96DC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421" y="863082"/>
            <a:ext cx="9564655" cy="1320282"/>
          </a:xfrm>
        </p:spPr>
        <p:txBody>
          <a:bodyPr>
            <a:noAutofit/>
          </a:bodyPr>
          <a:lstStyle/>
          <a:p>
            <a:pPr algn="ctr"/>
            <a:r>
              <a:rPr lang="fr-FR" sz="2400" b="0" i="0" dirty="0">
                <a:solidFill>
                  <a:srgbClr val="D1D5DB"/>
                </a:solidFill>
                <a:effectLst/>
                <a:latin typeface="Söhne"/>
              </a:rPr>
              <a:t>Est-ce qu’un infirmier est autorisé à porter un haut à manches longue sous sa blouse?</a:t>
            </a:r>
            <a:endParaRPr lang="fr-FR" sz="2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A95406-FDBF-1F42-D428-F05A82D7C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3242036"/>
            <a:ext cx="10820400" cy="3457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Chapitre 3, obligation des étudiants, page 194</a:t>
            </a:r>
          </a:p>
        </p:txBody>
      </p:sp>
    </p:spTree>
    <p:extLst>
      <p:ext uri="{BB962C8B-B14F-4D97-AF65-F5344CB8AC3E}">
        <p14:creationId xmlns:p14="http://schemas.microsoft.com/office/powerpoint/2010/main" val="289631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83749C-25A8-F812-A99D-D69DC96DC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421" y="863082"/>
            <a:ext cx="9564655" cy="1320282"/>
          </a:xfrm>
        </p:spPr>
        <p:txBody>
          <a:bodyPr>
            <a:noAutofit/>
          </a:bodyPr>
          <a:lstStyle/>
          <a:p>
            <a:pPr algn="ctr"/>
            <a:r>
              <a:rPr lang="fr-FR" sz="2400" b="0" i="0" dirty="0">
                <a:solidFill>
                  <a:srgbClr val="D1D5DB"/>
                </a:solidFill>
                <a:effectLst/>
                <a:latin typeface="Söhne"/>
              </a:rPr>
              <a:t>L’infirmier doit administrer une dose de morphine à une femme pesant 53 kg. Seulement, le soignant a des doutes sur le dosage prescrit par le médecin. Le médecin n’</a:t>
            </a:r>
            <a:r>
              <a:rPr lang="fr-FR" sz="2400" b="0" i="0" dirty="0" err="1">
                <a:solidFill>
                  <a:srgbClr val="D1D5DB"/>
                </a:solidFill>
                <a:effectLst/>
                <a:latin typeface="Söhne"/>
              </a:rPr>
              <a:t>etant</a:t>
            </a:r>
            <a:r>
              <a:rPr lang="fr-FR" sz="2400" b="0" i="0" dirty="0">
                <a:solidFill>
                  <a:srgbClr val="D1D5DB"/>
                </a:solidFill>
                <a:effectLst/>
                <a:latin typeface="Söhne"/>
              </a:rPr>
              <a:t> pas disponible, l’infirmier doit –il administrer le produit?</a:t>
            </a:r>
            <a:endParaRPr lang="fr-FR" sz="2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A95406-FDBF-1F42-D428-F05A82D7C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3242036"/>
            <a:ext cx="10820400" cy="3457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Page 250- article R 4312-42 du code de déontologie</a:t>
            </a:r>
          </a:p>
        </p:txBody>
      </p:sp>
    </p:spTree>
    <p:extLst>
      <p:ext uri="{BB962C8B-B14F-4D97-AF65-F5344CB8AC3E}">
        <p14:creationId xmlns:p14="http://schemas.microsoft.com/office/powerpoint/2010/main" val="4172946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83749C-25A8-F812-A99D-D69DC96DC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421" y="863082"/>
            <a:ext cx="9564655" cy="1320282"/>
          </a:xfrm>
        </p:spPr>
        <p:txBody>
          <a:bodyPr>
            <a:noAutofit/>
          </a:bodyPr>
          <a:lstStyle/>
          <a:p>
            <a:pPr algn="ctr"/>
            <a:r>
              <a:rPr lang="fr-FR" sz="2400" dirty="0"/>
              <a:t>Un infirmier peut-il nous vacciner contre le tétanos sans prescription médicale?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A95406-FDBF-1F42-D428-F05A82D7C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3242036"/>
            <a:ext cx="10820400" cy="3457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Page 224, Art R 4311-5-1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216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83749C-25A8-F812-A99D-D69DC96DC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421" y="863082"/>
            <a:ext cx="9564655" cy="1320282"/>
          </a:xfrm>
        </p:spPr>
        <p:txBody>
          <a:bodyPr>
            <a:noAutofit/>
          </a:bodyPr>
          <a:lstStyle/>
          <a:p>
            <a:pPr algn="ctr"/>
            <a:r>
              <a:rPr lang="fr-FR" sz="2400" dirty="0"/>
              <a:t>Qui compose l’ordre national des infirmiers?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A95406-FDBF-1F42-D428-F05A82D7C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3242036"/>
            <a:ext cx="10820400" cy="3457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Des infirmiers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325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83749C-25A8-F812-A99D-D69DC96DC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421" y="863082"/>
            <a:ext cx="9564655" cy="1320282"/>
          </a:xfrm>
        </p:spPr>
        <p:txBody>
          <a:bodyPr>
            <a:noAutofit/>
          </a:bodyPr>
          <a:lstStyle/>
          <a:p>
            <a:pPr algn="ctr"/>
            <a:r>
              <a:rPr lang="fr-FR" sz="2400" dirty="0"/>
              <a:t>Quel est le partage d’information de l’infirmière envers le médecin?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A95406-FDBF-1F42-D428-F05A82D7C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3242036"/>
            <a:ext cx="10820400" cy="3457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Article 4312-41du code de déontologie, page 250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747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83749C-25A8-F812-A99D-D69DC96DC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421" y="863082"/>
            <a:ext cx="9564655" cy="1320282"/>
          </a:xfrm>
        </p:spPr>
        <p:txBody>
          <a:bodyPr>
            <a:noAutofit/>
          </a:bodyPr>
          <a:lstStyle/>
          <a:p>
            <a:pPr algn="ctr"/>
            <a:r>
              <a:rPr lang="fr-FR" sz="2400" b="0" i="0" dirty="0">
                <a:solidFill>
                  <a:srgbClr val="D1D5DB"/>
                </a:solidFill>
                <a:effectLst/>
                <a:latin typeface="Söhne"/>
              </a:rPr>
              <a:t>Comment réagir face au refus de soins d’un patient?</a:t>
            </a:r>
            <a:endParaRPr lang="fr-FR" sz="2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A95406-FDBF-1F42-D428-F05A82D7C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3242036"/>
            <a:ext cx="10820400" cy="34573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939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8CFF2D-9DDA-0B95-9A12-91C03E569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094" y="1296955"/>
            <a:ext cx="10459616" cy="1674847"/>
          </a:xfrm>
        </p:spPr>
        <p:txBody>
          <a:bodyPr>
            <a:normAutofit/>
          </a:bodyPr>
          <a:lstStyle/>
          <a:p>
            <a:pPr algn="ctr"/>
            <a:r>
              <a:rPr lang="fr-FR" b="0" i="0" dirty="0">
                <a:solidFill>
                  <a:srgbClr val="D1D5DB"/>
                </a:solidFill>
                <a:effectLst/>
                <a:latin typeface="Söhne"/>
              </a:rPr>
              <a:t>Donnez la définition du rôle propre infirmier et citez un exemple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795E85-8AE8-BEB7-75BD-1C18DC636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094" y="3429000"/>
            <a:ext cx="10820400" cy="4024125"/>
          </a:xfrm>
        </p:spPr>
        <p:txBody>
          <a:bodyPr/>
          <a:lstStyle/>
          <a:p>
            <a:r>
              <a:rPr lang="fr-FR" b="0" i="0" dirty="0">
                <a:effectLst/>
                <a:latin typeface="sourcesanspro"/>
              </a:rPr>
              <a:t>Il s’agit des « soins liés aux fonctions d'entretien et de continuité de la vie et visant à compenser partiellement ou totalement un manque ou une diminution d'autonomie d'une personne ou d'un groupe de personnes ». (</a:t>
            </a:r>
            <a:r>
              <a:rPr lang="fr-FR" dirty="0">
                <a:latin typeface="sourcesanspro"/>
              </a:rPr>
              <a:t>Article: R 4311-3 du CSP).</a:t>
            </a:r>
          </a:p>
          <a:p>
            <a:pPr marL="0" indent="0">
              <a:buNone/>
            </a:pPr>
            <a:endParaRPr lang="fr-FR" b="0" i="0" dirty="0">
              <a:effectLst/>
              <a:latin typeface="sourcesanspro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451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E1A133-8F4C-49E7-EA78-EA6B6EB3A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878" y="1846724"/>
            <a:ext cx="11086322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fr-FR" b="0" i="0" dirty="0">
                <a:solidFill>
                  <a:srgbClr val="D1D5DB"/>
                </a:solidFill>
                <a:effectLst/>
                <a:latin typeface="Söhne"/>
              </a:rPr>
              <a:t> Quelle est l'une des valeurs fondamentales énoncées dans le code de déontologie infirmière ?</a:t>
            </a:r>
            <a:br>
              <a:rPr lang="fr-FR" b="0" i="0" dirty="0">
                <a:solidFill>
                  <a:srgbClr val="D1D5DB"/>
                </a:solidFill>
                <a:effectLst/>
                <a:latin typeface="Söhne"/>
              </a:rPr>
            </a:br>
            <a:br>
              <a:rPr lang="fr-FR" b="0" i="0" dirty="0">
                <a:solidFill>
                  <a:srgbClr val="D1D5DB"/>
                </a:solidFill>
                <a:effectLst/>
                <a:latin typeface="Söhne"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979929-2FAD-64B6-4421-3AF08A395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878" y="3855409"/>
            <a:ext cx="10820400" cy="4024125"/>
          </a:xfrm>
        </p:spPr>
        <p:txBody>
          <a:bodyPr/>
          <a:lstStyle/>
          <a:p>
            <a:r>
              <a:rPr lang="fr-FR" dirty="0"/>
              <a:t>Le respect de la confidentialité et du secret professionnel.</a:t>
            </a:r>
          </a:p>
        </p:txBody>
      </p:sp>
    </p:spTree>
    <p:extLst>
      <p:ext uri="{BB962C8B-B14F-4D97-AF65-F5344CB8AC3E}">
        <p14:creationId xmlns:p14="http://schemas.microsoft.com/office/powerpoint/2010/main" val="136386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E1A133-8F4C-49E7-EA78-EA6B6EB3A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878" y="1846724"/>
            <a:ext cx="11086322" cy="1293028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Quel est le rôle principal de l’ordre national des infirmiers?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979929-2FAD-64B6-4421-3AF08A395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878" y="3855409"/>
            <a:ext cx="10820400" cy="4024125"/>
          </a:xfrm>
        </p:spPr>
        <p:txBody>
          <a:bodyPr/>
          <a:lstStyle/>
          <a:p>
            <a:r>
              <a:rPr lang="fr-FR" dirty="0"/>
              <a:t>Superviser et réglementer la profession infirmière.</a:t>
            </a:r>
          </a:p>
        </p:txBody>
      </p:sp>
    </p:spTree>
    <p:extLst>
      <p:ext uri="{BB962C8B-B14F-4D97-AF65-F5344CB8AC3E}">
        <p14:creationId xmlns:p14="http://schemas.microsoft.com/office/powerpoint/2010/main" val="231003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2C4A47-CBCD-6239-6E84-AFE46342E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9902" y="1340071"/>
            <a:ext cx="861060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i="0" dirty="0">
                <a:solidFill>
                  <a:srgbClr val="D1D5DB"/>
                </a:solidFill>
                <a:effectLst/>
                <a:latin typeface="Söhne"/>
              </a:rPr>
              <a:t>Quel élément ne fait pas partie du rôle propre de l'infirmier ?</a:t>
            </a:r>
            <a:br>
              <a:rPr lang="fr-FR" b="0" i="0" dirty="0">
                <a:solidFill>
                  <a:srgbClr val="D1D5DB"/>
                </a:solidFill>
                <a:effectLst/>
                <a:latin typeface="Söhne"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42D185-37B3-FDA6-215A-EAC7BC1CC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502" y="3034315"/>
            <a:ext cx="10820400" cy="4024125"/>
          </a:xfrm>
        </p:spPr>
        <p:txBody>
          <a:bodyPr/>
          <a:lstStyle/>
          <a:p>
            <a:pPr algn="l"/>
            <a:r>
              <a:rPr lang="fr-FR" b="0" i="0" dirty="0">
                <a:solidFill>
                  <a:srgbClr val="D1D5DB"/>
                </a:solidFill>
                <a:effectLst/>
                <a:latin typeface="Söhne"/>
              </a:rPr>
              <a:t>a) Surveillance et suivi de l'évolution de l'état de santé du patient </a:t>
            </a:r>
          </a:p>
          <a:p>
            <a:pPr marL="0" indent="0" algn="l">
              <a:buNone/>
            </a:pPr>
            <a:endParaRPr lang="fr-FR" b="0" i="0" dirty="0">
              <a:solidFill>
                <a:srgbClr val="D1D5DB"/>
              </a:solidFill>
              <a:effectLst/>
              <a:latin typeface="Söhne"/>
            </a:endParaRPr>
          </a:p>
          <a:p>
            <a:pPr algn="l"/>
            <a:r>
              <a:rPr lang="fr-FR" b="0" i="0" dirty="0">
                <a:solidFill>
                  <a:srgbClr val="D1D5DB"/>
                </a:solidFill>
                <a:effectLst/>
                <a:latin typeface="Söhne"/>
              </a:rPr>
              <a:t>b) Pose d'un diagnostic médical </a:t>
            </a:r>
          </a:p>
          <a:p>
            <a:pPr marL="0" indent="0" algn="l">
              <a:buNone/>
            </a:pPr>
            <a:endParaRPr lang="fr-FR" b="0" i="0" dirty="0">
              <a:solidFill>
                <a:srgbClr val="D1D5DB"/>
              </a:solidFill>
              <a:effectLst/>
              <a:latin typeface="Söhne"/>
            </a:endParaRPr>
          </a:p>
          <a:p>
            <a:pPr algn="l"/>
            <a:r>
              <a:rPr lang="fr-FR" b="0" i="0" dirty="0">
                <a:solidFill>
                  <a:srgbClr val="D1D5DB"/>
                </a:solidFill>
                <a:effectLst/>
                <a:latin typeface="Söhne"/>
              </a:rPr>
              <a:t>c) Élaboration et mise en œuvre de soins infirmiers</a:t>
            </a:r>
          </a:p>
          <a:p>
            <a:endParaRPr lang="fr-FR" dirty="0"/>
          </a:p>
        </p:txBody>
      </p:sp>
      <p:sp>
        <p:nvSpPr>
          <p:cNvPr id="4" name="Explosion : 8 points 3">
            <a:extLst>
              <a:ext uri="{FF2B5EF4-FFF2-40B4-BE49-F238E27FC236}">
                <a16:creationId xmlns:a16="http://schemas.microsoft.com/office/drawing/2014/main" id="{6F3F507F-BB7B-6D50-5948-302666798545}"/>
              </a:ext>
            </a:extLst>
          </p:cNvPr>
          <p:cNvSpPr/>
          <p:nvPr/>
        </p:nvSpPr>
        <p:spPr>
          <a:xfrm>
            <a:off x="4618652" y="3722915"/>
            <a:ext cx="886408" cy="774441"/>
          </a:xfrm>
          <a:prstGeom prst="irregularSeal1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5433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83749C-25A8-F812-A99D-D69DC96DC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3959" y="969647"/>
            <a:ext cx="861060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i="0" dirty="0">
                <a:solidFill>
                  <a:srgbClr val="D1D5DB"/>
                </a:solidFill>
                <a:effectLst/>
                <a:latin typeface="Söhne"/>
              </a:rPr>
              <a:t>Dans le cadre de son rôle propre, l'infirmier peut :</a:t>
            </a:r>
            <a:br>
              <a:rPr lang="fr-FR" b="0" i="0" dirty="0">
                <a:solidFill>
                  <a:srgbClr val="D1D5DB"/>
                </a:solidFill>
                <a:effectLst/>
                <a:latin typeface="Söhne"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A95406-FDBF-1F42-D428-F05A82D7C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059" y="2502470"/>
            <a:ext cx="10820400" cy="4024125"/>
          </a:xfrm>
        </p:spPr>
        <p:txBody>
          <a:bodyPr/>
          <a:lstStyle/>
          <a:p>
            <a:pPr algn="l"/>
            <a:r>
              <a:rPr lang="fr-FR" b="0" i="0" dirty="0">
                <a:solidFill>
                  <a:srgbClr val="D1D5DB"/>
                </a:solidFill>
                <a:effectLst/>
                <a:latin typeface="Söhne"/>
              </a:rPr>
              <a:t>a) Effectuer certaines analyses biologiques et interpréter les résultats </a:t>
            </a:r>
          </a:p>
          <a:p>
            <a:pPr marL="0" indent="0" algn="l">
              <a:buNone/>
            </a:pPr>
            <a:endParaRPr lang="fr-FR" b="0" i="0" dirty="0">
              <a:solidFill>
                <a:srgbClr val="D1D5DB"/>
              </a:solidFill>
              <a:effectLst/>
              <a:latin typeface="Söhne"/>
            </a:endParaRPr>
          </a:p>
          <a:p>
            <a:pPr algn="l"/>
            <a:r>
              <a:rPr lang="fr-FR" b="0" i="0" dirty="0">
                <a:solidFill>
                  <a:srgbClr val="D1D5DB"/>
                </a:solidFill>
                <a:effectLst/>
                <a:latin typeface="Söhne"/>
              </a:rPr>
              <a:t>b) Poser des bandes de contention</a:t>
            </a:r>
          </a:p>
          <a:p>
            <a:pPr marL="0" indent="0" algn="l">
              <a:buNone/>
            </a:pPr>
            <a:endParaRPr lang="fr-FR" b="0" i="0" dirty="0">
              <a:solidFill>
                <a:srgbClr val="D1D5DB"/>
              </a:solidFill>
              <a:effectLst/>
              <a:latin typeface="Söhne"/>
            </a:endParaRPr>
          </a:p>
          <a:p>
            <a:pPr algn="l"/>
            <a:r>
              <a:rPr lang="fr-FR" b="0" i="0" dirty="0">
                <a:solidFill>
                  <a:srgbClr val="D1D5DB"/>
                </a:solidFill>
                <a:effectLst/>
                <a:latin typeface="Söhne"/>
              </a:rPr>
              <a:t>c) Surveiller les effets indésirables des thérapeutiques</a:t>
            </a:r>
          </a:p>
          <a:p>
            <a:pPr marL="0" indent="0">
              <a:buNone/>
            </a:pPr>
            <a:br>
              <a:rPr lang="fr-FR" dirty="0"/>
            </a:br>
            <a:endParaRPr lang="fr-FR" dirty="0"/>
          </a:p>
        </p:txBody>
      </p:sp>
      <p:sp>
        <p:nvSpPr>
          <p:cNvPr id="4" name="Explosion : 8 points 3">
            <a:extLst>
              <a:ext uri="{FF2B5EF4-FFF2-40B4-BE49-F238E27FC236}">
                <a16:creationId xmlns:a16="http://schemas.microsoft.com/office/drawing/2014/main" id="{FC8F9C78-E3DA-1C39-2613-E7201243D51A}"/>
              </a:ext>
            </a:extLst>
          </p:cNvPr>
          <p:cNvSpPr/>
          <p:nvPr/>
        </p:nvSpPr>
        <p:spPr>
          <a:xfrm>
            <a:off x="7044612" y="4114800"/>
            <a:ext cx="699796" cy="727788"/>
          </a:xfrm>
          <a:prstGeom prst="irregularSeal1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xplosion : 8 points 4">
            <a:extLst>
              <a:ext uri="{FF2B5EF4-FFF2-40B4-BE49-F238E27FC236}">
                <a16:creationId xmlns:a16="http://schemas.microsoft.com/office/drawing/2014/main" id="{EE3E4B04-F74D-AB4C-20F1-4584DCA78D71}"/>
              </a:ext>
            </a:extLst>
          </p:cNvPr>
          <p:cNvSpPr/>
          <p:nvPr/>
        </p:nvSpPr>
        <p:spPr>
          <a:xfrm>
            <a:off x="8745893" y="2382416"/>
            <a:ext cx="699796" cy="727788"/>
          </a:xfrm>
          <a:prstGeom prst="irregularSeal1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8923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83749C-25A8-F812-A99D-D69DC96DC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1604129"/>
            <a:ext cx="861060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i="0" dirty="0">
                <a:solidFill>
                  <a:srgbClr val="D1D5DB"/>
                </a:solidFill>
                <a:effectLst/>
                <a:latin typeface="Söhne"/>
              </a:rPr>
              <a:t>Pour être infirmier anesthésiste, dois-je exercer en tant que qu’IDE? Si oui, combie</a:t>
            </a:r>
            <a:r>
              <a:rPr lang="fr-FR" b="1" dirty="0">
                <a:solidFill>
                  <a:srgbClr val="D1D5DB"/>
                </a:solidFill>
                <a:latin typeface="Söhne"/>
              </a:rPr>
              <a:t>n de temps? </a:t>
            </a:r>
            <a:br>
              <a:rPr lang="fr-FR" b="0" i="0" dirty="0">
                <a:solidFill>
                  <a:srgbClr val="D1D5DB"/>
                </a:solidFill>
                <a:effectLst/>
                <a:latin typeface="Söhne"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A95406-FDBF-1F42-D428-F05A82D7C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5549" y="3429000"/>
            <a:ext cx="10820400" cy="4024125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Oui, 2 ans.</a:t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566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83749C-25A8-F812-A99D-D69DC96DC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421" y="863082"/>
            <a:ext cx="9564655" cy="1320282"/>
          </a:xfrm>
        </p:spPr>
        <p:txBody>
          <a:bodyPr>
            <a:noAutofit/>
          </a:bodyPr>
          <a:lstStyle/>
          <a:p>
            <a:pPr algn="ctr"/>
            <a:r>
              <a:rPr lang="fr-FR" sz="2400" b="0" i="0" dirty="0">
                <a:solidFill>
                  <a:srgbClr val="D1D5DB"/>
                </a:solidFill>
                <a:effectLst/>
                <a:latin typeface="Söhne"/>
              </a:rPr>
              <a:t>Un infirmier travaille dans un service de soins à domicile. Il rend visite à Mme Martin, une patiente âgée qui récupère d'une chirurgie abdominale récente à domicile.</a:t>
            </a:r>
            <a:br>
              <a:rPr lang="fr-FR" sz="2400" b="0" i="0" dirty="0">
                <a:solidFill>
                  <a:srgbClr val="D1D5DB"/>
                </a:solidFill>
                <a:effectLst/>
                <a:latin typeface="Söhne"/>
              </a:rPr>
            </a:br>
            <a:br>
              <a:rPr lang="fr-FR" sz="2400" dirty="0"/>
            </a:br>
            <a:endParaRPr lang="fr-FR" sz="2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A95406-FDBF-1F42-D428-F05A82D7C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3242036"/>
            <a:ext cx="10820400" cy="34573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u="sng" dirty="0"/>
              <a:t>Rôle propre: </a:t>
            </a:r>
          </a:p>
          <a:p>
            <a:pPr marL="0" indent="0">
              <a:buNone/>
            </a:pPr>
            <a:r>
              <a:rPr lang="fr-FR" dirty="0"/>
              <a:t>- évaluation de la douleur</a:t>
            </a:r>
          </a:p>
          <a:p>
            <a:pPr marL="0" indent="0">
              <a:buNone/>
            </a:pPr>
            <a:r>
              <a:rPr lang="fr-FR" dirty="0"/>
              <a:t>- Surveillance du risque infectieux</a:t>
            </a:r>
          </a:p>
          <a:p>
            <a:pPr marL="0" indent="0">
              <a:buNone/>
            </a:pPr>
            <a:r>
              <a:rPr lang="fr-FR" dirty="0"/>
              <a:t>- Surveillance des signes vitaux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u="sng" dirty="0"/>
              <a:t>Rôle sur prescription:</a:t>
            </a:r>
          </a:p>
          <a:p>
            <a:pPr marL="0" indent="0">
              <a:buNone/>
            </a:pPr>
            <a:r>
              <a:rPr lang="fr-FR" dirty="0"/>
              <a:t>- Administration des traitements</a:t>
            </a:r>
          </a:p>
          <a:p>
            <a:pPr marL="0" indent="0">
              <a:buNone/>
            </a:pPr>
            <a:r>
              <a:rPr lang="fr-FR" dirty="0"/>
              <a:t>- Réfection du pansement</a:t>
            </a:r>
          </a:p>
          <a:p>
            <a:pPr marL="0" indent="0">
              <a:buNone/>
            </a:pPr>
            <a:r>
              <a:rPr lang="fr-FR" dirty="0"/>
              <a:t>- Ablation des fils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1B9D560-080C-DF87-5120-82F7E10A64E5}"/>
              </a:ext>
            </a:extLst>
          </p:cNvPr>
          <p:cNvSpPr txBox="1"/>
          <p:nvPr/>
        </p:nvSpPr>
        <p:spPr>
          <a:xfrm>
            <a:off x="223935" y="1921754"/>
            <a:ext cx="9162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Citez 2 rôles propres et (</a:t>
            </a:r>
            <a:r>
              <a:rPr lang="fr-FR" sz="2800" dirty="0"/>
              <a:t>imaginez</a:t>
            </a:r>
            <a:r>
              <a:rPr lang="fr-FR" dirty="0"/>
              <a:t>) 2 rôles sur prescription de l’IDE</a:t>
            </a:r>
          </a:p>
        </p:txBody>
      </p:sp>
    </p:spTree>
    <p:extLst>
      <p:ext uri="{BB962C8B-B14F-4D97-AF65-F5344CB8AC3E}">
        <p14:creationId xmlns:p14="http://schemas.microsoft.com/office/powerpoint/2010/main" val="2684599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83749C-25A8-F812-A99D-D69DC96DC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421" y="863082"/>
            <a:ext cx="9564655" cy="1320282"/>
          </a:xfrm>
        </p:spPr>
        <p:txBody>
          <a:bodyPr>
            <a:noAutofit/>
          </a:bodyPr>
          <a:lstStyle/>
          <a:p>
            <a:pPr algn="ctr"/>
            <a:r>
              <a:rPr lang="fr-FR" sz="2400" b="0" i="0" dirty="0">
                <a:solidFill>
                  <a:srgbClr val="D1D5DB"/>
                </a:solidFill>
                <a:effectLst/>
                <a:latin typeface="Söhne"/>
              </a:rPr>
              <a:t>Vous hésitez</a:t>
            </a:r>
            <a:r>
              <a:rPr lang="fr-FR" sz="2400" dirty="0">
                <a:solidFill>
                  <a:srgbClr val="D1D5DB"/>
                </a:solidFill>
                <a:latin typeface="Söhne"/>
              </a:rPr>
              <a:t> entre deux spécialisations infirmière: puéricultrice ou infirmière anesthésiste. Votre ami vous demande la différence entre les 2 spécialités. </a:t>
            </a:r>
            <a:endParaRPr lang="fr-FR" sz="2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A95406-FDBF-1F42-D428-F05A82D7C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3242036"/>
            <a:ext cx="10820400" cy="3457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IADE: 2 ans d’exercice, concours, 2 ans d’études, </a:t>
            </a:r>
            <a:r>
              <a:rPr lang="fr-FR" sz="2000" dirty="0"/>
              <a:t>Spécialiste de l’anesthésie, de la réanimation, de la médecine d’urgence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Puéricultrice: formation initiale ou continue, 12 mois d’étude, prise en soins des enfants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1B9D560-080C-DF87-5120-82F7E10A64E5}"/>
              </a:ext>
            </a:extLst>
          </p:cNvPr>
          <p:cNvSpPr txBox="1"/>
          <p:nvPr/>
        </p:nvSpPr>
        <p:spPr>
          <a:xfrm>
            <a:off x="242597" y="2261339"/>
            <a:ext cx="11448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Expliquez à votre ami les conditions d’accès, la durée des études et les missions des différentes spécialités. </a:t>
            </a:r>
          </a:p>
        </p:txBody>
      </p:sp>
    </p:spTree>
    <p:extLst>
      <p:ext uri="{BB962C8B-B14F-4D97-AF65-F5344CB8AC3E}">
        <p14:creationId xmlns:p14="http://schemas.microsoft.com/office/powerpoint/2010/main" val="11695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raînée de condensation">
  <a:themeElements>
    <a:clrScheme name="Traînée de condensatio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Traînée de condensatio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înée de condensatio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TM04033937[[fn=Traînée de condensation]]</Template>
  <TotalTime>90</TotalTime>
  <Words>577</Words>
  <Application>Microsoft Office PowerPoint</Application>
  <PresentationFormat>Grand écran</PresentationFormat>
  <Paragraphs>56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1" baseType="lpstr">
      <vt:lpstr>Arial</vt:lpstr>
      <vt:lpstr>Century Gothic</vt:lpstr>
      <vt:lpstr>Söhne</vt:lpstr>
      <vt:lpstr>sourcesanspro</vt:lpstr>
      <vt:lpstr>Traînée de condensation</vt:lpstr>
      <vt:lpstr>QUIZZ SHOW</vt:lpstr>
      <vt:lpstr>Donnez la définition du rôle propre infirmier et citez un exemple</vt:lpstr>
      <vt:lpstr> Quelle est l'une des valeurs fondamentales énoncées dans le code de déontologie infirmière ?  </vt:lpstr>
      <vt:lpstr>Quel est le rôle principal de l’ordre national des infirmiers?</vt:lpstr>
      <vt:lpstr>Quel élément ne fait pas partie du rôle propre de l'infirmier ? </vt:lpstr>
      <vt:lpstr>Dans le cadre de son rôle propre, l'infirmier peut : </vt:lpstr>
      <vt:lpstr>Pour être infirmier anesthésiste, dois-je exercer en tant que qu’IDE? Si oui, combien de temps?  </vt:lpstr>
      <vt:lpstr>Un infirmier travaille dans un service de soins à domicile. Il rend visite à Mme Martin, une patiente âgée qui récupère d'une chirurgie abdominale récente à domicile.  </vt:lpstr>
      <vt:lpstr>Vous hésitez entre deux spécialisations infirmière: puéricultrice ou infirmière anesthésiste. Votre ami vous demande la différence entre les 2 spécialités. </vt:lpstr>
      <vt:lpstr>1- allez sur internet 2- cherchez le code de déontologie des infirmiers 3-Citez le numéro d’article et le contenu de la section « contrôle, prescription, dosage » </vt:lpstr>
      <vt:lpstr>Est-ce qu’un infirmier est autorisé à porter un haut à manches longue sous sa blouse?</vt:lpstr>
      <vt:lpstr>L’infirmier doit administrer une dose de morphine à une femme pesant 53 kg. Seulement, le soignant a des doutes sur le dosage prescrit par le médecin. Le médecin n’etant pas disponible, l’infirmier doit –il administrer le produit?</vt:lpstr>
      <vt:lpstr>Un infirmier peut-il nous vacciner contre le tétanos sans prescription médicale?</vt:lpstr>
      <vt:lpstr>Qui compose l’ordre national des infirmiers?</vt:lpstr>
      <vt:lpstr>Quel est le partage d’information de l’infirmière envers le médecin?</vt:lpstr>
      <vt:lpstr>Comment réagir face au refus de soins d’un patient?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QUIZZ SHOW</dc:title>
  <dc:creator>Mylène</dc:creator>
  <cp:lastModifiedBy>VANDAMME Mylène</cp:lastModifiedBy>
  <cp:revision>2</cp:revision>
  <dcterms:created xsi:type="dcterms:W3CDTF">2023-12-14T12:28:09Z</dcterms:created>
  <dcterms:modified xsi:type="dcterms:W3CDTF">2023-12-19T08:36:05Z</dcterms:modified>
</cp:coreProperties>
</file>