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31"/>
  </p:notesMasterIdLst>
  <p:sldIdLst>
    <p:sldId id="289" r:id="rId2"/>
    <p:sldId id="259" r:id="rId3"/>
    <p:sldId id="257" r:id="rId4"/>
    <p:sldId id="285" r:id="rId5"/>
    <p:sldId id="274" r:id="rId6"/>
    <p:sldId id="261" r:id="rId7"/>
    <p:sldId id="275" r:id="rId8"/>
    <p:sldId id="262" r:id="rId9"/>
    <p:sldId id="263" r:id="rId10"/>
    <p:sldId id="258" r:id="rId11"/>
    <p:sldId id="279" r:id="rId12"/>
    <p:sldId id="273" r:id="rId13"/>
    <p:sldId id="271" r:id="rId14"/>
    <p:sldId id="276" r:id="rId15"/>
    <p:sldId id="264" r:id="rId16"/>
    <p:sldId id="283" r:id="rId17"/>
    <p:sldId id="267" r:id="rId18"/>
    <p:sldId id="265" r:id="rId19"/>
    <p:sldId id="277" r:id="rId20"/>
    <p:sldId id="269" r:id="rId21"/>
    <p:sldId id="282" r:id="rId22"/>
    <p:sldId id="270" r:id="rId23"/>
    <p:sldId id="286" r:id="rId24"/>
    <p:sldId id="287" r:id="rId25"/>
    <p:sldId id="288" r:id="rId26"/>
    <p:sldId id="278" r:id="rId27"/>
    <p:sldId id="272" r:id="rId28"/>
    <p:sldId id="260" r:id="rId29"/>
    <p:sldId id="284" r:id="rId3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05655-D1CE-44B4-8B3B-5D9DB18678AE}" type="datetimeFigureOut">
              <a:rPr lang="fr-FR" smtClean="0"/>
              <a:t>19/12/2023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83426-3CBD-4B3A-BCDF-65D45325FAF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56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7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865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097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294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22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89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804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44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346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417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299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0515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347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4321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594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8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871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709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72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84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713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9853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83426-3CBD-4B3A-BCDF-65D45325FAF1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74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46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6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96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6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6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0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3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15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re-infirmiers.f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CCB5A-1508-D58A-6C31-DC43762D7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42332"/>
            <a:ext cx="9000964" cy="2971801"/>
          </a:xfrm>
        </p:spPr>
        <p:txBody>
          <a:bodyPr/>
          <a:lstStyle/>
          <a:p>
            <a:r>
              <a:rPr lang="fr-FR" dirty="0"/>
              <a:t>Exercice de la profession infirmier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800F8F-4113-449D-6546-6D046973C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0" y="5523515"/>
            <a:ext cx="6400800" cy="84010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Mylène VANDAMME- Etudiante cadre de santé</a:t>
            </a:r>
          </a:p>
          <a:p>
            <a:r>
              <a:rPr lang="fr-FR" dirty="0"/>
              <a:t>IFCS Nancy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666336-708B-54FF-69A5-FCECFD180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0" y="4991670"/>
            <a:ext cx="1798476" cy="12040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3DF947C-5E7A-FC01-A7D5-6F689464A069}"/>
              </a:ext>
            </a:extLst>
          </p:cNvPr>
          <p:cNvSpPr txBox="1"/>
          <p:nvPr/>
        </p:nvSpPr>
        <p:spPr>
          <a:xfrm>
            <a:off x="877078" y="3312367"/>
            <a:ext cx="9853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UE 1.3- S1: Législation- éthique- déontologie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E92023-1238-A6BA-5D99-DB5513547382}"/>
              </a:ext>
            </a:extLst>
          </p:cNvPr>
          <p:cNvSpPr/>
          <p:nvPr/>
        </p:nvSpPr>
        <p:spPr>
          <a:xfrm>
            <a:off x="2108718" y="5593702"/>
            <a:ext cx="1623527" cy="359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IFSI Sarrebourg</a:t>
            </a:r>
          </a:p>
        </p:txBody>
      </p:sp>
    </p:spTree>
    <p:extLst>
      <p:ext uri="{BB962C8B-B14F-4D97-AF65-F5344CB8AC3E}">
        <p14:creationId xmlns:p14="http://schemas.microsoft.com/office/powerpoint/2010/main" val="132133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405B2A-F436-0581-D67D-8D65F51CC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48" y="117749"/>
            <a:ext cx="4649787" cy="576262"/>
          </a:xfrm>
        </p:spPr>
        <p:txBody>
          <a:bodyPr>
            <a:normAutofit/>
          </a:bodyPr>
          <a:lstStyle/>
          <a:p>
            <a:r>
              <a:rPr lang="fr-FR" sz="2800" b="1" dirty="0"/>
              <a:t>Rôle propre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B62C65-4721-41C1-1E08-693AB2D83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648" y="990610"/>
            <a:ext cx="11641528" cy="586739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sourcesanspro"/>
              </a:rPr>
              <a:t>Articles R 4311-3 à R 4311-6 du CSP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b="0" i="0" dirty="0">
                <a:solidFill>
                  <a:schemeClr val="accent1"/>
                </a:solidFill>
                <a:effectLst/>
                <a:latin typeface="sourcesanspro"/>
              </a:rPr>
              <a:t>Il s’agit des « soins liés aux fonctions d'entretien et de continuité de la vie et visant à compenser partiellement ou totalement un manque ou une diminution d'autonomie d'une personne ou d'un groupe de personnes ». (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Article: R 4311-3 du CSP).</a:t>
            </a:r>
            <a:endParaRPr lang="fr-FR" b="0" i="0" dirty="0">
              <a:solidFill>
                <a:schemeClr val="accent1"/>
              </a:solidFill>
              <a:effectLst/>
              <a:latin typeface="sourcesanspro"/>
            </a:endParaRPr>
          </a:p>
          <a:p>
            <a:r>
              <a:rPr lang="fr-FR" u="sng" dirty="0">
                <a:solidFill>
                  <a:schemeClr val="tx1"/>
                </a:solidFill>
                <a:latin typeface="sourcesanspro"/>
              </a:rPr>
              <a:t>Compétences de l’infirmier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besoins de la personne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Poser un diagnostic infirmier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 des objectifs de soins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œuvre des actions appropriées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évaluer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Elaboration de protocole de soins infirmiers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du dossier de soins infirmier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sourcesanspro"/>
              </a:rPr>
              <a:t>Articles R 4311-4 du CSP: 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collaboration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sourcesanspro"/>
              </a:rPr>
              <a:t>Articles R 4311-5-1 du CSP: 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Certaines vaccinations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  <a:latin typeface="sourcesanspro"/>
            </a:endParaRPr>
          </a:p>
          <a:p>
            <a:pPr lvl="1"/>
            <a:endParaRPr lang="fr-FR" dirty="0">
              <a:solidFill>
                <a:schemeClr val="accent1"/>
              </a:solidFill>
              <a:latin typeface="sourcesanspro"/>
            </a:endParaRPr>
          </a:p>
        </p:txBody>
      </p:sp>
    </p:spTree>
    <p:extLst>
      <p:ext uri="{BB962C8B-B14F-4D97-AF65-F5344CB8AC3E}">
        <p14:creationId xmlns:p14="http://schemas.microsoft.com/office/powerpoint/2010/main" val="293023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7">
            <a:extLst>
              <a:ext uri="{FF2B5EF4-FFF2-40B4-BE49-F238E27FC236}">
                <a16:creationId xmlns:a16="http://schemas.microsoft.com/office/drawing/2014/main" id="{4E367F51-2F00-B5A4-137F-065618F49DE1}"/>
              </a:ext>
            </a:extLst>
          </p:cNvPr>
          <p:cNvSpPr txBox="1">
            <a:spLocks/>
          </p:cNvSpPr>
          <p:nvPr/>
        </p:nvSpPr>
        <p:spPr>
          <a:xfrm>
            <a:off x="304281" y="1007706"/>
            <a:ext cx="11769531" cy="542108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/>
                </a:solidFill>
                <a:latin typeface="sourcesanspro"/>
              </a:rPr>
              <a:t>Art R 4311-7: « L'infirmier ou l'infirmière est habilité à pratiquer les actes suivants soit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en application d'une prescription médicale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 ou de son renouvellement par un infirmier exerçant en pratique avancée dans les conditions prévues à l'article R. 4301-3 qui, sauf urgence, est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écrite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,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qualitative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 et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quantitative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,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datée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 et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signée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, soit en application d'un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protocole</a:t>
            </a:r>
            <a:r>
              <a:rPr lang="fr-FR" dirty="0">
                <a:solidFill>
                  <a:schemeClr val="accent1"/>
                </a:solidFill>
                <a:latin typeface="sourcesanspro"/>
              </a:rPr>
              <a:t> écrit, qualitatif et quantitatif, préalablement établi, daté et signé </a:t>
            </a:r>
            <a:r>
              <a:rPr lang="fr-FR" b="1" dirty="0">
                <a:solidFill>
                  <a:schemeClr val="accent1"/>
                </a:solidFill>
                <a:latin typeface="sourcesanspro"/>
              </a:rPr>
              <a:t>par un 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fr-FR" dirty="0">
              <a:solidFill>
                <a:schemeClr val="tx1"/>
              </a:solidFill>
              <a:latin typeface="sourcesanspro"/>
            </a:endParaRPr>
          </a:p>
          <a:p>
            <a:r>
              <a:rPr lang="fr-FR" dirty="0">
                <a:solidFill>
                  <a:schemeClr val="tx1"/>
                </a:solidFill>
                <a:latin typeface="sourcesanspro"/>
              </a:rPr>
              <a:t>R 4311-8: Adaptation des </a:t>
            </a:r>
            <a:r>
              <a:rPr lang="fr-FR" b="1" dirty="0">
                <a:solidFill>
                  <a:schemeClr val="tx1"/>
                </a:solidFill>
                <a:latin typeface="sourcesanspro"/>
              </a:rPr>
              <a:t>traitements antalgiques </a:t>
            </a:r>
            <a:r>
              <a:rPr lang="fr-FR" dirty="0">
                <a:solidFill>
                  <a:schemeClr val="tx1"/>
                </a:solidFill>
                <a:latin typeface="sourcesanspro"/>
              </a:rPr>
              <a:t>dans le cadre de protocole préétablis intégré au dossier de soins infirmiers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fr-FR" dirty="0">
              <a:solidFill>
                <a:schemeClr val="tx1"/>
              </a:solidFill>
              <a:latin typeface="sourcesanspro"/>
            </a:endParaRPr>
          </a:p>
          <a:p>
            <a:r>
              <a:rPr lang="fr-FR" dirty="0">
                <a:solidFill>
                  <a:schemeClr val="tx1"/>
                </a:solidFill>
                <a:latin typeface="sourcesanspro"/>
              </a:rPr>
              <a:t>R 4311-9: Réalisation par l’IDE des actes suivants</a:t>
            </a:r>
            <a:r>
              <a:rPr lang="fr-FR" u="sng" dirty="0">
                <a:solidFill>
                  <a:schemeClr val="tx1"/>
                </a:solidFill>
                <a:latin typeface="sourcesanspro"/>
              </a:rPr>
              <a:t> SI ET SEULEMENT SI </a:t>
            </a:r>
            <a:r>
              <a:rPr lang="fr-FR" dirty="0">
                <a:solidFill>
                  <a:schemeClr val="tx1"/>
                </a:solidFill>
                <a:latin typeface="sourcesanspro"/>
              </a:rPr>
              <a:t>un médecin peut intervenir à tout moment</a:t>
            </a:r>
          </a:p>
          <a:p>
            <a:r>
              <a:rPr lang="fr-FR" dirty="0">
                <a:solidFill>
                  <a:schemeClr val="tx1"/>
                </a:solidFill>
                <a:latin typeface="sourcesanspro"/>
              </a:rPr>
              <a:t>R 4311-10:                                de l’IDE lors de la mise en œuvre par le médecin de certaines techniques: premier sondage vésical chez l’homme en cas de rétention, pose de systèmes d’immobilisation après réduction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97D5E921-C10A-E838-D87C-95E038E10E20}"/>
              </a:ext>
            </a:extLst>
          </p:cNvPr>
          <p:cNvSpPr txBox="1">
            <a:spLocks/>
          </p:cNvSpPr>
          <p:nvPr/>
        </p:nvSpPr>
        <p:spPr>
          <a:xfrm>
            <a:off x="304281" y="253043"/>
            <a:ext cx="4665134" cy="576262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dirty="0">
                <a:solidFill>
                  <a:schemeClr val="tx2"/>
                </a:solidFill>
              </a:rPr>
              <a:t>Rôle sur prescription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EFBF5-BEA9-0E29-7180-DC5432AC3372}"/>
              </a:ext>
            </a:extLst>
          </p:cNvPr>
          <p:cNvSpPr/>
          <p:nvPr/>
        </p:nvSpPr>
        <p:spPr>
          <a:xfrm>
            <a:off x="1931436" y="5103844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Aide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7B6917-D06E-469F-E97F-F1179B46D922}"/>
              </a:ext>
            </a:extLst>
          </p:cNvPr>
          <p:cNvSpPr/>
          <p:nvPr/>
        </p:nvSpPr>
        <p:spPr>
          <a:xfrm>
            <a:off x="1483567" y="2295331"/>
            <a:ext cx="1688841" cy="3079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médecin</a:t>
            </a:r>
          </a:p>
        </p:txBody>
      </p:sp>
    </p:spTree>
    <p:extLst>
      <p:ext uri="{BB962C8B-B14F-4D97-AF65-F5344CB8AC3E}">
        <p14:creationId xmlns:p14="http://schemas.microsoft.com/office/powerpoint/2010/main" val="12993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750D2-24BC-1CD9-77E4-4AA3712FB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09" y="0"/>
            <a:ext cx="8534400" cy="1507067"/>
          </a:xfrm>
        </p:spPr>
        <p:txBody>
          <a:bodyPr/>
          <a:lstStyle/>
          <a:p>
            <a:r>
              <a:rPr lang="fr-FR" dirty="0"/>
              <a:t>Et en situation d’urgence?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C1895-75E7-3FAF-DD2B-D02F7484F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342" y="2472613"/>
            <a:ext cx="10279257" cy="3629262"/>
          </a:xfrm>
        </p:spPr>
        <p:txBody>
          <a:bodyPr/>
          <a:lstStyle/>
          <a:p>
            <a:r>
              <a:rPr lang="fr-FR" dirty="0"/>
              <a:t>Article R 4311-14: En l’absence d’un médecin</a:t>
            </a:r>
          </a:p>
          <a:p>
            <a:endParaRPr lang="fr-FR" dirty="0"/>
          </a:p>
          <a:p>
            <a:pPr lvl="1"/>
            <a:r>
              <a:rPr lang="fr-FR" dirty="0"/>
              <a:t>Actes conservatoires en mettant en œuvre des</a:t>
            </a:r>
            <a:endParaRPr lang="fr-FR" dirty="0">
              <a:solidFill>
                <a:schemeClr val="accent1"/>
              </a:solidFill>
            </a:endParaRPr>
          </a:p>
          <a:p>
            <a:pPr marL="201168" lvl="1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Assure les                                   à pratiquer (même en l’absence de médecin et de protocole)</a:t>
            </a:r>
          </a:p>
          <a:p>
            <a:pPr marL="201168" lvl="1" indent="0">
              <a:buNone/>
            </a:pPr>
            <a:endParaRPr lang="fr-FR" dirty="0"/>
          </a:p>
          <a:p>
            <a:pPr lvl="1"/>
            <a:r>
              <a:rPr lang="fr-FR" dirty="0"/>
              <a:t>TOUT INSCRIRE AU      </a:t>
            </a:r>
            <a:r>
              <a:rPr lang="fr-FR" dirty="0">
                <a:solidFill>
                  <a:schemeClr val="accent1"/>
                </a:solidFill>
              </a:rPr>
              <a:t>                            </a:t>
            </a:r>
            <a:r>
              <a:rPr lang="fr-FR" dirty="0"/>
              <a:t> DU PATIENT</a:t>
            </a:r>
          </a:p>
          <a:p>
            <a:pPr lvl="1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0C7F6D-5ABF-D9EE-AC1F-5D15FB5E25F1}"/>
              </a:ext>
            </a:extLst>
          </p:cNvPr>
          <p:cNvSpPr/>
          <p:nvPr/>
        </p:nvSpPr>
        <p:spPr>
          <a:xfrm>
            <a:off x="1676401" y="3925769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gestes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36C2E-7156-D468-D357-656C9746283A}"/>
              </a:ext>
            </a:extLst>
          </p:cNvPr>
          <p:cNvSpPr/>
          <p:nvPr/>
        </p:nvSpPr>
        <p:spPr>
          <a:xfrm>
            <a:off x="2469503" y="4548501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dossier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CFFB3C-FDA9-A485-2C7F-0EC81B8C43FE}"/>
              </a:ext>
            </a:extLst>
          </p:cNvPr>
          <p:cNvSpPr/>
          <p:nvPr/>
        </p:nvSpPr>
        <p:spPr>
          <a:xfrm>
            <a:off x="5029199" y="3209729"/>
            <a:ext cx="3506755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Protocoles de soins d’urgences</a:t>
            </a:r>
          </a:p>
        </p:txBody>
      </p:sp>
      <p:pic>
        <p:nvPicPr>
          <p:cNvPr id="8" name="Graphique 7" descr="Organe du cœur avec un remplissage uni">
            <a:extLst>
              <a:ext uri="{FF2B5EF4-FFF2-40B4-BE49-F238E27FC236}">
                <a16:creationId xmlns:a16="http://schemas.microsoft.com/office/drawing/2014/main" id="{35377811-B5F3-7EC2-5964-5E7F874F7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9102" y="6182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0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9767DDA-14A1-208E-BB80-8A451844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0"/>
            <a:ext cx="10058400" cy="1450757"/>
          </a:xfrm>
        </p:spPr>
        <p:txBody>
          <a:bodyPr/>
          <a:lstStyle/>
          <a:p>
            <a:r>
              <a:rPr lang="fr-FR" dirty="0"/>
              <a:t>VRAI/ FAUX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D4C79B-8801-182F-6AA6-E91375374C77}"/>
              </a:ext>
            </a:extLst>
          </p:cNvPr>
          <p:cNvSpPr txBox="1"/>
          <p:nvPr/>
        </p:nvSpPr>
        <p:spPr>
          <a:xfrm>
            <a:off x="149289" y="1747774"/>
            <a:ext cx="1158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1- Un IDE peut vacciner un patient contre la grippe sans prescription?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6E73E68-1CA5-46CC-5836-161EEF1E2238}"/>
              </a:ext>
            </a:extLst>
          </p:cNvPr>
          <p:cNvSpPr txBox="1"/>
          <p:nvPr/>
        </p:nvSpPr>
        <p:spPr>
          <a:xfrm>
            <a:off x="88640" y="5896770"/>
            <a:ext cx="11103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10-  La surveillance des personnes en chambres d’isolement relève du rôle propre de l’IDE. </a:t>
            </a:r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54267B-DFAD-3CE3-B321-A50AFE38D5D5}"/>
              </a:ext>
            </a:extLst>
          </p:cNvPr>
          <p:cNvSpPr txBox="1"/>
          <p:nvPr/>
        </p:nvSpPr>
        <p:spPr>
          <a:xfrm>
            <a:off x="149289" y="2095184"/>
            <a:ext cx="10394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2- Un IDE peut poser un défibrillateur semi automatique (DSA) en l’absence d’un médecin.</a:t>
            </a: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A9D7C6-DFAB-2336-C95A-DBB4070BFC10}"/>
              </a:ext>
            </a:extLst>
          </p:cNvPr>
          <p:cNvSpPr txBox="1"/>
          <p:nvPr/>
        </p:nvSpPr>
        <p:spPr>
          <a:xfrm>
            <a:off x="149289" y="2418350"/>
            <a:ext cx="11383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3- Mme GEORGE désature à 80%. Elle est </a:t>
            </a:r>
            <a:r>
              <a:rPr lang="fr-FR" dirty="0" err="1"/>
              <a:t>polypnéique</a:t>
            </a:r>
            <a:r>
              <a:rPr lang="fr-FR" dirty="0"/>
              <a:t>, cyanosée et marbrée. Le médecin est absent.  Je lui administre donc de l’oxygène. 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2C45004-FF08-6A82-81FF-35FCD169EA39}"/>
              </a:ext>
            </a:extLst>
          </p:cNvPr>
          <p:cNvSpPr txBox="1"/>
          <p:nvPr/>
        </p:nvSpPr>
        <p:spPr>
          <a:xfrm>
            <a:off x="149289" y="3005812"/>
            <a:ext cx="11140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4- Mr MARTIN présente une rétention aigue d’urine. Le médecin lui prescrit la pose d’une sonde urinaire à demeure. Mr MARTIN est inquiet par rapport à la douleur car il s’agit d’un premier sondage. Je peux la poser. </a:t>
            </a:r>
          </a:p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C506D8D-5596-F033-E38C-AD68BB513E19}"/>
              </a:ext>
            </a:extLst>
          </p:cNvPr>
          <p:cNvSpPr txBox="1"/>
          <p:nvPr/>
        </p:nvSpPr>
        <p:spPr>
          <a:xfrm>
            <a:off x="149289" y="3608681"/>
            <a:ext cx="1098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5- Un IDE peut réaliser une transfusion sanguine en l’absence d’un médecin disponible à tout moment. 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278F051-5759-7E56-A3CE-813853B1F272}"/>
              </a:ext>
            </a:extLst>
          </p:cNvPr>
          <p:cNvSpPr txBox="1"/>
          <p:nvPr/>
        </p:nvSpPr>
        <p:spPr>
          <a:xfrm>
            <a:off x="149289" y="3972591"/>
            <a:ext cx="1073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6- L’application de soins de bouche avec des produits médicaments relève du rôle propre de l’IDE.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3C18C-C325-2D2C-AD9E-FC6D8EE7AC2B}"/>
              </a:ext>
            </a:extLst>
          </p:cNvPr>
          <p:cNvSpPr txBox="1"/>
          <p:nvPr/>
        </p:nvSpPr>
        <p:spPr>
          <a:xfrm>
            <a:off x="149289" y="4332977"/>
            <a:ext cx="1103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7- La pose de bandage de contention relève du rôle sur prescription de l’IDE.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774DD5-ADF1-5C89-7E9F-5211CFBB3C24}"/>
              </a:ext>
            </a:extLst>
          </p:cNvPr>
          <p:cNvSpPr txBox="1"/>
          <p:nvPr/>
        </p:nvSpPr>
        <p:spPr>
          <a:xfrm>
            <a:off x="149289" y="4710216"/>
            <a:ext cx="11747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8- Le recueil de données biologiques obtenues par des techniques à lectures instantanée de la glycémie capillaire relève du rôle sur prescription de l’IDE</a:t>
            </a:r>
          </a:p>
          <a:p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95FDD7-DBFD-4DB6-46FA-DA5C2A061700}"/>
              </a:ext>
            </a:extLst>
          </p:cNvPr>
          <p:cNvSpPr txBox="1"/>
          <p:nvPr/>
        </p:nvSpPr>
        <p:spPr>
          <a:xfrm>
            <a:off x="149289" y="5296606"/>
            <a:ext cx="11837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9- Le recueil de données biologiques obtenues par des techniques à lectures instantanée des urines relève du rôle sur prescription de l’IDE.</a:t>
            </a:r>
          </a:p>
          <a:p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8F8AEC3-9836-B3E1-7D99-41232AA2FD25}"/>
              </a:ext>
            </a:extLst>
          </p:cNvPr>
          <p:cNvSpPr txBox="1"/>
          <p:nvPr/>
        </p:nvSpPr>
        <p:spPr>
          <a:xfrm>
            <a:off x="8677470" y="2068222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VRAI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076E5E6-4902-58F1-5C07-FF9654BD2A9F}"/>
              </a:ext>
            </a:extLst>
          </p:cNvPr>
          <p:cNvSpPr txBox="1"/>
          <p:nvPr/>
        </p:nvSpPr>
        <p:spPr>
          <a:xfrm>
            <a:off x="6755364" y="1764889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VRAI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678E3D7-3FA5-D91E-CAA9-311FA82954FA}"/>
              </a:ext>
            </a:extLst>
          </p:cNvPr>
          <p:cNvSpPr txBox="1"/>
          <p:nvPr/>
        </p:nvSpPr>
        <p:spPr>
          <a:xfrm>
            <a:off x="1959428" y="2686100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VRAI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458C58F-9524-FA1C-A1EF-314A301B28C0}"/>
              </a:ext>
            </a:extLst>
          </p:cNvPr>
          <p:cNvSpPr txBox="1"/>
          <p:nvPr/>
        </p:nvSpPr>
        <p:spPr>
          <a:xfrm>
            <a:off x="7361853" y="4351475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VRAI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B929D35-3526-615C-6AE0-9781E32DD88D}"/>
              </a:ext>
            </a:extLst>
          </p:cNvPr>
          <p:cNvSpPr txBox="1"/>
          <p:nvPr/>
        </p:nvSpPr>
        <p:spPr>
          <a:xfrm>
            <a:off x="8621486" y="5915268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VRAI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0C35A50-7A5B-C00D-621A-100215D72A98}"/>
              </a:ext>
            </a:extLst>
          </p:cNvPr>
          <p:cNvSpPr txBox="1"/>
          <p:nvPr/>
        </p:nvSpPr>
        <p:spPr>
          <a:xfrm>
            <a:off x="9503228" y="3265543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FAUX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2F720EF-82DF-1DF0-551B-85AD0F4EA217}"/>
              </a:ext>
            </a:extLst>
          </p:cNvPr>
          <p:cNvSpPr txBox="1"/>
          <p:nvPr/>
        </p:nvSpPr>
        <p:spPr>
          <a:xfrm>
            <a:off x="9786257" y="3611792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FAUX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2FFEAFD-ECEA-926C-0B65-7EA8169EEEF1}"/>
              </a:ext>
            </a:extLst>
          </p:cNvPr>
          <p:cNvSpPr txBox="1"/>
          <p:nvPr/>
        </p:nvSpPr>
        <p:spPr>
          <a:xfrm>
            <a:off x="9274628" y="3980498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FAUX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CD32636-2F0B-93CD-7BBF-21728D0294C3}"/>
              </a:ext>
            </a:extLst>
          </p:cNvPr>
          <p:cNvSpPr txBox="1"/>
          <p:nvPr/>
        </p:nvSpPr>
        <p:spPr>
          <a:xfrm>
            <a:off x="2892489" y="4986291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FAUX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5CBE8BB-85EB-DC31-49A7-9EED8B552BC5}"/>
              </a:ext>
            </a:extLst>
          </p:cNvPr>
          <p:cNvSpPr txBox="1"/>
          <p:nvPr/>
        </p:nvSpPr>
        <p:spPr>
          <a:xfrm>
            <a:off x="2163146" y="5573605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FAUX</a:t>
            </a:r>
          </a:p>
        </p:txBody>
      </p:sp>
    </p:spTree>
    <p:extLst>
      <p:ext uri="{BB962C8B-B14F-4D97-AF65-F5344CB8AC3E}">
        <p14:creationId xmlns:p14="http://schemas.microsoft.com/office/powerpoint/2010/main" val="12934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A702C-0284-323C-D244-9A7AD6B3A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285307"/>
            <a:ext cx="8534400" cy="1507067"/>
          </a:xfrm>
        </p:spPr>
        <p:txBody>
          <a:bodyPr/>
          <a:lstStyle/>
          <a:p>
            <a:r>
              <a:rPr lang="fr-FR" dirty="0"/>
              <a:t>III- Ordre national des infirmiers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448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D88B7-49BF-2256-FB0E-99C8F609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7" y="-358061"/>
            <a:ext cx="8534400" cy="1507067"/>
          </a:xfrm>
        </p:spPr>
        <p:txBody>
          <a:bodyPr/>
          <a:lstStyle/>
          <a:p>
            <a:r>
              <a:rPr lang="fr-FR" dirty="0"/>
              <a:t>L’ordre national des infirmiers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52609C-8225-9F4F-E6FE-F7048CE6E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80" y="1263824"/>
            <a:ext cx="8534400" cy="4493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/>
              <a:t>Créé en                                ( ordre des médecins= 1945)</a:t>
            </a:r>
            <a:endParaRPr lang="fr-FR" b="1" dirty="0"/>
          </a:p>
          <a:p>
            <a:endParaRPr lang="fr-FR" b="1" dirty="0"/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/>
              <a:t>instance de                          par délégation de l’Etat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Rôle de régulation: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Des infirmiers                                   : organisation de la concurrence</a:t>
            </a:r>
          </a:p>
          <a:p>
            <a:pPr marL="201168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Des infirmiers                                   : préservation du secret professionnel…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25C545-B336-4CC6-BDFF-912256729EB7}"/>
              </a:ext>
            </a:extLst>
          </p:cNvPr>
          <p:cNvSpPr/>
          <p:nvPr/>
        </p:nvSpPr>
        <p:spPr>
          <a:xfrm>
            <a:off x="1371601" y="2109390"/>
            <a:ext cx="1632857" cy="382555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2006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FAB272-346B-686F-074E-3FE966DACA96}"/>
              </a:ext>
            </a:extLst>
          </p:cNvPr>
          <p:cNvSpPr/>
          <p:nvPr/>
        </p:nvSpPr>
        <p:spPr>
          <a:xfrm>
            <a:off x="1999861" y="4996208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salariés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D6E120-C0C7-447A-5EE6-C7D147D42DC1}"/>
              </a:ext>
            </a:extLst>
          </p:cNvPr>
          <p:cNvSpPr/>
          <p:nvPr/>
        </p:nvSpPr>
        <p:spPr>
          <a:xfrm>
            <a:off x="1999861" y="4366056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libéraux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5FA729-EF27-14F8-F48B-A25B45514A74}"/>
              </a:ext>
            </a:extLst>
          </p:cNvPr>
          <p:cNvSpPr/>
          <p:nvPr/>
        </p:nvSpPr>
        <p:spPr>
          <a:xfrm>
            <a:off x="1707501" y="3023117"/>
            <a:ext cx="1418253" cy="326572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régulation</a:t>
            </a:r>
          </a:p>
        </p:txBody>
      </p:sp>
    </p:spTree>
    <p:extLst>
      <p:ext uri="{BB962C8B-B14F-4D97-AF65-F5344CB8AC3E}">
        <p14:creationId xmlns:p14="http://schemas.microsoft.com/office/powerpoint/2010/main" val="22099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906809-959B-B88F-B755-4BBC1C4C8B91}"/>
              </a:ext>
            </a:extLst>
          </p:cNvPr>
          <p:cNvSpPr/>
          <p:nvPr/>
        </p:nvSpPr>
        <p:spPr>
          <a:xfrm>
            <a:off x="345293" y="539401"/>
            <a:ext cx="10944746" cy="19414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fr-FR" dirty="0"/>
              <a:t>Art. L. 4312-1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Veille à maintenir les principes éthiques et à développer la                            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Il contribue à promouvoir la santé publique et la qualité des soins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Code de                                  : veille au respect de ses dispositions + sanctions disciplinaires si infraction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8CCE7-D206-5238-FB78-C62869C1A164}"/>
              </a:ext>
            </a:extLst>
          </p:cNvPr>
          <p:cNvSpPr/>
          <p:nvPr/>
        </p:nvSpPr>
        <p:spPr>
          <a:xfrm>
            <a:off x="345293" y="3178118"/>
            <a:ext cx="10944746" cy="23979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Art. L. 4312-2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Assure la défense de l’honneur et de l’indépendance de la profession d’infirmier. Il en assure sa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/>
              <a:t>Entraide IDE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/>
              <a:t>Etudie les questions/ projets soumis par le ministre de la santé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/>
              <a:t>Diffusion et évaluation des règles de bonnes pratiques en coordination avec la HAS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dirty="0"/>
              <a:t>Suivi de la démographie de la profession d’infirmier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488DB9-D936-A06F-F4C7-DBFA0EC16B70}"/>
              </a:ext>
            </a:extLst>
          </p:cNvPr>
          <p:cNvSpPr/>
          <p:nvPr/>
        </p:nvSpPr>
        <p:spPr>
          <a:xfrm>
            <a:off x="1502229" y="1950096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déontologie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F41101-D26C-C487-6203-DB31EAA1FF84}"/>
              </a:ext>
            </a:extLst>
          </p:cNvPr>
          <p:cNvSpPr/>
          <p:nvPr/>
        </p:nvSpPr>
        <p:spPr>
          <a:xfrm>
            <a:off x="9582538" y="3862873"/>
            <a:ext cx="1418253" cy="326572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D25C4F-36F8-1DEA-52D4-AAA5AEF79056}"/>
              </a:ext>
            </a:extLst>
          </p:cNvPr>
          <p:cNvSpPr/>
          <p:nvPr/>
        </p:nvSpPr>
        <p:spPr>
          <a:xfrm>
            <a:off x="5918718" y="1346864"/>
            <a:ext cx="1418253" cy="326572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compétence</a:t>
            </a:r>
          </a:p>
        </p:txBody>
      </p:sp>
    </p:spTree>
    <p:extLst>
      <p:ext uri="{BB962C8B-B14F-4D97-AF65-F5344CB8AC3E}">
        <p14:creationId xmlns:p14="http://schemas.microsoft.com/office/powerpoint/2010/main" val="371848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DB0DA-6C46-A098-24FF-B7D273F5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2" y="-67734"/>
            <a:ext cx="11119012" cy="1507067"/>
          </a:xfrm>
        </p:spPr>
        <p:txBody>
          <a:bodyPr/>
          <a:lstStyle/>
          <a:p>
            <a:r>
              <a:rPr lang="fr-FR" dirty="0"/>
              <a:t>Conseils nationaux des infirmiers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70057E-8AAB-1B12-8104-C6A23FE0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89" y="2062065"/>
            <a:ext cx="11613536" cy="4441372"/>
          </a:xfrm>
        </p:spPr>
        <p:txBody>
          <a:bodyPr>
            <a:normAutofit/>
          </a:bodyPr>
          <a:lstStyle/>
          <a:p>
            <a:r>
              <a:rPr lang="fr-FR" dirty="0"/>
              <a:t>Art. L. 4312-7: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Assure les missions définies dans l’article L. 4312-2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Code de déontologie: élaboration et surveillance de l’exécution des devoirs professionnels et des règles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Peut décider de la suspension temporaire du droit d’exercer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Etudie les questions/ projets soumis par le ministre de la santé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Justice: peut prendre l’initiative d’un procès si des faits portent préjudice à l’intérêt collectif de la profession d’infirmier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81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DB0DA-6C46-A098-24FF-B7D273F5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2" y="-67734"/>
            <a:ext cx="11119012" cy="1507067"/>
          </a:xfrm>
        </p:spPr>
        <p:txBody>
          <a:bodyPr/>
          <a:lstStyle/>
          <a:p>
            <a:r>
              <a:rPr lang="fr-FR" dirty="0"/>
              <a:t>Conseils départementaux et régionaux des infirmiers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70057E-8AAB-1B12-8104-C6A23FE0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92" y="2094722"/>
            <a:ext cx="10512523" cy="3615267"/>
          </a:xfrm>
        </p:spPr>
        <p:txBody>
          <a:bodyPr/>
          <a:lstStyle/>
          <a:p>
            <a:r>
              <a:rPr lang="fr-FR" dirty="0"/>
              <a:t>Art. L. 4312-3: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Sous le contrôle du conseil national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Assure les missions définies dans l’article L. 4312-2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Représente la profession dans le département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Mission de conciliation entre les professionnels ou entre le patient et un professionnel</a:t>
            </a:r>
          </a:p>
          <a:p>
            <a:pPr marL="457200" lvl="1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Art. L. 4312-4: Se réunit avec les autres conseils départementaux ou régionaux des autres professions. </a:t>
            </a:r>
          </a:p>
        </p:txBody>
      </p:sp>
    </p:spTree>
    <p:extLst>
      <p:ext uri="{BB962C8B-B14F-4D97-AF65-F5344CB8AC3E}">
        <p14:creationId xmlns:p14="http://schemas.microsoft.com/office/powerpoint/2010/main" val="2280581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C8163-6439-D41A-2989-9142A3ED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173340"/>
            <a:ext cx="8534400" cy="1507067"/>
          </a:xfrm>
        </p:spPr>
        <p:txBody>
          <a:bodyPr/>
          <a:lstStyle/>
          <a:p>
            <a:r>
              <a:rPr lang="fr-FR" dirty="0"/>
              <a:t>IV- Le code de déontologie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11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1BD8A-B838-3125-B582-1009E6BE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70" y="0"/>
            <a:ext cx="8534400" cy="1507067"/>
          </a:xfrm>
        </p:spPr>
        <p:txBody>
          <a:bodyPr/>
          <a:lstStyle/>
          <a:p>
            <a:r>
              <a:rPr lang="fr-FR" dirty="0"/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1678B3-C59B-F0CA-6888-8760FBDB9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988" y="2141375"/>
            <a:ext cx="8534400" cy="361526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</a:t>
            </a:r>
            <a:r>
              <a:rPr lang="fr-F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quoi correspond l’exercice du métier d’infirmier et ses règles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Différencier le rôle propre du rôle prescrit de l’IDE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la fonction de l’ordre des infirmiers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Comprendre le code de déontologie des infirmiers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différentes spécialisations possibles après l’obtention du DE infirmier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le lien entre le TD et le cours magistral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998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18272-EC03-5B97-C74C-99C280830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90" y="-149983"/>
            <a:ext cx="8534400" cy="1507067"/>
          </a:xfrm>
        </p:spPr>
        <p:txBody>
          <a:bodyPr/>
          <a:lstStyle/>
          <a:p>
            <a:r>
              <a:rPr lang="fr-FR" dirty="0"/>
              <a:t>Le code de déontologie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285EC-CE08-BF3D-C324-2F002241C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90" y="1847460"/>
            <a:ext cx="11566881" cy="5514391"/>
          </a:xfrm>
        </p:spPr>
        <p:txBody>
          <a:bodyPr>
            <a:normAutofit/>
          </a:bodyPr>
          <a:lstStyle/>
          <a:p>
            <a:r>
              <a:rPr lang="fr-FR" dirty="0"/>
              <a:t>Crée le 27 novembre            </a:t>
            </a:r>
          </a:p>
          <a:p>
            <a:r>
              <a:rPr lang="fr-FR" dirty="0"/>
              <a:t>Rappel: le code de déontologie des médecins et des sages femmes date de                   soit    </a:t>
            </a:r>
          </a:p>
          <a:p>
            <a:r>
              <a:rPr lang="fr-FR" dirty="0"/>
              <a:t>700 000 infirmiers en France</a:t>
            </a:r>
          </a:p>
          <a:p>
            <a:r>
              <a:rPr lang="fr-FR" b="1" dirty="0"/>
              <a:t>Regroupe l’ensemble des                                et des                               infirmiers</a:t>
            </a:r>
          </a:p>
          <a:p>
            <a:r>
              <a:rPr lang="fr-FR" dirty="0"/>
              <a:t>Permet la reconnaissance de                                 d’une profession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4 objectifs: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L’intérêt du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La                                  de la profession infirmière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La protection des intérêts de la profession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L’accroissement des prérogatives de l’ONI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E663C6-FB12-EBD1-04E5-1DA32ABF3BAE}"/>
              </a:ext>
            </a:extLst>
          </p:cNvPr>
          <p:cNvSpPr/>
          <p:nvPr/>
        </p:nvSpPr>
        <p:spPr>
          <a:xfrm>
            <a:off x="5424196" y="3225278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devoirs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EDF18-6986-398C-8EA3-685CAE5249D9}"/>
              </a:ext>
            </a:extLst>
          </p:cNvPr>
          <p:cNvSpPr/>
          <p:nvPr/>
        </p:nvSpPr>
        <p:spPr>
          <a:xfrm>
            <a:off x="8117631" y="2307770"/>
            <a:ext cx="895707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1949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B4BDC2-018B-96CB-444B-EC5951E031A3}"/>
              </a:ext>
            </a:extLst>
          </p:cNvPr>
          <p:cNvSpPr/>
          <p:nvPr/>
        </p:nvSpPr>
        <p:spPr>
          <a:xfrm>
            <a:off x="9756711" y="2307770"/>
            <a:ext cx="1533330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67 ans avant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E1491-C2E1-1ADF-8123-C983CDB12720}"/>
              </a:ext>
            </a:extLst>
          </p:cNvPr>
          <p:cNvSpPr/>
          <p:nvPr/>
        </p:nvSpPr>
        <p:spPr>
          <a:xfrm>
            <a:off x="3016898" y="3198843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droits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871458-09F8-1E1A-D6A6-F2CDA7E919A4}"/>
              </a:ext>
            </a:extLst>
          </p:cNvPr>
          <p:cNvSpPr/>
          <p:nvPr/>
        </p:nvSpPr>
        <p:spPr>
          <a:xfrm>
            <a:off x="3377682" y="3689219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l’autonomie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871629-4B33-33C4-B36E-F2593C21E47B}"/>
              </a:ext>
            </a:extLst>
          </p:cNvPr>
          <p:cNvSpPr/>
          <p:nvPr/>
        </p:nvSpPr>
        <p:spPr>
          <a:xfrm>
            <a:off x="2584580" y="1847460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2016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9295F-9B6C-FEBF-BC5E-43BC43A173DC}"/>
              </a:ext>
            </a:extLst>
          </p:cNvPr>
          <p:cNvSpPr/>
          <p:nvPr/>
        </p:nvSpPr>
        <p:spPr>
          <a:xfrm>
            <a:off x="1791478" y="4881204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patient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43B24F-39AF-49F1-5443-17D3CE9AD538}"/>
              </a:ext>
            </a:extLst>
          </p:cNvPr>
          <p:cNvSpPr/>
          <p:nvPr/>
        </p:nvSpPr>
        <p:spPr>
          <a:xfrm>
            <a:off x="895739" y="5232396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179377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8A08F40-4CE5-462A-3789-5C5CF018D6C8}"/>
              </a:ext>
            </a:extLst>
          </p:cNvPr>
          <p:cNvSpPr txBox="1"/>
          <p:nvPr/>
        </p:nvSpPr>
        <p:spPr>
          <a:xfrm>
            <a:off x="450202" y="1060970"/>
            <a:ext cx="6106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https://www.youtube.com/watch?v=1gf-TMWLCXU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14D525-0FCF-6DD6-0492-43BCE083B2AD}"/>
              </a:ext>
            </a:extLst>
          </p:cNvPr>
          <p:cNvSpPr txBox="1"/>
          <p:nvPr/>
        </p:nvSpPr>
        <p:spPr>
          <a:xfrm>
            <a:off x="450202" y="493835"/>
            <a:ext cx="720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Vidéo explicative du code de déontologie des infirmiers: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E2FCFB8-E3F3-8BB4-C8DA-5D427BBD0C1A}"/>
              </a:ext>
            </a:extLst>
          </p:cNvPr>
          <p:cNvSpPr txBox="1"/>
          <p:nvPr/>
        </p:nvSpPr>
        <p:spPr>
          <a:xfrm>
            <a:off x="450202" y="2239347"/>
            <a:ext cx="647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Lien vers le site de l’Ordre national des infirmiers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23767A-A67B-70C1-92E6-F35CF6CEE709}"/>
              </a:ext>
            </a:extLst>
          </p:cNvPr>
          <p:cNvSpPr txBox="1"/>
          <p:nvPr/>
        </p:nvSpPr>
        <p:spPr>
          <a:xfrm>
            <a:off x="450202" y="2741840"/>
            <a:ext cx="6106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https://www.ordre-infirmiers.fr/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F33E4D-7B4F-A915-B394-A53AD73743E6}"/>
              </a:ext>
            </a:extLst>
          </p:cNvPr>
          <p:cNvSpPr txBox="1"/>
          <p:nvPr/>
        </p:nvSpPr>
        <p:spPr>
          <a:xfrm>
            <a:off x="606490" y="3429000"/>
            <a:ext cx="422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Code de déontologie</a:t>
            </a:r>
          </a:p>
          <a:p>
            <a:r>
              <a:rPr lang="fr-FR" dirty="0"/>
              <a:t>- Dépôt de plainte</a:t>
            </a:r>
          </a:p>
        </p:txBody>
      </p:sp>
    </p:spTree>
    <p:extLst>
      <p:ext uri="{BB962C8B-B14F-4D97-AF65-F5344CB8AC3E}">
        <p14:creationId xmlns:p14="http://schemas.microsoft.com/office/powerpoint/2010/main" val="250813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ABEE078-F50A-F53E-A90D-C29A8B1B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51" y="-552633"/>
            <a:ext cx="8534400" cy="1507067"/>
          </a:xfrm>
        </p:spPr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Sondage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4846F75-8EEA-BBA0-D069-17EC709DE99D}"/>
              </a:ext>
            </a:extLst>
          </p:cNvPr>
          <p:cNvSpPr txBox="1"/>
          <p:nvPr/>
        </p:nvSpPr>
        <p:spPr>
          <a:xfrm>
            <a:off x="559837" y="2080727"/>
            <a:ext cx="11028783" cy="46166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/>
              <a:t>Le code de déontologie des infirmiers énumère: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FEFCAA-75FE-B95B-E6E0-55DA93D5FCB6}"/>
              </a:ext>
            </a:extLst>
          </p:cNvPr>
          <p:cNvSpPr/>
          <p:nvPr/>
        </p:nvSpPr>
        <p:spPr>
          <a:xfrm>
            <a:off x="1794588" y="3172407"/>
            <a:ext cx="3075992" cy="625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A- Les droits et devoirs des aides soignants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E8CD71-A188-BFAE-0392-B6F1F33476D9}"/>
              </a:ext>
            </a:extLst>
          </p:cNvPr>
          <p:cNvSpPr/>
          <p:nvPr/>
        </p:nvSpPr>
        <p:spPr>
          <a:xfrm>
            <a:off x="6360368" y="3156855"/>
            <a:ext cx="3075992" cy="6251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B- Les droits et devoirs des infirmiers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741B4C-BFE0-B936-82CD-46E7AAE6CEEE}"/>
              </a:ext>
            </a:extLst>
          </p:cNvPr>
          <p:cNvSpPr/>
          <p:nvPr/>
        </p:nvSpPr>
        <p:spPr>
          <a:xfrm>
            <a:off x="4158343" y="4519906"/>
            <a:ext cx="3075992" cy="6251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C- Les droits et devoirs des médecins</a:t>
            </a:r>
          </a:p>
        </p:txBody>
      </p:sp>
      <p:sp>
        <p:nvSpPr>
          <p:cNvPr id="12" name="Étoile : 6 branches 11">
            <a:extLst>
              <a:ext uri="{FF2B5EF4-FFF2-40B4-BE49-F238E27FC236}">
                <a16:creationId xmlns:a16="http://schemas.microsoft.com/office/drawing/2014/main" id="{305F2EBF-43FF-A658-6BAD-3CEAD1A1672D}"/>
              </a:ext>
            </a:extLst>
          </p:cNvPr>
          <p:cNvSpPr/>
          <p:nvPr/>
        </p:nvSpPr>
        <p:spPr>
          <a:xfrm>
            <a:off x="8904515" y="3227225"/>
            <a:ext cx="923730" cy="923731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4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0F71B2-B70A-D468-2EEE-C7757025146A}"/>
              </a:ext>
            </a:extLst>
          </p:cNvPr>
          <p:cNvSpPr txBox="1"/>
          <p:nvPr/>
        </p:nvSpPr>
        <p:spPr>
          <a:xfrm>
            <a:off x="438539" y="625151"/>
            <a:ext cx="10935477" cy="40011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/>
              <a:t>En quelle année a été créé le code de déontologie des infirmiers?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E3DE4F-BF6F-CF6D-C599-9C9D82F5E7ED}"/>
              </a:ext>
            </a:extLst>
          </p:cNvPr>
          <p:cNvSpPr/>
          <p:nvPr/>
        </p:nvSpPr>
        <p:spPr>
          <a:xfrm>
            <a:off x="1343608" y="2015413"/>
            <a:ext cx="2556587" cy="4945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A- 1991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FE645E-7F8B-4BCB-0E58-DA267765F34D}"/>
              </a:ext>
            </a:extLst>
          </p:cNvPr>
          <p:cNvSpPr/>
          <p:nvPr/>
        </p:nvSpPr>
        <p:spPr>
          <a:xfrm>
            <a:off x="4077478" y="4057712"/>
            <a:ext cx="2556587" cy="4945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C- 2016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22BEE1-5AA2-0970-C886-5DDC1FBFF7E8}"/>
              </a:ext>
            </a:extLst>
          </p:cNvPr>
          <p:cNvSpPr/>
          <p:nvPr/>
        </p:nvSpPr>
        <p:spPr>
          <a:xfrm>
            <a:off x="6932644" y="2024743"/>
            <a:ext cx="2556587" cy="4945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B- 2002</a:t>
            </a:r>
          </a:p>
        </p:txBody>
      </p:sp>
      <p:sp>
        <p:nvSpPr>
          <p:cNvPr id="6" name="Étoile : 6 branches 5">
            <a:extLst>
              <a:ext uri="{FF2B5EF4-FFF2-40B4-BE49-F238E27FC236}">
                <a16:creationId xmlns:a16="http://schemas.microsoft.com/office/drawing/2014/main" id="{5F37F915-2BA9-AA2C-2426-11360663041E}"/>
              </a:ext>
            </a:extLst>
          </p:cNvPr>
          <p:cNvSpPr/>
          <p:nvPr/>
        </p:nvSpPr>
        <p:spPr>
          <a:xfrm>
            <a:off x="5906277" y="3685041"/>
            <a:ext cx="1390262" cy="1307390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0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D69D4D-5100-9DEA-0C4B-476356504DFE}"/>
              </a:ext>
            </a:extLst>
          </p:cNvPr>
          <p:cNvSpPr txBox="1"/>
          <p:nvPr/>
        </p:nvSpPr>
        <p:spPr>
          <a:xfrm>
            <a:off x="438539" y="625151"/>
            <a:ext cx="10935477" cy="40011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/>
              <a:t>En quelle année a été créée l’ordre national des infirmiers?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994CCD-DD93-3C06-E0B3-160113187E19}"/>
              </a:ext>
            </a:extLst>
          </p:cNvPr>
          <p:cNvSpPr/>
          <p:nvPr/>
        </p:nvSpPr>
        <p:spPr>
          <a:xfrm>
            <a:off x="1356050" y="2319432"/>
            <a:ext cx="3075992" cy="625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A- 1989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2C0DB-BEE6-F035-2867-922CED4B5E1D}"/>
              </a:ext>
            </a:extLst>
          </p:cNvPr>
          <p:cNvSpPr/>
          <p:nvPr/>
        </p:nvSpPr>
        <p:spPr>
          <a:xfrm>
            <a:off x="6481666" y="2319431"/>
            <a:ext cx="3075992" cy="6251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B- 2006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3A5C8-C413-92AE-D0AB-B3AC45A13681}"/>
              </a:ext>
            </a:extLst>
          </p:cNvPr>
          <p:cNvSpPr/>
          <p:nvPr/>
        </p:nvSpPr>
        <p:spPr>
          <a:xfrm>
            <a:off x="3906416" y="4150956"/>
            <a:ext cx="3075992" cy="6251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C- 2012</a:t>
            </a:r>
          </a:p>
        </p:txBody>
      </p:sp>
      <p:sp>
        <p:nvSpPr>
          <p:cNvPr id="7" name="Étoile : 6 branches 6">
            <a:extLst>
              <a:ext uri="{FF2B5EF4-FFF2-40B4-BE49-F238E27FC236}">
                <a16:creationId xmlns:a16="http://schemas.microsoft.com/office/drawing/2014/main" id="{B4ED2E53-B18A-87AE-E49E-CFF6886693D1}"/>
              </a:ext>
            </a:extLst>
          </p:cNvPr>
          <p:cNvSpPr/>
          <p:nvPr/>
        </p:nvSpPr>
        <p:spPr>
          <a:xfrm>
            <a:off x="9007152" y="2020851"/>
            <a:ext cx="923730" cy="923731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D5C4F0-7C3E-8834-1955-DC489DFB3A72}"/>
              </a:ext>
            </a:extLst>
          </p:cNvPr>
          <p:cNvSpPr txBox="1"/>
          <p:nvPr/>
        </p:nvSpPr>
        <p:spPr>
          <a:xfrm>
            <a:off x="438539" y="625151"/>
            <a:ext cx="10935477" cy="40011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/>
              <a:t>Quelles sont les missions de l’ordre national des infirmiers?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856323-4B9B-394E-7AFA-AF65534F6A1E}"/>
              </a:ext>
            </a:extLst>
          </p:cNvPr>
          <p:cNvSpPr/>
          <p:nvPr/>
        </p:nvSpPr>
        <p:spPr>
          <a:xfrm>
            <a:off x="1356050" y="2319432"/>
            <a:ext cx="3075992" cy="6251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A- Régulation de la profession infirmière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4718E4-0FF9-7629-F76E-A76352E7659F}"/>
              </a:ext>
            </a:extLst>
          </p:cNvPr>
          <p:cNvSpPr/>
          <p:nvPr/>
        </p:nvSpPr>
        <p:spPr>
          <a:xfrm>
            <a:off x="6481666" y="2319431"/>
            <a:ext cx="3075992" cy="6251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B- Promotion de la profession infirmière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96145-558F-6E0B-8687-C2480A293A2A}"/>
              </a:ext>
            </a:extLst>
          </p:cNvPr>
          <p:cNvSpPr/>
          <p:nvPr/>
        </p:nvSpPr>
        <p:spPr>
          <a:xfrm>
            <a:off x="3906416" y="4150956"/>
            <a:ext cx="3075992" cy="6251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C- le développement de la profession infirmière</a:t>
            </a:r>
          </a:p>
        </p:txBody>
      </p:sp>
      <p:sp>
        <p:nvSpPr>
          <p:cNvPr id="6" name="Étoile : 6 branches 5">
            <a:extLst>
              <a:ext uri="{FF2B5EF4-FFF2-40B4-BE49-F238E27FC236}">
                <a16:creationId xmlns:a16="http://schemas.microsoft.com/office/drawing/2014/main" id="{C85C830A-81AE-7A18-2EE3-57F7CF95E726}"/>
              </a:ext>
            </a:extLst>
          </p:cNvPr>
          <p:cNvSpPr/>
          <p:nvPr/>
        </p:nvSpPr>
        <p:spPr>
          <a:xfrm>
            <a:off x="9025814" y="2521205"/>
            <a:ext cx="923730" cy="923731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 : 6 branches 6">
            <a:extLst>
              <a:ext uri="{FF2B5EF4-FFF2-40B4-BE49-F238E27FC236}">
                <a16:creationId xmlns:a16="http://schemas.microsoft.com/office/drawing/2014/main" id="{F04F22AB-E93A-9CA5-2E10-B0670F2E00B0}"/>
              </a:ext>
            </a:extLst>
          </p:cNvPr>
          <p:cNvSpPr/>
          <p:nvPr/>
        </p:nvSpPr>
        <p:spPr>
          <a:xfrm>
            <a:off x="6593634" y="4314241"/>
            <a:ext cx="923730" cy="923731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 : 6 branches 7">
            <a:extLst>
              <a:ext uri="{FF2B5EF4-FFF2-40B4-BE49-F238E27FC236}">
                <a16:creationId xmlns:a16="http://schemas.microsoft.com/office/drawing/2014/main" id="{B2C01FDF-ED3F-9FD8-0EA3-24D74EA5FE00}"/>
              </a:ext>
            </a:extLst>
          </p:cNvPr>
          <p:cNvSpPr/>
          <p:nvPr/>
        </p:nvSpPr>
        <p:spPr>
          <a:xfrm>
            <a:off x="3970177" y="2521205"/>
            <a:ext cx="923730" cy="923731"/>
          </a:xfrm>
          <a:prstGeom prst="star6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E251C-FB50-E34C-1063-D2F8896F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902" y="2527904"/>
            <a:ext cx="8534400" cy="1507067"/>
          </a:xfrm>
        </p:spPr>
        <p:txBody>
          <a:bodyPr/>
          <a:lstStyle/>
          <a:p>
            <a:r>
              <a:rPr lang="fr-FR" dirty="0"/>
              <a:t>V- Les spécialisations infirmières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354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FE733-2AD4-7752-9522-AF355D33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68" y="-753534"/>
            <a:ext cx="8534400" cy="1507067"/>
          </a:xfrm>
        </p:spPr>
        <p:txBody>
          <a:bodyPr/>
          <a:lstStyle/>
          <a:p>
            <a:r>
              <a:rPr lang="fr-FR" dirty="0"/>
              <a:t>Les spécialisations infirmières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ACFACCF-44AC-A8C4-C535-407B45AE7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28374"/>
              </p:ext>
            </p:extLst>
          </p:nvPr>
        </p:nvGraphicFramePr>
        <p:xfrm>
          <a:off x="245674" y="753533"/>
          <a:ext cx="11371945" cy="550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641">
                  <a:extLst>
                    <a:ext uri="{9D8B030D-6E8A-4147-A177-3AD203B41FA5}">
                      <a16:colId xmlns:a16="http://schemas.microsoft.com/office/drawing/2014/main" val="2165875905"/>
                    </a:ext>
                  </a:extLst>
                </a:gridCol>
                <a:gridCol w="2443137">
                  <a:extLst>
                    <a:ext uri="{9D8B030D-6E8A-4147-A177-3AD203B41FA5}">
                      <a16:colId xmlns:a16="http://schemas.microsoft.com/office/drawing/2014/main" val="1193459697"/>
                    </a:ext>
                  </a:extLst>
                </a:gridCol>
                <a:gridCol w="2274389">
                  <a:extLst>
                    <a:ext uri="{9D8B030D-6E8A-4147-A177-3AD203B41FA5}">
                      <a16:colId xmlns:a16="http://schemas.microsoft.com/office/drawing/2014/main" val="166878605"/>
                    </a:ext>
                  </a:extLst>
                </a:gridCol>
                <a:gridCol w="2274389">
                  <a:extLst>
                    <a:ext uri="{9D8B030D-6E8A-4147-A177-3AD203B41FA5}">
                      <a16:colId xmlns:a16="http://schemas.microsoft.com/office/drawing/2014/main" val="310529370"/>
                    </a:ext>
                  </a:extLst>
                </a:gridCol>
                <a:gridCol w="2274389">
                  <a:extLst>
                    <a:ext uri="{9D8B030D-6E8A-4147-A177-3AD203B41FA5}">
                      <a16:colId xmlns:a16="http://schemas.microsoft.com/office/drawing/2014/main" val="3912285926"/>
                    </a:ext>
                  </a:extLst>
                </a:gridCol>
              </a:tblGrid>
              <a:tr h="12362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Infirmier en Pratique Avancée (IPA)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Infirmier Anesthésiste Diplômé d’Etat (IADE)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Infirmier de Bloc Opératoire Diplômé d’Etat (IBODE)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Puéricultrice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529953"/>
                  </a:ext>
                </a:extLst>
              </a:tr>
              <a:tr h="1619108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Conditions d’accès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300434"/>
                  </a:ext>
                </a:extLst>
              </a:tr>
              <a:tr h="1318499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Durée des études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13506"/>
                  </a:ext>
                </a:extLst>
              </a:tr>
              <a:tr h="1331231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Rôle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50084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5D3F61E-2789-9297-00DC-748140F10EB8}"/>
              </a:ext>
            </a:extLst>
          </p:cNvPr>
          <p:cNvSpPr txBox="1"/>
          <p:nvPr/>
        </p:nvSpPr>
        <p:spPr>
          <a:xfrm>
            <a:off x="2464857" y="1969979"/>
            <a:ext cx="21647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Formation initiale</a:t>
            </a:r>
          </a:p>
          <a:p>
            <a:r>
              <a:rPr lang="fr-FR" sz="1600" dirty="0"/>
              <a:t>Ou</a:t>
            </a:r>
          </a:p>
          <a:p>
            <a:r>
              <a:rPr lang="fr-FR" sz="1600" dirty="0"/>
              <a:t>Formation continue</a:t>
            </a:r>
          </a:p>
          <a:p>
            <a:endParaRPr lang="fr-FR" sz="1600" dirty="0"/>
          </a:p>
          <a:p>
            <a:r>
              <a:rPr lang="fr-FR" sz="1600" dirty="0"/>
              <a:t>Dossier universitaire</a:t>
            </a:r>
          </a:p>
          <a:p>
            <a:r>
              <a:rPr lang="fr-FR" sz="1600" b="1" dirty="0">
                <a:solidFill>
                  <a:srgbClr val="FF0000"/>
                </a:solidFill>
              </a:rPr>
              <a:t>3 années d’exercice ETP</a:t>
            </a:r>
          </a:p>
          <a:p>
            <a:endParaRPr lang="fr-FR" sz="16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946BA64-C923-1BA2-8A70-7EAE36706373}"/>
              </a:ext>
            </a:extLst>
          </p:cNvPr>
          <p:cNvSpPr txBox="1"/>
          <p:nvPr/>
        </p:nvSpPr>
        <p:spPr>
          <a:xfrm>
            <a:off x="9379246" y="1958630"/>
            <a:ext cx="216470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/>
              <a:t>Formation initiale</a:t>
            </a:r>
          </a:p>
          <a:p>
            <a:r>
              <a:rPr lang="fr-FR" sz="1700" dirty="0"/>
              <a:t>Ou</a:t>
            </a:r>
          </a:p>
          <a:p>
            <a:r>
              <a:rPr lang="fr-FR" sz="1700" dirty="0"/>
              <a:t>Formation continue</a:t>
            </a:r>
          </a:p>
          <a:p>
            <a:endParaRPr lang="fr-FR" sz="1700" dirty="0"/>
          </a:p>
          <a:p>
            <a:r>
              <a:rPr lang="fr-FR" sz="1700" dirty="0"/>
              <a:t>Concours d’entrée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6DF84AD-27FF-22F3-D51A-CF0F6145E5FE}"/>
              </a:ext>
            </a:extLst>
          </p:cNvPr>
          <p:cNvSpPr txBox="1"/>
          <p:nvPr/>
        </p:nvSpPr>
        <p:spPr>
          <a:xfrm>
            <a:off x="7103179" y="1953965"/>
            <a:ext cx="216470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/>
              <a:t>Formation initiale</a:t>
            </a:r>
          </a:p>
          <a:p>
            <a:r>
              <a:rPr lang="fr-FR" sz="1700" dirty="0"/>
              <a:t>Ou</a:t>
            </a:r>
          </a:p>
          <a:p>
            <a:r>
              <a:rPr lang="fr-FR" sz="1700" dirty="0"/>
              <a:t>Formation continue</a:t>
            </a:r>
          </a:p>
          <a:p>
            <a:endParaRPr lang="fr-FR" sz="1700" dirty="0"/>
          </a:p>
          <a:p>
            <a:r>
              <a:rPr lang="fr-FR" sz="1700" dirty="0"/>
              <a:t>Concours d’entrée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BF01BA7-34F7-46BD-CDD7-9AE5C37C67A7}"/>
              </a:ext>
            </a:extLst>
          </p:cNvPr>
          <p:cNvSpPr txBox="1"/>
          <p:nvPr/>
        </p:nvSpPr>
        <p:spPr>
          <a:xfrm>
            <a:off x="4814595" y="1951672"/>
            <a:ext cx="21647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/>
              <a:t>Formation continue:</a:t>
            </a:r>
          </a:p>
          <a:p>
            <a:endParaRPr lang="fr-FR" sz="1700" dirty="0"/>
          </a:p>
          <a:p>
            <a:r>
              <a:rPr lang="fr-FR" sz="1700" dirty="0"/>
              <a:t>2 ans d’exercice au préalable</a:t>
            </a:r>
          </a:p>
          <a:p>
            <a:endParaRPr lang="fr-FR" sz="1700" dirty="0"/>
          </a:p>
          <a:p>
            <a:r>
              <a:rPr lang="fr-FR" sz="1700" dirty="0"/>
              <a:t>Concours d’entrée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8CFAE7D-AB82-A20C-54FC-DD3E6B069CF7}"/>
              </a:ext>
            </a:extLst>
          </p:cNvPr>
          <p:cNvSpPr txBox="1"/>
          <p:nvPr/>
        </p:nvSpPr>
        <p:spPr>
          <a:xfrm>
            <a:off x="2388637" y="3676260"/>
            <a:ext cx="2407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ans</a:t>
            </a:r>
          </a:p>
          <a:p>
            <a:endParaRPr lang="fr-FR" dirty="0"/>
          </a:p>
          <a:p>
            <a:r>
              <a:rPr lang="fr-FR" sz="1400" dirty="0"/>
              <a:t>1</a:t>
            </a:r>
            <a:r>
              <a:rPr lang="fr-FR" sz="1400" baseline="30000" dirty="0"/>
              <a:t>ère</a:t>
            </a:r>
            <a:r>
              <a:rPr lang="fr-FR" sz="1400" dirty="0"/>
              <a:t> année: tronc commun</a:t>
            </a:r>
          </a:p>
          <a:p>
            <a:r>
              <a:rPr lang="fr-FR" sz="1400" dirty="0"/>
              <a:t>2</a:t>
            </a:r>
            <a:r>
              <a:rPr lang="fr-FR" sz="1400" baseline="30000" dirty="0"/>
              <a:t>ème</a:t>
            </a:r>
            <a:r>
              <a:rPr lang="fr-FR" sz="1400" dirty="0"/>
              <a:t> année: spécialisation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712AB8-38F8-3095-37F8-577812CE20CB}"/>
              </a:ext>
            </a:extLst>
          </p:cNvPr>
          <p:cNvSpPr txBox="1"/>
          <p:nvPr/>
        </p:nvSpPr>
        <p:spPr>
          <a:xfrm>
            <a:off x="4938478" y="3676260"/>
            <a:ext cx="198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ans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A8D07EB-FE01-6448-CDE5-407FCC43162F}"/>
              </a:ext>
            </a:extLst>
          </p:cNvPr>
          <p:cNvSpPr txBox="1"/>
          <p:nvPr/>
        </p:nvSpPr>
        <p:spPr>
          <a:xfrm>
            <a:off x="9533781" y="3673692"/>
            <a:ext cx="198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 mois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EDF6901-C10D-523D-DA70-4A15C9008FF2}"/>
              </a:ext>
            </a:extLst>
          </p:cNvPr>
          <p:cNvSpPr txBox="1"/>
          <p:nvPr/>
        </p:nvSpPr>
        <p:spPr>
          <a:xfrm>
            <a:off x="7164858" y="3673692"/>
            <a:ext cx="198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12 mois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DBADF9A-83E6-BC32-9962-CCC1788C7D17}"/>
              </a:ext>
            </a:extLst>
          </p:cNvPr>
          <p:cNvSpPr txBox="1"/>
          <p:nvPr/>
        </p:nvSpPr>
        <p:spPr>
          <a:xfrm>
            <a:off x="9481883" y="4940522"/>
            <a:ext cx="206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Prise en soins des enfants de la naissance à 18 ans en service de pédiatrie, PMI, crèche…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A9C899-FFF9-FCE8-3D2B-2383FC136018}"/>
              </a:ext>
            </a:extLst>
          </p:cNvPr>
          <p:cNvSpPr txBox="1"/>
          <p:nvPr/>
        </p:nvSpPr>
        <p:spPr>
          <a:xfrm>
            <a:off x="2076062" y="4855883"/>
            <a:ext cx="249593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Bef>
                <a:spcPts val="1500"/>
              </a:spcBef>
              <a:spcAft>
                <a:spcPts val="1500"/>
              </a:spcAft>
            </a:pPr>
            <a:r>
              <a:rPr lang="fr-FR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fr-FR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uivi régulier des patients, prescription des examens complémentaires, demander des actes de suivi et de prévention, renouvellement de prescription médicales…</a:t>
            </a:r>
            <a:endParaRPr lang="fr-F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0D91DAF-6597-D030-C87D-5039C03E9866}"/>
              </a:ext>
            </a:extLst>
          </p:cNvPr>
          <p:cNvSpPr txBox="1"/>
          <p:nvPr/>
        </p:nvSpPr>
        <p:spPr>
          <a:xfrm>
            <a:off x="7216176" y="5062559"/>
            <a:ext cx="2062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Organiser et réaliser des soins en lien avec le geste opératoire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DF6BDE3-A73B-71D2-1EA3-F7118AFC1323}"/>
              </a:ext>
            </a:extLst>
          </p:cNvPr>
          <p:cNvSpPr txBox="1"/>
          <p:nvPr/>
        </p:nvSpPr>
        <p:spPr>
          <a:xfrm>
            <a:off x="4917232" y="5048806"/>
            <a:ext cx="20620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Spécialiste de l’anesthésie, de la réanimation, de la médecine d’urgence</a:t>
            </a:r>
          </a:p>
        </p:txBody>
      </p:sp>
    </p:spTree>
    <p:extLst>
      <p:ext uri="{BB962C8B-B14F-4D97-AF65-F5344CB8AC3E}">
        <p14:creationId xmlns:p14="http://schemas.microsoft.com/office/powerpoint/2010/main" val="160619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0306B-BECF-D7E6-B5E2-244842BA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0564"/>
            <a:ext cx="8534400" cy="1507067"/>
          </a:xfrm>
        </p:spPr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A840E9-BF82-A43F-FEB7-6A6FA1FE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55" y="2066038"/>
            <a:ext cx="9756743" cy="3615267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Ouvrage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Ministère de la santé et de la prévention (2023),</a:t>
            </a:r>
            <a:r>
              <a:rPr lang="fr-F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Profession infirmier, Berger Levrault.</a:t>
            </a:r>
          </a:p>
          <a:p>
            <a:endParaRPr lang="fr-FR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web:</a:t>
            </a:r>
          </a:p>
          <a:p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Ordre national des infirmiers. (s.d.). </a:t>
            </a:r>
            <a:r>
              <a:rPr kumimoji="0" lang="fr-FR" altLang="fr-FR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Ordre national des infirmiers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Récupéré sur Ordre des infirmiers: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https://www.ordre-infirmiers.fr/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kumimoji="0" lang="fr-FR" altLang="fr-FR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Texte de lois:</a:t>
            </a:r>
          </a:p>
          <a:p>
            <a:r>
              <a:rPr lang="fr-F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Ministère. (s.d.). </a:t>
            </a:r>
            <a:r>
              <a:rPr lang="fr-FR" i="1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de la santé publique</a:t>
            </a:r>
            <a:r>
              <a:rPr lang="fr-F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Récupéré sur Légifrance: https://www.legifrance.gouv.fr/codes/texte_lc/LEGITEXT000006072665/2022-03-01/</a:t>
            </a:r>
          </a:p>
          <a:p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2602338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470B663-92C5-3EE8-A69F-C4E8BBB702CB}"/>
              </a:ext>
            </a:extLst>
          </p:cNvPr>
          <p:cNvSpPr txBox="1"/>
          <p:nvPr/>
        </p:nvSpPr>
        <p:spPr>
          <a:xfrm>
            <a:off x="3498979" y="2519265"/>
            <a:ext cx="7753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97760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2CCA5-80D0-8E73-78CD-B9C7751D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302" y="-67734"/>
            <a:ext cx="8534400" cy="1507067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202223-876F-85FF-A965-96F2F6039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302" y="2272005"/>
            <a:ext cx="8534400" cy="3615267"/>
          </a:xfrm>
        </p:spPr>
        <p:txBody>
          <a:bodyPr/>
          <a:lstStyle/>
          <a:p>
            <a:r>
              <a:rPr lang="fr-FR" dirty="0"/>
              <a:t>Rappel de connaissance</a:t>
            </a:r>
          </a:p>
          <a:p>
            <a:r>
              <a:rPr lang="fr-FR" dirty="0"/>
              <a:t>Introduction: code de la santé publique</a:t>
            </a:r>
          </a:p>
          <a:p>
            <a:r>
              <a:rPr lang="fr-FR" dirty="0"/>
              <a:t>II- Exercice de la profession</a:t>
            </a:r>
          </a:p>
          <a:p>
            <a:r>
              <a:rPr lang="fr-FR" dirty="0"/>
              <a:t>III- Ordre national des infirmiers</a:t>
            </a:r>
          </a:p>
          <a:p>
            <a:r>
              <a:rPr lang="fr-FR" dirty="0"/>
              <a:t>IV- Le code de déontologie</a:t>
            </a:r>
          </a:p>
          <a:p>
            <a:r>
              <a:rPr lang="fr-FR" dirty="0"/>
              <a:t>V- Les spécialisations infirmières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83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B5753-8B14-FBBD-BC09-312662BFF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002"/>
            <a:ext cx="10058400" cy="1450757"/>
          </a:xfrm>
        </p:spPr>
        <p:txBody>
          <a:bodyPr/>
          <a:lstStyle/>
          <a:p>
            <a:r>
              <a:rPr lang="fr-FR" dirty="0"/>
              <a:t>Rappel de connaissances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DD51C86-C66B-1E97-1170-C0C669CC5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825" y="243209"/>
            <a:ext cx="10058400" cy="4022725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A8CAC93-BA8B-3018-A385-58C039798DDA}"/>
              </a:ext>
            </a:extLst>
          </p:cNvPr>
          <p:cNvSpPr txBox="1"/>
          <p:nvPr/>
        </p:nvSpPr>
        <p:spPr>
          <a:xfrm>
            <a:off x="270588" y="2052735"/>
            <a:ext cx="115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FB6BD3B-93D6-9DC7-9325-B88D956C62F3}"/>
              </a:ext>
            </a:extLst>
          </p:cNvPr>
          <p:cNvSpPr txBox="1"/>
          <p:nvPr/>
        </p:nvSpPr>
        <p:spPr>
          <a:xfrm>
            <a:off x="441027" y="1906465"/>
            <a:ext cx="1154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1- Que risque une personne qui exerce illégalement la profession d’infirmier?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B57C88-C369-19C4-2287-589084828DC4}"/>
              </a:ext>
            </a:extLst>
          </p:cNvPr>
          <p:cNvSpPr txBox="1"/>
          <p:nvPr/>
        </p:nvSpPr>
        <p:spPr>
          <a:xfrm>
            <a:off x="422986" y="2339739"/>
            <a:ext cx="115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2- A quoi sert le port folio de l’étudiant en soins infirmiers?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1F039D2-F166-B974-94BF-A8C2319589B2}"/>
              </a:ext>
            </a:extLst>
          </p:cNvPr>
          <p:cNvSpPr txBox="1"/>
          <p:nvPr/>
        </p:nvSpPr>
        <p:spPr>
          <a:xfrm>
            <a:off x="422987" y="2780000"/>
            <a:ext cx="115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3- Est-ce qu’un IDE est autorisé à adapter la posologie d’un traitement prescrit par un médecin?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536D91-BA2A-5841-D838-493843A2B84E}"/>
              </a:ext>
            </a:extLst>
          </p:cNvPr>
          <p:cNvSpPr txBox="1"/>
          <p:nvPr/>
        </p:nvSpPr>
        <p:spPr>
          <a:xfrm>
            <a:off x="422987" y="3195008"/>
            <a:ext cx="896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4- Les infirmiers sont-ils obligés d’accueillir et d’encadrer les étudiants en stage?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80E3F8-372A-D48E-8CE1-B742E91203D6}"/>
              </a:ext>
            </a:extLst>
          </p:cNvPr>
          <p:cNvSpPr txBox="1"/>
          <p:nvPr/>
        </p:nvSpPr>
        <p:spPr>
          <a:xfrm>
            <a:off x="422987" y="3631006"/>
            <a:ext cx="971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5- Une jeune AS diplômée depuis 6 mois vous sollicite pour savoir si elle peut intégrer la formation infirmière en formation professionnelle continue, sachant qu’elle a au total déjà cotisé 18 mois à la SS?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F5E6FE6-EAC9-960D-5DDF-64BCFC738375}"/>
              </a:ext>
            </a:extLst>
          </p:cNvPr>
          <p:cNvSpPr txBox="1"/>
          <p:nvPr/>
        </p:nvSpPr>
        <p:spPr>
          <a:xfrm>
            <a:off x="422987" y="4339945"/>
            <a:ext cx="1110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6- Un ami vous questionne si vous avez besoin d’une prescription médicale nominative lorsqu’un patient se plaint de douleur la nuit?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32EC0E2-ACA2-82A6-8BC4-8A9C89480534}"/>
              </a:ext>
            </a:extLst>
          </p:cNvPr>
          <p:cNvSpPr txBox="1"/>
          <p:nvPr/>
        </p:nvSpPr>
        <p:spPr>
          <a:xfrm>
            <a:off x="422987" y="5060288"/>
            <a:ext cx="742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7- Quels sont les objectifs du service sanitaire?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E5DF430-4C9D-5978-8417-FB8D2D2719A2}"/>
              </a:ext>
            </a:extLst>
          </p:cNvPr>
          <p:cNvSpPr txBox="1"/>
          <p:nvPr/>
        </p:nvSpPr>
        <p:spPr>
          <a:xfrm>
            <a:off x="422987" y="5475296"/>
            <a:ext cx="742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/>
              <a:t>8- Que faites vous si une famille vous donne un billet de 10 euros?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7735978-D1CC-94CF-C79E-CCD7C79C341C}"/>
              </a:ext>
            </a:extLst>
          </p:cNvPr>
          <p:cNvSpPr txBox="1"/>
          <p:nvPr/>
        </p:nvSpPr>
        <p:spPr>
          <a:xfrm>
            <a:off x="7741911" y="1885239"/>
            <a:ext cx="277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Art L 4314-4 CSP p 220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A451B30-53B4-E513-50FE-DA7DA6C609D1}"/>
              </a:ext>
            </a:extLst>
          </p:cNvPr>
          <p:cNvSpPr txBox="1"/>
          <p:nvPr/>
        </p:nvSpPr>
        <p:spPr>
          <a:xfrm>
            <a:off x="5984342" y="2337844"/>
            <a:ext cx="411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Art 30, arrêté du 31/07/09- p 12 et 123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C05ED18-4A83-7A40-A33B-5FFF3CC562B7}"/>
              </a:ext>
            </a:extLst>
          </p:cNvPr>
          <p:cNvSpPr txBox="1"/>
          <p:nvPr/>
        </p:nvSpPr>
        <p:spPr>
          <a:xfrm>
            <a:off x="9330610" y="2792343"/>
            <a:ext cx="277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Art 4311-8 CSP p 226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D52CDB7-AB8A-52F4-FA7F-D6DF0157B657}"/>
              </a:ext>
            </a:extLst>
          </p:cNvPr>
          <p:cNvSpPr txBox="1"/>
          <p:nvPr/>
        </p:nvSpPr>
        <p:spPr>
          <a:xfrm>
            <a:off x="7901161" y="3167390"/>
            <a:ext cx="4399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/>
                </a:solidFill>
              </a:rPr>
              <a:t>Art L 4311-1 CSP p 222 et R 4312-36 code de déontologie - p 249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9042F2C-A95E-3ACB-9781-DAE66CD31D1F}"/>
              </a:ext>
            </a:extLst>
          </p:cNvPr>
          <p:cNvSpPr txBox="1"/>
          <p:nvPr/>
        </p:nvSpPr>
        <p:spPr>
          <a:xfrm>
            <a:off x="9639135" y="3632473"/>
            <a:ext cx="2770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</a:rPr>
              <a:t>Arrêté du 31/07/09- art 2, p4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7C4F0D6-1127-250A-CBF7-7E7AC080989C}"/>
              </a:ext>
            </a:extLst>
          </p:cNvPr>
          <p:cNvSpPr txBox="1"/>
          <p:nvPr/>
        </p:nvSpPr>
        <p:spPr>
          <a:xfrm>
            <a:off x="2003896" y="4616944"/>
            <a:ext cx="277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Art L 4311-8 CSP p 226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55028E1-984C-BA58-4FD2-FB23AAFD188D}"/>
              </a:ext>
            </a:extLst>
          </p:cNvPr>
          <p:cNvSpPr txBox="1"/>
          <p:nvPr/>
        </p:nvSpPr>
        <p:spPr>
          <a:xfrm>
            <a:off x="4904791" y="5060288"/>
            <a:ext cx="481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Arrêté du 12/06/2018 Chapitre 1 page 21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7E2718F-6E01-6B5C-0B65-3296775AC8D2}"/>
              </a:ext>
            </a:extLst>
          </p:cNvPr>
          <p:cNvSpPr txBox="1"/>
          <p:nvPr/>
        </p:nvSpPr>
        <p:spPr>
          <a:xfrm>
            <a:off x="6774637" y="5478691"/>
            <a:ext cx="503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Art L 4312-52 code de déontologie p 251</a:t>
            </a:r>
          </a:p>
        </p:txBody>
      </p:sp>
    </p:spTree>
    <p:extLst>
      <p:ext uri="{BB962C8B-B14F-4D97-AF65-F5344CB8AC3E}">
        <p14:creationId xmlns:p14="http://schemas.microsoft.com/office/powerpoint/2010/main" val="374077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E2FBA-C7F0-C69B-A261-E329F197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805" y="2313299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r-FR" dirty="0"/>
              <a:t>Introduction: code de la santé publique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944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04637-9D1A-9B7F-F954-4452802C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18" y="-93998"/>
            <a:ext cx="8534400" cy="1507067"/>
          </a:xfrm>
        </p:spPr>
        <p:txBody>
          <a:bodyPr/>
          <a:lstStyle/>
          <a:p>
            <a:r>
              <a:rPr lang="fr-FR" dirty="0"/>
              <a:t>Code de la sante publique: CSP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F3DC26-9A22-03A8-06B8-5B6EAA6B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2" y="1922107"/>
            <a:ext cx="10167290" cy="4562323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</a:rPr>
              <a:t>Réunis les lois et règlements relatifs à la santé publique en France</a:t>
            </a:r>
            <a:endParaRPr lang="fr-FR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Différents domaines:</a:t>
            </a:r>
          </a:p>
          <a:p>
            <a:pPr lvl="1"/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prévention</a:t>
            </a:r>
          </a:p>
          <a:p>
            <a:pPr lvl="1"/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protection</a:t>
            </a:r>
          </a:p>
          <a:p>
            <a:pPr lvl="1"/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promotion</a:t>
            </a:r>
          </a:p>
          <a:p>
            <a:pPr lvl="1"/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l'organisation</a:t>
            </a:r>
          </a:p>
          <a:p>
            <a:pPr lvl="1"/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régulation du système </a:t>
            </a:r>
            <a:r>
              <a:rPr lang="fr-FR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 santé</a:t>
            </a:r>
            <a:r>
              <a:rPr lang="fr-FR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1"/>
            <a:endParaRPr lang="fr-F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</a:rPr>
              <a:t>Ces textes sont repris dans le livre « Profession infirmier » Berger- Levrault.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législative= L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 réglementaire= R (décret)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parties:</a:t>
            </a:r>
          </a:p>
          <a:p>
            <a:pPr lvl="1"/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partie= Professions de santé</a:t>
            </a:r>
          </a:p>
          <a:p>
            <a:endParaRPr lang="fr-FR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fr-FR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Graphique 4" descr="Marteau d'officiel avec un remplissage uni">
            <a:extLst>
              <a:ext uri="{FF2B5EF4-FFF2-40B4-BE49-F238E27FC236}">
                <a16:creationId xmlns:a16="http://schemas.microsoft.com/office/drawing/2014/main" id="{98054B0A-C91F-C3FF-729C-0A68A5721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7518" y="4986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2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8861F-2A69-A587-E81D-E0BD57F2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812" y="2210663"/>
            <a:ext cx="8534400" cy="1507067"/>
          </a:xfrm>
        </p:spPr>
        <p:txBody>
          <a:bodyPr/>
          <a:lstStyle/>
          <a:p>
            <a:r>
              <a:rPr lang="fr-FR" dirty="0"/>
              <a:t>II- Exercice de la profession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392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169B1E8-F7FB-A914-6A00-8E8EDBD9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05" y="0"/>
            <a:ext cx="11417593" cy="1507067"/>
          </a:xfrm>
        </p:spPr>
        <p:txBody>
          <a:bodyPr/>
          <a:lstStyle/>
          <a:p>
            <a:r>
              <a:rPr lang="fr-FR" dirty="0"/>
              <a:t>Règles liées à l’exercice de la profession d’infirmier: partie législative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9F3827-2423-2860-96E8-2730374FC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979" y="2001417"/>
            <a:ext cx="11417592" cy="3615267"/>
          </a:xfrm>
        </p:spPr>
        <p:txBody>
          <a:bodyPr/>
          <a:lstStyle/>
          <a:p>
            <a:r>
              <a:rPr lang="fr-FR" dirty="0"/>
              <a:t>Art L. 4311-1: « Est considéré comme exerçant la profession d’infirmière ou d’infirmier toute personne qui donne habituellement des soins infirmiers sur                                   ou conseil médical, ou en application          du                               qui lui est dévolu ».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Conditions: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être titulaire du diplôme d’Etat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Inscription au tableau de l’ordre de infirmier (2006)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Avoir enregistré son diplôme auprès d’un service compétent (2006) -&gt; N° ADELI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C1F328-C271-F294-9600-4C8D6DC64337}"/>
              </a:ext>
            </a:extLst>
          </p:cNvPr>
          <p:cNvSpPr/>
          <p:nvPr/>
        </p:nvSpPr>
        <p:spPr>
          <a:xfrm>
            <a:off x="5302898" y="2323321"/>
            <a:ext cx="174171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prescription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4AA7E-78FC-68C2-E1D1-86954DF3839D}"/>
              </a:ext>
            </a:extLst>
          </p:cNvPr>
          <p:cNvSpPr/>
          <p:nvPr/>
        </p:nvSpPr>
        <p:spPr>
          <a:xfrm>
            <a:off x="786848" y="2631231"/>
            <a:ext cx="1663959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rôle propre</a:t>
            </a:r>
          </a:p>
        </p:txBody>
      </p:sp>
      <p:pic>
        <p:nvPicPr>
          <p:cNvPr id="7" name="Graphique 6" descr="Médical avec un remplissage uni">
            <a:extLst>
              <a:ext uri="{FF2B5EF4-FFF2-40B4-BE49-F238E27FC236}">
                <a16:creationId xmlns:a16="http://schemas.microsoft.com/office/drawing/2014/main" id="{47229129-0CA8-35C7-D873-0EED94E2C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57453" y="4152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E4CAA-4A78-C2E9-1EB8-76089A1A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15191" cy="1507067"/>
          </a:xfrm>
        </p:spPr>
        <p:txBody>
          <a:bodyPr/>
          <a:lstStyle/>
          <a:p>
            <a:r>
              <a:rPr lang="fr-FR" dirty="0"/>
              <a:t>Exercice de la profession: partie règlementaire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775CEE-D7B9-8CCA-230B-E97C80628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20" y="2010748"/>
            <a:ext cx="11426921" cy="4072811"/>
          </a:xfrm>
        </p:spPr>
        <p:txBody>
          <a:bodyPr>
            <a:normAutofit/>
          </a:bodyPr>
          <a:lstStyle/>
          <a:p>
            <a:r>
              <a:rPr lang="fr-FR" dirty="0"/>
              <a:t>Art. R. 4311-1: « L’exercice de la profession d’infirmier ou d’infirmière comporte l’analyse, l’organisation, la réalisation de soins infirmiers et leur évaluation, la contribution au recueil de données cliniques et épidémiologiques et la participation à des actions de prévention, de dépistage, de formation et d’éducation à la santé ».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 dimensions des soins infirmiers:                               et </a:t>
            </a:r>
            <a:endParaRPr lang="fr-FR" b="1" dirty="0"/>
          </a:p>
          <a:p>
            <a:endParaRPr lang="fr-FR" b="1" dirty="0"/>
          </a:p>
          <a:p>
            <a:r>
              <a:rPr lang="fr-FR" dirty="0"/>
              <a:t>Respect des </a:t>
            </a:r>
            <a:r>
              <a:rPr lang="fr-FR" b="1" dirty="0"/>
              <a:t>règles professionnelles </a:t>
            </a:r>
            <a:r>
              <a:rPr lang="fr-FR" dirty="0"/>
              <a:t>dont le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1F4C16-5C30-005E-6383-5A016B6719AB}"/>
              </a:ext>
            </a:extLst>
          </p:cNvPr>
          <p:cNvSpPr/>
          <p:nvPr/>
        </p:nvSpPr>
        <p:spPr>
          <a:xfrm>
            <a:off x="3890866" y="3739243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techniques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DBDA7-8E8A-60FB-47F6-4999B030CFB4}"/>
              </a:ext>
            </a:extLst>
          </p:cNvPr>
          <p:cNvSpPr/>
          <p:nvPr/>
        </p:nvSpPr>
        <p:spPr>
          <a:xfrm>
            <a:off x="5912480" y="3739243"/>
            <a:ext cx="1586204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relationnelles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414BC4-6FB5-E107-8326-B045FE6D7EA3}"/>
              </a:ext>
            </a:extLst>
          </p:cNvPr>
          <p:cNvSpPr/>
          <p:nvPr/>
        </p:nvSpPr>
        <p:spPr>
          <a:xfrm>
            <a:off x="4897016" y="4680296"/>
            <a:ext cx="2397968" cy="307910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Secret professionnel</a:t>
            </a:r>
          </a:p>
        </p:txBody>
      </p:sp>
    </p:spTree>
    <p:extLst>
      <p:ext uri="{BB962C8B-B14F-4D97-AF65-F5344CB8AC3E}">
        <p14:creationId xmlns:p14="http://schemas.microsoft.com/office/powerpoint/2010/main" val="336560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5090</TotalTime>
  <Words>1876</Words>
  <Application>Microsoft Office PowerPoint</Application>
  <PresentationFormat>Grand écran</PresentationFormat>
  <Paragraphs>293</Paragraphs>
  <Slides>29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sourcesanspro</vt:lpstr>
      <vt:lpstr>Times New Roman</vt:lpstr>
      <vt:lpstr>Wingdings</vt:lpstr>
      <vt:lpstr>Wingdings 3</vt:lpstr>
      <vt:lpstr>Rétrospective</vt:lpstr>
      <vt:lpstr>Exercice de la profession infirmier</vt:lpstr>
      <vt:lpstr>Objectifs</vt:lpstr>
      <vt:lpstr>SOMMAIRE</vt:lpstr>
      <vt:lpstr>Rappel de connaissances</vt:lpstr>
      <vt:lpstr>Introduction: code de la santé publique </vt:lpstr>
      <vt:lpstr>Code de la sante publique: CSP</vt:lpstr>
      <vt:lpstr>II- Exercice de la profession </vt:lpstr>
      <vt:lpstr>Règles liées à l’exercice de la profession d’infirmier: partie législative</vt:lpstr>
      <vt:lpstr>Exercice de la profession: partie règlementaire</vt:lpstr>
      <vt:lpstr>Présentation PowerPoint</vt:lpstr>
      <vt:lpstr>Présentation PowerPoint</vt:lpstr>
      <vt:lpstr>Et en situation d’urgence? </vt:lpstr>
      <vt:lpstr>VRAI/ FAUX</vt:lpstr>
      <vt:lpstr>III- Ordre national des infirmiers </vt:lpstr>
      <vt:lpstr>L’ordre national des infirmiers</vt:lpstr>
      <vt:lpstr>Présentation PowerPoint</vt:lpstr>
      <vt:lpstr>Conseils nationaux des infirmiers</vt:lpstr>
      <vt:lpstr>Conseils départementaux et régionaux des infirmiers</vt:lpstr>
      <vt:lpstr>IV- Le code de déontologie </vt:lpstr>
      <vt:lpstr>Le code de déontologie </vt:lpstr>
      <vt:lpstr>Présentation PowerPoint</vt:lpstr>
      <vt:lpstr>Sondage</vt:lpstr>
      <vt:lpstr>Présentation PowerPoint</vt:lpstr>
      <vt:lpstr>Présentation PowerPoint</vt:lpstr>
      <vt:lpstr>Présentation PowerPoint</vt:lpstr>
      <vt:lpstr>V- Les spécialisations infirmières </vt:lpstr>
      <vt:lpstr>Les spécialisations infirmières</vt:lpstr>
      <vt:lpstr>Bibliographie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de la profession infirmier</dc:title>
  <dc:creator>Mylène VANDAMME</dc:creator>
  <cp:lastModifiedBy>VANDAMME Mylène</cp:lastModifiedBy>
  <cp:revision>26</cp:revision>
  <dcterms:created xsi:type="dcterms:W3CDTF">2023-11-23T10:01:25Z</dcterms:created>
  <dcterms:modified xsi:type="dcterms:W3CDTF">2023-12-19T08:31:04Z</dcterms:modified>
</cp:coreProperties>
</file>