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6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4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4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3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0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6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2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87D111-0A9D-421B-84EB-FC5811C3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5ECF02-0C11-4320-A868-5EC7DD53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C74A336-DE5D-4AE0-9A50-8D93C4AA4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11A81C9-7A36-4A04-B14C-A45B899E4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AE1DE35-5349-4B57-B255-C07C69270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AFE9588-5F4B-41DF-9FF6-6B4969245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CC9B87-707A-4D04-9336-B1418878A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8CF5CAA-7C4D-408A-B1A8-E98C0E663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462EA1B-90F8-4C08-AE36-FFBA2B45B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F7B5623-96F7-42F0-BAC5-78D6789E0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85D83B1-1723-4710-8FC5-18EDC879E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998838C-DFB6-48F7-A18D-30469E816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BDB9A78-94CB-422D-B92E-65FD273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5DBD01-426B-424D-815A-96518F600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0218DF-D55B-4D41-AE23-F1E64BAC6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D61EB8-98CC-4243-9E20-33CAC65BF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35F0944-B143-45B0-8B72-6CE34D4612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F68EF7F-67D0-463D-AB84-EA24D18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E17074E-4E65-4CBD-B1B0-9C18D6F7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CC905ED-EF46-4349-9E9B-217431094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B91F234-1C65-45AC-8CCE-A1C4AE49C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D46B3DB-5DBB-41CF-9FA5-010ECA0C3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92A3FF8-F172-47ED-84C6-802C85C1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933982-9CB6-4199-B123-A3669A4FE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CA832CD-B214-4ABC-AC95-A3DA116AC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7EBA147-C4BA-4B48-B61D-CA24B8B06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A8253B7-461E-48CC-B871-8A255EE3D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DE46C3-C2E1-4492-AC59-870160A3C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B0052E9-B440-4C1E-BC41-39957D590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31F119B-638C-42B1-8400-709B94F1E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16299ED-D998-4895-9CCF-02427F195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4442675-84C9-45C8-9524-ABE4E25071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3E63-4FA5-4EBD-9F3B-E29F5128A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147AB37-39C8-54CF-C1DD-DC1B40E9B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9726" y="722903"/>
            <a:ext cx="5415521" cy="2706098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syndrome démentiel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85BC1C-2418-6FE6-DF7E-F373A2F87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9726" y="3674327"/>
            <a:ext cx="5415521" cy="2460770"/>
          </a:xfrm>
        </p:spPr>
        <p:txBody>
          <a:bodyPr>
            <a:normAutofit/>
          </a:bodyPr>
          <a:lstStyle/>
          <a:p>
            <a:r>
              <a:rPr lang="fr-FR" dirty="0"/>
              <a:t>Docteur Francine Burrus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049B94-AFDB-ED01-455F-A9CF048E64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70"/>
          <a:stretch/>
        </p:blipFill>
        <p:spPr>
          <a:xfrm>
            <a:off x="1" y="10"/>
            <a:ext cx="5854890" cy="6857990"/>
          </a:xfrm>
          <a:custGeom>
            <a:avLst/>
            <a:gdLst/>
            <a:ahLst/>
            <a:cxnLst/>
            <a:rect l="l" t="t" r="r" b="b"/>
            <a:pathLst>
              <a:path w="6036633" h="6858000">
                <a:moveTo>
                  <a:pt x="0" y="0"/>
                </a:moveTo>
                <a:lnTo>
                  <a:pt x="5782584" y="0"/>
                </a:lnTo>
                <a:lnTo>
                  <a:pt x="5847735" y="280891"/>
                </a:lnTo>
                <a:cubicBezTo>
                  <a:pt x="6512611" y="3337011"/>
                  <a:pt x="5215360" y="3533975"/>
                  <a:pt x="5130974" y="6590095"/>
                </a:cubicBezTo>
                <a:lnTo>
                  <a:pt x="512734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F0753E91-DF19-4FA4-BFBF-221696B8D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7356" y="-28737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18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79B7C-94CD-58BA-F574-A815874F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5666FA-890C-7DF8-3A85-6686A3A28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Evaluation fonctionnelle: permet d’apprécier le retentissement des troubles cognitifs sur les activités de la vie quotidienne </a:t>
            </a:r>
          </a:p>
          <a:p>
            <a:r>
              <a:rPr lang="fr-FR" dirty="0"/>
              <a:t>Evaluation thymique et comportementale: permet de rechercher un trouble dépressif, affectif, comportemental</a:t>
            </a:r>
          </a:p>
        </p:txBody>
      </p:sp>
    </p:spTree>
    <p:extLst>
      <p:ext uri="{BB962C8B-B14F-4D97-AF65-F5344CB8AC3E}">
        <p14:creationId xmlns:p14="http://schemas.microsoft.com/office/powerpoint/2010/main" val="125975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E70926-C575-C75C-9ED1-96787E16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4.3 Examens médicaux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AD3F3E-8B6D-24EE-9DE2-19D18E7BE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Scanner cérébral ( Tomodensitométrie: TDM) permet de rechercher des lésion cérébrales </a:t>
            </a:r>
          </a:p>
          <a:p>
            <a:r>
              <a:rPr lang="fr-FR" dirty="0"/>
              <a:t>Imagerie par résonance magnétique (IRM) cérébrale: permet de rechercher des lésions cérébrales</a:t>
            </a:r>
          </a:p>
        </p:txBody>
      </p:sp>
    </p:spTree>
    <p:extLst>
      <p:ext uri="{BB962C8B-B14F-4D97-AF65-F5344CB8AC3E}">
        <p14:creationId xmlns:p14="http://schemas.microsoft.com/office/powerpoint/2010/main" val="1150839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161B3-A50B-9496-2015-0BE7B2C7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Complications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2DCEFD-228D-A88E-E5C5-5AC42B0EA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Perte d’autonomie</a:t>
            </a:r>
          </a:p>
          <a:p>
            <a:r>
              <a:rPr lang="fr-FR" dirty="0"/>
              <a:t>Grabatisation </a:t>
            </a:r>
          </a:p>
          <a:p>
            <a:r>
              <a:rPr lang="fr-FR" dirty="0"/>
              <a:t>Handicap social</a:t>
            </a:r>
          </a:p>
        </p:txBody>
      </p:sp>
    </p:spTree>
    <p:extLst>
      <p:ext uri="{BB962C8B-B14F-4D97-AF65-F5344CB8AC3E}">
        <p14:creationId xmlns:p14="http://schemas.microsoft.com/office/powerpoint/2010/main" val="3675839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5847D-028C-2863-3B24-15735EBC7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Prise en charge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427568-2B9D-E5F3-C7F3-C39ABF26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Prise en soin médicale </a:t>
            </a:r>
          </a:p>
          <a:p>
            <a:pPr>
              <a:buFontTx/>
              <a:buChar char="-"/>
            </a:pPr>
            <a:r>
              <a:rPr lang="fr-FR" dirty="0"/>
              <a:t>Psychotrope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Prise en charge paramédicale et éducation thérapeutique de l’entourage et des aidants </a:t>
            </a:r>
          </a:p>
          <a:p>
            <a:pPr>
              <a:buFontTx/>
              <a:buChar char="-"/>
            </a:pPr>
            <a:r>
              <a:rPr lang="fr-FR" dirty="0"/>
              <a:t>Orthophonie</a:t>
            </a:r>
          </a:p>
          <a:p>
            <a:pPr>
              <a:buFontTx/>
              <a:buChar char="-"/>
            </a:pPr>
            <a:r>
              <a:rPr lang="fr-FR" dirty="0"/>
              <a:t>Stimulation cognitive</a:t>
            </a:r>
          </a:p>
          <a:p>
            <a:pPr>
              <a:buFontTx/>
              <a:buChar char="-"/>
            </a:pPr>
            <a:r>
              <a:rPr lang="fr-FR" dirty="0"/>
              <a:t>Stimulation sensorielle </a:t>
            </a:r>
          </a:p>
          <a:p>
            <a:pPr>
              <a:buFontTx/>
              <a:buChar char="-"/>
            </a:pPr>
            <a:r>
              <a:rPr lang="fr-FR" dirty="0"/>
              <a:t>Stimulation motrice</a:t>
            </a:r>
          </a:p>
          <a:p>
            <a:pPr>
              <a:buFontTx/>
              <a:buChar char="-"/>
            </a:pPr>
            <a:r>
              <a:rPr lang="fr-FR" dirty="0"/>
              <a:t>Stimulation de l’activité physique</a:t>
            </a:r>
          </a:p>
          <a:p>
            <a:pPr>
              <a:buFontTx/>
              <a:buChar char="-"/>
            </a:pPr>
            <a:r>
              <a:rPr lang="fr-FR" dirty="0"/>
              <a:t>Aménagement du cadre de vie </a:t>
            </a:r>
          </a:p>
          <a:p>
            <a:pPr>
              <a:buFontTx/>
              <a:buChar char="-"/>
            </a:pPr>
            <a:r>
              <a:rPr lang="fr-FR" dirty="0"/>
              <a:t>Prise en charge psychologique pour le patient et son entourage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09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4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7" name="Group 5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1E8BA79-BAA1-88C9-20DD-B844CB94E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653" y="725951"/>
            <a:ext cx="4927425" cy="1938525"/>
          </a:xfrm>
        </p:spPr>
        <p:txBody>
          <a:bodyPr>
            <a:normAutofit/>
          </a:bodyPr>
          <a:lstStyle/>
          <a:p>
            <a:r>
              <a:rPr lang="fr-FR" dirty="0"/>
              <a:t>1 Définition </a:t>
            </a:r>
          </a:p>
        </p:txBody>
      </p:sp>
      <p:pic>
        <p:nvPicPr>
          <p:cNvPr id="88" name="Picture 44" descr="Deux personnes se tenant la main">
            <a:extLst>
              <a:ext uri="{FF2B5EF4-FFF2-40B4-BE49-F238E27FC236}">
                <a16:creationId xmlns:a16="http://schemas.microsoft.com/office/drawing/2014/main" id="{206E2B00-02B0-1E97-635F-8536016DA3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53" r="24560" b="-1"/>
          <a:stretch/>
        </p:blipFill>
        <p:spPr>
          <a:xfrm>
            <a:off x="1" y="10"/>
            <a:ext cx="5854890" cy="6857990"/>
          </a:xfrm>
          <a:custGeom>
            <a:avLst/>
            <a:gdLst/>
            <a:ahLst/>
            <a:cxnLst/>
            <a:rect l="l" t="t" r="r" b="b"/>
            <a:pathLst>
              <a:path w="6036633" h="6858000">
                <a:moveTo>
                  <a:pt x="0" y="0"/>
                </a:moveTo>
                <a:lnTo>
                  <a:pt x="5782584" y="0"/>
                </a:lnTo>
                <a:lnTo>
                  <a:pt x="5847735" y="280891"/>
                </a:lnTo>
                <a:cubicBezTo>
                  <a:pt x="6512611" y="3337011"/>
                  <a:pt x="5215360" y="3533975"/>
                  <a:pt x="5130974" y="6590095"/>
                </a:cubicBezTo>
                <a:lnTo>
                  <a:pt x="512734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9" name="Right Triangle 8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7339" y="-29262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53C55E-2065-7142-BC76-8356F5B4F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653" y="2886116"/>
            <a:ext cx="4927425" cy="3245931"/>
          </a:xfrm>
        </p:spPr>
        <p:txBody>
          <a:bodyPr>
            <a:normAutofit/>
          </a:bodyPr>
          <a:lstStyle/>
          <a:p>
            <a:r>
              <a:rPr lang="fr-FR" dirty="0"/>
              <a:t>Le syndrome démentiel ou démence est une altération progressive, continue et irréversible des fonctions cognitives et du comportement entrainant une perte d’autonomie et un handicap social.</a:t>
            </a:r>
          </a:p>
        </p:txBody>
      </p:sp>
    </p:spTree>
    <p:extLst>
      <p:ext uri="{BB962C8B-B14F-4D97-AF65-F5344CB8AC3E}">
        <p14:creationId xmlns:p14="http://schemas.microsoft.com/office/powerpoint/2010/main" val="247736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5591A4A5-C00F-4B45-9735-FD2841BF3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7A16FDB6-C8B8-4BB9-B5F6-C9E7D1549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D65D67BC-2831-45D1-804D-2B848B7FF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B3254059-39EC-48CC-B948-9EE6B0551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AF3E0572-7D5E-4FAA-B67C-23A9C6D71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>
              <a:extLst>
                <a:ext uri="{FF2B5EF4-FFF2-40B4-BE49-F238E27FC236}">
                  <a16:creationId xmlns:a16="http://schemas.microsoft.com/office/drawing/2014/main" id="{2C5F1231-CF22-4258-B764-592B6CB8D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>
              <a:extLst>
                <a:ext uri="{FF2B5EF4-FFF2-40B4-BE49-F238E27FC236}">
                  <a16:creationId xmlns:a16="http://schemas.microsoft.com/office/drawing/2014/main" id="{1B2C5387-42A2-4464-BF18-E70B0227B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2926F39D-AFC8-4FF6-9211-84AA77717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0D812696-9AF7-4D2B-A041-80C015F3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CE6CB557-1E5B-4D2D-9330-8EB4AF730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A03A4B30-3A15-4294-9BED-E7317857F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0E7B8343-CDF9-4023-9FBF-F4ADE60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9BB30BD5-639D-4F53-BC6C-2A8D0FFFE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8D7E1947-04B8-4F0B-9E3C-FC4E26D6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>
              <a:extLst>
                <a:ext uri="{FF2B5EF4-FFF2-40B4-BE49-F238E27FC236}">
                  <a16:creationId xmlns:a16="http://schemas.microsoft.com/office/drawing/2014/main" id="{83EDB6D6-D309-48D4-87F4-AAED7C57C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0F2E163F-B043-43B7-85CE-36F2136B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1F6CB03C-E3B1-4D22-ABA3-986CC09FB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39B41E31-EE5F-423F-8B88-3B56009A3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B59D4FE6-B271-4427-8273-0B80EF136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6F7D26D0-83A1-41B0-82E3-FB5D3E93E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>
              <a:extLst>
                <a:ext uri="{FF2B5EF4-FFF2-40B4-BE49-F238E27FC236}">
                  <a16:creationId xmlns:a16="http://schemas.microsoft.com/office/drawing/2014/main" id="{07E47C02-EBB8-4368-815C-FEDA2336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Connector 1053">
              <a:extLst>
                <a:ext uri="{FF2B5EF4-FFF2-40B4-BE49-F238E27FC236}">
                  <a16:creationId xmlns:a16="http://schemas.microsoft.com/office/drawing/2014/main" id="{8E61DA55-8618-4048-A65A-41E072D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5" name="Straight Connector 1054">
              <a:extLst>
                <a:ext uri="{FF2B5EF4-FFF2-40B4-BE49-F238E27FC236}">
                  <a16:creationId xmlns:a16="http://schemas.microsoft.com/office/drawing/2014/main" id="{4DFC058B-6608-4509-92E1-D4D0D5BD5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Straight Connector 1055">
              <a:extLst>
                <a:ext uri="{FF2B5EF4-FFF2-40B4-BE49-F238E27FC236}">
                  <a16:creationId xmlns:a16="http://schemas.microsoft.com/office/drawing/2014/main" id="{9E3652A3-36D6-4E0C-B7FB-52CD69E9C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7" name="Straight Connector 1056">
              <a:extLst>
                <a:ext uri="{FF2B5EF4-FFF2-40B4-BE49-F238E27FC236}">
                  <a16:creationId xmlns:a16="http://schemas.microsoft.com/office/drawing/2014/main" id="{8BF82BE6-B2D5-4FA1-98B4-1E0072C39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Straight Connector 1057">
              <a:extLst>
                <a:ext uri="{FF2B5EF4-FFF2-40B4-BE49-F238E27FC236}">
                  <a16:creationId xmlns:a16="http://schemas.microsoft.com/office/drawing/2014/main" id="{AECA553C-C7B8-4353-BC4C-D622087D6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9" name="Straight Connector 1058">
              <a:extLst>
                <a:ext uri="{FF2B5EF4-FFF2-40B4-BE49-F238E27FC236}">
                  <a16:creationId xmlns:a16="http://schemas.microsoft.com/office/drawing/2014/main" id="{1F802227-5CA9-40B4-870E-495C7899C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Connector 1059">
              <a:extLst>
                <a:ext uri="{FF2B5EF4-FFF2-40B4-BE49-F238E27FC236}">
                  <a16:creationId xmlns:a16="http://schemas.microsoft.com/office/drawing/2014/main" id="{11A19F9E-BB49-4808-8481-77F848C2F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1" name="Straight Connector 1060">
              <a:extLst>
                <a:ext uri="{FF2B5EF4-FFF2-40B4-BE49-F238E27FC236}">
                  <a16:creationId xmlns:a16="http://schemas.microsoft.com/office/drawing/2014/main" id="{C53A57BE-F139-4C31-8201-477E20DD2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2" name="Straight Connector 1061">
              <a:extLst>
                <a:ext uri="{FF2B5EF4-FFF2-40B4-BE49-F238E27FC236}">
                  <a16:creationId xmlns:a16="http://schemas.microsoft.com/office/drawing/2014/main" id="{99F800EC-2D85-47C7-BFB8-B146DD929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3" name="Straight Connector 1062">
              <a:extLst>
                <a:ext uri="{FF2B5EF4-FFF2-40B4-BE49-F238E27FC236}">
                  <a16:creationId xmlns:a16="http://schemas.microsoft.com/office/drawing/2014/main" id="{4478BA6D-3F48-40B1-8227-830029B62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421E6C45-0A76-456E-BDD6-3DCB66126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6" name="Right Triangle 1065">
            <a:extLst>
              <a:ext uri="{FF2B5EF4-FFF2-40B4-BE49-F238E27FC236}">
                <a16:creationId xmlns:a16="http://schemas.microsoft.com/office/drawing/2014/main" id="{3C541D4F-11C2-4F36-B2A3-AB9028F2A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05909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71E8D7-7ADD-C4F6-50E8-046EE14B1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2"/>
            <a:ext cx="4038652" cy="1881178"/>
          </a:xfrm>
        </p:spPr>
        <p:txBody>
          <a:bodyPr>
            <a:normAutofit/>
          </a:bodyPr>
          <a:lstStyle/>
          <a:p>
            <a:r>
              <a:rPr lang="fr-FR" dirty="0"/>
              <a:t>2 Etiologie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1F8749-9416-7C16-C554-B3953869E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886117"/>
            <a:ext cx="4038652" cy="327682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FR" sz="1400" dirty="0"/>
              <a:t>Maladie d’Alzheimer 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Démence </a:t>
            </a:r>
            <a:r>
              <a:rPr lang="fr-FR" sz="1400" dirty="0" err="1"/>
              <a:t>frontotemporale</a:t>
            </a:r>
            <a:endParaRPr lang="fr-FR" sz="1400" dirty="0"/>
          </a:p>
          <a:p>
            <a:pPr>
              <a:lnSpc>
                <a:spcPct val="100000"/>
              </a:lnSpc>
            </a:pPr>
            <a:r>
              <a:rPr lang="fr-FR" sz="1400" dirty="0"/>
              <a:t>Démence dégénérative 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Hydrocéphalie 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Traumatisme cérébrale 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Infection 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Tumeur 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Médicament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Alcool, drogue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Trouble métabolique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51643F5-4F8B-ED51-3B49-4A83DF8EB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6333" y="1231433"/>
            <a:ext cx="6401443" cy="440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9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4B74A58D-C788-4F75-B5D1-921E78FF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058" name="Straight Connector 2057">
              <a:extLst>
                <a:ext uri="{FF2B5EF4-FFF2-40B4-BE49-F238E27FC236}">
                  <a16:creationId xmlns:a16="http://schemas.microsoft.com/office/drawing/2014/main" id="{C27BC05A-659D-4294-B1DB-0412C6A1E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Straight Connector 2058">
              <a:extLst>
                <a:ext uri="{FF2B5EF4-FFF2-40B4-BE49-F238E27FC236}">
                  <a16:creationId xmlns:a16="http://schemas.microsoft.com/office/drawing/2014/main" id="{32A8233F-A451-46B4-BED4-27DD64582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0" name="Straight Connector 2059">
              <a:extLst>
                <a:ext uri="{FF2B5EF4-FFF2-40B4-BE49-F238E27FC236}">
                  <a16:creationId xmlns:a16="http://schemas.microsoft.com/office/drawing/2014/main" id="{78A4F6C4-FDB0-4115-ABAE-9A5A8CED0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Straight Connector 2060">
              <a:extLst>
                <a:ext uri="{FF2B5EF4-FFF2-40B4-BE49-F238E27FC236}">
                  <a16:creationId xmlns:a16="http://schemas.microsoft.com/office/drawing/2014/main" id="{D1C99737-F794-494E-8C0C-76B75CC9D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98F02DA6-DBA7-462E-82AD-42EEDC280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Straight Connector 2062">
              <a:extLst>
                <a:ext uri="{FF2B5EF4-FFF2-40B4-BE49-F238E27FC236}">
                  <a16:creationId xmlns:a16="http://schemas.microsoft.com/office/drawing/2014/main" id="{4DE71D6B-949D-4D9E-9EEA-56A8D498A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4" name="Straight Connector 2063">
              <a:extLst>
                <a:ext uri="{FF2B5EF4-FFF2-40B4-BE49-F238E27FC236}">
                  <a16:creationId xmlns:a16="http://schemas.microsoft.com/office/drawing/2014/main" id="{24EFD95D-F204-41B7-9C56-DBF1155EC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5" name="Straight Connector 2064">
              <a:extLst>
                <a:ext uri="{FF2B5EF4-FFF2-40B4-BE49-F238E27FC236}">
                  <a16:creationId xmlns:a16="http://schemas.microsoft.com/office/drawing/2014/main" id="{A53D25B4-D3D4-4B6C-A740-E8FD4409B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6" name="Straight Connector 2065">
              <a:extLst>
                <a:ext uri="{FF2B5EF4-FFF2-40B4-BE49-F238E27FC236}">
                  <a16:creationId xmlns:a16="http://schemas.microsoft.com/office/drawing/2014/main" id="{43FB8D2F-FC2D-463E-A588-218B5ED1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7" name="Straight Connector 2066">
              <a:extLst>
                <a:ext uri="{FF2B5EF4-FFF2-40B4-BE49-F238E27FC236}">
                  <a16:creationId xmlns:a16="http://schemas.microsoft.com/office/drawing/2014/main" id="{F21BB6B9-EAEA-43A1-9449-A10294E4F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8" name="Straight Connector 2067">
              <a:extLst>
                <a:ext uri="{FF2B5EF4-FFF2-40B4-BE49-F238E27FC236}">
                  <a16:creationId xmlns:a16="http://schemas.microsoft.com/office/drawing/2014/main" id="{90C62509-6F9A-4A66-AE78-EF71FE7D4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9" name="Straight Connector 2068">
              <a:extLst>
                <a:ext uri="{FF2B5EF4-FFF2-40B4-BE49-F238E27FC236}">
                  <a16:creationId xmlns:a16="http://schemas.microsoft.com/office/drawing/2014/main" id="{DF0D677E-8866-4D5C-91F9-90001EBE8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0" name="Straight Connector 2069">
              <a:extLst>
                <a:ext uri="{FF2B5EF4-FFF2-40B4-BE49-F238E27FC236}">
                  <a16:creationId xmlns:a16="http://schemas.microsoft.com/office/drawing/2014/main" id="{A6C1C222-FB70-4063-9BF6-25E539454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1" name="Straight Connector 2070">
              <a:extLst>
                <a:ext uri="{FF2B5EF4-FFF2-40B4-BE49-F238E27FC236}">
                  <a16:creationId xmlns:a16="http://schemas.microsoft.com/office/drawing/2014/main" id="{348C3B78-3424-4DF2-AE25-BC08956E2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2" name="Straight Connector 2071">
              <a:extLst>
                <a:ext uri="{FF2B5EF4-FFF2-40B4-BE49-F238E27FC236}">
                  <a16:creationId xmlns:a16="http://schemas.microsoft.com/office/drawing/2014/main" id="{189169EC-7A8F-439B-BDD2-669CDE6D9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3" name="Straight Connector 2072">
              <a:extLst>
                <a:ext uri="{FF2B5EF4-FFF2-40B4-BE49-F238E27FC236}">
                  <a16:creationId xmlns:a16="http://schemas.microsoft.com/office/drawing/2014/main" id="{E625A96E-5FA1-467F-8929-E9F3A4D42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4" name="Straight Connector 2073">
              <a:extLst>
                <a:ext uri="{FF2B5EF4-FFF2-40B4-BE49-F238E27FC236}">
                  <a16:creationId xmlns:a16="http://schemas.microsoft.com/office/drawing/2014/main" id="{A4167E38-35D8-4680-8EF9-67045C8AA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5" name="Straight Connector 2074">
              <a:extLst>
                <a:ext uri="{FF2B5EF4-FFF2-40B4-BE49-F238E27FC236}">
                  <a16:creationId xmlns:a16="http://schemas.microsoft.com/office/drawing/2014/main" id="{B9E9F9CA-B0D2-4D5B-BA3E-D9F5817AF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6" name="Straight Connector 2075">
              <a:extLst>
                <a:ext uri="{FF2B5EF4-FFF2-40B4-BE49-F238E27FC236}">
                  <a16:creationId xmlns:a16="http://schemas.microsoft.com/office/drawing/2014/main" id="{41909765-556E-4AA4-8CA8-34ABA30EB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7" name="Straight Connector 2076">
              <a:extLst>
                <a:ext uri="{FF2B5EF4-FFF2-40B4-BE49-F238E27FC236}">
                  <a16:creationId xmlns:a16="http://schemas.microsoft.com/office/drawing/2014/main" id="{3D9E7D9C-D2A0-4C04-AC8C-CC796A575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8" name="Straight Connector 2077">
              <a:extLst>
                <a:ext uri="{FF2B5EF4-FFF2-40B4-BE49-F238E27FC236}">
                  <a16:creationId xmlns:a16="http://schemas.microsoft.com/office/drawing/2014/main" id="{1513C351-6AD8-4CC8-85E6-1382AA235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9" name="Straight Connector 2078">
              <a:extLst>
                <a:ext uri="{FF2B5EF4-FFF2-40B4-BE49-F238E27FC236}">
                  <a16:creationId xmlns:a16="http://schemas.microsoft.com/office/drawing/2014/main" id="{2190FC97-7BCE-42C2-9768-14559A44A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0" name="Straight Connector 2079">
              <a:extLst>
                <a:ext uri="{FF2B5EF4-FFF2-40B4-BE49-F238E27FC236}">
                  <a16:creationId xmlns:a16="http://schemas.microsoft.com/office/drawing/2014/main" id="{932B857D-BE14-48CD-8F4D-0E882D328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1" name="Straight Connector 2080">
              <a:extLst>
                <a:ext uri="{FF2B5EF4-FFF2-40B4-BE49-F238E27FC236}">
                  <a16:creationId xmlns:a16="http://schemas.microsoft.com/office/drawing/2014/main" id="{7F2E92CD-7175-484E-B557-CF29951C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2" name="Straight Connector 2081">
              <a:extLst>
                <a:ext uri="{FF2B5EF4-FFF2-40B4-BE49-F238E27FC236}">
                  <a16:creationId xmlns:a16="http://schemas.microsoft.com/office/drawing/2014/main" id="{3B179EA7-0CFA-4FE9-BEF1-462C0ED39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3" name="Straight Connector 2082">
              <a:extLst>
                <a:ext uri="{FF2B5EF4-FFF2-40B4-BE49-F238E27FC236}">
                  <a16:creationId xmlns:a16="http://schemas.microsoft.com/office/drawing/2014/main" id="{D66676B7-1322-4E27-9218-6D5E8B0EC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4" name="Straight Connector 2083">
              <a:extLst>
                <a:ext uri="{FF2B5EF4-FFF2-40B4-BE49-F238E27FC236}">
                  <a16:creationId xmlns:a16="http://schemas.microsoft.com/office/drawing/2014/main" id="{2026F347-76EB-45F8-9B81-653E64A004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5" name="Straight Connector 2084">
              <a:extLst>
                <a:ext uri="{FF2B5EF4-FFF2-40B4-BE49-F238E27FC236}">
                  <a16:creationId xmlns:a16="http://schemas.microsoft.com/office/drawing/2014/main" id="{71E93AAC-F0A9-4B35-A413-A322DB9FC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6" name="Straight Connector 2085">
              <a:extLst>
                <a:ext uri="{FF2B5EF4-FFF2-40B4-BE49-F238E27FC236}">
                  <a16:creationId xmlns:a16="http://schemas.microsoft.com/office/drawing/2014/main" id="{0145F376-7C0E-4F7E-816B-48D485A8C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7" name="Straight Connector 2086">
              <a:extLst>
                <a:ext uri="{FF2B5EF4-FFF2-40B4-BE49-F238E27FC236}">
                  <a16:creationId xmlns:a16="http://schemas.microsoft.com/office/drawing/2014/main" id="{65F4E9A3-2521-4838-9AA2-A5D5020D46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8" name="Straight Connector 2087">
              <a:extLst>
                <a:ext uri="{FF2B5EF4-FFF2-40B4-BE49-F238E27FC236}">
                  <a16:creationId xmlns:a16="http://schemas.microsoft.com/office/drawing/2014/main" id="{9D0F8335-C6C7-4994-9ECB-54F0EB8C5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90" name="Right Triangle 2089">
            <a:extLst>
              <a:ext uri="{FF2B5EF4-FFF2-40B4-BE49-F238E27FC236}">
                <a16:creationId xmlns:a16="http://schemas.microsoft.com/office/drawing/2014/main" id="{17D11638-D7E0-4D85-B1A6-AF57358C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0" y="2059091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86515D-B196-7AF0-2530-BEE5E1E4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23" y="721945"/>
            <a:ext cx="10611627" cy="1916619"/>
          </a:xfrm>
        </p:spPr>
        <p:txBody>
          <a:bodyPr>
            <a:normAutofit/>
          </a:bodyPr>
          <a:lstStyle/>
          <a:p>
            <a:r>
              <a:rPr lang="fr-FR" dirty="0"/>
              <a:t>3 Signes cliniques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54BEC0-3A6C-2DA3-AD71-B9C3474E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8" y="2893475"/>
            <a:ext cx="4981486" cy="324257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400"/>
              <a:t>Trouble mnésique: altération de la mémoire </a:t>
            </a:r>
          </a:p>
          <a:p>
            <a:pPr>
              <a:lnSpc>
                <a:spcPct val="100000"/>
              </a:lnSpc>
            </a:pPr>
            <a:r>
              <a:rPr lang="fr-FR" sz="1400"/>
              <a:t>Trouble du langage: aphasie</a:t>
            </a:r>
          </a:p>
          <a:p>
            <a:pPr>
              <a:lnSpc>
                <a:spcPct val="100000"/>
              </a:lnSpc>
            </a:pPr>
            <a:r>
              <a:rPr lang="fr-FR" sz="1400"/>
              <a:t>Trouble praxique: apraxie</a:t>
            </a:r>
          </a:p>
          <a:p>
            <a:pPr>
              <a:lnSpc>
                <a:spcPct val="100000"/>
              </a:lnSpc>
            </a:pPr>
            <a:r>
              <a:rPr lang="fr-FR" sz="1400"/>
              <a:t>Trouble gnosique: agnosie</a:t>
            </a:r>
          </a:p>
          <a:p>
            <a:pPr>
              <a:lnSpc>
                <a:spcPct val="100000"/>
              </a:lnSpc>
            </a:pPr>
            <a:r>
              <a:rPr lang="fr-FR" sz="1400"/>
              <a:t>Trouble des fonctions exécutives: trouble des fonctions exécutives: difficulté a hiérarchiser et à planifier </a:t>
            </a:r>
          </a:p>
          <a:p>
            <a:pPr>
              <a:lnSpc>
                <a:spcPct val="100000"/>
              </a:lnSpc>
            </a:pPr>
            <a:r>
              <a:rPr lang="fr-FR" sz="1400"/>
              <a:t>Trouble thymique: modification de l’humeur </a:t>
            </a:r>
          </a:p>
          <a:p>
            <a:pPr>
              <a:lnSpc>
                <a:spcPct val="100000"/>
              </a:lnSpc>
            </a:pPr>
            <a:r>
              <a:rPr lang="fr-FR" sz="1400"/>
              <a:t>Trouble du comportement: Désinhibition, familiarité, apathie</a:t>
            </a:r>
          </a:p>
        </p:txBody>
      </p:sp>
      <p:pic>
        <p:nvPicPr>
          <p:cNvPr id="2050" name="Picture 2" descr="Les 5 types de démence">
            <a:extLst>
              <a:ext uri="{FF2B5EF4-FFF2-40B4-BE49-F238E27FC236}">
                <a16:creationId xmlns:a16="http://schemas.microsoft.com/office/drawing/2014/main" id="{16991D1B-0B2F-12D0-BEFD-46B653D84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989948"/>
            <a:ext cx="5411775" cy="304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42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2F55C2-7B4C-0DA5-5017-8BCB43EE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4 Examens cliniques et paracliniques</a:t>
            </a:r>
            <a:br>
              <a:rPr lang="fr-FR" dirty="0"/>
            </a:br>
            <a:endParaRPr lang="fr-FR" dirty="0"/>
          </a:p>
        </p:txBody>
      </p:sp>
      <p:pic>
        <p:nvPicPr>
          <p:cNvPr id="3074" name="Picture 2" descr="Examen clinique / Examen paraclinique - Encyclopédie médicale">
            <a:extLst>
              <a:ext uri="{FF2B5EF4-FFF2-40B4-BE49-F238E27FC236}">
                <a16:creationId xmlns:a16="http://schemas.microsoft.com/office/drawing/2014/main" id="{4CC21E75-8935-48AE-5721-3B34C2C27C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697" y="2617076"/>
            <a:ext cx="2396358" cy="230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70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A2984-441C-64FC-5CA1-A4F3BCBE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4.1 Examens biologiques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BA6CD8-A112-37DF-93BC-CBF7AE53C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Bilan biologique</a:t>
            </a:r>
          </a:p>
          <a:p>
            <a:r>
              <a:rPr lang="fr-FR" dirty="0"/>
              <a:t>Bilan nutritionnel </a:t>
            </a:r>
          </a:p>
        </p:txBody>
      </p:sp>
    </p:spTree>
    <p:extLst>
      <p:ext uri="{BB962C8B-B14F-4D97-AF65-F5344CB8AC3E}">
        <p14:creationId xmlns:p14="http://schemas.microsoft.com/office/powerpoint/2010/main" val="425328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A85A0-4E3C-9347-0E72-A06AE730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Grands principes et réalité… - ppt video online télécharger">
            <a:extLst>
              <a:ext uri="{FF2B5EF4-FFF2-40B4-BE49-F238E27FC236}">
                <a16:creationId xmlns:a16="http://schemas.microsoft.com/office/drawing/2014/main" id="{AC87A5B9-AE86-C466-AB10-649F8C8699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593" y="0"/>
            <a:ext cx="12286593" cy="675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4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63FEFE-023A-4348-31EF-E2CA8F679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echelle-bland">
            <a:extLst>
              <a:ext uri="{FF2B5EF4-FFF2-40B4-BE49-F238E27FC236}">
                <a16:creationId xmlns:a16="http://schemas.microsoft.com/office/drawing/2014/main" id="{4369E937-6BA6-0590-9339-95B6F0758D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083" y="331140"/>
            <a:ext cx="5980386" cy="594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53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7682E-0C66-F60B-7F01-9EE8F5AE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4.2 Examens cognitifs et comportementaux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211355-42C6-ADAE-5225-C51122143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Evaluation cognitifs globale: Mini Mental state </a:t>
            </a:r>
            <a:r>
              <a:rPr lang="fr-FR" dirty="0" err="1"/>
              <a:t>examination</a:t>
            </a:r>
            <a:r>
              <a:rPr lang="fr-FR" dirty="0"/>
              <a:t> (MMSE) ou test de </a:t>
            </a:r>
            <a:r>
              <a:rPr lang="fr-FR" dirty="0" err="1"/>
              <a:t>Folstein</a:t>
            </a:r>
            <a:r>
              <a:rPr lang="fr-FR" dirty="0"/>
              <a:t>: permet d’évaluer les fonctions cognitives </a:t>
            </a:r>
          </a:p>
          <a:p>
            <a:pPr marL="0" indent="0">
              <a:buNone/>
            </a:pPr>
            <a:r>
              <a:rPr lang="fr-FR" dirty="0"/>
              <a:t>       -Score inférieur a 24 sur 30: suspicion de syndrome démentiel</a:t>
            </a:r>
          </a:p>
          <a:p>
            <a:pPr marL="0" indent="0">
              <a:buNone/>
            </a:pPr>
            <a:r>
              <a:rPr lang="fr-FR" dirty="0"/>
              <a:t>       - Examen de première intention mais non fiable et ne permettant pas de confirmer le diagnostic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Evaluation psychométrique: permet de confirmer et de qualifier les troubles en évaluant la mémoire, le langage, les gnosies, les praxies gestuelles  et constructives et les fonctions exécutives</a:t>
            </a:r>
          </a:p>
          <a:p>
            <a:pPr marL="0" indent="0">
              <a:buNone/>
            </a:pPr>
            <a:r>
              <a:rPr lang="fr-FR" dirty="0"/>
              <a:t>      -Epreuve de mémoire verbale: test de </a:t>
            </a:r>
            <a:r>
              <a:rPr lang="fr-FR" dirty="0" err="1"/>
              <a:t>Grober</a:t>
            </a:r>
            <a:r>
              <a:rPr lang="fr-FR" dirty="0"/>
              <a:t> et </a:t>
            </a:r>
            <a:r>
              <a:rPr lang="fr-FR" dirty="0" err="1"/>
              <a:t>Bruscke</a:t>
            </a:r>
            <a:r>
              <a:rPr lang="fr-FR" dirty="0"/>
              <a:t> (mémoire épisodique verbale)</a:t>
            </a:r>
          </a:p>
          <a:p>
            <a:pPr marL="0" indent="0">
              <a:buNone/>
            </a:pPr>
            <a:r>
              <a:rPr lang="fr-FR" dirty="0"/>
              <a:t>      -Epreuve de mémoire visuelle: reproduction de la figure de Rey, test de Benton</a:t>
            </a:r>
          </a:p>
          <a:p>
            <a:pPr marL="0" indent="0">
              <a:buNone/>
            </a:pPr>
            <a:r>
              <a:rPr lang="fr-FR" dirty="0"/>
              <a:t>      -Epreuve de mémoire logique: épreuve du récit de </a:t>
            </a:r>
            <a:r>
              <a:rPr lang="fr-FR" dirty="0" err="1"/>
              <a:t>Weschler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    - Epreuve des fonction exécutrice: Test des </a:t>
            </a:r>
            <a:r>
              <a:rPr lang="fr-FR" dirty="0" err="1"/>
              <a:t>stoop</a:t>
            </a:r>
            <a:r>
              <a:rPr lang="fr-FR" dirty="0"/>
              <a:t>…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031149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7"/>
      </a:lt2>
      <a:accent1>
        <a:srgbClr val="E72941"/>
      </a:accent1>
      <a:accent2>
        <a:srgbClr val="D54F17"/>
      </a:accent2>
      <a:accent3>
        <a:srgbClr val="CD9C24"/>
      </a:accent3>
      <a:accent4>
        <a:srgbClr val="9AAD13"/>
      </a:accent4>
      <a:accent5>
        <a:srgbClr val="66B721"/>
      </a:accent5>
      <a:accent6>
        <a:srgbClr val="1BBD15"/>
      </a:accent6>
      <a:hlink>
        <a:srgbClr val="309286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384</Words>
  <Application>Microsoft Office PowerPoint</Application>
  <PresentationFormat>Grand écran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Grandview</vt:lpstr>
      <vt:lpstr>Times New Roman</vt:lpstr>
      <vt:lpstr>Wingdings</vt:lpstr>
      <vt:lpstr>CosineVTI</vt:lpstr>
      <vt:lpstr>Le syndrome démentiel</vt:lpstr>
      <vt:lpstr>1 Définition </vt:lpstr>
      <vt:lpstr>2 Etiologie</vt:lpstr>
      <vt:lpstr>3 Signes cliniques</vt:lpstr>
      <vt:lpstr>4 Examens cliniques et paracliniques </vt:lpstr>
      <vt:lpstr>4.1 Examens biologiques </vt:lpstr>
      <vt:lpstr>Présentation PowerPoint</vt:lpstr>
      <vt:lpstr>Présentation PowerPoint</vt:lpstr>
      <vt:lpstr>4.2 Examens cognitifs et comportementaux</vt:lpstr>
      <vt:lpstr>Présentation PowerPoint</vt:lpstr>
      <vt:lpstr>4.3 Examens médicaux </vt:lpstr>
      <vt:lpstr>5 Complications</vt:lpstr>
      <vt:lpstr>Prise en charge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syndrome démentiel</dc:title>
  <dc:creator>Elodie Biskup</dc:creator>
  <cp:lastModifiedBy>Francine</cp:lastModifiedBy>
  <cp:revision>12</cp:revision>
  <dcterms:created xsi:type="dcterms:W3CDTF">2022-11-27T10:09:46Z</dcterms:created>
  <dcterms:modified xsi:type="dcterms:W3CDTF">2023-12-04T18:44:21Z</dcterms:modified>
</cp:coreProperties>
</file>