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2C835E-6AE3-9EF4-CB2A-CD9B67B54B2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D688F14-2457-F426-D006-E44307F4CD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6EB17A17-99C1-D716-BB42-1E297BDC7C87}"/>
              </a:ext>
            </a:extLst>
          </p:cNvPr>
          <p:cNvSpPr>
            <a:spLocks noGrp="1"/>
          </p:cNvSpPr>
          <p:nvPr>
            <p:ph type="dt" sz="half" idx="10"/>
          </p:nvPr>
        </p:nvSpPr>
        <p:spPr/>
        <p:txBody>
          <a:bodyPr/>
          <a:lstStyle/>
          <a:p>
            <a:fld id="{6E684A6D-7F50-4F44-88CB-C2801513A676}" type="datetimeFigureOut">
              <a:rPr lang="fr-FR" smtClean="0"/>
              <a:t>21/11/2022</a:t>
            </a:fld>
            <a:endParaRPr lang="fr-FR"/>
          </a:p>
        </p:txBody>
      </p:sp>
      <p:sp>
        <p:nvSpPr>
          <p:cNvPr id="5" name="Espace réservé du pied de page 4">
            <a:extLst>
              <a:ext uri="{FF2B5EF4-FFF2-40B4-BE49-F238E27FC236}">
                <a16:creationId xmlns:a16="http://schemas.microsoft.com/office/drawing/2014/main" id="{F054C700-F60A-0137-8F59-E2BA1D4B60B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091A0C6-714E-0102-13AB-BA8AEE7768E8}"/>
              </a:ext>
            </a:extLst>
          </p:cNvPr>
          <p:cNvSpPr>
            <a:spLocks noGrp="1"/>
          </p:cNvSpPr>
          <p:nvPr>
            <p:ph type="sldNum" sz="quarter" idx="12"/>
          </p:nvPr>
        </p:nvSpPr>
        <p:spPr/>
        <p:txBody>
          <a:bodyPr/>
          <a:lstStyle/>
          <a:p>
            <a:fld id="{46E417A7-42A3-4326-B72B-F6EBAEDB6B5A}" type="slidenum">
              <a:rPr lang="fr-FR" smtClean="0"/>
              <a:t>‹N°›</a:t>
            </a:fld>
            <a:endParaRPr lang="fr-FR"/>
          </a:p>
        </p:txBody>
      </p:sp>
    </p:spTree>
    <p:extLst>
      <p:ext uri="{BB962C8B-B14F-4D97-AF65-F5344CB8AC3E}">
        <p14:creationId xmlns:p14="http://schemas.microsoft.com/office/powerpoint/2010/main" val="2510131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28F8C8-609E-2FB8-F097-0C3905BA5EA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F316317-9BD3-77D9-ED1C-73C53A1F8218}"/>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F39D716-D351-00E3-1838-B56DD3ABD2F7}"/>
              </a:ext>
            </a:extLst>
          </p:cNvPr>
          <p:cNvSpPr>
            <a:spLocks noGrp="1"/>
          </p:cNvSpPr>
          <p:nvPr>
            <p:ph type="dt" sz="half" idx="10"/>
          </p:nvPr>
        </p:nvSpPr>
        <p:spPr/>
        <p:txBody>
          <a:bodyPr/>
          <a:lstStyle/>
          <a:p>
            <a:fld id="{6E684A6D-7F50-4F44-88CB-C2801513A676}" type="datetimeFigureOut">
              <a:rPr lang="fr-FR" smtClean="0"/>
              <a:t>21/11/2022</a:t>
            </a:fld>
            <a:endParaRPr lang="fr-FR"/>
          </a:p>
        </p:txBody>
      </p:sp>
      <p:sp>
        <p:nvSpPr>
          <p:cNvPr id="5" name="Espace réservé du pied de page 4">
            <a:extLst>
              <a:ext uri="{FF2B5EF4-FFF2-40B4-BE49-F238E27FC236}">
                <a16:creationId xmlns:a16="http://schemas.microsoft.com/office/drawing/2014/main" id="{34E2EF9A-0590-8126-44B5-ED182C065DC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1AE7955-DD60-8DBF-F929-3FDEFAEF9389}"/>
              </a:ext>
            </a:extLst>
          </p:cNvPr>
          <p:cNvSpPr>
            <a:spLocks noGrp="1"/>
          </p:cNvSpPr>
          <p:nvPr>
            <p:ph type="sldNum" sz="quarter" idx="12"/>
          </p:nvPr>
        </p:nvSpPr>
        <p:spPr/>
        <p:txBody>
          <a:bodyPr/>
          <a:lstStyle/>
          <a:p>
            <a:fld id="{46E417A7-42A3-4326-B72B-F6EBAEDB6B5A}" type="slidenum">
              <a:rPr lang="fr-FR" smtClean="0"/>
              <a:t>‹N°›</a:t>
            </a:fld>
            <a:endParaRPr lang="fr-FR"/>
          </a:p>
        </p:txBody>
      </p:sp>
    </p:spTree>
    <p:extLst>
      <p:ext uri="{BB962C8B-B14F-4D97-AF65-F5344CB8AC3E}">
        <p14:creationId xmlns:p14="http://schemas.microsoft.com/office/powerpoint/2010/main" val="222284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06D4925-A0E9-18F3-7122-64265AF61287}"/>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E1BF552-44A0-765F-F709-FC7BF0F21E56}"/>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9CCC3C2-024D-8527-78C8-1A21667D6030}"/>
              </a:ext>
            </a:extLst>
          </p:cNvPr>
          <p:cNvSpPr>
            <a:spLocks noGrp="1"/>
          </p:cNvSpPr>
          <p:nvPr>
            <p:ph type="dt" sz="half" idx="10"/>
          </p:nvPr>
        </p:nvSpPr>
        <p:spPr/>
        <p:txBody>
          <a:bodyPr/>
          <a:lstStyle/>
          <a:p>
            <a:fld id="{6E684A6D-7F50-4F44-88CB-C2801513A676}" type="datetimeFigureOut">
              <a:rPr lang="fr-FR" smtClean="0"/>
              <a:t>21/11/2022</a:t>
            </a:fld>
            <a:endParaRPr lang="fr-FR"/>
          </a:p>
        </p:txBody>
      </p:sp>
      <p:sp>
        <p:nvSpPr>
          <p:cNvPr id="5" name="Espace réservé du pied de page 4">
            <a:extLst>
              <a:ext uri="{FF2B5EF4-FFF2-40B4-BE49-F238E27FC236}">
                <a16:creationId xmlns:a16="http://schemas.microsoft.com/office/drawing/2014/main" id="{0F772097-07FB-A4A7-DEBE-9B129C96A3D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47AEDF3-D6D9-3414-A5EE-C3FC1468C757}"/>
              </a:ext>
            </a:extLst>
          </p:cNvPr>
          <p:cNvSpPr>
            <a:spLocks noGrp="1"/>
          </p:cNvSpPr>
          <p:nvPr>
            <p:ph type="sldNum" sz="quarter" idx="12"/>
          </p:nvPr>
        </p:nvSpPr>
        <p:spPr/>
        <p:txBody>
          <a:bodyPr/>
          <a:lstStyle/>
          <a:p>
            <a:fld id="{46E417A7-42A3-4326-B72B-F6EBAEDB6B5A}" type="slidenum">
              <a:rPr lang="fr-FR" smtClean="0"/>
              <a:t>‹N°›</a:t>
            </a:fld>
            <a:endParaRPr lang="fr-FR"/>
          </a:p>
        </p:txBody>
      </p:sp>
    </p:spTree>
    <p:extLst>
      <p:ext uri="{BB962C8B-B14F-4D97-AF65-F5344CB8AC3E}">
        <p14:creationId xmlns:p14="http://schemas.microsoft.com/office/powerpoint/2010/main" val="412534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F55FE77-6AAD-6B93-12AA-0CE1D1681B1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F3A3746-A43F-FACC-E8CE-136A20050BAD}"/>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742CFE1-CF55-896B-2F6E-45808D238B72}"/>
              </a:ext>
            </a:extLst>
          </p:cNvPr>
          <p:cNvSpPr>
            <a:spLocks noGrp="1"/>
          </p:cNvSpPr>
          <p:nvPr>
            <p:ph type="dt" sz="half" idx="10"/>
          </p:nvPr>
        </p:nvSpPr>
        <p:spPr/>
        <p:txBody>
          <a:bodyPr/>
          <a:lstStyle/>
          <a:p>
            <a:fld id="{6E684A6D-7F50-4F44-88CB-C2801513A676}" type="datetimeFigureOut">
              <a:rPr lang="fr-FR" smtClean="0"/>
              <a:t>21/11/2022</a:t>
            </a:fld>
            <a:endParaRPr lang="fr-FR"/>
          </a:p>
        </p:txBody>
      </p:sp>
      <p:sp>
        <p:nvSpPr>
          <p:cNvPr id="5" name="Espace réservé du pied de page 4">
            <a:extLst>
              <a:ext uri="{FF2B5EF4-FFF2-40B4-BE49-F238E27FC236}">
                <a16:creationId xmlns:a16="http://schemas.microsoft.com/office/drawing/2014/main" id="{ED9B79F5-A26C-13B3-69C6-6E52CBAD0F2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C83D7B7-873E-C5B3-0741-BFCE0539FE5D}"/>
              </a:ext>
            </a:extLst>
          </p:cNvPr>
          <p:cNvSpPr>
            <a:spLocks noGrp="1"/>
          </p:cNvSpPr>
          <p:nvPr>
            <p:ph type="sldNum" sz="quarter" idx="12"/>
          </p:nvPr>
        </p:nvSpPr>
        <p:spPr/>
        <p:txBody>
          <a:bodyPr/>
          <a:lstStyle/>
          <a:p>
            <a:fld id="{46E417A7-42A3-4326-B72B-F6EBAEDB6B5A}" type="slidenum">
              <a:rPr lang="fr-FR" smtClean="0"/>
              <a:t>‹N°›</a:t>
            </a:fld>
            <a:endParaRPr lang="fr-FR"/>
          </a:p>
        </p:txBody>
      </p:sp>
    </p:spTree>
    <p:extLst>
      <p:ext uri="{BB962C8B-B14F-4D97-AF65-F5344CB8AC3E}">
        <p14:creationId xmlns:p14="http://schemas.microsoft.com/office/powerpoint/2010/main" val="855571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1EDCC7-8F28-2067-40D7-F0F3BF0362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2695817-9386-CC5F-7F43-7EA1C8C7F90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E0381235-7EF5-D295-1426-E638708DD097}"/>
              </a:ext>
            </a:extLst>
          </p:cNvPr>
          <p:cNvSpPr>
            <a:spLocks noGrp="1"/>
          </p:cNvSpPr>
          <p:nvPr>
            <p:ph type="dt" sz="half" idx="10"/>
          </p:nvPr>
        </p:nvSpPr>
        <p:spPr/>
        <p:txBody>
          <a:bodyPr/>
          <a:lstStyle/>
          <a:p>
            <a:fld id="{6E684A6D-7F50-4F44-88CB-C2801513A676}" type="datetimeFigureOut">
              <a:rPr lang="fr-FR" smtClean="0"/>
              <a:t>21/11/2022</a:t>
            </a:fld>
            <a:endParaRPr lang="fr-FR"/>
          </a:p>
        </p:txBody>
      </p:sp>
      <p:sp>
        <p:nvSpPr>
          <p:cNvPr id="5" name="Espace réservé du pied de page 4">
            <a:extLst>
              <a:ext uri="{FF2B5EF4-FFF2-40B4-BE49-F238E27FC236}">
                <a16:creationId xmlns:a16="http://schemas.microsoft.com/office/drawing/2014/main" id="{1E47BC28-0EC7-970B-6C43-06A786B9470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C92A418-D863-90AE-3ABE-C124706BC537}"/>
              </a:ext>
            </a:extLst>
          </p:cNvPr>
          <p:cNvSpPr>
            <a:spLocks noGrp="1"/>
          </p:cNvSpPr>
          <p:nvPr>
            <p:ph type="sldNum" sz="quarter" idx="12"/>
          </p:nvPr>
        </p:nvSpPr>
        <p:spPr/>
        <p:txBody>
          <a:bodyPr/>
          <a:lstStyle/>
          <a:p>
            <a:fld id="{46E417A7-42A3-4326-B72B-F6EBAEDB6B5A}" type="slidenum">
              <a:rPr lang="fr-FR" smtClean="0"/>
              <a:t>‹N°›</a:t>
            </a:fld>
            <a:endParaRPr lang="fr-FR"/>
          </a:p>
        </p:txBody>
      </p:sp>
    </p:spTree>
    <p:extLst>
      <p:ext uri="{BB962C8B-B14F-4D97-AF65-F5344CB8AC3E}">
        <p14:creationId xmlns:p14="http://schemas.microsoft.com/office/powerpoint/2010/main" val="2952388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9E76F5-9CBC-0725-BE5C-56168F00FFA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3D06E17-47C8-0DB1-07D0-E13D46206BC7}"/>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20D2CE0-7944-62D0-8744-F48A97126E5E}"/>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DFFC451-DDE1-CB13-ED43-FE688C6950BC}"/>
              </a:ext>
            </a:extLst>
          </p:cNvPr>
          <p:cNvSpPr>
            <a:spLocks noGrp="1"/>
          </p:cNvSpPr>
          <p:nvPr>
            <p:ph type="dt" sz="half" idx="10"/>
          </p:nvPr>
        </p:nvSpPr>
        <p:spPr/>
        <p:txBody>
          <a:bodyPr/>
          <a:lstStyle/>
          <a:p>
            <a:fld id="{6E684A6D-7F50-4F44-88CB-C2801513A676}" type="datetimeFigureOut">
              <a:rPr lang="fr-FR" smtClean="0"/>
              <a:t>21/11/2022</a:t>
            </a:fld>
            <a:endParaRPr lang="fr-FR"/>
          </a:p>
        </p:txBody>
      </p:sp>
      <p:sp>
        <p:nvSpPr>
          <p:cNvPr id="6" name="Espace réservé du pied de page 5">
            <a:extLst>
              <a:ext uri="{FF2B5EF4-FFF2-40B4-BE49-F238E27FC236}">
                <a16:creationId xmlns:a16="http://schemas.microsoft.com/office/drawing/2014/main" id="{D93F6B04-416D-D453-0C99-370CE916B61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FD458B52-E144-8203-53E0-87BDB3CAE39B}"/>
              </a:ext>
            </a:extLst>
          </p:cNvPr>
          <p:cNvSpPr>
            <a:spLocks noGrp="1"/>
          </p:cNvSpPr>
          <p:nvPr>
            <p:ph type="sldNum" sz="quarter" idx="12"/>
          </p:nvPr>
        </p:nvSpPr>
        <p:spPr/>
        <p:txBody>
          <a:bodyPr/>
          <a:lstStyle/>
          <a:p>
            <a:fld id="{46E417A7-42A3-4326-B72B-F6EBAEDB6B5A}" type="slidenum">
              <a:rPr lang="fr-FR" smtClean="0"/>
              <a:t>‹N°›</a:t>
            </a:fld>
            <a:endParaRPr lang="fr-FR"/>
          </a:p>
        </p:txBody>
      </p:sp>
    </p:spTree>
    <p:extLst>
      <p:ext uri="{BB962C8B-B14F-4D97-AF65-F5344CB8AC3E}">
        <p14:creationId xmlns:p14="http://schemas.microsoft.com/office/powerpoint/2010/main" val="1038308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CC53468-EDD2-EFF9-98E2-3C8F4E67A23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1B21CDCC-4A40-3225-C1C5-110C5450E0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9BB494CA-4BFF-3B28-3382-B11787745130}"/>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2BB32BE5-5642-44EA-03FA-0A1372F10F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70A9ECA-26F5-50BE-15BE-69569826968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08872869-5945-2F91-6028-968A8AE03D52}"/>
              </a:ext>
            </a:extLst>
          </p:cNvPr>
          <p:cNvSpPr>
            <a:spLocks noGrp="1"/>
          </p:cNvSpPr>
          <p:nvPr>
            <p:ph type="dt" sz="half" idx="10"/>
          </p:nvPr>
        </p:nvSpPr>
        <p:spPr/>
        <p:txBody>
          <a:bodyPr/>
          <a:lstStyle/>
          <a:p>
            <a:fld id="{6E684A6D-7F50-4F44-88CB-C2801513A676}" type="datetimeFigureOut">
              <a:rPr lang="fr-FR" smtClean="0"/>
              <a:t>21/11/2022</a:t>
            </a:fld>
            <a:endParaRPr lang="fr-FR"/>
          </a:p>
        </p:txBody>
      </p:sp>
      <p:sp>
        <p:nvSpPr>
          <p:cNvPr id="8" name="Espace réservé du pied de page 7">
            <a:extLst>
              <a:ext uri="{FF2B5EF4-FFF2-40B4-BE49-F238E27FC236}">
                <a16:creationId xmlns:a16="http://schemas.microsoft.com/office/drawing/2014/main" id="{9B9D3F38-5709-67D1-4DD4-DE2E17BEF0C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48C6ADA-964C-0511-02A5-EF5799ED6BF7}"/>
              </a:ext>
            </a:extLst>
          </p:cNvPr>
          <p:cNvSpPr>
            <a:spLocks noGrp="1"/>
          </p:cNvSpPr>
          <p:nvPr>
            <p:ph type="sldNum" sz="quarter" idx="12"/>
          </p:nvPr>
        </p:nvSpPr>
        <p:spPr/>
        <p:txBody>
          <a:bodyPr/>
          <a:lstStyle/>
          <a:p>
            <a:fld id="{46E417A7-42A3-4326-B72B-F6EBAEDB6B5A}" type="slidenum">
              <a:rPr lang="fr-FR" smtClean="0"/>
              <a:t>‹N°›</a:t>
            </a:fld>
            <a:endParaRPr lang="fr-FR"/>
          </a:p>
        </p:txBody>
      </p:sp>
    </p:spTree>
    <p:extLst>
      <p:ext uri="{BB962C8B-B14F-4D97-AF65-F5344CB8AC3E}">
        <p14:creationId xmlns:p14="http://schemas.microsoft.com/office/powerpoint/2010/main" val="606327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81E698-A227-4ED4-8BBA-0E8B5ED787B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BFBBA6A0-EFCB-22A0-2418-604CC05A7C88}"/>
              </a:ext>
            </a:extLst>
          </p:cNvPr>
          <p:cNvSpPr>
            <a:spLocks noGrp="1"/>
          </p:cNvSpPr>
          <p:nvPr>
            <p:ph type="dt" sz="half" idx="10"/>
          </p:nvPr>
        </p:nvSpPr>
        <p:spPr/>
        <p:txBody>
          <a:bodyPr/>
          <a:lstStyle/>
          <a:p>
            <a:fld id="{6E684A6D-7F50-4F44-88CB-C2801513A676}" type="datetimeFigureOut">
              <a:rPr lang="fr-FR" smtClean="0"/>
              <a:t>21/11/2022</a:t>
            </a:fld>
            <a:endParaRPr lang="fr-FR"/>
          </a:p>
        </p:txBody>
      </p:sp>
      <p:sp>
        <p:nvSpPr>
          <p:cNvPr id="4" name="Espace réservé du pied de page 3">
            <a:extLst>
              <a:ext uri="{FF2B5EF4-FFF2-40B4-BE49-F238E27FC236}">
                <a16:creationId xmlns:a16="http://schemas.microsoft.com/office/drawing/2014/main" id="{AB0B6D1C-08E4-883B-316B-47F3A26F3734}"/>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7CF57C52-442C-A862-9AEC-1246ACC7109A}"/>
              </a:ext>
            </a:extLst>
          </p:cNvPr>
          <p:cNvSpPr>
            <a:spLocks noGrp="1"/>
          </p:cNvSpPr>
          <p:nvPr>
            <p:ph type="sldNum" sz="quarter" idx="12"/>
          </p:nvPr>
        </p:nvSpPr>
        <p:spPr/>
        <p:txBody>
          <a:bodyPr/>
          <a:lstStyle/>
          <a:p>
            <a:fld id="{46E417A7-42A3-4326-B72B-F6EBAEDB6B5A}" type="slidenum">
              <a:rPr lang="fr-FR" smtClean="0"/>
              <a:t>‹N°›</a:t>
            </a:fld>
            <a:endParaRPr lang="fr-FR"/>
          </a:p>
        </p:txBody>
      </p:sp>
    </p:spTree>
    <p:extLst>
      <p:ext uri="{BB962C8B-B14F-4D97-AF65-F5344CB8AC3E}">
        <p14:creationId xmlns:p14="http://schemas.microsoft.com/office/powerpoint/2010/main" val="3592310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F93A4A6-7401-5D5B-58B3-A7CA7D4AE11C}"/>
              </a:ext>
            </a:extLst>
          </p:cNvPr>
          <p:cNvSpPr>
            <a:spLocks noGrp="1"/>
          </p:cNvSpPr>
          <p:nvPr>
            <p:ph type="dt" sz="half" idx="10"/>
          </p:nvPr>
        </p:nvSpPr>
        <p:spPr/>
        <p:txBody>
          <a:bodyPr/>
          <a:lstStyle/>
          <a:p>
            <a:fld id="{6E684A6D-7F50-4F44-88CB-C2801513A676}" type="datetimeFigureOut">
              <a:rPr lang="fr-FR" smtClean="0"/>
              <a:t>21/11/2022</a:t>
            </a:fld>
            <a:endParaRPr lang="fr-FR"/>
          </a:p>
        </p:txBody>
      </p:sp>
      <p:sp>
        <p:nvSpPr>
          <p:cNvPr id="3" name="Espace réservé du pied de page 2">
            <a:extLst>
              <a:ext uri="{FF2B5EF4-FFF2-40B4-BE49-F238E27FC236}">
                <a16:creationId xmlns:a16="http://schemas.microsoft.com/office/drawing/2014/main" id="{8005A809-8BFD-49D8-BC0F-00612FD1E34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F64F82F3-3E1E-57F9-57FD-FBA6A70A3040}"/>
              </a:ext>
            </a:extLst>
          </p:cNvPr>
          <p:cNvSpPr>
            <a:spLocks noGrp="1"/>
          </p:cNvSpPr>
          <p:nvPr>
            <p:ph type="sldNum" sz="quarter" idx="12"/>
          </p:nvPr>
        </p:nvSpPr>
        <p:spPr/>
        <p:txBody>
          <a:bodyPr/>
          <a:lstStyle/>
          <a:p>
            <a:fld id="{46E417A7-42A3-4326-B72B-F6EBAEDB6B5A}" type="slidenum">
              <a:rPr lang="fr-FR" smtClean="0"/>
              <a:t>‹N°›</a:t>
            </a:fld>
            <a:endParaRPr lang="fr-FR"/>
          </a:p>
        </p:txBody>
      </p:sp>
    </p:spTree>
    <p:extLst>
      <p:ext uri="{BB962C8B-B14F-4D97-AF65-F5344CB8AC3E}">
        <p14:creationId xmlns:p14="http://schemas.microsoft.com/office/powerpoint/2010/main" val="3719272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38739F2-9CCD-8A69-7F41-14F1D6DA06B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67F9CF0-AAEF-D111-FF65-7F918C79FE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CED4267-B840-C478-AE79-90C565DF99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32AB4AD-027A-50D2-050B-8B3142CA548C}"/>
              </a:ext>
            </a:extLst>
          </p:cNvPr>
          <p:cNvSpPr>
            <a:spLocks noGrp="1"/>
          </p:cNvSpPr>
          <p:nvPr>
            <p:ph type="dt" sz="half" idx="10"/>
          </p:nvPr>
        </p:nvSpPr>
        <p:spPr/>
        <p:txBody>
          <a:bodyPr/>
          <a:lstStyle/>
          <a:p>
            <a:fld id="{6E684A6D-7F50-4F44-88CB-C2801513A676}" type="datetimeFigureOut">
              <a:rPr lang="fr-FR" smtClean="0"/>
              <a:t>21/11/2022</a:t>
            </a:fld>
            <a:endParaRPr lang="fr-FR"/>
          </a:p>
        </p:txBody>
      </p:sp>
      <p:sp>
        <p:nvSpPr>
          <p:cNvPr id="6" name="Espace réservé du pied de page 5">
            <a:extLst>
              <a:ext uri="{FF2B5EF4-FFF2-40B4-BE49-F238E27FC236}">
                <a16:creationId xmlns:a16="http://schemas.microsoft.com/office/drawing/2014/main" id="{8B829ECF-AAFB-DD99-EA6B-2DE18F4EBD7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ED516D4-692E-7DE3-ACC4-B6AF8BDCB212}"/>
              </a:ext>
            </a:extLst>
          </p:cNvPr>
          <p:cNvSpPr>
            <a:spLocks noGrp="1"/>
          </p:cNvSpPr>
          <p:nvPr>
            <p:ph type="sldNum" sz="quarter" idx="12"/>
          </p:nvPr>
        </p:nvSpPr>
        <p:spPr/>
        <p:txBody>
          <a:bodyPr/>
          <a:lstStyle/>
          <a:p>
            <a:fld id="{46E417A7-42A3-4326-B72B-F6EBAEDB6B5A}" type="slidenum">
              <a:rPr lang="fr-FR" smtClean="0"/>
              <a:t>‹N°›</a:t>
            </a:fld>
            <a:endParaRPr lang="fr-FR"/>
          </a:p>
        </p:txBody>
      </p:sp>
    </p:spTree>
    <p:extLst>
      <p:ext uri="{BB962C8B-B14F-4D97-AF65-F5344CB8AC3E}">
        <p14:creationId xmlns:p14="http://schemas.microsoft.com/office/powerpoint/2010/main" val="3495985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88A383-3772-0DF0-BF42-933DED2FB7A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9C6B935B-6112-FE11-C7DD-381FB7123E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1ACA9CB-D22F-066F-29ED-B9495633DA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F13324D3-6427-A144-5EC1-F60335386B90}"/>
              </a:ext>
            </a:extLst>
          </p:cNvPr>
          <p:cNvSpPr>
            <a:spLocks noGrp="1"/>
          </p:cNvSpPr>
          <p:nvPr>
            <p:ph type="dt" sz="half" idx="10"/>
          </p:nvPr>
        </p:nvSpPr>
        <p:spPr/>
        <p:txBody>
          <a:bodyPr/>
          <a:lstStyle/>
          <a:p>
            <a:fld id="{6E684A6D-7F50-4F44-88CB-C2801513A676}" type="datetimeFigureOut">
              <a:rPr lang="fr-FR" smtClean="0"/>
              <a:t>21/11/2022</a:t>
            </a:fld>
            <a:endParaRPr lang="fr-FR"/>
          </a:p>
        </p:txBody>
      </p:sp>
      <p:sp>
        <p:nvSpPr>
          <p:cNvPr id="6" name="Espace réservé du pied de page 5">
            <a:extLst>
              <a:ext uri="{FF2B5EF4-FFF2-40B4-BE49-F238E27FC236}">
                <a16:creationId xmlns:a16="http://schemas.microsoft.com/office/drawing/2014/main" id="{6BC8988F-A93F-1175-F861-DEE173CCBC4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D020708-85E3-7E68-2E30-A090D96550E0}"/>
              </a:ext>
            </a:extLst>
          </p:cNvPr>
          <p:cNvSpPr>
            <a:spLocks noGrp="1"/>
          </p:cNvSpPr>
          <p:nvPr>
            <p:ph type="sldNum" sz="quarter" idx="12"/>
          </p:nvPr>
        </p:nvSpPr>
        <p:spPr/>
        <p:txBody>
          <a:bodyPr/>
          <a:lstStyle/>
          <a:p>
            <a:fld id="{46E417A7-42A3-4326-B72B-F6EBAEDB6B5A}" type="slidenum">
              <a:rPr lang="fr-FR" smtClean="0"/>
              <a:t>‹N°›</a:t>
            </a:fld>
            <a:endParaRPr lang="fr-FR"/>
          </a:p>
        </p:txBody>
      </p:sp>
    </p:spTree>
    <p:extLst>
      <p:ext uri="{BB962C8B-B14F-4D97-AF65-F5344CB8AC3E}">
        <p14:creationId xmlns:p14="http://schemas.microsoft.com/office/powerpoint/2010/main" val="22215404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F685D77-8F7C-C02B-BB5F-52AE09B92F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156BE6E-76E1-31EB-366E-E0DD0D8D07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0EF3315-12E9-1C5D-CFEC-FE90322B4F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684A6D-7F50-4F44-88CB-C2801513A676}" type="datetimeFigureOut">
              <a:rPr lang="fr-FR" smtClean="0"/>
              <a:t>21/11/2022</a:t>
            </a:fld>
            <a:endParaRPr lang="fr-FR"/>
          </a:p>
        </p:txBody>
      </p:sp>
      <p:sp>
        <p:nvSpPr>
          <p:cNvPr id="5" name="Espace réservé du pied de page 4">
            <a:extLst>
              <a:ext uri="{FF2B5EF4-FFF2-40B4-BE49-F238E27FC236}">
                <a16:creationId xmlns:a16="http://schemas.microsoft.com/office/drawing/2014/main" id="{C154314B-0069-7F7D-3F3F-F9C570D2DE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785845A2-A181-5ED8-319A-2D857FEDA6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E417A7-42A3-4326-B72B-F6EBAEDB6B5A}" type="slidenum">
              <a:rPr lang="fr-FR" smtClean="0"/>
              <a:t>‹N°›</a:t>
            </a:fld>
            <a:endParaRPr lang="fr-FR"/>
          </a:p>
        </p:txBody>
      </p:sp>
    </p:spTree>
    <p:extLst>
      <p:ext uri="{BB962C8B-B14F-4D97-AF65-F5344CB8AC3E}">
        <p14:creationId xmlns:p14="http://schemas.microsoft.com/office/powerpoint/2010/main" val="974309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EB270761-CC40-4F3F-A916-7E3BC3989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2820855C-9FA4-417A-BE67-63C022F81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7E6A49B-1B06-403E-8CC5-ACB38A6BDE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50880CE-C62D-5E03-B91D-A9F33886DBB4}"/>
              </a:ext>
            </a:extLst>
          </p:cNvPr>
          <p:cNvSpPr>
            <a:spLocks noGrp="1"/>
          </p:cNvSpPr>
          <p:nvPr>
            <p:ph type="ctrTitle"/>
          </p:nvPr>
        </p:nvSpPr>
        <p:spPr>
          <a:xfrm>
            <a:off x="1366160" y="1660121"/>
            <a:ext cx="9623404" cy="3305493"/>
          </a:xfrm>
        </p:spPr>
        <p:txBody>
          <a:bodyPr>
            <a:normAutofit/>
          </a:bodyPr>
          <a:lstStyle/>
          <a:p>
            <a:pPr algn="l"/>
            <a:r>
              <a:rPr lang="fr-FR" sz="8800" dirty="0"/>
              <a:t>Le suicide </a:t>
            </a:r>
          </a:p>
        </p:txBody>
      </p:sp>
      <p:sp>
        <p:nvSpPr>
          <p:cNvPr id="3" name="Sous-titre 2">
            <a:extLst>
              <a:ext uri="{FF2B5EF4-FFF2-40B4-BE49-F238E27FC236}">
                <a16:creationId xmlns:a16="http://schemas.microsoft.com/office/drawing/2014/main" id="{CB41F414-E5DB-AC72-ECB8-2E14DE2C252A}"/>
              </a:ext>
            </a:extLst>
          </p:cNvPr>
          <p:cNvSpPr>
            <a:spLocks noGrp="1"/>
          </p:cNvSpPr>
          <p:nvPr>
            <p:ph type="subTitle" idx="1"/>
          </p:nvPr>
        </p:nvSpPr>
        <p:spPr>
          <a:xfrm>
            <a:off x="1366159" y="4965614"/>
            <a:ext cx="9623404" cy="834454"/>
          </a:xfrm>
        </p:spPr>
        <p:txBody>
          <a:bodyPr>
            <a:normAutofit/>
          </a:bodyPr>
          <a:lstStyle/>
          <a:p>
            <a:pPr algn="l"/>
            <a:r>
              <a:rPr lang="fr-FR" dirty="0"/>
              <a:t>Docteur  Francine Burrus</a:t>
            </a:r>
          </a:p>
        </p:txBody>
      </p:sp>
    </p:spTree>
    <p:extLst>
      <p:ext uri="{BB962C8B-B14F-4D97-AF65-F5344CB8AC3E}">
        <p14:creationId xmlns:p14="http://schemas.microsoft.com/office/powerpoint/2010/main" val="409926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5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26C2351C-1E60-6959-4C5B-27D777CCAD7A}"/>
              </a:ext>
            </a:extLst>
          </p:cNvPr>
          <p:cNvSpPr>
            <a:spLocks noGrp="1"/>
          </p:cNvSpPr>
          <p:nvPr>
            <p:ph type="title"/>
          </p:nvPr>
        </p:nvSpPr>
        <p:spPr>
          <a:xfrm>
            <a:off x="1523984" y="1054121"/>
            <a:ext cx="9465131" cy="1184111"/>
          </a:xfrm>
        </p:spPr>
        <p:txBody>
          <a:bodyPr>
            <a:normAutofit/>
          </a:bodyPr>
          <a:lstStyle/>
          <a:p>
            <a:endParaRPr lang="fr-FR"/>
          </a:p>
        </p:txBody>
      </p:sp>
      <p:sp>
        <p:nvSpPr>
          <p:cNvPr id="3" name="Espace réservé du contenu 2">
            <a:extLst>
              <a:ext uri="{FF2B5EF4-FFF2-40B4-BE49-F238E27FC236}">
                <a16:creationId xmlns:a16="http://schemas.microsoft.com/office/drawing/2014/main" id="{B70A31BD-5765-B7C6-C8A9-168CA6206C8D}"/>
              </a:ext>
            </a:extLst>
          </p:cNvPr>
          <p:cNvSpPr>
            <a:spLocks noGrp="1"/>
          </p:cNvSpPr>
          <p:nvPr>
            <p:ph idx="1"/>
          </p:nvPr>
        </p:nvSpPr>
        <p:spPr>
          <a:xfrm>
            <a:off x="1524000" y="2399099"/>
            <a:ext cx="9465564" cy="3400969"/>
          </a:xfrm>
        </p:spPr>
        <p:txBody>
          <a:bodyPr>
            <a:normAutofit/>
          </a:bodyPr>
          <a:lstStyle/>
          <a:p>
            <a:pPr marL="0" indent="0">
              <a:buNone/>
            </a:pPr>
            <a:r>
              <a:rPr lang="fr-FR" sz="2400" dirty="0"/>
              <a:t>Le suicide est un terme inventé par l’abbé Desfontaines (1737) venant remplacer le terme « homicide de soi ». On appelle suicide tout cas de mort qui résulte directement ou indirectement d’un acte positif ou négatif accompli par la victime elle-même et qu’elle savait devoir produire le résultat. Le suicide représente la plus grande urgence psychiatrique.</a:t>
            </a:r>
          </a:p>
        </p:txBody>
      </p:sp>
    </p:spTree>
    <p:extLst>
      <p:ext uri="{BB962C8B-B14F-4D97-AF65-F5344CB8AC3E}">
        <p14:creationId xmlns:p14="http://schemas.microsoft.com/office/powerpoint/2010/main" val="552965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94736FA6-7520-C60F-AD27-63511BB1EC3A}"/>
              </a:ext>
            </a:extLst>
          </p:cNvPr>
          <p:cNvSpPr>
            <a:spLocks noGrp="1"/>
          </p:cNvSpPr>
          <p:nvPr>
            <p:ph type="title"/>
          </p:nvPr>
        </p:nvSpPr>
        <p:spPr>
          <a:xfrm>
            <a:off x="1523984" y="1054121"/>
            <a:ext cx="9465131" cy="1184111"/>
          </a:xfrm>
        </p:spPr>
        <p:txBody>
          <a:bodyPr>
            <a:normAutofit/>
          </a:bodyPr>
          <a:lstStyle/>
          <a:p>
            <a:r>
              <a:rPr lang="fr-FR" dirty="0"/>
              <a:t>Les causes du suicide – classification :</a:t>
            </a:r>
          </a:p>
        </p:txBody>
      </p:sp>
      <p:sp>
        <p:nvSpPr>
          <p:cNvPr id="3" name="Espace réservé du contenu 2">
            <a:extLst>
              <a:ext uri="{FF2B5EF4-FFF2-40B4-BE49-F238E27FC236}">
                <a16:creationId xmlns:a16="http://schemas.microsoft.com/office/drawing/2014/main" id="{8CF08C6C-496F-D77A-3E10-79BBFA76BA17}"/>
              </a:ext>
            </a:extLst>
          </p:cNvPr>
          <p:cNvSpPr>
            <a:spLocks noGrp="1"/>
          </p:cNvSpPr>
          <p:nvPr>
            <p:ph idx="1"/>
          </p:nvPr>
        </p:nvSpPr>
        <p:spPr>
          <a:xfrm>
            <a:off x="1524000" y="2238233"/>
            <a:ext cx="9465564" cy="3561836"/>
          </a:xfrm>
        </p:spPr>
        <p:txBody>
          <a:bodyPr>
            <a:noAutofit/>
          </a:bodyPr>
          <a:lstStyle/>
          <a:p>
            <a:pPr marL="0" indent="0">
              <a:buNone/>
            </a:pPr>
            <a:r>
              <a:rPr lang="fr-FR" sz="1400" dirty="0"/>
              <a:t>1. Causes sociales </a:t>
            </a:r>
          </a:p>
          <a:p>
            <a:pPr marL="0" indent="0">
              <a:buNone/>
            </a:pPr>
            <a:r>
              <a:rPr lang="fr-FR" sz="1400" dirty="0"/>
              <a:t>- L’influence de facteurs socioculturels : </a:t>
            </a:r>
          </a:p>
          <a:p>
            <a:pPr marL="0" indent="0">
              <a:buNone/>
            </a:pPr>
            <a:r>
              <a:rPr lang="fr-FR" sz="1400" dirty="0"/>
              <a:t>         o Exemples : </a:t>
            </a:r>
          </a:p>
          <a:p>
            <a:pPr marL="0" indent="0">
              <a:buNone/>
            </a:pPr>
            <a:r>
              <a:rPr lang="fr-FR" sz="1400" dirty="0"/>
              <a:t> le suicide altruiste pour le bien de la communauté. Appréciation du suicide comme un acte       de libération ou de courage extrême. L’existence de certaines philosophies qui apprécient le suicide comme une possibilité de passage vers une autre vie ou un autre univers. </a:t>
            </a:r>
          </a:p>
          <a:p>
            <a:pPr marL="0" indent="0">
              <a:buNone/>
            </a:pPr>
            <a:endParaRPr lang="fr-FR" sz="1400" dirty="0"/>
          </a:p>
          <a:p>
            <a:pPr marL="0" indent="0">
              <a:buNone/>
            </a:pPr>
            <a:r>
              <a:rPr lang="fr-FR" sz="1400" dirty="0"/>
              <a:t>- L’isolation sociale </a:t>
            </a:r>
          </a:p>
          <a:p>
            <a:pPr marL="0" indent="0">
              <a:buNone/>
            </a:pPr>
            <a:r>
              <a:rPr lang="fr-FR" sz="1400" dirty="0"/>
              <a:t>- Les pertes sociales majeures, matérielles ou professionnelles </a:t>
            </a:r>
          </a:p>
          <a:p>
            <a:pPr marL="0" indent="0">
              <a:buNone/>
            </a:pPr>
            <a:r>
              <a:rPr lang="fr-FR" sz="1400" dirty="0"/>
              <a:t>- La perte des personnes proches Le « suicide rationnel » </a:t>
            </a:r>
          </a:p>
          <a:p>
            <a:pPr marL="0" indent="0">
              <a:buNone/>
            </a:pPr>
            <a:r>
              <a:rPr lang="fr-FR" sz="1400" dirty="0"/>
              <a:t>- réalisé par des personnes saines psychiquement, mais qui décident que dans la situation où ils se trouvent, ils ne peuvent pas accepter la continuation de l’existence. Dans cette catégorie, on trouve le suicide déterminé par la présence d’une affection médicale terminale. </a:t>
            </a:r>
          </a:p>
        </p:txBody>
      </p:sp>
    </p:spTree>
    <p:extLst>
      <p:ext uri="{BB962C8B-B14F-4D97-AF65-F5344CB8AC3E}">
        <p14:creationId xmlns:p14="http://schemas.microsoft.com/office/powerpoint/2010/main" val="2594184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C7EA9178-6FAF-0495-23C1-6835FA7B393A}"/>
              </a:ext>
            </a:extLst>
          </p:cNvPr>
          <p:cNvSpPr>
            <a:spLocks noGrp="1"/>
          </p:cNvSpPr>
          <p:nvPr>
            <p:ph type="title"/>
          </p:nvPr>
        </p:nvSpPr>
        <p:spPr>
          <a:xfrm>
            <a:off x="1523984" y="1054121"/>
            <a:ext cx="9465131" cy="1184111"/>
          </a:xfrm>
        </p:spPr>
        <p:txBody>
          <a:bodyPr>
            <a:normAutofit/>
          </a:bodyPr>
          <a:lstStyle/>
          <a:p>
            <a:endParaRPr lang="fr-FR"/>
          </a:p>
        </p:txBody>
      </p:sp>
      <p:sp>
        <p:nvSpPr>
          <p:cNvPr id="3" name="Espace réservé du contenu 2">
            <a:extLst>
              <a:ext uri="{FF2B5EF4-FFF2-40B4-BE49-F238E27FC236}">
                <a16:creationId xmlns:a16="http://schemas.microsoft.com/office/drawing/2014/main" id="{940220BD-55DE-A989-F8B6-9F9E31BD4562}"/>
              </a:ext>
            </a:extLst>
          </p:cNvPr>
          <p:cNvSpPr>
            <a:spLocks noGrp="1"/>
          </p:cNvSpPr>
          <p:nvPr>
            <p:ph idx="1"/>
          </p:nvPr>
        </p:nvSpPr>
        <p:spPr>
          <a:xfrm>
            <a:off x="1524000" y="2399099"/>
            <a:ext cx="9465564" cy="3400969"/>
          </a:xfrm>
        </p:spPr>
        <p:txBody>
          <a:bodyPr>
            <a:normAutofit/>
          </a:bodyPr>
          <a:lstStyle/>
          <a:p>
            <a:r>
              <a:rPr lang="fr-FR" sz="2400"/>
              <a:t>2. Causes médicales : </a:t>
            </a:r>
          </a:p>
          <a:p>
            <a:pPr marL="0" indent="0">
              <a:buNone/>
            </a:pPr>
            <a:r>
              <a:rPr lang="fr-FR" sz="2400"/>
              <a:t>            </a:t>
            </a:r>
          </a:p>
          <a:p>
            <a:pPr marL="0" indent="0">
              <a:buNone/>
            </a:pPr>
            <a:r>
              <a:rPr lang="fr-FR" sz="2400"/>
              <a:t>          A) Syndrome dépressif : </a:t>
            </a:r>
          </a:p>
          <a:p>
            <a:pPr marL="0" indent="0">
              <a:buNone/>
            </a:pPr>
            <a:r>
              <a:rPr lang="fr-FR" sz="2400"/>
              <a:t>Le risque suicidaire est majeur dans la mélancolie anxieuse et la mélancolie délirante. Mais il existe aussi dans toutes les formes de mélancolie, même dans les formes mineures</a:t>
            </a:r>
          </a:p>
        </p:txBody>
      </p:sp>
    </p:spTree>
    <p:extLst>
      <p:ext uri="{BB962C8B-B14F-4D97-AF65-F5344CB8AC3E}">
        <p14:creationId xmlns:p14="http://schemas.microsoft.com/office/powerpoint/2010/main" val="3948768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139326E6-CD5F-DEDE-EF65-36FFA52F823A}"/>
              </a:ext>
            </a:extLst>
          </p:cNvPr>
          <p:cNvSpPr>
            <a:spLocks noGrp="1"/>
          </p:cNvSpPr>
          <p:nvPr>
            <p:ph type="title"/>
          </p:nvPr>
        </p:nvSpPr>
        <p:spPr>
          <a:xfrm>
            <a:off x="1523984" y="1054121"/>
            <a:ext cx="9465131" cy="1184111"/>
          </a:xfrm>
        </p:spPr>
        <p:txBody>
          <a:bodyPr>
            <a:normAutofit/>
          </a:bodyPr>
          <a:lstStyle/>
          <a:p>
            <a:endParaRPr lang="fr-FR"/>
          </a:p>
        </p:txBody>
      </p:sp>
      <p:sp>
        <p:nvSpPr>
          <p:cNvPr id="3" name="Espace réservé du contenu 2">
            <a:extLst>
              <a:ext uri="{FF2B5EF4-FFF2-40B4-BE49-F238E27FC236}">
                <a16:creationId xmlns:a16="http://schemas.microsoft.com/office/drawing/2014/main" id="{430ABD06-E402-D6E2-EA89-5AD12B813F6D}"/>
              </a:ext>
            </a:extLst>
          </p:cNvPr>
          <p:cNvSpPr>
            <a:spLocks noGrp="1"/>
          </p:cNvSpPr>
          <p:nvPr>
            <p:ph idx="1"/>
          </p:nvPr>
        </p:nvSpPr>
        <p:spPr>
          <a:xfrm>
            <a:off x="1524000" y="2399099"/>
            <a:ext cx="9465564" cy="3400969"/>
          </a:xfrm>
        </p:spPr>
        <p:txBody>
          <a:bodyPr>
            <a:normAutofit fontScale="92500" lnSpcReduction="20000"/>
          </a:bodyPr>
          <a:lstStyle/>
          <a:p>
            <a:pPr marL="0" indent="0">
              <a:buNone/>
            </a:pPr>
            <a:r>
              <a:rPr lang="fr-FR" sz="2200" dirty="0"/>
              <a:t>          B) Syndrome dépressif névrotique ou réactionnel :</a:t>
            </a:r>
          </a:p>
          <a:p>
            <a:pPr marL="0" indent="0">
              <a:buNone/>
            </a:pPr>
            <a:endParaRPr lang="fr-FR" sz="2200" dirty="0"/>
          </a:p>
          <a:p>
            <a:pPr marL="0" indent="0">
              <a:buNone/>
            </a:pPr>
            <a:r>
              <a:rPr lang="fr-FR" sz="2200" dirty="0"/>
              <a:t> Le syndrome est souvent moins intense et plus fluctuant que dans les états mélancoliques, mais </a:t>
            </a:r>
            <a:r>
              <a:rPr lang="fr-FR" sz="2200"/>
              <a:t>: </a:t>
            </a:r>
          </a:p>
          <a:p>
            <a:pPr marL="0" indent="0">
              <a:buNone/>
            </a:pPr>
            <a:r>
              <a:rPr lang="fr-FR" sz="2200"/>
              <a:t>- </a:t>
            </a:r>
            <a:r>
              <a:rPr lang="fr-FR" sz="2200" dirty="0"/>
              <a:t>Les tentatives de suicide sont fréquentes (IMV, phlébotomie) et sont parfois révélatrices d’un état dépressif jusque-là inconnu </a:t>
            </a:r>
          </a:p>
          <a:p>
            <a:pPr>
              <a:buFontTx/>
              <a:buChar char="-"/>
            </a:pPr>
            <a:r>
              <a:rPr lang="fr-FR" sz="2200" dirty="0"/>
              <a:t>Les idées de mort (« idées noires ») apparaissent comme une solution aux difficultés présentes ou comme un « besoin de dormir » </a:t>
            </a:r>
          </a:p>
          <a:p>
            <a:pPr marL="0" indent="0">
              <a:buNone/>
            </a:pPr>
            <a:r>
              <a:rPr lang="fr-FR" sz="2200" dirty="0"/>
              <a:t>- Bien que certaines tentatives de suicide aient une dimension d’appel à l’aide, il convient d’être vigilant pour éviter toutes banalisation ou minimalisation qui risque de pousser le patient dans une escalade dramatique</a:t>
            </a:r>
          </a:p>
        </p:txBody>
      </p:sp>
    </p:spTree>
    <p:extLst>
      <p:ext uri="{BB962C8B-B14F-4D97-AF65-F5344CB8AC3E}">
        <p14:creationId xmlns:p14="http://schemas.microsoft.com/office/powerpoint/2010/main" val="3723910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037B46D1-E9B7-9DB0-2EDB-7E898CA1914A}"/>
              </a:ext>
            </a:extLst>
          </p:cNvPr>
          <p:cNvSpPr>
            <a:spLocks noGrp="1"/>
          </p:cNvSpPr>
          <p:nvPr>
            <p:ph type="title"/>
          </p:nvPr>
        </p:nvSpPr>
        <p:spPr>
          <a:xfrm>
            <a:off x="1523984" y="1054121"/>
            <a:ext cx="9465131" cy="1184111"/>
          </a:xfrm>
        </p:spPr>
        <p:txBody>
          <a:bodyPr>
            <a:normAutofit/>
          </a:bodyPr>
          <a:lstStyle/>
          <a:p>
            <a:endParaRPr lang="fr-FR"/>
          </a:p>
        </p:txBody>
      </p:sp>
      <p:sp>
        <p:nvSpPr>
          <p:cNvPr id="3" name="Espace réservé du contenu 2">
            <a:extLst>
              <a:ext uri="{FF2B5EF4-FFF2-40B4-BE49-F238E27FC236}">
                <a16:creationId xmlns:a16="http://schemas.microsoft.com/office/drawing/2014/main" id="{691AA1B9-EAA7-1AC0-4097-DA73852E33B6}"/>
              </a:ext>
            </a:extLst>
          </p:cNvPr>
          <p:cNvSpPr>
            <a:spLocks noGrp="1"/>
          </p:cNvSpPr>
          <p:nvPr>
            <p:ph idx="1"/>
          </p:nvPr>
        </p:nvSpPr>
        <p:spPr>
          <a:xfrm>
            <a:off x="1524000" y="2399099"/>
            <a:ext cx="9465564" cy="3400969"/>
          </a:xfrm>
        </p:spPr>
        <p:txBody>
          <a:bodyPr>
            <a:normAutofit/>
          </a:bodyPr>
          <a:lstStyle/>
          <a:p>
            <a:pPr marL="0" indent="0">
              <a:buNone/>
            </a:pPr>
            <a:r>
              <a:rPr lang="fr-FR" sz="2200"/>
              <a:t>         C) Schizophrénie : </a:t>
            </a:r>
          </a:p>
          <a:p>
            <a:pPr marL="0" indent="0">
              <a:buNone/>
            </a:pPr>
            <a:r>
              <a:rPr lang="fr-FR" sz="2200"/>
              <a:t>Dans la schizophrénie, les idées suicidaires : </a:t>
            </a:r>
          </a:p>
          <a:p>
            <a:pPr>
              <a:buFontTx/>
              <a:buChar char="-"/>
            </a:pPr>
            <a:r>
              <a:rPr lang="fr-FR" sz="2200"/>
              <a:t>Sont bizarres, hermétiques, parfois rationnalisées, pseudo-philosophiques </a:t>
            </a:r>
          </a:p>
          <a:p>
            <a:pPr marL="0" indent="0">
              <a:buNone/>
            </a:pPr>
            <a:r>
              <a:rPr lang="fr-FR" sz="2200"/>
              <a:t>- Sont exprimées avec froideur et détachement </a:t>
            </a:r>
          </a:p>
          <a:p>
            <a:pPr marL="0" indent="0">
              <a:buNone/>
            </a:pPr>
            <a:r>
              <a:rPr lang="fr-FR" sz="2200"/>
              <a:t>- Peuvent s’exprimer dans un contexte d’angoisse massive. Les conduites suicidaires sont réalisées avec froideur, avec des moyens ou des objets inhabituels. Le patient n’en donne aucune explication, déconcertantes. Les automutilations sont fréquentes. </a:t>
            </a:r>
          </a:p>
        </p:txBody>
      </p:sp>
    </p:spTree>
    <p:extLst>
      <p:ext uri="{BB962C8B-B14F-4D97-AF65-F5344CB8AC3E}">
        <p14:creationId xmlns:p14="http://schemas.microsoft.com/office/powerpoint/2010/main" val="15217444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88499AF1-73F0-1D64-2CCD-BAE536FC4D4D}"/>
              </a:ext>
            </a:extLst>
          </p:cNvPr>
          <p:cNvSpPr>
            <a:spLocks noGrp="1"/>
          </p:cNvSpPr>
          <p:nvPr>
            <p:ph type="title"/>
          </p:nvPr>
        </p:nvSpPr>
        <p:spPr>
          <a:xfrm>
            <a:off x="1523984" y="1054121"/>
            <a:ext cx="9465131" cy="1184111"/>
          </a:xfrm>
        </p:spPr>
        <p:txBody>
          <a:bodyPr>
            <a:normAutofit/>
          </a:bodyPr>
          <a:lstStyle/>
          <a:p>
            <a:endParaRPr lang="fr-FR"/>
          </a:p>
        </p:txBody>
      </p:sp>
      <p:sp>
        <p:nvSpPr>
          <p:cNvPr id="3" name="Espace réservé du contenu 2">
            <a:extLst>
              <a:ext uri="{FF2B5EF4-FFF2-40B4-BE49-F238E27FC236}">
                <a16:creationId xmlns:a16="http://schemas.microsoft.com/office/drawing/2014/main" id="{A32BC550-2311-EA49-CF16-30D9E0233C91}"/>
              </a:ext>
            </a:extLst>
          </p:cNvPr>
          <p:cNvSpPr>
            <a:spLocks noGrp="1"/>
          </p:cNvSpPr>
          <p:nvPr>
            <p:ph idx="1"/>
          </p:nvPr>
        </p:nvSpPr>
        <p:spPr>
          <a:xfrm>
            <a:off x="1524000" y="2399099"/>
            <a:ext cx="9465564" cy="3400969"/>
          </a:xfrm>
        </p:spPr>
        <p:txBody>
          <a:bodyPr>
            <a:normAutofit/>
          </a:bodyPr>
          <a:lstStyle/>
          <a:p>
            <a:pPr marL="0" indent="0">
              <a:buNone/>
            </a:pPr>
            <a:r>
              <a:rPr lang="fr-FR" sz="2400" dirty="0"/>
              <a:t>Les idées et conduites suicidaires sont observées : </a:t>
            </a:r>
          </a:p>
          <a:p>
            <a:pPr marL="0" indent="0">
              <a:buNone/>
            </a:pPr>
            <a:r>
              <a:rPr lang="fr-FR" sz="2400" dirty="0"/>
              <a:t>- Soit à la phase prodromique : état dépressif atypique secondaire à un contexte délirant, réaction à l’angoisse de dissociation ou de dépersonnalisation </a:t>
            </a:r>
          </a:p>
          <a:p>
            <a:pPr marL="0" indent="0">
              <a:buNone/>
            </a:pPr>
            <a:r>
              <a:rPr lang="fr-FR" sz="2400" dirty="0"/>
              <a:t>- Soit au cours d’une période de rémission en raison : de la prise de conscience du patient de ses difficultés, d’un sentiment d’abandon par l’entourage, des rechutes antérieures et échecs successifs. Le risque est maximal la première année de la maladie.</a:t>
            </a:r>
          </a:p>
        </p:txBody>
      </p:sp>
    </p:spTree>
    <p:extLst>
      <p:ext uri="{BB962C8B-B14F-4D97-AF65-F5344CB8AC3E}">
        <p14:creationId xmlns:p14="http://schemas.microsoft.com/office/powerpoint/2010/main" val="169262073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495</Words>
  <Application>Microsoft Office PowerPoint</Application>
  <PresentationFormat>Grand écran</PresentationFormat>
  <Paragraphs>31</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Le suicide </vt:lpstr>
      <vt:lpstr>Présentation PowerPoint</vt:lpstr>
      <vt:lpstr>Les causes du suicide – classification :</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suicide :</dc:title>
  <dc:creator>Elodie Biskup</dc:creator>
  <cp:lastModifiedBy>Elodie Biskup</cp:lastModifiedBy>
  <cp:revision>5</cp:revision>
  <dcterms:created xsi:type="dcterms:W3CDTF">2022-11-05T16:17:28Z</dcterms:created>
  <dcterms:modified xsi:type="dcterms:W3CDTF">2022-11-21T07:29:59Z</dcterms:modified>
</cp:coreProperties>
</file>