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5"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23" d="100"/>
          <a:sy n="123" d="100"/>
        </p:scale>
        <p:origin x="11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22A720D6-3A11-48E4-9702-253AA2F9ECD6}" type="datetimeFigureOut">
              <a:rPr lang="fr-FR" smtClean="0"/>
              <a:t>27/11/2023</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75A3FF1-3C67-4C0C-AA4C-E093A7C7E9B0}" type="slidenum">
              <a:rPr lang="fr-FR" smtClean="0"/>
              <a:t>‹N°›</a:t>
            </a:fld>
            <a:endParaRPr lang="fr-FR"/>
          </a:p>
        </p:txBody>
      </p:sp>
    </p:spTree>
    <p:extLst>
      <p:ext uri="{BB962C8B-B14F-4D97-AF65-F5344CB8AC3E}">
        <p14:creationId xmlns:p14="http://schemas.microsoft.com/office/powerpoint/2010/main" val="4173989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22A720D6-3A11-48E4-9702-253AA2F9ECD6}" type="datetimeFigureOut">
              <a:rPr lang="fr-FR" smtClean="0"/>
              <a:t>27/11/2023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75A3FF1-3C67-4C0C-AA4C-E093A7C7E9B0}" type="slidenum">
              <a:rPr lang="fr-FR" smtClean="0"/>
              <a:t>‹N°›</a:t>
            </a:fld>
            <a:endParaRPr lang="fr-FR"/>
          </a:p>
        </p:txBody>
      </p:sp>
    </p:spTree>
    <p:extLst>
      <p:ext uri="{BB962C8B-B14F-4D97-AF65-F5344CB8AC3E}">
        <p14:creationId xmlns:p14="http://schemas.microsoft.com/office/powerpoint/2010/main" val="4108601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22A720D6-3A11-48E4-9702-253AA2F9ECD6}" type="datetimeFigureOut">
              <a:rPr lang="fr-FR" smtClean="0"/>
              <a:t>27/11/2023</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75A3FF1-3C67-4C0C-AA4C-E093A7C7E9B0}"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73981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22A720D6-3A11-48E4-9702-253AA2F9ECD6}" type="datetimeFigureOut">
              <a:rPr lang="fr-FR" smtClean="0"/>
              <a:t>27/11/2023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75A3FF1-3C67-4C0C-AA4C-E093A7C7E9B0}" type="slidenum">
              <a:rPr lang="fr-FR" smtClean="0"/>
              <a:t>‹N°›</a:t>
            </a:fld>
            <a:endParaRPr lang="fr-FR"/>
          </a:p>
        </p:txBody>
      </p:sp>
    </p:spTree>
    <p:extLst>
      <p:ext uri="{BB962C8B-B14F-4D97-AF65-F5344CB8AC3E}">
        <p14:creationId xmlns:p14="http://schemas.microsoft.com/office/powerpoint/2010/main" val="4149528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22A720D6-3A11-48E4-9702-253AA2F9ECD6}" type="datetimeFigureOut">
              <a:rPr lang="fr-FR" smtClean="0"/>
              <a:t>27/11/2023</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75A3FF1-3C67-4C0C-AA4C-E093A7C7E9B0}"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94428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22A720D6-3A11-48E4-9702-253AA2F9ECD6}" type="datetimeFigureOut">
              <a:rPr lang="fr-FR" smtClean="0"/>
              <a:t>27/11/2023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75A3FF1-3C67-4C0C-AA4C-E093A7C7E9B0}" type="slidenum">
              <a:rPr lang="fr-FR" smtClean="0"/>
              <a:t>‹N°›</a:t>
            </a:fld>
            <a:endParaRPr lang="fr-FR"/>
          </a:p>
        </p:txBody>
      </p:sp>
    </p:spTree>
    <p:extLst>
      <p:ext uri="{BB962C8B-B14F-4D97-AF65-F5344CB8AC3E}">
        <p14:creationId xmlns:p14="http://schemas.microsoft.com/office/powerpoint/2010/main" val="3401679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2A720D6-3A11-48E4-9702-253AA2F9ECD6}" type="datetimeFigureOut">
              <a:rPr lang="fr-FR" smtClean="0"/>
              <a:t>27/11/2023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75A3FF1-3C67-4C0C-AA4C-E093A7C7E9B0}" type="slidenum">
              <a:rPr lang="fr-FR" smtClean="0"/>
              <a:t>‹N°›</a:t>
            </a:fld>
            <a:endParaRPr lang="fr-FR"/>
          </a:p>
        </p:txBody>
      </p:sp>
    </p:spTree>
    <p:extLst>
      <p:ext uri="{BB962C8B-B14F-4D97-AF65-F5344CB8AC3E}">
        <p14:creationId xmlns:p14="http://schemas.microsoft.com/office/powerpoint/2010/main" val="2735535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2A720D6-3A11-48E4-9702-253AA2F9ECD6}" type="datetimeFigureOut">
              <a:rPr lang="fr-FR" smtClean="0"/>
              <a:t>27/11/2023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75A3FF1-3C67-4C0C-AA4C-E093A7C7E9B0}" type="slidenum">
              <a:rPr lang="fr-FR" smtClean="0"/>
              <a:t>‹N°›</a:t>
            </a:fld>
            <a:endParaRPr lang="fr-FR"/>
          </a:p>
        </p:txBody>
      </p:sp>
    </p:spTree>
    <p:extLst>
      <p:ext uri="{BB962C8B-B14F-4D97-AF65-F5344CB8AC3E}">
        <p14:creationId xmlns:p14="http://schemas.microsoft.com/office/powerpoint/2010/main" val="1977340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2A720D6-3A11-48E4-9702-253AA2F9ECD6}" type="datetimeFigureOut">
              <a:rPr lang="fr-FR" smtClean="0"/>
              <a:t>27/11/2023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75A3FF1-3C67-4C0C-AA4C-E093A7C7E9B0}" type="slidenum">
              <a:rPr lang="fr-FR" smtClean="0"/>
              <a:t>‹N°›</a:t>
            </a:fld>
            <a:endParaRPr lang="fr-FR"/>
          </a:p>
        </p:txBody>
      </p:sp>
    </p:spTree>
    <p:extLst>
      <p:ext uri="{BB962C8B-B14F-4D97-AF65-F5344CB8AC3E}">
        <p14:creationId xmlns:p14="http://schemas.microsoft.com/office/powerpoint/2010/main" val="3960023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22A720D6-3A11-48E4-9702-253AA2F9ECD6}" type="datetimeFigureOut">
              <a:rPr lang="fr-FR" smtClean="0"/>
              <a:t>27/11/2023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75A3FF1-3C67-4C0C-AA4C-E093A7C7E9B0}" type="slidenum">
              <a:rPr lang="fr-FR" smtClean="0"/>
              <a:t>‹N°›</a:t>
            </a:fld>
            <a:endParaRPr lang="fr-FR"/>
          </a:p>
        </p:txBody>
      </p:sp>
    </p:spTree>
    <p:extLst>
      <p:ext uri="{BB962C8B-B14F-4D97-AF65-F5344CB8AC3E}">
        <p14:creationId xmlns:p14="http://schemas.microsoft.com/office/powerpoint/2010/main" val="539217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2A720D6-3A11-48E4-9702-253AA2F9ECD6}" type="datetimeFigureOut">
              <a:rPr lang="fr-FR" smtClean="0"/>
              <a:t>27/11/2023</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75A3FF1-3C67-4C0C-AA4C-E093A7C7E9B0}" type="slidenum">
              <a:rPr lang="fr-FR" smtClean="0"/>
              <a:t>‹N°›</a:t>
            </a:fld>
            <a:endParaRPr lang="fr-FR"/>
          </a:p>
        </p:txBody>
      </p:sp>
    </p:spTree>
    <p:extLst>
      <p:ext uri="{BB962C8B-B14F-4D97-AF65-F5344CB8AC3E}">
        <p14:creationId xmlns:p14="http://schemas.microsoft.com/office/powerpoint/2010/main" val="255840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2A720D6-3A11-48E4-9702-253AA2F9ECD6}" type="datetimeFigureOut">
              <a:rPr lang="fr-FR" smtClean="0"/>
              <a:t>27/11/2023</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75A3FF1-3C67-4C0C-AA4C-E093A7C7E9B0}" type="slidenum">
              <a:rPr lang="fr-FR" smtClean="0"/>
              <a:t>‹N°›</a:t>
            </a:fld>
            <a:endParaRPr lang="fr-FR"/>
          </a:p>
        </p:txBody>
      </p:sp>
    </p:spTree>
    <p:extLst>
      <p:ext uri="{BB962C8B-B14F-4D97-AF65-F5344CB8AC3E}">
        <p14:creationId xmlns:p14="http://schemas.microsoft.com/office/powerpoint/2010/main" val="2523047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2A720D6-3A11-48E4-9702-253AA2F9ECD6}" type="datetimeFigureOut">
              <a:rPr lang="fr-FR" smtClean="0"/>
              <a:t>27/11/2023</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75A3FF1-3C67-4C0C-AA4C-E093A7C7E9B0}" type="slidenum">
              <a:rPr lang="fr-FR" smtClean="0"/>
              <a:t>‹N°›</a:t>
            </a:fld>
            <a:endParaRPr lang="fr-FR"/>
          </a:p>
        </p:txBody>
      </p:sp>
    </p:spTree>
    <p:extLst>
      <p:ext uri="{BB962C8B-B14F-4D97-AF65-F5344CB8AC3E}">
        <p14:creationId xmlns:p14="http://schemas.microsoft.com/office/powerpoint/2010/main" val="4159404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A720D6-3A11-48E4-9702-253AA2F9ECD6}" type="datetimeFigureOut">
              <a:rPr lang="fr-FR" smtClean="0"/>
              <a:t>27/11/2023</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75A3FF1-3C67-4C0C-AA4C-E093A7C7E9B0}" type="slidenum">
              <a:rPr lang="fr-FR" smtClean="0"/>
              <a:t>‹N°›</a:t>
            </a:fld>
            <a:endParaRPr lang="fr-FR"/>
          </a:p>
        </p:txBody>
      </p:sp>
    </p:spTree>
    <p:extLst>
      <p:ext uri="{BB962C8B-B14F-4D97-AF65-F5344CB8AC3E}">
        <p14:creationId xmlns:p14="http://schemas.microsoft.com/office/powerpoint/2010/main" val="3168576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22A720D6-3A11-48E4-9702-253AA2F9ECD6}" type="datetimeFigureOut">
              <a:rPr lang="fr-FR" smtClean="0"/>
              <a:t>27/11/2023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75A3FF1-3C67-4C0C-AA4C-E093A7C7E9B0}" type="slidenum">
              <a:rPr lang="fr-FR" smtClean="0"/>
              <a:t>‹N°›</a:t>
            </a:fld>
            <a:endParaRPr lang="fr-FR"/>
          </a:p>
        </p:txBody>
      </p:sp>
    </p:spTree>
    <p:extLst>
      <p:ext uri="{BB962C8B-B14F-4D97-AF65-F5344CB8AC3E}">
        <p14:creationId xmlns:p14="http://schemas.microsoft.com/office/powerpoint/2010/main" val="1520471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22A720D6-3A11-48E4-9702-253AA2F9ECD6}" type="datetimeFigureOut">
              <a:rPr lang="fr-FR" smtClean="0"/>
              <a:t>27/11/2023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75A3FF1-3C67-4C0C-AA4C-E093A7C7E9B0}" type="slidenum">
              <a:rPr lang="fr-FR" smtClean="0"/>
              <a:t>‹N°›</a:t>
            </a:fld>
            <a:endParaRPr lang="fr-FR"/>
          </a:p>
        </p:txBody>
      </p:sp>
    </p:spTree>
    <p:extLst>
      <p:ext uri="{BB962C8B-B14F-4D97-AF65-F5344CB8AC3E}">
        <p14:creationId xmlns:p14="http://schemas.microsoft.com/office/powerpoint/2010/main" val="1766212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2A720D6-3A11-48E4-9702-253AA2F9ECD6}" type="datetimeFigureOut">
              <a:rPr lang="fr-FR" smtClean="0"/>
              <a:t>27/11/2023</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75A3FF1-3C67-4C0C-AA4C-E093A7C7E9B0}" type="slidenum">
              <a:rPr lang="fr-FR" smtClean="0"/>
              <a:t>‹N°›</a:t>
            </a:fld>
            <a:endParaRPr lang="fr-FR"/>
          </a:p>
        </p:txBody>
      </p:sp>
    </p:spTree>
    <p:extLst>
      <p:ext uri="{BB962C8B-B14F-4D97-AF65-F5344CB8AC3E}">
        <p14:creationId xmlns:p14="http://schemas.microsoft.com/office/powerpoint/2010/main" val="3212828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C274D9-0C45-4CF0-99EC-2CB2B6EF90E7}"/>
              </a:ext>
            </a:extLst>
          </p:cNvPr>
          <p:cNvSpPr>
            <a:spLocks noGrp="1"/>
          </p:cNvSpPr>
          <p:nvPr>
            <p:ph type="ctrTitle"/>
          </p:nvPr>
        </p:nvSpPr>
        <p:spPr/>
        <p:txBody>
          <a:bodyPr>
            <a:normAutofit/>
          </a:bodyPr>
          <a:lstStyle/>
          <a:p>
            <a:r>
              <a:rPr lang="fr-FR" sz="2800" dirty="0"/>
              <a:t>UE 2.6S5:processus psychopathologiques</a:t>
            </a:r>
            <a:br>
              <a:rPr lang="fr-FR" sz="2800" dirty="0"/>
            </a:br>
            <a:r>
              <a:rPr lang="fr-FR" sz="2800" dirty="0"/>
              <a:t>Les états limites</a:t>
            </a:r>
            <a:br>
              <a:rPr lang="fr-FR" sz="2800" dirty="0"/>
            </a:br>
            <a:r>
              <a:rPr lang="fr-FR" sz="2800" dirty="0"/>
              <a:t>24 Novembre 2023</a:t>
            </a:r>
            <a:br>
              <a:rPr lang="fr-FR" sz="2800" dirty="0"/>
            </a:br>
            <a:r>
              <a:rPr lang="fr-FR" sz="2800" dirty="0"/>
              <a:t>Promotion 2021-2024</a:t>
            </a:r>
            <a:br>
              <a:rPr lang="fr-FR" sz="2800" dirty="0"/>
            </a:br>
            <a:r>
              <a:rPr lang="fr-FR" sz="2800" dirty="0"/>
              <a:t>Année 2023-2024</a:t>
            </a:r>
          </a:p>
        </p:txBody>
      </p:sp>
      <p:sp>
        <p:nvSpPr>
          <p:cNvPr id="3" name="Sous-titre 2">
            <a:extLst>
              <a:ext uri="{FF2B5EF4-FFF2-40B4-BE49-F238E27FC236}">
                <a16:creationId xmlns:a16="http://schemas.microsoft.com/office/drawing/2014/main" id="{A973D3CD-4E8B-4834-A4D9-E397D4372C16}"/>
              </a:ext>
            </a:extLst>
          </p:cNvPr>
          <p:cNvSpPr>
            <a:spLocks noGrp="1"/>
          </p:cNvSpPr>
          <p:nvPr>
            <p:ph type="subTitle" idx="1"/>
          </p:nvPr>
        </p:nvSpPr>
        <p:spPr/>
        <p:txBody>
          <a:bodyPr/>
          <a:lstStyle/>
          <a:p>
            <a:r>
              <a:rPr lang="fr-FR"/>
              <a:t>Manuela End</a:t>
            </a:r>
            <a:endParaRPr lang="fr-FR" dirty="0"/>
          </a:p>
        </p:txBody>
      </p:sp>
    </p:spTree>
    <p:extLst>
      <p:ext uri="{BB962C8B-B14F-4D97-AF65-F5344CB8AC3E}">
        <p14:creationId xmlns:p14="http://schemas.microsoft.com/office/powerpoint/2010/main" val="2508274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F16C20-A451-455E-AF04-28693BB5323C}"/>
              </a:ext>
            </a:extLst>
          </p:cNvPr>
          <p:cNvSpPr>
            <a:spLocks noGrp="1"/>
          </p:cNvSpPr>
          <p:nvPr>
            <p:ph type="title"/>
          </p:nvPr>
        </p:nvSpPr>
        <p:spPr/>
        <p:txBody>
          <a:bodyPr/>
          <a:lstStyle/>
          <a:p>
            <a:r>
              <a:rPr lang="fr-FR" dirty="0"/>
              <a:t>Personnalité névrotique</a:t>
            </a:r>
          </a:p>
        </p:txBody>
      </p:sp>
      <p:sp>
        <p:nvSpPr>
          <p:cNvPr id="3" name="Espace réservé du contenu 2">
            <a:extLst>
              <a:ext uri="{FF2B5EF4-FFF2-40B4-BE49-F238E27FC236}">
                <a16:creationId xmlns:a16="http://schemas.microsoft.com/office/drawing/2014/main" id="{016874C9-EC85-4E70-B7F1-A4E982A5BFFD}"/>
              </a:ext>
            </a:extLst>
          </p:cNvPr>
          <p:cNvSpPr>
            <a:spLocks noGrp="1"/>
          </p:cNvSpPr>
          <p:nvPr>
            <p:ph idx="1"/>
          </p:nvPr>
        </p:nvSpPr>
        <p:spPr/>
        <p:txBody>
          <a:bodyPr/>
          <a:lstStyle/>
          <a:p>
            <a:r>
              <a:rPr lang="fr-FR" dirty="0"/>
              <a:t>Angoisse de castration</a:t>
            </a:r>
          </a:p>
          <a:p>
            <a:r>
              <a:rPr lang="fr-FR" dirty="0"/>
              <a:t>Angoisse d’insatisfaction, peur de perdre un objet investi </a:t>
            </a:r>
          </a:p>
          <a:p>
            <a:r>
              <a:rPr lang="fr-FR" dirty="0"/>
              <a:t>Angoisse plus ciblée</a:t>
            </a:r>
          </a:p>
          <a:p>
            <a:r>
              <a:rPr lang="fr-FR" dirty="0"/>
              <a:t>Possibilité d’angoisse d’abandon</a:t>
            </a:r>
          </a:p>
        </p:txBody>
      </p:sp>
    </p:spTree>
    <p:extLst>
      <p:ext uri="{BB962C8B-B14F-4D97-AF65-F5344CB8AC3E}">
        <p14:creationId xmlns:p14="http://schemas.microsoft.com/office/powerpoint/2010/main" val="598564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B055B7-7D10-4D63-8A54-0F031A3E4AA6}"/>
              </a:ext>
            </a:extLst>
          </p:cNvPr>
          <p:cNvSpPr>
            <a:spLocks noGrp="1"/>
          </p:cNvSpPr>
          <p:nvPr>
            <p:ph type="title"/>
          </p:nvPr>
        </p:nvSpPr>
        <p:spPr/>
        <p:txBody>
          <a:bodyPr/>
          <a:lstStyle/>
          <a:p>
            <a:r>
              <a:rPr lang="fr-FR" dirty="0"/>
              <a:t>Différence entre dépression du sujet limite et dépression du sujet névrosé</a:t>
            </a:r>
          </a:p>
        </p:txBody>
      </p:sp>
      <p:sp>
        <p:nvSpPr>
          <p:cNvPr id="3" name="Espace réservé du contenu 2">
            <a:extLst>
              <a:ext uri="{FF2B5EF4-FFF2-40B4-BE49-F238E27FC236}">
                <a16:creationId xmlns:a16="http://schemas.microsoft.com/office/drawing/2014/main" id="{C6123D73-6502-4816-82B2-DEBC7BE99737}"/>
              </a:ext>
            </a:extLst>
          </p:cNvPr>
          <p:cNvSpPr>
            <a:spLocks noGrp="1"/>
          </p:cNvSpPr>
          <p:nvPr>
            <p:ph idx="1"/>
          </p:nvPr>
        </p:nvSpPr>
        <p:spPr/>
        <p:txBody>
          <a:bodyPr/>
          <a:lstStyle/>
          <a:p>
            <a:endParaRPr lang="fr-FR" dirty="0"/>
          </a:p>
        </p:txBody>
      </p:sp>
    </p:spTree>
    <p:extLst>
      <p:ext uri="{BB962C8B-B14F-4D97-AF65-F5344CB8AC3E}">
        <p14:creationId xmlns:p14="http://schemas.microsoft.com/office/powerpoint/2010/main" val="3720580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29D211-91CE-47B1-9C2E-9A1BED3A477B}"/>
              </a:ext>
            </a:extLst>
          </p:cNvPr>
          <p:cNvSpPr>
            <a:spLocks noGrp="1"/>
          </p:cNvSpPr>
          <p:nvPr>
            <p:ph type="title"/>
          </p:nvPr>
        </p:nvSpPr>
        <p:spPr/>
        <p:txBody>
          <a:bodyPr/>
          <a:lstStyle/>
          <a:p>
            <a:r>
              <a:rPr lang="fr-FR" dirty="0"/>
              <a:t>Dépression chez le sujet limite</a:t>
            </a:r>
          </a:p>
        </p:txBody>
      </p:sp>
      <p:sp>
        <p:nvSpPr>
          <p:cNvPr id="3" name="Espace réservé du contenu 2">
            <a:extLst>
              <a:ext uri="{FF2B5EF4-FFF2-40B4-BE49-F238E27FC236}">
                <a16:creationId xmlns:a16="http://schemas.microsoft.com/office/drawing/2014/main" id="{6A96A8D2-E6C1-44CD-BD5E-28FBBD279242}"/>
              </a:ext>
            </a:extLst>
          </p:cNvPr>
          <p:cNvSpPr>
            <a:spLocks noGrp="1"/>
          </p:cNvSpPr>
          <p:nvPr>
            <p:ph idx="1"/>
          </p:nvPr>
        </p:nvSpPr>
        <p:spPr/>
        <p:txBody>
          <a:bodyPr/>
          <a:lstStyle/>
          <a:p>
            <a:r>
              <a:rPr lang="fr-FR" dirty="0"/>
              <a:t>Absence de ralentissement moteur</a:t>
            </a:r>
          </a:p>
          <a:p>
            <a:r>
              <a:rPr lang="fr-FR" dirty="0"/>
              <a:t>Absence de ralentissement psychique</a:t>
            </a:r>
          </a:p>
          <a:p>
            <a:r>
              <a:rPr lang="fr-FR" dirty="0"/>
              <a:t>Rarement culpabilité</a:t>
            </a:r>
          </a:p>
          <a:p>
            <a:r>
              <a:rPr lang="fr-FR" dirty="0"/>
              <a:t>Douleur morale variable, labile</a:t>
            </a:r>
          </a:p>
          <a:p>
            <a:r>
              <a:rPr lang="fr-FR" dirty="0"/>
              <a:t>Vécu d’impuissance de désespoir, d’échec sans objet</a:t>
            </a:r>
          </a:p>
          <a:p>
            <a:r>
              <a:rPr lang="fr-FR" dirty="0"/>
              <a:t>Sentiment de vide chronique</a:t>
            </a:r>
          </a:p>
          <a:p>
            <a:endParaRPr lang="fr-FR" dirty="0"/>
          </a:p>
        </p:txBody>
      </p:sp>
    </p:spTree>
    <p:extLst>
      <p:ext uri="{BB962C8B-B14F-4D97-AF65-F5344CB8AC3E}">
        <p14:creationId xmlns:p14="http://schemas.microsoft.com/office/powerpoint/2010/main" val="3967554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183CF3-6949-480E-9B23-346B6E3C42B9}"/>
              </a:ext>
            </a:extLst>
          </p:cNvPr>
          <p:cNvSpPr>
            <a:spLocks noGrp="1"/>
          </p:cNvSpPr>
          <p:nvPr>
            <p:ph type="title"/>
          </p:nvPr>
        </p:nvSpPr>
        <p:spPr/>
        <p:txBody>
          <a:bodyPr/>
          <a:lstStyle/>
          <a:p>
            <a:r>
              <a:rPr lang="fr-FR" dirty="0"/>
              <a:t>Angoisse chez le sujet limite</a:t>
            </a:r>
          </a:p>
        </p:txBody>
      </p:sp>
      <p:sp>
        <p:nvSpPr>
          <p:cNvPr id="3" name="Espace réservé du contenu 2">
            <a:extLst>
              <a:ext uri="{FF2B5EF4-FFF2-40B4-BE49-F238E27FC236}">
                <a16:creationId xmlns:a16="http://schemas.microsoft.com/office/drawing/2014/main" id="{B92824DE-6B9C-467E-B8B5-53A3F742C1EA}"/>
              </a:ext>
            </a:extLst>
          </p:cNvPr>
          <p:cNvSpPr>
            <a:spLocks noGrp="1"/>
          </p:cNvSpPr>
          <p:nvPr>
            <p:ph idx="1"/>
          </p:nvPr>
        </p:nvSpPr>
        <p:spPr/>
        <p:txBody>
          <a:bodyPr/>
          <a:lstStyle/>
          <a:p>
            <a:r>
              <a:rPr lang="fr-FR" dirty="0"/>
              <a:t>Angoisse labile, fluctuante, diffuse, sans objet, angoisse d’abandon</a:t>
            </a:r>
          </a:p>
          <a:p>
            <a:r>
              <a:rPr lang="fr-FR" dirty="0"/>
              <a:t>Envahissement anxieux, parfois jusqu'à la déréalisation</a:t>
            </a:r>
          </a:p>
        </p:txBody>
      </p:sp>
    </p:spTree>
    <p:extLst>
      <p:ext uri="{BB962C8B-B14F-4D97-AF65-F5344CB8AC3E}">
        <p14:creationId xmlns:p14="http://schemas.microsoft.com/office/powerpoint/2010/main" val="712294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174B48-FDDD-487B-AFA6-11DCF9F3237F}"/>
              </a:ext>
            </a:extLst>
          </p:cNvPr>
          <p:cNvSpPr>
            <a:spLocks noGrp="1"/>
          </p:cNvSpPr>
          <p:nvPr>
            <p:ph type="title"/>
          </p:nvPr>
        </p:nvSpPr>
        <p:spPr/>
        <p:txBody>
          <a:bodyPr/>
          <a:lstStyle/>
          <a:p>
            <a:r>
              <a:rPr lang="fr-FR" dirty="0"/>
              <a:t>Risques évolutifs chez le sujet limite</a:t>
            </a:r>
          </a:p>
        </p:txBody>
      </p:sp>
      <p:sp>
        <p:nvSpPr>
          <p:cNvPr id="3" name="Espace réservé du contenu 2">
            <a:extLst>
              <a:ext uri="{FF2B5EF4-FFF2-40B4-BE49-F238E27FC236}">
                <a16:creationId xmlns:a16="http://schemas.microsoft.com/office/drawing/2014/main" id="{B1E0A3F0-D0AD-405A-B8A3-24F60F90DD3D}"/>
              </a:ext>
            </a:extLst>
          </p:cNvPr>
          <p:cNvSpPr>
            <a:spLocks noGrp="1"/>
          </p:cNvSpPr>
          <p:nvPr>
            <p:ph idx="1"/>
          </p:nvPr>
        </p:nvSpPr>
        <p:spPr/>
        <p:txBody>
          <a:bodyPr/>
          <a:lstStyle/>
          <a:p>
            <a:r>
              <a:rPr lang="fr-FR" dirty="0"/>
              <a:t>Risque de passage à l’acte majeur par impulsivité</a:t>
            </a:r>
          </a:p>
          <a:p>
            <a:r>
              <a:rPr lang="fr-FR" dirty="0"/>
              <a:t>Risque de fugue, de rupture relationnelle</a:t>
            </a:r>
          </a:p>
          <a:p>
            <a:r>
              <a:rPr lang="fr-FR" dirty="0"/>
              <a:t>Risque de recours aux conduites </a:t>
            </a:r>
            <a:r>
              <a:rPr lang="fr-FR" dirty="0" err="1"/>
              <a:t>toxicophiles</a:t>
            </a:r>
            <a:endParaRPr lang="fr-FR" dirty="0"/>
          </a:p>
          <a:p>
            <a:r>
              <a:rPr lang="fr-FR" dirty="0"/>
              <a:t>Risque de comportements antisociaux</a:t>
            </a:r>
          </a:p>
          <a:p>
            <a:r>
              <a:rPr lang="fr-FR" dirty="0"/>
              <a:t>Risque d’attaque, de mise à mal de l’équipe soignante, risque de transgression.</a:t>
            </a:r>
          </a:p>
        </p:txBody>
      </p:sp>
    </p:spTree>
    <p:extLst>
      <p:ext uri="{BB962C8B-B14F-4D97-AF65-F5344CB8AC3E}">
        <p14:creationId xmlns:p14="http://schemas.microsoft.com/office/powerpoint/2010/main" val="1897518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BADA8F-3E9A-49AC-BDCB-D4DC23C631E5}"/>
              </a:ext>
            </a:extLst>
          </p:cNvPr>
          <p:cNvSpPr>
            <a:spLocks noGrp="1"/>
          </p:cNvSpPr>
          <p:nvPr>
            <p:ph type="title"/>
          </p:nvPr>
        </p:nvSpPr>
        <p:spPr/>
        <p:txBody>
          <a:bodyPr/>
          <a:lstStyle/>
          <a:p>
            <a:r>
              <a:rPr lang="fr-FR" dirty="0"/>
              <a:t> Vécu du traitement chez le sujet limite</a:t>
            </a:r>
          </a:p>
        </p:txBody>
      </p:sp>
      <p:sp>
        <p:nvSpPr>
          <p:cNvPr id="3" name="Espace réservé du contenu 2">
            <a:extLst>
              <a:ext uri="{FF2B5EF4-FFF2-40B4-BE49-F238E27FC236}">
                <a16:creationId xmlns:a16="http://schemas.microsoft.com/office/drawing/2014/main" id="{A12EA5C6-7292-4E80-A904-D11BDEB908E4}"/>
              </a:ext>
            </a:extLst>
          </p:cNvPr>
          <p:cNvSpPr>
            <a:spLocks noGrp="1"/>
          </p:cNvSpPr>
          <p:nvPr>
            <p:ph idx="1"/>
          </p:nvPr>
        </p:nvSpPr>
        <p:spPr/>
        <p:txBody>
          <a:bodyPr/>
          <a:lstStyle/>
          <a:p>
            <a:r>
              <a:rPr lang="fr-FR" dirty="0"/>
              <a:t>Antidépresseurs de manipulation difficile, risque de   subagitation</a:t>
            </a:r>
          </a:p>
          <a:p>
            <a:r>
              <a:rPr lang="fr-FR" dirty="0"/>
              <a:t>Patient transgressant le contrat de soins, volontiers dans le clivage de l’équipe, suscitant le rejet du soignant.</a:t>
            </a:r>
          </a:p>
        </p:txBody>
      </p:sp>
    </p:spTree>
    <p:extLst>
      <p:ext uri="{BB962C8B-B14F-4D97-AF65-F5344CB8AC3E}">
        <p14:creationId xmlns:p14="http://schemas.microsoft.com/office/powerpoint/2010/main" val="1762440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A08F38-2022-4E58-82E4-9B73C55E46B2}"/>
              </a:ext>
            </a:extLst>
          </p:cNvPr>
          <p:cNvSpPr>
            <a:spLocks noGrp="1"/>
          </p:cNvSpPr>
          <p:nvPr>
            <p:ph type="title"/>
          </p:nvPr>
        </p:nvSpPr>
        <p:spPr/>
        <p:txBody>
          <a:bodyPr/>
          <a:lstStyle/>
          <a:p>
            <a:r>
              <a:rPr lang="fr-FR" dirty="0"/>
              <a:t>Dépression chez le sujet névrosé</a:t>
            </a:r>
          </a:p>
        </p:txBody>
      </p:sp>
      <p:sp>
        <p:nvSpPr>
          <p:cNvPr id="3" name="Espace réservé du contenu 2">
            <a:extLst>
              <a:ext uri="{FF2B5EF4-FFF2-40B4-BE49-F238E27FC236}">
                <a16:creationId xmlns:a16="http://schemas.microsoft.com/office/drawing/2014/main" id="{792A1F0C-FDEB-4FCD-8ADE-14E3350AA179}"/>
              </a:ext>
            </a:extLst>
          </p:cNvPr>
          <p:cNvSpPr>
            <a:spLocks noGrp="1"/>
          </p:cNvSpPr>
          <p:nvPr>
            <p:ph idx="1"/>
          </p:nvPr>
        </p:nvSpPr>
        <p:spPr/>
        <p:txBody>
          <a:bodyPr/>
          <a:lstStyle/>
          <a:p>
            <a:r>
              <a:rPr lang="fr-FR" dirty="0"/>
              <a:t>Ralentissement moteur, geste lents , présentation figée</a:t>
            </a:r>
          </a:p>
          <a:p>
            <a:r>
              <a:rPr lang="fr-FR" dirty="0"/>
              <a:t>Bradypsychie</a:t>
            </a:r>
          </a:p>
          <a:p>
            <a:r>
              <a:rPr lang="fr-FR" dirty="0"/>
              <a:t>Dévalorisation, dépréciation, auto accusation </a:t>
            </a:r>
          </a:p>
          <a:p>
            <a:r>
              <a:rPr lang="fr-FR" dirty="0"/>
              <a:t>L’état est stable</a:t>
            </a:r>
          </a:p>
        </p:txBody>
      </p:sp>
    </p:spTree>
    <p:extLst>
      <p:ext uri="{BB962C8B-B14F-4D97-AF65-F5344CB8AC3E}">
        <p14:creationId xmlns:p14="http://schemas.microsoft.com/office/powerpoint/2010/main" val="2670885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4D9BC8-E4CF-45A7-8925-36D8E32341C3}"/>
              </a:ext>
            </a:extLst>
          </p:cNvPr>
          <p:cNvSpPr>
            <a:spLocks noGrp="1"/>
          </p:cNvSpPr>
          <p:nvPr>
            <p:ph type="title"/>
          </p:nvPr>
        </p:nvSpPr>
        <p:spPr/>
        <p:txBody>
          <a:bodyPr/>
          <a:lstStyle/>
          <a:p>
            <a:r>
              <a:rPr lang="fr-FR" dirty="0"/>
              <a:t>Angoisse chez le sujet névrosé</a:t>
            </a:r>
          </a:p>
        </p:txBody>
      </p:sp>
      <p:sp>
        <p:nvSpPr>
          <p:cNvPr id="3" name="Espace réservé du contenu 2">
            <a:extLst>
              <a:ext uri="{FF2B5EF4-FFF2-40B4-BE49-F238E27FC236}">
                <a16:creationId xmlns:a16="http://schemas.microsoft.com/office/drawing/2014/main" id="{A0DF6DF3-DD97-4ACD-B4C7-85629D892C83}"/>
              </a:ext>
            </a:extLst>
          </p:cNvPr>
          <p:cNvSpPr>
            <a:spLocks noGrp="1"/>
          </p:cNvSpPr>
          <p:nvPr>
            <p:ph idx="1"/>
          </p:nvPr>
        </p:nvSpPr>
        <p:spPr/>
        <p:txBody>
          <a:bodyPr/>
          <a:lstStyle/>
          <a:p>
            <a:r>
              <a:rPr lang="fr-FR" dirty="0"/>
              <a:t>Angoisse en rapport avec un objet, une perte matérielle, sentimentale, un échec</a:t>
            </a:r>
          </a:p>
          <a:p>
            <a:r>
              <a:rPr lang="fr-FR" dirty="0"/>
              <a:t>Rumination lancinante et douloureuse</a:t>
            </a:r>
          </a:p>
        </p:txBody>
      </p:sp>
    </p:spTree>
    <p:extLst>
      <p:ext uri="{BB962C8B-B14F-4D97-AF65-F5344CB8AC3E}">
        <p14:creationId xmlns:p14="http://schemas.microsoft.com/office/powerpoint/2010/main" val="1277867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F982E3-7DE2-4F30-9C2B-D9D72FCA01F4}"/>
              </a:ext>
            </a:extLst>
          </p:cNvPr>
          <p:cNvSpPr>
            <a:spLocks noGrp="1"/>
          </p:cNvSpPr>
          <p:nvPr>
            <p:ph type="title"/>
          </p:nvPr>
        </p:nvSpPr>
        <p:spPr/>
        <p:txBody>
          <a:bodyPr/>
          <a:lstStyle/>
          <a:p>
            <a:r>
              <a:rPr lang="fr-FR" dirty="0"/>
              <a:t>Risques évolutifs chez le sujet névrosé</a:t>
            </a:r>
          </a:p>
        </p:txBody>
      </p:sp>
      <p:sp>
        <p:nvSpPr>
          <p:cNvPr id="3" name="Espace réservé du contenu 2">
            <a:extLst>
              <a:ext uri="{FF2B5EF4-FFF2-40B4-BE49-F238E27FC236}">
                <a16:creationId xmlns:a16="http://schemas.microsoft.com/office/drawing/2014/main" id="{90E2976B-E4CF-4A8A-88E9-4F1CF2A8C4A3}"/>
              </a:ext>
            </a:extLst>
          </p:cNvPr>
          <p:cNvSpPr>
            <a:spLocks noGrp="1"/>
          </p:cNvSpPr>
          <p:nvPr>
            <p:ph idx="1"/>
          </p:nvPr>
        </p:nvSpPr>
        <p:spPr/>
        <p:txBody>
          <a:bodyPr/>
          <a:lstStyle/>
          <a:p>
            <a:r>
              <a:rPr lang="fr-FR" dirty="0"/>
              <a:t>Risque de passage à l’acte </a:t>
            </a:r>
          </a:p>
          <a:p>
            <a:r>
              <a:rPr lang="fr-FR" dirty="0"/>
              <a:t>Difficulté du patient à se mobiliser </a:t>
            </a:r>
          </a:p>
          <a:p>
            <a:r>
              <a:rPr lang="fr-FR" dirty="0"/>
              <a:t>Le risque est que l’équipe se désengage du patient tant il est replié, sans demande, centré sur sa douleur </a:t>
            </a:r>
          </a:p>
        </p:txBody>
      </p:sp>
    </p:spTree>
    <p:extLst>
      <p:ext uri="{BB962C8B-B14F-4D97-AF65-F5344CB8AC3E}">
        <p14:creationId xmlns:p14="http://schemas.microsoft.com/office/powerpoint/2010/main" val="3304779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E65D86-A115-41C4-99FF-6D1A7912BEFA}"/>
              </a:ext>
            </a:extLst>
          </p:cNvPr>
          <p:cNvSpPr>
            <a:spLocks noGrp="1"/>
          </p:cNvSpPr>
          <p:nvPr>
            <p:ph type="title"/>
          </p:nvPr>
        </p:nvSpPr>
        <p:spPr/>
        <p:txBody>
          <a:bodyPr/>
          <a:lstStyle/>
          <a:p>
            <a:r>
              <a:rPr lang="fr-FR" dirty="0"/>
              <a:t>Vécu du traitement chez le sujet névrosé</a:t>
            </a:r>
          </a:p>
        </p:txBody>
      </p:sp>
      <p:sp>
        <p:nvSpPr>
          <p:cNvPr id="3" name="Espace réservé du contenu 2">
            <a:extLst>
              <a:ext uri="{FF2B5EF4-FFF2-40B4-BE49-F238E27FC236}">
                <a16:creationId xmlns:a16="http://schemas.microsoft.com/office/drawing/2014/main" id="{C99CB91B-3D9A-474C-9EA9-EC58144FA4D6}"/>
              </a:ext>
            </a:extLst>
          </p:cNvPr>
          <p:cNvSpPr>
            <a:spLocks noGrp="1"/>
          </p:cNvSpPr>
          <p:nvPr>
            <p:ph idx="1"/>
          </p:nvPr>
        </p:nvSpPr>
        <p:spPr/>
        <p:txBody>
          <a:bodyPr/>
          <a:lstStyle/>
          <a:p>
            <a:r>
              <a:rPr lang="fr-FR" dirty="0"/>
              <a:t>Bonne réponse attendue aux antidépresseurs</a:t>
            </a:r>
          </a:p>
          <a:p>
            <a:r>
              <a:rPr lang="fr-FR" dirty="0"/>
              <a:t>Patient volontiers inscrit dans un projet de soins personnalisé.</a:t>
            </a:r>
          </a:p>
        </p:txBody>
      </p:sp>
    </p:spTree>
    <p:extLst>
      <p:ext uri="{BB962C8B-B14F-4D97-AF65-F5344CB8AC3E}">
        <p14:creationId xmlns:p14="http://schemas.microsoft.com/office/powerpoint/2010/main" val="943907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10B80C-426A-400C-9660-2B0D85FF7D40}"/>
              </a:ext>
            </a:extLst>
          </p:cNvPr>
          <p:cNvSpPr>
            <a:spLocks noGrp="1"/>
          </p:cNvSpPr>
          <p:nvPr>
            <p:ph type="title"/>
          </p:nvPr>
        </p:nvSpPr>
        <p:spPr/>
        <p:txBody>
          <a:bodyPr/>
          <a:lstStyle/>
          <a:p>
            <a:r>
              <a:rPr lang="fr-FR" dirty="0"/>
              <a:t>L’ état limite ou personnalité borderline</a:t>
            </a:r>
            <a:br>
              <a:rPr lang="fr-FR"/>
            </a:br>
            <a:r>
              <a:rPr lang="fr-FR"/>
              <a:t>Définition</a:t>
            </a:r>
            <a:endParaRPr lang="fr-FR" dirty="0"/>
          </a:p>
        </p:txBody>
      </p:sp>
      <p:sp>
        <p:nvSpPr>
          <p:cNvPr id="3" name="Espace réservé du contenu 2">
            <a:extLst>
              <a:ext uri="{FF2B5EF4-FFF2-40B4-BE49-F238E27FC236}">
                <a16:creationId xmlns:a16="http://schemas.microsoft.com/office/drawing/2014/main" id="{C131D529-F66E-429B-B0EF-B97DAAC0F667}"/>
              </a:ext>
            </a:extLst>
          </p:cNvPr>
          <p:cNvSpPr>
            <a:spLocks noGrp="1"/>
          </p:cNvSpPr>
          <p:nvPr>
            <p:ph idx="1"/>
          </p:nvPr>
        </p:nvSpPr>
        <p:spPr/>
        <p:txBody>
          <a:bodyPr/>
          <a:lstStyle/>
          <a:p>
            <a:pPr marL="0" indent="0">
              <a:buNone/>
            </a:pPr>
            <a:r>
              <a:rPr lang="fr-FR" dirty="0"/>
              <a:t>Etat pathologique caractérisé par une instabilité de l’humeur, des relations interpersonnelles et de l’image de soi. </a:t>
            </a:r>
          </a:p>
          <a:p>
            <a:endParaRPr lang="fr-FR" dirty="0"/>
          </a:p>
        </p:txBody>
      </p:sp>
    </p:spTree>
    <p:extLst>
      <p:ext uri="{BB962C8B-B14F-4D97-AF65-F5344CB8AC3E}">
        <p14:creationId xmlns:p14="http://schemas.microsoft.com/office/powerpoint/2010/main" val="2104444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7609E9-16CF-4766-8532-5F4F464EAE05}"/>
              </a:ext>
            </a:extLst>
          </p:cNvPr>
          <p:cNvSpPr>
            <a:spLocks noGrp="1"/>
          </p:cNvSpPr>
          <p:nvPr>
            <p:ph type="title"/>
          </p:nvPr>
        </p:nvSpPr>
        <p:spPr/>
        <p:txBody>
          <a:bodyPr/>
          <a:lstStyle/>
          <a:p>
            <a:r>
              <a:rPr lang="fr-FR" dirty="0"/>
              <a:t>La prise en charge du patient état limite</a:t>
            </a:r>
          </a:p>
        </p:txBody>
      </p:sp>
      <p:sp>
        <p:nvSpPr>
          <p:cNvPr id="3" name="Espace réservé du contenu 2">
            <a:extLst>
              <a:ext uri="{FF2B5EF4-FFF2-40B4-BE49-F238E27FC236}">
                <a16:creationId xmlns:a16="http://schemas.microsoft.com/office/drawing/2014/main" id="{2938BC74-6712-47E9-86E1-1D7AAE719A0D}"/>
              </a:ext>
            </a:extLst>
          </p:cNvPr>
          <p:cNvSpPr>
            <a:spLocks noGrp="1"/>
          </p:cNvSpPr>
          <p:nvPr>
            <p:ph idx="1"/>
          </p:nvPr>
        </p:nvSpPr>
        <p:spPr/>
        <p:txBody>
          <a:bodyPr/>
          <a:lstStyle/>
          <a:p>
            <a:r>
              <a:rPr lang="fr-FR" dirty="0"/>
              <a:t>La difficulté du lien soignant avec la personne état limite</a:t>
            </a:r>
          </a:p>
          <a:p>
            <a:r>
              <a:rPr lang="fr-FR" dirty="0"/>
              <a:t>Cette difficulté est due essentiellement :</a:t>
            </a:r>
          </a:p>
          <a:p>
            <a:r>
              <a:rPr lang="fr-FR" dirty="0"/>
              <a:t>À la recherche permanente d’emprise sur le soignant : manipulation, désir de fusion</a:t>
            </a:r>
          </a:p>
          <a:p>
            <a:r>
              <a:rPr lang="fr-FR" dirty="0"/>
              <a:t>. C’est la compréhension de cette dynamique qui permet au soignant de gérer les contre attitudes  qui montent en lui face à la personne (rejet, agressivité en retour.</a:t>
            </a:r>
          </a:p>
          <a:p>
            <a:endParaRPr lang="fr-FR" dirty="0"/>
          </a:p>
        </p:txBody>
      </p:sp>
    </p:spTree>
    <p:extLst>
      <p:ext uri="{BB962C8B-B14F-4D97-AF65-F5344CB8AC3E}">
        <p14:creationId xmlns:p14="http://schemas.microsoft.com/office/powerpoint/2010/main" val="921953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FD94FC-EC79-4113-80B8-6312052BBDE1}"/>
              </a:ext>
            </a:extLst>
          </p:cNvPr>
          <p:cNvSpPr>
            <a:spLocks noGrp="1"/>
          </p:cNvSpPr>
          <p:nvPr>
            <p:ph type="title"/>
          </p:nvPr>
        </p:nvSpPr>
        <p:spPr/>
        <p:txBody>
          <a:bodyPr/>
          <a:lstStyle/>
          <a:p>
            <a:r>
              <a:rPr lang="fr-FR" dirty="0"/>
              <a:t>Prise en charge du patient borderline (suite)</a:t>
            </a:r>
          </a:p>
        </p:txBody>
      </p:sp>
      <p:sp>
        <p:nvSpPr>
          <p:cNvPr id="3" name="Espace réservé du contenu 2">
            <a:extLst>
              <a:ext uri="{FF2B5EF4-FFF2-40B4-BE49-F238E27FC236}">
                <a16:creationId xmlns:a16="http://schemas.microsoft.com/office/drawing/2014/main" id="{835ABE37-1901-49D6-9254-AFAD38530166}"/>
              </a:ext>
            </a:extLst>
          </p:cNvPr>
          <p:cNvSpPr>
            <a:spLocks noGrp="1"/>
          </p:cNvSpPr>
          <p:nvPr>
            <p:ph idx="1"/>
          </p:nvPr>
        </p:nvSpPr>
        <p:spPr/>
        <p:txBody>
          <a:bodyPr/>
          <a:lstStyle/>
          <a:p>
            <a:pPr lvl="0"/>
            <a:r>
              <a:rPr lang="fr-FR" dirty="0"/>
              <a:t>À la recherche permanente de manipulation du cadre</a:t>
            </a:r>
          </a:p>
          <a:p>
            <a:pPr lvl="0"/>
            <a:r>
              <a:rPr lang="fr-FR" dirty="0"/>
              <a:t>À l’incapacité de la personne à verbaliser ses affects  qui s’expriment par des passages à l’acte immédiats (décharge motrice de la pulsion). </a:t>
            </a:r>
          </a:p>
          <a:p>
            <a:r>
              <a:rPr lang="fr-FR" dirty="0"/>
              <a:t>à son fonctionnement psychique dichotomique , l’infirmier passe sans cesse du statut de héros parfait à celui de pire de tous , selon qu’il accède ou non au désir de la personne </a:t>
            </a:r>
          </a:p>
          <a:p>
            <a:endParaRPr lang="fr-FR" dirty="0"/>
          </a:p>
          <a:p>
            <a:endParaRPr lang="fr-FR" dirty="0"/>
          </a:p>
        </p:txBody>
      </p:sp>
    </p:spTree>
    <p:extLst>
      <p:ext uri="{BB962C8B-B14F-4D97-AF65-F5344CB8AC3E}">
        <p14:creationId xmlns:p14="http://schemas.microsoft.com/office/powerpoint/2010/main" val="3471045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C84135-DC75-431F-8591-5B55E5A54122}"/>
              </a:ext>
            </a:extLst>
          </p:cNvPr>
          <p:cNvSpPr>
            <a:spLocks noGrp="1"/>
          </p:cNvSpPr>
          <p:nvPr>
            <p:ph type="title"/>
          </p:nvPr>
        </p:nvSpPr>
        <p:spPr/>
        <p:txBody>
          <a:bodyPr/>
          <a:lstStyle/>
          <a:p>
            <a:r>
              <a:rPr lang="fr-FR" dirty="0"/>
              <a:t>La prise en charge du patient borderline (suite)</a:t>
            </a:r>
          </a:p>
        </p:txBody>
      </p:sp>
      <p:sp>
        <p:nvSpPr>
          <p:cNvPr id="3" name="Espace réservé du contenu 2">
            <a:extLst>
              <a:ext uri="{FF2B5EF4-FFF2-40B4-BE49-F238E27FC236}">
                <a16:creationId xmlns:a16="http://schemas.microsoft.com/office/drawing/2014/main" id="{2ADA0418-5581-4BDC-9B19-2671DEBF101F}"/>
              </a:ext>
            </a:extLst>
          </p:cNvPr>
          <p:cNvSpPr>
            <a:spLocks noGrp="1"/>
          </p:cNvSpPr>
          <p:nvPr>
            <p:ph idx="1"/>
          </p:nvPr>
        </p:nvSpPr>
        <p:spPr/>
        <p:txBody>
          <a:bodyPr/>
          <a:lstStyle/>
          <a:p>
            <a:r>
              <a:rPr lang="fr-FR" dirty="0"/>
              <a:t>À ses mécanismes défensifs spécifiques  qui exercent une véritable violence psychique sur le soignant (clivage de l’objet) : il y a les bons soignants et les mauvais et l’identification projective. En raison de ces éléments, la prise en charge d’un patient limite demande le concours de l’ensemble des membres de l’équipe, ceux-ci soutenant fortement  ceux qui s’engagent dans un suivi thérapeutique plus individuel</a:t>
            </a:r>
          </a:p>
          <a:p>
            <a:endParaRPr lang="fr-FR" dirty="0"/>
          </a:p>
        </p:txBody>
      </p:sp>
    </p:spTree>
    <p:extLst>
      <p:ext uri="{BB962C8B-B14F-4D97-AF65-F5344CB8AC3E}">
        <p14:creationId xmlns:p14="http://schemas.microsoft.com/office/powerpoint/2010/main" val="405515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5DBC22-8C25-40C0-8BBE-430C52F9C8C7}"/>
              </a:ext>
            </a:extLst>
          </p:cNvPr>
          <p:cNvSpPr>
            <a:spLocks noGrp="1"/>
          </p:cNvSpPr>
          <p:nvPr>
            <p:ph type="title"/>
          </p:nvPr>
        </p:nvSpPr>
        <p:spPr/>
        <p:txBody>
          <a:bodyPr/>
          <a:lstStyle/>
          <a:p>
            <a:r>
              <a:rPr lang="fr-FR" dirty="0"/>
              <a:t>Objectifs thérapeutiques</a:t>
            </a:r>
          </a:p>
        </p:txBody>
      </p:sp>
      <p:sp>
        <p:nvSpPr>
          <p:cNvPr id="3" name="Espace réservé du contenu 2">
            <a:extLst>
              <a:ext uri="{FF2B5EF4-FFF2-40B4-BE49-F238E27FC236}">
                <a16:creationId xmlns:a16="http://schemas.microsoft.com/office/drawing/2014/main" id="{56263EBF-7358-40F7-BA1D-0960ECAC5547}"/>
              </a:ext>
            </a:extLst>
          </p:cNvPr>
          <p:cNvSpPr>
            <a:spLocks noGrp="1"/>
          </p:cNvSpPr>
          <p:nvPr>
            <p:ph idx="1"/>
          </p:nvPr>
        </p:nvSpPr>
        <p:spPr/>
        <p:txBody>
          <a:bodyPr>
            <a:normAutofit fontScale="92500" lnSpcReduction="20000"/>
          </a:bodyPr>
          <a:lstStyle/>
          <a:p>
            <a:r>
              <a:rPr lang="fr-FR" dirty="0"/>
              <a:t>La restauration narcissique : aider la personne à restaurer son estime et son image d’elle-même qui est vague et à augmenter son sentiment d’exister : importance de la  qualité de présence relationnelle, du regard infirmier qui doit être très présent. </a:t>
            </a:r>
          </a:p>
          <a:p>
            <a:r>
              <a:rPr lang="fr-FR" dirty="0"/>
              <a:t>C’est la relation soignante au long cours qui peut (en équipe et en individuel qui peut aider la personne à retrouver confiance en l’autre.</a:t>
            </a:r>
          </a:p>
          <a:p>
            <a:endParaRPr lang="fr-FR" dirty="0"/>
          </a:p>
          <a:p>
            <a:r>
              <a:rPr lang="fr-FR" dirty="0"/>
              <a:t>Le travail sur la relation à l’autre : en établissant un lien de confiance sur la durée malgré la difficulté du maintien du lien et la recherche d’emprise sur le soignant. Les mécanismes défensifs de la personne opèrent une véritable violence psychique sur les soignants. Celle-ci alterne entre demande excessive de soins et d’  attention, un désir de fusion totale avec le soignant et un besoin essentiel de fuite et de mise à distance (la supervision est un soutien nécessaire) .Il s’agit de tenir la distance car tout « abandon » soignant risque de réactiver la problématique d’abandon initiale.</a:t>
            </a:r>
          </a:p>
          <a:p>
            <a:endParaRPr lang="fr-FR" dirty="0"/>
          </a:p>
        </p:txBody>
      </p:sp>
    </p:spTree>
    <p:extLst>
      <p:ext uri="{BB962C8B-B14F-4D97-AF65-F5344CB8AC3E}">
        <p14:creationId xmlns:p14="http://schemas.microsoft.com/office/powerpoint/2010/main" val="3474777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188D2A-A3A3-4AC1-B1FC-5B6EE5FDAB1E}"/>
              </a:ext>
            </a:extLst>
          </p:cNvPr>
          <p:cNvSpPr>
            <a:spLocks noGrp="1"/>
          </p:cNvSpPr>
          <p:nvPr>
            <p:ph type="title"/>
          </p:nvPr>
        </p:nvSpPr>
        <p:spPr/>
        <p:txBody>
          <a:bodyPr/>
          <a:lstStyle/>
          <a:p>
            <a:r>
              <a:rPr lang="fr-FR" dirty="0"/>
              <a:t>Objectifs thérapeutiques</a:t>
            </a:r>
          </a:p>
        </p:txBody>
      </p:sp>
      <p:sp>
        <p:nvSpPr>
          <p:cNvPr id="3" name="Espace réservé du contenu 2">
            <a:extLst>
              <a:ext uri="{FF2B5EF4-FFF2-40B4-BE49-F238E27FC236}">
                <a16:creationId xmlns:a16="http://schemas.microsoft.com/office/drawing/2014/main" id="{EE142FB8-2ACC-4E4B-9150-727CDA759FB1}"/>
              </a:ext>
            </a:extLst>
          </p:cNvPr>
          <p:cNvSpPr>
            <a:spLocks noGrp="1"/>
          </p:cNvSpPr>
          <p:nvPr>
            <p:ph idx="1"/>
          </p:nvPr>
        </p:nvSpPr>
        <p:spPr/>
        <p:txBody>
          <a:bodyPr/>
          <a:lstStyle/>
          <a:p>
            <a:r>
              <a:rPr lang="fr-FR" dirty="0"/>
              <a:t>Favoriser des processus de mentalisation :  en aidant la  personne  à mettre en sens son vécu, son histoire personnelle, à identifier ses émotions, ses ressentis. L’aider à les mettre en mots (étayage sur la pensée).</a:t>
            </a:r>
          </a:p>
          <a:p>
            <a:r>
              <a:rPr lang="fr-FR" dirty="0"/>
              <a:t>Mettre en place un cadre protecteur </a:t>
            </a:r>
          </a:p>
          <a:p>
            <a:r>
              <a:rPr lang="fr-FR" dirty="0"/>
              <a:t>Favoriser l’apprentissage de la gestion de soi au quotidien  </a:t>
            </a:r>
          </a:p>
          <a:p>
            <a:r>
              <a:rPr lang="fr-FR" dirty="0"/>
              <a:t> Aider la personne à comprendre les situations vécues au quotidien à apprendre à hiérarchiser ses besoins et à différer l’obtention de quelque chose.  (Fonction éducative directive)</a:t>
            </a:r>
          </a:p>
          <a:p>
            <a:endParaRPr lang="fr-FR" dirty="0"/>
          </a:p>
        </p:txBody>
      </p:sp>
    </p:spTree>
    <p:extLst>
      <p:ext uri="{BB962C8B-B14F-4D97-AF65-F5344CB8AC3E}">
        <p14:creationId xmlns:p14="http://schemas.microsoft.com/office/powerpoint/2010/main" val="3976382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EB0086-DEA5-4F63-96A8-76BA5D656A42}"/>
              </a:ext>
            </a:extLst>
          </p:cNvPr>
          <p:cNvSpPr>
            <a:spLocks noGrp="1"/>
          </p:cNvSpPr>
          <p:nvPr>
            <p:ph type="title"/>
          </p:nvPr>
        </p:nvSpPr>
        <p:spPr/>
        <p:txBody>
          <a:bodyPr/>
          <a:lstStyle/>
          <a:p>
            <a:r>
              <a:rPr lang="fr-FR" dirty="0"/>
              <a:t>Objectifs thérapeutiques (suite)</a:t>
            </a:r>
          </a:p>
        </p:txBody>
      </p:sp>
      <p:sp>
        <p:nvSpPr>
          <p:cNvPr id="3" name="Espace réservé du contenu 2">
            <a:extLst>
              <a:ext uri="{FF2B5EF4-FFF2-40B4-BE49-F238E27FC236}">
                <a16:creationId xmlns:a16="http://schemas.microsoft.com/office/drawing/2014/main" id="{F4CEADB3-70C9-4DFA-9999-C2BE7F262E0A}"/>
              </a:ext>
            </a:extLst>
          </p:cNvPr>
          <p:cNvSpPr>
            <a:spLocks noGrp="1"/>
          </p:cNvSpPr>
          <p:nvPr>
            <p:ph idx="1"/>
          </p:nvPr>
        </p:nvSpPr>
        <p:spPr/>
        <p:txBody>
          <a:bodyPr/>
          <a:lstStyle/>
          <a:p>
            <a:r>
              <a:rPr lang="fr-FR" dirty="0"/>
              <a:t>Aider la personne à gérer  ses tensions internes de façon adaptée : faire du sport (dans le cadre du projet de soins décidé en équipe)  car cela peut aider à décharger ses tensions dans un agir adapté </a:t>
            </a:r>
          </a:p>
          <a:p>
            <a:r>
              <a:rPr lang="fr-FR" dirty="0"/>
              <a:t>Les activités de médiation sont aussi très  indiquées pour leur aspect d’expression du vécu interne dans un cadre sécuritaire  et celui d’apprentissage du respect des règles, respect des autres.</a:t>
            </a:r>
          </a:p>
          <a:p>
            <a:endParaRPr lang="fr-FR" dirty="0"/>
          </a:p>
        </p:txBody>
      </p:sp>
    </p:spTree>
    <p:extLst>
      <p:ext uri="{BB962C8B-B14F-4D97-AF65-F5344CB8AC3E}">
        <p14:creationId xmlns:p14="http://schemas.microsoft.com/office/powerpoint/2010/main" val="1200542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954B31-440F-4EA0-AEF5-2087B364C1FF}"/>
              </a:ext>
            </a:extLst>
          </p:cNvPr>
          <p:cNvSpPr>
            <a:spLocks noGrp="1"/>
          </p:cNvSpPr>
          <p:nvPr>
            <p:ph type="title"/>
          </p:nvPr>
        </p:nvSpPr>
        <p:spPr/>
        <p:txBody>
          <a:bodyPr/>
          <a:lstStyle/>
          <a:p>
            <a:r>
              <a:rPr lang="fr-FR" dirty="0"/>
              <a:t>Evolution et complications</a:t>
            </a:r>
          </a:p>
        </p:txBody>
      </p:sp>
      <p:sp>
        <p:nvSpPr>
          <p:cNvPr id="3" name="Espace réservé du contenu 2">
            <a:extLst>
              <a:ext uri="{FF2B5EF4-FFF2-40B4-BE49-F238E27FC236}">
                <a16:creationId xmlns:a16="http://schemas.microsoft.com/office/drawing/2014/main" id="{2FAB9E09-A438-4C70-A1AA-8049D7C9157C}"/>
              </a:ext>
            </a:extLst>
          </p:cNvPr>
          <p:cNvSpPr>
            <a:spLocks noGrp="1"/>
          </p:cNvSpPr>
          <p:nvPr>
            <p:ph idx="1"/>
          </p:nvPr>
        </p:nvSpPr>
        <p:spPr/>
        <p:txBody>
          <a:bodyPr/>
          <a:lstStyle/>
          <a:p>
            <a:r>
              <a:rPr lang="fr-FR" dirty="0"/>
              <a:t>L’évolution de la personne état limite est très variable,</a:t>
            </a:r>
          </a:p>
          <a:p>
            <a:r>
              <a:rPr lang="fr-FR" dirty="0"/>
              <a:t>une stabilisation symptomatique se produit  vers 30 ou 40 ans. Les personnes qui s’investissent dans une démarche psychothérapique  peuvent voir une amélioration de leur état assez tôt</a:t>
            </a:r>
          </a:p>
          <a:p>
            <a:r>
              <a:rPr lang="fr-FR" dirty="0"/>
              <a:t> certaines études démontrent l’incidence forte du suivi thérapeutique sur la disparition des modes de comportement limite.</a:t>
            </a:r>
          </a:p>
          <a:p>
            <a:endParaRPr lang="fr-FR" dirty="0"/>
          </a:p>
        </p:txBody>
      </p:sp>
    </p:spTree>
    <p:extLst>
      <p:ext uri="{BB962C8B-B14F-4D97-AF65-F5344CB8AC3E}">
        <p14:creationId xmlns:p14="http://schemas.microsoft.com/office/powerpoint/2010/main" val="3741231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FE21BE-3C37-45F7-B445-3F2B123CF0CC}"/>
              </a:ext>
            </a:extLst>
          </p:cNvPr>
          <p:cNvSpPr>
            <a:spLocks noGrp="1"/>
          </p:cNvSpPr>
          <p:nvPr>
            <p:ph type="title"/>
          </p:nvPr>
        </p:nvSpPr>
        <p:spPr/>
        <p:txBody>
          <a:bodyPr/>
          <a:lstStyle/>
          <a:p>
            <a:r>
              <a:rPr lang="fr-FR" dirty="0"/>
              <a:t>Remarque</a:t>
            </a:r>
          </a:p>
        </p:txBody>
      </p:sp>
      <p:sp>
        <p:nvSpPr>
          <p:cNvPr id="3" name="Espace réservé du contenu 2">
            <a:extLst>
              <a:ext uri="{FF2B5EF4-FFF2-40B4-BE49-F238E27FC236}">
                <a16:creationId xmlns:a16="http://schemas.microsoft.com/office/drawing/2014/main" id="{EF3A3174-CB29-452D-B390-848EE38592C8}"/>
              </a:ext>
            </a:extLst>
          </p:cNvPr>
          <p:cNvSpPr>
            <a:spLocks noGrp="1"/>
          </p:cNvSpPr>
          <p:nvPr>
            <p:ph idx="1"/>
          </p:nvPr>
        </p:nvSpPr>
        <p:spPr/>
        <p:txBody>
          <a:bodyPr/>
          <a:lstStyle/>
          <a:p>
            <a:r>
              <a:rPr lang="fr-FR" dirty="0"/>
              <a:t>Les personnalités limite correspondent à des états stables </a:t>
            </a:r>
          </a:p>
          <a:p>
            <a:r>
              <a:rPr lang="fr-FR" dirty="0"/>
              <a:t>Ils ne s’intègrent complètement ni dans le champ des névroses ni dans celui des psychoses.</a:t>
            </a:r>
          </a:p>
          <a:p>
            <a:r>
              <a:rPr lang="fr-FR" b="1" dirty="0"/>
              <a:t> Deux démarches cliniques permettent d’identifier une personnalité limite :</a:t>
            </a:r>
            <a:endParaRPr lang="fr-FR" dirty="0"/>
          </a:p>
          <a:p>
            <a:r>
              <a:rPr lang="fr-FR" dirty="0"/>
              <a:t>Un diagnostic d’élimination : le ni </a:t>
            </a:r>
            <a:r>
              <a:rPr lang="fr-FR" dirty="0" err="1"/>
              <a:t>ni</a:t>
            </a:r>
            <a:r>
              <a:rPr lang="fr-FR" dirty="0"/>
              <a:t>, ni névrose ni psychose ;</a:t>
            </a:r>
          </a:p>
          <a:p>
            <a:r>
              <a:rPr lang="fr-FR" dirty="0"/>
              <a:t>Surtout un diagnostic positif car ces états sont stables avec des caractéristiques propres</a:t>
            </a:r>
          </a:p>
          <a:p>
            <a:endParaRPr lang="fr-FR" dirty="0"/>
          </a:p>
        </p:txBody>
      </p:sp>
    </p:spTree>
    <p:extLst>
      <p:ext uri="{BB962C8B-B14F-4D97-AF65-F5344CB8AC3E}">
        <p14:creationId xmlns:p14="http://schemas.microsoft.com/office/powerpoint/2010/main" val="1975236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073A59-7AAC-41DA-AEA0-7455C4B36C43}"/>
              </a:ext>
            </a:extLst>
          </p:cNvPr>
          <p:cNvSpPr>
            <a:spLocks noGrp="1"/>
          </p:cNvSpPr>
          <p:nvPr>
            <p:ph type="title"/>
          </p:nvPr>
        </p:nvSpPr>
        <p:spPr/>
        <p:txBody>
          <a:bodyPr/>
          <a:lstStyle/>
          <a:p>
            <a:r>
              <a:rPr lang="fr-FR" dirty="0"/>
              <a:t>Psychopathologie</a:t>
            </a:r>
          </a:p>
        </p:txBody>
      </p:sp>
      <p:sp>
        <p:nvSpPr>
          <p:cNvPr id="3" name="Espace réservé du contenu 2">
            <a:extLst>
              <a:ext uri="{FF2B5EF4-FFF2-40B4-BE49-F238E27FC236}">
                <a16:creationId xmlns:a16="http://schemas.microsoft.com/office/drawing/2014/main" id="{AE67B9C7-C821-4960-95F1-E1A6D5CBBB0E}"/>
              </a:ext>
            </a:extLst>
          </p:cNvPr>
          <p:cNvSpPr>
            <a:spLocks noGrp="1"/>
          </p:cNvSpPr>
          <p:nvPr>
            <p:ph idx="1"/>
          </p:nvPr>
        </p:nvSpPr>
        <p:spPr/>
        <p:txBody>
          <a:bodyPr/>
          <a:lstStyle/>
          <a:p>
            <a:r>
              <a:rPr lang="fr-FR" dirty="0"/>
              <a:t>La caractéristique fondamentale de ces troubles est l’impulsivité : le passage à l’acte est un mode relationnel</a:t>
            </a:r>
          </a:p>
          <a:p>
            <a:r>
              <a:rPr lang="fr-FR" dirty="0"/>
              <a:t>Cette impulsivité ponctue des temps de dévalorisation, d’autosuffisance, parfois de toute puissance.</a:t>
            </a:r>
          </a:p>
          <a:p>
            <a:r>
              <a:rPr lang="fr-FR" dirty="0"/>
              <a:t>Cette impulsivité s’articule avec l’angoisse du patient, le passage à l’acte venant répondre à une tension anxieuse forte </a:t>
            </a:r>
          </a:p>
          <a:p>
            <a:r>
              <a:rPr lang="fr-FR" dirty="0"/>
              <a:t>L’angoisse du patient état limite est volontiers envahissante, diffuse, Certains la qualifient d’angoisse d’abandon.</a:t>
            </a:r>
          </a:p>
          <a:p>
            <a:endParaRPr lang="fr-FR" dirty="0"/>
          </a:p>
        </p:txBody>
      </p:sp>
    </p:spTree>
    <p:extLst>
      <p:ext uri="{BB962C8B-B14F-4D97-AF65-F5344CB8AC3E}">
        <p14:creationId xmlns:p14="http://schemas.microsoft.com/office/powerpoint/2010/main" val="236433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E639A6-E124-4E73-96C1-8DA18CF483F6}"/>
              </a:ext>
            </a:extLst>
          </p:cNvPr>
          <p:cNvSpPr>
            <a:spLocks noGrp="1"/>
          </p:cNvSpPr>
          <p:nvPr>
            <p:ph type="title"/>
          </p:nvPr>
        </p:nvSpPr>
        <p:spPr/>
        <p:txBody>
          <a:bodyPr/>
          <a:lstStyle/>
          <a:p>
            <a:r>
              <a:rPr lang="fr-FR" dirty="0"/>
              <a:t>Psychopathologie( suite)</a:t>
            </a:r>
          </a:p>
        </p:txBody>
      </p:sp>
      <p:sp>
        <p:nvSpPr>
          <p:cNvPr id="3" name="Espace réservé du contenu 2">
            <a:extLst>
              <a:ext uri="{FF2B5EF4-FFF2-40B4-BE49-F238E27FC236}">
                <a16:creationId xmlns:a16="http://schemas.microsoft.com/office/drawing/2014/main" id="{7598D49A-DC56-4DA6-B673-D81FDA82A908}"/>
              </a:ext>
            </a:extLst>
          </p:cNvPr>
          <p:cNvSpPr>
            <a:spLocks noGrp="1"/>
          </p:cNvSpPr>
          <p:nvPr>
            <p:ph idx="1"/>
          </p:nvPr>
        </p:nvSpPr>
        <p:spPr/>
        <p:txBody>
          <a:bodyPr/>
          <a:lstStyle/>
          <a:p>
            <a:r>
              <a:rPr lang="fr-FR" dirty="0"/>
              <a:t>La question de l’abandon reste complexe chez de tels patients car par leur comportement ils suscitent le rejet.</a:t>
            </a:r>
          </a:p>
          <a:p>
            <a:r>
              <a:rPr lang="fr-FR" dirty="0"/>
              <a:t> Dans le même temps ils peinent à s’ajuster à l’autre dans la relation, le manipulant volontiers.</a:t>
            </a:r>
          </a:p>
          <a:p>
            <a:r>
              <a:rPr lang="fr-FR" dirty="0"/>
              <a:t> En fait ils ont un problème de positionnement : tantôt ils investissent massivement la personne, tantôt quand elle se rapproche, ils prennent peur, la rejettent ou la fuient violemment.</a:t>
            </a:r>
          </a:p>
          <a:p>
            <a:r>
              <a:rPr lang="fr-FR" dirty="0"/>
              <a:t>Ce mode de fonctionnement traduit un profond clivage de leur personnalité</a:t>
            </a:r>
          </a:p>
          <a:p>
            <a:r>
              <a:rPr lang="fr-FR" dirty="0"/>
              <a:t>Le clivage peut aboutir au brusque revirement des affects du sujet, passant de l’amour à la haine et inversement. </a:t>
            </a:r>
          </a:p>
          <a:p>
            <a:endParaRPr lang="fr-FR" dirty="0"/>
          </a:p>
        </p:txBody>
      </p:sp>
    </p:spTree>
    <p:extLst>
      <p:ext uri="{BB962C8B-B14F-4D97-AF65-F5344CB8AC3E}">
        <p14:creationId xmlns:p14="http://schemas.microsoft.com/office/powerpoint/2010/main" val="3872278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649DE1-F7A6-4678-8292-FE0F5E643C18}"/>
              </a:ext>
            </a:extLst>
          </p:cNvPr>
          <p:cNvSpPr>
            <a:spLocks noGrp="1"/>
          </p:cNvSpPr>
          <p:nvPr>
            <p:ph type="title"/>
          </p:nvPr>
        </p:nvSpPr>
        <p:spPr/>
        <p:txBody>
          <a:bodyPr/>
          <a:lstStyle/>
          <a:p>
            <a:r>
              <a:rPr lang="fr-FR" dirty="0"/>
              <a:t>Psychopathologie (suite)</a:t>
            </a:r>
          </a:p>
        </p:txBody>
      </p:sp>
      <p:sp>
        <p:nvSpPr>
          <p:cNvPr id="3" name="Espace réservé du contenu 2">
            <a:extLst>
              <a:ext uri="{FF2B5EF4-FFF2-40B4-BE49-F238E27FC236}">
                <a16:creationId xmlns:a16="http://schemas.microsoft.com/office/drawing/2014/main" id="{D6B4B54E-0C42-4C03-B768-DF7B16E951E2}"/>
              </a:ext>
            </a:extLst>
          </p:cNvPr>
          <p:cNvSpPr>
            <a:spLocks noGrp="1"/>
          </p:cNvSpPr>
          <p:nvPr>
            <p:ph idx="1"/>
          </p:nvPr>
        </p:nvSpPr>
        <p:spPr/>
        <p:txBody>
          <a:bodyPr/>
          <a:lstStyle/>
          <a:p>
            <a:r>
              <a:rPr lang="fr-FR" dirty="0"/>
              <a:t>Le clivage a pour conséquence des passages à l’acte.</a:t>
            </a:r>
          </a:p>
          <a:p>
            <a:r>
              <a:rPr lang="fr-FR" dirty="0"/>
              <a:t>Ils font suite à une décharge pulsionnelle, puis, à distance ces passages à l’acte sont critiqués, mais cela n’empêche pas leur répétition.</a:t>
            </a:r>
          </a:p>
          <a:p>
            <a:r>
              <a:rPr lang="fr-FR" dirty="0"/>
              <a:t>De nombreux symptômes peuvent être empruntés au champ des névroses : phobies, conversions (nombreuses plaintes corporelles.)</a:t>
            </a:r>
          </a:p>
          <a:p>
            <a:r>
              <a:rPr lang="fr-FR" dirty="0"/>
              <a:t>D’autres renvoient au champ des psychoses, en particulier la sensation de vide, la massivité de l’angoisse qui peut parfois passer pour de l’angoisse psychotique.</a:t>
            </a:r>
          </a:p>
          <a:p>
            <a:endParaRPr lang="fr-FR" dirty="0"/>
          </a:p>
        </p:txBody>
      </p:sp>
    </p:spTree>
    <p:extLst>
      <p:ext uri="{BB962C8B-B14F-4D97-AF65-F5344CB8AC3E}">
        <p14:creationId xmlns:p14="http://schemas.microsoft.com/office/powerpoint/2010/main" val="2437354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C48D38-3988-4607-8D2B-BA5C1521552E}"/>
              </a:ext>
            </a:extLst>
          </p:cNvPr>
          <p:cNvSpPr>
            <a:spLocks noGrp="1"/>
          </p:cNvSpPr>
          <p:nvPr>
            <p:ph type="title"/>
          </p:nvPr>
        </p:nvSpPr>
        <p:spPr/>
        <p:txBody>
          <a:bodyPr>
            <a:normAutofit fontScale="90000"/>
          </a:bodyPr>
          <a:lstStyle/>
          <a:p>
            <a:r>
              <a:rPr lang="fr-FR" dirty="0"/>
              <a:t>Description de l’angoisse dans différentes personnalités: psychotiques, limites et névrotiques</a:t>
            </a:r>
          </a:p>
        </p:txBody>
      </p:sp>
      <p:sp>
        <p:nvSpPr>
          <p:cNvPr id="3" name="Espace réservé du contenu 2">
            <a:extLst>
              <a:ext uri="{FF2B5EF4-FFF2-40B4-BE49-F238E27FC236}">
                <a16:creationId xmlns:a16="http://schemas.microsoft.com/office/drawing/2014/main" id="{32784980-7373-481A-AA61-1653D5FAA622}"/>
              </a:ext>
            </a:extLst>
          </p:cNvPr>
          <p:cNvSpPr>
            <a:spLocks noGrp="1"/>
          </p:cNvSpPr>
          <p:nvPr>
            <p:ph idx="1"/>
          </p:nvPr>
        </p:nvSpPr>
        <p:spPr/>
        <p:txBody>
          <a:bodyPr/>
          <a:lstStyle/>
          <a:p>
            <a:endParaRPr lang="fr-FR" dirty="0"/>
          </a:p>
          <a:p>
            <a:endParaRPr lang="fr-FR" dirty="0"/>
          </a:p>
        </p:txBody>
      </p:sp>
    </p:spTree>
    <p:extLst>
      <p:ext uri="{BB962C8B-B14F-4D97-AF65-F5344CB8AC3E}">
        <p14:creationId xmlns:p14="http://schemas.microsoft.com/office/powerpoint/2010/main" val="1223598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725B33-27CA-4668-A345-1AAF12957A4A}"/>
              </a:ext>
            </a:extLst>
          </p:cNvPr>
          <p:cNvSpPr>
            <a:spLocks noGrp="1"/>
          </p:cNvSpPr>
          <p:nvPr>
            <p:ph type="title"/>
          </p:nvPr>
        </p:nvSpPr>
        <p:spPr/>
        <p:txBody>
          <a:bodyPr/>
          <a:lstStyle/>
          <a:p>
            <a:r>
              <a:rPr lang="fr-FR" dirty="0"/>
              <a:t>Personnalité psychotique</a:t>
            </a:r>
            <a:br>
              <a:rPr lang="fr-FR" dirty="0"/>
            </a:br>
            <a:endParaRPr lang="fr-FR" dirty="0"/>
          </a:p>
        </p:txBody>
      </p:sp>
      <p:sp>
        <p:nvSpPr>
          <p:cNvPr id="3" name="Espace réservé du contenu 2">
            <a:extLst>
              <a:ext uri="{FF2B5EF4-FFF2-40B4-BE49-F238E27FC236}">
                <a16:creationId xmlns:a16="http://schemas.microsoft.com/office/drawing/2014/main" id="{598F30FD-7EED-4883-B07A-AD04F6B5C9CD}"/>
              </a:ext>
            </a:extLst>
          </p:cNvPr>
          <p:cNvSpPr>
            <a:spLocks noGrp="1"/>
          </p:cNvSpPr>
          <p:nvPr>
            <p:ph idx="1"/>
          </p:nvPr>
        </p:nvSpPr>
        <p:spPr/>
        <p:txBody>
          <a:bodyPr/>
          <a:lstStyle/>
          <a:p>
            <a:r>
              <a:rPr lang="fr-FR" dirty="0"/>
              <a:t>Massivité et radicalité de l’angoisse </a:t>
            </a:r>
          </a:p>
          <a:p>
            <a:r>
              <a:rPr lang="fr-FR" dirty="0"/>
              <a:t>Angoisse de morcellement du corps et de l’activité psychique pouvant aller jusqu’à une angoisse de fin du monde</a:t>
            </a:r>
          </a:p>
          <a:p>
            <a:endParaRPr lang="fr-FR" dirty="0"/>
          </a:p>
        </p:txBody>
      </p:sp>
    </p:spTree>
    <p:extLst>
      <p:ext uri="{BB962C8B-B14F-4D97-AF65-F5344CB8AC3E}">
        <p14:creationId xmlns:p14="http://schemas.microsoft.com/office/powerpoint/2010/main" val="977224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816E20-427C-4475-B1E9-84B7E22CE717}"/>
              </a:ext>
            </a:extLst>
          </p:cNvPr>
          <p:cNvSpPr>
            <a:spLocks noGrp="1"/>
          </p:cNvSpPr>
          <p:nvPr>
            <p:ph type="title"/>
          </p:nvPr>
        </p:nvSpPr>
        <p:spPr/>
        <p:txBody>
          <a:bodyPr/>
          <a:lstStyle/>
          <a:p>
            <a:r>
              <a:rPr lang="fr-FR" dirty="0"/>
              <a:t>Personnalité limite</a:t>
            </a:r>
          </a:p>
        </p:txBody>
      </p:sp>
      <p:sp>
        <p:nvSpPr>
          <p:cNvPr id="3" name="Espace réservé du contenu 2">
            <a:extLst>
              <a:ext uri="{FF2B5EF4-FFF2-40B4-BE49-F238E27FC236}">
                <a16:creationId xmlns:a16="http://schemas.microsoft.com/office/drawing/2014/main" id="{F16414EA-CE7C-4A3B-8874-C36C66D8CED3}"/>
              </a:ext>
            </a:extLst>
          </p:cNvPr>
          <p:cNvSpPr>
            <a:spLocks noGrp="1"/>
          </p:cNvSpPr>
          <p:nvPr>
            <p:ph idx="1"/>
          </p:nvPr>
        </p:nvSpPr>
        <p:spPr/>
        <p:txBody>
          <a:bodyPr/>
          <a:lstStyle/>
          <a:p>
            <a:r>
              <a:rPr lang="fr-FR" dirty="0"/>
              <a:t>Angoisse flottante diffuse</a:t>
            </a:r>
          </a:p>
          <a:p>
            <a:r>
              <a:rPr lang="fr-FR" dirty="0"/>
              <a:t>Angoisse sans objet, anaclitique, CAD angoisse de séparation, d’abandon.</a:t>
            </a:r>
          </a:p>
        </p:txBody>
      </p:sp>
    </p:spTree>
    <p:extLst>
      <p:ext uri="{BB962C8B-B14F-4D97-AF65-F5344CB8AC3E}">
        <p14:creationId xmlns:p14="http://schemas.microsoft.com/office/powerpoint/2010/main" val="1536197225"/>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359</TotalTime>
  <Words>1323</Words>
  <Application>Microsoft Office PowerPoint</Application>
  <PresentationFormat>Grand écran</PresentationFormat>
  <Paragraphs>101</Paragraphs>
  <Slides>26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26</vt:i4>
      </vt:variant>
    </vt:vector>
  </HeadingPairs>
  <TitlesOfParts>
    <vt:vector size="30" baseType="lpstr">
      <vt:lpstr>Arial</vt:lpstr>
      <vt:lpstr>Century Gothic</vt:lpstr>
      <vt:lpstr>Wingdings 3</vt:lpstr>
      <vt:lpstr>Brin</vt:lpstr>
      <vt:lpstr>UE 2.6S5:processus psychopathologiques Les états limites 24 Novembre 2023 Promotion 2021-2024 Année 2023-2024</vt:lpstr>
      <vt:lpstr>L’ état limite ou personnalité borderline Définition</vt:lpstr>
      <vt:lpstr>Remarque</vt:lpstr>
      <vt:lpstr>Psychopathologie</vt:lpstr>
      <vt:lpstr>Psychopathologie( suite)</vt:lpstr>
      <vt:lpstr>Psychopathologie (suite)</vt:lpstr>
      <vt:lpstr>Description de l’angoisse dans différentes personnalités: psychotiques, limites et névrotiques</vt:lpstr>
      <vt:lpstr>Personnalité psychotique </vt:lpstr>
      <vt:lpstr>Personnalité limite</vt:lpstr>
      <vt:lpstr>Personnalité névrotique</vt:lpstr>
      <vt:lpstr>Différence entre dépression du sujet limite et dépression du sujet névrosé</vt:lpstr>
      <vt:lpstr>Dépression chez le sujet limite</vt:lpstr>
      <vt:lpstr>Angoisse chez le sujet limite</vt:lpstr>
      <vt:lpstr>Risques évolutifs chez le sujet limite</vt:lpstr>
      <vt:lpstr> Vécu du traitement chez le sujet limite</vt:lpstr>
      <vt:lpstr>Dépression chez le sujet névrosé</vt:lpstr>
      <vt:lpstr>Angoisse chez le sujet névrosé</vt:lpstr>
      <vt:lpstr>Risques évolutifs chez le sujet névrosé</vt:lpstr>
      <vt:lpstr>Vécu du traitement chez le sujet névrosé</vt:lpstr>
      <vt:lpstr>La prise en charge du patient état limite</vt:lpstr>
      <vt:lpstr>Prise en charge du patient borderline (suite)</vt:lpstr>
      <vt:lpstr>La prise en charge du patient borderline (suite)</vt:lpstr>
      <vt:lpstr>Objectifs thérapeutiques</vt:lpstr>
      <vt:lpstr>Objectifs thérapeutiques</vt:lpstr>
      <vt:lpstr>Objectifs thérapeutiques (suite)</vt:lpstr>
      <vt:lpstr>Evolution et complications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UE 2.6S5: Processus psychopathologiques Manuela End Date:Novembre 2022</dc:title>
  <dc:creator>End Manuela</dc:creator>
  <cp:lastModifiedBy>IFSI</cp:lastModifiedBy>
  <cp:revision>28</cp:revision>
  <dcterms:created xsi:type="dcterms:W3CDTF">2022-11-16T15:36:28Z</dcterms:created>
  <dcterms:modified xsi:type="dcterms:W3CDTF">2023-11-27T10:42:24Z</dcterms:modified>
</cp:coreProperties>
</file>