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69" r:id="rId26"/>
    <p:sldId id="270" r:id="rId27"/>
    <p:sldId id="271" r:id="rId28"/>
    <p:sldId id="296" r:id="rId29"/>
    <p:sldId id="300" r:id="rId30"/>
    <p:sldId id="272" r:id="rId31"/>
    <p:sldId id="273" r:id="rId32"/>
    <p:sldId id="274" r:id="rId33"/>
    <p:sldId id="275" r:id="rId34"/>
    <p:sldId id="276" r:id="rId35"/>
    <p:sldId id="277" r:id="rId36"/>
    <p:sldId id="278" r:id="rId37"/>
    <p:sldId id="279" r:id="rId38"/>
    <p:sldId id="280" r:id="rId39"/>
    <p:sldId id="295" r:id="rId40"/>
    <p:sldId id="297" r:id="rId41"/>
    <p:sldId id="298" r:id="rId42"/>
    <p:sldId id="299" r:id="rId43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FDF5A90-D48D-409A-98AE-0C2AE0EF5751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38F1-9C2D-4989-9A9E-1B3F4B3BDC07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41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F5A90-D48D-409A-98AE-0C2AE0EF5751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38F1-9C2D-4989-9A9E-1B3F4B3BD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08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F5A90-D48D-409A-98AE-0C2AE0EF5751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38F1-9C2D-4989-9A9E-1B3F4B3BDC07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48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F5A90-D48D-409A-98AE-0C2AE0EF5751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38F1-9C2D-4989-9A9E-1B3F4B3BD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18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F5A90-D48D-409A-98AE-0C2AE0EF5751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38F1-9C2D-4989-9A9E-1B3F4B3BDC07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02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F5A90-D48D-409A-98AE-0C2AE0EF5751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38F1-9C2D-4989-9A9E-1B3F4B3BD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18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F5A90-D48D-409A-98AE-0C2AE0EF5751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38F1-9C2D-4989-9A9E-1B3F4B3BD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75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F5A90-D48D-409A-98AE-0C2AE0EF5751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38F1-9C2D-4989-9A9E-1B3F4B3BD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91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F5A90-D48D-409A-98AE-0C2AE0EF5751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38F1-9C2D-4989-9A9E-1B3F4B3BD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25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F5A90-D48D-409A-98AE-0C2AE0EF5751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38F1-9C2D-4989-9A9E-1B3F4B3BDC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49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F5A90-D48D-409A-98AE-0C2AE0EF5751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B38F1-9C2D-4989-9A9E-1B3F4B3BDC07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55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FDF5A90-D48D-409A-98AE-0C2AE0EF5751}" type="datetimeFigureOut">
              <a:rPr lang="fr-FR" smtClean="0"/>
              <a:t>04/10/2023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36B38F1-9C2D-4989-9A9E-1B3F4B3BDC07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46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6ACC1D-AD10-450A-B6E3-B2BBA3F193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UE3.4S6 Initiation à la démarche de recherche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00DE771-5F82-4C61-999E-83CE3D8A31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Promotion 2021-2024</a:t>
            </a:r>
          </a:p>
          <a:p>
            <a:r>
              <a:rPr lang="fr-FR" dirty="0"/>
              <a:t>Mme End Manuela </a:t>
            </a:r>
          </a:p>
          <a:p>
            <a:r>
              <a:rPr lang="fr-FR"/>
              <a:t>5/09/2023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3404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089DB6-1FBE-431C-821C-65A9D27D4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Formulation de la question de départ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790655-6007-4273-BC5A-F1DA9A1A7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question de départ doit:</a:t>
            </a:r>
          </a:p>
          <a:p>
            <a:r>
              <a:rPr lang="fr-FR" dirty="0"/>
              <a:t>Contenir les éléments du problème identifié ( population cible, champ d’action)</a:t>
            </a:r>
          </a:p>
          <a:p>
            <a:r>
              <a:rPr lang="fr-FR" dirty="0"/>
              <a:t>Comporter un objectif précis de recherche qui correspond à ce que le chercheur veut comprendre par rapport au problème identifié</a:t>
            </a:r>
          </a:p>
          <a:p>
            <a:r>
              <a:rPr lang="fr-FR" dirty="0"/>
              <a:t>Respecter les caractéristiques d’une question de recherche: clarté, faisabilité, pertinence</a:t>
            </a:r>
          </a:p>
        </p:txBody>
      </p:sp>
    </p:spTree>
    <p:extLst>
      <p:ext uri="{BB962C8B-B14F-4D97-AF65-F5344CB8AC3E}">
        <p14:creationId xmlns:p14="http://schemas.microsoft.com/office/powerpoint/2010/main" val="847300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94D84E-476E-4B9C-BE28-AABC682CF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Caractéristiques de la question de départ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7EA07B-F3BA-4298-A7D0-1469D2C7A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/>
              <a:t>Clarté= compréhensible, précise</a:t>
            </a:r>
          </a:p>
          <a:p>
            <a:pPr marL="0" indent="0">
              <a:buNone/>
            </a:pPr>
            <a:r>
              <a:rPr lang="fr-FR" dirty="0"/>
              <a:t>L’énoncé de la question doit être précis</a:t>
            </a:r>
          </a:p>
          <a:p>
            <a:pPr marL="0" indent="0">
              <a:buNone/>
            </a:pPr>
            <a:r>
              <a:rPr lang="fr-FR" dirty="0"/>
              <a:t>Chaque mot doit pouvoir être défini( mot clé)</a:t>
            </a:r>
          </a:p>
          <a:p>
            <a:pPr marL="0" indent="0">
              <a:buNone/>
            </a:pPr>
            <a:r>
              <a:rPr lang="fr-FR" dirty="0"/>
              <a:t>Il doit être univoque= la compréhension doit être la même pour tous</a:t>
            </a:r>
          </a:p>
          <a:p>
            <a:pPr marL="0" indent="0">
              <a:buNone/>
            </a:pPr>
            <a:r>
              <a:rPr lang="fr-FR" dirty="0"/>
              <a:t>Il doit être concis=utiliser une syntaxe rigoureuse, chaque terme utilisé doit avoir sa place</a:t>
            </a:r>
          </a:p>
        </p:txBody>
      </p:sp>
    </p:spTree>
    <p:extLst>
      <p:ext uri="{BB962C8B-B14F-4D97-AF65-F5344CB8AC3E}">
        <p14:creationId xmlns:p14="http://schemas.microsoft.com/office/powerpoint/2010/main" val="2744835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E0E04F-BCC2-406A-BBC8-A49C0B015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Caractéristiques de la question de départ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9D362F-CD00-4275-8473-79EC59AA7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Faisabilité= réalisable, possible</a:t>
            </a:r>
          </a:p>
          <a:p>
            <a:pPr marL="0" indent="0">
              <a:buNone/>
            </a:pPr>
            <a:r>
              <a:rPr lang="fr-FR" dirty="0"/>
              <a:t>C’est le fait de pouvoir recueillir des éléments de réponse à la question posée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4725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316B7C-B8DA-48C2-B394-0AE843965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Caractéristiques de la question de départ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651669-01CE-437E-8458-D3972D193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Pertinence= appropriée, juste, qui dénote du bon sens</a:t>
            </a:r>
          </a:p>
          <a:p>
            <a:pPr marL="0" indent="0">
              <a:buNone/>
            </a:pPr>
            <a:r>
              <a:rPr lang="fr-FR" dirty="0"/>
              <a:t>La pertinence renvoie à la prévalence du problème identifié et à son inscription dans un contexte de réalité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9272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258FF3-87CF-4C31-8346-7F8413B24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Ce que n’est pas une question de départ</a:t>
            </a:r>
            <a:br>
              <a:rPr lang="fr-FR" dirty="0"/>
            </a:br>
            <a:r>
              <a:rPr lang="fr-FR" dirty="0"/>
              <a:t>Erreurs à éviter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99E36D-1B92-4F2A-A43A-8B645C9A8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question ayant trait à un jugement</a:t>
            </a:r>
          </a:p>
          <a:p>
            <a:pPr marL="0" indent="0">
              <a:buNone/>
            </a:pPr>
            <a:r>
              <a:rPr lang="fr-FR" dirty="0"/>
              <a:t>Pourquoi les soignants remplissent –ils mal le dossier de soins? Pourquoi les soignants infantilisent ils les personnes âgées?</a:t>
            </a:r>
          </a:p>
          <a:p>
            <a:pPr marL="0" indent="0">
              <a:buNone/>
            </a:pPr>
            <a:r>
              <a:rPr lang="fr-FR" dirty="0"/>
              <a:t>Ici les questions font état d’un problème non fondé sur des données objectives, on est dans le jugement de valeur</a:t>
            </a:r>
          </a:p>
        </p:txBody>
      </p:sp>
    </p:spTree>
    <p:extLst>
      <p:ext uri="{BB962C8B-B14F-4D97-AF65-F5344CB8AC3E}">
        <p14:creationId xmlns:p14="http://schemas.microsoft.com/office/powerpoint/2010/main" val="2033994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DFACC0-9F9E-4182-A499-A7FEB7A69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Ce que n’est pas une question de départ</a:t>
            </a:r>
            <a:br>
              <a:rPr lang="fr-FR" dirty="0"/>
            </a:br>
            <a:r>
              <a:rPr lang="fr-FR" dirty="0"/>
              <a:t>Erreurs à éviter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91DADA-F29E-4A95-A68D-2D2DF3DCD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Une question relevant de l’éthique ou de la morale ou se référant à des valeurs</a:t>
            </a:r>
          </a:p>
          <a:p>
            <a:pPr marL="0" indent="0">
              <a:buNone/>
            </a:pPr>
            <a:r>
              <a:rPr lang="fr-FR" dirty="0"/>
              <a:t>Pourquoi les patients déficitaires ne bénéficient -ils pas des mêmes moyens d’aide au diagnostic que d’autres patients?</a:t>
            </a:r>
          </a:p>
          <a:p>
            <a:pPr marL="0" indent="0">
              <a:buNone/>
            </a:pPr>
            <a:r>
              <a:rPr lang="fr-FR" dirty="0"/>
              <a:t>Ceci relève de l’éthique et ne se prête pas au domaine d’application des soins infirmiers</a:t>
            </a:r>
          </a:p>
          <a:p>
            <a:pPr marL="0" indent="0">
              <a:buNone/>
            </a:pPr>
            <a:r>
              <a:rPr lang="fr-FR" dirty="0"/>
              <a:t>Si le problème est réel dans la situation observée ( aucune donnée objective n’est présente dans le travail d’où est extraite cette question ) , il s’agit de discrimination , faute grave relevant du pénal</a:t>
            </a:r>
          </a:p>
          <a:p>
            <a:pPr marL="0" indent="0">
              <a:buNone/>
            </a:pPr>
            <a:r>
              <a:rPr lang="fr-FR" dirty="0"/>
              <a:t>Ici le domaine d’application ne relève pas de l’exercice infirmier mais du domaine médical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1189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FF4F65-82F9-4DE4-BDDB-F9C964C61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Ce que n’est pas une question de départ</a:t>
            </a:r>
            <a:br>
              <a:rPr lang="fr-FR" dirty="0"/>
            </a:br>
            <a:r>
              <a:rPr lang="fr-FR" dirty="0"/>
              <a:t>Erreurs à éviter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DDCA56-38E2-4C1F-8C2B-D5FCC692D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Comment l’IDE de réanimation peut-il accompagner la famille d’un patient dont on a décidé l’</a:t>
            </a:r>
            <a:r>
              <a:rPr lang="fr-FR" dirty="0" err="1"/>
              <a:t>arret</a:t>
            </a:r>
            <a:r>
              <a:rPr lang="fr-FR" dirty="0"/>
              <a:t> ou la limitation des soins?</a:t>
            </a:r>
          </a:p>
          <a:p>
            <a:pPr marL="0" indent="0">
              <a:buNone/>
            </a:pPr>
            <a:r>
              <a:rPr lang="fr-FR" dirty="0"/>
              <a:t>Les termes utilisés sont imprécis : « accompagner », « arrêt des soins » «  limitation dans les soins »</a:t>
            </a:r>
          </a:p>
          <a:p>
            <a:pPr marL="0" indent="0">
              <a:buNone/>
            </a:pPr>
            <a:r>
              <a:rPr lang="fr-FR" dirty="0"/>
              <a:t>Ou est le problème dans cette interrogation?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3379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281F2D-6D48-48BB-9E3C-78F1063F6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Ce que n’est pas une question de départ</a:t>
            </a:r>
            <a:br>
              <a:rPr lang="fr-FR" dirty="0"/>
            </a:br>
            <a:r>
              <a:rPr lang="fr-FR" dirty="0"/>
              <a:t>Erreurs à éviter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9AFD94-3D25-421E-85F6-320022583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question appelant une réponse par oui ou par non</a:t>
            </a:r>
          </a:p>
          <a:p>
            <a:pPr marL="0" indent="0">
              <a:buNone/>
            </a:pPr>
            <a:r>
              <a:rPr lang="fr-FR" dirty="0"/>
              <a:t>Est-ce que la capacité d’accompagner un patient en fin de vie , tout en respectant les limites de la relation soignant – soigné , peut s’acquérir durant la formation en soins infirmiers?</a:t>
            </a:r>
          </a:p>
          <a:p>
            <a:pPr marL="0" indent="0">
              <a:buNone/>
            </a:pPr>
            <a:r>
              <a:rPr lang="fr-FR" dirty="0"/>
              <a:t> Est-ce que la musicothérapie peut soigner les patients atteints de maladies mentales? </a:t>
            </a:r>
          </a:p>
          <a:p>
            <a:pPr marL="0" indent="0">
              <a:buNone/>
            </a:pPr>
            <a:r>
              <a:rPr lang="fr-FR" dirty="0"/>
              <a:t>Les réponses possibles à ces questions ne renseigneront ni sur les différents éléments présents dans le phénomène ni sur la découverte de relation entre 2 ou plusieurs éléments du problème de recherche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9206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AE58E8-EE8F-41AA-B36E-6E66E35D0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 formuler une question de départ?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123CD3-E965-4205-B4E4-E8AF275BC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L’énoncé de la question doit être précis , chaque mot doit pouvoir être défini à l’aide d’un référentiel théorique ( mots clés) , la compréhension doit être la même pour tous, il doit être concis sans se réduire à un sujet, un verbe et un complément, chaque terme utilisé doit avoir sa place. </a:t>
            </a:r>
          </a:p>
        </p:txBody>
      </p:sp>
    </p:spTree>
    <p:extLst>
      <p:ext uri="{BB962C8B-B14F-4D97-AF65-F5344CB8AC3E}">
        <p14:creationId xmlns:p14="http://schemas.microsoft.com/office/powerpoint/2010/main" val="4028147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4562A5-08E7-464C-9728-79A0C2A1C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Comment formuler une question de départ?</a:t>
            </a:r>
            <a:br>
              <a:rPr lang="fr-FR" dirty="0"/>
            </a:br>
            <a:r>
              <a:rPr lang="fr-FR" dirty="0"/>
              <a:t>Sous étapes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5D786A-EFCA-4CB0-AEDA-4C52252B0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Problématisation 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/>
              <a:t>A partir de situations rencontrées , de résultats d’études, on va identifier un problème de recherche</a:t>
            </a:r>
          </a:p>
          <a:p>
            <a:pPr marL="0" indent="0">
              <a:buNone/>
            </a:pPr>
            <a:r>
              <a:rPr lang="fr-FR" dirty="0"/>
              <a:t>Ceci ne peut se faire qu’à partir d’une mise à distance de la situation </a:t>
            </a:r>
          </a:p>
          <a:p>
            <a:pPr marL="0" indent="0">
              <a:buNone/>
            </a:pPr>
            <a:r>
              <a:rPr lang="fr-FR" dirty="0"/>
              <a:t>La mise en distance c’est mettre en perspective la situation jugée insatisfaisante avec la situation attendue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7585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AA125D-A338-43ED-B70F-06D971229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étapes de la démarche de recherche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51618D-C9A0-40BA-9108-8FDEA6AC1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Méthodologie du TFE</a:t>
            </a:r>
          </a:p>
        </p:txBody>
      </p:sp>
    </p:spTree>
    <p:extLst>
      <p:ext uri="{BB962C8B-B14F-4D97-AF65-F5344CB8AC3E}">
        <p14:creationId xmlns:p14="http://schemas.microsoft.com/office/powerpoint/2010/main" val="10930060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1392B4-346D-4984-8162-8FC57151B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 formuler une question de départ?</a:t>
            </a:r>
            <a:br>
              <a:rPr lang="fr-FR" dirty="0"/>
            </a:br>
            <a:r>
              <a:rPr lang="fr-FR" dirty="0"/>
              <a:t>Sous étapes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2598BF-EAD0-47F1-A0D9-6E4726D38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Problématisation:</a:t>
            </a:r>
            <a:r>
              <a:rPr lang="fr-FR" dirty="0"/>
              <a:t> elle comporte </a:t>
            </a:r>
          </a:p>
          <a:p>
            <a:r>
              <a:rPr lang="fr-FR" dirty="0"/>
              <a:t>L’identification du problème ou encore le titre du problème</a:t>
            </a:r>
          </a:p>
          <a:p>
            <a:r>
              <a:rPr lang="fr-FR" dirty="0"/>
              <a:t>La légitimation du problème: le problème est il bien réel?, est -il de la compétence de l’apprenti chercheur?</a:t>
            </a:r>
          </a:p>
          <a:p>
            <a:r>
              <a:rPr lang="fr-FR" dirty="0"/>
              <a:t>La généralisation du problème: est ce un problème ponctuel ou ce problème se répète -t il  avec d’autres acteurs  en d’autres lieux?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018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C4D10D-A4A0-453D-9DC7-D1CCC2F83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 formuler une question de départ?</a:t>
            </a:r>
            <a:br>
              <a:rPr lang="fr-FR" dirty="0"/>
            </a:br>
            <a:r>
              <a:rPr lang="fr-FR" dirty="0"/>
              <a:t>Sous étapes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A1EE0E-71B7-4EA5-9FF7-6E918CC74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Détermination des objectifs de recherche</a:t>
            </a:r>
          </a:p>
          <a:p>
            <a:pPr marL="0" indent="0">
              <a:buNone/>
            </a:pPr>
            <a:r>
              <a:rPr lang="fr-FR" dirty="0"/>
              <a:t>Par rapport au problème identifié , quel est l’objectif de recherche? , que veut –on découvrir?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1124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ED67BE-BD92-41F4-8496-A558A78A2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 formuler une question de départ?</a:t>
            </a:r>
            <a:br>
              <a:rPr lang="fr-FR" dirty="0"/>
            </a:br>
            <a:r>
              <a:rPr lang="fr-FR" dirty="0"/>
              <a:t>Sous étapes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DAA48E-5320-42D3-9DD5-0E5DD160F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formulation de la question de départ dépend du problème identifié et de l’objectif de recherche . Elle ne peut donc pas se faire avant ces 2 sous étapes.</a:t>
            </a:r>
          </a:p>
          <a:p>
            <a:r>
              <a:rPr lang="fr-FR" dirty="0"/>
              <a:t>« Poser une question de départ c’est construire une question du champ professionnel pour laquelle il n’y a pas de réponse d’emblée et à priori »( Bezombes §Crouzil, 1998,P66)</a:t>
            </a:r>
          </a:p>
        </p:txBody>
      </p:sp>
    </p:spTree>
    <p:extLst>
      <p:ext uri="{BB962C8B-B14F-4D97-AF65-F5344CB8AC3E}">
        <p14:creationId xmlns:p14="http://schemas.microsoft.com/office/powerpoint/2010/main" val="3976658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0F63DE-7B51-4C3E-9399-B1A7D9C1C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Question de départ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995FDE-56B7-4C31-B926-81297AA61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dirty="0"/>
              <a:t>Situation d’appel</a:t>
            </a:r>
          </a:p>
          <a:p>
            <a:pPr algn="ctr"/>
            <a:r>
              <a:rPr lang="fr-FR" dirty="0"/>
              <a:t>Interpellation , entrée dans le projet de recherche</a:t>
            </a:r>
          </a:p>
          <a:p>
            <a:pPr algn="ctr"/>
            <a:r>
              <a:rPr lang="fr-FR" dirty="0"/>
              <a:t>1eres lectures, observations</a:t>
            </a:r>
          </a:p>
          <a:p>
            <a:pPr algn="ctr"/>
            <a:r>
              <a:rPr lang="fr-FR" dirty="0"/>
              <a:t>Problématisation</a:t>
            </a:r>
          </a:p>
          <a:p>
            <a:pPr algn="ctr"/>
            <a:r>
              <a:rPr lang="fr-FR" dirty="0"/>
              <a:t>Détermination de l’objectif de recherche</a:t>
            </a:r>
          </a:p>
          <a:p>
            <a:pPr algn="ctr"/>
            <a:r>
              <a:rPr lang="fr-FR" dirty="0"/>
              <a:t> Formulation de la question de départ                 </a:t>
            </a:r>
          </a:p>
        </p:txBody>
      </p:sp>
      <p:sp>
        <p:nvSpPr>
          <p:cNvPr id="4" name="Flèche : bas 3">
            <a:extLst>
              <a:ext uri="{FF2B5EF4-FFF2-40B4-BE49-F238E27FC236}">
                <a16:creationId xmlns:a16="http://schemas.microsoft.com/office/drawing/2014/main" id="{33A421DB-315A-4FCC-9E0A-6DF8AECF1CAA}"/>
              </a:ext>
            </a:extLst>
          </p:cNvPr>
          <p:cNvSpPr/>
          <p:nvPr/>
        </p:nvSpPr>
        <p:spPr>
          <a:xfrm>
            <a:off x="5753100" y="2171700"/>
            <a:ext cx="205232" cy="266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 : bas 5">
            <a:extLst>
              <a:ext uri="{FF2B5EF4-FFF2-40B4-BE49-F238E27FC236}">
                <a16:creationId xmlns:a16="http://schemas.microsoft.com/office/drawing/2014/main" id="{A75529B1-7FF3-4C68-B051-69976CA5798B}"/>
              </a:ext>
            </a:extLst>
          </p:cNvPr>
          <p:cNvSpPr/>
          <p:nvPr/>
        </p:nvSpPr>
        <p:spPr>
          <a:xfrm>
            <a:off x="5753100" y="2651125"/>
            <a:ext cx="205232" cy="266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 : bas 6">
            <a:extLst>
              <a:ext uri="{FF2B5EF4-FFF2-40B4-BE49-F238E27FC236}">
                <a16:creationId xmlns:a16="http://schemas.microsoft.com/office/drawing/2014/main" id="{52B56DA0-C523-4474-98D5-77E8BA0881D8}"/>
              </a:ext>
            </a:extLst>
          </p:cNvPr>
          <p:cNvSpPr/>
          <p:nvPr/>
        </p:nvSpPr>
        <p:spPr>
          <a:xfrm>
            <a:off x="5754116" y="3244057"/>
            <a:ext cx="205232" cy="266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 : bas 7">
            <a:extLst>
              <a:ext uri="{FF2B5EF4-FFF2-40B4-BE49-F238E27FC236}">
                <a16:creationId xmlns:a16="http://schemas.microsoft.com/office/drawing/2014/main" id="{41B9D907-2952-49FF-90A8-6BA0C3F0A188}"/>
              </a:ext>
            </a:extLst>
          </p:cNvPr>
          <p:cNvSpPr/>
          <p:nvPr/>
        </p:nvSpPr>
        <p:spPr>
          <a:xfrm>
            <a:off x="5757164" y="3734594"/>
            <a:ext cx="205232" cy="266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9" name="Flèche : bas 8">
            <a:extLst>
              <a:ext uri="{FF2B5EF4-FFF2-40B4-BE49-F238E27FC236}">
                <a16:creationId xmlns:a16="http://schemas.microsoft.com/office/drawing/2014/main" id="{CE5E3375-0A92-4FB4-99DE-982029B572A2}"/>
              </a:ext>
            </a:extLst>
          </p:cNvPr>
          <p:cNvSpPr/>
          <p:nvPr/>
        </p:nvSpPr>
        <p:spPr>
          <a:xfrm>
            <a:off x="5753100" y="4225131"/>
            <a:ext cx="205232" cy="266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6587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36A122-2F3D-40E0-89C0-5C3225675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de départ</a:t>
            </a:r>
            <a:br>
              <a:rPr lang="fr-FR" dirty="0"/>
            </a:br>
            <a:r>
              <a:rPr lang="fr-FR" dirty="0"/>
              <a:t>Exemple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08FDEB-EB07-423C-9084-5E666FA3B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« Quelle est l’importance de la toilette dans la vie quotidienne des personnes âgées en unité de soins de longue durée? »</a:t>
            </a:r>
          </a:p>
          <a:p>
            <a:pPr marL="0" indent="0">
              <a:buNone/>
            </a:pPr>
            <a:r>
              <a:rPr lang="fr-FR" dirty="0"/>
              <a:t>Plus tard après  avoir effectué des recherches documentaires , la question de recherche pourrait être</a:t>
            </a:r>
          </a:p>
          <a:p>
            <a:pPr marL="0" indent="0">
              <a:buNone/>
            </a:pPr>
            <a:r>
              <a:rPr lang="fr-FR" dirty="0"/>
              <a:t>« Quels sont les facteurs influant sur le vécu de la toilette  par les personnes âgées hospitalisées en unité de soins de longue durée? »</a:t>
            </a:r>
          </a:p>
        </p:txBody>
      </p:sp>
    </p:spTree>
    <p:extLst>
      <p:ext uri="{BB962C8B-B14F-4D97-AF65-F5344CB8AC3E}">
        <p14:creationId xmlns:p14="http://schemas.microsoft.com/office/powerpoint/2010/main" val="42547058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27723B-A8F6-4284-B5CB-6D6C89CE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Problématique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6594D4-8D1E-44C7-B06C-36D473654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L’élaboration de la problématique ne peut se réaliser correctement que si l’étape exploratoire a été bien conduite </a:t>
            </a:r>
          </a:p>
          <a:p>
            <a:r>
              <a:rPr lang="fr-FR" dirty="0"/>
              <a:t>« approche ou perspective théorique qu’on décide d’adopter pour traiter le problème posé par la question »(op.cit., Quivy § Campenhoudt,p 85)</a:t>
            </a:r>
          </a:p>
        </p:txBody>
      </p:sp>
    </p:spTree>
    <p:extLst>
      <p:ext uri="{BB962C8B-B14F-4D97-AF65-F5344CB8AC3E}">
        <p14:creationId xmlns:p14="http://schemas.microsoft.com/office/powerpoint/2010/main" val="2122707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4E78CC-EE95-41E7-89C0-5DAABAD93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Problématique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151F55-DC37-46F5-99CB-6711DFB1D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Concrètement elle se présente comme  un ensemble de questions secondaires ( ou sous questions) à la question centrale </a:t>
            </a:r>
          </a:p>
          <a:p>
            <a:r>
              <a:rPr lang="fr-FR" dirty="0"/>
              <a:t>Des questions interrogeant le prescriptif( cadre juridique, institutionnel, tout ce qui fait l’objet d’écrits formalisés </a:t>
            </a:r>
          </a:p>
          <a:p>
            <a:r>
              <a:rPr lang="fr-FR" dirty="0"/>
              <a:t>Des questions interrogeant le réel observé</a:t>
            </a:r>
          </a:p>
        </p:txBody>
      </p:sp>
    </p:spTree>
    <p:extLst>
      <p:ext uri="{BB962C8B-B14F-4D97-AF65-F5344CB8AC3E}">
        <p14:creationId xmlns:p14="http://schemas.microsoft.com/office/powerpoint/2010/main" val="5603326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CE1CD0-FB87-4AD9-A710-7E36E8FBA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Problématique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EF3780-15C6-46DD-9C86-D110938BE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La problématique s’appuie sur</a:t>
            </a:r>
          </a:p>
          <a:p>
            <a:r>
              <a:rPr lang="fr-FR" dirty="0"/>
              <a:t>La constitution d’un cadre théorique suite aux lectures réalisées</a:t>
            </a:r>
          </a:p>
          <a:p>
            <a:r>
              <a:rPr lang="fr-FR" dirty="0"/>
              <a:t>Les questionnements élaborés</a:t>
            </a:r>
          </a:p>
          <a:p>
            <a:r>
              <a:rPr lang="fr-FR" dirty="0"/>
              <a:t>Les constats réalisés</a:t>
            </a:r>
          </a:p>
        </p:txBody>
      </p:sp>
    </p:spTree>
    <p:extLst>
      <p:ext uri="{BB962C8B-B14F-4D97-AF65-F5344CB8AC3E}">
        <p14:creationId xmlns:p14="http://schemas.microsoft.com/office/powerpoint/2010/main" val="21596852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8BE0F9-E6BB-4F7C-A46D-6967A1009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question de recherche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EA0102-3202-4DA1-854D-3DA79AB18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 est une question plus aboutie plus précise que la question de départ</a:t>
            </a:r>
          </a:p>
          <a:p>
            <a:r>
              <a:rPr lang="fr-FR" dirty="0"/>
              <a:t>C’est une question qui  nécessite de faire des investigations </a:t>
            </a:r>
          </a:p>
          <a:p>
            <a:r>
              <a:rPr lang="fr-FR" dirty="0"/>
              <a:t>La question de départ est une question qui souvent n’est pas encore aboutie, , elle guide les 1eres étapes de votre réflexion </a:t>
            </a:r>
          </a:p>
          <a:p>
            <a:r>
              <a:rPr lang="fr-FR" dirty="0"/>
              <a:t>NB : parfois la question de départ est très précise </a:t>
            </a:r>
          </a:p>
          <a:p>
            <a:r>
              <a:rPr lang="fr-FR" dirty="0"/>
              <a:t>Dans ce cas l’étudiant pourra la garder comme question de recherche </a:t>
            </a:r>
          </a:p>
        </p:txBody>
      </p:sp>
    </p:spTree>
    <p:extLst>
      <p:ext uri="{BB962C8B-B14F-4D97-AF65-F5344CB8AC3E}">
        <p14:creationId xmlns:p14="http://schemas.microsoft.com/office/powerpoint/2010/main" val="5211831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7C8EE8-7258-4DDC-8BD4-3E1F3FC23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question de recherche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A2AE87-1A22-45FB-B9F9-317912DB7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Enoncé interrogatif clair, précis, univoque et concis qui identifie les concepts et spécifie l’angle sous lequel  sera traité le sujet </a:t>
            </a:r>
          </a:p>
          <a:p>
            <a:r>
              <a:rPr lang="fr-FR" dirty="0"/>
              <a:t>Elle comporte des mots clé qui renvoient à des concepts </a:t>
            </a:r>
          </a:p>
        </p:txBody>
      </p:sp>
    </p:spTree>
    <p:extLst>
      <p:ext uri="{BB962C8B-B14F-4D97-AF65-F5344CB8AC3E}">
        <p14:creationId xmlns:p14="http://schemas.microsoft.com/office/powerpoint/2010/main" val="121329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27E51E-8271-487E-8EA9-2042B1279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du cours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D9AEE5-0A96-48E7-BF2A-8C26F80FA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Pré requis: cours du 7 juin 2023</a:t>
            </a:r>
          </a:p>
          <a:p>
            <a:r>
              <a:rPr lang="fr-FR" dirty="0"/>
              <a:t>Rappel: la situation de départ= étape 1= entrée dans la démarche de recherche</a:t>
            </a:r>
          </a:p>
          <a:p>
            <a:r>
              <a:rPr lang="fr-FR" dirty="0"/>
              <a:t>Phase exploratoire: lectures : ce qui a déjà été écrit sur </a:t>
            </a:r>
            <a:r>
              <a:rPr lang="fr-FR"/>
              <a:t>ce sujet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80308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48E78D-785F-4829-8D84-28D739CE2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Cadre de référence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102E90-4F0C-4897-8A85-5E1B6DE46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se développe à partir des mots clés et des concepts présents dans la question de départ ou dans la problématique</a:t>
            </a:r>
          </a:p>
          <a:p>
            <a:r>
              <a:rPr lang="fr-FR" dirty="0"/>
              <a:t>Ils se situe donc après la problématique </a:t>
            </a:r>
          </a:p>
          <a:p>
            <a:r>
              <a:rPr lang="fr-FR" dirty="0"/>
              <a:t>Le développement du cadre de référence doit être en lien avec la problématique et la question </a:t>
            </a:r>
          </a:p>
        </p:txBody>
      </p:sp>
    </p:spTree>
    <p:extLst>
      <p:ext uri="{BB962C8B-B14F-4D97-AF65-F5344CB8AC3E}">
        <p14:creationId xmlns:p14="http://schemas.microsoft.com/office/powerpoint/2010/main" val="150885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D92EA5-07E1-41C6-B988-9B93FC919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Cadre de référence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3B4F2B-85F0-4269-9101-6C6C9DD3E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peut se présenter sous la forme d’un cadre contextuel et d’un cadre  conceptuel (cadre théorique)</a:t>
            </a:r>
          </a:p>
        </p:txBody>
      </p:sp>
    </p:spTree>
    <p:extLst>
      <p:ext uri="{BB962C8B-B14F-4D97-AF65-F5344CB8AC3E}">
        <p14:creationId xmlns:p14="http://schemas.microsoft.com/office/powerpoint/2010/main" val="19988590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69B8AA-6BB2-4AF3-919F-B9DE3450A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Cadre de référence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10F7E2-BB03-4100-8797-21D290C6E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Cadre contextuel</a:t>
            </a:r>
          </a:p>
          <a:p>
            <a:endParaRPr lang="fr-FR" dirty="0"/>
          </a:p>
          <a:p>
            <a:r>
              <a:rPr lang="fr-FR" dirty="0"/>
              <a:t>Il présente les éléments de contextualisation du problème de recherche</a:t>
            </a:r>
          </a:p>
          <a:p>
            <a:r>
              <a:rPr lang="fr-FR" dirty="0"/>
              <a:t>Il vise davantage à situer le problème de recherche qu’à l’expliquer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1243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2EC8A3-9AA0-4FDC-B8A5-5FEB43153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Cadre de référence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F28136-1B17-45EC-89F4-11DC4F724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Cadre contextuel</a:t>
            </a:r>
          </a:p>
          <a:p>
            <a:pPr marL="0" indent="0">
              <a:buNone/>
            </a:pPr>
            <a:r>
              <a:rPr lang="fr-FR" dirty="0"/>
              <a:t>Il comporte</a:t>
            </a:r>
          </a:p>
          <a:p>
            <a:pPr marL="0" indent="0">
              <a:buNone/>
            </a:pPr>
            <a:r>
              <a:rPr lang="fr-FR" dirty="0"/>
              <a:t>Les éléments d’évolution: historique par ex</a:t>
            </a:r>
          </a:p>
          <a:p>
            <a:pPr marL="0" indent="0">
              <a:buNone/>
            </a:pPr>
            <a:r>
              <a:rPr lang="fr-FR" dirty="0"/>
              <a:t>Le prescriptif: aspects juridiques, chartes, recommandations, projets institutionnels…</a:t>
            </a:r>
          </a:p>
        </p:txBody>
      </p:sp>
    </p:spTree>
    <p:extLst>
      <p:ext uri="{BB962C8B-B14F-4D97-AF65-F5344CB8AC3E}">
        <p14:creationId xmlns:p14="http://schemas.microsoft.com/office/powerpoint/2010/main" val="12211328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9524DB-83AA-41F8-B3A7-110C4331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Cadre de référence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49F6C7-2B6F-4969-844D-2BDB62452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Cadre  conceptuel( cadre théorique)</a:t>
            </a:r>
          </a:p>
          <a:p>
            <a:r>
              <a:rPr lang="fr-FR" dirty="0"/>
              <a:t>Il développe la dimension théorique en abordant différents points de vue d’auteurs par rapport à un concept ou à plusieurs concepts  </a:t>
            </a:r>
          </a:p>
          <a:p>
            <a:r>
              <a:rPr lang="fr-FR" dirty="0"/>
              <a:t>Il résulte d’une élaboration théorique destinée à proposer des éléments de compréhension qui rendront intelligible ce qui a été vu, entendu et/ou lu </a:t>
            </a:r>
          </a:p>
        </p:txBody>
      </p:sp>
    </p:spTree>
    <p:extLst>
      <p:ext uri="{BB962C8B-B14F-4D97-AF65-F5344CB8AC3E}">
        <p14:creationId xmlns:p14="http://schemas.microsoft.com/office/powerpoint/2010/main" val="14773353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F54D3E-E7D5-439E-96E1-65FB548C9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Cadre de référence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814DF3-3B3E-44B0-81E1-62C9B005B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963" y="2303212"/>
            <a:ext cx="9720073" cy="402336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Cadre conceptuel( cadre théorique)</a:t>
            </a:r>
          </a:p>
          <a:p>
            <a:pPr marL="0" indent="0">
              <a:buNone/>
            </a:pPr>
            <a:r>
              <a:rPr lang="fr-FR" dirty="0"/>
              <a:t>Il se structure à partir des concepts clés présents dans la question</a:t>
            </a:r>
          </a:p>
          <a:p>
            <a:pPr marL="0" indent="0">
              <a:buNone/>
            </a:pPr>
            <a:r>
              <a:rPr lang="fr-FR" dirty="0"/>
              <a:t>Chaque concept doit être défini à partir de définitions d’auteurs issues  de dictionnaires spécialisés ou de travaux publiés , articles de recherche</a:t>
            </a:r>
          </a:p>
          <a:p>
            <a:pPr marL="0" indent="0">
              <a:buNone/>
            </a:pPr>
            <a:r>
              <a:rPr lang="fr-FR" dirty="0"/>
              <a:t>Ensuite on présentera le concept au travers de différentes théories</a:t>
            </a:r>
          </a:p>
        </p:txBody>
      </p:sp>
    </p:spTree>
    <p:extLst>
      <p:ext uri="{BB962C8B-B14F-4D97-AF65-F5344CB8AC3E}">
        <p14:creationId xmlns:p14="http://schemas.microsoft.com/office/powerpoint/2010/main" val="32439433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510F1C-8AA9-47A0-9921-4509B0554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Cadre de référence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002DE5-F971-40B1-A168-B9E9E5D63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Cadre conceptuel</a:t>
            </a:r>
          </a:p>
          <a:p>
            <a:pPr marL="0" indent="0">
              <a:buNone/>
            </a:pPr>
            <a:r>
              <a:rPr lang="fr-FR" dirty="0"/>
              <a:t>Rappel: un concept: idée générale et abstraite que se fait l’esprit humain d’un objet de pensée concret ou abstrait , et qui lui permet de rattacher à ce même objet les diverses perception qu’il en a , et d’en organiser les connaissances( Larousse)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C’est l’élément qui permet à la pensée d’aller du singulier à la généralité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48294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A64880-2F63-4D0C-825E-4BCA86BB2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Cadre de référence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FD1304-872C-4C9A-89FB-ACDFAFAF8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1025"/>
            <a:ext cx="10515600" cy="4351338"/>
          </a:xfrm>
        </p:spPr>
        <p:txBody>
          <a:bodyPr/>
          <a:lstStyle/>
          <a:p>
            <a:r>
              <a:rPr lang="fr-FR" dirty="0"/>
              <a:t>Cadre conceptuel</a:t>
            </a:r>
          </a:p>
          <a:p>
            <a:r>
              <a:rPr lang="fr-FR" dirty="0"/>
              <a:t>Ex: concept de soin: l’étudiant peut partir de la définition des soins du dictionnaire des soins infirmiers puis proposer plusieurs définitions issues de théoriciens de soins différents: Rosette </a:t>
            </a:r>
            <a:r>
              <a:rPr lang="fr-FR" dirty="0" err="1"/>
              <a:t>Poletti</a:t>
            </a:r>
            <a:r>
              <a:rPr lang="fr-FR" dirty="0"/>
              <a:t>, Walter Hesbeen, Virginia Henderson,…</a:t>
            </a:r>
          </a:p>
        </p:txBody>
      </p:sp>
    </p:spTree>
    <p:extLst>
      <p:ext uri="{BB962C8B-B14F-4D97-AF65-F5344CB8AC3E}">
        <p14:creationId xmlns:p14="http://schemas.microsoft.com/office/powerpoint/2010/main" val="22115481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A75FC5-3AA3-485F-B8F5-EE8343833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2DAE9C-48DD-41A0-9C22-D42CF8A11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C’est la mise en lien des différents apports du cadre de référence avec la problématique posée et la situation de départ</a:t>
            </a:r>
          </a:p>
          <a:p>
            <a:r>
              <a:rPr lang="fr-FR" dirty="0"/>
              <a:t>C est revenir sur la situation de départ et la décrypter à la lumière du cadre conceptuel, des théories des auteurs </a:t>
            </a:r>
          </a:p>
          <a:p>
            <a:r>
              <a:rPr lang="fr-FR" dirty="0"/>
              <a:t>C’est dégager des éléments qui constituent un ensemble pour l’expliquer, l’éclairer</a:t>
            </a:r>
          </a:p>
          <a:p>
            <a:r>
              <a:rPr lang="fr-FR" dirty="0"/>
              <a:t>But: mieux comprendre un phénomène </a:t>
            </a:r>
          </a:p>
          <a:p>
            <a:r>
              <a:rPr lang="fr-FR" dirty="0"/>
              <a:t>Donner du sens à ce qui </a:t>
            </a:r>
            <a:r>
              <a:rPr lang="fr-FR"/>
              <a:t>s’est passé, </a:t>
            </a:r>
            <a:r>
              <a:rPr lang="fr-FR" dirty="0"/>
              <a:t>à ce que vous avez décrit dans la situation de départ </a:t>
            </a:r>
          </a:p>
        </p:txBody>
      </p:sp>
    </p:spTree>
    <p:extLst>
      <p:ext uri="{BB962C8B-B14F-4D97-AF65-F5344CB8AC3E}">
        <p14:creationId xmlns:p14="http://schemas.microsoft.com/office/powerpoint/2010/main" val="6868310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70FF33-5684-41EF-B374-D43D7D36B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et 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35A6C6-D2B0-4F6D-B3B2-727EDF3E5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Introduction: rédigée à la fin du travail, elle présente le thème , le sujet, la problématique</a:t>
            </a:r>
          </a:p>
          <a:p>
            <a:r>
              <a:rPr lang="fr-FR" dirty="0"/>
              <a:t>Conclusion: elle revient sur le contenu du travail et ouvre la réflexion , en particulier sur les perspectives professionnelles qui s’en dégagent</a:t>
            </a:r>
          </a:p>
        </p:txBody>
      </p:sp>
    </p:spTree>
    <p:extLst>
      <p:ext uri="{BB962C8B-B14F-4D97-AF65-F5344CB8AC3E}">
        <p14:creationId xmlns:p14="http://schemas.microsoft.com/office/powerpoint/2010/main" val="94649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79000C-81AF-4B83-9F76-9D921FB97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 Méthodologie du TFE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Pré requis : comment débuter son TFE </a:t>
            </a:r>
            <a:br>
              <a:rPr lang="fr-FR" dirty="0"/>
            </a:br>
            <a:r>
              <a:rPr lang="fr-FR" dirty="0"/>
              <a:t>cours du 7 juin 2023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C26DD8-1E19-443C-8E00-E73A51DBA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Méthodologie du TFE</a:t>
            </a:r>
          </a:p>
        </p:txBody>
      </p:sp>
    </p:spTree>
    <p:extLst>
      <p:ext uri="{BB962C8B-B14F-4D97-AF65-F5344CB8AC3E}">
        <p14:creationId xmlns:p14="http://schemas.microsoft.com/office/powerpoint/2010/main" val="33817169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56539F-4AD7-4DA9-80BE-631BC78B3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titre du TFE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5E39F5-28FB-4483-A073-756B19EC1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formulation doit être la plus succincte et indicative possible reflétant bien le contenu du TFE </a:t>
            </a:r>
          </a:p>
          <a:p>
            <a:r>
              <a:rPr lang="fr-FR" dirty="0"/>
              <a:t>Il peut être formulé de façon interrogative ou de façon affirmative </a:t>
            </a:r>
          </a:p>
        </p:txBody>
      </p:sp>
    </p:spTree>
    <p:extLst>
      <p:ext uri="{BB962C8B-B14F-4D97-AF65-F5344CB8AC3E}">
        <p14:creationId xmlns:p14="http://schemas.microsoft.com/office/powerpoint/2010/main" val="3807430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0BB6A2-BE8A-4B92-8FCC-C6B4E36BA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suivi méthodologique du TFE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015CB9-B9E3-4612-9DF4-6E4E8FE8E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cadre formateur «  guidant de mémoire » a pour mission:</a:t>
            </a:r>
          </a:p>
          <a:p>
            <a:r>
              <a:rPr lang="fr-FR" dirty="0"/>
              <a:t> d’accompagner l’étudiant dans sa démarche de recherche</a:t>
            </a:r>
          </a:p>
          <a:p>
            <a:r>
              <a:rPr lang="fr-FR" dirty="0"/>
              <a:t> d’accompagner l’étudiant sur le plan méthodologique </a:t>
            </a:r>
          </a:p>
          <a:p>
            <a:r>
              <a:rPr lang="fr-FR" dirty="0"/>
              <a:t>Avant chaque guidance ( individuelle ou collective) l’étudiant fait parvenir son travail à son guidant ( CF échéancier)</a:t>
            </a:r>
          </a:p>
          <a:p>
            <a:r>
              <a:rPr lang="fr-FR" dirty="0"/>
              <a:t>Les RDV de guidance individuelle sont sollicités par l’étudiant à chaque étape du travail </a:t>
            </a:r>
          </a:p>
        </p:txBody>
      </p:sp>
    </p:spTree>
    <p:extLst>
      <p:ext uri="{BB962C8B-B14F-4D97-AF65-F5344CB8AC3E}">
        <p14:creationId xmlns:p14="http://schemas.microsoft.com/office/powerpoint/2010/main" val="25189276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54B3CD-240C-4DED-8408-E59B0F3FE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recherche en soins infirmiers </a:t>
            </a:r>
            <a:br>
              <a:rPr lang="fr-FR" dirty="0"/>
            </a:br>
            <a:r>
              <a:rPr lang="fr-FR" dirty="0"/>
              <a:t>OUTILS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1C9200-870A-4F4B-BFE1-A82CE7D5F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Calendrier échéancier</a:t>
            </a:r>
          </a:p>
          <a:p>
            <a:r>
              <a:rPr lang="fr-FR" dirty="0"/>
              <a:t>Méthodologie de la recherche</a:t>
            </a:r>
          </a:p>
          <a:p>
            <a:r>
              <a:rPr lang="fr-FR" dirty="0"/>
              <a:t>Fiche de suivi individuel</a:t>
            </a:r>
          </a:p>
          <a:p>
            <a:r>
              <a:rPr lang="fr-FR" dirty="0"/>
              <a:t>Carnet de bord</a:t>
            </a:r>
          </a:p>
          <a:p>
            <a:r>
              <a:rPr lang="fr-FR" dirty="0"/>
              <a:t>Répertoire informatique sauvegarde informatique… clé USB</a:t>
            </a:r>
          </a:p>
          <a:p>
            <a:r>
              <a:rPr lang="fr-FR" dirty="0"/>
              <a:t>Carnet de citations</a:t>
            </a:r>
          </a:p>
        </p:txBody>
      </p:sp>
    </p:spTree>
    <p:extLst>
      <p:ext uri="{BB962C8B-B14F-4D97-AF65-F5344CB8AC3E}">
        <p14:creationId xmlns:p14="http://schemas.microsoft.com/office/powerpoint/2010/main" val="392102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97A980-8E39-4773-8028-259FE692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Rappel: la situation de départ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BE2B44-9C66-43D4-A5AB-37437CD10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Ce qui est attendu pour la situation de départ</a:t>
            </a:r>
          </a:p>
          <a:p>
            <a:r>
              <a:rPr lang="fr-FR" dirty="0"/>
              <a:t>Etudiant acteur de la situation</a:t>
            </a:r>
          </a:p>
          <a:p>
            <a:r>
              <a:rPr lang="fr-FR" dirty="0"/>
              <a:t>Dans un cadre professionnel</a:t>
            </a:r>
          </a:p>
          <a:p>
            <a:r>
              <a:rPr lang="fr-FR" dirty="0"/>
              <a:t>Qui a un lien avec votre pratique professionnelle</a:t>
            </a:r>
          </a:p>
          <a:p>
            <a:r>
              <a:rPr lang="fr-FR" dirty="0"/>
              <a:t>Qui permet une prise de recul suffisant</a:t>
            </a:r>
          </a:p>
          <a:p>
            <a:r>
              <a:rPr lang="fr-FR" dirty="0"/>
              <a:t>Qui a suscité votre questionnement, qui vous a interpellé</a:t>
            </a:r>
          </a:p>
          <a:p>
            <a:r>
              <a:rPr lang="fr-FR" dirty="0"/>
              <a:t>Pour laquelle vous avez envie d’en savoir plus, que vous avez envie d</a:t>
            </a:r>
          </a:p>
        </p:txBody>
      </p:sp>
    </p:spTree>
    <p:extLst>
      <p:ext uri="{BB962C8B-B14F-4D97-AF65-F5344CB8AC3E}">
        <p14:creationId xmlns:p14="http://schemas.microsoft.com/office/powerpoint/2010/main" val="2774620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8CE887-494C-45D6-8ADD-A248AB63E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Rappel: la situation de départ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B18062-2958-4CC6-B01B-3C18A36A1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Depuis le semestre 1 vous réalisez pour chaque stage une analyse de pratique </a:t>
            </a:r>
          </a:p>
          <a:p>
            <a:r>
              <a:rPr lang="fr-FR" dirty="0"/>
              <a:t>Vous suivez la méthodologie  « analyse de pratique » déclinée du semestre 1 au semestre 6</a:t>
            </a:r>
          </a:p>
          <a:p>
            <a:r>
              <a:rPr lang="fr-FR" dirty="0"/>
              <a:t>Vous décrivez une situation que vous avez vécue ,  qui vous a interpellé, qui vous a questionné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316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08AF0E-7034-46E0-81E3-ABD63C918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Rappel: la situation de départ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EECB74-A2C8-4921-93D9-7352B4A26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Description d’une situation précise qui est contextualisée:</a:t>
            </a:r>
          </a:p>
          <a:p>
            <a:r>
              <a:rPr lang="fr-FR" dirty="0"/>
              <a:t>De quoi  s’agit-il?</a:t>
            </a:r>
          </a:p>
          <a:p>
            <a:r>
              <a:rPr lang="fr-FR" dirty="0"/>
              <a:t>Qui  est concerné?</a:t>
            </a:r>
          </a:p>
          <a:p>
            <a:r>
              <a:rPr lang="fr-FR" dirty="0"/>
              <a:t>Ou s’est déroulée la situation?</a:t>
            </a:r>
          </a:p>
          <a:p>
            <a:r>
              <a:rPr lang="fr-FR" dirty="0"/>
              <a:t>Quand s’est déroulée la situation?</a:t>
            </a:r>
          </a:p>
          <a:p>
            <a:r>
              <a:rPr lang="fr-FR" dirty="0"/>
              <a:t>Quelles étaient les intentions de départ et la stratégie prévue </a:t>
            </a:r>
          </a:p>
          <a:p>
            <a:r>
              <a:rPr lang="fr-FR" dirty="0"/>
              <a:t>Comment la situation s’est réellement déroulée? </a:t>
            </a:r>
          </a:p>
          <a:p>
            <a:r>
              <a:rPr lang="fr-FR" dirty="0"/>
              <a:t>Quels sont les résultats obtenus  au regard des intentions de </a:t>
            </a:r>
          </a:p>
        </p:txBody>
      </p:sp>
    </p:spTree>
    <p:extLst>
      <p:ext uri="{BB962C8B-B14F-4D97-AF65-F5344CB8AC3E}">
        <p14:creationId xmlns:p14="http://schemas.microsoft.com/office/powerpoint/2010/main" val="3841671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08A589-7CE5-4174-A700-6F34269A5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Exploration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EBA762-F6E7-41E8-824C-4912F04A2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Lectures ( état des connaissances): lire ce qui a déjà été écrit sur le thème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Ouvrages thématiques</a:t>
            </a:r>
          </a:p>
          <a:p>
            <a:r>
              <a:rPr lang="fr-FR" dirty="0"/>
              <a:t>Revues professionnelles</a:t>
            </a:r>
          </a:p>
          <a:p>
            <a:r>
              <a:rPr lang="fr-FR" dirty="0"/>
              <a:t>Rapports officiels</a:t>
            </a:r>
          </a:p>
          <a:p>
            <a:r>
              <a:rPr lang="fr-FR" dirty="0"/>
              <a:t>Ressources en ligne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1127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27530D-0D06-4408-8353-16D896739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Formulation  de la question de départ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7F1378-6FED-4B7A-9580-E40E64EB5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Ici nous passons d’une question spontanée que l’on se pose à une question de départ</a:t>
            </a:r>
          </a:p>
          <a:p>
            <a:r>
              <a:rPr lang="fr-FR" dirty="0"/>
              <a:t>La question de départ= la formulation provisoire de la question de recherche</a:t>
            </a:r>
          </a:p>
          <a:p>
            <a:r>
              <a:rPr lang="fr-FR" dirty="0"/>
              <a:t>La question de départ résulte de l’observation et de l’expérience du chercheur, de la formulation du problème qu’il a identifié et de la consultation des écrits sur ce sujet</a:t>
            </a:r>
          </a:p>
        </p:txBody>
      </p:sp>
    </p:spTree>
    <p:extLst>
      <p:ext uri="{BB962C8B-B14F-4D97-AF65-F5344CB8AC3E}">
        <p14:creationId xmlns:p14="http://schemas.microsoft.com/office/powerpoint/2010/main" val="1034501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1756</TotalTime>
  <Words>2100</Words>
  <Application>Microsoft Office PowerPoint</Application>
  <PresentationFormat>Grand écran</PresentationFormat>
  <Paragraphs>188</Paragraphs>
  <Slides>42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6" baseType="lpstr">
      <vt:lpstr>Tw Cen MT</vt:lpstr>
      <vt:lpstr>Tw Cen MT Condensed</vt:lpstr>
      <vt:lpstr>Wingdings 3</vt:lpstr>
      <vt:lpstr>Intégral</vt:lpstr>
      <vt:lpstr>UE3.4S6 Initiation à la démarche de recherche </vt:lpstr>
      <vt:lpstr>Les étapes de la démarche de recherche </vt:lpstr>
      <vt:lpstr>Plan du cours</vt:lpstr>
      <vt:lpstr> Méthodologie du TFE       Pré requis : comment débuter son TFE  cours du 7 juin 2023</vt:lpstr>
      <vt:lpstr>Rappel: la situation de départ </vt:lpstr>
      <vt:lpstr>Rappel: la situation de départ</vt:lpstr>
      <vt:lpstr>Rappel: la situation de départ</vt:lpstr>
      <vt:lpstr>Exploration</vt:lpstr>
      <vt:lpstr>Formulation  de la question de départ </vt:lpstr>
      <vt:lpstr>Formulation de la question de départ</vt:lpstr>
      <vt:lpstr>Caractéristiques de la question de départ </vt:lpstr>
      <vt:lpstr>Caractéristiques de la question de départ</vt:lpstr>
      <vt:lpstr>Caractéristiques de la question de départ</vt:lpstr>
      <vt:lpstr>Ce que n’est pas une question de départ Erreurs à éviter</vt:lpstr>
      <vt:lpstr>Ce que n’est pas une question de départ Erreurs à éviter</vt:lpstr>
      <vt:lpstr>Ce que n’est pas une question de départ Erreurs à éviter</vt:lpstr>
      <vt:lpstr>Ce que n’est pas une question de départ Erreurs à éviter</vt:lpstr>
      <vt:lpstr>Comment formuler une question de départ?</vt:lpstr>
      <vt:lpstr>Comment formuler une question de départ? Sous étapes </vt:lpstr>
      <vt:lpstr>Comment formuler une question de départ? Sous étapes</vt:lpstr>
      <vt:lpstr>Comment formuler une question de départ? Sous étapes</vt:lpstr>
      <vt:lpstr>Comment formuler une question de départ? Sous étapes</vt:lpstr>
      <vt:lpstr>Question de départ</vt:lpstr>
      <vt:lpstr>Question de départ Exemple</vt:lpstr>
      <vt:lpstr>Problématique</vt:lpstr>
      <vt:lpstr>Problématique</vt:lpstr>
      <vt:lpstr>Problématique</vt:lpstr>
      <vt:lpstr>La question de recherche</vt:lpstr>
      <vt:lpstr>La question de recherche</vt:lpstr>
      <vt:lpstr>Cadre de référence</vt:lpstr>
      <vt:lpstr>Cadre de référence </vt:lpstr>
      <vt:lpstr>Cadre de référence</vt:lpstr>
      <vt:lpstr>Cadre de référence</vt:lpstr>
      <vt:lpstr>Cadre de référence</vt:lpstr>
      <vt:lpstr>Cadre de référence</vt:lpstr>
      <vt:lpstr>Cadre de référence</vt:lpstr>
      <vt:lpstr>Cadre de référence</vt:lpstr>
      <vt:lpstr>Analyse </vt:lpstr>
      <vt:lpstr>Introduction et conclusion</vt:lpstr>
      <vt:lpstr>Le titre du TFE</vt:lpstr>
      <vt:lpstr>Le suivi méthodologique du TFE</vt:lpstr>
      <vt:lpstr>La recherche en soins infirmiers  OUTILS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UE3.4S6 Initiation à la démarche de recherche </dc:title>
  <dc:creator>End Manuela</dc:creator>
  <cp:lastModifiedBy>End Manuela</cp:lastModifiedBy>
  <cp:revision>70</cp:revision>
  <cp:lastPrinted>2023-10-04T14:33:51Z</cp:lastPrinted>
  <dcterms:created xsi:type="dcterms:W3CDTF">2023-06-22T09:50:21Z</dcterms:created>
  <dcterms:modified xsi:type="dcterms:W3CDTF">2023-10-04T14:41:34Z</dcterms:modified>
</cp:coreProperties>
</file>