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76" r:id="rId6"/>
    <p:sldId id="277" r:id="rId7"/>
    <p:sldId id="278" r:id="rId8"/>
    <p:sldId id="279" r:id="rId9"/>
    <p:sldId id="28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9F6DC-D7D9-4475-AE28-CC6018E42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956346"/>
            <a:ext cx="7766936" cy="1850822"/>
          </a:xfrm>
        </p:spPr>
        <p:txBody>
          <a:bodyPr/>
          <a:lstStyle/>
          <a:p>
            <a:pPr algn="ctr"/>
            <a:r>
              <a:rPr lang="fr-FR" dirty="0"/>
              <a:t>Aider à la gestion du Stress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4335A0-4EAE-4D2F-8CC8-7626D850D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978093"/>
            <a:ext cx="7766936" cy="3162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21F020-CFB6-44E8-B786-AC373B233D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068" y="3009900"/>
            <a:ext cx="7766936" cy="3301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67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5682C9A-4111-46E7-9695-D7B53F32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10394"/>
            <a:ext cx="8596668" cy="998290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Les attitudes primordiales de la relation d’aide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CAA569D-8DD4-4C9B-BC26-48FEC784A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711353"/>
            <a:ext cx="8596668" cy="4915950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u="sng" dirty="0"/>
              <a:t>Le respect </a:t>
            </a:r>
            <a:r>
              <a:rPr lang="fr-FR" sz="2000" b="1" dirty="0"/>
              <a:t>: </a:t>
            </a:r>
            <a:r>
              <a:rPr lang="fr-FR" sz="2000" dirty="0"/>
              <a:t>sentiment de considération envers quelqu’un, on le considère comme son égal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u="sng" dirty="0"/>
              <a:t>La tolérance </a:t>
            </a:r>
            <a:r>
              <a:rPr lang="fr-FR" sz="2000" b="1" dirty="0"/>
              <a:t>: </a:t>
            </a:r>
            <a:r>
              <a:rPr lang="fr-FR" sz="2000" dirty="0"/>
              <a:t>attitude qui admet la différence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u="sng" dirty="0"/>
              <a:t>La patience </a:t>
            </a:r>
            <a:r>
              <a:rPr lang="fr-FR" sz="2000" b="1" dirty="0"/>
              <a:t>: </a:t>
            </a:r>
            <a:r>
              <a:rPr lang="fr-FR" sz="2000" dirty="0"/>
              <a:t>aptitude à attendre avec calme, à ne pas s’énerver des défaillances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u="sng" dirty="0"/>
              <a:t>L’humilité </a:t>
            </a:r>
            <a:r>
              <a:rPr lang="fr-FR" sz="2000" b="1" dirty="0"/>
              <a:t>: </a:t>
            </a:r>
            <a:r>
              <a:rPr lang="fr-FR" sz="2000" dirty="0"/>
              <a:t>attitude qui permet d’avoir conscience de ses limites ou faiblesses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u="sng" dirty="0"/>
              <a:t>La prise de recul </a:t>
            </a:r>
            <a:r>
              <a:rPr lang="fr-FR" sz="2000" b="1" dirty="0"/>
              <a:t>: </a:t>
            </a:r>
            <a:r>
              <a:rPr lang="fr-FR" sz="2000" dirty="0"/>
              <a:t>attitude qui consiste à se détacher d’une situation, d’un événement</a:t>
            </a:r>
          </a:p>
        </p:txBody>
      </p:sp>
    </p:spTree>
    <p:extLst>
      <p:ext uri="{BB962C8B-B14F-4D97-AF65-F5344CB8AC3E}">
        <p14:creationId xmlns:p14="http://schemas.microsoft.com/office/powerpoint/2010/main" val="34800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5682C9A-4111-46E7-9695-D7B53F32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91238"/>
            <a:ext cx="3854528" cy="813731"/>
          </a:xfrm>
        </p:spPr>
        <p:txBody>
          <a:bodyPr>
            <a:normAutofit/>
          </a:bodyPr>
          <a:lstStyle/>
          <a:p>
            <a:r>
              <a:rPr lang="fr-FR" sz="2800" dirty="0"/>
              <a:t>3 conseils pratiques :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54C9A15-C1B0-4DD7-9278-A79C72970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6198" y="1610881"/>
            <a:ext cx="4513262" cy="3384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CAA569D-8DD4-4C9B-BC26-48FEC784A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382473"/>
            <a:ext cx="3854528" cy="2979045"/>
          </a:xfrm>
        </p:spPr>
        <p:txBody>
          <a:bodyPr>
            <a:normAutofit/>
          </a:bodyPr>
          <a:lstStyle/>
          <a:p>
            <a:endParaRPr lang="fr-FR" b="1" dirty="0"/>
          </a:p>
          <a:p>
            <a:r>
              <a:rPr lang="fr-FR" sz="2000" b="1" dirty="0"/>
              <a:t>1- Moduler sa voix :</a:t>
            </a:r>
          </a:p>
          <a:p>
            <a:endParaRPr lang="fr-FR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Volume</a:t>
            </a:r>
            <a:r>
              <a:rPr lang="fr-FR" sz="2000" b="1" dirty="0"/>
              <a:t> bas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Ton</a:t>
            </a:r>
            <a:r>
              <a:rPr lang="fr-FR" sz="2000" b="1" dirty="0"/>
              <a:t> doux et monocorde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847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5682C9A-4111-46E7-9695-D7B53F32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91238"/>
            <a:ext cx="3854528" cy="813731"/>
          </a:xfrm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CAA569D-8DD4-4C9B-BC26-48FEC784A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382473"/>
            <a:ext cx="3854528" cy="2979045"/>
          </a:xfrm>
        </p:spPr>
        <p:txBody>
          <a:bodyPr>
            <a:normAutofit/>
          </a:bodyPr>
          <a:lstStyle/>
          <a:p>
            <a:endParaRPr lang="fr-FR" b="1" dirty="0"/>
          </a:p>
          <a:p>
            <a:r>
              <a:rPr lang="fr-FR" sz="2400" b="1" dirty="0"/>
              <a:t>2- Utiliser des termes correspondant au </a:t>
            </a:r>
            <a:r>
              <a:rPr lang="fr-FR" sz="2400" b="1" dirty="0">
                <a:solidFill>
                  <a:schemeClr val="accent1"/>
                </a:solidFill>
              </a:rPr>
              <a:t>champs lexical </a:t>
            </a:r>
            <a:r>
              <a:rPr lang="fr-FR" sz="2400" b="1" dirty="0"/>
              <a:t>de la personne (vocabulaire)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3F197D7-0D52-432F-B919-C52D21E61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60" y="1783660"/>
            <a:ext cx="4513262" cy="3005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869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5682C9A-4111-46E7-9695-D7B53F32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91238"/>
            <a:ext cx="3854528" cy="813731"/>
          </a:xfrm>
        </p:spPr>
        <p:txBody>
          <a:bodyPr>
            <a:normAutofit/>
          </a:bodyPr>
          <a:lstStyle/>
          <a:p>
            <a:endParaRPr lang="fr-FR" sz="2800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CAA569D-8DD4-4C9B-BC26-48FEC784A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382473"/>
            <a:ext cx="3854528" cy="2979045"/>
          </a:xfrm>
        </p:spPr>
        <p:txBody>
          <a:bodyPr>
            <a:normAutofit/>
          </a:bodyPr>
          <a:lstStyle/>
          <a:p>
            <a:endParaRPr lang="fr-FR" b="1" dirty="0"/>
          </a:p>
          <a:p>
            <a:r>
              <a:rPr lang="fr-FR" sz="2000" b="1" dirty="0"/>
              <a:t>3- Aborder la personne avec humilité, bienveillance et sans jugement : le </a:t>
            </a:r>
            <a:r>
              <a:rPr lang="fr-FR" sz="2000" b="1" dirty="0">
                <a:solidFill>
                  <a:schemeClr val="accent1"/>
                </a:solidFill>
              </a:rPr>
              <a:t>principe de la réalité objective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/>
              <a:t>Voir les choses comme elles sont, sans préjugé ni a priori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933C58B-ADBC-4826-BDAD-A64A6000B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5163585" y="1191238"/>
            <a:ext cx="4513262" cy="4513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79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5682C9A-4111-46E7-9695-D7B53F32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12397"/>
            <a:ext cx="8596668" cy="998290"/>
          </a:xfrm>
        </p:spPr>
        <p:txBody>
          <a:bodyPr/>
          <a:lstStyle/>
          <a:p>
            <a:r>
              <a:rPr lang="fr-FR" dirty="0"/>
              <a:t>L’écoute thérapeutique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CAA569D-8DD4-4C9B-BC26-48FEC784A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013358"/>
            <a:ext cx="7980104" cy="4689445"/>
          </a:xfrm>
        </p:spPr>
        <p:txBody>
          <a:bodyPr>
            <a:normAutofit fontScale="92500" lnSpcReduction="10000"/>
          </a:bodyPr>
          <a:lstStyle/>
          <a:p>
            <a:r>
              <a:rPr lang="fr-FR" sz="2200" b="1" dirty="0"/>
              <a:t>Il s’agit d’une écoute objective (sans interprétation) permettant d’aider la personne à qualifier ses problématiques </a:t>
            </a:r>
          </a:p>
          <a:p>
            <a:r>
              <a:rPr lang="fr-FR" sz="2200" b="1" dirty="0">
                <a:solidFill>
                  <a:schemeClr val="accent1"/>
                </a:solidFill>
              </a:rPr>
              <a:t>« Faire dire plutôt que dire »</a:t>
            </a:r>
          </a:p>
          <a:p>
            <a:endParaRPr lang="fr-FR" sz="2200" b="1" dirty="0">
              <a:solidFill>
                <a:schemeClr val="accent1"/>
              </a:solidFill>
            </a:endParaRPr>
          </a:p>
          <a:p>
            <a:r>
              <a:rPr lang="fr-FR" sz="2200" b="1" dirty="0"/>
              <a:t>Pour cela il existe quelques techniques :</a:t>
            </a:r>
          </a:p>
          <a:p>
            <a:endParaRPr lang="fr-FR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1"/>
                </a:solidFill>
              </a:rPr>
              <a:t>L’accusé-réception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8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1"/>
                </a:solidFill>
              </a:rPr>
              <a:t>Le questionnement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8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1"/>
                </a:solidFill>
              </a:rPr>
              <a:t>Le reformulation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accent1"/>
              </a:solidFill>
            </a:endParaRPr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DB1747-A0A9-4576-9DFE-A0B5A8D73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50713"/>
            <a:ext cx="4820847" cy="39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B9757-5480-48D7-B486-129F8210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0648"/>
            <a:ext cx="3854528" cy="7915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/>
              <a:t>L’accusé-réception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72E6C61-98C8-4EA6-8C35-30A3E8082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231871"/>
            <a:ext cx="4135772" cy="4394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59F12E-1E90-433E-ABAC-7299AF6F0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1560665"/>
            <a:ext cx="4565785" cy="5217640"/>
          </a:xfrm>
        </p:spPr>
        <p:txBody>
          <a:bodyPr>
            <a:noAutofit/>
          </a:bodyPr>
          <a:lstStyle/>
          <a:p>
            <a:pPr algn="just"/>
            <a:r>
              <a:rPr lang="fr-FR" sz="2400" dirty="0"/>
              <a:t>C’est le fait de </a:t>
            </a:r>
            <a:r>
              <a:rPr lang="fr-FR" sz="2400" b="1" dirty="0"/>
              <a:t>confirmer</a:t>
            </a:r>
            <a:r>
              <a:rPr lang="fr-FR" sz="2400" dirty="0"/>
              <a:t> verbalement ou gestuellement </a:t>
            </a:r>
            <a:r>
              <a:rPr lang="fr-FR" sz="2400" b="1" dirty="0"/>
              <a:t>la réception d’un message</a:t>
            </a:r>
          </a:p>
          <a:p>
            <a:pPr algn="just"/>
            <a:endParaRPr lang="fr-FR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/>
                </a:solidFill>
              </a:rPr>
              <a:t>La personne se sent écoutée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b="1" u="sng" dirty="0"/>
              <a:t>Ex :</a:t>
            </a:r>
            <a:r>
              <a:rPr lang="fr-FR" sz="2400" dirty="0"/>
              <a:t> « j’entends… », « je vois… », hum… », hochement de tête, sourire, regard droit…</a:t>
            </a:r>
            <a:endParaRPr 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16169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B9757-5480-48D7-B486-129F8210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79508"/>
            <a:ext cx="4557396" cy="72145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Le questionnement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59F12E-1E90-433E-ABAC-7299AF6F0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1493240"/>
            <a:ext cx="4700009" cy="441261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000" b="1" dirty="0"/>
              <a:t>C’est le fait de poser une question afin de qualifier une information, cela va également aider la personne à sortir du processus émotionnel dans lequel elle s’enferme (généralisation, focalisation…)</a:t>
            </a:r>
          </a:p>
          <a:p>
            <a:endParaRPr lang="fr-FR" sz="2000" dirty="0"/>
          </a:p>
          <a:p>
            <a:r>
              <a:rPr lang="fr-FR" sz="2000" b="1" dirty="0"/>
              <a:t>Préférez des questions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accent1"/>
                </a:solidFill>
              </a:rPr>
              <a:t>« Ouvertes » </a:t>
            </a:r>
            <a:r>
              <a:rPr lang="fr-FR" sz="2000" dirty="0"/>
              <a:t>: qui n’implique pas de réponses préétablies et génère une réponse développée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u="sng" dirty="0">
                <a:solidFill>
                  <a:schemeClr val="accent1"/>
                </a:solidFill>
              </a:rPr>
              <a:t>« Neutres » </a:t>
            </a:r>
            <a:r>
              <a:rPr lang="fr-FR" sz="2000" dirty="0"/>
              <a:t>: qui n’influencent pas la réponse de la personne interrogée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EFB6C5C-4B81-4A06-A5E4-1CBF5CB04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5634" y="1400961"/>
            <a:ext cx="4872932" cy="44126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56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B9757-5480-48D7-B486-129F8210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06011"/>
            <a:ext cx="3854528" cy="78017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La reformulation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59F12E-1E90-433E-ABAC-7299AF6F0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340528"/>
            <a:ext cx="4859401" cy="2860647"/>
          </a:xfrm>
        </p:spPr>
        <p:txBody>
          <a:bodyPr/>
          <a:lstStyle/>
          <a:p>
            <a:r>
              <a:rPr lang="fr-FR" sz="2000" dirty="0"/>
              <a:t>C’est le fait de </a:t>
            </a:r>
            <a:r>
              <a:rPr lang="fr-FR" sz="2000" u="sng" dirty="0"/>
              <a:t>valider sa compréhension </a:t>
            </a:r>
            <a:r>
              <a:rPr lang="fr-FR" sz="2000" dirty="0"/>
              <a:t>pour </a:t>
            </a:r>
            <a:r>
              <a:rPr lang="fr-FR" sz="2000" u="sng" dirty="0"/>
              <a:t>éviter l’interprétation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La personne se sent comprise ou peut, si besoin, corriger les propos reformulés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3D8DDA4-F55C-4114-8BB5-6AB9EBECC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682" y="1057014"/>
            <a:ext cx="6031684" cy="48991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580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9F6DC-D7D9-4475-AE28-CC6018E42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956346"/>
            <a:ext cx="7766936" cy="1850822"/>
          </a:xfrm>
        </p:spPr>
        <p:txBody>
          <a:bodyPr/>
          <a:lstStyle/>
          <a:p>
            <a:pPr algn="ctr"/>
            <a:r>
              <a:rPr lang="fr-FR" dirty="0"/>
              <a:t>Temps de pratique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4335A0-4EAE-4D2F-8CC8-7626D850D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978093"/>
            <a:ext cx="7766936" cy="3162648"/>
          </a:xfrm>
        </p:spPr>
        <p:txBody>
          <a:bodyPr>
            <a:normAutofit/>
          </a:bodyPr>
          <a:lstStyle/>
          <a:p>
            <a:pPr algn="ctr"/>
            <a:r>
              <a:rPr lang="fr-FR" sz="6600" dirty="0">
                <a:solidFill>
                  <a:schemeClr val="accent6">
                    <a:lumMod val="50000"/>
                  </a:schemeClr>
                </a:solidFill>
              </a:rPr>
              <a:t>Instaurer le calme</a:t>
            </a:r>
          </a:p>
          <a:p>
            <a:pPr algn="ctr"/>
            <a:endParaRPr lang="fr-F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8E343A-04F3-4232-BCF9-009751171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933" y="4135772"/>
            <a:ext cx="3045203" cy="2505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92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8750D37-F459-4F21-B1C3-D115701F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20" y="989901"/>
            <a:ext cx="4272171" cy="847289"/>
          </a:xfrm>
        </p:spPr>
        <p:txBody>
          <a:bodyPr>
            <a:noAutofit/>
          </a:bodyPr>
          <a:lstStyle/>
          <a:p>
            <a:r>
              <a:rPr lang="fr-FR" sz="3200" b="1" dirty="0"/>
              <a:t>Les rotations axiales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96687FB-749B-40B3-BF2C-DA9175CA3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5398" y="794857"/>
            <a:ext cx="6189268" cy="5268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453C1F2-FB35-4AA6-A6C8-7DA52AA40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2323750"/>
            <a:ext cx="4196671" cy="3212983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Détendre le haut du corps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Matérialiser physiquement un cercle de calme avec les bras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dirty="0"/>
              <a:t>Intention de créer une zone de calme</a:t>
            </a:r>
          </a:p>
        </p:txBody>
      </p:sp>
    </p:spTree>
    <p:extLst>
      <p:ext uri="{BB962C8B-B14F-4D97-AF65-F5344CB8AC3E}">
        <p14:creationId xmlns:p14="http://schemas.microsoft.com/office/powerpoint/2010/main" val="30263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9F6DC-D7D9-4475-AE28-CC6018E42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956346"/>
            <a:ext cx="7766936" cy="1850822"/>
          </a:xfrm>
        </p:spPr>
        <p:txBody>
          <a:bodyPr/>
          <a:lstStyle/>
          <a:p>
            <a:pPr algn="ctr"/>
            <a:r>
              <a:rPr lang="fr-FR" dirty="0"/>
              <a:t>Le cadre thérapeutique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4335A0-4EAE-4D2F-8CC8-7626D850D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978093"/>
            <a:ext cx="7766936" cy="316264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18C6B36-E515-4C55-A215-B1D7039D4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812" y="2978093"/>
            <a:ext cx="4504887" cy="3162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406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8750D37-F459-4F21-B1C3-D115701F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92572"/>
            <a:ext cx="3854528" cy="847289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Les doigts en griffe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453C1F2-FB35-4AA6-A6C8-7DA52AA40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4272171" cy="280161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Détendre les bras et les mains</a:t>
            </a:r>
          </a:p>
          <a:p>
            <a:pPr algn="just"/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Matérialiser physiquement le fait de saisir le calme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Intention d’agripper le calme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B3FF495-EB3D-469F-83F5-3ECBB92DB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472" y="531128"/>
            <a:ext cx="3907494" cy="552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18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8750D37-F459-4F21-B1C3-D115701F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92572"/>
            <a:ext cx="3854528" cy="847289"/>
          </a:xfrm>
        </p:spPr>
        <p:txBody>
          <a:bodyPr>
            <a:normAutofit/>
          </a:bodyPr>
          <a:lstStyle/>
          <a:p>
            <a:r>
              <a:rPr lang="fr-FR" sz="3200" b="1" dirty="0"/>
              <a:t>Le « Tra-tac »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453C1F2-FB35-4AA6-A6C8-7DA52AA40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735275" cy="268835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Développer la concentration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Matérialiser physiquement l’intégration du calme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Intention de fixer le calme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3E7E04D-14A4-4783-822D-F8471E975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5672" y="1241570"/>
            <a:ext cx="5167619" cy="4119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92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8750D37-F459-4F21-B1C3-D115701F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92572"/>
            <a:ext cx="3854528" cy="847289"/>
          </a:xfrm>
        </p:spPr>
        <p:txBody>
          <a:bodyPr>
            <a:normAutofit/>
          </a:bodyPr>
          <a:lstStyle/>
          <a:p>
            <a:r>
              <a:rPr lang="fr-FR" sz="3200" b="1" dirty="0"/>
              <a:t>Hémicorps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453C1F2-FB35-4AA6-A6C8-7DA52AA40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777220" cy="2986168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Étirer le corps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Matérialiser physiquement la diffusion du calme dans le corps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/>
              <a:t>Intention de diffuser le calme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8CBE690-1222-4E76-9E92-EE565FA8A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1317" y="1477535"/>
            <a:ext cx="4513262" cy="4285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94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8750D37-F459-4F21-B1C3-D115701F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0" y="989900"/>
            <a:ext cx="5461233" cy="717259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Protection Sophroliminale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453C1F2-FB35-4AA6-A6C8-7DA52AA40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105" y="2877423"/>
            <a:ext cx="4081398" cy="171135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Prendre conscience de l’autosuggestion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Programmer le calme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6E953A8-205D-4A4B-BC3D-C8BF1BD5B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8546" y="1996580"/>
            <a:ext cx="4952192" cy="4286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05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80357-825D-424D-9670-FFBC91CBF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922790"/>
            <a:ext cx="7766936" cy="1417776"/>
          </a:xfrm>
        </p:spPr>
        <p:txBody>
          <a:bodyPr/>
          <a:lstStyle/>
          <a:p>
            <a:pPr algn="ctr"/>
            <a:r>
              <a:rPr lang="fr-FR" sz="9600" dirty="0"/>
              <a:t>Merci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4FAB15-BBFC-42C5-B95B-6F333A155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6EAAEF-2710-4B25-9FEC-01FB9C9D86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642" y="2567031"/>
            <a:ext cx="5293454" cy="3712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11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5682C9A-4111-46E7-9695-D7B53F32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713064"/>
            <a:ext cx="8596668" cy="1048623"/>
          </a:xfrm>
        </p:spPr>
        <p:txBody>
          <a:bodyPr>
            <a:normAutofit/>
          </a:bodyPr>
          <a:lstStyle/>
          <a:p>
            <a:r>
              <a:rPr lang="fr-FR" dirty="0"/>
              <a:t>Définition :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CAA569D-8DD4-4C9B-BC26-48FEC784A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971413"/>
            <a:ext cx="8596668" cy="3649211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Le </a:t>
            </a:r>
            <a:r>
              <a:rPr lang="fr-FR" sz="2400" b="1" dirty="0"/>
              <a:t>cadre thérapeutique </a:t>
            </a:r>
            <a:r>
              <a:rPr lang="fr-FR" sz="2400" dirty="0"/>
              <a:t>est l’ensemble des conditions pratiques et psychologiques qui permettent la mise en œuvre d’un processus soignant, cela comprend :</a:t>
            </a:r>
          </a:p>
          <a:p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u="sng" dirty="0">
                <a:solidFill>
                  <a:schemeClr val="accent1"/>
                </a:solidFill>
              </a:rPr>
              <a:t>La</a:t>
            </a:r>
            <a:r>
              <a:rPr lang="fr-FR" sz="2400" u="sng" dirty="0">
                <a:solidFill>
                  <a:schemeClr val="accent1"/>
                </a:solidFill>
              </a:rPr>
              <a:t> </a:t>
            </a:r>
            <a:r>
              <a:rPr lang="fr-FR" sz="2400" b="1" u="sng" dirty="0">
                <a:solidFill>
                  <a:schemeClr val="accent1"/>
                </a:solidFill>
              </a:rPr>
              <a:t>posture thérapeutique</a:t>
            </a:r>
          </a:p>
          <a:p>
            <a:endParaRPr lang="fr-FR" sz="2400" b="1" u="sng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u="sng" dirty="0">
                <a:solidFill>
                  <a:schemeClr val="accent1"/>
                </a:solidFill>
              </a:rPr>
              <a:t>L’écoute thérapeutique</a:t>
            </a:r>
          </a:p>
        </p:txBody>
      </p:sp>
    </p:spTree>
    <p:extLst>
      <p:ext uri="{BB962C8B-B14F-4D97-AF65-F5344CB8AC3E}">
        <p14:creationId xmlns:p14="http://schemas.microsoft.com/office/powerpoint/2010/main" val="9742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5682C9A-4111-46E7-9695-D7B53F32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12397"/>
            <a:ext cx="8596668" cy="998290"/>
          </a:xfrm>
        </p:spPr>
        <p:txBody>
          <a:bodyPr/>
          <a:lstStyle/>
          <a:p>
            <a:r>
              <a:rPr lang="fr-FR" dirty="0"/>
              <a:t>La posture thérapeutique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CAA569D-8DD4-4C9B-BC26-48FEC784A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181138"/>
            <a:ext cx="8596668" cy="4064465"/>
          </a:xfrm>
        </p:spPr>
        <p:txBody>
          <a:bodyPr>
            <a:normAutofit/>
          </a:bodyPr>
          <a:lstStyle/>
          <a:p>
            <a:r>
              <a:rPr lang="fr-FR" sz="2400" b="1" dirty="0"/>
              <a:t>Il s’agit de l’ensemble des attitudes : </a:t>
            </a:r>
          </a:p>
          <a:p>
            <a:endParaRPr lang="fr-FR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/>
              <a:t>Psychologiques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/>
              <a:t>Verbales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/>
              <a:t>Physiques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85621A-79C8-421C-87F1-25F62E779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823" y="4857227"/>
            <a:ext cx="2828143" cy="18917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50B07BA-2396-46D1-A426-EEA23C5AC1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621" y="3545323"/>
            <a:ext cx="4116197" cy="15435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AAED8A-DFAC-4C26-B764-7F4EA8CF3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67" y="1356111"/>
            <a:ext cx="2969272" cy="20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015D2-1CFA-A4EA-ED37-6EFED575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Quelques écarts à la posture thérapeutique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C3F9E144-6FD2-479C-D202-BA3E958E1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9983" y="1488281"/>
            <a:ext cx="4212033" cy="3881437"/>
          </a:xfrm>
        </p:spPr>
      </p:pic>
    </p:spTree>
    <p:extLst>
      <p:ext uri="{BB962C8B-B14F-4D97-AF65-F5344CB8AC3E}">
        <p14:creationId xmlns:p14="http://schemas.microsoft.com/office/powerpoint/2010/main" val="2900113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E3C70-618D-3B97-B974-458FA9D8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834" y="4946898"/>
            <a:ext cx="8596668" cy="1513914"/>
          </a:xfrm>
        </p:spPr>
        <p:txBody>
          <a:bodyPr/>
          <a:lstStyle/>
          <a:p>
            <a:endParaRPr lang="fr-FR" u="sng" dirty="0"/>
          </a:p>
          <a:p>
            <a:r>
              <a:rPr lang="fr-FR" u="sng" dirty="0"/>
              <a:t>Le monologue :</a:t>
            </a:r>
            <a:r>
              <a:rPr lang="fr-FR" dirty="0"/>
              <a:t> parler sans tenir compte de son interlocuteur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E10D8B-F4BB-00E6-66B5-E33F72BA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738" y="1429718"/>
            <a:ext cx="5672523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7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034AB2-88EE-BBAB-B846-35172434B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u="sng" dirty="0"/>
              <a:t>La conversation :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Échange amical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Proximité, familiarité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43CC54-C6D4-7CBD-3D8A-425FB982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606" y="1629000"/>
            <a:ext cx="4992787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9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179C8B-B3F6-5381-B4E8-20AB75B93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787507"/>
            <a:ext cx="8596668" cy="1513914"/>
          </a:xfrm>
        </p:spPr>
        <p:txBody>
          <a:bodyPr/>
          <a:lstStyle/>
          <a:p>
            <a:r>
              <a:rPr lang="fr-FR" u="sng" dirty="0"/>
              <a:t>L’interrogatoire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Questions directes, intrusives et insistantes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personne subit une pression plus ou moins hostile qui la met en position d’infériorité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F17E6-64F4-A9F1-E11B-F0E33F32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210" y="1429718"/>
            <a:ext cx="5173580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5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1ADC5A-8618-3B90-9490-F62911B4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779" y="4863008"/>
            <a:ext cx="8596668" cy="1513914"/>
          </a:xfrm>
        </p:spPr>
        <p:txBody>
          <a:bodyPr/>
          <a:lstStyle/>
          <a:p>
            <a:r>
              <a:rPr lang="fr-FR" u="sng" dirty="0"/>
              <a:t>La confession 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Évaluer moralement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Se placer en juge qui accorde le pardon ou sanctionne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E8BF55-D93A-7281-91D8-BF9D70EA7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04" y="1629000"/>
            <a:ext cx="5233991" cy="36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5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517</Words>
  <Application>Microsoft Office PowerPoint</Application>
  <PresentationFormat>Grand écran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Wingdings</vt:lpstr>
      <vt:lpstr>Wingdings 3</vt:lpstr>
      <vt:lpstr>Facette</vt:lpstr>
      <vt:lpstr>Aider à la gestion du Stress</vt:lpstr>
      <vt:lpstr>Le cadre thérapeutique</vt:lpstr>
      <vt:lpstr>Définition :</vt:lpstr>
      <vt:lpstr>La posture thérapeutique</vt:lpstr>
      <vt:lpstr>Quelques écarts à la posture thérapeutique</vt:lpstr>
      <vt:lpstr>Présentation PowerPoint</vt:lpstr>
      <vt:lpstr>Présentation PowerPoint</vt:lpstr>
      <vt:lpstr>Présentation PowerPoint</vt:lpstr>
      <vt:lpstr>Présentation PowerPoint</vt:lpstr>
      <vt:lpstr>Les attitudes primordiales de la relation d’aide</vt:lpstr>
      <vt:lpstr>3 conseils pratiques :</vt:lpstr>
      <vt:lpstr>Présentation PowerPoint</vt:lpstr>
      <vt:lpstr>Présentation PowerPoint</vt:lpstr>
      <vt:lpstr>L’écoute thérapeutique</vt:lpstr>
      <vt:lpstr>L’accusé-réception</vt:lpstr>
      <vt:lpstr>Le questionnement</vt:lpstr>
      <vt:lpstr>La reformulation</vt:lpstr>
      <vt:lpstr>Temps de pratique</vt:lpstr>
      <vt:lpstr>Les rotations axiales</vt:lpstr>
      <vt:lpstr>Les doigts en griffe</vt:lpstr>
      <vt:lpstr>Le « Tra-tac »</vt:lpstr>
      <vt:lpstr>Hémicorps</vt:lpstr>
      <vt:lpstr>Protection Sophroliminale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Aider à la gestion du Stress</dc:title>
  <dc:creator>Emily</dc:creator>
  <cp:lastModifiedBy>Emily</cp:lastModifiedBy>
  <cp:revision>1</cp:revision>
  <dcterms:created xsi:type="dcterms:W3CDTF">2022-11-11T13:43:01Z</dcterms:created>
  <dcterms:modified xsi:type="dcterms:W3CDTF">2022-11-11T15:11:18Z</dcterms:modified>
</cp:coreProperties>
</file>