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79" r:id="rId2"/>
    <p:sldId id="340" r:id="rId3"/>
    <p:sldId id="341" r:id="rId4"/>
    <p:sldId id="336" r:id="rId5"/>
    <p:sldId id="342" r:id="rId6"/>
    <p:sldId id="348" r:id="rId7"/>
    <p:sldId id="349" r:id="rId8"/>
    <p:sldId id="350" r:id="rId9"/>
    <p:sldId id="343" r:id="rId10"/>
    <p:sldId id="344" r:id="rId11"/>
    <p:sldId id="346" r:id="rId12"/>
    <p:sldId id="347" r:id="rId13"/>
    <p:sldId id="333" r:id="rId14"/>
    <p:sldId id="339" r:id="rId15"/>
    <p:sldId id="337" r:id="rId16"/>
    <p:sldId id="313" r:id="rId17"/>
    <p:sldId id="314" r:id="rId18"/>
    <p:sldId id="315" r:id="rId19"/>
    <p:sldId id="312" r:id="rId20"/>
    <p:sldId id="334" r:id="rId21"/>
    <p:sldId id="354" r:id="rId22"/>
    <p:sldId id="355" r:id="rId23"/>
    <p:sldId id="338" r:id="rId24"/>
    <p:sldId id="353" r:id="rId25"/>
    <p:sldId id="318" r:id="rId26"/>
    <p:sldId id="328" r:id="rId27"/>
    <p:sldId id="320" r:id="rId28"/>
    <p:sldId id="329" r:id="rId29"/>
    <p:sldId id="330" r:id="rId30"/>
    <p:sldId id="331" r:id="rId31"/>
    <p:sldId id="332" r:id="rId32"/>
    <p:sldId id="321" r:id="rId33"/>
    <p:sldId id="323" r:id="rId34"/>
    <p:sldId id="324" r:id="rId35"/>
    <p:sldId id="327" r:id="rId36"/>
    <p:sldId id="356" r:id="rId37"/>
    <p:sldId id="357" r:id="rId38"/>
    <p:sldId id="358" r:id="rId39"/>
    <p:sldId id="359" r:id="rId40"/>
    <p:sldId id="393" r:id="rId41"/>
    <p:sldId id="394" r:id="rId42"/>
    <p:sldId id="395" r:id="rId43"/>
    <p:sldId id="396" r:id="rId44"/>
    <p:sldId id="398" r:id="rId45"/>
    <p:sldId id="397" r:id="rId46"/>
    <p:sldId id="399" r:id="rId47"/>
    <p:sldId id="400" r:id="rId48"/>
    <p:sldId id="401" r:id="rId49"/>
    <p:sldId id="402" r:id="rId50"/>
    <p:sldId id="403"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380" r:id="rId72"/>
    <p:sldId id="381" r:id="rId73"/>
    <p:sldId id="382" r:id="rId74"/>
    <p:sldId id="383" r:id="rId75"/>
    <p:sldId id="384" r:id="rId76"/>
    <p:sldId id="385" r:id="rId77"/>
    <p:sldId id="386" r:id="rId78"/>
    <p:sldId id="387" r:id="rId79"/>
    <p:sldId id="388" r:id="rId80"/>
    <p:sldId id="389" r:id="rId81"/>
    <p:sldId id="390" r:id="rId82"/>
    <p:sldId id="391" r:id="rId83"/>
    <p:sldId id="392" r:id="rId84"/>
    <p:sldId id="351" r:id="rId85"/>
  </p:sldIdLst>
  <p:sldSz cx="9144000" cy="6858000" type="screen4x3"/>
  <p:notesSz cx="9144000" cy="6858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9933"/>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9" autoAdjust="0"/>
  </p:normalViewPr>
  <p:slideViewPr>
    <p:cSldViewPr>
      <p:cViewPr varScale="1">
        <p:scale>
          <a:sx n="67" d="100"/>
          <a:sy n="67" d="100"/>
        </p:scale>
        <p:origin x="14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26627"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26628"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26629"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3A959C-F346-4C85-B51B-0CADF6E3529C}" type="slidenum">
              <a:rPr lang="fr-F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29699"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2970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9702"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29703"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57DB69-5B86-4628-94FB-4A320A4AF9AB}"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392C-AD0A-4EA0-9BCE-6BD89667C050}" type="slidenum">
              <a:rPr lang="fr-FR"/>
              <a:pPr/>
              <a:t>1</a:t>
            </a:fld>
            <a:endParaRPr lang="fr-F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657DB69-5B86-4628-94FB-4A320A4AF9AB}" type="slidenum">
              <a:rPr lang="fr-FR" smtClean="0"/>
              <a:pPr/>
              <a:t>22</a:t>
            </a:fld>
            <a:endParaRPr lang="fr-FR"/>
          </a:p>
        </p:txBody>
      </p:sp>
    </p:spTree>
    <p:extLst>
      <p:ext uri="{BB962C8B-B14F-4D97-AF65-F5344CB8AC3E}">
        <p14:creationId xmlns:p14="http://schemas.microsoft.com/office/powerpoint/2010/main" val="131958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9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t>Theorie de la motivation</a:t>
            </a:r>
          </a:p>
        </p:txBody>
      </p:sp>
      <p:sp>
        <p:nvSpPr>
          <p:cNvPr id="993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3F8FB2-7CC7-46E8-8366-F3E79C3C6354}" type="slidenum">
              <a:rPr lang="fr-FR"/>
              <a:pPr/>
              <a:t>57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03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t>Lire le 4/10 alliance thérapeutique revue soins</a:t>
            </a:r>
          </a:p>
        </p:txBody>
      </p:sp>
      <p:sp>
        <p:nvSpPr>
          <p:cNvPr id="1003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BBFD5B-40F1-4263-AADE-F8334964A508}" type="slidenum">
              <a:rPr lang="fr-FR"/>
              <a:pPr/>
              <a:t>58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t>Lire page 10 revue soins</a:t>
            </a:r>
          </a:p>
        </p:txBody>
      </p:sp>
      <p:sp>
        <p:nvSpPr>
          <p:cNvPr id="1013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BB47B-19F1-4770-8256-023ECD5E4DCF}" type="slidenum">
              <a:rPr lang="fr-FR"/>
              <a:pPr/>
              <a:t>67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t>Lire page 4 revue soins</a:t>
            </a:r>
          </a:p>
        </p:txBody>
      </p:sp>
      <p:sp>
        <p:nvSpPr>
          <p:cNvPr id="1024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2B83B0-5A48-4318-8361-B2D4E63BB28D}" type="slidenum">
              <a:rPr lang="fr-FR"/>
              <a:pPr/>
              <a:t>75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34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t>Exemple de plannification thérapeutique</a:t>
            </a:r>
          </a:p>
        </p:txBody>
      </p:sp>
      <p:sp>
        <p:nvSpPr>
          <p:cNvPr id="1034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CCB551-819E-4E25-AA7B-715320ECFF6F}" type="slidenum">
              <a:rPr lang="fr-FR"/>
              <a:pPr/>
              <a:t>82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63C7703-BA06-41B9-A598-C276355FD715}"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4E7E647-F9E6-4B38-A3C6-344B2D0FBC26}"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F09EB4D-10E0-4E67-B14A-725B9E7A7303}"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777F9BE2-1179-46EA-9CD0-27892D79EB70}"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A3895DA-112B-4FAE-8087-820273C76D60}"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4E58920-3DAA-4E9C-A741-FDAFDC8BB47A}"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A23E17CD-42AE-4AFE-AB7A-9612AD2747AF}"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E66D99FB-915D-46A0-BEF5-A4CA319F3949}"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11345D97-4A88-471C-ABC8-A0763BF1E58D}"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F669515-EDD6-4DF2-9189-A6B676FDFEBA}"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58C59A0-8E5B-471C-853F-C4677DF74A71}"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2594D9-A911-486C-92CA-FFCB56D91C01}"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sant&#233;.gouv.fr/" TargetMode="External"/><Relationship Id="rId2" Type="http://schemas.openxmlformats.org/officeDocument/2006/relationships/hyperlink" Target="http://www.insee.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474663" y="422275"/>
            <a:ext cx="6535737" cy="685800"/>
          </a:xfrm>
          <a:prstGeom prst="rect">
            <a:avLst/>
          </a:prstGeom>
          <a:noFill/>
          <a:ln w="9525">
            <a:noFill/>
            <a:miter lim="800000"/>
            <a:headEnd/>
            <a:tailEnd/>
          </a:ln>
        </p:spPr>
        <p:txBody>
          <a:bodyPr/>
          <a:lstStyle/>
          <a:p>
            <a:pPr eaLnBrk="0" hangingPunct="0">
              <a:buFont typeface="Webdings" pitchFamily="18" charset="2"/>
              <a:buChar char=""/>
            </a:pPr>
            <a:endParaRPr lang="fr-FR" sz="3600">
              <a:latin typeface="Arial" charset="0"/>
            </a:endParaRPr>
          </a:p>
        </p:txBody>
      </p:sp>
      <p:sp>
        <p:nvSpPr>
          <p:cNvPr id="51204" name="Text Box 4"/>
          <p:cNvSpPr txBox="1">
            <a:spLocks noChangeArrowheads="1"/>
          </p:cNvSpPr>
          <p:nvPr/>
        </p:nvSpPr>
        <p:spPr bwMode="auto">
          <a:xfrm>
            <a:off x="457301" y="2276872"/>
            <a:ext cx="8351838" cy="455612"/>
          </a:xfrm>
          <a:prstGeom prst="rect">
            <a:avLst/>
          </a:prstGeom>
          <a:noFill/>
          <a:ln w="9525">
            <a:noFill/>
            <a:miter lim="800000"/>
            <a:headEnd/>
            <a:tailEnd/>
          </a:ln>
        </p:spPr>
        <p:txBody>
          <a:bodyPr/>
          <a:lstStyle/>
          <a:p>
            <a:pPr marL="457200" indent="-457200" algn="ctr">
              <a:spcBef>
                <a:spcPct val="85000"/>
              </a:spcBef>
              <a:buClr>
                <a:srgbClr val="FF0000"/>
              </a:buClr>
            </a:pPr>
            <a:r>
              <a:rPr lang="fr-FR" sz="3200" b="1" dirty="0">
                <a:latin typeface="Arial" charset="0"/>
              </a:rPr>
              <a:t>La prévention </a:t>
            </a:r>
          </a:p>
          <a:p>
            <a:pPr marL="457200" indent="-457200" algn="ctr">
              <a:spcBef>
                <a:spcPct val="85000"/>
              </a:spcBef>
              <a:buClr>
                <a:srgbClr val="FF0000"/>
              </a:buClr>
            </a:pPr>
            <a:r>
              <a:rPr lang="fr-FR" sz="3200" b="1" dirty="0">
                <a:latin typeface="Arial" charset="0"/>
              </a:rPr>
              <a:t>La promotion de la santé</a:t>
            </a:r>
          </a:p>
          <a:p>
            <a:pPr marL="457200" indent="-457200" algn="ctr">
              <a:spcBef>
                <a:spcPct val="85000"/>
              </a:spcBef>
              <a:buClr>
                <a:srgbClr val="FF0000"/>
              </a:buClr>
            </a:pPr>
            <a:r>
              <a:rPr lang="fr-FR" sz="3200" b="1" dirty="0">
                <a:latin typeface="Arial" charset="0"/>
              </a:rPr>
              <a:t>L’éducation pour la santé</a:t>
            </a:r>
          </a:p>
          <a:p>
            <a:pPr marL="457200" indent="-457200" algn="ctr">
              <a:spcBef>
                <a:spcPct val="85000"/>
              </a:spcBef>
              <a:buClr>
                <a:srgbClr val="FF0000"/>
              </a:buClr>
            </a:pPr>
            <a:r>
              <a:rPr lang="fr-FR" sz="3200" b="1" dirty="0">
                <a:latin typeface="Arial" charset="0"/>
              </a:rPr>
              <a:t>l’éducation thérapeutique</a:t>
            </a:r>
          </a:p>
        </p:txBody>
      </p:sp>
      <p:sp>
        <p:nvSpPr>
          <p:cNvPr id="51209" name="Text Box 9"/>
          <p:cNvSpPr txBox="1">
            <a:spLocks noChangeArrowheads="1"/>
          </p:cNvSpPr>
          <p:nvPr/>
        </p:nvSpPr>
        <p:spPr bwMode="auto">
          <a:xfrm>
            <a:off x="468313" y="476250"/>
            <a:ext cx="6535737" cy="685800"/>
          </a:xfrm>
          <a:prstGeom prst="rect">
            <a:avLst/>
          </a:prstGeom>
          <a:noFill/>
          <a:ln w="9525">
            <a:noFill/>
            <a:miter lim="800000"/>
            <a:headEnd/>
            <a:tailEnd/>
          </a:ln>
        </p:spPr>
        <p:txBody>
          <a:bodyPr/>
          <a:lstStyle/>
          <a:p>
            <a:pPr eaLnBrk="0" hangingPunct="0"/>
            <a:endParaRPr lang="fr-FR" sz="3600">
              <a:latin typeface="Arial" charset="0"/>
            </a:endParaRPr>
          </a:p>
        </p:txBody>
      </p:sp>
      <p:sp>
        <p:nvSpPr>
          <p:cNvPr id="2" name="ZoneTexte 1">
            <a:extLst>
              <a:ext uri="{FF2B5EF4-FFF2-40B4-BE49-F238E27FC236}">
                <a16:creationId xmlns:a16="http://schemas.microsoft.com/office/drawing/2014/main" id="{7266046E-BA45-4475-A47F-7B076A885702}"/>
              </a:ext>
            </a:extLst>
          </p:cNvPr>
          <p:cNvSpPr txBox="1"/>
          <p:nvPr/>
        </p:nvSpPr>
        <p:spPr>
          <a:xfrm>
            <a:off x="2580992" y="450131"/>
            <a:ext cx="4104456" cy="1138773"/>
          </a:xfrm>
          <a:prstGeom prst="rect">
            <a:avLst/>
          </a:prstGeom>
          <a:noFill/>
        </p:spPr>
        <p:txBody>
          <a:bodyPr wrap="square" rtlCol="0">
            <a:spAutoFit/>
          </a:bodyPr>
          <a:lstStyle/>
          <a:p>
            <a:pPr algn="ctr"/>
            <a:r>
              <a:rPr lang="fr-FR" sz="1400" b="1" dirty="0">
                <a:solidFill>
                  <a:srgbClr val="FF0000"/>
                </a:solidFill>
                <a:highlight>
                  <a:srgbClr val="FFFF00"/>
                </a:highlight>
              </a:rPr>
              <a:t>UE 4.6S 3: soins éducatifs et préventifs</a:t>
            </a:r>
          </a:p>
          <a:p>
            <a:pPr algn="ctr"/>
            <a:r>
              <a:rPr lang="fr-FR" sz="1400" b="1" dirty="0">
                <a:solidFill>
                  <a:srgbClr val="FF0000"/>
                </a:solidFill>
                <a:highlight>
                  <a:srgbClr val="FFFF00"/>
                </a:highlight>
              </a:rPr>
              <a:t>Promotion 2022- 2025</a:t>
            </a:r>
          </a:p>
          <a:p>
            <a:pPr algn="ctr"/>
            <a:r>
              <a:rPr lang="fr-FR" sz="2000" b="1" dirty="0">
                <a:solidFill>
                  <a:schemeClr val="accent1"/>
                </a:solidFill>
              </a:rPr>
              <a:t>Manuela END</a:t>
            </a:r>
          </a:p>
          <a:p>
            <a:pPr algn="ctr"/>
            <a:r>
              <a:rPr lang="fr-FR" sz="2000" b="1" dirty="0">
                <a:solidFill>
                  <a:schemeClr val="accent1"/>
                </a:solidFill>
              </a:rPr>
              <a:t>Semestre 3 </a:t>
            </a:r>
            <a:r>
              <a:rPr lang="fr-FR" sz="2000" b="1">
                <a:solidFill>
                  <a:schemeClr val="accent1"/>
                </a:solidFill>
              </a:rPr>
              <a:t>– 11.09.2023</a:t>
            </a:r>
            <a:endParaRPr lang="fr-FR" sz="2000" b="1" dirty="0">
              <a:solidFill>
                <a:schemeClr val="accent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fr-FR" sz="4000"/>
              <a:t>Dépistage (prévention secondaire)</a:t>
            </a:r>
          </a:p>
        </p:txBody>
      </p:sp>
      <p:sp>
        <p:nvSpPr>
          <p:cNvPr id="197635" name="Rectangle 3"/>
          <p:cNvSpPr>
            <a:spLocks noGrp="1" noChangeArrowheads="1"/>
          </p:cNvSpPr>
          <p:nvPr>
            <p:ph type="body" idx="1"/>
          </p:nvPr>
        </p:nvSpPr>
        <p:spPr>
          <a:xfrm>
            <a:off x="107504" y="1916832"/>
            <a:ext cx="8458200" cy="4114800"/>
          </a:xfrm>
        </p:spPr>
        <p:txBody>
          <a:bodyPr/>
          <a:lstStyle/>
          <a:p>
            <a:r>
              <a:rPr lang="fr-FR" dirty="0"/>
              <a:t>A pour objectif chez les personnes susceptibles d’être atteintes d’une maladie ou à risque d’une pathologie sans symptômes</a:t>
            </a:r>
            <a:r>
              <a:rPr lang="fr-FR" dirty="0">
                <a:solidFill>
                  <a:srgbClr val="FF0000"/>
                </a:solidFill>
              </a:rPr>
              <a:t>, d’identifier une anomalie pouvant amener à un diagnostic et une prise en charge précoce.</a:t>
            </a:r>
          </a:p>
          <a:p>
            <a:r>
              <a:rPr lang="fr-FR" dirty="0">
                <a:solidFill>
                  <a:srgbClr val="FF0000"/>
                </a:solidFill>
              </a:rPr>
              <a:t>Le dépistage cherche à identifier dans un groupe de population en bonne santé apparente ceux qui sont atteints d’une maladie donnée et qui ne le savent pas.</a:t>
            </a:r>
          </a:p>
          <a:p>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fade">
                                      <p:cBhvr>
                                        <p:cTn id="7" dur="2000"/>
                                        <p:tgtEl>
                                          <p:spTgt spid="1976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635">
                                            <p:txEl>
                                              <p:pRg st="0" end="0"/>
                                            </p:txEl>
                                          </p:spTgt>
                                        </p:tgtEl>
                                        <p:attrNameLst>
                                          <p:attrName>style.visibility</p:attrName>
                                        </p:attrNameLst>
                                      </p:cBhvr>
                                      <p:to>
                                        <p:strVal val="visible"/>
                                      </p:to>
                                    </p:set>
                                    <p:animEffect transition="in" filter="wipe(left)">
                                      <p:cBhvr>
                                        <p:cTn id="12" dur="500"/>
                                        <p:tgtEl>
                                          <p:spTgt spid="197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635">
                                            <p:txEl>
                                              <p:pRg st="1" end="1"/>
                                            </p:txEl>
                                          </p:spTgt>
                                        </p:tgtEl>
                                        <p:attrNameLst>
                                          <p:attrName>style.visibility</p:attrName>
                                        </p:attrNameLst>
                                      </p:cBhvr>
                                      <p:to>
                                        <p:strVal val="visible"/>
                                      </p:to>
                                    </p:set>
                                    <p:animEffect transition="in" filter="wipe(left)">
                                      <p:cBhvr>
                                        <p:cTn id="17" dur="500"/>
                                        <p:tgtEl>
                                          <p:spTgt spid="197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fr-FR"/>
              <a:t>Indications du dépistage</a:t>
            </a:r>
          </a:p>
        </p:txBody>
      </p:sp>
      <p:sp>
        <p:nvSpPr>
          <p:cNvPr id="199683" name="Rectangle 3"/>
          <p:cNvSpPr>
            <a:spLocks noGrp="1" noChangeArrowheads="1"/>
          </p:cNvSpPr>
          <p:nvPr>
            <p:ph type="body" idx="1"/>
          </p:nvPr>
        </p:nvSpPr>
        <p:spPr/>
        <p:txBody>
          <a:bodyPr/>
          <a:lstStyle/>
          <a:p>
            <a:r>
              <a:rPr lang="fr-FR" sz="4000" dirty="0"/>
              <a:t>Maladie grave</a:t>
            </a:r>
          </a:p>
          <a:p>
            <a:r>
              <a:rPr lang="fr-FR" sz="4000" dirty="0"/>
              <a:t>Phase préclinique longue</a:t>
            </a:r>
          </a:p>
          <a:p>
            <a:r>
              <a:rPr lang="fr-FR" sz="4000" dirty="0"/>
              <a:t>Traitement efficace d’autant plus efficace que précoce</a:t>
            </a:r>
          </a:p>
          <a:p>
            <a:r>
              <a:rPr lang="fr-FR" sz="4000" dirty="0"/>
              <a:t>Tests validés</a:t>
            </a:r>
          </a:p>
        </p:txBody>
      </p:sp>
    </p:spTree>
    <p:custDataLst>
      <p:tags r:id="rId1"/>
    </p:custDataLst>
  </p:cSld>
  <p:clrMapOvr>
    <a:masterClrMapping/>
  </p:clrMapOvr>
  <p:transition advTm="127000"/>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755650" y="0"/>
            <a:ext cx="7772400" cy="692150"/>
          </a:xfrm>
        </p:spPr>
        <p:txBody>
          <a:bodyPr/>
          <a:lstStyle/>
          <a:p>
            <a:r>
              <a:rPr lang="fr-FR" sz="4000"/>
              <a:t>Dépistages en France</a:t>
            </a:r>
          </a:p>
        </p:txBody>
      </p:sp>
      <p:sp>
        <p:nvSpPr>
          <p:cNvPr id="200707" name="Rectangle 3"/>
          <p:cNvSpPr>
            <a:spLocks noGrp="1" noChangeArrowheads="1"/>
          </p:cNvSpPr>
          <p:nvPr>
            <p:ph type="body" idx="1"/>
          </p:nvPr>
        </p:nvSpPr>
        <p:spPr>
          <a:xfrm>
            <a:off x="24401" y="764704"/>
            <a:ext cx="9144000" cy="6165850"/>
          </a:xfrm>
        </p:spPr>
        <p:txBody>
          <a:bodyPr/>
          <a:lstStyle/>
          <a:p>
            <a:pPr>
              <a:lnSpc>
                <a:spcPct val="80000"/>
              </a:lnSpc>
            </a:pPr>
            <a:r>
              <a:rPr lang="fr-FR" sz="2000" dirty="0"/>
              <a:t>Dépistages prénataux </a:t>
            </a:r>
          </a:p>
          <a:p>
            <a:pPr lvl="1">
              <a:lnSpc>
                <a:spcPct val="80000"/>
              </a:lnSpc>
            </a:pPr>
            <a:r>
              <a:rPr lang="fr-FR" sz="2000" dirty="0"/>
              <a:t>7 visites prénatales + 1 postnatale + biologie+</a:t>
            </a:r>
            <a:r>
              <a:rPr lang="fr-FR" sz="2000" dirty="0" err="1"/>
              <a:t>echographies</a:t>
            </a:r>
            <a:endParaRPr lang="fr-FR" sz="2000" dirty="0"/>
          </a:p>
          <a:p>
            <a:pPr lvl="1">
              <a:lnSpc>
                <a:spcPct val="80000"/>
              </a:lnSpc>
            </a:pPr>
            <a:r>
              <a:rPr lang="fr-FR" sz="2000" dirty="0"/>
              <a:t>Rubéole, toxoplasmose, </a:t>
            </a:r>
            <a:r>
              <a:rPr lang="fr-FR" sz="2000" dirty="0" err="1"/>
              <a:t>vih</a:t>
            </a:r>
            <a:r>
              <a:rPr lang="fr-FR" sz="2000" dirty="0"/>
              <a:t>, hépatite B</a:t>
            </a:r>
          </a:p>
          <a:p>
            <a:pPr lvl="1">
              <a:lnSpc>
                <a:spcPct val="80000"/>
              </a:lnSpc>
            </a:pPr>
            <a:r>
              <a:rPr lang="fr-FR" sz="2000" dirty="0"/>
              <a:t>Recherche d’</a:t>
            </a:r>
            <a:r>
              <a:rPr lang="fr-FR" sz="2000" dirty="0" err="1"/>
              <a:t>alloimmunisation</a:t>
            </a:r>
            <a:r>
              <a:rPr lang="fr-FR" sz="2000" dirty="0"/>
              <a:t> rhésus</a:t>
            </a:r>
          </a:p>
          <a:p>
            <a:pPr lvl="1">
              <a:lnSpc>
                <a:spcPct val="80000"/>
              </a:lnSpc>
            </a:pPr>
            <a:r>
              <a:rPr lang="fr-FR" sz="2000" dirty="0"/>
              <a:t>Malformations, trisomie 21</a:t>
            </a:r>
          </a:p>
          <a:p>
            <a:pPr>
              <a:lnSpc>
                <a:spcPct val="80000"/>
              </a:lnSpc>
            </a:pPr>
            <a:r>
              <a:rPr lang="fr-FR" sz="2000" dirty="0"/>
              <a:t>Dépistages à la naissance</a:t>
            </a:r>
          </a:p>
          <a:p>
            <a:pPr lvl="1">
              <a:lnSpc>
                <a:spcPct val="80000"/>
              </a:lnSpc>
            </a:pPr>
            <a:r>
              <a:rPr lang="fr-FR" sz="2000" dirty="0"/>
              <a:t>Pathologies graves initialement asymptomatiques (hypothyroïdie, </a:t>
            </a:r>
            <a:r>
              <a:rPr lang="fr-FR" sz="2000" dirty="0" err="1"/>
              <a:t>phenylcétonurie</a:t>
            </a:r>
            <a:r>
              <a:rPr lang="fr-FR" sz="2000" dirty="0"/>
              <a:t>, hyperplasie des surrénales, mucoviscidose…)</a:t>
            </a:r>
          </a:p>
          <a:p>
            <a:pPr>
              <a:lnSpc>
                <a:spcPct val="80000"/>
              </a:lnSpc>
            </a:pPr>
            <a:r>
              <a:rPr lang="fr-FR" sz="2000" dirty="0"/>
              <a:t>Dépistages à d’autres moments</a:t>
            </a:r>
          </a:p>
          <a:p>
            <a:pPr lvl="1">
              <a:lnSpc>
                <a:spcPct val="80000"/>
              </a:lnSpc>
            </a:pPr>
            <a:r>
              <a:rPr lang="fr-FR" sz="2000" dirty="0"/>
              <a:t>Déficit sensoriel, relationnel, apprentissages (2ans, 3-4 ans, 5-6 ans)+-saturnisme (PMI, santé scolaire, médecin traitant)</a:t>
            </a:r>
          </a:p>
          <a:p>
            <a:pPr lvl="1">
              <a:lnSpc>
                <a:spcPct val="80000"/>
              </a:lnSpc>
            </a:pPr>
            <a:r>
              <a:rPr lang="fr-FR" sz="2000" dirty="0"/>
              <a:t>Adulte dépistages opportunistes (médecin traitant)</a:t>
            </a:r>
          </a:p>
          <a:p>
            <a:pPr>
              <a:lnSpc>
                <a:spcPct val="80000"/>
              </a:lnSpc>
            </a:pPr>
            <a:r>
              <a:rPr lang="fr-FR" sz="2000" dirty="0"/>
              <a:t>Dépistage des cancers</a:t>
            </a:r>
          </a:p>
          <a:p>
            <a:pPr lvl="1">
              <a:lnSpc>
                <a:spcPct val="80000"/>
              </a:lnSpc>
            </a:pPr>
            <a:r>
              <a:rPr lang="fr-FR" sz="2000" dirty="0"/>
              <a:t>Cancer du sein : 50-74 ans tous les 2 ans</a:t>
            </a:r>
          </a:p>
          <a:p>
            <a:pPr lvl="1">
              <a:lnSpc>
                <a:spcPct val="80000"/>
              </a:lnSpc>
            </a:pPr>
            <a:r>
              <a:rPr lang="fr-FR" sz="2000" dirty="0"/>
              <a:t>Cancer du colon : 50-74 ans tous les 2 ans</a:t>
            </a:r>
          </a:p>
          <a:p>
            <a:pPr lvl="1">
              <a:lnSpc>
                <a:spcPct val="80000"/>
              </a:lnSpc>
            </a:pPr>
            <a:r>
              <a:rPr lang="fr-FR" sz="2000" dirty="0"/>
              <a:t>Col de l’utérus : 25-65 ans tous les 3 ans si 2 frottis négatifs à un an d’intervalle</a:t>
            </a:r>
          </a:p>
          <a:p>
            <a:pPr>
              <a:lnSpc>
                <a:spcPct val="80000"/>
              </a:lnSpc>
            </a:pPr>
            <a:r>
              <a:rPr lang="fr-FR" sz="2000" dirty="0"/>
              <a:t>Dépistage de maladies infectieuses</a:t>
            </a:r>
          </a:p>
          <a:p>
            <a:pPr lvl="1">
              <a:lnSpc>
                <a:spcPct val="80000"/>
              </a:lnSpc>
            </a:pPr>
            <a:r>
              <a:rPr lang="fr-FR" sz="2000" dirty="0"/>
              <a:t>Ciblés : HBV, syphilis, tuberculose, VIH</a:t>
            </a:r>
          </a:p>
          <a:p>
            <a:pPr lvl="1">
              <a:lnSpc>
                <a:spcPct val="80000"/>
              </a:lnSpc>
            </a:pPr>
            <a:r>
              <a:rPr lang="fr-FR" sz="2000" dirty="0"/>
              <a:t>VIH : proposition systématique annuelle</a:t>
            </a:r>
          </a:p>
        </p:txBody>
      </p:sp>
      <p:pic>
        <p:nvPicPr>
          <p:cNvPr id="4" name="il_fi" descr="http://blog.okapi.fr/wp-content/uploads/2013/04/smiley-prof.jpg"/>
          <p:cNvPicPr/>
          <p:nvPr/>
        </p:nvPicPr>
        <p:blipFill>
          <a:blip r:embed="rId2" cstate="print"/>
          <a:srcRect/>
          <a:stretch>
            <a:fillRect/>
          </a:stretch>
        </p:blipFill>
        <p:spPr bwMode="auto">
          <a:xfrm>
            <a:off x="5868144" y="6093296"/>
            <a:ext cx="638175" cy="6233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fade">
                                      <p:cBhvr>
                                        <p:cTn id="7" dur="2000"/>
                                        <p:tgtEl>
                                          <p:spTgt spid="2007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0" end="0"/>
                                            </p:txEl>
                                          </p:spTgt>
                                        </p:tgtEl>
                                        <p:attrNameLst>
                                          <p:attrName>style.visibility</p:attrName>
                                        </p:attrNameLst>
                                      </p:cBhvr>
                                      <p:to>
                                        <p:strVal val="visible"/>
                                      </p:to>
                                    </p:set>
                                    <p:animEffect transition="in" filter="wipe(left)">
                                      <p:cBhvr>
                                        <p:cTn id="12" dur="500"/>
                                        <p:tgtEl>
                                          <p:spTgt spid="20070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0707">
                                            <p:txEl>
                                              <p:pRg st="1" end="1"/>
                                            </p:txEl>
                                          </p:spTgt>
                                        </p:tgtEl>
                                        <p:attrNameLst>
                                          <p:attrName>style.visibility</p:attrName>
                                        </p:attrNameLst>
                                      </p:cBhvr>
                                      <p:to>
                                        <p:strVal val="visible"/>
                                      </p:to>
                                    </p:set>
                                    <p:animEffect transition="in" filter="wipe(left)">
                                      <p:cBhvr>
                                        <p:cTn id="15" dur="500"/>
                                        <p:tgtEl>
                                          <p:spTgt spid="20070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0707">
                                            <p:txEl>
                                              <p:pRg st="2" end="2"/>
                                            </p:txEl>
                                          </p:spTgt>
                                        </p:tgtEl>
                                        <p:attrNameLst>
                                          <p:attrName>style.visibility</p:attrName>
                                        </p:attrNameLst>
                                      </p:cBhvr>
                                      <p:to>
                                        <p:strVal val="visible"/>
                                      </p:to>
                                    </p:set>
                                    <p:animEffect transition="in" filter="wipe(left)">
                                      <p:cBhvr>
                                        <p:cTn id="18" dur="500"/>
                                        <p:tgtEl>
                                          <p:spTgt spid="20070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0707">
                                            <p:txEl>
                                              <p:pRg st="3" end="3"/>
                                            </p:txEl>
                                          </p:spTgt>
                                        </p:tgtEl>
                                        <p:attrNameLst>
                                          <p:attrName>style.visibility</p:attrName>
                                        </p:attrNameLst>
                                      </p:cBhvr>
                                      <p:to>
                                        <p:strVal val="visible"/>
                                      </p:to>
                                    </p:set>
                                    <p:animEffect transition="in" filter="wipe(left)">
                                      <p:cBhvr>
                                        <p:cTn id="21" dur="500"/>
                                        <p:tgtEl>
                                          <p:spTgt spid="20070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0707">
                                            <p:txEl>
                                              <p:pRg st="4" end="4"/>
                                            </p:txEl>
                                          </p:spTgt>
                                        </p:tgtEl>
                                        <p:attrNameLst>
                                          <p:attrName>style.visibility</p:attrName>
                                        </p:attrNameLst>
                                      </p:cBhvr>
                                      <p:to>
                                        <p:strVal val="visible"/>
                                      </p:to>
                                    </p:set>
                                    <p:animEffect transition="in" filter="wipe(left)">
                                      <p:cBhvr>
                                        <p:cTn id="24" dur="500"/>
                                        <p:tgtEl>
                                          <p:spTgt spid="20070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0707">
                                            <p:txEl>
                                              <p:pRg st="5" end="5"/>
                                            </p:txEl>
                                          </p:spTgt>
                                        </p:tgtEl>
                                        <p:attrNameLst>
                                          <p:attrName>style.visibility</p:attrName>
                                        </p:attrNameLst>
                                      </p:cBhvr>
                                      <p:to>
                                        <p:strVal val="visible"/>
                                      </p:to>
                                    </p:set>
                                    <p:animEffect transition="in" filter="wipe(left)">
                                      <p:cBhvr>
                                        <p:cTn id="29" dur="500"/>
                                        <p:tgtEl>
                                          <p:spTgt spid="200707">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0707">
                                            <p:txEl>
                                              <p:pRg st="6" end="6"/>
                                            </p:txEl>
                                          </p:spTgt>
                                        </p:tgtEl>
                                        <p:attrNameLst>
                                          <p:attrName>style.visibility</p:attrName>
                                        </p:attrNameLst>
                                      </p:cBhvr>
                                      <p:to>
                                        <p:strVal val="visible"/>
                                      </p:to>
                                    </p:set>
                                    <p:animEffect transition="in" filter="wipe(left)">
                                      <p:cBhvr>
                                        <p:cTn id="32" dur="500"/>
                                        <p:tgtEl>
                                          <p:spTgt spid="20070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0707">
                                            <p:txEl>
                                              <p:pRg st="7" end="7"/>
                                            </p:txEl>
                                          </p:spTgt>
                                        </p:tgtEl>
                                        <p:attrNameLst>
                                          <p:attrName>style.visibility</p:attrName>
                                        </p:attrNameLst>
                                      </p:cBhvr>
                                      <p:to>
                                        <p:strVal val="visible"/>
                                      </p:to>
                                    </p:set>
                                    <p:animEffect transition="in" filter="wipe(left)">
                                      <p:cBhvr>
                                        <p:cTn id="37" dur="500"/>
                                        <p:tgtEl>
                                          <p:spTgt spid="200707">
                                            <p:txEl>
                                              <p:pRg st="7" end="7"/>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0707">
                                            <p:txEl>
                                              <p:pRg st="8" end="8"/>
                                            </p:txEl>
                                          </p:spTgt>
                                        </p:tgtEl>
                                        <p:attrNameLst>
                                          <p:attrName>style.visibility</p:attrName>
                                        </p:attrNameLst>
                                      </p:cBhvr>
                                      <p:to>
                                        <p:strVal val="visible"/>
                                      </p:to>
                                    </p:set>
                                    <p:animEffect transition="in" filter="wipe(left)">
                                      <p:cBhvr>
                                        <p:cTn id="40" dur="500"/>
                                        <p:tgtEl>
                                          <p:spTgt spid="200707">
                                            <p:txEl>
                                              <p:pRg st="8" end="8"/>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0707">
                                            <p:txEl>
                                              <p:pRg st="9" end="9"/>
                                            </p:txEl>
                                          </p:spTgt>
                                        </p:tgtEl>
                                        <p:attrNameLst>
                                          <p:attrName>style.visibility</p:attrName>
                                        </p:attrNameLst>
                                      </p:cBhvr>
                                      <p:to>
                                        <p:strVal val="visible"/>
                                      </p:to>
                                    </p:set>
                                    <p:animEffect transition="in" filter="wipe(left)">
                                      <p:cBhvr>
                                        <p:cTn id="43" dur="500"/>
                                        <p:tgtEl>
                                          <p:spTgt spid="200707">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0707">
                                            <p:txEl>
                                              <p:pRg st="10" end="10"/>
                                            </p:txEl>
                                          </p:spTgt>
                                        </p:tgtEl>
                                        <p:attrNameLst>
                                          <p:attrName>style.visibility</p:attrName>
                                        </p:attrNameLst>
                                      </p:cBhvr>
                                      <p:to>
                                        <p:strVal val="visible"/>
                                      </p:to>
                                    </p:set>
                                    <p:animEffect transition="in" filter="wipe(left)">
                                      <p:cBhvr>
                                        <p:cTn id="48" dur="500"/>
                                        <p:tgtEl>
                                          <p:spTgt spid="200707">
                                            <p:txEl>
                                              <p:pRg st="10" end="10"/>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0707">
                                            <p:txEl>
                                              <p:pRg st="11" end="11"/>
                                            </p:txEl>
                                          </p:spTgt>
                                        </p:tgtEl>
                                        <p:attrNameLst>
                                          <p:attrName>style.visibility</p:attrName>
                                        </p:attrNameLst>
                                      </p:cBhvr>
                                      <p:to>
                                        <p:strVal val="visible"/>
                                      </p:to>
                                    </p:set>
                                    <p:animEffect transition="in" filter="wipe(left)">
                                      <p:cBhvr>
                                        <p:cTn id="51" dur="500"/>
                                        <p:tgtEl>
                                          <p:spTgt spid="200707">
                                            <p:txEl>
                                              <p:pRg st="11" end="11"/>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00707">
                                            <p:txEl>
                                              <p:pRg st="12" end="12"/>
                                            </p:txEl>
                                          </p:spTgt>
                                        </p:tgtEl>
                                        <p:attrNameLst>
                                          <p:attrName>style.visibility</p:attrName>
                                        </p:attrNameLst>
                                      </p:cBhvr>
                                      <p:to>
                                        <p:strVal val="visible"/>
                                      </p:to>
                                    </p:set>
                                    <p:animEffect transition="in" filter="wipe(left)">
                                      <p:cBhvr>
                                        <p:cTn id="54" dur="500"/>
                                        <p:tgtEl>
                                          <p:spTgt spid="200707">
                                            <p:txEl>
                                              <p:pRg st="12" end="12"/>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0707">
                                            <p:txEl>
                                              <p:pRg st="13" end="13"/>
                                            </p:txEl>
                                          </p:spTgt>
                                        </p:tgtEl>
                                        <p:attrNameLst>
                                          <p:attrName>style.visibility</p:attrName>
                                        </p:attrNameLst>
                                      </p:cBhvr>
                                      <p:to>
                                        <p:strVal val="visible"/>
                                      </p:to>
                                    </p:set>
                                    <p:animEffect transition="in" filter="wipe(left)">
                                      <p:cBhvr>
                                        <p:cTn id="57" dur="500"/>
                                        <p:tgtEl>
                                          <p:spTgt spid="200707">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0707">
                                            <p:txEl>
                                              <p:pRg st="14" end="14"/>
                                            </p:txEl>
                                          </p:spTgt>
                                        </p:tgtEl>
                                        <p:attrNameLst>
                                          <p:attrName>style.visibility</p:attrName>
                                        </p:attrNameLst>
                                      </p:cBhvr>
                                      <p:to>
                                        <p:strVal val="visible"/>
                                      </p:to>
                                    </p:set>
                                    <p:animEffect transition="in" filter="wipe(left)">
                                      <p:cBhvr>
                                        <p:cTn id="62" dur="500"/>
                                        <p:tgtEl>
                                          <p:spTgt spid="200707">
                                            <p:txEl>
                                              <p:pRg st="14" end="14"/>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00707">
                                            <p:txEl>
                                              <p:pRg st="15" end="15"/>
                                            </p:txEl>
                                          </p:spTgt>
                                        </p:tgtEl>
                                        <p:attrNameLst>
                                          <p:attrName>style.visibility</p:attrName>
                                        </p:attrNameLst>
                                      </p:cBhvr>
                                      <p:to>
                                        <p:strVal val="visible"/>
                                      </p:to>
                                    </p:set>
                                    <p:animEffect transition="in" filter="wipe(left)">
                                      <p:cBhvr>
                                        <p:cTn id="65" dur="500"/>
                                        <p:tgtEl>
                                          <p:spTgt spid="200707">
                                            <p:txEl>
                                              <p:pRg st="15" end="15"/>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00707">
                                            <p:txEl>
                                              <p:pRg st="16" end="16"/>
                                            </p:txEl>
                                          </p:spTgt>
                                        </p:tgtEl>
                                        <p:attrNameLst>
                                          <p:attrName>style.visibility</p:attrName>
                                        </p:attrNameLst>
                                      </p:cBhvr>
                                      <p:to>
                                        <p:strVal val="visible"/>
                                      </p:to>
                                    </p:set>
                                    <p:animEffect transition="in" filter="wipe(left)">
                                      <p:cBhvr>
                                        <p:cTn id="68" dur="500"/>
                                        <p:tgtEl>
                                          <p:spTgt spid="20070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endParaRPr lang="fr-FR"/>
          </a:p>
        </p:txBody>
      </p:sp>
      <p:pic>
        <p:nvPicPr>
          <p:cNvPr id="186374" name="Picture 6"/>
          <p:cNvPicPr>
            <a:picLocks noGrp="1" noChangeAspect="1" noChangeArrowheads="1"/>
          </p:cNvPicPr>
          <p:nvPr>
            <p:ph type="body" idx="1"/>
          </p:nvPr>
        </p:nvPicPr>
        <p:blipFill>
          <a:blip r:embed="rId2" cstate="print"/>
          <a:srcRect/>
          <a:stretch>
            <a:fillRect/>
          </a:stretch>
        </p:blipFill>
        <p:spPr>
          <a:xfrm>
            <a:off x="0" y="0"/>
            <a:ext cx="9144000" cy="5229225"/>
          </a:xfrm>
          <a:noFill/>
          <a:ln/>
        </p:spPr>
      </p:pic>
      <p:sp>
        <p:nvSpPr>
          <p:cNvPr id="186375" name="Text Box 7"/>
          <p:cNvSpPr txBox="1">
            <a:spLocks noChangeArrowheads="1"/>
          </p:cNvSpPr>
          <p:nvPr/>
        </p:nvSpPr>
        <p:spPr bwMode="auto">
          <a:xfrm>
            <a:off x="107504" y="5105401"/>
            <a:ext cx="8856984" cy="1815882"/>
          </a:xfrm>
          <a:prstGeom prst="rect">
            <a:avLst/>
          </a:prstGeom>
          <a:noFill/>
          <a:ln w="9525">
            <a:noFill/>
            <a:miter lim="800000"/>
            <a:headEnd/>
            <a:tailEnd/>
          </a:ln>
          <a:effectLst/>
        </p:spPr>
        <p:txBody>
          <a:bodyPr wrap="square">
            <a:spAutoFit/>
          </a:bodyPr>
          <a:lstStyle/>
          <a:p>
            <a:r>
              <a:rPr lang="fr-FR" sz="2800" dirty="0"/>
              <a:t>On entend par « déterminants de la santé » les facteurs</a:t>
            </a:r>
          </a:p>
          <a:p>
            <a:r>
              <a:rPr lang="fr-FR" sz="2800" dirty="0"/>
              <a:t>personnels, sociaux ou environnementaux qui ont une</a:t>
            </a:r>
          </a:p>
          <a:p>
            <a:r>
              <a:rPr lang="fr-FR" sz="2800" dirty="0"/>
              <a:t>relation de causalité avec la santé des individus ou des</a:t>
            </a:r>
          </a:p>
          <a:p>
            <a:r>
              <a:rPr lang="fr-FR" sz="2800" dirty="0"/>
              <a:t>populations.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endParaRPr lang="fr-FR"/>
          </a:p>
        </p:txBody>
      </p:sp>
      <p:pic>
        <p:nvPicPr>
          <p:cNvPr id="192516" name="Picture 4"/>
          <p:cNvPicPr>
            <a:picLocks noGrp="1" noChangeAspect="1" noChangeArrowheads="1"/>
          </p:cNvPicPr>
          <p:nvPr>
            <p:ph type="body" idx="1"/>
          </p:nvPr>
        </p:nvPicPr>
        <p:blipFill>
          <a:blip r:embed="rId2" cstate="print"/>
          <a:srcRect/>
          <a:stretch>
            <a:fillRect/>
          </a:stretch>
        </p:blipFill>
        <p:spPr>
          <a:xfrm>
            <a:off x="827583" y="0"/>
            <a:ext cx="7488833" cy="699891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fr-FR" sz="4000"/>
              <a:t>Promotion de la santé</a:t>
            </a:r>
            <a:br>
              <a:rPr lang="fr-FR" sz="4000"/>
            </a:br>
            <a:endParaRPr lang="fr-FR" sz="4000"/>
          </a:p>
        </p:txBody>
      </p:sp>
      <p:sp>
        <p:nvSpPr>
          <p:cNvPr id="190467" name="Rectangle 3"/>
          <p:cNvSpPr>
            <a:spLocks noGrp="1" noChangeArrowheads="1"/>
          </p:cNvSpPr>
          <p:nvPr>
            <p:ph type="body" idx="1"/>
          </p:nvPr>
        </p:nvSpPr>
        <p:spPr>
          <a:xfrm>
            <a:off x="-4672" y="1230984"/>
            <a:ext cx="9144000" cy="5183187"/>
          </a:xfrm>
        </p:spPr>
        <p:txBody>
          <a:bodyPr/>
          <a:lstStyle/>
          <a:p>
            <a:pPr>
              <a:lnSpc>
                <a:spcPct val="90000"/>
              </a:lnSpc>
            </a:pPr>
            <a:r>
              <a:rPr lang="fr-FR" sz="2600" dirty="0"/>
              <a:t>La promotion de la santé est le processus qui confère aux populations les moyens d’assurer un plus grand contrôle sur leur propre santé, et d’améliorer celle-ci.  </a:t>
            </a:r>
          </a:p>
          <a:p>
            <a:pPr>
              <a:lnSpc>
                <a:spcPct val="90000"/>
              </a:lnSpc>
            </a:pPr>
            <a:r>
              <a:rPr lang="fr-FR" sz="2600" dirty="0"/>
              <a:t>La promotion de la santé représente un processus social et politique global, qui comprend non seulement des actions visant à renforcer les aptitudes et les capacités des individus mais également des mesures visant à changer la situation sociale, environnementale et économique, de façon à réduire ses effets négatifs sur la santé publique et sur la santé des personnes. </a:t>
            </a:r>
          </a:p>
          <a:p>
            <a:pPr>
              <a:lnSpc>
                <a:spcPct val="90000"/>
              </a:lnSpc>
            </a:pPr>
            <a:r>
              <a:rPr lang="fr-FR" sz="2600" dirty="0"/>
              <a:t>La promotion de la santé est le processus qui consiste à permettre aux individus de mieux maîtriser les déterminants de la santé et d’améliorer ainsi leur santé. </a:t>
            </a:r>
          </a:p>
          <a:p>
            <a:pPr>
              <a:lnSpc>
                <a:spcPct val="90000"/>
              </a:lnSpc>
            </a:pPr>
            <a:r>
              <a:rPr lang="fr-FR" sz="2600" dirty="0"/>
              <a:t>La participation de la population est essentielle dans toute action de promotion de la santé.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2000"/>
                                        <p:tgtEl>
                                          <p:spTgt spid="1904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467">
                                            <p:txEl>
                                              <p:pRg st="0" end="0"/>
                                            </p:txEl>
                                          </p:spTgt>
                                        </p:tgtEl>
                                        <p:attrNameLst>
                                          <p:attrName>style.visibility</p:attrName>
                                        </p:attrNameLst>
                                      </p:cBhvr>
                                      <p:to>
                                        <p:strVal val="visible"/>
                                      </p:to>
                                    </p:set>
                                    <p:animEffect transition="in" filter="wipe(left)">
                                      <p:cBhvr>
                                        <p:cTn id="12" dur="500"/>
                                        <p:tgtEl>
                                          <p:spTgt spid="1904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467">
                                            <p:txEl>
                                              <p:pRg st="1" end="1"/>
                                            </p:txEl>
                                          </p:spTgt>
                                        </p:tgtEl>
                                        <p:attrNameLst>
                                          <p:attrName>style.visibility</p:attrName>
                                        </p:attrNameLst>
                                      </p:cBhvr>
                                      <p:to>
                                        <p:strVal val="visible"/>
                                      </p:to>
                                    </p:set>
                                    <p:animEffect transition="in" filter="wipe(left)">
                                      <p:cBhvr>
                                        <p:cTn id="17" dur="500"/>
                                        <p:tgtEl>
                                          <p:spTgt spid="1904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467">
                                            <p:txEl>
                                              <p:pRg st="2" end="2"/>
                                            </p:txEl>
                                          </p:spTgt>
                                        </p:tgtEl>
                                        <p:attrNameLst>
                                          <p:attrName>style.visibility</p:attrName>
                                        </p:attrNameLst>
                                      </p:cBhvr>
                                      <p:to>
                                        <p:strVal val="visible"/>
                                      </p:to>
                                    </p:set>
                                    <p:animEffect transition="in" filter="wipe(left)">
                                      <p:cBhvr>
                                        <p:cTn id="22" dur="500"/>
                                        <p:tgtEl>
                                          <p:spTgt spid="1904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0467">
                                            <p:txEl>
                                              <p:pRg st="3" end="3"/>
                                            </p:txEl>
                                          </p:spTgt>
                                        </p:tgtEl>
                                        <p:attrNameLst>
                                          <p:attrName>style.visibility</p:attrName>
                                        </p:attrNameLst>
                                      </p:cBhvr>
                                      <p:to>
                                        <p:strVal val="visible"/>
                                      </p:to>
                                    </p:set>
                                    <p:animEffect transition="in" filter="wipe(left)">
                                      <p:cBhvr>
                                        <p:cTn id="27" dur="500"/>
                                        <p:tgtEl>
                                          <p:spTgt spid="190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fr-FR"/>
              <a:t>Promotion de la santé</a:t>
            </a:r>
          </a:p>
        </p:txBody>
      </p:sp>
      <p:sp>
        <p:nvSpPr>
          <p:cNvPr id="165891" name="Rectangle 3"/>
          <p:cNvSpPr>
            <a:spLocks noGrp="1" noChangeArrowheads="1"/>
          </p:cNvSpPr>
          <p:nvPr>
            <p:ph type="body" idx="1"/>
          </p:nvPr>
        </p:nvSpPr>
        <p:spPr>
          <a:xfrm>
            <a:off x="251520" y="1916832"/>
            <a:ext cx="7772400" cy="4114800"/>
          </a:xfrm>
        </p:spPr>
        <p:txBody>
          <a:bodyPr/>
          <a:lstStyle/>
          <a:p>
            <a:r>
              <a:rPr lang="fr-FR" sz="3600" dirty="0"/>
              <a:t>Le principal objectif des projets et des activités dans le domaine de la promotion de la santé est d’exercer une influence positive sur la santé de la population. Leur mode d’action est cependant très complexe et ne peut être simplement expliqué par une analyse de la relation de cause à effet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4213" y="0"/>
            <a:ext cx="7772400" cy="1143000"/>
          </a:xfrm>
        </p:spPr>
        <p:txBody>
          <a:bodyPr/>
          <a:lstStyle/>
          <a:p>
            <a:r>
              <a:rPr lang="fr-FR" dirty="0"/>
              <a:t>Promotion de la santé</a:t>
            </a:r>
          </a:p>
        </p:txBody>
      </p:sp>
      <p:sp>
        <p:nvSpPr>
          <p:cNvPr id="166915" name="Rectangle 3"/>
          <p:cNvSpPr>
            <a:spLocks noGrp="1" noChangeArrowheads="1"/>
          </p:cNvSpPr>
          <p:nvPr>
            <p:ph type="body" idx="1"/>
          </p:nvPr>
        </p:nvSpPr>
        <p:spPr>
          <a:xfrm>
            <a:off x="179512" y="907256"/>
            <a:ext cx="8784976" cy="5043487"/>
          </a:xfrm>
        </p:spPr>
        <p:txBody>
          <a:bodyPr/>
          <a:lstStyle/>
          <a:p>
            <a:pPr>
              <a:lnSpc>
                <a:spcPct val="80000"/>
              </a:lnSpc>
            </a:pPr>
            <a:endParaRPr lang="fr-FR" sz="2400" dirty="0"/>
          </a:p>
          <a:p>
            <a:pPr>
              <a:lnSpc>
                <a:spcPct val="80000"/>
              </a:lnSpc>
            </a:pPr>
            <a:r>
              <a:rPr lang="fr-FR" sz="2400" dirty="0"/>
              <a:t>- La promotion de la santé vise toujours une amélioration de la santé de la population ou de certains groupes de la population. En règle générale, cette amélioration peut être atteinte par une influence positive exercée sur des déterminants de la santé et sur d’autres facteurs pertinents. </a:t>
            </a:r>
          </a:p>
          <a:p>
            <a:pPr>
              <a:lnSpc>
                <a:spcPct val="80000"/>
              </a:lnSpc>
            </a:pPr>
            <a:endParaRPr lang="fr-FR" sz="2400" dirty="0"/>
          </a:p>
          <a:p>
            <a:pPr>
              <a:lnSpc>
                <a:spcPct val="80000"/>
              </a:lnSpc>
            </a:pPr>
            <a:r>
              <a:rPr lang="fr-FR" sz="2400" dirty="0"/>
              <a:t>- Les effets des projets de promotion de la santé ne sont en général pas immédiats mais se développent à long terme. </a:t>
            </a:r>
          </a:p>
          <a:p>
            <a:pPr>
              <a:lnSpc>
                <a:spcPct val="80000"/>
              </a:lnSpc>
            </a:pPr>
            <a:endParaRPr lang="fr-FR" sz="2400" dirty="0"/>
          </a:p>
          <a:p>
            <a:pPr>
              <a:lnSpc>
                <a:spcPct val="80000"/>
              </a:lnSpc>
            </a:pPr>
            <a:r>
              <a:rPr lang="fr-FR" sz="2400" dirty="0"/>
              <a:t>- En raison de l'influence d’un grand nombre de facteurs externes, il est difficile d’attribuer directement les résultats aux activités de promotion mises en </a:t>
            </a:r>
            <a:r>
              <a:rPr lang="fr-FR" sz="2400" dirty="0" err="1"/>
              <a:t>oeuvre</a:t>
            </a:r>
            <a:r>
              <a:rPr lang="fr-FR" sz="2400" dirty="0"/>
              <a:t>. </a:t>
            </a:r>
          </a:p>
          <a:p>
            <a:pPr>
              <a:lnSpc>
                <a:spcPct val="80000"/>
              </a:lnSpc>
            </a:pPr>
            <a:endParaRPr lang="fr-FR" sz="2400" dirty="0"/>
          </a:p>
          <a:p>
            <a:pPr>
              <a:lnSpc>
                <a:spcPct val="80000"/>
              </a:lnSpc>
            </a:pPr>
            <a:r>
              <a:rPr lang="fr-FR" sz="2400" dirty="0"/>
              <a:t>- Par conséquent, les résultats de projets individuels de promotion de la santé ne peuvent pas être démontrés avec des données sur la santé se rapportant à l’ensemble de la population (p. ex. statistiques sur la santé). </a:t>
            </a:r>
          </a:p>
          <a:p>
            <a:pPr>
              <a:lnSpc>
                <a:spcPct val="80000"/>
              </a:lnSpc>
            </a:pP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fade">
                                      <p:cBhvr>
                                        <p:cTn id="7" dur="2000"/>
                                        <p:tgtEl>
                                          <p:spTgt spid="166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wipe(left)">
                                      <p:cBhvr>
                                        <p:cTn id="12" dur="500"/>
                                        <p:tgtEl>
                                          <p:spTgt spid="166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6915">
                                            <p:txEl>
                                              <p:pRg st="3" end="3"/>
                                            </p:txEl>
                                          </p:spTgt>
                                        </p:tgtEl>
                                        <p:attrNameLst>
                                          <p:attrName>style.visibility</p:attrName>
                                        </p:attrNameLst>
                                      </p:cBhvr>
                                      <p:to>
                                        <p:strVal val="visible"/>
                                      </p:to>
                                    </p:set>
                                    <p:animEffect transition="in" filter="wipe(left)">
                                      <p:cBhvr>
                                        <p:cTn id="17" dur="500"/>
                                        <p:tgtEl>
                                          <p:spTgt spid="166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6915">
                                            <p:txEl>
                                              <p:pRg st="5" end="5"/>
                                            </p:txEl>
                                          </p:spTgt>
                                        </p:tgtEl>
                                        <p:attrNameLst>
                                          <p:attrName>style.visibility</p:attrName>
                                        </p:attrNameLst>
                                      </p:cBhvr>
                                      <p:to>
                                        <p:strVal val="visible"/>
                                      </p:to>
                                    </p:set>
                                    <p:animEffect transition="in" filter="wipe(left)">
                                      <p:cBhvr>
                                        <p:cTn id="22" dur="500"/>
                                        <p:tgtEl>
                                          <p:spTgt spid="1669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6915">
                                            <p:txEl>
                                              <p:pRg st="7" end="7"/>
                                            </p:txEl>
                                          </p:spTgt>
                                        </p:tgtEl>
                                        <p:attrNameLst>
                                          <p:attrName>style.visibility</p:attrName>
                                        </p:attrNameLst>
                                      </p:cBhvr>
                                      <p:to>
                                        <p:strVal val="visible"/>
                                      </p:to>
                                    </p:set>
                                    <p:animEffect transition="in" filter="wipe(left)">
                                      <p:cBhvr>
                                        <p:cTn id="27" dur="500"/>
                                        <p:tgtEl>
                                          <p:spTgt spid="166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fr-FR" dirty="0"/>
              <a:t>Promotion de la santé</a:t>
            </a:r>
          </a:p>
        </p:txBody>
      </p:sp>
      <p:sp>
        <p:nvSpPr>
          <p:cNvPr id="167939" name="Rectangle 3"/>
          <p:cNvSpPr>
            <a:spLocks noGrp="1" noChangeArrowheads="1"/>
          </p:cNvSpPr>
          <p:nvPr>
            <p:ph type="body" idx="1"/>
          </p:nvPr>
        </p:nvSpPr>
        <p:spPr>
          <a:xfrm>
            <a:off x="359532" y="1752600"/>
            <a:ext cx="8424936" cy="4114800"/>
          </a:xfrm>
        </p:spPr>
        <p:txBody>
          <a:bodyPr/>
          <a:lstStyle/>
          <a:p>
            <a:pPr>
              <a:lnSpc>
                <a:spcPct val="90000"/>
              </a:lnSpc>
            </a:pPr>
            <a:r>
              <a:rPr lang="fr-FR" sz="2800" dirty="0"/>
              <a:t>Pour pouvoir néanmoins procéder à une saisie systématique des résultats des projets, un système de catégories a été élaboré sous le titre «</a:t>
            </a:r>
            <a:r>
              <a:rPr lang="fr-FR" sz="2800" b="1" dirty="0"/>
              <a:t>Outil de catégorisation des résultats de projets de promotion de la santé et de prévention». </a:t>
            </a:r>
          </a:p>
          <a:p>
            <a:pPr>
              <a:lnSpc>
                <a:spcPct val="90000"/>
              </a:lnSpc>
            </a:pPr>
            <a:r>
              <a:rPr lang="fr-FR" sz="2800" dirty="0"/>
              <a:t>Ce modèle est basé sur l’hypothèse que </a:t>
            </a:r>
            <a:r>
              <a:rPr lang="fr-FR" sz="2800" b="1" dirty="0"/>
              <a:t>la santé</a:t>
            </a:r>
            <a:r>
              <a:rPr lang="fr-FR" sz="2800" dirty="0"/>
              <a:t>, en tant que but de la prévention et de la promotion, </a:t>
            </a:r>
            <a:r>
              <a:rPr lang="fr-FR" sz="2800" b="1" dirty="0"/>
              <a:t>ne peut être atteinte qu’en passant par des stades intermédiaires</a:t>
            </a:r>
            <a:r>
              <a:rPr lang="fr-FR" sz="2800" dirty="0"/>
              <a:t>. Dans cet ordre d’idées, la promotion de la santé est comprise comme un processus d’apprentissage aux niveaux de </a:t>
            </a:r>
            <a:r>
              <a:rPr lang="fr-FR" sz="2800" b="1" dirty="0"/>
              <a:t>l’individu</a:t>
            </a:r>
            <a:r>
              <a:rPr lang="fr-FR" sz="2800" dirty="0"/>
              <a:t>, de </a:t>
            </a:r>
            <a:r>
              <a:rPr lang="fr-FR" sz="2800" b="1" dirty="0"/>
              <a:t>groupes</a:t>
            </a:r>
            <a:r>
              <a:rPr lang="fr-FR" sz="2800" dirty="0"/>
              <a:t> et </a:t>
            </a:r>
            <a:r>
              <a:rPr lang="fr-FR" sz="2800" b="1" dirty="0"/>
              <a:t>d’organisations</a:t>
            </a:r>
            <a:r>
              <a:rPr lang="fr-FR"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fade">
                                      <p:cBhvr>
                                        <p:cTn id="7" dur="2000"/>
                                        <p:tgtEl>
                                          <p:spTgt spid="1679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39">
                                            <p:txEl>
                                              <p:pRg st="0" end="0"/>
                                            </p:txEl>
                                          </p:spTgt>
                                        </p:tgtEl>
                                        <p:attrNameLst>
                                          <p:attrName>style.visibility</p:attrName>
                                        </p:attrNameLst>
                                      </p:cBhvr>
                                      <p:to>
                                        <p:strVal val="visible"/>
                                      </p:to>
                                    </p:set>
                                    <p:animEffect transition="in" filter="wipe(left)">
                                      <p:cBhvr>
                                        <p:cTn id="12" dur="500"/>
                                        <p:tgtEl>
                                          <p:spTgt spid="167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39">
                                            <p:txEl>
                                              <p:pRg st="1" end="1"/>
                                            </p:txEl>
                                          </p:spTgt>
                                        </p:tgtEl>
                                        <p:attrNameLst>
                                          <p:attrName>style.visibility</p:attrName>
                                        </p:attrNameLst>
                                      </p:cBhvr>
                                      <p:to>
                                        <p:strVal val="visible"/>
                                      </p:to>
                                    </p:set>
                                    <p:animEffect transition="in" filter="wipe(left)">
                                      <p:cBhvr>
                                        <p:cTn id="17" dur="5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endParaRPr lang="fr-FR"/>
          </a:p>
        </p:txBody>
      </p:sp>
      <p:sp>
        <p:nvSpPr>
          <p:cNvPr id="164867" name="Rectangle 3"/>
          <p:cNvSpPr>
            <a:spLocks noGrp="1" noChangeArrowheads="1"/>
          </p:cNvSpPr>
          <p:nvPr>
            <p:ph type="body" idx="1"/>
          </p:nvPr>
        </p:nvSpPr>
        <p:spPr/>
        <p:txBody>
          <a:bodyPr/>
          <a:lstStyle/>
          <a:p>
            <a:endParaRPr lang="fr-FR"/>
          </a:p>
        </p:txBody>
      </p:sp>
      <p:pic>
        <p:nvPicPr>
          <p:cNvPr id="164868" name="Picture 4"/>
          <p:cNvPicPr>
            <a:picLocks noChangeAspect="1" noChangeArrowheads="1"/>
          </p:cNvPicPr>
          <p:nvPr/>
        </p:nvPicPr>
        <p:blipFill>
          <a:blip r:embed="rId2" cstate="print"/>
          <a:srcRect/>
          <a:stretch>
            <a:fillRect/>
          </a:stretch>
        </p:blipFill>
        <p:spPr bwMode="auto">
          <a:xfrm>
            <a:off x="0" y="188913"/>
            <a:ext cx="9144000" cy="64801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fr-FR" sz="4000" dirty="0"/>
              <a:t>Santé publique</a:t>
            </a:r>
            <a:br>
              <a:rPr lang="fr-FR" sz="4000" dirty="0"/>
            </a:br>
            <a:endParaRPr lang="fr-FR" sz="4000" dirty="0"/>
          </a:p>
        </p:txBody>
      </p:sp>
      <p:sp>
        <p:nvSpPr>
          <p:cNvPr id="193539" name="Rectangle 3"/>
          <p:cNvSpPr>
            <a:spLocks noGrp="1" noChangeArrowheads="1"/>
          </p:cNvSpPr>
          <p:nvPr>
            <p:ph type="body" idx="1"/>
          </p:nvPr>
        </p:nvSpPr>
        <p:spPr/>
        <p:txBody>
          <a:bodyPr/>
          <a:lstStyle/>
          <a:p>
            <a:r>
              <a:rPr lang="fr-FR" sz="4000" dirty="0"/>
              <a:t>La science et l’art de la prévention des maladies, du prolongement de la vie et de la promotion de la santé d’un groupe ou d’une population grâce aux efforts organisés de la société .</a:t>
            </a:r>
          </a:p>
        </p:txBody>
      </p:sp>
      <p:sp>
        <p:nvSpPr>
          <p:cNvPr id="2" name="Cœur 1">
            <a:extLst>
              <a:ext uri="{FF2B5EF4-FFF2-40B4-BE49-F238E27FC236}">
                <a16:creationId xmlns:a16="http://schemas.microsoft.com/office/drawing/2014/main" id="{0E4AE3A8-AE10-4A0E-B720-2E200AA2290F}"/>
              </a:ext>
            </a:extLst>
          </p:cNvPr>
          <p:cNvSpPr/>
          <p:nvPr/>
        </p:nvSpPr>
        <p:spPr>
          <a:xfrm>
            <a:off x="2123728" y="404664"/>
            <a:ext cx="720080" cy="93610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wedge">
                                      <p:cBhvr>
                                        <p:cTn id="7" dur="2000"/>
                                        <p:tgtEl>
                                          <p:spTgt spid="19353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3539">
                                            <p:txEl>
                                              <p:pRg st="0" end="0"/>
                                            </p:txEl>
                                          </p:spTgt>
                                        </p:tgtEl>
                                        <p:attrNameLst>
                                          <p:attrName>style.visibility</p:attrName>
                                        </p:attrNameLst>
                                      </p:cBhvr>
                                      <p:to>
                                        <p:strVal val="visible"/>
                                      </p:to>
                                    </p:set>
                                    <p:animEffect transition="in" filter="wedge">
                                      <p:cBhvr>
                                        <p:cTn id="12" dur="2000"/>
                                        <p:tgtEl>
                                          <p:spTgt spid="193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fr-FR"/>
              <a:t>Éducation pour la Santé</a:t>
            </a:r>
          </a:p>
        </p:txBody>
      </p:sp>
      <p:sp>
        <p:nvSpPr>
          <p:cNvPr id="187395" name="Rectangle 3"/>
          <p:cNvSpPr>
            <a:spLocks noGrp="1" noChangeArrowheads="1"/>
          </p:cNvSpPr>
          <p:nvPr>
            <p:ph type="body" idx="1"/>
          </p:nvPr>
        </p:nvSpPr>
        <p:spPr>
          <a:xfrm>
            <a:off x="107504" y="1916832"/>
            <a:ext cx="8928992" cy="4114800"/>
          </a:xfrm>
        </p:spPr>
        <p:txBody>
          <a:bodyPr/>
          <a:lstStyle/>
          <a:p>
            <a:pPr>
              <a:lnSpc>
                <a:spcPct val="80000"/>
              </a:lnSpc>
            </a:pPr>
            <a:r>
              <a:rPr lang="fr-FR" dirty="0"/>
              <a:t>L’éducation pour la santé comprend des situations consciemment construites pour apprendre, impliquant une certaine forme de communication conçue pour améliorer l’instruction en santé, y compris les connaissances, et pour développer les aptitudes à la vie, qui favorisent la santé de l’individu et de la communauté. </a:t>
            </a:r>
          </a:p>
          <a:p>
            <a:pPr>
              <a:lnSpc>
                <a:spcPct val="80000"/>
              </a:lnSpc>
            </a:pPr>
            <a:r>
              <a:rPr lang="fr-FR" dirty="0"/>
              <a:t>L’éducation pour la santé cherche également à stimuler la motivation, les qualifications et la confiance (auto-efficacité) nécessaires pour agir afin d’améliorer la santé.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2000"/>
                                        <p:tgtEl>
                                          <p:spTgt spid="1873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7395">
                                            <p:txEl>
                                              <p:pRg st="0" end="0"/>
                                            </p:txEl>
                                          </p:spTgt>
                                        </p:tgtEl>
                                        <p:attrNameLst>
                                          <p:attrName>style.visibility</p:attrName>
                                        </p:attrNameLst>
                                      </p:cBhvr>
                                      <p:to>
                                        <p:strVal val="visible"/>
                                      </p:to>
                                    </p:set>
                                    <p:animEffect transition="in" filter="wipe(left)">
                                      <p:cBhvr>
                                        <p:cTn id="12" dur="500"/>
                                        <p:tgtEl>
                                          <p:spTgt spid="187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7395">
                                            <p:txEl>
                                              <p:pRg st="1" end="1"/>
                                            </p:txEl>
                                          </p:spTgt>
                                        </p:tgtEl>
                                        <p:attrNameLst>
                                          <p:attrName>style.visibility</p:attrName>
                                        </p:attrNameLst>
                                      </p:cBhvr>
                                      <p:to>
                                        <p:strVal val="visible"/>
                                      </p:to>
                                    </p:set>
                                    <p:animEffect transition="in" filter="wipe(left)">
                                      <p:cBhvr>
                                        <p:cTn id="17" dur="500"/>
                                        <p:tgtEl>
                                          <p:spTgt spid="187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endParaRPr lang="fr-FR"/>
          </a:p>
        </p:txBody>
      </p:sp>
      <p:pic>
        <p:nvPicPr>
          <p:cNvPr id="18435" name="Espace réservé du contenu 3" descr="http://www.gouvernement.fr/sites/default/files/imagecache/article_main/images/fabrique_amenus.png"/>
          <p:cNvPicPr>
            <a:picLocks noGrp="1"/>
          </p:cNvPicPr>
          <p:nvPr>
            <p:ph idx="1"/>
          </p:nvPr>
        </p:nvPicPr>
        <p:blipFill>
          <a:blip r:embed="rId2" cstate="print"/>
          <a:srcRect/>
          <a:stretch>
            <a:fillRect/>
          </a:stretch>
        </p:blipFill>
        <p:spPr>
          <a:xfrm>
            <a:off x="2483768" y="116632"/>
            <a:ext cx="3695700" cy="1809751"/>
          </a:xfrm>
        </p:spPr>
      </p:pic>
      <p:sp>
        <p:nvSpPr>
          <p:cNvPr id="8" name="Rectangle 7"/>
          <p:cNvSpPr/>
          <p:nvPr/>
        </p:nvSpPr>
        <p:spPr>
          <a:xfrm>
            <a:off x="473992" y="2143124"/>
            <a:ext cx="8274471" cy="410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schemeClr val="accent6"/>
                </a:solidFill>
              </a:rPr>
              <a:t>"Bien manger devient plus simple avec Mangerbouger.fr". La nouvelle campagne nutrition "Fabrique à menus" est lancée par l'</a:t>
            </a:r>
            <a:r>
              <a:rPr lang="fr-FR" sz="2800" b="1" dirty="0" err="1">
                <a:solidFill>
                  <a:schemeClr val="accent6"/>
                </a:solidFill>
              </a:rPr>
              <a:t>Inpes</a:t>
            </a:r>
            <a:r>
              <a:rPr lang="fr-FR" sz="2800" b="1" dirty="0">
                <a:solidFill>
                  <a:schemeClr val="accent6"/>
                </a:solidFill>
              </a:rPr>
              <a:t> et le ministère des Affaires sociales et de la Santé à partir du 15 avril 2013. L'objectif est d'aider les Français à mieux se nourrir, plus facilement grâce au site Mangeretbouger.fr et sa fabrique à menus.</a:t>
            </a:r>
            <a:endParaRPr lang="fr-FR" sz="2800" dirty="0">
              <a:solidFill>
                <a:schemeClr val="accent6"/>
              </a:solidFill>
            </a:endParaRPr>
          </a:p>
          <a:p>
            <a:pPr algn="ctr">
              <a:defRPr/>
            </a:pPr>
            <a:endParaRPr lang="fr-FR" dirty="0"/>
          </a:p>
        </p:txBody>
      </p:sp>
      <p:sp>
        <p:nvSpPr>
          <p:cNvPr id="18437" name="Espace réservé du numéro de diapositive 4"/>
          <p:cNvSpPr>
            <a:spLocks noGrp="1"/>
          </p:cNvSpPr>
          <p:nvPr>
            <p:ph type="sldNum" sz="quarter" idx="12"/>
          </p:nvPr>
        </p:nvSpPr>
        <p:spPr>
          <a:noFill/>
        </p:spPr>
        <p:txBody>
          <a:bodyPr/>
          <a:lstStyle/>
          <a:p>
            <a:fld id="{F759043D-C3D9-430B-8B66-6861090C2622}"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66836"/>
            <a:ext cx="8298060" cy="1143000"/>
          </a:xfrm>
        </p:spPr>
        <p:txBody>
          <a:bodyPr/>
          <a:lstStyle/>
          <a:p>
            <a:pPr>
              <a:defRPr/>
            </a:pPr>
            <a:r>
              <a:rPr lang="fr-FR" sz="3200" dirty="0">
                <a:solidFill>
                  <a:schemeClr val="accent6"/>
                </a:solidFill>
              </a:rPr>
              <a:t>Exemple d’éducation pour la santé: la nutrition</a:t>
            </a:r>
          </a:p>
        </p:txBody>
      </p:sp>
      <p:sp>
        <p:nvSpPr>
          <p:cNvPr id="19459" name="Espace réservé du contenu 2"/>
          <p:cNvSpPr>
            <a:spLocks noGrp="1"/>
          </p:cNvSpPr>
          <p:nvPr>
            <p:ph idx="1"/>
          </p:nvPr>
        </p:nvSpPr>
        <p:spPr>
          <a:xfrm>
            <a:off x="69668" y="260648"/>
            <a:ext cx="9091364" cy="4114800"/>
          </a:xfrm>
        </p:spPr>
        <p:txBody>
          <a:bodyPr/>
          <a:lstStyle/>
          <a:p>
            <a:pPr>
              <a:buFontTx/>
              <a:buNone/>
            </a:pPr>
            <a:endParaRPr lang="fr-FR" sz="1800" dirty="0">
              <a:solidFill>
                <a:srgbClr val="002060"/>
              </a:solidFill>
            </a:endParaRPr>
          </a:p>
          <a:p>
            <a:pPr>
              <a:buFontTx/>
              <a:buNone/>
            </a:pPr>
            <a:r>
              <a:rPr lang="fr-FR" sz="1800" dirty="0">
                <a:solidFill>
                  <a:srgbClr val="002060"/>
                </a:solidFill>
              </a:rPr>
              <a:t>Les objectifs nutritionnels de santé publique sont fixés par le Haut Conseil de la santé publique (HCSP).</a:t>
            </a:r>
          </a:p>
          <a:p>
            <a:pPr>
              <a:buFontTx/>
              <a:buNone/>
            </a:pPr>
            <a:r>
              <a:rPr lang="fr-FR" sz="1600" dirty="0">
                <a:solidFill>
                  <a:srgbClr val="002060"/>
                </a:solidFill>
              </a:rPr>
              <a:t>Ces objectifs nutritionnels structurent les orientations stratégiques et servent de base pour définir les actions prévues pour le Programme national nutrition santé (PNNS) et le Plan obésité (PO).</a:t>
            </a:r>
          </a:p>
          <a:p>
            <a:pPr>
              <a:buFontTx/>
              <a:buNone/>
            </a:pPr>
            <a:r>
              <a:rPr lang="fr-FR" sz="1600" dirty="0">
                <a:solidFill>
                  <a:srgbClr val="002060"/>
                </a:solidFill>
              </a:rPr>
              <a:t>Ces objectifs quantifiés ont été regroupés selon quatre axes.</a:t>
            </a:r>
          </a:p>
          <a:p>
            <a:pPr>
              <a:buFontTx/>
              <a:buNone/>
            </a:pPr>
            <a:r>
              <a:rPr lang="fr-FR" sz="1600" b="1" dirty="0">
                <a:solidFill>
                  <a:srgbClr val="002060"/>
                </a:solidFill>
              </a:rPr>
              <a:t>1. Réduire l’obésité et le surpoids dans la population</a:t>
            </a:r>
            <a:endParaRPr lang="fr-FR" sz="1600" dirty="0">
              <a:solidFill>
                <a:srgbClr val="002060"/>
              </a:solidFill>
            </a:endParaRPr>
          </a:p>
          <a:p>
            <a:pPr>
              <a:buFontTx/>
              <a:buNone/>
            </a:pPr>
            <a:r>
              <a:rPr lang="fr-FR" sz="1600" dirty="0">
                <a:solidFill>
                  <a:srgbClr val="002060"/>
                </a:solidFill>
              </a:rPr>
              <a:t>stabiliser la prévalence de l’obésité et réduire le surpoids chez les adultes</a:t>
            </a:r>
          </a:p>
          <a:p>
            <a:pPr>
              <a:buFontTx/>
              <a:buNone/>
            </a:pPr>
            <a:r>
              <a:rPr lang="fr-FR" sz="1600" dirty="0">
                <a:solidFill>
                  <a:srgbClr val="002060"/>
                </a:solidFill>
              </a:rPr>
              <a:t>diminuer la prévalence de l’obésité et du surpoids chez les enfants et les adolescents.</a:t>
            </a:r>
          </a:p>
          <a:p>
            <a:pPr>
              <a:buFontTx/>
              <a:buNone/>
            </a:pPr>
            <a:r>
              <a:rPr lang="fr-FR" sz="1600" b="1" dirty="0">
                <a:solidFill>
                  <a:srgbClr val="002060"/>
                </a:solidFill>
              </a:rPr>
              <a:t>2. Augmenter l’activité physique et diminuer la sédentarité à tous les âges</a:t>
            </a:r>
            <a:endParaRPr lang="fr-FR" sz="1600" dirty="0">
              <a:solidFill>
                <a:srgbClr val="002060"/>
              </a:solidFill>
            </a:endParaRPr>
          </a:p>
          <a:p>
            <a:pPr>
              <a:buFontTx/>
              <a:buNone/>
            </a:pPr>
            <a:r>
              <a:rPr lang="fr-FR" sz="1600" dirty="0">
                <a:solidFill>
                  <a:srgbClr val="002060"/>
                </a:solidFill>
              </a:rPr>
              <a:t>augmenter l’activité physique chez les adultes ;</a:t>
            </a:r>
          </a:p>
          <a:p>
            <a:pPr>
              <a:buFontTx/>
              <a:buNone/>
            </a:pPr>
            <a:r>
              <a:rPr lang="fr-FR" sz="1600" dirty="0">
                <a:solidFill>
                  <a:srgbClr val="002060"/>
                </a:solidFill>
              </a:rPr>
              <a:t>augmenter l’activité physique et lutter contre la sédentarité chez les enfants et les adolescents.</a:t>
            </a:r>
          </a:p>
          <a:p>
            <a:pPr>
              <a:buFontTx/>
              <a:buNone/>
            </a:pPr>
            <a:r>
              <a:rPr lang="fr-FR" sz="1600" b="1" dirty="0">
                <a:solidFill>
                  <a:srgbClr val="002060"/>
                </a:solidFill>
              </a:rPr>
              <a:t>3. Améliorer les pratiques alimentaires et les apports nutritionnels, notamment chez les populations à risque</a:t>
            </a:r>
            <a:endParaRPr lang="fr-FR" sz="1600" dirty="0">
              <a:solidFill>
                <a:srgbClr val="002060"/>
              </a:solidFill>
            </a:endParaRPr>
          </a:p>
          <a:p>
            <a:pPr>
              <a:buFontTx/>
              <a:buNone/>
            </a:pPr>
            <a:r>
              <a:rPr lang="fr-FR" sz="1600" dirty="0">
                <a:solidFill>
                  <a:srgbClr val="002060"/>
                </a:solidFill>
              </a:rPr>
              <a:t>augmenter la consommation de fruits et légumes ;</a:t>
            </a:r>
          </a:p>
          <a:p>
            <a:pPr>
              <a:buFontTx/>
              <a:buNone/>
            </a:pPr>
            <a:r>
              <a:rPr lang="fr-FR" sz="1600" dirty="0">
                <a:solidFill>
                  <a:srgbClr val="002060"/>
                </a:solidFill>
              </a:rPr>
              <a:t>réduire la consommation de sel ;</a:t>
            </a:r>
          </a:p>
          <a:p>
            <a:pPr>
              <a:buFontTx/>
              <a:buNone/>
            </a:pPr>
            <a:r>
              <a:rPr lang="fr-FR" sz="1600" dirty="0">
                <a:solidFill>
                  <a:srgbClr val="002060"/>
                </a:solidFill>
              </a:rPr>
              <a:t>augmenter les apports en calcium dans les groupes à risque ;</a:t>
            </a:r>
          </a:p>
          <a:p>
            <a:pPr>
              <a:buFontTx/>
              <a:buNone/>
            </a:pPr>
            <a:r>
              <a:rPr lang="fr-FR" sz="1600" dirty="0">
                <a:solidFill>
                  <a:srgbClr val="002060"/>
                </a:solidFill>
              </a:rPr>
              <a:t>lutter contre la carence en fer chez les femmes en situation de pauvreté ;</a:t>
            </a:r>
          </a:p>
          <a:p>
            <a:pPr>
              <a:buFontTx/>
              <a:buNone/>
            </a:pPr>
            <a:r>
              <a:rPr lang="fr-FR" sz="1600" dirty="0">
                <a:solidFill>
                  <a:srgbClr val="002060"/>
                </a:solidFill>
              </a:rPr>
              <a:t>améliorer le statut en folates des femmes en âge de procréer ;</a:t>
            </a:r>
          </a:p>
          <a:p>
            <a:pPr>
              <a:buFontTx/>
              <a:buNone/>
            </a:pPr>
            <a:r>
              <a:rPr lang="fr-FR" sz="1600" dirty="0">
                <a:solidFill>
                  <a:srgbClr val="002060"/>
                </a:solidFill>
              </a:rPr>
              <a:t>promouvoir l’allaitement maternel.</a:t>
            </a:r>
          </a:p>
          <a:p>
            <a:pPr>
              <a:buFontTx/>
              <a:buNone/>
            </a:pPr>
            <a:r>
              <a:rPr lang="fr-FR" sz="1600" b="1" dirty="0">
                <a:solidFill>
                  <a:srgbClr val="002060"/>
                </a:solidFill>
              </a:rPr>
              <a:t>4. Réduire la prévalence des pathologies nutritionnelles</a:t>
            </a:r>
            <a:endParaRPr lang="fr-FR" sz="1600" dirty="0">
              <a:solidFill>
                <a:srgbClr val="002060"/>
              </a:solidFill>
            </a:endParaRPr>
          </a:p>
          <a:p>
            <a:pPr>
              <a:buFontTx/>
              <a:buNone/>
            </a:pPr>
            <a:r>
              <a:rPr lang="fr-FR" sz="1600" dirty="0">
                <a:solidFill>
                  <a:srgbClr val="002060"/>
                </a:solidFill>
              </a:rPr>
              <a:t>dénutrition, troubles du comportement alimentaire</a:t>
            </a:r>
          </a:p>
          <a:p>
            <a:pPr>
              <a:buFontTx/>
              <a:buNone/>
            </a:pPr>
            <a:endParaRPr lang="fr-FR" sz="1200" dirty="0">
              <a:solidFill>
                <a:srgbClr val="002060"/>
              </a:solidFill>
            </a:endParaRPr>
          </a:p>
        </p:txBody>
      </p:sp>
      <p:sp>
        <p:nvSpPr>
          <p:cNvPr id="19460" name="Espace réservé du numéro de diapositive 3"/>
          <p:cNvSpPr>
            <a:spLocks noGrp="1"/>
          </p:cNvSpPr>
          <p:nvPr>
            <p:ph type="sldNum" sz="quarter" idx="12"/>
          </p:nvPr>
        </p:nvSpPr>
        <p:spPr>
          <a:noFill/>
        </p:spPr>
        <p:txBody>
          <a:bodyPr/>
          <a:lstStyle/>
          <a:p>
            <a:fld id="{9F5CD9FA-B1F1-4518-9E28-77B85424253E}"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fr-FR"/>
              <a:t>Santé communautaire</a:t>
            </a:r>
          </a:p>
        </p:txBody>
      </p:sp>
      <p:sp>
        <p:nvSpPr>
          <p:cNvPr id="191491" name="Rectangle 3"/>
          <p:cNvSpPr>
            <a:spLocks noGrp="1" noChangeArrowheads="1"/>
          </p:cNvSpPr>
          <p:nvPr>
            <p:ph type="body" idx="1"/>
          </p:nvPr>
        </p:nvSpPr>
        <p:spPr>
          <a:xfrm>
            <a:off x="323528" y="1752600"/>
            <a:ext cx="8352928" cy="4114800"/>
          </a:xfrm>
        </p:spPr>
        <p:txBody>
          <a:bodyPr/>
          <a:lstStyle/>
          <a:p>
            <a:pPr>
              <a:lnSpc>
                <a:spcPct val="90000"/>
              </a:lnSpc>
            </a:pPr>
            <a:endParaRPr lang="fr-FR" sz="2800" dirty="0"/>
          </a:p>
          <a:p>
            <a:pPr>
              <a:lnSpc>
                <a:spcPct val="90000"/>
              </a:lnSpc>
            </a:pPr>
            <a:r>
              <a:rPr lang="fr-FR" sz="2800" dirty="0"/>
              <a:t>Il y a santé communautaire quand les membres d’une collectivité, géographique ou sociale, réfléchissent en commun sur leurs problèmes de santé, expriment leurs besoins prioritaires et participent activement à la mise en place, au déroulement et à l’évaluation des actions les plus aptes à répondre à ces priorités. L’action communautaire en santé désigne les efforts entrepris collectivement par une communauté pour augmenter sa capacité à agir sur les déterminants de sa santé et ainsi améliorer son état de santé.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dirty="0">
                <a:solidFill>
                  <a:srgbClr val="002060"/>
                </a:solidFill>
              </a:rPr>
              <a:t>Education pour la santé</a:t>
            </a:r>
            <a:endParaRPr lang="fr-FR" dirty="0"/>
          </a:p>
        </p:txBody>
      </p:sp>
      <p:sp>
        <p:nvSpPr>
          <p:cNvPr id="17411" name="Espace réservé du contenu 2"/>
          <p:cNvSpPr>
            <a:spLocks noGrp="1"/>
          </p:cNvSpPr>
          <p:nvPr>
            <p:ph idx="1"/>
          </p:nvPr>
        </p:nvSpPr>
        <p:spPr>
          <a:xfrm>
            <a:off x="397768" y="1936864"/>
            <a:ext cx="8348464" cy="4114800"/>
          </a:xfrm>
        </p:spPr>
        <p:txBody>
          <a:bodyPr/>
          <a:lstStyle/>
          <a:p>
            <a:r>
              <a:rPr lang="fr-FR" dirty="0">
                <a:solidFill>
                  <a:srgbClr val="C00000"/>
                </a:solidFill>
              </a:rPr>
              <a:t>. L’éducation pour la santé a pour objectif de donner les moyens à la population d’adopter des comportements plus favorables à leur santé, en lui apportant les savoirs, savoir-être et savoir faire nécessaires, et s’insère ainsi dans l’axe d’acquisition d’aptitudes individuelles.</a:t>
            </a:r>
          </a:p>
          <a:p>
            <a:pPr>
              <a:buFont typeface="Symbol"/>
              <a:buChar char="Þ"/>
            </a:pPr>
            <a:r>
              <a:rPr lang="fr-FR" dirty="0">
                <a:solidFill>
                  <a:srgbClr val="C00000"/>
                </a:solidFill>
              </a:rPr>
              <a:t> Pour les maladies chroniques on parle d’éducation thérapeutique </a:t>
            </a:r>
          </a:p>
          <a:p>
            <a:pPr>
              <a:buNone/>
            </a:pPr>
            <a:endParaRPr lang="fr-FR" sz="2800" dirty="0">
              <a:solidFill>
                <a:srgbClr val="C00000"/>
              </a:solidFill>
            </a:endParaRPr>
          </a:p>
          <a:p>
            <a:endParaRPr lang="fr-FR" sz="2800" dirty="0">
              <a:solidFill>
                <a:srgbClr val="C00000"/>
              </a:solidFill>
            </a:endParaRPr>
          </a:p>
        </p:txBody>
      </p:sp>
      <p:sp>
        <p:nvSpPr>
          <p:cNvPr id="17412" name="Espace réservé du numéro de diapositive 3"/>
          <p:cNvSpPr>
            <a:spLocks noGrp="1"/>
          </p:cNvSpPr>
          <p:nvPr>
            <p:ph type="sldNum" sz="quarter" idx="12"/>
          </p:nvPr>
        </p:nvSpPr>
        <p:spPr>
          <a:noFill/>
        </p:spPr>
        <p:txBody>
          <a:bodyPr/>
          <a:lstStyle/>
          <a:p>
            <a:fld id="{55DC30DE-FADD-41AF-9A57-C3E464CC07C8}" type="slidenum">
              <a:rPr lang="fr-FR" smtClean="0"/>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fr-FR" sz="4000"/>
              <a:t>Education thérapeutique/observance</a:t>
            </a:r>
          </a:p>
        </p:txBody>
      </p:sp>
      <p:sp>
        <p:nvSpPr>
          <p:cNvPr id="171011" name="Rectangle 3"/>
          <p:cNvSpPr>
            <a:spLocks noGrp="1" noChangeArrowheads="1"/>
          </p:cNvSpPr>
          <p:nvPr>
            <p:ph type="body" idx="1"/>
          </p:nvPr>
        </p:nvSpPr>
        <p:spPr>
          <a:xfrm>
            <a:off x="540668" y="1844824"/>
            <a:ext cx="8062664" cy="4114800"/>
          </a:xfrm>
        </p:spPr>
        <p:txBody>
          <a:bodyPr/>
          <a:lstStyle/>
          <a:p>
            <a:r>
              <a:rPr lang="fr-FR" sz="3600" i="1" dirty="0"/>
              <a:t>Tu me dis, j’oublie</a:t>
            </a:r>
          </a:p>
          <a:p>
            <a:r>
              <a:rPr lang="fr-FR" sz="3600" i="1" dirty="0"/>
              <a:t>Tu m’apprends, je me souviens</a:t>
            </a:r>
          </a:p>
          <a:p>
            <a:r>
              <a:rPr lang="fr-FR" sz="3600" i="1" dirty="0"/>
              <a:t>Tu m’impliques, j’apprends. </a:t>
            </a:r>
            <a:r>
              <a:rPr lang="fr-FR" sz="3600" i="1" dirty="0" err="1"/>
              <a:t>B.Franklin</a:t>
            </a:r>
            <a:r>
              <a:rPr lang="fr-FR" sz="3600" i="1" dirty="0"/>
              <a:t> (1706-1790)</a:t>
            </a:r>
          </a:p>
          <a:p>
            <a:r>
              <a:rPr lang="fr-FR" sz="2400" b="1" i="1" u="sng" dirty="0">
                <a:solidFill>
                  <a:srgbClr val="FF0000"/>
                </a:solidFill>
              </a:rPr>
              <a:t>L’éducation du patient, s’adresse aux personnes engagées dans une relation de soin et à leur entourage, basée sur la construction d’une relation patient-soignant fondée sur la participation active du patient et visant l’autonomie de ce dernier.</a:t>
            </a:r>
            <a:endParaRPr lang="fr-FR" sz="2400" i="1" dirty="0">
              <a:solidFill>
                <a:srgbClr val="FF0000"/>
              </a:solidFill>
            </a:endParaRPr>
          </a:p>
          <a:p>
            <a:pPr>
              <a:buFontTx/>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2000"/>
                                        <p:tgtEl>
                                          <p:spTgt spid="17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011">
                                            <p:txEl>
                                              <p:pRg st="0" end="0"/>
                                            </p:txEl>
                                          </p:spTgt>
                                        </p:tgtEl>
                                        <p:attrNameLst>
                                          <p:attrName>style.visibility</p:attrName>
                                        </p:attrNameLst>
                                      </p:cBhvr>
                                      <p:to>
                                        <p:strVal val="visible"/>
                                      </p:to>
                                    </p:set>
                                    <p:animEffect transition="in" filter="wipe(left)">
                                      <p:cBhvr>
                                        <p:cTn id="12" dur="500"/>
                                        <p:tgtEl>
                                          <p:spTgt spid="171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1011">
                                            <p:txEl>
                                              <p:pRg st="1" end="1"/>
                                            </p:txEl>
                                          </p:spTgt>
                                        </p:tgtEl>
                                        <p:attrNameLst>
                                          <p:attrName>style.visibility</p:attrName>
                                        </p:attrNameLst>
                                      </p:cBhvr>
                                      <p:to>
                                        <p:strVal val="visible"/>
                                      </p:to>
                                    </p:set>
                                    <p:animEffect transition="in" filter="wipe(left)">
                                      <p:cBhvr>
                                        <p:cTn id="17" dur="500"/>
                                        <p:tgtEl>
                                          <p:spTgt spid="171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1011">
                                            <p:txEl>
                                              <p:pRg st="2" end="2"/>
                                            </p:txEl>
                                          </p:spTgt>
                                        </p:tgtEl>
                                        <p:attrNameLst>
                                          <p:attrName>style.visibility</p:attrName>
                                        </p:attrNameLst>
                                      </p:cBhvr>
                                      <p:to>
                                        <p:strVal val="visible"/>
                                      </p:to>
                                    </p:set>
                                    <p:animEffect transition="in" filter="wipe(left)">
                                      <p:cBhvr>
                                        <p:cTn id="22" dur="500"/>
                                        <p:tgtEl>
                                          <p:spTgt spid="1710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1011">
                                            <p:txEl>
                                              <p:pRg st="3" end="3"/>
                                            </p:txEl>
                                          </p:spTgt>
                                        </p:tgtEl>
                                        <p:attrNameLst>
                                          <p:attrName>style.visibility</p:attrName>
                                        </p:attrNameLst>
                                      </p:cBhvr>
                                      <p:to>
                                        <p:strVal val="visible"/>
                                      </p:to>
                                    </p:set>
                                    <p:animEffect transition="in" filter="wipe(left)">
                                      <p:cBhvr>
                                        <p:cTn id="27" dur="500"/>
                                        <p:tgtEl>
                                          <p:spTgt spid="171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11188" y="188913"/>
            <a:ext cx="7772400" cy="647799"/>
          </a:xfrm>
        </p:spPr>
        <p:txBody>
          <a:bodyPr/>
          <a:lstStyle/>
          <a:p>
            <a:r>
              <a:rPr lang="fr-FR" dirty="0"/>
              <a:t>Education thérapeutique : cadre</a:t>
            </a:r>
          </a:p>
        </p:txBody>
      </p:sp>
      <p:sp>
        <p:nvSpPr>
          <p:cNvPr id="181251" name="Rectangle 3"/>
          <p:cNvSpPr>
            <a:spLocks noGrp="1" noChangeArrowheads="1"/>
          </p:cNvSpPr>
          <p:nvPr>
            <p:ph type="body" idx="1"/>
          </p:nvPr>
        </p:nvSpPr>
        <p:spPr>
          <a:xfrm>
            <a:off x="0" y="836712"/>
            <a:ext cx="9036496" cy="5589587"/>
          </a:xfrm>
        </p:spPr>
        <p:txBody>
          <a:bodyPr/>
          <a:lstStyle/>
          <a:p>
            <a:pPr>
              <a:lnSpc>
                <a:spcPct val="80000"/>
              </a:lnSpc>
            </a:pPr>
            <a:r>
              <a:rPr lang="fr-FR" sz="2400" dirty="0"/>
              <a:t>En France, fin 2008, plus de 8 millions de personnes relevant du régime général bénéficient d’une prise en charge en ALD (affections de longue durée), soit 1 personne sur 7</a:t>
            </a:r>
          </a:p>
          <a:p>
            <a:pPr>
              <a:lnSpc>
                <a:spcPct val="80000"/>
              </a:lnSpc>
            </a:pPr>
            <a:r>
              <a:rPr lang="fr-FR" sz="2400" dirty="0"/>
              <a:t>La prise en charge des maladies chroniques exige un changement de paradigme pour le système de soins qui demeure encore trop centré sur la prise en charge des épisodes aigus</a:t>
            </a:r>
          </a:p>
          <a:p>
            <a:pPr>
              <a:lnSpc>
                <a:spcPct val="80000"/>
              </a:lnSpc>
            </a:pPr>
            <a:r>
              <a:rPr lang="fr-FR" sz="2400" dirty="0"/>
              <a:t>De nombreuses études montrent les bénéfices de stratégies d’éducation thérapeutique sur </a:t>
            </a:r>
            <a:r>
              <a:rPr lang="fr-FR" sz="2400" b="1" dirty="0"/>
              <a:t>l’observance, la qualité de vie et la réduction du nombre de complications</a:t>
            </a:r>
          </a:p>
          <a:p>
            <a:pPr>
              <a:lnSpc>
                <a:spcPct val="80000"/>
              </a:lnSpc>
            </a:pPr>
            <a:r>
              <a:rPr lang="fr-FR" sz="2400" dirty="0"/>
              <a:t>Certaines équipes (principalement hospitalières) ont mis en place des programmes d’éducation thérapeutique depuis de nombreuses années, mais cela reste globalement marginal</a:t>
            </a:r>
          </a:p>
          <a:p>
            <a:pPr>
              <a:lnSpc>
                <a:spcPct val="80000"/>
              </a:lnSpc>
            </a:pPr>
            <a:r>
              <a:rPr lang="fr-FR" sz="2400" b="1" dirty="0"/>
              <a:t>La loi Hôpital Patient, Santé et Territoire du 21 juillet 2009 </a:t>
            </a:r>
            <a:r>
              <a:rPr lang="fr-FR" sz="2400" dirty="0"/>
              <a:t>(Loi HPST), inscrit l’ETP dans le code de la santé publique : « </a:t>
            </a:r>
            <a:r>
              <a:rPr lang="fr-FR" sz="2400" b="1" dirty="0"/>
              <a:t>L’éducation thérapeutique s’inscrit dans le parcours de soins du patient. </a:t>
            </a:r>
            <a:r>
              <a:rPr lang="fr-FR" sz="2400" dirty="0"/>
              <a:t>Elle a pour objectif de rendre le patient plus autonome en facilitant son adhésion aux traitements prescrits et en améliorant sa qualité de vie(…) ».</a:t>
            </a:r>
          </a:p>
          <a:p>
            <a:pPr>
              <a:lnSpc>
                <a:spcPct val="80000"/>
              </a:lnSpc>
            </a:pPr>
            <a:r>
              <a:rPr lang="fr-FR" sz="2400" dirty="0"/>
              <a:t>Cette loi met en place des dispositifs pour son développement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fade">
                                      <p:cBhvr>
                                        <p:cTn id="7" dur="2000"/>
                                        <p:tgtEl>
                                          <p:spTgt spid="1812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1251">
                                            <p:txEl>
                                              <p:pRg st="0" end="0"/>
                                            </p:txEl>
                                          </p:spTgt>
                                        </p:tgtEl>
                                        <p:attrNameLst>
                                          <p:attrName>style.visibility</p:attrName>
                                        </p:attrNameLst>
                                      </p:cBhvr>
                                      <p:to>
                                        <p:strVal val="visible"/>
                                      </p:to>
                                    </p:set>
                                    <p:animEffect transition="in" filter="wipe(left)">
                                      <p:cBhvr>
                                        <p:cTn id="12" dur="500"/>
                                        <p:tgtEl>
                                          <p:spTgt spid="181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251">
                                            <p:txEl>
                                              <p:pRg st="1" end="1"/>
                                            </p:txEl>
                                          </p:spTgt>
                                        </p:tgtEl>
                                        <p:attrNameLst>
                                          <p:attrName>style.visibility</p:attrName>
                                        </p:attrNameLst>
                                      </p:cBhvr>
                                      <p:to>
                                        <p:strVal val="visible"/>
                                      </p:to>
                                    </p:set>
                                    <p:animEffect transition="in" filter="wipe(left)">
                                      <p:cBhvr>
                                        <p:cTn id="17" dur="500"/>
                                        <p:tgtEl>
                                          <p:spTgt spid="1812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1251">
                                            <p:txEl>
                                              <p:pRg st="2" end="2"/>
                                            </p:txEl>
                                          </p:spTgt>
                                        </p:tgtEl>
                                        <p:attrNameLst>
                                          <p:attrName>style.visibility</p:attrName>
                                        </p:attrNameLst>
                                      </p:cBhvr>
                                      <p:to>
                                        <p:strVal val="visible"/>
                                      </p:to>
                                    </p:set>
                                    <p:animEffect transition="in" filter="wipe(left)">
                                      <p:cBhvr>
                                        <p:cTn id="22" dur="500"/>
                                        <p:tgtEl>
                                          <p:spTgt spid="1812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1251">
                                            <p:txEl>
                                              <p:pRg st="3" end="3"/>
                                            </p:txEl>
                                          </p:spTgt>
                                        </p:tgtEl>
                                        <p:attrNameLst>
                                          <p:attrName>style.visibility</p:attrName>
                                        </p:attrNameLst>
                                      </p:cBhvr>
                                      <p:to>
                                        <p:strVal val="visible"/>
                                      </p:to>
                                    </p:set>
                                    <p:animEffect transition="in" filter="wipe(left)">
                                      <p:cBhvr>
                                        <p:cTn id="27" dur="500"/>
                                        <p:tgtEl>
                                          <p:spTgt spid="1812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1251">
                                            <p:txEl>
                                              <p:pRg st="4" end="4"/>
                                            </p:txEl>
                                          </p:spTgt>
                                        </p:tgtEl>
                                        <p:attrNameLst>
                                          <p:attrName>style.visibility</p:attrName>
                                        </p:attrNameLst>
                                      </p:cBhvr>
                                      <p:to>
                                        <p:strVal val="visible"/>
                                      </p:to>
                                    </p:set>
                                    <p:animEffect transition="in" filter="wipe(left)">
                                      <p:cBhvr>
                                        <p:cTn id="32" dur="500"/>
                                        <p:tgtEl>
                                          <p:spTgt spid="1812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1251">
                                            <p:txEl>
                                              <p:pRg st="5" end="5"/>
                                            </p:txEl>
                                          </p:spTgt>
                                        </p:tgtEl>
                                        <p:attrNameLst>
                                          <p:attrName>style.visibility</p:attrName>
                                        </p:attrNameLst>
                                      </p:cBhvr>
                                      <p:to>
                                        <p:strVal val="visible"/>
                                      </p:to>
                                    </p:set>
                                    <p:animEffect transition="in" filter="wipe(left)">
                                      <p:cBhvr>
                                        <p:cTn id="37" dur="500"/>
                                        <p:tgtEl>
                                          <p:spTgt spid="181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55650" y="0"/>
            <a:ext cx="7772400" cy="1143000"/>
          </a:xfrm>
        </p:spPr>
        <p:txBody>
          <a:bodyPr/>
          <a:lstStyle/>
          <a:p>
            <a:r>
              <a:rPr lang="fr-FR"/>
              <a:t>ET :Définition OMS 1998</a:t>
            </a:r>
          </a:p>
        </p:txBody>
      </p:sp>
      <p:sp>
        <p:nvSpPr>
          <p:cNvPr id="173059" name="Rectangle 3"/>
          <p:cNvSpPr>
            <a:spLocks noGrp="1" noChangeArrowheads="1"/>
          </p:cNvSpPr>
          <p:nvPr>
            <p:ph type="body" idx="1"/>
          </p:nvPr>
        </p:nvSpPr>
        <p:spPr>
          <a:xfrm>
            <a:off x="-876" y="1051719"/>
            <a:ext cx="8964612" cy="4754562"/>
          </a:xfrm>
        </p:spPr>
        <p:txBody>
          <a:bodyPr/>
          <a:lstStyle/>
          <a:p>
            <a:pPr>
              <a:lnSpc>
                <a:spcPct val="90000"/>
              </a:lnSpc>
            </a:pPr>
            <a:r>
              <a:rPr lang="fr-FR" sz="2800" dirty="0">
                <a:solidFill>
                  <a:srgbClr val="C00000"/>
                </a:solidFill>
              </a:rPr>
              <a:t>« l’éducation thérapeutique doit permettre aux patients </a:t>
            </a:r>
            <a:r>
              <a:rPr lang="fr-FR" sz="2800" b="1" dirty="0">
                <a:solidFill>
                  <a:srgbClr val="C00000"/>
                </a:solidFill>
              </a:rPr>
              <a:t>d’acquérir et de conserver les compétences </a:t>
            </a:r>
            <a:r>
              <a:rPr lang="fr-FR" sz="2800" dirty="0">
                <a:solidFill>
                  <a:srgbClr val="C00000"/>
                </a:solidFill>
              </a:rPr>
              <a:t>les aidant </a:t>
            </a:r>
            <a:r>
              <a:rPr lang="fr-FR" sz="2800" b="1" dirty="0">
                <a:solidFill>
                  <a:srgbClr val="C00000"/>
                </a:solidFill>
              </a:rPr>
              <a:t>à vivre de manière optimale avec leur maladie</a:t>
            </a:r>
            <a:r>
              <a:rPr lang="fr-FR" sz="2800" dirty="0">
                <a:solidFill>
                  <a:srgbClr val="C00000"/>
                </a:solidFill>
              </a:rPr>
              <a:t>. Il s’agit d’un </a:t>
            </a:r>
            <a:r>
              <a:rPr lang="fr-FR" sz="2800" b="1" dirty="0">
                <a:solidFill>
                  <a:srgbClr val="C00000"/>
                </a:solidFill>
              </a:rPr>
              <a:t>processus permanent, </a:t>
            </a:r>
            <a:r>
              <a:rPr lang="fr-FR" sz="2800" dirty="0">
                <a:solidFill>
                  <a:srgbClr val="C00000"/>
                </a:solidFill>
              </a:rPr>
              <a:t>intégré dans les soins, et </a:t>
            </a:r>
            <a:r>
              <a:rPr lang="fr-FR" sz="2800" b="1" dirty="0">
                <a:solidFill>
                  <a:srgbClr val="C00000"/>
                </a:solidFill>
              </a:rPr>
              <a:t>centré sur le patient.</a:t>
            </a:r>
          </a:p>
          <a:p>
            <a:pPr>
              <a:lnSpc>
                <a:spcPct val="90000"/>
              </a:lnSpc>
              <a:buFontTx/>
              <a:buNone/>
            </a:pPr>
            <a:endParaRPr lang="fr-FR" sz="2800" b="1" dirty="0">
              <a:solidFill>
                <a:srgbClr val="C00000"/>
              </a:solidFill>
            </a:endParaRPr>
          </a:p>
          <a:p>
            <a:pPr>
              <a:lnSpc>
                <a:spcPct val="90000"/>
              </a:lnSpc>
            </a:pPr>
            <a:r>
              <a:rPr lang="fr-FR" sz="2800" dirty="0">
                <a:solidFill>
                  <a:srgbClr val="C00000"/>
                </a:solidFill>
              </a:rPr>
              <a:t>L’éducation implique des activités organisées de sensibilisation, d’information, sur le traitement prescrit, les soins, le cadre hospitalier et de soins, les informations organisationnelles, et les comportements de santé et de maladie. L’éducation thérapeutique vise à aider les patients et leurs familles à </a:t>
            </a:r>
            <a:r>
              <a:rPr lang="fr-FR" sz="2800" b="1" dirty="0">
                <a:solidFill>
                  <a:srgbClr val="C00000"/>
                </a:solidFill>
              </a:rPr>
              <a:t>comprendre </a:t>
            </a:r>
            <a:r>
              <a:rPr lang="fr-FR" sz="2800" dirty="0">
                <a:solidFill>
                  <a:srgbClr val="C00000"/>
                </a:solidFill>
              </a:rPr>
              <a:t>la maladie et le traitement, </a:t>
            </a:r>
            <a:r>
              <a:rPr lang="fr-FR" sz="2800" b="1" dirty="0">
                <a:solidFill>
                  <a:srgbClr val="C00000"/>
                </a:solidFill>
              </a:rPr>
              <a:t>coopérer avec les soignants</a:t>
            </a:r>
            <a:r>
              <a:rPr lang="fr-FR" sz="2800" dirty="0">
                <a:solidFill>
                  <a:srgbClr val="C00000"/>
                </a:solidFill>
              </a:rPr>
              <a:t>, vivre plus sainement et </a:t>
            </a:r>
            <a:r>
              <a:rPr lang="fr-FR" sz="2800" b="1" dirty="0">
                <a:solidFill>
                  <a:srgbClr val="C00000"/>
                </a:solidFill>
              </a:rPr>
              <a:t>maintenir ou améliorer leur qualité de vie </a:t>
            </a:r>
            <a:r>
              <a:rPr lang="fr-FR" sz="2800"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fade">
                                      <p:cBhvr>
                                        <p:cTn id="7" dur="2000"/>
                                        <p:tgtEl>
                                          <p:spTgt spid="1730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059">
                                            <p:txEl>
                                              <p:pRg st="0" end="0"/>
                                            </p:txEl>
                                          </p:spTgt>
                                        </p:tgtEl>
                                        <p:attrNameLst>
                                          <p:attrName>style.visibility</p:attrName>
                                        </p:attrNameLst>
                                      </p:cBhvr>
                                      <p:to>
                                        <p:strVal val="visible"/>
                                      </p:to>
                                    </p:set>
                                    <p:animEffect transition="in" filter="wipe(left)">
                                      <p:cBhvr>
                                        <p:cTn id="12" dur="500"/>
                                        <p:tgtEl>
                                          <p:spTgt spid="173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wipe(left)">
                                      <p:cBhvr>
                                        <p:cTn id="17" dur="500"/>
                                        <p:tgtEl>
                                          <p:spTgt spid="17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4213" y="0"/>
            <a:ext cx="7772400" cy="908720"/>
          </a:xfrm>
        </p:spPr>
        <p:txBody>
          <a:bodyPr/>
          <a:lstStyle/>
          <a:p>
            <a:r>
              <a:rPr lang="fr-FR" dirty="0"/>
              <a:t>OMS</a:t>
            </a:r>
          </a:p>
        </p:txBody>
      </p:sp>
      <p:sp>
        <p:nvSpPr>
          <p:cNvPr id="182275" name="Rectangle 3"/>
          <p:cNvSpPr>
            <a:spLocks noGrp="1" noChangeArrowheads="1"/>
          </p:cNvSpPr>
          <p:nvPr>
            <p:ph type="body" idx="1"/>
          </p:nvPr>
        </p:nvSpPr>
        <p:spPr>
          <a:xfrm>
            <a:off x="0" y="764704"/>
            <a:ext cx="9144000" cy="5661025"/>
          </a:xfrm>
        </p:spPr>
        <p:txBody>
          <a:bodyPr/>
          <a:lstStyle/>
          <a:p>
            <a:pPr>
              <a:lnSpc>
                <a:spcPct val="80000"/>
              </a:lnSpc>
            </a:pPr>
            <a:r>
              <a:rPr lang="fr-FR" sz="2400" b="1" dirty="0"/>
              <a:t>Processus de type :</a:t>
            </a:r>
          </a:p>
          <a:p>
            <a:pPr lvl="1">
              <a:lnSpc>
                <a:spcPct val="80000"/>
              </a:lnSpc>
            </a:pPr>
            <a:r>
              <a:rPr lang="fr-FR" sz="2000" b="1" dirty="0"/>
              <a:t>Continu</a:t>
            </a:r>
          </a:p>
          <a:p>
            <a:pPr lvl="1">
              <a:lnSpc>
                <a:spcPct val="80000"/>
              </a:lnSpc>
            </a:pPr>
            <a:r>
              <a:rPr lang="fr-FR" sz="2000" b="1" dirty="0"/>
              <a:t>Intégré </a:t>
            </a:r>
            <a:r>
              <a:rPr lang="fr-FR" sz="2000" dirty="0"/>
              <a:t>à la prise en charge</a:t>
            </a:r>
          </a:p>
          <a:p>
            <a:pPr lvl="1">
              <a:lnSpc>
                <a:spcPct val="80000"/>
              </a:lnSpc>
            </a:pPr>
            <a:r>
              <a:rPr lang="fr-FR" sz="2000" b="1" dirty="0"/>
              <a:t>Centré sur le patient </a:t>
            </a:r>
            <a:r>
              <a:rPr lang="fr-FR" sz="2000" dirty="0"/>
              <a:t>et </a:t>
            </a:r>
            <a:r>
              <a:rPr lang="fr-FR" sz="2000" b="1" dirty="0"/>
              <a:t>adapté </a:t>
            </a:r>
            <a:r>
              <a:rPr lang="fr-FR" sz="2000" dirty="0"/>
              <a:t>à chaque patient</a:t>
            </a:r>
          </a:p>
          <a:p>
            <a:pPr>
              <a:lnSpc>
                <a:spcPct val="80000"/>
              </a:lnSpc>
            </a:pPr>
            <a:r>
              <a:rPr lang="fr-FR" sz="2400" b="1" dirty="0"/>
              <a:t>Il comprend des activités organisées :</a:t>
            </a:r>
          </a:p>
          <a:p>
            <a:pPr lvl="1">
              <a:lnSpc>
                <a:spcPct val="80000"/>
              </a:lnSpc>
            </a:pPr>
            <a:r>
              <a:rPr lang="fr-FR" sz="2000" b="1" dirty="0"/>
              <a:t>Information</a:t>
            </a:r>
          </a:p>
          <a:p>
            <a:pPr lvl="1">
              <a:lnSpc>
                <a:spcPct val="80000"/>
              </a:lnSpc>
            </a:pPr>
            <a:r>
              <a:rPr lang="fr-FR" sz="2000" b="1" dirty="0"/>
              <a:t>Apprentissage</a:t>
            </a:r>
          </a:p>
          <a:p>
            <a:pPr lvl="1">
              <a:lnSpc>
                <a:spcPct val="80000"/>
              </a:lnSpc>
            </a:pPr>
            <a:r>
              <a:rPr lang="fr-FR" sz="2000" b="1" dirty="0"/>
              <a:t>Soutien psychosocial</a:t>
            </a:r>
          </a:p>
          <a:p>
            <a:pPr>
              <a:lnSpc>
                <a:spcPct val="80000"/>
              </a:lnSpc>
            </a:pPr>
            <a:r>
              <a:rPr lang="fr-FR" sz="2400" b="1" dirty="0"/>
              <a:t>Il concerne :</a:t>
            </a:r>
          </a:p>
          <a:p>
            <a:pPr lvl="1">
              <a:lnSpc>
                <a:spcPct val="80000"/>
              </a:lnSpc>
            </a:pPr>
            <a:r>
              <a:rPr lang="fr-FR" sz="2000" b="1" dirty="0"/>
              <a:t>La maladie</a:t>
            </a:r>
          </a:p>
          <a:p>
            <a:pPr lvl="1">
              <a:lnSpc>
                <a:spcPct val="80000"/>
              </a:lnSpc>
            </a:pPr>
            <a:r>
              <a:rPr lang="fr-FR" sz="2000" b="1" dirty="0"/>
              <a:t>Les soins</a:t>
            </a:r>
          </a:p>
          <a:p>
            <a:pPr lvl="1">
              <a:lnSpc>
                <a:spcPct val="80000"/>
              </a:lnSpc>
            </a:pPr>
            <a:r>
              <a:rPr lang="fr-FR" sz="2000" b="1" dirty="0"/>
              <a:t>L’organisation </a:t>
            </a:r>
            <a:r>
              <a:rPr lang="fr-FR" sz="2000" dirty="0"/>
              <a:t>des soins et des procédures hospitalières</a:t>
            </a:r>
          </a:p>
          <a:p>
            <a:pPr lvl="1">
              <a:lnSpc>
                <a:spcPct val="80000"/>
              </a:lnSpc>
            </a:pPr>
            <a:r>
              <a:rPr lang="fr-FR" sz="2000" b="1" dirty="0"/>
              <a:t>Les comportements </a:t>
            </a:r>
            <a:r>
              <a:rPr lang="fr-FR" sz="2000" dirty="0"/>
              <a:t>liés à la santé et à la maladie</a:t>
            </a:r>
          </a:p>
          <a:p>
            <a:pPr>
              <a:lnSpc>
                <a:spcPct val="80000"/>
              </a:lnSpc>
            </a:pPr>
            <a:r>
              <a:rPr lang="fr-FR" sz="2400" b="1" dirty="0"/>
              <a:t>But : aider les patients à acquérir ou maintenir les compétences dont ils ont besoin pour gérer au mieux leur vie avec une maladie chronique</a:t>
            </a:r>
          </a:p>
          <a:p>
            <a:pPr lvl="1">
              <a:lnSpc>
                <a:spcPct val="80000"/>
              </a:lnSpc>
            </a:pPr>
            <a:r>
              <a:rPr lang="fr-FR" sz="2000" dirty="0"/>
              <a:t>Comprendre la maladie et le traitement</a:t>
            </a:r>
          </a:p>
          <a:p>
            <a:pPr lvl="1">
              <a:lnSpc>
                <a:spcPct val="80000"/>
              </a:lnSpc>
            </a:pPr>
            <a:r>
              <a:rPr lang="fr-FR" sz="2000" dirty="0"/>
              <a:t>Collaborer avec les proches et les soignants</a:t>
            </a:r>
          </a:p>
          <a:p>
            <a:pPr lvl="1">
              <a:lnSpc>
                <a:spcPct val="80000"/>
              </a:lnSpc>
            </a:pPr>
            <a:r>
              <a:rPr lang="fr-FR" sz="2000" dirty="0"/>
              <a:t>Assumer leurs responsabilités dans leur propre prise en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2000"/>
                                        <p:tgtEl>
                                          <p:spTgt spid="1822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2275">
                                            <p:txEl>
                                              <p:pRg st="0" end="0"/>
                                            </p:txEl>
                                          </p:spTgt>
                                        </p:tgtEl>
                                        <p:attrNameLst>
                                          <p:attrName>style.visibility</p:attrName>
                                        </p:attrNameLst>
                                      </p:cBhvr>
                                      <p:to>
                                        <p:strVal val="visible"/>
                                      </p:to>
                                    </p:set>
                                    <p:animEffect transition="in" filter="wipe(left)">
                                      <p:cBhvr>
                                        <p:cTn id="12" dur="500"/>
                                        <p:tgtEl>
                                          <p:spTgt spid="18227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Effect transition="in" filter="wipe(left)">
                                      <p:cBhvr>
                                        <p:cTn id="15" dur="500"/>
                                        <p:tgtEl>
                                          <p:spTgt spid="18227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2275">
                                            <p:txEl>
                                              <p:pRg st="2" end="2"/>
                                            </p:txEl>
                                          </p:spTgt>
                                        </p:tgtEl>
                                        <p:attrNameLst>
                                          <p:attrName>style.visibility</p:attrName>
                                        </p:attrNameLst>
                                      </p:cBhvr>
                                      <p:to>
                                        <p:strVal val="visible"/>
                                      </p:to>
                                    </p:set>
                                    <p:animEffect transition="in" filter="wipe(left)">
                                      <p:cBhvr>
                                        <p:cTn id="18" dur="500"/>
                                        <p:tgtEl>
                                          <p:spTgt spid="182275">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2275">
                                            <p:txEl>
                                              <p:pRg st="3" end="3"/>
                                            </p:txEl>
                                          </p:spTgt>
                                        </p:tgtEl>
                                        <p:attrNameLst>
                                          <p:attrName>style.visibility</p:attrName>
                                        </p:attrNameLst>
                                      </p:cBhvr>
                                      <p:to>
                                        <p:strVal val="visible"/>
                                      </p:to>
                                    </p:set>
                                    <p:animEffect transition="in" filter="wipe(left)">
                                      <p:cBhvr>
                                        <p:cTn id="21" dur="500"/>
                                        <p:tgtEl>
                                          <p:spTgt spid="1822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2275">
                                            <p:txEl>
                                              <p:pRg st="4" end="4"/>
                                            </p:txEl>
                                          </p:spTgt>
                                        </p:tgtEl>
                                        <p:attrNameLst>
                                          <p:attrName>style.visibility</p:attrName>
                                        </p:attrNameLst>
                                      </p:cBhvr>
                                      <p:to>
                                        <p:strVal val="visible"/>
                                      </p:to>
                                    </p:set>
                                    <p:animEffect transition="in" filter="wipe(left)">
                                      <p:cBhvr>
                                        <p:cTn id="26" dur="500"/>
                                        <p:tgtEl>
                                          <p:spTgt spid="182275">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2275">
                                            <p:txEl>
                                              <p:pRg st="5" end="5"/>
                                            </p:txEl>
                                          </p:spTgt>
                                        </p:tgtEl>
                                        <p:attrNameLst>
                                          <p:attrName>style.visibility</p:attrName>
                                        </p:attrNameLst>
                                      </p:cBhvr>
                                      <p:to>
                                        <p:strVal val="visible"/>
                                      </p:to>
                                    </p:set>
                                    <p:animEffect transition="in" filter="wipe(left)">
                                      <p:cBhvr>
                                        <p:cTn id="29" dur="500"/>
                                        <p:tgtEl>
                                          <p:spTgt spid="182275">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2275">
                                            <p:txEl>
                                              <p:pRg st="6" end="6"/>
                                            </p:txEl>
                                          </p:spTgt>
                                        </p:tgtEl>
                                        <p:attrNameLst>
                                          <p:attrName>style.visibility</p:attrName>
                                        </p:attrNameLst>
                                      </p:cBhvr>
                                      <p:to>
                                        <p:strVal val="visible"/>
                                      </p:to>
                                    </p:set>
                                    <p:animEffect transition="in" filter="wipe(left)">
                                      <p:cBhvr>
                                        <p:cTn id="32" dur="500"/>
                                        <p:tgtEl>
                                          <p:spTgt spid="182275">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2275">
                                            <p:txEl>
                                              <p:pRg st="7" end="7"/>
                                            </p:txEl>
                                          </p:spTgt>
                                        </p:tgtEl>
                                        <p:attrNameLst>
                                          <p:attrName>style.visibility</p:attrName>
                                        </p:attrNameLst>
                                      </p:cBhvr>
                                      <p:to>
                                        <p:strVal val="visible"/>
                                      </p:to>
                                    </p:set>
                                    <p:animEffect transition="in" filter="wipe(left)">
                                      <p:cBhvr>
                                        <p:cTn id="35" dur="500"/>
                                        <p:tgtEl>
                                          <p:spTgt spid="18227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2275">
                                            <p:txEl>
                                              <p:pRg st="8" end="8"/>
                                            </p:txEl>
                                          </p:spTgt>
                                        </p:tgtEl>
                                        <p:attrNameLst>
                                          <p:attrName>style.visibility</p:attrName>
                                        </p:attrNameLst>
                                      </p:cBhvr>
                                      <p:to>
                                        <p:strVal val="visible"/>
                                      </p:to>
                                    </p:set>
                                    <p:animEffect transition="in" filter="wipe(left)">
                                      <p:cBhvr>
                                        <p:cTn id="40" dur="500"/>
                                        <p:tgtEl>
                                          <p:spTgt spid="182275">
                                            <p:txEl>
                                              <p:pRg st="8" end="8"/>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2275">
                                            <p:txEl>
                                              <p:pRg st="9" end="9"/>
                                            </p:txEl>
                                          </p:spTgt>
                                        </p:tgtEl>
                                        <p:attrNameLst>
                                          <p:attrName>style.visibility</p:attrName>
                                        </p:attrNameLst>
                                      </p:cBhvr>
                                      <p:to>
                                        <p:strVal val="visible"/>
                                      </p:to>
                                    </p:set>
                                    <p:animEffect transition="in" filter="wipe(left)">
                                      <p:cBhvr>
                                        <p:cTn id="43" dur="500"/>
                                        <p:tgtEl>
                                          <p:spTgt spid="182275">
                                            <p:txEl>
                                              <p:pRg st="9" end="9"/>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2275">
                                            <p:txEl>
                                              <p:pRg st="10" end="10"/>
                                            </p:txEl>
                                          </p:spTgt>
                                        </p:tgtEl>
                                        <p:attrNameLst>
                                          <p:attrName>style.visibility</p:attrName>
                                        </p:attrNameLst>
                                      </p:cBhvr>
                                      <p:to>
                                        <p:strVal val="visible"/>
                                      </p:to>
                                    </p:set>
                                    <p:animEffect transition="in" filter="wipe(left)">
                                      <p:cBhvr>
                                        <p:cTn id="46" dur="500"/>
                                        <p:tgtEl>
                                          <p:spTgt spid="182275">
                                            <p:txEl>
                                              <p:pRg st="10" end="1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2275">
                                            <p:txEl>
                                              <p:pRg st="11" end="11"/>
                                            </p:txEl>
                                          </p:spTgt>
                                        </p:tgtEl>
                                        <p:attrNameLst>
                                          <p:attrName>style.visibility</p:attrName>
                                        </p:attrNameLst>
                                      </p:cBhvr>
                                      <p:to>
                                        <p:strVal val="visible"/>
                                      </p:to>
                                    </p:set>
                                    <p:animEffect transition="in" filter="wipe(left)">
                                      <p:cBhvr>
                                        <p:cTn id="49" dur="500"/>
                                        <p:tgtEl>
                                          <p:spTgt spid="182275">
                                            <p:txEl>
                                              <p:pRg st="11" end="11"/>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82275">
                                            <p:txEl>
                                              <p:pRg st="12" end="12"/>
                                            </p:txEl>
                                          </p:spTgt>
                                        </p:tgtEl>
                                        <p:attrNameLst>
                                          <p:attrName>style.visibility</p:attrName>
                                        </p:attrNameLst>
                                      </p:cBhvr>
                                      <p:to>
                                        <p:strVal val="visible"/>
                                      </p:to>
                                    </p:set>
                                    <p:animEffect transition="in" filter="wipe(left)">
                                      <p:cBhvr>
                                        <p:cTn id="52" dur="500"/>
                                        <p:tgtEl>
                                          <p:spTgt spid="18227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2275">
                                            <p:txEl>
                                              <p:pRg st="13" end="13"/>
                                            </p:txEl>
                                          </p:spTgt>
                                        </p:tgtEl>
                                        <p:attrNameLst>
                                          <p:attrName>style.visibility</p:attrName>
                                        </p:attrNameLst>
                                      </p:cBhvr>
                                      <p:to>
                                        <p:strVal val="visible"/>
                                      </p:to>
                                    </p:set>
                                    <p:animEffect transition="in" filter="wipe(left)">
                                      <p:cBhvr>
                                        <p:cTn id="57" dur="500"/>
                                        <p:tgtEl>
                                          <p:spTgt spid="182275">
                                            <p:txEl>
                                              <p:pRg st="13" end="13"/>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82275">
                                            <p:txEl>
                                              <p:pRg st="14" end="14"/>
                                            </p:txEl>
                                          </p:spTgt>
                                        </p:tgtEl>
                                        <p:attrNameLst>
                                          <p:attrName>style.visibility</p:attrName>
                                        </p:attrNameLst>
                                      </p:cBhvr>
                                      <p:to>
                                        <p:strVal val="visible"/>
                                      </p:to>
                                    </p:set>
                                    <p:animEffect transition="in" filter="wipe(left)">
                                      <p:cBhvr>
                                        <p:cTn id="60" dur="500"/>
                                        <p:tgtEl>
                                          <p:spTgt spid="182275">
                                            <p:txEl>
                                              <p:pRg st="14" end="14"/>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2275">
                                            <p:txEl>
                                              <p:pRg st="15" end="15"/>
                                            </p:txEl>
                                          </p:spTgt>
                                        </p:tgtEl>
                                        <p:attrNameLst>
                                          <p:attrName>style.visibility</p:attrName>
                                        </p:attrNameLst>
                                      </p:cBhvr>
                                      <p:to>
                                        <p:strVal val="visible"/>
                                      </p:to>
                                    </p:set>
                                    <p:animEffect transition="in" filter="wipe(left)">
                                      <p:cBhvr>
                                        <p:cTn id="63" dur="500"/>
                                        <p:tgtEl>
                                          <p:spTgt spid="182275">
                                            <p:txEl>
                                              <p:pRg st="15" end="15"/>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82275">
                                            <p:txEl>
                                              <p:pRg st="16" end="16"/>
                                            </p:txEl>
                                          </p:spTgt>
                                        </p:tgtEl>
                                        <p:attrNameLst>
                                          <p:attrName>style.visibility</p:attrName>
                                        </p:attrNameLst>
                                      </p:cBhvr>
                                      <p:to>
                                        <p:strVal val="visible"/>
                                      </p:to>
                                    </p:set>
                                    <p:animEffect transition="in" filter="wipe(left)">
                                      <p:cBhvr>
                                        <p:cTn id="66" dur="500"/>
                                        <p:tgtEl>
                                          <p:spTgt spid="18227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85800" y="62838"/>
            <a:ext cx="7772400" cy="845882"/>
          </a:xfrm>
        </p:spPr>
        <p:txBody>
          <a:bodyPr/>
          <a:lstStyle/>
          <a:p>
            <a:r>
              <a:rPr lang="fr-FR" dirty="0"/>
              <a:t>Objectifs (HAS)</a:t>
            </a:r>
          </a:p>
        </p:txBody>
      </p:sp>
      <p:sp>
        <p:nvSpPr>
          <p:cNvPr id="183299" name="Rectangle 3"/>
          <p:cNvSpPr>
            <a:spLocks noGrp="1" noChangeArrowheads="1"/>
          </p:cNvSpPr>
          <p:nvPr>
            <p:ph type="body" idx="1"/>
          </p:nvPr>
        </p:nvSpPr>
        <p:spPr>
          <a:xfrm>
            <a:off x="107504" y="908720"/>
            <a:ext cx="8928992" cy="4114800"/>
          </a:xfrm>
        </p:spPr>
        <p:txBody>
          <a:bodyPr/>
          <a:lstStyle/>
          <a:p>
            <a:pPr>
              <a:lnSpc>
                <a:spcPct val="80000"/>
              </a:lnSpc>
            </a:pPr>
            <a:r>
              <a:rPr lang="fr-FR" sz="2800" b="1" dirty="0"/>
              <a:t>1. Acquisition et maintien </a:t>
            </a:r>
            <a:r>
              <a:rPr lang="fr-FR" sz="2800" dirty="0"/>
              <a:t>par le patient de </a:t>
            </a:r>
            <a:r>
              <a:rPr lang="fr-FR" sz="2800" b="1" dirty="0"/>
              <a:t>compétences d’</a:t>
            </a:r>
            <a:r>
              <a:rPr lang="fr-FR" sz="2800" b="1" dirty="0" err="1"/>
              <a:t>autosoins</a:t>
            </a:r>
            <a:r>
              <a:rPr lang="fr-FR" sz="2800" b="1" dirty="0"/>
              <a:t> </a:t>
            </a:r>
            <a:r>
              <a:rPr lang="fr-FR" sz="2800" dirty="0"/>
              <a:t>= adapter des doses de médicaments, initier un </a:t>
            </a:r>
            <a:r>
              <a:rPr lang="fr-FR" sz="2800" dirty="0" err="1"/>
              <a:t>autotraitement</a:t>
            </a:r>
            <a:r>
              <a:rPr lang="fr-FR" sz="2800" dirty="0"/>
              <a:t>, réaliser des gestes techniques, modifier son mode de vie (alimentation, activité physique...), prévenir des complications évitables, impliquer son entourage...</a:t>
            </a:r>
          </a:p>
          <a:p>
            <a:pPr>
              <a:lnSpc>
                <a:spcPct val="80000"/>
              </a:lnSpc>
            </a:pPr>
            <a:r>
              <a:rPr lang="fr-FR" sz="2800" b="1" dirty="0"/>
              <a:t>2. Mobilisation ou acquisition </a:t>
            </a:r>
            <a:r>
              <a:rPr lang="fr-FR" sz="2800" dirty="0"/>
              <a:t>de </a:t>
            </a:r>
            <a:r>
              <a:rPr lang="fr-FR" sz="2800" b="1" dirty="0"/>
              <a:t>compétences d’adaptation </a:t>
            </a:r>
            <a:r>
              <a:rPr lang="fr-FR" sz="2800" dirty="0"/>
              <a:t>« Compétences cognitives et physiques qui permettent à des individus de maîtriser et de diriger leur existence, et d'acquérir la capacité à vivre dans leur environnement et à modifier celui-ci » Confiance en soi, gérer ses émotions et son stress, raisonnement créatif, réflexion critique, compétences en matière de communication et de relations sociales, prendre des décisions et résoudre un problème, se fixer des buts à atteindre et faire des choix, s’observer, s’évaluer et se renforcer...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2000"/>
                                        <p:tgtEl>
                                          <p:spTgt spid="183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299">
                                            <p:txEl>
                                              <p:pRg st="0" end="0"/>
                                            </p:txEl>
                                          </p:spTgt>
                                        </p:tgtEl>
                                        <p:attrNameLst>
                                          <p:attrName>style.visibility</p:attrName>
                                        </p:attrNameLst>
                                      </p:cBhvr>
                                      <p:to>
                                        <p:strVal val="visible"/>
                                      </p:to>
                                    </p:set>
                                    <p:animEffect transition="in" filter="wipe(left)">
                                      <p:cBhvr>
                                        <p:cTn id="12" dur="500"/>
                                        <p:tgtEl>
                                          <p:spTgt spid="183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299">
                                            <p:txEl>
                                              <p:pRg st="1" end="1"/>
                                            </p:txEl>
                                          </p:spTgt>
                                        </p:tgtEl>
                                        <p:attrNameLst>
                                          <p:attrName>style.visibility</p:attrName>
                                        </p:attrNameLst>
                                      </p:cBhvr>
                                      <p:to>
                                        <p:strVal val="visible"/>
                                      </p:to>
                                    </p:set>
                                    <p:animEffect transition="in" filter="wipe(left)">
                                      <p:cBhvr>
                                        <p:cTn id="17" dur="500"/>
                                        <p:tgtEl>
                                          <p:spTgt spid="183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endParaRPr lang="fr-FR"/>
          </a:p>
        </p:txBody>
      </p:sp>
      <p:pic>
        <p:nvPicPr>
          <p:cNvPr id="194564" name="Picture 4"/>
          <p:cNvPicPr>
            <a:picLocks noGrp="1" noChangeAspect="1" noChangeArrowheads="1"/>
          </p:cNvPicPr>
          <p:nvPr>
            <p:ph type="body" idx="1"/>
          </p:nvPr>
        </p:nvPicPr>
        <p:blipFill>
          <a:blip r:embed="rId2" cstate="print"/>
          <a:srcRect/>
          <a:stretch>
            <a:fillRect/>
          </a:stretch>
        </p:blipFill>
        <p:spPr>
          <a:xfrm>
            <a:off x="0" y="188640"/>
            <a:ext cx="9193087" cy="5843588"/>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82054" y="171413"/>
            <a:ext cx="7772400" cy="1143000"/>
          </a:xfrm>
        </p:spPr>
        <p:txBody>
          <a:bodyPr/>
          <a:lstStyle/>
          <a:p>
            <a:r>
              <a:rPr lang="fr-FR" sz="4000" dirty="0"/>
              <a:t>ETP : cahier des charges (HAS)</a:t>
            </a:r>
            <a:br>
              <a:rPr lang="fr-FR" sz="4000" dirty="0"/>
            </a:br>
            <a:r>
              <a:rPr lang="fr-FR" sz="2000" dirty="0"/>
              <a:t>arrêté du 2 AOUT 2010</a:t>
            </a:r>
            <a:br>
              <a:rPr lang="fr-FR" sz="4000" dirty="0"/>
            </a:br>
            <a:endParaRPr lang="fr-FR" sz="4000" dirty="0"/>
          </a:p>
        </p:txBody>
      </p:sp>
      <p:sp>
        <p:nvSpPr>
          <p:cNvPr id="184323" name="Rectangle 3"/>
          <p:cNvSpPr>
            <a:spLocks noGrp="1" noChangeArrowheads="1"/>
          </p:cNvSpPr>
          <p:nvPr>
            <p:ph type="body" idx="1"/>
          </p:nvPr>
        </p:nvSpPr>
        <p:spPr>
          <a:xfrm>
            <a:off x="0" y="908843"/>
            <a:ext cx="9144000" cy="5040313"/>
          </a:xfrm>
        </p:spPr>
        <p:txBody>
          <a:bodyPr/>
          <a:lstStyle/>
          <a:p>
            <a:pPr>
              <a:lnSpc>
                <a:spcPct val="80000"/>
              </a:lnSpc>
            </a:pPr>
            <a:r>
              <a:rPr lang="fr-FR" sz="2400" dirty="0"/>
              <a:t>Ils doivent être mis en œuvre par une équipe </a:t>
            </a:r>
            <a:r>
              <a:rPr lang="fr-FR" sz="2400" b="1" dirty="0"/>
              <a:t>pluridisciplinaire</a:t>
            </a:r>
            <a:r>
              <a:rPr lang="fr-FR" sz="2400" dirty="0"/>
              <a:t>, dont au moins un médecin</a:t>
            </a:r>
          </a:p>
          <a:p>
            <a:pPr>
              <a:lnSpc>
                <a:spcPct val="80000"/>
              </a:lnSpc>
            </a:pPr>
            <a:r>
              <a:rPr lang="fr-FR" sz="2400" dirty="0"/>
              <a:t>Les professionnels doivent avoir été </a:t>
            </a:r>
            <a:r>
              <a:rPr lang="fr-FR" sz="2400" b="1" dirty="0"/>
              <a:t>formés </a:t>
            </a:r>
            <a:r>
              <a:rPr lang="fr-FR" sz="2400" dirty="0"/>
              <a:t>à l’ETP</a:t>
            </a:r>
          </a:p>
          <a:p>
            <a:pPr>
              <a:lnSpc>
                <a:spcPct val="80000"/>
              </a:lnSpc>
            </a:pPr>
            <a:r>
              <a:rPr lang="fr-FR" sz="2400" dirty="0"/>
              <a:t>Les programmes doivent être </a:t>
            </a:r>
            <a:r>
              <a:rPr lang="fr-FR" sz="2400" b="1" dirty="0"/>
              <a:t>scientifiquement fondés </a:t>
            </a:r>
            <a:r>
              <a:rPr lang="fr-FR" sz="2400" dirty="0"/>
              <a:t>et s’appuyer sur des recommandations professionnelles</a:t>
            </a:r>
          </a:p>
          <a:p>
            <a:pPr>
              <a:lnSpc>
                <a:spcPct val="80000"/>
              </a:lnSpc>
            </a:pPr>
            <a:r>
              <a:rPr lang="fr-FR" sz="2400" dirty="0"/>
              <a:t>Ils comprennent généralement </a:t>
            </a:r>
            <a:r>
              <a:rPr lang="fr-FR" sz="2400" b="1" dirty="0"/>
              <a:t>4 étapes :</a:t>
            </a:r>
          </a:p>
          <a:p>
            <a:pPr>
              <a:lnSpc>
                <a:spcPct val="80000"/>
              </a:lnSpc>
            </a:pPr>
            <a:r>
              <a:rPr lang="fr-FR" sz="2400" b="1" dirty="0"/>
              <a:t>1. Diagnostic éducatif = </a:t>
            </a:r>
            <a:r>
              <a:rPr lang="fr-FR" sz="2400" dirty="0"/>
              <a:t>Evaluation des besoins, des compétences et de l’environnement du patient</a:t>
            </a:r>
          </a:p>
          <a:p>
            <a:pPr>
              <a:lnSpc>
                <a:spcPct val="80000"/>
              </a:lnSpc>
            </a:pPr>
            <a:r>
              <a:rPr lang="fr-FR" sz="2400" b="1" dirty="0"/>
              <a:t>2. </a:t>
            </a:r>
            <a:r>
              <a:rPr lang="fr-FR" sz="2400" dirty="0"/>
              <a:t>Elaboration d’un </a:t>
            </a:r>
            <a:r>
              <a:rPr lang="fr-FR" sz="2400" b="1" dirty="0"/>
              <a:t>programme personnalisé d’ETP </a:t>
            </a:r>
            <a:r>
              <a:rPr lang="fr-FR" sz="2400" dirty="0"/>
              <a:t>avec des objectifs (compétences à acquérir) et des priorités d’apprentissage.</a:t>
            </a:r>
          </a:p>
          <a:p>
            <a:pPr>
              <a:lnSpc>
                <a:spcPct val="80000"/>
              </a:lnSpc>
            </a:pPr>
            <a:r>
              <a:rPr lang="fr-FR" sz="2400" b="1" dirty="0"/>
              <a:t>3. Conduite des séances d’ETP individuelles ou de groupe </a:t>
            </a:r>
            <a:r>
              <a:rPr lang="fr-FR" sz="2400" dirty="0"/>
              <a:t>fondées sur le principe de </a:t>
            </a:r>
            <a:r>
              <a:rPr lang="fr-FR" sz="2400" b="1" dirty="0"/>
              <a:t>l’apprentissage </a:t>
            </a:r>
            <a:r>
              <a:rPr lang="fr-FR" sz="2400" dirty="0"/>
              <a:t>Ex. de techniques pédagogiques : exposé interactif, étude de cas, table-ronde, simulations à partir de l’analyse d’une situation ou d’un carnet de surveillance, travaux pratiques, atelier, jeu de rôle... Ex. d’outils pédagogiques : affiche, brochure, vidéo, matériel de soins...</a:t>
            </a:r>
          </a:p>
          <a:p>
            <a:pPr>
              <a:lnSpc>
                <a:spcPct val="80000"/>
              </a:lnSpc>
            </a:pPr>
            <a:r>
              <a:rPr lang="fr-FR" sz="2400" b="1" dirty="0"/>
              <a:t>4. Evaluation individuelle </a:t>
            </a:r>
            <a:r>
              <a:rPr lang="fr-FR" sz="2400" dirty="0"/>
              <a:t>de l’acquisition ou du maintien des compétences et réadaptation du programme...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20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23">
                                            <p:txEl>
                                              <p:pRg st="0" end="0"/>
                                            </p:txEl>
                                          </p:spTgt>
                                        </p:tgtEl>
                                        <p:attrNameLst>
                                          <p:attrName>style.visibility</p:attrName>
                                        </p:attrNameLst>
                                      </p:cBhvr>
                                      <p:to>
                                        <p:strVal val="visible"/>
                                      </p:to>
                                    </p:set>
                                    <p:animEffect transition="in" filter="wipe(left)">
                                      <p:cBhvr>
                                        <p:cTn id="12" dur="500"/>
                                        <p:tgtEl>
                                          <p:spTgt spid="1843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23">
                                            <p:txEl>
                                              <p:pRg st="1" end="1"/>
                                            </p:txEl>
                                          </p:spTgt>
                                        </p:tgtEl>
                                        <p:attrNameLst>
                                          <p:attrName>style.visibility</p:attrName>
                                        </p:attrNameLst>
                                      </p:cBhvr>
                                      <p:to>
                                        <p:strVal val="visible"/>
                                      </p:to>
                                    </p:set>
                                    <p:animEffect transition="in" filter="wipe(left)">
                                      <p:cBhvr>
                                        <p:cTn id="17" dur="500"/>
                                        <p:tgtEl>
                                          <p:spTgt spid="1843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23">
                                            <p:txEl>
                                              <p:pRg st="2" end="2"/>
                                            </p:txEl>
                                          </p:spTgt>
                                        </p:tgtEl>
                                        <p:attrNameLst>
                                          <p:attrName>style.visibility</p:attrName>
                                        </p:attrNameLst>
                                      </p:cBhvr>
                                      <p:to>
                                        <p:strVal val="visible"/>
                                      </p:to>
                                    </p:set>
                                    <p:animEffect transition="in" filter="wipe(left)">
                                      <p:cBhvr>
                                        <p:cTn id="22" dur="500"/>
                                        <p:tgtEl>
                                          <p:spTgt spid="1843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23">
                                            <p:txEl>
                                              <p:pRg st="3" end="3"/>
                                            </p:txEl>
                                          </p:spTgt>
                                        </p:tgtEl>
                                        <p:attrNameLst>
                                          <p:attrName>style.visibility</p:attrName>
                                        </p:attrNameLst>
                                      </p:cBhvr>
                                      <p:to>
                                        <p:strVal val="visible"/>
                                      </p:to>
                                    </p:set>
                                    <p:animEffect transition="in" filter="wipe(left)">
                                      <p:cBhvr>
                                        <p:cTn id="27" dur="500"/>
                                        <p:tgtEl>
                                          <p:spTgt spid="1843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4323">
                                            <p:txEl>
                                              <p:pRg st="4" end="4"/>
                                            </p:txEl>
                                          </p:spTgt>
                                        </p:tgtEl>
                                        <p:attrNameLst>
                                          <p:attrName>style.visibility</p:attrName>
                                        </p:attrNameLst>
                                      </p:cBhvr>
                                      <p:to>
                                        <p:strVal val="visible"/>
                                      </p:to>
                                    </p:set>
                                    <p:animEffect transition="in" filter="wipe(left)">
                                      <p:cBhvr>
                                        <p:cTn id="32" dur="500"/>
                                        <p:tgtEl>
                                          <p:spTgt spid="1843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4323">
                                            <p:txEl>
                                              <p:pRg st="5" end="5"/>
                                            </p:txEl>
                                          </p:spTgt>
                                        </p:tgtEl>
                                        <p:attrNameLst>
                                          <p:attrName>style.visibility</p:attrName>
                                        </p:attrNameLst>
                                      </p:cBhvr>
                                      <p:to>
                                        <p:strVal val="visible"/>
                                      </p:to>
                                    </p:set>
                                    <p:animEffect transition="in" filter="wipe(left)">
                                      <p:cBhvr>
                                        <p:cTn id="37" dur="500"/>
                                        <p:tgtEl>
                                          <p:spTgt spid="1843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4323">
                                            <p:txEl>
                                              <p:pRg st="6" end="6"/>
                                            </p:txEl>
                                          </p:spTgt>
                                        </p:tgtEl>
                                        <p:attrNameLst>
                                          <p:attrName>style.visibility</p:attrName>
                                        </p:attrNameLst>
                                      </p:cBhvr>
                                      <p:to>
                                        <p:strVal val="visible"/>
                                      </p:to>
                                    </p:set>
                                    <p:animEffect transition="in" filter="wipe(left)">
                                      <p:cBhvr>
                                        <p:cTn id="42" dur="500"/>
                                        <p:tgtEl>
                                          <p:spTgt spid="1843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323">
                                            <p:txEl>
                                              <p:pRg st="7" end="7"/>
                                            </p:txEl>
                                          </p:spTgt>
                                        </p:tgtEl>
                                        <p:attrNameLst>
                                          <p:attrName>style.visibility</p:attrName>
                                        </p:attrNameLst>
                                      </p:cBhvr>
                                      <p:to>
                                        <p:strVal val="visible"/>
                                      </p:to>
                                    </p:set>
                                    <p:animEffect transition="in" filter="wipe(left)">
                                      <p:cBhvr>
                                        <p:cTn id="47" dur="500"/>
                                        <p:tgtEl>
                                          <p:spTgt spid="184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fr-FR"/>
              <a:t>référence</a:t>
            </a:r>
          </a:p>
        </p:txBody>
      </p:sp>
      <p:sp>
        <p:nvSpPr>
          <p:cNvPr id="185347" name="Rectangle 3"/>
          <p:cNvSpPr>
            <a:spLocks noGrp="1" noChangeArrowheads="1"/>
          </p:cNvSpPr>
          <p:nvPr>
            <p:ph type="body" idx="1"/>
          </p:nvPr>
        </p:nvSpPr>
        <p:spPr>
          <a:xfrm>
            <a:off x="685800" y="1981200"/>
            <a:ext cx="8206680" cy="4114800"/>
          </a:xfrm>
        </p:spPr>
        <p:txBody>
          <a:bodyPr/>
          <a:lstStyle/>
          <a:p>
            <a:r>
              <a:rPr lang="fr-FR" sz="4000" dirty="0"/>
              <a:t>HAS/INPES, Juin 2007, Structuration d’un programme d’éducation thérapeutique du patient dans le champ des maladies chroniques : Guide méthodologique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endParaRPr lang="fr-FR"/>
          </a:p>
        </p:txBody>
      </p:sp>
      <p:sp>
        <p:nvSpPr>
          <p:cNvPr id="174083" name="Rectangle 3"/>
          <p:cNvSpPr>
            <a:spLocks noGrp="1" noChangeArrowheads="1"/>
          </p:cNvSpPr>
          <p:nvPr>
            <p:ph type="body" idx="1"/>
          </p:nvPr>
        </p:nvSpPr>
        <p:spPr>
          <a:xfrm>
            <a:off x="179512" y="332656"/>
            <a:ext cx="8784976" cy="4114800"/>
          </a:xfrm>
        </p:spPr>
        <p:txBody>
          <a:bodyPr/>
          <a:lstStyle/>
          <a:p>
            <a:r>
              <a:rPr lang="fr-FR" sz="3600" b="1" dirty="0"/>
              <a:t>L’éducation thérapeutique </a:t>
            </a:r>
            <a:r>
              <a:rPr lang="fr-FR" sz="3600" dirty="0"/>
              <a:t>doit permettre d’acquérir des compétences permettant au patient de comprendre sa maladie et son traitement dans le but d’améliorer l’observance et sa qualité de vie</a:t>
            </a:r>
          </a:p>
          <a:p>
            <a:endParaRPr lang="fr-FR" sz="3600" b="1" dirty="0"/>
          </a:p>
          <a:p>
            <a:r>
              <a:rPr lang="fr-FR" sz="3600" b="1" dirty="0"/>
              <a:t>L’observance </a:t>
            </a:r>
            <a:r>
              <a:rPr lang="fr-FR" sz="3600" dirty="0"/>
              <a:t>est un comportement selon lequel la personne suit son traitement avec l’assiduité et la régularité optimale, selon les conditions prescrites et expliquées par le médecin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20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083">
                                            <p:txEl>
                                              <p:pRg st="0" end="0"/>
                                            </p:txEl>
                                          </p:spTgt>
                                        </p:tgtEl>
                                        <p:attrNameLst>
                                          <p:attrName>style.visibility</p:attrName>
                                        </p:attrNameLst>
                                      </p:cBhvr>
                                      <p:to>
                                        <p:strVal val="visible"/>
                                      </p:to>
                                    </p:set>
                                    <p:animEffect transition="in" filter="wipe(left)">
                                      <p:cBhvr>
                                        <p:cTn id="12" dur="500"/>
                                        <p:tgtEl>
                                          <p:spTgt spid="17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animEffect transition="in" filter="wipe(left)">
                                      <p:cBhvr>
                                        <p:cTn id="17" dur="500"/>
                                        <p:tgtEl>
                                          <p:spTgt spid="174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fr-FR" sz="4000"/>
              <a:t>OBSERVANCE:</a:t>
            </a:r>
            <a:br>
              <a:rPr lang="fr-FR" sz="4000"/>
            </a:br>
            <a:r>
              <a:rPr lang="fr-FR" sz="4000"/>
              <a:t>objectifs</a:t>
            </a:r>
          </a:p>
        </p:txBody>
      </p:sp>
      <p:sp>
        <p:nvSpPr>
          <p:cNvPr id="176131" name="Rectangle 3"/>
          <p:cNvSpPr>
            <a:spLocks noGrp="1" noChangeArrowheads="1"/>
          </p:cNvSpPr>
          <p:nvPr>
            <p:ph type="body" idx="1"/>
          </p:nvPr>
        </p:nvSpPr>
        <p:spPr>
          <a:xfrm>
            <a:off x="251520" y="1981200"/>
            <a:ext cx="8206680" cy="4114800"/>
          </a:xfrm>
        </p:spPr>
        <p:txBody>
          <a:bodyPr/>
          <a:lstStyle/>
          <a:p>
            <a:pPr>
              <a:lnSpc>
                <a:spcPct val="90000"/>
              </a:lnSpc>
            </a:pPr>
            <a:r>
              <a:rPr lang="fr-FR" dirty="0"/>
              <a:t>Améliorer l’adhésion des patients aux traitements pour augmenter l’efficacité</a:t>
            </a:r>
          </a:p>
          <a:p>
            <a:pPr>
              <a:lnSpc>
                <a:spcPct val="90000"/>
              </a:lnSpc>
            </a:pPr>
            <a:r>
              <a:rPr lang="fr-FR" dirty="0"/>
              <a:t>Informer sur les traitements, les schémas thérapeutiques, les effets secondaires, les interactions et contre-indications</a:t>
            </a:r>
          </a:p>
          <a:p>
            <a:pPr>
              <a:lnSpc>
                <a:spcPct val="90000"/>
              </a:lnSpc>
            </a:pPr>
            <a:r>
              <a:rPr lang="fr-FR" dirty="0"/>
              <a:t>Identifier les facteurs qui peuvent préfigurer des difficultés de prise</a:t>
            </a:r>
          </a:p>
          <a:p>
            <a:pPr>
              <a:lnSpc>
                <a:spcPct val="90000"/>
              </a:lnSpc>
            </a:pPr>
            <a:r>
              <a:rPr lang="fr-FR" dirty="0"/>
              <a:t>Donner aux patients des conseils pour améliorer la prise du traitement</a:t>
            </a:r>
          </a:p>
          <a:p>
            <a:pPr>
              <a:lnSpc>
                <a:spcPct val="90000"/>
              </a:lnSpc>
            </a:pP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20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Effect transition="in" filter="wipe(left)">
                                      <p:cBhvr>
                                        <p:cTn id="12" dur="500"/>
                                        <p:tgtEl>
                                          <p:spTgt spid="176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6131">
                                            <p:txEl>
                                              <p:pRg st="1" end="1"/>
                                            </p:txEl>
                                          </p:spTgt>
                                        </p:tgtEl>
                                        <p:attrNameLst>
                                          <p:attrName>style.visibility</p:attrName>
                                        </p:attrNameLst>
                                      </p:cBhvr>
                                      <p:to>
                                        <p:strVal val="visible"/>
                                      </p:to>
                                    </p:set>
                                    <p:animEffect transition="in" filter="wipe(left)">
                                      <p:cBhvr>
                                        <p:cTn id="17" dur="500"/>
                                        <p:tgtEl>
                                          <p:spTgt spid="176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6131">
                                            <p:txEl>
                                              <p:pRg st="2" end="2"/>
                                            </p:txEl>
                                          </p:spTgt>
                                        </p:tgtEl>
                                        <p:attrNameLst>
                                          <p:attrName>style.visibility</p:attrName>
                                        </p:attrNameLst>
                                      </p:cBhvr>
                                      <p:to>
                                        <p:strVal val="visible"/>
                                      </p:to>
                                    </p:set>
                                    <p:animEffect transition="in" filter="wipe(left)">
                                      <p:cBhvr>
                                        <p:cTn id="22" dur="500"/>
                                        <p:tgtEl>
                                          <p:spTgt spid="176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6131">
                                            <p:txEl>
                                              <p:pRg st="3" end="3"/>
                                            </p:txEl>
                                          </p:spTgt>
                                        </p:tgtEl>
                                        <p:attrNameLst>
                                          <p:attrName>style.visibility</p:attrName>
                                        </p:attrNameLst>
                                      </p:cBhvr>
                                      <p:to>
                                        <p:strVal val="visible"/>
                                      </p:to>
                                    </p:set>
                                    <p:animEffect transition="in" filter="wipe(left)">
                                      <p:cBhvr>
                                        <p:cTn id="27" dur="500"/>
                                        <p:tgtEl>
                                          <p:spTgt spid="176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fr-FR" dirty="0"/>
              <a:t>Observance : objectifs</a:t>
            </a:r>
          </a:p>
        </p:txBody>
      </p:sp>
      <p:sp>
        <p:nvSpPr>
          <p:cNvPr id="177155" name="Rectangle 3"/>
          <p:cNvSpPr>
            <a:spLocks noGrp="1" noChangeArrowheads="1"/>
          </p:cNvSpPr>
          <p:nvPr>
            <p:ph type="body" idx="1"/>
          </p:nvPr>
        </p:nvSpPr>
        <p:spPr>
          <a:xfrm>
            <a:off x="685800" y="1981200"/>
            <a:ext cx="8278688" cy="4114800"/>
          </a:xfrm>
        </p:spPr>
        <p:txBody>
          <a:bodyPr/>
          <a:lstStyle/>
          <a:p>
            <a:r>
              <a:rPr lang="fr-FR" dirty="0"/>
              <a:t>Aider à intégrer le traitement dans le mode de vie et favoriser l’autonomie</a:t>
            </a:r>
          </a:p>
          <a:p>
            <a:r>
              <a:rPr lang="fr-FR" dirty="0"/>
              <a:t>Traduire et adapter les informations médicales au niveau de la connaissance du patient</a:t>
            </a:r>
          </a:p>
          <a:p>
            <a:r>
              <a:rPr lang="fr-FR" dirty="0"/>
              <a:t>Rassurer les patients, faire diminuer le stress dû à une modification de traitement</a:t>
            </a:r>
          </a:p>
          <a:p>
            <a:r>
              <a:rPr lang="fr-FR" dirty="0"/>
              <a:t>Soutenir la démarche thérapeutique du patient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2000"/>
                                        <p:tgtEl>
                                          <p:spTgt spid="177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7155">
                                            <p:txEl>
                                              <p:pRg st="0" end="0"/>
                                            </p:txEl>
                                          </p:spTgt>
                                        </p:tgtEl>
                                        <p:attrNameLst>
                                          <p:attrName>style.visibility</p:attrName>
                                        </p:attrNameLst>
                                      </p:cBhvr>
                                      <p:to>
                                        <p:strVal val="visible"/>
                                      </p:to>
                                    </p:set>
                                    <p:animEffect transition="in" filter="wipe(left)">
                                      <p:cBhvr>
                                        <p:cTn id="12" dur="500"/>
                                        <p:tgtEl>
                                          <p:spTgt spid="177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7155">
                                            <p:txEl>
                                              <p:pRg st="1" end="1"/>
                                            </p:txEl>
                                          </p:spTgt>
                                        </p:tgtEl>
                                        <p:attrNameLst>
                                          <p:attrName>style.visibility</p:attrName>
                                        </p:attrNameLst>
                                      </p:cBhvr>
                                      <p:to>
                                        <p:strVal val="visible"/>
                                      </p:to>
                                    </p:set>
                                    <p:animEffect transition="in" filter="wipe(left)">
                                      <p:cBhvr>
                                        <p:cTn id="17" dur="500"/>
                                        <p:tgtEl>
                                          <p:spTgt spid="177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155">
                                            <p:txEl>
                                              <p:pRg st="2" end="2"/>
                                            </p:txEl>
                                          </p:spTgt>
                                        </p:tgtEl>
                                        <p:attrNameLst>
                                          <p:attrName>style.visibility</p:attrName>
                                        </p:attrNameLst>
                                      </p:cBhvr>
                                      <p:to>
                                        <p:strVal val="visible"/>
                                      </p:to>
                                    </p:set>
                                    <p:animEffect transition="in" filter="wipe(left)">
                                      <p:cBhvr>
                                        <p:cTn id="22" dur="500"/>
                                        <p:tgtEl>
                                          <p:spTgt spid="1771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7155">
                                            <p:txEl>
                                              <p:pRg st="3" end="3"/>
                                            </p:txEl>
                                          </p:spTgt>
                                        </p:tgtEl>
                                        <p:attrNameLst>
                                          <p:attrName>style.visibility</p:attrName>
                                        </p:attrNameLst>
                                      </p:cBhvr>
                                      <p:to>
                                        <p:strVal val="visible"/>
                                      </p:to>
                                    </p:set>
                                    <p:animEffect transition="in" filter="wipe(left)">
                                      <p:cBhvr>
                                        <p:cTn id="27" dur="500"/>
                                        <p:tgtEl>
                                          <p:spTgt spid="177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043608" y="259237"/>
            <a:ext cx="7414592" cy="515144"/>
          </a:xfrm>
        </p:spPr>
        <p:txBody>
          <a:bodyPr/>
          <a:lstStyle/>
          <a:p>
            <a:r>
              <a:rPr lang="fr-FR" dirty="0"/>
              <a:t>Observance : objectifs</a:t>
            </a:r>
          </a:p>
        </p:txBody>
      </p:sp>
      <p:sp>
        <p:nvSpPr>
          <p:cNvPr id="180227" name="Rectangle 3"/>
          <p:cNvSpPr>
            <a:spLocks noGrp="1" noChangeArrowheads="1"/>
          </p:cNvSpPr>
          <p:nvPr>
            <p:ph type="body" idx="1"/>
          </p:nvPr>
        </p:nvSpPr>
        <p:spPr>
          <a:xfrm>
            <a:off x="107504" y="1341438"/>
            <a:ext cx="8856984" cy="4754562"/>
          </a:xfrm>
        </p:spPr>
        <p:txBody>
          <a:bodyPr/>
          <a:lstStyle/>
          <a:p>
            <a:pPr>
              <a:lnSpc>
                <a:spcPct val="90000"/>
              </a:lnSpc>
            </a:pPr>
            <a:r>
              <a:rPr lang="fr-FR" sz="2800" b="1" dirty="0"/>
              <a:t>Anticiper les crises</a:t>
            </a:r>
          </a:p>
          <a:p>
            <a:pPr lvl="1">
              <a:lnSpc>
                <a:spcPct val="90000"/>
              </a:lnSpc>
            </a:pPr>
            <a:r>
              <a:rPr lang="fr-FR" sz="2400" dirty="0"/>
              <a:t>Les événements négatifs survenant dans la vie du patient peuvent avoir un impact sur sa motivation à la prise en charge</a:t>
            </a:r>
          </a:p>
          <a:p>
            <a:pPr>
              <a:lnSpc>
                <a:spcPct val="90000"/>
              </a:lnSpc>
            </a:pPr>
            <a:r>
              <a:rPr lang="fr-FR" sz="2800" b="1" dirty="0"/>
              <a:t>Impliquer tous les membres de l’équipe médicale et soignante</a:t>
            </a:r>
          </a:p>
          <a:p>
            <a:pPr lvl="1">
              <a:lnSpc>
                <a:spcPct val="90000"/>
              </a:lnSpc>
            </a:pPr>
            <a:r>
              <a:rPr lang="fr-FR" sz="2400" dirty="0"/>
              <a:t>L’observance est le résultat d’une bonne information, d’un apprentissage d’un soutien.</a:t>
            </a:r>
          </a:p>
          <a:p>
            <a:pPr lvl="1">
              <a:lnSpc>
                <a:spcPct val="90000"/>
              </a:lnSpc>
            </a:pPr>
            <a:r>
              <a:rPr lang="fr-FR" sz="2400" dirty="0"/>
              <a:t>Comme elle est multidimensionnelle chaque personne de l’équipe joue un rôle</a:t>
            </a:r>
          </a:p>
          <a:p>
            <a:pPr>
              <a:lnSpc>
                <a:spcPct val="90000"/>
              </a:lnSpc>
            </a:pPr>
            <a:r>
              <a:rPr lang="fr-FR" sz="2800" b="1" dirty="0"/>
              <a:t>Ne rien tenir pour acquis</a:t>
            </a:r>
          </a:p>
          <a:p>
            <a:pPr lvl="1">
              <a:lnSpc>
                <a:spcPct val="90000"/>
              </a:lnSpc>
            </a:pPr>
            <a:r>
              <a:rPr lang="fr-FR" sz="2400" dirty="0"/>
              <a:t>L’observance est une variable dynamique, instable, fluctuante. Les déterminants initiaux de l’observance ne sont pas les mêmes que ceux en jeu dans sa persistance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fade">
                                      <p:cBhvr>
                                        <p:cTn id="7" dur="2000"/>
                                        <p:tgtEl>
                                          <p:spTgt spid="1802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0227">
                                            <p:txEl>
                                              <p:pRg st="0" end="0"/>
                                            </p:txEl>
                                          </p:spTgt>
                                        </p:tgtEl>
                                        <p:attrNameLst>
                                          <p:attrName>style.visibility</p:attrName>
                                        </p:attrNameLst>
                                      </p:cBhvr>
                                      <p:to>
                                        <p:strVal val="visible"/>
                                      </p:to>
                                    </p:set>
                                    <p:animEffect transition="in" filter="wipe(left)">
                                      <p:cBhvr>
                                        <p:cTn id="12" dur="500"/>
                                        <p:tgtEl>
                                          <p:spTgt spid="1802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animEffect transition="in" filter="wipe(left)">
                                      <p:cBhvr>
                                        <p:cTn id="15" dur="500"/>
                                        <p:tgtEl>
                                          <p:spTgt spid="1802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0227">
                                            <p:txEl>
                                              <p:pRg st="2" end="2"/>
                                            </p:txEl>
                                          </p:spTgt>
                                        </p:tgtEl>
                                        <p:attrNameLst>
                                          <p:attrName>style.visibility</p:attrName>
                                        </p:attrNameLst>
                                      </p:cBhvr>
                                      <p:to>
                                        <p:strVal val="visible"/>
                                      </p:to>
                                    </p:set>
                                    <p:animEffect transition="in" filter="wipe(left)">
                                      <p:cBhvr>
                                        <p:cTn id="20" dur="500"/>
                                        <p:tgtEl>
                                          <p:spTgt spid="180227">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0227">
                                            <p:txEl>
                                              <p:pRg st="3" end="3"/>
                                            </p:txEl>
                                          </p:spTgt>
                                        </p:tgtEl>
                                        <p:attrNameLst>
                                          <p:attrName>style.visibility</p:attrName>
                                        </p:attrNameLst>
                                      </p:cBhvr>
                                      <p:to>
                                        <p:strVal val="visible"/>
                                      </p:to>
                                    </p:set>
                                    <p:animEffect transition="in" filter="wipe(left)">
                                      <p:cBhvr>
                                        <p:cTn id="23" dur="500"/>
                                        <p:tgtEl>
                                          <p:spTgt spid="180227">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0227">
                                            <p:txEl>
                                              <p:pRg st="4" end="4"/>
                                            </p:txEl>
                                          </p:spTgt>
                                        </p:tgtEl>
                                        <p:attrNameLst>
                                          <p:attrName>style.visibility</p:attrName>
                                        </p:attrNameLst>
                                      </p:cBhvr>
                                      <p:to>
                                        <p:strVal val="visible"/>
                                      </p:to>
                                    </p:set>
                                    <p:animEffect transition="in" filter="wipe(left)">
                                      <p:cBhvr>
                                        <p:cTn id="26" dur="500"/>
                                        <p:tgtEl>
                                          <p:spTgt spid="18022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0227">
                                            <p:txEl>
                                              <p:pRg st="5" end="5"/>
                                            </p:txEl>
                                          </p:spTgt>
                                        </p:tgtEl>
                                        <p:attrNameLst>
                                          <p:attrName>style.visibility</p:attrName>
                                        </p:attrNameLst>
                                      </p:cBhvr>
                                      <p:to>
                                        <p:strVal val="visible"/>
                                      </p:to>
                                    </p:set>
                                    <p:animEffect transition="in" filter="wipe(left)">
                                      <p:cBhvr>
                                        <p:cTn id="31" dur="500"/>
                                        <p:tgtEl>
                                          <p:spTgt spid="180227">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0227">
                                            <p:txEl>
                                              <p:pRg st="6" end="6"/>
                                            </p:txEl>
                                          </p:spTgt>
                                        </p:tgtEl>
                                        <p:attrNameLst>
                                          <p:attrName>style.visibility</p:attrName>
                                        </p:attrNameLst>
                                      </p:cBhvr>
                                      <p:to>
                                        <p:strVal val="visible"/>
                                      </p:to>
                                    </p:set>
                                    <p:animEffect transition="in" filter="wipe(left)">
                                      <p:cBhvr>
                                        <p:cTn id="34" dur="500"/>
                                        <p:tgtEl>
                                          <p:spTgt spid="180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3792" y="190500"/>
            <a:ext cx="7772400" cy="1143000"/>
          </a:xfrm>
        </p:spPr>
        <p:txBody>
          <a:bodyPr/>
          <a:lstStyle/>
          <a:p>
            <a:pPr eaLnBrk="1" hangingPunct="1"/>
            <a:r>
              <a:rPr lang="fr-FR" sz="4000" dirty="0"/>
              <a:t>ACCEPTATION DE LA MALADIE</a:t>
            </a:r>
          </a:p>
        </p:txBody>
      </p:sp>
      <p:sp>
        <p:nvSpPr>
          <p:cNvPr id="11267" name="Rectangle 3"/>
          <p:cNvSpPr>
            <a:spLocks noGrp="1" noChangeArrowheads="1"/>
          </p:cNvSpPr>
          <p:nvPr>
            <p:ph type="body" idx="1"/>
          </p:nvPr>
        </p:nvSpPr>
        <p:spPr>
          <a:xfrm>
            <a:off x="7049" y="1628800"/>
            <a:ext cx="9073008" cy="4114800"/>
          </a:xfrm>
        </p:spPr>
        <p:txBody>
          <a:bodyPr/>
          <a:lstStyle/>
          <a:p>
            <a:pPr eaLnBrk="1" hangingPunct="1"/>
            <a:r>
              <a:rPr lang="fr-FR" sz="3600" dirty="0"/>
              <a:t>Le caractère chronique a des implications psychosociales importantes.</a:t>
            </a:r>
          </a:p>
          <a:p>
            <a:pPr eaLnBrk="1" hangingPunct="1"/>
            <a:r>
              <a:rPr lang="fr-FR" sz="3600" dirty="0"/>
              <a:t>Les étapes de deuil; colère, révolte, tristesse et acceptation (Kubler-Ross) sont applicables à la maladie chronique.</a:t>
            </a:r>
          </a:p>
          <a:p>
            <a:pPr eaLnBrk="1" hangingPunct="1"/>
            <a:r>
              <a:rPr lang="fr-FR" sz="3600" dirty="0"/>
              <a:t>Prendre en compte la motivation du patient: barrière si manquant, clé pour le changement, ressource à stimuler.</a:t>
            </a:r>
          </a:p>
        </p:txBody>
      </p:sp>
      <p:sp>
        <p:nvSpPr>
          <p:cNvPr id="50180" name="Espace réservé du numéro de diapositive 3"/>
          <p:cNvSpPr>
            <a:spLocks noGrp="1"/>
          </p:cNvSpPr>
          <p:nvPr>
            <p:ph type="sldNum" sz="quarter" idx="12"/>
          </p:nvPr>
        </p:nvSpPr>
        <p:spPr>
          <a:noFill/>
        </p:spPr>
        <p:txBody>
          <a:bodyPr/>
          <a:lstStyle/>
          <a:p>
            <a:fld id="{CADCFE35-0FEE-4E2E-9061-0296DF7BCAEB}" type="slidenum">
              <a:rPr lang="fr-FR" smtClean="0"/>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2000"/>
                                        <p:tgtEl>
                                          <p:spTgt spid="11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fade">
                                      <p:cBhvr>
                                        <p:cTn id="22"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FR" sz="4000" dirty="0"/>
              <a:t>RELATION SOIGNANT-SOIGNE</a:t>
            </a:r>
          </a:p>
        </p:txBody>
      </p:sp>
      <p:sp>
        <p:nvSpPr>
          <p:cNvPr id="12291" name="Rectangle 3"/>
          <p:cNvSpPr>
            <a:spLocks noGrp="1" noChangeArrowheads="1"/>
          </p:cNvSpPr>
          <p:nvPr>
            <p:ph type="body" idx="1"/>
          </p:nvPr>
        </p:nvSpPr>
        <p:spPr>
          <a:xfrm>
            <a:off x="72616" y="1971165"/>
            <a:ext cx="8998768" cy="4114800"/>
          </a:xfrm>
        </p:spPr>
        <p:txBody>
          <a:bodyPr/>
          <a:lstStyle/>
          <a:p>
            <a:pPr eaLnBrk="1" hangingPunct="1">
              <a:lnSpc>
                <a:spcPct val="80000"/>
              </a:lnSpc>
            </a:pPr>
            <a:r>
              <a:rPr lang="fr-FR" dirty="0"/>
              <a:t>Relation de confiance, de même niveau, humble.</a:t>
            </a:r>
          </a:p>
          <a:p>
            <a:pPr eaLnBrk="1" hangingPunct="1">
              <a:lnSpc>
                <a:spcPct val="80000"/>
              </a:lnSpc>
            </a:pPr>
            <a:r>
              <a:rPr lang="fr-FR" dirty="0"/>
              <a:t>Le soignant va devoir chercher à favoriser l’expression de 3 facteurs:</a:t>
            </a:r>
          </a:p>
          <a:p>
            <a:pPr eaLnBrk="1" hangingPunct="1">
              <a:lnSpc>
                <a:spcPct val="80000"/>
              </a:lnSpc>
            </a:pPr>
            <a:r>
              <a:rPr lang="fr-FR" dirty="0"/>
              <a:t>- phase d’acceptation dans laquelle le patient se trouve,</a:t>
            </a:r>
          </a:p>
          <a:p>
            <a:pPr eaLnBrk="1" hangingPunct="1">
              <a:lnSpc>
                <a:spcPct val="80000"/>
              </a:lnSpc>
            </a:pPr>
            <a:r>
              <a:rPr lang="fr-FR" dirty="0"/>
              <a:t>- son organisation des connaissances, ses conceptions de la santé, de la maladie, du traitement,</a:t>
            </a:r>
          </a:p>
          <a:p>
            <a:pPr eaLnBrk="1" hangingPunct="1">
              <a:lnSpc>
                <a:spcPct val="80000"/>
              </a:lnSpc>
            </a:pPr>
            <a:r>
              <a:rPr lang="fr-FR" dirty="0"/>
              <a:t>-ses croyances tant aux conséquences de sa maladie que des bienfaits du traitement.</a:t>
            </a:r>
          </a:p>
        </p:txBody>
      </p:sp>
      <p:sp>
        <p:nvSpPr>
          <p:cNvPr id="51204" name="Espace réservé du numéro de diapositive 3"/>
          <p:cNvSpPr>
            <a:spLocks noGrp="1"/>
          </p:cNvSpPr>
          <p:nvPr>
            <p:ph type="sldNum" sz="quarter" idx="12"/>
          </p:nvPr>
        </p:nvSpPr>
        <p:spPr>
          <a:noFill/>
        </p:spPr>
        <p:txBody>
          <a:bodyPr/>
          <a:lstStyle/>
          <a:p>
            <a:fld id="{931A1C51-128A-47D0-8B4D-43B553C58C89}" type="slidenum">
              <a:rPr lang="fr-FR" smtClean="0"/>
              <a:pPr/>
              <a:t>37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200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200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fade">
                                      <p:cBhvr>
                                        <p:cTn id="27" dur="200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fade">
                                      <p:cBhvr>
                                        <p:cTn id="32" dur="2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dirty="0"/>
              <a:t>RELATION SOIGNANT-SOIGNE</a:t>
            </a:r>
          </a:p>
        </p:txBody>
      </p:sp>
      <p:sp>
        <p:nvSpPr>
          <p:cNvPr id="13315" name="Rectangle 3"/>
          <p:cNvSpPr>
            <a:spLocks noGrp="1" noChangeArrowheads="1"/>
          </p:cNvSpPr>
          <p:nvPr>
            <p:ph type="body" idx="1"/>
          </p:nvPr>
        </p:nvSpPr>
        <p:spPr>
          <a:xfrm>
            <a:off x="179512" y="1981200"/>
            <a:ext cx="8278688" cy="4114800"/>
          </a:xfrm>
        </p:spPr>
        <p:txBody>
          <a:bodyPr/>
          <a:lstStyle/>
          <a:p>
            <a:pPr eaLnBrk="1" hangingPunct="1"/>
            <a:r>
              <a:rPr lang="fr-FR" sz="3600" dirty="0"/>
              <a:t>Ecouter et être entendu ne suffisent pas: il faut construire ensemble, donner du sens et pouvoir aider le patient à intégrer ses soins à sa vie.</a:t>
            </a:r>
          </a:p>
          <a:p>
            <a:pPr eaLnBrk="1" hangingPunct="1"/>
            <a:r>
              <a:rPr lang="fr-FR" sz="3600" dirty="0"/>
              <a:t>Il faut se transformer en éducateur qui va accompagner à chaque fois un patient différent, n’appartenant pas à un groupe homogène.</a:t>
            </a:r>
          </a:p>
        </p:txBody>
      </p:sp>
      <p:sp>
        <p:nvSpPr>
          <p:cNvPr id="52228" name="Espace réservé du numéro de diapositive 3"/>
          <p:cNvSpPr>
            <a:spLocks noGrp="1"/>
          </p:cNvSpPr>
          <p:nvPr>
            <p:ph type="sldNum" sz="quarter" idx="12"/>
          </p:nvPr>
        </p:nvSpPr>
        <p:spPr>
          <a:noFill/>
        </p:spPr>
        <p:txBody>
          <a:bodyPr/>
          <a:lstStyle/>
          <a:p>
            <a:fld id="{B50072A1-64A1-4C4B-8C99-1CE77E20A504}" type="slidenum">
              <a:rPr lang="fr-FR" smtClean="0"/>
              <a:pPr/>
              <a:t>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FR"/>
              <a:t>Selon Carl ROGERS</a:t>
            </a:r>
          </a:p>
        </p:txBody>
      </p:sp>
      <p:sp>
        <p:nvSpPr>
          <p:cNvPr id="53251" name="Rectangle 3"/>
          <p:cNvSpPr>
            <a:spLocks noGrp="1" noChangeArrowheads="1"/>
          </p:cNvSpPr>
          <p:nvPr>
            <p:ph type="body" idx="1"/>
          </p:nvPr>
        </p:nvSpPr>
        <p:spPr>
          <a:xfrm>
            <a:off x="468660" y="1943100"/>
            <a:ext cx="8206680" cy="4114800"/>
          </a:xfrm>
        </p:spPr>
        <p:txBody>
          <a:bodyPr/>
          <a:lstStyle/>
          <a:p>
            <a:pPr eaLnBrk="1" hangingPunct="1"/>
            <a:r>
              <a:rPr lang="fr-FR" sz="3600" dirty="0"/>
              <a:t>Les ingrédients essentiels sont l’empathie, le regard positif, la congruence; l’approche est centrée sur la personne et met l’accent sur la qualité de la relation entre le patient et le soignant.</a:t>
            </a:r>
          </a:p>
        </p:txBody>
      </p:sp>
      <p:sp>
        <p:nvSpPr>
          <p:cNvPr id="53252" name="Espace réservé du numéro de diapositive 3"/>
          <p:cNvSpPr>
            <a:spLocks noGrp="1"/>
          </p:cNvSpPr>
          <p:nvPr>
            <p:ph type="sldNum" sz="quarter" idx="12"/>
          </p:nvPr>
        </p:nvSpPr>
        <p:spPr>
          <a:noFill/>
        </p:spPr>
        <p:txBody>
          <a:bodyPr/>
          <a:lstStyle/>
          <a:p>
            <a:fld id="{CC5ABF96-A742-41EA-BDCB-994C7D280204}" type="slidenum">
              <a:rPr lang="fr-FR" smtClean="0"/>
              <a:pPr/>
              <a:t>39</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228600"/>
            <a:ext cx="7772400" cy="1143000"/>
          </a:xfrm>
        </p:spPr>
        <p:txBody>
          <a:bodyPr/>
          <a:lstStyle/>
          <a:p>
            <a:r>
              <a:rPr lang="fr-FR" dirty="0"/>
              <a:t>Prévention</a:t>
            </a:r>
          </a:p>
        </p:txBody>
      </p:sp>
      <p:sp>
        <p:nvSpPr>
          <p:cNvPr id="189443" name="Rectangle 3"/>
          <p:cNvSpPr>
            <a:spLocks noGrp="1" noChangeArrowheads="1"/>
          </p:cNvSpPr>
          <p:nvPr>
            <p:ph type="body" idx="1"/>
          </p:nvPr>
        </p:nvSpPr>
        <p:spPr>
          <a:xfrm>
            <a:off x="0" y="1371600"/>
            <a:ext cx="8964613" cy="4114800"/>
          </a:xfrm>
        </p:spPr>
        <p:txBody>
          <a:bodyPr/>
          <a:lstStyle/>
          <a:p>
            <a:pPr>
              <a:lnSpc>
                <a:spcPct val="80000"/>
              </a:lnSpc>
            </a:pPr>
            <a:endParaRPr lang="fr-FR" dirty="0"/>
          </a:p>
          <a:p>
            <a:pPr>
              <a:lnSpc>
                <a:spcPct val="80000"/>
              </a:lnSpc>
            </a:pPr>
            <a:r>
              <a:rPr lang="fr-FR" dirty="0"/>
              <a:t>Actions visant à réduire l’impact des déterminants des maladies ou des problèmes de santé, à éviter la survenue des maladies ou des problèmes de santé, à arrêter leur progression ou à limiter leurs conséquences. </a:t>
            </a:r>
          </a:p>
          <a:p>
            <a:pPr>
              <a:lnSpc>
                <a:spcPct val="80000"/>
              </a:lnSpc>
              <a:buFontTx/>
              <a:buNone/>
            </a:pPr>
            <a:endParaRPr lang="fr-FR" dirty="0"/>
          </a:p>
          <a:p>
            <a:pPr>
              <a:lnSpc>
                <a:spcPct val="80000"/>
              </a:lnSpc>
            </a:pPr>
            <a:r>
              <a:rPr lang="fr-FR" dirty="0"/>
              <a:t>Les mesures préventives peuvent consister en une intervention médicale, un contrôle de l’environnement, des mesures législatives, financières ou comportementalistes, des pressions politiques ou de l’éducation pour la santé.</a:t>
            </a:r>
          </a:p>
        </p:txBody>
      </p:sp>
      <p:sp>
        <p:nvSpPr>
          <p:cNvPr id="4" name="Cœur 3">
            <a:extLst>
              <a:ext uri="{FF2B5EF4-FFF2-40B4-BE49-F238E27FC236}">
                <a16:creationId xmlns:a16="http://schemas.microsoft.com/office/drawing/2014/main" id="{4B18B0AD-5567-4A3D-B6DD-17C2790D558F}"/>
              </a:ext>
            </a:extLst>
          </p:cNvPr>
          <p:cNvSpPr/>
          <p:nvPr/>
        </p:nvSpPr>
        <p:spPr>
          <a:xfrm>
            <a:off x="2123728" y="404664"/>
            <a:ext cx="720080" cy="93610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20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Effect transition="in" filter="wipe(left)">
                                      <p:cBhvr>
                                        <p:cTn id="12" dur="500"/>
                                        <p:tgtEl>
                                          <p:spTgt spid="1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9443">
                                            <p:txEl>
                                              <p:pRg st="3" end="3"/>
                                            </p:txEl>
                                          </p:spTgt>
                                        </p:tgtEl>
                                        <p:attrNameLst>
                                          <p:attrName>style.visibility</p:attrName>
                                        </p:attrNameLst>
                                      </p:cBhvr>
                                      <p:to>
                                        <p:strVal val="visible"/>
                                      </p:to>
                                    </p:set>
                                    <p:animEffect transition="in" filter="wipe(left)">
                                      <p:cBhvr>
                                        <p:cTn id="17" dur="500"/>
                                        <p:tgtEl>
                                          <p:spTgt spid="189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Approche des principaux courants pédagogiques </a:t>
            </a:r>
            <a:endParaRPr lang="fr-FR" dirty="0"/>
          </a:p>
        </p:txBody>
      </p:sp>
      <p:sp>
        <p:nvSpPr>
          <p:cNvPr id="3" name="Espace réservé du contenu 2"/>
          <p:cNvSpPr>
            <a:spLocks noGrp="1"/>
          </p:cNvSpPr>
          <p:nvPr>
            <p:ph idx="1"/>
          </p:nvPr>
        </p:nvSpPr>
        <p:spPr>
          <a:xfrm>
            <a:off x="685800" y="2276872"/>
            <a:ext cx="7772400" cy="4114800"/>
          </a:xfrm>
        </p:spPr>
        <p:txBody>
          <a:bodyPr/>
          <a:lstStyle/>
          <a:p>
            <a:endParaRPr lang="fr-FR" dirty="0"/>
          </a:p>
          <a:p>
            <a:r>
              <a:rPr lang="fr-FR" sz="4000" b="1" dirty="0"/>
              <a:t>Un formateur ne doit il pas comprendre l’origine des méthodes qu’il propose à ses apprenants? </a:t>
            </a:r>
            <a:endParaRPr lang="fr-FR"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Approche des principaux courants pédagogiques </a:t>
            </a:r>
            <a:endParaRPr lang="fr-FR" dirty="0"/>
          </a:p>
        </p:txBody>
      </p:sp>
      <p:sp>
        <p:nvSpPr>
          <p:cNvPr id="3" name="Espace réservé du contenu 2"/>
          <p:cNvSpPr>
            <a:spLocks noGrp="1"/>
          </p:cNvSpPr>
          <p:nvPr>
            <p:ph idx="1"/>
          </p:nvPr>
        </p:nvSpPr>
        <p:spPr>
          <a:xfrm>
            <a:off x="323528" y="2133600"/>
            <a:ext cx="8712968" cy="4114800"/>
          </a:xfrm>
        </p:spPr>
        <p:txBody>
          <a:bodyPr/>
          <a:lstStyle/>
          <a:p>
            <a:endParaRPr lang="fr-FR" dirty="0"/>
          </a:p>
          <a:p>
            <a:pPr>
              <a:buNone/>
            </a:pPr>
            <a:r>
              <a:rPr lang="fr-FR" sz="3600" b="1" dirty="0"/>
              <a:t>Pédagogie </a:t>
            </a:r>
          </a:p>
          <a:p>
            <a:r>
              <a:rPr lang="fr-FR" sz="3600" b="1" dirty="0"/>
              <a:t>Toute activité déployée par une personne pour développer des apprentissages chez autrui </a:t>
            </a:r>
          </a:p>
          <a:p>
            <a:pPr>
              <a:buNone/>
            </a:pPr>
            <a:r>
              <a:rPr lang="fr-FR" sz="3600" b="1" dirty="0"/>
              <a:t>Apprentissage </a:t>
            </a:r>
          </a:p>
          <a:p>
            <a:r>
              <a:rPr lang="fr-FR" sz="3600" b="1" dirty="0"/>
              <a:t>Modification durable du comportement </a:t>
            </a:r>
            <a:endParaRPr lang="fr-FR"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Approche des principaux courants pédagogiques </a:t>
            </a:r>
            <a:endParaRPr lang="fr-FR" dirty="0"/>
          </a:p>
        </p:txBody>
      </p:sp>
      <p:sp>
        <p:nvSpPr>
          <p:cNvPr id="3" name="Espace réservé du contenu 2"/>
          <p:cNvSpPr>
            <a:spLocks noGrp="1"/>
          </p:cNvSpPr>
          <p:nvPr>
            <p:ph idx="1"/>
          </p:nvPr>
        </p:nvSpPr>
        <p:spPr>
          <a:xfrm>
            <a:off x="539552" y="1628800"/>
            <a:ext cx="7772400" cy="3600400"/>
          </a:xfrm>
        </p:spPr>
        <p:txBody>
          <a:bodyPr/>
          <a:lstStyle/>
          <a:p>
            <a:endParaRPr lang="fr-FR" dirty="0"/>
          </a:p>
          <a:p>
            <a:endParaRPr lang="fr-FR" dirty="0"/>
          </a:p>
          <a:p>
            <a:r>
              <a:rPr lang="fr-FR" sz="4000" b="1" dirty="0"/>
              <a:t>Le Behaviorisme </a:t>
            </a:r>
          </a:p>
          <a:p>
            <a:endParaRPr lang="fr-FR" sz="4000" dirty="0"/>
          </a:p>
          <a:p>
            <a:r>
              <a:rPr lang="fr-FR" sz="4000" b="1" dirty="0"/>
              <a:t>Le Cognitivisme </a:t>
            </a:r>
          </a:p>
          <a:p>
            <a:endParaRPr lang="fr-FR" sz="4000" dirty="0"/>
          </a:p>
          <a:p>
            <a:r>
              <a:rPr lang="fr-FR" sz="4000" b="1" dirty="0"/>
              <a:t>La Pédagogie humaniste </a:t>
            </a:r>
          </a:p>
          <a:p>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7772400" cy="1143000"/>
          </a:xfrm>
        </p:spPr>
        <p:txBody>
          <a:bodyPr/>
          <a:lstStyle/>
          <a:p>
            <a:r>
              <a:rPr lang="fr-FR" b="1" dirty="0"/>
              <a:t>Approche des principaux courants pédagogiques </a:t>
            </a:r>
            <a:endParaRPr lang="fr-FR" dirty="0"/>
          </a:p>
        </p:txBody>
      </p:sp>
      <p:sp>
        <p:nvSpPr>
          <p:cNvPr id="3" name="Espace réservé du contenu 2"/>
          <p:cNvSpPr>
            <a:spLocks noGrp="1"/>
          </p:cNvSpPr>
          <p:nvPr>
            <p:ph idx="1"/>
          </p:nvPr>
        </p:nvSpPr>
        <p:spPr>
          <a:xfrm>
            <a:off x="342900" y="1756181"/>
            <a:ext cx="8458200" cy="4114800"/>
          </a:xfrm>
        </p:spPr>
        <p:txBody>
          <a:bodyPr/>
          <a:lstStyle/>
          <a:p>
            <a:pPr>
              <a:buNone/>
            </a:pPr>
            <a:r>
              <a:rPr lang="fr-FR" b="1" dirty="0">
                <a:solidFill>
                  <a:srgbClr val="FF0000"/>
                </a:solidFill>
              </a:rPr>
              <a:t>Le Behaviorisme </a:t>
            </a:r>
          </a:p>
          <a:p>
            <a:endParaRPr lang="fr-FR" dirty="0"/>
          </a:p>
          <a:p>
            <a:r>
              <a:rPr lang="fr-FR" sz="3600" b="1" dirty="0"/>
              <a:t>De l’américain BEHAVIOR= comportement </a:t>
            </a:r>
          </a:p>
          <a:p>
            <a:r>
              <a:rPr lang="fr-FR" sz="3600" b="1" dirty="0"/>
              <a:t>Le béhaviorisme s’intéresse au comportement objectif et observable. </a:t>
            </a:r>
          </a:p>
          <a:p>
            <a:r>
              <a:rPr lang="fr-FR" sz="3600" b="1" dirty="0"/>
              <a:t>Ce n’est pas l’acte mental qui intéresse mais le résultat. </a:t>
            </a:r>
            <a:endParaRPr lang="fr-FR"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90500"/>
            <a:ext cx="7772400" cy="1143000"/>
          </a:xfrm>
        </p:spPr>
        <p:txBody>
          <a:bodyPr/>
          <a:lstStyle/>
          <a:p>
            <a:r>
              <a:rPr lang="fr-FR" b="1" dirty="0"/>
              <a:t>Approche des principaux courants pédagogiques </a:t>
            </a:r>
            <a:endParaRPr lang="fr-FR" dirty="0"/>
          </a:p>
        </p:txBody>
      </p:sp>
      <p:sp>
        <p:nvSpPr>
          <p:cNvPr id="3" name="Espace réservé du contenu 2"/>
          <p:cNvSpPr>
            <a:spLocks noGrp="1"/>
          </p:cNvSpPr>
          <p:nvPr>
            <p:ph idx="1"/>
          </p:nvPr>
        </p:nvSpPr>
        <p:spPr>
          <a:xfrm>
            <a:off x="179512" y="1739280"/>
            <a:ext cx="9070776" cy="4114800"/>
          </a:xfrm>
        </p:spPr>
        <p:txBody>
          <a:bodyPr/>
          <a:lstStyle/>
          <a:p>
            <a:pPr>
              <a:buNone/>
            </a:pPr>
            <a:endParaRPr lang="fr-FR" sz="3600" dirty="0"/>
          </a:p>
          <a:p>
            <a:r>
              <a:rPr lang="fr-FR" sz="3600" dirty="0"/>
              <a:t>Le représentant le plus célèbre: Skinner (1904-1990) </a:t>
            </a:r>
          </a:p>
          <a:p>
            <a:r>
              <a:rPr lang="fr-FR" sz="3600" dirty="0"/>
              <a:t>Il conditionne des comportements volontaires chez les animaux…(conditionnement opérant) </a:t>
            </a:r>
          </a:p>
          <a:p>
            <a:r>
              <a:rPr lang="fr-FR" sz="3600" dirty="0"/>
              <a:t>Il imagine une méthode d’apprentissage pour l’homme </a:t>
            </a:r>
          </a:p>
          <a:p>
            <a:endParaRPr lang="fr-FR" dirty="0"/>
          </a:p>
        </p:txBody>
      </p:sp>
      <p:pic>
        <p:nvPicPr>
          <p:cNvPr id="4" name="Picture 2"/>
          <p:cNvPicPr>
            <a:picLocks noChangeAspect="1" noChangeArrowheads="1"/>
          </p:cNvPicPr>
          <p:nvPr/>
        </p:nvPicPr>
        <p:blipFill>
          <a:blip r:embed="rId2" cstate="print"/>
          <a:srcRect/>
          <a:stretch>
            <a:fillRect/>
          </a:stretch>
        </p:blipFill>
        <p:spPr bwMode="auto">
          <a:xfrm flipH="1">
            <a:off x="8093887" y="1747699"/>
            <a:ext cx="870601" cy="126531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Approche des principaux courants pédagogiques </a:t>
            </a:r>
            <a:endParaRPr lang="fr-FR" dirty="0"/>
          </a:p>
        </p:txBody>
      </p:sp>
      <p:sp>
        <p:nvSpPr>
          <p:cNvPr id="3" name="Espace réservé du contenu 2"/>
          <p:cNvSpPr>
            <a:spLocks noGrp="1"/>
          </p:cNvSpPr>
          <p:nvPr>
            <p:ph idx="1"/>
          </p:nvPr>
        </p:nvSpPr>
        <p:spPr>
          <a:xfrm>
            <a:off x="323528" y="1700808"/>
            <a:ext cx="7772400" cy="4114800"/>
          </a:xfrm>
        </p:spPr>
        <p:txBody>
          <a:bodyPr/>
          <a:lstStyle/>
          <a:p>
            <a:pPr>
              <a:buNone/>
            </a:pPr>
            <a:endParaRPr lang="fr-FR" dirty="0"/>
          </a:p>
          <a:p>
            <a:r>
              <a:rPr lang="fr-FR" sz="3600" dirty="0"/>
              <a:t>Le représentant le plus célèbre: Skinner (1904-1990) </a:t>
            </a:r>
          </a:p>
          <a:p>
            <a:r>
              <a:rPr lang="fr-FR" sz="3600" dirty="0"/>
              <a:t>Il conditionne des comportements volontaires chez les animaux…(conditionnement opérant) </a:t>
            </a:r>
          </a:p>
          <a:p>
            <a:r>
              <a:rPr lang="fr-FR" sz="3600" dirty="0"/>
              <a:t>Il imagine une méthode d’apprentissage pour l’homme </a:t>
            </a:r>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a:p>
            <a:pPr>
              <a:buNone/>
            </a:pPr>
            <a:r>
              <a:rPr lang="fr-FR" sz="3600" b="1" dirty="0"/>
              <a:t>STIMULUS            BOÎTE NOIRE </a:t>
            </a:r>
          </a:p>
          <a:p>
            <a:pPr>
              <a:buNone/>
            </a:pPr>
            <a:r>
              <a:rPr lang="fr-FR" sz="3600" b="1" dirty="0"/>
              <a:t>                      COMPORTEMENT</a:t>
            </a:r>
          </a:p>
          <a:p>
            <a:r>
              <a:rPr lang="fr-FR" sz="3600" b="1" dirty="0"/>
              <a:t> L’enseignant doit faire produire la réponse au stimulus critère et cette réponse doit être observable </a:t>
            </a:r>
            <a:endParaRPr lang="fr-FR" sz="3600" dirty="0"/>
          </a:p>
        </p:txBody>
      </p:sp>
      <p:sp>
        <p:nvSpPr>
          <p:cNvPr id="4" name="Flèche droite 3"/>
          <p:cNvSpPr/>
          <p:nvPr/>
        </p:nvSpPr>
        <p:spPr>
          <a:xfrm>
            <a:off x="3491880" y="26772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1979712" y="33775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Interdiction 6"/>
          <p:cNvSpPr/>
          <p:nvPr/>
        </p:nvSpPr>
        <p:spPr>
          <a:xfrm>
            <a:off x="7740352" y="1844824"/>
            <a:ext cx="1008112" cy="86409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683568" y="836711"/>
            <a:ext cx="7774632" cy="45719"/>
          </a:xfrm>
        </p:spPr>
        <p:txBody>
          <a:bodyPr/>
          <a:lstStyle/>
          <a:p>
            <a:endParaRPr lang="fr-FR" dirty="0"/>
          </a:p>
        </p:txBody>
      </p:sp>
      <p:sp>
        <p:nvSpPr>
          <p:cNvPr id="3" name="Espace réservé du contenu 2"/>
          <p:cNvSpPr>
            <a:spLocks noGrp="1"/>
          </p:cNvSpPr>
          <p:nvPr>
            <p:ph idx="1"/>
          </p:nvPr>
        </p:nvSpPr>
        <p:spPr>
          <a:xfrm>
            <a:off x="685800" y="1268760"/>
            <a:ext cx="7630616" cy="4827240"/>
          </a:xfrm>
        </p:spPr>
        <p:txBody>
          <a:bodyPr/>
          <a:lstStyle/>
          <a:p>
            <a:endParaRPr lang="fr-FR" dirty="0"/>
          </a:p>
        </p:txBody>
      </p:sp>
      <p:sp>
        <p:nvSpPr>
          <p:cNvPr id="4" name="Rectangle 3"/>
          <p:cNvSpPr/>
          <p:nvPr/>
        </p:nvSpPr>
        <p:spPr>
          <a:xfrm>
            <a:off x="179512" y="120402"/>
            <a:ext cx="9073008" cy="6617196"/>
          </a:xfrm>
          <a:prstGeom prst="rect">
            <a:avLst/>
          </a:prstGeom>
        </p:spPr>
        <p:txBody>
          <a:bodyPr wrap="square">
            <a:spAutoFit/>
          </a:bodyPr>
          <a:lstStyle/>
          <a:p>
            <a:endParaRPr lang="fr-FR" sz="3200" dirty="0"/>
          </a:p>
          <a:p>
            <a:r>
              <a:rPr lang="fr-FR" sz="2800" dirty="0"/>
              <a:t>Il prend en compte les conditions externes et les compétences finales. </a:t>
            </a:r>
          </a:p>
          <a:p>
            <a:r>
              <a:rPr lang="fr-FR" sz="2800" dirty="0"/>
              <a:t>L’apprentissage est considéré comme un processus de conditionnement, association entre </a:t>
            </a:r>
            <a:r>
              <a:rPr lang="fr-FR" sz="2800" b="1" dirty="0"/>
              <a:t>stimulus-réponse </a:t>
            </a:r>
          </a:p>
          <a:p>
            <a:r>
              <a:rPr lang="fr-FR" sz="2800" dirty="0"/>
              <a:t>dans lesquelles l’apprenant est influencé par l’</a:t>
            </a:r>
            <a:r>
              <a:rPr lang="fr-FR" sz="2800" b="1" dirty="0"/>
              <a:t>environnement. </a:t>
            </a:r>
          </a:p>
          <a:p>
            <a:r>
              <a:rPr lang="fr-FR" sz="2800" b="1" dirty="0"/>
              <a:t>Skinner et les psychologues béhavioristes s’interdisent toute incursion dans la boîte noire du cerveau. </a:t>
            </a:r>
          </a:p>
          <a:p>
            <a:r>
              <a:rPr lang="fr-FR" sz="2800" dirty="0"/>
              <a:t>A force d’observer le savoir faire, les lacunes cognitives peuvent être masquées. </a:t>
            </a:r>
          </a:p>
          <a:p>
            <a:r>
              <a:rPr lang="fr-FR" sz="2800" dirty="0"/>
              <a:t>Le béhaviorisme propose de commencer par le simple pour complexifier pas à pas. </a:t>
            </a:r>
          </a:p>
          <a:p>
            <a:r>
              <a:rPr lang="fr-FR" sz="2800" dirty="0"/>
              <a:t>Il est possible de faire apprendre quelque chose de complexe en le décomposant.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486600" cy="803176"/>
          </a:xfrm>
        </p:spPr>
        <p:txBody>
          <a:bodyPr/>
          <a:lstStyle/>
          <a:p>
            <a:r>
              <a:rPr lang="fr-FR" dirty="0"/>
              <a:t>Le cognitivisme</a:t>
            </a:r>
          </a:p>
        </p:txBody>
      </p:sp>
      <p:sp>
        <p:nvSpPr>
          <p:cNvPr id="3" name="Espace réservé du contenu 2"/>
          <p:cNvSpPr>
            <a:spLocks noGrp="1"/>
          </p:cNvSpPr>
          <p:nvPr>
            <p:ph idx="1"/>
          </p:nvPr>
        </p:nvSpPr>
        <p:spPr/>
        <p:txBody>
          <a:bodyPr/>
          <a:lstStyle/>
          <a:p>
            <a:endParaRPr lang="fr-FR" dirty="0"/>
          </a:p>
          <a:p>
            <a:r>
              <a:rPr lang="fr-FR" b="1" dirty="0"/>
              <a:t>La plupart des méthodes cognitives se réfèrent à Piaget 1896-1980</a:t>
            </a:r>
          </a:p>
          <a:p>
            <a:endParaRPr lang="fr-FR" dirty="0"/>
          </a:p>
          <a:p>
            <a:pPr>
              <a:buNone/>
            </a:pPr>
            <a:r>
              <a:rPr lang="fr-FR" b="1" dirty="0"/>
              <a:t>               BOÎTE NOIRE </a:t>
            </a:r>
          </a:p>
          <a:p>
            <a:pPr>
              <a:buNone/>
            </a:pPr>
            <a:r>
              <a:rPr lang="fr-FR" b="1" dirty="0"/>
              <a:t>Motivation, attentes, connaissances antérieures, représentations…</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6732240" y="1196752"/>
            <a:ext cx="862412" cy="1044327"/>
          </a:xfrm>
          <a:prstGeom prst="rect">
            <a:avLst/>
          </a:prstGeom>
          <a:noFill/>
          <a:ln w="9525">
            <a:noFill/>
            <a:miter lim="800000"/>
            <a:headEnd/>
            <a:tailEnd/>
          </a:ln>
        </p:spPr>
      </p:pic>
      <p:sp>
        <p:nvSpPr>
          <p:cNvPr id="5" name="Flèche gauche 4"/>
          <p:cNvSpPr/>
          <p:nvPr/>
        </p:nvSpPr>
        <p:spPr>
          <a:xfrm>
            <a:off x="5724128" y="4437112"/>
            <a:ext cx="93610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l_fi" descr="http://1000et1formations.pro/wp-content/uploads/2015/04/question-smiley-150x150-150x150.png"/>
          <p:cNvPicPr/>
          <p:nvPr/>
        </p:nvPicPr>
        <p:blipFill>
          <a:blip r:embed="rId3" cstate="print"/>
          <a:srcRect/>
          <a:stretch>
            <a:fillRect/>
          </a:stretch>
        </p:blipFill>
        <p:spPr bwMode="auto">
          <a:xfrm>
            <a:off x="899592" y="3789040"/>
            <a:ext cx="1115615" cy="10479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nodeType="clickEffect">
                                  <p:stCondLst>
                                    <p:cond delay="0"/>
                                  </p:stCondLst>
                                  <p:childTnLst>
                                    <p:animEffect transition="out" filter="fade">
                                      <p:cBhvr>
                                        <p:cTn id="6" dur="770" accel="100000">
                                          <p:stCondLst>
                                            <p:cond delay="1230"/>
                                          </p:stCondLst>
                                        </p:cTn>
                                        <p:tgtEl>
                                          <p:spTgt spid="6"/>
                                        </p:tgtEl>
                                      </p:cBhvr>
                                    </p:animEffect>
                                    <p:animScale>
                                      <p:cBhvr>
                                        <p:cTn id="7" dur="770" accel="100000">
                                          <p:stCondLst>
                                            <p:cond delay="1230"/>
                                          </p:stCondLst>
                                        </p:cTn>
                                        <p:tgtEl>
                                          <p:spTgt spid="6"/>
                                        </p:tgtEl>
                                      </p:cBhvr>
                                      <p:from x="200000" y="450000"/>
                                      <p:to x="10000" y="10000"/>
                                    </p:animScale>
                                    <p:animScale>
                                      <p:cBhvr>
                                        <p:cTn id="8" dur="1230" decel="100000"/>
                                        <p:tgtEl>
                                          <p:spTgt spid="6"/>
                                        </p:tgtEl>
                                      </p:cBhvr>
                                      <p:from x="100000" y="100000"/>
                                      <p:to x="200000" y="450000"/>
                                    </p:animScale>
                                    <p:anim from="(ppt_x)" to="(0.5)" calcmode="lin" valueType="num">
                                      <p:cBhvr>
                                        <p:cTn id="9" dur="1230" decel="100000"/>
                                        <p:tgtEl>
                                          <p:spTgt spid="6"/>
                                        </p:tgtEl>
                                        <p:attrNameLst>
                                          <p:attrName>ppt_x</p:attrName>
                                        </p:attrNameLst>
                                      </p:cBhvr>
                                    </p:anim>
                                    <p:anim from="(0.5)" to="(0.5)" calcmode="lin" valueType="num">
                                      <p:cBhvr>
                                        <p:cTn id="10" dur="770">
                                          <p:stCondLst>
                                            <p:cond delay="1230"/>
                                          </p:stCondLst>
                                        </p:cTn>
                                        <p:tgtEl>
                                          <p:spTgt spid="6"/>
                                        </p:tgtEl>
                                        <p:attrNameLst>
                                          <p:attrName>ppt_x</p:attrName>
                                        </p:attrNameLst>
                                      </p:cBhvr>
                                    </p:anim>
                                    <p:anim from="(ppt_y)" to="(ppt_y+0.4)" calcmode="lin" valueType="num">
                                      <p:cBhvr>
                                        <p:cTn id="11" dur="1230" decel="100000"/>
                                        <p:tgtEl>
                                          <p:spTgt spid="6"/>
                                        </p:tgtEl>
                                        <p:attrNameLst>
                                          <p:attrName>ppt_y</p:attrName>
                                        </p:attrNameLst>
                                      </p:cBhvr>
                                    </p:anim>
                                    <p:anim from="(ppt_y)" to="(ppt_y)" calcmode="lin" valueType="num">
                                      <p:cBhvr>
                                        <p:cTn id="12" dur="770">
                                          <p:stCondLst>
                                            <p:cond delay="1230"/>
                                          </p:stCondLst>
                                        </p:cTn>
                                        <p:tgtEl>
                                          <p:spTgt spid="6"/>
                                        </p:tgtEl>
                                        <p:attrNameLst>
                                          <p:attrName>ppt_y</p:attrName>
                                        </p:attrNameLst>
                                      </p:cBhvr>
                                    </p:anim>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7126560" cy="731168"/>
          </a:xfrm>
        </p:spPr>
        <p:txBody>
          <a:bodyPr/>
          <a:lstStyle/>
          <a:p>
            <a:r>
              <a:rPr lang="fr-FR" dirty="0"/>
              <a:t>Le cognitivisme</a:t>
            </a:r>
          </a:p>
        </p:txBody>
      </p:sp>
      <p:sp>
        <p:nvSpPr>
          <p:cNvPr id="3" name="Espace réservé du contenu 2"/>
          <p:cNvSpPr>
            <a:spLocks noGrp="1"/>
          </p:cNvSpPr>
          <p:nvPr>
            <p:ph idx="1"/>
          </p:nvPr>
        </p:nvSpPr>
        <p:spPr>
          <a:xfrm>
            <a:off x="179512" y="698240"/>
            <a:ext cx="8964488" cy="4611216"/>
          </a:xfrm>
        </p:spPr>
        <p:txBody>
          <a:bodyPr/>
          <a:lstStyle/>
          <a:p>
            <a:endParaRPr lang="fr-FR" sz="2000" dirty="0"/>
          </a:p>
          <a:p>
            <a:r>
              <a:rPr lang="fr-FR" sz="2400" dirty="0"/>
              <a:t>L’individu construit son savoir de façon intelligente. </a:t>
            </a:r>
          </a:p>
          <a:p>
            <a:r>
              <a:rPr lang="fr-FR" sz="2400" dirty="0"/>
              <a:t>Il transforme des informations en connaissance à condition de </a:t>
            </a:r>
            <a:r>
              <a:rPr lang="fr-FR" sz="2400" b="1" dirty="0"/>
              <a:t>faire des liens entre les connaissances en mémoire et les informations présentées. </a:t>
            </a:r>
          </a:p>
          <a:p>
            <a:r>
              <a:rPr lang="fr-FR" sz="2400" dirty="0"/>
              <a:t>C’est ainsi que les connaissances antérieures exercent un rôle prédominant dans l’apprentissage et qu’elles résistent souvent aux informations introduites par l’enseignant.. </a:t>
            </a:r>
          </a:p>
          <a:p>
            <a:r>
              <a:rPr lang="fr-FR" sz="2400" dirty="0"/>
              <a:t>Cette pédagogie est </a:t>
            </a:r>
            <a:r>
              <a:rPr lang="fr-FR" sz="2400" b="1" dirty="0"/>
              <a:t>centrée sur les stratégies mentales des personnes et basée sur le postulat que l’intelligence est éducable : apprendre c’est comprendre. </a:t>
            </a:r>
          </a:p>
          <a:p>
            <a:r>
              <a:rPr lang="fr-FR" sz="2400" dirty="0"/>
              <a:t>Les connaissances sont acquises selon un processus de </a:t>
            </a:r>
            <a:r>
              <a:rPr lang="fr-FR" sz="2400" b="1" dirty="0"/>
              <a:t>résolution de problèmes qui concourt à une véritable dynamique de questionnement. </a:t>
            </a:r>
          </a:p>
          <a:p>
            <a:r>
              <a:rPr lang="fr-FR" sz="2400" dirty="0"/>
              <a:t>Il s’agit d’apprendre à </a:t>
            </a:r>
            <a:r>
              <a:rPr lang="fr-FR" sz="2400" b="1" dirty="0"/>
              <a:t>« apprendre à penser ». </a:t>
            </a:r>
            <a:endParaRPr lang="fr-F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4213" y="0"/>
            <a:ext cx="7772400" cy="1143000"/>
          </a:xfrm>
        </p:spPr>
        <p:txBody>
          <a:bodyPr/>
          <a:lstStyle/>
          <a:p>
            <a:r>
              <a:rPr lang="fr-FR"/>
              <a:t>3 niveaux de la prévention</a:t>
            </a:r>
          </a:p>
        </p:txBody>
      </p:sp>
      <p:sp>
        <p:nvSpPr>
          <p:cNvPr id="195587" name="Rectangle 3"/>
          <p:cNvSpPr>
            <a:spLocks noGrp="1" noChangeArrowheads="1"/>
          </p:cNvSpPr>
          <p:nvPr>
            <p:ph type="body" idx="1"/>
          </p:nvPr>
        </p:nvSpPr>
        <p:spPr>
          <a:xfrm>
            <a:off x="249933" y="1052736"/>
            <a:ext cx="8640960" cy="4899025"/>
          </a:xfrm>
        </p:spPr>
        <p:txBody>
          <a:bodyPr/>
          <a:lstStyle/>
          <a:p>
            <a:pPr>
              <a:lnSpc>
                <a:spcPct val="90000"/>
              </a:lnSpc>
            </a:pPr>
            <a:r>
              <a:rPr lang="fr-FR" sz="2800" dirty="0"/>
              <a:t>Prévention primaire</a:t>
            </a:r>
          </a:p>
          <a:p>
            <a:pPr lvl="1">
              <a:lnSpc>
                <a:spcPct val="90000"/>
              </a:lnSpc>
            </a:pPr>
            <a:r>
              <a:rPr lang="fr-FR" sz="2400" dirty="0"/>
              <a:t>Ensemble des mesures destinées à diminuer l’incidence d’une maladies dans une population. En amont des problèmes de santé, vise à éviter leur apparition. (ex vaccin, éducation pour la santé, environnement sain)</a:t>
            </a:r>
          </a:p>
          <a:p>
            <a:pPr>
              <a:lnSpc>
                <a:spcPct val="90000"/>
              </a:lnSpc>
            </a:pPr>
            <a:r>
              <a:rPr lang="fr-FR" sz="2800" dirty="0"/>
              <a:t>Prévention secondaire</a:t>
            </a:r>
          </a:p>
          <a:p>
            <a:pPr lvl="1">
              <a:lnSpc>
                <a:spcPct val="90000"/>
              </a:lnSpc>
            </a:pPr>
            <a:r>
              <a:rPr lang="fr-FR" sz="2400" dirty="0"/>
              <a:t>Mesures destinées à diminuer la prévalence d’une maladie dans une population. Tente de réduire l’évolution de la maladie, notamment en la détectant précocement (</a:t>
            </a:r>
            <a:r>
              <a:rPr lang="fr-FR" sz="2400" b="1" dirty="0"/>
              <a:t>dépistage</a:t>
            </a:r>
            <a:r>
              <a:rPr lang="fr-FR" sz="2400" dirty="0"/>
              <a:t>)</a:t>
            </a:r>
          </a:p>
          <a:p>
            <a:pPr>
              <a:lnSpc>
                <a:spcPct val="90000"/>
              </a:lnSpc>
            </a:pPr>
            <a:r>
              <a:rPr lang="fr-FR" sz="2800" dirty="0"/>
              <a:t>Prévention tertiaire</a:t>
            </a:r>
          </a:p>
          <a:p>
            <a:pPr lvl="1">
              <a:lnSpc>
                <a:spcPct val="90000"/>
              </a:lnSpc>
            </a:pPr>
            <a:r>
              <a:rPr lang="fr-FR" sz="2400" dirty="0"/>
              <a:t>Ensemble des mesures visant à prévenir les rechutes ou les complications. À pour but d’éviter les récidives et d’aider les personnes malades ou handicapées à vivre au mieux de leur possibilités. (ex réadaptation médicale, psychologique ou sociale, éducation thérapeutique)</a:t>
            </a:r>
          </a:p>
          <a:p>
            <a:pPr lvl="1">
              <a:lnSpc>
                <a:spcPct val="90000"/>
              </a:lnSpc>
            </a:pPr>
            <a:endParaRPr lang="fr-FR" sz="2000" dirty="0"/>
          </a:p>
        </p:txBody>
      </p:sp>
      <p:sp>
        <p:nvSpPr>
          <p:cNvPr id="4" name="Cœur 3">
            <a:extLst>
              <a:ext uri="{FF2B5EF4-FFF2-40B4-BE49-F238E27FC236}">
                <a16:creationId xmlns:a16="http://schemas.microsoft.com/office/drawing/2014/main" id="{A873250C-D2DC-4BBC-A110-3FA8C592B80C}"/>
              </a:ext>
            </a:extLst>
          </p:cNvPr>
          <p:cNvSpPr/>
          <p:nvPr/>
        </p:nvSpPr>
        <p:spPr>
          <a:xfrm>
            <a:off x="539552" y="113566"/>
            <a:ext cx="720080" cy="93610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20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587">
                                            <p:txEl>
                                              <p:pRg st="0" end="0"/>
                                            </p:txEl>
                                          </p:spTgt>
                                        </p:tgtEl>
                                        <p:attrNameLst>
                                          <p:attrName>style.visibility</p:attrName>
                                        </p:attrNameLst>
                                      </p:cBhvr>
                                      <p:to>
                                        <p:strVal val="visible"/>
                                      </p:to>
                                    </p:set>
                                    <p:animEffect transition="in" filter="wipe(left)">
                                      <p:cBhvr>
                                        <p:cTn id="12" dur="500"/>
                                        <p:tgtEl>
                                          <p:spTgt spid="19558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5587">
                                            <p:txEl>
                                              <p:pRg st="1" end="1"/>
                                            </p:txEl>
                                          </p:spTgt>
                                        </p:tgtEl>
                                        <p:attrNameLst>
                                          <p:attrName>style.visibility</p:attrName>
                                        </p:attrNameLst>
                                      </p:cBhvr>
                                      <p:to>
                                        <p:strVal val="visible"/>
                                      </p:to>
                                    </p:set>
                                    <p:animEffect transition="in" filter="wipe(left)">
                                      <p:cBhvr>
                                        <p:cTn id="15" dur="500"/>
                                        <p:tgtEl>
                                          <p:spTgt spid="1955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5587">
                                            <p:txEl>
                                              <p:pRg st="2" end="2"/>
                                            </p:txEl>
                                          </p:spTgt>
                                        </p:tgtEl>
                                        <p:attrNameLst>
                                          <p:attrName>style.visibility</p:attrName>
                                        </p:attrNameLst>
                                      </p:cBhvr>
                                      <p:to>
                                        <p:strVal val="visible"/>
                                      </p:to>
                                    </p:set>
                                    <p:animEffect transition="in" filter="wipe(left)">
                                      <p:cBhvr>
                                        <p:cTn id="20" dur="500"/>
                                        <p:tgtEl>
                                          <p:spTgt spid="195587">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5587">
                                            <p:txEl>
                                              <p:pRg st="3" end="3"/>
                                            </p:txEl>
                                          </p:spTgt>
                                        </p:tgtEl>
                                        <p:attrNameLst>
                                          <p:attrName>style.visibility</p:attrName>
                                        </p:attrNameLst>
                                      </p:cBhvr>
                                      <p:to>
                                        <p:strVal val="visible"/>
                                      </p:to>
                                    </p:set>
                                    <p:animEffect transition="in" filter="wipe(left)">
                                      <p:cBhvr>
                                        <p:cTn id="23" dur="500"/>
                                        <p:tgtEl>
                                          <p:spTgt spid="1955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5587">
                                            <p:txEl>
                                              <p:pRg st="4" end="4"/>
                                            </p:txEl>
                                          </p:spTgt>
                                        </p:tgtEl>
                                        <p:attrNameLst>
                                          <p:attrName>style.visibility</p:attrName>
                                        </p:attrNameLst>
                                      </p:cBhvr>
                                      <p:to>
                                        <p:strVal val="visible"/>
                                      </p:to>
                                    </p:set>
                                    <p:animEffect transition="in" filter="wipe(left)">
                                      <p:cBhvr>
                                        <p:cTn id="28" dur="500"/>
                                        <p:tgtEl>
                                          <p:spTgt spid="195587">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5587">
                                            <p:txEl>
                                              <p:pRg st="5" end="5"/>
                                            </p:txEl>
                                          </p:spTgt>
                                        </p:tgtEl>
                                        <p:attrNameLst>
                                          <p:attrName>style.visibility</p:attrName>
                                        </p:attrNameLst>
                                      </p:cBhvr>
                                      <p:to>
                                        <p:strVal val="visible"/>
                                      </p:to>
                                    </p:set>
                                    <p:animEffect transition="in" filter="wipe(left)">
                                      <p:cBhvr>
                                        <p:cTn id="31" dur="500"/>
                                        <p:tgtEl>
                                          <p:spTgt spid="195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courant Humaniste</a:t>
            </a:r>
          </a:p>
        </p:txBody>
      </p:sp>
      <p:sp>
        <p:nvSpPr>
          <p:cNvPr id="3" name="Espace réservé du contenu 2"/>
          <p:cNvSpPr>
            <a:spLocks noGrp="1"/>
          </p:cNvSpPr>
          <p:nvPr>
            <p:ph idx="1"/>
          </p:nvPr>
        </p:nvSpPr>
        <p:spPr>
          <a:xfrm>
            <a:off x="215516" y="1752600"/>
            <a:ext cx="8712968" cy="4114800"/>
          </a:xfrm>
        </p:spPr>
        <p:txBody>
          <a:bodyPr/>
          <a:lstStyle/>
          <a:p>
            <a:endParaRPr lang="fr-FR" dirty="0"/>
          </a:p>
          <a:p>
            <a:r>
              <a:rPr lang="fr-FR" sz="3600" b="1" dirty="0"/>
              <a:t>Carl Rogers (1902-1987), psychothérapeute et professeur américain </a:t>
            </a:r>
          </a:p>
          <a:p>
            <a:r>
              <a:rPr lang="fr-FR" sz="3600" dirty="0"/>
              <a:t>« le formateur fait un travail de </a:t>
            </a:r>
            <a:r>
              <a:rPr lang="fr-FR" sz="3600" b="1" dirty="0"/>
              <a:t>facilitateur qui tient compte des expériences de vie. Il prône l’empathie, la congruence, la considération. » </a:t>
            </a:r>
            <a:endParaRPr lang="fr-FR"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a:t>LIMITES DU SOIGNANT</a:t>
            </a:r>
          </a:p>
        </p:txBody>
      </p:sp>
      <p:sp>
        <p:nvSpPr>
          <p:cNvPr id="15363" name="Rectangle 3"/>
          <p:cNvSpPr>
            <a:spLocks noGrp="1" noChangeArrowheads="1"/>
          </p:cNvSpPr>
          <p:nvPr>
            <p:ph type="body" idx="1"/>
          </p:nvPr>
        </p:nvSpPr>
        <p:spPr>
          <a:xfrm>
            <a:off x="539552" y="1942884"/>
            <a:ext cx="7772400" cy="4114800"/>
          </a:xfrm>
        </p:spPr>
        <p:txBody>
          <a:bodyPr/>
          <a:lstStyle/>
          <a:p>
            <a:pPr eaLnBrk="1" hangingPunct="1"/>
            <a:r>
              <a:rPr lang="fr-FR" sz="3600" dirty="0"/>
              <a:t>Ils se sentent souvent impuissants à convaincre, expliquer, responsabiliser le patient à qui ils demandent un concours actif,</a:t>
            </a:r>
          </a:p>
          <a:p>
            <a:pPr eaLnBrk="1" hangingPunct="1"/>
            <a:r>
              <a:rPr lang="fr-FR" sz="3600" dirty="0"/>
              <a:t>Il veut agir pour son bien, mais sans toujours prendre sa souffrance ou ses difficultés en compte.</a:t>
            </a:r>
          </a:p>
        </p:txBody>
      </p:sp>
      <p:sp>
        <p:nvSpPr>
          <p:cNvPr id="54276" name="Espace réservé du numéro de diapositive 3"/>
          <p:cNvSpPr>
            <a:spLocks noGrp="1"/>
          </p:cNvSpPr>
          <p:nvPr>
            <p:ph type="sldNum" sz="quarter" idx="12"/>
          </p:nvPr>
        </p:nvSpPr>
        <p:spPr>
          <a:noFill/>
        </p:spPr>
        <p:txBody>
          <a:bodyPr/>
          <a:lstStyle/>
          <a:p>
            <a:fld id="{B74D3BCD-B34B-44E4-9F19-780F329CDA7D}" type="slidenum">
              <a:rPr lang="fr-FR" smtClean="0"/>
              <a:pPr/>
              <a:t>51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fade">
                                      <p:cBhvr>
                                        <p:cTn id="17" dur="2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fr-FR"/>
          </a:p>
        </p:txBody>
      </p:sp>
      <p:sp>
        <p:nvSpPr>
          <p:cNvPr id="16387" name="Rectangle 3"/>
          <p:cNvSpPr>
            <a:spLocks noGrp="1" noChangeArrowheads="1"/>
          </p:cNvSpPr>
          <p:nvPr>
            <p:ph type="body" idx="1"/>
          </p:nvPr>
        </p:nvSpPr>
        <p:spPr>
          <a:xfrm>
            <a:off x="432656" y="1943100"/>
            <a:ext cx="8278688" cy="4114800"/>
          </a:xfrm>
        </p:spPr>
        <p:txBody>
          <a:bodyPr/>
          <a:lstStyle/>
          <a:p>
            <a:pPr eaLnBrk="1" hangingPunct="1"/>
            <a:r>
              <a:rPr lang="fr-FR" sz="4000" dirty="0"/>
              <a:t>Il y a nécessité de découvrir d’autres manières d’écouter, d’observer, de raisonner, donc d’accompagner;</a:t>
            </a:r>
          </a:p>
          <a:p>
            <a:pPr eaLnBrk="1" hangingPunct="1"/>
            <a:r>
              <a:rPr lang="fr-FR" sz="4000" dirty="0"/>
              <a:t>L’accompagnement représente « l’éducation centrée sur le patient »</a:t>
            </a:r>
          </a:p>
        </p:txBody>
      </p:sp>
      <p:sp>
        <p:nvSpPr>
          <p:cNvPr id="55300" name="Espace réservé du numéro de diapositive 3"/>
          <p:cNvSpPr>
            <a:spLocks noGrp="1"/>
          </p:cNvSpPr>
          <p:nvPr>
            <p:ph type="sldNum" sz="quarter" idx="12"/>
          </p:nvPr>
        </p:nvSpPr>
        <p:spPr>
          <a:noFill/>
        </p:spPr>
        <p:txBody>
          <a:bodyPr/>
          <a:lstStyle/>
          <a:p>
            <a:fld id="{1AB0D30C-C9FC-424F-884D-E228097EC05E}" type="slidenum">
              <a:rPr lang="fr-FR" smtClean="0"/>
              <a:pPr/>
              <a:t>52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fr-FR"/>
          </a:p>
        </p:txBody>
      </p:sp>
      <p:sp>
        <p:nvSpPr>
          <p:cNvPr id="17411" name="Rectangle 3"/>
          <p:cNvSpPr>
            <a:spLocks noGrp="1" noChangeArrowheads="1"/>
          </p:cNvSpPr>
          <p:nvPr>
            <p:ph type="body" idx="1"/>
          </p:nvPr>
        </p:nvSpPr>
        <p:spPr>
          <a:xfrm>
            <a:off x="396652" y="1952311"/>
            <a:ext cx="8350696" cy="4114800"/>
          </a:xfrm>
        </p:spPr>
        <p:txBody>
          <a:bodyPr/>
          <a:lstStyle/>
          <a:p>
            <a:pPr eaLnBrk="1" hangingPunct="1"/>
            <a:r>
              <a:rPr lang="fr-FR" sz="3600" dirty="0"/>
              <a:t>Le patient n’est plus l’objet de soins mais le sujet de soins,</a:t>
            </a:r>
          </a:p>
          <a:p>
            <a:pPr eaLnBrk="1" hangingPunct="1"/>
            <a:r>
              <a:rPr lang="fr-FR" sz="3600" dirty="0"/>
              <a:t>L’objectif n’est pas de lutter contre la maladie, mais de promouvoir la santé,</a:t>
            </a:r>
          </a:p>
          <a:p>
            <a:pPr eaLnBrk="1" hangingPunct="1"/>
            <a:r>
              <a:rPr lang="fr-FR" sz="3600" dirty="0"/>
              <a:t>La démarche de prescription laisse la place à une démarche d’éducation.</a:t>
            </a:r>
          </a:p>
        </p:txBody>
      </p:sp>
      <p:sp>
        <p:nvSpPr>
          <p:cNvPr id="56324" name="Espace réservé du numéro de diapositive 3"/>
          <p:cNvSpPr>
            <a:spLocks noGrp="1"/>
          </p:cNvSpPr>
          <p:nvPr>
            <p:ph type="sldNum" sz="quarter" idx="12"/>
          </p:nvPr>
        </p:nvSpPr>
        <p:spPr>
          <a:noFill/>
        </p:spPr>
        <p:txBody>
          <a:bodyPr/>
          <a:lstStyle/>
          <a:p>
            <a:fld id="{081C0E61-0B9C-4F81-9E68-13A219E9F550}" type="slidenum">
              <a:rPr lang="fr-FR" smtClean="0"/>
              <a:pPr/>
              <a:t>53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20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20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fade">
                                      <p:cBhvr>
                                        <p:cTn id="22"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a:t>LIMITES DU PATIENT</a:t>
            </a:r>
          </a:p>
        </p:txBody>
      </p:sp>
      <p:sp>
        <p:nvSpPr>
          <p:cNvPr id="18435" name="Rectangle 3"/>
          <p:cNvSpPr>
            <a:spLocks noGrp="1" noChangeArrowheads="1"/>
          </p:cNvSpPr>
          <p:nvPr>
            <p:ph type="body" idx="1"/>
          </p:nvPr>
        </p:nvSpPr>
        <p:spPr>
          <a:xfrm>
            <a:off x="467544" y="1752600"/>
            <a:ext cx="8352928" cy="4114800"/>
          </a:xfrm>
        </p:spPr>
        <p:txBody>
          <a:bodyPr/>
          <a:lstStyle/>
          <a:p>
            <a:pPr eaLnBrk="1" hangingPunct="1"/>
            <a:r>
              <a:rPr lang="fr-FR" sz="3600" dirty="0"/>
              <a:t>Le patient ne veut pas toujours son bien,</a:t>
            </a:r>
          </a:p>
          <a:p>
            <a:pPr eaLnBrk="1" hangingPunct="1"/>
            <a:r>
              <a:rPr lang="fr-FR" sz="3600" dirty="0"/>
              <a:t>Il faut lui reconnaître sa place d’auteur de vie.</a:t>
            </a:r>
          </a:p>
          <a:p>
            <a:pPr eaLnBrk="1" hangingPunct="1"/>
            <a:r>
              <a:rPr lang="fr-FR" sz="3600" b="1" dirty="0"/>
              <a:t>Pour le soignant c’est abandonner sa place d’expert, celui qui sait ce qui est bien pour lui</a:t>
            </a:r>
          </a:p>
        </p:txBody>
      </p:sp>
      <p:sp>
        <p:nvSpPr>
          <p:cNvPr id="57348" name="Espace réservé du numéro de diapositive 3"/>
          <p:cNvSpPr>
            <a:spLocks noGrp="1"/>
          </p:cNvSpPr>
          <p:nvPr>
            <p:ph type="sldNum" sz="quarter" idx="12"/>
          </p:nvPr>
        </p:nvSpPr>
        <p:spPr>
          <a:noFill/>
        </p:spPr>
        <p:txBody>
          <a:bodyPr/>
          <a:lstStyle/>
          <a:p>
            <a:fld id="{8B660A40-0146-4FF5-A3D0-6498A6BDA38E}" type="slidenum">
              <a:rPr lang="fr-FR" smtClean="0"/>
              <a:pPr/>
              <a:t>54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20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fade">
                                      <p:cBhvr>
                                        <p:cTn id="22"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47353"/>
            <a:ext cx="7772400" cy="1143000"/>
          </a:xfrm>
        </p:spPr>
        <p:txBody>
          <a:bodyPr/>
          <a:lstStyle/>
          <a:p>
            <a:pPr eaLnBrk="1" hangingPunct="1"/>
            <a:r>
              <a:rPr lang="fr-FR" dirty="0"/>
              <a:t>Postulat</a:t>
            </a:r>
          </a:p>
        </p:txBody>
      </p:sp>
      <p:sp>
        <p:nvSpPr>
          <p:cNvPr id="19459" name="Rectangle 3"/>
          <p:cNvSpPr>
            <a:spLocks noGrp="1" noChangeArrowheads="1"/>
          </p:cNvSpPr>
          <p:nvPr>
            <p:ph type="body" idx="1"/>
          </p:nvPr>
        </p:nvSpPr>
        <p:spPr>
          <a:xfrm>
            <a:off x="215516" y="1729485"/>
            <a:ext cx="8712968" cy="4114800"/>
          </a:xfrm>
        </p:spPr>
        <p:txBody>
          <a:bodyPr/>
          <a:lstStyle/>
          <a:p>
            <a:pPr eaLnBrk="1" hangingPunct="1">
              <a:lnSpc>
                <a:spcPct val="90000"/>
              </a:lnSpc>
            </a:pPr>
            <a:r>
              <a:rPr lang="fr-FR" sz="3600" dirty="0"/>
              <a:t>Les infos nouvelles ne peuvent pas être présentées tant que les précédentes ne sont pas maîtrisées: crucial de solliciter les connaissances qu’il a déjà; valoriser ce qu’il sait.</a:t>
            </a:r>
          </a:p>
          <a:p>
            <a:pPr eaLnBrk="1" hangingPunct="1">
              <a:lnSpc>
                <a:spcPct val="90000"/>
              </a:lnSpc>
            </a:pPr>
            <a:r>
              <a:rPr lang="fr-FR" sz="3600" dirty="0"/>
              <a:t>Il ne sert à rien de lui expliquer ou de vouloir lui faire faire des activités s’il n’en voit pas l’intérêt ou si cela génère des angoisses ou des peurs.</a:t>
            </a:r>
          </a:p>
        </p:txBody>
      </p:sp>
      <p:sp>
        <p:nvSpPr>
          <p:cNvPr id="58372" name="Espace réservé du numéro de diapositive 3"/>
          <p:cNvSpPr>
            <a:spLocks noGrp="1"/>
          </p:cNvSpPr>
          <p:nvPr>
            <p:ph type="sldNum" sz="quarter" idx="12"/>
          </p:nvPr>
        </p:nvSpPr>
        <p:spPr>
          <a:noFill/>
        </p:spPr>
        <p:txBody>
          <a:bodyPr/>
          <a:lstStyle/>
          <a:p>
            <a:fld id="{FE368B77-3B53-40E2-B207-00716ED8C5CC}" type="slidenum">
              <a:rPr lang="fr-FR" smtClean="0"/>
              <a:pPr/>
              <a:t>55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2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fr-FR"/>
          </a:p>
        </p:txBody>
      </p:sp>
      <p:sp>
        <p:nvSpPr>
          <p:cNvPr id="20483" name="Rectangle 3"/>
          <p:cNvSpPr>
            <a:spLocks noGrp="1" noChangeArrowheads="1"/>
          </p:cNvSpPr>
          <p:nvPr>
            <p:ph type="body" idx="1"/>
          </p:nvPr>
        </p:nvSpPr>
        <p:spPr>
          <a:xfrm>
            <a:off x="359024" y="764704"/>
            <a:ext cx="8784976" cy="4114800"/>
          </a:xfrm>
        </p:spPr>
        <p:txBody>
          <a:bodyPr/>
          <a:lstStyle/>
          <a:p>
            <a:pPr eaLnBrk="1" hangingPunct="1"/>
            <a:r>
              <a:rPr lang="fr-FR" sz="4000" dirty="0"/>
              <a:t>Le patient peut ne pas entendre ou ne pas vouloir essayer. Lui seul peut apprendre; on ne peut pas apprendre à sa place.</a:t>
            </a:r>
          </a:p>
          <a:p>
            <a:pPr eaLnBrk="1" hangingPunct="1"/>
            <a:r>
              <a:rPr lang="fr-FR" sz="4000" dirty="0"/>
              <a:t>Le savoir progresse quand dans sa tête des interactions entre ses activités mentales et son environnement conçu pour le faire apprendre se mettent en place</a:t>
            </a:r>
          </a:p>
        </p:txBody>
      </p:sp>
      <p:sp>
        <p:nvSpPr>
          <p:cNvPr id="59396" name="Espace réservé du numéro de diapositive 3"/>
          <p:cNvSpPr>
            <a:spLocks noGrp="1"/>
          </p:cNvSpPr>
          <p:nvPr>
            <p:ph type="sldNum" sz="quarter" idx="12"/>
          </p:nvPr>
        </p:nvSpPr>
        <p:spPr>
          <a:noFill/>
        </p:spPr>
        <p:txBody>
          <a:bodyPr/>
          <a:lstStyle/>
          <a:p>
            <a:fld id="{3A08D4F6-8B01-4DD5-89E2-0568E981C09D}" type="slidenum">
              <a:rPr lang="fr-FR" smtClean="0"/>
              <a:pPr/>
              <a:t>56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2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FR" dirty="0"/>
              <a:t>Postulat</a:t>
            </a:r>
          </a:p>
        </p:txBody>
      </p:sp>
      <p:sp>
        <p:nvSpPr>
          <p:cNvPr id="21507" name="Rectangle 3"/>
          <p:cNvSpPr>
            <a:spLocks noGrp="1" noChangeArrowheads="1"/>
          </p:cNvSpPr>
          <p:nvPr>
            <p:ph type="body" idx="1"/>
          </p:nvPr>
        </p:nvSpPr>
        <p:spPr>
          <a:xfrm>
            <a:off x="467544" y="1943100"/>
            <a:ext cx="8568952" cy="4114800"/>
          </a:xfrm>
        </p:spPr>
        <p:txBody>
          <a:bodyPr/>
          <a:lstStyle/>
          <a:p>
            <a:pPr eaLnBrk="1" hangingPunct="1"/>
            <a:r>
              <a:rPr lang="fr-FR" sz="3600" dirty="0"/>
              <a:t>L’environnement doit stimuler son désir d’apprendre et de changer.</a:t>
            </a:r>
          </a:p>
          <a:p>
            <a:pPr eaLnBrk="1" hangingPunct="1"/>
            <a:r>
              <a:rPr lang="fr-FR" sz="3600" dirty="0"/>
              <a:t>Le patient n’apprend que ce qui le touche ou l’accroche: l’émotion, le désir, l’engagement, l’imaginaire prennent une place capitale dans l’acte d’apprendre.</a:t>
            </a:r>
          </a:p>
        </p:txBody>
      </p:sp>
      <p:sp>
        <p:nvSpPr>
          <p:cNvPr id="60420" name="Espace réservé du numéro de diapositive 3"/>
          <p:cNvSpPr>
            <a:spLocks noGrp="1"/>
          </p:cNvSpPr>
          <p:nvPr>
            <p:ph type="sldNum" sz="quarter" idx="12"/>
          </p:nvPr>
        </p:nvSpPr>
        <p:spPr>
          <a:noFill/>
        </p:spPr>
        <p:txBody>
          <a:bodyPr/>
          <a:lstStyle/>
          <a:p>
            <a:fld id="{64CFAEFD-E1DD-47D8-8591-E29E2CF22F93}" type="slidenum">
              <a:rPr lang="fr-FR" smtClean="0"/>
              <a:pPr/>
              <a:t>57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20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fr-FR"/>
          </a:p>
        </p:txBody>
      </p:sp>
      <p:sp>
        <p:nvSpPr>
          <p:cNvPr id="22531" name="Rectangle 3"/>
          <p:cNvSpPr>
            <a:spLocks noGrp="1" noChangeArrowheads="1"/>
          </p:cNvSpPr>
          <p:nvPr>
            <p:ph type="body" idx="1"/>
          </p:nvPr>
        </p:nvSpPr>
        <p:spPr>
          <a:xfrm>
            <a:off x="395536" y="1981200"/>
            <a:ext cx="8062664" cy="4114800"/>
          </a:xfrm>
        </p:spPr>
        <p:txBody>
          <a:bodyPr/>
          <a:lstStyle/>
          <a:p>
            <a:pPr eaLnBrk="1" hangingPunct="1"/>
            <a:r>
              <a:rPr lang="fr-FR" sz="3600" dirty="0"/>
              <a:t>Le patient ne cherche pas toujours à comprendre le pourquoi de ses façons de faire,</a:t>
            </a:r>
          </a:p>
          <a:p>
            <a:pPr eaLnBrk="1" hangingPunct="1"/>
            <a:r>
              <a:rPr lang="fr-FR" sz="3600" dirty="0"/>
              <a:t>A partir de ses motivations, il est possible de trouver une accroche qui facilitera les apprentissages et l’observance.</a:t>
            </a:r>
          </a:p>
        </p:txBody>
      </p:sp>
      <p:sp>
        <p:nvSpPr>
          <p:cNvPr id="61444" name="Espace réservé du numéro de diapositive 3"/>
          <p:cNvSpPr>
            <a:spLocks noGrp="1"/>
          </p:cNvSpPr>
          <p:nvPr>
            <p:ph type="sldNum" sz="quarter" idx="12"/>
          </p:nvPr>
        </p:nvSpPr>
        <p:spPr>
          <a:noFill/>
        </p:spPr>
        <p:txBody>
          <a:bodyPr/>
          <a:lstStyle/>
          <a:p>
            <a:fld id="{DC26D696-5BBB-4D3C-B520-5CECFAEADBB2}" type="slidenum">
              <a:rPr lang="fr-FR" smtClean="0"/>
              <a:pPr/>
              <a:t>58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fr-FR"/>
          </a:p>
        </p:txBody>
      </p:sp>
      <p:sp>
        <p:nvSpPr>
          <p:cNvPr id="62467" name="Rectangle 3"/>
          <p:cNvSpPr>
            <a:spLocks noGrp="1" noChangeArrowheads="1"/>
          </p:cNvSpPr>
          <p:nvPr>
            <p:ph type="body" idx="1"/>
          </p:nvPr>
        </p:nvSpPr>
        <p:spPr/>
        <p:txBody>
          <a:bodyPr/>
          <a:lstStyle/>
          <a:p>
            <a:pPr eaLnBrk="1" hangingPunct="1"/>
            <a:r>
              <a:rPr lang="fr-FR" sz="3600" dirty="0"/>
              <a:t>Exemple:</a:t>
            </a:r>
          </a:p>
          <a:p>
            <a:pPr eaLnBrk="1" hangingPunct="1"/>
            <a:r>
              <a:rPr lang="fr-FR" sz="3600" dirty="0"/>
              <a:t>- un adolescent asthmatique très sportif, mais gêné par un asthme d’effort sera d’autant plus réceptif et compliant que le traitement contrôlera très vite son handicap</a:t>
            </a:r>
          </a:p>
        </p:txBody>
      </p:sp>
      <p:sp>
        <p:nvSpPr>
          <p:cNvPr id="62468" name="Espace réservé du numéro de diapositive 3"/>
          <p:cNvSpPr>
            <a:spLocks noGrp="1"/>
          </p:cNvSpPr>
          <p:nvPr>
            <p:ph type="sldNum" sz="quarter" idx="12"/>
          </p:nvPr>
        </p:nvSpPr>
        <p:spPr>
          <a:noFill/>
        </p:spPr>
        <p:txBody>
          <a:bodyPr/>
          <a:lstStyle/>
          <a:p>
            <a:fld id="{2E8AFCB3-A43E-49AC-91D6-F55497172F4B}" type="slidenum">
              <a:rPr lang="fr-FR" smtClean="0"/>
              <a:pPr/>
              <a:t>59</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650" y="0"/>
            <a:ext cx="7772400" cy="1143000"/>
          </a:xfrm>
        </p:spPr>
        <p:txBody>
          <a:bodyPr/>
          <a:lstStyle/>
          <a:p>
            <a:r>
              <a:rPr lang="fr-FR" sz="4000"/>
              <a:t>Politique de prévention</a:t>
            </a:r>
            <a:br>
              <a:rPr lang="fr-FR" sz="4000"/>
            </a:br>
            <a:r>
              <a:rPr lang="fr-FR" sz="4000"/>
              <a:t>niveau national</a:t>
            </a:r>
          </a:p>
        </p:txBody>
      </p:sp>
      <p:sp>
        <p:nvSpPr>
          <p:cNvPr id="201731" name="Rectangle 3"/>
          <p:cNvSpPr>
            <a:spLocks noGrp="1" noChangeArrowheads="1"/>
          </p:cNvSpPr>
          <p:nvPr>
            <p:ph type="body" idx="1"/>
          </p:nvPr>
        </p:nvSpPr>
        <p:spPr>
          <a:xfrm>
            <a:off x="0" y="1341438"/>
            <a:ext cx="9144000" cy="5516562"/>
          </a:xfrm>
        </p:spPr>
        <p:txBody>
          <a:bodyPr/>
          <a:lstStyle/>
          <a:p>
            <a:pPr>
              <a:lnSpc>
                <a:spcPct val="90000"/>
              </a:lnSpc>
            </a:pPr>
            <a:r>
              <a:rPr lang="fr-FR" sz="2400"/>
              <a:t>Ministère de la santé= instance principale (Ministères de l’éducation nationale, du travail, des transports &amp; de l’intérieur (accidents), de l’agriculture(alimentation))</a:t>
            </a:r>
          </a:p>
          <a:p>
            <a:pPr>
              <a:lnSpc>
                <a:spcPct val="90000"/>
              </a:lnSpc>
            </a:pPr>
            <a:r>
              <a:rPr lang="fr-FR" sz="2400"/>
              <a:t>Direction générale de la santé pilote prévention et promotion de la santé</a:t>
            </a:r>
          </a:p>
          <a:p>
            <a:pPr>
              <a:lnSpc>
                <a:spcPct val="90000"/>
              </a:lnSpc>
            </a:pPr>
            <a:r>
              <a:rPr lang="fr-FR" sz="2400"/>
              <a:t>Institut national de prévention et d’éducation pour la santé : Missions</a:t>
            </a:r>
          </a:p>
          <a:p>
            <a:pPr lvl="1">
              <a:lnSpc>
                <a:spcPct val="90000"/>
              </a:lnSpc>
            </a:pPr>
            <a:r>
              <a:rPr lang="fr-FR" sz="2000"/>
              <a:t>Expertise et conseil</a:t>
            </a:r>
          </a:p>
          <a:p>
            <a:pPr lvl="1">
              <a:lnSpc>
                <a:spcPct val="90000"/>
              </a:lnSpc>
            </a:pPr>
            <a:r>
              <a:rPr lang="fr-FR" sz="2000"/>
              <a:t>Développer éducation pour la santé et promotion de la santé sur le territoire</a:t>
            </a:r>
          </a:p>
          <a:p>
            <a:pPr lvl="1">
              <a:lnSpc>
                <a:spcPct val="90000"/>
              </a:lnSpc>
            </a:pPr>
            <a:r>
              <a:rPr lang="fr-FR" sz="2000"/>
              <a:t>Études sur les connaissances attitudes et pratiques en matière de santé</a:t>
            </a:r>
          </a:p>
          <a:p>
            <a:pPr lvl="1">
              <a:lnSpc>
                <a:spcPct val="90000"/>
              </a:lnSpc>
            </a:pPr>
            <a:r>
              <a:rPr lang="fr-FR" sz="2000"/>
              <a:t>Animer un réseau national d’associations régionales et départementales disposant de ressources documentaires, d’outils pédagogiques, d’information pour le grand public et les professionnels</a:t>
            </a:r>
          </a:p>
          <a:p>
            <a:pPr lvl="1">
              <a:lnSpc>
                <a:spcPct val="90000"/>
              </a:lnSpc>
            </a:pPr>
            <a:r>
              <a:rPr lang="fr-FR" sz="2000"/>
              <a:t>Mise en œuvre de programmes nationaux prioritaires de prévention</a:t>
            </a:r>
          </a:p>
          <a:p>
            <a:pPr>
              <a:lnSpc>
                <a:spcPct val="90000"/>
              </a:lnSpc>
            </a:pPr>
            <a:r>
              <a:rPr lang="fr-FR" sz="2400"/>
              <a:t>Organismes de protection sociale (CNAM): programmes définis sur fonds national de prévention, d’éducation et d’information sanitaire</a:t>
            </a:r>
          </a:p>
          <a:p>
            <a:pPr lvl="1">
              <a:lnSpc>
                <a:spcPct val="90000"/>
              </a:lnSpc>
            </a:pPr>
            <a:endParaRPr lang="fr-FR" sz="2000"/>
          </a:p>
          <a:p>
            <a:pPr lvl="1">
              <a:lnSpc>
                <a:spcPct val="90000"/>
              </a:lnSpc>
            </a:pPr>
            <a:endParaRPr lang="fr-FR" sz="2000"/>
          </a:p>
          <a:p>
            <a:pPr>
              <a:lnSpc>
                <a:spcPct val="90000"/>
              </a:lnSpc>
            </a:pP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1731">
                                            <p:txEl>
                                              <p:pRg st="0" end="0"/>
                                            </p:txEl>
                                          </p:spTgt>
                                        </p:tgtEl>
                                        <p:attrNameLst>
                                          <p:attrName>style.visibility</p:attrName>
                                        </p:attrNameLst>
                                      </p:cBhvr>
                                      <p:to>
                                        <p:strVal val="visible"/>
                                      </p:to>
                                    </p:set>
                                    <p:animEffect transition="in" filter="wipe(left)">
                                      <p:cBhvr>
                                        <p:cTn id="12" dur="500"/>
                                        <p:tgtEl>
                                          <p:spTgt spid="201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1731">
                                            <p:txEl>
                                              <p:pRg st="1" end="1"/>
                                            </p:txEl>
                                          </p:spTgt>
                                        </p:tgtEl>
                                        <p:attrNameLst>
                                          <p:attrName>style.visibility</p:attrName>
                                        </p:attrNameLst>
                                      </p:cBhvr>
                                      <p:to>
                                        <p:strVal val="visible"/>
                                      </p:to>
                                    </p:set>
                                    <p:animEffect transition="in" filter="wipe(left)">
                                      <p:cBhvr>
                                        <p:cTn id="17" dur="500"/>
                                        <p:tgtEl>
                                          <p:spTgt spid="201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1731">
                                            <p:txEl>
                                              <p:pRg st="2" end="2"/>
                                            </p:txEl>
                                          </p:spTgt>
                                        </p:tgtEl>
                                        <p:attrNameLst>
                                          <p:attrName>style.visibility</p:attrName>
                                        </p:attrNameLst>
                                      </p:cBhvr>
                                      <p:to>
                                        <p:strVal val="visible"/>
                                      </p:to>
                                    </p:set>
                                    <p:animEffect transition="in" filter="wipe(left)">
                                      <p:cBhvr>
                                        <p:cTn id="22" dur="500"/>
                                        <p:tgtEl>
                                          <p:spTgt spid="201731">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1731">
                                            <p:txEl>
                                              <p:pRg st="3" end="3"/>
                                            </p:txEl>
                                          </p:spTgt>
                                        </p:tgtEl>
                                        <p:attrNameLst>
                                          <p:attrName>style.visibility</p:attrName>
                                        </p:attrNameLst>
                                      </p:cBhvr>
                                      <p:to>
                                        <p:strVal val="visible"/>
                                      </p:to>
                                    </p:set>
                                    <p:animEffect transition="in" filter="wipe(left)">
                                      <p:cBhvr>
                                        <p:cTn id="25" dur="500"/>
                                        <p:tgtEl>
                                          <p:spTgt spid="201731">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1731">
                                            <p:txEl>
                                              <p:pRg st="4" end="4"/>
                                            </p:txEl>
                                          </p:spTgt>
                                        </p:tgtEl>
                                        <p:attrNameLst>
                                          <p:attrName>style.visibility</p:attrName>
                                        </p:attrNameLst>
                                      </p:cBhvr>
                                      <p:to>
                                        <p:strVal val="visible"/>
                                      </p:to>
                                    </p:set>
                                    <p:animEffect transition="in" filter="wipe(left)">
                                      <p:cBhvr>
                                        <p:cTn id="28" dur="500"/>
                                        <p:tgtEl>
                                          <p:spTgt spid="201731">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1731">
                                            <p:txEl>
                                              <p:pRg st="5" end="5"/>
                                            </p:txEl>
                                          </p:spTgt>
                                        </p:tgtEl>
                                        <p:attrNameLst>
                                          <p:attrName>style.visibility</p:attrName>
                                        </p:attrNameLst>
                                      </p:cBhvr>
                                      <p:to>
                                        <p:strVal val="visible"/>
                                      </p:to>
                                    </p:set>
                                    <p:animEffect transition="in" filter="wipe(left)">
                                      <p:cBhvr>
                                        <p:cTn id="31" dur="500"/>
                                        <p:tgtEl>
                                          <p:spTgt spid="201731">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1731">
                                            <p:txEl>
                                              <p:pRg st="6" end="6"/>
                                            </p:txEl>
                                          </p:spTgt>
                                        </p:tgtEl>
                                        <p:attrNameLst>
                                          <p:attrName>style.visibility</p:attrName>
                                        </p:attrNameLst>
                                      </p:cBhvr>
                                      <p:to>
                                        <p:strVal val="visible"/>
                                      </p:to>
                                    </p:set>
                                    <p:animEffect transition="in" filter="wipe(left)">
                                      <p:cBhvr>
                                        <p:cTn id="34" dur="500"/>
                                        <p:tgtEl>
                                          <p:spTgt spid="201731">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01731">
                                            <p:txEl>
                                              <p:pRg st="7" end="7"/>
                                            </p:txEl>
                                          </p:spTgt>
                                        </p:tgtEl>
                                        <p:attrNameLst>
                                          <p:attrName>style.visibility</p:attrName>
                                        </p:attrNameLst>
                                      </p:cBhvr>
                                      <p:to>
                                        <p:strVal val="visible"/>
                                      </p:to>
                                    </p:set>
                                    <p:animEffect transition="in" filter="wipe(left)">
                                      <p:cBhvr>
                                        <p:cTn id="37" dur="500"/>
                                        <p:tgtEl>
                                          <p:spTgt spid="20173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1731">
                                            <p:txEl>
                                              <p:pRg st="8" end="8"/>
                                            </p:txEl>
                                          </p:spTgt>
                                        </p:tgtEl>
                                        <p:attrNameLst>
                                          <p:attrName>style.visibility</p:attrName>
                                        </p:attrNameLst>
                                      </p:cBhvr>
                                      <p:to>
                                        <p:strVal val="visible"/>
                                      </p:to>
                                    </p:set>
                                    <p:animEffect transition="in" filter="wipe(left)">
                                      <p:cBhvr>
                                        <p:cTn id="42" dur="500"/>
                                        <p:tgtEl>
                                          <p:spTgt spid="2017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fr-FR"/>
          </a:p>
        </p:txBody>
      </p:sp>
      <p:sp>
        <p:nvSpPr>
          <p:cNvPr id="24579" name="Rectangle 3"/>
          <p:cNvSpPr>
            <a:spLocks noGrp="1" noChangeArrowheads="1"/>
          </p:cNvSpPr>
          <p:nvPr>
            <p:ph type="body" idx="1"/>
          </p:nvPr>
        </p:nvSpPr>
        <p:spPr>
          <a:xfrm>
            <a:off x="53752" y="692696"/>
            <a:ext cx="9036496" cy="4114800"/>
          </a:xfrm>
        </p:spPr>
        <p:txBody>
          <a:bodyPr/>
          <a:lstStyle/>
          <a:p>
            <a:pPr eaLnBrk="1" hangingPunct="1">
              <a:lnSpc>
                <a:spcPct val="90000"/>
              </a:lnSpc>
            </a:pPr>
            <a:r>
              <a:rPr lang="fr-FR" sz="4000" dirty="0"/>
              <a:t>Le bénéfice du sport est souvent à utiliser.</a:t>
            </a:r>
          </a:p>
          <a:p>
            <a:pPr eaLnBrk="1" hangingPunct="1">
              <a:lnSpc>
                <a:spcPct val="90000"/>
              </a:lnSpc>
            </a:pPr>
            <a:r>
              <a:rPr lang="fr-FR" sz="4000" dirty="0"/>
              <a:t>Le soignant devrait plus souvent inciter le patient à réfléchir sur sa maladie et sur l’impact qu’elle a sur la qualité de sa vie.</a:t>
            </a:r>
          </a:p>
          <a:p>
            <a:pPr eaLnBrk="1" hangingPunct="1">
              <a:lnSpc>
                <a:spcPct val="90000"/>
              </a:lnSpc>
            </a:pPr>
            <a:r>
              <a:rPr lang="fr-FR" sz="4000" dirty="0"/>
              <a:t>Souvent le patient bloque non pas par incompréhension de sa maladie, mais pour des questions liées à ce que peut représenter un TTT ou à l’image qu’il s’en fait.</a:t>
            </a:r>
          </a:p>
        </p:txBody>
      </p:sp>
      <p:sp>
        <p:nvSpPr>
          <p:cNvPr id="63492" name="Espace réservé du numéro de diapositive 3"/>
          <p:cNvSpPr>
            <a:spLocks noGrp="1"/>
          </p:cNvSpPr>
          <p:nvPr>
            <p:ph type="sldNum" sz="quarter" idx="12"/>
          </p:nvPr>
        </p:nvSpPr>
        <p:spPr>
          <a:noFill/>
        </p:spPr>
        <p:txBody>
          <a:bodyPr/>
          <a:lstStyle/>
          <a:p>
            <a:fld id="{2FFDB457-8CF0-4FC2-A55C-686DD0CBB80A}" type="slidenum">
              <a:rPr lang="fr-FR" smtClean="0"/>
              <a:pPr/>
              <a:t>60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fr-FR"/>
          </a:p>
        </p:txBody>
      </p:sp>
      <p:sp>
        <p:nvSpPr>
          <p:cNvPr id="64515" name="Rectangle 3"/>
          <p:cNvSpPr>
            <a:spLocks noGrp="1" noChangeArrowheads="1"/>
          </p:cNvSpPr>
          <p:nvPr>
            <p:ph type="body" idx="1"/>
          </p:nvPr>
        </p:nvSpPr>
        <p:spPr>
          <a:xfrm>
            <a:off x="180628" y="628238"/>
            <a:ext cx="8782744" cy="4114800"/>
          </a:xfrm>
        </p:spPr>
        <p:txBody>
          <a:bodyPr/>
          <a:lstStyle/>
          <a:p>
            <a:pPr eaLnBrk="1" hangingPunct="1"/>
            <a:r>
              <a:rPr lang="fr-FR" sz="3600" dirty="0"/>
              <a:t>Exemples:</a:t>
            </a:r>
          </a:p>
          <a:p>
            <a:pPr eaLnBrk="1" hangingPunct="1"/>
            <a:r>
              <a:rPr lang="fr-FR" sz="3600" dirty="0"/>
              <a:t>- si un asthmatique ne fait pas de liens directs entre le TTT suivi et un état de santé stabilisé, il n’a pas de raison de s’attendre à un état de santé dégradé en cas de non-observance.</a:t>
            </a:r>
          </a:p>
          <a:p>
            <a:pPr eaLnBrk="1" hangingPunct="1"/>
            <a:r>
              <a:rPr lang="fr-FR" sz="3600" dirty="0"/>
              <a:t>- pour un diabétique, percevoir des symptômes d’hyperglycémie et tenter d’en comprendre les raisons fait partie de l’apprentissage.</a:t>
            </a:r>
          </a:p>
        </p:txBody>
      </p:sp>
      <p:sp>
        <p:nvSpPr>
          <p:cNvPr id="64516" name="Espace réservé du numéro de diapositive 3"/>
          <p:cNvSpPr>
            <a:spLocks noGrp="1"/>
          </p:cNvSpPr>
          <p:nvPr>
            <p:ph type="sldNum" sz="quarter" idx="12"/>
          </p:nvPr>
        </p:nvSpPr>
        <p:spPr>
          <a:noFill/>
        </p:spPr>
        <p:txBody>
          <a:bodyPr/>
          <a:lstStyle/>
          <a:p>
            <a:fld id="{8276A174-8DF7-41D6-A783-62F3ED55F893}" type="slidenum">
              <a:rPr lang="fr-FR" smtClean="0"/>
              <a:pPr/>
              <a:t>61</a:t>
            </a:fld>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fr-FR"/>
          </a:p>
        </p:txBody>
      </p:sp>
      <p:sp>
        <p:nvSpPr>
          <p:cNvPr id="26627" name="Rectangle 3"/>
          <p:cNvSpPr>
            <a:spLocks noGrp="1" noChangeArrowheads="1"/>
          </p:cNvSpPr>
          <p:nvPr>
            <p:ph type="body" idx="1"/>
          </p:nvPr>
        </p:nvSpPr>
        <p:spPr>
          <a:xfrm>
            <a:off x="323528" y="1556792"/>
            <a:ext cx="7772400" cy="4114800"/>
          </a:xfrm>
        </p:spPr>
        <p:txBody>
          <a:bodyPr/>
          <a:lstStyle/>
          <a:p>
            <a:pPr eaLnBrk="1" hangingPunct="1"/>
            <a:r>
              <a:rPr lang="fr-FR" sz="3600" dirty="0"/>
              <a:t>Le patient peut nuire la réalité quand celle-ci lui apparaît trop angoissante ou déstabilisante; il ne voit que ce qu’il veut voir.</a:t>
            </a:r>
          </a:p>
          <a:p>
            <a:pPr eaLnBrk="1" hangingPunct="1"/>
            <a:r>
              <a:rPr lang="fr-FR" sz="3600" dirty="0"/>
              <a:t>L’acte d’apprendre, dans la mesure où il est perturbant et où il demande des efforts, ne peut se réaliser sans que le patient y trouve des « plus ».</a:t>
            </a:r>
          </a:p>
        </p:txBody>
      </p:sp>
      <p:sp>
        <p:nvSpPr>
          <p:cNvPr id="65540" name="Espace réservé du numéro de diapositive 3"/>
          <p:cNvSpPr>
            <a:spLocks noGrp="1"/>
          </p:cNvSpPr>
          <p:nvPr>
            <p:ph type="sldNum" sz="quarter" idx="12"/>
          </p:nvPr>
        </p:nvSpPr>
        <p:spPr>
          <a:noFill/>
        </p:spPr>
        <p:txBody>
          <a:bodyPr/>
          <a:lstStyle/>
          <a:p>
            <a:fld id="{C010FFF6-B327-4F88-901B-10A8551A9482}" type="slidenum">
              <a:rPr lang="fr-FR" smtClean="0"/>
              <a:pPr/>
              <a:t>62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20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fade">
                                      <p:cBhvr>
                                        <p:cTn id="17" dur="2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fr-FR"/>
          </a:p>
        </p:txBody>
      </p:sp>
      <p:sp>
        <p:nvSpPr>
          <p:cNvPr id="27651" name="Rectangle 3"/>
          <p:cNvSpPr>
            <a:spLocks noGrp="1" noChangeArrowheads="1"/>
          </p:cNvSpPr>
          <p:nvPr>
            <p:ph type="body" idx="1"/>
          </p:nvPr>
        </p:nvSpPr>
        <p:spPr>
          <a:xfrm>
            <a:off x="323528" y="1181100"/>
            <a:ext cx="8568952" cy="4114800"/>
          </a:xfrm>
        </p:spPr>
        <p:txBody>
          <a:bodyPr/>
          <a:lstStyle/>
          <a:p>
            <a:pPr eaLnBrk="1" hangingPunct="1">
              <a:lnSpc>
                <a:spcPct val="90000"/>
              </a:lnSpc>
            </a:pPr>
            <a:r>
              <a:rPr lang="fr-FR" sz="3600" dirty="0"/>
              <a:t>L’acte d’apprendre est favorisé par des plaisirs, comme celui de découvrir qu’on est capable de se comporter autrement.</a:t>
            </a:r>
          </a:p>
          <a:p>
            <a:pPr eaLnBrk="1" hangingPunct="1">
              <a:lnSpc>
                <a:spcPct val="90000"/>
              </a:lnSpc>
            </a:pPr>
            <a:r>
              <a:rPr lang="fr-FR" sz="3600" dirty="0"/>
              <a:t>Les joies, plaisirs, désirs, curiosité favorisent l’apprentissage.</a:t>
            </a:r>
          </a:p>
          <a:p>
            <a:pPr eaLnBrk="1" hangingPunct="1">
              <a:lnSpc>
                <a:spcPct val="90000"/>
              </a:lnSpc>
            </a:pPr>
            <a:r>
              <a:rPr lang="fr-FR" sz="3600" dirty="0"/>
              <a:t>Dans les maladies chroniques, difficile de mettre ça en avant: le savoir et le changement de comportements sont une nécessité, voire une urgence.</a:t>
            </a:r>
          </a:p>
        </p:txBody>
      </p:sp>
      <p:sp>
        <p:nvSpPr>
          <p:cNvPr id="66564" name="Espace réservé du numéro de diapositive 3"/>
          <p:cNvSpPr>
            <a:spLocks noGrp="1"/>
          </p:cNvSpPr>
          <p:nvPr>
            <p:ph type="sldNum" sz="quarter" idx="12"/>
          </p:nvPr>
        </p:nvSpPr>
        <p:spPr>
          <a:noFill/>
        </p:spPr>
        <p:txBody>
          <a:bodyPr/>
          <a:lstStyle/>
          <a:p>
            <a:fld id="{0008C7E5-7453-46BB-93BA-736DAB948039}" type="slidenum">
              <a:rPr lang="fr-FR" smtClean="0"/>
              <a:pPr/>
              <a:t>63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fr-FR"/>
          </a:p>
        </p:txBody>
      </p:sp>
      <p:sp>
        <p:nvSpPr>
          <p:cNvPr id="28675" name="Rectangle 3"/>
          <p:cNvSpPr>
            <a:spLocks noGrp="1" noChangeArrowheads="1"/>
          </p:cNvSpPr>
          <p:nvPr>
            <p:ph type="body" idx="1"/>
          </p:nvPr>
        </p:nvSpPr>
        <p:spPr>
          <a:xfrm>
            <a:off x="467544" y="1628800"/>
            <a:ext cx="8064896" cy="4114800"/>
          </a:xfrm>
        </p:spPr>
        <p:txBody>
          <a:bodyPr/>
          <a:lstStyle/>
          <a:p>
            <a:pPr eaLnBrk="1" hangingPunct="1"/>
            <a:r>
              <a:rPr lang="fr-FR" sz="3600" dirty="0"/>
              <a:t>Dans une situation éducative, le patient a tendance à entrer naturellement en résistance: peur du changement.</a:t>
            </a:r>
          </a:p>
          <a:p>
            <a:pPr eaLnBrk="1" hangingPunct="1"/>
            <a:r>
              <a:rPr lang="fr-FR" sz="3600" dirty="0"/>
              <a:t>Lorsqu’un évènement menace ou réduit la liberté, la personne réagit aussitôt pour tenter de restaurer son sentiment de liberté: opposition au changement.</a:t>
            </a:r>
          </a:p>
        </p:txBody>
      </p:sp>
      <p:sp>
        <p:nvSpPr>
          <p:cNvPr id="67588" name="Espace réservé du numéro de diapositive 3"/>
          <p:cNvSpPr>
            <a:spLocks noGrp="1"/>
          </p:cNvSpPr>
          <p:nvPr>
            <p:ph type="sldNum" sz="quarter" idx="12"/>
          </p:nvPr>
        </p:nvSpPr>
        <p:spPr>
          <a:noFill/>
        </p:spPr>
        <p:txBody>
          <a:bodyPr/>
          <a:lstStyle/>
          <a:p>
            <a:fld id="{4951756A-24E7-4E48-8466-6F8965998C55}" type="slidenum">
              <a:rPr lang="fr-FR" smtClean="0"/>
              <a:pPr/>
              <a:t>64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fr-FR" sz="4000" b="1"/>
              <a:t>Interventions du soignant sur les étapes du changement</a:t>
            </a:r>
          </a:p>
        </p:txBody>
      </p:sp>
      <p:sp>
        <p:nvSpPr>
          <p:cNvPr id="68611" name="Rectangle 3"/>
          <p:cNvSpPr>
            <a:spLocks noGrp="1" noChangeArrowheads="1"/>
          </p:cNvSpPr>
          <p:nvPr>
            <p:ph type="body" idx="1"/>
          </p:nvPr>
        </p:nvSpPr>
        <p:spPr>
          <a:xfrm>
            <a:off x="251520" y="1943100"/>
            <a:ext cx="8784976" cy="4114800"/>
          </a:xfrm>
        </p:spPr>
        <p:txBody>
          <a:bodyPr/>
          <a:lstStyle/>
          <a:p>
            <a:pPr eaLnBrk="1" hangingPunct="1"/>
            <a:r>
              <a:rPr lang="fr-FR" sz="3600" dirty="0"/>
              <a:t>- faire comprendre les risques encourus,</a:t>
            </a:r>
          </a:p>
          <a:p>
            <a:pPr eaLnBrk="1" hangingPunct="1"/>
            <a:r>
              <a:rPr lang="fr-FR" sz="3600" dirty="0"/>
              <a:t>- Discuter des avantages et désavantages d’un changement et la même chose d’un statu quo,</a:t>
            </a:r>
          </a:p>
          <a:p>
            <a:pPr eaLnBrk="1" hangingPunct="1"/>
            <a:r>
              <a:rPr lang="fr-FR" sz="3600" dirty="0"/>
              <a:t>- aider à déterminer les pas, les actions qu’il veut prendre,</a:t>
            </a:r>
          </a:p>
          <a:p>
            <a:pPr eaLnBrk="1" hangingPunct="1"/>
            <a:r>
              <a:rPr lang="fr-FR" sz="3600" dirty="0"/>
              <a:t>- aider à identifier les succès et difficultés,</a:t>
            </a:r>
          </a:p>
          <a:p>
            <a:pPr eaLnBrk="1" hangingPunct="1"/>
            <a:endParaRPr lang="fr-FR" dirty="0"/>
          </a:p>
        </p:txBody>
      </p:sp>
      <p:sp>
        <p:nvSpPr>
          <p:cNvPr id="68612" name="Espace réservé du numéro de diapositive 3"/>
          <p:cNvSpPr>
            <a:spLocks noGrp="1"/>
          </p:cNvSpPr>
          <p:nvPr>
            <p:ph type="sldNum" sz="quarter" idx="12"/>
          </p:nvPr>
        </p:nvSpPr>
        <p:spPr>
          <a:noFill/>
        </p:spPr>
        <p:txBody>
          <a:bodyPr/>
          <a:lstStyle/>
          <a:p>
            <a:fld id="{4DD906B9-93DF-47DE-A735-A5BF02605F13}" type="slidenum">
              <a:rPr lang="fr-FR" smtClean="0"/>
              <a:pPr/>
              <a:t>65</a:t>
            </a:fld>
            <a:endParaRPr lang="fr-F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fr-FR"/>
          </a:p>
        </p:txBody>
      </p:sp>
      <p:sp>
        <p:nvSpPr>
          <p:cNvPr id="69635" name="Rectangle 3"/>
          <p:cNvSpPr>
            <a:spLocks noGrp="1" noChangeArrowheads="1"/>
          </p:cNvSpPr>
          <p:nvPr>
            <p:ph type="body" idx="1"/>
          </p:nvPr>
        </p:nvSpPr>
        <p:spPr>
          <a:xfrm>
            <a:off x="395536" y="1918010"/>
            <a:ext cx="8280920" cy="4114800"/>
          </a:xfrm>
        </p:spPr>
        <p:txBody>
          <a:bodyPr/>
          <a:lstStyle/>
          <a:p>
            <a:pPr eaLnBrk="1" hangingPunct="1"/>
            <a:r>
              <a:rPr lang="fr-FR" sz="3600" dirty="0"/>
              <a:t>- aider à identifier et mettre en pratique des stratégies de prévention et de rechute,</a:t>
            </a:r>
          </a:p>
          <a:p>
            <a:pPr eaLnBrk="1" hangingPunct="1"/>
            <a:r>
              <a:rPr lang="fr-FR" sz="3600" dirty="0"/>
              <a:t>- aider à entamer de nouveau les étapes précédentes tout en l’encourageant à se remémorer ses succès passés et renégocier des objectifs atteignables.</a:t>
            </a:r>
          </a:p>
        </p:txBody>
      </p:sp>
      <p:sp>
        <p:nvSpPr>
          <p:cNvPr id="69636" name="Espace réservé du numéro de diapositive 3"/>
          <p:cNvSpPr>
            <a:spLocks noGrp="1"/>
          </p:cNvSpPr>
          <p:nvPr>
            <p:ph type="sldNum" sz="quarter" idx="12"/>
          </p:nvPr>
        </p:nvSpPr>
        <p:spPr>
          <a:noFill/>
        </p:spPr>
        <p:txBody>
          <a:bodyPr/>
          <a:lstStyle/>
          <a:p>
            <a:fld id="{924A9AE6-13A7-4B81-8E49-F8B2E85A394D}" type="slidenum">
              <a:rPr lang="fr-FR" smtClean="0"/>
              <a:pPr/>
              <a:t>66</a:t>
            </a:fld>
            <a:endParaRPr lang="fr-F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sz="4000"/>
              <a:t>ETAPES DE L’EDUCATION THERAPEUTIQUE</a:t>
            </a:r>
          </a:p>
        </p:txBody>
      </p:sp>
      <p:sp>
        <p:nvSpPr>
          <p:cNvPr id="31747" name="Rectangle 3"/>
          <p:cNvSpPr>
            <a:spLocks noGrp="1" noChangeArrowheads="1"/>
          </p:cNvSpPr>
          <p:nvPr>
            <p:ph type="body" idx="1"/>
          </p:nvPr>
        </p:nvSpPr>
        <p:spPr>
          <a:xfrm>
            <a:off x="216632" y="1988840"/>
            <a:ext cx="8710736" cy="4114800"/>
          </a:xfrm>
        </p:spPr>
        <p:txBody>
          <a:bodyPr/>
          <a:lstStyle/>
          <a:p>
            <a:pPr algn="ctr" eaLnBrk="1" hangingPunct="1">
              <a:lnSpc>
                <a:spcPct val="80000"/>
              </a:lnSpc>
            </a:pPr>
            <a:r>
              <a:rPr lang="fr-FR" b="1" dirty="0">
                <a:solidFill>
                  <a:srgbClr val="0070C0"/>
                </a:solidFill>
              </a:rPr>
              <a:t>1</a:t>
            </a:r>
            <a:r>
              <a:rPr lang="fr-FR" b="1" baseline="30000" dirty="0">
                <a:solidFill>
                  <a:srgbClr val="0070C0"/>
                </a:solidFill>
              </a:rPr>
              <a:t>ère</a:t>
            </a:r>
            <a:r>
              <a:rPr lang="fr-FR" b="1" dirty="0">
                <a:solidFill>
                  <a:srgbClr val="0070C0"/>
                </a:solidFill>
              </a:rPr>
              <a:t> étape: recueil de données</a:t>
            </a:r>
          </a:p>
          <a:p>
            <a:pPr eaLnBrk="1" hangingPunct="1">
              <a:lnSpc>
                <a:spcPct val="80000"/>
              </a:lnSpc>
            </a:pPr>
            <a:r>
              <a:rPr lang="fr-FR" b="1" dirty="0">
                <a:solidFill>
                  <a:srgbClr val="0070C0"/>
                </a:solidFill>
              </a:rPr>
              <a:t>Etape préalable</a:t>
            </a:r>
          </a:p>
          <a:p>
            <a:pPr eaLnBrk="1" hangingPunct="1">
              <a:lnSpc>
                <a:spcPct val="80000"/>
              </a:lnSpc>
            </a:pPr>
            <a:r>
              <a:rPr lang="fr-FR" dirty="0"/>
              <a:t>- </a:t>
            </a:r>
            <a:r>
              <a:rPr lang="fr-FR" b="1" dirty="0"/>
              <a:t>identifier et</a:t>
            </a:r>
            <a:r>
              <a:rPr lang="fr-FR" dirty="0"/>
              <a:t> </a:t>
            </a:r>
            <a:r>
              <a:rPr lang="fr-FR" b="1" dirty="0"/>
              <a:t>prendre en compte les besoins du patient, </a:t>
            </a:r>
          </a:p>
          <a:p>
            <a:pPr eaLnBrk="1" hangingPunct="1">
              <a:lnSpc>
                <a:spcPct val="80000"/>
              </a:lnSpc>
            </a:pPr>
            <a:r>
              <a:rPr lang="fr-FR" dirty="0"/>
              <a:t>- comprendre ce que la maladie représente pour lui,</a:t>
            </a:r>
          </a:p>
          <a:p>
            <a:pPr eaLnBrk="1" hangingPunct="1">
              <a:lnSpc>
                <a:spcPct val="80000"/>
              </a:lnSpc>
            </a:pPr>
            <a:r>
              <a:rPr lang="fr-FR" dirty="0"/>
              <a:t>- comment est organisée sa vie et quel sens il lui donne,</a:t>
            </a:r>
          </a:p>
          <a:p>
            <a:pPr eaLnBrk="1" hangingPunct="1">
              <a:lnSpc>
                <a:spcPct val="80000"/>
              </a:lnSpc>
            </a:pPr>
            <a:r>
              <a:rPr lang="fr-FR" dirty="0"/>
              <a:t>- qui est la personne à laquelle je peux m’adresser pour conforter la démarche d’éducation</a:t>
            </a:r>
          </a:p>
        </p:txBody>
      </p:sp>
      <p:sp>
        <p:nvSpPr>
          <p:cNvPr id="70660" name="Espace réservé du numéro de diapositive 3"/>
          <p:cNvSpPr>
            <a:spLocks noGrp="1"/>
          </p:cNvSpPr>
          <p:nvPr>
            <p:ph type="sldNum" sz="quarter" idx="12"/>
          </p:nvPr>
        </p:nvSpPr>
        <p:spPr>
          <a:noFill/>
        </p:spPr>
        <p:txBody>
          <a:bodyPr/>
          <a:lstStyle/>
          <a:p>
            <a:fld id="{7291C6B0-EB9A-4680-BF3E-2D8AAEC62B0A}" type="slidenum">
              <a:rPr lang="fr-FR" smtClean="0"/>
              <a:pPr/>
              <a:t>67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20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20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20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2000"/>
                                        <p:tgtEl>
                                          <p:spTgt spid="31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fade">
                                      <p:cBhvr>
                                        <p:cTn id="32" dur="2000"/>
                                        <p:tgtEl>
                                          <p:spTgt spid="31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fade">
                                      <p:cBhvr>
                                        <p:cTn id="37" dur="20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fr-FR"/>
          </a:p>
        </p:txBody>
      </p:sp>
      <p:sp>
        <p:nvSpPr>
          <p:cNvPr id="33795" name="Rectangle 3"/>
          <p:cNvSpPr>
            <a:spLocks noGrp="1" noChangeArrowheads="1"/>
          </p:cNvSpPr>
          <p:nvPr>
            <p:ph type="body" idx="1"/>
          </p:nvPr>
        </p:nvSpPr>
        <p:spPr>
          <a:xfrm>
            <a:off x="107504" y="1844824"/>
            <a:ext cx="8928992" cy="4114800"/>
          </a:xfrm>
        </p:spPr>
        <p:txBody>
          <a:bodyPr/>
          <a:lstStyle/>
          <a:p>
            <a:pPr eaLnBrk="1" hangingPunct="1"/>
            <a:r>
              <a:rPr lang="fr-FR" dirty="0"/>
              <a:t>- connaissance du patient: habitudes de vie, profession, famille: seul ou entouré</a:t>
            </a:r>
          </a:p>
          <a:p>
            <a:pPr eaLnBrk="1" hangingPunct="1"/>
            <a:r>
              <a:rPr lang="fr-FR" dirty="0"/>
              <a:t>EX: un commercial sur les routes, à l’hôtel tous les soirs et au restaurant midi et soir aura plus de difficultés à modifier son régime alimentaire.</a:t>
            </a:r>
          </a:p>
          <a:p>
            <a:pPr eaLnBrk="1" hangingPunct="1"/>
            <a:r>
              <a:rPr lang="fr-FR" dirty="0"/>
              <a:t>- identifier ce que le patient sait déjà: expériences passées, pathologies, TTT; il faut tenter d’analyser les raisons qui ont fait que la </a:t>
            </a:r>
            <a:r>
              <a:rPr lang="fr-FR" dirty="0" err="1"/>
              <a:t>D.E.n’a</a:t>
            </a:r>
            <a:r>
              <a:rPr lang="fr-FR" dirty="0"/>
              <a:t> pas marché.</a:t>
            </a:r>
          </a:p>
        </p:txBody>
      </p:sp>
      <p:sp>
        <p:nvSpPr>
          <p:cNvPr id="71684" name="Espace réservé du numéro de diapositive 3"/>
          <p:cNvSpPr>
            <a:spLocks noGrp="1"/>
          </p:cNvSpPr>
          <p:nvPr>
            <p:ph type="sldNum" sz="quarter" idx="12"/>
          </p:nvPr>
        </p:nvSpPr>
        <p:spPr>
          <a:noFill/>
        </p:spPr>
        <p:txBody>
          <a:bodyPr/>
          <a:lstStyle/>
          <a:p>
            <a:fld id="{1F84112E-E4BD-4ED4-A798-DEDF0E5B36A8}" type="slidenum">
              <a:rPr lang="fr-FR" smtClean="0"/>
              <a:pPr/>
              <a:t>68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2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fr-FR"/>
          </a:p>
        </p:txBody>
      </p:sp>
      <p:sp>
        <p:nvSpPr>
          <p:cNvPr id="34819" name="Rectangle 3"/>
          <p:cNvSpPr>
            <a:spLocks noGrp="1" noChangeArrowheads="1"/>
          </p:cNvSpPr>
          <p:nvPr>
            <p:ph type="body" idx="1"/>
          </p:nvPr>
        </p:nvSpPr>
        <p:spPr>
          <a:xfrm>
            <a:off x="539552" y="1268760"/>
            <a:ext cx="7772400" cy="4114800"/>
          </a:xfrm>
        </p:spPr>
        <p:txBody>
          <a:bodyPr/>
          <a:lstStyle/>
          <a:p>
            <a:pPr marL="609600" indent="-609600" eaLnBrk="1" hangingPunct="1">
              <a:lnSpc>
                <a:spcPct val="80000"/>
              </a:lnSpc>
            </a:pPr>
            <a:r>
              <a:rPr lang="fr-FR" sz="2800" dirty="0"/>
              <a:t>- identifier les facteurs qui peuvent influencer l’apprentissage:</a:t>
            </a:r>
          </a:p>
          <a:p>
            <a:pPr marL="609600" indent="-609600" eaLnBrk="1" hangingPunct="1">
              <a:lnSpc>
                <a:spcPct val="80000"/>
              </a:lnSpc>
              <a:buFontTx/>
              <a:buAutoNum type="arabicPeriod"/>
            </a:pPr>
            <a:r>
              <a:rPr lang="fr-FR" sz="2800" b="1" i="1" dirty="0"/>
              <a:t>Ressources intellectuelles</a:t>
            </a:r>
            <a:r>
              <a:rPr lang="fr-FR" sz="2800" dirty="0"/>
              <a:t>: compréhension, niveau scolaire, aisance dans la langue, pathologies</a:t>
            </a:r>
          </a:p>
          <a:p>
            <a:pPr marL="609600" indent="-609600" eaLnBrk="1" hangingPunct="1">
              <a:lnSpc>
                <a:spcPct val="80000"/>
              </a:lnSpc>
              <a:buFontTx/>
              <a:buAutoNum type="arabicPeriod"/>
            </a:pPr>
            <a:r>
              <a:rPr lang="fr-FR" sz="2800" b="1" i="1" dirty="0"/>
              <a:t>Physiques</a:t>
            </a:r>
            <a:r>
              <a:rPr lang="fr-FR" sz="2800" dirty="0"/>
              <a:t>: si problème de vue, pourra t-il se faire des injections?</a:t>
            </a:r>
          </a:p>
          <a:p>
            <a:pPr marL="609600" indent="-609600" eaLnBrk="1" hangingPunct="1">
              <a:lnSpc>
                <a:spcPct val="80000"/>
              </a:lnSpc>
              <a:buFontTx/>
              <a:buAutoNum type="arabicPeriod"/>
            </a:pPr>
            <a:r>
              <a:rPr lang="fr-FR" sz="2800" b="1" i="1" dirty="0"/>
              <a:t>Psychologiques:</a:t>
            </a:r>
            <a:r>
              <a:rPr lang="fr-FR" sz="2800" dirty="0"/>
              <a:t> est-il prêt à comprendre l’intérêt d’un changement d’habitudes (étapes de deuil par exemple),</a:t>
            </a:r>
          </a:p>
          <a:p>
            <a:pPr marL="609600" indent="-609600" eaLnBrk="1" hangingPunct="1">
              <a:lnSpc>
                <a:spcPct val="80000"/>
              </a:lnSpc>
              <a:buFontTx/>
              <a:buAutoNum type="arabicPeriod"/>
            </a:pPr>
            <a:r>
              <a:rPr lang="fr-FR" sz="2800" b="1" i="1" dirty="0"/>
              <a:t>culturels:</a:t>
            </a:r>
            <a:r>
              <a:rPr lang="fr-FR" sz="2800" dirty="0"/>
              <a:t> ex: la DE sur alimentation d’un enfant pour une maman africaine,</a:t>
            </a:r>
          </a:p>
          <a:p>
            <a:pPr marL="609600" indent="-609600" eaLnBrk="1" hangingPunct="1">
              <a:lnSpc>
                <a:spcPct val="80000"/>
              </a:lnSpc>
              <a:buFontTx/>
              <a:buAutoNum type="arabicPeriod"/>
            </a:pPr>
            <a:r>
              <a:rPr lang="fr-FR" sz="2800" b="1" i="1" dirty="0"/>
              <a:t>Réseau de soutien</a:t>
            </a:r>
            <a:r>
              <a:rPr lang="fr-FR" sz="2800" dirty="0"/>
              <a:t>: familles, amis, aides au domicile, IDE libéraux, médecin de famille….</a:t>
            </a:r>
          </a:p>
        </p:txBody>
      </p:sp>
      <p:sp>
        <p:nvSpPr>
          <p:cNvPr id="72708" name="Espace réservé du numéro de diapositive 3"/>
          <p:cNvSpPr>
            <a:spLocks noGrp="1"/>
          </p:cNvSpPr>
          <p:nvPr>
            <p:ph type="sldNum" sz="quarter" idx="12"/>
          </p:nvPr>
        </p:nvSpPr>
        <p:spPr>
          <a:noFill/>
        </p:spPr>
        <p:txBody>
          <a:bodyPr/>
          <a:lstStyle/>
          <a:p>
            <a:fld id="{1D211DE8-2D2E-4346-AB30-BF31A111C822}" type="slidenum">
              <a:rPr lang="fr-FR" smtClean="0"/>
              <a:pPr/>
              <a:t>69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2000"/>
                                        <p:tgtEl>
                                          <p:spTgt spid="34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fade">
                                      <p:cBhvr>
                                        <p:cTn id="17" dur="2000"/>
                                        <p:tgtEl>
                                          <p:spTgt spid="348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fade">
                                      <p:cBhvr>
                                        <p:cTn id="22" dur="2000"/>
                                        <p:tgtEl>
                                          <p:spTgt spid="348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fade">
                                      <p:cBhvr>
                                        <p:cTn id="27" dur="2000"/>
                                        <p:tgtEl>
                                          <p:spTgt spid="348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fade">
                                      <p:cBhvr>
                                        <p:cTn id="32" dur="2000"/>
                                        <p:tgtEl>
                                          <p:spTgt spid="348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fade">
                                      <p:cBhvr>
                                        <p:cTn id="37" dur="2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827088" y="0"/>
            <a:ext cx="7772400" cy="1143000"/>
          </a:xfrm>
        </p:spPr>
        <p:txBody>
          <a:bodyPr/>
          <a:lstStyle/>
          <a:p>
            <a:r>
              <a:rPr lang="fr-FR" sz="4000"/>
              <a:t>Politique de prévention</a:t>
            </a:r>
            <a:br>
              <a:rPr lang="fr-FR" sz="4000"/>
            </a:br>
            <a:r>
              <a:rPr lang="fr-FR" sz="4000"/>
              <a:t>niveau local</a:t>
            </a:r>
          </a:p>
        </p:txBody>
      </p:sp>
      <p:sp>
        <p:nvSpPr>
          <p:cNvPr id="202755" name="Rectangle 3"/>
          <p:cNvSpPr>
            <a:spLocks noGrp="1" noChangeArrowheads="1"/>
          </p:cNvSpPr>
          <p:nvPr>
            <p:ph type="body" idx="1"/>
          </p:nvPr>
        </p:nvSpPr>
        <p:spPr>
          <a:xfrm>
            <a:off x="242535" y="1556792"/>
            <a:ext cx="8350696" cy="4683125"/>
          </a:xfrm>
        </p:spPr>
        <p:txBody>
          <a:bodyPr/>
          <a:lstStyle/>
          <a:p>
            <a:r>
              <a:rPr lang="fr-FR" sz="3600" dirty="0"/>
              <a:t>Collectivités territoriales (PMI)</a:t>
            </a:r>
          </a:p>
          <a:p>
            <a:r>
              <a:rPr lang="fr-FR" sz="3600" dirty="0"/>
              <a:t>Services déconcentrés, Agence régionale de Santé (eaux de consommation, denrées, déchets, bruit, salubrité)</a:t>
            </a:r>
          </a:p>
          <a:p>
            <a:r>
              <a:rPr lang="fr-FR" sz="3600" dirty="0"/>
              <a:t>Associations généralistes ou spécialistes</a:t>
            </a:r>
          </a:p>
          <a:p>
            <a:r>
              <a:rPr lang="fr-FR" sz="3600" dirty="0"/>
              <a:t>Intervenants en milieu scolaire et professionnel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2000"/>
                                        <p:tgtEl>
                                          <p:spTgt spid="202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wipe(left)">
                                      <p:cBhvr>
                                        <p:cTn id="12" dur="500"/>
                                        <p:tgtEl>
                                          <p:spTgt spid="2027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2755">
                                            <p:txEl>
                                              <p:pRg st="1" end="1"/>
                                            </p:txEl>
                                          </p:spTgt>
                                        </p:tgtEl>
                                        <p:attrNameLst>
                                          <p:attrName>style.visibility</p:attrName>
                                        </p:attrNameLst>
                                      </p:cBhvr>
                                      <p:to>
                                        <p:strVal val="visible"/>
                                      </p:to>
                                    </p:set>
                                    <p:animEffect transition="in" filter="wipe(left)">
                                      <p:cBhvr>
                                        <p:cTn id="17" dur="500"/>
                                        <p:tgtEl>
                                          <p:spTgt spid="2027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2755">
                                            <p:txEl>
                                              <p:pRg st="2" end="2"/>
                                            </p:txEl>
                                          </p:spTgt>
                                        </p:tgtEl>
                                        <p:attrNameLst>
                                          <p:attrName>style.visibility</p:attrName>
                                        </p:attrNameLst>
                                      </p:cBhvr>
                                      <p:to>
                                        <p:strVal val="visible"/>
                                      </p:to>
                                    </p:set>
                                    <p:animEffect transition="in" filter="wipe(left)">
                                      <p:cBhvr>
                                        <p:cTn id="22" dur="500"/>
                                        <p:tgtEl>
                                          <p:spTgt spid="2027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2755">
                                            <p:txEl>
                                              <p:pRg st="3" end="3"/>
                                            </p:txEl>
                                          </p:spTgt>
                                        </p:tgtEl>
                                        <p:attrNameLst>
                                          <p:attrName>style.visibility</p:attrName>
                                        </p:attrNameLst>
                                      </p:cBhvr>
                                      <p:to>
                                        <p:strVal val="visible"/>
                                      </p:to>
                                    </p:set>
                                    <p:animEffect transition="in" filter="wipe(left)">
                                      <p:cBhvr>
                                        <p:cTn id="27" dur="500"/>
                                        <p:tgtEl>
                                          <p:spTgt spid="202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FR" sz="4000" dirty="0">
                <a:solidFill>
                  <a:srgbClr val="0070C0"/>
                </a:solidFill>
              </a:rPr>
              <a:t>1ère étape: analyse des données</a:t>
            </a:r>
            <a:br>
              <a:rPr lang="fr-FR" sz="4000" dirty="0">
                <a:solidFill>
                  <a:srgbClr val="0070C0"/>
                </a:solidFill>
              </a:rPr>
            </a:br>
            <a:r>
              <a:rPr lang="fr-FR" sz="4000" dirty="0">
                <a:solidFill>
                  <a:srgbClr val="0070C0"/>
                </a:solidFill>
              </a:rPr>
              <a:t>= &gt; élaborer un diagnostic éducatif</a:t>
            </a:r>
          </a:p>
        </p:txBody>
      </p:sp>
      <p:sp>
        <p:nvSpPr>
          <p:cNvPr id="36867" name="Rectangle 3"/>
          <p:cNvSpPr>
            <a:spLocks noGrp="1" noChangeArrowheads="1"/>
          </p:cNvSpPr>
          <p:nvPr>
            <p:ph type="body" idx="1"/>
          </p:nvPr>
        </p:nvSpPr>
        <p:spPr>
          <a:xfrm>
            <a:off x="107504" y="1844824"/>
            <a:ext cx="8784976" cy="4114800"/>
          </a:xfrm>
        </p:spPr>
        <p:txBody>
          <a:bodyPr/>
          <a:lstStyle/>
          <a:p>
            <a:pPr eaLnBrk="1" hangingPunct="1"/>
            <a:r>
              <a:rPr lang="fr-FR" sz="3600" dirty="0"/>
              <a:t>- déterminer les besoins d’apprentissage et établir des priorités, et identifier le ou les problèmes</a:t>
            </a:r>
          </a:p>
          <a:p>
            <a:pPr eaLnBrk="1" hangingPunct="1"/>
            <a:r>
              <a:rPr lang="fr-FR" sz="3600" dirty="0"/>
              <a:t>- arriver à la formulation d’un diagnostic infirmier: le plus courant étant « manque de connaissances… »; ce peut être aussi: constipation, excès nutritionnel, infection, non observance du TTT</a:t>
            </a:r>
          </a:p>
        </p:txBody>
      </p:sp>
      <p:sp>
        <p:nvSpPr>
          <p:cNvPr id="73732" name="Espace réservé du numéro de diapositive 3"/>
          <p:cNvSpPr>
            <a:spLocks noGrp="1"/>
          </p:cNvSpPr>
          <p:nvPr>
            <p:ph type="sldNum" sz="quarter" idx="12"/>
          </p:nvPr>
        </p:nvSpPr>
        <p:spPr>
          <a:noFill/>
        </p:spPr>
        <p:txBody>
          <a:bodyPr/>
          <a:lstStyle/>
          <a:p>
            <a:fld id="{A9B6148E-2327-4752-950F-06042E4CCA75}" type="slidenum">
              <a:rPr lang="fr-FR" smtClean="0"/>
              <a:pPr/>
              <a:t>70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20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fade">
                                      <p:cBhvr>
                                        <p:cTn id="17" dur="2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fr-FR"/>
          </a:p>
        </p:txBody>
      </p:sp>
      <p:sp>
        <p:nvSpPr>
          <p:cNvPr id="37891" name="Rectangle 3"/>
          <p:cNvSpPr>
            <a:spLocks noGrp="1" noChangeArrowheads="1"/>
          </p:cNvSpPr>
          <p:nvPr>
            <p:ph type="body" idx="1"/>
          </p:nvPr>
        </p:nvSpPr>
        <p:spPr/>
        <p:txBody>
          <a:bodyPr/>
          <a:lstStyle/>
          <a:p>
            <a:pPr eaLnBrk="1" hangingPunct="1"/>
            <a:r>
              <a:rPr lang="fr-FR" sz="4400" dirty="0"/>
              <a:t>- il faut en déduire ce qui est important pour le patient et ce qu’il peut perdre: sport, travail, enfants…</a:t>
            </a:r>
          </a:p>
        </p:txBody>
      </p:sp>
      <p:sp>
        <p:nvSpPr>
          <p:cNvPr id="74756" name="Espace réservé du numéro de diapositive 3"/>
          <p:cNvSpPr>
            <a:spLocks noGrp="1"/>
          </p:cNvSpPr>
          <p:nvPr>
            <p:ph type="sldNum" sz="quarter" idx="12"/>
          </p:nvPr>
        </p:nvSpPr>
        <p:spPr>
          <a:noFill/>
        </p:spPr>
        <p:txBody>
          <a:bodyPr/>
          <a:lstStyle/>
          <a:p>
            <a:fld id="{0A584151-3EE6-4F41-BF16-731F8E94C2BD}" type="slidenum">
              <a:rPr lang="fr-FR" smtClean="0"/>
              <a:pPr/>
              <a:t>71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fade">
                                      <p:cBhvr>
                                        <p:cTn id="12" dur="2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1347" y="714657"/>
            <a:ext cx="7772400" cy="1143000"/>
          </a:xfrm>
        </p:spPr>
        <p:txBody>
          <a:bodyPr/>
          <a:lstStyle/>
          <a:p>
            <a:pPr eaLnBrk="1" hangingPunct="1"/>
            <a:r>
              <a:rPr lang="fr-FR" sz="3200" dirty="0">
                <a:solidFill>
                  <a:srgbClr val="0070C0"/>
                </a:solidFill>
              </a:rPr>
              <a:t>2</a:t>
            </a:r>
            <a:r>
              <a:rPr lang="fr-FR" sz="3200" baseline="30000" dirty="0">
                <a:solidFill>
                  <a:srgbClr val="0070C0"/>
                </a:solidFill>
              </a:rPr>
              <a:t>ème</a:t>
            </a:r>
            <a:r>
              <a:rPr lang="fr-FR" sz="3200" dirty="0">
                <a:solidFill>
                  <a:srgbClr val="0070C0"/>
                </a:solidFill>
              </a:rPr>
              <a:t> étape: élaboration d’objectifs éducationnels: définir un programme personnalisé d ETP avec des priorités d’apprentissage</a:t>
            </a:r>
          </a:p>
        </p:txBody>
      </p:sp>
      <p:sp>
        <p:nvSpPr>
          <p:cNvPr id="38915" name="Rectangle 3"/>
          <p:cNvSpPr>
            <a:spLocks noGrp="1" noChangeArrowheads="1"/>
          </p:cNvSpPr>
          <p:nvPr>
            <p:ph type="body" idx="1"/>
          </p:nvPr>
        </p:nvSpPr>
        <p:spPr>
          <a:xfrm>
            <a:off x="539552" y="1995628"/>
            <a:ext cx="7772400" cy="4114800"/>
          </a:xfrm>
        </p:spPr>
        <p:txBody>
          <a:bodyPr/>
          <a:lstStyle/>
          <a:p>
            <a:pPr eaLnBrk="1" hangingPunct="1"/>
            <a:endParaRPr lang="fr-FR" sz="3600" dirty="0"/>
          </a:p>
          <a:p>
            <a:pPr eaLnBrk="1" hangingPunct="1"/>
            <a:r>
              <a:rPr lang="fr-FR" sz="3600" dirty="0"/>
              <a:t>- établir un contrat d’objectifs entre patient et soignant,</a:t>
            </a:r>
          </a:p>
          <a:p>
            <a:pPr eaLnBrk="1" hangingPunct="1"/>
            <a:r>
              <a:rPr lang="fr-FR" sz="3600" dirty="0"/>
              <a:t>- ce contrat listera les compétences que le patient cherchera à acquérir pour s’auto-surveiller et s’auto-traiter = </a:t>
            </a:r>
            <a:r>
              <a:rPr lang="fr-FR" sz="3600" dirty="0">
                <a:solidFill>
                  <a:srgbClr val="FF0000"/>
                </a:solidFill>
              </a:rPr>
              <a:t>compétence d’auto soins</a:t>
            </a:r>
          </a:p>
        </p:txBody>
      </p:sp>
      <p:sp>
        <p:nvSpPr>
          <p:cNvPr id="75780" name="Espace réservé du numéro de diapositive 3"/>
          <p:cNvSpPr>
            <a:spLocks noGrp="1"/>
          </p:cNvSpPr>
          <p:nvPr>
            <p:ph type="sldNum" sz="quarter" idx="12"/>
          </p:nvPr>
        </p:nvSpPr>
        <p:spPr>
          <a:noFill/>
        </p:spPr>
        <p:txBody>
          <a:bodyPr/>
          <a:lstStyle/>
          <a:p>
            <a:fld id="{8D5EE6A8-6C28-42F1-9C6A-B28540425E3E}" type="slidenum">
              <a:rPr lang="fr-FR" smtClean="0"/>
              <a:pPr/>
              <a:t>72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20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2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fr-FR"/>
          </a:p>
        </p:txBody>
      </p:sp>
      <p:sp>
        <p:nvSpPr>
          <p:cNvPr id="39939" name="Rectangle 3"/>
          <p:cNvSpPr>
            <a:spLocks noGrp="1" noChangeArrowheads="1"/>
          </p:cNvSpPr>
          <p:nvPr>
            <p:ph type="body" idx="1"/>
          </p:nvPr>
        </p:nvSpPr>
        <p:spPr>
          <a:xfrm>
            <a:off x="323528" y="1755791"/>
            <a:ext cx="8496944" cy="4114800"/>
          </a:xfrm>
        </p:spPr>
        <p:txBody>
          <a:bodyPr/>
          <a:lstStyle/>
          <a:p>
            <a:pPr eaLnBrk="1" hangingPunct="1"/>
            <a:r>
              <a:rPr lang="fr-FR" sz="4000" dirty="0"/>
              <a:t>Les objectifs peuvent être multiples:</a:t>
            </a:r>
          </a:p>
          <a:p>
            <a:pPr eaLnBrk="1" hangingPunct="1"/>
            <a:r>
              <a:rPr lang="fr-FR" sz="4000" dirty="0"/>
              <a:t>- cognitifs: compétences intellectuelles,</a:t>
            </a:r>
          </a:p>
          <a:p>
            <a:pPr eaLnBrk="1" hangingPunct="1"/>
            <a:r>
              <a:rPr lang="fr-FR" sz="4000" dirty="0"/>
              <a:t>Sensori-moteur: gestes/techniques,</a:t>
            </a:r>
          </a:p>
          <a:p>
            <a:pPr eaLnBrk="1" hangingPunct="1"/>
            <a:r>
              <a:rPr lang="fr-FR" sz="4000" dirty="0"/>
              <a:t>Psychoaffectifs: attitudes, comportements</a:t>
            </a:r>
          </a:p>
        </p:txBody>
      </p:sp>
      <p:sp>
        <p:nvSpPr>
          <p:cNvPr id="76804" name="Espace réservé du numéro de diapositive 3"/>
          <p:cNvSpPr>
            <a:spLocks noGrp="1"/>
          </p:cNvSpPr>
          <p:nvPr>
            <p:ph type="sldNum" sz="quarter" idx="12"/>
          </p:nvPr>
        </p:nvSpPr>
        <p:spPr>
          <a:noFill/>
        </p:spPr>
        <p:txBody>
          <a:bodyPr/>
          <a:lstStyle/>
          <a:p>
            <a:fld id="{14AEEF3A-1ADD-4B5A-882C-21D088373E93}" type="slidenum">
              <a:rPr lang="fr-FR" smtClean="0"/>
              <a:pPr/>
              <a:t>73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fade">
                                      <p:cBhvr>
                                        <p:cTn id="12" dur="20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fade">
                                      <p:cBhvr>
                                        <p:cTn id="17" dur="20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fade">
                                      <p:cBhvr>
                                        <p:cTn id="22" dur="20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fade">
                                      <p:cBhvr>
                                        <p:cTn id="27" dur="20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fr-FR"/>
          </a:p>
        </p:txBody>
      </p:sp>
      <p:sp>
        <p:nvSpPr>
          <p:cNvPr id="40963" name="Rectangle 3"/>
          <p:cNvSpPr>
            <a:spLocks noGrp="1" noChangeArrowheads="1"/>
          </p:cNvSpPr>
          <p:nvPr>
            <p:ph type="body" idx="1"/>
          </p:nvPr>
        </p:nvSpPr>
        <p:spPr>
          <a:xfrm>
            <a:off x="685800" y="1981200"/>
            <a:ext cx="8206680" cy="4114800"/>
          </a:xfrm>
        </p:spPr>
        <p:txBody>
          <a:bodyPr/>
          <a:lstStyle/>
          <a:p>
            <a:pPr eaLnBrk="1" hangingPunct="1"/>
            <a:r>
              <a:rPr lang="fr-FR" sz="3600" dirty="0"/>
              <a:t>Les objectifs doivent être:</a:t>
            </a:r>
          </a:p>
          <a:p>
            <a:pPr eaLnBrk="1" hangingPunct="1"/>
            <a:r>
              <a:rPr lang="fr-FR" sz="3600" dirty="0"/>
              <a:t>- réalistes,</a:t>
            </a:r>
          </a:p>
          <a:p>
            <a:pPr eaLnBrk="1" hangingPunct="1"/>
            <a:r>
              <a:rPr lang="fr-FR" sz="3600" dirty="0"/>
              <a:t>- progressifs,</a:t>
            </a:r>
          </a:p>
          <a:p>
            <a:pPr eaLnBrk="1" hangingPunct="1"/>
            <a:r>
              <a:rPr lang="fr-FR" sz="3600" dirty="0"/>
              <a:t>- selon un ordre logique par séquences: étape de compréhension, puis énumération puis explication et identification.</a:t>
            </a:r>
          </a:p>
        </p:txBody>
      </p:sp>
      <p:sp>
        <p:nvSpPr>
          <p:cNvPr id="77828" name="Espace réservé du numéro de diapositive 3"/>
          <p:cNvSpPr>
            <a:spLocks noGrp="1"/>
          </p:cNvSpPr>
          <p:nvPr>
            <p:ph type="sldNum" sz="quarter" idx="12"/>
          </p:nvPr>
        </p:nvSpPr>
        <p:spPr>
          <a:noFill/>
        </p:spPr>
        <p:txBody>
          <a:bodyPr/>
          <a:lstStyle/>
          <a:p>
            <a:fld id="{7272A05D-AE9B-49A5-A3B8-06715FDD6CC0}" type="slidenum">
              <a:rPr lang="fr-FR" smtClean="0"/>
              <a:pPr/>
              <a:t>74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fade">
                                      <p:cBhvr>
                                        <p:cTn id="12" dur="20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fade">
                                      <p:cBhvr>
                                        <p:cTn id="17" dur="2000"/>
                                        <p:tgtEl>
                                          <p:spTgt spid="4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fade">
                                      <p:cBhvr>
                                        <p:cTn id="22" dur="2000"/>
                                        <p:tgtEl>
                                          <p:spTgt spid="409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Effect transition="in" filter="fade">
                                      <p:cBhvr>
                                        <p:cTn id="27" dur="20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r-FR" sz="3200" dirty="0">
                <a:solidFill>
                  <a:srgbClr val="0070C0"/>
                </a:solidFill>
              </a:rPr>
              <a:t>3</a:t>
            </a:r>
            <a:r>
              <a:rPr lang="fr-FR" sz="3200" baseline="30000" dirty="0">
                <a:solidFill>
                  <a:srgbClr val="0070C0"/>
                </a:solidFill>
              </a:rPr>
              <a:t>ème</a:t>
            </a:r>
            <a:r>
              <a:rPr lang="fr-FR" sz="3200" dirty="0">
                <a:solidFill>
                  <a:srgbClr val="0070C0"/>
                </a:solidFill>
              </a:rPr>
              <a:t> étape: planification et exécution de l’enseignement</a:t>
            </a:r>
            <a:br>
              <a:rPr lang="fr-FR" sz="3200" dirty="0">
                <a:solidFill>
                  <a:srgbClr val="0070C0"/>
                </a:solidFill>
              </a:rPr>
            </a:br>
            <a:r>
              <a:rPr lang="fr-FR" sz="3200" dirty="0">
                <a:solidFill>
                  <a:srgbClr val="0070C0"/>
                </a:solidFill>
              </a:rPr>
              <a:t>collective ou en alternance</a:t>
            </a:r>
          </a:p>
        </p:txBody>
      </p:sp>
      <p:sp>
        <p:nvSpPr>
          <p:cNvPr id="41987" name="Rectangle 3"/>
          <p:cNvSpPr>
            <a:spLocks noGrp="1" noChangeArrowheads="1"/>
          </p:cNvSpPr>
          <p:nvPr>
            <p:ph type="body" idx="1"/>
          </p:nvPr>
        </p:nvSpPr>
        <p:spPr>
          <a:xfrm>
            <a:off x="467544" y="2133600"/>
            <a:ext cx="7772400" cy="4114800"/>
          </a:xfrm>
        </p:spPr>
        <p:txBody>
          <a:bodyPr/>
          <a:lstStyle/>
          <a:p>
            <a:pPr eaLnBrk="1" hangingPunct="1"/>
            <a:r>
              <a:rPr lang="fr-FR" sz="3600" dirty="0"/>
              <a:t>Cette étape est progressive</a:t>
            </a:r>
          </a:p>
          <a:p>
            <a:pPr eaLnBrk="1" hangingPunct="1"/>
            <a:r>
              <a:rPr lang="fr-FR" sz="3600" dirty="0"/>
              <a:t>Se préparer longtemps à l’avance,</a:t>
            </a:r>
          </a:p>
          <a:p>
            <a:pPr eaLnBrk="1" hangingPunct="1"/>
            <a:r>
              <a:rPr lang="fr-FR" sz="3600" dirty="0"/>
              <a:t>Ne pas commencer la veille du départ.</a:t>
            </a:r>
          </a:p>
          <a:p>
            <a:pPr eaLnBrk="1" hangingPunct="1"/>
            <a:r>
              <a:rPr lang="fr-FR" sz="3600" dirty="0"/>
              <a:t>Le contenu va s’attacher à une liste de compétences à acquérir.</a:t>
            </a:r>
          </a:p>
        </p:txBody>
      </p:sp>
      <p:sp>
        <p:nvSpPr>
          <p:cNvPr id="78852" name="Espace réservé du numéro de diapositive 3"/>
          <p:cNvSpPr>
            <a:spLocks noGrp="1"/>
          </p:cNvSpPr>
          <p:nvPr>
            <p:ph type="sldNum" sz="quarter" idx="12"/>
          </p:nvPr>
        </p:nvSpPr>
        <p:spPr>
          <a:noFill/>
        </p:spPr>
        <p:txBody>
          <a:bodyPr/>
          <a:lstStyle/>
          <a:p>
            <a:fld id="{554DC8E6-6B78-40A1-A0F2-767DA9F4A069}" type="slidenum">
              <a:rPr lang="fr-FR" smtClean="0"/>
              <a:pPr/>
              <a:t>75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20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fade">
                                      <p:cBhvr>
                                        <p:cTn id="17" dur="2000"/>
                                        <p:tgtEl>
                                          <p:spTgt spid="41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fade">
                                      <p:cBhvr>
                                        <p:cTn id="22" dur="2000"/>
                                        <p:tgtEl>
                                          <p:spTgt spid="41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fade">
                                      <p:cBhvr>
                                        <p:cTn id="27" dur="20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fr-FR"/>
          </a:p>
        </p:txBody>
      </p:sp>
      <p:sp>
        <p:nvSpPr>
          <p:cNvPr id="43011" name="Rectangle 3"/>
          <p:cNvSpPr>
            <a:spLocks noGrp="1" noChangeArrowheads="1"/>
          </p:cNvSpPr>
          <p:nvPr>
            <p:ph type="body" idx="1"/>
          </p:nvPr>
        </p:nvSpPr>
        <p:spPr>
          <a:xfrm>
            <a:off x="179512" y="1371600"/>
            <a:ext cx="8568952" cy="4114800"/>
          </a:xfrm>
        </p:spPr>
        <p:txBody>
          <a:bodyPr/>
          <a:lstStyle/>
          <a:p>
            <a:pPr eaLnBrk="1" hangingPunct="1">
              <a:lnSpc>
                <a:spcPct val="90000"/>
              </a:lnSpc>
            </a:pPr>
            <a:r>
              <a:rPr lang="fr-FR" dirty="0"/>
              <a:t>Ces compétences se rattachent au savoir, au savoir faire et au savoir être.</a:t>
            </a:r>
          </a:p>
          <a:p>
            <a:pPr eaLnBrk="1" hangingPunct="1">
              <a:lnSpc>
                <a:spcPct val="90000"/>
              </a:lnSpc>
            </a:pPr>
            <a:r>
              <a:rPr lang="fr-FR" dirty="0"/>
              <a:t>Il peut paraître plus facile de développer des compétences autour du savoir (connaissances), du savoir faire (gestes, techniques) qu’autour du savoir être.</a:t>
            </a:r>
          </a:p>
          <a:p>
            <a:pPr eaLnBrk="1" hangingPunct="1">
              <a:lnSpc>
                <a:spcPct val="90000"/>
              </a:lnSpc>
            </a:pPr>
            <a:r>
              <a:rPr lang="fr-FR" dirty="0"/>
              <a:t>Le passage du savoir à l’action est une reconstruction; il est nécessaire de se l’approprier pour pouvoir le mobiliser avec pertinence en situation.</a:t>
            </a:r>
          </a:p>
        </p:txBody>
      </p:sp>
      <p:sp>
        <p:nvSpPr>
          <p:cNvPr id="79876" name="Espace réservé du numéro de diapositive 3"/>
          <p:cNvSpPr>
            <a:spLocks noGrp="1"/>
          </p:cNvSpPr>
          <p:nvPr>
            <p:ph type="sldNum" sz="quarter" idx="12"/>
          </p:nvPr>
        </p:nvSpPr>
        <p:spPr>
          <a:noFill/>
        </p:spPr>
        <p:txBody>
          <a:bodyPr/>
          <a:lstStyle/>
          <a:p>
            <a:fld id="{84912F95-E108-4C5E-B0DD-5136B2BF9D31}" type="slidenum">
              <a:rPr lang="fr-FR" smtClean="0"/>
              <a:pPr/>
              <a:t>76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fade">
                                      <p:cBhvr>
                                        <p:cTn id="12" dur="20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fade">
                                      <p:cBhvr>
                                        <p:cTn id="17" dur="20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fade">
                                      <p:cBhvr>
                                        <p:cTn id="22" dur="2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fr-FR"/>
          </a:p>
        </p:txBody>
      </p:sp>
      <p:sp>
        <p:nvSpPr>
          <p:cNvPr id="44035" name="Rectangle 3"/>
          <p:cNvSpPr>
            <a:spLocks noGrp="1" noChangeArrowheads="1"/>
          </p:cNvSpPr>
          <p:nvPr>
            <p:ph type="body" idx="1"/>
          </p:nvPr>
        </p:nvSpPr>
        <p:spPr>
          <a:xfrm>
            <a:off x="251520" y="1181100"/>
            <a:ext cx="8568952" cy="4114800"/>
          </a:xfrm>
        </p:spPr>
        <p:txBody>
          <a:bodyPr/>
          <a:lstStyle/>
          <a:p>
            <a:pPr eaLnBrk="1" hangingPunct="1">
              <a:lnSpc>
                <a:spcPct val="90000"/>
              </a:lnSpc>
            </a:pPr>
            <a:r>
              <a:rPr lang="fr-FR" sz="3400" dirty="0"/>
              <a:t>Méthodes pédagogiques:</a:t>
            </a:r>
          </a:p>
          <a:p>
            <a:pPr eaLnBrk="1" hangingPunct="1">
              <a:lnSpc>
                <a:spcPct val="90000"/>
              </a:lnSpc>
            </a:pPr>
            <a:r>
              <a:rPr lang="fr-FR" sz="3400" dirty="0"/>
              <a:t>- exposés, jeux, entretiens, jeux de rôle, démonstrations,</a:t>
            </a:r>
          </a:p>
          <a:p>
            <a:pPr eaLnBrk="1" hangingPunct="1">
              <a:lnSpc>
                <a:spcPct val="90000"/>
              </a:lnSpc>
            </a:pPr>
            <a:r>
              <a:rPr lang="fr-FR" sz="3400" dirty="0"/>
              <a:t>- avec les enfants: jeux, contes, marionnettes, poupées,</a:t>
            </a:r>
          </a:p>
          <a:p>
            <a:pPr eaLnBrk="1" hangingPunct="1">
              <a:lnSpc>
                <a:spcPct val="90000"/>
              </a:lnSpc>
            </a:pPr>
            <a:r>
              <a:rPr lang="fr-FR" sz="3400" dirty="0"/>
              <a:t>- avec les ados: éviter méthode scolaire, mais plutôt par jeux vidéo, théâtre,</a:t>
            </a:r>
          </a:p>
          <a:p>
            <a:pPr eaLnBrk="1" hangingPunct="1">
              <a:lnSpc>
                <a:spcPct val="90000"/>
              </a:lnSpc>
            </a:pPr>
            <a:r>
              <a:rPr lang="fr-FR" sz="3400" dirty="0"/>
              <a:t>- avec adultes: en petits groupes en privilégiant les expériences personnelles,</a:t>
            </a:r>
          </a:p>
          <a:p>
            <a:pPr eaLnBrk="1" hangingPunct="1">
              <a:lnSpc>
                <a:spcPct val="90000"/>
              </a:lnSpc>
            </a:pPr>
            <a:endParaRPr lang="fr-FR" dirty="0"/>
          </a:p>
        </p:txBody>
      </p:sp>
      <p:sp>
        <p:nvSpPr>
          <p:cNvPr id="80900" name="Espace réservé du numéro de diapositive 3"/>
          <p:cNvSpPr>
            <a:spLocks noGrp="1"/>
          </p:cNvSpPr>
          <p:nvPr>
            <p:ph type="sldNum" sz="quarter" idx="12"/>
          </p:nvPr>
        </p:nvSpPr>
        <p:spPr>
          <a:noFill/>
        </p:spPr>
        <p:txBody>
          <a:bodyPr/>
          <a:lstStyle/>
          <a:p>
            <a:fld id="{F1AC08CF-792D-4C52-81D9-91CEF46431B0}" type="slidenum">
              <a:rPr lang="fr-FR" smtClean="0"/>
              <a:pPr/>
              <a:t>77</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20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fade">
                                      <p:cBhvr>
                                        <p:cTn id="17" dur="20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fade">
                                      <p:cBhvr>
                                        <p:cTn id="22" dur="2000"/>
                                        <p:tgtEl>
                                          <p:spTgt spid="440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fade">
                                      <p:cBhvr>
                                        <p:cTn id="27" dur="2000"/>
                                        <p:tgtEl>
                                          <p:spTgt spid="44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Effect transition="in" filter="fade">
                                      <p:cBhvr>
                                        <p:cTn id="32"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fr-FR"/>
          </a:p>
        </p:txBody>
      </p:sp>
      <p:sp>
        <p:nvSpPr>
          <p:cNvPr id="45059" name="Rectangle 3"/>
          <p:cNvSpPr>
            <a:spLocks noGrp="1" noChangeArrowheads="1"/>
          </p:cNvSpPr>
          <p:nvPr>
            <p:ph type="body" idx="1"/>
          </p:nvPr>
        </p:nvSpPr>
        <p:spPr>
          <a:xfrm>
            <a:off x="179512" y="1908584"/>
            <a:ext cx="8278688" cy="4114800"/>
          </a:xfrm>
        </p:spPr>
        <p:txBody>
          <a:bodyPr/>
          <a:lstStyle/>
          <a:p>
            <a:pPr eaLnBrk="1" hangingPunct="1"/>
            <a:r>
              <a:rPr lang="fr-FR" dirty="0"/>
              <a:t>- avec une personne âgée: parfois plus dépendante du soignant: s’attacher à garder des temps de rencontres en individuel.</a:t>
            </a:r>
          </a:p>
          <a:p>
            <a:pPr eaLnBrk="1" hangingPunct="1"/>
            <a:r>
              <a:rPr lang="fr-FR" dirty="0"/>
              <a:t>Dans tous les cas, ne pas oublier que c’est la motivation qui déclenche l’attention, permet la mémorisation et qu’il faut s’ajuster à des rythmes d’apprentissage qui sont personnels au patient.</a:t>
            </a:r>
          </a:p>
        </p:txBody>
      </p:sp>
      <p:sp>
        <p:nvSpPr>
          <p:cNvPr id="81924" name="Espace réservé du numéro de diapositive 3"/>
          <p:cNvSpPr>
            <a:spLocks noGrp="1"/>
          </p:cNvSpPr>
          <p:nvPr>
            <p:ph type="sldNum" sz="quarter" idx="12"/>
          </p:nvPr>
        </p:nvSpPr>
        <p:spPr>
          <a:noFill/>
        </p:spPr>
        <p:txBody>
          <a:bodyPr/>
          <a:lstStyle/>
          <a:p>
            <a:fld id="{3BB8AEA5-E47D-4412-AEEE-2CFF303CA531}" type="slidenum">
              <a:rPr lang="fr-FR" smtClean="0"/>
              <a:pPr/>
              <a:t>78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fade">
                                      <p:cBhvr>
                                        <p:cTn id="12" dur="20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fade">
                                      <p:cBhvr>
                                        <p:cTn id="17" dur="20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fr-FR"/>
          </a:p>
        </p:txBody>
      </p:sp>
      <p:sp>
        <p:nvSpPr>
          <p:cNvPr id="46083" name="Rectangle 3"/>
          <p:cNvSpPr>
            <a:spLocks noGrp="1" noChangeArrowheads="1"/>
          </p:cNvSpPr>
          <p:nvPr>
            <p:ph type="body" idx="1"/>
          </p:nvPr>
        </p:nvSpPr>
        <p:spPr>
          <a:xfrm>
            <a:off x="323528" y="1371600"/>
            <a:ext cx="8568952" cy="4114800"/>
          </a:xfrm>
        </p:spPr>
        <p:txBody>
          <a:bodyPr/>
          <a:lstStyle/>
          <a:p>
            <a:pPr eaLnBrk="1" hangingPunct="1"/>
            <a:r>
              <a:rPr lang="fr-FR" sz="3600" dirty="0"/>
              <a:t>Restreindre la masse de connaissances à l’essentiel et ne pas hésiter à utiliser des métaphores et des explications.</a:t>
            </a:r>
          </a:p>
          <a:p>
            <a:pPr eaLnBrk="1" hangingPunct="1"/>
            <a:r>
              <a:rPr lang="fr-FR" sz="3600" dirty="0"/>
              <a:t>Importance d’une méthode participative où le patient actif s’implique; aborder de multiples exemples d’un même problème va aider le patient à apprendre dans son contexte.</a:t>
            </a:r>
          </a:p>
        </p:txBody>
      </p:sp>
      <p:sp>
        <p:nvSpPr>
          <p:cNvPr id="82948" name="Espace réservé du numéro de diapositive 3"/>
          <p:cNvSpPr>
            <a:spLocks noGrp="1"/>
          </p:cNvSpPr>
          <p:nvPr>
            <p:ph type="sldNum" sz="quarter" idx="12"/>
          </p:nvPr>
        </p:nvSpPr>
        <p:spPr>
          <a:noFill/>
        </p:spPr>
        <p:txBody>
          <a:bodyPr/>
          <a:lstStyle/>
          <a:p>
            <a:fld id="{A2E5A712-4E3D-47A6-BFE5-F26D5AF1303E}" type="slidenum">
              <a:rPr lang="fr-FR" smtClean="0"/>
              <a:pPr/>
              <a:t>79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20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fade">
                                      <p:cBhvr>
                                        <p:cTn id="17"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827088" y="0"/>
            <a:ext cx="7772400" cy="1143000"/>
          </a:xfrm>
        </p:spPr>
        <p:txBody>
          <a:bodyPr/>
          <a:lstStyle/>
          <a:p>
            <a:r>
              <a:rPr lang="fr-FR"/>
              <a:t>Économie de la prévention</a:t>
            </a:r>
          </a:p>
        </p:txBody>
      </p:sp>
      <p:sp>
        <p:nvSpPr>
          <p:cNvPr id="203779" name="Rectangle 3"/>
          <p:cNvSpPr>
            <a:spLocks noGrp="1" noChangeArrowheads="1"/>
          </p:cNvSpPr>
          <p:nvPr>
            <p:ph type="body" idx="1"/>
          </p:nvPr>
        </p:nvSpPr>
        <p:spPr>
          <a:xfrm>
            <a:off x="107504" y="1120288"/>
            <a:ext cx="8928992" cy="4827587"/>
          </a:xfrm>
        </p:spPr>
        <p:txBody>
          <a:bodyPr/>
          <a:lstStyle/>
          <a:p>
            <a:pPr lvl="1">
              <a:lnSpc>
                <a:spcPct val="80000"/>
              </a:lnSpc>
            </a:pPr>
            <a:r>
              <a:rPr lang="fr-FR" dirty="0"/>
              <a:t>2,8% de la dépense courante de santé (5,7 milliards d’Euros, 3,3 prévention individuelle, 2,4  prévention collective) </a:t>
            </a:r>
          </a:p>
          <a:p>
            <a:pPr lvl="1">
              <a:lnSpc>
                <a:spcPct val="80000"/>
              </a:lnSpc>
            </a:pPr>
            <a:r>
              <a:rPr lang="fr-FR" dirty="0"/>
              <a:t>Financeurs : État, sécurité sociale, </a:t>
            </a:r>
            <a:r>
              <a:rPr lang="fr-FR" sz="1400" dirty="0"/>
              <a:t>INPES(Institut national de prévention et d'éducation pour la santé</a:t>
            </a:r>
            <a:r>
              <a:rPr lang="fr-FR" dirty="0"/>
              <a:t>), médecine du travail, planning familial…</a:t>
            </a:r>
          </a:p>
          <a:p>
            <a:pPr lvl="1">
              <a:lnSpc>
                <a:spcPct val="80000"/>
              </a:lnSpc>
            </a:pPr>
            <a:r>
              <a:rPr lang="fr-FR" dirty="0"/>
              <a:t>En fait, les comptes nationaux de la santé ne capturent pas toutes les dépenses, le total est plutôt 10,5 milliards, soit 6,4% de la dépense courante de santé, ou 0,6% du PIB.</a:t>
            </a:r>
          </a:p>
          <a:p>
            <a:pPr lvl="1">
              <a:lnSpc>
                <a:spcPct val="80000"/>
              </a:lnSpc>
            </a:pPr>
            <a:r>
              <a:rPr lang="fr-FR" dirty="0"/>
              <a:t>Volet médical de la prévention 48% des dépenses (prise en charge des facteurs de risque, dépister, traiter formes précoces, vaccins…)</a:t>
            </a:r>
          </a:p>
          <a:p>
            <a:pPr lvl="1">
              <a:lnSpc>
                <a:spcPct val="80000"/>
              </a:lnSpc>
            </a:pPr>
            <a:r>
              <a:rPr lang="fr-FR" dirty="0"/>
              <a:t>Volet non médical 52% des dépenses (bien portants, actions visant les comportements, l’environnement, la sécurité sanitaire)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2000"/>
                                        <p:tgtEl>
                                          <p:spTgt spid="203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3779">
                                            <p:txEl>
                                              <p:pRg st="0" end="0"/>
                                            </p:txEl>
                                          </p:spTgt>
                                        </p:tgtEl>
                                        <p:attrNameLst>
                                          <p:attrName>style.visibility</p:attrName>
                                        </p:attrNameLst>
                                      </p:cBhvr>
                                      <p:to>
                                        <p:strVal val="visible"/>
                                      </p:to>
                                    </p:set>
                                    <p:animEffect transition="in" filter="wipe(left)">
                                      <p:cBhvr>
                                        <p:cTn id="12" dur="500"/>
                                        <p:tgtEl>
                                          <p:spTgt spid="2037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3779">
                                            <p:txEl>
                                              <p:pRg st="1" end="1"/>
                                            </p:txEl>
                                          </p:spTgt>
                                        </p:tgtEl>
                                        <p:attrNameLst>
                                          <p:attrName>style.visibility</p:attrName>
                                        </p:attrNameLst>
                                      </p:cBhvr>
                                      <p:to>
                                        <p:strVal val="visible"/>
                                      </p:to>
                                    </p:set>
                                    <p:animEffect transition="in" filter="wipe(left)">
                                      <p:cBhvr>
                                        <p:cTn id="17" dur="500"/>
                                        <p:tgtEl>
                                          <p:spTgt spid="2037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3779">
                                            <p:txEl>
                                              <p:pRg st="2" end="2"/>
                                            </p:txEl>
                                          </p:spTgt>
                                        </p:tgtEl>
                                        <p:attrNameLst>
                                          <p:attrName>style.visibility</p:attrName>
                                        </p:attrNameLst>
                                      </p:cBhvr>
                                      <p:to>
                                        <p:strVal val="visible"/>
                                      </p:to>
                                    </p:set>
                                    <p:animEffect transition="in" filter="wipe(left)">
                                      <p:cBhvr>
                                        <p:cTn id="22" dur="500"/>
                                        <p:tgtEl>
                                          <p:spTgt spid="2037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3779">
                                            <p:txEl>
                                              <p:pRg st="3" end="3"/>
                                            </p:txEl>
                                          </p:spTgt>
                                        </p:tgtEl>
                                        <p:attrNameLst>
                                          <p:attrName>style.visibility</p:attrName>
                                        </p:attrNameLst>
                                      </p:cBhvr>
                                      <p:to>
                                        <p:strVal val="visible"/>
                                      </p:to>
                                    </p:set>
                                    <p:animEffect transition="in" filter="wipe(left)">
                                      <p:cBhvr>
                                        <p:cTn id="27" dur="500"/>
                                        <p:tgtEl>
                                          <p:spTgt spid="2037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3779">
                                            <p:txEl>
                                              <p:pRg st="4" end="4"/>
                                            </p:txEl>
                                          </p:spTgt>
                                        </p:tgtEl>
                                        <p:attrNameLst>
                                          <p:attrName>style.visibility</p:attrName>
                                        </p:attrNameLst>
                                      </p:cBhvr>
                                      <p:to>
                                        <p:strVal val="visible"/>
                                      </p:to>
                                    </p:set>
                                    <p:animEffect transition="in" filter="wipe(left)">
                                      <p:cBhvr>
                                        <p:cTn id="32" dur="500"/>
                                        <p:tgtEl>
                                          <p:spTgt spid="203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fr-FR"/>
          </a:p>
        </p:txBody>
      </p:sp>
      <p:sp>
        <p:nvSpPr>
          <p:cNvPr id="47107" name="Rectangle 3"/>
          <p:cNvSpPr>
            <a:spLocks noGrp="1" noChangeArrowheads="1"/>
          </p:cNvSpPr>
          <p:nvPr>
            <p:ph type="body" idx="1"/>
          </p:nvPr>
        </p:nvSpPr>
        <p:spPr>
          <a:xfrm>
            <a:off x="323528" y="1371600"/>
            <a:ext cx="8496944" cy="4114800"/>
          </a:xfrm>
        </p:spPr>
        <p:txBody>
          <a:bodyPr/>
          <a:lstStyle/>
          <a:p>
            <a:pPr eaLnBrk="1" hangingPunct="1"/>
            <a:r>
              <a:rPr lang="fr-FR" dirty="0"/>
              <a:t>Le soignant doit avoir un rôle de médiateur, c’est-à-dire se positionner comme tiers médian entre le patient et sa maladie.</a:t>
            </a:r>
          </a:p>
          <a:p>
            <a:pPr eaLnBrk="1" hangingPunct="1"/>
            <a:r>
              <a:rPr lang="fr-FR" dirty="0"/>
              <a:t>EX: lors d’une maladie chronique, le programme va s’inscrire dans la durée, en proposant des recyclages, lettres d’infos…</a:t>
            </a:r>
          </a:p>
          <a:p>
            <a:pPr eaLnBrk="1" hangingPunct="1"/>
            <a:r>
              <a:rPr lang="fr-FR" dirty="0"/>
              <a:t>Cette éducation peut être </a:t>
            </a:r>
            <a:r>
              <a:rPr lang="fr-FR" dirty="0" err="1"/>
              <a:t>multiprofessionnelle</a:t>
            </a:r>
            <a:r>
              <a:rPr lang="fr-FR" dirty="0"/>
              <a:t>, différentes disciplines qui travaillent autour d’un dossier commun</a:t>
            </a:r>
          </a:p>
        </p:txBody>
      </p:sp>
      <p:sp>
        <p:nvSpPr>
          <p:cNvPr id="83972" name="Espace réservé du numéro de diapositive 3"/>
          <p:cNvSpPr>
            <a:spLocks noGrp="1"/>
          </p:cNvSpPr>
          <p:nvPr>
            <p:ph type="sldNum" sz="quarter" idx="12"/>
          </p:nvPr>
        </p:nvSpPr>
        <p:spPr>
          <a:noFill/>
        </p:spPr>
        <p:txBody>
          <a:bodyPr/>
          <a:lstStyle/>
          <a:p>
            <a:fld id="{9FC8EB6E-AE82-4C7D-BA9F-61CFDB54909B}" type="slidenum">
              <a:rPr lang="fr-FR" smtClean="0"/>
              <a:pPr/>
              <a:t>80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2000"/>
                                        <p:tgtEl>
                                          <p:spTgt spid="47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fade">
                                      <p:cBhvr>
                                        <p:cTn id="17" dur="2000"/>
                                        <p:tgtEl>
                                          <p:spTgt spid="47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fade">
                                      <p:cBhvr>
                                        <p:cTn id="22" dur="20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50304"/>
            <a:ext cx="7772400" cy="1143000"/>
          </a:xfrm>
        </p:spPr>
        <p:txBody>
          <a:bodyPr/>
          <a:lstStyle/>
          <a:p>
            <a:pPr eaLnBrk="1" hangingPunct="1"/>
            <a:r>
              <a:rPr lang="fr-FR" dirty="0">
                <a:solidFill>
                  <a:srgbClr val="0070C0"/>
                </a:solidFill>
              </a:rPr>
              <a:t>4</a:t>
            </a:r>
            <a:r>
              <a:rPr lang="fr-FR" baseline="30000" dirty="0">
                <a:solidFill>
                  <a:srgbClr val="0070C0"/>
                </a:solidFill>
              </a:rPr>
              <a:t>ème</a:t>
            </a:r>
            <a:r>
              <a:rPr lang="fr-FR" dirty="0">
                <a:solidFill>
                  <a:srgbClr val="0070C0"/>
                </a:solidFill>
              </a:rPr>
              <a:t> étape: évaluation</a:t>
            </a:r>
          </a:p>
        </p:txBody>
      </p:sp>
      <p:sp>
        <p:nvSpPr>
          <p:cNvPr id="48131" name="Rectangle 3"/>
          <p:cNvSpPr>
            <a:spLocks noGrp="1" noChangeArrowheads="1"/>
          </p:cNvSpPr>
          <p:nvPr>
            <p:ph type="body" idx="1"/>
          </p:nvPr>
        </p:nvSpPr>
        <p:spPr>
          <a:xfrm>
            <a:off x="251520" y="1264940"/>
            <a:ext cx="8568952" cy="4328120"/>
          </a:xfrm>
        </p:spPr>
        <p:txBody>
          <a:bodyPr/>
          <a:lstStyle/>
          <a:p>
            <a:pPr eaLnBrk="1" hangingPunct="1">
              <a:lnSpc>
                <a:spcPct val="90000"/>
              </a:lnSpc>
            </a:pPr>
            <a:r>
              <a:rPr lang="fr-FR" dirty="0"/>
              <a:t>- de l’apprentissage: par gestes, questionnaires..,</a:t>
            </a:r>
          </a:p>
          <a:p>
            <a:pPr eaLnBrk="1" hangingPunct="1">
              <a:lnSpc>
                <a:spcPct val="90000"/>
              </a:lnSpc>
            </a:pPr>
            <a:r>
              <a:rPr lang="fr-FR" dirty="0"/>
              <a:t>- De l’enseignement: savoir se remettre en question</a:t>
            </a:r>
          </a:p>
          <a:p>
            <a:pPr eaLnBrk="1" hangingPunct="1">
              <a:lnSpc>
                <a:spcPct val="90000"/>
              </a:lnSpc>
            </a:pPr>
            <a:r>
              <a:rPr lang="fr-FR" dirty="0"/>
              <a:t>- quels moyens a le patient pour évaluer ce qu’il a fait, s’il le fait mieux une fois chez lui en situation réelle</a:t>
            </a:r>
          </a:p>
          <a:p>
            <a:pPr eaLnBrk="1" hangingPunct="1">
              <a:lnSpc>
                <a:spcPct val="90000"/>
              </a:lnSpc>
            </a:pPr>
            <a:r>
              <a:rPr lang="fr-FR" dirty="0"/>
              <a:t>- penser à travailler en réseau et partenariat pour que le patient ait une personne ressource en dehors de l’institution.</a:t>
            </a:r>
          </a:p>
          <a:p>
            <a:pPr algn="ctr" eaLnBrk="1" hangingPunct="1">
              <a:lnSpc>
                <a:spcPct val="90000"/>
              </a:lnSpc>
              <a:buNone/>
            </a:pPr>
            <a:r>
              <a:rPr lang="fr-FR" dirty="0">
                <a:solidFill>
                  <a:srgbClr val="0070C0"/>
                </a:solidFill>
              </a:rPr>
              <a:t>«  faire dire et faire faire »</a:t>
            </a:r>
          </a:p>
        </p:txBody>
      </p:sp>
      <p:sp>
        <p:nvSpPr>
          <p:cNvPr id="84996" name="Espace réservé du numéro de diapositive 3"/>
          <p:cNvSpPr>
            <a:spLocks noGrp="1"/>
          </p:cNvSpPr>
          <p:nvPr>
            <p:ph type="sldNum" sz="quarter" idx="12"/>
          </p:nvPr>
        </p:nvSpPr>
        <p:spPr>
          <a:noFill/>
        </p:spPr>
        <p:txBody>
          <a:bodyPr/>
          <a:lstStyle/>
          <a:p>
            <a:fld id="{99B73F5C-E9B1-46E5-913E-79D920F10A4C}" type="slidenum">
              <a:rPr lang="fr-FR" smtClean="0"/>
              <a:pPr/>
              <a:t>81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fade">
                                      <p:cBhvr>
                                        <p:cTn id="12" dur="20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fade">
                                      <p:cBhvr>
                                        <p:cTn id="17" dur="2000"/>
                                        <p:tgtEl>
                                          <p:spTgt spid="48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fade">
                                      <p:cBhvr>
                                        <p:cTn id="22" dur="2000"/>
                                        <p:tgtEl>
                                          <p:spTgt spid="48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fade">
                                      <p:cBhvr>
                                        <p:cTn id="27" dur="2000"/>
                                        <p:tgtEl>
                                          <p:spTgt spid="481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4" end="4"/>
                                            </p:txEl>
                                          </p:spTgt>
                                        </p:tgtEl>
                                        <p:attrNameLst>
                                          <p:attrName>style.visibility</p:attrName>
                                        </p:attrNameLst>
                                      </p:cBhvr>
                                      <p:to>
                                        <p:strVal val="visible"/>
                                      </p:to>
                                    </p:set>
                                    <p:animEffect transition="in" filter="fade">
                                      <p:cBhvr>
                                        <p:cTn id="32" dur="20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p:txBody>
          <a:bodyPr/>
          <a:lstStyle/>
          <a:p>
            <a:endParaRPr lang="fr-FR"/>
          </a:p>
        </p:txBody>
      </p:sp>
      <p:sp>
        <p:nvSpPr>
          <p:cNvPr id="86019" name="Espace réservé du contenu 2"/>
          <p:cNvSpPr>
            <a:spLocks noGrp="1"/>
          </p:cNvSpPr>
          <p:nvPr>
            <p:ph idx="1"/>
          </p:nvPr>
        </p:nvSpPr>
        <p:spPr/>
        <p:txBody>
          <a:bodyPr/>
          <a:lstStyle/>
          <a:p>
            <a:r>
              <a:rPr lang="fr-FR" sz="4000" dirty="0"/>
              <a:t>Reformuler et réajuster les objectifs si nécessaire</a:t>
            </a:r>
          </a:p>
          <a:p>
            <a:r>
              <a:rPr lang="fr-FR" sz="4000" dirty="0"/>
              <a:t>Renseigner le dossier éducatif</a:t>
            </a:r>
          </a:p>
        </p:txBody>
      </p:sp>
      <p:sp>
        <p:nvSpPr>
          <p:cNvPr id="86020" name="Espace réservé du numéro de diapositive 3"/>
          <p:cNvSpPr>
            <a:spLocks noGrp="1"/>
          </p:cNvSpPr>
          <p:nvPr>
            <p:ph type="sldNum" sz="quarter" idx="12"/>
          </p:nvPr>
        </p:nvSpPr>
        <p:spPr>
          <a:noFill/>
        </p:spPr>
        <p:txBody>
          <a:bodyPr/>
          <a:lstStyle/>
          <a:p>
            <a:fld id="{61576A51-19E0-40B3-88AC-10798CE138C7}" type="slidenum">
              <a:rPr lang="fr-FR" smtClean="0"/>
              <a:pPr/>
              <a:t>82</a:t>
            </a:fld>
            <a:endParaRPr lang="fr-F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fr-FR" dirty="0"/>
              <a:t>CONCLUSION</a:t>
            </a:r>
          </a:p>
        </p:txBody>
      </p:sp>
      <p:sp>
        <p:nvSpPr>
          <p:cNvPr id="87043" name="Rectangle 3"/>
          <p:cNvSpPr>
            <a:spLocks noGrp="1" noChangeArrowheads="1"/>
          </p:cNvSpPr>
          <p:nvPr>
            <p:ph type="body" idx="1"/>
          </p:nvPr>
        </p:nvSpPr>
        <p:spPr/>
        <p:txBody>
          <a:bodyPr/>
          <a:lstStyle/>
          <a:p>
            <a:pPr eaLnBrk="1" hangingPunct="1">
              <a:buNone/>
            </a:pPr>
            <a:r>
              <a:rPr lang="fr-FR" sz="3600" dirty="0"/>
              <a:t>L’éducation thérapeutique est une démarche passionnante, parce que c’est une aventure humaine, qui nous </a:t>
            </a:r>
            <a:r>
              <a:rPr lang="fr-FR" sz="3600" dirty="0">
                <a:solidFill>
                  <a:srgbClr val="0070C0"/>
                </a:solidFill>
              </a:rPr>
              <a:t>engage avec l’autre </a:t>
            </a:r>
            <a:r>
              <a:rPr lang="fr-FR" sz="3600" dirty="0"/>
              <a:t>dans </a:t>
            </a:r>
            <a:r>
              <a:rPr lang="fr-FR" sz="3600" dirty="0">
                <a:solidFill>
                  <a:srgbClr val="0070C0"/>
                </a:solidFill>
              </a:rPr>
              <a:t>une relation d’équivalence </a:t>
            </a:r>
            <a:r>
              <a:rPr lang="fr-FR" sz="3600" dirty="0"/>
              <a:t>et en permanence dans une recherche de sens.</a:t>
            </a:r>
          </a:p>
        </p:txBody>
      </p:sp>
      <p:sp>
        <p:nvSpPr>
          <p:cNvPr id="87044" name="Espace réservé du numéro de diapositive 3"/>
          <p:cNvSpPr>
            <a:spLocks noGrp="1"/>
          </p:cNvSpPr>
          <p:nvPr>
            <p:ph type="sldNum" sz="quarter" idx="12"/>
          </p:nvPr>
        </p:nvSpPr>
        <p:spPr>
          <a:noFill/>
        </p:spPr>
        <p:txBody>
          <a:bodyPr/>
          <a:lstStyle/>
          <a:p>
            <a:fld id="{737E23EE-9194-45CD-99FD-7516CE1196B0}" type="slidenum">
              <a:rPr lang="fr-FR" smtClean="0"/>
              <a:pPr/>
              <a:t>83</a:t>
            </a:fld>
            <a:endParaRPr lang="fr-F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fr-FR" sz="4000"/>
              <a:t>Sources</a:t>
            </a:r>
            <a:br>
              <a:rPr lang="fr-FR" sz="4000"/>
            </a:br>
            <a:endParaRPr lang="fr-FR" sz="4000"/>
          </a:p>
        </p:txBody>
      </p:sp>
      <p:sp>
        <p:nvSpPr>
          <p:cNvPr id="204803" name="Rectangle 3"/>
          <p:cNvSpPr>
            <a:spLocks noGrp="1" noChangeArrowheads="1"/>
          </p:cNvSpPr>
          <p:nvPr>
            <p:ph type="body" idx="1"/>
          </p:nvPr>
        </p:nvSpPr>
        <p:spPr>
          <a:xfrm>
            <a:off x="0" y="1600200"/>
            <a:ext cx="9144000" cy="4525963"/>
          </a:xfrm>
        </p:spPr>
        <p:txBody>
          <a:bodyPr/>
          <a:lstStyle/>
          <a:p>
            <a:r>
              <a:rPr lang="fr-FR" dirty="0"/>
              <a:t>Brault N. Santé, Société, Humanité (Hachette)</a:t>
            </a:r>
          </a:p>
          <a:p>
            <a:r>
              <a:rPr lang="fr-FR" dirty="0"/>
              <a:t>Jolivet A, Le L, KB. Santé Publique, (</a:t>
            </a:r>
            <a:r>
              <a:rPr lang="fr-FR" dirty="0" err="1"/>
              <a:t>Vernazobres</a:t>
            </a:r>
            <a:r>
              <a:rPr lang="fr-FR" dirty="0"/>
              <a:t> Greco)</a:t>
            </a:r>
          </a:p>
          <a:p>
            <a:r>
              <a:rPr lang="fr-FR" dirty="0" err="1"/>
              <a:t>Tavolacci</a:t>
            </a:r>
            <a:r>
              <a:rPr lang="fr-FR" dirty="0"/>
              <a:t> MP, </a:t>
            </a:r>
            <a:r>
              <a:rPr lang="fr-FR" dirty="0" err="1"/>
              <a:t>Ladner</a:t>
            </a:r>
            <a:r>
              <a:rPr lang="fr-FR" dirty="0"/>
              <a:t> J. Santé Publique</a:t>
            </a:r>
          </a:p>
          <a:p>
            <a:r>
              <a:rPr lang="fr-FR" dirty="0">
                <a:hlinkClick r:id="rId2"/>
              </a:rPr>
              <a:t>www.INSEE.fr</a:t>
            </a:r>
            <a:endParaRPr lang="fr-FR" dirty="0"/>
          </a:p>
          <a:p>
            <a:r>
              <a:rPr lang="fr-FR" dirty="0"/>
              <a:t>Livre des plans de santé publique, (</a:t>
            </a:r>
            <a:r>
              <a:rPr lang="fr-FR" dirty="0">
                <a:hlinkClick r:id="rId3"/>
              </a:rPr>
              <a:t>www.santé.gouv.fr</a:t>
            </a:r>
            <a:r>
              <a:rPr lang="fr-FR" dirty="0"/>
              <a:t>)</a:t>
            </a:r>
          </a:p>
          <a:p>
            <a:r>
              <a:rPr lang="fr-FR" dirty="0"/>
              <a:t>HAS – recommandations éducation thérapeutiques</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fr-FR" sz="4000"/>
              <a:t>Catégories d’intervention pour la prévention</a:t>
            </a:r>
          </a:p>
        </p:txBody>
      </p:sp>
      <p:sp>
        <p:nvSpPr>
          <p:cNvPr id="196611" name="Rectangle 3"/>
          <p:cNvSpPr>
            <a:spLocks noGrp="1" noChangeArrowheads="1"/>
          </p:cNvSpPr>
          <p:nvPr>
            <p:ph type="body" idx="1"/>
          </p:nvPr>
        </p:nvSpPr>
        <p:spPr>
          <a:xfrm>
            <a:off x="107504" y="1981200"/>
            <a:ext cx="8856984" cy="4114800"/>
          </a:xfrm>
        </p:spPr>
        <p:txBody>
          <a:bodyPr/>
          <a:lstStyle/>
          <a:p>
            <a:pPr>
              <a:lnSpc>
                <a:spcPct val="80000"/>
              </a:lnSpc>
            </a:pPr>
            <a:r>
              <a:rPr lang="fr-FR" dirty="0"/>
              <a:t>Mesures légales et socio-économiques (loi Evin, loi sur l’intégration des </a:t>
            </a:r>
            <a:r>
              <a:rPr lang="fr-FR" dirty="0" err="1"/>
              <a:t>handicappés</a:t>
            </a:r>
            <a:r>
              <a:rPr lang="fr-FR" dirty="0"/>
              <a:t>, gratuité de dépistage)</a:t>
            </a:r>
          </a:p>
          <a:p>
            <a:pPr>
              <a:lnSpc>
                <a:spcPct val="80000"/>
              </a:lnSpc>
            </a:pPr>
            <a:r>
              <a:rPr lang="fr-FR" dirty="0"/>
              <a:t>Actions pour améliorer ou préserver l’environnement et les conditions de vie (accès handicapés, sécurité au travail)</a:t>
            </a:r>
          </a:p>
          <a:p>
            <a:pPr>
              <a:lnSpc>
                <a:spcPct val="80000"/>
              </a:lnSpc>
            </a:pPr>
            <a:r>
              <a:rPr lang="fr-FR" dirty="0"/>
              <a:t>Actes médicaux (vaccins, dépistage, </a:t>
            </a:r>
            <a:r>
              <a:rPr lang="fr-FR" dirty="0" err="1"/>
              <a:t>réeducation</a:t>
            </a:r>
            <a:r>
              <a:rPr lang="fr-FR" dirty="0"/>
              <a:t>)</a:t>
            </a:r>
          </a:p>
          <a:p>
            <a:pPr>
              <a:lnSpc>
                <a:spcPct val="80000"/>
              </a:lnSpc>
            </a:pPr>
            <a:r>
              <a:rPr lang="fr-FR" dirty="0"/>
              <a:t>Éducation pour la santé (éducation sur sexualité, nutrition dans les écoles, sevrage tabagique, éducation des patients ayant une maladie chronique)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2000"/>
                                        <p:tgtEl>
                                          <p:spTgt spid="1966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wipe(left)">
                                      <p:cBhvr>
                                        <p:cTn id="12" dur="500"/>
                                        <p:tgtEl>
                                          <p:spTgt spid="196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611">
                                            <p:txEl>
                                              <p:pRg st="1" end="1"/>
                                            </p:txEl>
                                          </p:spTgt>
                                        </p:tgtEl>
                                        <p:attrNameLst>
                                          <p:attrName>style.visibility</p:attrName>
                                        </p:attrNameLst>
                                      </p:cBhvr>
                                      <p:to>
                                        <p:strVal val="visible"/>
                                      </p:to>
                                    </p:set>
                                    <p:animEffect transition="in" filter="wipe(left)">
                                      <p:cBhvr>
                                        <p:cTn id="17" dur="500"/>
                                        <p:tgtEl>
                                          <p:spTgt spid="1966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611">
                                            <p:txEl>
                                              <p:pRg st="2" end="2"/>
                                            </p:txEl>
                                          </p:spTgt>
                                        </p:tgtEl>
                                        <p:attrNameLst>
                                          <p:attrName>style.visibility</p:attrName>
                                        </p:attrNameLst>
                                      </p:cBhvr>
                                      <p:to>
                                        <p:strVal val="visible"/>
                                      </p:to>
                                    </p:set>
                                    <p:animEffect transition="in" filter="wipe(left)">
                                      <p:cBhvr>
                                        <p:cTn id="22" dur="500"/>
                                        <p:tgtEl>
                                          <p:spTgt spid="1966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6611">
                                            <p:txEl>
                                              <p:pRg st="3" end="3"/>
                                            </p:txEl>
                                          </p:spTgt>
                                        </p:tgtEl>
                                        <p:attrNameLst>
                                          <p:attrName>style.visibility</p:attrName>
                                        </p:attrNameLst>
                                      </p:cBhvr>
                                      <p:to>
                                        <p:strVal val="visible"/>
                                      </p:to>
                                    </p:set>
                                    <p:animEffect transition="in" filter="wipe(left)">
                                      <p:cBhvr>
                                        <p:cTn id="27"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8|6.4|4.9|7.9"/>
</p:tagLst>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2052</TotalTime>
  <Words>5350</Words>
  <Application>Microsoft Office PowerPoint</Application>
  <PresentationFormat>Affichage à l'écran (4:3)</PresentationFormat>
  <Paragraphs>440</Paragraphs>
  <Slides>84</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84</vt:i4>
      </vt:variant>
    </vt:vector>
  </HeadingPairs>
  <TitlesOfParts>
    <vt:vector size="89" baseType="lpstr">
      <vt:lpstr>Arial</vt:lpstr>
      <vt:lpstr>Symbol</vt:lpstr>
      <vt:lpstr>Times New Roman</vt:lpstr>
      <vt:lpstr>Webdings</vt:lpstr>
      <vt:lpstr>Modèle par défaut</vt:lpstr>
      <vt:lpstr>Présentation PowerPoint</vt:lpstr>
      <vt:lpstr>Santé publique </vt:lpstr>
      <vt:lpstr>Présentation PowerPoint</vt:lpstr>
      <vt:lpstr>Prévention</vt:lpstr>
      <vt:lpstr>3 niveaux de la prévention</vt:lpstr>
      <vt:lpstr>Politique de prévention niveau national</vt:lpstr>
      <vt:lpstr>Politique de prévention niveau local</vt:lpstr>
      <vt:lpstr>Économie de la prévention</vt:lpstr>
      <vt:lpstr>Catégories d’intervention pour la prévention</vt:lpstr>
      <vt:lpstr>Dépistage (prévention secondaire)</vt:lpstr>
      <vt:lpstr>Indications du dépistage</vt:lpstr>
      <vt:lpstr>Dépistages en France</vt:lpstr>
      <vt:lpstr>Présentation PowerPoint</vt:lpstr>
      <vt:lpstr>Présentation PowerPoint</vt:lpstr>
      <vt:lpstr>Promotion de la santé </vt:lpstr>
      <vt:lpstr>Promotion de la santé</vt:lpstr>
      <vt:lpstr>Promotion de la santé</vt:lpstr>
      <vt:lpstr>Promotion de la santé</vt:lpstr>
      <vt:lpstr>Présentation PowerPoint</vt:lpstr>
      <vt:lpstr>Éducation pour la Santé</vt:lpstr>
      <vt:lpstr>Présentation PowerPoint</vt:lpstr>
      <vt:lpstr>Exemple d’éducation pour la santé: la nutrition</vt:lpstr>
      <vt:lpstr>Santé communautaire</vt:lpstr>
      <vt:lpstr>Education pour la santé</vt:lpstr>
      <vt:lpstr>Education thérapeutique/observance</vt:lpstr>
      <vt:lpstr>Education thérapeutique : cadre</vt:lpstr>
      <vt:lpstr>ET :Définition OMS 1998</vt:lpstr>
      <vt:lpstr>OMS</vt:lpstr>
      <vt:lpstr>Objectifs (HAS)</vt:lpstr>
      <vt:lpstr>ETP : cahier des charges (HAS) arrêté du 2 AOUT 2010 </vt:lpstr>
      <vt:lpstr>référence</vt:lpstr>
      <vt:lpstr>Présentation PowerPoint</vt:lpstr>
      <vt:lpstr>OBSERVANCE: objectifs</vt:lpstr>
      <vt:lpstr>Observance : objectifs</vt:lpstr>
      <vt:lpstr>Observance : objectifs</vt:lpstr>
      <vt:lpstr>ACCEPTATION DE LA MALADIE</vt:lpstr>
      <vt:lpstr>RELATION SOIGNANT-SOIGNE</vt:lpstr>
      <vt:lpstr>RELATION SOIGNANT-SOIGNE</vt:lpstr>
      <vt:lpstr>Selon Carl ROGERS</vt:lpstr>
      <vt:lpstr>Approche des principaux courants pédagogiques </vt:lpstr>
      <vt:lpstr>Approche des principaux courants pédagogiques </vt:lpstr>
      <vt:lpstr>Approche des principaux courants pédagogiques </vt:lpstr>
      <vt:lpstr>Approche des principaux courants pédagogiques </vt:lpstr>
      <vt:lpstr>Approche des principaux courants pédagogiques </vt:lpstr>
      <vt:lpstr>Approche des principaux courants pédagogiques </vt:lpstr>
      <vt:lpstr>Présentation PowerPoint</vt:lpstr>
      <vt:lpstr>Présentation PowerPoint</vt:lpstr>
      <vt:lpstr>Le cognitivisme</vt:lpstr>
      <vt:lpstr>Le cognitivisme</vt:lpstr>
      <vt:lpstr>Le courant Humaniste</vt:lpstr>
      <vt:lpstr>LIMITES DU SOIGNANT</vt:lpstr>
      <vt:lpstr>Présentation PowerPoint</vt:lpstr>
      <vt:lpstr>Présentation PowerPoint</vt:lpstr>
      <vt:lpstr>LIMITES DU PATIENT</vt:lpstr>
      <vt:lpstr>Postulat</vt:lpstr>
      <vt:lpstr>Présentation PowerPoint</vt:lpstr>
      <vt:lpstr>Postulat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Interventions du soignant sur les étapes du changement</vt:lpstr>
      <vt:lpstr>Présentation PowerPoint</vt:lpstr>
      <vt:lpstr>ETAPES DE L’EDUCATION THERAPEUTIQUE</vt:lpstr>
      <vt:lpstr>Présentation PowerPoint</vt:lpstr>
      <vt:lpstr>Présentation PowerPoint</vt:lpstr>
      <vt:lpstr>1ère étape: analyse des données = &gt; élaborer un diagnostic éducatif</vt:lpstr>
      <vt:lpstr>Présentation PowerPoint</vt:lpstr>
      <vt:lpstr>2ème étape: élaboration d’objectifs éducationnels: définir un programme personnalisé d ETP avec des priorités d’apprentissage</vt:lpstr>
      <vt:lpstr>Présentation PowerPoint</vt:lpstr>
      <vt:lpstr>Présentation PowerPoint</vt:lpstr>
      <vt:lpstr>3ème étape: planification et exécution de l’enseignement collective ou en alternance</vt:lpstr>
      <vt:lpstr>Présentation PowerPoint</vt:lpstr>
      <vt:lpstr>Présentation PowerPoint</vt:lpstr>
      <vt:lpstr>Présentation PowerPoint</vt:lpstr>
      <vt:lpstr>Présentation PowerPoint</vt:lpstr>
      <vt:lpstr>Présentation PowerPoint</vt:lpstr>
      <vt:lpstr>4ème étape: évaluation</vt:lpstr>
      <vt:lpstr>Présentation PowerPoint</vt:lpstr>
      <vt:lpstr>CONCLUSION</vt:lpstr>
      <vt:lpstr>Sources </vt:lpstr>
    </vt:vector>
  </TitlesOfParts>
  <Company>CPS91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cisnacherm</dc:creator>
  <cp:lastModifiedBy>End Manuela</cp:lastModifiedBy>
  <cp:revision>336</cp:revision>
  <dcterms:created xsi:type="dcterms:W3CDTF">2006-04-13T08:02:01Z</dcterms:created>
  <dcterms:modified xsi:type="dcterms:W3CDTF">2024-02-19T11:03:28Z</dcterms:modified>
</cp:coreProperties>
</file>