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7"/>
  </p:notesMasterIdLst>
  <p:sldIdLst>
    <p:sldId id="256" r:id="rId2"/>
    <p:sldId id="257" r:id="rId3"/>
    <p:sldId id="268" r:id="rId4"/>
    <p:sldId id="258" r:id="rId5"/>
    <p:sldId id="348" r:id="rId6"/>
    <p:sldId id="346" r:id="rId7"/>
    <p:sldId id="269" r:id="rId8"/>
    <p:sldId id="271" r:id="rId9"/>
    <p:sldId id="334" r:id="rId10"/>
    <p:sldId id="347" r:id="rId11"/>
    <p:sldId id="349" r:id="rId12"/>
    <p:sldId id="350" r:id="rId13"/>
    <p:sldId id="351" r:id="rId14"/>
    <p:sldId id="352" r:id="rId15"/>
    <p:sldId id="353" r:id="rId16"/>
    <p:sldId id="335" r:id="rId17"/>
    <p:sldId id="272" r:id="rId18"/>
    <p:sldId id="336" r:id="rId19"/>
    <p:sldId id="294" r:id="rId20"/>
    <p:sldId id="295" r:id="rId21"/>
    <p:sldId id="338" r:id="rId22"/>
    <p:sldId id="337" r:id="rId23"/>
    <p:sldId id="339" r:id="rId24"/>
    <p:sldId id="273" r:id="rId25"/>
    <p:sldId id="274" r:id="rId26"/>
    <p:sldId id="275" r:id="rId27"/>
    <p:sldId id="276" r:id="rId28"/>
    <p:sldId id="342" r:id="rId29"/>
    <p:sldId id="340" r:id="rId30"/>
    <p:sldId id="278" r:id="rId31"/>
    <p:sldId id="343" r:id="rId32"/>
    <p:sldId id="344" r:id="rId33"/>
    <p:sldId id="345" r:id="rId34"/>
    <p:sldId id="279" r:id="rId35"/>
    <p:sldId id="356" r:id="rId36"/>
    <p:sldId id="331" r:id="rId37"/>
    <p:sldId id="330" r:id="rId38"/>
    <p:sldId id="332" r:id="rId39"/>
    <p:sldId id="357" r:id="rId40"/>
    <p:sldId id="358" r:id="rId41"/>
    <p:sldId id="341" r:id="rId42"/>
    <p:sldId id="333" r:id="rId43"/>
    <p:sldId id="359" r:id="rId44"/>
    <p:sldId id="360" r:id="rId45"/>
    <p:sldId id="361" r:id="rId46"/>
    <p:sldId id="362" r:id="rId47"/>
    <p:sldId id="363" r:id="rId48"/>
    <p:sldId id="364" r:id="rId49"/>
    <p:sldId id="365" r:id="rId50"/>
    <p:sldId id="366" r:id="rId51"/>
    <p:sldId id="367" r:id="rId52"/>
    <p:sldId id="368" r:id="rId53"/>
    <p:sldId id="369" r:id="rId54"/>
    <p:sldId id="262" r:id="rId55"/>
    <p:sldId id="270"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84" d="100"/>
          <a:sy n="84"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BA361B-6C01-4FCF-8C08-B033924D41F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692F830-8346-491C-91E9-431AC306FF35}">
      <dgm:prSet phldrT="[Texte]"/>
      <dgm:spPr/>
      <dgm:t>
        <a:bodyPr/>
        <a:lstStyle/>
        <a:p>
          <a:r>
            <a:rPr lang="fr-FR" dirty="0"/>
            <a:t>Amélioration de l’état de santé</a:t>
          </a:r>
          <a:endParaRPr lang="en-US" dirty="0"/>
        </a:p>
      </dgm:t>
    </dgm:pt>
    <dgm:pt modelId="{0A6F606D-C4BB-4A7D-8D8D-9AC7CDC38932}" type="parTrans" cxnId="{8CC4A47D-0ACF-4F78-BFC7-B194E0FDE4FF}">
      <dgm:prSet/>
      <dgm:spPr/>
      <dgm:t>
        <a:bodyPr/>
        <a:lstStyle/>
        <a:p>
          <a:endParaRPr lang="en-US"/>
        </a:p>
      </dgm:t>
    </dgm:pt>
    <dgm:pt modelId="{C4D8463F-7821-4D3A-93FD-C69FE9929B21}" type="sibTrans" cxnId="{8CC4A47D-0ACF-4F78-BFC7-B194E0FDE4FF}">
      <dgm:prSet/>
      <dgm:spPr/>
      <dgm:t>
        <a:bodyPr/>
        <a:lstStyle/>
        <a:p>
          <a:endParaRPr lang="en-US"/>
        </a:p>
      </dgm:t>
    </dgm:pt>
    <dgm:pt modelId="{B20A9716-BAB5-4EB5-BD46-107450E7511A}">
      <dgm:prSet phldrT="[Texte]"/>
      <dgm:spPr/>
      <dgm:t>
        <a:bodyPr/>
        <a:lstStyle/>
        <a:p>
          <a:r>
            <a:rPr lang="fr-FR" dirty="0"/>
            <a:t>Sécurité et environnement </a:t>
          </a:r>
          <a:endParaRPr lang="en-US" dirty="0"/>
        </a:p>
      </dgm:t>
    </dgm:pt>
    <dgm:pt modelId="{BC66EE25-A25A-4347-B81E-F7CF8B138396}" type="parTrans" cxnId="{210AC336-9211-4525-A329-2BD5EDD4EB15}">
      <dgm:prSet/>
      <dgm:spPr/>
      <dgm:t>
        <a:bodyPr/>
        <a:lstStyle/>
        <a:p>
          <a:endParaRPr lang="en-US"/>
        </a:p>
      </dgm:t>
    </dgm:pt>
    <dgm:pt modelId="{C31E4A4C-7CD0-4E1A-9FBA-8E2734466078}" type="sibTrans" cxnId="{210AC336-9211-4525-A329-2BD5EDD4EB15}">
      <dgm:prSet/>
      <dgm:spPr/>
      <dgm:t>
        <a:bodyPr/>
        <a:lstStyle/>
        <a:p>
          <a:endParaRPr lang="en-US"/>
        </a:p>
      </dgm:t>
    </dgm:pt>
    <dgm:pt modelId="{116C3488-D053-4448-A80A-36F8B1E97CB9}">
      <dgm:prSet phldrT="[Texte]"/>
      <dgm:spPr/>
      <dgm:t>
        <a:bodyPr/>
        <a:lstStyle/>
        <a:p>
          <a:r>
            <a:rPr lang="fr-FR" dirty="0"/>
            <a:t>Relation  </a:t>
          </a:r>
          <a:endParaRPr lang="en-US" dirty="0"/>
        </a:p>
      </dgm:t>
    </dgm:pt>
    <dgm:pt modelId="{1484F390-3214-4A0D-A5CB-332B0301F202}" type="parTrans" cxnId="{6C524F4B-953B-44E1-ADDD-5630C8D97E40}">
      <dgm:prSet/>
      <dgm:spPr/>
      <dgm:t>
        <a:bodyPr/>
        <a:lstStyle/>
        <a:p>
          <a:endParaRPr lang="en-US"/>
        </a:p>
      </dgm:t>
    </dgm:pt>
    <dgm:pt modelId="{E82793D9-E2F1-4567-8AE1-5F503A58E748}" type="sibTrans" cxnId="{6C524F4B-953B-44E1-ADDD-5630C8D97E40}">
      <dgm:prSet/>
      <dgm:spPr/>
      <dgm:t>
        <a:bodyPr/>
        <a:lstStyle/>
        <a:p>
          <a:endParaRPr lang="en-US"/>
        </a:p>
      </dgm:t>
    </dgm:pt>
    <dgm:pt modelId="{D2B6362A-A07F-4D98-8892-CB51ECFDABC2}">
      <dgm:prSet phldrT="[Texte]"/>
      <dgm:spPr/>
      <dgm:t>
        <a:bodyPr/>
        <a:lstStyle/>
        <a:p>
          <a:r>
            <a:rPr lang="fr-FR" dirty="0"/>
            <a:t>Confort </a:t>
          </a:r>
          <a:endParaRPr lang="en-US" dirty="0"/>
        </a:p>
      </dgm:t>
    </dgm:pt>
    <dgm:pt modelId="{E1A71EBA-8123-453D-BE4F-DD8E8AB2FC3B}" type="parTrans" cxnId="{AD81349D-98DC-4A75-A3F9-73050800DE11}">
      <dgm:prSet/>
      <dgm:spPr/>
      <dgm:t>
        <a:bodyPr/>
        <a:lstStyle/>
        <a:p>
          <a:endParaRPr lang="en-US"/>
        </a:p>
      </dgm:t>
    </dgm:pt>
    <dgm:pt modelId="{035EF2BF-D862-4E97-A5D0-8C435CAE3447}" type="sibTrans" cxnId="{AD81349D-98DC-4A75-A3F9-73050800DE11}">
      <dgm:prSet/>
      <dgm:spPr/>
      <dgm:t>
        <a:bodyPr/>
        <a:lstStyle/>
        <a:p>
          <a:endParaRPr lang="en-US"/>
        </a:p>
      </dgm:t>
    </dgm:pt>
    <dgm:pt modelId="{AC38532C-8807-4D43-835B-A63C9BD33738}" type="pres">
      <dgm:prSet presAssocID="{5CBA361B-6C01-4FCF-8C08-B033924D41F0}" presName="Name0" presStyleCnt="0">
        <dgm:presLayoutVars>
          <dgm:chMax val="7"/>
          <dgm:chPref val="7"/>
          <dgm:dir/>
        </dgm:presLayoutVars>
      </dgm:prSet>
      <dgm:spPr/>
    </dgm:pt>
    <dgm:pt modelId="{B95E9F31-F3A7-4B55-9C74-FA05B601C3DA}" type="pres">
      <dgm:prSet presAssocID="{5CBA361B-6C01-4FCF-8C08-B033924D41F0}" presName="Name1" presStyleCnt="0"/>
      <dgm:spPr/>
    </dgm:pt>
    <dgm:pt modelId="{AF9205DF-4B48-4671-90BB-65577CF3DCF2}" type="pres">
      <dgm:prSet presAssocID="{5CBA361B-6C01-4FCF-8C08-B033924D41F0}" presName="cycle" presStyleCnt="0"/>
      <dgm:spPr/>
    </dgm:pt>
    <dgm:pt modelId="{D5D87109-1EDF-43B2-86F0-A430A058929A}" type="pres">
      <dgm:prSet presAssocID="{5CBA361B-6C01-4FCF-8C08-B033924D41F0}" presName="srcNode" presStyleLbl="node1" presStyleIdx="0" presStyleCnt="4"/>
      <dgm:spPr/>
    </dgm:pt>
    <dgm:pt modelId="{757B5914-621D-4FFE-A218-FFF72F2AEE60}" type="pres">
      <dgm:prSet presAssocID="{5CBA361B-6C01-4FCF-8C08-B033924D41F0}" presName="conn" presStyleLbl="parChTrans1D2" presStyleIdx="0" presStyleCnt="1"/>
      <dgm:spPr/>
    </dgm:pt>
    <dgm:pt modelId="{D4CCB115-0C19-4884-8953-B875B3511DBE}" type="pres">
      <dgm:prSet presAssocID="{5CBA361B-6C01-4FCF-8C08-B033924D41F0}" presName="extraNode" presStyleLbl="node1" presStyleIdx="0" presStyleCnt="4"/>
      <dgm:spPr/>
    </dgm:pt>
    <dgm:pt modelId="{9AFD9DEF-9D5D-4544-83B3-E5867FF55628}" type="pres">
      <dgm:prSet presAssocID="{5CBA361B-6C01-4FCF-8C08-B033924D41F0}" presName="dstNode" presStyleLbl="node1" presStyleIdx="0" presStyleCnt="4"/>
      <dgm:spPr/>
    </dgm:pt>
    <dgm:pt modelId="{024AADF5-3193-441F-8E03-0FA93AA2276F}" type="pres">
      <dgm:prSet presAssocID="{B692F830-8346-491C-91E9-431AC306FF35}" presName="text_1" presStyleLbl="node1" presStyleIdx="0" presStyleCnt="4">
        <dgm:presLayoutVars>
          <dgm:bulletEnabled val="1"/>
        </dgm:presLayoutVars>
      </dgm:prSet>
      <dgm:spPr/>
    </dgm:pt>
    <dgm:pt modelId="{261030F0-8BD2-411C-9F2F-BA3936F18872}" type="pres">
      <dgm:prSet presAssocID="{B692F830-8346-491C-91E9-431AC306FF35}" presName="accent_1" presStyleCnt="0"/>
      <dgm:spPr/>
    </dgm:pt>
    <dgm:pt modelId="{5E80BB7F-21C0-4403-9DE2-750C813F863F}" type="pres">
      <dgm:prSet presAssocID="{B692F830-8346-491C-91E9-431AC306FF35}" presName="accentRepeatNode" presStyleLbl="solidFgAcc1" presStyleIdx="0" presStyleCnt="4"/>
      <dgm:spPr/>
    </dgm:pt>
    <dgm:pt modelId="{5FC10C35-62E7-4169-A80D-C164D9D45BC2}" type="pres">
      <dgm:prSet presAssocID="{B20A9716-BAB5-4EB5-BD46-107450E7511A}" presName="text_2" presStyleLbl="node1" presStyleIdx="1" presStyleCnt="4">
        <dgm:presLayoutVars>
          <dgm:bulletEnabled val="1"/>
        </dgm:presLayoutVars>
      </dgm:prSet>
      <dgm:spPr/>
    </dgm:pt>
    <dgm:pt modelId="{BB1C1B34-0424-450D-A3F2-75E5E8C32B7A}" type="pres">
      <dgm:prSet presAssocID="{B20A9716-BAB5-4EB5-BD46-107450E7511A}" presName="accent_2" presStyleCnt="0"/>
      <dgm:spPr/>
    </dgm:pt>
    <dgm:pt modelId="{1FF133CB-2D0C-4C38-BA39-00F75B2FF1C1}" type="pres">
      <dgm:prSet presAssocID="{B20A9716-BAB5-4EB5-BD46-107450E7511A}" presName="accentRepeatNode" presStyleLbl="solidFgAcc1" presStyleIdx="1" presStyleCnt="4"/>
      <dgm:spPr/>
    </dgm:pt>
    <dgm:pt modelId="{E379FA2C-C061-44C9-B347-AB4849CA0CEA}" type="pres">
      <dgm:prSet presAssocID="{116C3488-D053-4448-A80A-36F8B1E97CB9}" presName="text_3" presStyleLbl="node1" presStyleIdx="2" presStyleCnt="4">
        <dgm:presLayoutVars>
          <dgm:bulletEnabled val="1"/>
        </dgm:presLayoutVars>
      </dgm:prSet>
      <dgm:spPr/>
    </dgm:pt>
    <dgm:pt modelId="{9C15BF60-01C9-4652-8C6D-ECE176346C0D}" type="pres">
      <dgm:prSet presAssocID="{116C3488-D053-4448-A80A-36F8B1E97CB9}" presName="accent_3" presStyleCnt="0"/>
      <dgm:spPr/>
    </dgm:pt>
    <dgm:pt modelId="{101FD203-7B40-45F1-8A0B-A2EBC5CAE3F6}" type="pres">
      <dgm:prSet presAssocID="{116C3488-D053-4448-A80A-36F8B1E97CB9}" presName="accentRepeatNode" presStyleLbl="solidFgAcc1" presStyleIdx="2" presStyleCnt="4"/>
      <dgm:spPr/>
    </dgm:pt>
    <dgm:pt modelId="{501417C9-5C48-4B4F-927C-13DE682AEF8B}" type="pres">
      <dgm:prSet presAssocID="{D2B6362A-A07F-4D98-8892-CB51ECFDABC2}" presName="text_4" presStyleLbl="node1" presStyleIdx="3" presStyleCnt="4">
        <dgm:presLayoutVars>
          <dgm:bulletEnabled val="1"/>
        </dgm:presLayoutVars>
      </dgm:prSet>
      <dgm:spPr/>
    </dgm:pt>
    <dgm:pt modelId="{08888F41-4308-400F-80E4-34A335B9D43C}" type="pres">
      <dgm:prSet presAssocID="{D2B6362A-A07F-4D98-8892-CB51ECFDABC2}" presName="accent_4" presStyleCnt="0"/>
      <dgm:spPr/>
    </dgm:pt>
    <dgm:pt modelId="{1FB74BDB-AE38-423D-A791-DA7FEC3B5A35}" type="pres">
      <dgm:prSet presAssocID="{D2B6362A-A07F-4D98-8892-CB51ECFDABC2}" presName="accentRepeatNode" presStyleLbl="solidFgAcc1" presStyleIdx="3" presStyleCnt="4"/>
      <dgm:spPr/>
    </dgm:pt>
  </dgm:ptLst>
  <dgm:cxnLst>
    <dgm:cxn modelId="{8F739517-86AB-430D-9CAA-0CC935391D26}" type="presOf" srcId="{C4D8463F-7821-4D3A-93FD-C69FE9929B21}" destId="{757B5914-621D-4FFE-A218-FFF72F2AEE60}" srcOrd="0" destOrd="0" presId="urn:microsoft.com/office/officeart/2008/layout/VerticalCurvedList"/>
    <dgm:cxn modelId="{BA84DF20-B057-4B42-9A18-A9752B8349C0}" type="presOf" srcId="{116C3488-D053-4448-A80A-36F8B1E97CB9}" destId="{E379FA2C-C061-44C9-B347-AB4849CA0CEA}" srcOrd="0" destOrd="0" presId="urn:microsoft.com/office/officeart/2008/layout/VerticalCurvedList"/>
    <dgm:cxn modelId="{210AC336-9211-4525-A329-2BD5EDD4EB15}" srcId="{5CBA361B-6C01-4FCF-8C08-B033924D41F0}" destId="{B20A9716-BAB5-4EB5-BD46-107450E7511A}" srcOrd="1" destOrd="0" parTransId="{BC66EE25-A25A-4347-B81E-F7CF8B138396}" sibTransId="{C31E4A4C-7CD0-4E1A-9FBA-8E2734466078}"/>
    <dgm:cxn modelId="{6C524F4B-953B-44E1-ADDD-5630C8D97E40}" srcId="{5CBA361B-6C01-4FCF-8C08-B033924D41F0}" destId="{116C3488-D053-4448-A80A-36F8B1E97CB9}" srcOrd="2" destOrd="0" parTransId="{1484F390-3214-4A0D-A5CB-332B0301F202}" sibTransId="{E82793D9-E2F1-4567-8AE1-5F503A58E748}"/>
    <dgm:cxn modelId="{25837E7D-4353-46FD-BC6C-9ACC14BF853E}" type="presOf" srcId="{B692F830-8346-491C-91E9-431AC306FF35}" destId="{024AADF5-3193-441F-8E03-0FA93AA2276F}" srcOrd="0" destOrd="0" presId="urn:microsoft.com/office/officeart/2008/layout/VerticalCurvedList"/>
    <dgm:cxn modelId="{8CC4A47D-0ACF-4F78-BFC7-B194E0FDE4FF}" srcId="{5CBA361B-6C01-4FCF-8C08-B033924D41F0}" destId="{B692F830-8346-491C-91E9-431AC306FF35}" srcOrd="0" destOrd="0" parTransId="{0A6F606D-C4BB-4A7D-8D8D-9AC7CDC38932}" sibTransId="{C4D8463F-7821-4D3A-93FD-C69FE9929B21}"/>
    <dgm:cxn modelId="{D3E3D880-8FA8-49BD-BAC0-6467322C0D99}" type="presOf" srcId="{D2B6362A-A07F-4D98-8892-CB51ECFDABC2}" destId="{501417C9-5C48-4B4F-927C-13DE682AEF8B}" srcOrd="0" destOrd="0" presId="urn:microsoft.com/office/officeart/2008/layout/VerticalCurvedList"/>
    <dgm:cxn modelId="{2AFC4182-B69D-455D-B39E-E2BFCAA2FEAF}" type="presOf" srcId="{B20A9716-BAB5-4EB5-BD46-107450E7511A}" destId="{5FC10C35-62E7-4169-A80D-C164D9D45BC2}" srcOrd="0" destOrd="0" presId="urn:microsoft.com/office/officeart/2008/layout/VerticalCurvedList"/>
    <dgm:cxn modelId="{AD81349D-98DC-4A75-A3F9-73050800DE11}" srcId="{5CBA361B-6C01-4FCF-8C08-B033924D41F0}" destId="{D2B6362A-A07F-4D98-8892-CB51ECFDABC2}" srcOrd="3" destOrd="0" parTransId="{E1A71EBA-8123-453D-BE4F-DD8E8AB2FC3B}" sibTransId="{035EF2BF-D862-4E97-A5D0-8C435CAE3447}"/>
    <dgm:cxn modelId="{622B21ED-CB85-4FF9-9CB0-89D94C02A553}" type="presOf" srcId="{5CBA361B-6C01-4FCF-8C08-B033924D41F0}" destId="{AC38532C-8807-4D43-835B-A63C9BD33738}" srcOrd="0" destOrd="0" presId="urn:microsoft.com/office/officeart/2008/layout/VerticalCurvedList"/>
    <dgm:cxn modelId="{E0995791-B9CE-464B-AEED-D227D86AA1D3}" type="presParOf" srcId="{AC38532C-8807-4D43-835B-A63C9BD33738}" destId="{B95E9F31-F3A7-4B55-9C74-FA05B601C3DA}" srcOrd="0" destOrd="0" presId="urn:microsoft.com/office/officeart/2008/layout/VerticalCurvedList"/>
    <dgm:cxn modelId="{8ABAC697-5C68-4105-BA13-F4C5078C4877}" type="presParOf" srcId="{B95E9F31-F3A7-4B55-9C74-FA05B601C3DA}" destId="{AF9205DF-4B48-4671-90BB-65577CF3DCF2}" srcOrd="0" destOrd="0" presId="urn:microsoft.com/office/officeart/2008/layout/VerticalCurvedList"/>
    <dgm:cxn modelId="{F794E5FB-BA66-4D24-BF26-49D7E3BA0AFE}" type="presParOf" srcId="{AF9205DF-4B48-4671-90BB-65577CF3DCF2}" destId="{D5D87109-1EDF-43B2-86F0-A430A058929A}" srcOrd="0" destOrd="0" presId="urn:microsoft.com/office/officeart/2008/layout/VerticalCurvedList"/>
    <dgm:cxn modelId="{104C930C-381C-4869-AB1C-80C4D89773C8}" type="presParOf" srcId="{AF9205DF-4B48-4671-90BB-65577CF3DCF2}" destId="{757B5914-621D-4FFE-A218-FFF72F2AEE60}" srcOrd="1" destOrd="0" presId="urn:microsoft.com/office/officeart/2008/layout/VerticalCurvedList"/>
    <dgm:cxn modelId="{96BF7D96-F2BE-46DB-A63F-3528A6C51183}" type="presParOf" srcId="{AF9205DF-4B48-4671-90BB-65577CF3DCF2}" destId="{D4CCB115-0C19-4884-8953-B875B3511DBE}" srcOrd="2" destOrd="0" presId="urn:microsoft.com/office/officeart/2008/layout/VerticalCurvedList"/>
    <dgm:cxn modelId="{C4384FC0-DC3A-4B60-8281-9949C773AA39}" type="presParOf" srcId="{AF9205DF-4B48-4671-90BB-65577CF3DCF2}" destId="{9AFD9DEF-9D5D-4544-83B3-E5867FF55628}" srcOrd="3" destOrd="0" presId="urn:microsoft.com/office/officeart/2008/layout/VerticalCurvedList"/>
    <dgm:cxn modelId="{F5C1D17C-364E-42EF-B7C6-7AAC3900A8A5}" type="presParOf" srcId="{B95E9F31-F3A7-4B55-9C74-FA05B601C3DA}" destId="{024AADF5-3193-441F-8E03-0FA93AA2276F}" srcOrd="1" destOrd="0" presId="urn:microsoft.com/office/officeart/2008/layout/VerticalCurvedList"/>
    <dgm:cxn modelId="{ADC66DB8-77C5-4DE4-808A-15FEC5B250E9}" type="presParOf" srcId="{B95E9F31-F3A7-4B55-9C74-FA05B601C3DA}" destId="{261030F0-8BD2-411C-9F2F-BA3936F18872}" srcOrd="2" destOrd="0" presId="urn:microsoft.com/office/officeart/2008/layout/VerticalCurvedList"/>
    <dgm:cxn modelId="{C0157809-2760-46BB-AEC3-2E7AEE6A7B84}" type="presParOf" srcId="{261030F0-8BD2-411C-9F2F-BA3936F18872}" destId="{5E80BB7F-21C0-4403-9DE2-750C813F863F}" srcOrd="0" destOrd="0" presId="urn:microsoft.com/office/officeart/2008/layout/VerticalCurvedList"/>
    <dgm:cxn modelId="{3D1800AB-F49B-4BC6-8EB1-C6A393541A41}" type="presParOf" srcId="{B95E9F31-F3A7-4B55-9C74-FA05B601C3DA}" destId="{5FC10C35-62E7-4169-A80D-C164D9D45BC2}" srcOrd="3" destOrd="0" presId="urn:microsoft.com/office/officeart/2008/layout/VerticalCurvedList"/>
    <dgm:cxn modelId="{AD3B15B1-9A88-4057-B83E-45FB6AA99D4F}" type="presParOf" srcId="{B95E9F31-F3A7-4B55-9C74-FA05B601C3DA}" destId="{BB1C1B34-0424-450D-A3F2-75E5E8C32B7A}" srcOrd="4" destOrd="0" presId="urn:microsoft.com/office/officeart/2008/layout/VerticalCurvedList"/>
    <dgm:cxn modelId="{A7C3CB77-FAD7-44A0-9025-DE7EE1137C1C}" type="presParOf" srcId="{BB1C1B34-0424-450D-A3F2-75E5E8C32B7A}" destId="{1FF133CB-2D0C-4C38-BA39-00F75B2FF1C1}" srcOrd="0" destOrd="0" presId="urn:microsoft.com/office/officeart/2008/layout/VerticalCurvedList"/>
    <dgm:cxn modelId="{98B870F1-6C64-4E19-94EA-9F7A0340D031}" type="presParOf" srcId="{B95E9F31-F3A7-4B55-9C74-FA05B601C3DA}" destId="{E379FA2C-C061-44C9-B347-AB4849CA0CEA}" srcOrd="5" destOrd="0" presId="urn:microsoft.com/office/officeart/2008/layout/VerticalCurvedList"/>
    <dgm:cxn modelId="{33ADFD08-67EE-4964-852A-9E28350BE778}" type="presParOf" srcId="{B95E9F31-F3A7-4B55-9C74-FA05B601C3DA}" destId="{9C15BF60-01C9-4652-8C6D-ECE176346C0D}" srcOrd="6" destOrd="0" presId="urn:microsoft.com/office/officeart/2008/layout/VerticalCurvedList"/>
    <dgm:cxn modelId="{234B5917-6E7E-4100-ACEA-0552C0AFD511}" type="presParOf" srcId="{9C15BF60-01C9-4652-8C6D-ECE176346C0D}" destId="{101FD203-7B40-45F1-8A0B-A2EBC5CAE3F6}" srcOrd="0" destOrd="0" presId="urn:microsoft.com/office/officeart/2008/layout/VerticalCurvedList"/>
    <dgm:cxn modelId="{D2D5E30A-8EBB-41AD-9317-921A4F1A209C}" type="presParOf" srcId="{B95E9F31-F3A7-4B55-9C74-FA05B601C3DA}" destId="{501417C9-5C48-4B4F-927C-13DE682AEF8B}" srcOrd="7" destOrd="0" presId="urn:microsoft.com/office/officeart/2008/layout/VerticalCurvedList"/>
    <dgm:cxn modelId="{30E4F056-6E76-4290-8146-DC40A9E9BBD8}" type="presParOf" srcId="{B95E9F31-F3A7-4B55-9C74-FA05B601C3DA}" destId="{08888F41-4308-400F-80E4-34A335B9D43C}" srcOrd="8" destOrd="0" presId="urn:microsoft.com/office/officeart/2008/layout/VerticalCurvedList"/>
    <dgm:cxn modelId="{278CF5D9-97EF-4122-9B19-1B86E091936D}" type="presParOf" srcId="{08888F41-4308-400F-80E4-34A335B9D43C}" destId="{1FB74BDB-AE38-423D-A791-DA7FEC3B5A3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B5914-621D-4FFE-A218-FFF72F2AEE60}">
      <dsp:nvSpPr>
        <dsp:cNvPr id="0" name=""/>
        <dsp:cNvSpPr/>
      </dsp:nvSpPr>
      <dsp:spPr>
        <a:xfrm>
          <a:off x="-4125561" y="-633141"/>
          <a:ext cx="4915945" cy="4915945"/>
        </a:xfrm>
        <a:prstGeom prst="blockArc">
          <a:avLst>
            <a:gd name="adj1" fmla="val 18900000"/>
            <a:gd name="adj2" fmla="val 2700000"/>
            <a:gd name="adj3" fmla="val 439"/>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4AADF5-3193-441F-8E03-0FA93AA2276F}">
      <dsp:nvSpPr>
        <dsp:cNvPr id="0" name=""/>
        <dsp:cNvSpPr/>
      </dsp:nvSpPr>
      <dsp:spPr>
        <a:xfrm>
          <a:off x="414134" y="280586"/>
          <a:ext cx="9668647" cy="5614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662" tIns="73660" rIns="73660" bIns="73660" numCol="1" spcCol="1270" anchor="ctr" anchorCtr="0">
          <a:noAutofit/>
        </a:bodyPr>
        <a:lstStyle/>
        <a:p>
          <a:pPr marL="0" lvl="0" indent="0" algn="l" defTabSz="1289050">
            <a:lnSpc>
              <a:spcPct val="90000"/>
            </a:lnSpc>
            <a:spcBef>
              <a:spcPct val="0"/>
            </a:spcBef>
            <a:spcAft>
              <a:spcPct val="35000"/>
            </a:spcAft>
            <a:buNone/>
          </a:pPr>
          <a:r>
            <a:rPr lang="fr-FR" sz="2900" kern="1200" dirty="0"/>
            <a:t>Amélioration de l’état de santé</a:t>
          </a:r>
          <a:endParaRPr lang="en-US" sz="2900" kern="1200" dirty="0"/>
        </a:p>
      </dsp:txBody>
      <dsp:txXfrm>
        <a:off x="414134" y="280586"/>
        <a:ext cx="9668647" cy="561464"/>
      </dsp:txXfrm>
    </dsp:sp>
    <dsp:sp modelId="{5E80BB7F-21C0-4403-9DE2-750C813F863F}">
      <dsp:nvSpPr>
        <dsp:cNvPr id="0" name=""/>
        <dsp:cNvSpPr/>
      </dsp:nvSpPr>
      <dsp:spPr>
        <a:xfrm>
          <a:off x="63219" y="210403"/>
          <a:ext cx="701830" cy="70183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C10C35-62E7-4169-A80D-C164D9D45BC2}">
      <dsp:nvSpPr>
        <dsp:cNvPr id="0" name=""/>
        <dsp:cNvSpPr/>
      </dsp:nvSpPr>
      <dsp:spPr>
        <a:xfrm>
          <a:off x="736034" y="1122928"/>
          <a:ext cx="9346747" cy="5614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662" tIns="73660" rIns="73660" bIns="73660" numCol="1" spcCol="1270" anchor="ctr" anchorCtr="0">
          <a:noAutofit/>
        </a:bodyPr>
        <a:lstStyle/>
        <a:p>
          <a:pPr marL="0" lvl="0" indent="0" algn="l" defTabSz="1289050">
            <a:lnSpc>
              <a:spcPct val="90000"/>
            </a:lnSpc>
            <a:spcBef>
              <a:spcPct val="0"/>
            </a:spcBef>
            <a:spcAft>
              <a:spcPct val="35000"/>
            </a:spcAft>
            <a:buNone/>
          </a:pPr>
          <a:r>
            <a:rPr lang="fr-FR" sz="2900" kern="1200" dirty="0"/>
            <a:t>Sécurité et environnement </a:t>
          </a:r>
          <a:endParaRPr lang="en-US" sz="2900" kern="1200" dirty="0"/>
        </a:p>
      </dsp:txBody>
      <dsp:txXfrm>
        <a:off x="736034" y="1122928"/>
        <a:ext cx="9346747" cy="561464"/>
      </dsp:txXfrm>
    </dsp:sp>
    <dsp:sp modelId="{1FF133CB-2D0C-4C38-BA39-00F75B2FF1C1}">
      <dsp:nvSpPr>
        <dsp:cNvPr id="0" name=""/>
        <dsp:cNvSpPr/>
      </dsp:nvSpPr>
      <dsp:spPr>
        <a:xfrm>
          <a:off x="385119" y="1052745"/>
          <a:ext cx="701830" cy="70183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79FA2C-C061-44C9-B347-AB4849CA0CEA}">
      <dsp:nvSpPr>
        <dsp:cNvPr id="0" name=""/>
        <dsp:cNvSpPr/>
      </dsp:nvSpPr>
      <dsp:spPr>
        <a:xfrm>
          <a:off x="736034" y="1965269"/>
          <a:ext cx="9346747" cy="5614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662" tIns="73660" rIns="73660" bIns="73660" numCol="1" spcCol="1270" anchor="ctr" anchorCtr="0">
          <a:noAutofit/>
        </a:bodyPr>
        <a:lstStyle/>
        <a:p>
          <a:pPr marL="0" lvl="0" indent="0" algn="l" defTabSz="1289050">
            <a:lnSpc>
              <a:spcPct val="90000"/>
            </a:lnSpc>
            <a:spcBef>
              <a:spcPct val="0"/>
            </a:spcBef>
            <a:spcAft>
              <a:spcPct val="35000"/>
            </a:spcAft>
            <a:buNone/>
          </a:pPr>
          <a:r>
            <a:rPr lang="fr-FR" sz="2900" kern="1200" dirty="0"/>
            <a:t>Relation  </a:t>
          </a:r>
          <a:endParaRPr lang="en-US" sz="2900" kern="1200" dirty="0"/>
        </a:p>
      </dsp:txBody>
      <dsp:txXfrm>
        <a:off x="736034" y="1965269"/>
        <a:ext cx="9346747" cy="561464"/>
      </dsp:txXfrm>
    </dsp:sp>
    <dsp:sp modelId="{101FD203-7B40-45F1-8A0B-A2EBC5CAE3F6}">
      <dsp:nvSpPr>
        <dsp:cNvPr id="0" name=""/>
        <dsp:cNvSpPr/>
      </dsp:nvSpPr>
      <dsp:spPr>
        <a:xfrm>
          <a:off x="385119" y="1895086"/>
          <a:ext cx="701830" cy="70183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1417C9-5C48-4B4F-927C-13DE682AEF8B}">
      <dsp:nvSpPr>
        <dsp:cNvPr id="0" name=""/>
        <dsp:cNvSpPr/>
      </dsp:nvSpPr>
      <dsp:spPr>
        <a:xfrm>
          <a:off x="414134" y="2807611"/>
          <a:ext cx="9668647" cy="5614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662" tIns="73660" rIns="73660" bIns="73660" numCol="1" spcCol="1270" anchor="ctr" anchorCtr="0">
          <a:noAutofit/>
        </a:bodyPr>
        <a:lstStyle/>
        <a:p>
          <a:pPr marL="0" lvl="0" indent="0" algn="l" defTabSz="1289050">
            <a:lnSpc>
              <a:spcPct val="90000"/>
            </a:lnSpc>
            <a:spcBef>
              <a:spcPct val="0"/>
            </a:spcBef>
            <a:spcAft>
              <a:spcPct val="35000"/>
            </a:spcAft>
            <a:buNone/>
          </a:pPr>
          <a:r>
            <a:rPr lang="fr-FR" sz="2900" kern="1200" dirty="0"/>
            <a:t>Confort </a:t>
          </a:r>
          <a:endParaRPr lang="en-US" sz="2900" kern="1200" dirty="0"/>
        </a:p>
      </dsp:txBody>
      <dsp:txXfrm>
        <a:off x="414134" y="2807611"/>
        <a:ext cx="9668647" cy="561464"/>
      </dsp:txXfrm>
    </dsp:sp>
    <dsp:sp modelId="{1FB74BDB-AE38-423D-A791-DA7FEC3B5A35}">
      <dsp:nvSpPr>
        <dsp:cNvPr id="0" name=""/>
        <dsp:cNvSpPr/>
      </dsp:nvSpPr>
      <dsp:spPr>
        <a:xfrm>
          <a:off x="63219" y="2737428"/>
          <a:ext cx="701830" cy="70183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56ED4B-DE15-4AAC-A917-AC76FAF5D389}" type="datetimeFigureOut">
              <a:rPr lang="en-US" smtClean="0"/>
              <a:t>4/17/2024</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3A30A-CFCF-4B6A-8490-73E60994DDCF}" type="slidenum">
              <a:rPr lang="en-US" smtClean="0"/>
              <a:t>‹N°›</a:t>
            </a:fld>
            <a:endParaRPr lang="en-US"/>
          </a:p>
        </p:txBody>
      </p:sp>
    </p:spTree>
    <p:extLst>
      <p:ext uri="{BB962C8B-B14F-4D97-AF65-F5344CB8AC3E}">
        <p14:creationId xmlns:p14="http://schemas.microsoft.com/office/powerpoint/2010/main" val="3199779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qualite.comprendrechoisir.com/comprendre/norme-iso"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a:extLst>
              <a:ext uri="{FF2B5EF4-FFF2-40B4-BE49-F238E27FC236}">
                <a16:creationId xmlns:a16="http://schemas.microsoft.com/office/drawing/2014/main" id="{B42AC864-2FFE-4A0A-A9B7-CA8580D5BC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a:extLst>
              <a:ext uri="{FF2B5EF4-FFF2-40B4-BE49-F238E27FC236}">
                <a16:creationId xmlns:a16="http://schemas.microsoft.com/office/drawing/2014/main" id="{DB7D6F67-E3A6-433E-B076-84320936053B}"/>
              </a:ext>
            </a:extLst>
          </p:cNvPr>
          <p:cNvSpPr>
            <a:spLocks noGrp="1"/>
          </p:cNvSpPr>
          <p:nvPr>
            <p:ph type="body" idx="1"/>
          </p:nvPr>
        </p:nvSpPr>
        <p:spPr/>
        <p:txBody>
          <a:bodyPr/>
          <a:lstStyle/>
          <a:p>
            <a:pPr eaLnBrk="1" fontAlgn="auto" hangingPunct="1">
              <a:spcBef>
                <a:spcPts val="0"/>
              </a:spcBef>
              <a:spcAft>
                <a:spcPts val="0"/>
              </a:spcAft>
              <a:defRPr/>
            </a:pPr>
            <a:r>
              <a:rPr lang="fr-FR" b="1" dirty="0"/>
              <a:t>1</a:t>
            </a:r>
            <a:r>
              <a:rPr lang="fr-FR" b="1" baseline="30000" dirty="0"/>
              <a:t>ère</a:t>
            </a:r>
            <a:r>
              <a:rPr lang="fr-FR" b="1" dirty="0"/>
              <a:t> approche générale du concept de qualité</a:t>
            </a:r>
          </a:p>
          <a:p>
            <a:pPr eaLnBrk="1" fontAlgn="auto" hangingPunct="1">
              <a:spcBef>
                <a:spcPts val="0"/>
              </a:spcBef>
              <a:spcAft>
                <a:spcPts val="0"/>
              </a:spcAft>
              <a:defRPr/>
            </a:pPr>
            <a:r>
              <a:rPr lang="fr-FR" dirty="0"/>
              <a:t>La qualité est définie dans certaines normes comme par exemple les normes ISO</a:t>
            </a:r>
          </a:p>
          <a:p>
            <a:pPr>
              <a:defRPr/>
            </a:pPr>
            <a:r>
              <a:rPr lang="fr-FR" dirty="0"/>
              <a:t>Une </a:t>
            </a:r>
            <a:r>
              <a:rPr lang="fr-FR" dirty="0">
                <a:hlinkClick r:id="rId3"/>
              </a:rPr>
              <a:t>norme</a:t>
            </a:r>
            <a:r>
              <a:rPr lang="fr-FR" dirty="0"/>
              <a:t> est un document officiel réalisé par un organisme agréé. La normalisation est la rédaction de ces </a:t>
            </a:r>
            <a:r>
              <a:rPr lang="fr-FR" dirty="0">
                <a:hlinkClick r:id="rId3"/>
              </a:rPr>
              <a:t>normes</a:t>
            </a:r>
            <a:r>
              <a:rPr lang="fr-FR" dirty="0"/>
              <a:t>. Les établissements qui rédigent les </a:t>
            </a:r>
            <a:r>
              <a:rPr lang="fr-FR" dirty="0">
                <a:hlinkClick r:id="rId3"/>
              </a:rPr>
              <a:t>normes</a:t>
            </a:r>
            <a:r>
              <a:rPr lang="fr-FR" dirty="0"/>
              <a:t> sont appelés organisme de normalisation.</a:t>
            </a:r>
          </a:p>
          <a:p>
            <a:pPr>
              <a:defRPr/>
            </a:pPr>
            <a:r>
              <a:rPr lang="fr-FR" dirty="0"/>
              <a:t>ISO = International </a:t>
            </a:r>
            <a:r>
              <a:rPr lang="fr-FR" dirty="0" err="1"/>
              <a:t>Organization</a:t>
            </a:r>
            <a:r>
              <a:rPr lang="fr-FR" dirty="0"/>
              <a:t> for </a:t>
            </a:r>
            <a:r>
              <a:rPr lang="fr-FR" dirty="0" err="1"/>
              <a:t>Standardization</a:t>
            </a:r>
            <a:endParaRPr lang="fr-FR" dirty="0"/>
          </a:p>
          <a:p>
            <a:pPr eaLnBrk="1" fontAlgn="auto" hangingPunct="1">
              <a:spcBef>
                <a:spcPts val="0"/>
              </a:spcBef>
              <a:spcAft>
                <a:spcPts val="0"/>
              </a:spcAft>
              <a:defRPr/>
            </a:pPr>
            <a:endParaRPr lang="fr-FR" dirty="0"/>
          </a:p>
          <a:p>
            <a:pPr eaLnBrk="1" fontAlgn="auto" hangingPunct="1">
              <a:spcBef>
                <a:spcPts val="0"/>
              </a:spcBef>
              <a:spcAft>
                <a:spcPts val="0"/>
              </a:spcAft>
              <a:defRPr/>
            </a:pPr>
            <a:r>
              <a:rPr lang="fr-FR" u="sng" dirty="0"/>
              <a:t>Définition ISO 9000/1987</a:t>
            </a:r>
          </a:p>
          <a:p>
            <a:pPr eaLnBrk="1" fontAlgn="auto" hangingPunct="1">
              <a:spcBef>
                <a:spcPts val="0"/>
              </a:spcBef>
              <a:spcAft>
                <a:spcPts val="0"/>
              </a:spcAft>
              <a:defRPr/>
            </a:pPr>
            <a:r>
              <a:rPr lang="fr-FR" dirty="0"/>
              <a:t>Spécificités du service : </a:t>
            </a:r>
          </a:p>
          <a:p>
            <a:pPr marL="171450" indent="-171450" eaLnBrk="1" fontAlgn="auto" hangingPunct="1">
              <a:spcBef>
                <a:spcPts val="0"/>
              </a:spcBef>
              <a:spcAft>
                <a:spcPts val="0"/>
              </a:spcAft>
              <a:buFontTx/>
              <a:buChar char="-"/>
              <a:defRPr/>
            </a:pPr>
            <a:r>
              <a:rPr lang="fr-FR" dirty="0"/>
              <a:t>Production et consommation simultanée : pas de période de stockage qui permet le contrôle ; celui-ci se fait en amont, à priori, par la mise en place de procédures (anticipation de l’organisation)</a:t>
            </a:r>
          </a:p>
          <a:p>
            <a:pPr marL="171450" indent="-171450" eaLnBrk="1" fontAlgn="auto" hangingPunct="1">
              <a:spcBef>
                <a:spcPts val="0"/>
              </a:spcBef>
              <a:spcAft>
                <a:spcPts val="0"/>
              </a:spcAft>
              <a:buFontTx/>
              <a:buChar char="-"/>
              <a:defRPr/>
            </a:pPr>
            <a:r>
              <a:rPr lang="fr-FR" dirty="0"/>
              <a:t>Client physiquement présent lors de la réalisation du service : participe à la réalisation du service, attentes variables et subjectives, a une perception globale y compris sur des éléments sans importance ou qui ne le concernent pas, le client considère le bon service comme normal</a:t>
            </a:r>
          </a:p>
          <a:p>
            <a:pPr eaLnBrk="1" fontAlgn="auto" hangingPunct="1">
              <a:spcBef>
                <a:spcPts val="0"/>
              </a:spcBef>
              <a:spcAft>
                <a:spcPts val="0"/>
              </a:spcAft>
              <a:defRPr/>
            </a:pPr>
            <a:endParaRPr lang="fr-FR" dirty="0"/>
          </a:p>
          <a:p>
            <a:pPr>
              <a:defRPr/>
            </a:pPr>
            <a:endParaRPr lang="fr-FR" dirty="0"/>
          </a:p>
        </p:txBody>
      </p:sp>
      <p:sp>
        <p:nvSpPr>
          <p:cNvPr id="19460" name="Espace réservé du numéro de diapositive 3">
            <a:extLst>
              <a:ext uri="{FF2B5EF4-FFF2-40B4-BE49-F238E27FC236}">
                <a16:creationId xmlns:a16="http://schemas.microsoft.com/office/drawing/2014/main" id="{EC7A781D-6DC8-4CAF-8E26-E94B3F3CE8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EB8A75-A5B2-43D5-92D7-7C2362B51ED1}" type="slidenum">
              <a:rPr lang="fr-FR" altLang="fr-FR" smtClean="0">
                <a:latin typeface="Tahoma" panose="020B0604030504040204" pitchFamily="34" charset="0"/>
              </a:rPr>
              <a:pPr>
                <a:spcBef>
                  <a:spcPct val="0"/>
                </a:spcBef>
              </a:pPr>
              <a:t>3</a:t>
            </a:fld>
            <a:endParaRPr lang="fr-FR" altLang="fr-FR">
              <a:latin typeface="Tahoma" panose="020B060403050404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a:extLst>
              <a:ext uri="{FF2B5EF4-FFF2-40B4-BE49-F238E27FC236}">
                <a16:creationId xmlns:a16="http://schemas.microsoft.com/office/drawing/2014/main" id="{AF2FCD2C-1754-4060-BC47-0E52F8B305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a:extLst>
              <a:ext uri="{FF2B5EF4-FFF2-40B4-BE49-F238E27FC236}">
                <a16:creationId xmlns:a16="http://schemas.microsoft.com/office/drawing/2014/main" id="{1EEBEA0B-AADF-493B-86EE-1A7E5E014B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Identifier clairement les processus clés nécessaires à la réalisation des prestations et à l’amélioration continue. Le processus est un enchaînement d’étapes corrélées ou interactives.</a:t>
            </a:r>
          </a:p>
        </p:txBody>
      </p:sp>
      <p:sp>
        <p:nvSpPr>
          <p:cNvPr id="50180" name="Espace réservé du numéro de diapositive 3">
            <a:extLst>
              <a:ext uri="{FF2B5EF4-FFF2-40B4-BE49-F238E27FC236}">
                <a16:creationId xmlns:a16="http://schemas.microsoft.com/office/drawing/2014/main" id="{5AF89B04-5DF1-4CA6-A034-77C5BE5A95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8BED70-4777-4F70-A831-D078B2791D45}" type="slidenum">
              <a:rPr lang="fr-FR" altLang="fr-FR" smtClean="0">
                <a:latin typeface="Tahoma" panose="020B0604030504040204" pitchFamily="34" charset="0"/>
              </a:rPr>
              <a:pPr>
                <a:spcBef>
                  <a:spcPct val="0"/>
                </a:spcBef>
              </a:pPr>
              <a:t>27</a:t>
            </a:fld>
            <a:endParaRPr lang="fr-FR" altLang="fr-FR">
              <a:latin typeface="Tahoma" panose="020B060403050404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a:extLst>
              <a:ext uri="{FF2B5EF4-FFF2-40B4-BE49-F238E27FC236}">
                <a16:creationId xmlns:a16="http://schemas.microsoft.com/office/drawing/2014/main" id="{6EB166D8-83A8-496A-97E1-15799C6693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a:extLst>
              <a:ext uri="{FF2B5EF4-FFF2-40B4-BE49-F238E27FC236}">
                <a16:creationId xmlns:a16="http://schemas.microsoft.com/office/drawing/2014/main" id="{75D69651-B97B-4D47-8FE6-FA1B639A6FCD}"/>
              </a:ext>
            </a:extLst>
          </p:cNvPr>
          <p:cNvSpPr>
            <a:spLocks noGrp="1"/>
          </p:cNvSpPr>
          <p:nvPr>
            <p:ph type="body" idx="1"/>
          </p:nvPr>
        </p:nvSpPr>
        <p:spPr/>
        <p:txBody>
          <a:bodyPr/>
          <a:lstStyle/>
          <a:p>
            <a:pPr>
              <a:defRPr/>
            </a:pPr>
            <a:r>
              <a:rPr lang="fr-FR" dirty="0"/>
              <a:t>Identifier, comprendre et  gérer un système de processus interdépendants (gérer les interfaces entre les différents processus)</a:t>
            </a:r>
            <a:r>
              <a:rPr lang="fr-FR" b="1" dirty="0"/>
              <a:t> </a:t>
            </a:r>
            <a:r>
              <a:rPr lang="fr-FR" dirty="0"/>
              <a:t>ce qui contribue à l'efficacité et l'efficience de l'organisme à atteindre ses objectifs.</a:t>
            </a:r>
          </a:p>
          <a:p>
            <a:pPr>
              <a:defRPr/>
            </a:pPr>
            <a:r>
              <a:rPr lang="fr-FR" dirty="0"/>
              <a:t>Exemple de la préparation </a:t>
            </a:r>
            <a:r>
              <a:rPr lang="fr-FR" dirty="0" err="1"/>
              <a:t>pré-opératoire</a:t>
            </a:r>
            <a:r>
              <a:rPr lang="fr-FR" dirty="0"/>
              <a:t> : </a:t>
            </a:r>
          </a:p>
          <a:p>
            <a:pPr marL="171450" indent="-171450">
              <a:buFontTx/>
              <a:buChar char="-"/>
              <a:defRPr/>
            </a:pPr>
            <a:r>
              <a:rPr lang="fr-FR" dirty="0"/>
              <a:t>Constat de non-conformités dans la préparation de l’opéré</a:t>
            </a:r>
          </a:p>
          <a:p>
            <a:pPr marL="171450" indent="-171450">
              <a:buFontTx/>
              <a:buChar char="-"/>
              <a:defRPr/>
            </a:pPr>
            <a:r>
              <a:rPr lang="fr-FR" dirty="0"/>
              <a:t>Mise en place d’un groupe de travail qui revoit le protocole</a:t>
            </a:r>
          </a:p>
          <a:p>
            <a:pPr marL="171450" indent="-171450">
              <a:buFontTx/>
              <a:buChar char="-"/>
              <a:defRPr/>
            </a:pPr>
            <a:r>
              <a:rPr lang="fr-FR" dirty="0"/>
              <a:t>Communication à l’équipe et mise en œuvre</a:t>
            </a:r>
          </a:p>
          <a:p>
            <a:pPr marL="171450" indent="-171450">
              <a:buFontTx/>
              <a:buChar char="-"/>
              <a:defRPr/>
            </a:pPr>
            <a:r>
              <a:rPr lang="fr-FR" dirty="0"/>
              <a:t>Audit pour vérifier </a:t>
            </a:r>
          </a:p>
          <a:p>
            <a:pPr marL="171450" indent="-171450">
              <a:buFontTx/>
              <a:buChar char="-"/>
              <a:defRPr/>
            </a:pPr>
            <a:r>
              <a:rPr lang="fr-FR" dirty="0"/>
              <a:t>Encore 30% de non conformités (oubli de bijoux, de prothèse dentaire, mauvaise hygiène du patient…)</a:t>
            </a:r>
          </a:p>
          <a:p>
            <a:pPr marL="171450" indent="-171450">
              <a:buFontTx/>
              <a:buChar char="-"/>
              <a:defRPr/>
            </a:pPr>
            <a:r>
              <a:rPr lang="fr-FR" dirty="0"/>
              <a:t>Nouvelle réunion du groupe de travail qui élabore une check </a:t>
            </a:r>
            <a:r>
              <a:rPr lang="fr-FR" dirty="0" err="1"/>
              <a:t>list</a:t>
            </a:r>
            <a:endParaRPr lang="fr-FR" dirty="0"/>
          </a:p>
          <a:p>
            <a:pPr marL="171450" indent="-171450" eaLnBrk="1" fontAlgn="auto" hangingPunct="1">
              <a:spcBef>
                <a:spcPts val="0"/>
              </a:spcBef>
              <a:spcAft>
                <a:spcPts val="0"/>
              </a:spcAft>
              <a:buFontTx/>
              <a:buChar char="-"/>
              <a:defRPr/>
            </a:pPr>
            <a:r>
              <a:rPr lang="fr-FR" dirty="0"/>
              <a:t>Communication à l’équipe et mise en œuvre</a:t>
            </a:r>
          </a:p>
          <a:p>
            <a:pPr marL="171450" indent="-171450" eaLnBrk="1" fontAlgn="auto" hangingPunct="1">
              <a:spcBef>
                <a:spcPts val="0"/>
              </a:spcBef>
              <a:spcAft>
                <a:spcPts val="0"/>
              </a:spcAft>
              <a:buFontTx/>
              <a:buChar char="-"/>
              <a:defRPr/>
            </a:pPr>
            <a:r>
              <a:rPr lang="fr-FR" dirty="0"/>
              <a:t>Nouvel audit</a:t>
            </a:r>
          </a:p>
          <a:p>
            <a:pPr marL="171450" indent="-171450" eaLnBrk="1" fontAlgn="auto" hangingPunct="1">
              <a:spcBef>
                <a:spcPts val="0"/>
              </a:spcBef>
              <a:spcAft>
                <a:spcPts val="0"/>
              </a:spcAft>
              <a:buFontTx/>
              <a:buChar char="-"/>
              <a:defRPr/>
            </a:pPr>
            <a:r>
              <a:rPr lang="fr-FR" dirty="0"/>
              <a:t>…..</a:t>
            </a:r>
          </a:p>
          <a:p>
            <a:pPr>
              <a:defRPr/>
            </a:pPr>
            <a:endParaRPr lang="fr-FR" dirty="0"/>
          </a:p>
        </p:txBody>
      </p:sp>
      <p:sp>
        <p:nvSpPr>
          <p:cNvPr id="56324" name="Espace réservé du numéro de diapositive 3">
            <a:extLst>
              <a:ext uri="{FF2B5EF4-FFF2-40B4-BE49-F238E27FC236}">
                <a16:creationId xmlns:a16="http://schemas.microsoft.com/office/drawing/2014/main" id="{3700A014-4432-48AE-854A-201C493160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73DFC4-7178-4688-9E6F-7D399AB87FD3}" type="slidenum">
              <a:rPr lang="fr-FR" altLang="fr-FR" smtClean="0">
                <a:latin typeface="Tahoma" panose="020B0604030504040204" pitchFamily="34" charset="0"/>
              </a:rPr>
              <a:pPr>
                <a:spcBef>
                  <a:spcPct val="0"/>
                </a:spcBef>
              </a:pPr>
              <a:t>30</a:t>
            </a:fld>
            <a:endParaRPr lang="fr-FR" altLang="fr-FR">
              <a:latin typeface="Tahoma" panose="020B060403050404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a:extLst>
              <a:ext uri="{FF2B5EF4-FFF2-40B4-BE49-F238E27FC236}">
                <a16:creationId xmlns:a16="http://schemas.microsoft.com/office/drawing/2014/main" id="{89B95B44-AE24-4A61-B2DE-46C52AD8B0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Espace réservé des commentaires 2">
            <a:extLst>
              <a:ext uri="{FF2B5EF4-FFF2-40B4-BE49-F238E27FC236}">
                <a16:creationId xmlns:a16="http://schemas.microsoft.com/office/drawing/2014/main" id="{654C2B0E-9F5A-4AD4-B3EA-08DA10A770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Pour qu’une décision soit efficace elle doit se baser sur des informations ou données fiables (audit, enquête, indicateur) et accessibles. Les données sont analysées avec des méthodes validées. Il est primordial de mesurer le fonctionnement mais aussi les résultats.</a:t>
            </a:r>
          </a:p>
        </p:txBody>
      </p:sp>
      <p:sp>
        <p:nvSpPr>
          <p:cNvPr id="58372" name="Espace réservé du numéro de diapositive 3">
            <a:extLst>
              <a:ext uri="{FF2B5EF4-FFF2-40B4-BE49-F238E27FC236}">
                <a16:creationId xmlns:a16="http://schemas.microsoft.com/office/drawing/2014/main" id="{DF9322F7-82F0-4A80-983A-AC03DA6519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328BEC-75AF-4DA2-AC46-E17D40D7B1E0}" type="slidenum">
              <a:rPr lang="fr-FR" altLang="fr-FR" smtClean="0">
                <a:latin typeface="Tahoma" panose="020B0604030504040204" pitchFamily="34" charset="0"/>
              </a:rPr>
              <a:pPr>
                <a:spcBef>
                  <a:spcPct val="0"/>
                </a:spcBef>
              </a:pPr>
              <a:t>34</a:t>
            </a:fld>
            <a:endParaRPr lang="fr-FR" altLang="fr-FR">
              <a:latin typeface="Tahoma" panose="020B060403050404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a:extLst>
              <a:ext uri="{FF2B5EF4-FFF2-40B4-BE49-F238E27FC236}">
                <a16:creationId xmlns:a16="http://schemas.microsoft.com/office/drawing/2014/main" id="{7F94D5D4-A848-413F-848F-776E46027A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notes 2">
            <a:extLst>
              <a:ext uri="{FF2B5EF4-FFF2-40B4-BE49-F238E27FC236}">
                <a16:creationId xmlns:a16="http://schemas.microsoft.com/office/drawing/2014/main" id="{B912B17D-E812-423C-8BDE-6D16B13D2F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62468" name="Espace réservé du numéro de diapositive 3">
            <a:extLst>
              <a:ext uri="{FF2B5EF4-FFF2-40B4-BE49-F238E27FC236}">
                <a16:creationId xmlns:a16="http://schemas.microsoft.com/office/drawing/2014/main" id="{C847DE23-A3EE-4A29-8017-69CE128091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E7A76BE-85CF-4BDE-81B7-78A1C7DC99C2}" type="slidenum">
              <a:rPr lang="fr-FR" altLang="fr-FR" smtClean="0"/>
              <a:pPr/>
              <a:t>36</a:t>
            </a:fld>
            <a:endParaRPr lang="fr-FR" alt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a:extLst>
              <a:ext uri="{FF2B5EF4-FFF2-40B4-BE49-F238E27FC236}">
                <a16:creationId xmlns:a16="http://schemas.microsoft.com/office/drawing/2014/main" id="{5C9A3D17-081D-42A4-B90C-65DC9D783B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ce réservé des notes 2">
            <a:extLst>
              <a:ext uri="{FF2B5EF4-FFF2-40B4-BE49-F238E27FC236}">
                <a16:creationId xmlns:a16="http://schemas.microsoft.com/office/drawing/2014/main" id="{1DE7C776-E666-4EF3-B149-D9A0C57091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64516" name="Espace réservé du numéro de diapositive 3">
            <a:extLst>
              <a:ext uri="{FF2B5EF4-FFF2-40B4-BE49-F238E27FC236}">
                <a16:creationId xmlns:a16="http://schemas.microsoft.com/office/drawing/2014/main" id="{570249D7-2E9A-4DE1-9E8F-28DB152F99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00F15CF-7FB3-41E6-946C-AD4AAA502737}" type="slidenum">
              <a:rPr lang="fr-FR" altLang="fr-FR" smtClean="0"/>
              <a:pPr/>
              <a:t>37</a:t>
            </a:fld>
            <a:endParaRPr lang="fr-FR" alt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a:extLst>
              <a:ext uri="{FF2B5EF4-FFF2-40B4-BE49-F238E27FC236}">
                <a16:creationId xmlns:a16="http://schemas.microsoft.com/office/drawing/2014/main" id="{4F532A6B-BC57-4673-9D9C-0F9EF0D9C6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ce réservé des notes 2">
            <a:extLst>
              <a:ext uri="{FF2B5EF4-FFF2-40B4-BE49-F238E27FC236}">
                <a16:creationId xmlns:a16="http://schemas.microsoft.com/office/drawing/2014/main" id="{2761E084-2A28-44A7-AC68-D15358592D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a:p>
            <a:r>
              <a:rPr lang="fr-FR" altLang="fr-FR" b="1"/>
              <a:t>En évolution constante depuis 20 ans…</a:t>
            </a:r>
            <a:endParaRPr lang="fr-FR" altLang="fr-FR"/>
          </a:p>
          <a:p>
            <a:r>
              <a:rPr lang="fr-FR" altLang="fr-FR"/>
              <a:t>La démarche de certification des établissements de santé a débuté il y a 20 ans. Elle s’inscrivait dans le cadre d’une volonté générale – en France et à l’international, dans le domaine sanitaire comme d’autres secteurs d’activité – de sécuriser au mieux les processus de production. Elle répondait également à une attente légitime de plus grande transparence sur la qualité du service rendu, pour les patients et leurs représentants, pour les pouvoirs publics et pour les professionnels de santé. Elle a permis de stimuler une démarche collective visant l’amélioration de la qualité et de la sécurité.</a:t>
            </a:r>
          </a:p>
          <a:p>
            <a:r>
              <a:rPr lang="fr-FR" altLang="fr-FR"/>
              <a:t>La démarche a constamment évolué au cours du temps, chaque itération prenant appui sur les acquis de la précédente pour introduire de nouveaux objectifs, méthodes ou exigences.</a:t>
            </a:r>
          </a:p>
          <a:p>
            <a:r>
              <a:rPr lang="fr-FR" altLang="fr-FR"/>
              <a:t>La première procédure date de juin 1999. Elle a permis de développer la culture de qualité et de sécurité des soins et d’impliquer les établissements dans une démarche d’amélioration continue.</a:t>
            </a:r>
          </a:p>
          <a:p>
            <a:r>
              <a:rPr lang="fr-FR" altLang="fr-FR"/>
              <a:t>La deuxième itération de la procédure de certification, lancée en 2005, introduisait l’évaluation des pratiques professionnelles dans les unités de soins.</a:t>
            </a:r>
          </a:p>
          <a:p>
            <a:r>
              <a:rPr lang="fr-FR" altLang="fr-FR"/>
              <a:t>La troisième itération (dite V2010) a mis en place une exigence accrue en termes de prise en charge du patient et de gestion des risques et a mis en exergue des exigences essentielles, à travers les pratiques exigibles prioritaires.</a:t>
            </a:r>
          </a:p>
          <a:p>
            <a:r>
              <a:rPr lang="fr-FR" altLang="fr-FR"/>
              <a:t>Enfin, la V2014 a été développée pour renforcer la capacité des établissements de santé à identifier et maîtriser leurs risques en continu. Elle a introduit la méthode d’évaluation centrée sur le patient avec la méthode du patient traceur et a mobilisé le management de l’établissement de santé sur les enjeux de qualité et de sécurité des soins.</a:t>
            </a:r>
          </a:p>
          <a:p>
            <a:r>
              <a:rPr lang="fr-FR" altLang="fr-FR"/>
              <a:t>En outre, l’introduction en 2017 de l’incitation financière à l’amélioration de la qualité (IFAQ) dans les modalités de financement des établissements de santé et la prise en compte des résultats de la certification dans ce cadre valorisent financièrement les niveaux de décision de certification.</a:t>
            </a:r>
          </a:p>
        </p:txBody>
      </p:sp>
      <p:sp>
        <p:nvSpPr>
          <p:cNvPr id="66564" name="Espace réservé du numéro de diapositive 3">
            <a:extLst>
              <a:ext uri="{FF2B5EF4-FFF2-40B4-BE49-F238E27FC236}">
                <a16:creationId xmlns:a16="http://schemas.microsoft.com/office/drawing/2014/main" id="{42293444-239F-42FA-9C4C-C44B37CEA1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295D627-F2C7-4562-B392-3E75658D3E5C}" type="slidenum">
              <a:rPr lang="fr-FR" altLang="fr-FR" smtClean="0"/>
              <a:pPr/>
              <a:t>38</a:t>
            </a:fld>
            <a:endParaRPr lang="fr-FR"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a:extLst>
              <a:ext uri="{FF2B5EF4-FFF2-40B4-BE49-F238E27FC236}">
                <a16:creationId xmlns:a16="http://schemas.microsoft.com/office/drawing/2014/main" id="{9CB6CCB6-5325-43F2-91D2-0633841ABD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Espace réservé des notes 2">
            <a:extLst>
              <a:ext uri="{FF2B5EF4-FFF2-40B4-BE49-F238E27FC236}">
                <a16:creationId xmlns:a16="http://schemas.microsoft.com/office/drawing/2014/main" id="{998075FF-EF3E-4CD5-B48F-49CB6FF9E9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68612" name="Espace réservé du numéro de diapositive 3">
            <a:extLst>
              <a:ext uri="{FF2B5EF4-FFF2-40B4-BE49-F238E27FC236}">
                <a16:creationId xmlns:a16="http://schemas.microsoft.com/office/drawing/2014/main" id="{C42E0DAD-87DB-4325-A997-A3999FC69C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39418FB-A35A-4A27-9938-D80BB4064AB0}" type="slidenum">
              <a:rPr lang="fr-FR" altLang="fr-FR" smtClean="0"/>
              <a:pPr/>
              <a:t>40</a:t>
            </a:fld>
            <a:endParaRPr lang="fr-FR"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a:extLst>
              <a:ext uri="{FF2B5EF4-FFF2-40B4-BE49-F238E27FC236}">
                <a16:creationId xmlns:a16="http://schemas.microsoft.com/office/drawing/2014/main" id="{D8070711-7B9A-4A53-A5F5-FB503D34FE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Espace réservé des notes 2">
            <a:extLst>
              <a:ext uri="{FF2B5EF4-FFF2-40B4-BE49-F238E27FC236}">
                <a16:creationId xmlns:a16="http://schemas.microsoft.com/office/drawing/2014/main" id="{D1D5E391-050F-4AA6-9D9B-DBB1A45A9E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70660" name="Espace réservé du numéro de diapositive 3">
            <a:extLst>
              <a:ext uri="{FF2B5EF4-FFF2-40B4-BE49-F238E27FC236}">
                <a16:creationId xmlns:a16="http://schemas.microsoft.com/office/drawing/2014/main" id="{49E9E50F-5FEB-4FAD-A05D-7719508CCA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7C9EDE1-36AE-43FB-8AB9-BA7F8D09FDBD}" type="slidenum">
              <a:rPr lang="fr-FR" altLang="fr-FR" smtClean="0"/>
              <a:pPr/>
              <a:t>41</a:t>
            </a:fld>
            <a:endParaRPr lang="fr-FR" alt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a:extLst>
              <a:ext uri="{FF2B5EF4-FFF2-40B4-BE49-F238E27FC236}">
                <a16:creationId xmlns:a16="http://schemas.microsoft.com/office/drawing/2014/main" id="{A1FD4DC7-5820-4F22-9E5B-2ABBF5FA0C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notes 2">
            <a:extLst>
              <a:ext uri="{FF2B5EF4-FFF2-40B4-BE49-F238E27FC236}">
                <a16:creationId xmlns:a16="http://schemas.microsoft.com/office/drawing/2014/main" id="{11A40891-2032-4801-921B-4BF22BDB35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72708" name="Espace réservé du numéro de diapositive 3">
            <a:extLst>
              <a:ext uri="{FF2B5EF4-FFF2-40B4-BE49-F238E27FC236}">
                <a16:creationId xmlns:a16="http://schemas.microsoft.com/office/drawing/2014/main" id="{C3363C62-BF61-4AB1-9788-6BC1AF97D9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3D9D536-CBF8-4BA0-9C81-36486686A3A4}" type="slidenum">
              <a:rPr lang="fr-FR" altLang="fr-FR" smtClean="0"/>
              <a:pPr/>
              <a:t>42</a:t>
            </a:fld>
            <a:endParaRPr lang="fr-FR" alt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a:extLst>
              <a:ext uri="{FF2B5EF4-FFF2-40B4-BE49-F238E27FC236}">
                <a16:creationId xmlns:a16="http://schemas.microsoft.com/office/drawing/2014/main" id="{AD49DEA7-BC28-4F04-890A-A119243D22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Espace réservé des notes 2">
            <a:extLst>
              <a:ext uri="{FF2B5EF4-FFF2-40B4-BE49-F238E27FC236}">
                <a16:creationId xmlns:a16="http://schemas.microsoft.com/office/drawing/2014/main" id="{2E6F89AE-495E-4317-B08F-BF24ADD1BE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74756" name="Espace réservé du numéro de diapositive 3">
            <a:extLst>
              <a:ext uri="{FF2B5EF4-FFF2-40B4-BE49-F238E27FC236}">
                <a16:creationId xmlns:a16="http://schemas.microsoft.com/office/drawing/2014/main" id="{AC9B6A8D-9B75-44D8-BFBD-C9BED2FE8D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2C3EAE0-4A27-4095-8446-C7944F261ABB}" type="slidenum">
              <a:rPr lang="fr-FR" altLang="fr-FR" smtClean="0"/>
              <a:pPr/>
              <a:t>43</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a:extLst>
              <a:ext uri="{FF2B5EF4-FFF2-40B4-BE49-F238E27FC236}">
                <a16:creationId xmlns:a16="http://schemas.microsoft.com/office/drawing/2014/main" id="{D1B623FA-3F92-48DF-8DFD-AEFAB4C869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notes 2">
            <a:extLst>
              <a:ext uri="{FF2B5EF4-FFF2-40B4-BE49-F238E27FC236}">
                <a16:creationId xmlns:a16="http://schemas.microsoft.com/office/drawing/2014/main" id="{4454265D-8105-4346-A1AB-87E63BF2CE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5604" name="Espace réservé du numéro de diapositive 3">
            <a:extLst>
              <a:ext uri="{FF2B5EF4-FFF2-40B4-BE49-F238E27FC236}">
                <a16:creationId xmlns:a16="http://schemas.microsoft.com/office/drawing/2014/main" id="{5929BB15-9BA4-4A52-9AC5-F69940AE9C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096E4B0-1FA2-4DF7-A112-309A16CFBD9E}" type="slidenum">
              <a:rPr lang="fr-FR" altLang="fr-FR" smtClean="0"/>
              <a:pPr/>
              <a:t>9</a:t>
            </a:fld>
            <a:endParaRPr lang="fr-FR" alt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a:extLst>
              <a:ext uri="{FF2B5EF4-FFF2-40B4-BE49-F238E27FC236}">
                <a16:creationId xmlns:a16="http://schemas.microsoft.com/office/drawing/2014/main" id="{5DBE1942-E24F-4E2E-9284-D8029A3550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notes 2">
            <a:extLst>
              <a:ext uri="{FF2B5EF4-FFF2-40B4-BE49-F238E27FC236}">
                <a16:creationId xmlns:a16="http://schemas.microsoft.com/office/drawing/2014/main" id="{C4C379AA-263D-4D9B-BA4A-37467628AC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78852" name="Espace réservé du numéro de diapositive 3">
            <a:extLst>
              <a:ext uri="{FF2B5EF4-FFF2-40B4-BE49-F238E27FC236}">
                <a16:creationId xmlns:a16="http://schemas.microsoft.com/office/drawing/2014/main" id="{6FFA342F-249A-427A-A890-751EFB96A4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BE3C1F6-FB42-4B55-8CCD-6BA96C62BB26}" type="slidenum">
              <a:rPr lang="fr-FR" altLang="fr-FR" smtClean="0"/>
              <a:pPr/>
              <a:t>44</a:t>
            </a:fld>
            <a:endParaRPr lang="fr-FR" alt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a:extLst>
              <a:ext uri="{FF2B5EF4-FFF2-40B4-BE49-F238E27FC236}">
                <a16:creationId xmlns:a16="http://schemas.microsoft.com/office/drawing/2014/main" id="{8470A6EF-EC9A-491A-A407-6F5C39D0C4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Espace réservé des notes 2">
            <a:extLst>
              <a:ext uri="{FF2B5EF4-FFF2-40B4-BE49-F238E27FC236}">
                <a16:creationId xmlns:a16="http://schemas.microsoft.com/office/drawing/2014/main" id="{E13DAB5D-BD64-40A7-A1A0-D0E4C59C01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80900" name="Espace réservé du numéro de diapositive 3">
            <a:extLst>
              <a:ext uri="{FF2B5EF4-FFF2-40B4-BE49-F238E27FC236}">
                <a16:creationId xmlns:a16="http://schemas.microsoft.com/office/drawing/2014/main" id="{D46B35DE-69BF-4D3C-A0DD-3AB7016E55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49C01B1-0123-49F6-9CE8-B9D9593D9710}" type="slidenum">
              <a:rPr lang="fr-FR" altLang="fr-FR" smtClean="0"/>
              <a:pPr/>
              <a:t>45</a:t>
            </a:fld>
            <a:endParaRPr lang="fr-FR" alt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a:extLst>
              <a:ext uri="{FF2B5EF4-FFF2-40B4-BE49-F238E27FC236}">
                <a16:creationId xmlns:a16="http://schemas.microsoft.com/office/drawing/2014/main" id="{35DD65E9-48D2-4D9B-A632-88E52FEAAC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Espace réservé des notes 2">
            <a:extLst>
              <a:ext uri="{FF2B5EF4-FFF2-40B4-BE49-F238E27FC236}">
                <a16:creationId xmlns:a16="http://schemas.microsoft.com/office/drawing/2014/main" id="{E9359390-7267-4D1A-836A-8329B098B1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82948" name="Espace réservé du numéro de diapositive 3">
            <a:extLst>
              <a:ext uri="{FF2B5EF4-FFF2-40B4-BE49-F238E27FC236}">
                <a16:creationId xmlns:a16="http://schemas.microsoft.com/office/drawing/2014/main" id="{E8F803A0-7BBD-47D5-821C-4E7EDFB048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28EE25F-658C-4B5C-920D-CEA7D2A72BAF}" type="slidenum">
              <a:rPr lang="fr-FR" altLang="fr-FR" smtClean="0"/>
              <a:pPr/>
              <a:t>46</a:t>
            </a:fld>
            <a:endParaRPr lang="fr-FR" alt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a:extLst>
              <a:ext uri="{FF2B5EF4-FFF2-40B4-BE49-F238E27FC236}">
                <a16:creationId xmlns:a16="http://schemas.microsoft.com/office/drawing/2014/main" id="{23C308B2-90F1-4332-9138-79FE1BF3CF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Espace réservé des notes 2">
            <a:extLst>
              <a:ext uri="{FF2B5EF4-FFF2-40B4-BE49-F238E27FC236}">
                <a16:creationId xmlns:a16="http://schemas.microsoft.com/office/drawing/2014/main" id="{B09B7771-72BA-4D4B-8801-1C6B545B08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84996" name="Espace réservé du numéro de diapositive 3">
            <a:extLst>
              <a:ext uri="{FF2B5EF4-FFF2-40B4-BE49-F238E27FC236}">
                <a16:creationId xmlns:a16="http://schemas.microsoft.com/office/drawing/2014/main" id="{336B07CE-5B8B-43F6-BA91-D115F29921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4307435-8E64-4674-BB21-4F7D1B61BE0A}" type="slidenum">
              <a:rPr lang="fr-FR" altLang="fr-FR" smtClean="0"/>
              <a:pPr/>
              <a:t>47</a:t>
            </a:fld>
            <a:endParaRPr lang="fr-FR" alt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a:extLst>
              <a:ext uri="{FF2B5EF4-FFF2-40B4-BE49-F238E27FC236}">
                <a16:creationId xmlns:a16="http://schemas.microsoft.com/office/drawing/2014/main" id="{393A1A90-F342-4824-8427-5434B8E740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ce réservé des notes 2">
            <a:extLst>
              <a:ext uri="{FF2B5EF4-FFF2-40B4-BE49-F238E27FC236}">
                <a16:creationId xmlns:a16="http://schemas.microsoft.com/office/drawing/2014/main" id="{C0EBF90F-8001-4F97-A14E-82DC4FB9C4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87044" name="Espace réservé du numéro de diapositive 3">
            <a:extLst>
              <a:ext uri="{FF2B5EF4-FFF2-40B4-BE49-F238E27FC236}">
                <a16:creationId xmlns:a16="http://schemas.microsoft.com/office/drawing/2014/main" id="{3FE091FE-C8E1-4AD3-9683-DFDC3498A0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3C81E03-BF01-4430-B681-5D19412ADA88}" type="slidenum">
              <a:rPr lang="fr-FR" altLang="fr-FR" smtClean="0"/>
              <a:pPr/>
              <a:t>48</a:t>
            </a:fld>
            <a:endParaRPr lang="fr-FR" alt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a:extLst>
              <a:ext uri="{FF2B5EF4-FFF2-40B4-BE49-F238E27FC236}">
                <a16:creationId xmlns:a16="http://schemas.microsoft.com/office/drawing/2014/main" id="{249F706F-FA86-4ED9-B121-20A79ABA39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Espace réservé des notes 2">
            <a:extLst>
              <a:ext uri="{FF2B5EF4-FFF2-40B4-BE49-F238E27FC236}">
                <a16:creationId xmlns:a16="http://schemas.microsoft.com/office/drawing/2014/main" id="{E0D62C6A-8707-48CB-AE65-94227D943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89092" name="Espace réservé du numéro de diapositive 3">
            <a:extLst>
              <a:ext uri="{FF2B5EF4-FFF2-40B4-BE49-F238E27FC236}">
                <a16:creationId xmlns:a16="http://schemas.microsoft.com/office/drawing/2014/main" id="{DE8BC2AB-7E22-439A-916D-3305D72C44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6EFD944-FEC9-46B4-AEAF-CAE1FCCE822C}" type="slidenum">
              <a:rPr lang="fr-FR" altLang="fr-FR" smtClean="0"/>
              <a:pPr/>
              <a:t>49</a:t>
            </a:fld>
            <a:endParaRPr lang="fr-FR" alt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a:extLst>
              <a:ext uri="{FF2B5EF4-FFF2-40B4-BE49-F238E27FC236}">
                <a16:creationId xmlns:a16="http://schemas.microsoft.com/office/drawing/2014/main" id="{77642407-32D2-468B-A257-F8F44154B5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Espace réservé des notes 2">
            <a:extLst>
              <a:ext uri="{FF2B5EF4-FFF2-40B4-BE49-F238E27FC236}">
                <a16:creationId xmlns:a16="http://schemas.microsoft.com/office/drawing/2014/main" id="{829361F7-95DC-4B7C-BF78-4D0786E612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1140" name="Espace réservé du numéro de diapositive 3">
            <a:extLst>
              <a:ext uri="{FF2B5EF4-FFF2-40B4-BE49-F238E27FC236}">
                <a16:creationId xmlns:a16="http://schemas.microsoft.com/office/drawing/2014/main" id="{BF73E522-37E0-483F-AEC6-B8BC59CDFF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D21080F-A87E-4323-974A-2360FD7F8A3A}" type="slidenum">
              <a:rPr lang="fr-FR" altLang="fr-FR" smtClean="0"/>
              <a:pPr/>
              <a:t>50</a:t>
            </a:fld>
            <a:endParaRPr lang="fr-FR" alt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a:extLst>
              <a:ext uri="{FF2B5EF4-FFF2-40B4-BE49-F238E27FC236}">
                <a16:creationId xmlns:a16="http://schemas.microsoft.com/office/drawing/2014/main" id="{901A849C-4D44-4318-B09E-D0C16DE264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Espace réservé des notes 2">
            <a:extLst>
              <a:ext uri="{FF2B5EF4-FFF2-40B4-BE49-F238E27FC236}">
                <a16:creationId xmlns:a16="http://schemas.microsoft.com/office/drawing/2014/main" id="{C8CA67E4-FD27-4EAC-872E-42B166C079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3188" name="Espace réservé du numéro de diapositive 3">
            <a:extLst>
              <a:ext uri="{FF2B5EF4-FFF2-40B4-BE49-F238E27FC236}">
                <a16:creationId xmlns:a16="http://schemas.microsoft.com/office/drawing/2014/main" id="{1638CED6-78FA-4616-95C1-1207641B84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7E52932-6F2B-4691-9786-2140C84F9471}" type="slidenum">
              <a:rPr lang="fr-FR" altLang="fr-FR" smtClean="0"/>
              <a:pPr/>
              <a:t>51</a:t>
            </a:fld>
            <a:endParaRPr lang="fr-FR" alt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a:extLst>
              <a:ext uri="{FF2B5EF4-FFF2-40B4-BE49-F238E27FC236}">
                <a16:creationId xmlns:a16="http://schemas.microsoft.com/office/drawing/2014/main" id="{D1061118-5890-498F-B11B-8632164149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Espace réservé des notes 2">
            <a:extLst>
              <a:ext uri="{FF2B5EF4-FFF2-40B4-BE49-F238E27FC236}">
                <a16:creationId xmlns:a16="http://schemas.microsoft.com/office/drawing/2014/main" id="{5B4A5C2A-7AA7-4BB4-9DFE-E492685AEA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5236" name="Espace réservé du numéro de diapositive 3">
            <a:extLst>
              <a:ext uri="{FF2B5EF4-FFF2-40B4-BE49-F238E27FC236}">
                <a16:creationId xmlns:a16="http://schemas.microsoft.com/office/drawing/2014/main" id="{D39554E7-3002-4F2D-9479-1013208A9E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C0A31C7-8A05-4F9A-9D4D-0EBFBAF409B4}" type="slidenum">
              <a:rPr lang="fr-FR" altLang="fr-FR" smtClean="0"/>
              <a:pPr/>
              <a:t>52</a:t>
            </a:fld>
            <a:endParaRPr lang="fr-FR" alt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a:extLst>
              <a:ext uri="{FF2B5EF4-FFF2-40B4-BE49-F238E27FC236}">
                <a16:creationId xmlns:a16="http://schemas.microsoft.com/office/drawing/2014/main" id="{9551E678-9E0A-47F5-B551-B00F41CA59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Espace réservé des notes 2">
            <a:extLst>
              <a:ext uri="{FF2B5EF4-FFF2-40B4-BE49-F238E27FC236}">
                <a16:creationId xmlns:a16="http://schemas.microsoft.com/office/drawing/2014/main" id="{B3B8B5C8-AE7E-4988-827E-AE27965736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97284" name="Espace réservé du numéro de diapositive 3">
            <a:extLst>
              <a:ext uri="{FF2B5EF4-FFF2-40B4-BE49-F238E27FC236}">
                <a16:creationId xmlns:a16="http://schemas.microsoft.com/office/drawing/2014/main" id="{C98595B2-4759-4F50-9B7E-3F6D800F93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13ECAFF-344C-40F7-9EFC-A54A35105EF6}" type="slidenum">
              <a:rPr lang="fr-FR" altLang="fr-FR" smtClean="0"/>
              <a:pPr/>
              <a:t>53</a:t>
            </a:fld>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a:extLst>
              <a:ext uri="{FF2B5EF4-FFF2-40B4-BE49-F238E27FC236}">
                <a16:creationId xmlns:a16="http://schemas.microsoft.com/office/drawing/2014/main" id="{3839FEFF-11BB-424A-88CE-2420B17631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a:extLst>
              <a:ext uri="{FF2B5EF4-FFF2-40B4-BE49-F238E27FC236}">
                <a16:creationId xmlns:a16="http://schemas.microsoft.com/office/drawing/2014/main" id="{F2A0AC66-BED5-4AE2-895A-CD6C507E0B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Brainstorming :</a:t>
            </a:r>
          </a:p>
          <a:p>
            <a:pPr eaLnBrk="1" hangingPunct="1">
              <a:spcBef>
                <a:spcPct val="0"/>
              </a:spcBef>
            </a:pPr>
            <a:r>
              <a:rPr lang="fr-FR" altLang="fr-FR"/>
              <a:t>- Noter réponses des ESI dans 4 colonnes distinctes (amélioration état de santé, sécurité et environnement, relation, confort)</a:t>
            </a:r>
          </a:p>
        </p:txBody>
      </p:sp>
      <p:sp>
        <p:nvSpPr>
          <p:cNvPr id="27652" name="Espace réservé du numéro de diapositive 3">
            <a:extLst>
              <a:ext uri="{FF2B5EF4-FFF2-40B4-BE49-F238E27FC236}">
                <a16:creationId xmlns:a16="http://schemas.microsoft.com/office/drawing/2014/main" id="{213DFEC6-DF1E-4E5A-836C-FAF7B858E4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382A98-0F3D-4F03-A637-909A495D87A7}" type="slidenum">
              <a:rPr lang="fr-FR" altLang="fr-FR" smtClean="0">
                <a:latin typeface="Tahoma" panose="020B0604030504040204" pitchFamily="34" charset="0"/>
              </a:rPr>
              <a:pPr>
                <a:spcBef>
                  <a:spcPct val="0"/>
                </a:spcBef>
              </a:pPr>
              <a:t>16</a:t>
            </a:fld>
            <a:endParaRPr lang="fr-FR" altLang="fr-FR">
              <a:latin typeface="Tahoma" panose="020B060403050404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ce réservé de l'image des diapositives 1">
            <a:extLst>
              <a:ext uri="{FF2B5EF4-FFF2-40B4-BE49-F238E27FC236}">
                <a16:creationId xmlns:a16="http://schemas.microsoft.com/office/drawing/2014/main" id="{C9CF3BFD-A559-40C8-B045-909B87322E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Espace réservé des notes 2">
            <a:extLst>
              <a:ext uri="{FF2B5EF4-FFF2-40B4-BE49-F238E27FC236}">
                <a16:creationId xmlns:a16="http://schemas.microsoft.com/office/drawing/2014/main" id="{DB12798B-17FB-4634-A127-457371DA92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103428" name="Espace réservé du numéro de diapositive 3">
            <a:extLst>
              <a:ext uri="{FF2B5EF4-FFF2-40B4-BE49-F238E27FC236}">
                <a16:creationId xmlns:a16="http://schemas.microsoft.com/office/drawing/2014/main" id="{3842CDDE-399A-405A-9F62-C78A25254D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A18818B-6E1A-41CF-95F8-B6A7290EB256}" type="slidenum">
              <a:rPr lang="fr-FR" altLang="fr-FR" smtClean="0"/>
              <a:pPr/>
              <a:t>54</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a:extLst>
              <a:ext uri="{FF2B5EF4-FFF2-40B4-BE49-F238E27FC236}">
                <a16:creationId xmlns:a16="http://schemas.microsoft.com/office/drawing/2014/main" id="{ACA3A8CA-7F42-4D9B-B5EA-5D26193CF1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notes 2">
            <a:extLst>
              <a:ext uri="{FF2B5EF4-FFF2-40B4-BE49-F238E27FC236}">
                <a16:creationId xmlns:a16="http://schemas.microsoft.com/office/drawing/2014/main" id="{D16CDA68-57AD-4234-993F-2960084C3E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31748" name="Espace réservé du numéro de diapositive 3">
            <a:extLst>
              <a:ext uri="{FF2B5EF4-FFF2-40B4-BE49-F238E27FC236}">
                <a16:creationId xmlns:a16="http://schemas.microsoft.com/office/drawing/2014/main" id="{D9177088-54A9-427C-80FA-530DBCF226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873CEB-49BB-48DC-A275-F36D41A76BA1}" type="slidenum">
              <a:rPr lang="fr-FR" altLang="fr-FR" smtClean="0"/>
              <a:pPr/>
              <a:t>19</a:t>
            </a:fld>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a:extLst>
              <a:ext uri="{FF2B5EF4-FFF2-40B4-BE49-F238E27FC236}">
                <a16:creationId xmlns:a16="http://schemas.microsoft.com/office/drawing/2014/main" id="{89CB785E-8075-499F-ADB5-E925FCD2B2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notes 2">
            <a:extLst>
              <a:ext uri="{FF2B5EF4-FFF2-40B4-BE49-F238E27FC236}">
                <a16:creationId xmlns:a16="http://schemas.microsoft.com/office/drawing/2014/main" id="{E1F85366-CE2C-471D-B0D8-1DB59628FB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33796" name="Espace réservé du numéro de diapositive 3">
            <a:extLst>
              <a:ext uri="{FF2B5EF4-FFF2-40B4-BE49-F238E27FC236}">
                <a16:creationId xmlns:a16="http://schemas.microsoft.com/office/drawing/2014/main" id="{3935BB6B-FA09-4DE7-95A9-4D9EE0F98E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4F057C4-96F6-4AE1-A519-D8EBEB891993}" type="slidenum">
              <a:rPr lang="fr-FR" altLang="fr-FR" smtClean="0"/>
              <a:pPr/>
              <a:t>20</a:t>
            </a:fld>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a:extLst>
              <a:ext uri="{FF2B5EF4-FFF2-40B4-BE49-F238E27FC236}">
                <a16:creationId xmlns:a16="http://schemas.microsoft.com/office/drawing/2014/main" id="{E9967DD0-4107-4B33-84E3-BD36A7C6F2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notes 2">
            <a:extLst>
              <a:ext uri="{FF2B5EF4-FFF2-40B4-BE49-F238E27FC236}">
                <a16:creationId xmlns:a16="http://schemas.microsoft.com/office/drawing/2014/main" id="{F22F1F22-6AEA-46A1-9135-F00C5DFB30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35844" name="Espace réservé du numéro de diapositive 3">
            <a:extLst>
              <a:ext uri="{FF2B5EF4-FFF2-40B4-BE49-F238E27FC236}">
                <a16:creationId xmlns:a16="http://schemas.microsoft.com/office/drawing/2014/main" id="{C74DC06E-BFC6-429C-BA63-D870B1F72B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299BD17-A317-4097-8278-5604531B6893}" type="slidenum">
              <a:rPr lang="fr-FR" altLang="fr-FR" smtClean="0"/>
              <a:pPr/>
              <a:t>21</a:t>
            </a:fld>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a:extLst>
              <a:ext uri="{FF2B5EF4-FFF2-40B4-BE49-F238E27FC236}">
                <a16:creationId xmlns:a16="http://schemas.microsoft.com/office/drawing/2014/main" id="{10682660-47EC-4E59-9097-39CF986E68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Espace réservé des commentaires 2">
            <a:extLst>
              <a:ext uri="{FF2B5EF4-FFF2-40B4-BE49-F238E27FC236}">
                <a16:creationId xmlns:a16="http://schemas.microsoft.com/office/drawing/2014/main" id="{7C529CCF-0A73-475B-A5CF-B7E31D554067}"/>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fr-FR" dirty="0"/>
              <a:t>= collecte des attentes et des besoins</a:t>
            </a:r>
          </a:p>
          <a:p>
            <a:pPr marL="171450" indent="-171450">
              <a:buFontTx/>
              <a:buChar char="-"/>
              <a:defRPr/>
            </a:pPr>
            <a:r>
              <a:rPr lang="fr-FR" dirty="0"/>
              <a:t>Précise</a:t>
            </a:r>
          </a:p>
          <a:p>
            <a:pPr marL="171450" indent="-171450">
              <a:buFontTx/>
              <a:buChar char="-"/>
              <a:defRPr/>
            </a:pPr>
            <a:r>
              <a:rPr lang="fr-FR" dirty="0"/>
              <a:t>Objective</a:t>
            </a:r>
          </a:p>
          <a:p>
            <a:pPr marL="171450" indent="-171450">
              <a:buFontTx/>
              <a:buChar char="-"/>
              <a:defRPr/>
            </a:pPr>
            <a:r>
              <a:rPr lang="fr-FR"/>
              <a:t>formalisée</a:t>
            </a:r>
          </a:p>
        </p:txBody>
      </p:sp>
      <p:sp>
        <p:nvSpPr>
          <p:cNvPr id="44036" name="Espace réservé du numéro de diapositive 3">
            <a:extLst>
              <a:ext uri="{FF2B5EF4-FFF2-40B4-BE49-F238E27FC236}">
                <a16:creationId xmlns:a16="http://schemas.microsoft.com/office/drawing/2014/main" id="{76A421AC-E93A-469F-833A-F120D2DB9F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6FE70A-4426-4210-81C4-62BBF180904E}" type="slidenum">
              <a:rPr lang="fr-FR" altLang="fr-FR" smtClean="0">
                <a:latin typeface="Tahoma" panose="020B0604030504040204" pitchFamily="34" charset="0"/>
              </a:rPr>
              <a:pPr>
                <a:spcBef>
                  <a:spcPct val="0"/>
                </a:spcBef>
              </a:pPr>
              <a:t>24</a:t>
            </a:fld>
            <a:endParaRPr lang="fr-FR" altLang="fr-FR">
              <a:latin typeface="Tahoma" panose="020B060403050404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a:extLst>
              <a:ext uri="{FF2B5EF4-FFF2-40B4-BE49-F238E27FC236}">
                <a16:creationId xmlns:a16="http://schemas.microsoft.com/office/drawing/2014/main" id="{6852CB32-02F3-49A4-88FE-4134DCF9C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ce réservé des commentaires 2">
            <a:extLst>
              <a:ext uri="{FF2B5EF4-FFF2-40B4-BE49-F238E27FC236}">
                <a16:creationId xmlns:a16="http://schemas.microsoft.com/office/drawing/2014/main" id="{D0AEF3FA-A9ED-49B7-99B9-27E62D3488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Définir une politique qualité (grandes orientations en matière d’amélioration),  fixer des objectifs annuels,  créer un environnement propice (=allouer les moyens)</a:t>
            </a:r>
          </a:p>
        </p:txBody>
      </p:sp>
      <p:sp>
        <p:nvSpPr>
          <p:cNvPr id="46084" name="Espace réservé du numéro de diapositive 3">
            <a:extLst>
              <a:ext uri="{FF2B5EF4-FFF2-40B4-BE49-F238E27FC236}">
                <a16:creationId xmlns:a16="http://schemas.microsoft.com/office/drawing/2014/main" id="{D91411E1-6D8E-452F-A736-748A80ADA3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EA0B54-0ECC-4551-8802-EE16ABADF345}" type="slidenum">
              <a:rPr lang="fr-FR" altLang="fr-FR" smtClean="0">
                <a:latin typeface="Tahoma" panose="020B0604030504040204" pitchFamily="34" charset="0"/>
              </a:rPr>
              <a:pPr>
                <a:spcBef>
                  <a:spcPct val="0"/>
                </a:spcBef>
              </a:pPr>
              <a:t>25</a:t>
            </a:fld>
            <a:endParaRPr lang="fr-FR" altLang="fr-FR">
              <a:latin typeface="Tahoma" panose="020B060403050404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a:extLst>
              <a:ext uri="{FF2B5EF4-FFF2-40B4-BE49-F238E27FC236}">
                <a16:creationId xmlns:a16="http://schemas.microsoft.com/office/drawing/2014/main" id="{27A98304-E51F-454D-9DF4-8E8A195EA5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a:extLst>
              <a:ext uri="{FF2B5EF4-FFF2-40B4-BE49-F238E27FC236}">
                <a16:creationId xmlns:a16="http://schemas.microsoft.com/office/drawing/2014/main" id="{8ED10208-0602-4051-BFFE-C2610AD6E1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Elle repose sur la communication interne, la gestion des compétences, la démarche participative, la responsabilisation dans l’obtention de la qualité</a:t>
            </a:r>
          </a:p>
        </p:txBody>
      </p:sp>
      <p:sp>
        <p:nvSpPr>
          <p:cNvPr id="48132" name="Espace réservé du numéro de diapositive 3">
            <a:extLst>
              <a:ext uri="{FF2B5EF4-FFF2-40B4-BE49-F238E27FC236}">
                <a16:creationId xmlns:a16="http://schemas.microsoft.com/office/drawing/2014/main" id="{0E827C53-FC0B-4BB6-AF7C-05C65BC636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C23A4D-CCD9-44BF-9CF1-A74F7A440188}" type="slidenum">
              <a:rPr lang="fr-FR" altLang="fr-FR" smtClean="0">
                <a:latin typeface="Tahoma" panose="020B0604030504040204" pitchFamily="34" charset="0"/>
              </a:rPr>
              <a:pPr>
                <a:spcBef>
                  <a:spcPct val="0"/>
                </a:spcBef>
              </a:pPr>
              <a:t>26</a:t>
            </a:fld>
            <a:endParaRPr lang="fr-FR" altLang="fr-FR">
              <a:latin typeface="Tahom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4/17/2024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92100"/>
            <a:ext cx="10972800" cy="1384300"/>
          </a:xfrm>
        </p:spPr>
        <p:txBody>
          <a:bodyPr/>
          <a:lstStyle/>
          <a:p>
            <a:r>
              <a:rPr lang="fr-FR"/>
              <a:t>Modifiez le style du titre</a:t>
            </a:r>
          </a:p>
        </p:txBody>
      </p:sp>
      <p:sp>
        <p:nvSpPr>
          <p:cNvPr id="3" name="Espace réservé du texte 2"/>
          <p:cNvSpPr>
            <a:spLocks noGrp="1"/>
          </p:cNvSpPr>
          <p:nvPr>
            <p:ph type="body" sz="half" idx="1"/>
          </p:nvPr>
        </p:nvSpPr>
        <p:spPr>
          <a:xfrm>
            <a:off x="609600" y="1905000"/>
            <a:ext cx="53848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905000"/>
            <a:ext cx="53848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9">
            <a:extLst>
              <a:ext uri="{FF2B5EF4-FFF2-40B4-BE49-F238E27FC236}">
                <a16:creationId xmlns:a16="http://schemas.microsoft.com/office/drawing/2014/main" id="{53729CC1-4D9B-4237-A8B4-3071E073EFAF}"/>
              </a:ext>
            </a:extLst>
          </p:cNvPr>
          <p:cNvSpPr>
            <a:spLocks noGrp="1"/>
          </p:cNvSpPr>
          <p:nvPr>
            <p:ph type="dt" sz="half" idx="10"/>
          </p:nvPr>
        </p:nvSpPr>
        <p:spPr/>
        <p:txBody>
          <a:bodyPr/>
          <a:lstStyle>
            <a:lvl1pPr>
              <a:defRPr/>
            </a:lvl1pPr>
          </a:lstStyle>
          <a:p>
            <a:pPr>
              <a:defRPr/>
            </a:pPr>
            <a:endParaRPr lang="fr-FR"/>
          </a:p>
        </p:txBody>
      </p:sp>
      <p:sp>
        <p:nvSpPr>
          <p:cNvPr id="6" name="Espace réservé du pied de page 21">
            <a:extLst>
              <a:ext uri="{FF2B5EF4-FFF2-40B4-BE49-F238E27FC236}">
                <a16:creationId xmlns:a16="http://schemas.microsoft.com/office/drawing/2014/main" id="{5471704F-133F-4C84-948D-C9E9C7FFA392}"/>
              </a:ext>
            </a:extLst>
          </p:cNvPr>
          <p:cNvSpPr>
            <a:spLocks noGrp="1"/>
          </p:cNvSpPr>
          <p:nvPr>
            <p:ph type="ftr" sz="quarter" idx="11"/>
          </p:nvPr>
        </p:nvSpPr>
        <p:spPr/>
        <p:txBody>
          <a:bodyPr/>
          <a:lstStyle>
            <a:lvl1pPr>
              <a:defRPr/>
            </a:lvl1pPr>
          </a:lstStyle>
          <a:p>
            <a:pPr>
              <a:defRPr/>
            </a:pPr>
            <a:r>
              <a:rPr lang="fr-FR"/>
              <a:t>IFSI SAVERNE</a:t>
            </a:r>
          </a:p>
        </p:txBody>
      </p:sp>
      <p:sp>
        <p:nvSpPr>
          <p:cNvPr id="7" name="Espace réservé du numéro de diapositive 17">
            <a:extLst>
              <a:ext uri="{FF2B5EF4-FFF2-40B4-BE49-F238E27FC236}">
                <a16:creationId xmlns:a16="http://schemas.microsoft.com/office/drawing/2014/main" id="{6449E448-A8C7-4CAA-859A-0D75D395635E}"/>
              </a:ext>
            </a:extLst>
          </p:cNvPr>
          <p:cNvSpPr>
            <a:spLocks noGrp="1"/>
          </p:cNvSpPr>
          <p:nvPr>
            <p:ph type="sldNum" sz="quarter" idx="12"/>
          </p:nvPr>
        </p:nvSpPr>
        <p:spPr/>
        <p:txBody>
          <a:bodyPr/>
          <a:lstStyle>
            <a:lvl1pPr>
              <a:defRPr/>
            </a:lvl1pPr>
          </a:lstStyle>
          <a:p>
            <a:pPr>
              <a:defRPr/>
            </a:pPr>
            <a:fld id="{669288D9-D5E8-488A-B499-812C14394958}" type="slidenum">
              <a:rPr lang="fr-FR" altLang="fr-FR"/>
              <a:pPr>
                <a:defRPr/>
              </a:pPr>
              <a:t>‹N°›</a:t>
            </a:fld>
            <a:endParaRPr lang="fr-FR" altLang="fr-FR"/>
          </a:p>
        </p:txBody>
      </p:sp>
    </p:spTree>
    <p:extLst>
      <p:ext uri="{BB962C8B-B14F-4D97-AF65-F5344CB8AC3E}">
        <p14:creationId xmlns:p14="http://schemas.microsoft.com/office/powerpoint/2010/main" val="301682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4/17/2024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68"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iterop.3ds.com/pourquoi-mettre-en-place-une-demarche-qualit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qualite.comprendrechoisir.com/comprendre/norme-iso"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www.qualite-securite-soins.fr/" TargetMode="External"/><Relationship Id="rId3" Type="http://schemas.openxmlformats.org/officeDocument/2006/relationships/hyperlink" Target="https://www.cairn.info/revue-francaise-de-gestion-2003-5-page-191.htm" TargetMode="External"/><Relationship Id="rId7" Type="http://schemas.openxmlformats.org/officeDocument/2006/relationships/hyperlink" Target="http://www.cpias.fr/" TargetMode="External"/><Relationship Id="rId2" Type="http://schemas.openxmlformats.org/officeDocument/2006/relationships/hyperlink" Target="https://www.dnv.fr/services/iso-9001-pour-le-secteur-de-la-sante-4994/" TargetMode="External"/><Relationship Id="rId1" Type="http://schemas.openxmlformats.org/officeDocument/2006/relationships/slideLayout" Target="../slideLayouts/slideLayout2.xml"/><Relationship Id="rId6" Type="http://schemas.openxmlformats.org/officeDocument/2006/relationships/hyperlink" Target="http://www.sf2h.net/" TargetMode="External"/><Relationship Id="rId5" Type="http://schemas.openxmlformats.org/officeDocument/2006/relationships/hyperlink" Target="http://www.has-sante.fr/" TargetMode="External"/><Relationship Id="rId4" Type="http://schemas.openxmlformats.org/officeDocument/2006/relationships/hyperlink" Target="https://iterop.3ds.com/processus-bpmn-exemple/exemple-processus-qualite-iso-9001/" TargetMode="External"/><Relationship Id="rId9" Type="http://schemas.openxmlformats.org/officeDocument/2006/relationships/hyperlink" Target="http://www.haccp-guide.f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BC182-A1EC-4FB4-A5CD-F2015AE1FF4B}"/>
              </a:ext>
            </a:extLst>
          </p:cNvPr>
          <p:cNvSpPr>
            <a:spLocks noGrp="1"/>
          </p:cNvSpPr>
          <p:nvPr>
            <p:ph type="ctrTitle"/>
          </p:nvPr>
        </p:nvSpPr>
        <p:spPr/>
        <p:txBody>
          <a:bodyPr>
            <a:normAutofit/>
          </a:bodyPr>
          <a:lstStyle/>
          <a:p>
            <a:pPr defTabSz="449263">
              <a:lnSpc>
                <a:spcPct val="95000"/>
              </a:lnSpc>
              <a:spcBef>
                <a:spcPts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700" b="1" dirty="0"/>
              <a:t>Qualité des soins, évaluation des pratiques</a:t>
            </a:r>
            <a:r>
              <a:rPr lang="fr-FR" sz="2700" b="1" dirty="0">
                <a:effectLst>
                  <a:outerShdw blurRad="38100" dist="38100" dir="2700000" algn="tl">
                    <a:srgbClr val="000000"/>
                  </a:outerShdw>
                </a:effectLst>
              </a:rPr>
              <a:t> </a:t>
            </a:r>
            <a:br>
              <a:rPr lang="fr-FR" sz="2700" b="1" dirty="0">
                <a:effectLst>
                  <a:outerShdw blurRad="38100" dist="38100" dir="2700000" algn="tl">
                    <a:srgbClr val="000000"/>
                  </a:outerShdw>
                </a:effectLst>
              </a:rPr>
            </a:br>
            <a:r>
              <a:rPr lang="fr-FR" sz="2700" b="1" dirty="0">
                <a:effectLst>
                  <a:outerShdw blurRad="38100" dist="38100" dir="2700000" algn="tl">
                    <a:srgbClr val="000000"/>
                  </a:outerShdw>
                </a:effectLst>
                <a:cs typeface="Arial" pitchFamily="34" charset="0"/>
              </a:rPr>
              <a:t>U.E 4.8 S6</a:t>
            </a:r>
            <a:r>
              <a:rPr lang="fr-FR" sz="1800" dirty="0">
                <a:effectLst>
                  <a:outerShdw blurRad="38100" dist="38100" dir="2700000" algn="tl">
                    <a:srgbClr val="000000"/>
                  </a:outerShdw>
                </a:effectLst>
                <a:cs typeface="Arial" pitchFamily="34" charset="0"/>
              </a:rPr>
              <a:t> </a:t>
            </a:r>
            <a:br>
              <a:rPr lang="fr-FR" sz="3200" dirty="0">
                <a:solidFill>
                  <a:schemeClr val="accent1">
                    <a:lumMod val="75000"/>
                  </a:schemeClr>
                </a:solidFill>
                <a:effectLst>
                  <a:outerShdw blurRad="38100" dist="38100" dir="2700000" algn="tl">
                    <a:srgbClr val="000000"/>
                  </a:outerShdw>
                </a:effectLst>
                <a:cs typeface="Arial" pitchFamily="34" charset="0"/>
              </a:rPr>
            </a:br>
            <a:br>
              <a:rPr lang="fr-FR" sz="3200" dirty="0">
                <a:solidFill>
                  <a:schemeClr val="accent1">
                    <a:lumMod val="75000"/>
                  </a:schemeClr>
                </a:solidFill>
                <a:effectLst>
                  <a:outerShdw blurRad="38100" dist="38100" dir="2700000" algn="tl">
                    <a:srgbClr val="000000"/>
                  </a:outerShdw>
                </a:effectLst>
                <a:cs typeface="Arial" pitchFamily="34" charset="0"/>
              </a:rPr>
            </a:br>
            <a:endParaRPr lang="en-US" dirty="0"/>
          </a:p>
        </p:txBody>
      </p:sp>
      <p:sp>
        <p:nvSpPr>
          <p:cNvPr id="3" name="Sous-titre 2">
            <a:extLst>
              <a:ext uri="{FF2B5EF4-FFF2-40B4-BE49-F238E27FC236}">
                <a16:creationId xmlns:a16="http://schemas.microsoft.com/office/drawing/2014/main" id="{9C67E360-1ED5-4C67-8249-76A415BBFB91}"/>
              </a:ext>
            </a:extLst>
          </p:cNvPr>
          <p:cNvSpPr>
            <a:spLocks noGrp="1"/>
          </p:cNvSpPr>
          <p:nvPr>
            <p:ph type="subTitle" idx="1"/>
          </p:nvPr>
        </p:nvSpPr>
        <p:spPr/>
        <p:txBody>
          <a:bodyPr/>
          <a:lstStyle/>
          <a:p>
            <a:r>
              <a:rPr lang="fr-FR" dirty="0"/>
              <a:t>Promotion 2021-2024</a:t>
            </a:r>
          </a:p>
          <a:p>
            <a:r>
              <a:rPr lang="fr-FR" dirty="0"/>
              <a:t>Pauline </a:t>
            </a:r>
            <a:r>
              <a:rPr lang="fr-FR" dirty="0" err="1"/>
              <a:t>vauclair</a:t>
            </a:r>
            <a:endParaRPr lang="fr-FR" dirty="0"/>
          </a:p>
          <a:p>
            <a:r>
              <a:rPr lang="fr-FR" dirty="0" err="1"/>
              <a:t>Ifsi</a:t>
            </a:r>
            <a:r>
              <a:rPr lang="fr-FR" dirty="0"/>
              <a:t> </a:t>
            </a:r>
            <a:r>
              <a:rPr lang="fr-FR" dirty="0" err="1"/>
              <a:t>sarrebourg</a:t>
            </a:r>
            <a:endParaRPr lang="en-US" dirty="0"/>
          </a:p>
        </p:txBody>
      </p:sp>
      <p:pic>
        <p:nvPicPr>
          <p:cNvPr id="3074" name="Picture 2" descr="Appliquer les bonnes pratiques de l'écoute clients à l'écoute des  collaborateurs - CXlab">
            <a:extLst>
              <a:ext uri="{FF2B5EF4-FFF2-40B4-BE49-F238E27FC236}">
                <a16:creationId xmlns:a16="http://schemas.microsoft.com/office/drawing/2014/main" id="{46AD9A5C-EAD8-4AA4-B33C-3192859C3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05532">
            <a:off x="1320164" y="3852469"/>
            <a:ext cx="4029075" cy="2053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9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E38E99-BD90-4AC2-8478-9FC7692F53C6}"/>
              </a:ext>
            </a:extLst>
          </p:cNvPr>
          <p:cNvSpPr>
            <a:spLocks noGrp="1"/>
          </p:cNvSpPr>
          <p:nvPr>
            <p:ph type="title"/>
          </p:nvPr>
        </p:nvSpPr>
        <p:spPr/>
        <p:txBody>
          <a:bodyPr/>
          <a:lstStyle/>
          <a:p>
            <a:r>
              <a:rPr lang="fr-FR" dirty="0"/>
              <a:t>Quels sont les 5 piliers de la qualité ?</a:t>
            </a:r>
            <a:br>
              <a:rPr lang="fr-FR" dirty="0"/>
            </a:br>
            <a:endParaRPr lang="en-US" dirty="0"/>
          </a:p>
        </p:txBody>
      </p:sp>
      <p:sp>
        <p:nvSpPr>
          <p:cNvPr id="3" name="Espace réservé du contenu 2">
            <a:extLst>
              <a:ext uri="{FF2B5EF4-FFF2-40B4-BE49-F238E27FC236}">
                <a16:creationId xmlns:a16="http://schemas.microsoft.com/office/drawing/2014/main" id="{A16CAA0A-2962-4AAF-AF6E-29ED56167607}"/>
              </a:ext>
            </a:extLst>
          </p:cNvPr>
          <p:cNvSpPr>
            <a:spLocks noGrp="1"/>
          </p:cNvSpPr>
          <p:nvPr>
            <p:ph idx="1"/>
          </p:nvPr>
        </p:nvSpPr>
        <p:spPr/>
        <p:txBody>
          <a:bodyPr>
            <a:normAutofit/>
          </a:bodyPr>
          <a:lstStyle/>
          <a:p>
            <a:pPr marL="0" indent="0">
              <a:buNone/>
            </a:pPr>
            <a:r>
              <a:rPr lang="fr-FR" sz="2400" dirty="0"/>
              <a:t>Un processus qualité en entreprise s’appuie également sur </a:t>
            </a:r>
            <a:r>
              <a:rPr lang="fr-FR" sz="2400" b="1" dirty="0"/>
              <a:t>cinq grands piliers que sont la prévention, la conformité, l’évaluation, l’amélioration continue et la responsabilité</a:t>
            </a:r>
            <a:r>
              <a:rPr lang="fr-FR" sz="2400" dirty="0"/>
              <a:t>.</a:t>
            </a:r>
            <a:endParaRPr lang="en-US" sz="2400" dirty="0"/>
          </a:p>
        </p:txBody>
      </p:sp>
    </p:spTree>
    <p:extLst>
      <p:ext uri="{BB962C8B-B14F-4D97-AF65-F5344CB8AC3E}">
        <p14:creationId xmlns:p14="http://schemas.microsoft.com/office/powerpoint/2010/main" val="632927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C4BC77-52E2-4461-91AA-52BB4B541BB3}"/>
              </a:ext>
            </a:extLst>
          </p:cNvPr>
          <p:cNvSpPr>
            <a:spLocks noGrp="1"/>
          </p:cNvSpPr>
          <p:nvPr>
            <p:ph type="title"/>
          </p:nvPr>
        </p:nvSpPr>
        <p:spPr/>
        <p:txBody>
          <a:bodyPr/>
          <a:lstStyle/>
          <a:p>
            <a:r>
              <a:rPr lang="fr-FR" dirty="0"/>
              <a:t>Les piliers de la qualité</a:t>
            </a:r>
            <a:endParaRPr lang="en-US" dirty="0"/>
          </a:p>
        </p:txBody>
      </p:sp>
      <p:sp>
        <p:nvSpPr>
          <p:cNvPr id="3" name="Espace réservé du contenu 2">
            <a:extLst>
              <a:ext uri="{FF2B5EF4-FFF2-40B4-BE49-F238E27FC236}">
                <a16:creationId xmlns:a16="http://schemas.microsoft.com/office/drawing/2014/main" id="{5181C6FB-180B-42EB-A5B6-34BBA4699622}"/>
              </a:ext>
            </a:extLst>
          </p:cNvPr>
          <p:cNvSpPr>
            <a:spLocks noGrp="1"/>
          </p:cNvSpPr>
          <p:nvPr>
            <p:ph idx="1"/>
          </p:nvPr>
        </p:nvSpPr>
        <p:spPr/>
        <p:txBody>
          <a:bodyPr/>
          <a:lstStyle/>
          <a:p>
            <a:pPr marL="0" indent="0">
              <a:buNone/>
            </a:pPr>
            <a:r>
              <a:rPr lang="fr-FR" b="1" dirty="0"/>
              <a:t>«</a:t>
            </a:r>
            <a:r>
              <a:rPr lang="fr-FR" b="1" i="1" dirty="0"/>
              <a:t> La prévention</a:t>
            </a:r>
            <a:r>
              <a:rPr lang="fr-FR" i="1" dirty="0"/>
              <a:t> consiste à anticiper les événements non désirés et à empêcher qu’ils ne se produisent. Dans un processus qualité, la prévention a pour but d’éviter que le client ne soit insatisfait une fois le processus d’achat terminé</a:t>
            </a:r>
            <a:r>
              <a:rPr lang="fr-FR" dirty="0"/>
              <a:t> ».</a:t>
            </a:r>
          </a:p>
          <a:p>
            <a:endParaRPr lang="en-US" dirty="0"/>
          </a:p>
        </p:txBody>
      </p:sp>
    </p:spTree>
    <p:extLst>
      <p:ext uri="{BB962C8B-B14F-4D97-AF65-F5344CB8AC3E}">
        <p14:creationId xmlns:p14="http://schemas.microsoft.com/office/powerpoint/2010/main" val="3362306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88FFC-F43C-40A9-BE3A-6448B51AE470}"/>
              </a:ext>
            </a:extLst>
          </p:cNvPr>
          <p:cNvSpPr>
            <a:spLocks noGrp="1"/>
          </p:cNvSpPr>
          <p:nvPr>
            <p:ph type="title"/>
          </p:nvPr>
        </p:nvSpPr>
        <p:spPr/>
        <p:txBody>
          <a:bodyPr/>
          <a:lstStyle/>
          <a:p>
            <a:r>
              <a:rPr lang="fr-FR" dirty="0"/>
              <a:t>Les piliers de la qualité</a:t>
            </a:r>
            <a:endParaRPr lang="en-US" dirty="0"/>
          </a:p>
        </p:txBody>
      </p:sp>
      <p:sp>
        <p:nvSpPr>
          <p:cNvPr id="3" name="Espace réservé du contenu 2">
            <a:extLst>
              <a:ext uri="{FF2B5EF4-FFF2-40B4-BE49-F238E27FC236}">
                <a16:creationId xmlns:a16="http://schemas.microsoft.com/office/drawing/2014/main" id="{7A0F954F-7C63-4908-8FD1-D4EA8E0EFEF7}"/>
              </a:ext>
            </a:extLst>
          </p:cNvPr>
          <p:cNvSpPr>
            <a:spLocks noGrp="1"/>
          </p:cNvSpPr>
          <p:nvPr>
            <p:ph idx="1"/>
          </p:nvPr>
        </p:nvSpPr>
        <p:spPr/>
        <p:txBody>
          <a:bodyPr/>
          <a:lstStyle/>
          <a:p>
            <a:pPr marL="0" indent="0">
              <a:buNone/>
            </a:pPr>
            <a:r>
              <a:rPr lang="fr-FR" b="1" dirty="0"/>
              <a:t>« </a:t>
            </a:r>
            <a:r>
              <a:rPr lang="fr-FR" b="1" i="1" dirty="0"/>
              <a:t>La conformité</a:t>
            </a:r>
            <a:r>
              <a:rPr lang="fr-FR" i="1" dirty="0"/>
              <a:t> vise à satisfaire une exigence, qu’elle soit réglementaire ou normative. En l’occurrence, une politique qualité s’inscrit dans une démarche ayant pour but d’appliquer les exigences de la norme ISO 9001, en mettant en place un système de management de la qualité </a:t>
            </a:r>
            <a:r>
              <a:rPr lang="fr-FR" dirty="0"/>
              <a:t>».</a:t>
            </a:r>
          </a:p>
          <a:p>
            <a:endParaRPr lang="en-US" dirty="0"/>
          </a:p>
        </p:txBody>
      </p:sp>
    </p:spTree>
    <p:extLst>
      <p:ext uri="{BB962C8B-B14F-4D97-AF65-F5344CB8AC3E}">
        <p14:creationId xmlns:p14="http://schemas.microsoft.com/office/powerpoint/2010/main" val="1936540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F344BA-DAEF-4E72-90C7-C1180D6FC5CE}"/>
              </a:ext>
            </a:extLst>
          </p:cNvPr>
          <p:cNvSpPr>
            <a:spLocks noGrp="1"/>
          </p:cNvSpPr>
          <p:nvPr>
            <p:ph type="title"/>
          </p:nvPr>
        </p:nvSpPr>
        <p:spPr/>
        <p:txBody>
          <a:bodyPr/>
          <a:lstStyle/>
          <a:p>
            <a:r>
              <a:rPr lang="fr-FR" dirty="0"/>
              <a:t>Les piliers de la qualité</a:t>
            </a:r>
            <a:endParaRPr lang="en-US" dirty="0"/>
          </a:p>
        </p:txBody>
      </p:sp>
      <p:sp>
        <p:nvSpPr>
          <p:cNvPr id="3" name="Espace réservé du contenu 2">
            <a:extLst>
              <a:ext uri="{FF2B5EF4-FFF2-40B4-BE49-F238E27FC236}">
                <a16:creationId xmlns:a16="http://schemas.microsoft.com/office/drawing/2014/main" id="{186FA364-7CFF-4852-89A6-97695193B387}"/>
              </a:ext>
            </a:extLst>
          </p:cNvPr>
          <p:cNvSpPr>
            <a:spLocks noGrp="1"/>
          </p:cNvSpPr>
          <p:nvPr>
            <p:ph idx="1"/>
          </p:nvPr>
        </p:nvSpPr>
        <p:spPr/>
        <p:txBody>
          <a:bodyPr/>
          <a:lstStyle/>
          <a:p>
            <a:pPr marL="0" indent="0">
              <a:buNone/>
            </a:pPr>
            <a:r>
              <a:rPr lang="fr-FR" b="1" dirty="0"/>
              <a:t>« </a:t>
            </a:r>
            <a:r>
              <a:rPr lang="fr-FR" b="1" i="1" dirty="0"/>
              <a:t>L’évaluation</a:t>
            </a:r>
            <a:r>
              <a:rPr lang="fr-FR" i="1" dirty="0"/>
              <a:t> consiste à estimer la progression en termes de management de la qualité. Il s’agit de vérifier si les objectifs qualité ont été atteints (à l’aide d’indicateurs de performance choisis avec soin), de contrôler la conformité du système mis en place, et de s’assurer de son efficacité. Au passage, l’évaluation permet de détecter les points à améliorer afin d’atteindre les objectifs</a:t>
            </a:r>
            <a:r>
              <a:rPr lang="fr-FR" dirty="0"/>
              <a:t> ».</a:t>
            </a:r>
          </a:p>
          <a:p>
            <a:endParaRPr lang="en-US" dirty="0"/>
          </a:p>
        </p:txBody>
      </p:sp>
    </p:spTree>
    <p:extLst>
      <p:ext uri="{BB962C8B-B14F-4D97-AF65-F5344CB8AC3E}">
        <p14:creationId xmlns:p14="http://schemas.microsoft.com/office/powerpoint/2010/main" val="283990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BBA10-3E3E-482F-980C-8F70542CD2AE}"/>
              </a:ext>
            </a:extLst>
          </p:cNvPr>
          <p:cNvSpPr>
            <a:spLocks noGrp="1"/>
          </p:cNvSpPr>
          <p:nvPr>
            <p:ph type="title"/>
          </p:nvPr>
        </p:nvSpPr>
        <p:spPr/>
        <p:txBody>
          <a:bodyPr/>
          <a:lstStyle/>
          <a:p>
            <a:r>
              <a:rPr lang="fr-FR" dirty="0"/>
              <a:t>Les piliers de la qualité</a:t>
            </a:r>
            <a:endParaRPr lang="en-US" dirty="0"/>
          </a:p>
        </p:txBody>
      </p:sp>
      <p:sp>
        <p:nvSpPr>
          <p:cNvPr id="3" name="Espace réservé du contenu 2">
            <a:extLst>
              <a:ext uri="{FF2B5EF4-FFF2-40B4-BE49-F238E27FC236}">
                <a16:creationId xmlns:a16="http://schemas.microsoft.com/office/drawing/2014/main" id="{6745F39A-C83A-466F-9A90-8A68135BD69B}"/>
              </a:ext>
            </a:extLst>
          </p:cNvPr>
          <p:cNvSpPr>
            <a:spLocks noGrp="1"/>
          </p:cNvSpPr>
          <p:nvPr>
            <p:ph idx="1"/>
          </p:nvPr>
        </p:nvSpPr>
        <p:spPr/>
        <p:txBody>
          <a:bodyPr/>
          <a:lstStyle/>
          <a:p>
            <a:r>
              <a:rPr lang="fr-FR" b="1" dirty="0"/>
              <a:t>« </a:t>
            </a:r>
            <a:r>
              <a:rPr lang="fr-FR" b="1" i="1" dirty="0"/>
              <a:t>L’amélioration</a:t>
            </a:r>
            <a:r>
              <a:rPr lang="fr-FR" i="1" dirty="0"/>
              <a:t> continue est cruciale dans le cadre de la mise en place d’une politique qualité et d’un management de la qualité : c’est une idéologie guidée par la volonté d’améliorer en permanence les processus qualité de l’entreprise, mais aussi ses produits ou ses services. Cette démarche nécessite d’évaluer régulièrement ces processus, produits ou services dans l’optique d’en optimiser la qualité et d’obtenir toujours plus de satisfaction de la part des clients</a:t>
            </a:r>
            <a:r>
              <a:rPr lang="fr-FR" dirty="0"/>
              <a:t> ».</a:t>
            </a:r>
          </a:p>
          <a:p>
            <a:endParaRPr lang="en-US" dirty="0"/>
          </a:p>
        </p:txBody>
      </p:sp>
    </p:spTree>
    <p:extLst>
      <p:ext uri="{BB962C8B-B14F-4D97-AF65-F5344CB8AC3E}">
        <p14:creationId xmlns:p14="http://schemas.microsoft.com/office/powerpoint/2010/main" val="3599505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52E76E-D1CD-4B69-8B68-D2D24D7A9669}"/>
              </a:ext>
            </a:extLst>
          </p:cNvPr>
          <p:cNvSpPr>
            <a:spLocks noGrp="1"/>
          </p:cNvSpPr>
          <p:nvPr>
            <p:ph type="title"/>
          </p:nvPr>
        </p:nvSpPr>
        <p:spPr/>
        <p:txBody>
          <a:bodyPr/>
          <a:lstStyle/>
          <a:p>
            <a:r>
              <a:rPr lang="fr-FR" dirty="0"/>
              <a:t>Les piliers de la qualité</a:t>
            </a:r>
            <a:endParaRPr lang="en-US" dirty="0"/>
          </a:p>
        </p:txBody>
      </p:sp>
      <p:sp>
        <p:nvSpPr>
          <p:cNvPr id="3" name="Espace réservé du contenu 2">
            <a:extLst>
              <a:ext uri="{FF2B5EF4-FFF2-40B4-BE49-F238E27FC236}">
                <a16:creationId xmlns:a16="http://schemas.microsoft.com/office/drawing/2014/main" id="{C5ACC4C2-C2D0-4252-B7F2-8B9977997101}"/>
              </a:ext>
            </a:extLst>
          </p:cNvPr>
          <p:cNvSpPr>
            <a:spLocks noGrp="1"/>
          </p:cNvSpPr>
          <p:nvPr>
            <p:ph idx="1"/>
          </p:nvPr>
        </p:nvSpPr>
        <p:spPr/>
        <p:txBody>
          <a:bodyPr/>
          <a:lstStyle/>
          <a:p>
            <a:r>
              <a:rPr lang="fr-FR" b="1" dirty="0"/>
              <a:t>« </a:t>
            </a:r>
            <a:r>
              <a:rPr lang="fr-FR" b="1" i="1" dirty="0"/>
              <a:t>La responsabilité</a:t>
            </a:r>
            <a:r>
              <a:rPr lang="fr-FR" i="1" dirty="0"/>
              <a:t> consiste à sensibiliser les collaborateurs ayant un rôle à jouer dans un processus qualité. Ceux-ci doivent prendre conscience de l’importance de leur mission et de l’impact de leurs actions sur l’ensemble de la chaîne de valeur. Car un processus quel qu’il soit intègre forcément une dimension humaine (celle-ci faisant partie des ressources nécessaires )</a:t>
            </a:r>
            <a:r>
              <a:rPr lang="fr-FR" dirty="0"/>
              <a:t> ».</a:t>
            </a:r>
          </a:p>
          <a:p>
            <a:endParaRPr lang="en-US" dirty="0"/>
          </a:p>
        </p:txBody>
      </p:sp>
    </p:spTree>
    <p:extLst>
      <p:ext uri="{BB962C8B-B14F-4D97-AF65-F5344CB8AC3E}">
        <p14:creationId xmlns:p14="http://schemas.microsoft.com/office/powerpoint/2010/main" val="2662886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E3A64DB-8DBE-44CC-82BF-63E8551239FD}"/>
              </a:ext>
            </a:extLst>
          </p:cNvPr>
          <p:cNvSpPr>
            <a:spLocks noGrp="1" noChangeArrowheads="1"/>
          </p:cNvSpPr>
          <p:nvPr>
            <p:ph type="title"/>
          </p:nvPr>
        </p:nvSpPr>
        <p:spPr/>
        <p:txBody>
          <a:bodyPr/>
          <a:lstStyle/>
          <a:p>
            <a:pPr>
              <a:defRPr/>
            </a:pPr>
            <a:r>
              <a:rPr lang="fr-FR" dirty="0"/>
              <a:t>Qu’est ce que la qualité des soins ?</a:t>
            </a:r>
          </a:p>
        </p:txBody>
      </p:sp>
      <p:sp>
        <p:nvSpPr>
          <p:cNvPr id="6147" name="Rectangle 3">
            <a:extLst>
              <a:ext uri="{FF2B5EF4-FFF2-40B4-BE49-F238E27FC236}">
                <a16:creationId xmlns:a16="http://schemas.microsoft.com/office/drawing/2014/main" id="{C5CA2A17-03B3-4E25-9638-D21AAF237364}"/>
              </a:ext>
            </a:extLst>
          </p:cNvPr>
          <p:cNvSpPr>
            <a:spLocks noGrp="1" noChangeArrowheads="1"/>
          </p:cNvSpPr>
          <p:nvPr>
            <p:ph type="body" sz="half" idx="1"/>
          </p:nvPr>
        </p:nvSpPr>
        <p:spPr/>
        <p:txBody>
          <a:bodyPr>
            <a:normAutofit/>
          </a:bodyPr>
          <a:lstStyle/>
          <a:p>
            <a:pPr marL="365760" indent="-256032">
              <a:lnSpc>
                <a:spcPct val="90000"/>
              </a:lnSpc>
              <a:spcAft>
                <a:spcPts val="0"/>
              </a:spcAft>
              <a:buNone/>
              <a:defRPr/>
            </a:pPr>
            <a:r>
              <a:rPr lang="fr-FR" sz="2800" dirty="0"/>
              <a:t>« Vous êtes hospitalisé(e) en chirurgie pour mise en place d’une prothèse totale du genou, qu’attendez-vous pour vous déclarer satisfait  à l’issue de cette hospitalisation ? » </a:t>
            </a:r>
          </a:p>
          <a:p>
            <a:pPr marL="365760" indent="-256032">
              <a:lnSpc>
                <a:spcPct val="90000"/>
              </a:lnSpc>
              <a:spcAft>
                <a:spcPts val="0"/>
              </a:spcAft>
              <a:buNone/>
              <a:defRPr/>
            </a:pPr>
            <a:endParaRPr lang="fr-FR" sz="2800" dirty="0"/>
          </a:p>
          <a:p>
            <a:pPr marL="365760" indent="-256032">
              <a:lnSpc>
                <a:spcPct val="90000"/>
              </a:lnSpc>
              <a:spcAft>
                <a:spcPts val="0"/>
              </a:spcAft>
              <a:buNone/>
              <a:defRPr/>
            </a:pPr>
            <a:endParaRPr lang="fr-FR" sz="2800" dirty="0"/>
          </a:p>
        </p:txBody>
      </p:sp>
      <p:pic>
        <p:nvPicPr>
          <p:cNvPr id="5" name="Picture 2" descr="Mesurer et Améliorer la Qualité de Vie au Travail (QVT) - Figaro Recruteur">
            <a:extLst>
              <a:ext uri="{FF2B5EF4-FFF2-40B4-BE49-F238E27FC236}">
                <a16:creationId xmlns:a16="http://schemas.microsoft.com/office/drawing/2014/main" id="{15B83967-7455-4867-8E5A-058209F51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35723">
            <a:off x="7160260" y="2983230"/>
            <a:ext cx="3928745" cy="2366226"/>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contenu 1">
            <a:extLst>
              <a:ext uri="{FF2B5EF4-FFF2-40B4-BE49-F238E27FC236}">
                <a16:creationId xmlns:a16="http://schemas.microsoft.com/office/drawing/2014/main" id="{929C0E74-8B19-470C-9CE9-F10D63773EC5}"/>
              </a:ext>
            </a:extLst>
          </p:cNvPr>
          <p:cNvSpPr>
            <a:spLocks noGrp="1"/>
          </p:cNvSpPr>
          <p:nvPr>
            <p:ph sz="half" idx="2"/>
          </p:nvPr>
        </p:nvSpPr>
        <p:spPr/>
        <p:txBody>
          <a:bodyPr/>
          <a:lstStyle/>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A4C687D8-1274-4124-8E2D-C0700AA2A851}"/>
              </a:ext>
            </a:extLst>
          </p:cNvPr>
          <p:cNvGraphicFramePr>
            <a:graphicFrameLocks noGrp="1"/>
          </p:cNvGraphicFramePr>
          <p:nvPr>
            <p:ph idx="1"/>
            <p:extLst>
              <p:ext uri="{D42A27DB-BD31-4B8C-83A1-F6EECF244321}">
                <p14:modId xmlns:p14="http://schemas.microsoft.com/office/powerpoint/2010/main" val="2625442820"/>
              </p:ext>
            </p:extLst>
          </p:nvPr>
        </p:nvGraphicFramePr>
        <p:xfrm>
          <a:off x="685800" y="2141538"/>
          <a:ext cx="10131425" cy="3649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3975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BD71D2-2976-40BC-9066-1B566EA45CF4}"/>
              </a:ext>
            </a:extLst>
          </p:cNvPr>
          <p:cNvSpPr>
            <a:spLocks noGrp="1"/>
          </p:cNvSpPr>
          <p:nvPr>
            <p:ph type="title"/>
          </p:nvPr>
        </p:nvSpPr>
        <p:spPr/>
        <p:txBody>
          <a:bodyPr/>
          <a:lstStyle/>
          <a:p>
            <a:r>
              <a:rPr lang="fr-FR" dirty="0"/>
              <a:t>La qualité des soins ???</a:t>
            </a:r>
            <a:endParaRPr lang="en-US" dirty="0"/>
          </a:p>
        </p:txBody>
      </p:sp>
      <p:sp>
        <p:nvSpPr>
          <p:cNvPr id="3" name="Espace réservé du contenu 2">
            <a:extLst>
              <a:ext uri="{FF2B5EF4-FFF2-40B4-BE49-F238E27FC236}">
                <a16:creationId xmlns:a16="http://schemas.microsoft.com/office/drawing/2014/main" id="{A419479C-5C24-4302-B945-A12DE7EA8534}"/>
              </a:ext>
            </a:extLst>
          </p:cNvPr>
          <p:cNvSpPr>
            <a:spLocks noGrp="1"/>
          </p:cNvSpPr>
          <p:nvPr>
            <p:ph idx="1"/>
          </p:nvPr>
        </p:nvSpPr>
        <p:spPr/>
        <p:txBody>
          <a:bodyPr/>
          <a:lstStyle/>
          <a:p>
            <a:pPr>
              <a:buNone/>
            </a:pPr>
            <a:r>
              <a:rPr lang="fr-FR" altLang="fr-FR" dirty="0"/>
              <a:t>C’est répondre aux attentes du patient en terme : </a:t>
            </a:r>
          </a:p>
          <a:p>
            <a:r>
              <a:rPr lang="fr-FR" altLang="fr-FR" b="1" dirty="0"/>
              <a:t>D’amélioration de l’état de santé </a:t>
            </a:r>
            <a:r>
              <a:rPr lang="fr-FR" altLang="fr-FR" dirty="0"/>
              <a:t>(prise en charge du problème de santé)</a:t>
            </a:r>
          </a:p>
          <a:p>
            <a:r>
              <a:rPr lang="fr-FR" altLang="fr-FR" b="1" dirty="0"/>
              <a:t>De sécurité et environnement des soins </a:t>
            </a:r>
            <a:r>
              <a:rPr lang="fr-FR" altLang="fr-FR" dirty="0"/>
              <a:t>(absence d’infection de site opératoire ou d’infection nosocomiale, PEC douleur, absence d’escarre…)</a:t>
            </a:r>
          </a:p>
          <a:p>
            <a:r>
              <a:rPr lang="fr-FR" altLang="fr-FR" b="1" dirty="0"/>
              <a:t>De relation et communication</a:t>
            </a:r>
          </a:p>
          <a:p>
            <a:r>
              <a:rPr lang="fr-FR" altLang="fr-FR" b="1" dirty="0"/>
              <a:t>De confort </a:t>
            </a:r>
            <a:r>
              <a:rPr lang="fr-FR" altLang="fr-FR" dirty="0"/>
              <a:t>(hôtellerie, restauration…)</a:t>
            </a:r>
          </a:p>
          <a:p>
            <a:endParaRPr lang="en-US" dirty="0"/>
          </a:p>
        </p:txBody>
      </p:sp>
    </p:spTree>
    <p:extLst>
      <p:ext uri="{BB962C8B-B14F-4D97-AF65-F5344CB8AC3E}">
        <p14:creationId xmlns:p14="http://schemas.microsoft.com/office/powerpoint/2010/main" val="3935510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FAD15CE-6140-4E6E-B6FA-C31DCCA79BC2}"/>
              </a:ext>
            </a:extLst>
          </p:cNvPr>
          <p:cNvSpPr>
            <a:spLocks noGrp="1"/>
          </p:cNvSpPr>
          <p:nvPr>
            <p:ph idx="1"/>
          </p:nvPr>
        </p:nvSpPr>
        <p:spPr>
          <a:xfrm>
            <a:off x="1919288" y="1268414"/>
            <a:ext cx="8229600" cy="4752975"/>
          </a:xfrm>
        </p:spPr>
        <p:txBody>
          <a:bodyPr/>
          <a:lstStyle/>
          <a:p>
            <a:pPr marL="109537" indent="0">
              <a:buNone/>
              <a:defRPr/>
            </a:pPr>
            <a:r>
              <a:rPr lang="fr-FR" dirty="0"/>
              <a:t>Selon l’OMS :</a:t>
            </a:r>
          </a:p>
          <a:p>
            <a:pPr marL="109537" indent="0" algn="just">
              <a:buNone/>
              <a:defRPr/>
            </a:pPr>
            <a:r>
              <a:rPr lang="fr-FR" sz="2400" dirty="0"/>
              <a:t>“</a:t>
            </a:r>
            <a:r>
              <a:rPr lang="fr-FR" sz="2400" i="1" dirty="0"/>
              <a:t>La qualité, c’est délivrer à chaque patient l’assortiment d’actes diagnostiques et thérapeutiques qui lui assurera le meilleur résultat en terme de santé, conformément à l’état actuel de la science médicale, au meilleur coût pour un même résultat, au moindre risque iatrogène et pour sa plus grande satisfaction en termes de procédures, de résultats et de contacts humains à l’intérieur du système de soins</a:t>
            </a:r>
            <a:r>
              <a:rPr lang="fr-FR" sz="2400" dirty="0"/>
              <a:t>.”</a:t>
            </a:r>
          </a:p>
          <a:p>
            <a:pPr>
              <a:defRPr/>
            </a:pPr>
            <a:endParaRPr lang="fr-FR" dirty="0"/>
          </a:p>
        </p:txBody>
      </p:sp>
      <p:sp>
        <p:nvSpPr>
          <p:cNvPr id="5" name="Titre 1">
            <a:extLst>
              <a:ext uri="{FF2B5EF4-FFF2-40B4-BE49-F238E27FC236}">
                <a16:creationId xmlns:a16="http://schemas.microsoft.com/office/drawing/2014/main" id="{D4F9D404-40FC-4FCA-B519-782C39E39C07}"/>
              </a:ext>
            </a:extLst>
          </p:cNvPr>
          <p:cNvSpPr>
            <a:spLocks noGrp="1"/>
          </p:cNvSpPr>
          <p:nvPr>
            <p:ph type="title"/>
          </p:nvPr>
        </p:nvSpPr>
        <p:spPr>
          <a:xfrm>
            <a:off x="685801" y="609601"/>
            <a:ext cx="10131425" cy="1242060"/>
          </a:xfrm>
        </p:spPr>
        <p:txBody>
          <a:bodyPr/>
          <a:lstStyle/>
          <a:p>
            <a:r>
              <a:rPr lang="fr-FR" dirty="0"/>
              <a:t>Qualité des soins selon </a:t>
            </a:r>
            <a:r>
              <a:rPr lang="fr-FR" dirty="0" err="1"/>
              <a:t>l’oms</a:t>
            </a:r>
            <a:r>
              <a:rPr lang="fr-FR" dirty="0"/>
              <a:t>…</a:t>
            </a:r>
            <a:endParaRPr lang="en-US" dirty="0"/>
          </a:p>
        </p:txBody>
      </p:sp>
      <p:pic>
        <p:nvPicPr>
          <p:cNvPr id="4100" name="Picture 4" descr="Indicateurs qualité | Centre Hospitalier de Niort">
            <a:extLst>
              <a:ext uri="{FF2B5EF4-FFF2-40B4-BE49-F238E27FC236}">
                <a16:creationId xmlns:a16="http://schemas.microsoft.com/office/drawing/2014/main" id="{2852327B-D022-420E-9738-FD3A1CBBB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7765" y="4737102"/>
            <a:ext cx="2343150" cy="194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A79C6A-280C-4583-96C0-FECC3E2A6114}"/>
              </a:ext>
            </a:extLst>
          </p:cNvPr>
          <p:cNvSpPr>
            <a:spLocks noGrp="1"/>
          </p:cNvSpPr>
          <p:nvPr>
            <p:ph type="title"/>
          </p:nvPr>
        </p:nvSpPr>
        <p:spPr/>
        <p:txBody>
          <a:bodyPr/>
          <a:lstStyle/>
          <a:p>
            <a:r>
              <a:rPr lang="fr-FR" dirty="0" err="1"/>
              <a:t>Ue</a:t>
            </a:r>
            <a:r>
              <a:rPr lang="fr-FR" dirty="0"/>
              <a:t> 4.8 S6 : qualité des soins, évaluation des pratiques</a:t>
            </a:r>
            <a:endParaRPr lang="en-US" dirty="0"/>
          </a:p>
        </p:txBody>
      </p:sp>
      <p:sp>
        <p:nvSpPr>
          <p:cNvPr id="3" name="Espace réservé du contenu 2">
            <a:extLst>
              <a:ext uri="{FF2B5EF4-FFF2-40B4-BE49-F238E27FC236}">
                <a16:creationId xmlns:a16="http://schemas.microsoft.com/office/drawing/2014/main" id="{F4552E2B-226C-4F4D-9982-D56A5A8A6A95}"/>
              </a:ext>
            </a:extLst>
          </p:cNvPr>
          <p:cNvSpPr>
            <a:spLocks noGrp="1"/>
          </p:cNvSpPr>
          <p:nvPr>
            <p:ph idx="1"/>
          </p:nvPr>
        </p:nvSpPr>
        <p:spPr/>
        <p:txBody>
          <a:bodyPr/>
          <a:lstStyle/>
          <a:p>
            <a:pPr lvl="0"/>
            <a:r>
              <a:rPr lang="fr-FR" dirty="0"/>
              <a:t>Acquérir des outils d’analyse critique pour améliorer sa pratique professionnelle </a:t>
            </a:r>
          </a:p>
          <a:p>
            <a:pPr lvl="0"/>
            <a:r>
              <a:rPr lang="fr-FR" dirty="0"/>
              <a:t>Evaluer une pratique professionnelle au regard des principes de qualité, de sécurité, et de satisfaction de la personne soignée </a:t>
            </a:r>
          </a:p>
          <a:p>
            <a:pPr lvl="0"/>
            <a:r>
              <a:rPr lang="fr-FR" dirty="0"/>
              <a:t>Evaluer l’application des règles de traçabilité et des règles liées aux circuits d’entrée et de sortie des matériels et dispositifs médicaux (stérilisation, gestion des stocks, utilisation, circulation…)</a:t>
            </a:r>
          </a:p>
          <a:p>
            <a:pPr lvl="0"/>
            <a:r>
              <a:rPr lang="fr-FR" dirty="0"/>
              <a:t>Apprécier la fonctionnalité des matériels nécessaire aux soins et à l’urgence </a:t>
            </a:r>
          </a:p>
          <a:p>
            <a:endParaRPr lang="en-US" dirty="0"/>
          </a:p>
        </p:txBody>
      </p:sp>
    </p:spTree>
    <p:extLst>
      <p:ext uri="{BB962C8B-B14F-4D97-AF65-F5344CB8AC3E}">
        <p14:creationId xmlns:p14="http://schemas.microsoft.com/office/powerpoint/2010/main" val="3791640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A4F8618-8D17-4B06-8A2B-10F6DEA44BBB}"/>
              </a:ext>
            </a:extLst>
          </p:cNvPr>
          <p:cNvSpPr>
            <a:spLocks noGrp="1"/>
          </p:cNvSpPr>
          <p:nvPr>
            <p:ph idx="1"/>
          </p:nvPr>
        </p:nvSpPr>
        <p:spPr>
          <a:xfrm>
            <a:off x="1919288" y="1268414"/>
            <a:ext cx="8229600" cy="4752975"/>
          </a:xfrm>
        </p:spPr>
        <p:txBody>
          <a:bodyPr/>
          <a:lstStyle/>
          <a:p>
            <a:pPr marL="109537" indent="0">
              <a:buNone/>
              <a:defRPr/>
            </a:pPr>
            <a:r>
              <a:rPr lang="fr-FR" dirty="0"/>
              <a:t>Une définition simple de la qualité a été proposée par l’AHRQ :</a:t>
            </a:r>
          </a:p>
          <a:p>
            <a:pPr>
              <a:defRPr/>
            </a:pPr>
            <a:r>
              <a:rPr lang="fr-FR" dirty="0"/>
              <a:t>Soins dont on a apporté la preuve qu’ils fonctionnaient</a:t>
            </a:r>
          </a:p>
          <a:p>
            <a:pPr>
              <a:defRPr/>
            </a:pPr>
            <a:r>
              <a:rPr lang="fr-FR" dirty="0"/>
              <a:t>Soins qui répondent aux besoins et aux préférences des patients</a:t>
            </a:r>
          </a:p>
          <a:p>
            <a:pPr>
              <a:defRPr/>
            </a:pPr>
            <a:r>
              <a:rPr lang="fr-FR" dirty="0"/>
              <a:t>Soins qui protègent les patients d’erreurs et de dommages</a:t>
            </a:r>
          </a:p>
          <a:p>
            <a:pPr marL="109537" indent="0">
              <a:buNone/>
              <a:defRPr/>
            </a:pPr>
            <a:endParaRPr lang="fr-FR" dirty="0"/>
          </a:p>
          <a:p>
            <a:pPr marL="109537" indent="0">
              <a:buNone/>
              <a:defRPr/>
            </a:pPr>
            <a:r>
              <a:rPr lang="fr-FR" sz="2000" i="1" dirty="0"/>
              <a:t>(AHRQ  : </a:t>
            </a:r>
            <a:r>
              <a:rPr lang="en-US" sz="2000" i="1" dirty="0"/>
              <a:t>Agency for Healthcare Research and Quality)</a:t>
            </a:r>
            <a:endParaRPr lang="fr-FR" sz="2000" i="1" dirty="0"/>
          </a:p>
        </p:txBody>
      </p:sp>
      <p:sp>
        <p:nvSpPr>
          <p:cNvPr id="4" name="Titre 1">
            <a:extLst>
              <a:ext uri="{FF2B5EF4-FFF2-40B4-BE49-F238E27FC236}">
                <a16:creationId xmlns:a16="http://schemas.microsoft.com/office/drawing/2014/main" id="{BF4393F3-95D9-493E-A734-DD894E77A471}"/>
              </a:ext>
            </a:extLst>
          </p:cNvPr>
          <p:cNvSpPr>
            <a:spLocks noGrp="1"/>
          </p:cNvSpPr>
          <p:nvPr>
            <p:ph type="title"/>
          </p:nvPr>
        </p:nvSpPr>
        <p:spPr>
          <a:xfrm>
            <a:off x="685801" y="609601"/>
            <a:ext cx="10131425" cy="1242060"/>
          </a:xfrm>
        </p:spPr>
        <p:txBody>
          <a:bodyPr/>
          <a:lstStyle/>
          <a:p>
            <a:r>
              <a:rPr lang="fr-FR" dirty="0"/>
              <a:t>La Qualité des soins selon l’</a:t>
            </a:r>
            <a:r>
              <a:rPr lang="fr-FR" dirty="0" err="1"/>
              <a:t>ahrq</a:t>
            </a:r>
            <a:r>
              <a:rPr lang="fr-FR" dirty="0"/>
              <a: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ADD8941-06B9-4FD7-A2B3-B843B1DB6E66}"/>
              </a:ext>
            </a:extLst>
          </p:cNvPr>
          <p:cNvSpPr>
            <a:spLocks noGrp="1"/>
          </p:cNvSpPr>
          <p:nvPr>
            <p:ph type="title"/>
          </p:nvPr>
        </p:nvSpPr>
        <p:spPr/>
        <p:txBody>
          <a:bodyPr/>
          <a:lstStyle/>
          <a:p>
            <a:pPr>
              <a:defRPr/>
            </a:pPr>
            <a:r>
              <a:rPr lang="fr-FR" dirty="0"/>
              <a:t>Perception de la qualité</a:t>
            </a:r>
          </a:p>
        </p:txBody>
      </p:sp>
      <p:pic>
        <p:nvPicPr>
          <p:cNvPr id="34819" name="Picture 2">
            <a:extLst>
              <a:ext uri="{FF2B5EF4-FFF2-40B4-BE49-F238E27FC236}">
                <a16:creationId xmlns:a16="http://schemas.microsoft.com/office/drawing/2014/main" id="{1AEC1907-A610-42BC-953A-410D248C89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0" y="1849438"/>
            <a:ext cx="7366000" cy="439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3502B8-9A3B-406C-A471-401B073B1478}"/>
              </a:ext>
            </a:extLst>
          </p:cNvPr>
          <p:cNvSpPr>
            <a:spLocks noGrp="1"/>
          </p:cNvSpPr>
          <p:nvPr>
            <p:ph type="title"/>
          </p:nvPr>
        </p:nvSpPr>
        <p:spPr/>
        <p:txBody>
          <a:bodyPr/>
          <a:lstStyle/>
          <a:p>
            <a:r>
              <a:rPr lang="fr-FR" dirty="0"/>
              <a:t>Comment mettre en œuvre la qualité ?</a:t>
            </a:r>
            <a:endParaRPr lang="en-US" dirty="0"/>
          </a:p>
        </p:txBody>
      </p:sp>
      <p:sp>
        <p:nvSpPr>
          <p:cNvPr id="3" name="Espace réservé du contenu 2">
            <a:extLst>
              <a:ext uri="{FF2B5EF4-FFF2-40B4-BE49-F238E27FC236}">
                <a16:creationId xmlns:a16="http://schemas.microsoft.com/office/drawing/2014/main" id="{FF57AA9E-B958-4223-9DEA-F54A712CB218}"/>
              </a:ext>
            </a:extLst>
          </p:cNvPr>
          <p:cNvSpPr>
            <a:spLocks noGrp="1"/>
          </p:cNvSpPr>
          <p:nvPr>
            <p:ph idx="1"/>
          </p:nvPr>
        </p:nvSpPr>
        <p:spPr/>
        <p:txBody>
          <a:bodyPr/>
          <a:lstStyle/>
          <a:p>
            <a:pPr>
              <a:buNone/>
            </a:pPr>
            <a:r>
              <a:rPr lang="fr-FR" altLang="fr-FR" sz="2400" b="1" dirty="0"/>
              <a:t>= MANAGEMENT DE LA QUALITE</a:t>
            </a:r>
            <a:endParaRPr lang="fr-FR" altLang="fr-FR" sz="1600" b="1" dirty="0"/>
          </a:p>
          <a:p>
            <a:pPr>
              <a:buNone/>
            </a:pPr>
            <a:r>
              <a:rPr lang="fr-FR" altLang="fr-FR" sz="1600" b="1" dirty="0"/>
              <a:t>	</a:t>
            </a:r>
          </a:p>
          <a:p>
            <a:pPr>
              <a:buNone/>
            </a:pPr>
            <a:r>
              <a:rPr lang="fr-FR" altLang="fr-FR" sz="1600" b="1" dirty="0"/>
              <a:t>	</a:t>
            </a:r>
            <a:r>
              <a:rPr lang="fr-FR" altLang="fr-FR" dirty="0"/>
              <a:t>Ensemble des processus mis en œuvre pour fournir régulièrement un service conforme, dans le but de satisfaire durablement le client</a:t>
            </a:r>
          </a:p>
          <a:p>
            <a:endParaRPr lang="en-US" dirty="0"/>
          </a:p>
        </p:txBody>
      </p:sp>
    </p:spTree>
    <p:extLst>
      <p:ext uri="{BB962C8B-B14F-4D97-AF65-F5344CB8AC3E}">
        <p14:creationId xmlns:p14="http://schemas.microsoft.com/office/powerpoint/2010/main" val="1872667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0F064A-7E89-4548-BDDF-4877C3C5D392}"/>
              </a:ext>
            </a:extLst>
          </p:cNvPr>
          <p:cNvSpPr>
            <a:spLocks noGrp="1"/>
          </p:cNvSpPr>
          <p:nvPr>
            <p:ph type="title"/>
          </p:nvPr>
        </p:nvSpPr>
        <p:spPr/>
        <p:txBody>
          <a:bodyPr/>
          <a:lstStyle/>
          <a:p>
            <a:r>
              <a:rPr lang="fr-FR" dirty="0"/>
              <a:t>Les fondamentaux de la qualité</a:t>
            </a:r>
            <a:endParaRPr lang="en-US" dirty="0"/>
          </a:p>
        </p:txBody>
      </p:sp>
      <p:pic>
        <p:nvPicPr>
          <p:cNvPr id="1026" name="Picture 2" descr="Le système de management de la qualité - exolis by HOPPEN">
            <a:extLst>
              <a:ext uri="{FF2B5EF4-FFF2-40B4-BE49-F238E27FC236}">
                <a16:creationId xmlns:a16="http://schemas.microsoft.com/office/drawing/2014/main" id="{EEA1EDC0-6411-4F39-A41D-4E608293F3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70474" y="2141538"/>
            <a:ext cx="4562077" cy="3649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696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a:extLst>
              <a:ext uri="{FF2B5EF4-FFF2-40B4-BE49-F238E27FC236}">
                <a16:creationId xmlns:a16="http://schemas.microsoft.com/office/drawing/2014/main" id="{D913525B-6E46-4BA5-B991-665775E1A47F}"/>
              </a:ext>
            </a:extLst>
          </p:cNvPr>
          <p:cNvSpPr>
            <a:spLocks noGrp="1" noChangeArrowheads="1"/>
          </p:cNvSpPr>
          <p:nvPr>
            <p:ph sz="half" idx="1"/>
          </p:nvPr>
        </p:nvSpPr>
        <p:spPr>
          <a:xfrm>
            <a:off x="1981200" y="1481138"/>
            <a:ext cx="4038600" cy="4525962"/>
          </a:xfrm>
        </p:spPr>
        <p:txBody>
          <a:bodyPr/>
          <a:lstStyle/>
          <a:p>
            <a:pPr eaLnBrk="1" hangingPunct="1">
              <a:buFontTx/>
              <a:buNone/>
            </a:pPr>
            <a:r>
              <a:rPr lang="fr-FR" altLang="fr-FR"/>
              <a:t> </a:t>
            </a:r>
          </a:p>
          <a:p>
            <a:pPr eaLnBrk="1" hangingPunct="1">
              <a:buFontTx/>
              <a:buNone/>
            </a:pPr>
            <a:r>
              <a:rPr lang="fr-FR" altLang="fr-FR"/>
              <a:t>	</a:t>
            </a:r>
          </a:p>
        </p:txBody>
      </p:sp>
      <p:sp>
        <p:nvSpPr>
          <p:cNvPr id="7" name="Espace réservé du contenu 2">
            <a:extLst>
              <a:ext uri="{FF2B5EF4-FFF2-40B4-BE49-F238E27FC236}">
                <a16:creationId xmlns:a16="http://schemas.microsoft.com/office/drawing/2014/main" id="{A44C23A2-615A-4286-BDCD-B92B2A3D2A97}"/>
              </a:ext>
            </a:extLst>
          </p:cNvPr>
          <p:cNvSpPr>
            <a:spLocks noGrp="1"/>
          </p:cNvSpPr>
          <p:nvPr>
            <p:ph sz="quarter" idx="4294967295"/>
          </p:nvPr>
        </p:nvSpPr>
        <p:spPr>
          <a:xfrm>
            <a:off x="1798639" y="1298576"/>
            <a:ext cx="8594725" cy="4937125"/>
          </a:xfrm>
        </p:spPr>
        <p:txBody>
          <a:bodyPr>
            <a:normAutofit/>
          </a:bodyPr>
          <a:lstStyle/>
          <a:p>
            <a:pPr marL="0" indent="0">
              <a:buNone/>
              <a:defRPr/>
            </a:pPr>
            <a:r>
              <a:rPr lang="fr-FR" sz="3900" b="1" dirty="0">
                <a:solidFill>
                  <a:schemeClr val="accent1"/>
                </a:solidFill>
              </a:rPr>
              <a:t>L’ECOUTE CLIENT</a:t>
            </a:r>
          </a:p>
          <a:p>
            <a:pPr marL="0" indent="0">
              <a:buNone/>
              <a:defRPr/>
            </a:pPr>
            <a:r>
              <a:rPr lang="fr-FR" sz="3200" b="1" dirty="0"/>
              <a:t>Qu’est-ce que le(s) client(s) attend(</a:t>
            </a:r>
            <a:r>
              <a:rPr lang="fr-FR" sz="3200" b="1" dirty="0" err="1"/>
              <a:t>ent</a:t>
            </a:r>
            <a:r>
              <a:rPr lang="fr-FR" sz="3200" b="1" dirty="0"/>
              <a:t>) ?</a:t>
            </a:r>
          </a:p>
          <a:p>
            <a:pPr marL="342900" indent="-342900">
              <a:buFont typeface="Wingdings" pitchFamily="2" charset="2"/>
              <a:buChar char="Ø"/>
              <a:defRPr/>
            </a:pPr>
            <a:r>
              <a:rPr lang="fr-FR" sz="2400" dirty="0"/>
              <a:t>Identifier les besoins</a:t>
            </a:r>
          </a:p>
          <a:p>
            <a:pPr marL="342900" indent="-342900">
              <a:buFont typeface="Wingdings" pitchFamily="2" charset="2"/>
              <a:buChar char="Ø"/>
              <a:defRPr/>
            </a:pPr>
            <a:r>
              <a:rPr lang="fr-FR" sz="2400" dirty="0"/>
              <a:t>Evaluer la satisfaction</a:t>
            </a:r>
          </a:p>
        </p:txBody>
      </p:sp>
      <p:pic>
        <p:nvPicPr>
          <p:cNvPr id="2050" name="Picture 2" descr="Écoute des patients">
            <a:extLst>
              <a:ext uri="{FF2B5EF4-FFF2-40B4-BE49-F238E27FC236}">
                <a16:creationId xmlns:a16="http://schemas.microsoft.com/office/drawing/2014/main" id="{8A8B1C4C-8E94-4144-856D-A9BD43790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6237" y="762953"/>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À l'écoute! • Podcast • La puce à l'oreille">
            <a:extLst>
              <a:ext uri="{FF2B5EF4-FFF2-40B4-BE49-F238E27FC236}">
                <a16:creationId xmlns:a16="http://schemas.microsoft.com/office/drawing/2014/main" id="{80DE41FF-7007-4D4D-9B1A-977EDCF997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0236" y="409257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9 Exemples assez drôles de ce que les gens peuvent dire et ressentir sous  les effets d'une anesthésie / Sympa">
            <a:extLst>
              <a:ext uri="{FF2B5EF4-FFF2-40B4-BE49-F238E27FC236}">
                <a16:creationId xmlns:a16="http://schemas.microsoft.com/office/drawing/2014/main" id="{44819A03-E8FD-4AF9-851E-A04A52668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1824" y="60960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a:extLst>
              <a:ext uri="{FF2B5EF4-FFF2-40B4-BE49-F238E27FC236}">
                <a16:creationId xmlns:a16="http://schemas.microsoft.com/office/drawing/2014/main" id="{B4FDAB25-359A-4CC3-B94A-05AA31ABF2DB}"/>
              </a:ext>
            </a:extLst>
          </p:cNvPr>
          <p:cNvSpPr>
            <a:spLocks noGrp="1" noChangeArrowheads="1"/>
          </p:cNvSpPr>
          <p:nvPr>
            <p:ph sz="half" idx="1"/>
          </p:nvPr>
        </p:nvSpPr>
        <p:spPr>
          <a:xfrm>
            <a:off x="1981200" y="1481138"/>
            <a:ext cx="4038600" cy="4525962"/>
          </a:xfrm>
        </p:spPr>
        <p:txBody>
          <a:bodyPr/>
          <a:lstStyle/>
          <a:p>
            <a:pPr eaLnBrk="1" hangingPunct="1">
              <a:buFontTx/>
              <a:buNone/>
            </a:pPr>
            <a:r>
              <a:rPr lang="fr-FR" altLang="fr-FR"/>
              <a:t> </a:t>
            </a:r>
          </a:p>
          <a:p>
            <a:pPr eaLnBrk="1" hangingPunct="1">
              <a:buFontTx/>
              <a:buNone/>
            </a:pPr>
            <a:r>
              <a:rPr lang="fr-FR" altLang="fr-FR"/>
              <a:t>	</a:t>
            </a:r>
          </a:p>
        </p:txBody>
      </p:sp>
      <p:sp>
        <p:nvSpPr>
          <p:cNvPr id="7" name="Espace réservé du contenu 2">
            <a:extLst>
              <a:ext uri="{FF2B5EF4-FFF2-40B4-BE49-F238E27FC236}">
                <a16:creationId xmlns:a16="http://schemas.microsoft.com/office/drawing/2014/main" id="{FD43BECC-F300-4962-A759-2D92EC393C0C}"/>
              </a:ext>
            </a:extLst>
          </p:cNvPr>
          <p:cNvSpPr>
            <a:spLocks noGrp="1"/>
          </p:cNvSpPr>
          <p:nvPr>
            <p:ph sz="quarter" idx="4294967295"/>
          </p:nvPr>
        </p:nvSpPr>
        <p:spPr>
          <a:xfrm>
            <a:off x="1798638" y="1298576"/>
            <a:ext cx="8648382" cy="4937125"/>
          </a:xfrm>
        </p:spPr>
        <p:txBody>
          <a:bodyPr>
            <a:normAutofit/>
          </a:bodyPr>
          <a:lstStyle/>
          <a:p>
            <a:pPr marL="0" indent="0">
              <a:buNone/>
              <a:defRPr/>
            </a:pPr>
            <a:r>
              <a:rPr lang="fr-FR" sz="3600" b="1" dirty="0">
                <a:solidFill>
                  <a:srgbClr val="FF0000"/>
                </a:solidFill>
              </a:rPr>
              <a:t> </a:t>
            </a:r>
            <a:r>
              <a:rPr lang="fr-FR" sz="3900" b="1" dirty="0">
                <a:solidFill>
                  <a:schemeClr val="accent1"/>
                </a:solidFill>
              </a:rPr>
              <a:t>LE LEADERSHIP</a:t>
            </a:r>
          </a:p>
          <a:p>
            <a:pPr marL="0" indent="0">
              <a:buNone/>
              <a:defRPr/>
            </a:pPr>
            <a:r>
              <a:rPr lang="fr-FR" sz="3600" b="1" dirty="0"/>
              <a:t>= volonté institutionnelle</a:t>
            </a:r>
          </a:p>
          <a:p>
            <a:pPr marL="342900" indent="-342900">
              <a:buFont typeface="Wingdings" pitchFamily="2" charset="2"/>
              <a:buChar char="Ø"/>
              <a:defRPr/>
            </a:pPr>
            <a:r>
              <a:rPr lang="fr-FR" sz="2400" dirty="0"/>
              <a:t>Politique qualité : orientation en matière d’amélioration</a:t>
            </a:r>
          </a:p>
          <a:p>
            <a:pPr marL="342900" indent="-342900">
              <a:buFont typeface="Wingdings" pitchFamily="2" charset="2"/>
              <a:buChar char="Ø"/>
              <a:defRPr/>
            </a:pPr>
            <a:r>
              <a:rPr lang="fr-FR" sz="2400" dirty="0"/>
              <a:t>Objectifs annuels : fixer des objectifs </a:t>
            </a:r>
          </a:p>
          <a:p>
            <a:pPr>
              <a:defRPr/>
            </a:pPr>
            <a:r>
              <a:rPr lang="fr-FR" sz="2400" dirty="0"/>
              <a:t>Environnement propice : allouer les moyens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a:extLst>
              <a:ext uri="{FF2B5EF4-FFF2-40B4-BE49-F238E27FC236}">
                <a16:creationId xmlns:a16="http://schemas.microsoft.com/office/drawing/2014/main" id="{0A62BB93-A95B-4F65-B138-AE50CCBBFF82}"/>
              </a:ext>
            </a:extLst>
          </p:cNvPr>
          <p:cNvSpPr>
            <a:spLocks noGrp="1" noChangeArrowheads="1"/>
          </p:cNvSpPr>
          <p:nvPr>
            <p:ph sz="half" idx="1"/>
          </p:nvPr>
        </p:nvSpPr>
        <p:spPr>
          <a:xfrm>
            <a:off x="1981200" y="1481138"/>
            <a:ext cx="4038600" cy="4525962"/>
          </a:xfrm>
        </p:spPr>
        <p:txBody>
          <a:bodyPr/>
          <a:lstStyle/>
          <a:p>
            <a:pPr eaLnBrk="1" hangingPunct="1">
              <a:buFontTx/>
              <a:buNone/>
            </a:pPr>
            <a:r>
              <a:rPr lang="fr-FR" altLang="fr-FR"/>
              <a:t> </a:t>
            </a:r>
          </a:p>
          <a:p>
            <a:pPr eaLnBrk="1" hangingPunct="1">
              <a:buFontTx/>
              <a:buNone/>
            </a:pPr>
            <a:r>
              <a:rPr lang="fr-FR" altLang="fr-FR"/>
              <a:t>	</a:t>
            </a:r>
          </a:p>
        </p:txBody>
      </p:sp>
      <p:sp>
        <p:nvSpPr>
          <p:cNvPr id="7" name="Espace réservé du contenu 2">
            <a:extLst>
              <a:ext uri="{FF2B5EF4-FFF2-40B4-BE49-F238E27FC236}">
                <a16:creationId xmlns:a16="http://schemas.microsoft.com/office/drawing/2014/main" id="{2F15AEAF-BAAE-4EB3-AD81-752D33B3BCD8}"/>
              </a:ext>
            </a:extLst>
          </p:cNvPr>
          <p:cNvSpPr>
            <a:spLocks noGrp="1"/>
          </p:cNvSpPr>
          <p:nvPr>
            <p:ph sz="quarter" idx="4294967295"/>
          </p:nvPr>
        </p:nvSpPr>
        <p:spPr>
          <a:xfrm>
            <a:off x="1766889" y="1341439"/>
            <a:ext cx="8594725" cy="4937125"/>
          </a:xfrm>
        </p:spPr>
        <p:txBody>
          <a:bodyPr>
            <a:normAutofit fontScale="70000" lnSpcReduction="20000"/>
          </a:bodyPr>
          <a:lstStyle/>
          <a:p>
            <a:pPr marL="0" indent="0">
              <a:buNone/>
              <a:defRPr/>
            </a:pPr>
            <a:r>
              <a:rPr lang="fr-FR" sz="3600" b="1" dirty="0">
                <a:solidFill>
                  <a:srgbClr val="FF0000"/>
                </a:solidFill>
              </a:rPr>
              <a:t>                        </a:t>
            </a:r>
          </a:p>
          <a:p>
            <a:pPr marL="0" indent="0">
              <a:buNone/>
              <a:defRPr/>
            </a:pPr>
            <a:r>
              <a:rPr lang="fr-FR" sz="3600" b="1" dirty="0">
                <a:solidFill>
                  <a:srgbClr val="FF0000"/>
                </a:solidFill>
              </a:rPr>
              <a:t>		</a:t>
            </a:r>
          </a:p>
          <a:p>
            <a:pPr marL="0" indent="0">
              <a:buNone/>
              <a:defRPr/>
            </a:pPr>
            <a:endParaRPr lang="fr-FR" sz="3600" b="1" dirty="0">
              <a:solidFill>
                <a:srgbClr val="FF0000"/>
              </a:solidFill>
            </a:endParaRPr>
          </a:p>
          <a:p>
            <a:pPr marL="0" indent="0" algn="ctr">
              <a:buNone/>
              <a:defRPr/>
            </a:pPr>
            <a:r>
              <a:rPr lang="fr-FR" sz="5700" b="1" dirty="0">
                <a:solidFill>
                  <a:schemeClr val="accent1"/>
                </a:solidFill>
              </a:rPr>
              <a:t>                    L’IMPLICATION DU </a:t>
            </a:r>
          </a:p>
          <a:p>
            <a:pPr marL="0" indent="0" algn="ctr">
              <a:buNone/>
              <a:defRPr/>
            </a:pPr>
            <a:r>
              <a:rPr lang="fr-FR" sz="5700" b="1" dirty="0">
                <a:solidFill>
                  <a:schemeClr val="accent1"/>
                </a:solidFill>
              </a:rPr>
              <a:t>                       PERSONNEL</a:t>
            </a:r>
          </a:p>
          <a:p>
            <a:pPr marL="0" indent="0" algn="ctr">
              <a:buNone/>
              <a:defRPr/>
            </a:pPr>
            <a:endParaRPr lang="fr-FR" sz="3900" b="1" dirty="0">
              <a:solidFill>
                <a:schemeClr val="accent1"/>
              </a:solidFill>
            </a:endParaRPr>
          </a:p>
          <a:p>
            <a:pPr marL="0" indent="0">
              <a:buNone/>
              <a:defRPr/>
            </a:pPr>
            <a:r>
              <a:rPr lang="fr-FR" sz="3600" b="1" dirty="0"/>
              <a:t>C’est l’affaire de tous</a:t>
            </a:r>
          </a:p>
          <a:p>
            <a:pPr marL="342900" indent="-342900">
              <a:buFont typeface="Wingdings" pitchFamily="2" charset="2"/>
              <a:buChar char="Ø"/>
              <a:defRPr/>
            </a:pPr>
            <a:r>
              <a:rPr lang="fr-FR" sz="2400" dirty="0"/>
              <a:t>Communication interne</a:t>
            </a:r>
          </a:p>
          <a:p>
            <a:pPr marL="342900" indent="-342900">
              <a:buFont typeface="Wingdings" pitchFamily="2" charset="2"/>
              <a:buChar char="Ø"/>
              <a:defRPr/>
            </a:pPr>
            <a:r>
              <a:rPr lang="fr-FR" sz="2400" dirty="0"/>
              <a:t>Gestion des compétences</a:t>
            </a:r>
          </a:p>
          <a:p>
            <a:pPr marL="342900" indent="-342900">
              <a:buFont typeface="Wingdings" pitchFamily="2" charset="2"/>
              <a:buChar char="Ø"/>
              <a:defRPr/>
            </a:pPr>
            <a:r>
              <a:rPr lang="fr-FR" sz="2400" dirty="0"/>
              <a:t>Démarche participative</a:t>
            </a:r>
          </a:p>
          <a:p>
            <a:pPr marL="342900" indent="-342900">
              <a:buFont typeface="Wingdings" pitchFamily="2" charset="2"/>
              <a:buChar char="Ø"/>
              <a:defRPr/>
            </a:pPr>
            <a:r>
              <a:rPr lang="fr-FR" sz="2400" dirty="0"/>
              <a:t>Responsabilisation dans l’obtention de la qualité</a:t>
            </a:r>
          </a:p>
        </p:txBody>
      </p:sp>
      <p:pic>
        <p:nvPicPr>
          <p:cNvPr id="4" name="Image 3">
            <a:extLst>
              <a:ext uri="{FF2B5EF4-FFF2-40B4-BE49-F238E27FC236}">
                <a16:creationId xmlns:a16="http://schemas.microsoft.com/office/drawing/2014/main" id="{073671FE-7EDE-452F-807B-942083237622}"/>
              </a:ext>
            </a:extLst>
          </p:cNvPr>
          <p:cNvPicPr>
            <a:picLocks noChangeAspect="1"/>
          </p:cNvPicPr>
          <p:nvPr/>
        </p:nvPicPr>
        <p:blipFill>
          <a:blip r:embed="rId3"/>
          <a:stretch>
            <a:fillRect/>
          </a:stretch>
        </p:blipFill>
        <p:spPr>
          <a:xfrm>
            <a:off x="415290" y="315119"/>
            <a:ext cx="4572000" cy="3429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a:extLst>
              <a:ext uri="{FF2B5EF4-FFF2-40B4-BE49-F238E27FC236}">
                <a16:creationId xmlns:a16="http://schemas.microsoft.com/office/drawing/2014/main" id="{FD6FFE2A-1C7B-4B02-941F-25163C6F43DD}"/>
              </a:ext>
            </a:extLst>
          </p:cNvPr>
          <p:cNvSpPr>
            <a:spLocks noGrp="1" noChangeArrowheads="1"/>
          </p:cNvSpPr>
          <p:nvPr>
            <p:ph sz="half" idx="1"/>
          </p:nvPr>
        </p:nvSpPr>
        <p:spPr>
          <a:xfrm>
            <a:off x="1981200" y="1481138"/>
            <a:ext cx="4038600" cy="4525962"/>
          </a:xfrm>
        </p:spPr>
        <p:txBody>
          <a:bodyPr/>
          <a:lstStyle/>
          <a:p>
            <a:pPr eaLnBrk="1" hangingPunct="1">
              <a:buFontTx/>
              <a:buNone/>
            </a:pPr>
            <a:r>
              <a:rPr lang="fr-FR" altLang="fr-FR"/>
              <a:t> </a:t>
            </a:r>
          </a:p>
          <a:p>
            <a:pPr eaLnBrk="1" hangingPunct="1">
              <a:buFontTx/>
              <a:buNone/>
            </a:pPr>
            <a:r>
              <a:rPr lang="fr-FR" altLang="fr-FR"/>
              <a:t>	</a:t>
            </a:r>
          </a:p>
        </p:txBody>
      </p:sp>
      <p:sp>
        <p:nvSpPr>
          <p:cNvPr id="7" name="Espace réservé du contenu 2">
            <a:extLst>
              <a:ext uri="{FF2B5EF4-FFF2-40B4-BE49-F238E27FC236}">
                <a16:creationId xmlns:a16="http://schemas.microsoft.com/office/drawing/2014/main" id="{B73DB93C-CC44-45CA-93BA-0B92DA90D619}"/>
              </a:ext>
            </a:extLst>
          </p:cNvPr>
          <p:cNvSpPr>
            <a:spLocks noGrp="1"/>
          </p:cNvSpPr>
          <p:nvPr>
            <p:ph sz="quarter" idx="4294967295"/>
          </p:nvPr>
        </p:nvSpPr>
        <p:spPr>
          <a:xfrm>
            <a:off x="1766889" y="1341439"/>
            <a:ext cx="8594725" cy="4937125"/>
          </a:xfrm>
        </p:spPr>
        <p:txBody>
          <a:bodyPr>
            <a:normAutofit/>
          </a:bodyPr>
          <a:lstStyle/>
          <a:p>
            <a:pPr marL="0" indent="0">
              <a:buNone/>
              <a:defRPr/>
            </a:pPr>
            <a:r>
              <a:rPr lang="fr-FR" sz="3600" b="1" dirty="0">
                <a:solidFill>
                  <a:srgbClr val="FF0000"/>
                </a:solidFill>
              </a:rPr>
              <a:t>    </a:t>
            </a:r>
            <a:r>
              <a:rPr lang="fr-FR" sz="3900" b="1" dirty="0">
                <a:solidFill>
                  <a:schemeClr val="accent1"/>
                </a:solidFill>
              </a:rPr>
              <a:t>LA DEMARCHE                			PROCESSUS</a:t>
            </a:r>
          </a:p>
          <a:p>
            <a:pPr marL="0" indent="0" algn="ctr">
              <a:buNone/>
              <a:defRPr/>
            </a:pPr>
            <a:endParaRPr lang="fr-FR" sz="3900" b="1" dirty="0">
              <a:solidFill>
                <a:schemeClr val="accent1"/>
              </a:solidFill>
            </a:endParaRPr>
          </a:p>
          <a:p>
            <a:pPr marL="0" indent="0">
              <a:buNone/>
              <a:defRPr/>
            </a:pPr>
            <a:endParaRPr lang="fr-FR" sz="3600" b="1" dirty="0"/>
          </a:p>
          <a:p>
            <a:pPr marL="0" indent="0">
              <a:buNone/>
              <a:defRPr/>
            </a:pPr>
            <a:r>
              <a:rPr lang="fr-FR" sz="3600" b="1" dirty="0"/>
              <a:t>Quels sont les processus clés ?</a:t>
            </a:r>
          </a:p>
          <a:p>
            <a:pPr marL="342900" indent="-342900">
              <a:buFont typeface="Wingdings" pitchFamily="2" charset="2"/>
              <a:buChar char="Ø"/>
              <a:defRPr/>
            </a:pPr>
            <a:r>
              <a:rPr lang="fr-FR" sz="2400" dirty="0"/>
              <a:t>Identification claire</a:t>
            </a:r>
          </a:p>
          <a:p>
            <a:pPr marL="342900" indent="-342900">
              <a:buFont typeface="Wingdings" pitchFamily="2" charset="2"/>
              <a:buChar char="Ø"/>
              <a:defRPr/>
            </a:pPr>
            <a:r>
              <a:rPr lang="fr-FR" sz="2400" dirty="0"/>
              <a:t>Analyse</a:t>
            </a:r>
          </a:p>
          <a:p>
            <a:pPr marL="342900" indent="-342900">
              <a:buFont typeface="Wingdings" pitchFamily="2" charset="2"/>
              <a:buChar char="Ø"/>
              <a:defRPr/>
            </a:pPr>
            <a:r>
              <a:rPr lang="fr-FR" sz="2400" dirty="0"/>
              <a:t>Description</a:t>
            </a:r>
          </a:p>
        </p:txBody>
      </p:sp>
      <p:pic>
        <p:nvPicPr>
          <p:cNvPr id="1028" name="Picture 4" descr="Démarches qualité à l'hôpital : laquelle choisir ?">
            <a:extLst>
              <a:ext uri="{FF2B5EF4-FFF2-40B4-BE49-F238E27FC236}">
                <a16:creationId xmlns:a16="http://schemas.microsoft.com/office/drawing/2014/main" id="{3D864C7F-712E-4E2B-8AC2-BF2D8C0B8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3285">
            <a:off x="6834781" y="982020"/>
            <a:ext cx="4768415" cy="3081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60D9D4-DE98-4BA0-B315-AA21CCC5AC3C}"/>
              </a:ext>
            </a:extLst>
          </p:cNvPr>
          <p:cNvSpPr>
            <a:spLocks noGrp="1"/>
          </p:cNvSpPr>
          <p:nvPr>
            <p:ph type="title"/>
          </p:nvPr>
        </p:nvSpPr>
        <p:spPr/>
        <p:txBody>
          <a:bodyPr/>
          <a:lstStyle/>
          <a:p>
            <a:r>
              <a:rPr lang="fr-FR" dirty="0"/>
              <a:t>La démarche processus :</a:t>
            </a:r>
            <a:endParaRPr lang="en-US" dirty="0"/>
          </a:p>
        </p:txBody>
      </p:sp>
      <p:sp>
        <p:nvSpPr>
          <p:cNvPr id="3" name="Espace réservé du contenu 2">
            <a:extLst>
              <a:ext uri="{FF2B5EF4-FFF2-40B4-BE49-F238E27FC236}">
                <a16:creationId xmlns:a16="http://schemas.microsoft.com/office/drawing/2014/main" id="{4345FEB8-3F12-4691-8FC3-4EADC104A20F}"/>
              </a:ext>
            </a:extLst>
          </p:cNvPr>
          <p:cNvSpPr>
            <a:spLocks noGrp="1"/>
          </p:cNvSpPr>
          <p:nvPr>
            <p:ph idx="1"/>
          </p:nvPr>
        </p:nvSpPr>
        <p:spPr/>
        <p:txBody>
          <a:bodyPr/>
          <a:lstStyle/>
          <a:p>
            <a:pPr marL="0" indent="0">
              <a:buNone/>
            </a:pPr>
            <a:r>
              <a:rPr lang="fr-FR" altLang="fr-FR" dirty="0"/>
              <a:t>Identifier clairement les processus clés nécessaires à la réalisation des prestations et à l’amélioration continue. Le processus est un enchaînement d’étapes corrélées ou interactives.</a:t>
            </a:r>
          </a:p>
          <a:p>
            <a:endParaRPr lang="en-US" dirty="0"/>
          </a:p>
        </p:txBody>
      </p:sp>
    </p:spTree>
    <p:extLst>
      <p:ext uri="{BB962C8B-B14F-4D97-AF65-F5344CB8AC3E}">
        <p14:creationId xmlns:p14="http://schemas.microsoft.com/office/powerpoint/2010/main" val="3780251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F8FE80-3AAD-4FE1-A1E5-5D10AA8E90B9}"/>
              </a:ext>
            </a:extLst>
          </p:cNvPr>
          <p:cNvSpPr>
            <a:spLocks noGrp="1"/>
          </p:cNvSpPr>
          <p:nvPr>
            <p:ph type="title"/>
          </p:nvPr>
        </p:nvSpPr>
        <p:spPr/>
        <p:txBody>
          <a:bodyPr/>
          <a:lstStyle/>
          <a:p>
            <a:r>
              <a:rPr lang="fr-FR" dirty="0"/>
              <a:t>L’amélioration continue :</a:t>
            </a:r>
            <a:endParaRPr lang="en-US" dirty="0"/>
          </a:p>
        </p:txBody>
      </p:sp>
      <p:sp>
        <p:nvSpPr>
          <p:cNvPr id="3" name="Espace réservé du contenu 2">
            <a:extLst>
              <a:ext uri="{FF2B5EF4-FFF2-40B4-BE49-F238E27FC236}">
                <a16:creationId xmlns:a16="http://schemas.microsoft.com/office/drawing/2014/main" id="{3128B32F-ED4E-4C66-8C82-A817AED7586B}"/>
              </a:ext>
            </a:extLst>
          </p:cNvPr>
          <p:cNvSpPr>
            <a:spLocks noGrp="1"/>
          </p:cNvSpPr>
          <p:nvPr>
            <p:ph idx="1"/>
          </p:nvPr>
        </p:nvSpPr>
        <p:spPr/>
        <p:txBody>
          <a:bodyPr/>
          <a:lstStyle/>
          <a:p>
            <a:r>
              <a:rPr lang="fr-FR" dirty="0"/>
              <a:t>« </a:t>
            </a:r>
            <a:r>
              <a:rPr lang="fr-FR" i="1" dirty="0"/>
              <a:t>Même si elle paraît relativement aisée en théorie, la transposition de l’approche « processus » au champ hospitalier se heurte néanmoins aux spécificités du processus de prise en charge hospitalier, qui en font un objet particulièrement complexe du fait de la conjonction de deux éléments : variété des modes et des modalités de prises en charge et variabilité de chaque type de prise en charge »</a:t>
            </a:r>
            <a:r>
              <a:rPr lang="fr-FR" dirty="0"/>
              <a:t> (Minvielle, 1996)</a:t>
            </a:r>
            <a:endParaRPr lang="en-US" dirty="0"/>
          </a:p>
        </p:txBody>
      </p:sp>
    </p:spTree>
    <p:extLst>
      <p:ext uri="{BB962C8B-B14F-4D97-AF65-F5344CB8AC3E}">
        <p14:creationId xmlns:p14="http://schemas.microsoft.com/office/powerpoint/2010/main" val="75068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22675C06-7283-4BA2-86AA-DAD1CB25C582}"/>
              </a:ext>
            </a:extLst>
          </p:cNvPr>
          <p:cNvSpPr>
            <a:spLocks noGrp="1" noChangeArrowheads="1"/>
          </p:cNvSpPr>
          <p:nvPr>
            <p:ph idx="1"/>
          </p:nvPr>
        </p:nvSpPr>
        <p:spPr>
          <a:xfrm>
            <a:off x="1992313" y="1268413"/>
            <a:ext cx="8229600" cy="4462462"/>
          </a:xfrm>
        </p:spPr>
        <p:txBody>
          <a:bodyPr/>
          <a:lstStyle/>
          <a:p>
            <a:pPr eaLnBrk="1" hangingPunct="1">
              <a:buFontTx/>
              <a:buNone/>
            </a:pPr>
            <a:r>
              <a:rPr lang="fr-FR" altLang="fr-FR" sz="2800" u="sng"/>
              <a:t>Définitions</a:t>
            </a:r>
            <a:r>
              <a:rPr lang="fr-FR" altLang="fr-FR" sz="2800"/>
              <a:t> :</a:t>
            </a:r>
          </a:p>
          <a:p>
            <a:pPr eaLnBrk="1" hangingPunct="1">
              <a:buFontTx/>
              <a:buNone/>
            </a:pPr>
            <a:r>
              <a:rPr lang="fr-FR" altLang="fr-FR" sz="2800"/>
              <a:t>« Ensemble des propriétés et des caractéristiques d’un produit/</a:t>
            </a:r>
            <a:r>
              <a:rPr lang="fr-FR" altLang="fr-FR" sz="2800" b="1"/>
              <a:t>service</a:t>
            </a:r>
            <a:r>
              <a:rPr lang="fr-FR" altLang="fr-FR" sz="2800"/>
              <a:t> qui lui confère l’aptitude à satisfaire des </a:t>
            </a:r>
            <a:r>
              <a:rPr lang="fr-FR" altLang="fr-FR" sz="2800" b="1"/>
              <a:t>besoins exprimés ou implicites »</a:t>
            </a:r>
          </a:p>
          <a:p>
            <a:pPr eaLnBrk="1" hangingPunct="1">
              <a:buFontTx/>
              <a:buNone/>
            </a:pPr>
            <a:r>
              <a:rPr lang="fr-FR" altLang="fr-FR" sz="2800" i="1"/>
              <a:t>(Source : ISO 9000:1987)</a:t>
            </a:r>
          </a:p>
        </p:txBody>
      </p:sp>
      <p:sp>
        <p:nvSpPr>
          <p:cNvPr id="8196" name="Rectangle 4">
            <a:extLst>
              <a:ext uri="{FF2B5EF4-FFF2-40B4-BE49-F238E27FC236}">
                <a16:creationId xmlns:a16="http://schemas.microsoft.com/office/drawing/2014/main" id="{51BEAD99-4E37-46E1-BE11-74ADA7AB6753}"/>
              </a:ext>
            </a:extLst>
          </p:cNvPr>
          <p:cNvSpPr>
            <a:spLocks noGrp="1" noChangeArrowheads="1"/>
          </p:cNvSpPr>
          <p:nvPr>
            <p:ph type="title"/>
          </p:nvPr>
        </p:nvSpPr>
        <p:spPr/>
        <p:txBody>
          <a:bodyPr/>
          <a:lstStyle/>
          <a:p>
            <a:pPr>
              <a:defRPr/>
            </a:pPr>
            <a:r>
              <a:rPr lang="fr-FR"/>
              <a:t>Qu’est ce que la qualité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a:extLst>
              <a:ext uri="{FF2B5EF4-FFF2-40B4-BE49-F238E27FC236}">
                <a16:creationId xmlns:a16="http://schemas.microsoft.com/office/drawing/2014/main" id="{7EA22013-FFFB-4D87-B2AE-6D36A6B2F701}"/>
              </a:ext>
            </a:extLst>
          </p:cNvPr>
          <p:cNvSpPr>
            <a:spLocks noGrp="1" noChangeArrowheads="1"/>
          </p:cNvSpPr>
          <p:nvPr>
            <p:ph sz="half" idx="1"/>
          </p:nvPr>
        </p:nvSpPr>
        <p:spPr>
          <a:xfrm>
            <a:off x="1981200" y="1481138"/>
            <a:ext cx="4038600" cy="4525962"/>
          </a:xfrm>
        </p:spPr>
        <p:txBody>
          <a:bodyPr/>
          <a:lstStyle/>
          <a:p>
            <a:pPr eaLnBrk="1" hangingPunct="1">
              <a:buFontTx/>
              <a:buNone/>
            </a:pPr>
            <a:r>
              <a:rPr lang="fr-FR" altLang="fr-FR"/>
              <a:t> </a:t>
            </a:r>
          </a:p>
          <a:p>
            <a:pPr eaLnBrk="1" hangingPunct="1">
              <a:buFontTx/>
              <a:buNone/>
            </a:pPr>
            <a:r>
              <a:rPr lang="fr-FR" altLang="fr-FR"/>
              <a:t>	</a:t>
            </a:r>
          </a:p>
        </p:txBody>
      </p:sp>
      <p:sp>
        <p:nvSpPr>
          <p:cNvPr id="12290" name="Rectangle 2">
            <a:extLst>
              <a:ext uri="{FF2B5EF4-FFF2-40B4-BE49-F238E27FC236}">
                <a16:creationId xmlns:a16="http://schemas.microsoft.com/office/drawing/2014/main" id="{98AAFF73-030B-489B-8974-1D66F30137DA}"/>
              </a:ext>
            </a:extLst>
          </p:cNvPr>
          <p:cNvSpPr>
            <a:spLocks noGrp="1" noChangeArrowheads="1"/>
          </p:cNvSpPr>
          <p:nvPr>
            <p:ph type="title"/>
          </p:nvPr>
        </p:nvSpPr>
        <p:spPr>
          <a:xfrm>
            <a:off x="1981200" y="274638"/>
            <a:ext cx="8229600" cy="850106"/>
          </a:xfrm>
        </p:spPr>
        <p:txBody>
          <a:bodyPr/>
          <a:lstStyle/>
          <a:p>
            <a:pPr>
              <a:defRPr/>
            </a:pPr>
            <a:r>
              <a:rPr lang="fr-FR" dirty="0"/>
              <a:t>Les fondamentaux de la qualité</a:t>
            </a:r>
          </a:p>
        </p:txBody>
      </p:sp>
      <p:sp>
        <p:nvSpPr>
          <p:cNvPr id="7" name="Espace réservé du contenu 2">
            <a:extLst>
              <a:ext uri="{FF2B5EF4-FFF2-40B4-BE49-F238E27FC236}">
                <a16:creationId xmlns:a16="http://schemas.microsoft.com/office/drawing/2014/main" id="{232CE051-364F-4ADF-8600-7E6B4C9E3E7C}"/>
              </a:ext>
            </a:extLst>
          </p:cNvPr>
          <p:cNvSpPr>
            <a:spLocks noGrp="1"/>
          </p:cNvSpPr>
          <p:nvPr>
            <p:ph sz="quarter" idx="4294967295"/>
          </p:nvPr>
        </p:nvSpPr>
        <p:spPr>
          <a:xfrm>
            <a:off x="1774826" y="1089026"/>
            <a:ext cx="8594725" cy="5400675"/>
          </a:xfrm>
        </p:spPr>
        <p:txBody>
          <a:bodyPr>
            <a:normAutofit fontScale="47500" lnSpcReduction="20000"/>
          </a:bodyPr>
          <a:lstStyle/>
          <a:p>
            <a:pPr marL="0" indent="0">
              <a:buNone/>
              <a:defRPr/>
            </a:pPr>
            <a:r>
              <a:rPr lang="fr-FR" sz="3900" b="1" dirty="0">
                <a:solidFill>
                  <a:schemeClr val="accent1"/>
                </a:solidFill>
              </a:rPr>
              <a:t>L’AMELIORATION CONTINUE</a:t>
            </a:r>
            <a:endParaRPr lang="fr-FR" sz="3600" b="1" dirty="0"/>
          </a:p>
          <a:p>
            <a:pPr marL="0" indent="0">
              <a:buNone/>
              <a:defRPr/>
            </a:pPr>
            <a:endParaRPr lang="fr-FR" sz="2400" b="1" dirty="0"/>
          </a:p>
          <a:p>
            <a:pPr marL="0" indent="0">
              <a:buNone/>
              <a:defRPr/>
            </a:pPr>
            <a:endParaRPr lang="fr-FR" sz="2400" b="1" dirty="0"/>
          </a:p>
          <a:p>
            <a:pPr marL="0" indent="0">
              <a:buNone/>
              <a:defRPr/>
            </a:pPr>
            <a:endParaRPr lang="fr-FR" sz="2400" b="1" dirty="0"/>
          </a:p>
          <a:p>
            <a:pPr marL="0" indent="0">
              <a:buNone/>
              <a:defRPr/>
            </a:pPr>
            <a:endParaRPr lang="fr-FR" sz="2400" b="1" dirty="0"/>
          </a:p>
          <a:p>
            <a:pPr marL="0" indent="0">
              <a:buNone/>
              <a:defRPr/>
            </a:pPr>
            <a:endParaRPr lang="fr-FR" sz="2400" b="1" dirty="0"/>
          </a:p>
          <a:p>
            <a:pPr marL="0" indent="0">
              <a:buNone/>
              <a:defRPr/>
            </a:pPr>
            <a:endParaRPr lang="fr-FR" sz="2400" b="1" dirty="0"/>
          </a:p>
          <a:p>
            <a:pPr marL="0" indent="0">
              <a:buNone/>
              <a:defRPr/>
            </a:pPr>
            <a:r>
              <a:rPr lang="fr-FR" sz="2400" b="1" dirty="0"/>
              <a:t>Roue de </a:t>
            </a:r>
          </a:p>
          <a:p>
            <a:pPr marL="0" indent="0">
              <a:buNone/>
              <a:defRPr/>
            </a:pPr>
            <a:r>
              <a:rPr lang="fr-FR" sz="2400" b="1" dirty="0"/>
              <a:t>Deming </a:t>
            </a:r>
          </a:p>
          <a:p>
            <a:pPr marL="0" indent="0">
              <a:buNone/>
              <a:defRPr/>
            </a:pPr>
            <a:r>
              <a:rPr lang="fr-FR" sz="2400" b="1" dirty="0"/>
              <a:t>(PDCA)</a:t>
            </a:r>
          </a:p>
          <a:p>
            <a:pPr marL="0" indent="0">
              <a:buNone/>
              <a:defRPr/>
            </a:pPr>
            <a:endParaRPr lang="fr-FR" sz="3600" b="1" dirty="0"/>
          </a:p>
          <a:p>
            <a:pPr marL="0" indent="0">
              <a:buNone/>
              <a:defRPr/>
            </a:pPr>
            <a:endParaRPr lang="fr-FR" sz="3600" b="1" dirty="0"/>
          </a:p>
          <a:p>
            <a:pPr marL="0" indent="0">
              <a:buNone/>
              <a:defRPr/>
            </a:pPr>
            <a:endParaRPr lang="fr-FR" sz="3600" b="1" dirty="0"/>
          </a:p>
          <a:p>
            <a:pPr marL="0" indent="0">
              <a:buNone/>
              <a:defRPr/>
            </a:pPr>
            <a:endParaRPr lang="fr-FR" sz="3600" b="1" dirty="0"/>
          </a:p>
          <a:p>
            <a:pPr marL="0" indent="0">
              <a:buNone/>
              <a:defRPr/>
            </a:pPr>
            <a:endParaRPr lang="fr-FR" sz="2400" dirty="0"/>
          </a:p>
          <a:p>
            <a:pPr marL="0" indent="0">
              <a:buNone/>
              <a:defRPr/>
            </a:pPr>
            <a:endParaRPr lang="fr-FR" sz="2400" dirty="0"/>
          </a:p>
          <a:p>
            <a:pPr marL="0" indent="0">
              <a:buNone/>
              <a:defRPr/>
            </a:pPr>
            <a:endParaRPr lang="fr-FR" sz="2400" dirty="0"/>
          </a:p>
          <a:p>
            <a:pPr marL="0" indent="0">
              <a:buNone/>
              <a:defRPr/>
            </a:pPr>
            <a:r>
              <a:rPr lang="fr-FR" sz="2000" dirty="0"/>
              <a:t>                            ou REGLE DES 4P (prévoir, pratiquer, prouver, progresser)</a:t>
            </a:r>
          </a:p>
        </p:txBody>
      </p:sp>
      <p:pic>
        <p:nvPicPr>
          <p:cNvPr id="55301" name="Picture 7">
            <a:extLst>
              <a:ext uri="{FF2B5EF4-FFF2-40B4-BE49-F238E27FC236}">
                <a16:creationId xmlns:a16="http://schemas.microsoft.com/office/drawing/2014/main" id="{EEFF6594-4172-4078-BE9A-9654B2B7D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101" y="1700213"/>
            <a:ext cx="6786563" cy="415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98DBE1-DA48-4759-AA59-8E0F2BF73247}"/>
              </a:ext>
            </a:extLst>
          </p:cNvPr>
          <p:cNvSpPr>
            <a:spLocks noGrp="1"/>
          </p:cNvSpPr>
          <p:nvPr>
            <p:ph type="title"/>
          </p:nvPr>
        </p:nvSpPr>
        <p:spPr>
          <a:xfrm>
            <a:off x="685801" y="609601"/>
            <a:ext cx="10131425" cy="1127760"/>
          </a:xfrm>
        </p:spPr>
        <p:txBody>
          <a:bodyPr/>
          <a:lstStyle/>
          <a:p>
            <a:endParaRPr lang="en-US" dirty="0"/>
          </a:p>
        </p:txBody>
      </p:sp>
      <p:sp>
        <p:nvSpPr>
          <p:cNvPr id="3" name="Espace réservé du contenu 2">
            <a:extLst>
              <a:ext uri="{FF2B5EF4-FFF2-40B4-BE49-F238E27FC236}">
                <a16:creationId xmlns:a16="http://schemas.microsoft.com/office/drawing/2014/main" id="{92C18CD0-E980-4FD4-861A-4CA7AE0B8BD1}"/>
              </a:ext>
            </a:extLst>
          </p:cNvPr>
          <p:cNvSpPr>
            <a:spLocks noGrp="1"/>
          </p:cNvSpPr>
          <p:nvPr>
            <p:ph idx="1"/>
          </p:nvPr>
        </p:nvSpPr>
        <p:spPr>
          <a:xfrm>
            <a:off x="685801" y="1874521"/>
            <a:ext cx="10131425" cy="4686300"/>
          </a:xfrm>
        </p:spPr>
        <p:txBody>
          <a:bodyPr>
            <a:normAutofit/>
          </a:bodyPr>
          <a:lstStyle/>
          <a:p>
            <a:pPr marL="0" indent="0">
              <a:buNone/>
              <a:defRPr/>
            </a:pPr>
            <a:r>
              <a:rPr lang="fr-FR" b="1" dirty="0"/>
              <a:t>Identifier, comprendre et  gérer un système de processus interdépendants (gérer les interfaces entre les différents processus) ce qui contribue à l'efficacité et l'efficience de l'organisme à atteindre ses objectifs.</a:t>
            </a:r>
          </a:p>
          <a:p>
            <a:pPr>
              <a:defRPr/>
            </a:pPr>
            <a:r>
              <a:rPr lang="fr-FR" dirty="0"/>
              <a:t>Exemple de la préparation </a:t>
            </a:r>
            <a:r>
              <a:rPr lang="fr-FR" dirty="0" err="1"/>
              <a:t>pré-opératoire</a:t>
            </a:r>
            <a:r>
              <a:rPr lang="fr-FR" dirty="0"/>
              <a:t> : </a:t>
            </a:r>
          </a:p>
          <a:p>
            <a:pPr marL="171450" indent="-171450">
              <a:buFontTx/>
              <a:buChar char="-"/>
              <a:defRPr/>
            </a:pPr>
            <a:r>
              <a:rPr lang="fr-FR" dirty="0"/>
              <a:t>Constat de non-conformités dans la préparation de l’opéré</a:t>
            </a:r>
          </a:p>
          <a:p>
            <a:pPr marL="171450" indent="-171450">
              <a:buFontTx/>
              <a:buChar char="-"/>
              <a:defRPr/>
            </a:pPr>
            <a:r>
              <a:rPr lang="fr-FR" dirty="0"/>
              <a:t>Mise en place d’un groupe de travail qui revoit le protocole</a:t>
            </a:r>
          </a:p>
          <a:p>
            <a:pPr marL="171450" indent="-171450">
              <a:buFontTx/>
              <a:buChar char="-"/>
              <a:defRPr/>
            </a:pPr>
            <a:r>
              <a:rPr lang="fr-FR" dirty="0"/>
              <a:t>Communication à l’équipe et mise en œuvre</a:t>
            </a:r>
          </a:p>
          <a:p>
            <a:pPr marL="171450" indent="-171450">
              <a:buFontTx/>
              <a:buChar char="-"/>
              <a:defRPr/>
            </a:pPr>
            <a:r>
              <a:rPr lang="fr-FR" dirty="0"/>
              <a:t>Audit pour vérifier </a:t>
            </a:r>
          </a:p>
          <a:p>
            <a:pPr marL="171450" indent="-171450">
              <a:buFontTx/>
              <a:buChar char="-"/>
              <a:defRPr/>
            </a:pPr>
            <a:r>
              <a:rPr lang="fr-FR" dirty="0"/>
              <a:t>Encore 30% de non conformités (oubli de bijoux, de prothèse dentaire, mauvaise hygiène du patient…)</a:t>
            </a:r>
          </a:p>
          <a:p>
            <a:pPr marL="171450" indent="-171450">
              <a:buFontTx/>
              <a:buChar char="-"/>
              <a:defRPr/>
            </a:pPr>
            <a:r>
              <a:rPr lang="fr-FR" dirty="0"/>
              <a:t>Nouvelle réunion du groupe de travail qui élabore une check </a:t>
            </a:r>
            <a:r>
              <a:rPr lang="fr-FR" dirty="0" err="1"/>
              <a:t>list</a:t>
            </a:r>
            <a:endParaRPr lang="fr-FR" dirty="0"/>
          </a:p>
          <a:p>
            <a:pPr marL="171450" indent="-171450">
              <a:spcAft>
                <a:spcPts val="0"/>
              </a:spcAft>
              <a:buFontTx/>
              <a:buChar char="-"/>
              <a:defRPr/>
            </a:pPr>
            <a:r>
              <a:rPr lang="fr-FR" dirty="0"/>
              <a:t>Communication à l’équipe et mise en œuvre</a:t>
            </a:r>
          </a:p>
          <a:p>
            <a:pPr marL="171450" indent="-171450">
              <a:spcAft>
                <a:spcPts val="0"/>
              </a:spcAft>
              <a:buFontTx/>
              <a:buChar char="-"/>
              <a:defRPr/>
            </a:pPr>
            <a:r>
              <a:rPr lang="fr-FR" dirty="0"/>
              <a:t>Nouvel audit</a:t>
            </a:r>
          </a:p>
          <a:p>
            <a:pPr marL="171450" indent="-171450">
              <a:spcAft>
                <a:spcPts val="0"/>
              </a:spcAft>
              <a:buFontTx/>
              <a:buChar char="-"/>
              <a:defRPr/>
            </a:pPr>
            <a:r>
              <a:rPr lang="fr-FR" dirty="0"/>
              <a:t>…..</a:t>
            </a:r>
          </a:p>
          <a:p>
            <a:endParaRPr lang="en-US" dirty="0"/>
          </a:p>
        </p:txBody>
      </p:sp>
    </p:spTree>
    <p:extLst>
      <p:ext uri="{BB962C8B-B14F-4D97-AF65-F5344CB8AC3E}">
        <p14:creationId xmlns:p14="http://schemas.microsoft.com/office/powerpoint/2010/main" val="1336774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F2294D-5AE8-4E89-9F47-79FD352EE18D}"/>
              </a:ext>
            </a:extLst>
          </p:cNvPr>
          <p:cNvSpPr>
            <a:spLocks noGrp="1"/>
          </p:cNvSpPr>
          <p:nvPr>
            <p:ph type="title"/>
          </p:nvPr>
        </p:nvSpPr>
        <p:spPr/>
        <p:txBody>
          <a:bodyPr/>
          <a:lstStyle/>
          <a:p>
            <a:r>
              <a:rPr lang="fr-FR" dirty="0"/>
              <a:t>Définition du processus qualité</a:t>
            </a:r>
            <a:br>
              <a:rPr lang="fr-FR" dirty="0"/>
            </a:br>
            <a:endParaRPr lang="en-US" dirty="0"/>
          </a:p>
        </p:txBody>
      </p:sp>
      <p:sp>
        <p:nvSpPr>
          <p:cNvPr id="3" name="Espace réservé du contenu 2">
            <a:extLst>
              <a:ext uri="{FF2B5EF4-FFF2-40B4-BE49-F238E27FC236}">
                <a16:creationId xmlns:a16="http://schemas.microsoft.com/office/drawing/2014/main" id="{D888794F-5745-4EB6-87E0-38C593969080}"/>
              </a:ext>
            </a:extLst>
          </p:cNvPr>
          <p:cNvSpPr>
            <a:spLocks noGrp="1"/>
          </p:cNvSpPr>
          <p:nvPr>
            <p:ph idx="1"/>
          </p:nvPr>
        </p:nvSpPr>
        <p:spPr/>
        <p:txBody>
          <a:bodyPr/>
          <a:lstStyle/>
          <a:p>
            <a:pPr fontAlgn="base"/>
            <a:r>
              <a:rPr lang="fr-FR" dirty="0"/>
              <a:t>« </a:t>
            </a:r>
            <a:r>
              <a:rPr lang="fr-FR" i="1" dirty="0"/>
              <a:t>Un processus qualité est une </a:t>
            </a:r>
            <a:r>
              <a:rPr lang="fr-FR" b="1" i="1" dirty="0"/>
              <a:t>approche processus qui intègre des objectifs qualité</a:t>
            </a:r>
            <a:r>
              <a:rPr lang="fr-FR" i="1" dirty="0"/>
              <a:t>. </a:t>
            </a:r>
            <a:r>
              <a:rPr lang="fr-FR" i="1" dirty="0">
                <a:hlinkClick r:id="rId2"/>
              </a:rPr>
              <a:t>La démarche qualité</a:t>
            </a:r>
            <a:r>
              <a:rPr lang="fr-FR" i="1" dirty="0"/>
              <a:t> s’appuie sur la </a:t>
            </a:r>
            <a:r>
              <a:rPr lang="fr-FR" b="1" i="1" dirty="0"/>
              <a:t>norme ISO 9001</a:t>
            </a:r>
            <a:r>
              <a:rPr lang="fr-FR" i="1" dirty="0"/>
              <a:t> qui consiste à mettre en place dans l’entreprise un système de management de la qualité</a:t>
            </a:r>
            <a:r>
              <a:rPr lang="fr-FR" dirty="0"/>
              <a:t> ».</a:t>
            </a:r>
          </a:p>
          <a:p>
            <a:endParaRPr lang="en-US" dirty="0"/>
          </a:p>
        </p:txBody>
      </p:sp>
    </p:spTree>
    <p:extLst>
      <p:ext uri="{BB962C8B-B14F-4D97-AF65-F5344CB8AC3E}">
        <p14:creationId xmlns:p14="http://schemas.microsoft.com/office/powerpoint/2010/main" val="1819662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043639-89ED-439E-9F36-E644EA73CC1C}"/>
              </a:ext>
            </a:extLst>
          </p:cNvPr>
          <p:cNvSpPr>
            <a:spLocks noGrp="1"/>
          </p:cNvSpPr>
          <p:nvPr>
            <p:ph type="title"/>
          </p:nvPr>
        </p:nvSpPr>
        <p:spPr/>
        <p:txBody>
          <a:bodyPr/>
          <a:lstStyle/>
          <a:p>
            <a:r>
              <a:rPr lang="fr-FR" dirty="0"/>
              <a:t>Qu’est-ce qu’un processus ?</a:t>
            </a:r>
            <a:br>
              <a:rPr lang="fr-FR" dirty="0"/>
            </a:br>
            <a:endParaRPr lang="en-US" dirty="0"/>
          </a:p>
        </p:txBody>
      </p:sp>
      <p:sp>
        <p:nvSpPr>
          <p:cNvPr id="3" name="Espace réservé du contenu 2">
            <a:extLst>
              <a:ext uri="{FF2B5EF4-FFF2-40B4-BE49-F238E27FC236}">
                <a16:creationId xmlns:a16="http://schemas.microsoft.com/office/drawing/2014/main" id="{3323F3C5-0B7F-4722-A5F1-64D988B9B43A}"/>
              </a:ext>
            </a:extLst>
          </p:cNvPr>
          <p:cNvSpPr>
            <a:spLocks noGrp="1"/>
          </p:cNvSpPr>
          <p:nvPr>
            <p:ph idx="1"/>
          </p:nvPr>
        </p:nvSpPr>
        <p:spPr/>
        <p:txBody>
          <a:bodyPr/>
          <a:lstStyle/>
          <a:p>
            <a:pPr fontAlgn="base"/>
            <a:r>
              <a:rPr lang="fr-FR" dirty="0"/>
              <a:t>« </a:t>
            </a:r>
            <a:r>
              <a:rPr lang="fr-FR" i="1" dirty="0"/>
              <a:t>Un processus est un système d’activités qui emploie des ressources (humaines, matérielles, organisationnelles, informationnelles) pour transformer des éléments d’entrée en éléments de sortie à plus forte valeur ajoutée. Les activités en question peuvent être décomposées en tâches, qui elles-mêmes mobilisent des actions et des personnes</a:t>
            </a:r>
            <a:r>
              <a:rPr lang="fr-FR" dirty="0"/>
              <a:t> ».</a:t>
            </a:r>
          </a:p>
          <a:p>
            <a:pPr fontAlgn="base"/>
            <a:r>
              <a:rPr lang="fr-FR" dirty="0"/>
              <a:t>« </a:t>
            </a:r>
            <a:r>
              <a:rPr lang="fr-FR" i="1" dirty="0"/>
              <a:t>Le processus désigne donc un </a:t>
            </a:r>
            <a:r>
              <a:rPr lang="fr-FR" b="1" i="1" dirty="0"/>
              <a:t>ensemble d’activités corrélées</a:t>
            </a:r>
            <a:r>
              <a:rPr lang="fr-FR" i="1" dirty="0"/>
              <a:t> ou en interaction au sein d’un système qui cherche à produire un résultat à partir des données d’entrée</a:t>
            </a:r>
            <a:r>
              <a:rPr lang="fr-FR" dirty="0"/>
              <a:t> ».</a:t>
            </a:r>
          </a:p>
          <a:p>
            <a:endParaRPr lang="en-US" dirty="0"/>
          </a:p>
        </p:txBody>
      </p:sp>
    </p:spTree>
    <p:extLst>
      <p:ext uri="{BB962C8B-B14F-4D97-AF65-F5344CB8AC3E}">
        <p14:creationId xmlns:p14="http://schemas.microsoft.com/office/powerpoint/2010/main" val="3380806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a:extLst>
              <a:ext uri="{FF2B5EF4-FFF2-40B4-BE49-F238E27FC236}">
                <a16:creationId xmlns:a16="http://schemas.microsoft.com/office/drawing/2014/main" id="{803601DB-64EB-43A6-969F-8167FF768832}"/>
              </a:ext>
            </a:extLst>
          </p:cNvPr>
          <p:cNvSpPr>
            <a:spLocks noGrp="1" noChangeArrowheads="1"/>
          </p:cNvSpPr>
          <p:nvPr>
            <p:ph sz="half" idx="1"/>
          </p:nvPr>
        </p:nvSpPr>
        <p:spPr>
          <a:xfrm>
            <a:off x="1981200" y="1481138"/>
            <a:ext cx="4038600" cy="4525962"/>
          </a:xfrm>
        </p:spPr>
        <p:txBody>
          <a:bodyPr/>
          <a:lstStyle/>
          <a:p>
            <a:pPr eaLnBrk="1" hangingPunct="1">
              <a:buFontTx/>
              <a:buNone/>
            </a:pPr>
            <a:r>
              <a:rPr lang="fr-FR" altLang="fr-FR"/>
              <a:t> </a:t>
            </a:r>
          </a:p>
          <a:p>
            <a:pPr eaLnBrk="1" hangingPunct="1">
              <a:buFontTx/>
              <a:buNone/>
            </a:pPr>
            <a:r>
              <a:rPr lang="fr-FR" altLang="fr-FR"/>
              <a:t>	</a:t>
            </a:r>
          </a:p>
        </p:txBody>
      </p:sp>
      <p:sp>
        <p:nvSpPr>
          <p:cNvPr id="7" name="Espace réservé du contenu 2">
            <a:extLst>
              <a:ext uri="{FF2B5EF4-FFF2-40B4-BE49-F238E27FC236}">
                <a16:creationId xmlns:a16="http://schemas.microsoft.com/office/drawing/2014/main" id="{D0AD4B0D-7D4B-4543-8856-0A7348A68BC4}"/>
              </a:ext>
            </a:extLst>
          </p:cNvPr>
          <p:cNvSpPr>
            <a:spLocks noGrp="1"/>
          </p:cNvSpPr>
          <p:nvPr>
            <p:ph sz="quarter" idx="4294967295"/>
          </p:nvPr>
        </p:nvSpPr>
        <p:spPr>
          <a:xfrm>
            <a:off x="1766889" y="1341439"/>
            <a:ext cx="8594725" cy="4937125"/>
          </a:xfrm>
        </p:spPr>
        <p:txBody>
          <a:bodyPr>
            <a:normAutofit/>
          </a:bodyPr>
          <a:lstStyle/>
          <a:p>
            <a:pPr marL="0" indent="0">
              <a:buNone/>
              <a:defRPr/>
            </a:pPr>
            <a:r>
              <a:rPr lang="fr-FR" sz="3600" b="1" dirty="0">
                <a:solidFill>
                  <a:srgbClr val="FF0000"/>
                </a:solidFill>
              </a:rPr>
              <a:t>                        </a:t>
            </a:r>
          </a:p>
          <a:p>
            <a:pPr marL="0" indent="0">
              <a:buNone/>
              <a:defRPr/>
            </a:pPr>
            <a:r>
              <a:rPr lang="fr-FR" sz="3600" b="1" dirty="0">
                <a:solidFill>
                  <a:srgbClr val="FF0000"/>
                </a:solidFill>
              </a:rPr>
              <a:t>	</a:t>
            </a:r>
            <a:r>
              <a:rPr lang="fr-FR" sz="3900" b="1" dirty="0">
                <a:solidFill>
                  <a:schemeClr val="accent1"/>
                </a:solidFill>
              </a:rPr>
              <a:t>L’APPROCHE FACTUELLE</a:t>
            </a:r>
          </a:p>
          <a:p>
            <a:pPr marL="0" indent="0">
              <a:buNone/>
              <a:defRPr/>
            </a:pPr>
            <a:endParaRPr lang="fr-FR" sz="3600" b="1" dirty="0"/>
          </a:p>
          <a:p>
            <a:pPr marL="0" indent="0">
              <a:buNone/>
              <a:defRPr/>
            </a:pPr>
            <a:r>
              <a:rPr lang="fr-FR" sz="3600" b="1" dirty="0"/>
              <a:t>Données fiables et accessibles</a:t>
            </a:r>
          </a:p>
          <a:p>
            <a:pPr marL="342900" indent="-342900">
              <a:buFont typeface="Wingdings" pitchFamily="2" charset="2"/>
              <a:buChar char="Ø"/>
              <a:defRPr/>
            </a:pPr>
            <a:r>
              <a:rPr lang="fr-FR" sz="2400" dirty="0"/>
              <a:t>Audit</a:t>
            </a:r>
          </a:p>
          <a:p>
            <a:pPr marL="342900" indent="-342900">
              <a:buFont typeface="Wingdings" pitchFamily="2" charset="2"/>
              <a:buChar char="Ø"/>
              <a:defRPr/>
            </a:pPr>
            <a:r>
              <a:rPr lang="fr-FR" sz="2400" dirty="0"/>
              <a:t>Enquête</a:t>
            </a:r>
          </a:p>
          <a:p>
            <a:pPr marL="342900" indent="-342900">
              <a:buFont typeface="Wingdings" pitchFamily="2" charset="2"/>
              <a:buChar char="Ø"/>
              <a:defRPr/>
            </a:pPr>
            <a:r>
              <a:rPr lang="fr-FR" sz="2400" dirty="0"/>
              <a:t>Indicateur</a:t>
            </a:r>
          </a:p>
        </p:txBody>
      </p:sp>
      <p:pic>
        <p:nvPicPr>
          <p:cNvPr id="57349" name="Picture 2">
            <a:extLst>
              <a:ext uri="{FF2B5EF4-FFF2-40B4-BE49-F238E27FC236}">
                <a16:creationId xmlns:a16="http://schemas.microsoft.com/office/drawing/2014/main" id="{82F26831-AFEA-4834-BA5A-08162BD6C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9270" y="1162579"/>
            <a:ext cx="1944688"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0" name="Picture 3">
            <a:extLst>
              <a:ext uri="{FF2B5EF4-FFF2-40B4-BE49-F238E27FC236}">
                <a16:creationId xmlns:a16="http://schemas.microsoft.com/office/drawing/2014/main" id="{A4B436AA-F805-4410-85D8-107CD1937C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4114" y="3817938"/>
            <a:ext cx="4359275"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Audit interne : 17 449 images, photos de stock, objets 3D et images  vectorielles | Shutterstock">
            <a:extLst>
              <a:ext uri="{FF2B5EF4-FFF2-40B4-BE49-F238E27FC236}">
                <a16:creationId xmlns:a16="http://schemas.microsoft.com/office/drawing/2014/main" id="{69AEBAD9-CCED-4A7A-8762-DBB8F5950D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8653" y="414340"/>
            <a:ext cx="2886075" cy="1581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13899-1051-433D-8274-0B5510D5F614}"/>
              </a:ext>
            </a:extLst>
          </p:cNvPr>
          <p:cNvSpPr>
            <a:spLocks noGrp="1"/>
          </p:cNvSpPr>
          <p:nvPr>
            <p:ph type="title"/>
          </p:nvPr>
        </p:nvSpPr>
        <p:spPr/>
        <p:txBody>
          <a:bodyPr/>
          <a:lstStyle/>
          <a:p>
            <a:r>
              <a:rPr lang="fr-FR" b="1" dirty="0"/>
              <a:t>L’APPROCHE FACTUELLE</a:t>
            </a:r>
            <a:endParaRPr lang="en-US" dirty="0"/>
          </a:p>
        </p:txBody>
      </p:sp>
      <p:sp>
        <p:nvSpPr>
          <p:cNvPr id="3" name="Espace réservé du contenu 2">
            <a:extLst>
              <a:ext uri="{FF2B5EF4-FFF2-40B4-BE49-F238E27FC236}">
                <a16:creationId xmlns:a16="http://schemas.microsoft.com/office/drawing/2014/main" id="{7BC273F6-2F8A-4975-ADF4-A72C156B6572}"/>
              </a:ext>
            </a:extLst>
          </p:cNvPr>
          <p:cNvSpPr>
            <a:spLocks noGrp="1"/>
          </p:cNvSpPr>
          <p:nvPr>
            <p:ph idx="1"/>
          </p:nvPr>
        </p:nvSpPr>
        <p:spPr/>
        <p:txBody>
          <a:bodyPr/>
          <a:lstStyle/>
          <a:p>
            <a:r>
              <a:rPr lang="fr-FR" altLang="fr-FR" dirty="0"/>
              <a:t>Pour qu’une décision soit efficace elle doit se baser sur des informations ou données fiables (audit, enquête, indicateur) et accessibles. Les données sont analysées avec des méthodes validées. Il est primordial de mesurer le fonctionnement mais aussi les résultats.</a:t>
            </a:r>
          </a:p>
          <a:p>
            <a:endParaRPr lang="en-US" dirty="0"/>
          </a:p>
        </p:txBody>
      </p:sp>
    </p:spTree>
    <p:extLst>
      <p:ext uri="{BB962C8B-B14F-4D97-AF65-F5344CB8AC3E}">
        <p14:creationId xmlns:p14="http://schemas.microsoft.com/office/powerpoint/2010/main" val="3704440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u contenu 1">
            <a:extLst>
              <a:ext uri="{FF2B5EF4-FFF2-40B4-BE49-F238E27FC236}">
                <a16:creationId xmlns:a16="http://schemas.microsoft.com/office/drawing/2014/main" id="{9876534F-C130-4C0D-9FB5-50D4F34187DF}"/>
              </a:ext>
            </a:extLst>
          </p:cNvPr>
          <p:cNvSpPr>
            <a:spLocks noGrp="1"/>
          </p:cNvSpPr>
          <p:nvPr>
            <p:ph sz="half" idx="1"/>
          </p:nvPr>
        </p:nvSpPr>
        <p:spPr>
          <a:xfrm>
            <a:off x="1981201" y="1481138"/>
            <a:ext cx="7859713" cy="4525962"/>
          </a:xfrm>
        </p:spPr>
        <p:txBody>
          <a:bodyPr/>
          <a:lstStyle/>
          <a:p>
            <a:r>
              <a:rPr lang="fr-FR" altLang="fr-FR"/>
              <a:t>Démarche volontaire</a:t>
            </a:r>
          </a:p>
          <a:p>
            <a:r>
              <a:rPr lang="fr-FR" altLang="fr-FR"/>
              <a:t>Volonté de s’améliorer</a:t>
            </a:r>
          </a:p>
          <a:p>
            <a:r>
              <a:rPr lang="fr-FR" altLang="fr-FR"/>
              <a:t>Basée sur une auto-évaluation</a:t>
            </a:r>
          </a:p>
          <a:p>
            <a:r>
              <a:rPr lang="fr-FR" altLang="fr-FR"/>
              <a:t>Identification des points critiques</a:t>
            </a:r>
          </a:p>
          <a:p>
            <a:r>
              <a:rPr lang="fr-FR" altLang="fr-FR"/>
              <a:t>Comparaison avec les attendus</a:t>
            </a:r>
          </a:p>
          <a:p>
            <a:r>
              <a:rPr lang="fr-FR" altLang="fr-FR"/>
              <a:t>Formalisation des pratiques</a:t>
            </a:r>
          </a:p>
          <a:p>
            <a:endParaRPr lang="fr-FR" altLang="fr-FR"/>
          </a:p>
        </p:txBody>
      </p:sp>
      <p:sp>
        <p:nvSpPr>
          <p:cNvPr id="4" name="Titre 3">
            <a:extLst>
              <a:ext uri="{FF2B5EF4-FFF2-40B4-BE49-F238E27FC236}">
                <a16:creationId xmlns:a16="http://schemas.microsoft.com/office/drawing/2014/main" id="{96AB54F2-0445-4543-834A-2C973EA4B2E1}"/>
              </a:ext>
            </a:extLst>
          </p:cNvPr>
          <p:cNvSpPr>
            <a:spLocks noGrp="1"/>
          </p:cNvSpPr>
          <p:nvPr>
            <p:ph type="title"/>
          </p:nvPr>
        </p:nvSpPr>
        <p:spPr/>
        <p:txBody>
          <a:bodyPr/>
          <a:lstStyle/>
          <a:p>
            <a:pPr>
              <a:defRPr/>
            </a:pPr>
            <a:r>
              <a:rPr lang="fr-FR" dirty="0"/>
              <a:t>Démarche qualité interne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u contenu 1">
            <a:extLst>
              <a:ext uri="{FF2B5EF4-FFF2-40B4-BE49-F238E27FC236}">
                <a16:creationId xmlns:a16="http://schemas.microsoft.com/office/drawing/2014/main" id="{4E45E1F4-EF99-4D27-AB8C-8B7E58682C8E}"/>
              </a:ext>
            </a:extLst>
          </p:cNvPr>
          <p:cNvSpPr>
            <a:spLocks noGrp="1"/>
          </p:cNvSpPr>
          <p:nvPr>
            <p:ph idx="1"/>
          </p:nvPr>
        </p:nvSpPr>
        <p:spPr>
          <a:xfrm>
            <a:off x="685801" y="2142067"/>
            <a:ext cx="10131425" cy="2441363"/>
          </a:xfrm>
        </p:spPr>
        <p:txBody>
          <a:bodyPr/>
          <a:lstStyle/>
          <a:p>
            <a:pPr>
              <a:defRPr/>
            </a:pPr>
            <a:r>
              <a:rPr lang="fr-FR" dirty="0"/>
              <a:t>Certification par une structure extérieure</a:t>
            </a:r>
          </a:p>
          <a:p>
            <a:pPr>
              <a:defRPr/>
            </a:pPr>
            <a:r>
              <a:rPr lang="fr-FR" dirty="0"/>
              <a:t>Démarche volontaire et/ou règlementaire</a:t>
            </a:r>
          </a:p>
          <a:p>
            <a:pPr>
              <a:defRPr/>
            </a:pPr>
            <a:r>
              <a:rPr lang="fr-FR" dirty="0"/>
              <a:t>Basée sur un référentiel : HAS, ISO…</a:t>
            </a:r>
          </a:p>
          <a:p>
            <a:pPr>
              <a:defRPr/>
            </a:pPr>
            <a:r>
              <a:rPr lang="fr-FR" dirty="0"/>
              <a:t>Obligations règlementaires : </a:t>
            </a:r>
          </a:p>
          <a:p>
            <a:pPr>
              <a:defRPr/>
            </a:pPr>
            <a:endParaRPr lang="fr-FR" dirty="0"/>
          </a:p>
          <a:p>
            <a:pPr marL="109537" indent="0">
              <a:buNone/>
              <a:defRPr/>
            </a:pPr>
            <a:endParaRPr lang="fr-FR" dirty="0"/>
          </a:p>
        </p:txBody>
      </p:sp>
      <p:sp>
        <p:nvSpPr>
          <p:cNvPr id="3" name="Titre 2">
            <a:extLst>
              <a:ext uri="{FF2B5EF4-FFF2-40B4-BE49-F238E27FC236}">
                <a16:creationId xmlns:a16="http://schemas.microsoft.com/office/drawing/2014/main" id="{F45F3ABC-2485-43C4-996C-9BD32CB91146}"/>
              </a:ext>
            </a:extLst>
          </p:cNvPr>
          <p:cNvSpPr>
            <a:spLocks noGrp="1"/>
          </p:cNvSpPr>
          <p:nvPr>
            <p:ph type="title"/>
          </p:nvPr>
        </p:nvSpPr>
        <p:spPr/>
        <p:txBody>
          <a:bodyPr/>
          <a:lstStyle/>
          <a:p>
            <a:pPr>
              <a:defRPr/>
            </a:pPr>
            <a:r>
              <a:rPr lang="fr-FR" dirty="0"/>
              <a:t>Démarche qualité externe</a:t>
            </a:r>
          </a:p>
        </p:txBody>
      </p:sp>
      <p:sp>
        <p:nvSpPr>
          <p:cNvPr id="2" name="Organigramme : Alternative 1">
            <a:extLst>
              <a:ext uri="{FF2B5EF4-FFF2-40B4-BE49-F238E27FC236}">
                <a16:creationId xmlns:a16="http://schemas.microsoft.com/office/drawing/2014/main" id="{84B10CFA-22D0-41C1-A53A-EE1F1A41E95B}"/>
              </a:ext>
            </a:extLst>
          </p:cNvPr>
          <p:cNvSpPr/>
          <p:nvPr/>
        </p:nvSpPr>
        <p:spPr>
          <a:xfrm>
            <a:off x="1554957" y="4462464"/>
            <a:ext cx="3816350" cy="2016125"/>
          </a:xfrm>
          <a:prstGeom prst="flowChartAlternateProcess">
            <a:avLst/>
          </a:prstGeom>
          <a:solidFill>
            <a:schemeClr val="accent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solidFill>
                  <a:schemeClr val="tx1"/>
                </a:solidFill>
              </a:rPr>
              <a:t>Etablissements sanitaires publics et privés :</a:t>
            </a:r>
          </a:p>
          <a:p>
            <a:pPr algn="ctr" eaLnBrk="1" hangingPunct="1">
              <a:defRPr/>
            </a:pPr>
            <a:endParaRPr lang="fr-FR" dirty="0">
              <a:solidFill>
                <a:schemeClr val="tx1"/>
              </a:solidFill>
            </a:endParaRPr>
          </a:p>
          <a:p>
            <a:pPr marL="285750" indent="-285750" algn="ctr">
              <a:buFont typeface="Wingdings" pitchFamily="2" charset="2"/>
              <a:buChar char="Ø"/>
              <a:defRPr/>
            </a:pPr>
            <a:r>
              <a:rPr lang="fr-FR" dirty="0">
                <a:solidFill>
                  <a:schemeClr val="tx1"/>
                </a:solidFill>
              </a:rPr>
              <a:t>Certification par la Haute Autorité de Santé (HAS)</a:t>
            </a:r>
          </a:p>
          <a:p>
            <a:pPr algn="ctr" eaLnBrk="1" hangingPunct="1">
              <a:defRPr/>
            </a:pPr>
            <a:endParaRPr lang="fr-FR" dirty="0">
              <a:solidFill>
                <a:schemeClr val="tx1"/>
              </a:solidFill>
            </a:endParaRPr>
          </a:p>
          <a:p>
            <a:pPr marL="285750" indent="-285750" algn="ctr">
              <a:buFontTx/>
              <a:buChar char="-"/>
              <a:defRPr/>
            </a:pPr>
            <a:endParaRPr lang="fr-FR" dirty="0"/>
          </a:p>
        </p:txBody>
      </p:sp>
      <p:sp>
        <p:nvSpPr>
          <p:cNvPr id="6" name="Organigramme : Alternative 5">
            <a:extLst>
              <a:ext uri="{FF2B5EF4-FFF2-40B4-BE49-F238E27FC236}">
                <a16:creationId xmlns:a16="http://schemas.microsoft.com/office/drawing/2014/main" id="{AE475153-4CCE-4655-BFBE-CF8C34E4869B}"/>
              </a:ext>
            </a:extLst>
          </p:cNvPr>
          <p:cNvSpPr/>
          <p:nvPr/>
        </p:nvSpPr>
        <p:spPr>
          <a:xfrm>
            <a:off x="6240463" y="3284539"/>
            <a:ext cx="3816350" cy="3457575"/>
          </a:xfrm>
          <a:prstGeom prst="flowChartAlternateProcess">
            <a:avLst/>
          </a:prstGeom>
          <a:solidFill>
            <a:schemeClr val="bg2">
              <a:lumMod val="75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solidFill>
                  <a:schemeClr val="tx1"/>
                </a:solidFill>
              </a:rPr>
              <a:t>Etablissements et services sociaux et médico-sociaux (ESSMS) :</a:t>
            </a:r>
          </a:p>
          <a:p>
            <a:pPr algn="ctr" eaLnBrk="1" hangingPunct="1">
              <a:defRPr/>
            </a:pPr>
            <a:endParaRPr lang="fr-FR" dirty="0">
              <a:solidFill>
                <a:schemeClr val="tx1"/>
              </a:solidFill>
            </a:endParaRPr>
          </a:p>
          <a:p>
            <a:pPr marL="285750" indent="-285750" algn="ctr">
              <a:buFont typeface="Wingdings" pitchFamily="2" charset="2"/>
              <a:buChar char="Ø"/>
              <a:defRPr/>
            </a:pPr>
            <a:r>
              <a:rPr lang="fr-FR" dirty="0">
                <a:solidFill>
                  <a:schemeClr val="tx1"/>
                </a:solidFill>
              </a:rPr>
              <a:t>Evaluation interne </a:t>
            </a:r>
          </a:p>
          <a:p>
            <a:pPr marL="285750" indent="-285750" algn="ctr">
              <a:buFont typeface="Wingdings" pitchFamily="2" charset="2"/>
              <a:buChar char="Ø"/>
              <a:defRPr/>
            </a:pPr>
            <a:r>
              <a:rPr lang="fr-FR" dirty="0">
                <a:solidFill>
                  <a:schemeClr val="tx1"/>
                </a:solidFill>
              </a:rPr>
              <a:t>Evaluation externe par un organisme habilité par  l’Agence nationale d’évaluation et de la qualité des établissements sociaux et médico-sociaux (ANESM)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u contenu 1">
            <a:extLst>
              <a:ext uri="{FF2B5EF4-FFF2-40B4-BE49-F238E27FC236}">
                <a16:creationId xmlns:a16="http://schemas.microsoft.com/office/drawing/2014/main" id="{95BFC4A2-2C9E-4847-94DC-27306B328A60}"/>
              </a:ext>
            </a:extLst>
          </p:cNvPr>
          <p:cNvSpPr>
            <a:spLocks noGrp="1"/>
          </p:cNvSpPr>
          <p:nvPr>
            <p:ph idx="1"/>
          </p:nvPr>
        </p:nvSpPr>
        <p:spPr>
          <a:xfrm>
            <a:off x="685801" y="2142067"/>
            <a:ext cx="10131425" cy="4795943"/>
          </a:xfrm>
        </p:spPr>
        <p:txBody>
          <a:bodyPr/>
          <a:lstStyle/>
          <a:p>
            <a:pPr marL="0" indent="0">
              <a:buNone/>
            </a:pPr>
            <a:r>
              <a:rPr lang="fr-FR" altLang="fr-FR" dirty="0"/>
              <a:t>En évolution depuis la première procédure de  1999 (actuellement V2024)</a:t>
            </a:r>
          </a:p>
          <a:p>
            <a:pPr marL="0" indent="0">
              <a:buNone/>
            </a:pPr>
            <a:r>
              <a:rPr lang="fr-FR" altLang="fr-FR" dirty="0"/>
              <a:t>Experts-visiteurs  (professionnels de santé expérimentés) mandatés par la HAS</a:t>
            </a:r>
          </a:p>
          <a:p>
            <a:pPr lvl="3"/>
            <a:r>
              <a:rPr lang="fr-FR" altLang="fr-FR" sz="1400" dirty="0"/>
              <a:t>La démarche a constamment évolué au cours du temps, chaque itération prend appui sur les acquis de la précédente pour introduire de nouveaux objectifs , méthodes ou exigences </a:t>
            </a:r>
          </a:p>
          <a:p>
            <a:pPr lvl="3"/>
            <a:endParaRPr lang="fr-FR" altLang="fr-FR" sz="1400" dirty="0"/>
          </a:p>
          <a:p>
            <a:pPr lvl="3"/>
            <a:r>
              <a:rPr lang="fr-FR" altLang="fr-FR" sz="1400" dirty="0"/>
              <a:t>La certification est le seul dispositif national qui offre un cadre global d’analyse et d’évaluation externe de la qualité des soins et des prises en charge </a:t>
            </a:r>
          </a:p>
          <a:p>
            <a:endParaRPr lang="fr-FR" altLang="fr-FR" dirty="0"/>
          </a:p>
        </p:txBody>
      </p:sp>
      <p:sp>
        <p:nvSpPr>
          <p:cNvPr id="3" name="Titre 2">
            <a:extLst>
              <a:ext uri="{FF2B5EF4-FFF2-40B4-BE49-F238E27FC236}">
                <a16:creationId xmlns:a16="http://schemas.microsoft.com/office/drawing/2014/main" id="{CD3B96DA-7904-46F3-AD2E-688CC3AC3294}"/>
              </a:ext>
            </a:extLst>
          </p:cNvPr>
          <p:cNvSpPr>
            <a:spLocks noGrp="1"/>
          </p:cNvSpPr>
          <p:nvPr>
            <p:ph type="title"/>
          </p:nvPr>
        </p:nvSpPr>
        <p:spPr/>
        <p:txBody>
          <a:bodyPr/>
          <a:lstStyle/>
          <a:p>
            <a:pPr>
              <a:defRPr/>
            </a:pPr>
            <a:r>
              <a:rPr lang="fr-FR" dirty="0"/>
              <a:t>Certification HAS</a:t>
            </a:r>
          </a:p>
        </p:txBody>
      </p:sp>
      <p:sp>
        <p:nvSpPr>
          <p:cNvPr id="5" name="Flèche droite 4">
            <a:extLst>
              <a:ext uri="{FF2B5EF4-FFF2-40B4-BE49-F238E27FC236}">
                <a16:creationId xmlns:a16="http://schemas.microsoft.com/office/drawing/2014/main" id="{B7221A32-CA9F-4F12-B1DB-A71058E72614}"/>
              </a:ext>
            </a:extLst>
          </p:cNvPr>
          <p:cNvSpPr/>
          <p:nvPr/>
        </p:nvSpPr>
        <p:spPr>
          <a:xfrm>
            <a:off x="835024" y="4860609"/>
            <a:ext cx="1079500"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E0DC91-FC8F-49A5-AE82-181FC375983D}"/>
              </a:ext>
            </a:extLst>
          </p:cNvPr>
          <p:cNvSpPr>
            <a:spLocks noGrp="1"/>
          </p:cNvSpPr>
          <p:nvPr>
            <p:ph type="title"/>
          </p:nvPr>
        </p:nvSpPr>
        <p:spPr/>
        <p:txBody>
          <a:bodyPr/>
          <a:lstStyle/>
          <a:p>
            <a:r>
              <a:rPr lang="fr-FR" altLang="fr-FR" b="1" dirty="0"/>
              <a:t>En évolution constante depuis 20 ans…</a:t>
            </a:r>
            <a:br>
              <a:rPr lang="fr-FR" altLang="fr-FR" dirty="0"/>
            </a:br>
            <a:endParaRPr lang="en-US" dirty="0"/>
          </a:p>
        </p:txBody>
      </p:sp>
      <p:sp>
        <p:nvSpPr>
          <p:cNvPr id="3" name="Espace réservé du contenu 2">
            <a:extLst>
              <a:ext uri="{FF2B5EF4-FFF2-40B4-BE49-F238E27FC236}">
                <a16:creationId xmlns:a16="http://schemas.microsoft.com/office/drawing/2014/main" id="{2DAEE089-CDA4-4D70-A4A0-C614212C4C67}"/>
              </a:ext>
            </a:extLst>
          </p:cNvPr>
          <p:cNvSpPr>
            <a:spLocks noGrp="1"/>
          </p:cNvSpPr>
          <p:nvPr>
            <p:ph idx="1"/>
          </p:nvPr>
        </p:nvSpPr>
        <p:spPr/>
        <p:txBody>
          <a:bodyPr>
            <a:normAutofit fontScale="62500" lnSpcReduction="20000"/>
          </a:bodyPr>
          <a:lstStyle/>
          <a:p>
            <a:r>
              <a:rPr lang="fr-FR" altLang="fr-FR" dirty="0"/>
              <a:t>La démarche de certification des établissements de santé a débuté il y a 20 ans. Elle s’inscrivait dans le cadre d’une volonté générale – en France et à l’international, dans le domaine sanitaire comme d’autres secteurs d’activité – de sécuriser au mieux les processus de production. Elle répondait également à une attente légitime de plus grande transparence sur la qualité du service rendu, pour les patients et leurs représentants, pour les pouvoirs publics et pour les professionnels de santé. Elle a permis de stimuler une démarche collective visant l’amélioration de la qualité et de la sécurité.</a:t>
            </a:r>
          </a:p>
          <a:p>
            <a:r>
              <a:rPr lang="fr-FR" altLang="fr-FR" dirty="0"/>
              <a:t>La démarche a constamment évolué au cours du temps, chaque itération prenant appui sur les acquis de la précédente pour introduire de nouveaux objectifs, méthodes ou exigences.</a:t>
            </a:r>
          </a:p>
          <a:p>
            <a:r>
              <a:rPr lang="fr-FR" altLang="fr-FR" dirty="0"/>
              <a:t>La première procédure date de juin 1999. Elle a permis de développer la culture de qualité et de sécurité des soins et d’impliquer les établissements dans une démarche d’amélioration continue.</a:t>
            </a:r>
          </a:p>
          <a:p>
            <a:r>
              <a:rPr lang="fr-FR" altLang="fr-FR" dirty="0"/>
              <a:t>La deuxième itération de la procédure de certification, lancée en 2005, introduisait l’évaluation des pratiques professionnelles dans les unités de soins.</a:t>
            </a:r>
          </a:p>
          <a:p>
            <a:r>
              <a:rPr lang="fr-FR" altLang="fr-FR" dirty="0"/>
              <a:t>La troisième itération (dite V2010) a mis en place une exigence accrue en termes de prise en charge du patient et de gestion des risques et a mis en exergue des exigences essentielles, à travers les pratiques exigibles prioritaires.</a:t>
            </a:r>
          </a:p>
          <a:p>
            <a:r>
              <a:rPr lang="fr-FR" altLang="fr-FR" dirty="0"/>
              <a:t>Enfin, la V2014 a été développée pour renforcer la capacité des établissements de santé à identifier et maîtriser leurs risques en continu. Elle a introduit la méthode d’évaluation centrée sur le patient avec la méthode du patient traceur et a mobilisé le management de l’établissement de santé sur les enjeux de qualité et de sécurité des soins.</a:t>
            </a:r>
          </a:p>
          <a:p>
            <a:r>
              <a:rPr lang="fr-FR" altLang="fr-FR" dirty="0"/>
              <a:t>En outre, l’introduction en 2017 de l’incitation financière à l’amélioration de la qualité (IFAQ) dans les modalités de financement des établissements de santé et la prise en compte des résultats de la certification dans ce cadre valorisent financièrement les niveaux de décision de certification.</a:t>
            </a:r>
          </a:p>
          <a:p>
            <a:endParaRPr lang="en-US" dirty="0"/>
          </a:p>
        </p:txBody>
      </p:sp>
    </p:spTree>
    <p:extLst>
      <p:ext uri="{BB962C8B-B14F-4D97-AF65-F5344CB8AC3E}">
        <p14:creationId xmlns:p14="http://schemas.microsoft.com/office/powerpoint/2010/main" val="1082155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DBB5DE-30FC-4749-87CE-F1A250A01F3F}"/>
              </a:ext>
            </a:extLst>
          </p:cNvPr>
          <p:cNvSpPr>
            <a:spLocks noGrp="1"/>
          </p:cNvSpPr>
          <p:nvPr>
            <p:ph type="title"/>
          </p:nvPr>
        </p:nvSpPr>
        <p:spPr/>
        <p:txBody>
          <a:bodyPr/>
          <a:lstStyle/>
          <a:p>
            <a:r>
              <a:rPr lang="fr-FR" dirty="0"/>
              <a:t>1</a:t>
            </a:r>
            <a:r>
              <a:rPr lang="fr-FR" baseline="30000" dirty="0"/>
              <a:t>ère</a:t>
            </a:r>
            <a:r>
              <a:rPr lang="fr-FR" dirty="0"/>
              <a:t> approche générale du concept de qualité</a:t>
            </a:r>
            <a:br>
              <a:rPr lang="fr-FR" dirty="0"/>
            </a:br>
            <a:endParaRPr lang="en-US" dirty="0"/>
          </a:p>
        </p:txBody>
      </p:sp>
      <p:sp>
        <p:nvSpPr>
          <p:cNvPr id="3" name="Espace réservé du contenu 2">
            <a:extLst>
              <a:ext uri="{FF2B5EF4-FFF2-40B4-BE49-F238E27FC236}">
                <a16:creationId xmlns:a16="http://schemas.microsoft.com/office/drawing/2014/main" id="{DAF7A975-9898-45C4-8FC0-BAEA66102A61}"/>
              </a:ext>
            </a:extLst>
          </p:cNvPr>
          <p:cNvSpPr>
            <a:spLocks noGrp="1"/>
          </p:cNvSpPr>
          <p:nvPr>
            <p:ph idx="1"/>
          </p:nvPr>
        </p:nvSpPr>
        <p:spPr/>
        <p:txBody>
          <a:bodyPr>
            <a:normAutofit/>
          </a:bodyPr>
          <a:lstStyle/>
          <a:p>
            <a:pPr>
              <a:spcAft>
                <a:spcPts val="0"/>
              </a:spcAft>
              <a:defRPr/>
            </a:pPr>
            <a:r>
              <a:rPr lang="fr-FR" dirty="0"/>
              <a:t>La qualité est définie dans certaines normes comme par exemple les normes ISO</a:t>
            </a:r>
          </a:p>
          <a:p>
            <a:pPr>
              <a:defRPr/>
            </a:pPr>
            <a:r>
              <a:rPr lang="fr-FR" dirty="0"/>
              <a:t>Une </a:t>
            </a:r>
            <a:r>
              <a:rPr lang="fr-FR" dirty="0">
                <a:hlinkClick r:id="rId2"/>
              </a:rPr>
              <a:t>norme</a:t>
            </a:r>
            <a:r>
              <a:rPr lang="fr-FR" dirty="0"/>
              <a:t> est un document officiel réalisé par un organisme agréé. La normalisation est la rédaction de ces </a:t>
            </a:r>
            <a:r>
              <a:rPr lang="fr-FR" dirty="0">
                <a:hlinkClick r:id="rId2"/>
              </a:rPr>
              <a:t>normes</a:t>
            </a:r>
            <a:r>
              <a:rPr lang="fr-FR" dirty="0"/>
              <a:t>. Les établissements qui rédigent les </a:t>
            </a:r>
            <a:r>
              <a:rPr lang="fr-FR" dirty="0">
                <a:hlinkClick r:id="rId2"/>
              </a:rPr>
              <a:t>normes</a:t>
            </a:r>
            <a:r>
              <a:rPr lang="fr-FR" dirty="0"/>
              <a:t> sont appelés organisme de normalisation.</a:t>
            </a:r>
          </a:p>
          <a:p>
            <a:pPr>
              <a:defRPr/>
            </a:pPr>
            <a:r>
              <a:rPr lang="fr-FR" dirty="0"/>
              <a:t>ISO = International </a:t>
            </a:r>
            <a:r>
              <a:rPr lang="fr-FR" dirty="0" err="1"/>
              <a:t>Organization</a:t>
            </a:r>
            <a:r>
              <a:rPr lang="fr-FR" dirty="0"/>
              <a:t> for </a:t>
            </a:r>
            <a:r>
              <a:rPr lang="fr-FR" dirty="0" err="1"/>
              <a:t>Standardization</a:t>
            </a:r>
            <a:endParaRPr lang="fr-FR" dirty="0"/>
          </a:p>
          <a:p>
            <a:pPr>
              <a:spcAft>
                <a:spcPts val="0"/>
              </a:spcAft>
              <a:defRPr/>
            </a:pPr>
            <a:endParaRPr lang="fr-FR" dirty="0"/>
          </a:p>
        </p:txBody>
      </p:sp>
    </p:spTree>
    <p:extLst>
      <p:ext uri="{BB962C8B-B14F-4D97-AF65-F5344CB8AC3E}">
        <p14:creationId xmlns:p14="http://schemas.microsoft.com/office/powerpoint/2010/main" val="3299545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u contenu 1">
            <a:extLst>
              <a:ext uri="{FF2B5EF4-FFF2-40B4-BE49-F238E27FC236}">
                <a16:creationId xmlns:a16="http://schemas.microsoft.com/office/drawing/2014/main" id="{EBBEF13A-C115-4789-A549-2ADB20614089}"/>
              </a:ext>
            </a:extLst>
          </p:cNvPr>
          <p:cNvSpPr>
            <a:spLocks noGrp="1"/>
          </p:cNvSpPr>
          <p:nvPr>
            <p:ph idx="1"/>
          </p:nvPr>
        </p:nvSpPr>
        <p:spPr/>
        <p:txBody>
          <a:bodyPr/>
          <a:lstStyle/>
          <a:p>
            <a:endParaRPr lang="fr-FR" altLang="fr-FR"/>
          </a:p>
          <a:p>
            <a:endParaRPr lang="fr-FR" altLang="fr-FR"/>
          </a:p>
        </p:txBody>
      </p:sp>
      <p:sp>
        <p:nvSpPr>
          <p:cNvPr id="3" name="Titre 2">
            <a:extLst>
              <a:ext uri="{FF2B5EF4-FFF2-40B4-BE49-F238E27FC236}">
                <a16:creationId xmlns:a16="http://schemas.microsoft.com/office/drawing/2014/main" id="{97D65E0B-87C1-4FAE-A554-3C1BF096E096}"/>
              </a:ext>
            </a:extLst>
          </p:cNvPr>
          <p:cNvSpPr>
            <a:spLocks noGrp="1"/>
          </p:cNvSpPr>
          <p:nvPr>
            <p:ph type="title"/>
          </p:nvPr>
        </p:nvSpPr>
        <p:spPr/>
        <p:txBody>
          <a:bodyPr/>
          <a:lstStyle/>
          <a:p>
            <a:pPr>
              <a:defRPr/>
            </a:pPr>
            <a:r>
              <a:rPr lang="fr-FR" dirty="0"/>
              <a:t>Certification HAS</a:t>
            </a:r>
          </a:p>
        </p:txBody>
      </p:sp>
      <p:pic>
        <p:nvPicPr>
          <p:cNvPr id="67588" name="Image 1">
            <a:extLst>
              <a:ext uri="{FF2B5EF4-FFF2-40B4-BE49-F238E27FC236}">
                <a16:creationId xmlns:a16="http://schemas.microsoft.com/office/drawing/2014/main" id="{C1EF6299-2C41-4E85-8034-771B4176F8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43139" y="1773239"/>
            <a:ext cx="7705725" cy="3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u contenu 1">
            <a:extLst>
              <a:ext uri="{FF2B5EF4-FFF2-40B4-BE49-F238E27FC236}">
                <a16:creationId xmlns:a16="http://schemas.microsoft.com/office/drawing/2014/main" id="{C926715F-9E97-4CC0-8B3B-B1B07F98D213}"/>
              </a:ext>
            </a:extLst>
          </p:cNvPr>
          <p:cNvSpPr>
            <a:spLocks noGrp="1"/>
          </p:cNvSpPr>
          <p:nvPr>
            <p:ph idx="1"/>
          </p:nvPr>
        </p:nvSpPr>
        <p:spPr/>
        <p:txBody>
          <a:bodyPr/>
          <a:lstStyle/>
          <a:p>
            <a:endParaRPr lang="fr-FR" altLang="fr-FR"/>
          </a:p>
          <a:p>
            <a:endParaRPr lang="fr-FR" altLang="fr-FR"/>
          </a:p>
        </p:txBody>
      </p:sp>
      <p:pic>
        <p:nvPicPr>
          <p:cNvPr id="69635" name="Image 1">
            <a:extLst>
              <a:ext uri="{FF2B5EF4-FFF2-40B4-BE49-F238E27FC236}">
                <a16:creationId xmlns:a16="http://schemas.microsoft.com/office/drawing/2014/main" id="{1049E36C-AE4F-431C-B3C4-C9D8062CC9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7713" y="0"/>
            <a:ext cx="6121400"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0AFB57E-FD93-4FDF-B04D-CFE80A3C14C0}"/>
              </a:ext>
            </a:extLst>
          </p:cNvPr>
          <p:cNvSpPr>
            <a:spLocks noGrp="1"/>
          </p:cNvSpPr>
          <p:nvPr>
            <p:ph type="title"/>
          </p:nvPr>
        </p:nvSpPr>
        <p:spPr>
          <a:xfrm>
            <a:off x="1981200" y="274638"/>
            <a:ext cx="8229600" cy="490066"/>
          </a:xfrm>
        </p:spPr>
        <p:txBody>
          <a:bodyPr>
            <a:normAutofit fontScale="90000"/>
          </a:bodyPr>
          <a:lstStyle/>
          <a:p>
            <a:pPr>
              <a:defRPr/>
            </a:pPr>
            <a:r>
              <a:rPr lang="fr-FR" dirty="0"/>
              <a:t>Les objectifs V2024</a:t>
            </a:r>
          </a:p>
        </p:txBody>
      </p:sp>
      <p:pic>
        <p:nvPicPr>
          <p:cNvPr id="71683" name="Image 1">
            <a:extLst>
              <a:ext uri="{FF2B5EF4-FFF2-40B4-BE49-F238E27FC236}">
                <a16:creationId xmlns:a16="http://schemas.microsoft.com/office/drawing/2014/main" id="{DF08CE70-738D-4DDF-A0C0-0FAD34DF1669}"/>
              </a:ext>
            </a:extLst>
          </p:cNvPr>
          <p:cNvPicPr>
            <a:picLocks noChangeAspect="1"/>
          </p:cNvPicPr>
          <p:nvPr/>
        </p:nvPicPr>
        <p:blipFill>
          <a:blip r:embed="rId3">
            <a:extLst>
              <a:ext uri="{28A0092B-C50C-407E-A947-70E740481C1C}">
                <a14:useLocalDpi xmlns:a14="http://schemas.microsoft.com/office/drawing/2010/main" val="0"/>
              </a:ext>
            </a:extLst>
          </a:blip>
          <a:srcRect b="10294"/>
          <a:stretch>
            <a:fillRect/>
          </a:stretch>
        </p:blipFill>
        <p:spPr bwMode="auto">
          <a:xfrm>
            <a:off x="2640014" y="765176"/>
            <a:ext cx="7272337"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1A9D034-74F1-48AF-87C2-A387B52B1334}"/>
              </a:ext>
            </a:extLst>
          </p:cNvPr>
          <p:cNvSpPr>
            <a:spLocks noGrp="1"/>
          </p:cNvSpPr>
          <p:nvPr>
            <p:ph type="title"/>
          </p:nvPr>
        </p:nvSpPr>
        <p:spPr>
          <a:xfrm>
            <a:off x="1981200" y="274638"/>
            <a:ext cx="8229600" cy="490066"/>
          </a:xfrm>
        </p:spPr>
        <p:txBody>
          <a:bodyPr>
            <a:normAutofit fontScale="90000"/>
          </a:bodyPr>
          <a:lstStyle/>
          <a:p>
            <a:pPr>
              <a:defRPr/>
            </a:pPr>
            <a:r>
              <a:rPr lang="fr-FR" dirty="0"/>
              <a:t>Les objectifs V2024</a:t>
            </a:r>
          </a:p>
        </p:txBody>
      </p:sp>
      <p:pic>
        <p:nvPicPr>
          <p:cNvPr id="73731" name="Espace réservé du contenu 3">
            <a:extLst>
              <a:ext uri="{FF2B5EF4-FFF2-40B4-BE49-F238E27FC236}">
                <a16:creationId xmlns:a16="http://schemas.microsoft.com/office/drawing/2014/main" id="{A985B688-ED74-4538-AD94-FE6EF096E2A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914525" y="1052514"/>
            <a:ext cx="8362950" cy="4803775"/>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3FED921-9C4E-4ACE-AA4D-C5537084EFC3}"/>
              </a:ext>
            </a:extLst>
          </p:cNvPr>
          <p:cNvSpPr>
            <a:spLocks noGrp="1"/>
          </p:cNvSpPr>
          <p:nvPr>
            <p:ph type="title"/>
          </p:nvPr>
        </p:nvSpPr>
        <p:spPr>
          <a:xfrm>
            <a:off x="1981200" y="274638"/>
            <a:ext cx="8229600" cy="490066"/>
          </a:xfrm>
        </p:spPr>
        <p:txBody>
          <a:bodyPr>
            <a:normAutofit fontScale="90000"/>
          </a:bodyPr>
          <a:lstStyle/>
          <a:p>
            <a:pPr>
              <a:defRPr/>
            </a:pPr>
            <a:r>
              <a:rPr lang="fr-FR" dirty="0"/>
              <a:t>Les critères V2024</a:t>
            </a:r>
          </a:p>
        </p:txBody>
      </p:sp>
      <p:pic>
        <p:nvPicPr>
          <p:cNvPr id="77827" name="Espace réservé du contenu 3">
            <a:extLst>
              <a:ext uri="{FF2B5EF4-FFF2-40B4-BE49-F238E27FC236}">
                <a16:creationId xmlns:a16="http://schemas.microsoft.com/office/drawing/2014/main" id="{C6428D52-0667-4BAE-8CA3-76244D69309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35189" y="765175"/>
            <a:ext cx="7056437" cy="6059488"/>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09ED213-957C-4D12-9161-F99B21AF1AFC}"/>
              </a:ext>
            </a:extLst>
          </p:cNvPr>
          <p:cNvSpPr>
            <a:spLocks noGrp="1"/>
          </p:cNvSpPr>
          <p:nvPr>
            <p:ph type="title"/>
          </p:nvPr>
        </p:nvSpPr>
        <p:spPr>
          <a:xfrm>
            <a:off x="1981200" y="274638"/>
            <a:ext cx="8229600" cy="490066"/>
          </a:xfrm>
        </p:spPr>
        <p:txBody>
          <a:bodyPr>
            <a:normAutofit fontScale="90000"/>
          </a:bodyPr>
          <a:lstStyle/>
          <a:p>
            <a:pPr>
              <a:defRPr/>
            </a:pPr>
            <a:r>
              <a:rPr lang="fr-FR" dirty="0"/>
              <a:t>Les critères V2024</a:t>
            </a:r>
          </a:p>
        </p:txBody>
      </p:sp>
      <p:pic>
        <p:nvPicPr>
          <p:cNvPr id="79875" name="Espace réservé du contenu 3">
            <a:extLst>
              <a:ext uri="{FF2B5EF4-FFF2-40B4-BE49-F238E27FC236}">
                <a16:creationId xmlns:a16="http://schemas.microsoft.com/office/drawing/2014/main" id="{7D935A01-95E2-4D36-8067-7F341D3D6B0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1" y="765176"/>
            <a:ext cx="7548563" cy="5713413"/>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902DF07-FF37-482B-A9A6-18B19E802390}"/>
              </a:ext>
            </a:extLst>
          </p:cNvPr>
          <p:cNvSpPr>
            <a:spLocks noGrp="1"/>
          </p:cNvSpPr>
          <p:nvPr>
            <p:ph type="title"/>
          </p:nvPr>
        </p:nvSpPr>
        <p:spPr>
          <a:xfrm>
            <a:off x="1981200" y="274638"/>
            <a:ext cx="8229600" cy="490066"/>
          </a:xfrm>
        </p:spPr>
        <p:txBody>
          <a:bodyPr>
            <a:normAutofit fontScale="90000"/>
          </a:bodyPr>
          <a:lstStyle/>
          <a:p>
            <a:pPr>
              <a:defRPr/>
            </a:pPr>
            <a:r>
              <a:rPr lang="fr-FR" dirty="0"/>
              <a:t>Les critères V2024</a:t>
            </a:r>
          </a:p>
        </p:txBody>
      </p:sp>
      <p:pic>
        <p:nvPicPr>
          <p:cNvPr id="81923" name="Espace réservé du contenu 3">
            <a:extLst>
              <a:ext uri="{FF2B5EF4-FFF2-40B4-BE49-F238E27FC236}">
                <a16:creationId xmlns:a16="http://schemas.microsoft.com/office/drawing/2014/main" id="{0E425E1E-A3D9-4AF0-B9F6-B38E794BA97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54201" y="1196976"/>
            <a:ext cx="8721725" cy="4968875"/>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Espace réservé du contenu 3">
            <a:extLst>
              <a:ext uri="{FF2B5EF4-FFF2-40B4-BE49-F238E27FC236}">
                <a16:creationId xmlns:a16="http://schemas.microsoft.com/office/drawing/2014/main" id="{646F3840-6F25-4397-B983-F8F4F603F9B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88845" y="1885951"/>
            <a:ext cx="7562850" cy="3965575"/>
          </a:xfrm>
        </p:spPr>
      </p:pic>
      <p:sp>
        <p:nvSpPr>
          <p:cNvPr id="3" name="Titre 2">
            <a:extLst>
              <a:ext uri="{FF2B5EF4-FFF2-40B4-BE49-F238E27FC236}">
                <a16:creationId xmlns:a16="http://schemas.microsoft.com/office/drawing/2014/main" id="{1F5A71B5-FB2D-4AD7-AA1F-F366EBF09BD1}"/>
              </a:ext>
            </a:extLst>
          </p:cNvPr>
          <p:cNvSpPr>
            <a:spLocks noGrp="1"/>
          </p:cNvSpPr>
          <p:nvPr>
            <p:ph type="title"/>
          </p:nvPr>
        </p:nvSpPr>
        <p:spPr/>
        <p:txBody>
          <a:bodyPr/>
          <a:lstStyle/>
          <a:p>
            <a:pPr>
              <a:defRPr/>
            </a:pPr>
            <a:r>
              <a:rPr lang="fr-FR" dirty="0"/>
              <a:t>Les méthodes d’évaluation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u contenu 1">
            <a:extLst>
              <a:ext uri="{FF2B5EF4-FFF2-40B4-BE49-F238E27FC236}">
                <a16:creationId xmlns:a16="http://schemas.microsoft.com/office/drawing/2014/main" id="{A16C82E1-92C9-4254-99EF-70829E58C7FF}"/>
              </a:ext>
            </a:extLst>
          </p:cNvPr>
          <p:cNvSpPr>
            <a:spLocks noGrp="1"/>
          </p:cNvSpPr>
          <p:nvPr>
            <p:ph idx="1"/>
          </p:nvPr>
        </p:nvSpPr>
        <p:spPr/>
        <p:txBody>
          <a:bodyPr/>
          <a:lstStyle/>
          <a:p>
            <a:r>
              <a:rPr lang="fr-FR" altLang="fr-FR" sz="2000"/>
              <a:t>Le patient traceur évalue la qualité et la sécurité de la prise en charge d’un patient dans l’établissement de santé. Il recueille, après l’obtention de son consentement, l’expérience du patient et/ou de ses proches. C’est pourquoi le patient retenu doit être le plus proche de la sortie afin que son vécu soit le plus large possible.</a:t>
            </a:r>
          </a:p>
          <a:p>
            <a:r>
              <a:rPr lang="fr-FR" altLang="fr-FR" sz="2000"/>
              <a:t>L’évaluateur se fait présenter le patient par son médecin référent ou son représentant, puis il rencontre le patient. Il s’entretient ensuite avec l’équipe assurant la prise en charge du patient.</a:t>
            </a:r>
          </a:p>
          <a:p>
            <a:r>
              <a:rPr lang="fr-FR" altLang="fr-FR" sz="2000"/>
              <a:t>Cette méthode n’est mobilisée, pour les évaluations externes, que par les experts-visiteurs médecins.</a:t>
            </a:r>
          </a:p>
        </p:txBody>
      </p:sp>
      <p:sp>
        <p:nvSpPr>
          <p:cNvPr id="3" name="Titre 2">
            <a:extLst>
              <a:ext uri="{FF2B5EF4-FFF2-40B4-BE49-F238E27FC236}">
                <a16:creationId xmlns:a16="http://schemas.microsoft.com/office/drawing/2014/main" id="{3C656AF4-90E4-4816-8677-71E0BF0F4EF2}"/>
              </a:ext>
            </a:extLst>
          </p:cNvPr>
          <p:cNvSpPr>
            <a:spLocks noGrp="1"/>
          </p:cNvSpPr>
          <p:nvPr>
            <p:ph type="title"/>
          </p:nvPr>
        </p:nvSpPr>
        <p:spPr/>
        <p:txBody>
          <a:bodyPr>
            <a:normAutofit/>
          </a:bodyPr>
          <a:lstStyle/>
          <a:p>
            <a:pPr>
              <a:defRPr/>
            </a:pPr>
            <a:r>
              <a:rPr lang="fr-FR" sz="4400" dirty="0"/>
              <a:t>Patient traceur</a:t>
            </a:r>
            <a:br>
              <a:rPr lang="fr-FR" sz="4400" dirty="0"/>
            </a:br>
            <a:endParaRPr lang="fr-F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u contenu 1">
            <a:extLst>
              <a:ext uri="{FF2B5EF4-FFF2-40B4-BE49-F238E27FC236}">
                <a16:creationId xmlns:a16="http://schemas.microsoft.com/office/drawing/2014/main" id="{B85BBDC6-85A0-471A-8E9D-ACECD6B4C7AF}"/>
              </a:ext>
            </a:extLst>
          </p:cNvPr>
          <p:cNvSpPr>
            <a:spLocks noGrp="1"/>
          </p:cNvSpPr>
          <p:nvPr>
            <p:ph idx="1"/>
          </p:nvPr>
        </p:nvSpPr>
        <p:spPr/>
        <p:txBody>
          <a:bodyPr/>
          <a:lstStyle/>
          <a:p>
            <a:r>
              <a:rPr lang="fr-FR" altLang="fr-FR" sz="2000"/>
              <a:t>Le parcours traceur évalue la continuité et la coordination de la prise en charge des patients, et le travail en équipe. Il apprécie aussi la culture qualité et sécurité des soins. L’évaluateur rencontre les équipes impliquées dans la prise en charge en s’appuyant sur un dossier « fil rouge » auquel seront associés des dossiers identiques si le dossier « fil rouge » ne permet pas de recueillir toutes les informations recherchées. </a:t>
            </a:r>
          </a:p>
          <a:p>
            <a:r>
              <a:rPr lang="fr-FR" altLang="fr-FR" sz="2000"/>
              <a:t>Ensuite, l’évaluateur, accompagné d’un professionnel, retrace le parcours physique du patient. À cette occasion, il rencontre les différentes équipes intervenant dans le parcours type retenu et complète ainsi son évaluation.</a:t>
            </a:r>
          </a:p>
        </p:txBody>
      </p:sp>
      <p:sp>
        <p:nvSpPr>
          <p:cNvPr id="3" name="Titre 2">
            <a:extLst>
              <a:ext uri="{FF2B5EF4-FFF2-40B4-BE49-F238E27FC236}">
                <a16:creationId xmlns:a16="http://schemas.microsoft.com/office/drawing/2014/main" id="{347DC922-473F-4C2E-A923-038E3A6DDA3D}"/>
              </a:ext>
            </a:extLst>
          </p:cNvPr>
          <p:cNvSpPr>
            <a:spLocks noGrp="1"/>
          </p:cNvSpPr>
          <p:nvPr>
            <p:ph type="title"/>
          </p:nvPr>
        </p:nvSpPr>
        <p:spPr/>
        <p:txBody>
          <a:bodyPr>
            <a:normAutofit/>
          </a:bodyPr>
          <a:lstStyle/>
          <a:p>
            <a:pPr>
              <a:defRPr/>
            </a:pPr>
            <a:r>
              <a:rPr lang="fr-FR" dirty="0"/>
              <a:t>Parcours traceur</a:t>
            </a:r>
            <a:br>
              <a:rPr lang="fr-FR" dirty="0"/>
            </a:b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PM-et-ISO-9001">
            <a:extLst>
              <a:ext uri="{FF2B5EF4-FFF2-40B4-BE49-F238E27FC236}">
                <a16:creationId xmlns:a16="http://schemas.microsoft.com/office/drawing/2014/main" id="{FBE11020-D2DC-40FC-8D45-EC64536A81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5012" y="2053749"/>
            <a:ext cx="4953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7883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u contenu 1">
            <a:extLst>
              <a:ext uri="{FF2B5EF4-FFF2-40B4-BE49-F238E27FC236}">
                <a16:creationId xmlns:a16="http://schemas.microsoft.com/office/drawing/2014/main" id="{EE444CE8-19CC-4AA8-8715-0A885E6EB0D5}"/>
              </a:ext>
            </a:extLst>
          </p:cNvPr>
          <p:cNvSpPr>
            <a:spLocks noGrp="1"/>
          </p:cNvSpPr>
          <p:nvPr>
            <p:ph idx="1"/>
          </p:nvPr>
        </p:nvSpPr>
        <p:spPr/>
        <p:txBody>
          <a:bodyPr/>
          <a:lstStyle/>
          <a:p>
            <a:r>
              <a:rPr lang="fr-FR" altLang="fr-FR" sz="2000"/>
              <a:t>Le traceur ciblé consiste à évaluer, sur le terrain, la mise en oeuvre réelle d’un processus, sa maîtrise et sa capacité à atteindre les objectifs. Il se différencie de l’audit système puisque l’évaluation part du terrain pour remonter, en cas de dysfonctionnements observés, vers le processus. Pour ce faire, l’évaluateur rencontre les équipes, consulte les documents nécessaires et réalise les observations associées. </a:t>
            </a:r>
          </a:p>
          <a:p>
            <a:r>
              <a:rPr lang="fr-FR" altLang="fr-FR" sz="2000"/>
              <a:t>En visite, plusieurs traceurs ciblés sont réalisés par les experts-visiteurs : circuit du médicament et des produits de santé, prévention des infections associées aux soins, gestion des événements indésirables, accueil non programmé, transport en intrahospitalier des patients et gestion des produits sanguins labiles. </a:t>
            </a:r>
          </a:p>
        </p:txBody>
      </p:sp>
      <p:sp>
        <p:nvSpPr>
          <p:cNvPr id="3" name="Titre 2">
            <a:extLst>
              <a:ext uri="{FF2B5EF4-FFF2-40B4-BE49-F238E27FC236}">
                <a16:creationId xmlns:a16="http://schemas.microsoft.com/office/drawing/2014/main" id="{2B7B34B8-6945-4E01-95A0-6B9FDF721B3D}"/>
              </a:ext>
            </a:extLst>
          </p:cNvPr>
          <p:cNvSpPr>
            <a:spLocks noGrp="1"/>
          </p:cNvSpPr>
          <p:nvPr>
            <p:ph type="title"/>
          </p:nvPr>
        </p:nvSpPr>
        <p:spPr/>
        <p:txBody>
          <a:bodyPr>
            <a:normAutofit/>
          </a:bodyPr>
          <a:lstStyle/>
          <a:p>
            <a:pPr>
              <a:defRPr/>
            </a:pPr>
            <a:r>
              <a:rPr lang="fr-FR" sz="4400" dirty="0"/>
              <a:t>Traceur ciblé</a:t>
            </a:r>
            <a:br>
              <a:rPr lang="fr-FR" sz="4400" dirty="0"/>
            </a:br>
            <a:endParaRPr lang="fr-F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u contenu 1">
            <a:extLst>
              <a:ext uri="{FF2B5EF4-FFF2-40B4-BE49-F238E27FC236}">
                <a16:creationId xmlns:a16="http://schemas.microsoft.com/office/drawing/2014/main" id="{A680A556-28BB-44F0-A37D-6F99122A26F4}"/>
              </a:ext>
            </a:extLst>
          </p:cNvPr>
          <p:cNvSpPr>
            <a:spLocks noGrp="1"/>
          </p:cNvSpPr>
          <p:nvPr>
            <p:ph idx="1"/>
          </p:nvPr>
        </p:nvSpPr>
        <p:spPr/>
        <p:txBody>
          <a:bodyPr/>
          <a:lstStyle/>
          <a:p>
            <a:r>
              <a:rPr lang="fr-FR" altLang="fr-FR" sz="2000"/>
              <a:t>L’audit système consiste à évaluer un processus pour s’assurer de sa maîtrise et de sa capacité à atteindre les objectifs. Il se différencie du traceur ciblé puisque l’évaluation part de la compréhension du processus jusqu’à la vérification, sur le terrain, de sa mise en oeuvre réelle par les professionnels. Pour ce faire, l’évaluateur consulte, dans un premier temps, l’ensemble des éléments constitutifs du processus. Puis, dans un deuxième temps, il rencontre, selon le processus concerné, la direction, la présidence de CME, la direction des soins ou équivalent ou les responsables en charge d’une structure spécifique, les représentants des usagers. Le troisième et dernier temps consiste à évaluer, avec les professionnels, dans quelle mesure le processus est mis en oeuvre sur le terrain.</a:t>
            </a:r>
          </a:p>
        </p:txBody>
      </p:sp>
      <p:sp>
        <p:nvSpPr>
          <p:cNvPr id="3" name="Titre 2">
            <a:extLst>
              <a:ext uri="{FF2B5EF4-FFF2-40B4-BE49-F238E27FC236}">
                <a16:creationId xmlns:a16="http://schemas.microsoft.com/office/drawing/2014/main" id="{77DCA40A-DE4D-4944-8E98-DFD015396D18}"/>
              </a:ext>
            </a:extLst>
          </p:cNvPr>
          <p:cNvSpPr>
            <a:spLocks noGrp="1"/>
          </p:cNvSpPr>
          <p:nvPr>
            <p:ph type="title"/>
          </p:nvPr>
        </p:nvSpPr>
        <p:spPr/>
        <p:txBody>
          <a:bodyPr>
            <a:normAutofit/>
          </a:bodyPr>
          <a:lstStyle/>
          <a:p>
            <a:pPr>
              <a:defRPr/>
            </a:pPr>
            <a:r>
              <a:rPr lang="fr-FR" dirty="0"/>
              <a:t>Audit système</a:t>
            </a:r>
            <a:br>
              <a:rPr lang="fr-FR" dirty="0"/>
            </a:br>
            <a:endParaRPr lang="fr-F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u contenu 1">
            <a:extLst>
              <a:ext uri="{FF2B5EF4-FFF2-40B4-BE49-F238E27FC236}">
                <a16:creationId xmlns:a16="http://schemas.microsoft.com/office/drawing/2014/main" id="{96969A3B-0CEF-45C0-A9BC-C0D0DD182447}"/>
              </a:ext>
            </a:extLst>
          </p:cNvPr>
          <p:cNvSpPr>
            <a:spLocks noGrp="1"/>
          </p:cNvSpPr>
          <p:nvPr>
            <p:ph idx="1"/>
          </p:nvPr>
        </p:nvSpPr>
        <p:spPr/>
        <p:txBody>
          <a:bodyPr/>
          <a:lstStyle/>
          <a:p>
            <a:r>
              <a:rPr lang="fr-FR" altLang="fr-FR"/>
              <a:t>Les observations sont réalisées lors de chaque traceur. Elles sont réalisées sur la base d’une liste de points directement observables sur le terrain, par exemple : le respect de la dignité et de l’intimité du patient (pas de patients dénudés, portes fermées…), l’accessibilité des locaux (rampe d’accès, ascenseur, signalétique…), la maîtrise du risque infectieux (tenue des professionnels, containers fermés, boîtes pour objets piquants et tranchants…), etc.</a:t>
            </a:r>
          </a:p>
        </p:txBody>
      </p:sp>
      <p:sp>
        <p:nvSpPr>
          <p:cNvPr id="3" name="Titre 2">
            <a:extLst>
              <a:ext uri="{FF2B5EF4-FFF2-40B4-BE49-F238E27FC236}">
                <a16:creationId xmlns:a16="http://schemas.microsoft.com/office/drawing/2014/main" id="{89F64778-B01C-421A-86D7-BD92A855A0B4}"/>
              </a:ext>
            </a:extLst>
          </p:cNvPr>
          <p:cNvSpPr>
            <a:spLocks noGrp="1"/>
          </p:cNvSpPr>
          <p:nvPr>
            <p:ph type="title"/>
          </p:nvPr>
        </p:nvSpPr>
        <p:spPr/>
        <p:txBody>
          <a:bodyPr>
            <a:normAutofit/>
          </a:bodyPr>
          <a:lstStyle/>
          <a:p>
            <a:pPr>
              <a:defRPr/>
            </a:pPr>
            <a:r>
              <a:rPr lang="fr-FR" dirty="0"/>
              <a:t>Observations</a:t>
            </a:r>
            <a:br>
              <a:rPr lang="fr-FR" dirty="0"/>
            </a:br>
            <a:endParaRPr lang="fr-F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u contenu 1">
            <a:extLst>
              <a:ext uri="{FF2B5EF4-FFF2-40B4-BE49-F238E27FC236}">
                <a16:creationId xmlns:a16="http://schemas.microsoft.com/office/drawing/2014/main" id="{CAFB8886-6689-41A7-BC9F-E43ACD0F7E25}"/>
              </a:ext>
            </a:extLst>
          </p:cNvPr>
          <p:cNvSpPr>
            <a:spLocks noGrp="1"/>
          </p:cNvSpPr>
          <p:nvPr>
            <p:ph idx="1"/>
          </p:nvPr>
        </p:nvSpPr>
        <p:spPr>
          <a:xfrm>
            <a:off x="1919288" y="981076"/>
            <a:ext cx="8229600" cy="5472113"/>
          </a:xfrm>
        </p:spPr>
        <p:txBody>
          <a:bodyPr/>
          <a:lstStyle/>
          <a:p>
            <a:r>
              <a:rPr lang="fr-FR" altLang="fr-FR" sz="2400"/>
              <a:t>Loi du 2 janvier 2002 rénovant l’Action sociale et médico-sociale </a:t>
            </a:r>
          </a:p>
          <a:p>
            <a:r>
              <a:rPr lang="fr-FR" altLang="fr-FR" sz="2400"/>
              <a:t>Evaluation et amélioration continue des activités et de la qualité des prestations</a:t>
            </a:r>
          </a:p>
          <a:p>
            <a:r>
              <a:rPr lang="fr-FR" altLang="fr-FR" sz="2400"/>
              <a:t>2 types d’évaluations complémentaires portant sur les mêmes champs</a:t>
            </a:r>
          </a:p>
          <a:p>
            <a:r>
              <a:rPr lang="fr-FR" altLang="fr-FR" sz="2400"/>
              <a:t>Evaluation interne = auto-évaluation sur la base d’un référentiel, tous les 5 ans</a:t>
            </a:r>
          </a:p>
          <a:p>
            <a:r>
              <a:rPr lang="fr-FR" altLang="fr-FR" sz="2400"/>
              <a:t>Evaluation externe = par un organisme choisi par l’ESMS et habilité par l’ANESM, autorisation d’exercice subordonnée aux résultats de l'évaluation externe</a:t>
            </a:r>
          </a:p>
        </p:txBody>
      </p:sp>
      <p:sp>
        <p:nvSpPr>
          <p:cNvPr id="3" name="Titre 2">
            <a:extLst>
              <a:ext uri="{FF2B5EF4-FFF2-40B4-BE49-F238E27FC236}">
                <a16:creationId xmlns:a16="http://schemas.microsoft.com/office/drawing/2014/main" id="{DDC14614-8B72-4809-99E0-DDEBA6139749}"/>
              </a:ext>
            </a:extLst>
          </p:cNvPr>
          <p:cNvSpPr>
            <a:spLocks noGrp="1"/>
          </p:cNvSpPr>
          <p:nvPr>
            <p:ph type="title"/>
          </p:nvPr>
        </p:nvSpPr>
        <p:spPr>
          <a:xfrm>
            <a:off x="1981200" y="274638"/>
            <a:ext cx="8229600" cy="778098"/>
          </a:xfrm>
        </p:spPr>
        <p:txBody>
          <a:bodyPr>
            <a:normAutofit fontScale="90000"/>
          </a:bodyPr>
          <a:lstStyle/>
          <a:p>
            <a:pPr>
              <a:defRPr/>
            </a:pPr>
            <a:r>
              <a:rPr lang="fr-FR" dirty="0"/>
              <a:t>Evaluation des ESMS </a:t>
            </a:r>
            <a:r>
              <a:rPr lang="fr-FR" sz="1800" dirty="0"/>
              <a:t>(</a:t>
            </a:r>
            <a:r>
              <a:rPr lang="fr-FR" sz="1600" dirty="0"/>
              <a:t>établissement et services médico-sociaux</a:t>
            </a:r>
            <a:r>
              <a:rPr lang="fr-FR" sz="1800" dirty="0"/>
              <a:t>)</a:t>
            </a:r>
            <a:endParaRPr lang="fr-FR" dirty="0"/>
          </a:p>
        </p:txBody>
      </p:sp>
      <p:pic>
        <p:nvPicPr>
          <p:cNvPr id="7170" name="Picture 2" descr="ANESM (Agence nationale de l'évaluation et de la qualité des établissements  et services sociaux et médico sociaux) - Portail national de la silver  économie et du bien vieillir">
            <a:extLst>
              <a:ext uri="{FF2B5EF4-FFF2-40B4-BE49-F238E27FC236}">
                <a16:creationId xmlns:a16="http://schemas.microsoft.com/office/drawing/2014/main" id="{6FF9F99E-B609-4FDF-BBA9-24BA4A01E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4069" y="3611880"/>
            <a:ext cx="2051685" cy="1503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4F5A3FA6-1611-409B-94A8-7DCFB35374A3}"/>
              </a:ext>
            </a:extLst>
          </p:cNvPr>
          <p:cNvSpPr>
            <a:spLocks noGrp="1" noChangeArrowheads="1"/>
          </p:cNvSpPr>
          <p:nvPr>
            <p:ph idx="1"/>
          </p:nvPr>
        </p:nvSpPr>
        <p:spPr>
          <a:xfrm>
            <a:off x="685801" y="2142067"/>
            <a:ext cx="10131425" cy="3649133"/>
          </a:xfrm>
        </p:spPr>
        <p:txBody>
          <a:bodyPr>
            <a:normAutofit/>
          </a:bodyPr>
          <a:lstStyle/>
          <a:p>
            <a:pPr marL="109728" indent="0">
              <a:lnSpc>
                <a:spcPct val="80000"/>
              </a:lnSpc>
              <a:spcAft>
                <a:spcPts val="0"/>
              </a:spcAft>
              <a:buNone/>
              <a:defRPr/>
            </a:pPr>
            <a:endParaRPr lang="fr-FR" sz="2800" dirty="0"/>
          </a:p>
          <a:p>
            <a:pPr marL="109728" indent="0" algn="just">
              <a:lnSpc>
                <a:spcPct val="80000"/>
              </a:lnSpc>
              <a:spcAft>
                <a:spcPts val="0"/>
              </a:spcAft>
              <a:buNone/>
              <a:defRPr/>
            </a:pPr>
            <a:r>
              <a:rPr lang="fr-FR" sz="2800" dirty="0"/>
              <a:t>La démarche qualité doit être ou devenir un constituant naturel de l’activité professionnelle de tous les soignants</a:t>
            </a:r>
          </a:p>
          <a:p>
            <a:pPr marL="109728" indent="0">
              <a:lnSpc>
                <a:spcPct val="80000"/>
              </a:lnSpc>
              <a:spcAft>
                <a:spcPts val="0"/>
              </a:spcAft>
              <a:buNone/>
              <a:defRPr/>
            </a:pPr>
            <a:endParaRPr lang="fr-FR" sz="2800" dirty="0"/>
          </a:p>
          <a:p>
            <a:pPr marL="109728" indent="0" algn="ctr">
              <a:lnSpc>
                <a:spcPct val="80000"/>
              </a:lnSpc>
              <a:spcAft>
                <a:spcPts val="0"/>
              </a:spcAft>
              <a:buNone/>
              <a:defRPr/>
            </a:pPr>
            <a:r>
              <a:rPr lang="fr-FR" sz="2800" dirty="0"/>
              <a:t>OBJECTIF :</a:t>
            </a:r>
          </a:p>
          <a:p>
            <a:pPr marL="109728" indent="0" algn="ctr">
              <a:lnSpc>
                <a:spcPct val="80000"/>
              </a:lnSpc>
              <a:spcAft>
                <a:spcPts val="0"/>
              </a:spcAft>
              <a:buNone/>
              <a:defRPr/>
            </a:pPr>
            <a:endParaRPr lang="fr-FR" sz="2800" dirty="0"/>
          </a:p>
          <a:p>
            <a:pPr marL="109728" indent="0" algn="ctr">
              <a:lnSpc>
                <a:spcPct val="80000"/>
              </a:lnSpc>
              <a:spcAft>
                <a:spcPts val="0"/>
              </a:spcAft>
              <a:buNone/>
              <a:defRPr/>
            </a:pPr>
            <a:r>
              <a:rPr lang="fr-FR" sz="4000" dirty="0">
                <a:solidFill>
                  <a:srgbClr val="FFFF00"/>
                </a:solidFill>
              </a:rPr>
              <a:t>Culture de qualité et sécurité des soins</a:t>
            </a:r>
          </a:p>
          <a:p>
            <a:pPr marL="0" indent="0">
              <a:lnSpc>
                <a:spcPct val="80000"/>
              </a:lnSpc>
              <a:spcAft>
                <a:spcPts val="0"/>
              </a:spcAft>
              <a:buNone/>
              <a:defRPr/>
            </a:pPr>
            <a:endParaRPr lang="fr-FR" sz="2800" dirty="0"/>
          </a:p>
        </p:txBody>
      </p:sp>
      <p:sp>
        <p:nvSpPr>
          <p:cNvPr id="14338" name="Rectangle 2">
            <a:extLst>
              <a:ext uri="{FF2B5EF4-FFF2-40B4-BE49-F238E27FC236}">
                <a16:creationId xmlns:a16="http://schemas.microsoft.com/office/drawing/2014/main" id="{9DF80073-55F8-409E-A789-63B415075B9B}"/>
              </a:ext>
            </a:extLst>
          </p:cNvPr>
          <p:cNvSpPr>
            <a:spLocks noGrp="1" noChangeArrowheads="1"/>
          </p:cNvSpPr>
          <p:nvPr>
            <p:ph type="title"/>
          </p:nvPr>
        </p:nvSpPr>
        <p:spPr>
          <a:xfrm>
            <a:off x="1981200" y="292100"/>
            <a:ext cx="8229600" cy="1993900"/>
          </a:xfrm>
        </p:spPr>
        <p:txBody>
          <a:bodyPr>
            <a:normAutofit/>
          </a:bodyPr>
          <a:lstStyle/>
          <a:p>
            <a:pPr algn="ctr">
              <a:defRPr/>
            </a:pPr>
            <a:r>
              <a:rPr lang="fr-FR" sz="4800" b="1" dirty="0"/>
              <a:t>Conclusion</a:t>
            </a:r>
          </a:p>
        </p:txBody>
      </p:sp>
      <p:pic>
        <p:nvPicPr>
          <p:cNvPr id="25604" name="Picture 4" descr="Merci pour vos encouragements et vos témoignages de sympathie ! - CHU de  Montpellier">
            <a:extLst>
              <a:ext uri="{FF2B5EF4-FFF2-40B4-BE49-F238E27FC236}">
                <a16:creationId xmlns:a16="http://schemas.microsoft.com/office/drawing/2014/main" id="{AA3A540C-6B32-4D4C-9462-A2CB73062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5168" y="5105400"/>
            <a:ext cx="2124481" cy="15913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2B0234-3137-4D86-BD04-1BA81B169C21}"/>
              </a:ext>
            </a:extLst>
          </p:cNvPr>
          <p:cNvSpPr>
            <a:spLocks noGrp="1"/>
          </p:cNvSpPr>
          <p:nvPr>
            <p:ph type="title"/>
          </p:nvPr>
        </p:nvSpPr>
        <p:spPr/>
        <p:txBody>
          <a:bodyPr/>
          <a:lstStyle/>
          <a:p>
            <a:r>
              <a:rPr lang="fr-FR" dirty="0"/>
              <a:t>bibliographie</a:t>
            </a:r>
            <a:endParaRPr lang="en-US" dirty="0"/>
          </a:p>
        </p:txBody>
      </p:sp>
      <p:sp>
        <p:nvSpPr>
          <p:cNvPr id="3" name="Espace réservé du contenu 2">
            <a:extLst>
              <a:ext uri="{FF2B5EF4-FFF2-40B4-BE49-F238E27FC236}">
                <a16:creationId xmlns:a16="http://schemas.microsoft.com/office/drawing/2014/main" id="{8B031B02-25D3-4417-94CA-C315705422D0}"/>
              </a:ext>
            </a:extLst>
          </p:cNvPr>
          <p:cNvSpPr>
            <a:spLocks noGrp="1"/>
          </p:cNvSpPr>
          <p:nvPr>
            <p:ph idx="1"/>
          </p:nvPr>
        </p:nvSpPr>
        <p:spPr/>
        <p:txBody>
          <a:bodyPr/>
          <a:lstStyle/>
          <a:p>
            <a:r>
              <a:rPr lang="fr-FR" dirty="0">
                <a:hlinkClick r:id="rId2"/>
              </a:rPr>
              <a:t>ISO 9001 pour le secteur de la Santé (dnv.fr)</a:t>
            </a:r>
            <a:endParaRPr lang="fr-FR" dirty="0"/>
          </a:p>
          <a:p>
            <a:r>
              <a:rPr lang="fr-FR" dirty="0">
                <a:hlinkClick r:id="rId3"/>
              </a:rPr>
              <a:t>La gestion par processus à l'hôpital entre procédure et création de valeur | Cairn.info</a:t>
            </a:r>
            <a:endParaRPr lang="fr-FR" dirty="0"/>
          </a:p>
          <a:p>
            <a:r>
              <a:rPr lang="fr-FR" dirty="0">
                <a:hlinkClick r:id="rId4"/>
              </a:rPr>
              <a:t>Processus qualité ISO 9001 : définition et exemples - </a:t>
            </a:r>
            <a:r>
              <a:rPr lang="fr-FR" dirty="0" err="1">
                <a:hlinkClick r:id="rId4"/>
              </a:rPr>
              <a:t>Iterop</a:t>
            </a:r>
            <a:r>
              <a:rPr lang="fr-FR" dirty="0">
                <a:hlinkClick r:id="rId4"/>
              </a:rPr>
              <a:t> (3ds.com)</a:t>
            </a:r>
            <a:endParaRPr lang="fr-FR" dirty="0"/>
          </a:p>
          <a:p>
            <a:pPr>
              <a:buFont typeface="Wingdings" pitchFamily="2" charset="2"/>
              <a:buChar char="Ø"/>
              <a:defRPr/>
            </a:pPr>
            <a:r>
              <a:rPr lang="fr-FR" u="sng" dirty="0">
                <a:solidFill>
                  <a:schemeClr val="tx1">
                    <a:lumMod val="95000"/>
                    <a:lumOff val="5000"/>
                  </a:schemeClr>
                </a:solidFill>
                <a:hlinkClick r:id="rId5"/>
              </a:rPr>
              <a:t>www.</a:t>
            </a:r>
            <a:r>
              <a:rPr lang="fr-FR" b="1" u="sng" dirty="0">
                <a:solidFill>
                  <a:schemeClr val="tx1">
                    <a:lumMod val="95000"/>
                    <a:lumOff val="5000"/>
                  </a:schemeClr>
                </a:solidFill>
                <a:hlinkClick r:id="rId5"/>
              </a:rPr>
              <a:t>has</a:t>
            </a:r>
            <a:r>
              <a:rPr lang="fr-FR" u="sng" dirty="0">
                <a:solidFill>
                  <a:schemeClr val="tx1">
                    <a:lumMod val="95000"/>
                    <a:lumOff val="5000"/>
                  </a:schemeClr>
                </a:solidFill>
                <a:hlinkClick r:id="rId5"/>
              </a:rPr>
              <a:t>-sante.fr/</a:t>
            </a:r>
            <a:endParaRPr lang="fr-FR" u="sng" dirty="0">
              <a:solidFill>
                <a:schemeClr val="tx1">
                  <a:lumMod val="95000"/>
                  <a:lumOff val="5000"/>
                </a:schemeClr>
              </a:solidFill>
            </a:endParaRPr>
          </a:p>
          <a:p>
            <a:pPr>
              <a:buFont typeface="Wingdings" pitchFamily="2" charset="2"/>
              <a:buChar char="Ø"/>
              <a:defRPr/>
            </a:pPr>
            <a:r>
              <a:rPr lang="fr-FR" u="sng" dirty="0">
                <a:solidFill>
                  <a:schemeClr val="tx1">
                    <a:lumMod val="95000"/>
                    <a:lumOff val="5000"/>
                  </a:schemeClr>
                </a:solidFill>
                <a:hlinkClick r:id="rId6"/>
              </a:rPr>
              <a:t>www.</a:t>
            </a:r>
            <a:r>
              <a:rPr lang="fr-FR" b="1" u="sng" dirty="0">
                <a:solidFill>
                  <a:schemeClr val="tx1">
                    <a:lumMod val="95000"/>
                    <a:lumOff val="5000"/>
                  </a:schemeClr>
                </a:solidFill>
                <a:hlinkClick r:id="rId6"/>
              </a:rPr>
              <a:t>sf2h</a:t>
            </a:r>
            <a:r>
              <a:rPr lang="fr-FR" u="sng" dirty="0">
                <a:solidFill>
                  <a:schemeClr val="tx1">
                    <a:lumMod val="95000"/>
                    <a:lumOff val="5000"/>
                  </a:schemeClr>
                </a:solidFill>
                <a:hlinkClick r:id="rId6"/>
              </a:rPr>
              <a:t>.net/</a:t>
            </a:r>
            <a:endParaRPr lang="fr-FR" u="sng" dirty="0">
              <a:solidFill>
                <a:schemeClr val="tx1">
                  <a:lumMod val="95000"/>
                  <a:lumOff val="5000"/>
                </a:schemeClr>
              </a:solidFill>
            </a:endParaRPr>
          </a:p>
          <a:p>
            <a:pPr>
              <a:buFont typeface="Wingdings" pitchFamily="2" charset="2"/>
              <a:buChar char="Ø"/>
              <a:defRPr/>
            </a:pPr>
            <a:r>
              <a:rPr lang="fr-FR" u="sng" dirty="0">
                <a:solidFill>
                  <a:schemeClr val="tx1">
                    <a:lumMod val="95000"/>
                    <a:lumOff val="5000"/>
                  </a:schemeClr>
                </a:solidFill>
                <a:hlinkClick r:id="rId7"/>
              </a:rPr>
              <a:t>http://www.cpias.fr/</a:t>
            </a:r>
            <a:endParaRPr lang="fr-FR" u="sng" dirty="0">
              <a:solidFill>
                <a:schemeClr val="tx1">
                  <a:lumMod val="95000"/>
                  <a:lumOff val="5000"/>
                </a:schemeClr>
              </a:solidFill>
            </a:endParaRPr>
          </a:p>
          <a:p>
            <a:pPr>
              <a:buFont typeface="Wingdings" pitchFamily="2" charset="2"/>
              <a:buChar char="Ø"/>
              <a:defRPr/>
            </a:pPr>
            <a:r>
              <a:rPr lang="fr-FR" u="sng" dirty="0">
                <a:solidFill>
                  <a:schemeClr val="tx1">
                    <a:lumMod val="95000"/>
                    <a:lumOff val="5000"/>
                  </a:schemeClr>
                </a:solidFill>
                <a:hlinkClick r:id="rId8"/>
              </a:rPr>
              <a:t>www.</a:t>
            </a:r>
            <a:r>
              <a:rPr lang="fr-FR" b="1" u="sng" dirty="0">
                <a:solidFill>
                  <a:schemeClr val="tx1">
                    <a:lumMod val="95000"/>
                    <a:lumOff val="5000"/>
                  </a:schemeClr>
                </a:solidFill>
                <a:hlinkClick r:id="rId8"/>
              </a:rPr>
              <a:t>qualite</a:t>
            </a:r>
            <a:r>
              <a:rPr lang="fr-FR" u="sng" dirty="0">
                <a:solidFill>
                  <a:schemeClr val="tx1">
                    <a:lumMod val="95000"/>
                    <a:lumOff val="5000"/>
                  </a:schemeClr>
                </a:solidFill>
                <a:hlinkClick r:id="rId8"/>
              </a:rPr>
              <a:t>-</a:t>
            </a:r>
            <a:r>
              <a:rPr lang="fr-FR" b="1" u="sng" dirty="0">
                <a:solidFill>
                  <a:schemeClr val="tx1">
                    <a:lumMod val="95000"/>
                    <a:lumOff val="5000"/>
                  </a:schemeClr>
                </a:solidFill>
                <a:hlinkClick r:id="rId8"/>
              </a:rPr>
              <a:t>securite</a:t>
            </a:r>
            <a:r>
              <a:rPr lang="fr-FR" u="sng" dirty="0">
                <a:solidFill>
                  <a:schemeClr val="tx1">
                    <a:lumMod val="95000"/>
                    <a:lumOff val="5000"/>
                  </a:schemeClr>
                </a:solidFill>
                <a:hlinkClick r:id="rId8"/>
              </a:rPr>
              <a:t>-</a:t>
            </a:r>
            <a:r>
              <a:rPr lang="fr-FR" b="1" u="sng" dirty="0">
                <a:solidFill>
                  <a:schemeClr val="tx1">
                    <a:lumMod val="95000"/>
                    <a:lumOff val="5000"/>
                  </a:schemeClr>
                </a:solidFill>
                <a:hlinkClick r:id="rId8"/>
              </a:rPr>
              <a:t>soins</a:t>
            </a:r>
            <a:r>
              <a:rPr lang="fr-FR" u="sng" dirty="0">
                <a:solidFill>
                  <a:schemeClr val="tx1">
                    <a:lumMod val="95000"/>
                    <a:lumOff val="5000"/>
                  </a:schemeClr>
                </a:solidFill>
                <a:hlinkClick r:id="rId8"/>
              </a:rPr>
              <a:t>.fr/</a:t>
            </a:r>
            <a:endParaRPr lang="fr-FR" u="sng" dirty="0">
              <a:solidFill>
                <a:schemeClr val="tx1">
                  <a:lumMod val="95000"/>
                  <a:lumOff val="5000"/>
                </a:schemeClr>
              </a:solidFill>
            </a:endParaRPr>
          </a:p>
          <a:p>
            <a:pPr>
              <a:buFont typeface="Wingdings" pitchFamily="2" charset="2"/>
              <a:buChar char="Ø"/>
              <a:defRPr/>
            </a:pPr>
            <a:r>
              <a:rPr lang="fr-FR" u="sng" dirty="0">
                <a:solidFill>
                  <a:schemeClr val="tx1">
                    <a:lumMod val="95000"/>
                    <a:lumOff val="5000"/>
                  </a:schemeClr>
                </a:solidFill>
                <a:hlinkClick r:id="rId9"/>
              </a:rPr>
              <a:t>www.</a:t>
            </a:r>
            <a:r>
              <a:rPr lang="fr-FR" b="1" u="sng" dirty="0">
                <a:solidFill>
                  <a:schemeClr val="tx1">
                    <a:lumMod val="95000"/>
                    <a:lumOff val="5000"/>
                  </a:schemeClr>
                </a:solidFill>
                <a:hlinkClick r:id="rId9"/>
              </a:rPr>
              <a:t>haccp</a:t>
            </a:r>
            <a:r>
              <a:rPr lang="fr-FR" u="sng" dirty="0">
                <a:solidFill>
                  <a:schemeClr val="tx1">
                    <a:lumMod val="95000"/>
                    <a:lumOff val="5000"/>
                  </a:schemeClr>
                </a:solidFill>
                <a:hlinkClick r:id="rId9"/>
              </a:rPr>
              <a:t>-guide.fr/</a:t>
            </a:r>
            <a:endParaRPr lang="fr-FR" u="sng" dirty="0">
              <a:solidFill>
                <a:schemeClr val="tx1">
                  <a:lumMod val="95000"/>
                  <a:lumOff val="5000"/>
                </a:schemeClr>
              </a:solidFill>
            </a:endParaRPr>
          </a:p>
          <a:p>
            <a:endParaRPr lang="en-US" dirty="0"/>
          </a:p>
        </p:txBody>
      </p:sp>
    </p:spTree>
    <p:extLst>
      <p:ext uri="{BB962C8B-B14F-4D97-AF65-F5344CB8AC3E}">
        <p14:creationId xmlns:p14="http://schemas.microsoft.com/office/powerpoint/2010/main" val="3191769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8943BD-DD0F-4D6F-8F30-FFCC3D3679D6}"/>
              </a:ext>
            </a:extLst>
          </p:cNvPr>
          <p:cNvSpPr>
            <a:spLocks noGrp="1"/>
          </p:cNvSpPr>
          <p:nvPr>
            <p:ph type="title"/>
          </p:nvPr>
        </p:nvSpPr>
        <p:spPr/>
        <p:txBody>
          <a:bodyPr/>
          <a:lstStyle/>
          <a:p>
            <a:r>
              <a:rPr lang="fr-FR" dirty="0"/>
              <a:t>Processus qualité et normes Iso</a:t>
            </a:r>
            <a:endParaRPr lang="en-US" dirty="0"/>
          </a:p>
        </p:txBody>
      </p:sp>
      <p:sp>
        <p:nvSpPr>
          <p:cNvPr id="3" name="Espace réservé du contenu 2">
            <a:extLst>
              <a:ext uri="{FF2B5EF4-FFF2-40B4-BE49-F238E27FC236}">
                <a16:creationId xmlns:a16="http://schemas.microsoft.com/office/drawing/2014/main" id="{762DB0C1-910D-44A5-8E64-813F9411A8FB}"/>
              </a:ext>
            </a:extLst>
          </p:cNvPr>
          <p:cNvSpPr>
            <a:spLocks noGrp="1"/>
          </p:cNvSpPr>
          <p:nvPr>
            <p:ph idx="1"/>
          </p:nvPr>
        </p:nvSpPr>
        <p:spPr/>
        <p:txBody>
          <a:bodyPr/>
          <a:lstStyle/>
          <a:p>
            <a:pPr fontAlgn="base"/>
            <a:r>
              <a:rPr lang="fr-FR" dirty="0"/>
              <a:t>La mise en place de processus qualité est donc indispensable pour répondre aux exigences de la norme ISO 9001 et obtenir la certification associée. Dans ce but, il faut mettre en place une </a:t>
            </a:r>
            <a:r>
              <a:rPr lang="fr-FR" b="1" dirty="0"/>
              <a:t>politique qualité rigoureuse basée sur quatre grands principes</a:t>
            </a:r>
            <a:r>
              <a:rPr lang="fr-FR" dirty="0"/>
              <a:t> :</a:t>
            </a:r>
          </a:p>
          <a:p>
            <a:pPr fontAlgn="base"/>
            <a:r>
              <a:rPr lang="fr-FR" dirty="0"/>
              <a:t>Une orientation « client » (prise en compte des besoins des clients et production de biens ou de services capables de les satisfaire).</a:t>
            </a:r>
          </a:p>
          <a:p>
            <a:pPr fontAlgn="base"/>
            <a:r>
              <a:rPr lang="fr-FR" dirty="0"/>
              <a:t>Un personnel impliqué dans la politique qualité de l’entreprise, et une hiérarchie pleinement engagée dans la même direction.</a:t>
            </a:r>
          </a:p>
          <a:p>
            <a:pPr fontAlgn="base"/>
            <a:r>
              <a:rPr lang="fr-FR" dirty="0"/>
              <a:t>Un fonctionnement qui s’appuie sur une approche processus.</a:t>
            </a:r>
          </a:p>
          <a:p>
            <a:pPr fontAlgn="base"/>
            <a:r>
              <a:rPr lang="fr-FR" dirty="0"/>
              <a:t>Une politique d’amélioration continue des processus qualité</a:t>
            </a:r>
          </a:p>
          <a:p>
            <a:endParaRPr lang="en-US" dirty="0"/>
          </a:p>
        </p:txBody>
      </p:sp>
    </p:spTree>
    <p:extLst>
      <p:ext uri="{BB962C8B-B14F-4D97-AF65-F5344CB8AC3E}">
        <p14:creationId xmlns:p14="http://schemas.microsoft.com/office/powerpoint/2010/main" val="3234415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90DBE5-7EA0-4BB5-B7A0-0D26CD27E558}"/>
              </a:ext>
            </a:extLst>
          </p:cNvPr>
          <p:cNvSpPr>
            <a:spLocks noGrp="1"/>
          </p:cNvSpPr>
          <p:nvPr>
            <p:ph type="title"/>
          </p:nvPr>
        </p:nvSpPr>
        <p:spPr/>
        <p:txBody>
          <a:bodyPr/>
          <a:lstStyle/>
          <a:p>
            <a:r>
              <a:rPr lang="fr-FR" dirty="0"/>
              <a:t>normes iso</a:t>
            </a:r>
            <a:endParaRPr lang="en-US" dirty="0"/>
          </a:p>
        </p:txBody>
      </p:sp>
      <p:sp>
        <p:nvSpPr>
          <p:cNvPr id="3" name="Espace réservé du contenu 2">
            <a:extLst>
              <a:ext uri="{FF2B5EF4-FFF2-40B4-BE49-F238E27FC236}">
                <a16:creationId xmlns:a16="http://schemas.microsoft.com/office/drawing/2014/main" id="{CBBC168F-C4CD-43A0-A2FB-1DE0E6A15E99}"/>
              </a:ext>
            </a:extLst>
          </p:cNvPr>
          <p:cNvSpPr>
            <a:spLocks noGrp="1"/>
          </p:cNvSpPr>
          <p:nvPr>
            <p:ph idx="1"/>
          </p:nvPr>
        </p:nvSpPr>
        <p:spPr/>
        <p:txBody>
          <a:bodyPr/>
          <a:lstStyle/>
          <a:p>
            <a:pPr marL="0" indent="0">
              <a:buNone/>
            </a:pPr>
            <a:r>
              <a:rPr lang="fr-FR" b="1" dirty="0"/>
              <a:t>Pourquoi l’ISO 9001 pour la Santé ?</a:t>
            </a:r>
            <a:endParaRPr lang="fr-FR" dirty="0"/>
          </a:p>
          <a:p>
            <a:r>
              <a:rPr lang="fr-FR" dirty="0"/>
              <a:t>« </a:t>
            </a:r>
            <a:r>
              <a:rPr lang="fr-FR" i="1" dirty="0"/>
              <a:t>Améliorer la qualité et la sécurité des patients en déployant un système de management de la qualité est le meilleur moyen pour proposer des services de soins centrés sur le patient. L’ISO 9001 fournit un modèle pour un système de management de la qualité qui se concentre sur l’efficacité des processus cliniques, de gestion et de support pour assurer qu’un niveau de qualité élevé est proposé. La norme encourage l’adoption d’une approche processus soulignant les exigences, la valeur ajoutée, la performance et l ‘efficacité des processus ainsi que l’amélioration continue par le biais d’objectifs mesurables</a:t>
            </a:r>
            <a:r>
              <a:rPr lang="fr-FR" dirty="0"/>
              <a:t>. »</a:t>
            </a:r>
          </a:p>
          <a:p>
            <a:endParaRPr lang="en-US" dirty="0"/>
          </a:p>
        </p:txBody>
      </p:sp>
    </p:spTree>
    <p:extLst>
      <p:ext uri="{BB962C8B-B14F-4D97-AF65-F5344CB8AC3E}">
        <p14:creationId xmlns:p14="http://schemas.microsoft.com/office/powerpoint/2010/main" val="2459527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B8B5C8-D9AA-4F4D-B9FF-E1821B60AEF4}"/>
              </a:ext>
            </a:extLst>
          </p:cNvPr>
          <p:cNvSpPr>
            <a:spLocks noGrp="1"/>
          </p:cNvSpPr>
          <p:nvPr>
            <p:ph type="title"/>
          </p:nvPr>
        </p:nvSpPr>
        <p:spPr/>
        <p:txBody>
          <a:bodyPr/>
          <a:lstStyle/>
          <a:p>
            <a:r>
              <a:rPr lang="fr-FR" dirty="0"/>
              <a:t>Le terme « qualité »</a:t>
            </a:r>
            <a:endParaRPr lang="en-US" dirty="0"/>
          </a:p>
        </p:txBody>
      </p:sp>
      <p:sp>
        <p:nvSpPr>
          <p:cNvPr id="3" name="Espace réservé du contenu 2">
            <a:extLst>
              <a:ext uri="{FF2B5EF4-FFF2-40B4-BE49-F238E27FC236}">
                <a16:creationId xmlns:a16="http://schemas.microsoft.com/office/drawing/2014/main" id="{1F28AF33-38BE-40A4-ABAD-9BACD2E68455}"/>
              </a:ext>
            </a:extLst>
          </p:cNvPr>
          <p:cNvSpPr>
            <a:spLocks noGrp="1"/>
          </p:cNvSpPr>
          <p:nvPr>
            <p:ph idx="1"/>
          </p:nvPr>
        </p:nvSpPr>
        <p:spPr>
          <a:xfrm>
            <a:off x="685801" y="1725931"/>
            <a:ext cx="10131425" cy="4065270"/>
          </a:xfrm>
        </p:spPr>
        <p:txBody>
          <a:bodyPr>
            <a:normAutofit/>
          </a:bodyPr>
          <a:lstStyle/>
          <a:p>
            <a:pPr>
              <a:buNone/>
            </a:pPr>
            <a:r>
              <a:rPr lang="fr-FR" altLang="fr-FR" sz="2000" dirty="0"/>
              <a:t>Le terme « qualité » évoque : </a:t>
            </a:r>
          </a:p>
          <a:p>
            <a:pPr>
              <a:buNone/>
            </a:pPr>
            <a:endParaRPr lang="fr-FR" altLang="fr-FR" dirty="0"/>
          </a:p>
          <a:p>
            <a:pPr>
              <a:buFontTx/>
              <a:buChar char="-"/>
            </a:pPr>
            <a:r>
              <a:rPr lang="fr-FR" altLang="fr-FR" b="1" dirty="0"/>
              <a:t>L’adéquation avec les besoins</a:t>
            </a:r>
          </a:p>
          <a:p>
            <a:pPr>
              <a:buFontTx/>
              <a:buChar char="-"/>
            </a:pPr>
            <a:r>
              <a:rPr lang="fr-FR" altLang="fr-FR" b="1" dirty="0"/>
              <a:t>Un degré d’excellence</a:t>
            </a:r>
          </a:p>
          <a:p>
            <a:pPr>
              <a:buFontTx/>
              <a:buChar char="-"/>
            </a:pPr>
            <a:r>
              <a:rPr lang="fr-FR" altLang="fr-FR" b="1" dirty="0"/>
              <a:t>L’optimisation des ressources</a:t>
            </a:r>
          </a:p>
          <a:p>
            <a:pPr>
              <a:buFontTx/>
              <a:buChar char="-"/>
            </a:pPr>
            <a:r>
              <a:rPr lang="fr-FR" altLang="fr-FR" b="1" dirty="0"/>
              <a:t>La conformité avec les exigences</a:t>
            </a:r>
          </a:p>
          <a:p>
            <a:pPr>
              <a:spcBef>
                <a:spcPct val="0"/>
              </a:spcBef>
            </a:pPr>
            <a:r>
              <a:rPr lang="fr-FR" altLang="fr-FR" dirty="0"/>
              <a:t>Degré d’excellence : faire le mieux possible, = performance</a:t>
            </a:r>
          </a:p>
          <a:p>
            <a:pPr>
              <a:spcBef>
                <a:spcPct val="0"/>
              </a:spcBef>
            </a:pPr>
            <a:r>
              <a:rPr lang="fr-FR" altLang="fr-FR" dirty="0"/>
              <a:t>Optimisation des ressources : rapport qualité/prix</a:t>
            </a:r>
          </a:p>
          <a:p>
            <a:pPr>
              <a:spcBef>
                <a:spcPct val="0"/>
              </a:spcBef>
            </a:pPr>
            <a:r>
              <a:rPr lang="fr-FR" altLang="fr-FR" dirty="0"/>
              <a:t>Conformité : respect des règles de bonnes pratiques, de la règlementation</a:t>
            </a:r>
          </a:p>
          <a:p>
            <a:pPr>
              <a:buFontTx/>
              <a:buChar char="-"/>
            </a:pPr>
            <a:endParaRPr lang="fr-FR" altLang="fr-FR" b="1" dirty="0"/>
          </a:p>
          <a:p>
            <a:endParaRPr lang="en-US" dirty="0"/>
          </a:p>
        </p:txBody>
      </p:sp>
    </p:spTree>
    <p:extLst>
      <p:ext uri="{BB962C8B-B14F-4D97-AF65-F5344CB8AC3E}">
        <p14:creationId xmlns:p14="http://schemas.microsoft.com/office/powerpoint/2010/main" val="4088541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contenu 1">
            <a:extLst>
              <a:ext uri="{FF2B5EF4-FFF2-40B4-BE49-F238E27FC236}">
                <a16:creationId xmlns:a16="http://schemas.microsoft.com/office/drawing/2014/main" id="{8E49A84D-B9C1-4385-93D2-AFD3E1C16D68}"/>
              </a:ext>
            </a:extLst>
          </p:cNvPr>
          <p:cNvSpPr>
            <a:spLocks noGrp="1"/>
          </p:cNvSpPr>
          <p:nvPr>
            <p:ph idx="1"/>
          </p:nvPr>
        </p:nvSpPr>
        <p:spPr/>
        <p:txBody>
          <a:bodyPr/>
          <a:lstStyle/>
          <a:p>
            <a:r>
              <a:rPr lang="fr-FR" altLang="fr-FR"/>
              <a:t>Né dans l’industrie</a:t>
            </a:r>
          </a:p>
          <a:p>
            <a:endParaRPr lang="fr-FR" altLang="fr-FR"/>
          </a:p>
        </p:txBody>
      </p:sp>
      <p:sp>
        <p:nvSpPr>
          <p:cNvPr id="3" name="Titre 2">
            <a:extLst>
              <a:ext uri="{FF2B5EF4-FFF2-40B4-BE49-F238E27FC236}">
                <a16:creationId xmlns:a16="http://schemas.microsoft.com/office/drawing/2014/main" id="{34E623F2-85D6-49A8-B6F9-B9BC1B1FE163}"/>
              </a:ext>
            </a:extLst>
          </p:cNvPr>
          <p:cNvSpPr>
            <a:spLocks noGrp="1"/>
          </p:cNvSpPr>
          <p:nvPr>
            <p:ph type="title"/>
          </p:nvPr>
        </p:nvSpPr>
        <p:spPr/>
        <p:txBody>
          <a:bodyPr/>
          <a:lstStyle/>
          <a:p>
            <a:pPr>
              <a:defRPr/>
            </a:pPr>
            <a:r>
              <a:rPr lang="fr-FR" dirty="0"/>
              <a:t>Evolution du concept de qualité</a:t>
            </a:r>
          </a:p>
        </p:txBody>
      </p:sp>
      <p:pic>
        <p:nvPicPr>
          <p:cNvPr id="24580" name="Picture 2">
            <a:extLst>
              <a:ext uri="{FF2B5EF4-FFF2-40B4-BE49-F238E27FC236}">
                <a16:creationId xmlns:a16="http://schemas.microsoft.com/office/drawing/2014/main" id="{62933FC9-DC1F-4183-A385-C92DB8E85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2133600"/>
            <a:ext cx="63817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TM03457452[[fn=Céleste]]</Template>
  <TotalTime>178</TotalTime>
  <Words>3824</Words>
  <Application>Microsoft Office PowerPoint</Application>
  <PresentationFormat>Grand écran</PresentationFormat>
  <Paragraphs>310</Paragraphs>
  <Slides>55</Slides>
  <Notes>30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55</vt:i4>
      </vt:variant>
    </vt:vector>
  </HeadingPairs>
  <TitlesOfParts>
    <vt:vector size="61" baseType="lpstr">
      <vt:lpstr>Arial</vt:lpstr>
      <vt:lpstr>Calibri</vt:lpstr>
      <vt:lpstr>Calibri Light</vt:lpstr>
      <vt:lpstr>Tahoma</vt:lpstr>
      <vt:lpstr>Wingdings</vt:lpstr>
      <vt:lpstr>Céleste</vt:lpstr>
      <vt:lpstr>Qualité des soins, évaluation des pratiques  U.E 4.8 S6   </vt:lpstr>
      <vt:lpstr>Ue 4.8 S6 : qualité des soins, évaluation des pratiques</vt:lpstr>
      <vt:lpstr>Qu’est ce que la qualité ?</vt:lpstr>
      <vt:lpstr>1ère approche générale du concept de qualité </vt:lpstr>
      <vt:lpstr>Présentation PowerPoint</vt:lpstr>
      <vt:lpstr>Processus qualité et normes Iso</vt:lpstr>
      <vt:lpstr>normes iso</vt:lpstr>
      <vt:lpstr>Le terme « qualité »</vt:lpstr>
      <vt:lpstr>Evolution du concept de qualité</vt:lpstr>
      <vt:lpstr>Quels sont les 5 piliers de la qualité ? </vt:lpstr>
      <vt:lpstr>Les piliers de la qualité</vt:lpstr>
      <vt:lpstr>Les piliers de la qualité</vt:lpstr>
      <vt:lpstr>Les piliers de la qualité</vt:lpstr>
      <vt:lpstr>Les piliers de la qualité</vt:lpstr>
      <vt:lpstr>Les piliers de la qualité</vt:lpstr>
      <vt:lpstr>Qu’est ce que la qualité des soins ?</vt:lpstr>
      <vt:lpstr>Présentation PowerPoint</vt:lpstr>
      <vt:lpstr>La qualité des soins ???</vt:lpstr>
      <vt:lpstr>Qualité des soins selon l’oms…</vt:lpstr>
      <vt:lpstr>La Qualité des soins selon l’ahrq…</vt:lpstr>
      <vt:lpstr>Perception de la qualité</vt:lpstr>
      <vt:lpstr>Comment mettre en œuvre la qualité ?</vt:lpstr>
      <vt:lpstr>Les fondamentaux de la qualité</vt:lpstr>
      <vt:lpstr>Présentation PowerPoint</vt:lpstr>
      <vt:lpstr>Présentation PowerPoint</vt:lpstr>
      <vt:lpstr>Présentation PowerPoint</vt:lpstr>
      <vt:lpstr>Présentation PowerPoint</vt:lpstr>
      <vt:lpstr>La démarche processus :</vt:lpstr>
      <vt:lpstr>L’amélioration continue :</vt:lpstr>
      <vt:lpstr>Les fondamentaux de la qualité</vt:lpstr>
      <vt:lpstr>Présentation PowerPoint</vt:lpstr>
      <vt:lpstr>Définition du processus qualité </vt:lpstr>
      <vt:lpstr>Qu’est-ce qu’un processus ? </vt:lpstr>
      <vt:lpstr>Présentation PowerPoint</vt:lpstr>
      <vt:lpstr>L’APPROCHE FACTUELLE</vt:lpstr>
      <vt:lpstr>Démarche qualité interne</vt:lpstr>
      <vt:lpstr>Démarche qualité externe</vt:lpstr>
      <vt:lpstr>Certification HAS</vt:lpstr>
      <vt:lpstr>En évolution constante depuis 20 ans… </vt:lpstr>
      <vt:lpstr>Certification HAS</vt:lpstr>
      <vt:lpstr>Présentation PowerPoint</vt:lpstr>
      <vt:lpstr>Les objectifs V2024</vt:lpstr>
      <vt:lpstr>Les objectifs V2024</vt:lpstr>
      <vt:lpstr>Les critères V2024</vt:lpstr>
      <vt:lpstr>Les critères V2024</vt:lpstr>
      <vt:lpstr>Les critères V2024</vt:lpstr>
      <vt:lpstr>Les méthodes d’évaluation </vt:lpstr>
      <vt:lpstr>Patient traceur </vt:lpstr>
      <vt:lpstr>Parcours traceur </vt:lpstr>
      <vt:lpstr>Traceur ciblé </vt:lpstr>
      <vt:lpstr>Audit système </vt:lpstr>
      <vt:lpstr>Observations </vt:lpstr>
      <vt:lpstr>Evaluation des ESMS (établissement et services médico-sociaux)</vt:lpstr>
      <vt:lpstr>Conclusion</vt:lpstr>
      <vt:lpstr>bibliographie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Qualité des soins, évaluation des pratiques  U.E 4.8 S6</dc:title>
  <dc:creator>VAUCLAIR Pauline</dc:creator>
  <cp:lastModifiedBy>VAUCLAIR Pauline</cp:lastModifiedBy>
  <cp:revision>13</cp:revision>
  <dcterms:created xsi:type="dcterms:W3CDTF">2024-04-17T07:23:12Z</dcterms:created>
  <dcterms:modified xsi:type="dcterms:W3CDTF">2024-04-17T11:30:32Z</dcterms:modified>
</cp:coreProperties>
</file>