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sldIdLst>
    <p:sldId id="256" r:id="rId2"/>
    <p:sldId id="265" r:id="rId3"/>
    <p:sldId id="268" r:id="rId4"/>
    <p:sldId id="269" r:id="rId5"/>
    <p:sldId id="266" r:id="rId6"/>
    <p:sldId id="257" r:id="rId7"/>
    <p:sldId id="258" r:id="rId8"/>
    <p:sldId id="259" r:id="rId9"/>
    <p:sldId id="260" r:id="rId10"/>
    <p:sldId id="267" r:id="rId11"/>
    <p:sldId id="270" r:id="rId12"/>
    <p:sldId id="271" r:id="rId13"/>
    <p:sldId id="272" r:id="rId14"/>
    <p:sldId id="261" r:id="rId15"/>
    <p:sldId id="283" r:id="rId16"/>
    <p:sldId id="294" r:id="rId17"/>
    <p:sldId id="284" r:id="rId18"/>
    <p:sldId id="285" r:id="rId19"/>
    <p:sldId id="293" r:id="rId20"/>
    <p:sldId id="287" r:id="rId21"/>
    <p:sldId id="288" r:id="rId22"/>
    <p:sldId id="289" r:id="rId23"/>
    <p:sldId id="290" r:id="rId24"/>
    <p:sldId id="291" r:id="rId25"/>
    <p:sldId id="292" r:id="rId26"/>
    <p:sldId id="286"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UCLAIR Pauline" initials="VP" lastIdx="1" clrIdx="0">
    <p:extLst>
      <p:ext uri="{19B8F6BF-5375-455C-9EA6-DF929625EA0E}">
        <p15:presenceInfo xmlns:p15="http://schemas.microsoft.com/office/powerpoint/2012/main" userId="S-1-5-21-47466071-2001687359-1845911597-7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047" autoAdjust="0"/>
  </p:normalViewPr>
  <p:slideViewPr>
    <p:cSldViewPr snapToGrid="0">
      <p:cViewPr varScale="1">
        <p:scale>
          <a:sx n="88" d="100"/>
          <a:sy n="88" d="100"/>
        </p:scale>
        <p:origin x="10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77BABA-8AD3-4F09-AF8B-F905BAA12341}" type="datetimeFigureOut">
              <a:rPr lang="fr-FR" smtClean="0"/>
              <a:t>26/04/2024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9E0BEB-EE11-4966-BA08-A95A0C84C36E}" type="slidenum">
              <a:rPr lang="fr-FR" smtClean="0"/>
              <a:t>‹N°›</a:t>
            </a:fld>
            <a:endParaRPr lang="fr-FR"/>
          </a:p>
        </p:txBody>
      </p:sp>
    </p:spTree>
    <p:extLst>
      <p:ext uri="{BB962C8B-B14F-4D97-AF65-F5344CB8AC3E}">
        <p14:creationId xmlns:p14="http://schemas.microsoft.com/office/powerpoint/2010/main" val="311547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1</a:t>
            </a:fld>
            <a:endParaRPr lang="fr-FR"/>
          </a:p>
        </p:txBody>
      </p:sp>
    </p:spTree>
    <p:extLst>
      <p:ext uri="{BB962C8B-B14F-4D97-AF65-F5344CB8AC3E}">
        <p14:creationId xmlns:p14="http://schemas.microsoft.com/office/powerpoint/2010/main" val="141970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Risque incendie: en fonction de l’activité de l’entreprise, le risque va varier au niveau de la fréquence. L’impact sera toujours le même.</a:t>
            </a:r>
          </a:p>
          <a:p>
            <a:r>
              <a:rPr lang="fr-FR" dirty="0"/>
              <a:t>Actions possibles : FC Incendie, Extincteur, Vérification électrique, détection incendie.</a:t>
            </a:r>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10</a:t>
            </a:fld>
            <a:endParaRPr lang="fr-FR"/>
          </a:p>
        </p:txBody>
      </p:sp>
    </p:spTree>
    <p:extLst>
      <p:ext uri="{BB962C8B-B14F-4D97-AF65-F5344CB8AC3E}">
        <p14:creationId xmlns:p14="http://schemas.microsoft.com/office/powerpoint/2010/main" val="102081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Risque incendie: en fonction de l’activité de l’entreprise, le risque va varier au niveau de la fréquence. L’impact sera toujours le même.</a:t>
            </a:r>
          </a:p>
          <a:p>
            <a:r>
              <a:rPr lang="fr-FR" dirty="0"/>
              <a:t>Actions possibles : FC Incendie, Extincteur, Vérification électrique, détection incendie.</a:t>
            </a:r>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11</a:t>
            </a:fld>
            <a:endParaRPr lang="fr-FR"/>
          </a:p>
        </p:txBody>
      </p:sp>
    </p:spTree>
    <p:extLst>
      <p:ext uri="{BB962C8B-B14F-4D97-AF65-F5344CB8AC3E}">
        <p14:creationId xmlns:p14="http://schemas.microsoft.com/office/powerpoint/2010/main" val="345505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Risque incendie: en fonction de l’activité de l’entreprise, le risque va varier au niveau de la fréquence. L’impact sera toujours le même.</a:t>
            </a:r>
          </a:p>
          <a:p>
            <a:r>
              <a:rPr lang="fr-FR" dirty="0"/>
              <a:t>Actions possibles : FC Incendie, Extincteur, Vérification électrique, détection incendie.</a:t>
            </a:r>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12</a:t>
            </a:fld>
            <a:endParaRPr lang="fr-FR"/>
          </a:p>
        </p:txBody>
      </p:sp>
    </p:spTree>
    <p:extLst>
      <p:ext uri="{BB962C8B-B14F-4D97-AF65-F5344CB8AC3E}">
        <p14:creationId xmlns:p14="http://schemas.microsoft.com/office/powerpoint/2010/main" val="415162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Risque incendie: en fonction de l’activité de l’entreprise, le risque va varier au niveau de la fréquence. L’impact sera toujours le même.</a:t>
            </a:r>
          </a:p>
          <a:p>
            <a:r>
              <a:rPr lang="fr-FR" dirty="0"/>
              <a:t>Actions possibles : FC Incendie, Extincteur, Vérification électrique, détection incendie.</a:t>
            </a:r>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13</a:t>
            </a:fld>
            <a:endParaRPr lang="fr-FR"/>
          </a:p>
        </p:txBody>
      </p:sp>
    </p:spTree>
    <p:extLst>
      <p:ext uri="{BB962C8B-B14F-4D97-AF65-F5344CB8AC3E}">
        <p14:creationId xmlns:p14="http://schemas.microsoft.com/office/powerpoint/2010/main" val="171176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14</a:t>
            </a:fld>
            <a:endParaRPr lang="fr-FR"/>
          </a:p>
        </p:txBody>
      </p:sp>
    </p:spTree>
    <p:extLst>
      <p:ext uri="{BB962C8B-B14F-4D97-AF65-F5344CB8AC3E}">
        <p14:creationId xmlns:p14="http://schemas.microsoft.com/office/powerpoint/2010/main" val="241611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15</a:t>
            </a:fld>
            <a:endParaRPr lang="fr-FR"/>
          </a:p>
        </p:txBody>
      </p:sp>
    </p:spTree>
    <p:extLst>
      <p:ext uri="{BB962C8B-B14F-4D97-AF65-F5344CB8AC3E}">
        <p14:creationId xmlns:p14="http://schemas.microsoft.com/office/powerpoint/2010/main" val="251992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E85C7CC5-CEE3-43EE-BE56-30C82DA8CBE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D32D53D-A167-4591-9279-C4F2109D9355}" type="slidenum">
              <a:rPr lang="en-GB" altLang="fr-FR" smtClean="0">
                <a:latin typeface="Calibri" panose="020F0502020204030204" pitchFamily="34" charset="0"/>
              </a:rPr>
              <a:pPr>
                <a:spcBef>
                  <a:spcPct val="0"/>
                </a:spcBef>
                <a:buClrTx/>
                <a:buFontTx/>
                <a:buNone/>
              </a:pPr>
              <a:t>20</a:t>
            </a:fld>
            <a:endParaRPr lang="en-GB" altLang="fr-FR">
              <a:latin typeface="Calibri" panose="020F0502020204030204" pitchFamily="34" charset="0"/>
            </a:endParaRPr>
          </a:p>
        </p:txBody>
      </p:sp>
      <p:sp>
        <p:nvSpPr>
          <p:cNvPr id="16387" name="Text Box 1">
            <a:extLst>
              <a:ext uri="{FF2B5EF4-FFF2-40B4-BE49-F238E27FC236}">
                <a16:creationId xmlns:a16="http://schemas.microsoft.com/office/drawing/2014/main" id="{54E5419B-1F9C-46FE-8D7D-E2E176215FC4}"/>
              </a:ext>
            </a:extLst>
          </p:cNvPr>
          <p:cNvSpPr txBox="1">
            <a:spLocks noChangeArrowheads="1"/>
          </p:cNvSpPr>
          <p:nvPr/>
        </p:nvSpPr>
        <p:spPr bwMode="auto">
          <a:xfrm>
            <a:off x="981075" y="744538"/>
            <a:ext cx="4706938" cy="3722687"/>
          </a:xfrm>
          <a:prstGeom prst="rect">
            <a:avLst/>
          </a:prstGeom>
          <a:solidFill>
            <a:srgbClr val="FFFFFF"/>
          </a:solidFill>
          <a:ln w="9360">
            <a:solidFill>
              <a:srgbClr val="000000"/>
            </a:solidFill>
            <a:miter lim="800000"/>
            <a:headEnd/>
            <a:tailEnd/>
          </a:ln>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16388" name="Rectangle 2">
            <a:extLst>
              <a:ext uri="{FF2B5EF4-FFF2-40B4-BE49-F238E27FC236}">
                <a16:creationId xmlns:a16="http://schemas.microsoft.com/office/drawing/2014/main" id="{E91CE1B6-455D-40E7-9391-039A211629E5}"/>
              </a:ext>
            </a:extLst>
          </p:cNvPr>
          <p:cNvSpPr>
            <a:spLocks noGrp="1" noChangeArrowheads="1"/>
          </p:cNvSpPr>
          <p:nvPr>
            <p:ph type="body"/>
          </p:nvPr>
        </p:nvSpPr>
        <p:spPr>
          <a:xfrm>
            <a:off x="666750" y="4714875"/>
            <a:ext cx="533082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a:extLst>
              <a:ext uri="{FF2B5EF4-FFF2-40B4-BE49-F238E27FC236}">
                <a16:creationId xmlns:a16="http://schemas.microsoft.com/office/drawing/2014/main" id="{0697874F-3587-45CB-97F5-BF866FCFB6D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E956F9F-A7F9-432C-ABE2-FB83B518A5A6}" type="slidenum">
              <a:rPr lang="en-GB" altLang="fr-FR" smtClean="0">
                <a:latin typeface="Calibri" panose="020F0502020204030204" pitchFamily="34" charset="0"/>
              </a:rPr>
              <a:pPr>
                <a:spcBef>
                  <a:spcPct val="0"/>
                </a:spcBef>
                <a:buClrTx/>
                <a:buFontTx/>
                <a:buNone/>
              </a:pPr>
              <a:t>21</a:t>
            </a:fld>
            <a:endParaRPr lang="en-GB" altLang="fr-FR">
              <a:latin typeface="Calibri" panose="020F0502020204030204" pitchFamily="34" charset="0"/>
            </a:endParaRPr>
          </a:p>
        </p:txBody>
      </p:sp>
      <p:sp>
        <p:nvSpPr>
          <p:cNvPr id="18435" name="Text Box 1">
            <a:extLst>
              <a:ext uri="{FF2B5EF4-FFF2-40B4-BE49-F238E27FC236}">
                <a16:creationId xmlns:a16="http://schemas.microsoft.com/office/drawing/2014/main" id="{6DF99EC9-5D23-4591-890E-571AD6D7F6DC}"/>
              </a:ext>
            </a:extLst>
          </p:cNvPr>
          <p:cNvSpPr txBox="1">
            <a:spLocks noChangeArrowheads="1"/>
          </p:cNvSpPr>
          <p:nvPr/>
        </p:nvSpPr>
        <p:spPr bwMode="auto">
          <a:xfrm>
            <a:off x="981075" y="744538"/>
            <a:ext cx="4706938" cy="3722687"/>
          </a:xfrm>
          <a:prstGeom prst="rect">
            <a:avLst/>
          </a:prstGeom>
          <a:solidFill>
            <a:srgbClr val="FFFFFF"/>
          </a:solidFill>
          <a:ln w="9360">
            <a:solidFill>
              <a:srgbClr val="000000"/>
            </a:solidFill>
            <a:miter lim="800000"/>
            <a:headEnd/>
            <a:tailEnd/>
          </a:ln>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18436" name="Rectangle 2">
            <a:extLst>
              <a:ext uri="{FF2B5EF4-FFF2-40B4-BE49-F238E27FC236}">
                <a16:creationId xmlns:a16="http://schemas.microsoft.com/office/drawing/2014/main" id="{25BE9110-87EC-4794-8B8F-6265FF8EA707}"/>
              </a:ext>
            </a:extLst>
          </p:cNvPr>
          <p:cNvSpPr>
            <a:spLocks noGrp="1" noChangeArrowheads="1"/>
          </p:cNvSpPr>
          <p:nvPr>
            <p:ph type="body"/>
          </p:nvPr>
        </p:nvSpPr>
        <p:spPr>
          <a:xfrm>
            <a:off x="666750" y="4714875"/>
            <a:ext cx="533082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0C96C1AA-8A77-4D47-9E51-3486AD6FA06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AB5A0F2-0323-4D22-95EC-1D73B3F7BEDB}" type="slidenum">
              <a:rPr lang="en-GB" altLang="fr-FR" smtClean="0">
                <a:latin typeface="Calibri" panose="020F0502020204030204" pitchFamily="34" charset="0"/>
              </a:rPr>
              <a:pPr>
                <a:spcBef>
                  <a:spcPct val="0"/>
                </a:spcBef>
                <a:buClrTx/>
                <a:buFontTx/>
                <a:buNone/>
              </a:pPr>
              <a:t>22</a:t>
            </a:fld>
            <a:endParaRPr lang="en-GB" altLang="fr-FR">
              <a:latin typeface="Calibri" panose="020F0502020204030204" pitchFamily="34" charset="0"/>
            </a:endParaRPr>
          </a:p>
        </p:txBody>
      </p:sp>
      <p:sp>
        <p:nvSpPr>
          <p:cNvPr id="20483" name="Text Box 1">
            <a:extLst>
              <a:ext uri="{FF2B5EF4-FFF2-40B4-BE49-F238E27FC236}">
                <a16:creationId xmlns:a16="http://schemas.microsoft.com/office/drawing/2014/main" id="{45AF1AAC-A496-434B-BC16-627C3CE15288}"/>
              </a:ext>
            </a:extLst>
          </p:cNvPr>
          <p:cNvSpPr txBox="1">
            <a:spLocks noChangeArrowheads="1"/>
          </p:cNvSpPr>
          <p:nvPr/>
        </p:nvSpPr>
        <p:spPr bwMode="auto">
          <a:xfrm>
            <a:off x="981075" y="744538"/>
            <a:ext cx="4706938" cy="3722687"/>
          </a:xfrm>
          <a:prstGeom prst="rect">
            <a:avLst/>
          </a:prstGeom>
          <a:solidFill>
            <a:srgbClr val="FFFFFF"/>
          </a:solidFill>
          <a:ln w="9360">
            <a:solidFill>
              <a:srgbClr val="000000"/>
            </a:solidFill>
            <a:miter lim="800000"/>
            <a:headEnd/>
            <a:tailEnd/>
          </a:ln>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20484" name="Rectangle 2">
            <a:extLst>
              <a:ext uri="{FF2B5EF4-FFF2-40B4-BE49-F238E27FC236}">
                <a16:creationId xmlns:a16="http://schemas.microsoft.com/office/drawing/2014/main" id="{59638C56-27C8-409E-AFDB-FD7EC8C6EC99}"/>
              </a:ext>
            </a:extLst>
          </p:cNvPr>
          <p:cNvSpPr>
            <a:spLocks noGrp="1" noChangeArrowheads="1"/>
          </p:cNvSpPr>
          <p:nvPr>
            <p:ph type="body"/>
          </p:nvPr>
        </p:nvSpPr>
        <p:spPr>
          <a:xfrm>
            <a:off x="666750" y="4714875"/>
            <a:ext cx="533082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a:extLst>
              <a:ext uri="{FF2B5EF4-FFF2-40B4-BE49-F238E27FC236}">
                <a16:creationId xmlns:a16="http://schemas.microsoft.com/office/drawing/2014/main" id="{55F75AEE-D43E-44E0-8297-385C4CD4389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E11C735-CB5C-499D-BCBF-89C8E7421C5F}" type="slidenum">
              <a:rPr lang="en-GB" altLang="fr-FR" smtClean="0">
                <a:latin typeface="Calibri" panose="020F0502020204030204" pitchFamily="34" charset="0"/>
              </a:rPr>
              <a:pPr>
                <a:spcBef>
                  <a:spcPct val="0"/>
                </a:spcBef>
                <a:buClrTx/>
                <a:buFontTx/>
                <a:buNone/>
              </a:pPr>
              <a:t>23</a:t>
            </a:fld>
            <a:endParaRPr lang="en-GB" altLang="fr-FR">
              <a:latin typeface="Calibri" panose="020F0502020204030204" pitchFamily="34" charset="0"/>
            </a:endParaRPr>
          </a:p>
        </p:txBody>
      </p:sp>
      <p:sp>
        <p:nvSpPr>
          <p:cNvPr id="22531" name="Text Box 1">
            <a:extLst>
              <a:ext uri="{FF2B5EF4-FFF2-40B4-BE49-F238E27FC236}">
                <a16:creationId xmlns:a16="http://schemas.microsoft.com/office/drawing/2014/main" id="{B56DB361-7AAC-4A04-B88B-5B67F834E8C4}"/>
              </a:ext>
            </a:extLst>
          </p:cNvPr>
          <p:cNvSpPr txBox="1">
            <a:spLocks noChangeArrowheads="1"/>
          </p:cNvSpPr>
          <p:nvPr/>
        </p:nvSpPr>
        <p:spPr bwMode="auto">
          <a:xfrm>
            <a:off x="981075" y="744538"/>
            <a:ext cx="4706938" cy="3722687"/>
          </a:xfrm>
          <a:prstGeom prst="rect">
            <a:avLst/>
          </a:prstGeom>
          <a:solidFill>
            <a:srgbClr val="FFFFFF"/>
          </a:solidFill>
          <a:ln w="9360">
            <a:solidFill>
              <a:srgbClr val="000000"/>
            </a:solidFill>
            <a:miter lim="800000"/>
            <a:headEnd/>
            <a:tailEnd/>
          </a:ln>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22532" name="Rectangle 2">
            <a:extLst>
              <a:ext uri="{FF2B5EF4-FFF2-40B4-BE49-F238E27FC236}">
                <a16:creationId xmlns:a16="http://schemas.microsoft.com/office/drawing/2014/main" id="{1CDE4628-E62A-4526-8C97-8F40334035F4}"/>
              </a:ext>
            </a:extLst>
          </p:cNvPr>
          <p:cNvSpPr>
            <a:spLocks noGrp="1" noChangeArrowheads="1"/>
          </p:cNvSpPr>
          <p:nvPr>
            <p:ph type="body"/>
          </p:nvPr>
        </p:nvSpPr>
        <p:spPr>
          <a:xfrm>
            <a:off x="666750" y="4714875"/>
            <a:ext cx="533082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2</a:t>
            </a:fld>
            <a:endParaRPr lang="fr-FR"/>
          </a:p>
        </p:txBody>
      </p:sp>
    </p:spTree>
    <p:extLst>
      <p:ext uri="{BB962C8B-B14F-4D97-AF65-F5344CB8AC3E}">
        <p14:creationId xmlns:p14="http://schemas.microsoft.com/office/powerpoint/2010/main" val="500435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a:extLst>
              <a:ext uri="{FF2B5EF4-FFF2-40B4-BE49-F238E27FC236}">
                <a16:creationId xmlns:a16="http://schemas.microsoft.com/office/drawing/2014/main" id="{5AA7BBB4-A178-40A2-9895-CFB522E41D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3503681-4562-4494-9E46-BDCE5945C285}" type="slidenum">
              <a:rPr lang="en-GB" altLang="fr-FR" smtClean="0">
                <a:latin typeface="Calibri" panose="020F0502020204030204" pitchFamily="34" charset="0"/>
              </a:rPr>
              <a:pPr>
                <a:spcBef>
                  <a:spcPct val="0"/>
                </a:spcBef>
                <a:buClrTx/>
                <a:buFontTx/>
                <a:buNone/>
              </a:pPr>
              <a:t>24</a:t>
            </a:fld>
            <a:endParaRPr lang="en-GB" altLang="fr-FR">
              <a:latin typeface="Calibri" panose="020F0502020204030204" pitchFamily="34" charset="0"/>
            </a:endParaRPr>
          </a:p>
        </p:txBody>
      </p:sp>
      <p:sp>
        <p:nvSpPr>
          <p:cNvPr id="24579" name="Text Box 1">
            <a:extLst>
              <a:ext uri="{FF2B5EF4-FFF2-40B4-BE49-F238E27FC236}">
                <a16:creationId xmlns:a16="http://schemas.microsoft.com/office/drawing/2014/main" id="{FBB579B5-DAA8-4C16-892F-9C23CF98C33D}"/>
              </a:ext>
            </a:extLst>
          </p:cNvPr>
          <p:cNvSpPr txBox="1">
            <a:spLocks noChangeArrowheads="1"/>
          </p:cNvSpPr>
          <p:nvPr/>
        </p:nvSpPr>
        <p:spPr bwMode="auto">
          <a:xfrm>
            <a:off x="981075" y="744538"/>
            <a:ext cx="4706938" cy="3722687"/>
          </a:xfrm>
          <a:prstGeom prst="rect">
            <a:avLst/>
          </a:prstGeom>
          <a:solidFill>
            <a:srgbClr val="FFFFFF"/>
          </a:solidFill>
          <a:ln w="9360">
            <a:solidFill>
              <a:srgbClr val="000000"/>
            </a:solidFill>
            <a:miter lim="800000"/>
            <a:headEnd/>
            <a:tailEnd/>
          </a:ln>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24580" name="Rectangle 2">
            <a:extLst>
              <a:ext uri="{FF2B5EF4-FFF2-40B4-BE49-F238E27FC236}">
                <a16:creationId xmlns:a16="http://schemas.microsoft.com/office/drawing/2014/main" id="{841E5BDC-F8B3-4EAD-A883-B8D27928AB66}"/>
              </a:ext>
            </a:extLst>
          </p:cNvPr>
          <p:cNvSpPr>
            <a:spLocks noGrp="1" noChangeArrowheads="1"/>
          </p:cNvSpPr>
          <p:nvPr>
            <p:ph type="body"/>
          </p:nvPr>
        </p:nvSpPr>
        <p:spPr>
          <a:xfrm>
            <a:off x="666750" y="4714875"/>
            <a:ext cx="533082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a:extLst>
              <a:ext uri="{FF2B5EF4-FFF2-40B4-BE49-F238E27FC236}">
                <a16:creationId xmlns:a16="http://schemas.microsoft.com/office/drawing/2014/main" id="{0E50D707-CFBE-456E-852E-2C09D4ED0E5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6BA4838-9431-4A75-BD95-1BC363391653}" type="slidenum">
              <a:rPr lang="en-GB" altLang="fr-FR" smtClean="0">
                <a:latin typeface="Calibri" panose="020F0502020204030204" pitchFamily="34" charset="0"/>
              </a:rPr>
              <a:pPr>
                <a:spcBef>
                  <a:spcPct val="0"/>
                </a:spcBef>
                <a:buClrTx/>
                <a:buFontTx/>
                <a:buNone/>
              </a:pPr>
              <a:t>25</a:t>
            </a:fld>
            <a:endParaRPr lang="en-GB" altLang="fr-FR">
              <a:latin typeface="Calibri" panose="020F0502020204030204" pitchFamily="34" charset="0"/>
            </a:endParaRPr>
          </a:p>
        </p:txBody>
      </p:sp>
      <p:sp>
        <p:nvSpPr>
          <p:cNvPr id="26627" name="Text Box 1">
            <a:extLst>
              <a:ext uri="{FF2B5EF4-FFF2-40B4-BE49-F238E27FC236}">
                <a16:creationId xmlns:a16="http://schemas.microsoft.com/office/drawing/2014/main" id="{6BFBE904-1031-41EA-AD1B-15DAA999A461}"/>
              </a:ext>
            </a:extLst>
          </p:cNvPr>
          <p:cNvSpPr txBox="1">
            <a:spLocks noChangeArrowheads="1"/>
          </p:cNvSpPr>
          <p:nvPr/>
        </p:nvSpPr>
        <p:spPr bwMode="auto">
          <a:xfrm>
            <a:off x="981075" y="744538"/>
            <a:ext cx="4706938" cy="3722687"/>
          </a:xfrm>
          <a:prstGeom prst="rect">
            <a:avLst/>
          </a:prstGeom>
          <a:solidFill>
            <a:srgbClr val="FFFFFF"/>
          </a:solidFill>
          <a:ln w="9360">
            <a:solidFill>
              <a:srgbClr val="000000"/>
            </a:solidFill>
            <a:miter lim="800000"/>
            <a:headEnd/>
            <a:tailEnd/>
          </a:ln>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26628" name="Rectangle 2">
            <a:extLst>
              <a:ext uri="{FF2B5EF4-FFF2-40B4-BE49-F238E27FC236}">
                <a16:creationId xmlns:a16="http://schemas.microsoft.com/office/drawing/2014/main" id="{C05BD7C8-3E83-41D6-B7BC-81B9C34BA725}"/>
              </a:ext>
            </a:extLst>
          </p:cNvPr>
          <p:cNvSpPr>
            <a:spLocks noGrp="1" noChangeArrowheads="1"/>
          </p:cNvSpPr>
          <p:nvPr>
            <p:ph type="body"/>
          </p:nvPr>
        </p:nvSpPr>
        <p:spPr>
          <a:xfrm>
            <a:off x="666750" y="4714875"/>
            <a:ext cx="533082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3</a:t>
            </a:fld>
            <a:endParaRPr lang="fr-FR"/>
          </a:p>
        </p:txBody>
      </p:sp>
    </p:spTree>
    <p:extLst>
      <p:ext uri="{BB962C8B-B14F-4D97-AF65-F5344CB8AC3E}">
        <p14:creationId xmlns:p14="http://schemas.microsoft.com/office/powerpoint/2010/main" val="112024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démarche qualité est obligatoire depuis 1996 . Elle est le socle de la certification des Ets de santé par la HAS.</a:t>
            </a:r>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4</a:t>
            </a:fld>
            <a:endParaRPr lang="fr-FR"/>
          </a:p>
        </p:txBody>
      </p:sp>
    </p:spTree>
    <p:extLst>
      <p:ext uri="{BB962C8B-B14F-4D97-AF65-F5344CB8AC3E}">
        <p14:creationId xmlns:p14="http://schemas.microsoft.com/office/powerpoint/2010/main" val="266279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5</a:t>
            </a:fld>
            <a:endParaRPr lang="fr-FR"/>
          </a:p>
        </p:txBody>
      </p:sp>
    </p:spTree>
    <p:extLst>
      <p:ext uri="{BB962C8B-B14F-4D97-AF65-F5344CB8AC3E}">
        <p14:creationId xmlns:p14="http://schemas.microsoft.com/office/powerpoint/2010/main" val="204772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6</a:t>
            </a:fld>
            <a:endParaRPr lang="fr-FR"/>
          </a:p>
        </p:txBody>
      </p:sp>
    </p:spTree>
    <p:extLst>
      <p:ext uri="{BB962C8B-B14F-4D97-AF65-F5344CB8AC3E}">
        <p14:creationId xmlns:p14="http://schemas.microsoft.com/office/powerpoint/2010/main" val="13513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7</a:t>
            </a:fld>
            <a:endParaRPr lang="fr-FR"/>
          </a:p>
        </p:txBody>
      </p:sp>
    </p:spTree>
    <p:extLst>
      <p:ext uri="{BB962C8B-B14F-4D97-AF65-F5344CB8AC3E}">
        <p14:creationId xmlns:p14="http://schemas.microsoft.com/office/powerpoint/2010/main" val="360156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9E0BEB-EE11-4966-BA08-A95A0C84C36E}" type="slidenum">
              <a:rPr lang="fr-FR" smtClean="0"/>
              <a:t>8</a:t>
            </a:fld>
            <a:endParaRPr lang="fr-FR"/>
          </a:p>
        </p:txBody>
      </p:sp>
    </p:spTree>
    <p:extLst>
      <p:ext uri="{BB962C8B-B14F-4D97-AF65-F5344CB8AC3E}">
        <p14:creationId xmlns:p14="http://schemas.microsoft.com/office/powerpoint/2010/main" val="200786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Risque incendie: en fonction de l’activité de l’entreprise, le risque va varier au niveau de la fréquence. L’impact sera toujours le même.</a:t>
            </a:r>
          </a:p>
          <a:p>
            <a:r>
              <a:rPr lang="fr-FR" dirty="0"/>
              <a:t>Actions possibles : FC Incendie, Extincteur, Vérification électrique, détection incendie.</a:t>
            </a:r>
          </a:p>
        </p:txBody>
      </p:sp>
      <p:sp>
        <p:nvSpPr>
          <p:cNvPr id="4" name="Espace réservé du numéro de diapositive 3"/>
          <p:cNvSpPr>
            <a:spLocks noGrp="1"/>
          </p:cNvSpPr>
          <p:nvPr>
            <p:ph type="sldNum" sz="quarter" idx="5"/>
          </p:nvPr>
        </p:nvSpPr>
        <p:spPr/>
        <p:txBody>
          <a:bodyPr/>
          <a:lstStyle/>
          <a:p>
            <a:fld id="{5A9E0BEB-EE11-4966-BA08-A95A0C84C36E}" type="slidenum">
              <a:rPr lang="fr-FR" smtClean="0"/>
              <a:t>9</a:t>
            </a:fld>
            <a:endParaRPr lang="fr-FR"/>
          </a:p>
        </p:txBody>
      </p:sp>
    </p:spTree>
    <p:extLst>
      <p:ext uri="{BB962C8B-B14F-4D97-AF65-F5344CB8AC3E}">
        <p14:creationId xmlns:p14="http://schemas.microsoft.com/office/powerpoint/2010/main" val="1865253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343382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E87A18B-6E47-4090-AD83-918A21C4F62F}" type="datetimeFigureOut">
              <a:rPr lang="fr-FR" smtClean="0"/>
              <a:t>26/04/2024</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102776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192710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2844586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289374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87A18B-6E47-4090-AD83-918A21C4F62F}" type="datetimeFigureOut">
              <a:rPr lang="fr-FR" smtClean="0"/>
              <a:t>26/04/2024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224583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87A18B-6E47-4090-AD83-918A21C4F62F}" type="datetimeFigureOut">
              <a:rPr lang="fr-FR" smtClean="0"/>
              <a:t>26/04/2024</a:t>
            </a:fld>
            <a:endParaRPr lang="fr-FR"/>
          </a:p>
        </p:txBody>
      </p:sp>
      <p:sp>
        <p:nvSpPr>
          <p:cNvPr id="8" name="Footer Placeholder 7"/>
          <p:cNvSpPr>
            <a:spLocks noGrp="1"/>
          </p:cNvSpPr>
          <p:nvPr>
            <p:ph type="ftr" sz="quarter" idx="11"/>
          </p:nvPr>
        </p:nvSpPr>
        <p:spPr>
          <a:xfrm>
            <a:off x="561111" y="6391838"/>
            <a:ext cx="3644282" cy="304801"/>
          </a:xfrm>
        </p:spPr>
        <p:txBody>
          <a:bodyPr/>
          <a:lstStyle/>
          <a:p>
            <a:endParaRPr lang="fr-FR"/>
          </a:p>
        </p:txBody>
      </p:sp>
      <p:sp>
        <p:nvSpPr>
          <p:cNvPr id="9" name="Slide Number Placeholder 8"/>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80446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71265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346784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2782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78370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E87A18B-6E47-4090-AD83-918A21C4F62F}" type="datetimeFigureOut">
              <a:rPr lang="fr-FR" smtClean="0"/>
              <a:t>26/04/2024</a:t>
            </a:fld>
            <a:endParaRPr lang="fr-FR"/>
          </a:p>
        </p:txBody>
      </p:sp>
      <p:sp>
        <p:nvSpPr>
          <p:cNvPr id="5" name="Footer Placeholder 4"/>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214112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E87A18B-6E47-4090-AD83-918A21C4F62F}" type="datetimeFigureOut">
              <a:rPr lang="fr-FR" smtClean="0"/>
              <a:t>26/04/2024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8934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E87A18B-6E47-4090-AD83-918A21C4F62F}" type="datetimeFigureOut">
              <a:rPr lang="fr-FR" smtClean="0"/>
              <a:t>26/04/2024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313081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0E87A18B-6E47-4090-AD83-918A21C4F62F}" type="datetimeFigureOut">
              <a:rPr lang="fr-FR" smtClean="0"/>
              <a:t>26/04/2024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67788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7A18B-6E47-4090-AD83-918A21C4F62F}" type="datetimeFigureOut">
              <a:rPr lang="fr-FR" smtClean="0"/>
              <a:t>26/04/2024</a:t>
            </a:fld>
            <a:endParaRPr lang="fr-FR"/>
          </a:p>
        </p:txBody>
      </p:sp>
      <p:sp>
        <p:nvSpPr>
          <p:cNvPr id="3" name="Footer Placeholder 2"/>
          <p:cNvSpPr>
            <a:spLocks noGrp="1"/>
          </p:cNvSpPr>
          <p:nvPr>
            <p:ph type="ftr" sz="quarter" idx="11"/>
          </p:nvPr>
        </p:nvSpPr>
        <p:spPr/>
        <p:txBody>
          <a:bodyPr/>
          <a:lstStyle/>
          <a:p>
            <a:endParaRPr lang="fr-F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60222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E87A18B-6E47-4090-AD83-918A21C4F62F}" type="datetimeFigureOut">
              <a:rPr lang="fr-FR" smtClean="0"/>
              <a:t>26/04/2024</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63305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E87A18B-6E47-4090-AD83-918A21C4F62F}" type="datetimeFigureOut">
              <a:rPr lang="fr-FR" smtClean="0"/>
              <a:t>26/04/2024</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8EBDCD-ACC6-4F83-8980-B2837894FB4A}" type="slidenum">
              <a:rPr lang="fr-FR" smtClean="0"/>
              <a:t>‹N°›</a:t>
            </a:fld>
            <a:endParaRPr lang="fr-FR"/>
          </a:p>
        </p:txBody>
      </p:sp>
    </p:spTree>
    <p:extLst>
      <p:ext uri="{BB962C8B-B14F-4D97-AF65-F5344CB8AC3E}">
        <p14:creationId xmlns:p14="http://schemas.microsoft.com/office/powerpoint/2010/main" val="100824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E87A18B-6E47-4090-AD83-918A21C4F62F}" type="datetimeFigureOut">
              <a:rPr lang="fr-FR" smtClean="0"/>
              <a:t>26/04/2024</a:t>
            </a:fld>
            <a:endParaRPr lang="fr-F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r-F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D8EBDCD-ACC6-4F83-8980-B2837894FB4A}" type="slidenum">
              <a:rPr lang="fr-FR" smtClean="0"/>
              <a:t>‹N°›</a:t>
            </a:fld>
            <a:endParaRPr lang="fr-FR"/>
          </a:p>
        </p:txBody>
      </p:sp>
    </p:spTree>
    <p:extLst>
      <p:ext uri="{BB962C8B-B14F-4D97-AF65-F5344CB8AC3E}">
        <p14:creationId xmlns:p14="http://schemas.microsoft.com/office/powerpoint/2010/main" val="3088437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requa.fr/sanitaire/100/formation-et-accompagnement-a-la-mise-en-place-de-comite-de-retour-d-experience-crex"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5F139-A2C4-4041-BBBD-0DD9B32BBCFA}"/>
              </a:ext>
            </a:extLst>
          </p:cNvPr>
          <p:cNvSpPr>
            <a:spLocks noGrp="1"/>
          </p:cNvSpPr>
          <p:nvPr>
            <p:ph type="ctrTitle"/>
          </p:nvPr>
        </p:nvSpPr>
        <p:spPr/>
        <p:txBody>
          <a:bodyPr/>
          <a:lstStyle/>
          <a:p>
            <a:r>
              <a:rPr lang="fr-FR" dirty="0"/>
              <a:t>LA CARTOGRAPHIE DES RISQUES</a:t>
            </a:r>
          </a:p>
        </p:txBody>
      </p:sp>
      <p:sp>
        <p:nvSpPr>
          <p:cNvPr id="3" name="Sous-titre 2">
            <a:extLst>
              <a:ext uri="{FF2B5EF4-FFF2-40B4-BE49-F238E27FC236}">
                <a16:creationId xmlns:a16="http://schemas.microsoft.com/office/drawing/2014/main" id="{3A32441C-26A0-4842-9231-C5EE11A6DDFD}"/>
              </a:ext>
            </a:extLst>
          </p:cNvPr>
          <p:cNvSpPr>
            <a:spLocks noGrp="1"/>
          </p:cNvSpPr>
          <p:nvPr>
            <p:ph type="subTitle" idx="1"/>
          </p:nvPr>
        </p:nvSpPr>
        <p:spPr>
          <a:xfrm>
            <a:off x="2088776" y="4166815"/>
            <a:ext cx="9144000" cy="1655762"/>
          </a:xfrm>
        </p:spPr>
        <p:txBody>
          <a:bodyPr>
            <a:normAutofit/>
          </a:bodyPr>
          <a:lstStyle/>
          <a:p>
            <a:endParaRPr lang="fr-FR" dirty="0"/>
          </a:p>
          <a:p>
            <a:pPr algn="r"/>
            <a:r>
              <a:rPr lang="fr-FR" dirty="0"/>
              <a:t>C7  UE 4.8 s6 Qualité des soins , évaluation des pratiques</a:t>
            </a:r>
          </a:p>
          <a:p>
            <a:pPr algn="r"/>
            <a:r>
              <a:rPr lang="fr-FR" dirty="0"/>
              <a:t>Promo IDE 2021/2024</a:t>
            </a:r>
          </a:p>
          <a:p>
            <a:pPr algn="r"/>
            <a:r>
              <a:rPr lang="fr-FR" dirty="0"/>
              <a:t>Pauline </a:t>
            </a:r>
            <a:r>
              <a:rPr lang="fr-FR" dirty="0" err="1"/>
              <a:t>vauclair</a:t>
            </a:r>
            <a:endParaRPr lang="fr-FR" dirty="0"/>
          </a:p>
        </p:txBody>
      </p:sp>
      <p:pic>
        <p:nvPicPr>
          <p:cNvPr id="1026" name="Picture 2" descr="Management des risques : comment structurer l'impalpable ?">
            <a:extLst>
              <a:ext uri="{FF2B5EF4-FFF2-40B4-BE49-F238E27FC236}">
                <a16:creationId xmlns:a16="http://schemas.microsoft.com/office/drawing/2014/main" id="{17F582DB-FCC4-4A07-8E6A-FAC422FE9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879" y="1235405"/>
            <a:ext cx="325755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5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525294" y="452336"/>
            <a:ext cx="11138169" cy="1151965"/>
          </a:xfrm>
        </p:spPr>
        <p:txBody>
          <a:bodyPr>
            <a:normAutofit fontScale="90000"/>
          </a:bodyPr>
          <a:lstStyle/>
          <a:p>
            <a:r>
              <a:rPr lang="fr-FR" cap="none" dirty="0">
                <a:latin typeface="Arial" panose="020B0604020202020204" pitchFamily="34" charset="0"/>
                <a:cs typeface="Arial" panose="020B0604020202020204" pitchFamily="34" charset="0"/>
              </a:rPr>
              <a:t>Une cartographie des risques,</a:t>
            </a:r>
            <a:br>
              <a:rPr lang="fr-FR" cap="none" dirty="0">
                <a:latin typeface="Arial" panose="020B0604020202020204" pitchFamily="34" charset="0"/>
                <a:cs typeface="Arial" panose="020B0604020202020204" pitchFamily="34" charset="0"/>
              </a:rPr>
            </a:br>
            <a:r>
              <a:rPr lang="fr-FR" cap="none" dirty="0">
                <a:latin typeface="Arial" panose="020B0604020202020204" pitchFamily="34" charset="0"/>
                <a:cs typeface="Arial" panose="020B0604020202020204" pitchFamily="34" charset="0"/>
              </a:rPr>
              <a:t>la méthode </a:t>
            </a:r>
            <a:r>
              <a:rPr lang="fr-FR" dirty="0">
                <a:latin typeface="Arial" panose="020B0604020202020204" pitchFamily="34" charset="0"/>
                <a:cs typeface="Arial" panose="020B0604020202020204" pitchFamily="34" charset="0"/>
              </a:rPr>
              <a:t>:</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a:xfrm>
            <a:off x="691978" y="2458995"/>
            <a:ext cx="10446895" cy="2625599"/>
          </a:xfrm>
        </p:spPr>
        <p:txBody>
          <a:bodyPr>
            <a:noAutofit/>
          </a:bodyPr>
          <a:lstStyle/>
          <a:p>
            <a:r>
              <a:rPr lang="fr-FR" sz="2400" dirty="0">
                <a:latin typeface="Times New Roman" panose="02020603050405020304" pitchFamily="18" charset="0"/>
                <a:cs typeface="Times New Roman" panose="02020603050405020304" pitchFamily="18" charset="0"/>
              </a:rPr>
              <a:t>1. </a:t>
            </a:r>
            <a:r>
              <a:rPr lang="fr-FR" sz="2400" cap="none" dirty="0">
                <a:latin typeface="Times New Roman" panose="02020603050405020304" pitchFamily="18" charset="0"/>
                <a:cs typeface="Times New Roman" panose="02020603050405020304" pitchFamily="18" charset="0"/>
              </a:rPr>
              <a:t>Identifier le risque : Connaitre le risque permet de mieux le prévenir. Cette étape consiste à la recherche de tous les événements ou dysfonctionnements qui sont à l’origine de perturbations. ( source potentielle: les FEI)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98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525294" y="452336"/>
            <a:ext cx="11138169" cy="1151965"/>
          </a:xfrm>
        </p:spPr>
        <p:txBody>
          <a:bodyPr>
            <a:normAutofit fontScale="90000"/>
          </a:bodyPr>
          <a:lstStyle/>
          <a:p>
            <a:r>
              <a:rPr lang="fr-FR" cap="none" dirty="0">
                <a:latin typeface="Arial" panose="020B0604020202020204" pitchFamily="34" charset="0"/>
                <a:cs typeface="Arial" panose="020B0604020202020204" pitchFamily="34" charset="0"/>
              </a:rPr>
              <a:t>Une cartographie des risques,</a:t>
            </a:r>
            <a:br>
              <a:rPr lang="fr-FR" cap="none" dirty="0">
                <a:latin typeface="Arial" panose="020B0604020202020204" pitchFamily="34" charset="0"/>
                <a:cs typeface="Arial" panose="020B0604020202020204" pitchFamily="34" charset="0"/>
              </a:rPr>
            </a:br>
            <a:r>
              <a:rPr lang="fr-FR" cap="none" dirty="0">
                <a:latin typeface="Arial" panose="020B0604020202020204" pitchFamily="34" charset="0"/>
                <a:cs typeface="Arial" panose="020B0604020202020204" pitchFamily="34" charset="0"/>
              </a:rPr>
              <a:t>la méthode </a:t>
            </a:r>
            <a:r>
              <a:rPr lang="fr-FR" dirty="0">
                <a:latin typeface="Arial" panose="020B0604020202020204" pitchFamily="34" charset="0"/>
                <a:cs typeface="Arial" panose="020B0604020202020204" pitchFamily="34" charset="0"/>
              </a:rPr>
              <a:t>:</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a:xfrm>
            <a:off x="744166" y="2557849"/>
            <a:ext cx="10394707" cy="3262183"/>
          </a:xfrm>
        </p:spPr>
        <p:txBody>
          <a:bodyPr>
            <a:noAutofit/>
          </a:bodyPr>
          <a:lstStyle/>
          <a:p>
            <a:r>
              <a:rPr lang="fr-FR" sz="2400" dirty="0">
                <a:latin typeface="Times New Roman" panose="02020603050405020304" pitchFamily="18" charset="0"/>
                <a:cs typeface="Times New Roman" panose="02020603050405020304" pitchFamily="18" charset="0"/>
              </a:rPr>
              <a:t>2. </a:t>
            </a:r>
            <a:r>
              <a:rPr lang="fr-FR" sz="2400" cap="none" dirty="0">
                <a:latin typeface="Times New Roman" panose="02020603050405020304" pitchFamily="18" charset="0"/>
                <a:cs typeface="Times New Roman" panose="02020603050405020304" pitchFamily="18" charset="0"/>
              </a:rPr>
              <a:t>Evaluer le risque: Analyser en détail et quantifier des risques. Mesurer leurs conséquences en terme de gravité et de fréquence.</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42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525294" y="452336"/>
            <a:ext cx="11138169" cy="1151965"/>
          </a:xfrm>
        </p:spPr>
        <p:txBody>
          <a:bodyPr>
            <a:normAutofit fontScale="90000"/>
          </a:bodyPr>
          <a:lstStyle/>
          <a:p>
            <a:r>
              <a:rPr lang="fr-FR" cap="none" dirty="0">
                <a:latin typeface="Arial" panose="020B0604020202020204" pitchFamily="34" charset="0"/>
                <a:cs typeface="Arial" panose="020B0604020202020204" pitchFamily="34" charset="0"/>
              </a:rPr>
              <a:t>Une cartographie des risques,</a:t>
            </a:r>
            <a:br>
              <a:rPr lang="fr-FR" cap="none" dirty="0">
                <a:latin typeface="Arial" panose="020B0604020202020204" pitchFamily="34" charset="0"/>
                <a:cs typeface="Arial" panose="020B0604020202020204" pitchFamily="34" charset="0"/>
              </a:rPr>
            </a:br>
            <a:r>
              <a:rPr lang="fr-FR" cap="none" dirty="0">
                <a:latin typeface="Arial" panose="020B0604020202020204" pitchFamily="34" charset="0"/>
                <a:cs typeface="Arial" panose="020B0604020202020204" pitchFamily="34" charset="0"/>
              </a:rPr>
              <a:t>la méthode </a:t>
            </a:r>
            <a:r>
              <a:rPr lang="fr-FR" dirty="0">
                <a:latin typeface="Arial" panose="020B0604020202020204" pitchFamily="34" charset="0"/>
                <a:cs typeface="Arial" panose="020B0604020202020204" pitchFamily="34" charset="0"/>
              </a:rPr>
              <a:t>:</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a:xfrm>
            <a:off x="741406" y="2384853"/>
            <a:ext cx="10397468" cy="3286897"/>
          </a:xfrm>
        </p:spPr>
        <p:txBody>
          <a:bodyPr>
            <a:noAutofit/>
          </a:bodyPr>
          <a:lstStyle/>
          <a:p>
            <a:r>
              <a:rPr lang="fr-FR" sz="2400" dirty="0">
                <a:latin typeface="Times New Roman" panose="02020603050405020304" pitchFamily="18" charset="0"/>
                <a:cs typeface="Times New Roman" panose="02020603050405020304" pitchFamily="18" charset="0"/>
              </a:rPr>
              <a:t>3. </a:t>
            </a:r>
            <a:r>
              <a:rPr lang="fr-FR" sz="2400" cap="none" dirty="0">
                <a:latin typeface="Times New Roman" panose="02020603050405020304" pitchFamily="18" charset="0"/>
                <a:cs typeface="Times New Roman" panose="02020603050405020304" pitchFamily="18" charset="0"/>
              </a:rPr>
              <a:t>Rechercher des solutions : Mettre en place des mesures de protection afin de limiter la gravité du risque, et diminuer la fréquence de survenue.</a:t>
            </a:r>
          </a:p>
          <a:p>
            <a:pPr marL="0" indent="0">
              <a:buNone/>
            </a:pPr>
            <a:r>
              <a:rPr lang="fr-FR" sz="2400" cap="none"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41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525294" y="452336"/>
            <a:ext cx="11138169" cy="1151965"/>
          </a:xfrm>
        </p:spPr>
        <p:txBody>
          <a:bodyPr>
            <a:normAutofit fontScale="90000"/>
          </a:bodyPr>
          <a:lstStyle/>
          <a:p>
            <a:r>
              <a:rPr lang="fr-FR" cap="none" dirty="0">
                <a:latin typeface="Arial" panose="020B0604020202020204" pitchFamily="34" charset="0"/>
                <a:cs typeface="Arial" panose="020B0604020202020204" pitchFamily="34" charset="0"/>
              </a:rPr>
              <a:t>Une cartographie des risques,</a:t>
            </a:r>
            <a:br>
              <a:rPr lang="fr-FR" cap="none" dirty="0">
                <a:latin typeface="Arial" panose="020B0604020202020204" pitchFamily="34" charset="0"/>
                <a:cs typeface="Arial" panose="020B0604020202020204" pitchFamily="34" charset="0"/>
              </a:rPr>
            </a:br>
            <a:r>
              <a:rPr lang="fr-FR" cap="none" dirty="0">
                <a:latin typeface="Arial" panose="020B0604020202020204" pitchFamily="34" charset="0"/>
                <a:cs typeface="Arial" panose="020B0604020202020204" pitchFamily="34" charset="0"/>
              </a:rPr>
              <a:t>la méthode </a:t>
            </a:r>
            <a:r>
              <a:rPr lang="fr-FR" dirty="0">
                <a:latin typeface="Arial" panose="020B0604020202020204" pitchFamily="34" charset="0"/>
                <a:cs typeface="Arial" panose="020B0604020202020204" pitchFamily="34" charset="0"/>
              </a:rPr>
              <a:t>:</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a:xfrm>
            <a:off x="744166" y="2446638"/>
            <a:ext cx="10394707" cy="3959026"/>
          </a:xfrm>
        </p:spPr>
        <p:txBody>
          <a:bodyPr>
            <a:noAutofit/>
          </a:bodyPr>
          <a:lstStyle/>
          <a:p>
            <a:r>
              <a:rPr lang="fr-FR" sz="2400" dirty="0">
                <a:latin typeface="Times New Roman" panose="02020603050405020304" pitchFamily="18" charset="0"/>
                <a:cs typeface="Times New Roman" panose="02020603050405020304" pitchFamily="18" charset="0"/>
              </a:rPr>
              <a:t>4. </a:t>
            </a:r>
            <a:r>
              <a:rPr lang="fr-FR" sz="2400" cap="none" dirty="0">
                <a:latin typeface="Times New Roman" panose="02020603050405020304" pitchFamily="18" charset="0"/>
                <a:cs typeface="Times New Roman" panose="02020603050405020304" pitchFamily="18" charset="0"/>
              </a:rPr>
              <a:t>Suivre les actions mises en place et l’évolution du risque : Vérification de la mise en œuvre des mesures et de leur réajustement si nécessaire. Suivi des indicateurs.</a:t>
            </a:r>
          </a:p>
          <a:p>
            <a:pPr marL="0" indent="0">
              <a:buNone/>
            </a:pPr>
            <a:r>
              <a:rPr lang="fr-FR" sz="2400" cap="none"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13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434110" y="685800"/>
            <a:ext cx="11157526" cy="1151965"/>
          </a:xfrm>
        </p:spPr>
        <p:txBody>
          <a:bodyPr>
            <a:normAutofit fontScale="90000"/>
          </a:bodyPr>
          <a:lstStyle/>
          <a:p>
            <a:r>
              <a:rPr lang="fr-FR" cap="none" dirty="0">
                <a:latin typeface="Arial" panose="020B0604020202020204" pitchFamily="34" charset="0"/>
                <a:cs typeface="Arial" panose="020B0604020202020204" pitchFamily="34" charset="0"/>
              </a:rPr>
              <a:t>Une cartographie des risques,</a:t>
            </a:r>
            <a:br>
              <a:rPr lang="fr-FR" cap="none" dirty="0">
                <a:latin typeface="Arial" panose="020B0604020202020204" pitchFamily="34" charset="0"/>
                <a:cs typeface="Arial" panose="020B0604020202020204" pitchFamily="34" charset="0"/>
              </a:rPr>
            </a:br>
            <a:r>
              <a:rPr lang="fr-FR" cap="none" dirty="0">
                <a:latin typeface="Arial" panose="020B0604020202020204" pitchFamily="34" charset="0"/>
                <a:cs typeface="Arial" panose="020B0604020202020204" pitchFamily="34" charset="0"/>
              </a:rPr>
              <a:t>la finalité</a:t>
            </a:r>
            <a:r>
              <a:rPr lang="fr-FR" dirty="0">
                <a:latin typeface="Arial" panose="020B0604020202020204" pitchFamily="34" charset="0"/>
                <a:cs typeface="Arial" panose="020B0604020202020204" pitchFamily="34" charset="0"/>
              </a:rPr>
              <a:t>:</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p:txBody>
          <a:bodyPr>
            <a:normAutofit/>
          </a:bodyPr>
          <a:lstStyle/>
          <a:p>
            <a:endParaRPr lang="fr-FR" sz="2400" cap="none" dirty="0">
              <a:latin typeface="Times New Roman" panose="02020603050405020304" pitchFamily="18" charset="0"/>
              <a:cs typeface="Times New Roman" panose="02020603050405020304" pitchFamily="18" charset="0"/>
            </a:endParaRPr>
          </a:p>
          <a:p>
            <a:r>
              <a:rPr lang="fr-FR" sz="2400" cap="none" dirty="0">
                <a:latin typeface="Times New Roman" panose="02020603050405020304" pitchFamily="18" charset="0"/>
                <a:cs typeface="Times New Roman" panose="02020603050405020304" pitchFamily="18" charset="0"/>
              </a:rPr>
              <a:t>Formaliser une analyse exhaustive du processus</a:t>
            </a:r>
          </a:p>
          <a:p>
            <a:r>
              <a:rPr lang="fr-FR" sz="2400" cap="none" dirty="0">
                <a:latin typeface="Times New Roman" panose="02020603050405020304" pitchFamily="18" charset="0"/>
                <a:cs typeface="Times New Roman" panose="02020603050405020304" pitchFamily="18" charset="0"/>
              </a:rPr>
              <a:t>Mettre en place des outils correctifs</a:t>
            </a:r>
          </a:p>
          <a:p>
            <a:r>
              <a:rPr lang="fr-FR" sz="2400" cap="none" dirty="0">
                <a:latin typeface="Times New Roman" panose="02020603050405020304" pitchFamily="18" charset="0"/>
                <a:cs typeface="Times New Roman" panose="02020603050405020304" pitchFamily="18" charset="0"/>
              </a:rPr>
              <a:t>Développer une culture de la gestion des risques</a:t>
            </a:r>
          </a:p>
          <a:p>
            <a:r>
              <a:rPr lang="fr-FR" sz="2400" cap="none" dirty="0">
                <a:latin typeface="Times New Roman" panose="02020603050405020304" pitchFamily="18" charset="0"/>
                <a:cs typeface="Times New Roman" panose="02020603050405020304" pitchFamily="18" charset="0"/>
              </a:rPr>
              <a:t>Incrémenter le compte qualité dans le cadre de la certification</a:t>
            </a:r>
          </a:p>
        </p:txBody>
      </p:sp>
    </p:spTree>
    <p:extLst>
      <p:ext uri="{BB962C8B-B14F-4D97-AF65-F5344CB8AC3E}">
        <p14:creationId xmlns:p14="http://schemas.microsoft.com/office/powerpoint/2010/main" val="158015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73668"/>
            <a:ext cx="9286505" cy="706964"/>
          </a:xfrm>
        </p:spPr>
        <p:txBody>
          <a:bodyPr>
            <a:normAutofit fontScale="90000"/>
          </a:bodyPr>
          <a:lstStyle/>
          <a:p>
            <a:r>
              <a:rPr lang="fr-FR" sz="4800" dirty="0">
                <a:latin typeface="Arial" panose="020B0604020202020204" pitchFamily="34" charset="0"/>
                <a:cs typeface="Arial" panose="020B0604020202020204" pitchFamily="34" charset="0"/>
              </a:rPr>
              <a:t>Différentes cartographies des risques </a:t>
            </a:r>
          </a:p>
        </p:txBody>
      </p:sp>
      <p:sp>
        <p:nvSpPr>
          <p:cNvPr id="3" name="Espace réservé du contenu 2"/>
          <p:cNvSpPr>
            <a:spLocks noGrp="1"/>
          </p:cNvSpPr>
          <p:nvPr>
            <p:ph sz="quarter" idx="13"/>
          </p:nvPr>
        </p:nvSpPr>
        <p:spPr>
          <a:xfrm>
            <a:off x="685800" y="2508422"/>
            <a:ext cx="10394707" cy="2866163"/>
          </a:xfrm>
        </p:spPr>
        <p:txBody>
          <a:bodyPr>
            <a:normAutofit lnSpcReduction="10000"/>
          </a:bodyPr>
          <a:lstStyle/>
          <a:p>
            <a:r>
              <a:rPr lang="fr-FR" sz="2400" dirty="0">
                <a:latin typeface="Times New Roman" panose="02020603050405020304" pitchFamily="18" charset="0"/>
                <a:cs typeface="Times New Roman" panose="02020603050405020304" pitchFamily="18" charset="0"/>
              </a:rPr>
              <a:t>Droits du patients</a:t>
            </a:r>
          </a:p>
          <a:p>
            <a:r>
              <a:rPr lang="fr-FR" sz="2400" dirty="0">
                <a:latin typeface="Times New Roman" panose="02020603050405020304" pitchFamily="18" charset="0"/>
                <a:cs typeface="Times New Roman" panose="02020603050405020304" pitchFamily="18" charset="0"/>
              </a:rPr>
              <a:t>Prise en charge médicamenteuse</a:t>
            </a:r>
          </a:p>
          <a:p>
            <a:r>
              <a:rPr lang="fr-FR" sz="2400" dirty="0">
                <a:latin typeface="Times New Roman" panose="02020603050405020304" pitchFamily="18" charset="0"/>
                <a:cs typeface="Times New Roman" panose="02020603050405020304" pitchFamily="18" charset="0"/>
              </a:rPr>
              <a:t>Prise en charge des patients en fin de vie</a:t>
            </a:r>
          </a:p>
          <a:p>
            <a:r>
              <a:rPr lang="fr-FR" sz="2400" dirty="0">
                <a:latin typeface="Times New Roman" panose="02020603050405020304" pitchFamily="18" charset="0"/>
                <a:cs typeface="Times New Roman" panose="02020603050405020304" pitchFamily="18" charset="0"/>
              </a:rPr>
              <a:t>Parcours patient</a:t>
            </a:r>
          </a:p>
          <a:p>
            <a:r>
              <a:rPr lang="fr-FR" sz="2400" dirty="0">
                <a:latin typeface="Times New Roman" panose="02020603050405020304" pitchFamily="18" charset="0"/>
                <a:cs typeface="Times New Roman" panose="02020603050405020304" pitchFamily="18" charset="0"/>
              </a:rPr>
              <a:t>Prise en charge de la douleur </a:t>
            </a:r>
          </a:p>
          <a:p>
            <a:r>
              <a:rPr lang="fr-FR" sz="2400" dirty="0">
                <a:latin typeface="Times New Roman" panose="02020603050405020304" pitchFamily="18"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415439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857F4-F6A9-4675-84ED-6F1D89E1EC32}"/>
              </a:ext>
            </a:extLst>
          </p:cNvPr>
          <p:cNvSpPr>
            <a:spLocks noGrp="1"/>
          </p:cNvSpPr>
          <p:nvPr>
            <p:ph type="title"/>
          </p:nvPr>
        </p:nvSpPr>
        <p:spPr/>
        <p:txBody>
          <a:bodyPr/>
          <a:lstStyle/>
          <a:p>
            <a:endParaRPr lang="en-US"/>
          </a:p>
        </p:txBody>
      </p:sp>
      <p:pic>
        <p:nvPicPr>
          <p:cNvPr id="10" name="Espace réservé du contenu 9">
            <a:extLst>
              <a:ext uri="{FF2B5EF4-FFF2-40B4-BE49-F238E27FC236}">
                <a16:creationId xmlns:a16="http://schemas.microsoft.com/office/drawing/2014/main" id="{C5D6DFEC-D2B5-43C6-BB05-95D0F7D4F623}"/>
              </a:ext>
            </a:extLst>
          </p:cNvPr>
          <p:cNvPicPr>
            <a:picLocks noGrp="1" noChangeAspect="1"/>
          </p:cNvPicPr>
          <p:nvPr>
            <p:ph sz="quarter" idx="13"/>
          </p:nvPr>
        </p:nvPicPr>
        <p:blipFill>
          <a:blip r:embed="rId2"/>
          <a:stretch>
            <a:fillRect/>
          </a:stretch>
        </p:blipFill>
        <p:spPr>
          <a:xfrm>
            <a:off x="1042153" y="391886"/>
            <a:ext cx="10281238" cy="6150428"/>
          </a:xfrm>
          <a:prstGeom prst="rect">
            <a:avLst/>
          </a:prstGeom>
        </p:spPr>
      </p:pic>
    </p:spTree>
    <p:extLst>
      <p:ext uri="{BB962C8B-B14F-4D97-AF65-F5344CB8AC3E}">
        <p14:creationId xmlns:p14="http://schemas.microsoft.com/office/powerpoint/2010/main" val="196930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01500-3005-4D0F-8960-3A22828A2B24}"/>
              </a:ext>
            </a:extLst>
          </p:cNvPr>
          <p:cNvSpPr>
            <a:spLocks noGrp="1"/>
          </p:cNvSpPr>
          <p:nvPr>
            <p:ph type="title"/>
          </p:nvPr>
        </p:nvSpPr>
        <p:spPr>
          <a:xfrm>
            <a:off x="1043743" y="714176"/>
            <a:ext cx="8761413" cy="1089728"/>
          </a:xfrm>
        </p:spPr>
        <p:txBody>
          <a:bodyPr/>
          <a:lstStyle/>
          <a:p>
            <a:r>
              <a:rPr lang="fr-FR" dirty="0"/>
              <a:t>Fiches d’évènements indésirables à l’IFSI : PAQ </a:t>
            </a:r>
            <a:r>
              <a:rPr lang="fr-FR" sz="1800" dirty="0"/>
              <a:t>(proposition d’amélioration de la qualité)</a:t>
            </a:r>
            <a:endParaRPr lang="en-US" dirty="0"/>
          </a:p>
        </p:txBody>
      </p:sp>
      <p:sp>
        <p:nvSpPr>
          <p:cNvPr id="3" name="Espace réservé du contenu 2">
            <a:extLst>
              <a:ext uri="{FF2B5EF4-FFF2-40B4-BE49-F238E27FC236}">
                <a16:creationId xmlns:a16="http://schemas.microsoft.com/office/drawing/2014/main" id="{B2D6D47C-1D1A-40BB-B78D-8E78EE8D2C22}"/>
              </a:ext>
            </a:extLst>
          </p:cNvPr>
          <p:cNvSpPr>
            <a:spLocks noGrp="1"/>
          </p:cNvSpPr>
          <p:nvPr>
            <p:ph sz="quarter" idx="13"/>
          </p:nvPr>
        </p:nvSpPr>
        <p:spPr/>
        <p:txBody>
          <a:bodyPr/>
          <a:lstStyle/>
          <a:p>
            <a:r>
              <a:rPr lang="fr-FR" dirty="0"/>
              <a:t>Exemple </a:t>
            </a:r>
            <a:endParaRPr lang="en-US" dirty="0"/>
          </a:p>
        </p:txBody>
      </p:sp>
    </p:spTree>
    <p:extLst>
      <p:ext uri="{BB962C8B-B14F-4D97-AF65-F5344CB8AC3E}">
        <p14:creationId xmlns:p14="http://schemas.microsoft.com/office/powerpoint/2010/main" val="401891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9538F-EDEF-48E1-A214-C0C98DF887CB}"/>
              </a:ext>
            </a:extLst>
          </p:cNvPr>
          <p:cNvSpPr>
            <a:spLocks noGrp="1"/>
          </p:cNvSpPr>
          <p:nvPr>
            <p:ph type="title"/>
          </p:nvPr>
        </p:nvSpPr>
        <p:spPr>
          <a:xfrm>
            <a:off x="1056100" y="701819"/>
            <a:ext cx="8761413" cy="1089728"/>
          </a:xfrm>
        </p:spPr>
        <p:txBody>
          <a:bodyPr/>
          <a:lstStyle/>
          <a:p>
            <a:r>
              <a:rPr lang="fr-FR" dirty="0"/>
              <a:t>Fiche d’évènement indésirable…à l’hôpital !</a:t>
            </a:r>
            <a:endParaRPr lang="en-US" dirty="0"/>
          </a:p>
        </p:txBody>
      </p:sp>
      <p:sp>
        <p:nvSpPr>
          <p:cNvPr id="3" name="Espace réservé du contenu 2">
            <a:extLst>
              <a:ext uri="{FF2B5EF4-FFF2-40B4-BE49-F238E27FC236}">
                <a16:creationId xmlns:a16="http://schemas.microsoft.com/office/drawing/2014/main" id="{1951AD28-22AA-4688-9BB6-88BDE3F149D1}"/>
              </a:ext>
            </a:extLst>
          </p:cNvPr>
          <p:cNvSpPr>
            <a:spLocks noGrp="1"/>
          </p:cNvSpPr>
          <p:nvPr>
            <p:ph sz="quarter" idx="13"/>
          </p:nvPr>
        </p:nvSpPr>
        <p:spPr/>
        <p:txBody>
          <a:bodyPr/>
          <a:lstStyle/>
          <a:p>
            <a:r>
              <a:rPr lang="fr-FR" dirty="0"/>
              <a:t>Exemple!</a:t>
            </a:r>
            <a:endParaRPr lang="en-US" dirty="0"/>
          </a:p>
        </p:txBody>
      </p:sp>
    </p:spTree>
    <p:extLst>
      <p:ext uri="{BB962C8B-B14F-4D97-AF65-F5344CB8AC3E}">
        <p14:creationId xmlns:p14="http://schemas.microsoft.com/office/powerpoint/2010/main" val="279042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188B0-34EB-46DA-A076-F1AD9E4C9441}"/>
              </a:ext>
            </a:extLst>
          </p:cNvPr>
          <p:cNvSpPr>
            <a:spLocks noGrp="1"/>
          </p:cNvSpPr>
          <p:nvPr>
            <p:ph type="title"/>
          </p:nvPr>
        </p:nvSpPr>
        <p:spPr/>
        <p:txBody>
          <a:bodyPr/>
          <a:lstStyle/>
          <a:p>
            <a:r>
              <a:rPr lang="fr-FR" dirty="0"/>
              <a:t>CREX: comité de retour d’expérience</a:t>
            </a:r>
            <a:endParaRPr lang="en-US" dirty="0"/>
          </a:p>
        </p:txBody>
      </p:sp>
      <p:sp>
        <p:nvSpPr>
          <p:cNvPr id="3" name="Espace réservé du contenu 2">
            <a:extLst>
              <a:ext uri="{FF2B5EF4-FFF2-40B4-BE49-F238E27FC236}">
                <a16:creationId xmlns:a16="http://schemas.microsoft.com/office/drawing/2014/main" id="{6024C477-F059-4566-A691-FE54BC2508AC}"/>
              </a:ext>
            </a:extLst>
          </p:cNvPr>
          <p:cNvSpPr>
            <a:spLocks noGrp="1"/>
          </p:cNvSpPr>
          <p:nvPr>
            <p:ph sz="quarter" idx="13"/>
          </p:nvPr>
        </p:nvSpPr>
        <p:spPr>
          <a:xfrm>
            <a:off x="685800" y="2669059"/>
            <a:ext cx="10394707" cy="2705526"/>
          </a:xfrm>
        </p:spPr>
        <p:txBody>
          <a:bodyPr/>
          <a:lstStyle/>
          <a:p>
            <a:r>
              <a:rPr lang="fr-FR" dirty="0"/>
              <a:t>«</a:t>
            </a:r>
            <a:r>
              <a:rPr lang="fr-FR" i="1" dirty="0"/>
              <a:t> Le CREX est une démarche organisée et systématique de recueil et d'analyse méthodique des évènements indésirables associés aux soins sans conséquences graves pour le patient, et des évènements précurseurs de risques, en vue de comprendre ce qui s'est passé et éviter de reproduire une situation comportant un risque</a:t>
            </a:r>
            <a:r>
              <a:rPr lang="fr-FR" dirty="0"/>
              <a:t> ».</a:t>
            </a:r>
            <a:endParaRPr lang="en-US" dirty="0"/>
          </a:p>
        </p:txBody>
      </p:sp>
    </p:spTree>
    <p:extLst>
      <p:ext uri="{BB962C8B-B14F-4D97-AF65-F5344CB8AC3E}">
        <p14:creationId xmlns:p14="http://schemas.microsoft.com/office/powerpoint/2010/main" val="222750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726EB-7D12-41E2-B353-03DA9E749754}"/>
              </a:ext>
            </a:extLst>
          </p:cNvPr>
          <p:cNvSpPr>
            <a:spLocks noGrp="1"/>
          </p:cNvSpPr>
          <p:nvPr>
            <p:ph type="title"/>
          </p:nvPr>
        </p:nvSpPr>
        <p:spPr>
          <a:xfrm>
            <a:off x="685800" y="331450"/>
            <a:ext cx="10396882" cy="1151965"/>
          </a:xfrm>
        </p:spPr>
        <p:txBody>
          <a:bodyPr>
            <a:normAutofit/>
          </a:bodyPr>
          <a:lstStyle/>
          <a:p>
            <a:r>
              <a:rPr lang="fr-FR" sz="4800" cap="none" dirty="0">
                <a:latin typeface="Times New Roman" panose="02020603050405020304" pitchFamily="18" charset="0"/>
                <a:cs typeface="Times New Roman" panose="02020603050405020304" pitchFamily="18" charset="0"/>
              </a:rPr>
              <a:t>Selon l’ HAS</a:t>
            </a:r>
            <a:r>
              <a:rPr lang="fr-FR" sz="4800" dirty="0">
                <a:latin typeface="Times New Roman" panose="02020603050405020304" pitchFamily="18" charset="0"/>
                <a:cs typeface="Times New Roman" panose="02020603050405020304" pitchFamily="18" charset="0"/>
              </a:rPr>
              <a:t>: </a:t>
            </a:r>
          </a:p>
        </p:txBody>
      </p:sp>
      <p:sp>
        <p:nvSpPr>
          <p:cNvPr id="3" name="Espace réservé du contenu 2">
            <a:extLst>
              <a:ext uri="{FF2B5EF4-FFF2-40B4-BE49-F238E27FC236}">
                <a16:creationId xmlns:a16="http://schemas.microsoft.com/office/drawing/2014/main" id="{E054AE58-8AF6-4323-A281-ACBE5A21AAC9}"/>
              </a:ext>
            </a:extLst>
          </p:cNvPr>
          <p:cNvSpPr>
            <a:spLocks noGrp="1"/>
          </p:cNvSpPr>
          <p:nvPr>
            <p:ph sz="quarter" idx="13"/>
          </p:nvPr>
        </p:nvSpPr>
        <p:spPr>
          <a:xfrm>
            <a:off x="840259" y="2397211"/>
            <a:ext cx="10240248" cy="3954162"/>
          </a:xfrm>
        </p:spPr>
        <p:txBody>
          <a:bodyPr>
            <a:noAutofit/>
          </a:bodyPr>
          <a:lstStyle/>
          <a:p>
            <a:r>
              <a:rPr lang="fr-FR" sz="2400" cap="none" dirty="0">
                <a:latin typeface="Times New Roman" panose="02020603050405020304" pitchFamily="18" charset="0"/>
                <a:cs typeface="Times New Roman" panose="02020603050405020304" pitchFamily="18" charset="0"/>
              </a:rPr>
              <a:t>« </a:t>
            </a:r>
            <a:r>
              <a:rPr lang="fr-FR" sz="2400" i="1" cap="none" dirty="0">
                <a:latin typeface="Times New Roman" panose="02020603050405020304" pitchFamily="18" charset="0"/>
                <a:cs typeface="Times New Roman" panose="02020603050405020304" pitchFamily="18" charset="0"/>
              </a:rPr>
              <a:t>Le risque fait parti de toute activité humaine , a fortiori dans un domaine complexe et en constante évolution comme celui de la santé. Pour faire face à la maladie, les professionnels de santé mettent en œuvre différentes actions ( préventives, diagnostiques et thérapeutiques) et différentes organisations ( plateforme de soins, ( …) coopération entre professionnels de santé ( …)), souvent innovantes , dont l’objectif est d’apporter un bénéfice aux patients. Cependant ces actions et ces organisations peuvent avoir des conséquences négatives , appelées évènements indésirables, expressions possibles des risques insuffisamment maitrisés…</a:t>
            </a:r>
            <a:r>
              <a:rPr lang="fr-FR" sz="2400" cap="none"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5470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BC1868FD-E820-4689-AF4C-0FEE67814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28"/>
          <a:stretch>
            <a:fillRect/>
          </a:stretch>
        </p:blipFill>
        <p:spPr bwMode="auto">
          <a:xfrm>
            <a:off x="1524000" y="1844676"/>
            <a:ext cx="903605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3" name="Text Box 2">
            <a:extLst>
              <a:ext uri="{FF2B5EF4-FFF2-40B4-BE49-F238E27FC236}">
                <a16:creationId xmlns:a16="http://schemas.microsoft.com/office/drawing/2014/main" id="{49A51B60-2817-4056-9681-23E3680E512D}"/>
              </a:ext>
            </a:extLst>
          </p:cNvPr>
          <p:cNvSpPr txBox="1">
            <a:spLocks noChangeArrowheads="1"/>
          </p:cNvSpPr>
          <p:nvPr/>
        </p:nvSpPr>
        <p:spPr bwMode="auto">
          <a:xfrm>
            <a:off x="2855913" y="549276"/>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2400" b="1">
                <a:solidFill>
                  <a:srgbClr val="0070C0"/>
                </a:solidFill>
              </a:rPr>
              <a:t>Centre Hospitalier de Sarrebourg </a:t>
            </a:r>
            <a:br>
              <a:rPr lang="en-GB" altLang="fr-FR" sz="2400" b="1">
                <a:solidFill>
                  <a:srgbClr val="0070C0"/>
                </a:solidFill>
              </a:rPr>
            </a:br>
            <a:r>
              <a:rPr lang="en-GB" altLang="fr-FR" sz="2400"/>
              <a:t>CREX</a:t>
            </a:r>
            <a:br>
              <a:rPr lang="en-GB" altLang="fr-FR" sz="2400"/>
            </a:br>
            <a:br>
              <a:rPr lang="en-GB" altLang="fr-FR" sz="2400"/>
            </a:br>
            <a:endParaRPr lang="en-GB" altLang="fr-FR" sz="2400"/>
          </a:p>
        </p:txBody>
      </p:sp>
      <p:sp>
        <p:nvSpPr>
          <p:cNvPr id="15364" name="Text Box 3">
            <a:extLst>
              <a:ext uri="{FF2B5EF4-FFF2-40B4-BE49-F238E27FC236}">
                <a16:creationId xmlns:a16="http://schemas.microsoft.com/office/drawing/2014/main" id="{81882A3C-E168-4C86-933A-324420385E5F}"/>
              </a:ext>
            </a:extLst>
          </p:cNvPr>
          <p:cNvSpPr txBox="1">
            <a:spLocks noChangeArrowheads="1"/>
          </p:cNvSpPr>
          <p:nvPr/>
        </p:nvSpPr>
        <p:spPr bwMode="auto">
          <a:xfrm>
            <a:off x="1992313" y="15795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a:lnSpc>
                <a:spcPct val="100000"/>
              </a:lnSpc>
              <a:spcBef>
                <a:spcPts val="1000"/>
              </a:spcBef>
              <a:buClrTx/>
              <a:buNone/>
            </a:pPr>
            <a:endParaRPr lang="en-GB" altLang="fr-FR" sz="4000" b="1">
              <a:solidFill>
                <a:srgbClr val="0070C0"/>
              </a:solidFill>
            </a:endParaRPr>
          </a:p>
          <a:p>
            <a:pPr algn="ctr">
              <a:lnSpc>
                <a:spcPct val="100000"/>
              </a:lnSpc>
              <a:spcBef>
                <a:spcPts val="1000"/>
              </a:spcBef>
              <a:buClrTx/>
              <a:buNone/>
            </a:pPr>
            <a:endParaRPr lang="en-GB" altLang="fr-FR" sz="4000" b="1">
              <a:solidFill>
                <a:srgbClr val="0070C0"/>
              </a:solidFill>
            </a:endParaRPr>
          </a:p>
          <a:p>
            <a:pPr algn="ctr">
              <a:lnSpc>
                <a:spcPct val="100000"/>
              </a:lnSpc>
              <a:spcBef>
                <a:spcPts val="1350"/>
              </a:spcBef>
              <a:buClrTx/>
              <a:buNone/>
            </a:pPr>
            <a:r>
              <a:rPr lang="en-GB" altLang="fr-FR" sz="5400" b="1">
                <a:solidFill>
                  <a:srgbClr val="0070C0"/>
                </a:solidFill>
              </a:rPr>
              <a:t>Rapport d</a:t>
            </a:r>
            <a:r>
              <a:rPr lang="fr-FR" altLang="fr-FR" sz="5400" b="1">
                <a:solidFill>
                  <a:srgbClr val="0070C0"/>
                </a:solidFill>
              </a:rPr>
              <a:t>’</a:t>
            </a:r>
            <a:r>
              <a:rPr lang="en-GB" altLang="fr-FR" sz="5400" b="1">
                <a:solidFill>
                  <a:srgbClr val="0070C0"/>
                </a:solidFill>
              </a:rPr>
              <a:t>analyse</a:t>
            </a:r>
          </a:p>
        </p:txBody>
      </p:sp>
      <p:sp>
        <p:nvSpPr>
          <p:cNvPr id="15365" name="Text Box 4">
            <a:extLst>
              <a:ext uri="{FF2B5EF4-FFF2-40B4-BE49-F238E27FC236}">
                <a16:creationId xmlns:a16="http://schemas.microsoft.com/office/drawing/2014/main" id="{D96D26FB-2261-49C4-88A3-4535E8665497}"/>
              </a:ext>
            </a:extLst>
          </p:cNvPr>
          <p:cNvSpPr txBox="1">
            <a:spLocks noChangeArrowheads="1"/>
          </p:cNvSpPr>
          <p:nvPr/>
        </p:nvSpPr>
        <p:spPr bwMode="auto">
          <a:xfrm>
            <a:off x="5808664" y="5589589"/>
            <a:ext cx="2928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ClrTx/>
              <a:buFontTx/>
              <a:buNone/>
            </a:pPr>
            <a:endParaRPr lang="fr-FR" altLang="fr-FR" sz="1200">
              <a:solidFill>
                <a:srgbClr val="898989"/>
              </a:solidFill>
            </a:endParaRPr>
          </a:p>
        </p:txBody>
      </p:sp>
      <p:pic>
        <p:nvPicPr>
          <p:cNvPr id="15366" name="Image 1">
            <a:extLst>
              <a:ext uri="{FF2B5EF4-FFF2-40B4-BE49-F238E27FC236}">
                <a16:creationId xmlns:a16="http://schemas.microsoft.com/office/drawing/2014/main" id="{B8911D5F-660B-46AB-99DA-83C759DF86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98426"/>
            <a:ext cx="12747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63FD45A5-79FB-4371-876C-7927145A1856}"/>
              </a:ext>
            </a:extLst>
          </p:cNvPr>
          <p:cNvSpPr txBox="1">
            <a:spLocks noChangeArrowheads="1"/>
          </p:cNvSpPr>
          <p:nvPr/>
        </p:nvSpPr>
        <p:spPr bwMode="auto">
          <a:xfrm>
            <a:off x="1919288"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nSpc>
                <a:spcPct val="100000"/>
              </a:lnSpc>
              <a:spcBef>
                <a:spcPts val="650"/>
              </a:spcBef>
              <a:buClrTx/>
              <a:buNone/>
            </a:pPr>
            <a:r>
              <a:rPr lang="en-GB" altLang="fr-FR" sz="2600" b="1">
                <a:solidFill>
                  <a:srgbClr val="0070C0"/>
                </a:solidFill>
              </a:rPr>
              <a:t>Identification de l</a:t>
            </a:r>
            <a:r>
              <a:rPr lang="fr-FR" altLang="fr-FR" sz="2600" b="1">
                <a:solidFill>
                  <a:srgbClr val="0070C0"/>
                </a:solidFill>
              </a:rPr>
              <a:t>’</a:t>
            </a:r>
            <a:r>
              <a:rPr lang="en-GB" altLang="fr-FR" sz="2600" b="1">
                <a:solidFill>
                  <a:srgbClr val="0070C0"/>
                </a:solidFill>
              </a:rPr>
              <a:t>évènement :</a:t>
            </a:r>
          </a:p>
          <a:p>
            <a:pPr>
              <a:lnSpc>
                <a:spcPct val="100000"/>
              </a:lnSpc>
              <a:spcBef>
                <a:spcPts val="650"/>
              </a:spcBef>
              <a:buClrTx/>
              <a:buNone/>
            </a:pPr>
            <a:r>
              <a:rPr lang="en-GB" altLang="fr-FR" sz="2600" b="1">
                <a:solidFill>
                  <a:srgbClr val="0070C0"/>
                </a:solidFill>
              </a:rPr>
              <a:t>	</a:t>
            </a:r>
            <a:r>
              <a:rPr lang="en-GB" altLang="fr-FR" sz="2600"/>
              <a:t>Pilotes de l</a:t>
            </a:r>
            <a:r>
              <a:rPr lang="fr-FR" altLang="fr-FR" sz="2600"/>
              <a:t>’</a:t>
            </a:r>
            <a:r>
              <a:rPr lang="en-GB" altLang="fr-FR" sz="2600"/>
              <a:t>analyse : </a:t>
            </a:r>
          </a:p>
          <a:p>
            <a:pPr>
              <a:lnSpc>
                <a:spcPct val="100000"/>
              </a:lnSpc>
              <a:spcBef>
                <a:spcPts val="650"/>
              </a:spcBef>
              <a:buClrTx/>
              <a:buNone/>
            </a:pPr>
            <a:r>
              <a:rPr lang="en-GB" altLang="fr-FR" sz="2600"/>
              <a:t>	Date de rédaction : </a:t>
            </a:r>
            <a:endParaRPr lang="en-GB" altLang="fr-FR" sz="2600">
              <a:solidFill>
                <a:schemeClr val="tx1"/>
              </a:solidFill>
            </a:endParaRPr>
          </a:p>
          <a:p>
            <a:pPr>
              <a:lnSpc>
                <a:spcPct val="100000"/>
              </a:lnSpc>
              <a:spcBef>
                <a:spcPts val="650"/>
              </a:spcBef>
              <a:buClrTx/>
              <a:buNone/>
            </a:pPr>
            <a:r>
              <a:rPr lang="en-GB" altLang="fr-FR" sz="2600"/>
              <a:t>	Date de l</a:t>
            </a:r>
            <a:r>
              <a:rPr lang="fr-FR" altLang="fr-FR" sz="2600"/>
              <a:t>’</a:t>
            </a:r>
            <a:r>
              <a:rPr lang="en-GB" altLang="fr-FR" sz="2600"/>
              <a:t>évènement : </a:t>
            </a:r>
            <a:endParaRPr lang="en-GB" altLang="fr-FR" sz="2400">
              <a:solidFill>
                <a:schemeClr val="tx1"/>
              </a:solidFill>
            </a:endParaRPr>
          </a:p>
          <a:p>
            <a:pPr>
              <a:lnSpc>
                <a:spcPct val="100000"/>
              </a:lnSpc>
              <a:spcBef>
                <a:spcPts val="650"/>
              </a:spcBef>
              <a:buClrTx/>
              <a:buNone/>
            </a:pPr>
            <a:r>
              <a:rPr lang="en-GB" altLang="fr-FR" sz="2400"/>
              <a:t> Evènement choisi par le CREX :</a:t>
            </a:r>
          </a:p>
        </p:txBody>
      </p:sp>
      <p:sp>
        <p:nvSpPr>
          <p:cNvPr id="17411" name="Text Box 2">
            <a:extLst>
              <a:ext uri="{FF2B5EF4-FFF2-40B4-BE49-F238E27FC236}">
                <a16:creationId xmlns:a16="http://schemas.microsoft.com/office/drawing/2014/main" id="{40FA68C6-9CCD-42D4-A9C5-C833CABA2F80}"/>
              </a:ext>
            </a:extLst>
          </p:cNvPr>
          <p:cNvSpPr txBox="1">
            <a:spLocks noChangeArrowheads="1"/>
          </p:cNvSpPr>
          <p:nvPr/>
        </p:nvSpPr>
        <p:spPr bwMode="auto">
          <a:xfrm>
            <a:off x="2855913" y="549276"/>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2400" b="1">
                <a:solidFill>
                  <a:srgbClr val="0070C0"/>
                </a:solidFill>
              </a:rPr>
              <a:t>Centre Hospitalier de Sarrebourg </a:t>
            </a:r>
            <a:br>
              <a:rPr lang="en-GB" altLang="fr-FR" sz="2400" b="1">
                <a:solidFill>
                  <a:srgbClr val="0070C0"/>
                </a:solidFill>
              </a:rPr>
            </a:br>
            <a:r>
              <a:rPr lang="en-GB" altLang="fr-FR" sz="2400"/>
              <a:t>CREX</a:t>
            </a:r>
            <a:br>
              <a:rPr lang="en-GB" altLang="fr-FR" sz="2400"/>
            </a:br>
            <a:br>
              <a:rPr lang="en-GB" altLang="fr-FR" sz="2400"/>
            </a:br>
            <a:endParaRPr lang="en-GB" altLang="fr-FR" sz="2400"/>
          </a:p>
        </p:txBody>
      </p:sp>
      <p:pic>
        <p:nvPicPr>
          <p:cNvPr id="17412" name="Image 5">
            <a:extLst>
              <a:ext uri="{FF2B5EF4-FFF2-40B4-BE49-F238E27FC236}">
                <a16:creationId xmlns:a16="http://schemas.microsoft.com/office/drawing/2014/main" id="{044EBB8A-471C-4D64-B7B3-F31AA42625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1" y="107951"/>
            <a:ext cx="12747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559FAC3B-3297-44A8-B029-59DB902F46D4}"/>
              </a:ext>
            </a:extLst>
          </p:cNvPr>
          <p:cNvSpPr txBox="1">
            <a:spLocks noChangeArrowheads="1"/>
          </p:cNvSpPr>
          <p:nvPr/>
        </p:nvSpPr>
        <p:spPr bwMode="auto">
          <a:xfrm>
            <a:off x="1992314" y="1700214"/>
            <a:ext cx="4040187" cy="358775"/>
          </a:xfrm>
          <a:prstGeom prst="rect">
            <a:avLst/>
          </a:prstGeom>
          <a:solidFill>
            <a:srgbClr val="A7D6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nSpc>
                <a:spcPct val="80000"/>
              </a:lnSpc>
              <a:spcBef>
                <a:spcPts val="500"/>
              </a:spcBef>
              <a:buClrTx/>
              <a:buNone/>
            </a:pPr>
            <a:r>
              <a:rPr lang="en-GB" altLang="fr-FR" sz="2000" b="1"/>
              <a:t>Qui voir</a:t>
            </a:r>
          </a:p>
        </p:txBody>
      </p:sp>
      <p:sp>
        <p:nvSpPr>
          <p:cNvPr id="19459" name="Text Box 2">
            <a:extLst>
              <a:ext uri="{FF2B5EF4-FFF2-40B4-BE49-F238E27FC236}">
                <a16:creationId xmlns:a16="http://schemas.microsoft.com/office/drawing/2014/main" id="{DC94E8B3-9D9D-4B42-B8F3-54B895B8914B}"/>
              </a:ext>
            </a:extLst>
          </p:cNvPr>
          <p:cNvSpPr txBox="1">
            <a:spLocks noChangeArrowheads="1"/>
          </p:cNvSpPr>
          <p:nvPr/>
        </p:nvSpPr>
        <p:spPr bwMode="auto">
          <a:xfrm>
            <a:off x="1930400" y="2314575"/>
            <a:ext cx="4211638"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102000"/>
              </a:lnSpc>
              <a:spcBef>
                <a:spcPts val="800"/>
              </a:spcBef>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00"/>
                </a:solidFill>
                <a:latin typeface="Calibri" panose="020F0502020204030204" pitchFamily="34" charset="0"/>
                <a:ea typeface="ＭＳ Ｐゴシック" panose="020B0600070205080204" pitchFamily="34" charset="-128"/>
              </a:defRPr>
            </a:lvl9pPr>
          </a:lstStyle>
          <a:p>
            <a:pPr>
              <a:lnSpc>
                <a:spcPct val="90000"/>
              </a:lnSpc>
              <a:spcBef>
                <a:spcPts val="500"/>
              </a:spcBef>
              <a:buNone/>
            </a:pPr>
            <a:endParaRPr lang="fr-FR" altLang="fr-FR" sz="2400">
              <a:solidFill>
                <a:schemeClr val="tx1"/>
              </a:solidFill>
            </a:endParaRPr>
          </a:p>
        </p:txBody>
      </p:sp>
      <p:sp>
        <p:nvSpPr>
          <p:cNvPr id="19460" name="Text Box 5">
            <a:extLst>
              <a:ext uri="{FF2B5EF4-FFF2-40B4-BE49-F238E27FC236}">
                <a16:creationId xmlns:a16="http://schemas.microsoft.com/office/drawing/2014/main" id="{FDDE116E-7F03-4CB7-A725-8F4224490DCF}"/>
              </a:ext>
            </a:extLst>
          </p:cNvPr>
          <p:cNvSpPr txBox="1">
            <a:spLocks noChangeArrowheads="1"/>
          </p:cNvSpPr>
          <p:nvPr/>
        </p:nvSpPr>
        <p:spPr bwMode="auto">
          <a:xfrm>
            <a:off x="2855913" y="611188"/>
            <a:ext cx="82296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2400" b="1">
                <a:solidFill>
                  <a:srgbClr val="0070C0"/>
                </a:solidFill>
              </a:rPr>
              <a:t>Centre Hospitalier de Sarrebourg </a:t>
            </a:r>
            <a:br>
              <a:rPr lang="en-GB" altLang="fr-FR" sz="2400" b="1">
                <a:solidFill>
                  <a:srgbClr val="0070C0"/>
                </a:solidFill>
              </a:rPr>
            </a:br>
            <a:r>
              <a:rPr lang="en-GB" altLang="fr-FR" sz="2400"/>
              <a:t>CREX</a:t>
            </a:r>
            <a:br>
              <a:rPr lang="en-GB" altLang="fr-FR" sz="2400"/>
            </a:br>
            <a:br>
              <a:rPr lang="en-GB" altLang="fr-FR" sz="2400"/>
            </a:br>
            <a:endParaRPr lang="en-GB" altLang="fr-FR" sz="2400"/>
          </a:p>
        </p:txBody>
      </p:sp>
      <p:sp>
        <p:nvSpPr>
          <p:cNvPr id="19461" name="Text Box 6">
            <a:extLst>
              <a:ext uri="{FF2B5EF4-FFF2-40B4-BE49-F238E27FC236}">
                <a16:creationId xmlns:a16="http://schemas.microsoft.com/office/drawing/2014/main" id="{16896F2E-B474-4D49-81D7-2E9EB8CB7332}"/>
              </a:ext>
            </a:extLst>
          </p:cNvPr>
          <p:cNvSpPr txBox="1">
            <a:spLocks noChangeArrowheads="1"/>
          </p:cNvSpPr>
          <p:nvPr/>
        </p:nvSpPr>
        <p:spPr bwMode="auto">
          <a:xfrm>
            <a:off x="7739064" y="6356351"/>
            <a:ext cx="2928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ClrTx/>
              <a:buFontTx/>
              <a:buNone/>
            </a:pPr>
            <a:endParaRPr lang="fr-FR" altLang="fr-FR" sz="1200">
              <a:solidFill>
                <a:srgbClr val="898989"/>
              </a:solidFill>
            </a:endParaRPr>
          </a:p>
        </p:txBody>
      </p:sp>
      <p:pic>
        <p:nvPicPr>
          <p:cNvPr id="19462" name="Image 9">
            <a:extLst>
              <a:ext uri="{FF2B5EF4-FFF2-40B4-BE49-F238E27FC236}">
                <a16:creationId xmlns:a16="http://schemas.microsoft.com/office/drawing/2014/main" id="{D1D842DF-D4D9-47DE-9D92-0BE4F59D13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1" y="152401"/>
            <a:ext cx="12747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B25EAFA6-1295-45EF-A92C-9463DBE5268F}"/>
              </a:ext>
            </a:extLst>
          </p:cNvPr>
          <p:cNvSpPr txBox="1">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a:lnSpc>
                <a:spcPct val="100000"/>
              </a:lnSpc>
              <a:spcBef>
                <a:spcPts val="1500"/>
              </a:spcBef>
              <a:buClrTx/>
              <a:buNone/>
            </a:pPr>
            <a:endParaRPr lang="en-GB" altLang="fr-FR" sz="6000" b="1">
              <a:solidFill>
                <a:srgbClr val="0070C0"/>
              </a:solidFill>
            </a:endParaRPr>
          </a:p>
          <a:p>
            <a:pPr algn="ctr">
              <a:lnSpc>
                <a:spcPct val="100000"/>
              </a:lnSpc>
              <a:spcBef>
                <a:spcPts val="1500"/>
              </a:spcBef>
              <a:buClrTx/>
              <a:buNone/>
            </a:pPr>
            <a:r>
              <a:rPr lang="en-GB" altLang="fr-FR" sz="6000" b="1">
                <a:solidFill>
                  <a:srgbClr val="0070C0"/>
                </a:solidFill>
              </a:rPr>
              <a:t>Chronologie des faits </a:t>
            </a:r>
          </a:p>
          <a:p>
            <a:pPr>
              <a:lnSpc>
                <a:spcPct val="100000"/>
              </a:lnSpc>
              <a:spcBef>
                <a:spcPts val="700"/>
              </a:spcBef>
              <a:buClrTx/>
              <a:buNone/>
            </a:pPr>
            <a:endParaRPr lang="en-GB" altLang="fr-FR" sz="2800" b="1">
              <a:solidFill>
                <a:srgbClr val="0070C0"/>
              </a:solidFill>
            </a:endParaRPr>
          </a:p>
          <a:p>
            <a:pPr>
              <a:lnSpc>
                <a:spcPct val="100000"/>
              </a:lnSpc>
              <a:spcBef>
                <a:spcPts val="500"/>
              </a:spcBef>
              <a:buClrTx/>
              <a:buNone/>
            </a:pPr>
            <a:r>
              <a:rPr lang="en-GB" altLang="fr-FR" sz="2800" b="1">
                <a:solidFill>
                  <a:srgbClr val="0070C0"/>
                </a:solidFill>
              </a:rPr>
              <a:t>	</a:t>
            </a:r>
            <a:r>
              <a:rPr lang="en-GB" altLang="fr-FR" sz="2000"/>
              <a:t>	</a:t>
            </a:r>
          </a:p>
          <a:p>
            <a:pPr>
              <a:lnSpc>
                <a:spcPct val="100000"/>
              </a:lnSpc>
              <a:spcBef>
                <a:spcPts val="500"/>
              </a:spcBef>
              <a:buClrTx/>
              <a:buNone/>
            </a:pPr>
            <a:endParaRPr lang="en-GB" altLang="fr-FR" sz="2000"/>
          </a:p>
          <a:p>
            <a:pPr algn="ctr">
              <a:lnSpc>
                <a:spcPct val="100000"/>
              </a:lnSpc>
              <a:spcBef>
                <a:spcPts val="500"/>
              </a:spcBef>
              <a:buClrTx/>
              <a:buNone/>
            </a:pPr>
            <a:r>
              <a:rPr lang="en-GB" altLang="fr-FR" sz="2000" b="1">
                <a:solidFill>
                  <a:srgbClr val="0070C0"/>
                </a:solidFill>
              </a:rPr>
              <a:t> </a:t>
            </a:r>
          </a:p>
        </p:txBody>
      </p:sp>
      <p:sp>
        <p:nvSpPr>
          <p:cNvPr id="21507" name="Text Box 2">
            <a:extLst>
              <a:ext uri="{FF2B5EF4-FFF2-40B4-BE49-F238E27FC236}">
                <a16:creationId xmlns:a16="http://schemas.microsoft.com/office/drawing/2014/main" id="{DFA66316-5058-4605-8F46-084C74CBCEF9}"/>
              </a:ext>
            </a:extLst>
          </p:cNvPr>
          <p:cNvSpPr txBox="1">
            <a:spLocks noChangeArrowheads="1"/>
          </p:cNvSpPr>
          <p:nvPr/>
        </p:nvSpPr>
        <p:spPr bwMode="auto">
          <a:xfrm>
            <a:off x="2855913" y="549276"/>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2400" b="1">
                <a:solidFill>
                  <a:srgbClr val="0070C0"/>
                </a:solidFill>
              </a:rPr>
              <a:t>Centre Hospitalier de Sarrebourg </a:t>
            </a:r>
            <a:br>
              <a:rPr lang="en-GB" altLang="fr-FR" sz="2400" b="1">
                <a:solidFill>
                  <a:srgbClr val="0070C0"/>
                </a:solidFill>
              </a:rPr>
            </a:br>
            <a:r>
              <a:rPr lang="en-GB" altLang="fr-FR" sz="2400"/>
              <a:t>CREX</a:t>
            </a:r>
            <a:br>
              <a:rPr lang="en-GB" altLang="fr-FR" sz="2400"/>
            </a:br>
            <a:br>
              <a:rPr lang="en-GB" altLang="fr-FR" sz="2400"/>
            </a:br>
            <a:endParaRPr lang="en-GB" altLang="fr-FR" sz="2400"/>
          </a:p>
        </p:txBody>
      </p:sp>
      <p:sp>
        <p:nvSpPr>
          <p:cNvPr id="21508" name="Text Box 3">
            <a:extLst>
              <a:ext uri="{FF2B5EF4-FFF2-40B4-BE49-F238E27FC236}">
                <a16:creationId xmlns:a16="http://schemas.microsoft.com/office/drawing/2014/main" id="{F3BE2034-D027-4889-AE4E-1B8E0B0B0864}"/>
              </a:ext>
            </a:extLst>
          </p:cNvPr>
          <p:cNvSpPr txBox="1">
            <a:spLocks noChangeArrowheads="1"/>
          </p:cNvSpPr>
          <p:nvPr/>
        </p:nvSpPr>
        <p:spPr bwMode="auto">
          <a:xfrm>
            <a:off x="7739064" y="6356351"/>
            <a:ext cx="2928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ClrTx/>
              <a:buFontTx/>
              <a:buNone/>
            </a:pPr>
            <a:endParaRPr lang="fr-FR" altLang="fr-FR" sz="1200">
              <a:solidFill>
                <a:srgbClr val="898989"/>
              </a:solidFill>
            </a:endParaRPr>
          </a:p>
        </p:txBody>
      </p:sp>
      <p:pic>
        <p:nvPicPr>
          <p:cNvPr id="21509" name="Image 6">
            <a:extLst>
              <a:ext uri="{FF2B5EF4-FFF2-40B4-BE49-F238E27FC236}">
                <a16:creationId xmlns:a16="http://schemas.microsoft.com/office/drawing/2014/main" id="{86E450B8-D997-4E53-9186-1849E9F64B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114301"/>
            <a:ext cx="127476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752285B5-1114-4199-949A-89C8C3CC088D}"/>
              </a:ext>
            </a:extLst>
          </p:cNvPr>
          <p:cNvSpPr txBox="1">
            <a:spLocks noChangeArrowheads="1"/>
          </p:cNvSpPr>
          <p:nvPr/>
        </p:nvSpPr>
        <p:spPr bwMode="auto">
          <a:xfrm>
            <a:off x="2855913" y="549276"/>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2400" b="1">
                <a:solidFill>
                  <a:srgbClr val="0070C0"/>
                </a:solidFill>
              </a:rPr>
              <a:t>Centre Hospitalier de Sarrebourg </a:t>
            </a:r>
            <a:br>
              <a:rPr lang="en-GB" altLang="fr-FR" sz="2400" b="1">
                <a:solidFill>
                  <a:srgbClr val="0070C0"/>
                </a:solidFill>
              </a:rPr>
            </a:br>
            <a:r>
              <a:rPr lang="en-GB" altLang="fr-FR" sz="2400"/>
              <a:t>CREX  Prise en charge médicamenteuse </a:t>
            </a:r>
            <a:br>
              <a:rPr lang="en-GB" altLang="fr-FR" sz="2400"/>
            </a:br>
            <a:br>
              <a:rPr lang="en-GB" altLang="fr-FR" sz="2400"/>
            </a:br>
            <a:endParaRPr lang="en-GB" altLang="fr-FR" sz="2400"/>
          </a:p>
        </p:txBody>
      </p:sp>
      <p:sp>
        <p:nvSpPr>
          <p:cNvPr id="23555" name="Text Box 2">
            <a:extLst>
              <a:ext uri="{FF2B5EF4-FFF2-40B4-BE49-F238E27FC236}">
                <a16:creationId xmlns:a16="http://schemas.microsoft.com/office/drawing/2014/main" id="{24FEEEF3-EDDA-4E0B-970E-565FC362283D}"/>
              </a:ext>
            </a:extLst>
          </p:cNvPr>
          <p:cNvSpPr txBox="1">
            <a:spLocks noChangeArrowheads="1"/>
          </p:cNvSpPr>
          <p:nvPr/>
        </p:nvSpPr>
        <p:spPr bwMode="auto">
          <a:xfrm>
            <a:off x="7739064" y="6356351"/>
            <a:ext cx="2928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ClrTx/>
              <a:buFontTx/>
              <a:buNone/>
            </a:pPr>
            <a:endParaRPr lang="fr-FR" altLang="fr-FR" sz="1200">
              <a:solidFill>
                <a:srgbClr val="898989"/>
              </a:solidFill>
            </a:endParaRPr>
          </a:p>
        </p:txBody>
      </p:sp>
      <p:pic>
        <p:nvPicPr>
          <p:cNvPr id="23556" name="Image 6">
            <a:extLst>
              <a:ext uri="{FF2B5EF4-FFF2-40B4-BE49-F238E27FC236}">
                <a16:creationId xmlns:a16="http://schemas.microsoft.com/office/drawing/2014/main" id="{BD413A45-0817-4DCA-AE1A-BB13852982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1" y="133351"/>
            <a:ext cx="12747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a:extLst>
              <a:ext uri="{FF2B5EF4-FFF2-40B4-BE49-F238E27FC236}">
                <a16:creationId xmlns:a16="http://schemas.microsoft.com/office/drawing/2014/main" id="{4A15854A-5CB2-458D-960F-E688057C83CD}"/>
              </a:ext>
            </a:extLst>
          </p:cNvPr>
          <p:cNvGraphicFramePr>
            <a:graphicFrameLocks noGrp="1"/>
          </p:cNvGraphicFramePr>
          <p:nvPr>
            <p:extLst>
              <p:ext uri="{D42A27DB-BD31-4B8C-83A1-F6EECF244321}">
                <p14:modId xmlns:p14="http://schemas.microsoft.com/office/powerpoint/2010/main" val="1856363413"/>
              </p:ext>
            </p:extLst>
          </p:nvPr>
        </p:nvGraphicFramePr>
        <p:xfrm>
          <a:off x="308920" y="133348"/>
          <a:ext cx="11318788" cy="5748467"/>
        </p:xfrm>
        <a:graphic>
          <a:graphicData uri="http://schemas.openxmlformats.org/drawingml/2006/table">
            <a:tbl>
              <a:tblPr>
                <a:tableStyleId>{5C22544A-7EE6-4342-B048-85BDC9FD1C3A}</a:tableStyleId>
              </a:tblPr>
              <a:tblGrid>
                <a:gridCol w="1367125">
                  <a:extLst>
                    <a:ext uri="{9D8B030D-6E8A-4147-A177-3AD203B41FA5}">
                      <a16:colId xmlns:a16="http://schemas.microsoft.com/office/drawing/2014/main" val="1102063898"/>
                    </a:ext>
                  </a:extLst>
                </a:gridCol>
                <a:gridCol w="4278285">
                  <a:extLst>
                    <a:ext uri="{9D8B030D-6E8A-4147-A177-3AD203B41FA5}">
                      <a16:colId xmlns:a16="http://schemas.microsoft.com/office/drawing/2014/main" val="494564860"/>
                    </a:ext>
                  </a:extLst>
                </a:gridCol>
                <a:gridCol w="744050">
                  <a:extLst>
                    <a:ext uri="{9D8B030D-6E8A-4147-A177-3AD203B41FA5}">
                      <a16:colId xmlns:a16="http://schemas.microsoft.com/office/drawing/2014/main" val="1413429611"/>
                    </a:ext>
                  </a:extLst>
                </a:gridCol>
                <a:gridCol w="2604173">
                  <a:extLst>
                    <a:ext uri="{9D8B030D-6E8A-4147-A177-3AD203B41FA5}">
                      <a16:colId xmlns:a16="http://schemas.microsoft.com/office/drawing/2014/main" val="4291903409"/>
                    </a:ext>
                  </a:extLst>
                </a:gridCol>
                <a:gridCol w="1013408">
                  <a:extLst>
                    <a:ext uri="{9D8B030D-6E8A-4147-A177-3AD203B41FA5}">
                      <a16:colId xmlns:a16="http://schemas.microsoft.com/office/drawing/2014/main" val="3532425116"/>
                    </a:ext>
                  </a:extLst>
                </a:gridCol>
                <a:gridCol w="1311747">
                  <a:extLst>
                    <a:ext uri="{9D8B030D-6E8A-4147-A177-3AD203B41FA5}">
                      <a16:colId xmlns:a16="http://schemas.microsoft.com/office/drawing/2014/main" val="3158854694"/>
                    </a:ext>
                  </a:extLst>
                </a:gridCol>
              </a:tblGrid>
              <a:tr h="2685488">
                <a:tc>
                  <a:txBody>
                    <a:bodyPr/>
                    <a:lstStyle/>
                    <a:p>
                      <a:pPr algn="ctr" rtl="0" fontAlgn="ctr"/>
                      <a:r>
                        <a:rPr lang="fr-FR" sz="1600" b="1" u="none" strike="noStrike" dirty="0">
                          <a:effectLst/>
                        </a:rPr>
                        <a:t>Date </a:t>
                      </a:r>
                      <a:endParaRPr lang="fr-FR" sz="1600" b="1" i="0" u="none" strike="noStrike" dirty="0">
                        <a:solidFill>
                          <a:srgbClr val="000000"/>
                        </a:solidFill>
                        <a:effectLst/>
                        <a:latin typeface="Calibri" panose="020F0502020204030204" pitchFamily="34" charset="0"/>
                      </a:endParaRPr>
                    </a:p>
                  </a:txBody>
                  <a:tcPr marL="9525" marR="9525" marT="9525" marB="0" vert="vert" anchor="ctr"/>
                </a:tc>
                <a:tc>
                  <a:txBody>
                    <a:bodyPr/>
                    <a:lstStyle/>
                    <a:p>
                      <a:pPr algn="ctr" rtl="0" fontAlgn="ctr"/>
                      <a:r>
                        <a:rPr lang="fr-FR" sz="1600" b="1" u="none" strike="noStrike" dirty="0">
                          <a:effectLst/>
                        </a:rPr>
                        <a:t>Faits</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fr-FR" sz="1400" b="1" u="none" strike="noStrike" dirty="0">
                          <a:effectLst/>
                        </a:rPr>
                        <a:t>Ecart</a:t>
                      </a:r>
                      <a:endParaRPr lang="fr-FR" sz="1400" b="1" i="0" u="none" strike="noStrike" dirty="0">
                        <a:solidFill>
                          <a:srgbClr val="000000"/>
                        </a:solidFill>
                        <a:effectLst/>
                        <a:latin typeface="Calibri" panose="020F0502020204030204" pitchFamily="34" charset="0"/>
                      </a:endParaRPr>
                    </a:p>
                  </a:txBody>
                  <a:tcPr marL="9525" marR="9525" marT="9525" marB="0" vert="wordArtVert" anchor="ctr"/>
                </a:tc>
                <a:tc>
                  <a:txBody>
                    <a:bodyPr/>
                    <a:lstStyle/>
                    <a:p>
                      <a:pPr algn="ctr" rtl="0" fontAlgn="ctr"/>
                      <a:r>
                        <a:rPr lang="fr-FR" sz="1600" b="1" u="none" strike="noStrike" dirty="0">
                          <a:effectLst/>
                        </a:rPr>
                        <a:t>Causes identifiées</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600" b="1" u="none" strike="noStrike" dirty="0">
                          <a:effectLst/>
                        </a:rPr>
                        <a:t>Contexte</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1600" b="1" u="none" strike="noStrike" dirty="0">
                          <a:effectLst/>
                        </a:rPr>
                        <a:t>Actions correctives proposées</a:t>
                      </a:r>
                      <a:endParaRPr lang="fr-F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2220923"/>
                  </a:ext>
                </a:extLst>
              </a:tr>
              <a:tr h="3062979">
                <a:tc>
                  <a:txBody>
                    <a:bodyPr/>
                    <a:lstStyle/>
                    <a:p>
                      <a:pPr algn="ctr" rtl="0" fontAlgn="ct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fr-FR" sz="1400" kern="1200" dirty="0">
                        <a:solidFill>
                          <a:schemeClr val="dk1"/>
                        </a:solidFill>
                        <a:effectLst/>
                        <a:latin typeface="+mn-lt"/>
                        <a:ea typeface="+mn-ea"/>
                        <a:cs typeface="+mn-cs"/>
                      </a:endParaRPr>
                    </a:p>
                  </a:txBody>
                  <a:tcPr marL="9525" marR="9525" marT="9525" marB="0" anchor="ctr"/>
                </a:tc>
                <a:tc>
                  <a:txBody>
                    <a:bodyPr/>
                    <a:lstStyle/>
                    <a:p>
                      <a:pPr algn="l" rtl="0" fontAlgn="ctr"/>
                      <a:endParaRPr lang="fr-FR" sz="18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marL="171450" indent="-171450" algn="l" rtl="0" fontAlgn="ctr">
                        <a:buFontTx/>
                        <a:buChar char="-"/>
                      </a:pP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fr-F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endParaRPr lang="fr-FR" sz="9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2992532"/>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2C9076C2-C6E4-435F-BE29-ADC75CB8522D}"/>
              </a:ext>
            </a:extLst>
          </p:cNvPr>
          <p:cNvSpPr txBox="1">
            <a:spLocks noChangeArrowheads="1"/>
          </p:cNvSpPr>
          <p:nvPr/>
        </p:nvSpPr>
        <p:spPr bwMode="auto">
          <a:xfrm>
            <a:off x="2024064" y="1600201"/>
            <a:ext cx="8186737"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93000"/>
              </a:lnSpc>
              <a:buClr>
                <a:srgbClr val="000000"/>
              </a:buClr>
              <a:buSzPct val="100000"/>
              <a:buFont typeface="Times New Roman" panose="02020603050405020304" pitchFamily="18" charset="0"/>
              <a:buNone/>
            </a:pPr>
            <a:endParaRPr lang="fr-FR" altLang="fr-FR"/>
          </a:p>
        </p:txBody>
      </p:sp>
      <p:sp>
        <p:nvSpPr>
          <p:cNvPr id="25603" name="Text Box 2">
            <a:extLst>
              <a:ext uri="{FF2B5EF4-FFF2-40B4-BE49-F238E27FC236}">
                <a16:creationId xmlns:a16="http://schemas.microsoft.com/office/drawing/2014/main" id="{8C847371-B647-41B0-9112-E0D8BECD0BBD}"/>
              </a:ext>
            </a:extLst>
          </p:cNvPr>
          <p:cNvSpPr txBox="1">
            <a:spLocks noChangeArrowheads="1"/>
          </p:cNvSpPr>
          <p:nvPr/>
        </p:nvSpPr>
        <p:spPr bwMode="auto">
          <a:xfrm>
            <a:off x="2855913" y="549276"/>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GB" altLang="fr-FR" sz="2400" b="1">
                <a:solidFill>
                  <a:srgbClr val="0070C0"/>
                </a:solidFill>
              </a:rPr>
              <a:t>Centre Hospitalier de Sarrebourg </a:t>
            </a:r>
            <a:br>
              <a:rPr lang="en-GB" altLang="fr-FR" sz="2400" b="1">
                <a:solidFill>
                  <a:srgbClr val="0070C0"/>
                </a:solidFill>
              </a:rPr>
            </a:br>
            <a:r>
              <a:rPr lang="en-GB" altLang="fr-FR" sz="2400"/>
              <a:t>CREX</a:t>
            </a:r>
            <a:br>
              <a:rPr lang="en-GB" altLang="fr-FR" sz="2400"/>
            </a:br>
            <a:br>
              <a:rPr lang="en-GB" altLang="fr-FR" sz="2400"/>
            </a:br>
            <a:endParaRPr lang="en-GB" altLang="fr-FR" sz="2400"/>
          </a:p>
        </p:txBody>
      </p:sp>
      <p:sp>
        <p:nvSpPr>
          <p:cNvPr id="25604" name="Text Box 3">
            <a:extLst>
              <a:ext uri="{FF2B5EF4-FFF2-40B4-BE49-F238E27FC236}">
                <a16:creationId xmlns:a16="http://schemas.microsoft.com/office/drawing/2014/main" id="{AF6F2EBE-4F26-47B2-A995-9FF2DAB932AB}"/>
              </a:ext>
            </a:extLst>
          </p:cNvPr>
          <p:cNvSpPr txBox="1">
            <a:spLocks noChangeArrowheads="1"/>
          </p:cNvSpPr>
          <p:nvPr/>
        </p:nvSpPr>
        <p:spPr bwMode="auto">
          <a:xfrm>
            <a:off x="7739064" y="6356351"/>
            <a:ext cx="2928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102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ＭＳ Ｐゴシック" panose="020B0600070205080204" pitchFamily="34" charset="-128"/>
              </a:defRPr>
            </a:lvl1pPr>
            <a:lvl2pPr>
              <a:lnSpc>
                <a:spcPct val="102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ＭＳ Ｐゴシック" panose="020B0600070205080204" pitchFamily="34" charset="-128"/>
              </a:defRPr>
            </a:lvl2pPr>
            <a:lvl3pPr>
              <a:lnSpc>
                <a:spcPct val="102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ＭＳ Ｐゴシック" panose="020B0600070205080204" pitchFamily="34" charset="-128"/>
              </a:defRPr>
            </a:lvl3pPr>
            <a:lvl4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4pPr>
            <a:lvl5pPr>
              <a:lnSpc>
                <a:spcPct val="102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lnSpc>
                <a:spcPct val="102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ClrTx/>
              <a:buFontTx/>
              <a:buNone/>
            </a:pPr>
            <a:endParaRPr lang="fr-FR" altLang="fr-FR" sz="1200">
              <a:solidFill>
                <a:srgbClr val="898989"/>
              </a:solidFill>
            </a:endParaRPr>
          </a:p>
        </p:txBody>
      </p:sp>
      <p:graphicFrame>
        <p:nvGraphicFramePr>
          <p:cNvPr id="13317" name="Group 5">
            <a:extLst>
              <a:ext uri="{FF2B5EF4-FFF2-40B4-BE49-F238E27FC236}">
                <a16:creationId xmlns:a16="http://schemas.microsoft.com/office/drawing/2014/main" id="{44CCB684-4E37-41D9-8A77-341FB49D6144}"/>
              </a:ext>
            </a:extLst>
          </p:cNvPr>
          <p:cNvGraphicFramePr>
            <a:graphicFrameLocks noGrp="1"/>
          </p:cNvGraphicFramePr>
          <p:nvPr/>
        </p:nvGraphicFramePr>
        <p:xfrm>
          <a:off x="1881188" y="1143000"/>
          <a:ext cx="8248650" cy="2814638"/>
        </p:xfrm>
        <a:graphic>
          <a:graphicData uri="http://schemas.openxmlformats.org/drawingml/2006/table">
            <a:tbl>
              <a:tblPr/>
              <a:tblGrid>
                <a:gridCol w="341313">
                  <a:extLst>
                    <a:ext uri="{9D8B030D-6E8A-4147-A177-3AD203B41FA5}">
                      <a16:colId xmlns:a16="http://schemas.microsoft.com/office/drawing/2014/main" val="20000"/>
                    </a:ext>
                  </a:extLst>
                </a:gridCol>
                <a:gridCol w="4659312">
                  <a:extLst>
                    <a:ext uri="{9D8B030D-6E8A-4147-A177-3AD203B41FA5}">
                      <a16:colId xmlns:a16="http://schemas.microsoft.com/office/drawing/2014/main" val="20001"/>
                    </a:ext>
                  </a:extLst>
                </a:gridCol>
                <a:gridCol w="1374427">
                  <a:extLst>
                    <a:ext uri="{9D8B030D-6E8A-4147-A177-3AD203B41FA5}">
                      <a16:colId xmlns:a16="http://schemas.microsoft.com/office/drawing/2014/main" val="20002"/>
                    </a:ext>
                  </a:extLst>
                </a:gridCol>
                <a:gridCol w="1873598">
                  <a:extLst>
                    <a:ext uri="{9D8B030D-6E8A-4147-A177-3AD203B41FA5}">
                      <a16:colId xmlns:a16="http://schemas.microsoft.com/office/drawing/2014/main" val="20003"/>
                    </a:ext>
                  </a:extLst>
                </a:gridCol>
              </a:tblGrid>
              <a:tr h="606536">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dirty="0">
                          <a:ln>
                            <a:noFill/>
                          </a:ln>
                          <a:solidFill>
                            <a:srgbClr val="000000"/>
                          </a:solidFill>
                          <a:effectLst/>
                          <a:latin typeface="Calibri" pitchFamily="32" charset="0"/>
                          <a:ea typeface="ＭＳ Ｐゴシック" pitchFamily="32" charset="-128"/>
                        </a:rPr>
                        <a:t>N°</a:t>
                      </a:r>
                    </a:p>
                  </a:txBody>
                  <a:tcPr marL="12600" marR="12600" marT="12599" marB="0" anchor="ctr" horzOverflow="overflow">
                    <a:lnL w="5760" cap="flat" cmpd="sng" algn="ctr">
                      <a:solidFill>
                        <a:srgbClr val="244062"/>
                      </a:solidFill>
                      <a:prstDash val="solid"/>
                      <a:round/>
                      <a:headEnd type="none" w="med" len="med"/>
                      <a:tailEnd type="none" w="med" len="med"/>
                    </a:lnL>
                    <a:lnR w="2880" cap="flat" cmpd="sng" algn="ctr">
                      <a:solidFill>
                        <a:srgbClr val="244062"/>
                      </a:solidFill>
                      <a:prstDash val="solid"/>
                      <a:round/>
                      <a:headEnd type="none" w="med" len="med"/>
                      <a:tailEnd type="none" w="med" len="med"/>
                    </a:lnR>
                    <a:lnT w="576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a:ln>
                            <a:noFill/>
                          </a:ln>
                          <a:solidFill>
                            <a:srgbClr val="000000"/>
                          </a:solidFill>
                          <a:effectLst/>
                          <a:latin typeface="Calibri" pitchFamily="32" charset="0"/>
                          <a:ea typeface="ＭＳ Ｐゴシック" pitchFamily="32" charset="-128"/>
                        </a:rPr>
                        <a:t>Actions correctives proposées</a:t>
                      </a:r>
                    </a:p>
                  </a:txBody>
                  <a:tcPr marL="12600" marR="12600" marT="12599" marB="0" anchor="ctr" horzOverflow="overflow">
                    <a:lnL w="2880" cap="flat" cmpd="sng" algn="ctr">
                      <a:solidFill>
                        <a:srgbClr val="244062"/>
                      </a:solidFill>
                      <a:prstDash val="solid"/>
                      <a:round/>
                      <a:headEnd type="none" w="med" len="med"/>
                      <a:tailEnd type="none" w="med" len="med"/>
                    </a:lnL>
                    <a:lnR w="2880" cap="flat" cmpd="sng" algn="ctr">
                      <a:solidFill>
                        <a:srgbClr val="244062"/>
                      </a:solidFill>
                      <a:prstDash val="solid"/>
                      <a:round/>
                      <a:headEnd type="none" w="med" len="med"/>
                      <a:tailEnd type="none" w="med" len="med"/>
                    </a:lnR>
                    <a:lnT w="576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a:ln>
                            <a:noFill/>
                          </a:ln>
                          <a:solidFill>
                            <a:srgbClr val="000000"/>
                          </a:solidFill>
                          <a:effectLst/>
                          <a:latin typeface="Calibri" pitchFamily="32" charset="0"/>
                          <a:ea typeface="ＭＳ Ｐゴシック" pitchFamily="32" charset="-128"/>
                        </a:rPr>
                        <a:t>Responsables</a:t>
                      </a:r>
                    </a:p>
                  </a:txBody>
                  <a:tcPr marL="12600" marR="12600" marT="12599" marB="0" anchor="ctr" horzOverflow="overflow">
                    <a:lnL w="2880" cap="flat" cmpd="sng" algn="ctr">
                      <a:solidFill>
                        <a:srgbClr val="244062"/>
                      </a:solidFill>
                      <a:prstDash val="solid"/>
                      <a:round/>
                      <a:headEnd type="none" w="med" len="med"/>
                      <a:tailEnd type="none" w="med" len="med"/>
                    </a:lnL>
                    <a:lnR w="2880" cap="flat" cmpd="sng" algn="ctr">
                      <a:solidFill>
                        <a:srgbClr val="244062"/>
                      </a:solidFill>
                      <a:prstDash val="solid"/>
                      <a:round/>
                      <a:headEnd type="none" w="med" len="med"/>
                      <a:tailEnd type="none" w="med" len="med"/>
                    </a:lnR>
                    <a:lnT w="576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a:ln>
                            <a:noFill/>
                          </a:ln>
                          <a:solidFill>
                            <a:srgbClr val="000000"/>
                          </a:solidFill>
                          <a:effectLst/>
                          <a:latin typeface="Calibri" pitchFamily="32" charset="0"/>
                          <a:ea typeface="ＭＳ Ｐゴシック" pitchFamily="32" charset="-128"/>
                        </a:rPr>
                        <a:t>Délais</a:t>
                      </a:r>
                    </a:p>
                  </a:txBody>
                  <a:tcPr marL="12600" marR="12600" marT="12599" marB="0" anchor="ctr" horzOverflow="overflow">
                    <a:lnL w="2880" cap="flat" cmpd="sng" algn="ctr">
                      <a:solidFill>
                        <a:srgbClr val="244062"/>
                      </a:solidFill>
                      <a:prstDash val="solid"/>
                      <a:round/>
                      <a:headEnd type="none" w="med" len="med"/>
                      <a:tailEnd type="none" w="med" len="med"/>
                    </a:lnL>
                    <a:lnR w="5760" cap="flat" cmpd="sng" algn="ctr">
                      <a:solidFill>
                        <a:srgbClr val="244062"/>
                      </a:solidFill>
                      <a:prstDash val="solid"/>
                      <a:round/>
                      <a:headEnd type="none" w="med" len="med"/>
                      <a:tailEnd type="none" w="med" len="med"/>
                    </a:lnR>
                    <a:lnT w="576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10000"/>
                  </a:ext>
                </a:extLst>
              </a:tr>
              <a:tr h="2208102">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200" b="0" i="0" u="none" strike="noStrike" cap="none" normalizeH="0" baseline="0">
                          <a:ln>
                            <a:noFill/>
                          </a:ln>
                          <a:solidFill>
                            <a:srgbClr val="000000"/>
                          </a:solidFill>
                          <a:effectLst/>
                          <a:latin typeface="Calibri" pitchFamily="32" charset="0"/>
                          <a:ea typeface="ＭＳ Ｐゴシック" pitchFamily="32" charset="-128"/>
                        </a:rPr>
                        <a:t>1</a:t>
                      </a:r>
                    </a:p>
                  </a:txBody>
                  <a:tcPr marL="12600" marR="12600" marT="12599" marB="0" anchor="ctr" horzOverflow="overflow">
                    <a:lnL w="5760" cap="flat" cmpd="sng" algn="ctr">
                      <a:solidFill>
                        <a:srgbClr val="244062"/>
                      </a:solidFill>
                      <a:prstDash val="solid"/>
                      <a:round/>
                      <a:headEnd type="none" w="med" len="med"/>
                      <a:tailEnd type="none" w="med" len="med"/>
                    </a:lnL>
                    <a:lnR w="2880" cap="flat" cmpd="sng" algn="ctr">
                      <a:solidFill>
                        <a:srgbClr val="244062"/>
                      </a:solidFill>
                      <a:prstDash val="solid"/>
                      <a:round/>
                      <a:headEnd type="none" w="med" len="med"/>
                      <a:tailEnd type="none" w="med" len="med"/>
                    </a:lnR>
                    <a:lnT w="288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noFill/>
                  </a:tcPr>
                </a:tc>
                <a:tc>
                  <a:txBody>
                    <a:bodyPr/>
                    <a:lstStyle/>
                    <a:p>
                      <a:endParaRPr lang="fr-FR" sz="1800" dirty="0"/>
                    </a:p>
                  </a:txBody>
                  <a:tcPr marL="12600" marR="12600" marT="12599" marB="0" anchor="ctr" horzOverflow="overflow">
                    <a:lnL w="2880" cap="flat" cmpd="sng" algn="ctr">
                      <a:solidFill>
                        <a:srgbClr val="244062"/>
                      </a:solidFill>
                      <a:prstDash val="solid"/>
                      <a:round/>
                      <a:headEnd type="none" w="med" len="med"/>
                      <a:tailEnd type="none" w="med" len="med"/>
                    </a:lnL>
                    <a:lnR w="2880" cap="flat" cmpd="sng" algn="ctr">
                      <a:solidFill>
                        <a:srgbClr val="244062"/>
                      </a:solidFill>
                      <a:prstDash val="solid"/>
                      <a:round/>
                      <a:headEnd type="none" w="med" len="med"/>
                      <a:tailEnd type="none" w="med" len="med"/>
                    </a:lnR>
                    <a:lnT w="288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chemeClr val="bg1"/>
                    </a:solidFill>
                  </a:tcPr>
                </a:tc>
                <a:tc>
                  <a:txBody>
                    <a:bodyPr/>
                    <a:lstStyle/>
                    <a:p>
                      <a:pPr marL="0" indent="0">
                        <a:buNone/>
                      </a:pPr>
                      <a:endParaRPr lang="fr-FR" sz="1800" dirty="0"/>
                    </a:p>
                  </a:txBody>
                  <a:tcPr marL="12600" marR="12600" marT="12599" marB="0" anchor="ctr" horzOverflow="overflow">
                    <a:lnL w="2880" cap="flat" cmpd="sng" algn="ctr">
                      <a:solidFill>
                        <a:srgbClr val="244062"/>
                      </a:solidFill>
                      <a:prstDash val="solid"/>
                      <a:round/>
                      <a:headEnd type="none" w="med" len="med"/>
                      <a:tailEnd type="none" w="med" len="med"/>
                    </a:lnL>
                    <a:lnR w="2880" cap="flat" cmpd="sng" algn="ctr">
                      <a:solidFill>
                        <a:srgbClr val="244062"/>
                      </a:solidFill>
                      <a:prstDash val="solid"/>
                      <a:round/>
                      <a:headEnd type="none" w="med" len="med"/>
                      <a:tailEnd type="none" w="med" len="med"/>
                    </a:lnR>
                    <a:lnT w="288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chemeClr val="bg1"/>
                    </a:solidFill>
                  </a:tcPr>
                </a:tc>
                <a:tc>
                  <a:txBody>
                    <a:bodyPr/>
                    <a:lstStyle/>
                    <a:p>
                      <a:endParaRPr lang="fr-FR" sz="1800" dirty="0"/>
                    </a:p>
                  </a:txBody>
                  <a:tcPr marL="12600" marR="12600" marT="12599" marB="0" anchor="ctr" horzOverflow="overflow">
                    <a:lnL w="2880" cap="flat" cmpd="sng" algn="ctr">
                      <a:solidFill>
                        <a:srgbClr val="244062"/>
                      </a:solidFill>
                      <a:prstDash val="solid"/>
                      <a:round/>
                      <a:headEnd type="none" w="med" len="med"/>
                      <a:tailEnd type="none" w="med" len="med"/>
                    </a:lnL>
                    <a:lnR w="5760" cap="flat" cmpd="sng" algn="ctr">
                      <a:solidFill>
                        <a:srgbClr val="244062"/>
                      </a:solidFill>
                      <a:prstDash val="solid"/>
                      <a:round/>
                      <a:headEnd type="none" w="med" len="med"/>
                      <a:tailEnd type="none" w="med" len="med"/>
                    </a:lnR>
                    <a:lnT w="2880" cap="flat" cmpd="sng" algn="ctr">
                      <a:solidFill>
                        <a:srgbClr val="244062"/>
                      </a:solidFill>
                      <a:prstDash val="solid"/>
                      <a:round/>
                      <a:headEnd type="none" w="med" len="med"/>
                      <a:tailEnd type="none" w="med" len="med"/>
                    </a:lnT>
                    <a:lnB w="2880" cap="flat" cmpd="sng" algn="ctr">
                      <a:solidFill>
                        <a:srgbClr val="24406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25622" name="Image 7">
            <a:extLst>
              <a:ext uri="{FF2B5EF4-FFF2-40B4-BE49-F238E27FC236}">
                <a16:creationId xmlns:a16="http://schemas.microsoft.com/office/drawing/2014/main" id="{7A4651B3-110D-4C22-87B6-8A3FF8E73F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6" y="76201"/>
            <a:ext cx="12747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F4471-9928-4429-A925-131924781279}"/>
              </a:ext>
            </a:extLst>
          </p:cNvPr>
          <p:cNvSpPr>
            <a:spLocks noGrp="1"/>
          </p:cNvSpPr>
          <p:nvPr>
            <p:ph type="title"/>
          </p:nvPr>
        </p:nvSpPr>
        <p:spPr/>
        <p:txBody>
          <a:bodyPr/>
          <a:lstStyle/>
          <a:p>
            <a:r>
              <a:rPr lang="fr-FR" dirty="0"/>
              <a:t>Bibliographie</a:t>
            </a:r>
            <a:endParaRPr lang="en-US" dirty="0"/>
          </a:p>
        </p:txBody>
      </p:sp>
      <p:sp>
        <p:nvSpPr>
          <p:cNvPr id="3" name="Espace réservé du contenu 2">
            <a:extLst>
              <a:ext uri="{FF2B5EF4-FFF2-40B4-BE49-F238E27FC236}">
                <a16:creationId xmlns:a16="http://schemas.microsoft.com/office/drawing/2014/main" id="{3414AB82-D3B3-41B8-BEA8-04BF5B959934}"/>
              </a:ext>
            </a:extLst>
          </p:cNvPr>
          <p:cNvSpPr>
            <a:spLocks noGrp="1"/>
          </p:cNvSpPr>
          <p:nvPr>
            <p:ph sz="quarter" idx="13"/>
          </p:nvPr>
        </p:nvSpPr>
        <p:spPr>
          <a:xfrm>
            <a:off x="685800" y="2458995"/>
            <a:ext cx="10394707" cy="2915590"/>
          </a:xfrm>
        </p:spPr>
        <p:txBody>
          <a:bodyPr/>
          <a:lstStyle/>
          <a:p>
            <a:r>
              <a:rPr lang="en-US" dirty="0">
                <a:hlinkClick r:id="rId2"/>
              </a:rPr>
              <a:t>https://www.requa.fr/sanitaire/100/formation-et-accompagnement-a-la-mise-en-place-de-comite-de-retour-d-experience-crex</a:t>
            </a:r>
            <a:endParaRPr lang="en-US" dirty="0"/>
          </a:p>
          <a:p>
            <a:endParaRPr lang="en-US" dirty="0"/>
          </a:p>
        </p:txBody>
      </p:sp>
    </p:spTree>
    <p:extLst>
      <p:ext uri="{BB962C8B-B14F-4D97-AF65-F5344CB8AC3E}">
        <p14:creationId xmlns:p14="http://schemas.microsoft.com/office/powerpoint/2010/main" val="4586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5CE02-F3A2-4082-A734-36F737D59EAE}"/>
              </a:ext>
            </a:extLst>
          </p:cNvPr>
          <p:cNvSpPr>
            <a:spLocks noGrp="1"/>
          </p:cNvSpPr>
          <p:nvPr>
            <p:ph type="title"/>
          </p:nvPr>
        </p:nvSpPr>
        <p:spPr/>
        <p:txBody>
          <a:bodyPr>
            <a:normAutofit/>
          </a:bodyPr>
          <a:lstStyle/>
          <a:p>
            <a:r>
              <a:rPr lang="fr-FR" cap="none" dirty="0">
                <a:latin typeface="Arial" panose="020B0604020202020204" pitchFamily="34" charset="0"/>
                <a:cs typeface="Arial" panose="020B0604020202020204" pitchFamily="34" charset="0"/>
              </a:rPr>
              <a:t>La gestion des risques:</a:t>
            </a:r>
            <a:endParaRPr lang="fr-FR" dirty="0"/>
          </a:p>
        </p:txBody>
      </p:sp>
      <p:sp>
        <p:nvSpPr>
          <p:cNvPr id="3" name="Espace réservé du contenu 2">
            <a:extLst>
              <a:ext uri="{FF2B5EF4-FFF2-40B4-BE49-F238E27FC236}">
                <a16:creationId xmlns:a16="http://schemas.microsoft.com/office/drawing/2014/main" id="{D690428B-DFB7-451E-978D-7B245BD942D6}"/>
              </a:ext>
            </a:extLst>
          </p:cNvPr>
          <p:cNvSpPr>
            <a:spLocks noGrp="1"/>
          </p:cNvSpPr>
          <p:nvPr>
            <p:ph sz="quarter" idx="13"/>
          </p:nvPr>
        </p:nvSpPr>
        <p:spPr>
          <a:xfrm>
            <a:off x="685800" y="2496065"/>
            <a:ext cx="10394707" cy="3818238"/>
          </a:xfrm>
        </p:spPr>
        <p:txBody>
          <a:bodyPr>
            <a:normAutofit/>
          </a:bodyPr>
          <a:lstStyle/>
          <a:p>
            <a:r>
              <a:rPr lang="fr-FR" sz="2400" cap="none" dirty="0">
                <a:latin typeface="Times New Roman" panose="02020603050405020304" pitchFamily="18" charset="0"/>
                <a:cs typeface="Times New Roman" panose="02020603050405020304" pitchFamily="18" charset="0"/>
              </a:rPr>
              <a:t>Selon l’ ARS Auvergne, Rhône Alpes, la gestion des risques est définie comme «  </a:t>
            </a:r>
            <a:r>
              <a:rPr lang="fr-FR" sz="2400" b="1" i="1" cap="none" dirty="0">
                <a:latin typeface="Times New Roman" panose="02020603050405020304" pitchFamily="18" charset="0"/>
                <a:cs typeface="Times New Roman" panose="02020603050405020304" pitchFamily="18" charset="0"/>
              </a:rPr>
              <a:t>un processus continu</a:t>
            </a:r>
            <a:r>
              <a:rPr lang="fr-FR" sz="2400" i="1" cap="none" dirty="0">
                <a:latin typeface="Times New Roman" panose="02020603050405020304" pitchFamily="18" charset="0"/>
                <a:cs typeface="Times New Roman" panose="02020603050405020304" pitchFamily="18" charset="0"/>
              </a:rPr>
              <a:t>, coordonné et intégré à l’ensemble d’une organisation, qui permet l’identification, </a:t>
            </a:r>
            <a:r>
              <a:rPr lang="fr-FR" sz="2400" b="1" i="1" cap="none" dirty="0">
                <a:latin typeface="Times New Roman" panose="02020603050405020304" pitchFamily="18" charset="0"/>
                <a:cs typeface="Times New Roman" panose="02020603050405020304" pitchFamily="18" charset="0"/>
              </a:rPr>
              <a:t>l’analyse et la maitrise des dysfonctionnements </a:t>
            </a:r>
            <a:r>
              <a:rPr lang="fr-FR" sz="2400" i="1" cap="none" dirty="0">
                <a:latin typeface="Times New Roman" panose="02020603050405020304" pitchFamily="18" charset="0"/>
                <a:cs typeface="Times New Roman" panose="02020603050405020304" pitchFamily="18" charset="0"/>
              </a:rPr>
              <a:t>qui ont causés ou auraient pu causer des dommages à un patient, à un visiteur ou à un membre du personnel, aux biens de ceux-ci ou à ceux de l’établissement. </a:t>
            </a:r>
            <a:r>
              <a:rPr lang="fr-FR" sz="2400" b="1" i="1" cap="none" dirty="0">
                <a:latin typeface="Times New Roman" panose="02020603050405020304" pitchFamily="18" charset="0"/>
                <a:cs typeface="Times New Roman" panose="02020603050405020304" pitchFamily="18" charset="0"/>
              </a:rPr>
              <a:t>La gestion des risques ne vise pas à éviter le risque </a:t>
            </a:r>
            <a:r>
              <a:rPr lang="fr-FR" sz="2400" i="1" cap="none" dirty="0">
                <a:latin typeface="Times New Roman" panose="02020603050405020304" pitchFamily="18" charset="0"/>
                <a:cs typeface="Times New Roman" panose="02020603050405020304" pitchFamily="18" charset="0"/>
              </a:rPr>
              <a:t>mais à déterminer en fonction d’une stratégie , les risques que l’on peut assumer sans mettre en péril la vie de l’entreprise »</a:t>
            </a:r>
            <a:r>
              <a:rPr lang="fr-FR" sz="2400" cap="none" dirty="0">
                <a:latin typeface="Times New Roman" panose="02020603050405020304" pitchFamily="18" charset="0"/>
                <a:cs typeface="Times New Roman" panose="02020603050405020304" pitchFamily="18" charset="0"/>
              </a:rPr>
              <a:t>.</a:t>
            </a:r>
          </a:p>
        </p:txBody>
      </p:sp>
      <p:pic>
        <p:nvPicPr>
          <p:cNvPr id="2050" name="Picture 2" descr="Pourquoi la gestion des risques doit-elle être une priorité absolue pour  chaque organisation ?">
            <a:extLst>
              <a:ext uri="{FF2B5EF4-FFF2-40B4-BE49-F238E27FC236}">
                <a16:creationId xmlns:a16="http://schemas.microsoft.com/office/drawing/2014/main" id="{50ABE139-EDA6-4E80-A391-9EA801A35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095" y="469670"/>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1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5CE02-F3A2-4082-A734-36F737D59EAE}"/>
              </a:ext>
            </a:extLst>
          </p:cNvPr>
          <p:cNvSpPr>
            <a:spLocks noGrp="1"/>
          </p:cNvSpPr>
          <p:nvPr>
            <p:ph type="title"/>
          </p:nvPr>
        </p:nvSpPr>
        <p:spPr/>
        <p:txBody>
          <a:bodyPr>
            <a:normAutofit/>
          </a:bodyPr>
          <a:lstStyle/>
          <a:p>
            <a:r>
              <a:rPr lang="fr-FR" cap="none" dirty="0">
                <a:latin typeface="Arial" panose="020B0604020202020204" pitchFamily="34" charset="0"/>
                <a:cs typeface="Arial" panose="020B0604020202020204" pitchFamily="34" charset="0"/>
              </a:rPr>
              <a:t>La gestion des risques:</a:t>
            </a:r>
            <a:endParaRPr lang="fr-FR" dirty="0"/>
          </a:p>
        </p:txBody>
      </p:sp>
      <p:sp>
        <p:nvSpPr>
          <p:cNvPr id="3" name="Espace réservé du contenu 2">
            <a:extLst>
              <a:ext uri="{FF2B5EF4-FFF2-40B4-BE49-F238E27FC236}">
                <a16:creationId xmlns:a16="http://schemas.microsoft.com/office/drawing/2014/main" id="{D690428B-DFB7-451E-978D-7B245BD942D6}"/>
              </a:ext>
            </a:extLst>
          </p:cNvPr>
          <p:cNvSpPr>
            <a:spLocks noGrp="1"/>
          </p:cNvSpPr>
          <p:nvPr>
            <p:ph sz="quarter" idx="13"/>
          </p:nvPr>
        </p:nvSpPr>
        <p:spPr>
          <a:xfrm>
            <a:off x="617838" y="2421924"/>
            <a:ext cx="10462669" cy="2952661"/>
          </a:xfrm>
        </p:spPr>
        <p:txBody>
          <a:bodyPr>
            <a:normAutofit fontScale="92500" lnSpcReduction="10000"/>
          </a:bodyPr>
          <a:lstStyle/>
          <a:p>
            <a:r>
              <a:rPr lang="fr-FR" sz="2400" cap="none" dirty="0">
                <a:latin typeface="Times New Roman" panose="02020603050405020304" pitchFamily="18" charset="0"/>
                <a:cs typeface="Times New Roman" panose="02020603050405020304" pitchFamily="18" charset="0"/>
              </a:rPr>
              <a:t>Elle cherche donc à les identifier, les évaluer, les traiter. Les objectifs de mise en place d’un tel dispositif sont donc de prévoir les risques qui peuvent affecter l’ entreprise, mais également les contrôler pour en diminuer la fréquence de survenue et d’en limiter la gravité ».</a:t>
            </a:r>
          </a:p>
          <a:p>
            <a:r>
              <a:rPr lang="fr-FR" sz="2400" cap="none" dirty="0">
                <a:latin typeface="Times New Roman" panose="02020603050405020304" pitchFamily="18" charset="0"/>
                <a:cs typeface="Times New Roman" panose="02020603050405020304" pitchFamily="18" charset="0"/>
              </a:rPr>
              <a:t>A la différence de la qualité qui vise le « zéro défaut » , la gestion des risques s’organise autour des conséquences potentielles.</a:t>
            </a:r>
          </a:p>
          <a:p>
            <a:r>
              <a:rPr lang="fr-FR" sz="2400" cap="none" dirty="0">
                <a:latin typeface="Times New Roman" panose="02020603050405020304" pitchFamily="18" charset="0"/>
                <a:cs typeface="Times New Roman" panose="02020603050405020304" pitchFamily="18" charset="0"/>
              </a:rPr>
              <a:t>Gérer le risque, c’est se servir du malheur pour éviter qu’il ne survienne ou limiter ses effets !</a:t>
            </a:r>
          </a:p>
        </p:txBody>
      </p:sp>
    </p:spTree>
    <p:extLst>
      <p:ext uri="{BB962C8B-B14F-4D97-AF65-F5344CB8AC3E}">
        <p14:creationId xmlns:p14="http://schemas.microsoft.com/office/powerpoint/2010/main" val="291930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16876-8C94-4A14-B7AE-124332EB0A39}"/>
              </a:ext>
            </a:extLst>
          </p:cNvPr>
          <p:cNvSpPr>
            <a:spLocks noGrp="1"/>
          </p:cNvSpPr>
          <p:nvPr>
            <p:ph type="title"/>
          </p:nvPr>
        </p:nvSpPr>
        <p:spPr>
          <a:xfrm>
            <a:off x="847570" y="617839"/>
            <a:ext cx="11344430" cy="1151965"/>
          </a:xfrm>
        </p:spPr>
        <p:txBody>
          <a:bodyPr>
            <a:normAutofit/>
          </a:bodyPr>
          <a:lstStyle/>
          <a:p>
            <a:r>
              <a:rPr lang="fr-FR" cap="none" dirty="0">
                <a:latin typeface="Arial" panose="020B0604020202020204" pitchFamily="34" charset="0"/>
                <a:cs typeface="Arial" panose="020B0604020202020204" pitchFamily="34" charset="0"/>
              </a:rPr>
              <a:t>La cartographie des risques c’est:</a:t>
            </a:r>
            <a:endParaRPr lang="fr-FR" cap="none" dirty="0"/>
          </a:p>
        </p:txBody>
      </p:sp>
      <p:sp>
        <p:nvSpPr>
          <p:cNvPr id="3" name="Espace réservé du contenu 2">
            <a:extLst>
              <a:ext uri="{FF2B5EF4-FFF2-40B4-BE49-F238E27FC236}">
                <a16:creationId xmlns:a16="http://schemas.microsoft.com/office/drawing/2014/main" id="{7C799DEC-89B2-4639-B491-74FB5E9CDB2B}"/>
              </a:ext>
            </a:extLst>
          </p:cNvPr>
          <p:cNvSpPr>
            <a:spLocks noGrp="1"/>
          </p:cNvSpPr>
          <p:nvPr>
            <p:ph sz="quarter" idx="13"/>
          </p:nvPr>
        </p:nvSpPr>
        <p:spPr>
          <a:xfrm>
            <a:off x="667265" y="2792626"/>
            <a:ext cx="10364074" cy="3447535"/>
          </a:xfrm>
        </p:spPr>
        <p:txBody>
          <a:bodyPr>
            <a:noAutofit/>
          </a:bodyPr>
          <a:lstStyle/>
          <a:p>
            <a:r>
              <a:rPr lang="fr-FR" sz="2400" cap="none" dirty="0">
                <a:latin typeface="Times New Roman" panose="02020603050405020304" pitchFamily="18" charset="0"/>
                <a:cs typeface="Times New Roman" panose="02020603050405020304" pitchFamily="18" charset="0"/>
              </a:rPr>
              <a:t>C’est une exigence de l’HAS. Lors de la deuxième itération de la certification nommée V2-V2007 débutée en 2005, et de la troisième en janvier 2010, L’HAS demande aux Ets de Santé d’évaluer leurs risques selon une approche pro-active ( a priori) et rétroactive ( a postériori).</a:t>
            </a:r>
          </a:p>
          <a:p>
            <a:r>
              <a:rPr lang="fr-FR" sz="2400" cap="none" dirty="0">
                <a:latin typeface="Times New Roman" panose="02020603050405020304" pitchFamily="18" charset="0"/>
                <a:cs typeface="Times New Roman" panose="02020603050405020304" pitchFamily="18" charset="0"/>
              </a:rPr>
              <a:t>La cartographie des risques s’inscrit dans l’approche a priori.</a:t>
            </a:r>
          </a:p>
        </p:txBody>
      </p:sp>
      <p:pic>
        <p:nvPicPr>
          <p:cNvPr id="3074" name="Picture 2" descr="La Cartographie des Risques - YouTube">
            <a:extLst>
              <a:ext uri="{FF2B5EF4-FFF2-40B4-BE49-F238E27FC236}">
                <a16:creationId xmlns:a16="http://schemas.microsoft.com/office/drawing/2014/main" id="{13D5AFEA-A5DD-4C18-9F8E-0C25775DD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860" y="4752717"/>
            <a:ext cx="3566984" cy="200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8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16876-8C94-4A14-B7AE-124332EB0A39}"/>
              </a:ext>
            </a:extLst>
          </p:cNvPr>
          <p:cNvSpPr>
            <a:spLocks noGrp="1"/>
          </p:cNvSpPr>
          <p:nvPr>
            <p:ph type="title"/>
          </p:nvPr>
        </p:nvSpPr>
        <p:spPr>
          <a:xfrm>
            <a:off x="766119" y="538182"/>
            <a:ext cx="11344430" cy="1151965"/>
          </a:xfrm>
        </p:spPr>
        <p:txBody>
          <a:bodyPr>
            <a:normAutofit/>
          </a:bodyPr>
          <a:lstStyle/>
          <a:p>
            <a:r>
              <a:rPr lang="fr-FR" cap="none" dirty="0">
                <a:latin typeface="Arial" panose="020B0604020202020204" pitchFamily="34" charset="0"/>
                <a:cs typeface="Arial" panose="020B0604020202020204" pitchFamily="34" charset="0"/>
              </a:rPr>
              <a:t>La cartographie des risques c’est:</a:t>
            </a:r>
            <a:endParaRPr lang="fr-FR" cap="none" dirty="0"/>
          </a:p>
        </p:txBody>
      </p:sp>
      <p:sp>
        <p:nvSpPr>
          <p:cNvPr id="3" name="Espace réservé du contenu 2">
            <a:extLst>
              <a:ext uri="{FF2B5EF4-FFF2-40B4-BE49-F238E27FC236}">
                <a16:creationId xmlns:a16="http://schemas.microsoft.com/office/drawing/2014/main" id="{7C799DEC-89B2-4639-B491-74FB5E9CDB2B}"/>
              </a:ext>
            </a:extLst>
          </p:cNvPr>
          <p:cNvSpPr>
            <a:spLocks noGrp="1"/>
          </p:cNvSpPr>
          <p:nvPr>
            <p:ph sz="quarter" idx="13"/>
          </p:nvPr>
        </p:nvSpPr>
        <p:spPr>
          <a:xfrm>
            <a:off x="766119" y="2681415"/>
            <a:ext cx="10314388" cy="3768811"/>
          </a:xfrm>
        </p:spPr>
        <p:txBody>
          <a:bodyPr>
            <a:noAutofit/>
          </a:bodyPr>
          <a:lstStyle/>
          <a:p>
            <a:r>
              <a:rPr lang="fr-FR" sz="2400" cap="none" dirty="0">
                <a:latin typeface="Times New Roman" panose="02020603050405020304" pitchFamily="18" charset="0"/>
                <a:cs typeface="Times New Roman" panose="02020603050405020304" pitchFamily="18" charset="0"/>
              </a:rPr>
              <a:t>Un outil , une méthode visualisation de données.</a:t>
            </a:r>
          </a:p>
          <a:p>
            <a:r>
              <a:rPr lang="fr-FR" sz="2400" cap="none" dirty="0">
                <a:latin typeface="Times New Roman" panose="02020603050405020304" pitchFamily="18" charset="0"/>
                <a:cs typeface="Times New Roman" panose="02020603050405020304" pitchFamily="18" charset="0"/>
              </a:rPr>
              <a:t> Un outil qui se construit autour d’une volonté de dialogue. Dialogue qui va permettre de passer d’un risque à l’autre.</a:t>
            </a:r>
          </a:p>
          <a:p>
            <a:r>
              <a:rPr lang="fr-FR" sz="2400" cap="none" dirty="0">
                <a:latin typeface="Times New Roman" panose="02020603050405020304" pitchFamily="18" charset="0"/>
                <a:cs typeface="Times New Roman" panose="02020603050405020304" pitchFamily="18" charset="0"/>
              </a:rPr>
              <a:t>Comprendre et de rendre visible les risques relatifs au fonctionnement d’une organisation.</a:t>
            </a:r>
          </a:p>
          <a:p>
            <a:r>
              <a:rPr lang="fr-FR" sz="2400" cap="none" dirty="0">
                <a:latin typeface="Times New Roman" panose="02020603050405020304" pitchFamily="18" charset="0"/>
                <a:cs typeface="Times New Roman" panose="02020603050405020304" pitchFamily="18" charset="0"/>
              </a:rPr>
              <a:t>Ce n’est  pas une finalité. Elle doit entre réinterrogée fréquemment car le contexte évolue et que le paysage des risques est en constante évolution.</a:t>
            </a:r>
          </a:p>
        </p:txBody>
      </p:sp>
    </p:spTree>
    <p:extLst>
      <p:ext uri="{BB962C8B-B14F-4D97-AF65-F5344CB8AC3E}">
        <p14:creationId xmlns:p14="http://schemas.microsoft.com/office/powerpoint/2010/main" val="281330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DBF94-060D-4F43-8E3B-5AD41F6B8FFF}"/>
              </a:ext>
            </a:extLst>
          </p:cNvPr>
          <p:cNvSpPr>
            <a:spLocks noGrp="1"/>
          </p:cNvSpPr>
          <p:nvPr>
            <p:ph type="title"/>
          </p:nvPr>
        </p:nvSpPr>
        <p:spPr>
          <a:xfrm>
            <a:off x="516995" y="763332"/>
            <a:ext cx="11572575" cy="1151965"/>
          </a:xfrm>
        </p:spPr>
        <p:txBody>
          <a:bodyPr>
            <a:normAutofit fontScale="90000"/>
          </a:bodyPr>
          <a:lstStyle/>
          <a:p>
            <a:r>
              <a:rPr lang="fr-FR" cap="none" dirty="0">
                <a:latin typeface="Arial" panose="020B0604020202020204" pitchFamily="34" charset="0"/>
                <a:cs typeface="Arial" panose="020B0604020202020204" pitchFamily="34" charset="0"/>
              </a:rPr>
              <a:t>La cartographie des risques nécessite :</a:t>
            </a:r>
            <a:br>
              <a:rPr lang="fr-FR" cap="none" dirty="0">
                <a:latin typeface="Arial" panose="020B0604020202020204" pitchFamily="34" charset="0"/>
                <a:cs typeface="Arial" panose="020B0604020202020204" pitchFamily="34" charset="0"/>
              </a:rPr>
            </a:br>
            <a:endParaRPr lang="fr-FR" cap="none" dirty="0"/>
          </a:p>
        </p:txBody>
      </p:sp>
      <p:sp>
        <p:nvSpPr>
          <p:cNvPr id="3" name="Espace réservé du contenu 2">
            <a:extLst>
              <a:ext uri="{FF2B5EF4-FFF2-40B4-BE49-F238E27FC236}">
                <a16:creationId xmlns:a16="http://schemas.microsoft.com/office/drawing/2014/main" id="{0ACEDD7A-8B43-44E1-84E8-0A425E8D5FE0}"/>
              </a:ext>
            </a:extLst>
          </p:cNvPr>
          <p:cNvSpPr>
            <a:spLocks noGrp="1"/>
          </p:cNvSpPr>
          <p:nvPr>
            <p:ph sz="quarter" idx="13"/>
          </p:nvPr>
        </p:nvSpPr>
        <p:spPr>
          <a:xfrm>
            <a:off x="902043" y="1915297"/>
            <a:ext cx="10178462" cy="3303646"/>
          </a:xfrm>
        </p:spPr>
        <p:txBody>
          <a:bodyPr>
            <a:noAutofit/>
          </a:bodyPr>
          <a:lstStyle/>
          <a:p>
            <a:pPr marL="914400" lvl="2" indent="0">
              <a:buNone/>
            </a:pPr>
            <a:endParaRPr lang="fr-FR" dirty="0">
              <a:latin typeface="Times New Roman" panose="02020603050405020304" pitchFamily="18" charset="0"/>
              <a:cs typeface="Times New Roman" panose="02020603050405020304" pitchFamily="18" charset="0"/>
            </a:endParaRPr>
          </a:p>
          <a:p>
            <a:pPr lvl="2"/>
            <a:endParaRPr lang="fr-FR" dirty="0">
              <a:latin typeface="Times New Roman" panose="02020603050405020304" pitchFamily="18" charset="0"/>
              <a:cs typeface="Times New Roman" panose="02020603050405020304" pitchFamily="18" charset="0"/>
            </a:endParaRPr>
          </a:p>
          <a:p>
            <a:pPr lvl="2"/>
            <a:r>
              <a:rPr lang="fr-FR" sz="2400" cap="none" dirty="0">
                <a:latin typeface="Times New Roman" panose="02020603050405020304" pitchFamily="18" charset="0"/>
                <a:cs typeface="Times New Roman" panose="02020603050405020304" pitchFamily="18" charset="0"/>
              </a:rPr>
              <a:t>Une bonne connaissance de l’organisation </a:t>
            </a:r>
          </a:p>
          <a:p>
            <a:pPr lvl="2"/>
            <a:r>
              <a:rPr lang="fr-FR" sz="2400" cap="none" dirty="0">
                <a:latin typeface="Times New Roman" panose="02020603050405020304" pitchFamily="18" charset="0"/>
                <a:cs typeface="Times New Roman" panose="02020603050405020304" pitchFamily="18" charset="0"/>
              </a:rPr>
              <a:t>Un travail de groupe multidisciplinaire</a:t>
            </a:r>
          </a:p>
          <a:p>
            <a:pPr lvl="2"/>
            <a:r>
              <a:rPr lang="fr-FR" sz="2400" cap="none" dirty="0">
                <a:latin typeface="Times New Roman" panose="02020603050405020304" pitchFamily="18" charset="0"/>
                <a:cs typeface="Times New Roman" panose="02020603050405020304" pitchFamily="18" charset="0"/>
              </a:rPr>
              <a:t> De la communication et de l’échange entre les professionnels qui participent à cette organisation</a:t>
            </a:r>
          </a:p>
          <a:p>
            <a:pPr lvl="2"/>
            <a:r>
              <a:rPr lang="fr-FR" sz="2400" b="1" cap="none" dirty="0">
                <a:latin typeface="Times New Roman" panose="02020603050405020304" pitchFamily="18" charset="0"/>
                <a:cs typeface="Times New Roman" panose="02020603050405020304" pitchFamily="18" charset="0"/>
              </a:rPr>
              <a:t>De la méthode : </a:t>
            </a:r>
          </a:p>
          <a:p>
            <a:pPr lvl="4"/>
            <a:r>
              <a:rPr lang="fr-FR" sz="2400" cap="none" dirty="0">
                <a:latin typeface="Times New Roman" panose="02020603050405020304" pitchFamily="18" charset="0"/>
                <a:cs typeface="Times New Roman" panose="02020603050405020304" pitchFamily="18" charset="0"/>
              </a:rPr>
              <a:t>Nommer le risque,  identifier les causes ,  identifier les conséquence</a:t>
            </a:r>
          </a:p>
          <a:p>
            <a:pPr lvl="4"/>
            <a:r>
              <a:rPr lang="fr-FR" sz="2400" cap="none" dirty="0">
                <a:latin typeface="Times New Roman" panose="02020603050405020304" pitchFamily="18" charset="0"/>
                <a:cs typeface="Times New Roman" panose="02020603050405020304" pitchFamily="18" charset="0"/>
              </a:rPr>
              <a:t>De la rigueur</a:t>
            </a:r>
          </a:p>
        </p:txBody>
      </p:sp>
      <p:sp>
        <p:nvSpPr>
          <p:cNvPr id="7" name="Flèche : courbe vers la droite 6">
            <a:extLst>
              <a:ext uri="{FF2B5EF4-FFF2-40B4-BE49-F238E27FC236}">
                <a16:creationId xmlns:a16="http://schemas.microsoft.com/office/drawing/2014/main" id="{90876435-C1D8-4B30-831E-C7B359F41E54}"/>
              </a:ext>
            </a:extLst>
          </p:cNvPr>
          <p:cNvSpPr/>
          <p:nvPr/>
        </p:nvSpPr>
        <p:spPr>
          <a:xfrm>
            <a:off x="96865" y="2718119"/>
            <a:ext cx="1043709" cy="36657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025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728050" y="574589"/>
            <a:ext cx="11157527" cy="1151965"/>
          </a:xfrm>
        </p:spPr>
        <p:txBody>
          <a:bodyPr>
            <a:normAutofit/>
          </a:bodyPr>
          <a:lstStyle/>
          <a:p>
            <a:r>
              <a:rPr lang="fr-FR" cap="none" dirty="0">
                <a:latin typeface="Arial" panose="020B0604020202020204" pitchFamily="34" charset="0"/>
                <a:cs typeface="Arial" panose="020B0604020202020204" pitchFamily="34" charset="0"/>
              </a:rPr>
              <a:t>La cartographie des risques permet </a:t>
            </a:r>
            <a:r>
              <a:rPr lang="fr-FR" dirty="0">
                <a:latin typeface="Arial" panose="020B0604020202020204" pitchFamily="34" charset="0"/>
                <a:cs typeface="Arial" panose="020B0604020202020204" pitchFamily="34" charset="0"/>
              </a:rPr>
              <a:t>:</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a:xfrm>
            <a:off x="1087395" y="2681416"/>
            <a:ext cx="9984285" cy="2403178"/>
          </a:xfrm>
        </p:spPr>
        <p:txBody>
          <a:bodyPr>
            <a:normAutofit/>
          </a:bodyPr>
          <a:lstStyle/>
          <a:p>
            <a:r>
              <a:rPr lang="fr-FR" sz="2400" cap="none" dirty="0">
                <a:latin typeface="Times New Roman" panose="02020603050405020304" pitchFamily="18" charset="0"/>
                <a:cs typeface="Times New Roman" panose="02020603050405020304" pitchFamily="18" charset="0"/>
              </a:rPr>
              <a:t>Connaitre et suivre le profil de l’organisation</a:t>
            </a:r>
          </a:p>
          <a:p>
            <a:r>
              <a:rPr lang="fr-FR" sz="2400" cap="none" dirty="0">
                <a:latin typeface="Times New Roman" panose="02020603050405020304" pitchFamily="18" charset="0"/>
                <a:cs typeface="Times New Roman" panose="02020603050405020304" pitchFamily="18" charset="0"/>
              </a:rPr>
              <a:t>Obtenir une vision consensuelle</a:t>
            </a:r>
          </a:p>
          <a:p>
            <a:r>
              <a:rPr lang="fr-FR" sz="2400" cap="none" dirty="0">
                <a:latin typeface="Times New Roman" panose="02020603050405020304" pitchFamily="18" charset="0"/>
                <a:cs typeface="Times New Roman" panose="02020603050405020304" pitchFamily="18" charset="0"/>
              </a:rPr>
              <a:t>Diffuser une culture commune</a:t>
            </a:r>
          </a:p>
          <a:p>
            <a:r>
              <a:rPr lang="fr-FR" sz="2400" cap="none" dirty="0">
                <a:latin typeface="Times New Roman" panose="02020603050405020304" pitchFamily="18" charset="0"/>
                <a:cs typeface="Times New Roman" panose="02020603050405020304" pitchFamily="18" charset="0"/>
              </a:rPr>
              <a:t>Faire évoluer les pratiques de l’organisation et adopter une gestion proactive des risques</a:t>
            </a:r>
          </a:p>
        </p:txBody>
      </p:sp>
    </p:spTree>
    <p:extLst>
      <p:ext uri="{BB962C8B-B14F-4D97-AF65-F5344CB8AC3E}">
        <p14:creationId xmlns:p14="http://schemas.microsoft.com/office/powerpoint/2010/main" val="76188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C5869-E4FF-48C4-AF1D-2F6A925A2171}"/>
              </a:ext>
            </a:extLst>
          </p:cNvPr>
          <p:cNvSpPr>
            <a:spLocks noGrp="1"/>
          </p:cNvSpPr>
          <p:nvPr>
            <p:ph type="title"/>
          </p:nvPr>
        </p:nvSpPr>
        <p:spPr>
          <a:xfrm>
            <a:off x="685800" y="637688"/>
            <a:ext cx="11828833" cy="1318098"/>
          </a:xfrm>
        </p:spPr>
        <p:txBody>
          <a:bodyPr>
            <a:normAutofit/>
          </a:bodyPr>
          <a:lstStyle/>
          <a:p>
            <a:r>
              <a:rPr lang="fr-FR" cap="none" dirty="0">
                <a:latin typeface="Arial" panose="020B0604020202020204" pitchFamily="34" charset="0"/>
                <a:cs typeface="Arial" panose="020B0604020202020204" pitchFamily="34" charset="0"/>
              </a:rPr>
              <a:t>La méthode de la cartographie des risques : </a:t>
            </a:r>
            <a:endParaRPr lang="fr-FR" dirty="0"/>
          </a:p>
        </p:txBody>
      </p:sp>
      <p:sp>
        <p:nvSpPr>
          <p:cNvPr id="3" name="Espace réservé du contenu 2">
            <a:extLst>
              <a:ext uri="{FF2B5EF4-FFF2-40B4-BE49-F238E27FC236}">
                <a16:creationId xmlns:a16="http://schemas.microsoft.com/office/drawing/2014/main" id="{24718A27-726E-4323-9166-4910C09071B4}"/>
              </a:ext>
            </a:extLst>
          </p:cNvPr>
          <p:cNvSpPr>
            <a:spLocks noGrp="1"/>
          </p:cNvSpPr>
          <p:nvPr>
            <p:ph sz="quarter" idx="13"/>
          </p:nvPr>
        </p:nvSpPr>
        <p:spPr>
          <a:xfrm>
            <a:off x="685800" y="2372496"/>
            <a:ext cx="10394707" cy="4263081"/>
          </a:xfrm>
        </p:spPr>
        <p:txBody>
          <a:bodyPr>
            <a:noAutofit/>
          </a:bodyPr>
          <a:lstStyle/>
          <a:p>
            <a:r>
              <a:rPr lang="fr-FR" sz="2400" cap="none" dirty="0">
                <a:latin typeface="Times New Roman" panose="02020603050405020304" pitchFamily="18" charset="0"/>
                <a:cs typeface="Times New Roman" panose="02020603050405020304" pitchFamily="18" charset="0"/>
              </a:rPr>
              <a:t>Recenser les étapes du processus</a:t>
            </a:r>
          </a:p>
          <a:p>
            <a:r>
              <a:rPr lang="fr-FR" sz="2400" cap="none" dirty="0">
                <a:latin typeface="Times New Roman" panose="02020603050405020304" pitchFamily="18" charset="0"/>
                <a:cs typeface="Times New Roman" panose="02020603050405020304" pitchFamily="18" charset="0"/>
              </a:rPr>
              <a:t>Recenser les activités</a:t>
            </a:r>
          </a:p>
          <a:p>
            <a:r>
              <a:rPr lang="fr-FR" sz="2400" cap="none" dirty="0">
                <a:latin typeface="Times New Roman" panose="02020603050405020304" pitchFamily="18" charset="0"/>
                <a:cs typeface="Times New Roman" panose="02020603050405020304" pitchFamily="18" charset="0"/>
              </a:rPr>
              <a:t>Identifier les moments à risque</a:t>
            </a:r>
          </a:p>
          <a:p>
            <a:r>
              <a:rPr lang="fr-FR" sz="2400" cap="none" dirty="0">
                <a:latin typeface="Times New Roman" panose="02020603050405020304" pitchFamily="18" charset="0"/>
                <a:cs typeface="Times New Roman" panose="02020603050405020304" pitchFamily="18" charset="0"/>
              </a:rPr>
              <a:t>Identifier les risques inhérents à l’activité</a:t>
            </a:r>
          </a:p>
          <a:p>
            <a:r>
              <a:rPr lang="fr-FR" sz="2400" cap="none" dirty="0">
                <a:latin typeface="Times New Roman" panose="02020603050405020304" pitchFamily="18" charset="0"/>
                <a:cs typeface="Times New Roman" panose="02020603050405020304" pitchFamily="18" charset="0"/>
              </a:rPr>
              <a:t>Analyser ces risques a priori</a:t>
            </a:r>
          </a:p>
          <a:p>
            <a:r>
              <a:rPr lang="fr-FR" sz="2400" cap="none" dirty="0">
                <a:latin typeface="Times New Roman" panose="02020603050405020304" pitchFamily="18" charset="0"/>
                <a:cs typeface="Times New Roman" panose="02020603050405020304" pitchFamily="18" charset="0"/>
              </a:rPr>
              <a:t>Réaliser une cotation</a:t>
            </a:r>
          </a:p>
          <a:p>
            <a:r>
              <a:rPr lang="fr-FR" sz="2400" cap="none" dirty="0">
                <a:latin typeface="Times New Roman" panose="02020603050405020304" pitchFamily="18" charset="0"/>
                <a:cs typeface="Times New Roman" panose="02020603050405020304" pitchFamily="18" charset="0"/>
              </a:rPr>
              <a:t>Evaluer l’exposition au risque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891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296</TotalTime>
  <Words>1303</Words>
  <Application>Microsoft Office PowerPoint</Application>
  <PresentationFormat>Grand écran</PresentationFormat>
  <Paragraphs>138</Paragraphs>
  <Slides>26</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MS PGothic</vt:lpstr>
      <vt:lpstr>Arial</vt:lpstr>
      <vt:lpstr>Calibri</vt:lpstr>
      <vt:lpstr>Century Gothic</vt:lpstr>
      <vt:lpstr>Times New Roman</vt:lpstr>
      <vt:lpstr>Wingdings 3</vt:lpstr>
      <vt:lpstr>Salle d’ions</vt:lpstr>
      <vt:lpstr>LA CARTOGRAPHIE DES RISQUES</vt:lpstr>
      <vt:lpstr>Selon l’ HAS: </vt:lpstr>
      <vt:lpstr>La gestion des risques:</vt:lpstr>
      <vt:lpstr>La gestion des risques:</vt:lpstr>
      <vt:lpstr>La cartographie des risques c’est:</vt:lpstr>
      <vt:lpstr>La cartographie des risques c’est:</vt:lpstr>
      <vt:lpstr>La cartographie des risques nécessite : </vt:lpstr>
      <vt:lpstr>La cartographie des risques permet :</vt:lpstr>
      <vt:lpstr>La méthode de la cartographie des risques : </vt:lpstr>
      <vt:lpstr>Une cartographie des risques, la méthode :</vt:lpstr>
      <vt:lpstr>Une cartographie des risques, la méthode :</vt:lpstr>
      <vt:lpstr>Une cartographie des risques, la méthode :</vt:lpstr>
      <vt:lpstr>Une cartographie des risques, la méthode :</vt:lpstr>
      <vt:lpstr>Une cartographie des risques, la finalité:</vt:lpstr>
      <vt:lpstr>Différentes cartographies des risques </vt:lpstr>
      <vt:lpstr>Présentation PowerPoint</vt:lpstr>
      <vt:lpstr>Fiches d’évènements indésirables à l’IFSI : PAQ (proposition d’amélioration de la qualité)</vt:lpstr>
      <vt:lpstr>Fiche d’évènement indésirable…à l’hôpital !</vt:lpstr>
      <vt:lpstr>CREX: comité de retour d’expérience</vt:lpstr>
      <vt:lpstr>Présentation PowerPoint</vt:lpstr>
      <vt:lpstr>Présentation PowerPoint</vt:lpstr>
      <vt:lpstr>Présentation PowerPoint</vt:lpstr>
      <vt:lpstr>Présentation PowerPoint</vt:lpstr>
      <vt:lpstr>Présentation PowerPoint</vt:lpstr>
      <vt:lpstr>Présentation PowerPoint</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CARTOGRAPHIE DES RISQUES</dc:title>
  <dc:creator>Jean-Marc Martinez</dc:creator>
  <cp:lastModifiedBy>VAUCLAIR Pauline</cp:lastModifiedBy>
  <cp:revision>26</cp:revision>
  <cp:lastPrinted>2022-03-31T08:52:23Z</cp:lastPrinted>
  <dcterms:created xsi:type="dcterms:W3CDTF">2022-03-12T08:33:46Z</dcterms:created>
  <dcterms:modified xsi:type="dcterms:W3CDTF">2024-04-26T08:42:07Z</dcterms:modified>
</cp:coreProperties>
</file>