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57" r:id="rId6"/>
    <p:sldId id="262" r:id="rId7"/>
    <p:sldId id="269" r:id="rId8"/>
    <p:sldId id="263" r:id="rId9"/>
    <p:sldId id="264" r:id="rId10"/>
    <p:sldId id="265" r:id="rId11"/>
    <p:sldId id="266" r:id="rId12"/>
    <p:sldId id="267" r:id="rId13"/>
    <p:sldId id="268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s-sante.fr/jcms/c_1215806/fr/grille-alar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s-sante.fr/jcms/c_428381/fr/accreditation-des-medecins-et-equipes-medicales" TargetMode="External"/><Relationship Id="rId2" Type="http://schemas.openxmlformats.org/officeDocument/2006/relationships/hyperlink" Target="https://www.has-sante.fr/upload/docs/application/pdf/2017-07/dir152/2017-grille_alarm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s-sante.fr/upload/docs/application/pdf/2017-07/dir152/2017-alarm-commente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as-sante.fr/jcms/pprd_2974346/en/reperes-quand-alarm-devient-alar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ons.wikimedia.org/wiki/File:Attention_Sign.svg" TargetMode="Externa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9C2A7-8E50-4C90-8ADF-9602E9AC6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Méthode </a:t>
            </a:r>
            <a:r>
              <a:rPr lang="fr-FR" dirty="0" err="1"/>
              <a:t>alarm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6D4426-4D80-4CA1-A250-3DBECD5FE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Pauline </a:t>
            </a:r>
            <a:r>
              <a:rPr lang="fr-FR" dirty="0" err="1"/>
              <a:t>vauclair</a:t>
            </a:r>
            <a:endParaRPr lang="fr-FR" dirty="0"/>
          </a:p>
          <a:p>
            <a:r>
              <a:rPr lang="fr-FR" dirty="0" err="1"/>
              <a:t>Ue</a:t>
            </a:r>
            <a:r>
              <a:rPr lang="fr-FR" dirty="0"/>
              <a:t> 4.8 s6 </a:t>
            </a:r>
          </a:p>
          <a:p>
            <a:r>
              <a:rPr lang="fr-FR" dirty="0"/>
              <a:t>Année 2024 </a:t>
            </a:r>
          </a:p>
          <a:p>
            <a:r>
              <a:rPr lang="fr-FR" dirty="0" err="1"/>
              <a:t>ifsi</a:t>
            </a:r>
            <a:r>
              <a:rPr lang="fr-FR" dirty="0"/>
              <a:t> </a:t>
            </a:r>
            <a:r>
              <a:rPr lang="fr-FR" dirty="0" err="1"/>
              <a:t>sarrebourg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86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5014B-9011-4E5D-93C5-FB0EB6C2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DAF68F0-2012-4020-A10A-3938CBB06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25" y="96146"/>
            <a:ext cx="5486399" cy="657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83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B4F85-B00D-4F47-A696-086E38C7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7E668D1-ADEA-4967-B382-39EFF739D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1" y="114170"/>
            <a:ext cx="5514974" cy="658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6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1F6E2-BCCD-4E8F-BC50-36E8695B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F5CBFF99-D497-41A3-AF00-F3D04557DA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525" y="106815"/>
            <a:ext cx="5286375" cy="663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6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34B7E6-4657-45C8-94A5-6A22D24B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D762F8AB-6A47-444B-BC4A-31F649D2C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570" y="609600"/>
            <a:ext cx="8379557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79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06B3C4-CF68-4F7A-AAB2-3E50B5061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3E2E1-E154-49A1-A96B-CFFE2859B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Haute Autorité de Santé - Grille ALARM (has-sante.fr)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73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74A723-D6E6-4A09-AA05-89E8F954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4326"/>
            <a:ext cx="10131425" cy="1751542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Grille ALARM</a:t>
            </a:r>
            <a:br>
              <a:rPr lang="fr-FR" dirty="0"/>
            </a:br>
            <a:r>
              <a:rPr lang="fr-FR" dirty="0"/>
              <a:t>ARTICLE HAS - Mis en ligne le 02 août 2010 - Mis à jour le 30 mars 2022</a:t>
            </a:r>
            <a:br>
              <a:rPr lang="fr-FR" dirty="0"/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4542EB-1663-4FFB-A18B-BDC42E8FF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i="1" dirty="0"/>
              <a:t>Lors d'une démarche de gestion des risques, l'analyse des </a:t>
            </a:r>
            <a:r>
              <a:rPr lang="fr-FR" sz="2000" b="1" i="1" dirty="0"/>
              <a:t>événements indésirables associés aux soins </a:t>
            </a:r>
            <a:r>
              <a:rPr lang="fr-FR" i="1" dirty="0"/>
              <a:t>(EIAS) ne doit pas se centrer uniquement sur le traitement des causes humaines (immédiates), mais rechercher et traiter les causes profondes ou latentes. Dans ce but, une méthode d’analyse a été développée en 1999 par un groupe coopératif de recherche composé du «</a:t>
            </a:r>
            <a:r>
              <a:rPr lang="fr-FR" i="1" dirty="0" err="1"/>
              <a:t>Clinical</a:t>
            </a:r>
            <a:r>
              <a:rPr lang="fr-FR" i="1" dirty="0"/>
              <a:t> </a:t>
            </a:r>
            <a:r>
              <a:rPr lang="fr-FR" i="1" dirty="0" err="1"/>
              <a:t>Safety</a:t>
            </a:r>
            <a:r>
              <a:rPr lang="fr-FR" i="1" dirty="0"/>
              <a:t> </a:t>
            </a:r>
            <a:r>
              <a:rPr lang="fr-FR" i="1" dirty="0" err="1"/>
              <a:t>Research</a:t>
            </a:r>
            <a:r>
              <a:rPr lang="fr-FR" i="1" dirty="0"/>
              <a:t> Unit» (Imperial </a:t>
            </a:r>
            <a:r>
              <a:rPr lang="fr-FR" i="1" dirty="0" err="1"/>
              <a:t>College</a:t>
            </a:r>
            <a:r>
              <a:rPr lang="fr-FR" i="1" dirty="0"/>
              <a:t> London) et de l’« Association of </a:t>
            </a:r>
            <a:r>
              <a:rPr lang="fr-FR" i="1" dirty="0" err="1"/>
              <a:t>Litigation</a:t>
            </a:r>
            <a:r>
              <a:rPr lang="fr-FR" i="1" dirty="0"/>
              <a:t> And Risk Management » (ALARM), dont l’objectif est, à partir de l’identification de la ou des causes immédiates d’un évènement, de rechercher les facteurs contributifs à la survenue des ces erreurs pour les corriger en installant des barrières.</a:t>
            </a:r>
            <a:r>
              <a:rPr lang="fr-FR" dirty="0"/>
              <a:t>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78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C767B8-EC82-413A-93A7-D03F32A0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Selon l’has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FF4C8D-8C10-459C-9678-9C4FE04A8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« </a:t>
            </a:r>
            <a:r>
              <a:rPr lang="fr-FR" i="1" dirty="0"/>
              <a:t>La </a:t>
            </a:r>
            <a:r>
              <a:rPr lang="fr-FR" i="1" u="sng" dirty="0">
                <a:hlinkClick r:id="rId2"/>
              </a:rPr>
              <a:t>grille ALARM</a:t>
            </a:r>
            <a:r>
              <a:rPr lang="fr-FR" i="1" dirty="0"/>
              <a:t>, adaptée aux établissements de santé, classe l’ensemble des causes racines des EIAS en 7 catégories permettant une exploration systématique du contexte de l’évènement, d’une sphère proche de l’acte de soin (patient, tâches à accomplir, soignant), vers des couches organisationnelles de plus en plus éloignées (équipe, environnement de travail, organisation et management, contexte institutionnel). Dans la version française, développée initialement pour </a:t>
            </a:r>
            <a:r>
              <a:rPr lang="fr-FR" i="1" u="sng" dirty="0">
                <a:hlinkClick r:id="rId3"/>
              </a:rPr>
              <a:t>l'accréditation des médecins</a:t>
            </a:r>
            <a:r>
              <a:rPr lang="fr-FR" i="1" dirty="0"/>
              <a:t>, 37 facteurs contributifs sont déclinés au sein des catégories. Une </a:t>
            </a:r>
            <a:r>
              <a:rPr lang="fr-FR" i="1" u="sng" dirty="0">
                <a:hlinkClick r:id="rId4"/>
              </a:rPr>
              <a:t>version commentée</a:t>
            </a:r>
            <a:r>
              <a:rPr lang="fr-FR" i="1" dirty="0"/>
              <a:t> de la grille ALARM a aussi été élaborée pour faciliter son remplissage par les professionnels</a:t>
            </a:r>
            <a:r>
              <a:rPr lang="fr-FR" dirty="0"/>
              <a:t>. 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9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B3238D-B208-4F36-9079-83AC78B0D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2016, la grille ALARM a été actualisée par ses concepteurs pour la rendre encore plus efficace : elle devient </a:t>
            </a:r>
            <a:r>
              <a:rPr lang="fr-FR" u="sng" dirty="0">
                <a:hlinkClick r:id="rId2"/>
              </a:rPr>
              <a:t>Alarme</a:t>
            </a:r>
            <a:r>
              <a:rPr lang="fr-FR" dirty="0"/>
              <a:t> (le "e" signifie </a:t>
            </a:r>
            <a:r>
              <a:rPr lang="fr-FR" i="1" dirty="0" err="1"/>
              <a:t>extended</a:t>
            </a:r>
            <a:r>
              <a:rPr lang="fr-FR" dirty="0"/>
              <a:t>, soit étendue en français). Elle prend en compte 4 points-clés supplémentaire lors de l'analyse d'un EIAS.</a:t>
            </a:r>
            <a:endParaRPr lang="en-US" dirty="0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DC87A838-7021-4621-9E1C-D4B1282C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019624" flipV="1">
            <a:off x="4348162" y="802892"/>
            <a:ext cx="1909763" cy="16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3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ED1590-4EB4-45BF-9F0F-925B0326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 </a:t>
            </a:r>
            <a:r>
              <a:rPr lang="fr-FR" dirty="0" err="1"/>
              <a:t>alarm</a:t>
            </a:r>
            <a:endParaRPr lang="en-US" dirty="0"/>
          </a:p>
        </p:txBody>
      </p:sp>
      <p:pic>
        <p:nvPicPr>
          <p:cNvPr id="1026" name="Picture 2" descr="https://www.has-sante.fr/upload/docs/image/png/2012-02/alarm_grand_schema.png">
            <a:extLst>
              <a:ext uri="{FF2B5EF4-FFF2-40B4-BE49-F238E27FC236}">
                <a16:creationId xmlns:a16="http://schemas.microsoft.com/office/drawing/2014/main" id="{B0BE71A6-8A1E-494F-9077-4FBEB4E8EA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990056"/>
            <a:ext cx="91725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54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6EA55F4-E7E5-4705-91A0-F0E1CD137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91645"/>
            <a:ext cx="4305300" cy="66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5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9EE8E-A6E7-4590-9B2A-36CC16A7D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Grille </a:t>
            </a:r>
            <a:r>
              <a:rPr lang="fr-FR" dirty="0" err="1"/>
              <a:t>alarm</a:t>
            </a:r>
            <a:r>
              <a:rPr lang="fr-FR" dirty="0"/>
              <a:t> commentée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70C8B-1EC3-44EF-A4EC-D2426D38D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9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34B0BE-1CC8-436E-BDA6-C2B61FB8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97B78F32-82DE-4590-A973-F0A8B696C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3298" y="190500"/>
            <a:ext cx="5094827" cy="64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3D5B2-3331-457A-BDA7-FA0F2895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C969D9D9-83C1-4EDE-80AC-18D08A629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15564"/>
            <a:ext cx="5162550" cy="660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19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12</TotalTime>
  <Words>354</Words>
  <Application>Microsoft Office PowerPoint</Application>
  <PresentationFormat>Grand écran</PresentationFormat>
  <Paragraphs>14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Céleste</vt:lpstr>
      <vt:lpstr>Méthode alarm</vt:lpstr>
      <vt:lpstr> Grille ALARM ARTICLE HAS - Mis en ligne le 02 août 2010 - Mis à jour le 30 mars 2022 </vt:lpstr>
      <vt:lpstr>Selon l’has</vt:lpstr>
      <vt:lpstr>Présentation PowerPoint</vt:lpstr>
      <vt:lpstr>Méthode alarm</vt:lpstr>
      <vt:lpstr>Présentation PowerPoint</vt:lpstr>
      <vt:lpstr>Grille alarm commentée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bibliographie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Méthode alarm</dc:title>
  <dc:creator>VAUCLAIR Pauline</dc:creator>
  <cp:lastModifiedBy>VAUCLAIR Pauline</cp:lastModifiedBy>
  <cp:revision>4</cp:revision>
  <dcterms:created xsi:type="dcterms:W3CDTF">2024-04-15T09:32:48Z</dcterms:created>
  <dcterms:modified xsi:type="dcterms:W3CDTF">2024-04-17T11:09:14Z</dcterms:modified>
</cp:coreProperties>
</file>