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257" r:id="rId3"/>
    <p:sldId id="330" r:id="rId4"/>
    <p:sldId id="258" r:id="rId5"/>
    <p:sldId id="270" r:id="rId6"/>
    <p:sldId id="312" r:id="rId7"/>
    <p:sldId id="337" r:id="rId8"/>
    <p:sldId id="271" r:id="rId9"/>
    <p:sldId id="272" r:id="rId10"/>
    <p:sldId id="338" r:id="rId11"/>
    <p:sldId id="313" r:id="rId12"/>
    <p:sldId id="273" r:id="rId13"/>
    <p:sldId id="259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60" r:id="rId30"/>
    <p:sldId id="333" r:id="rId31"/>
    <p:sldId id="335" r:id="rId32"/>
    <p:sldId id="336" r:id="rId33"/>
    <p:sldId id="261" r:id="rId34"/>
    <p:sldId id="289" r:id="rId35"/>
    <p:sldId id="290" r:id="rId36"/>
    <p:sldId id="262" r:id="rId37"/>
    <p:sldId id="320" r:id="rId38"/>
    <p:sldId id="334" r:id="rId39"/>
    <p:sldId id="319" r:id="rId40"/>
    <p:sldId id="263" r:id="rId41"/>
    <p:sldId id="317" r:id="rId42"/>
    <p:sldId id="318" r:id="rId43"/>
    <p:sldId id="291" r:id="rId44"/>
    <p:sldId id="321" r:id="rId45"/>
    <p:sldId id="322" r:id="rId46"/>
    <p:sldId id="292" r:id="rId47"/>
    <p:sldId id="314" r:id="rId48"/>
    <p:sldId id="316" r:id="rId49"/>
    <p:sldId id="315" r:id="rId50"/>
    <p:sldId id="331" r:id="rId51"/>
    <p:sldId id="332" r:id="rId52"/>
    <p:sldId id="323" r:id="rId53"/>
    <p:sldId id="264" r:id="rId54"/>
    <p:sldId id="265" r:id="rId55"/>
    <p:sldId id="266" r:id="rId56"/>
    <p:sldId id="267" r:id="rId57"/>
    <p:sldId id="268" r:id="rId58"/>
    <p:sldId id="311" r:id="rId59"/>
    <p:sldId id="308" r:id="rId60"/>
    <p:sldId id="269" r:id="rId61"/>
    <p:sldId id="293" r:id="rId62"/>
    <p:sldId id="324" r:id="rId63"/>
    <p:sldId id="296" r:id="rId64"/>
    <p:sldId id="325" r:id="rId65"/>
    <p:sldId id="295" r:id="rId66"/>
    <p:sldId id="326" r:id="rId67"/>
    <p:sldId id="294" r:id="rId68"/>
    <p:sldId id="297" r:id="rId69"/>
    <p:sldId id="298" r:id="rId70"/>
    <p:sldId id="327" r:id="rId71"/>
    <p:sldId id="299" r:id="rId72"/>
    <p:sldId id="302" r:id="rId73"/>
    <p:sldId id="303" r:id="rId74"/>
    <p:sldId id="328" r:id="rId75"/>
    <p:sldId id="300" r:id="rId76"/>
    <p:sldId id="301" r:id="rId77"/>
    <p:sldId id="329" r:id="rId78"/>
    <p:sldId id="304" r:id="rId79"/>
    <p:sldId id="305" r:id="rId80"/>
    <p:sldId id="306" r:id="rId81"/>
    <p:sldId id="307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9C67A-4CC7-9C43-9E8B-16806136A40E}" type="datetimeFigureOut">
              <a:rPr lang="fr-FR" smtClean="0"/>
              <a:t>26/04/2024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18FC6-C0FC-D241-BB3C-5D91D3D05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59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INTOX</a:t>
            </a:r>
            <a:r>
              <a:rPr lang="fr-FR" baseline="0" dirty="0"/>
              <a:t> MONOXYDE DE CARBONE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18FC6-C0FC-D241-BB3C-5D91D3D05E8F}" type="slidenum">
              <a:rPr lang="fr-FR" smtClean="0"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45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CHOC HEMORRAGIQUE CHEZ LE JEUNE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18FC6-C0FC-D241-BB3C-5D91D3D05E8F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05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CHOC NEUROGENIQUE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18FC6-C0FC-D241-BB3C-5D91D3D05E8F}" type="slidenum">
              <a:rPr lang="fr-FR" smtClean="0"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20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COVID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18FC6-C0FC-D241-BB3C-5D91D3D05E8F}" type="slidenum">
              <a:rPr lang="fr-FR" smtClean="0"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1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790481"/>
          </a:xfrm>
        </p:spPr>
        <p:txBody>
          <a:bodyPr/>
          <a:lstStyle/>
          <a:p>
            <a:r>
              <a:rPr lang="fr-FR" b="1" i="1" u="sng" dirty="0"/>
              <a:t>Le Monitorage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1600" dirty="0"/>
              <a:t>U,E 4,4 S5</a:t>
            </a:r>
          </a:p>
          <a:p>
            <a:r>
              <a:rPr lang="fr-FR" sz="1600" dirty="0"/>
              <a:t>Promotion 2021-2024</a:t>
            </a:r>
          </a:p>
          <a:p>
            <a:r>
              <a:rPr lang="fr-FR" sz="1600" dirty="0"/>
              <a:t>COURS IFSI 26/04/2024</a:t>
            </a:r>
          </a:p>
          <a:p>
            <a:r>
              <a:rPr lang="fr-FR" sz="1600" dirty="0"/>
              <a:t>NATHALIE MARTIN IADE</a:t>
            </a:r>
          </a:p>
        </p:txBody>
      </p:sp>
      <p:pic>
        <p:nvPicPr>
          <p:cNvPr id="5" name="Espace réservé du contenu 3" descr="ecg monito.jpe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8004" y="2881977"/>
            <a:ext cx="2307409" cy="160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1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9" b="3889"/>
          <a:stretch>
            <a:fillRect/>
          </a:stretch>
        </p:blipFill>
        <p:spPr>
          <a:xfrm>
            <a:off x="4436662" y="518319"/>
            <a:ext cx="4250137" cy="3016253"/>
          </a:xfrm>
        </p:spPr>
      </p:pic>
      <p:pic>
        <p:nvPicPr>
          <p:cNvPr id="5" name="Image 4" descr="ecg 1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42" y="835958"/>
            <a:ext cx="3975820" cy="539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6000" i="1" dirty="0"/>
              <a:t>A quoi ça sert ???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484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320"/>
            <a:ext cx="8229600" cy="5869844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Naissance de l’influx dans le nœud sinusal.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Amplitude permet de diagnostiquer une hypertrophie de parois, dilatation des cavités ou absence de repolarisation dans certaines zones.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Accélérations anormales ou ralentissements anormaux.</a:t>
            </a:r>
          </a:p>
        </p:txBody>
      </p:sp>
    </p:spTree>
    <p:extLst>
      <p:ext uri="{BB962C8B-B14F-4D97-AF65-F5344CB8AC3E}">
        <p14:creationId xmlns:p14="http://schemas.microsoft.com/office/powerpoint/2010/main" val="3256971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076"/>
            <a:ext cx="8229600" cy="5841088"/>
          </a:xfrm>
        </p:spPr>
        <p:txBody>
          <a:bodyPr/>
          <a:lstStyle/>
          <a:p>
            <a:r>
              <a:rPr lang="fr-FR" b="1" i="1" u="sng" dirty="0"/>
              <a:t>Le </a:t>
            </a:r>
            <a:r>
              <a:rPr lang="fr-FR" b="1" i="1" u="sng" dirty="0" err="1"/>
              <a:t>saturomètre</a:t>
            </a:r>
            <a:r>
              <a:rPr lang="fr-FR" b="1" i="1" u="sng" dirty="0"/>
              <a:t>, SpO2</a:t>
            </a:r>
          </a:p>
          <a:p>
            <a:endParaRPr lang="fr-FR" b="1" i="1" dirty="0"/>
          </a:p>
          <a:p>
            <a:pPr marL="0" indent="0">
              <a:buNone/>
            </a:pPr>
            <a:r>
              <a:rPr lang="fr-FR" dirty="0"/>
              <a:t>Permet de mesurer de </a:t>
            </a:r>
            <a:r>
              <a:rPr lang="fr-FR" dirty="0" err="1"/>
              <a:t>façon</a:t>
            </a:r>
            <a:r>
              <a:rPr lang="fr-FR" dirty="0"/>
              <a:t> simple, fiable, non invasive et continue la </a:t>
            </a:r>
            <a:r>
              <a:rPr lang="fr-FR" b="1" dirty="0"/>
              <a:t>saturation </a:t>
            </a:r>
            <a:r>
              <a:rPr lang="fr-FR" b="1" dirty="0" err="1"/>
              <a:t>artérielle</a:t>
            </a:r>
            <a:r>
              <a:rPr lang="fr-FR" b="1" dirty="0"/>
              <a:t> de l’</a:t>
            </a:r>
            <a:r>
              <a:rPr lang="fr-FR" b="1" dirty="0" err="1"/>
              <a:t>hémoglobine</a:t>
            </a:r>
            <a:r>
              <a:rPr lang="fr-FR" b="1" dirty="0"/>
              <a:t> (</a:t>
            </a:r>
            <a:r>
              <a:rPr lang="fr-FR" b="1" dirty="0" err="1"/>
              <a:t>Hb</a:t>
            </a:r>
            <a:r>
              <a:rPr lang="fr-FR" b="1" dirty="0"/>
              <a:t>)</a:t>
            </a:r>
            <a:r>
              <a:rPr lang="fr-FR" dirty="0"/>
              <a:t>.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Valeur </a:t>
            </a:r>
            <a:r>
              <a:rPr lang="fr-FR" dirty="0" err="1"/>
              <a:t>donnée</a:t>
            </a:r>
            <a:r>
              <a:rPr lang="fr-FR" dirty="0"/>
              <a:t> est </a:t>
            </a:r>
            <a:r>
              <a:rPr lang="fr-FR" dirty="0" err="1"/>
              <a:t>appelée</a:t>
            </a:r>
            <a:r>
              <a:rPr lang="fr-FR" dirty="0"/>
              <a:t> « saturation </a:t>
            </a:r>
            <a:r>
              <a:rPr lang="fr-FR" dirty="0" err="1"/>
              <a:t>pulsée</a:t>
            </a:r>
            <a:r>
              <a:rPr lang="fr-FR" dirty="0"/>
              <a:t> de l’</a:t>
            </a:r>
            <a:r>
              <a:rPr lang="fr-FR" dirty="0" err="1"/>
              <a:t>hémoglobine</a:t>
            </a:r>
            <a:r>
              <a:rPr lang="fr-FR" dirty="0"/>
              <a:t> en </a:t>
            </a:r>
            <a:r>
              <a:rPr lang="fr-FR" dirty="0" err="1"/>
              <a:t>oxygène</a:t>
            </a:r>
            <a:r>
              <a:rPr lang="fr-FR" dirty="0"/>
              <a:t> ou </a:t>
            </a:r>
            <a:r>
              <a:rPr lang="fr-FR" b="1" dirty="0"/>
              <a:t>Sp02 </a:t>
            </a:r>
            <a:r>
              <a:rPr lang="fr-FR" dirty="0"/>
              <a:t>» pour la distinguer de la saturation </a:t>
            </a:r>
            <a:r>
              <a:rPr lang="fr-FR" dirty="0" err="1"/>
              <a:t>artérielle</a:t>
            </a:r>
            <a:r>
              <a:rPr lang="fr-FR" dirty="0"/>
              <a:t> de l’</a:t>
            </a:r>
            <a:r>
              <a:rPr lang="fr-FR" dirty="0" err="1"/>
              <a:t>Hb</a:t>
            </a:r>
            <a:r>
              <a:rPr lang="fr-FR" dirty="0"/>
              <a:t> en </a:t>
            </a:r>
            <a:r>
              <a:rPr lang="fr-FR" b="1" dirty="0"/>
              <a:t>02 </a:t>
            </a:r>
            <a:r>
              <a:rPr lang="fr-FR" dirty="0" err="1"/>
              <a:t>mesurée</a:t>
            </a:r>
            <a:r>
              <a:rPr lang="fr-FR" dirty="0"/>
              <a:t> par les gaz du sang « </a:t>
            </a:r>
            <a:r>
              <a:rPr lang="fr-FR" b="1" dirty="0"/>
              <a:t>Sa02 </a:t>
            </a:r>
            <a:r>
              <a:rPr lang="fr-FR" dirty="0"/>
              <a:t>».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" name="Image 1" descr="barcro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82" y="4466507"/>
            <a:ext cx="4167106" cy="238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52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9160"/>
            <a:ext cx="8229600" cy="5867004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Combine les principes de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 err="1"/>
              <a:t>Pléthysmographie</a:t>
            </a:r>
            <a:br>
              <a:rPr lang="fr-FR" b="1" dirty="0"/>
            </a:br>
            <a:r>
              <a:rPr lang="fr-FR" dirty="0"/>
              <a:t>utilise la technique de l’absorbance lumineuse pour </a:t>
            </a:r>
          </a:p>
          <a:p>
            <a:pPr marL="0" indent="0">
              <a:buNone/>
            </a:pPr>
            <a:r>
              <a:rPr lang="fr-FR" dirty="0"/>
              <a:t>reproduire les ondes </a:t>
            </a:r>
            <a:r>
              <a:rPr lang="fr-FR" dirty="0" err="1"/>
              <a:t>émises</a:t>
            </a:r>
            <a:r>
              <a:rPr lang="fr-FR" dirty="0"/>
              <a:t> par le sang pulsatile. 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 err="1"/>
              <a:t>Spectrométrie</a:t>
            </a: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mesure quantitativement l’absorption lumineuse à travers des substances </a:t>
            </a:r>
            <a:r>
              <a:rPr lang="fr-FR" dirty="0" err="1"/>
              <a:t>données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269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9160"/>
            <a:ext cx="8229600" cy="58670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u="sng" dirty="0"/>
              <a:t>Principe de fonctionnement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Capteur </a:t>
            </a:r>
            <a:r>
              <a:rPr lang="fr-FR" dirty="0"/>
              <a:t>se compose de 2 diodes émettrices de lumière fonctionnant alternativement à des longueurs d’ondes données : </a:t>
            </a:r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b="1" dirty="0"/>
              <a:t>lumière rouge</a:t>
            </a:r>
            <a:br>
              <a:rPr lang="fr-FR" b="1" dirty="0"/>
            </a:br>
            <a:r>
              <a:rPr lang="fr-FR" dirty="0"/>
              <a:t>• </a:t>
            </a:r>
            <a:r>
              <a:rPr lang="fr-FR" b="1" dirty="0"/>
              <a:t>lumière infrarouge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2 longueurs d’ondes différencient </a:t>
            </a:r>
            <a:r>
              <a:rPr lang="fr-FR" b="1" dirty="0" err="1"/>
              <a:t>Hb</a:t>
            </a:r>
            <a:r>
              <a:rPr lang="fr-FR" b="1" dirty="0"/>
              <a:t> réduite et </a:t>
            </a:r>
            <a:r>
              <a:rPr lang="fr-FR" b="1" dirty="0" err="1"/>
              <a:t>oxyhémoglobine</a:t>
            </a: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dirty="0" err="1"/>
              <a:t>Hb</a:t>
            </a:r>
            <a:r>
              <a:rPr lang="fr-FR" dirty="0"/>
              <a:t> </a:t>
            </a:r>
            <a:r>
              <a:rPr lang="fr-FR" dirty="0" err="1"/>
              <a:t>réduite</a:t>
            </a:r>
            <a:r>
              <a:rPr lang="fr-FR" dirty="0"/>
              <a:t> absorbe plus de </a:t>
            </a:r>
            <a:r>
              <a:rPr lang="fr-FR" dirty="0" err="1"/>
              <a:t>lumière</a:t>
            </a:r>
            <a:r>
              <a:rPr lang="fr-FR" dirty="0"/>
              <a:t> dans le rouge</a:t>
            </a:r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dirty="0" err="1"/>
              <a:t>OxyHb</a:t>
            </a:r>
            <a:r>
              <a:rPr lang="fr-FR" dirty="0"/>
              <a:t> absorbe plus dans l’infrarouge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■ En faisant le rapport de l’absorption des 2 longueurs d’onde, l’appareil </a:t>
            </a:r>
            <a:r>
              <a:rPr lang="fr-FR" b="1" dirty="0"/>
              <a:t>déduit une saturation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439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328"/>
            <a:ext cx="8229600" cy="59188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De par son signal pulsatile, permet de mesurer : </a:t>
            </a:r>
          </a:p>
          <a:p>
            <a:pPr marL="0" indent="0">
              <a:buNone/>
            </a:pPr>
            <a:r>
              <a:rPr lang="fr-FR" dirty="0"/>
              <a:t>• Sp02 </a:t>
            </a:r>
          </a:p>
          <a:p>
            <a:pPr marL="0" indent="0">
              <a:buNone/>
            </a:pPr>
            <a:r>
              <a:rPr lang="fr-FR" dirty="0"/>
              <a:t>• FC</a:t>
            </a:r>
            <a:br>
              <a:rPr lang="fr-FR" dirty="0"/>
            </a:br>
            <a:r>
              <a:rPr lang="fr-FR" dirty="0"/>
              <a:t>• Courbe </a:t>
            </a:r>
            <a:r>
              <a:rPr lang="fr-FR" dirty="0" err="1"/>
              <a:t>pléthysmographique</a:t>
            </a:r>
            <a:r>
              <a:rPr lang="fr-FR" dirty="0"/>
              <a:t> </a:t>
            </a:r>
          </a:p>
          <a:p>
            <a:r>
              <a:rPr lang="fr-FR" dirty="0"/>
              <a:t>Valeur de </a:t>
            </a:r>
            <a:r>
              <a:rPr lang="fr-FR" b="1" dirty="0"/>
              <a:t>Sp02 </a:t>
            </a:r>
            <a:r>
              <a:rPr lang="fr-FR" dirty="0" err="1"/>
              <a:t>affichée</a:t>
            </a:r>
            <a:r>
              <a:rPr lang="fr-FR" dirty="0"/>
              <a:t> : une moyenne sur 3 à 6‘’ </a:t>
            </a:r>
          </a:p>
          <a:p>
            <a:r>
              <a:rPr lang="fr-FR" dirty="0"/>
              <a:t>Valeur de ces mesures s’expriment en </a:t>
            </a:r>
            <a:r>
              <a:rPr lang="fr-FR" b="1" dirty="0"/>
              <a:t>% </a:t>
            </a:r>
          </a:p>
          <a:p>
            <a:endParaRPr lang="fr-FR" b="1" dirty="0"/>
          </a:p>
          <a:p>
            <a:pPr marL="0" indent="0">
              <a:buNone/>
            </a:pPr>
            <a:r>
              <a:rPr lang="fr-FR" u="sng" dirty="0"/>
              <a:t>Matériel: </a:t>
            </a:r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r>
              <a:rPr lang="fr-FR" b="1" dirty="0"/>
              <a:t>Capteur, </a:t>
            </a:r>
          </a:p>
          <a:p>
            <a:pPr marL="0" indent="0">
              <a:buNone/>
            </a:pPr>
            <a:r>
              <a:rPr lang="fr-FR" b="1" dirty="0"/>
              <a:t>Câble  </a:t>
            </a:r>
          </a:p>
          <a:p>
            <a:pPr marL="0" indent="0">
              <a:buNone/>
            </a:pPr>
            <a:r>
              <a:rPr lang="fr-FR" b="1" dirty="0"/>
              <a:t>Console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u="sng" dirty="0"/>
              <a:t>Limites:</a:t>
            </a:r>
          </a:p>
          <a:p>
            <a:pPr marL="0" indent="0">
              <a:buNone/>
            </a:pPr>
            <a:endParaRPr lang="fr-FR" u="sng" dirty="0"/>
          </a:p>
          <a:p>
            <a:pPr marL="0" indent="0">
              <a:buNone/>
            </a:pPr>
            <a:r>
              <a:rPr lang="fr-FR" dirty="0"/>
              <a:t>Plupart des appareils ont une </a:t>
            </a:r>
            <a:r>
              <a:rPr lang="fr-FR" dirty="0" err="1"/>
              <a:t>précision</a:t>
            </a:r>
            <a:r>
              <a:rPr lang="fr-FR" dirty="0"/>
              <a:t> de + / - 2 % pour une </a:t>
            </a:r>
            <a:r>
              <a:rPr lang="fr-FR" b="1" dirty="0"/>
              <a:t>Sa02 comprise entre 70 et 100%.</a:t>
            </a:r>
          </a:p>
          <a:p>
            <a:pPr marL="0" indent="0">
              <a:buNone/>
            </a:pP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Précision</a:t>
            </a:r>
            <a:r>
              <a:rPr lang="fr-FR" dirty="0"/>
              <a:t> des </a:t>
            </a:r>
            <a:r>
              <a:rPr lang="fr-FR" dirty="0" err="1"/>
              <a:t>oxymètres</a:t>
            </a:r>
            <a:r>
              <a:rPr lang="fr-FR" dirty="0"/>
              <a:t> de pouls </a:t>
            </a:r>
            <a:r>
              <a:rPr lang="fr-FR" b="1" dirty="0"/>
              <a:t>diminue en dessous de 70%.</a:t>
            </a:r>
          </a:p>
          <a:p>
            <a:pPr marL="0" indent="0">
              <a:buNone/>
            </a:pP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b="1" dirty="0" err="1"/>
              <a:t>Hyperoxies</a:t>
            </a:r>
            <a:r>
              <a:rPr lang="fr-FR" b="1" dirty="0"/>
              <a:t> </a:t>
            </a:r>
            <a:r>
              <a:rPr lang="fr-FR" dirty="0"/>
              <a:t>ne peuvent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quantifiées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094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0992"/>
            <a:ext cx="8229600" cy="58151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dirty="0"/>
              <a:t>CAPTEUR: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Comprend 2 diodes </a:t>
            </a:r>
            <a:r>
              <a:rPr lang="fr-FR" dirty="0" err="1"/>
              <a:t>émettrices</a:t>
            </a:r>
            <a:r>
              <a:rPr lang="fr-FR" dirty="0"/>
              <a:t> de longueurs d’onde </a:t>
            </a:r>
            <a:r>
              <a:rPr lang="fr-FR" dirty="0" err="1"/>
              <a:t>définies</a:t>
            </a:r>
            <a:r>
              <a:rPr lang="fr-FR" dirty="0"/>
              <a:t> faisant face à un </a:t>
            </a:r>
            <a:r>
              <a:rPr lang="fr-FR" dirty="0" err="1"/>
              <a:t>photodétecteur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■ Diodes produisent peu de chaleur, risque de </a:t>
            </a:r>
            <a:r>
              <a:rPr lang="fr-FR" dirty="0" err="1"/>
              <a:t>brûlure</a:t>
            </a:r>
            <a:r>
              <a:rPr lang="fr-FR" dirty="0"/>
              <a:t> est faible. Recommandé de placer diodes au contact de ongle.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dirty="0" err="1"/>
              <a:t>Eléments</a:t>
            </a:r>
            <a:r>
              <a:rPr lang="fr-FR" dirty="0"/>
              <a:t> sont </a:t>
            </a:r>
            <a:r>
              <a:rPr lang="fr-FR" dirty="0" err="1"/>
              <a:t>assemblés</a:t>
            </a:r>
            <a:r>
              <a:rPr lang="fr-FR" dirty="0"/>
              <a:t> sur un support qui les maintient en place au contact des structures pulsatiles.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■ Dispositif </a:t>
            </a:r>
            <a:r>
              <a:rPr lang="fr-FR" dirty="0" err="1"/>
              <a:t>réutilisable</a:t>
            </a:r>
            <a:r>
              <a:rPr lang="fr-FR" dirty="0"/>
              <a:t>, UU.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■ Pour </a:t>
            </a:r>
            <a:r>
              <a:rPr lang="fr-FR" dirty="0" err="1"/>
              <a:t>éviter</a:t>
            </a:r>
            <a:r>
              <a:rPr lang="fr-FR" dirty="0"/>
              <a:t> </a:t>
            </a:r>
            <a:r>
              <a:rPr lang="fr-FR" dirty="0" err="1"/>
              <a:t>nécroses</a:t>
            </a:r>
            <a:r>
              <a:rPr lang="fr-FR" dirty="0"/>
              <a:t> par compression, sites de mesures devraient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régulièrement</a:t>
            </a:r>
            <a:r>
              <a:rPr lang="fr-FR" dirty="0"/>
              <a:t> </a:t>
            </a:r>
            <a:r>
              <a:rPr lang="fr-FR" dirty="0" err="1"/>
              <a:t>changés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0522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6908"/>
            <a:ext cx="8229600" cy="5789256"/>
          </a:xfrm>
        </p:spPr>
        <p:txBody>
          <a:bodyPr/>
          <a:lstStyle/>
          <a:p>
            <a:pPr marL="0" indent="0">
              <a:buNone/>
            </a:pPr>
            <a:r>
              <a:rPr lang="fr-FR" i="1" u="sng" dirty="0"/>
              <a:t>Mise en place:</a:t>
            </a:r>
          </a:p>
          <a:p>
            <a:pPr marL="0" indent="0">
              <a:buNone/>
            </a:pPr>
            <a:endParaRPr lang="fr-FR" i="1" u="sng" dirty="0"/>
          </a:p>
          <a:p>
            <a:pPr marL="0" indent="0">
              <a:buNone/>
            </a:pPr>
            <a:r>
              <a:rPr lang="fr-FR" dirty="0"/>
              <a:t>Placé en regard d’un lit vasculaire pulsatile </a:t>
            </a:r>
          </a:p>
          <a:p>
            <a:pPr marL="0" indent="0">
              <a:buNone/>
            </a:pPr>
            <a:r>
              <a:rPr lang="fr-FR" dirty="0"/>
              <a:t>extrémités: doigts, orteils, lobe de oreille, nez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Enfant : plante ou dos du pied, poignet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■ Si flux pulsatile n’est pas satisfaisant au niveau site donné, changer de capteur de place. </a:t>
            </a:r>
          </a:p>
          <a:p>
            <a:pPr marL="0" indent="0">
              <a:buNone/>
            </a:pPr>
            <a:r>
              <a:rPr lang="fr-FR" dirty="0"/>
              <a:t>■ Placé au pied, hypoxie peut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détectée</a:t>
            </a:r>
            <a:r>
              <a:rPr lang="fr-FR" dirty="0"/>
              <a:t> plus tardivement.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31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2824"/>
            <a:ext cx="8229600" cy="5763340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Câble: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Suffisamment long pour pouvoir atteindre </a:t>
            </a:r>
            <a:r>
              <a:rPr lang="fr-FR" dirty="0" err="1"/>
              <a:t>différents</a:t>
            </a:r>
            <a:r>
              <a:rPr lang="fr-FR" dirty="0"/>
              <a:t> sites de surveillance.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Spécifique</a:t>
            </a:r>
            <a:r>
              <a:rPr lang="fr-FR" dirty="0"/>
              <a:t> pour chaque fabricant.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 err="1"/>
              <a:t>lumière</a:t>
            </a:r>
            <a:r>
              <a:rPr lang="fr-FR" dirty="0"/>
              <a:t>, partiellement </a:t>
            </a:r>
            <a:r>
              <a:rPr lang="fr-FR" dirty="0" err="1"/>
              <a:t>absorbée</a:t>
            </a:r>
            <a:r>
              <a:rPr lang="fr-FR" dirty="0"/>
              <a:t> et </a:t>
            </a:r>
            <a:r>
              <a:rPr lang="fr-FR" dirty="0" err="1"/>
              <a:t>atténuée</a:t>
            </a:r>
            <a:r>
              <a:rPr lang="fr-FR" dirty="0"/>
              <a:t> est </a:t>
            </a:r>
            <a:r>
              <a:rPr lang="fr-FR" dirty="0" err="1"/>
              <a:t>transformée</a:t>
            </a:r>
            <a:r>
              <a:rPr lang="fr-FR" dirty="0"/>
              <a:t> en un signal </a:t>
            </a:r>
            <a:r>
              <a:rPr lang="fr-FR" dirty="0" err="1"/>
              <a:t>électrique</a:t>
            </a:r>
            <a:r>
              <a:rPr lang="fr-FR" dirty="0"/>
              <a:t>, par le </a:t>
            </a:r>
            <a:r>
              <a:rPr lang="fr-FR" dirty="0" err="1"/>
              <a:t>photodétecteur</a:t>
            </a:r>
            <a:r>
              <a:rPr lang="fr-FR" dirty="0"/>
              <a:t> qui le transmet au </a:t>
            </a:r>
            <a:r>
              <a:rPr lang="fr-FR" dirty="0" err="1"/>
              <a:t>boîtier</a:t>
            </a:r>
            <a:r>
              <a:rPr lang="fr-FR" dirty="0"/>
              <a:t> par l’</a:t>
            </a:r>
            <a:r>
              <a:rPr lang="fr-FR" dirty="0" err="1"/>
              <a:t>intermédiaire</a:t>
            </a:r>
            <a:r>
              <a:rPr lang="fr-FR" dirty="0"/>
              <a:t> d’un </a:t>
            </a:r>
            <a:r>
              <a:rPr lang="fr-FR" dirty="0" err="1"/>
              <a:t>câble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87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8715"/>
            <a:ext cx="8229600" cy="3947448"/>
          </a:xfrm>
        </p:spPr>
        <p:txBody>
          <a:bodyPr/>
          <a:lstStyle/>
          <a:p>
            <a:r>
              <a:rPr lang="fr-FR" dirty="0"/>
              <a:t>Les différents éléments de surveillance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Mises en pratique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chiffres et la clinique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Initiation à la lecture d’ECG</a:t>
            </a:r>
          </a:p>
        </p:txBody>
      </p:sp>
    </p:spTree>
    <p:extLst>
      <p:ext uri="{BB962C8B-B14F-4D97-AF65-F5344CB8AC3E}">
        <p14:creationId xmlns:p14="http://schemas.microsoft.com/office/powerpoint/2010/main" val="56653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076"/>
            <a:ext cx="8229600" cy="58410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u="sng" dirty="0"/>
              <a:t>Console: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Plusieurs types d’</a:t>
            </a:r>
            <a:r>
              <a:rPr lang="fr-FR" dirty="0" err="1"/>
              <a:t>oxymètres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Appareils munis de batterie peuvent servir au </a:t>
            </a:r>
          </a:p>
          <a:p>
            <a:pPr marL="0" indent="0">
              <a:buNone/>
            </a:pPr>
            <a:r>
              <a:rPr lang="fr-FR" dirty="0"/>
              <a:t>transport des patients.</a:t>
            </a:r>
            <a:br>
              <a:rPr lang="fr-FR" dirty="0"/>
            </a:br>
            <a:endParaRPr lang="fr-FR" dirty="0"/>
          </a:p>
          <a:p>
            <a:pPr marL="0" indent="0">
              <a:buNone/>
            </a:pPr>
            <a:r>
              <a:rPr lang="fr-FR" dirty="0"/>
              <a:t>• Ecran affiche la </a:t>
            </a:r>
            <a:r>
              <a:rPr lang="fr-FR" b="1" dirty="0"/>
              <a:t>Sp02 et FC </a:t>
            </a:r>
            <a:r>
              <a:rPr lang="fr-FR" dirty="0"/>
              <a:t>et l’appareil comporte des </a:t>
            </a:r>
            <a:r>
              <a:rPr lang="fr-FR" b="1" dirty="0"/>
              <a:t>alarmes </a:t>
            </a:r>
            <a:r>
              <a:rPr lang="fr-FR" dirty="0"/>
              <a:t>pour ces deux </a:t>
            </a:r>
            <a:r>
              <a:rPr lang="fr-FR" dirty="0" err="1"/>
              <a:t>paramètres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Appareil </a:t>
            </a:r>
            <a:r>
              <a:rPr lang="fr-FR" dirty="0" err="1"/>
              <a:t>émet</a:t>
            </a:r>
            <a:r>
              <a:rPr lang="fr-FR" dirty="0"/>
              <a:t> un </a:t>
            </a:r>
            <a:r>
              <a:rPr lang="fr-FR" b="1" dirty="0"/>
              <a:t>signal sonore </a:t>
            </a:r>
            <a:r>
              <a:rPr lang="fr-FR" dirty="0"/>
              <a:t>à chaque </a:t>
            </a:r>
            <a:r>
              <a:rPr lang="fr-FR" dirty="0" err="1"/>
              <a:t>ondée</a:t>
            </a:r>
            <a:r>
              <a:rPr lang="fr-FR" dirty="0"/>
              <a:t> pulsatile, et dont le timbre change en fonction de la saturation.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b="1" dirty="0"/>
              <a:t>Alarmes 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  <a:p>
            <a:pPr marL="0" indent="0">
              <a:buNone/>
            </a:pPr>
            <a:r>
              <a:rPr lang="fr-FR" dirty="0"/>
              <a:t>- De mauvais positionnement ou </a:t>
            </a:r>
            <a:r>
              <a:rPr lang="fr-FR" dirty="0" err="1"/>
              <a:t>débranchement</a:t>
            </a:r>
            <a:r>
              <a:rPr lang="fr-FR" dirty="0"/>
              <a:t> du capteur</a:t>
            </a:r>
          </a:p>
          <a:p>
            <a:pPr marL="0" indent="0">
              <a:buNone/>
            </a:pPr>
            <a:r>
              <a:rPr lang="fr-FR" dirty="0"/>
              <a:t>  sur la perception d’un mauvais signal pulsatile.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518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9160"/>
            <a:ext cx="8229600" cy="58670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Alarmes :</a:t>
            </a:r>
            <a:br>
              <a:rPr lang="fr-FR" dirty="0"/>
            </a:br>
            <a:endParaRPr lang="fr-FR" dirty="0"/>
          </a:p>
          <a:p>
            <a:pPr marL="0" indent="0">
              <a:buNone/>
            </a:pPr>
            <a:r>
              <a:rPr lang="fr-FR" dirty="0"/>
              <a:t>- De mauvais positionnement ou </a:t>
            </a:r>
            <a:r>
              <a:rPr lang="fr-FR" dirty="0" err="1"/>
              <a:t>débranchement</a:t>
            </a:r>
            <a:r>
              <a:rPr lang="fr-FR" dirty="0"/>
              <a:t> du capteur</a:t>
            </a:r>
          </a:p>
          <a:p>
            <a:pPr marL="0" indent="0">
              <a:buNone/>
            </a:pPr>
            <a:r>
              <a:rPr lang="fr-FR" dirty="0"/>
              <a:t>  sur la perception d’un mauvais signal pulsatile. </a:t>
            </a:r>
          </a:p>
          <a:p>
            <a:endParaRPr lang="fr-FR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Utilisation :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 err="1"/>
              <a:t>Lumière</a:t>
            </a: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Lorsque le pouls est </a:t>
            </a:r>
            <a:r>
              <a:rPr lang="fr-FR" dirty="0" err="1"/>
              <a:t>repéré</a:t>
            </a:r>
            <a:r>
              <a:rPr lang="fr-FR" dirty="0"/>
              <a:t> par l’appareil, il faut attendre </a:t>
            </a:r>
            <a:r>
              <a:rPr lang="fr-FR" dirty="0" err="1"/>
              <a:t>qq</a:t>
            </a:r>
            <a:r>
              <a:rPr lang="fr-FR" dirty="0"/>
              <a:t> secondes pendant lesquelles l’appareil </a:t>
            </a:r>
            <a:r>
              <a:rPr lang="fr-FR" dirty="0" err="1"/>
              <a:t>réalise</a:t>
            </a:r>
            <a:r>
              <a:rPr lang="fr-FR" dirty="0"/>
              <a:t> une moyenne de Sp02 sur </a:t>
            </a:r>
            <a:r>
              <a:rPr lang="fr-FR" dirty="0" err="1"/>
              <a:t>plrs</a:t>
            </a:r>
            <a:r>
              <a:rPr lang="fr-FR" dirty="0"/>
              <a:t> pulsations.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/>
              <a:t>Courbe </a:t>
            </a:r>
            <a:r>
              <a:rPr lang="fr-FR" b="1" dirty="0" err="1"/>
              <a:t>pléthysmographie</a:t>
            </a:r>
            <a:r>
              <a:rPr lang="fr-FR" b="1" dirty="0"/>
              <a:t> </a:t>
            </a:r>
            <a:r>
              <a:rPr lang="fr-FR" dirty="0"/>
              <a:t>peut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utilisée</a:t>
            </a:r>
            <a:r>
              <a:rPr lang="fr-FR" dirty="0"/>
              <a:t> pour diagnostiquer </a:t>
            </a:r>
            <a:r>
              <a:rPr lang="fr-FR" dirty="0" err="1"/>
              <a:t>hypovolémie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 err="1"/>
              <a:t>Brûlures</a:t>
            </a:r>
            <a:r>
              <a:rPr lang="fr-FR" b="1" dirty="0"/>
              <a:t> </a:t>
            </a:r>
            <a:r>
              <a:rPr lang="fr-FR" dirty="0"/>
              <a:t>ont </a:t>
            </a:r>
            <a:r>
              <a:rPr lang="fr-FR" dirty="0" err="1"/>
              <a:t>éte</a:t>
            </a:r>
            <a:r>
              <a:rPr lang="fr-FR" dirty="0"/>
              <a:t> </a:t>
            </a:r>
            <a:r>
              <a:rPr lang="fr-FR" dirty="0" err="1"/>
              <a:t>apportées</a:t>
            </a:r>
            <a:r>
              <a:rPr lang="fr-FR" dirty="0"/>
              <a:t> au cours </a:t>
            </a:r>
            <a:r>
              <a:rPr lang="fr-FR" dirty="0" err="1"/>
              <a:t>séances</a:t>
            </a:r>
            <a:r>
              <a:rPr lang="fr-FR" dirty="0"/>
              <a:t> IRM, le </a:t>
            </a:r>
            <a:r>
              <a:rPr lang="fr-FR" dirty="0" err="1"/>
              <a:t>câble</a:t>
            </a:r>
            <a:r>
              <a:rPr lang="fr-FR" dirty="0"/>
              <a:t> ayant joué le </a:t>
            </a:r>
            <a:r>
              <a:rPr lang="fr-FR" dirty="0" err="1"/>
              <a:t>rôle</a:t>
            </a:r>
            <a:r>
              <a:rPr lang="fr-FR" dirty="0"/>
              <a:t> d’antenne.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 err="1"/>
              <a:t>Lésion</a:t>
            </a:r>
            <a:r>
              <a:rPr lang="fr-FR" b="1" dirty="0"/>
              <a:t> </a:t>
            </a:r>
            <a:r>
              <a:rPr lang="fr-FR" b="1" dirty="0" err="1"/>
              <a:t>ischémique</a:t>
            </a:r>
            <a:r>
              <a:rPr lang="fr-FR" b="1" dirty="0"/>
              <a:t> </a:t>
            </a:r>
            <a:r>
              <a:rPr lang="fr-FR" dirty="0"/>
              <a:t>peut </a:t>
            </a:r>
            <a:r>
              <a:rPr lang="fr-FR" dirty="0" err="1"/>
              <a:t>être</a:t>
            </a:r>
            <a:r>
              <a:rPr lang="fr-FR" dirty="0"/>
              <a:t> en relation avec compression du capteur par un sparadrap trop serré ou une mauvaise circulation </a:t>
            </a:r>
            <a:r>
              <a:rPr lang="fr-FR" dirty="0" err="1"/>
              <a:t>périphérique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297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9160"/>
            <a:ext cx="8229600" cy="58670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/>
              <a:t>Limites: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 err="1"/>
              <a:t>Oxymètre</a:t>
            </a:r>
            <a:r>
              <a:rPr lang="fr-FR" dirty="0"/>
              <a:t> de pouls peut sur ou sous </a:t>
            </a:r>
            <a:r>
              <a:rPr lang="fr-FR" dirty="0" err="1"/>
              <a:t>évaluer</a:t>
            </a:r>
            <a:r>
              <a:rPr lang="fr-FR" dirty="0"/>
              <a:t> les mesures.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 err="1"/>
              <a:t>Artéfacts</a:t>
            </a:r>
            <a:r>
              <a:rPr lang="fr-FR" b="1" dirty="0"/>
              <a:t> </a:t>
            </a:r>
            <a:r>
              <a:rPr lang="fr-FR" b="1" dirty="0" err="1"/>
              <a:t>liés</a:t>
            </a:r>
            <a:r>
              <a:rPr lang="fr-FR" b="1" dirty="0"/>
              <a:t> aux mouvements, frissons et tremblements, agitation des patients </a:t>
            </a:r>
            <a:r>
              <a:rPr lang="fr-FR" dirty="0"/>
              <a:t>sont source de </a:t>
            </a:r>
          </a:p>
          <a:p>
            <a:pPr marL="0" indent="0">
              <a:buNone/>
            </a:pPr>
            <a:r>
              <a:rPr lang="fr-FR" dirty="0"/>
              <a:t>nombreuses fausses alarmes.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/>
              <a:t>Discordance </a:t>
            </a:r>
            <a:r>
              <a:rPr lang="fr-FR" dirty="0"/>
              <a:t>de FC entre ECG et Sp02 </a:t>
            </a:r>
            <a:r>
              <a:rPr lang="fr-FR" dirty="0" err="1"/>
              <a:t>témoigne</a:t>
            </a:r>
            <a:r>
              <a:rPr lang="fr-FR" dirty="0"/>
              <a:t> mauvaise position ou un mauvais fonctionnement du capteur.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/>
              <a:t>Stimulateurs de nerfs </a:t>
            </a:r>
            <a:r>
              <a:rPr lang="fr-FR" dirty="0"/>
              <a:t>- </a:t>
            </a:r>
            <a:r>
              <a:rPr lang="fr-FR" b="1" dirty="0"/>
              <a:t>brassard à tension et </a:t>
            </a:r>
            <a:endParaRPr lang="fr-FR" dirty="0"/>
          </a:p>
          <a:p>
            <a:pPr marL="0" indent="0">
              <a:buNone/>
            </a:pPr>
            <a:r>
              <a:rPr lang="fr-FR" b="1" dirty="0" err="1"/>
              <a:t>cathéter</a:t>
            </a:r>
            <a:r>
              <a:rPr lang="fr-FR" b="1" dirty="0"/>
              <a:t> </a:t>
            </a:r>
            <a:r>
              <a:rPr lang="fr-FR" b="1" dirty="0" err="1"/>
              <a:t>artériel</a:t>
            </a:r>
            <a:r>
              <a:rPr lang="fr-FR" b="1" dirty="0"/>
              <a:t> : </a:t>
            </a:r>
            <a:r>
              <a:rPr lang="fr-FR" dirty="0"/>
              <a:t>recommandé de ne pas mettre le capteur de l’</a:t>
            </a:r>
            <a:r>
              <a:rPr lang="fr-FR" dirty="0" err="1"/>
              <a:t>oxymètre</a:t>
            </a:r>
            <a:r>
              <a:rPr lang="fr-FR" dirty="0"/>
              <a:t> sur le </a:t>
            </a:r>
            <a:r>
              <a:rPr lang="fr-FR" dirty="0" err="1"/>
              <a:t>même</a:t>
            </a:r>
            <a:r>
              <a:rPr lang="fr-FR" dirty="0"/>
              <a:t> bras.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616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0992"/>
            <a:ext cx="8229600" cy="5815172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Absence de </a:t>
            </a:r>
            <a:r>
              <a:rPr lang="fr-FR" b="1" dirty="0" err="1"/>
              <a:t>détection</a:t>
            </a:r>
            <a:r>
              <a:rPr lang="fr-FR" b="1" dirty="0"/>
              <a:t> </a:t>
            </a:r>
            <a:r>
              <a:rPr lang="fr-FR" dirty="0"/>
              <a:t>difficulté de la mesure lors : </a:t>
            </a:r>
          </a:p>
          <a:p>
            <a:r>
              <a:rPr lang="fr-FR" dirty="0"/>
              <a:t>Compression </a:t>
            </a:r>
            <a:r>
              <a:rPr lang="fr-FR" dirty="0" err="1"/>
              <a:t>artère</a:t>
            </a:r>
            <a:r>
              <a:rPr lang="fr-FR" dirty="0"/>
              <a:t> </a:t>
            </a:r>
            <a:r>
              <a:rPr lang="fr-FR" dirty="0" err="1"/>
              <a:t>humérale</a:t>
            </a:r>
            <a:r>
              <a:rPr lang="fr-FR" dirty="0"/>
              <a:t> </a:t>
            </a:r>
          </a:p>
          <a:p>
            <a:r>
              <a:rPr lang="fr-FR" dirty="0"/>
              <a:t>Hypotension </a:t>
            </a:r>
            <a:r>
              <a:rPr lang="fr-FR" dirty="0" err="1"/>
              <a:t>artérielle</a:t>
            </a:r>
            <a:r>
              <a:rPr lang="fr-FR" dirty="0"/>
              <a:t>, baisse du </a:t>
            </a:r>
            <a:r>
              <a:rPr lang="fr-FR" dirty="0" err="1"/>
              <a:t>débit</a:t>
            </a:r>
            <a:r>
              <a:rPr lang="fr-FR" dirty="0"/>
              <a:t> cardiaque </a:t>
            </a:r>
          </a:p>
          <a:p>
            <a:r>
              <a:rPr lang="fr-FR" dirty="0"/>
              <a:t>Mauvais positionnement </a:t>
            </a:r>
          </a:p>
          <a:p>
            <a:r>
              <a:rPr lang="fr-FR" dirty="0"/>
              <a:t>Hypothermie </a:t>
            </a:r>
          </a:p>
          <a:p>
            <a:r>
              <a:rPr lang="fr-FR" dirty="0"/>
              <a:t>Vasoconstriction </a:t>
            </a:r>
            <a:r>
              <a:rPr lang="fr-FR" dirty="0" err="1"/>
              <a:t>cutanée</a:t>
            </a:r>
            <a:r>
              <a:rPr lang="fr-FR" dirty="0"/>
              <a:t> majeure, atteinte </a:t>
            </a:r>
          </a:p>
          <a:p>
            <a:r>
              <a:rPr lang="fr-FR" dirty="0"/>
              <a:t>vasculaire </a:t>
            </a:r>
            <a:r>
              <a:rPr lang="fr-FR" dirty="0" err="1"/>
              <a:t>périphérique</a:t>
            </a:r>
            <a:endParaRPr lang="fr-FR" dirty="0"/>
          </a:p>
          <a:p>
            <a:r>
              <a:rPr lang="fr-FR" dirty="0"/>
              <a:t> Circulation extracorporelle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 err="1"/>
              <a:t>Anémie</a:t>
            </a:r>
            <a:r>
              <a:rPr lang="fr-FR" b="1" dirty="0"/>
              <a:t> </a:t>
            </a:r>
            <a:r>
              <a:rPr lang="fr-FR" dirty="0" err="1"/>
              <a:t>isolée</a:t>
            </a:r>
            <a:r>
              <a:rPr lang="fr-FR" dirty="0"/>
              <a:t> ne semble pas diminuer les performances des </a:t>
            </a:r>
            <a:r>
              <a:rPr lang="fr-FR" dirty="0" err="1"/>
              <a:t>oxymètres</a:t>
            </a:r>
            <a:r>
              <a:rPr lang="fr-FR" dirty="0"/>
              <a:t> de pouls, y compris pour des taux </a:t>
            </a:r>
            <a:r>
              <a:rPr lang="fr-FR" dirty="0" err="1"/>
              <a:t>Hb</a:t>
            </a:r>
            <a:r>
              <a:rPr lang="fr-FR" dirty="0"/>
              <a:t> </a:t>
            </a:r>
            <a:r>
              <a:rPr lang="fr-FR" dirty="0" err="1"/>
              <a:t>très</a:t>
            </a:r>
            <a:r>
              <a:rPr lang="fr-FR" dirty="0"/>
              <a:t> bas.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9578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14656"/>
            <a:ext cx="8229600" cy="5711508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Pression veineuse </a:t>
            </a:r>
            <a:r>
              <a:rPr lang="fr-FR" b="1" dirty="0" err="1"/>
              <a:t>élevée</a:t>
            </a:r>
            <a:r>
              <a:rPr lang="fr-FR" b="1" dirty="0"/>
              <a:t> : </a:t>
            </a:r>
            <a:r>
              <a:rPr lang="fr-FR" dirty="0"/>
              <a:t>s’il existe une pulsation veineuse importante, Sp02 peut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sous-estimée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■ </a:t>
            </a:r>
            <a:r>
              <a:rPr lang="fr-FR" b="1" dirty="0"/>
              <a:t>Arythmies cardiaques </a:t>
            </a:r>
            <a:r>
              <a:rPr lang="fr-FR" dirty="0"/>
              <a:t>agissent sur la mesure de la Sp02 car le temps d’acquisition du signal s’</a:t>
            </a:r>
            <a:r>
              <a:rPr lang="fr-FR" dirty="0" err="1"/>
              <a:t>étend</a:t>
            </a:r>
            <a:r>
              <a:rPr lang="fr-FR" dirty="0"/>
              <a:t> sur plusieurs cycles cardiaques.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■ </a:t>
            </a:r>
            <a:r>
              <a:rPr lang="fr-FR" b="1" dirty="0" err="1"/>
              <a:t>Détection</a:t>
            </a:r>
            <a:r>
              <a:rPr lang="fr-FR" b="1" dirty="0"/>
              <a:t> tardive des hypoxies</a:t>
            </a:r>
          </a:p>
          <a:p>
            <a:pPr marL="0" indent="0">
              <a:buNone/>
            </a:pP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Il peut exister retard important entre modification pression </a:t>
            </a:r>
            <a:r>
              <a:rPr lang="fr-FR" dirty="0" err="1"/>
              <a:t>alvéolaire</a:t>
            </a:r>
            <a:r>
              <a:rPr lang="fr-FR" dirty="0"/>
              <a:t> en 02 et la modification valeur de </a:t>
            </a:r>
            <a:r>
              <a:rPr lang="fr-FR" dirty="0" err="1"/>
              <a:t>oxymètre</a:t>
            </a:r>
            <a:r>
              <a:rPr lang="fr-FR" dirty="0"/>
              <a:t> de pouls qui en </a:t>
            </a:r>
            <a:r>
              <a:rPr lang="fr-FR" dirty="0" err="1"/>
              <a:t>découle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9633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076"/>
            <a:ext cx="8229600" cy="5841088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Mesures </a:t>
            </a:r>
            <a:r>
              <a:rPr lang="fr-FR" b="1" dirty="0" err="1"/>
              <a:t>faussées</a:t>
            </a:r>
            <a:r>
              <a:rPr lang="fr-FR" b="1" dirty="0"/>
              <a:t>:</a:t>
            </a:r>
          </a:p>
          <a:p>
            <a:endParaRPr lang="fr-FR" b="1" dirty="0"/>
          </a:p>
          <a:p>
            <a:pPr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b="1" dirty="0" err="1"/>
              <a:t>Méthémoglobine</a:t>
            </a:r>
            <a:r>
              <a:rPr lang="fr-FR" b="1" dirty="0"/>
              <a:t> (</a:t>
            </a:r>
            <a:r>
              <a:rPr lang="fr-FR" b="1" dirty="0" err="1"/>
              <a:t>MetHb</a:t>
            </a:r>
            <a:r>
              <a:rPr lang="fr-FR" b="1" dirty="0"/>
              <a:t>) </a:t>
            </a:r>
            <a:r>
              <a:rPr lang="fr-FR" dirty="0"/>
              <a:t>est une </a:t>
            </a:r>
            <a:r>
              <a:rPr lang="fr-FR" dirty="0" err="1"/>
              <a:t>Hb</a:t>
            </a:r>
            <a:r>
              <a:rPr lang="fr-FR" dirty="0"/>
              <a:t> dont les atomes de fer ont subi une oxydation.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b="1" dirty="0" err="1"/>
              <a:t>Carboxyhémoglobine</a:t>
            </a:r>
            <a:r>
              <a:rPr lang="fr-FR" b="1" dirty="0"/>
              <a:t> (</a:t>
            </a:r>
            <a:r>
              <a:rPr lang="fr-FR" b="1" dirty="0" err="1"/>
              <a:t>HbCO</a:t>
            </a:r>
            <a:r>
              <a:rPr lang="fr-FR" b="1" dirty="0"/>
              <a:t>) </a:t>
            </a:r>
            <a:r>
              <a:rPr lang="fr-FR" dirty="0"/>
              <a:t>: intoxication au CO, celui-ci se lie à </a:t>
            </a:r>
            <a:r>
              <a:rPr lang="fr-FR" dirty="0" err="1"/>
              <a:t>Hb</a:t>
            </a:r>
            <a:r>
              <a:rPr lang="fr-FR" dirty="0"/>
              <a:t>. </a:t>
            </a:r>
          </a:p>
          <a:p>
            <a:pPr>
              <a:buFont typeface="Wingdings" charset="2"/>
              <a:buChar char="§"/>
            </a:pPr>
            <a:endParaRPr lang="fr-FR" dirty="0"/>
          </a:p>
          <a:p>
            <a:pPr>
              <a:buFont typeface="Wingdings" charset="2"/>
              <a:buChar char="§"/>
            </a:pPr>
            <a:r>
              <a:rPr lang="fr-FR" b="1" dirty="0"/>
              <a:t>Grands fumeurs </a:t>
            </a:r>
          </a:p>
          <a:p>
            <a:pPr>
              <a:buFont typeface="Wingdings" charset="2"/>
              <a:buChar char="§"/>
            </a:pPr>
            <a:endParaRPr lang="fr-FR" dirty="0"/>
          </a:p>
          <a:p>
            <a:pPr>
              <a:buFont typeface="Wingdings" charset="2"/>
              <a:buChar char="§"/>
            </a:pPr>
            <a:r>
              <a:rPr lang="fr-FR" b="1" dirty="0" err="1"/>
              <a:t>Hémoglobine</a:t>
            </a:r>
            <a:r>
              <a:rPr lang="fr-FR" b="1" dirty="0"/>
              <a:t> fœtale </a:t>
            </a:r>
            <a:r>
              <a:rPr lang="fr-FR" dirty="0"/>
              <a:t>a plus d’affinité pour l’</a:t>
            </a:r>
            <a:r>
              <a:rPr lang="fr-FR" dirty="0" err="1"/>
              <a:t>oxygène</a:t>
            </a:r>
            <a:r>
              <a:rPr lang="fr-FR" dirty="0"/>
              <a:t>. </a:t>
            </a:r>
          </a:p>
          <a:p>
            <a:pPr>
              <a:buFont typeface="Wingdings" charset="2"/>
              <a:buChar char="§"/>
            </a:pPr>
            <a:endParaRPr lang="fr-FR" dirty="0"/>
          </a:p>
          <a:p>
            <a:pPr>
              <a:buFont typeface="Wingdings" charset="2"/>
              <a:buChar char="§"/>
            </a:pPr>
            <a:r>
              <a:rPr lang="fr-FR" b="1" dirty="0"/>
              <a:t>Colorants </a:t>
            </a:r>
            <a:r>
              <a:rPr lang="fr-FR" dirty="0"/>
              <a:t>IV : bleu </a:t>
            </a:r>
            <a:r>
              <a:rPr lang="fr-FR" dirty="0" err="1"/>
              <a:t>méthylène</a:t>
            </a:r>
            <a:r>
              <a:rPr lang="fr-FR" dirty="0"/>
              <a:t>, vert d’</a:t>
            </a:r>
            <a:r>
              <a:rPr lang="fr-FR" dirty="0" err="1"/>
              <a:t>indocyanine</a:t>
            </a:r>
            <a:r>
              <a:rPr lang="fr-FR" dirty="0"/>
              <a:t> provoque chute Sp02 sans chute Sa02.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208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0572"/>
            <a:ext cx="8229600" cy="568559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Pigmentation </a:t>
            </a:r>
            <a:r>
              <a:rPr lang="fr-FR" b="1" dirty="0" err="1"/>
              <a:t>cutanée</a:t>
            </a:r>
            <a:r>
              <a:rPr lang="fr-FR" b="1" dirty="0"/>
              <a:t>: </a:t>
            </a:r>
            <a:r>
              <a:rPr lang="fr-FR" dirty="0"/>
              <a:t>diminution de la </a:t>
            </a:r>
            <a:r>
              <a:rPr lang="fr-FR" dirty="0" err="1"/>
              <a:t>précision</a:t>
            </a:r>
            <a:r>
              <a:rPr lang="fr-FR" dirty="0"/>
              <a:t>, qui s’expliquerait par une </a:t>
            </a:r>
            <a:r>
              <a:rPr lang="fr-FR" dirty="0" err="1"/>
              <a:t>interférence</a:t>
            </a:r>
            <a:r>
              <a:rPr lang="fr-FR" dirty="0"/>
              <a:t> de la peau </a:t>
            </a:r>
            <a:r>
              <a:rPr lang="fr-FR" dirty="0" err="1"/>
              <a:t>pigmentée</a:t>
            </a:r>
            <a:r>
              <a:rPr lang="fr-FR" dirty="0"/>
              <a:t> avec l’absorption de la </a:t>
            </a:r>
            <a:r>
              <a:rPr lang="fr-FR" dirty="0" err="1"/>
              <a:t>lumière</a:t>
            </a:r>
            <a:r>
              <a:rPr lang="fr-FR" dirty="0"/>
              <a:t> aux longueurs d’onde </a:t>
            </a:r>
            <a:r>
              <a:rPr lang="fr-FR" dirty="0" err="1"/>
              <a:t>utilisées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Sujet à peau </a:t>
            </a:r>
            <a:r>
              <a:rPr lang="fr-FR" dirty="0" err="1"/>
              <a:t>foncée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/>
              <a:t> </a:t>
            </a:r>
            <a:endParaRPr lang="fr-FR" dirty="0"/>
          </a:p>
          <a:p>
            <a:r>
              <a:rPr lang="fr-FR" dirty="0"/>
              <a:t> </a:t>
            </a:r>
            <a:r>
              <a:rPr lang="fr-FR" b="1" dirty="0" err="1"/>
              <a:t>Interférences</a:t>
            </a:r>
            <a:r>
              <a:rPr lang="fr-FR" b="1" dirty="0"/>
              <a:t> optiques : </a:t>
            </a:r>
            <a:r>
              <a:rPr lang="fr-FR" dirty="0" err="1"/>
              <a:t>lumières</a:t>
            </a:r>
            <a:r>
              <a:rPr lang="fr-FR" dirty="0"/>
              <a:t> </a:t>
            </a:r>
            <a:r>
              <a:rPr lang="fr-FR" dirty="0" err="1"/>
              <a:t>dispersées</a:t>
            </a:r>
            <a:r>
              <a:rPr lang="fr-FR" dirty="0"/>
              <a:t> ou clignotantes peuvent atteindre </a:t>
            </a:r>
            <a:r>
              <a:rPr lang="fr-FR" dirty="0" err="1"/>
              <a:t>photodétecteur</a:t>
            </a:r>
            <a:r>
              <a:rPr lang="fr-FR" dirty="0"/>
              <a:t> et fausser les mesures.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 </a:t>
            </a:r>
            <a:r>
              <a:rPr lang="fr-FR" b="1" dirty="0"/>
              <a:t>Vernis à ongles </a:t>
            </a:r>
            <a:r>
              <a:rPr lang="fr-FR" b="1" dirty="0" err="1"/>
              <a:t>foncés</a:t>
            </a:r>
            <a:r>
              <a:rPr lang="fr-FR" b="1" dirty="0"/>
              <a:t> </a:t>
            </a:r>
            <a:r>
              <a:rPr lang="fr-FR" dirty="0"/>
              <a:t>(noir, bleu, vert) pourraient </a:t>
            </a:r>
            <a:r>
              <a:rPr lang="fr-FR" dirty="0" err="1"/>
              <a:t>interférer</a:t>
            </a:r>
            <a:r>
              <a:rPr lang="fr-FR" dirty="0"/>
              <a:t> avec la mesure de la Sp02 la rendant faussement basse.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Les </a:t>
            </a:r>
            <a:r>
              <a:rPr lang="fr-FR" b="1" dirty="0"/>
              <a:t>faux ongles </a:t>
            </a:r>
            <a:r>
              <a:rPr lang="fr-FR" dirty="0"/>
              <a:t>en revanche n’affectent pas les mesures.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1587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14656"/>
            <a:ext cx="8229600" cy="5711508"/>
          </a:xfrm>
        </p:spPr>
        <p:txBody>
          <a:bodyPr/>
          <a:lstStyle/>
          <a:p>
            <a:r>
              <a:rPr lang="fr-FR" b="1" dirty="0"/>
              <a:t>Pertes informations dans les valeurs </a:t>
            </a:r>
            <a:r>
              <a:rPr lang="fr-FR" b="1" dirty="0" err="1"/>
              <a:t>extrêmes</a:t>
            </a:r>
            <a:r>
              <a:rPr lang="fr-FR" b="1" dirty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Si basse saturation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Saturation </a:t>
            </a:r>
            <a:r>
              <a:rPr lang="fr-FR" dirty="0" err="1"/>
              <a:t>élevée</a:t>
            </a:r>
            <a:r>
              <a:rPr lang="fr-FR" dirty="0"/>
              <a:t>, impossible de </a:t>
            </a:r>
            <a:r>
              <a:rPr lang="fr-FR" dirty="0" err="1"/>
              <a:t>différencier</a:t>
            </a:r>
            <a:r>
              <a:rPr lang="fr-FR" dirty="0"/>
              <a:t> une </a:t>
            </a:r>
            <a:r>
              <a:rPr lang="fr-FR" dirty="0" err="1"/>
              <a:t>oxygénation</a:t>
            </a:r>
            <a:r>
              <a:rPr lang="fr-FR" dirty="0"/>
              <a:t> </a:t>
            </a:r>
            <a:r>
              <a:rPr lang="fr-FR" dirty="0" err="1"/>
              <a:t>artérielle</a:t>
            </a:r>
            <a:r>
              <a:rPr lang="fr-FR" dirty="0"/>
              <a:t> suffisante d’une </a:t>
            </a:r>
            <a:r>
              <a:rPr lang="fr-FR" dirty="0" err="1"/>
              <a:t>oxygénation</a:t>
            </a:r>
            <a:r>
              <a:rPr lang="fr-FR" dirty="0"/>
              <a:t> excessive.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 </a:t>
            </a:r>
            <a:r>
              <a:rPr lang="fr-FR" b="1" dirty="0" err="1"/>
              <a:t>Interférences</a:t>
            </a:r>
            <a:r>
              <a:rPr lang="fr-FR" b="1" dirty="0"/>
              <a:t> </a:t>
            </a:r>
            <a:r>
              <a:rPr lang="fr-FR" b="1" dirty="0" err="1"/>
              <a:t>électriques</a:t>
            </a:r>
            <a:r>
              <a:rPr lang="fr-FR" b="1" dirty="0"/>
              <a:t> </a:t>
            </a:r>
            <a:r>
              <a:rPr lang="fr-FR" dirty="0"/>
              <a:t>entre le bistouri </a:t>
            </a:r>
            <a:r>
              <a:rPr lang="fr-FR" dirty="0" err="1"/>
              <a:t>électrique</a:t>
            </a:r>
            <a:r>
              <a:rPr lang="fr-FR" dirty="0"/>
              <a:t> et le comptage de la FC. Eloigner </a:t>
            </a:r>
            <a:r>
              <a:rPr lang="fr-FR" dirty="0" err="1"/>
              <a:t>oxymètre</a:t>
            </a:r>
            <a:r>
              <a:rPr lang="fr-FR" dirty="0"/>
              <a:t> le + possible de la plaque bistouri.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21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14656"/>
            <a:ext cx="8229600" cy="5711508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/>
              <a:t>Méthode</a:t>
            </a:r>
            <a:r>
              <a:rPr lang="fr-FR" dirty="0"/>
              <a:t> non invasive de mesure de la saturation en </a:t>
            </a:r>
            <a:r>
              <a:rPr lang="fr-FR" dirty="0" err="1"/>
              <a:t>oxygène</a:t>
            </a:r>
            <a:r>
              <a:rPr lang="fr-FR" dirty="0"/>
              <a:t> à partir d’un signal lumineux transmis au travers des tissus et qui prend en compte le </a:t>
            </a:r>
            <a:r>
              <a:rPr lang="fr-FR" dirty="0" err="1"/>
              <a:t>caractère</a:t>
            </a:r>
            <a:r>
              <a:rPr lang="fr-FR" dirty="0"/>
              <a:t> pulsatile du flux sanguin.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 Utilisation de 2 longueurs onde permet de </a:t>
            </a:r>
            <a:r>
              <a:rPr lang="fr-FR" dirty="0" err="1"/>
              <a:t>différencier</a:t>
            </a:r>
            <a:r>
              <a:rPr lang="fr-FR" dirty="0"/>
              <a:t> </a:t>
            </a:r>
            <a:r>
              <a:rPr lang="fr-FR" dirty="0" err="1"/>
              <a:t>Hb</a:t>
            </a:r>
            <a:r>
              <a:rPr lang="fr-FR" dirty="0"/>
              <a:t> </a:t>
            </a:r>
            <a:r>
              <a:rPr lang="fr-FR" dirty="0" err="1"/>
              <a:t>réduite</a:t>
            </a:r>
            <a:r>
              <a:rPr lang="fr-FR" dirty="0"/>
              <a:t> et </a:t>
            </a:r>
            <a:r>
              <a:rPr lang="fr-FR" dirty="0" err="1"/>
              <a:t>oxyhémoglobine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 err="1"/>
              <a:t>Hb</a:t>
            </a:r>
            <a:r>
              <a:rPr lang="fr-FR" dirty="0"/>
              <a:t> </a:t>
            </a:r>
            <a:r>
              <a:rPr lang="fr-FR" dirty="0" err="1"/>
              <a:t>réduite</a:t>
            </a:r>
            <a:r>
              <a:rPr lang="fr-FR" dirty="0"/>
              <a:t> absorbe + </a:t>
            </a:r>
            <a:r>
              <a:rPr lang="fr-FR" dirty="0" err="1"/>
              <a:t>lumière</a:t>
            </a:r>
            <a:r>
              <a:rPr lang="fr-FR" dirty="0"/>
              <a:t> dans le rouge que </a:t>
            </a:r>
            <a:r>
              <a:rPr lang="fr-FR" dirty="0" err="1"/>
              <a:t>oxyhémoglobine</a:t>
            </a:r>
            <a:r>
              <a:rPr lang="fr-FR" dirty="0"/>
              <a:t> laquelle absorbe davantage dans infrarouge.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Courbe de dissociation de </a:t>
            </a:r>
            <a:r>
              <a:rPr lang="fr-FR" dirty="0" err="1"/>
              <a:t>Hb</a:t>
            </a:r>
            <a:r>
              <a:rPr lang="fr-FR" dirty="0"/>
              <a:t> limite gamme de saturation </a:t>
            </a:r>
            <a:r>
              <a:rPr lang="fr-FR" dirty="0" err="1"/>
              <a:t>tolérable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                      • Entre90-100%sat:Pa02 se situe à 60mmHg ou + </a:t>
            </a:r>
          </a:p>
          <a:p>
            <a:pPr marL="0" indent="0">
              <a:buNone/>
            </a:pPr>
            <a:r>
              <a:rPr lang="fr-FR" dirty="0"/>
              <a:t>                       • Au-dessous 90% </a:t>
            </a:r>
            <a:r>
              <a:rPr lang="fr-FR" dirty="0" err="1"/>
              <a:t>sat</a:t>
            </a:r>
            <a:r>
              <a:rPr lang="fr-FR" dirty="0"/>
              <a:t> : courbe devient plus pentue et de petites et de petites chutes de saturation correspondent à des chutes importantes de pression.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Appareils </a:t>
            </a:r>
            <a:r>
              <a:rPr lang="fr-FR" dirty="0" err="1"/>
              <a:t>émettent</a:t>
            </a:r>
            <a:r>
              <a:rPr lang="fr-FR" dirty="0"/>
              <a:t> signal sonore à chaque </a:t>
            </a:r>
            <a:r>
              <a:rPr lang="fr-FR" dirty="0" err="1"/>
              <a:t>ondée</a:t>
            </a:r>
            <a:r>
              <a:rPr lang="fr-FR" dirty="0"/>
              <a:t> pulsatile, et dont le timbre change en fonction de la </a:t>
            </a:r>
            <a:r>
              <a:rPr lang="fr-FR" dirty="0" err="1"/>
              <a:t>sat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Si flux pulsatile n’est pas satisfaisant au niveau site donné, il faut changer capteur de place.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307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6106"/>
            <a:ext cx="8229600" cy="5770057"/>
          </a:xfrm>
        </p:spPr>
        <p:txBody>
          <a:bodyPr>
            <a:normAutofit fontScale="85000" lnSpcReduction="20000"/>
          </a:bodyPr>
          <a:lstStyle/>
          <a:p>
            <a:r>
              <a:rPr lang="fr-FR" b="1" i="1" u="sng" dirty="0"/>
              <a:t>Le tensiomètre, TA, PA, PNI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la pression qui règne à l’intérieur des artères.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est caractérisée par le cycle cardiaque ou révolution cardiaque </a:t>
            </a:r>
            <a:r>
              <a:rPr lang="fr-FR" dirty="0">
                <a:sym typeface="Wingdings"/>
              </a:rPr>
              <a:t> 2 bruits et 2 silences, un petit et un grand.</a:t>
            </a:r>
          </a:p>
          <a:p>
            <a:pPr marL="0" indent="0">
              <a:buNone/>
            </a:pPr>
            <a:endParaRPr lang="fr-FR" dirty="0">
              <a:sym typeface="Wingdings"/>
            </a:endParaRPr>
          </a:p>
          <a:p>
            <a:pPr marL="0" indent="0">
              <a:buNone/>
            </a:pPr>
            <a:r>
              <a:rPr lang="fr-FR" dirty="0">
                <a:sym typeface="Wingdings"/>
              </a:rPr>
              <a:t>Le premier bruit = fermeture des valves mitrale et tricuspide</a:t>
            </a:r>
            <a:r>
              <a:rPr lang="mr-IN" dirty="0">
                <a:sym typeface="Wingdings"/>
              </a:rPr>
              <a:t>…</a:t>
            </a:r>
            <a:r>
              <a:rPr lang="fr-CH" dirty="0">
                <a:sym typeface="Wingdings"/>
              </a:rPr>
              <a:t> 1</a:t>
            </a:r>
            <a:r>
              <a:rPr lang="fr-CH" baseline="30000" dirty="0">
                <a:sym typeface="Wingdings"/>
              </a:rPr>
              <a:t>er</a:t>
            </a:r>
            <a:r>
              <a:rPr lang="fr-CH" dirty="0">
                <a:sym typeface="Wingdings"/>
              </a:rPr>
              <a:t> temps du cycle    </a:t>
            </a:r>
            <a:r>
              <a:rPr lang="fr-CH" dirty="0">
                <a:solidFill>
                  <a:srgbClr val="FF0000"/>
                </a:solidFill>
                <a:sym typeface="Wingdings"/>
              </a:rPr>
              <a:t>SYSTOLE </a:t>
            </a:r>
          </a:p>
          <a:p>
            <a:pPr marL="0" indent="0">
              <a:buNone/>
            </a:pPr>
            <a:r>
              <a:rPr lang="fr-CH" dirty="0"/>
              <a:t>P</a:t>
            </a:r>
            <a:r>
              <a:rPr lang="fr-FR" dirty="0" err="1"/>
              <a:t>uis</a:t>
            </a:r>
            <a:r>
              <a:rPr lang="fr-FR" dirty="0"/>
              <a:t> petit silence (éjection ventriculaire.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Après la systole survient la </a:t>
            </a:r>
            <a:r>
              <a:rPr lang="fr-FR" dirty="0">
                <a:solidFill>
                  <a:srgbClr val="FF0000"/>
                </a:solidFill>
              </a:rPr>
              <a:t>DIASTOLE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/>
              <a:t>ou grand silence,</a:t>
            </a:r>
          </a:p>
          <a:p>
            <a:pPr marL="0" indent="0">
              <a:buNone/>
            </a:pPr>
            <a:r>
              <a:rPr lang="fr-FR" dirty="0"/>
              <a:t>C’est le 2</a:t>
            </a:r>
            <a:r>
              <a:rPr lang="fr-FR" baseline="30000" dirty="0"/>
              <a:t>ème</a:t>
            </a:r>
            <a:r>
              <a:rPr lang="fr-FR" dirty="0"/>
              <a:t> bruit du cœur = fermetures des valvules séparant aorte et artère pulmonaire des ventricules.</a:t>
            </a:r>
          </a:p>
          <a:p>
            <a:pPr marL="0" indent="0">
              <a:buNone/>
            </a:pPr>
            <a:r>
              <a:rPr lang="fr-FR" dirty="0"/>
              <a:t>C’est dans ce même temps que les ventricules se relâchent et se remplissent du sang déversé par les oreillettes avant de se préparer à la prochaine systole.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s’exprime en </a:t>
            </a:r>
            <a:r>
              <a:rPr lang="fr-FR" dirty="0" err="1"/>
              <a:t>mmHg</a:t>
            </a:r>
            <a:r>
              <a:rPr lang="fr-FR" dirty="0"/>
              <a:t> et comporte toujours 3 chiffres.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23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91592"/>
            <a:ext cx="8229600" cy="1600200"/>
          </a:xfrm>
        </p:spPr>
        <p:txBody>
          <a:bodyPr/>
          <a:lstStyle/>
          <a:p>
            <a:r>
              <a:rPr lang="fr-FR" b="1" u="sng" dirty="0"/>
              <a:t>LES DIFFERENTS ELEMENTS DE SURVEILLANCE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393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2924"/>
            <a:ext cx="8229600" cy="5823240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On parle de PAS, PAD et PAM.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PAS: pression artérielle systolique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PAD: pression artérielle diastolique, elle dépend du tonus vasculaire, </a:t>
            </a:r>
            <a:r>
              <a:rPr lang="fr-FR" dirty="0" err="1"/>
              <a:t>compliance</a:t>
            </a:r>
            <a:r>
              <a:rPr lang="fr-FR" dirty="0"/>
              <a:t> des artères et de la durée de la diastole.</a:t>
            </a:r>
          </a:p>
          <a:p>
            <a:pPr>
              <a:buFont typeface="Wingdings" charset="0"/>
              <a:buChar char="à"/>
            </a:pPr>
            <a:r>
              <a:rPr lang="fr-FR" dirty="0">
                <a:sym typeface="Wingdings"/>
              </a:rPr>
              <a:t>Reflet du tonus vasculaire</a:t>
            </a:r>
          </a:p>
          <a:p>
            <a:pPr marL="0" indent="0">
              <a:buNone/>
            </a:pPr>
            <a:endParaRPr lang="fr-FR" dirty="0">
              <a:sym typeface="Wingdings"/>
            </a:endParaRPr>
          </a:p>
          <a:p>
            <a:pPr marL="0" indent="0">
              <a:buNone/>
            </a:pPr>
            <a:r>
              <a:rPr lang="fr-FR" dirty="0">
                <a:sym typeface="Wingdings"/>
              </a:rPr>
              <a:t>Si PAD &lt;40mmHg = </a:t>
            </a:r>
            <a:r>
              <a:rPr lang="fr-FR" dirty="0" err="1">
                <a:sym typeface="Wingdings"/>
              </a:rPr>
              <a:t>vasoplégie</a:t>
            </a:r>
            <a:r>
              <a:rPr lang="fr-FR" dirty="0">
                <a:sym typeface="Wingdings"/>
              </a:rPr>
              <a:t> importante</a:t>
            </a:r>
          </a:p>
          <a:p>
            <a:pPr marL="0" indent="0">
              <a:buNone/>
            </a:pPr>
            <a:endParaRPr lang="fr-FR" dirty="0">
              <a:sym typeface="Wingdings"/>
            </a:endParaRPr>
          </a:p>
          <a:p>
            <a:pPr marL="0" indent="0">
              <a:buNone/>
            </a:pPr>
            <a:r>
              <a:rPr lang="fr-FR" dirty="0">
                <a:sym typeface="Wingdings"/>
              </a:rPr>
              <a:t>Cause septique souvent donc vasopresseurs quelque soit la volémie.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PAM: pression artérielle moyenne, relation directe entre PAS et PAD mais aussi de la pression de l’oreillette droite (POD), RVS (résistances vasculaires systémiques), FC et VES (volume d’éjection systolique).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Pression de perfusion de l’ensemble des organes (sauf cœur).</a:t>
            </a:r>
          </a:p>
          <a:p>
            <a:pPr marL="0" indent="0">
              <a:buNone/>
            </a:pPr>
            <a:r>
              <a:rPr lang="fr-FR" dirty="0"/>
              <a:t>Valeur régulée de l’organisme.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Objectif: PAM à 65mmHg pour une perfusion</a:t>
            </a:r>
          </a:p>
          <a:p>
            <a:pPr marL="0" indent="0">
              <a:buNone/>
            </a:pPr>
            <a:r>
              <a:rPr lang="fr-FR" dirty="0"/>
              <a:t>correcte des organes.</a:t>
            </a:r>
          </a:p>
        </p:txBody>
      </p:sp>
      <p:pic>
        <p:nvPicPr>
          <p:cNvPr id="4" name="Image 3" descr="IMG_6128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" t="65632" r="71490"/>
          <a:stretch/>
        </p:blipFill>
        <p:spPr>
          <a:xfrm>
            <a:off x="6372171" y="4768530"/>
            <a:ext cx="1741427" cy="172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65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a1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6" b="2720"/>
          <a:stretch/>
        </p:blipFill>
        <p:spPr>
          <a:xfrm>
            <a:off x="457200" y="0"/>
            <a:ext cx="8229600" cy="6858000"/>
          </a:xfrm>
        </p:spPr>
      </p:pic>
    </p:spTree>
    <p:extLst>
      <p:ext uri="{BB962C8B-B14F-4D97-AF65-F5344CB8AC3E}">
        <p14:creationId xmlns:p14="http://schemas.microsoft.com/office/powerpoint/2010/main" val="3751158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a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" r="-273"/>
          <a:stretch/>
        </p:blipFill>
        <p:spPr>
          <a:xfrm>
            <a:off x="0" y="258763"/>
            <a:ext cx="9144000" cy="5867400"/>
          </a:xfrm>
        </p:spPr>
      </p:pic>
    </p:spTree>
    <p:extLst>
      <p:ext uri="{BB962C8B-B14F-4D97-AF65-F5344CB8AC3E}">
        <p14:creationId xmlns:p14="http://schemas.microsoft.com/office/powerpoint/2010/main" val="1370755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664"/>
            <a:ext cx="8229600" cy="5912500"/>
          </a:xfrm>
        </p:spPr>
        <p:txBody>
          <a:bodyPr/>
          <a:lstStyle/>
          <a:p>
            <a:r>
              <a:rPr lang="fr-FR" b="1" i="1" dirty="0"/>
              <a:t>Le </a:t>
            </a:r>
            <a:r>
              <a:rPr lang="fr-FR" b="1" i="1" dirty="0" err="1"/>
              <a:t>capnographe</a:t>
            </a:r>
            <a:r>
              <a:rPr lang="fr-FR" b="1" i="1" dirty="0"/>
              <a:t>, </a:t>
            </a:r>
            <a:r>
              <a:rPr lang="fr-FR" b="1" i="1" dirty="0" err="1"/>
              <a:t>EtCO</a:t>
            </a:r>
            <a:endParaRPr lang="fr-FR" b="1" i="1" dirty="0"/>
          </a:p>
          <a:p>
            <a:pPr marL="0" indent="0">
              <a:buNone/>
            </a:pPr>
            <a:r>
              <a:rPr lang="fr-FR" b="1" i="1" dirty="0"/>
              <a:t> </a:t>
            </a:r>
          </a:p>
          <a:p>
            <a:pPr marL="0" indent="0">
              <a:buNone/>
            </a:pPr>
            <a:r>
              <a:rPr lang="fr-FR" dirty="0"/>
              <a:t>Dioxyde de carbone est un produit du </a:t>
            </a:r>
            <a:r>
              <a:rPr lang="fr-FR" dirty="0" err="1"/>
              <a:t>métabolisme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cellulaire, transporté par le sang et </a:t>
            </a:r>
            <a:r>
              <a:rPr lang="fr-FR" dirty="0" err="1"/>
              <a:t>éliminé</a:t>
            </a:r>
            <a:r>
              <a:rPr lang="fr-FR" dirty="0"/>
              <a:t> par les poumons.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Modifications </a:t>
            </a:r>
            <a:r>
              <a:rPr lang="fr-FR" dirty="0" err="1"/>
              <a:t>reflètent</a:t>
            </a:r>
            <a:r>
              <a:rPr lang="fr-FR" dirty="0"/>
              <a:t> le : </a:t>
            </a:r>
          </a:p>
          <a:p>
            <a:pPr marL="0" indent="0">
              <a:buNone/>
            </a:pPr>
            <a:r>
              <a:rPr lang="fr-FR" dirty="0">
                <a:latin typeface="Wingdings"/>
              </a:rPr>
              <a:t>   </a:t>
            </a:r>
            <a:r>
              <a:rPr lang="fr-FR" dirty="0" err="1"/>
              <a:t>Métabolisme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>
                <a:latin typeface="Wingdings"/>
              </a:rPr>
              <a:t>   </a:t>
            </a:r>
            <a:r>
              <a:rPr lang="fr-FR" dirty="0"/>
              <a:t>Circulation </a:t>
            </a:r>
          </a:p>
          <a:p>
            <a:pPr marL="0" indent="0">
              <a:buNone/>
            </a:pPr>
            <a:r>
              <a:rPr lang="fr-FR" dirty="0">
                <a:latin typeface="Wingdings"/>
              </a:rPr>
              <a:t>   </a:t>
            </a:r>
            <a:r>
              <a:rPr lang="fr-FR" dirty="0"/>
              <a:t>Respiration </a:t>
            </a:r>
          </a:p>
          <a:p>
            <a:pPr marL="0" indent="0">
              <a:buNone/>
            </a:pPr>
            <a:r>
              <a:rPr lang="fr-FR" dirty="0">
                <a:latin typeface="Wingdings"/>
              </a:rPr>
              <a:t>   </a:t>
            </a:r>
            <a:r>
              <a:rPr lang="fr-FR" dirty="0"/>
              <a:t>Etat de l’arbre </a:t>
            </a:r>
            <a:r>
              <a:rPr lang="fr-FR" dirty="0" err="1"/>
              <a:t>aérien</a:t>
            </a:r>
            <a:r>
              <a:rPr lang="fr-FR" dirty="0"/>
              <a:t> et fonctionnement du circuit respiratoire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4231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2824"/>
            <a:ext cx="8229600" cy="57633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Monitorage et global du patient porte sur 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latin typeface="Wingdings"/>
              </a:rPr>
              <a:t>  </a:t>
            </a:r>
            <a:r>
              <a:rPr lang="fr-FR" dirty="0"/>
              <a:t>la production (reflet du </a:t>
            </a:r>
            <a:r>
              <a:rPr lang="fr-FR" dirty="0" err="1"/>
              <a:t>métabolisme</a:t>
            </a:r>
            <a:r>
              <a:rPr lang="fr-FR" dirty="0"/>
              <a:t>) du gaz carbonique. </a:t>
            </a:r>
          </a:p>
          <a:p>
            <a:pPr marL="0" indent="0">
              <a:buNone/>
            </a:pPr>
            <a:r>
              <a:rPr lang="fr-FR" dirty="0">
                <a:latin typeface="Wingdings"/>
              </a:rPr>
              <a:t>  </a:t>
            </a:r>
            <a:r>
              <a:rPr lang="fr-FR" dirty="0"/>
              <a:t>le transport (reflet de HD) du gaz carbonique.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dirty="0">
                <a:latin typeface="Wingdings"/>
              </a:rPr>
              <a:t> </a:t>
            </a:r>
            <a:r>
              <a:rPr lang="fr-FR" dirty="0"/>
              <a:t>l’</a:t>
            </a:r>
            <a:r>
              <a:rPr lang="fr-FR" dirty="0" err="1"/>
              <a:t>élimination</a:t>
            </a:r>
            <a:r>
              <a:rPr lang="fr-FR" dirty="0"/>
              <a:t> (reflet ventilation </a:t>
            </a:r>
            <a:r>
              <a:rPr lang="fr-FR" dirty="0" err="1"/>
              <a:t>alvéolaire</a:t>
            </a:r>
            <a:r>
              <a:rPr lang="fr-FR" dirty="0"/>
              <a:t>).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Toute variation de l’un de ces 3 </a:t>
            </a:r>
            <a:r>
              <a:rPr lang="fr-FR" dirty="0" err="1"/>
              <a:t>paramètres</a:t>
            </a:r>
            <a:r>
              <a:rPr lang="fr-FR" dirty="0"/>
              <a:t> se traduit par une modification de la fraction </a:t>
            </a:r>
            <a:r>
              <a:rPr lang="fr-FR" dirty="0" err="1"/>
              <a:t>expirée</a:t>
            </a:r>
            <a:r>
              <a:rPr lang="fr-FR" dirty="0"/>
              <a:t> du gaz carbonique.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Valeurs : </a:t>
            </a:r>
            <a:r>
              <a:rPr lang="fr-FR" dirty="0" err="1"/>
              <a:t>normocapnie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EtCO2 est </a:t>
            </a:r>
            <a:r>
              <a:rPr lang="fr-FR" dirty="0" err="1"/>
              <a:t>située</a:t>
            </a:r>
            <a:r>
              <a:rPr lang="fr-FR" dirty="0"/>
              <a:t> entre 35 et 40 mm Hg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7840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n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22" b="-50622"/>
          <a:stretch>
            <a:fillRect/>
          </a:stretch>
        </p:blipFill>
        <p:spPr>
          <a:xfrm>
            <a:off x="3298174" y="3162320"/>
            <a:ext cx="5653921" cy="3992864"/>
          </a:xfrm>
        </p:spPr>
      </p:pic>
      <p:pic>
        <p:nvPicPr>
          <p:cNvPr id="5" name="Image 4" descr="capno 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74" y="3573022"/>
            <a:ext cx="2857500" cy="2857500"/>
          </a:xfrm>
          <a:prstGeom prst="rect">
            <a:avLst/>
          </a:prstGeom>
        </p:spPr>
      </p:pic>
      <p:pic>
        <p:nvPicPr>
          <p:cNvPr id="6" name="Image 5" descr="capno 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989" y="323055"/>
            <a:ext cx="3289300" cy="2463800"/>
          </a:xfrm>
          <a:prstGeom prst="rect">
            <a:avLst/>
          </a:prstGeom>
        </p:spPr>
      </p:pic>
      <p:pic>
        <p:nvPicPr>
          <p:cNvPr id="7" name="Image 6" descr="capno 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76" y="323055"/>
            <a:ext cx="35941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433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0496"/>
            <a:ext cx="8229600" cy="5805668"/>
          </a:xfrm>
        </p:spPr>
        <p:txBody>
          <a:bodyPr>
            <a:normAutofit lnSpcReduction="10000"/>
          </a:bodyPr>
          <a:lstStyle/>
          <a:p>
            <a:r>
              <a:rPr lang="fr-FR" b="1" i="1" u="sng" dirty="0"/>
              <a:t>La pression artérielle pulsée, pression sanglante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un dispositif d’accès vasculaire qui permet grâce à un système de rinçage et de mesure la surveillance continue et fiable de la tension artérielle.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plus souvent artère radiale ou fémorale.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Indications:</a:t>
            </a:r>
          </a:p>
          <a:p>
            <a:pPr marL="0" indent="0">
              <a:buNone/>
            </a:pPr>
            <a:endParaRPr lang="fr-FR" u="sng" dirty="0"/>
          </a:p>
          <a:p>
            <a:pPr>
              <a:buFontTx/>
              <a:buChar char="•"/>
            </a:pPr>
            <a:r>
              <a:rPr lang="fr-FR" dirty="0"/>
              <a:t>Instabilité hémodynamique.</a:t>
            </a:r>
          </a:p>
          <a:p>
            <a:pPr>
              <a:buFontTx/>
              <a:buChar char="•"/>
            </a:pPr>
            <a:r>
              <a:rPr lang="fr-FR" dirty="0"/>
              <a:t>Administration de noradrénaline ou autres </a:t>
            </a:r>
            <a:r>
              <a:rPr lang="fr-FR" dirty="0" err="1"/>
              <a:t>vaso</a:t>
            </a:r>
            <a:r>
              <a:rPr lang="fr-FR" dirty="0"/>
              <a:t>-actifs.</a:t>
            </a:r>
          </a:p>
          <a:p>
            <a:pPr>
              <a:buFontTx/>
              <a:buChar char="•"/>
            </a:pPr>
            <a:r>
              <a:rPr lang="fr-FR" dirty="0"/>
              <a:t>Mesures rapprochées de gaz du sang et de prélèvements biologiques.  </a:t>
            </a:r>
          </a:p>
        </p:txBody>
      </p:sp>
    </p:spTree>
    <p:extLst>
      <p:ext uri="{BB962C8B-B14F-4D97-AF65-F5344CB8AC3E}">
        <p14:creationId xmlns:p14="http://schemas.microsoft.com/office/powerpoint/2010/main" val="2042010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96130"/>
            <a:ext cx="8229600" cy="5730033"/>
          </a:xfrm>
        </p:spPr>
        <p:txBody>
          <a:bodyPr/>
          <a:lstStyle/>
          <a:p>
            <a:r>
              <a:rPr lang="fr-FR" dirty="0"/>
              <a:t>Technique de pose façon de </a:t>
            </a:r>
            <a:r>
              <a:rPr lang="fr-FR" dirty="0" err="1"/>
              <a:t>Seldinger</a:t>
            </a:r>
            <a:endParaRPr lang="fr-FR" dirty="0"/>
          </a:p>
          <a:p>
            <a:r>
              <a:rPr lang="fr-FR" dirty="0"/>
              <a:t>Stérile</a:t>
            </a:r>
          </a:p>
          <a:p>
            <a:r>
              <a:rPr lang="fr-FR" dirty="0"/>
              <a:t>Poche à pression</a:t>
            </a:r>
          </a:p>
          <a:p>
            <a:r>
              <a:rPr lang="fr-FR" dirty="0"/>
              <a:t>Sérum </a:t>
            </a:r>
            <a:r>
              <a:rPr lang="fr-FR" dirty="0" err="1"/>
              <a:t>hépariné</a:t>
            </a:r>
            <a:endParaRPr lang="fr-FR" dirty="0"/>
          </a:p>
          <a:p>
            <a:r>
              <a:rPr lang="fr-FR" dirty="0"/>
              <a:t>Tubulure spécifique </a:t>
            </a:r>
          </a:p>
          <a:p>
            <a:r>
              <a:rPr lang="fr-FR" dirty="0"/>
              <a:t>Câble </a:t>
            </a:r>
          </a:p>
        </p:txBody>
      </p:sp>
      <p:pic>
        <p:nvPicPr>
          <p:cNvPr id="4" name="Image 3" descr="kt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333" y="2717494"/>
            <a:ext cx="5097952" cy="368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1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a kta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6" r="6606"/>
          <a:stretch>
            <a:fillRect/>
          </a:stretch>
        </p:blipFill>
        <p:spPr>
          <a:xfrm>
            <a:off x="457200" y="285234"/>
            <a:ext cx="8229600" cy="5815013"/>
          </a:xfrm>
        </p:spPr>
      </p:pic>
    </p:spTree>
    <p:extLst>
      <p:ext uri="{BB962C8B-B14F-4D97-AF65-F5344CB8AC3E}">
        <p14:creationId xmlns:p14="http://schemas.microsoft.com/office/powerpoint/2010/main" val="27703766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7298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b="1" dirty="0">
                <a:solidFill>
                  <a:srgbClr val="FF0000"/>
                </a:solidFill>
              </a:rPr>
              <a:t>ON N’INJECTE ABSOLUMENT RIEN DANS UN CATHETER ARTERIEL</a:t>
            </a:r>
          </a:p>
        </p:txBody>
      </p:sp>
    </p:spTree>
    <p:extLst>
      <p:ext uri="{BB962C8B-B14F-4D97-AF65-F5344CB8AC3E}">
        <p14:creationId xmlns:p14="http://schemas.microsoft.com/office/powerpoint/2010/main" val="265366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92402"/>
            <a:ext cx="8229600" cy="5633761"/>
          </a:xfrm>
        </p:spPr>
        <p:txBody>
          <a:bodyPr>
            <a:normAutofit lnSpcReduction="10000"/>
          </a:bodyPr>
          <a:lstStyle/>
          <a:p>
            <a:r>
              <a:rPr lang="fr-FR" b="1" i="1" u="sng" dirty="0"/>
              <a:t>L’</a:t>
            </a:r>
            <a:r>
              <a:rPr lang="fr-FR" b="1" i="1" u="sng" dirty="0" err="1"/>
              <a:t>électrocardioscope</a:t>
            </a:r>
            <a:r>
              <a:rPr lang="fr-FR" b="1" i="1" u="sng" dirty="0"/>
              <a:t>, monitorage de la fréquence cardiaque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C’est le nombre de battements cardiaques ou contractions ventriculaires par minute.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Exprimé en </a:t>
            </a:r>
            <a:r>
              <a:rPr lang="fr-FR" dirty="0" err="1"/>
              <a:t>bpm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Permet de voir la composante électrique du cœur qui est responsable de la composante mécanique: succession de phases de contraction SYSTOLE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>
                <a:sym typeface="Wingdings"/>
              </a:rPr>
              <a:t>éjection du sang hors du ventricule gauche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et des phases de relaxation DIASTOLE 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remplissage de la cavité cardiaque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32792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6756"/>
            <a:ext cx="8229600" cy="5829408"/>
          </a:xfrm>
        </p:spPr>
        <p:txBody>
          <a:bodyPr>
            <a:normAutofit/>
          </a:bodyPr>
          <a:lstStyle/>
          <a:p>
            <a:r>
              <a:rPr lang="fr-FR" b="1" i="1" u="sng" dirty="0"/>
              <a:t>La pression veine centrale, PVC</a:t>
            </a:r>
          </a:p>
          <a:p>
            <a:endParaRPr lang="fr-FR" b="1" i="1" u="sng" dirty="0"/>
          </a:p>
          <a:p>
            <a:pPr marL="0" indent="0">
              <a:buNone/>
            </a:pPr>
            <a:r>
              <a:rPr lang="fr-FR" dirty="0"/>
              <a:t>Définition:  C’est la pression qui règne dans l’oreillette droite et dans les gros troncs veineux intra-thoraciques.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PVC est en adéquation avec la volémie et la pathologie du patient.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Mesurée plusieurs fois par jour, elle renseigne sur le tonus veineux, reflet de l’état de remplissage et de sa pression et de la masse sanguine circulante.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Normale entre 5 et 10 cm d’H2O.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03536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vc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0" r="-2800"/>
          <a:stretch>
            <a:fillRect/>
          </a:stretch>
        </p:blipFill>
        <p:spPr>
          <a:xfrm>
            <a:off x="1466585" y="1114386"/>
            <a:ext cx="6338865" cy="4519376"/>
          </a:xfrm>
        </p:spPr>
      </p:pic>
    </p:spTree>
    <p:extLst>
      <p:ext uri="{BB962C8B-B14F-4D97-AF65-F5344CB8AC3E}">
        <p14:creationId xmlns:p14="http://schemas.microsoft.com/office/powerpoint/2010/main" val="21693720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vc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96" t="-13793" r="-13468" b="-9322"/>
          <a:stretch/>
        </p:blipFill>
        <p:spPr>
          <a:xfrm>
            <a:off x="1503363" y="-544236"/>
            <a:ext cx="7183437" cy="7402235"/>
          </a:xfrm>
        </p:spPr>
      </p:pic>
    </p:spTree>
    <p:extLst>
      <p:ext uri="{BB962C8B-B14F-4D97-AF65-F5344CB8AC3E}">
        <p14:creationId xmlns:p14="http://schemas.microsoft.com/office/powerpoint/2010/main" val="24156024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8740"/>
            <a:ext cx="8229600" cy="5737424"/>
          </a:xfrm>
        </p:spPr>
        <p:txBody>
          <a:bodyPr>
            <a:normAutofit lnSpcReduction="10000"/>
          </a:bodyPr>
          <a:lstStyle/>
          <a:p>
            <a:r>
              <a:rPr lang="fr-FR" b="1" i="1" u="sng" dirty="0"/>
              <a:t>La curarisation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la quantification instrumentale du déficit musculaire sur un groupe de muscles distincts à des profondeurs de curarisation variables.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Stimulations répétées d’ un nerf périphérique avec observation ou enregistrement de la réponse motrice correspondante, à l’aide d’un stimulateur électrique branché sur des électrodes de surface.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Associé à un accéléromètre il permet d’évaluer la vitesse de contraction du muscle.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Résultat en pourcentage. </a:t>
            </a:r>
          </a:p>
        </p:txBody>
      </p:sp>
    </p:spTree>
    <p:extLst>
      <p:ext uri="{BB962C8B-B14F-4D97-AF65-F5344CB8AC3E}">
        <p14:creationId xmlns:p14="http://schemas.microsoft.com/office/powerpoint/2010/main" val="11093047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4574"/>
            <a:ext cx="8229600" cy="5811589"/>
          </a:xfrm>
        </p:spPr>
        <p:txBody>
          <a:bodyPr/>
          <a:lstStyle/>
          <a:p>
            <a:r>
              <a:rPr lang="fr-FR" dirty="0"/>
              <a:t>Sites: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Mains (nerf cubital) </a:t>
            </a:r>
            <a:r>
              <a:rPr lang="fr-FR" dirty="0">
                <a:sym typeface="Wingdings"/>
              </a:rPr>
              <a:t> adducteur du pouce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Pieds (nerf tibial postérieur)  fléchisseur du gros orteil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Face ( nerf facial)  sourcilier </a:t>
            </a:r>
            <a:endParaRPr lang="fr-FR" dirty="0"/>
          </a:p>
        </p:txBody>
      </p:sp>
      <p:pic>
        <p:nvPicPr>
          <p:cNvPr id="4" name="Image 3" descr="cur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408" y="3690816"/>
            <a:ext cx="3502392" cy="2647156"/>
          </a:xfrm>
          <a:prstGeom prst="rect">
            <a:avLst/>
          </a:prstGeom>
        </p:spPr>
      </p:pic>
      <p:pic>
        <p:nvPicPr>
          <p:cNvPr id="5" name="Image 4" descr="cura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04" y="3241001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289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of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r="6969"/>
          <a:stretch>
            <a:fillRect/>
          </a:stretch>
        </p:blipFill>
        <p:spPr>
          <a:xfrm>
            <a:off x="369272" y="508312"/>
            <a:ext cx="4066313" cy="2808925"/>
          </a:xfrm>
        </p:spPr>
      </p:pic>
      <p:pic>
        <p:nvPicPr>
          <p:cNvPr id="5" name="Image 4" descr="tof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259" y="980437"/>
            <a:ext cx="3467100" cy="2336800"/>
          </a:xfrm>
          <a:prstGeom prst="rect">
            <a:avLst/>
          </a:prstGeom>
        </p:spPr>
      </p:pic>
      <p:pic>
        <p:nvPicPr>
          <p:cNvPr id="6" name="Image 5" descr="tof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285" y="4058202"/>
            <a:ext cx="37846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4583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607845"/>
          </a:xfrm>
        </p:spPr>
        <p:txBody>
          <a:bodyPr/>
          <a:lstStyle/>
          <a:p>
            <a:r>
              <a:rPr lang="fr-FR" b="1" i="1" u="sng" dirty="0"/>
              <a:t>La température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Fait partie des paramètres vitaux, elle est prise plusieurs fois par jour.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renseigne sur la présence d’une infection, d’une réaction inflammatoire systémique, de la réponse à un traitement ou de perturbation du système de thermorégulation.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ym typeface="Wingdings"/>
              </a:rPr>
              <a:t> Besoin d’une grande fiabilité  décision d’investigations et/ou de thérapeutiques lourdes.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7317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6226"/>
            <a:ext cx="8229600" cy="5799938"/>
          </a:xfrm>
        </p:spPr>
        <p:txBody>
          <a:bodyPr/>
          <a:lstStyle/>
          <a:p>
            <a:r>
              <a:rPr lang="fr-FR" dirty="0"/>
              <a:t>Température périphérique ou cutanée: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Creux axillaire ou inguinal, doigts, orteils, mollet, thorax, cuisse, bras.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Température centrale: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Pulmonaire, rectum, vessie, œsophage, tympan, bouche.</a:t>
            </a:r>
          </a:p>
        </p:txBody>
      </p:sp>
      <p:pic>
        <p:nvPicPr>
          <p:cNvPr id="5" name="Image 4" descr="su thermo2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" y="4415299"/>
            <a:ext cx="2357245" cy="1743097"/>
          </a:xfrm>
          <a:prstGeom prst="rect">
            <a:avLst/>
          </a:prstGeom>
        </p:spPr>
      </p:pic>
      <p:pic>
        <p:nvPicPr>
          <p:cNvPr id="6" name="Espace réservé du contenu 3" descr="su thermo.jpe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3" b="15143"/>
          <a:stretch>
            <a:fillRect/>
          </a:stretch>
        </p:blipFill>
        <p:spPr>
          <a:xfrm>
            <a:off x="5208383" y="4172463"/>
            <a:ext cx="2907165" cy="165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023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thermo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8" b="14988"/>
          <a:stretch>
            <a:fillRect/>
          </a:stretch>
        </p:blipFill>
        <p:spPr>
          <a:xfrm>
            <a:off x="5123168" y="315838"/>
            <a:ext cx="3236238" cy="2266116"/>
          </a:xfrm>
        </p:spPr>
      </p:pic>
      <p:pic>
        <p:nvPicPr>
          <p:cNvPr id="4" name="Image 3" descr="swa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850" y="3839686"/>
            <a:ext cx="4076700" cy="1993900"/>
          </a:xfrm>
          <a:prstGeom prst="rect">
            <a:avLst/>
          </a:prstGeom>
        </p:spPr>
      </p:pic>
      <p:pic>
        <p:nvPicPr>
          <p:cNvPr id="6" name="Image 5" descr="thermo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696" y="1063269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62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wan+-+Ganz+Mesure+du+QC+_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4" y="440571"/>
            <a:ext cx="7926336" cy="594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7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1793"/>
            <a:ext cx="8229600" cy="59243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Le courant électrique démarre d’un point précis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NŒUD SINUSAL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200" dirty="0"/>
              <a:t>(au sommet de l’oreillette droite) </a:t>
            </a:r>
            <a:r>
              <a:rPr lang="fr-FR" sz="1200" dirty="0">
                <a:sym typeface="Wingdings"/>
              </a:rPr>
              <a:t> amas de cellules capable de provoquer un courant électrique (</a:t>
            </a:r>
            <a:r>
              <a:rPr lang="fr-FR" sz="1200" dirty="0" err="1">
                <a:sym typeface="Wingdings"/>
              </a:rPr>
              <a:t>qq</a:t>
            </a:r>
            <a:r>
              <a:rPr lang="fr-FR" sz="1200" dirty="0">
                <a:sym typeface="Wingdings"/>
              </a:rPr>
              <a:t> mV)</a:t>
            </a:r>
            <a:endParaRPr lang="fr-FR" sz="12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Puis en tache d’huile dans le muscle cardiaque. </a:t>
            </a:r>
          </a:p>
          <a:p>
            <a:pPr marL="0" indent="0">
              <a:buNone/>
            </a:pPr>
            <a:r>
              <a:rPr lang="fr-FR" dirty="0"/>
              <a:t>Va ensuite dans 2 oreillettes jusqu’à la base, provoquant leur contraction puis vers la cloison entre les 2 oreillettes et les ventricules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NŒUD AURICULO-VENTRICULAIRE (NAV)</a:t>
            </a:r>
          </a:p>
          <a:p>
            <a:pPr marL="0" indent="0">
              <a:buNone/>
            </a:pPr>
            <a:r>
              <a:rPr lang="fr-FR" sz="1200" dirty="0"/>
              <a:t>Relais électrique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Puis progresse simultanément dans les 2 ventricules droit et gauche empruntant des voies de conductrices très rapide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FAISCEAU DE HYS ET RESEAU DE PURKINJE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Jusqu’à la pointe du cœur provoquant la contraction des ventricules.</a:t>
            </a:r>
          </a:p>
        </p:txBody>
      </p:sp>
    </p:spTree>
    <p:extLst>
      <p:ext uri="{BB962C8B-B14F-4D97-AF65-F5344CB8AC3E}">
        <p14:creationId xmlns:p14="http://schemas.microsoft.com/office/powerpoint/2010/main" val="2443097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IMG_618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310992"/>
            <a:ext cx="8229600" cy="5815172"/>
          </a:xfrm>
        </p:spPr>
      </p:pic>
    </p:spTree>
    <p:extLst>
      <p:ext uri="{BB962C8B-B14F-4D97-AF65-F5344CB8AC3E}">
        <p14:creationId xmlns:p14="http://schemas.microsoft.com/office/powerpoint/2010/main" val="42108544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MG_618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544236"/>
            <a:ext cx="8229600" cy="5711508"/>
          </a:xfrm>
        </p:spPr>
      </p:pic>
    </p:spTree>
    <p:extLst>
      <p:ext uri="{BB962C8B-B14F-4D97-AF65-F5344CB8AC3E}">
        <p14:creationId xmlns:p14="http://schemas.microsoft.com/office/powerpoint/2010/main" val="4132020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94985"/>
          </a:xfrm>
        </p:spPr>
        <p:txBody>
          <a:bodyPr/>
          <a:lstStyle/>
          <a:p>
            <a:r>
              <a:rPr lang="fr-FR" b="1" u="sng" dirty="0"/>
              <a:t>Les chiffres et la clinique</a:t>
            </a:r>
          </a:p>
        </p:txBody>
      </p:sp>
    </p:spTree>
    <p:extLst>
      <p:ext uri="{BB962C8B-B14F-4D97-AF65-F5344CB8AC3E}">
        <p14:creationId xmlns:p14="http://schemas.microsoft.com/office/powerpoint/2010/main" val="686316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2824"/>
            <a:ext cx="8229600" cy="5789256"/>
          </a:xfrm>
        </p:spPr>
        <p:txBody>
          <a:bodyPr/>
          <a:lstStyle/>
          <a:p>
            <a:r>
              <a:rPr lang="fr-FR" dirty="0"/>
              <a:t>Cas 1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1400" dirty="0"/>
              <a:t>Il est 07h30 du matin, Infirmière libérale vous arrivez chez Mme M. 75 ans, pour une aide à la toilette, glycémie et réfection des pansements de </a:t>
            </a:r>
            <a:r>
              <a:rPr lang="fr-FR" sz="1400" dirty="0" err="1"/>
              <a:t>coelio</a:t>
            </a:r>
            <a:r>
              <a:rPr lang="fr-FR" sz="1400" dirty="0"/>
              <a:t> suite à cholécystectomie.</a:t>
            </a:r>
          </a:p>
          <a:p>
            <a:pPr marL="0" indent="0">
              <a:buNone/>
            </a:pPr>
            <a:r>
              <a:rPr lang="fr-FR" sz="1400" dirty="0"/>
              <a:t>Elle est diabétique </a:t>
            </a:r>
            <a:r>
              <a:rPr lang="fr-FR" sz="1400" dirty="0" err="1"/>
              <a:t>insulino</a:t>
            </a:r>
            <a:r>
              <a:rPr lang="fr-FR" sz="1400" dirty="0"/>
              <a:t> dépendante (DID) et HTA.</a:t>
            </a:r>
          </a:p>
          <a:p>
            <a:pPr marL="0" indent="0">
              <a:buNone/>
            </a:pPr>
            <a:r>
              <a:rPr lang="fr-FR" sz="1400" dirty="0"/>
              <a:t>Elle gère seule son insuline et son traitement habituel.</a:t>
            </a:r>
          </a:p>
          <a:p>
            <a:pPr marL="0" indent="0">
              <a:buNone/>
            </a:pPr>
            <a:r>
              <a:rPr lang="fr-FR" sz="1400" dirty="0"/>
              <a:t>Elle vit seule à domicile, ses enfants passent midi et soir au moment des repas. Ils s’occupent des courses alimentaires, pharmacie, aide au ménage, apporte le bois à l’étage car chauffage au bois par poêle</a:t>
            </a:r>
            <a:r>
              <a:rPr lang="mr-IN" sz="1400" dirty="0"/>
              <a:t>…</a:t>
            </a:r>
            <a:endParaRPr lang="fr-FR" sz="1400" dirty="0"/>
          </a:p>
          <a:p>
            <a:pPr marL="0" indent="0">
              <a:buNone/>
            </a:pPr>
            <a:r>
              <a:rPr lang="fr-FR" sz="1400" dirty="0"/>
              <a:t>A votre arrivée Mme M. est allongée sur son canapé, elle est inconsciente mais elle respire. Pas de cyanose, pas de sueurs.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Les paramètres que vous relevez: TA 156/87, pouls 70, </a:t>
            </a:r>
            <a:r>
              <a:rPr lang="fr-FR" sz="1400" dirty="0" err="1"/>
              <a:t>sat</a:t>
            </a:r>
            <a:r>
              <a:rPr lang="fr-FR" sz="1400" dirty="0"/>
              <a:t> 98%, FR 12, </a:t>
            </a:r>
            <a:r>
              <a:rPr lang="fr-FR" sz="1400" dirty="0" err="1"/>
              <a:t>dextro</a:t>
            </a:r>
            <a:r>
              <a:rPr lang="fr-FR" sz="1400" dirty="0"/>
              <a:t> 1.84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Qu’en pensez vous???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9939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79846"/>
            <a:ext cx="8229600" cy="5746317"/>
          </a:xfrm>
        </p:spPr>
        <p:txBody>
          <a:bodyPr>
            <a:normAutofit/>
          </a:bodyPr>
          <a:lstStyle/>
          <a:p>
            <a:r>
              <a:rPr lang="fr-FR" dirty="0"/>
              <a:t>Cas 2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000" dirty="0"/>
              <a:t>Infirmière aux urgences vous prenez en charge Hugo, 18 ans qui se présente pour douleurs abdominales suite à une chute à vélo il y a 1h30. Il était casqué mais a senti « avoir taper le guidon ».</a:t>
            </a:r>
          </a:p>
          <a:p>
            <a:pPr marL="0" indent="0">
              <a:buNone/>
            </a:pPr>
            <a:r>
              <a:rPr lang="fr-FR" sz="2000" dirty="0"/>
              <a:t>Il n’a pas d’ATCD, pas de TTT.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Les paramètres relevés : TA 112/56, pouls 105, </a:t>
            </a:r>
            <a:r>
              <a:rPr lang="fr-FR" sz="2000" dirty="0" err="1"/>
              <a:t>sat</a:t>
            </a:r>
            <a:r>
              <a:rPr lang="fr-FR" sz="2000" dirty="0"/>
              <a:t> 99%, FR 14, EVS 7/10.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Il est pâle et la douleur est localisée à gauche.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Qu’en pensez vous ??? </a:t>
            </a:r>
          </a:p>
        </p:txBody>
      </p:sp>
    </p:spTree>
    <p:extLst>
      <p:ext uri="{BB962C8B-B14F-4D97-AF65-F5344CB8AC3E}">
        <p14:creationId xmlns:p14="http://schemas.microsoft.com/office/powerpoint/2010/main" val="10307610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6106"/>
            <a:ext cx="8229600" cy="5770057"/>
          </a:xfrm>
        </p:spPr>
        <p:txBody>
          <a:bodyPr/>
          <a:lstStyle/>
          <a:p>
            <a:r>
              <a:rPr lang="fr-FR" dirty="0"/>
              <a:t>Cas 3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1400" dirty="0"/>
              <a:t>Infirmière </a:t>
            </a:r>
            <a:r>
              <a:rPr lang="fr-FR" sz="1400" dirty="0" err="1"/>
              <a:t>Smur</a:t>
            </a:r>
            <a:r>
              <a:rPr lang="fr-FR" sz="1400" dirty="0"/>
              <a:t> vous intervenez sur un AVP choc latéral VL contre VL. </a:t>
            </a:r>
          </a:p>
          <a:p>
            <a:pPr marL="0" indent="0">
              <a:buNone/>
            </a:pPr>
            <a:r>
              <a:rPr lang="fr-FR" sz="1400" dirty="0"/>
              <a:t>1 blessé léger qui est sorti seul de sa voiture, il est pris en charge par les pompiers.</a:t>
            </a:r>
          </a:p>
          <a:p>
            <a:pPr marL="0" indent="0">
              <a:buNone/>
            </a:pPr>
            <a:r>
              <a:rPr lang="fr-FR" sz="1400" dirty="0"/>
              <a:t>1 blessé qui est piégé mécaniquement dans sa voiture, nécessite quelques découpes de la voiture pour être extrait.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L’accès au patient est difficile, mais il est conscient, orienté, il sent ses 4 membres, « il n’a pas plus de douleurs que ça, juste un peu au dos, à la nuque et a un peu de mal à respirer ».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Les paramètres relevés sont: TA 100/65, pouls 50, </a:t>
            </a:r>
            <a:r>
              <a:rPr lang="fr-FR" sz="1400" dirty="0" err="1"/>
              <a:t>sat</a:t>
            </a:r>
            <a:r>
              <a:rPr lang="fr-FR" sz="1400" dirty="0"/>
              <a:t> 98%, FR 32.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Après 30 min il est libéré, mis dans l’ambulance, au bilan lésionnel (2</a:t>
            </a:r>
            <a:r>
              <a:rPr lang="fr-FR" sz="1400" baseline="30000" dirty="0"/>
              <a:t>nd</a:t>
            </a:r>
            <a:r>
              <a:rPr lang="fr-FR" sz="1400" dirty="0"/>
              <a:t> bilan) vous relevez un hématome sur la colonne, une perte de sensibilité bilatérale dans les mains  TA 85/40, pouls 50, </a:t>
            </a:r>
            <a:r>
              <a:rPr lang="fr-FR" sz="1400" dirty="0" err="1"/>
              <a:t>sat</a:t>
            </a:r>
            <a:r>
              <a:rPr lang="fr-FR" sz="1400" dirty="0"/>
              <a:t> 98%. Il s’endort mais reste </a:t>
            </a:r>
            <a:r>
              <a:rPr lang="fr-FR" sz="1400" dirty="0" err="1"/>
              <a:t>réveillable</a:t>
            </a:r>
            <a:endParaRPr lang="fr-FR" sz="1400" dirty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A l’arrivée à l’hôpital, TA 70/35, pouls 50, </a:t>
            </a:r>
            <a:r>
              <a:rPr lang="fr-FR" sz="1400" dirty="0" err="1"/>
              <a:t>sat</a:t>
            </a:r>
            <a:r>
              <a:rPr lang="fr-FR" sz="1400" dirty="0"/>
              <a:t> 85%. Il est inconscient.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/>
              <a:t>Qu’en pensez vous??? </a:t>
            </a:r>
          </a:p>
        </p:txBody>
      </p:sp>
    </p:spTree>
    <p:extLst>
      <p:ext uri="{BB962C8B-B14F-4D97-AF65-F5344CB8AC3E}">
        <p14:creationId xmlns:p14="http://schemas.microsoft.com/office/powerpoint/2010/main" val="39349405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8626"/>
            <a:ext cx="8229600" cy="5817538"/>
          </a:xfrm>
        </p:spPr>
        <p:txBody>
          <a:bodyPr/>
          <a:lstStyle/>
          <a:p>
            <a:r>
              <a:rPr lang="fr-FR" dirty="0"/>
              <a:t>Cas 4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Infirmière en réanimation vous prenez en charge Mme N. admise pour détresse respiratoire sur syndrome viral, les tests sont en cours 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 son arrivée, elle est légèrement essoufflée avec une FR à 25, TA 145/76, pouls 103 et </a:t>
            </a:r>
            <a:r>
              <a:rPr lang="fr-FR" dirty="0" err="1"/>
              <a:t>sat</a:t>
            </a:r>
            <a:r>
              <a:rPr lang="fr-FR" dirty="0"/>
              <a:t> à 75%.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n’a pas de cyanose, ni de sueurs.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Qu’en pensez vous???</a:t>
            </a:r>
          </a:p>
        </p:txBody>
      </p:sp>
    </p:spTree>
    <p:extLst>
      <p:ext uri="{BB962C8B-B14F-4D97-AF65-F5344CB8AC3E}">
        <p14:creationId xmlns:p14="http://schemas.microsoft.com/office/powerpoint/2010/main" val="28601343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8626"/>
            <a:ext cx="8229600" cy="58175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Cas 5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Vous êtes infirmière en chirurgie, vous prenez en charge Mr M. il est à J2 de son opération suite à cholécystectomie.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le trouvez agité, angoissé, opposant aux soins et  douloureux au niveau de l’abdomen sans pouvoir vraiment localiser sa douleur. Il a des marbrures aux jambes aux niveau des genoux.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paramètres sont T°38.5, TA 101/45, pouls 115, </a:t>
            </a:r>
            <a:r>
              <a:rPr lang="fr-FR" dirty="0" err="1"/>
              <a:t>sat</a:t>
            </a:r>
            <a:r>
              <a:rPr lang="fr-FR" dirty="0"/>
              <a:t> 94%, EVA 9/10, FR 23.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Qu’en pensez vous?</a:t>
            </a:r>
          </a:p>
        </p:txBody>
      </p:sp>
    </p:spTree>
    <p:extLst>
      <p:ext uri="{BB962C8B-B14F-4D97-AF65-F5344CB8AC3E}">
        <p14:creationId xmlns:p14="http://schemas.microsoft.com/office/powerpoint/2010/main" val="13289074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1600200"/>
          </a:xfrm>
        </p:spPr>
        <p:txBody>
          <a:bodyPr/>
          <a:lstStyle/>
          <a:p>
            <a:r>
              <a:rPr lang="fr-FR" b="1" u="sng" dirty="0"/>
              <a:t>INITIATION A LA LECTURE D’ECG</a:t>
            </a:r>
          </a:p>
        </p:txBody>
      </p:sp>
      <p:pic>
        <p:nvPicPr>
          <p:cNvPr id="4" name="Espace réservé du contenu 3" descr="ECG NORMAL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9052"/>
          <a:stretch>
            <a:fillRect/>
          </a:stretch>
        </p:blipFill>
        <p:spPr>
          <a:xfrm>
            <a:off x="959116" y="3006248"/>
            <a:ext cx="7442542" cy="3119916"/>
          </a:xfrm>
        </p:spPr>
      </p:pic>
    </p:spTree>
    <p:extLst>
      <p:ext uri="{BB962C8B-B14F-4D97-AF65-F5344CB8AC3E}">
        <p14:creationId xmlns:p14="http://schemas.microsoft.com/office/powerpoint/2010/main" val="42391386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ECG-normal-homme-35-ans-taboulet-Nv1a4-1200x900.jpe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" b="373"/>
          <a:stretch>
            <a:fillRect/>
          </a:stretch>
        </p:blipFill>
        <p:spPr>
          <a:xfrm>
            <a:off x="567795" y="104858"/>
            <a:ext cx="7979180" cy="5939749"/>
          </a:xfrm>
        </p:spPr>
      </p:pic>
    </p:spTree>
    <p:extLst>
      <p:ext uri="{BB962C8B-B14F-4D97-AF65-F5344CB8AC3E}">
        <p14:creationId xmlns:p14="http://schemas.microsoft.com/office/powerpoint/2010/main" val="130670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OEUR 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39" t="-7497" r="-1" b="-7497"/>
          <a:stretch/>
        </p:blipFill>
        <p:spPr>
          <a:xfrm>
            <a:off x="3600504" y="306388"/>
            <a:ext cx="5050204" cy="2819121"/>
          </a:xfrm>
        </p:spPr>
      </p:pic>
      <p:pic>
        <p:nvPicPr>
          <p:cNvPr id="2" name="Image 1" descr="coeur ele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23" y="2866117"/>
            <a:ext cx="3720205" cy="354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029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spike 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" r="1886"/>
          <a:stretch>
            <a:fillRect/>
          </a:stretch>
        </p:blipFill>
        <p:spPr>
          <a:xfrm>
            <a:off x="457200" y="673815"/>
            <a:ext cx="7746391" cy="4561202"/>
          </a:xfrm>
        </p:spPr>
      </p:pic>
    </p:spTree>
    <p:extLst>
      <p:ext uri="{BB962C8B-B14F-4D97-AF65-F5344CB8AC3E}">
        <p14:creationId xmlns:p14="http://schemas.microsoft.com/office/powerpoint/2010/main" val="38574535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spike 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4"/>
          <a:stretch/>
        </p:blipFill>
        <p:spPr>
          <a:xfrm>
            <a:off x="457200" y="693142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5784817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29140"/>
            <a:ext cx="8229600" cy="1457878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SPIKE</a:t>
            </a:r>
          </a:p>
        </p:txBody>
      </p:sp>
    </p:spTree>
    <p:extLst>
      <p:ext uri="{BB962C8B-B14F-4D97-AF65-F5344CB8AC3E}">
        <p14:creationId xmlns:p14="http://schemas.microsoft.com/office/powerpoint/2010/main" val="35018660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bav3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" b="-300"/>
          <a:stretch/>
        </p:blipFill>
        <p:spPr>
          <a:xfrm>
            <a:off x="1234861" y="780158"/>
            <a:ext cx="6515504" cy="4690936"/>
          </a:xfrm>
        </p:spPr>
      </p:pic>
    </p:spTree>
    <p:extLst>
      <p:ext uri="{BB962C8B-B14F-4D97-AF65-F5344CB8AC3E}">
        <p14:creationId xmlns:p14="http://schemas.microsoft.com/office/powerpoint/2010/main" val="15830376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87928"/>
            <a:ext cx="8229600" cy="3638236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BAV 1 ER DEGRE</a:t>
            </a:r>
          </a:p>
        </p:txBody>
      </p:sp>
    </p:spTree>
    <p:extLst>
      <p:ext uri="{BB962C8B-B14F-4D97-AF65-F5344CB8AC3E}">
        <p14:creationId xmlns:p14="http://schemas.microsoft.com/office/powerpoint/2010/main" val="3074239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bav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" r="1433"/>
          <a:stretch>
            <a:fillRect/>
          </a:stretch>
        </p:blipFill>
        <p:spPr>
          <a:xfrm>
            <a:off x="457200" y="121146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5474650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6489"/>
            <a:ext cx="8229600" cy="2235356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BAV 2</a:t>
            </a:r>
            <a:r>
              <a:rPr lang="fr-FR" sz="6600" baseline="30000" dirty="0"/>
              <a:t>ND</a:t>
            </a:r>
            <a:r>
              <a:rPr lang="fr-FR" sz="6600" dirty="0"/>
              <a:t> DEGRE</a:t>
            </a:r>
          </a:p>
        </p:txBody>
      </p:sp>
    </p:spTree>
    <p:extLst>
      <p:ext uri="{BB962C8B-B14F-4D97-AF65-F5344CB8AC3E}">
        <p14:creationId xmlns:p14="http://schemas.microsoft.com/office/powerpoint/2010/main" val="24318478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ecg bav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" b="1996"/>
          <a:stretch>
            <a:fillRect/>
          </a:stretch>
        </p:blipFill>
        <p:spPr>
          <a:xfrm>
            <a:off x="457200" y="207963"/>
            <a:ext cx="8229600" cy="5918200"/>
          </a:xfrm>
        </p:spPr>
      </p:pic>
    </p:spTree>
    <p:extLst>
      <p:ext uri="{BB962C8B-B14F-4D97-AF65-F5344CB8AC3E}">
        <p14:creationId xmlns:p14="http://schemas.microsoft.com/office/powerpoint/2010/main" val="40095197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006"/>
          </a:xfrm>
        </p:spPr>
        <p:txBody>
          <a:bodyPr/>
          <a:lstStyle/>
          <a:p>
            <a:r>
              <a:rPr lang="fr-FR" sz="4000" dirty="0"/>
              <a:t>BLOC DE BRANCHE</a:t>
            </a:r>
          </a:p>
        </p:txBody>
      </p:sp>
      <p:pic>
        <p:nvPicPr>
          <p:cNvPr id="6" name="Espace réservé du contenu 5" descr="ecg b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8" r="78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691437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tv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5" b="7225"/>
          <a:stretch>
            <a:fillRect/>
          </a:stretch>
        </p:blipFill>
        <p:spPr>
          <a:xfrm>
            <a:off x="298820" y="1055966"/>
            <a:ext cx="8508194" cy="4852864"/>
          </a:xfrm>
        </p:spPr>
      </p:pic>
    </p:spTree>
    <p:extLst>
      <p:ext uri="{BB962C8B-B14F-4D97-AF65-F5344CB8AC3E}">
        <p14:creationId xmlns:p14="http://schemas.microsoft.com/office/powerpoint/2010/main" val="547298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320"/>
            <a:ext cx="8229600" cy="5869844"/>
          </a:xfrm>
        </p:spPr>
        <p:txBody>
          <a:bodyPr/>
          <a:lstStyle/>
          <a:p>
            <a:r>
              <a:rPr lang="fr-FR" dirty="0"/>
              <a:t>3 ou 4 brins rouge, jaune, vert +/- noir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Pouls et FC: mesure </a:t>
            </a:r>
            <a:r>
              <a:rPr lang="fr-FR" dirty="0" err="1"/>
              <a:t>palpatoire</a:t>
            </a:r>
            <a:r>
              <a:rPr lang="fr-FR" dirty="0"/>
              <a:t> et pulsations cardiaques</a:t>
            </a:r>
          </a:p>
        </p:txBody>
      </p:sp>
      <p:pic>
        <p:nvPicPr>
          <p:cNvPr id="4" name="Image 3" descr="3 brin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67" y="1074083"/>
            <a:ext cx="3706851" cy="3007164"/>
          </a:xfrm>
          <a:prstGeom prst="rect">
            <a:avLst/>
          </a:prstGeom>
        </p:spPr>
      </p:pic>
      <p:pic>
        <p:nvPicPr>
          <p:cNvPr id="5" name="Image 4" descr="IMG_6181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9" t="18936" r="22222" b="58012"/>
          <a:stretch/>
        </p:blipFill>
        <p:spPr>
          <a:xfrm>
            <a:off x="2505041" y="4975856"/>
            <a:ext cx="4519832" cy="158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57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59089"/>
            <a:ext cx="8229600" cy="1768869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TV</a:t>
            </a:r>
          </a:p>
        </p:txBody>
      </p:sp>
    </p:spTree>
    <p:extLst>
      <p:ext uri="{BB962C8B-B14F-4D97-AF65-F5344CB8AC3E}">
        <p14:creationId xmlns:p14="http://schemas.microsoft.com/office/powerpoint/2010/main" val="25703535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tv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7" b="12477"/>
          <a:stretch>
            <a:fillRect/>
          </a:stretch>
        </p:blipFill>
        <p:spPr>
          <a:xfrm>
            <a:off x="457200" y="952302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883973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fv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457200" y="874554"/>
            <a:ext cx="8229600" cy="5241603"/>
          </a:xfrm>
        </p:spPr>
      </p:pic>
    </p:spTree>
    <p:extLst>
      <p:ext uri="{BB962C8B-B14F-4D97-AF65-F5344CB8AC3E}">
        <p14:creationId xmlns:p14="http://schemas.microsoft.com/office/powerpoint/2010/main" val="4465440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fv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457200" y="97821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8806800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1250550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FV</a:t>
            </a:r>
          </a:p>
        </p:txBody>
      </p:sp>
    </p:spTree>
    <p:extLst>
      <p:ext uri="{BB962C8B-B14F-4D97-AF65-F5344CB8AC3E}">
        <p14:creationId xmlns:p14="http://schemas.microsoft.com/office/powerpoint/2010/main" val="18290846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extrasys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0" r="6090"/>
          <a:stretch>
            <a:fillRect/>
          </a:stretch>
        </p:blipFill>
        <p:spPr>
          <a:xfrm>
            <a:off x="457200" y="952302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7156776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cg extrasys1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13"/>
          <a:stretch/>
        </p:blipFill>
        <p:spPr>
          <a:xfrm>
            <a:off x="457200" y="1580871"/>
            <a:ext cx="8229600" cy="3353160"/>
          </a:xfrm>
        </p:spPr>
      </p:pic>
    </p:spTree>
    <p:extLst>
      <p:ext uri="{BB962C8B-B14F-4D97-AF65-F5344CB8AC3E}">
        <p14:creationId xmlns:p14="http://schemas.microsoft.com/office/powerpoint/2010/main" val="14785208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28768"/>
            <a:ext cx="8229600" cy="1554955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EXTRASYSTOLES</a:t>
            </a:r>
          </a:p>
        </p:txBody>
      </p:sp>
    </p:spTree>
    <p:extLst>
      <p:ext uri="{BB962C8B-B14F-4D97-AF65-F5344CB8AC3E}">
        <p14:creationId xmlns:p14="http://schemas.microsoft.com/office/powerpoint/2010/main" val="25035648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3393"/>
          </a:xfrm>
        </p:spPr>
        <p:txBody>
          <a:bodyPr/>
          <a:lstStyle/>
          <a:p>
            <a:r>
              <a:rPr lang="fr-FR" sz="4000" dirty="0"/>
              <a:t>IDM</a:t>
            </a:r>
          </a:p>
        </p:txBody>
      </p:sp>
      <p:pic>
        <p:nvPicPr>
          <p:cNvPr id="4" name="Espace réservé du contenu 3" descr="idm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17432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9309"/>
          </a:xfrm>
        </p:spPr>
        <p:txBody>
          <a:bodyPr/>
          <a:lstStyle/>
          <a:p>
            <a:r>
              <a:rPr lang="fr-FR" sz="4000" dirty="0"/>
              <a:t>IDM</a:t>
            </a:r>
          </a:p>
        </p:txBody>
      </p:sp>
      <p:pic>
        <p:nvPicPr>
          <p:cNvPr id="4" name="Espace réservé du contenu 3" descr="idm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r="21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8144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112"/>
            <a:ext cx="8229600" cy="5963051"/>
          </a:xfrm>
        </p:spPr>
        <p:txBody>
          <a:bodyPr/>
          <a:lstStyle/>
          <a:p>
            <a:pPr marL="0" indent="0">
              <a:buNone/>
            </a:pPr>
            <a:r>
              <a:rPr lang="fr-FR" i="1" u="sng" dirty="0"/>
              <a:t>Mode de fonctionnement: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Galvanomètre dont les bornes sont reliées par des fils à des électrodes placées sur la peau.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 amplificateur car faible intensité.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Système d’enregistrement et de retransmission.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Recueil des courants engendrés par les cellules cardiaques qui se propagent dans le corps jusqu'à la surface de la peau par les tissus qui sont conducteurs.</a:t>
            </a:r>
          </a:p>
        </p:txBody>
      </p:sp>
    </p:spTree>
    <p:extLst>
      <p:ext uri="{BB962C8B-B14F-4D97-AF65-F5344CB8AC3E}">
        <p14:creationId xmlns:p14="http://schemas.microsoft.com/office/powerpoint/2010/main" val="37353995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1562"/>
          </a:xfrm>
        </p:spPr>
        <p:txBody>
          <a:bodyPr/>
          <a:lstStyle/>
          <a:p>
            <a:r>
              <a:rPr lang="fr-FR" sz="4000" dirty="0"/>
              <a:t>IDM</a:t>
            </a:r>
          </a:p>
        </p:txBody>
      </p:sp>
      <p:pic>
        <p:nvPicPr>
          <p:cNvPr id="4" name="Espace réservé du contenu 3" descr="idm 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6" b="53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25192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1832"/>
            <a:ext cx="8229600" cy="803393"/>
          </a:xfrm>
        </p:spPr>
        <p:txBody>
          <a:bodyPr/>
          <a:lstStyle/>
          <a:p>
            <a:r>
              <a:rPr lang="fr-FR" sz="4000" dirty="0"/>
              <a:t>IDM</a:t>
            </a:r>
          </a:p>
        </p:txBody>
      </p:sp>
      <p:pic>
        <p:nvPicPr>
          <p:cNvPr id="4" name="Espace réservé du contenu 3" descr="ecg idm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203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066"/>
            <a:ext cx="8229600" cy="592809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Succession de séquences d’activité qu’on nomme P, QRS et </a:t>
            </a:r>
            <a:r>
              <a:rPr lang="fr-FR" dirty="0" err="1"/>
              <a:t>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Onde P: contraction des oreillettes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Ensemble QRS: contraction des ventricules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Onde </a:t>
            </a:r>
            <a:r>
              <a:rPr lang="fr-FR" dirty="0" err="1"/>
              <a:t>T</a:t>
            </a:r>
            <a:r>
              <a:rPr lang="fr-FR" dirty="0"/>
              <a:t>: repolarisation des ventricules (phase de repos)</a:t>
            </a:r>
          </a:p>
        </p:txBody>
      </p:sp>
      <p:pic>
        <p:nvPicPr>
          <p:cNvPr id="4" name="Image 3" descr="PQ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854" y="3844882"/>
            <a:ext cx="28702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32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428</TotalTime>
  <Words>2926</Words>
  <Application>Microsoft Office PowerPoint</Application>
  <PresentationFormat>Affichage à l'écran (4:3)</PresentationFormat>
  <Paragraphs>431</Paragraphs>
  <Slides>81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81</vt:i4>
      </vt:variant>
    </vt:vector>
  </HeadingPairs>
  <TitlesOfParts>
    <vt:vector size="89" baseType="lpstr">
      <vt:lpstr>Arial</vt:lpstr>
      <vt:lpstr>Calibri</vt:lpstr>
      <vt:lpstr>Century Gothic</vt:lpstr>
      <vt:lpstr>Courier New</vt:lpstr>
      <vt:lpstr>Mangal</vt:lpstr>
      <vt:lpstr>Palatino Linotype</vt:lpstr>
      <vt:lpstr>Wingdings</vt:lpstr>
      <vt:lpstr>Exécutive</vt:lpstr>
      <vt:lpstr>Le Monitorage</vt:lpstr>
      <vt:lpstr>SOMMAIRE</vt:lpstr>
      <vt:lpstr>LES DIFFERENTS ELEMENTS DE SURVEILLANCE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chiffres et la clinique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INITIATION A LA LECTURE D’ECG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BLOC DE BRANCHE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IDM</vt:lpstr>
      <vt:lpstr>IDM</vt:lpstr>
      <vt:lpstr>IDM</vt:lpstr>
      <vt:lpstr>IDM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Monitorage</dc:title>
  <dc:creator>MARTIN NATHALIE</dc:creator>
  <cp:lastModifiedBy>Delerive Celine</cp:lastModifiedBy>
  <cp:revision>55</cp:revision>
  <dcterms:created xsi:type="dcterms:W3CDTF">2023-01-18T13:19:54Z</dcterms:created>
  <dcterms:modified xsi:type="dcterms:W3CDTF">2024-04-26T10:23:52Z</dcterms:modified>
</cp:coreProperties>
</file>