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785" r:id="rId1"/>
  </p:sldMasterIdLst>
  <p:notesMasterIdLst>
    <p:notesMasterId r:id="rId23"/>
  </p:notesMasterIdLst>
  <p:sldIdLst>
    <p:sldId id="256" r:id="rId2"/>
    <p:sldId id="279" r:id="rId3"/>
    <p:sldId id="282" r:id="rId4"/>
    <p:sldId id="281" r:id="rId5"/>
    <p:sldId id="257" r:id="rId6"/>
    <p:sldId id="277" r:id="rId7"/>
    <p:sldId id="260" r:id="rId8"/>
    <p:sldId id="261" r:id="rId9"/>
    <p:sldId id="264" r:id="rId10"/>
    <p:sldId id="265" r:id="rId11"/>
    <p:sldId id="266" r:id="rId12"/>
    <p:sldId id="267" r:id="rId13"/>
    <p:sldId id="269" r:id="rId14"/>
    <p:sldId id="268" r:id="rId15"/>
    <p:sldId id="271" r:id="rId16"/>
    <p:sldId id="270" r:id="rId17"/>
    <p:sldId id="272" r:id="rId18"/>
    <p:sldId id="274" r:id="rId19"/>
    <p:sldId id="273" r:id="rId20"/>
    <p:sldId id="276" r:id="rId21"/>
    <p:sldId id="278" r:id="rId2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2" d="100"/>
          <a:sy n="102" d="100"/>
        </p:scale>
        <p:origin x="18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E329D0B-CAAE-4620-89FE-396CB06FC1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ucida Sans Unicode" pitchFamily="34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145060D-8571-4A2C-BD41-160BA56210D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ucida Sans Unicode" pitchFamily="34" charset="0"/>
                <a:cs typeface="Arial" charset="0"/>
              </a:defRPr>
            </a:lvl1pPr>
          </a:lstStyle>
          <a:p>
            <a:pPr>
              <a:defRPr/>
            </a:pPr>
            <a:fld id="{8914BCE0-5DC2-2248-B19C-3BC2C78CCC75}" type="datetimeFigureOut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B70F3C0B-3C13-7D2B-7718-4D5B41105CC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E8F0BDDE-A8B3-4588-A234-5F466FFDC6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202963AF-1BAA-469F-8023-5A8D971C21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ucida Sans Unicode" pitchFamily="34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0C337A0E-266A-4C7D-8AAF-3826CBF002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Lucida Sans Unicode" panose="020B0602030504020204" pitchFamily="34" charset="0"/>
              </a:defRPr>
            </a:lvl1pPr>
          </a:lstStyle>
          <a:p>
            <a:fld id="{A9BCA1D1-F3D9-6145-AFF6-5B355544E1C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:a16="http://schemas.microsoft.com/office/drawing/2014/main" id="{723C20F2-1A19-8AAE-9821-EA73B64DBBF4}"/>
              </a:ext>
            </a:extLst>
          </p:cNvPr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1006217 w 8042"/>
              <a:gd name="T1" fmla="*/ 781050 h 10000"/>
              <a:gd name="T2" fmla="*/ 1034327 w 8042"/>
              <a:gd name="T3" fmla="*/ 771677 h 10000"/>
              <a:gd name="T4" fmla="*/ 1039012 w 8042"/>
              <a:gd name="T5" fmla="*/ 766991 h 10000"/>
              <a:gd name="T6" fmla="*/ 1395413 w 8042"/>
              <a:gd name="T7" fmla="*/ 410832 h 10000"/>
              <a:gd name="T8" fmla="*/ 1395413 w 8042"/>
              <a:gd name="T9" fmla="*/ 368734 h 10000"/>
              <a:gd name="T10" fmla="*/ 1039012 w 8042"/>
              <a:gd name="T11" fmla="*/ 17261 h 10000"/>
              <a:gd name="T12" fmla="*/ 1034327 w 8042"/>
              <a:gd name="T13" fmla="*/ 12497 h 10000"/>
              <a:gd name="T14" fmla="*/ 1006217 w 8042"/>
              <a:gd name="T15" fmla="*/ 3202 h 10000"/>
              <a:gd name="T16" fmla="*/ 3123 w 8042"/>
              <a:gd name="T17" fmla="*/ 0 h 10000"/>
              <a:gd name="T18" fmla="*/ 0 w 8042"/>
              <a:gd name="T19" fmla="*/ 780347 h 10000"/>
              <a:gd name="T20" fmla="*/ 1006217 w 8042"/>
              <a:gd name="T21" fmla="*/ 781050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F530F5-3566-8DC2-E0F0-59449359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D2C0E-0E1C-7C48-9684-7B9A36AC2AAA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3BE674-2AFA-FCA3-BE89-A8388E702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C81666-C52A-EC7C-50A2-9DD473048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D0AE2515-1ACF-8143-8B94-8F244F3EFF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8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4D5DBDFF-1B08-B095-B907-B5BFAD372BC9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244765-FE4B-2DF0-9ACE-ABFC6FF21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73D38-B999-2D42-A957-B1875952B56A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21249A6-332B-DDB9-BB82-E6A357E1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07AAA0-CA7F-5BFA-9219-429BBA902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1D9B4851-4E79-344D-88BE-E3D401BF83B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3587505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2DE92753-2DCB-B5BC-628E-B0234BCE7B21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04F3D2EF-A8E8-43DF-AF18-D62FC1521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fr-FR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9AD2541D-32D4-217F-74EF-1692575D7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fr-FR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385FFD7-1B16-0BEB-6D6B-D42C537323B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FD9D2-3016-EC4A-B333-36CB493817E6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9CBB7E5-1BFA-C826-D243-48125B69302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3A7C4E-ADE0-3ED8-6A14-175B1228D7B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D09A1889-859A-424C-95EE-98E20857553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082899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97E10357-D857-4759-B43E-2293B6B07368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0F47A-85F7-0B39-8323-77903885A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7B5D5-2671-B54E-B521-A3AA5D738EE7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C134A-BE67-81E4-0104-6AFF6C615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36C89-B1B0-9B8B-41AF-AD0A54F1D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F5AE371A-5906-B345-82CF-C1D9AD62CB7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2858007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1CC6F8D0-FB21-9E9A-E8EE-770913E09EF7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44B56321-CEC0-EE33-E07F-306CFE85F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fr-FR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4283E4BB-B528-026A-1B70-F0B573FE1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fr-FR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FBEB45F-4E6F-A58A-29E5-403C9FEBC37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434A0-FC3A-7646-970B-1217DA8D870E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5418208-CC96-7B03-0D29-13910D1C1AF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9B10F6F-0A93-2507-6B18-D80AD541E18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3D1F97F9-BDE1-4241-8B07-A22D258115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6815397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72069DBA-A237-EF11-6E96-C01B3BB803BF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377ED-4FFB-2A84-121B-D199B8E1B8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5C051-CE83-5144-9F7F-F1E1AB455A01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901A-4009-2CEA-9EF6-DD94B1204D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9F8585-B9B9-A9AC-D97D-7E1917A32F9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7EB41718-E4C5-6B41-AC1C-3716ACB1F3F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1506755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7C8A8984-A63E-F1EF-E4B0-543AAF57600D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7FB051B-C76E-2214-1E0C-4CFB99F1E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089DF-ABD8-234C-8D8E-37093186DC0A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6609F0-95A0-2045-39F9-7492042B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AE8C0-1CF7-F41D-A5B2-C4F9BE85C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ACAAF-E793-2045-B702-6460A6702A4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87498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7A215F05-510F-47EC-8BBC-7E7544A05217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A025CD-50CD-91BE-4F4B-994309BF4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3B1AE-E02E-F341-A695-AF6E4945A8EC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CFDDBE-DABD-CD7B-2F60-001F0D2B1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A17E84-6F25-BA60-480B-6EB13FA7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69855-266F-FB48-B594-E8FF087DED8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538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6A23C6D2-A666-1237-5045-36058A30B10B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CD9CED-C0BA-2BBF-5DC3-4C451353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01A31-82AC-3F42-BF2D-EEEB9D45335A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2480FD-64BC-D3BF-AC14-83F8F7C01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E8E2FE-2375-85D6-E12B-D55EA65B8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EBA49-2101-D249-94C0-64E3E4E7443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3788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2DD2EFED-0307-7E87-1440-D48C11D080D4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2E7A66-D69A-D512-70D8-EE0FE3556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C828-BF7D-4648-99A1-AFC1CFBAF1A8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75821BD-7A78-D1F3-C9C0-E512570AA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736B58-38F8-DB46-C856-A080F3A47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061DD468-5FCB-F949-BA17-6B01FC29DEF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1045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C160EBFC-9892-0AF6-FCA7-635B45E0E004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4C121-D776-10DB-C360-B3D8361F0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E3456-5B34-C142-A7F8-D2DCC3E3A3F6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5961AA-0778-6C88-CB67-710867383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A730C6-D72B-5CDD-AB97-5F9BF18C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0D27C-3BA0-D84D-AC59-FBF3EEE7264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6351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ED93ED01-E5C6-7C14-B2F6-1F9ECA447A7B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C6C074-D0C2-FA7B-E033-C5DEDCD3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FF1B5-9671-534C-B54D-27B2FD99A0D0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97F31D-82B6-99A4-F70E-047D895A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003514-8E37-75A2-C91A-D52ACEBC9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8D662-7ECF-F743-9B52-E0F94D434E4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1721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2C72F914-10FF-D691-E9CB-F4B54E74C917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6B656514-9E18-C1A8-2A8E-969C662A0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744EB-8EA7-9548-B11B-C9028BE322A3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9AE816F-EFC7-35D5-B247-332C7DC90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D217833-4EE3-24D3-7E94-B14ACDA11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060B0-2B0E-864C-B9B5-ADB0854FC8B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909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DCE76CEC-D27F-876E-D465-04C483AB6FE5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43FF1720-5FBE-BC82-5626-F8EFF77C3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D7BA6-11C5-0D47-8B1D-E56D4FEF4882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C41C3D8-B4EB-E0D8-603F-905041F0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EEF629-2795-BA40-4E8E-DBEBF47D9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7DE85-9B03-6A49-88C3-EF9E0EF9A66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306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9D4AEA7E-A7A0-5911-BD9E-C28FE52B6F3E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BA9F1C7-68CA-33EF-5387-9DEF7C1E3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E85AF-B20C-814B-8754-EE9C3D9B0640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D2A9D94-485A-BA37-F786-20C2ACD46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479E3D1-837F-FC6E-6C66-E3E5BEACF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873CF-66CA-0544-950A-F6F6E72FD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34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5043C439-AE64-7E61-727D-9FEBA56E1BD4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616BCF6-DCAC-2E82-AE84-42B3D0CC8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3B627-A63B-5840-9953-190C5947833D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CAD7948-3B1D-624C-73F0-630C16301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F1C474B-86F1-9150-6FB9-BAD549AE8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9845D05A-4C7C-814E-8656-E4C9FFC297D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2342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>
            <a:extLst>
              <a:ext uri="{FF2B5EF4-FFF2-40B4-BE49-F238E27FC236}">
                <a16:creationId xmlns:a16="http://schemas.microsoft.com/office/drawing/2014/main" id="{F1335E8A-F628-DF5E-B654-C31531D9CE69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291D8DCE-FEEF-1EE7-5A71-20BEF77111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85725 w 22"/>
                <a:gd name="T1" fmla="*/ 533400 h 136"/>
                <a:gd name="T2" fmla="*/ 66242 w 22"/>
                <a:gd name="T3" fmla="*/ 313765 h 136"/>
                <a:gd name="T4" fmla="*/ 0 w 22"/>
                <a:gd name="T5" fmla="*/ 0 h 136"/>
                <a:gd name="T6" fmla="*/ 0 w 22"/>
                <a:gd name="T7" fmla="*/ 137272 h 136"/>
                <a:gd name="T8" fmla="*/ 77932 w 22"/>
                <a:gd name="T9" fmla="*/ 486335 h 136"/>
                <a:gd name="T10" fmla="*/ 85725 w 22"/>
                <a:gd name="T11" fmla="*/ 53340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BAB86BCB-BBF4-217B-A774-F1B6B028C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338387 w 140"/>
                <a:gd name="T1" fmla="*/ 1373628 h 504"/>
                <a:gd name="T2" fmla="*/ 546928 w 140"/>
                <a:gd name="T3" fmla="*/ 1978025 h 504"/>
                <a:gd name="T4" fmla="*/ 550863 w 140"/>
                <a:gd name="T5" fmla="*/ 1875984 h 504"/>
                <a:gd name="T6" fmla="*/ 373800 w 140"/>
                <a:gd name="T7" fmla="*/ 1361855 h 504"/>
                <a:gd name="T8" fmla="*/ 0 w 140"/>
                <a:gd name="T9" fmla="*/ 0 h 504"/>
                <a:gd name="T10" fmla="*/ 23608 w 140"/>
                <a:gd name="T11" fmla="*/ 239404 h 504"/>
                <a:gd name="T12" fmla="*/ 338387 w 140"/>
                <a:gd name="T13" fmla="*/ 1373628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3451682D-8BE5-62CA-8BCE-4BF0750D6B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31461 w 132"/>
                <a:gd name="T1" fmla="*/ 86405 h 308"/>
                <a:gd name="T2" fmla="*/ 0 w 132"/>
                <a:gd name="T3" fmla="*/ 0 h 308"/>
                <a:gd name="T4" fmla="*/ 0 w 132"/>
                <a:gd name="T5" fmla="*/ 113898 h 308"/>
                <a:gd name="T6" fmla="*/ 267422 w 132"/>
                <a:gd name="T7" fmla="*/ 761938 h 308"/>
                <a:gd name="T8" fmla="*/ 483719 w 132"/>
                <a:gd name="T9" fmla="*/ 1209675 h 308"/>
                <a:gd name="T10" fmla="*/ 519113 w 132"/>
                <a:gd name="T11" fmla="*/ 1209675 h 308"/>
                <a:gd name="T12" fmla="*/ 302816 w 132"/>
                <a:gd name="T13" fmla="*/ 746228 h 308"/>
                <a:gd name="T14" fmla="*/ 31461 w 132"/>
                <a:gd name="T15" fmla="*/ 86405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817AA792-FBD3-1D1A-2AD6-FA3F2483F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110524 w 37"/>
                <a:gd name="T1" fmla="*/ 309563 h 79"/>
                <a:gd name="T2" fmla="*/ 146050 w 37"/>
                <a:gd name="T3" fmla="*/ 309563 h 79"/>
                <a:gd name="T4" fmla="*/ 0 w 37"/>
                <a:gd name="T5" fmla="*/ 0 h 79"/>
                <a:gd name="T6" fmla="*/ 110524 w 37"/>
                <a:gd name="T7" fmla="*/ 30956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879A54FB-5357-1838-2D71-CCB934B40E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637159 w 178"/>
                <a:gd name="T1" fmla="*/ 2591803 h 722"/>
                <a:gd name="T2" fmla="*/ 456237 w 178"/>
                <a:gd name="T3" fmla="*/ 2097004 h 722"/>
                <a:gd name="T4" fmla="*/ 157323 w 178"/>
                <a:gd name="T5" fmla="*/ 926766 h 722"/>
                <a:gd name="T6" fmla="*/ 47197 w 178"/>
                <a:gd name="T7" fmla="*/ 200276 h 722"/>
                <a:gd name="T8" fmla="*/ 0 w 178"/>
                <a:gd name="T9" fmla="*/ 0 h 722"/>
                <a:gd name="T10" fmla="*/ 129792 w 178"/>
                <a:gd name="T11" fmla="*/ 930693 h 722"/>
                <a:gd name="T12" fmla="*/ 420839 w 178"/>
                <a:gd name="T13" fmla="*/ 2108785 h 722"/>
                <a:gd name="T14" fmla="*/ 629293 w 178"/>
                <a:gd name="T15" fmla="*/ 2674269 h 722"/>
                <a:gd name="T16" fmla="*/ 700088 w 178"/>
                <a:gd name="T17" fmla="*/ 2835275 h 722"/>
                <a:gd name="T18" fmla="*/ 684356 w 178"/>
                <a:gd name="T19" fmla="*/ 2780297 h 722"/>
                <a:gd name="T20" fmla="*/ 637159 w 178"/>
                <a:gd name="T21" fmla="*/ 2591803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A0BFF6D7-01F2-D4F6-6D97-686E3833D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43277 w 23"/>
                <a:gd name="T1" fmla="*/ 2266168 h 635"/>
                <a:gd name="T2" fmla="*/ 47211 w 23"/>
                <a:gd name="T3" fmla="*/ 2313298 h 635"/>
                <a:gd name="T4" fmla="*/ 86554 w 23"/>
                <a:gd name="T5" fmla="*/ 2482180 h 635"/>
                <a:gd name="T6" fmla="*/ 90488 w 23"/>
                <a:gd name="T7" fmla="*/ 2493963 h 635"/>
                <a:gd name="T8" fmla="*/ 66882 w 23"/>
                <a:gd name="T9" fmla="*/ 2262240 h 635"/>
                <a:gd name="T10" fmla="*/ 19671 w 23"/>
                <a:gd name="T11" fmla="*/ 1056498 h 635"/>
                <a:gd name="T12" fmla="*/ 59014 w 23"/>
                <a:gd name="T13" fmla="*/ 0 h 635"/>
                <a:gd name="T14" fmla="*/ 47211 w 23"/>
                <a:gd name="T15" fmla="*/ 0 h 635"/>
                <a:gd name="T16" fmla="*/ 3934 w 23"/>
                <a:gd name="T17" fmla="*/ 1056498 h 635"/>
                <a:gd name="T18" fmla="*/ 43277 w 23"/>
                <a:gd name="T19" fmla="*/ 2266168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6C7849E3-8803-B674-CB50-2B9F25D8B6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9610 w 17"/>
                <a:gd name="T3" fmla="*/ 220173 h 107"/>
                <a:gd name="T4" fmla="*/ 66675 w 17"/>
                <a:gd name="T5" fmla="*/ 420688 h 107"/>
                <a:gd name="T6" fmla="*/ 43143 w 17"/>
                <a:gd name="T7" fmla="*/ 180857 h 107"/>
                <a:gd name="T8" fmla="*/ 39221 w 17"/>
                <a:gd name="T9" fmla="*/ 169062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7BDD9363-864B-ED4A-8BB1-AB3FCC1D8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19747 w 41"/>
                <a:gd name="T3" fmla="*/ 365769 h 222"/>
                <a:gd name="T4" fmla="*/ 67140 w 41"/>
                <a:gd name="T5" fmla="*/ 652877 h 222"/>
                <a:gd name="T6" fmla="*/ 94785 w 41"/>
                <a:gd name="T7" fmla="*/ 723671 h 222"/>
                <a:gd name="T8" fmla="*/ 161925 w 41"/>
                <a:gd name="T9" fmla="*/ 873125 h 222"/>
                <a:gd name="T10" fmla="*/ 150077 w 41"/>
                <a:gd name="T11" fmla="*/ 833795 h 222"/>
                <a:gd name="T12" fmla="*/ 51342 w 41"/>
                <a:gd name="T13" fmla="*/ 361836 h 222"/>
                <a:gd name="T14" fmla="*/ 31595 w 41"/>
                <a:gd name="T15" fmla="*/ 86526 h 222"/>
                <a:gd name="T16" fmla="*/ 27646 w 41"/>
                <a:gd name="T17" fmla="*/ 70794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C1214E18-F3E8-A7D2-86C3-78F5F0069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7510 w 450"/>
                <a:gd name="T1" fmla="*/ 3353798 h 878"/>
                <a:gd name="T2" fmla="*/ 196497 w 450"/>
                <a:gd name="T3" fmla="*/ 2407352 h 878"/>
                <a:gd name="T4" fmla="*/ 585562 w 450"/>
                <a:gd name="T5" fmla="*/ 1523740 h 878"/>
                <a:gd name="T6" fmla="*/ 1120034 w 450"/>
                <a:gd name="T7" fmla="*/ 718671 h 878"/>
                <a:gd name="T8" fmla="*/ 1430500 w 450"/>
                <a:gd name="T9" fmla="*/ 349518 h 878"/>
                <a:gd name="T10" fmla="*/ 1595557 w 450"/>
                <a:gd name="T11" fmla="*/ 172795 h 878"/>
                <a:gd name="T12" fmla="*/ 1768475 w 450"/>
                <a:gd name="T13" fmla="*/ 3927 h 878"/>
                <a:gd name="T14" fmla="*/ 1768475 w 450"/>
                <a:gd name="T15" fmla="*/ 0 h 878"/>
                <a:gd name="T16" fmla="*/ 1591628 w 450"/>
                <a:gd name="T17" fmla="*/ 168868 h 878"/>
                <a:gd name="T18" fmla="*/ 1426570 w 450"/>
                <a:gd name="T19" fmla="*/ 345590 h 878"/>
                <a:gd name="T20" fmla="*/ 1112174 w 450"/>
                <a:gd name="T21" fmla="*/ 710817 h 878"/>
                <a:gd name="T22" fmla="*/ 569842 w 450"/>
                <a:gd name="T23" fmla="*/ 1515885 h 878"/>
                <a:gd name="T24" fmla="*/ 176848 w 450"/>
                <a:gd name="T25" fmla="*/ 2399497 h 878"/>
                <a:gd name="T26" fmla="*/ 0 w 450"/>
                <a:gd name="T27" fmla="*/ 3353798 h 878"/>
                <a:gd name="T28" fmla="*/ 0 w 450"/>
                <a:gd name="T29" fmla="*/ 3373434 h 878"/>
                <a:gd name="T30" fmla="*/ 27510 w 450"/>
                <a:gd name="T31" fmla="*/ 3448050 h 878"/>
                <a:gd name="T32" fmla="*/ 27510 w 450"/>
                <a:gd name="T33" fmla="*/ 3353798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6CAC3E0F-41EE-6149-38BB-F5C1B9292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102598 w 35"/>
                <a:gd name="T3" fmla="*/ 287338 h 73"/>
                <a:gd name="T4" fmla="*/ 138113 w 35"/>
                <a:gd name="T5" fmla="*/ 287338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155DF39B-DEF3-3442-5D21-162714E9E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7781 w 8"/>
                <a:gd name="T1" fmla="*/ 173170 h 48"/>
                <a:gd name="T2" fmla="*/ 31750 w 8"/>
                <a:gd name="T3" fmla="*/ 188913 h 48"/>
                <a:gd name="T4" fmla="*/ 31750 w 8"/>
                <a:gd name="T5" fmla="*/ 74778 h 48"/>
                <a:gd name="T6" fmla="*/ 3969 w 8"/>
                <a:gd name="T7" fmla="*/ 0 h 48"/>
                <a:gd name="T8" fmla="*/ 0 w 8"/>
                <a:gd name="T9" fmla="*/ 102328 h 48"/>
                <a:gd name="T10" fmla="*/ 27781 w 8"/>
                <a:gd name="T11" fmla="*/ 17317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439BB501-833F-05C7-1BE9-FB65E1264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7354 w 52"/>
                <a:gd name="T1" fmla="*/ 70697 h 135"/>
                <a:gd name="T2" fmla="*/ 0 w 52"/>
                <a:gd name="T3" fmla="*/ 0 h 135"/>
                <a:gd name="T4" fmla="*/ 46892 w 52"/>
                <a:gd name="T5" fmla="*/ 188524 h 135"/>
                <a:gd name="T6" fmla="*/ 62523 w 52"/>
                <a:gd name="T7" fmla="*/ 243511 h 135"/>
                <a:gd name="T8" fmla="*/ 199292 w 52"/>
                <a:gd name="T9" fmla="*/ 530225 h 135"/>
                <a:gd name="T10" fmla="*/ 203200 w 52"/>
                <a:gd name="T11" fmla="*/ 530225 h 135"/>
                <a:gd name="T12" fmla="*/ 93785 w 52"/>
                <a:gd name="T13" fmla="*/ 219945 h 135"/>
                <a:gd name="T14" fmla="*/ 27354 w 52"/>
                <a:gd name="T15" fmla="*/ 7069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027" name="Group 48">
            <a:extLst>
              <a:ext uri="{FF2B5EF4-FFF2-40B4-BE49-F238E27FC236}">
                <a16:creationId xmlns:a16="http://schemas.microsoft.com/office/drawing/2014/main" id="{DB7373F9-6310-6391-0CAA-753A410D9BA9}"/>
              </a:ext>
            </a:extLst>
          </p:cNvPr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DF6B442E-1386-ABC4-99A8-24F06EBB1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7835 w 103"/>
                <a:gd name="T1" fmla="*/ 832351 h 920"/>
                <a:gd name="T2" fmla="*/ 103388 w 103"/>
                <a:gd name="T3" fmla="*/ 1763790 h 920"/>
                <a:gd name="T4" fmla="*/ 226658 w 103"/>
                <a:gd name="T5" fmla="*/ 2691267 h 920"/>
                <a:gd name="T6" fmla="*/ 401622 w 103"/>
                <a:gd name="T7" fmla="*/ 3610816 h 920"/>
                <a:gd name="T8" fmla="*/ 409575 w 103"/>
                <a:gd name="T9" fmla="*/ 3646488 h 920"/>
                <a:gd name="T10" fmla="*/ 393669 w 103"/>
                <a:gd name="T11" fmla="*/ 3464164 h 920"/>
                <a:gd name="T12" fmla="*/ 393669 w 103"/>
                <a:gd name="T13" fmla="*/ 3432455 h 920"/>
                <a:gd name="T14" fmla="*/ 250517 w 103"/>
                <a:gd name="T15" fmla="*/ 2687303 h 920"/>
                <a:gd name="T16" fmla="*/ 119294 w 103"/>
                <a:gd name="T17" fmla="*/ 1759827 h 920"/>
                <a:gd name="T18" fmla="*/ 35788 w 103"/>
                <a:gd name="T19" fmla="*/ 828387 h 920"/>
                <a:gd name="T20" fmla="*/ 11929 w 103"/>
                <a:gd name="T21" fmla="*/ 364649 h 920"/>
                <a:gd name="T22" fmla="*/ 3976 w 103"/>
                <a:gd name="T23" fmla="*/ 0 h 920"/>
                <a:gd name="T24" fmla="*/ 0 w 103"/>
                <a:gd name="T25" fmla="*/ 0 h 920"/>
                <a:gd name="T26" fmla="*/ 3976 w 103"/>
                <a:gd name="T27" fmla="*/ 364649 h 920"/>
                <a:gd name="T28" fmla="*/ 27835 w 103"/>
                <a:gd name="T29" fmla="*/ 832351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FDFCD46C-CA1F-7691-FEFE-CF06D8760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1300 w 88"/>
                <a:gd name="T1" fmla="*/ 908844 h 330"/>
                <a:gd name="T2" fmla="*/ 350838 w 88"/>
                <a:gd name="T3" fmla="*/ 1309688 h 330"/>
                <a:gd name="T4" fmla="*/ 350838 w 88"/>
                <a:gd name="T5" fmla="*/ 1222375 h 330"/>
                <a:gd name="T6" fmla="*/ 350838 w 88"/>
                <a:gd name="T7" fmla="*/ 1206500 h 330"/>
                <a:gd name="T8" fmla="*/ 247181 w 88"/>
                <a:gd name="T9" fmla="*/ 896938 h 330"/>
                <a:gd name="T10" fmla="*/ 0 w 88"/>
                <a:gd name="T11" fmla="*/ 0 h 330"/>
                <a:gd name="T12" fmla="*/ 27908 w 88"/>
                <a:gd name="T13" fmla="*/ 250031 h 330"/>
                <a:gd name="T14" fmla="*/ 211300 w 88"/>
                <a:gd name="T15" fmla="*/ 908844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85AFD035-A182-D59F-2A16-F41EF7AFE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3813 w 90"/>
                <a:gd name="T1" fmla="*/ 59474 h 207"/>
                <a:gd name="T2" fmla="*/ 0 w 90"/>
                <a:gd name="T3" fmla="*/ 0 h 207"/>
                <a:gd name="T4" fmla="*/ 3969 w 90"/>
                <a:gd name="T5" fmla="*/ 114983 h 207"/>
                <a:gd name="T6" fmla="*/ 166688 w 90"/>
                <a:gd name="T7" fmla="*/ 503545 h 207"/>
                <a:gd name="T8" fmla="*/ 317500 w 90"/>
                <a:gd name="T9" fmla="*/ 820738 h 207"/>
                <a:gd name="T10" fmla="*/ 357188 w 90"/>
                <a:gd name="T11" fmla="*/ 820738 h 207"/>
                <a:gd name="T12" fmla="*/ 198438 w 90"/>
                <a:gd name="T13" fmla="*/ 487685 h 207"/>
                <a:gd name="T14" fmla="*/ 23813 w 90"/>
                <a:gd name="T15" fmla="*/ 59474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8F0F3A29-7A65-310B-4996-9BA00D294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401541 w 115"/>
                <a:gd name="T1" fmla="*/ 1622524 h 467"/>
                <a:gd name="T2" fmla="*/ 310101 w 115"/>
                <a:gd name="T3" fmla="*/ 1364666 h 467"/>
                <a:gd name="T4" fmla="*/ 115294 w 115"/>
                <a:gd name="T5" fmla="*/ 599025 h 467"/>
                <a:gd name="T6" fmla="*/ 51683 w 115"/>
                <a:gd name="T7" fmla="*/ 210254 h 467"/>
                <a:gd name="T8" fmla="*/ 0 w 115"/>
                <a:gd name="T9" fmla="*/ 0 h 467"/>
                <a:gd name="T10" fmla="*/ 83489 w 115"/>
                <a:gd name="T11" fmla="*/ 602992 h 467"/>
                <a:gd name="T12" fmla="*/ 274320 w 115"/>
                <a:gd name="T13" fmla="*/ 1376567 h 467"/>
                <a:gd name="T14" fmla="*/ 409492 w 115"/>
                <a:gd name="T15" fmla="*/ 1749470 h 467"/>
                <a:gd name="T16" fmla="*/ 457200 w 115"/>
                <a:gd name="T17" fmla="*/ 1852613 h 467"/>
                <a:gd name="T18" fmla="*/ 445273 w 115"/>
                <a:gd name="T19" fmla="*/ 1816910 h 467"/>
                <a:gd name="T20" fmla="*/ 401541 w 115"/>
                <a:gd name="T21" fmla="*/ 1622524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D2C8185C-C7A7-5F8A-CB4F-7BF1CEC1A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68219 w 36"/>
                <a:gd name="T1" fmla="*/ 2508250 h 633"/>
                <a:gd name="T2" fmla="*/ 52167 w 36"/>
                <a:gd name="T3" fmla="*/ 2365601 h 633"/>
                <a:gd name="T4" fmla="*/ 20064 w 36"/>
                <a:gd name="T5" fmla="*/ 1577067 h 633"/>
                <a:gd name="T6" fmla="*/ 52167 w 36"/>
                <a:gd name="T7" fmla="*/ 784571 h 633"/>
                <a:gd name="T8" fmla="*/ 88283 w 36"/>
                <a:gd name="T9" fmla="*/ 392286 h 633"/>
                <a:gd name="T10" fmla="*/ 144463 w 36"/>
                <a:gd name="T11" fmla="*/ 0 h 633"/>
                <a:gd name="T12" fmla="*/ 140450 w 36"/>
                <a:gd name="T13" fmla="*/ 0 h 633"/>
                <a:gd name="T14" fmla="*/ 80257 w 36"/>
                <a:gd name="T15" fmla="*/ 392286 h 633"/>
                <a:gd name="T16" fmla="*/ 40129 w 36"/>
                <a:gd name="T17" fmla="*/ 784571 h 633"/>
                <a:gd name="T18" fmla="*/ 4013 w 36"/>
                <a:gd name="T19" fmla="*/ 1577067 h 633"/>
                <a:gd name="T20" fmla="*/ 28090 w 36"/>
                <a:gd name="T21" fmla="*/ 2333901 h 633"/>
                <a:gd name="T22" fmla="*/ 64206 w 36"/>
                <a:gd name="T23" fmla="*/ 2504288 h 633"/>
                <a:gd name="T24" fmla="*/ 68219 w 36"/>
                <a:gd name="T25" fmla="*/ 2508250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DE9CFBEF-B7A2-FCBA-931C-1942B2125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87313 w 28"/>
                <a:gd name="T1" fmla="*/ 233363 h 59"/>
                <a:gd name="T2" fmla="*/ 111125 w 28"/>
                <a:gd name="T3" fmla="*/ 233363 h 59"/>
                <a:gd name="T4" fmla="*/ 0 w 28"/>
                <a:gd name="T5" fmla="*/ 0 h 59"/>
                <a:gd name="T6" fmla="*/ 87313 w 28"/>
                <a:gd name="T7" fmla="*/ 233363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BE63BB81-132A-CDD6-696C-AC2CD6A21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16062 w 17"/>
                <a:gd name="T1" fmla="*/ 213912 h 107"/>
                <a:gd name="T2" fmla="*/ 68263 w 17"/>
                <a:gd name="T3" fmla="*/ 423863 h 107"/>
                <a:gd name="T4" fmla="*/ 40155 w 17"/>
                <a:gd name="T5" fmla="*/ 174299 h 107"/>
                <a:gd name="T6" fmla="*/ 36139 w 17"/>
                <a:gd name="T7" fmla="*/ 170337 h 107"/>
                <a:gd name="T8" fmla="*/ 0 w 17"/>
                <a:gd name="T9" fmla="*/ 0 h 107"/>
                <a:gd name="T10" fmla="*/ 0 w 17"/>
                <a:gd name="T11" fmla="*/ 31691 h 107"/>
                <a:gd name="T12" fmla="*/ 16062 w 17"/>
                <a:gd name="T13" fmla="*/ 21391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861DBEBB-04F4-6D3F-D09E-F50FDD084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31793 w 294"/>
                <a:gd name="T1" fmla="*/ 2191628 h 568"/>
                <a:gd name="T2" fmla="*/ 139095 w 294"/>
                <a:gd name="T3" fmla="*/ 1573375 h 568"/>
                <a:gd name="T4" fmla="*/ 393441 w 294"/>
                <a:gd name="T5" fmla="*/ 998716 h 568"/>
                <a:gd name="T6" fmla="*/ 743166 w 294"/>
                <a:gd name="T7" fmla="*/ 471616 h 568"/>
                <a:gd name="T8" fmla="*/ 945848 w 294"/>
                <a:gd name="T9" fmla="*/ 229863 h 568"/>
                <a:gd name="T10" fmla="*/ 1053150 w 294"/>
                <a:gd name="T11" fmla="*/ 110968 h 568"/>
                <a:gd name="T12" fmla="*/ 1168400 w 294"/>
                <a:gd name="T13" fmla="*/ 0 h 568"/>
                <a:gd name="T14" fmla="*/ 1164426 w 294"/>
                <a:gd name="T15" fmla="*/ 0 h 568"/>
                <a:gd name="T16" fmla="*/ 1049176 w 294"/>
                <a:gd name="T17" fmla="*/ 107005 h 568"/>
                <a:gd name="T18" fmla="*/ 941873 w 294"/>
                <a:gd name="T19" fmla="*/ 221937 h 568"/>
                <a:gd name="T20" fmla="*/ 735218 w 294"/>
                <a:gd name="T21" fmla="*/ 463690 h 568"/>
                <a:gd name="T22" fmla="*/ 377544 w 294"/>
                <a:gd name="T23" fmla="*/ 986827 h 568"/>
                <a:gd name="T24" fmla="*/ 119224 w 294"/>
                <a:gd name="T25" fmla="*/ 1569411 h 568"/>
                <a:gd name="T26" fmla="*/ 0 w 294"/>
                <a:gd name="T27" fmla="*/ 2175775 h 568"/>
                <a:gd name="T28" fmla="*/ 27819 w 294"/>
                <a:gd name="T29" fmla="*/ 2251075 h 568"/>
                <a:gd name="T30" fmla="*/ 31793 w 294"/>
                <a:gd name="T31" fmla="*/ 2191628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F2BCC9B3-C12B-2BEF-A80B-67382B4B4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76010 w 25"/>
                <a:gd name="T3" fmla="*/ 209550 h 53"/>
                <a:gd name="T4" fmla="*/ 100013 w 25"/>
                <a:gd name="T5" fmla="*/ 209550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8558680F-4528-BAE3-D83F-5B81476A7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7590 w 29"/>
                <a:gd name="T3" fmla="*/ 352718 h 141"/>
                <a:gd name="T4" fmla="*/ 70945 w 29"/>
                <a:gd name="T5" fmla="*/ 463685 h 141"/>
                <a:gd name="T6" fmla="*/ 114300 w 29"/>
                <a:gd name="T7" fmla="*/ 558800 h 141"/>
                <a:gd name="T8" fmla="*/ 106417 w 29"/>
                <a:gd name="T9" fmla="*/ 535021 h 141"/>
                <a:gd name="T10" fmla="*/ 31531 w 29"/>
                <a:gd name="T11" fmla="*/ 87189 h 141"/>
                <a:gd name="T12" fmla="*/ 15766 w 29"/>
                <a:gd name="T13" fmla="*/ 43594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11ABC10E-F1FC-2D51-21C9-F095A2A52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102328 h 48"/>
                <a:gd name="T2" fmla="*/ 15875 w 8"/>
                <a:gd name="T3" fmla="*/ 145620 h 48"/>
                <a:gd name="T4" fmla="*/ 31750 w 8"/>
                <a:gd name="T5" fmla="*/ 188913 h 48"/>
                <a:gd name="T6" fmla="*/ 27781 w 8"/>
                <a:gd name="T7" fmla="*/ 74778 h 48"/>
                <a:gd name="T8" fmla="*/ 0 w 8"/>
                <a:gd name="T9" fmla="*/ 0 h 48"/>
                <a:gd name="T10" fmla="*/ 0 w 8"/>
                <a:gd name="T11" fmla="*/ 15743 h 48"/>
                <a:gd name="T12" fmla="*/ 0 w 8"/>
                <a:gd name="T13" fmla="*/ 102328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C9AC9D8B-E3C5-0A09-386D-F74C6E353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43656 w 44"/>
                <a:gd name="T1" fmla="*/ 110925 h 111"/>
                <a:gd name="T2" fmla="*/ 0 w 44"/>
                <a:gd name="T3" fmla="*/ 0 h 111"/>
                <a:gd name="T4" fmla="*/ 43656 w 44"/>
                <a:gd name="T5" fmla="*/ 194119 h 111"/>
                <a:gd name="T6" fmla="*/ 55563 w 44"/>
                <a:gd name="T7" fmla="*/ 229773 h 111"/>
                <a:gd name="T8" fmla="*/ 154781 w 44"/>
                <a:gd name="T9" fmla="*/ 439738 h 111"/>
                <a:gd name="T10" fmla="*/ 174625 w 44"/>
                <a:gd name="T11" fmla="*/ 439738 h 111"/>
                <a:gd name="T12" fmla="*/ 87313 w 44"/>
                <a:gd name="T13" fmla="*/ 206003 h 111"/>
                <a:gd name="T14" fmla="*/ 43656 w 44"/>
                <a:gd name="T15" fmla="*/ 110925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7A800E4E-266D-490F-A22B-FBFA1ACAED8C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15FEA1E4-A57E-F490-BF7C-FBEBBCABCE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B00B170F-61D9-3F05-3E03-C554681A3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32580-2834-438F-ABFD-1CA60E57F0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AA0AD3-362C-374C-8D84-1FAAFDC418C7}" type="datetime1">
              <a:rPr lang="fr-FR"/>
              <a:pPr>
                <a:defRPr/>
              </a:pPr>
              <a:t>21/09/2023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93C51-55A1-4A1E-B4A6-BF0D4C650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5F731-B435-4AB3-BDC2-A591E2EDC1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fld id="{727D5EBD-8407-2A4A-8157-F63DCF1535E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>
            <a:extLst>
              <a:ext uri="{FF2B5EF4-FFF2-40B4-BE49-F238E27FC236}">
                <a16:creationId xmlns:a16="http://schemas.microsoft.com/office/drawing/2014/main" id="{C70A3E31-5F4C-45F5-86C9-52D75724B9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215423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altLang="fr-FR">
                <a:solidFill>
                  <a:schemeClr val="tx1">
                    <a:lumMod val="85000"/>
                    <a:lumOff val="15000"/>
                  </a:schemeClr>
                </a:solidFill>
              </a:rPr>
              <a:t>Prise en charge thérapeutique de la constipation</a:t>
            </a:r>
          </a:p>
        </p:txBody>
      </p:sp>
      <p:sp>
        <p:nvSpPr>
          <p:cNvPr id="6147" name="Sous-titre 2">
            <a:extLst>
              <a:ext uri="{FF2B5EF4-FFF2-40B4-BE49-F238E27FC236}">
                <a16:creationId xmlns:a16="http://schemas.microsoft.com/office/drawing/2014/main" id="{FB3FF6A6-6228-431F-B7AD-2F1E45701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3100" y="4776788"/>
            <a:ext cx="6599238" cy="1127125"/>
          </a:xfrm>
        </p:spPr>
        <p:txBody>
          <a:bodyPr rtlCol="0">
            <a:normAutofit/>
          </a:bodyPr>
          <a:lstStyle/>
          <a:p>
            <a:pPr marL="63500" algn="ctr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fr-FR" altLang="fr-FR" sz="1600"/>
              <a:t>DR H JOUIN</a:t>
            </a:r>
          </a:p>
          <a:p>
            <a:pPr marL="63500" algn="ctr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fr-FR" altLang="fr-FR" sz="1600"/>
              <a:t>IFSI 2021</a:t>
            </a:r>
          </a:p>
          <a:p>
            <a:pPr marL="63500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None/>
              <a:defRPr/>
            </a:pPr>
            <a:endParaRPr lang="fr-FR" altLang="fr-FR" sz="2500"/>
          </a:p>
        </p:txBody>
      </p:sp>
      <p:sp>
        <p:nvSpPr>
          <p:cNvPr id="19460" name="Espace réservé du numéro de diapositive 26">
            <a:extLst>
              <a:ext uri="{FF2B5EF4-FFF2-40B4-BE49-F238E27FC236}">
                <a16:creationId xmlns:a16="http://schemas.microsoft.com/office/drawing/2014/main" id="{10E82021-3A03-0044-3789-9587208B1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5C0E69-B5F0-CA4C-A8E0-23BCD3949CF9}" type="slidenum">
              <a:rPr lang="fr-FR" altLang="fr-F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r-FR" altLang="fr-FR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>
            <a:extLst>
              <a:ext uri="{FF2B5EF4-FFF2-40B4-BE49-F238E27FC236}">
                <a16:creationId xmlns:a16="http://schemas.microsoft.com/office/drawing/2014/main" id="{0932A6F5-A9C2-4EBB-9931-D308574A7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21388"/>
            <a:ext cx="2843213" cy="65563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altLang="fr-FR" sz="2400">
                <a:solidFill>
                  <a:schemeClr val="tx1">
                    <a:lumMod val="85000"/>
                    <a:lumOff val="15000"/>
                  </a:schemeClr>
                </a:solidFill>
              </a:rPr>
              <a:t>Constipation chronique</a:t>
            </a:r>
          </a:p>
        </p:txBody>
      </p:sp>
      <p:sp>
        <p:nvSpPr>
          <p:cNvPr id="28675" name="Espace réservé du numéro de diapositive 4">
            <a:extLst>
              <a:ext uri="{FF2B5EF4-FFF2-40B4-BE49-F238E27FC236}">
                <a16:creationId xmlns:a16="http://schemas.microsoft.com/office/drawing/2014/main" id="{4C9DEF04-E2A9-ADEC-2647-2CF5B680F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4B4EB8-F448-2643-BFFB-A3AF18696D3A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45747E-8C6B-4DEF-AECA-16D32B89E80F}"/>
              </a:ext>
            </a:extLst>
          </p:cNvPr>
          <p:cNvSpPr/>
          <p:nvPr/>
        </p:nvSpPr>
        <p:spPr>
          <a:xfrm>
            <a:off x="2143125" y="785813"/>
            <a:ext cx="5214938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Recherche de situations favorisantes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2D6549-760F-4EA7-8D27-D9BF83274889}"/>
              </a:ext>
            </a:extLst>
          </p:cNvPr>
          <p:cNvSpPr/>
          <p:nvPr/>
        </p:nvSpPr>
        <p:spPr>
          <a:xfrm>
            <a:off x="2214563" y="1357313"/>
            <a:ext cx="5143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Recherche d’une cause organique</a:t>
            </a:r>
          </a:p>
        </p:txBody>
      </p:sp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61C00F88-FA9C-4297-AE83-251DD6944E99}"/>
              </a:ext>
            </a:extLst>
          </p:cNvPr>
          <p:cNvSpPr/>
          <p:nvPr/>
        </p:nvSpPr>
        <p:spPr>
          <a:xfrm>
            <a:off x="500063" y="1857375"/>
            <a:ext cx="842962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Information du patient et conseils HD (activité physique, boissons ++, fibres ++, légumes verts, fruits et conseils d’exonération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6EDFA3B-3140-47EB-B18D-7139D428E9D9}"/>
              </a:ext>
            </a:extLst>
          </p:cNvPr>
          <p:cNvSpPr/>
          <p:nvPr/>
        </p:nvSpPr>
        <p:spPr>
          <a:xfrm>
            <a:off x="2571750" y="2714625"/>
            <a:ext cx="42148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Si nécessaire, TTT médicamenteux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2900C412-DD8D-4E54-91D6-BACE1DB8E9B5}"/>
              </a:ext>
            </a:extLst>
          </p:cNvPr>
          <p:cNvSpPr/>
          <p:nvPr/>
        </p:nvSpPr>
        <p:spPr>
          <a:xfrm>
            <a:off x="3000375" y="3357563"/>
            <a:ext cx="3357563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Laxatifs de lest, osmotiques ou lubrifiants</a:t>
            </a:r>
          </a:p>
        </p:txBody>
      </p:sp>
      <p:sp>
        <p:nvSpPr>
          <p:cNvPr id="18" name="Rectangle à coins arrondis 17">
            <a:extLst>
              <a:ext uri="{FF2B5EF4-FFF2-40B4-BE49-F238E27FC236}">
                <a16:creationId xmlns:a16="http://schemas.microsoft.com/office/drawing/2014/main" id="{37CA2AE2-DD28-44A5-B6D5-E71AE3EBF9D5}"/>
              </a:ext>
            </a:extLst>
          </p:cNvPr>
          <p:cNvSpPr/>
          <p:nvPr/>
        </p:nvSpPr>
        <p:spPr>
          <a:xfrm>
            <a:off x="1857375" y="4857750"/>
            <a:ext cx="5786438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Si amélioration insuffisante, exploration pelvienne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D1DE52-8FD6-4353-8DD3-7A999DD57EFE}"/>
              </a:ext>
            </a:extLst>
          </p:cNvPr>
          <p:cNvSpPr/>
          <p:nvPr/>
        </p:nvSpPr>
        <p:spPr>
          <a:xfrm>
            <a:off x="3214688" y="5572125"/>
            <a:ext cx="5000625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Rééducation pelvienne à discuter ± abord psychothérapique à discuter + laxatifs de contact ou laxatifs stimulants ou lavements ou prokinétiques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2">
            <a:extLst>
              <a:ext uri="{FF2B5EF4-FFF2-40B4-BE49-F238E27FC236}">
                <a16:creationId xmlns:a16="http://schemas.microsoft.com/office/drawing/2014/main" id="{47BB57C2-68D1-34D3-CC1F-9EAB706E33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28688"/>
            <a:ext cx="8229600" cy="1066800"/>
          </a:xfrm>
        </p:spPr>
        <p:txBody>
          <a:bodyPr/>
          <a:lstStyle/>
          <a:p>
            <a:pPr eaLnBrk="1" hangingPunct="1"/>
            <a:r>
              <a:rPr lang="fr-FR" altLang="fr-FR"/>
              <a:t>Maladie des laxatifs</a:t>
            </a:r>
          </a:p>
        </p:txBody>
      </p:sp>
      <p:sp>
        <p:nvSpPr>
          <p:cNvPr id="13315" name="Espace réservé du contenu 1">
            <a:extLst>
              <a:ext uri="{FF2B5EF4-FFF2-40B4-BE49-F238E27FC236}">
                <a16:creationId xmlns:a16="http://schemas.microsoft.com/office/drawing/2014/main" id="{8BC0E2E2-6802-4C33-A3B8-A7252CA11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958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Patients souffrant de constipation ou la redoutant, prennent des laxatifs (stimulants ++)  au long cours … 2 conséquences :</a:t>
            </a:r>
          </a:p>
          <a:p>
            <a:pPr marL="620713"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« dépendance aux laxatifs » </a:t>
            </a:r>
          </a:p>
          <a:p>
            <a:pPr marL="620713"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« maladie des laxatifs » est + rare. Elle accompagne la dépendance et entraîne des anomalies organiques </a:t>
            </a:r>
          </a:p>
          <a:p>
            <a:pPr marL="858838" lvl="2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hypoK</a:t>
            </a:r>
          </a:p>
          <a:p>
            <a:pPr marL="858838" lvl="2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Atteinte muqueuse</a:t>
            </a:r>
          </a:p>
          <a:p>
            <a:pPr marL="858838" lvl="2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Colopathie organique induite par les laxatifs</a:t>
            </a:r>
          </a:p>
          <a:p>
            <a:pPr marL="858838" lvl="2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fr-FR" altLang="fr-FR" sz="22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+ de 150 spécialités laxatives disponibles sans prescription médicale… importance recherche systématique d’une automédication!!!</a:t>
            </a:r>
          </a:p>
        </p:txBody>
      </p:sp>
      <p:sp>
        <p:nvSpPr>
          <p:cNvPr id="29700" name="Espace réservé du numéro de diapositive 17">
            <a:extLst>
              <a:ext uri="{FF2B5EF4-FFF2-40B4-BE49-F238E27FC236}">
                <a16:creationId xmlns:a16="http://schemas.microsoft.com/office/drawing/2014/main" id="{6255A7FB-55E5-15CA-8F11-77644FFA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6CBC59-A5E1-D14B-BE63-94B734553FE2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2">
            <a:extLst>
              <a:ext uri="{FF2B5EF4-FFF2-40B4-BE49-F238E27FC236}">
                <a16:creationId xmlns:a16="http://schemas.microsoft.com/office/drawing/2014/main" id="{61D347EA-A6EE-1C5D-D120-EA9C65EBE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fr-FR" altLang="fr-FR"/>
              <a:t>Fécalome et fausse diarrhée</a:t>
            </a:r>
          </a:p>
        </p:txBody>
      </p:sp>
      <p:sp>
        <p:nvSpPr>
          <p:cNvPr id="14339" name="Espace réservé du contenu 1">
            <a:extLst>
              <a:ext uri="{FF2B5EF4-FFF2-40B4-BE49-F238E27FC236}">
                <a16:creationId xmlns:a16="http://schemas.microsoft.com/office/drawing/2014/main" id="{D902F119-C7BB-4F92-A26F-05F5A10F4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Au cours d’affections neuro ou en cas d’immobilisation +++ (sujet âgé +++)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Matières s’accumulent dans sigmoïde d’où formation d’1 obstacle très dur.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Stagnation des matières = irritation muqueuse avec hypersécrétion réactionnelle. Patient évacue liquide parfois glaireux … qu’il expose comme étant une « diarrhée » !!!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TTT : laxatifs osmotiques, voire de contact et si nécessaire, morcellement au doigt…</a:t>
            </a:r>
          </a:p>
        </p:txBody>
      </p:sp>
      <p:sp>
        <p:nvSpPr>
          <p:cNvPr id="30724" name="Espace réservé du numéro de diapositive 17">
            <a:extLst>
              <a:ext uri="{FF2B5EF4-FFF2-40B4-BE49-F238E27FC236}">
                <a16:creationId xmlns:a16="http://schemas.microsoft.com/office/drawing/2014/main" id="{D8F06A4D-54FC-4B1E-8FC1-5EFC36FC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5AA1F69-2602-804F-BF0C-0C428AB576E8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2">
            <a:extLst>
              <a:ext uri="{FF2B5EF4-FFF2-40B4-BE49-F238E27FC236}">
                <a16:creationId xmlns:a16="http://schemas.microsoft.com/office/drawing/2014/main" id="{E362C38F-8A0B-9621-CB04-237C85E3C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fr-FR" altLang="fr-FR"/>
              <a:t>Laxatifs de lest - 1</a:t>
            </a:r>
          </a:p>
        </p:txBody>
      </p:sp>
      <p:sp>
        <p:nvSpPr>
          <p:cNvPr id="31747" name="Espace réservé du contenu 1">
            <a:extLst>
              <a:ext uri="{FF2B5EF4-FFF2-40B4-BE49-F238E27FC236}">
                <a16:creationId xmlns:a16="http://schemas.microsoft.com/office/drawing/2014/main" id="{DEF86258-6DB0-21B8-3481-D3B3A7C579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eaLnBrk="1" hangingPunct="1"/>
            <a:r>
              <a:rPr lang="fr-FR" altLang="fr-FR"/>
              <a:t>Spécialités</a:t>
            </a:r>
          </a:p>
          <a:p>
            <a:pPr lvl="1" eaLnBrk="1" hangingPunct="1"/>
            <a:r>
              <a:rPr lang="fr-FR" altLang="fr-FR"/>
              <a:t>Ispaghul – SPAGULAX</a:t>
            </a:r>
          </a:p>
          <a:p>
            <a:pPr lvl="1" eaLnBrk="1" hangingPunct="1"/>
            <a:r>
              <a:rPr lang="fr-FR" altLang="fr-FR"/>
              <a:t>Psyllium – PSYLIA</a:t>
            </a:r>
          </a:p>
          <a:p>
            <a:pPr lvl="1" eaLnBrk="1" hangingPunct="1"/>
            <a:r>
              <a:rPr lang="fr-FR" altLang="fr-FR"/>
              <a:t>Psyllium : hémicellulose – TRANSILANE</a:t>
            </a:r>
          </a:p>
          <a:p>
            <a:pPr eaLnBrk="1" hangingPunct="1"/>
            <a:endParaRPr lang="fr-FR" altLang="fr-FR"/>
          </a:p>
          <a:p>
            <a:pPr eaLnBrk="1" hangingPunct="1">
              <a:lnSpc>
                <a:spcPct val="90000"/>
              </a:lnSpc>
            </a:pPr>
            <a:r>
              <a:rPr lang="fr-FR" altLang="fr-FR" sz="2600"/>
              <a:t>Composition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sz="2400"/>
              <a:t>Fibres alimentaires + mucilages</a:t>
            </a:r>
          </a:p>
          <a:p>
            <a:pPr eaLnBrk="1" hangingPunct="1"/>
            <a:endParaRPr lang="fr-FR" altLang="fr-FR"/>
          </a:p>
        </p:txBody>
      </p:sp>
      <p:sp>
        <p:nvSpPr>
          <p:cNvPr id="31748" name="Espace réservé du numéro de diapositive 17">
            <a:extLst>
              <a:ext uri="{FF2B5EF4-FFF2-40B4-BE49-F238E27FC236}">
                <a16:creationId xmlns:a16="http://schemas.microsoft.com/office/drawing/2014/main" id="{1D66B3C4-5428-7A2C-E98D-2AF43499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930EEF3-E024-4E43-8E13-A85FAC82856E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2">
            <a:extLst>
              <a:ext uri="{FF2B5EF4-FFF2-40B4-BE49-F238E27FC236}">
                <a16:creationId xmlns:a16="http://schemas.microsoft.com/office/drawing/2014/main" id="{703E3328-A8F8-9910-C4CB-F8B280C25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fr-FR" altLang="fr-FR"/>
              <a:t>Laxatifs de lest - 2</a:t>
            </a:r>
          </a:p>
        </p:txBody>
      </p:sp>
      <p:sp>
        <p:nvSpPr>
          <p:cNvPr id="16387" name="Espace réservé du contenu 1">
            <a:extLst>
              <a:ext uri="{FF2B5EF4-FFF2-40B4-BE49-F238E27FC236}">
                <a16:creationId xmlns:a16="http://schemas.microsoft.com/office/drawing/2014/main" id="{6AFACEEC-2506-4283-A674-B40B4C55F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77500" lnSpcReduction="20000"/>
          </a:bodyPr>
          <a:lstStyle/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fr-FR" altLang="fr-FR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Mécanisme d’action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Augmentent la teneur des selles en fibres et autres constituants non digestibles d’où évacuation de selles 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+ volumineuses,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+ hydratées, 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+ molles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fr-FR" altLang="fr-FR" sz="22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Recommandés en 1</a:t>
            </a:r>
            <a:r>
              <a:rPr lang="fr-FR" altLang="fr-FR" sz="2600" baseline="30000">
                <a:solidFill>
                  <a:schemeClr val="tx1">
                    <a:lumMod val="75000"/>
                    <a:lumOff val="25000"/>
                  </a:schemeClr>
                </a:solidFill>
              </a:rPr>
              <a:t>ère</a:t>
            </a: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 intention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fr-FR" altLang="fr-FR" sz="26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Effet débute 48h après la prise du ttt</a:t>
            </a:r>
          </a:p>
        </p:txBody>
      </p:sp>
      <p:sp>
        <p:nvSpPr>
          <p:cNvPr id="32772" name="Espace réservé du numéro de diapositive 17">
            <a:extLst>
              <a:ext uri="{FF2B5EF4-FFF2-40B4-BE49-F238E27FC236}">
                <a16:creationId xmlns:a16="http://schemas.microsoft.com/office/drawing/2014/main" id="{6A82FA35-2006-933A-F989-54BF017C8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01D6B38-6D92-1348-907E-9EBA3A8F738A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2">
            <a:extLst>
              <a:ext uri="{FF2B5EF4-FFF2-40B4-BE49-F238E27FC236}">
                <a16:creationId xmlns:a16="http://schemas.microsoft.com/office/drawing/2014/main" id="{D462A847-3DB0-A2C3-7155-01D786981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fr-FR" altLang="fr-FR"/>
              <a:t>Laxatifs osmotiques - 1</a:t>
            </a:r>
          </a:p>
        </p:txBody>
      </p:sp>
      <p:sp>
        <p:nvSpPr>
          <p:cNvPr id="17411" name="Espace réservé du contenu 1">
            <a:extLst>
              <a:ext uri="{FF2B5EF4-FFF2-40B4-BE49-F238E27FC236}">
                <a16:creationId xmlns:a16="http://schemas.microsoft.com/office/drawing/2014/main" id="{D9E32201-A7F2-4472-9762-5F4C35B1C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49488"/>
            <a:ext cx="8435975" cy="43243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Spécialités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Lactilol IMPORTAL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Lactulose DUPHALAC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Macrogol FORLAX – TRANSIPEG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Macrogol + bicarbonate de sodium + KCl + NaCl MOVICOL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fr-FR" altLang="fr-FR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Mécanisme d’action</a:t>
            </a:r>
          </a:p>
          <a:p>
            <a:pPr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Augmentent hydratation des selles par appel d’eau dans la lumière colique d’où évacuation + facile des selles (abondantes et molles)</a:t>
            </a:r>
          </a:p>
        </p:txBody>
      </p:sp>
      <p:sp>
        <p:nvSpPr>
          <p:cNvPr id="33796" name="Espace réservé du numéro de diapositive 17">
            <a:extLst>
              <a:ext uri="{FF2B5EF4-FFF2-40B4-BE49-F238E27FC236}">
                <a16:creationId xmlns:a16="http://schemas.microsoft.com/office/drawing/2014/main" id="{C73515D2-5AAD-39E3-6DF0-B6E32F72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5EC8258-2210-8343-AB31-A81336E07CB5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2">
            <a:extLst>
              <a:ext uri="{FF2B5EF4-FFF2-40B4-BE49-F238E27FC236}">
                <a16:creationId xmlns:a16="http://schemas.microsoft.com/office/drawing/2014/main" id="{DE1FB76E-5E30-968F-EDDE-1C83F7E03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8229600" cy="939800"/>
          </a:xfrm>
        </p:spPr>
        <p:txBody>
          <a:bodyPr/>
          <a:lstStyle/>
          <a:p>
            <a:pPr eaLnBrk="1" hangingPunct="1"/>
            <a:r>
              <a:rPr lang="fr-FR" altLang="fr-FR"/>
              <a:t>Laxatifs osmotiques - 2</a:t>
            </a:r>
          </a:p>
        </p:txBody>
      </p:sp>
      <p:sp>
        <p:nvSpPr>
          <p:cNvPr id="18435" name="Espace réservé du contenu 1">
            <a:extLst>
              <a:ext uri="{FF2B5EF4-FFF2-40B4-BE49-F238E27FC236}">
                <a16:creationId xmlns:a16="http://schemas.microsoft.com/office/drawing/2014/main" id="{9FF60D84-9972-4803-BACC-059207B73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989138"/>
            <a:ext cx="8389937" cy="48688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Composition</a:t>
            </a:r>
          </a:p>
          <a:p>
            <a:pPr marL="620713"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Laxatifs polyols (lactulose, sorbitol, mannitol et lactilol) = disaccharides de synthèse ni digérés, ni absorbés par l’intestin</a:t>
            </a:r>
          </a:p>
          <a:p>
            <a:pPr marL="858838" lvl="2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>
                <a:solidFill>
                  <a:schemeClr val="tx1">
                    <a:lumMod val="75000"/>
                    <a:lumOff val="25000"/>
                  </a:schemeClr>
                </a:solidFill>
              </a:rPr>
              <a:t>Pb : </a:t>
            </a:r>
            <a:r>
              <a:rPr lang="fr-FR" altLang="fr-FR" b="1">
                <a:solidFill>
                  <a:schemeClr val="tx1">
                    <a:lumMod val="75000"/>
                    <a:lumOff val="25000"/>
                  </a:schemeClr>
                </a:solidFill>
              </a:rPr>
              <a:t>sucres</a:t>
            </a:r>
            <a:r>
              <a:rPr lang="fr-FR" altLang="fr-FR">
                <a:solidFill>
                  <a:schemeClr val="tx1">
                    <a:lumMod val="75000"/>
                    <a:lumOff val="25000"/>
                  </a:schemeClr>
                </a:solidFill>
              </a:rPr>
              <a:t> = fermentation d’où</a:t>
            </a:r>
          </a:p>
          <a:p>
            <a:pPr lvl="3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Apport calorique possible</a:t>
            </a:r>
          </a:p>
          <a:p>
            <a:pPr lvl="3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Douleurs abdo, flatulences, ballonnements</a:t>
            </a:r>
          </a:p>
          <a:p>
            <a:pPr marL="620713"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PEG ou macrogol = Mélanges de polymères de PEG de haut PM, non absorbés </a:t>
            </a:r>
          </a:p>
          <a:p>
            <a:pPr marL="858838" lvl="2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>
                <a:solidFill>
                  <a:schemeClr val="tx1">
                    <a:lumMod val="75000"/>
                    <a:lumOff val="25000"/>
                  </a:schemeClr>
                </a:solidFill>
              </a:rPr>
              <a:t>Avantages : pas de fermentation</a:t>
            </a:r>
          </a:p>
          <a:p>
            <a:pPr marL="620713"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endParaRPr lang="fr-FR" altLang="fr-FR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Recommandés en 1</a:t>
            </a:r>
            <a:r>
              <a:rPr lang="fr-FR" altLang="fr-FR" sz="2400" baseline="30000">
                <a:solidFill>
                  <a:schemeClr val="tx1">
                    <a:lumMod val="75000"/>
                    <a:lumOff val="25000"/>
                  </a:schemeClr>
                </a:solidFill>
              </a:rPr>
              <a:t>ère</a:t>
            </a: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intention en alternance aux laxatifs de lest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endParaRPr lang="fr-FR" altLang="fr-FR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Effet 24 à 48h après prise</a:t>
            </a:r>
          </a:p>
        </p:txBody>
      </p:sp>
      <p:sp>
        <p:nvSpPr>
          <p:cNvPr id="34820" name="Espace réservé du numéro de diapositive 17">
            <a:extLst>
              <a:ext uri="{FF2B5EF4-FFF2-40B4-BE49-F238E27FC236}">
                <a16:creationId xmlns:a16="http://schemas.microsoft.com/office/drawing/2014/main" id="{258FEB76-7A9B-DA7F-6970-850810A82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7B20511-67B6-3544-8AB1-3370F6B85BC2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2">
            <a:extLst>
              <a:ext uri="{FF2B5EF4-FFF2-40B4-BE49-F238E27FC236}">
                <a16:creationId xmlns:a16="http://schemas.microsoft.com/office/drawing/2014/main" id="{B6F3FFFA-8C6D-53EC-FA41-71A75953F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1066800"/>
          </a:xfrm>
        </p:spPr>
        <p:txBody>
          <a:bodyPr/>
          <a:lstStyle/>
          <a:p>
            <a:pPr eaLnBrk="1" hangingPunct="1"/>
            <a:r>
              <a:rPr lang="fr-FR" altLang="fr-FR"/>
              <a:t>Laxatifs lubrifiants</a:t>
            </a:r>
          </a:p>
        </p:txBody>
      </p:sp>
      <p:sp>
        <p:nvSpPr>
          <p:cNvPr id="19459" name="Espace réservé du contenu 1">
            <a:extLst>
              <a:ext uri="{FF2B5EF4-FFF2-40B4-BE49-F238E27FC236}">
                <a16:creationId xmlns:a16="http://schemas.microsoft.com/office/drawing/2014/main" id="{6FD3DB1D-5FE9-46E3-914A-67AA59C4A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Spécialités</a:t>
            </a:r>
          </a:p>
          <a:p>
            <a:pPr marL="620713" lvl="1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Paraffine LUBENTYL</a:t>
            </a:r>
          </a:p>
          <a:p>
            <a:pPr marL="620713" lvl="1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Paraffine liquide LANSOYL</a:t>
            </a:r>
          </a:p>
          <a:p>
            <a:pPr marL="620713" lvl="1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Paraffine liquide + ispaghul PARAPSYLLIUM</a:t>
            </a:r>
          </a:p>
          <a:p>
            <a:pPr marL="620713" lvl="1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Paraffine liquide + lactulose TRANSULOSE</a:t>
            </a:r>
          </a:p>
          <a:p>
            <a:pPr marL="620713" lvl="1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endParaRPr lang="fr-FR" altLang="fr-FR" sz="22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Mécanisme d’action</a:t>
            </a:r>
          </a:p>
          <a:p>
            <a:pPr marL="620713" lvl="1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Favorisent exonération d’1 selle initialement trop dure</a:t>
            </a:r>
          </a:p>
          <a:p>
            <a:pPr marL="620713" lvl="1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Utiles en cas de douleur anale (fissure)</a:t>
            </a:r>
          </a:p>
          <a:p>
            <a:pPr marL="620713" lvl="1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endParaRPr lang="fr-FR" altLang="fr-FR" sz="22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Effet 24 à 48h après prise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endParaRPr lang="fr-FR" altLang="fr-FR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Attention : utilisation abondante et prolongée réduit absorption des vitamines liposolubles</a:t>
            </a:r>
          </a:p>
        </p:txBody>
      </p:sp>
      <p:sp>
        <p:nvSpPr>
          <p:cNvPr id="35844" name="Espace réservé du numéro de diapositive 17">
            <a:extLst>
              <a:ext uri="{FF2B5EF4-FFF2-40B4-BE49-F238E27FC236}">
                <a16:creationId xmlns:a16="http://schemas.microsoft.com/office/drawing/2014/main" id="{89580287-B2EB-576F-FD3E-6FB26442E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F4729E5-1384-6F46-ABC2-4A80942F8FD8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2">
            <a:extLst>
              <a:ext uri="{FF2B5EF4-FFF2-40B4-BE49-F238E27FC236}">
                <a16:creationId xmlns:a16="http://schemas.microsoft.com/office/drawing/2014/main" id="{CC975FD8-9D99-99E5-6DC0-8E96D9D06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fr-FR" altLang="fr-FR"/>
              <a:t>Laxatifs de contact - 1</a:t>
            </a:r>
          </a:p>
        </p:txBody>
      </p:sp>
      <p:sp>
        <p:nvSpPr>
          <p:cNvPr id="36867" name="Espace réservé du contenu 1">
            <a:extLst>
              <a:ext uri="{FF2B5EF4-FFF2-40B4-BE49-F238E27FC236}">
                <a16:creationId xmlns:a16="http://schemas.microsoft.com/office/drawing/2014/main" id="{0FB49BBA-6E65-A092-610E-85D025D7B6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249488"/>
            <a:ext cx="8686800" cy="4324350"/>
          </a:xfrm>
        </p:spPr>
        <p:txBody>
          <a:bodyPr/>
          <a:lstStyle/>
          <a:p>
            <a:pPr eaLnBrk="1" hangingPunct="1"/>
            <a:r>
              <a:rPr lang="fr-FR" altLang="fr-FR"/>
              <a:t>Spécialités</a:t>
            </a:r>
          </a:p>
          <a:p>
            <a:pPr lvl="1" eaLnBrk="1" hangingPunct="1"/>
            <a:r>
              <a:rPr lang="fr-FR" altLang="fr-FR"/>
              <a:t>Bicarbonate de Na + tartrate acide de K </a:t>
            </a:r>
          </a:p>
          <a:p>
            <a:pPr lvl="2" eaLnBrk="1" hangingPunct="1"/>
            <a:r>
              <a:rPr lang="fr-FR" altLang="fr-FR"/>
              <a:t>EDUCTYL</a:t>
            </a:r>
          </a:p>
          <a:p>
            <a:pPr lvl="1" eaLnBrk="1" hangingPunct="1"/>
            <a:r>
              <a:rPr lang="fr-FR" altLang="fr-FR"/>
              <a:t>dihydrogénoP et hydrogénoP de Na</a:t>
            </a:r>
          </a:p>
          <a:p>
            <a:pPr lvl="2" eaLnBrk="1" hangingPunct="1"/>
            <a:r>
              <a:rPr lang="fr-FR" altLang="fr-FR"/>
              <a:t>NORMACOL LAVEMENT</a:t>
            </a:r>
          </a:p>
          <a:p>
            <a:pPr lvl="1" eaLnBrk="1" hangingPunct="1"/>
            <a:r>
              <a:rPr lang="fr-FR" altLang="fr-FR"/>
              <a:t>Glycérol</a:t>
            </a:r>
          </a:p>
          <a:p>
            <a:pPr lvl="2" eaLnBrk="1" hangingPunct="1"/>
            <a:r>
              <a:rPr lang="fr-FR" altLang="fr-FR"/>
              <a:t> Suppos à la glycérine</a:t>
            </a:r>
          </a:p>
          <a:p>
            <a:pPr lvl="1" eaLnBrk="1" hangingPunct="1"/>
            <a:r>
              <a:rPr lang="fr-FR" altLang="fr-FR"/>
              <a:t>Sorbitol + sodium citrate + sodium laurylsulfoacétate</a:t>
            </a:r>
          </a:p>
          <a:p>
            <a:pPr lvl="2" eaLnBrk="1" hangingPunct="1"/>
            <a:r>
              <a:rPr lang="fr-FR" altLang="fr-FR"/>
              <a:t>MICROLAX</a:t>
            </a:r>
          </a:p>
        </p:txBody>
      </p:sp>
      <p:sp>
        <p:nvSpPr>
          <p:cNvPr id="36868" name="Espace réservé du numéro de diapositive 17">
            <a:extLst>
              <a:ext uri="{FF2B5EF4-FFF2-40B4-BE49-F238E27FC236}">
                <a16:creationId xmlns:a16="http://schemas.microsoft.com/office/drawing/2014/main" id="{D507D0C7-C52B-25DF-B5FD-DC44763A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8DB58A7-4851-9847-9DF7-3431FD4BFED4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2">
            <a:extLst>
              <a:ext uri="{FF2B5EF4-FFF2-40B4-BE49-F238E27FC236}">
                <a16:creationId xmlns:a16="http://schemas.microsoft.com/office/drawing/2014/main" id="{EE6A0CEB-478F-6929-3CEF-DF5DF5F4D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066800"/>
          </a:xfrm>
        </p:spPr>
        <p:txBody>
          <a:bodyPr/>
          <a:lstStyle/>
          <a:p>
            <a:pPr eaLnBrk="1" hangingPunct="1"/>
            <a:r>
              <a:rPr lang="fr-FR" altLang="fr-FR"/>
              <a:t>Laxatifs de contact - 2</a:t>
            </a:r>
          </a:p>
        </p:txBody>
      </p:sp>
      <p:sp>
        <p:nvSpPr>
          <p:cNvPr id="21507" name="Espace réservé du contenu 1">
            <a:extLst>
              <a:ext uri="{FF2B5EF4-FFF2-40B4-BE49-F238E27FC236}">
                <a16:creationId xmlns:a16="http://schemas.microsoft.com/office/drawing/2014/main" id="{88EF8C89-EC6D-4CB5-B89E-6B86A0F05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Voie rectale en suppo ou dispositifs permettant la mise à disposition intra rectale du médicament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endParaRPr lang="fr-FR" altLang="fr-FR" sz="26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Mécanisme d’action</a:t>
            </a:r>
          </a:p>
          <a:p>
            <a:pPr marL="620713" lvl="1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Déclenchent la vidange en stimulant la muqueuse rectale d’où le réflexe d’exonération</a:t>
            </a:r>
          </a:p>
          <a:p>
            <a:pPr marL="620713" lvl="1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endParaRPr lang="fr-FR" altLang="fr-FR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Effet en qq minutes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endParaRPr lang="fr-FR" altLang="fr-FR" sz="26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Attention !!!</a:t>
            </a:r>
          </a:p>
          <a:p>
            <a:pPr marL="620713" lvl="1"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300">
                <a:solidFill>
                  <a:schemeClr val="tx1">
                    <a:lumMod val="75000"/>
                    <a:lumOff val="25000"/>
                  </a:schemeClr>
                </a:solidFill>
              </a:rPr>
              <a:t>si utilisation prolongée, entravent le réflexe normal d’exonération et le rende dépendant de la stimulation médicamenteuse</a:t>
            </a:r>
          </a:p>
        </p:txBody>
      </p:sp>
      <p:sp>
        <p:nvSpPr>
          <p:cNvPr id="37892" name="Espace réservé du numéro de diapositive 17">
            <a:extLst>
              <a:ext uri="{FF2B5EF4-FFF2-40B4-BE49-F238E27FC236}">
                <a16:creationId xmlns:a16="http://schemas.microsoft.com/office/drawing/2014/main" id="{844B60E4-B1CE-0E0F-74D6-1185E7A99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D7231A9-4BEA-6546-8631-69C4EAA8F6C4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>
            <a:extLst>
              <a:ext uri="{FF2B5EF4-FFF2-40B4-BE49-F238E27FC236}">
                <a16:creationId xmlns:a16="http://schemas.microsoft.com/office/drawing/2014/main" id="{EA15A6F3-32B5-9591-5D5E-A5C14EA5F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endParaRPr lang="fr-FR" altLang="fr-FR"/>
          </a:p>
        </p:txBody>
      </p:sp>
      <p:pic>
        <p:nvPicPr>
          <p:cNvPr id="20483" name="Espace réservé du contenu 6">
            <a:extLst>
              <a:ext uri="{FF2B5EF4-FFF2-40B4-BE49-F238E27FC236}">
                <a16:creationId xmlns:a16="http://schemas.microsoft.com/office/drawing/2014/main" id="{852D706D-84BF-80C6-B6C2-BDD8A6A23B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9625" y="2133600"/>
            <a:ext cx="3778250" cy="3778250"/>
          </a:xfrm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762066-31A0-4C39-B113-2D57312D3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20485" name="Espace réservé du numéro de diapositive 4">
            <a:extLst>
              <a:ext uri="{FF2B5EF4-FFF2-40B4-BE49-F238E27FC236}">
                <a16:creationId xmlns:a16="http://schemas.microsoft.com/office/drawing/2014/main" id="{03E2872A-2741-9EC9-3040-3C5E7AE590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F10E7A5-FD2C-B84B-8079-B8E6D6A72C30}" type="slidenum">
              <a:rPr lang="fr-FR" altLang="fr-FR">
                <a:solidFill>
                  <a:srgbClr val="FE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fr-FR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2">
            <a:extLst>
              <a:ext uri="{FF2B5EF4-FFF2-40B4-BE49-F238E27FC236}">
                <a16:creationId xmlns:a16="http://schemas.microsoft.com/office/drawing/2014/main" id="{AA27907C-F024-133C-983F-E5D376DC3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1066800"/>
          </a:xfrm>
        </p:spPr>
        <p:txBody>
          <a:bodyPr/>
          <a:lstStyle/>
          <a:p>
            <a:pPr eaLnBrk="1" hangingPunct="1"/>
            <a:r>
              <a:rPr lang="fr-FR" altLang="fr-FR"/>
              <a:t>Laxatifs stimulants </a:t>
            </a:r>
          </a:p>
        </p:txBody>
      </p:sp>
      <p:sp>
        <p:nvSpPr>
          <p:cNvPr id="22531" name="Espace réservé du contenu 1">
            <a:extLst>
              <a:ext uri="{FF2B5EF4-FFF2-40B4-BE49-F238E27FC236}">
                <a16:creationId xmlns:a16="http://schemas.microsoft.com/office/drawing/2014/main" id="{521A53AF-3CE5-43E5-868B-28037182D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Composition</a:t>
            </a:r>
          </a:p>
          <a:p>
            <a:pPr marL="620713"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Dérivés anthracéniques d’origine végétale (aloès, bourdaine, cascara, séné, …)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000">
                <a:solidFill>
                  <a:schemeClr val="tx1">
                    <a:lumMod val="75000"/>
                    <a:lumOff val="25000"/>
                  </a:schemeClr>
                </a:solidFill>
              </a:rPr>
              <a:t>Caractère stimulant +++ d’où danger de dépendance si ttt prolongé</a:t>
            </a:r>
          </a:p>
          <a:p>
            <a:pPr marL="620713"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Laxatifs salins (Mg, sulfates, phosphates, tartrates)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000">
                <a:solidFill>
                  <a:schemeClr val="tx1">
                    <a:lumMod val="75000"/>
                    <a:lumOff val="25000"/>
                  </a:schemeClr>
                </a:solidFill>
              </a:rPr>
              <a:t>Purgatifs +++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000">
                <a:solidFill>
                  <a:schemeClr val="tx1">
                    <a:lumMod val="75000"/>
                    <a:lumOff val="25000"/>
                  </a:schemeClr>
                </a:solidFill>
              </a:rPr>
              <a:t>Solutions hypertoniques stimulent la sécrétion jéjunale et inhibent l’absorption d’eau et d’électrolytes au niveau du jéjunum et de l’iléon</a:t>
            </a: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CI </a:t>
            </a:r>
          </a:p>
          <a:p>
            <a:pPr marL="620713" lvl="1" eaLnBrk="1" fontAlgn="auto" hangingPunct="1"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Insuffisance cardiaque</a:t>
            </a: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EI</a:t>
            </a:r>
          </a:p>
          <a:p>
            <a:pPr marL="620713" lvl="1" eaLnBrk="1" fontAlgn="auto" hangingPunct="1"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Diarrhée suivie d’une constipation par effet rebond</a:t>
            </a:r>
          </a:p>
        </p:txBody>
      </p:sp>
      <p:sp>
        <p:nvSpPr>
          <p:cNvPr id="38916" name="Espace réservé du numéro de diapositive 17">
            <a:extLst>
              <a:ext uri="{FF2B5EF4-FFF2-40B4-BE49-F238E27FC236}">
                <a16:creationId xmlns:a16="http://schemas.microsoft.com/office/drawing/2014/main" id="{060F9A00-D185-5D30-E8FD-91137C92F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C0D0AD-B0EA-6E49-B442-4D0FDBBB9A97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>
            <a:extLst>
              <a:ext uri="{FF2B5EF4-FFF2-40B4-BE49-F238E27FC236}">
                <a16:creationId xmlns:a16="http://schemas.microsoft.com/office/drawing/2014/main" id="{EB3C1E87-58C9-4AE2-EE79-0CB626C8F7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fr-FR" altLang="fr-FR"/>
              <a:t>A part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C9845F-AF13-4942-B696-3B7A7871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Naloxegol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moventig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) contre constipation des opacités 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apres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échec traitement conventionnel </a:t>
            </a:r>
          </a:p>
          <a:p>
            <a:pPr marL="109537" indent="0" eaLnBrk="1" fontAlgn="auto" hangingPunct="1">
              <a:spcAft>
                <a:spcPts val="0"/>
              </a:spcAft>
              <a:buFont typeface="Georgia" panose="02040502050405020303" pitchFamily="18" charset="0"/>
              <a:buNone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per os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Relisor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s/c peu employé</a:t>
            </a:r>
          </a:p>
        </p:txBody>
      </p:sp>
      <p:sp>
        <p:nvSpPr>
          <p:cNvPr id="39940" name="Espace réservé du pied de page 3">
            <a:extLst>
              <a:ext uri="{FF2B5EF4-FFF2-40B4-BE49-F238E27FC236}">
                <a16:creationId xmlns:a16="http://schemas.microsoft.com/office/drawing/2014/main" id="{E95EBB84-6A16-33B4-1042-4183302BD0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fr-FR" altLang="fr-FR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DEBRUYNE - Cours IFSI</a:t>
            </a:r>
          </a:p>
        </p:txBody>
      </p:sp>
      <p:sp>
        <p:nvSpPr>
          <p:cNvPr id="39941" name="Espace réservé du numéro de diapositive 4">
            <a:extLst>
              <a:ext uri="{FF2B5EF4-FFF2-40B4-BE49-F238E27FC236}">
                <a16:creationId xmlns:a16="http://schemas.microsoft.com/office/drawing/2014/main" id="{2CA24FD5-B83A-500C-96C8-A2386221C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063745-1060-6F43-8C63-E72AA602C7D9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6708B8-0C85-4F25-B5E0-18218B4C3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CBF0800-4073-4056-9127-5DF6B054C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3E692B6E-32CE-A14C-A5BF-F5E2B10B9431}" type="slidenum">
              <a:rPr lang="fr-FR" altLang="fr-FR">
                <a:solidFill>
                  <a:srgbClr val="FEFFFF"/>
                </a:solidFill>
              </a:rPr>
              <a:pPr/>
              <a:t>3</a:t>
            </a:fld>
            <a:endParaRPr lang="fr-FR" altLang="fr-FR">
              <a:solidFill>
                <a:srgbClr val="FEFFFF"/>
              </a:solidFill>
            </a:endParaRPr>
          </a:p>
        </p:txBody>
      </p:sp>
      <p:pic>
        <p:nvPicPr>
          <p:cNvPr id="21510" name="Image 6">
            <a:extLst>
              <a:ext uri="{FF2B5EF4-FFF2-40B4-BE49-F238E27FC236}">
                <a16:creationId xmlns:a16="http://schemas.microsoft.com/office/drawing/2014/main" id="{4350A6EA-3BF1-C340-978C-027913950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50297"/>
            <a:ext cx="6717032" cy="670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>
            <a:extLst>
              <a:ext uri="{FF2B5EF4-FFF2-40B4-BE49-F238E27FC236}">
                <a16:creationId xmlns:a16="http://schemas.microsoft.com/office/drawing/2014/main" id="{F4FAEF59-DD90-846C-298C-8402AD3F3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22531" name="Espace réservé du contenu 2">
            <a:extLst>
              <a:ext uri="{FF2B5EF4-FFF2-40B4-BE49-F238E27FC236}">
                <a16:creationId xmlns:a16="http://schemas.microsoft.com/office/drawing/2014/main" id="{CD4C89F6-DEF8-59DB-491E-257AFB5BEE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ECDB4F5-3318-413C-8CBA-EE09151A6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AL DEBRUYNE - Cours IFSI</a:t>
            </a:r>
          </a:p>
        </p:txBody>
      </p:sp>
      <p:sp>
        <p:nvSpPr>
          <p:cNvPr id="22533" name="Espace réservé du numéro de diapositive 4">
            <a:extLst>
              <a:ext uri="{FF2B5EF4-FFF2-40B4-BE49-F238E27FC236}">
                <a16:creationId xmlns:a16="http://schemas.microsoft.com/office/drawing/2014/main" id="{D6F89362-705E-74BC-5D94-17912FCE5F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8EA8EC1-41AE-B242-8A62-8DD41B6609B9}" type="slidenum">
              <a:rPr lang="fr-FR" altLang="fr-FR">
                <a:solidFill>
                  <a:srgbClr val="FE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fr-FR" altLang="fr-FR">
              <a:solidFill>
                <a:srgbClr val="FEFFFF"/>
              </a:solidFill>
            </a:endParaRPr>
          </a:p>
        </p:txBody>
      </p:sp>
      <p:pic>
        <p:nvPicPr>
          <p:cNvPr id="22534" name="Image 5">
            <a:extLst>
              <a:ext uri="{FF2B5EF4-FFF2-40B4-BE49-F238E27FC236}">
                <a16:creationId xmlns:a16="http://schemas.microsoft.com/office/drawing/2014/main" id="{FD8ADC58-C0B1-5721-24C1-FF531180F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942975"/>
            <a:ext cx="451485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2">
            <a:extLst>
              <a:ext uri="{FF2B5EF4-FFF2-40B4-BE49-F238E27FC236}">
                <a16:creationId xmlns:a16="http://schemas.microsoft.com/office/drawing/2014/main" id="{DAB6563B-23AA-2123-A890-D26747364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066800"/>
          </a:xfrm>
        </p:spPr>
        <p:txBody>
          <a:bodyPr/>
          <a:lstStyle/>
          <a:p>
            <a:pPr eaLnBrk="1" hangingPunct="1"/>
            <a:r>
              <a:rPr lang="fr-FR" altLang="fr-FR"/>
              <a:t>Généralités-1</a:t>
            </a:r>
          </a:p>
        </p:txBody>
      </p:sp>
      <p:sp>
        <p:nvSpPr>
          <p:cNvPr id="7171" name="Espace réservé du contenu 1">
            <a:extLst>
              <a:ext uri="{FF2B5EF4-FFF2-40B4-BE49-F238E27FC236}">
                <a16:creationId xmlns:a16="http://schemas.microsoft.com/office/drawing/2014/main" id="{94821F25-50C2-4381-A41E-67EFB616C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Constipation = symptôme, pas une maladie</a:t>
            </a: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Survenue « récente » / évolution chronique</a:t>
            </a: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Liée ou non à un véritable ralentissement du transit colique</a:t>
            </a: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Recherche d’1 cause organique systématique:</a:t>
            </a:r>
          </a:p>
          <a:p>
            <a:pPr marL="620713" lvl="1" eaLnBrk="1" fontAlgn="auto" hangingPunct="1"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Sténose digestive</a:t>
            </a:r>
          </a:p>
          <a:p>
            <a:pPr marL="620713" lvl="1" eaLnBrk="1" fontAlgn="auto" hangingPunct="1"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Obstruction</a:t>
            </a:r>
          </a:p>
          <a:p>
            <a:pPr marL="620713" lvl="1" eaLnBrk="1" fontAlgn="auto" hangingPunct="1"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Affection péritonéale, …</a:t>
            </a: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Épidémiologie : imprécis – 15 à 35% des adultes ressentiraient des troubles … </a:t>
            </a: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Les + de 55 ans auraient 5 fois plus de risque de souffrir de constipation</a:t>
            </a:r>
          </a:p>
        </p:txBody>
      </p:sp>
      <p:sp>
        <p:nvSpPr>
          <p:cNvPr id="23556" name="Espace réservé du numéro de diapositive 17">
            <a:extLst>
              <a:ext uri="{FF2B5EF4-FFF2-40B4-BE49-F238E27FC236}">
                <a16:creationId xmlns:a16="http://schemas.microsoft.com/office/drawing/2014/main" id="{2614AD86-677F-C00F-8FA5-7E162091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02C5F4-C17E-A243-AA6A-C61AB84A25BC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2">
            <a:extLst>
              <a:ext uri="{FF2B5EF4-FFF2-40B4-BE49-F238E27FC236}">
                <a16:creationId xmlns:a16="http://schemas.microsoft.com/office/drawing/2014/main" id="{64D2CA51-681E-C1D9-A9D7-9810E7F5482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8229600" cy="1066800"/>
          </a:xfrm>
        </p:spPr>
        <p:txBody>
          <a:bodyPr/>
          <a:lstStyle/>
          <a:p>
            <a:pPr eaLnBrk="1" hangingPunct="1"/>
            <a:r>
              <a:rPr lang="fr-FR" altLang="fr-FR"/>
              <a:t>Généralités-2</a:t>
            </a:r>
          </a:p>
        </p:txBody>
      </p:sp>
      <p:sp>
        <p:nvSpPr>
          <p:cNvPr id="8195" name="Espace réservé du contenu 1">
            <a:extLst>
              <a:ext uri="{FF2B5EF4-FFF2-40B4-BE49-F238E27FC236}">
                <a16:creationId xmlns:a16="http://schemas.microsoft.com/office/drawing/2014/main" id="{7829F719-86FF-4B5D-AD55-BF86FCF867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249488"/>
            <a:ext cx="8229600" cy="43243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« insatisfaction lors de la défécation » diversement perçue par le patient</a:t>
            </a: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Demander au patient de tenir un « calendrier des selles » pendant 15 j (horaires d’exonération, conditions, caractéristiques)</a:t>
            </a: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Constipation chronique : Plainte pendant 12 semaines au cours des 12 derniers mois concernant au moins 2 des items suivants :</a:t>
            </a:r>
          </a:p>
          <a:p>
            <a:pPr lvl="2" eaLnBrk="1" fontAlgn="auto" hangingPunct="1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- de 3 évacuations de selles par semaine</a:t>
            </a:r>
          </a:p>
          <a:p>
            <a:pPr lvl="2" eaLnBrk="1" fontAlgn="auto" hangingPunct="1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Selles dures avec sentiment d’évacuation incomplète</a:t>
            </a:r>
          </a:p>
          <a:p>
            <a:pPr lvl="2" eaLnBrk="1" fontAlgn="auto" hangingPunct="1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Effort excessif</a:t>
            </a:r>
          </a:p>
          <a:p>
            <a:pPr lvl="2" eaLnBrk="1" fontAlgn="auto" hangingPunct="1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Nécessité de manipulation digitale pour aider l’évacuation</a:t>
            </a:r>
          </a:p>
        </p:txBody>
      </p:sp>
      <p:sp>
        <p:nvSpPr>
          <p:cNvPr id="24580" name="Espace réservé du numéro de diapositive 17">
            <a:extLst>
              <a:ext uri="{FF2B5EF4-FFF2-40B4-BE49-F238E27FC236}">
                <a16:creationId xmlns:a16="http://schemas.microsoft.com/office/drawing/2014/main" id="{0F5A7152-AA23-88D3-F742-01A330B265D3}"/>
              </a:ext>
            </a:extLst>
          </p:cNvPr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2E32A86-12CA-BA43-9CA9-E08139FD782D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2">
            <a:extLst>
              <a:ext uri="{FF2B5EF4-FFF2-40B4-BE49-F238E27FC236}">
                <a16:creationId xmlns:a16="http://schemas.microsoft.com/office/drawing/2014/main" id="{4A4F1213-FC54-AF13-FA65-999132FCB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066800"/>
          </a:xfrm>
        </p:spPr>
        <p:txBody>
          <a:bodyPr/>
          <a:lstStyle/>
          <a:p>
            <a:pPr eaLnBrk="1" hangingPunct="1"/>
            <a:r>
              <a:rPr lang="fr-FR" altLang="fr-FR"/>
              <a:t>Généralités -3</a:t>
            </a:r>
          </a:p>
        </p:txBody>
      </p:sp>
      <p:sp>
        <p:nvSpPr>
          <p:cNvPr id="9219" name="Espace réservé du contenu 1">
            <a:extLst>
              <a:ext uri="{FF2B5EF4-FFF2-40B4-BE49-F238E27FC236}">
                <a16:creationId xmlns:a16="http://schemas.microsoft.com/office/drawing/2014/main" id="{01EB8569-C476-4925-A13F-08A70ED3A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6434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Facteurs déclenchants d’1 constipation récente 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fr-FR" altLang="fr-FR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20713"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Immobilisation récente (trauma ou maladie aigue)</a:t>
            </a:r>
          </a:p>
          <a:p>
            <a:pPr marL="620713"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Réduction de l’alimentation</a:t>
            </a:r>
          </a:p>
          <a:p>
            <a:pPr marL="620713"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Prise de médicaments ralentisseurs du transit</a:t>
            </a:r>
          </a:p>
          <a:p>
            <a:pPr marL="620713"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Voyages</a:t>
            </a:r>
          </a:p>
          <a:p>
            <a:pPr marL="620713"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Changement des conditions d’exonération</a:t>
            </a:r>
          </a:p>
          <a:p>
            <a:pPr marL="620713"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endParaRPr lang="fr-FR" altLang="fr-FR" sz="22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Situations favorisant 1 constipation chronique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fr-FR" altLang="fr-FR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20713"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Alimentation pauvre en fibres, boissons insuffisantes, prise régulière de médicaments ralentisseurs du transit</a:t>
            </a:r>
          </a:p>
          <a:p>
            <a:pPr marL="620713"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Constipation ancienne et survenue dès l’enfance = maladie de l’innervation colique et/ou anomalie morphologique (sténose, …)</a:t>
            </a:r>
          </a:p>
          <a:p>
            <a:pPr marL="620713" lvl="1" eaLnBrk="1" fontAlgn="auto" hangingPunct="1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Rechercher une dépendance aux laxatifs !!!</a:t>
            </a:r>
          </a:p>
        </p:txBody>
      </p:sp>
      <p:sp>
        <p:nvSpPr>
          <p:cNvPr id="25604" name="Espace réservé du numéro de diapositive 17">
            <a:extLst>
              <a:ext uri="{FF2B5EF4-FFF2-40B4-BE49-F238E27FC236}">
                <a16:creationId xmlns:a16="http://schemas.microsoft.com/office/drawing/2014/main" id="{279CAEF9-F63E-84DC-4E9E-A11E2213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8F6EA0-0986-EA47-BA16-D4C2D4BFEBFA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2">
            <a:extLst>
              <a:ext uri="{FF2B5EF4-FFF2-40B4-BE49-F238E27FC236}">
                <a16:creationId xmlns:a16="http://schemas.microsoft.com/office/drawing/2014/main" id="{DDD0B79D-5994-F645-EA7F-49FBCE02E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066800"/>
          </a:xfrm>
        </p:spPr>
        <p:txBody>
          <a:bodyPr/>
          <a:lstStyle/>
          <a:p>
            <a:pPr eaLnBrk="1" hangingPunct="1"/>
            <a:r>
              <a:rPr lang="fr-FR" altLang="fr-FR"/>
              <a:t>Généralités - 3</a:t>
            </a:r>
          </a:p>
        </p:txBody>
      </p:sp>
      <p:sp>
        <p:nvSpPr>
          <p:cNvPr id="10243" name="Espace réservé du contenu 1">
            <a:extLst>
              <a:ext uri="{FF2B5EF4-FFF2-40B4-BE49-F238E27FC236}">
                <a16:creationId xmlns:a16="http://schemas.microsoft.com/office/drawing/2014/main" id="{5FB85076-78F3-404F-9F57-FEC128220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Recherche d’1 cause organique ( affection rectocolique ou intrapéritonéale par ex) </a:t>
            </a:r>
            <a:endParaRPr lang="fr-FR" altLang="fr-FR" sz="25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20713" lvl="1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Interrogatoire </a:t>
            </a:r>
          </a:p>
          <a:p>
            <a:pPr marL="620713" lvl="1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Examen clinique : examen périnée et TR</a:t>
            </a:r>
          </a:p>
          <a:p>
            <a:pPr marL="620713" lvl="1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Dosage K, Ca, TSH</a:t>
            </a:r>
          </a:p>
          <a:p>
            <a:pPr marL="620713" lvl="1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Endoscopie, notamment après 45 ans ou en cas d’ATCD familiaux du 1</a:t>
            </a:r>
            <a:r>
              <a:rPr lang="fr-FR" altLang="fr-FR" sz="2400" baseline="30000">
                <a:solidFill>
                  <a:schemeClr val="tx1">
                    <a:lumMod val="75000"/>
                    <a:lumOff val="25000"/>
                  </a:schemeClr>
                </a:solidFill>
              </a:rPr>
              <a:t>er</a:t>
            </a: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degré de cancer colorectal ou de polypes</a:t>
            </a:r>
          </a:p>
          <a:p>
            <a:pPr marL="620713" lvl="1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r>
              <a:rPr lang="fr-FR" altLang="fr-F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Recherche d’affections neuro :</a:t>
            </a:r>
          </a:p>
          <a:p>
            <a:pPr marL="858838" lvl="2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Maladie de Parkinson</a:t>
            </a:r>
          </a:p>
          <a:p>
            <a:pPr marL="858838" lvl="2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SEP</a:t>
            </a:r>
          </a:p>
          <a:p>
            <a:pPr marL="858838" lvl="2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altLang="fr-FR" sz="2200">
                <a:solidFill>
                  <a:schemeClr val="tx1">
                    <a:lumMod val="75000"/>
                    <a:lumOff val="25000"/>
                  </a:schemeClr>
                </a:solidFill>
              </a:rPr>
              <a:t>Neuropathie périphérique</a:t>
            </a:r>
          </a:p>
          <a:p>
            <a:pPr marL="858838" lvl="2" eaLnBrk="1" fontAlgn="auto" hangingPunct="1">
              <a:lnSpc>
                <a:spcPct val="9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fr-FR" altLang="fr-FR" sz="22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r>
              <a:rPr lang="fr-FR" altLang="fr-FR" sz="2600">
                <a:solidFill>
                  <a:schemeClr val="tx1">
                    <a:lumMod val="75000"/>
                    <a:lumOff val="25000"/>
                  </a:schemeClr>
                </a:solidFill>
              </a:rPr>
              <a:t>Complications le plus souvent locales : douleurs annales, rectorragies, aggravation d’une maladie hémorroïdaire</a:t>
            </a:r>
          </a:p>
          <a:p>
            <a:pPr marL="620713" lvl="1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Font typeface="Verdana" panose="020B0604030504040204" pitchFamily="34" charset="0"/>
              <a:buChar char="◦"/>
              <a:defRPr/>
            </a:pPr>
            <a:endParaRPr lang="fr-FR" altLang="fr-FR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628" name="Espace réservé du numéro de diapositive 17">
            <a:extLst>
              <a:ext uri="{FF2B5EF4-FFF2-40B4-BE49-F238E27FC236}">
                <a16:creationId xmlns:a16="http://schemas.microsoft.com/office/drawing/2014/main" id="{B96B95BA-9323-617D-5DB1-E53D0A67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4DE121-111B-4844-AD4A-282BD6A5D475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>
            <a:extLst>
              <a:ext uri="{FF2B5EF4-FFF2-40B4-BE49-F238E27FC236}">
                <a16:creationId xmlns:a16="http://schemas.microsoft.com/office/drawing/2014/main" id="{B2BF5293-C37C-406E-89F8-4CE799B3E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6418263"/>
            <a:ext cx="5915025" cy="43973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altLang="fr-FR" sz="2400">
                <a:solidFill>
                  <a:schemeClr val="tx1">
                    <a:lumMod val="85000"/>
                    <a:lumOff val="15000"/>
                  </a:schemeClr>
                </a:solidFill>
              </a:rPr>
              <a:t>Constipation récente</a:t>
            </a:r>
          </a:p>
        </p:txBody>
      </p:sp>
      <p:sp>
        <p:nvSpPr>
          <p:cNvPr id="27651" name="Espace réservé du numéro de diapositive 4">
            <a:extLst>
              <a:ext uri="{FF2B5EF4-FFF2-40B4-BE49-F238E27FC236}">
                <a16:creationId xmlns:a16="http://schemas.microsoft.com/office/drawing/2014/main" id="{1FF1FF02-701F-0E94-F9A0-B34E037D1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20AF25-CF47-DC49-94C7-F0A3E44F4DAB}" type="slidenum">
              <a:rPr lang="fr-FR" altLang="fr-FR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fr-FR" altLang="fr-FR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96C816-7663-4517-9C02-1E353D298FD0}"/>
              </a:ext>
            </a:extLst>
          </p:cNvPr>
          <p:cNvSpPr/>
          <p:nvPr/>
        </p:nvSpPr>
        <p:spPr>
          <a:xfrm>
            <a:off x="2143125" y="785813"/>
            <a:ext cx="5214938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Recherche de facteurs déclenchants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27822B-D1CA-467D-B9D6-3EFC4B0C124E}"/>
              </a:ext>
            </a:extLst>
          </p:cNvPr>
          <p:cNvSpPr/>
          <p:nvPr/>
        </p:nvSpPr>
        <p:spPr>
          <a:xfrm>
            <a:off x="2214563" y="1571625"/>
            <a:ext cx="5143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Recherche d’une cause organique</a:t>
            </a:r>
          </a:p>
        </p:txBody>
      </p:sp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018E3DFF-511C-4609-844D-235DD6A749A8}"/>
              </a:ext>
            </a:extLst>
          </p:cNvPr>
          <p:cNvSpPr/>
          <p:nvPr/>
        </p:nvSpPr>
        <p:spPr>
          <a:xfrm>
            <a:off x="500063" y="2214563"/>
            <a:ext cx="842962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Information du patient et conseils HD (activité physique, boissons ++, fibres ++, légumes verts, fruits et conseils d’exonération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D5C720-03CE-4F2F-B0ED-0774AE47F7B9}"/>
              </a:ext>
            </a:extLst>
          </p:cNvPr>
          <p:cNvSpPr/>
          <p:nvPr/>
        </p:nvSpPr>
        <p:spPr>
          <a:xfrm>
            <a:off x="2571750" y="3143250"/>
            <a:ext cx="42148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Si nécessaire, TTT médicamenteux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E157A498-FC4F-4946-9BDA-C1675A3EE87E}"/>
              </a:ext>
            </a:extLst>
          </p:cNvPr>
          <p:cNvSpPr/>
          <p:nvPr/>
        </p:nvSpPr>
        <p:spPr>
          <a:xfrm>
            <a:off x="3000375" y="3786188"/>
            <a:ext cx="3357563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Laxatifs de lest, osmotiques ou lubrifiants</a:t>
            </a:r>
          </a:p>
        </p:txBody>
      </p:sp>
      <p:sp>
        <p:nvSpPr>
          <p:cNvPr id="18" name="Rectangle à coins arrondis 17">
            <a:extLst>
              <a:ext uri="{FF2B5EF4-FFF2-40B4-BE49-F238E27FC236}">
                <a16:creationId xmlns:a16="http://schemas.microsoft.com/office/drawing/2014/main" id="{C43D069D-8D40-4679-8542-D6CDC5050936}"/>
              </a:ext>
            </a:extLst>
          </p:cNvPr>
          <p:cNvSpPr/>
          <p:nvPr/>
        </p:nvSpPr>
        <p:spPr>
          <a:xfrm>
            <a:off x="3643313" y="5286375"/>
            <a:ext cx="4929187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Si amélioration insuffisante, réévaluation de l’étiologie – Recherche de difficulté psychologique ou sociale à l’exonération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214</TotalTime>
  <Words>1048</Words>
  <Application>Microsoft Macintosh PowerPoint</Application>
  <PresentationFormat>Affichage à l'écran (4:3)</PresentationFormat>
  <Paragraphs>190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0" baseType="lpstr">
      <vt:lpstr>Century Gothic</vt:lpstr>
      <vt:lpstr>Arial</vt:lpstr>
      <vt:lpstr>Wingdings 3</vt:lpstr>
      <vt:lpstr>Calibri</vt:lpstr>
      <vt:lpstr>Lucida Sans Unicode</vt:lpstr>
      <vt:lpstr>Verdana</vt:lpstr>
      <vt:lpstr>Wingdings 2</vt:lpstr>
      <vt:lpstr>Georgia</vt:lpstr>
      <vt:lpstr>Brin</vt:lpstr>
      <vt:lpstr>Prise en charge thérapeutique de la constipation</vt:lpstr>
      <vt:lpstr>Présentation PowerPoint</vt:lpstr>
      <vt:lpstr>Présentation PowerPoint</vt:lpstr>
      <vt:lpstr>Présentation PowerPoint</vt:lpstr>
      <vt:lpstr>Généralités-1</vt:lpstr>
      <vt:lpstr>Généralités-2</vt:lpstr>
      <vt:lpstr>Généralités -3</vt:lpstr>
      <vt:lpstr>Généralités - 3</vt:lpstr>
      <vt:lpstr>Constipation récente</vt:lpstr>
      <vt:lpstr>Constipation chronique</vt:lpstr>
      <vt:lpstr>Maladie des laxatifs</vt:lpstr>
      <vt:lpstr>Fécalome et fausse diarrhée</vt:lpstr>
      <vt:lpstr>Laxatifs de lest - 1</vt:lpstr>
      <vt:lpstr>Laxatifs de lest - 2</vt:lpstr>
      <vt:lpstr>Laxatifs osmotiques - 1</vt:lpstr>
      <vt:lpstr>Laxatifs osmotiques - 2</vt:lpstr>
      <vt:lpstr>Laxatifs lubrifiants</vt:lpstr>
      <vt:lpstr>Laxatifs de contact - 1</vt:lpstr>
      <vt:lpstr>Laxatifs de contact - 2</vt:lpstr>
      <vt:lpstr>Laxatifs stimulants </vt:lpstr>
      <vt:lpstr>A part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Prise en charge thérapeutique de la constipation</dc:title>
  <dc:creator>Anne-Laure</dc:creator>
  <cp:lastModifiedBy>Microsoft Office User</cp:lastModifiedBy>
  <cp:revision>28</cp:revision>
  <dcterms:created xsi:type="dcterms:W3CDTF">2009-02-18T09:17:15Z</dcterms:created>
  <dcterms:modified xsi:type="dcterms:W3CDTF">2023-09-21T13:53:04Z</dcterms:modified>
</cp:coreProperties>
</file>